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charts/chart16.xml" ContentType="application/vnd.openxmlformats-officedocument.drawingml.char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9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84" r:id="rId2"/>
    <p:sldId id="486" r:id="rId3"/>
    <p:sldId id="487" r:id="rId4"/>
    <p:sldId id="488" r:id="rId5"/>
    <p:sldId id="489" r:id="rId6"/>
    <p:sldId id="490" r:id="rId7"/>
    <p:sldId id="491" r:id="rId8"/>
    <p:sldId id="503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466" r:id="rId20"/>
  </p:sldIdLst>
  <p:sldSz cx="9144000" cy="6858000" type="screen4x3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683D312A-EA19-4D19-ADE2-9B2C4F873D8F}">
          <p14:sldIdLst>
            <p14:sldId id="257"/>
            <p14:sldId id="446"/>
            <p14:sldId id="449"/>
            <p14:sldId id="450"/>
            <p14:sldId id="413"/>
            <p14:sldId id="431"/>
            <p14:sldId id="420"/>
            <p14:sldId id="463"/>
            <p14:sldId id="436"/>
            <p14:sldId id="437"/>
            <p14:sldId id="427"/>
            <p14:sldId id="426"/>
            <p14:sldId id="464"/>
            <p14:sldId id="475"/>
            <p14:sldId id="477"/>
            <p14:sldId id="467"/>
            <p14:sldId id="470"/>
            <p14:sldId id="465"/>
            <p14:sldId id="473"/>
            <p14:sldId id="472"/>
            <p14:sldId id="471"/>
            <p14:sldId id="468"/>
            <p14:sldId id="466"/>
          </p14:sldIdLst>
        </p14:section>
        <p14:section name="无标题节" id="{46CD6D4F-ED16-486E-8A4C-64FC9760275A}">
          <p14:sldIdLst/>
        </p14:section>
      </p14:sectionLst>
    </p:ext>
    <p:ext uri="{EFAFB233-063F-42B5-8137-9DF3F51BA10A}">
      <p15:sldGuideLst xmlns:p15="http://schemas.microsoft.com/office/powerpoint/2012/main" xmlns="">
        <p15:guide id="2" pos="2290" userDrawn="1">
          <p15:clr>
            <a:srgbClr val="A4A3A4"/>
          </p15:clr>
        </p15:guide>
        <p15:guide id="3" orient="horz" pos="3521" userDrawn="1">
          <p15:clr>
            <a:srgbClr val="A4A3A4"/>
          </p15:clr>
        </p15:guide>
        <p15:guide id="4" orient="horz" pos="1570" userDrawn="1">
          <p15:clr>
            <a:srgbClr val="A4A3A4"/>
          </p15:clr>
        </p15:guide>
        <p15:guide id="5" orient="horz" pos="1480" userDrawn="1">
          <p15:clr>
            <a:srgbClr val="A4A3A4"/>
          </p15:clr>
        </p15:guide>
        <p15:guide id="6" orient="horz" pos="798">
          <p15:clr>
            <a:srgbClr val="A4A3A4"/>
          </p15:clr>
        </p15:guide>
        <p15:guide id="7" orient="horz" pos="3430" userDrawn="1">
          <p15:clr>
            <a:srgbClr val="A4A3A4"/>
          </p15:clr>
        </p15:guide>
        <p15:guide id="8" orient="horz" pos="1434" userDrawn="1">
          <p15:clr>
            <a:srgbClr val="A4A3A4"/>
          </p15:clr>
        </p15:guide>
        <p15:guide id="9" pos="3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CA9BF"/>
    <a:srgbClr val="4198AF"/>
    <a:srgbClr val="CC6600"/>
    <a:srgbClr val="DBEEF4"/>
    <a:srgbClr val="91C3D5"/>
    <a:srgbClr val="006600"/>
    <a:srgbClr val="17375E"/>
    <a:srgbClr val="FFFFFF"/>
    <a:srgbClr val="D9D9D9"/>
    <a:srgbClr val="817E7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3184" autoAdjust="0"/>
  </p:normalViewPr>
  <p:slideViewPr>
    <p:cSldViewPr>
      <p:cViewPr>
        <p:scale>
          <a:sx n="100" d="100"/>
          <a:sy n="100" d="100"/>
        </p:scale>
        <p:origin x="-1848" y="-138"/>
      </p:cViewPr>
      <p:guideLst>
        <p:guide orient="horz" pos="3884"/>
        <p:guide orient="horz" pos="1842"/>
        <p:guide orient="horz" pos="1480"/>
        <p:guide orient="horz" pos="663"/>
        <p:guide orient="horz" pos="3612"/>
        <p:guide orient="horz" pos="2568"/>
        <p:guide pos="2290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114" y="-102"/>
      </p:cViewPr>
      <p:guideLst>
        <p:guide orient="horz" pos="3127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1.xlsx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4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5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6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5.xlsx"/><Relationship Id="rId1" Type="http://schemas.openxmlformats.org/officeDocument/2006/relationships/themeOverride" Target="../theme/themeOverride7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6.xlsx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6&#24180;&#24037;&#20316;\0.&#20215;&#26684;&#20248;&#24800;&#24133;&#24230;-Reg&#19978;&#20256;&#30340;&#26356;&#26032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8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655E-2"/>
          <c:y val="8.048026996532566E-2"/>
          <c:w val="0.84146466442293211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932255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Sheet1!$A$2:$A$9</c:f>
              <c:strCach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0"/>
        <c:axId val="247771136"/>
        <c:axId val="24777267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25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0">
                  <c:v>3.0000000000000002E-2</c:v>
                </c:pt>
                <c:pt idx="1">
                  <c:v>0.93</c:v>
                </c:pt>
                <c:pt idx="2">
                  <c:v>0.30100000000000032</c:v>
                </c:pt>
                <c:pt idx="3">
                  <c:v>8.8000000000000064E-2</c:v>
                </c:pt>
                <c:pt idx="4">
                  <c:v>7.3000000000000009E-2</c:v>
                </c:pt>
                <c:pt idx="5">
                  <c:v>0.21600000000000014</c:v>
                </c:pt>
                <c:pt idx="6">
                  <c:v>-0.24200000000000013</c:v>
                </c:pt>
                <c:pt idx="7">
                  <c:v>-4.3000000000000003E-2</c:v>
                </c:pt>
              </c:numCache>
            </c:numRef>
          </c:val>
        </c:ser>
        <c:marker val="1"/>
        <c:axId val="249123584"/>
        <c:axId val="247774208"/>
      </c:lineChart>
      <c:catAx>
        <c:axId val="2477711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247772672"/>
        <c:crosses val="autoZero"/>
        <c:auto val="1"/>
        <c:lblAlgn val="ctr"/>
        <c:lblOffset val="100"/>
      </c:catAx>
      <c:valAx>
        <c:axId val="24777267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47771136"/>
        <c:crosses val="autoZero"/>
        <c:crossBetween val="between"/>
      </c:valAx>
      <c:valAx>
        <c:axId val="247774208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49123584"/>
        <c:crosses val="max"/>
        <c:crossBetween val="between"/>
      </c:valAx>
      <c:catAx>
        <c:axId val="249123584"/>
        <c:scaling>
          <c:orientation val="minMax"/>
        </c:scaling>
        <c:delete val="1"/>
        <c:axPos val="b"/>
        <c:numFmt formatCode="General" sourceLinked="1"/>
        <c:tickLblPos val="none"/>
        <c:crossAx val="247774208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03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9.0429567879484044E-2"/>
          <c:y val="3.0439297678028623E-2"/>
          <c:w val="0.90937645810029344"/>
          <c:h val="0.9391214046439443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Sheet1!$A$2:$A$11</c:f>
              <c:strCache>
                <c:ptCount val="10"/>
                <c:pt idx="0">
                  <c:v>斯巴鲁</c:v>
                </c:pt>
                <c:pt idx="1">
                  <c:v>迷你</c:v>
                </c:pt>
                <c:pt idx="2">
                  <c:v>路虎</c:v>
                </c:pt>
                <c:pt idx="3">
                  <c:v>林肯</c:v>
                </c:pt>
                <c:pt idx="4">
                  <c:v>奥迪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6908</c:v>
                </c:pt>
                <c:pt idx="1">
                  <c:v>3798</c:v>
                </c:pt>
                <c:pt idx="2">
                  <c:v>2389</c:v>
                </c:pt>
                <c:pt idx="3">
                  <c:v>3237</c:v>
                </c:pt>
                <c:pt idx="4">
                  <c:v>3658</c:v>
                </c:pt>
                <c:pt idx="5">
                  <c:v>4285</c:v>
                </c:pt>
                <c:pt idx="6">
                  <c:v>5080</c:v>
                </c:pt>
                <c:pt idx="7">
                  <c:v>7504</c:v>
                </c:pt>
                <c:pt idx="8">
                  <c:v>9735</c:v>
                </c:pt>
                <c:pt idx="9">
                  <c:v>13221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Sheet1!$A$2:$A$11</c:f>
              <c:strCache>
                <c:ptCount val="10"/>
                <c:pt idx="0">
                  <c:v>斯巴鲁</c:v>
                </c:pt>
                <c:pt idx="1">
                  <c:v>迷你</c:v>
                </c:pt>
                <c:pt idx="2">
                  <c:v>路虎</c:v>
                </c:pt>
                <c:pt idx="3">
                  <c:v>林肯</c:v>
                </c:pt>
                <c:pt idx="4">
                  <c:v>奥迪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3933</c:v>
                </c:pt>
                <c:pt idx="1">
                  <c:v>4235</c:v>
                </c:pt>
                <c:pt idx="2">
                  <c:v>4689</c:v>
                </c:pt>
                <c:pt idx="3">
                  <c:v>4911</c:v>
                </c:pt>
                <c:pt idx="4">
                  <c:v>5024</c:v>
                </c:pt>
                <c:pt idx="5">
                  <c:v>6292</c:v>
                </c:pt>
                <c:pt idx="6">
                  <c:v>6674</c:v>
                </c:pt>
                <c:pt idx="7">
                  <c:v>11502</c:v>
                </c:pt>
                <c:pt idx="8">
                  <c:v>12586</c:v>
                </c:pt>
                <c:pt idx="9">
                  <c:v>15571</c:v>
                </c:pt>
              </c:numCache>
            </c:numRef>
          </c:val>
        </c:ser>
        <c:axId val="187164928"/>
        <c:axId val="251338752"/>
      </c:barChart>
      <c:catAx>
        <c:axId val="187164928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51338752"/>
        <c:crosses val="autoZero"/>
        <c:auto val="1"/>
        <c:lblAlgn val="ctr"/>
        <c:lblOffset val="100"/>
      </c:catAx>
      <c:valAx>
        <c:axId val="251338752"/>
        <c:scaling>
          <c:orientation val="minMax"/>
        </c:scaling>
        <c:delete val="1"/>
        <c:axPos val="b"/>
        <c:numFmt formatCode="General" sourceLinked="1"/>
        <c:tickLblPos val="none"/>
        <c:crossAx val="1871649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68"/>
          <c:y val="0.78250740500738358"/>
          <c:w val="0.29200074341433807"/>
          <c:h val="0.16048873896723176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5.9851200178552763E-2"/>
          <c:y val="3.0439297678028606E-2"/>
          <c:w val="0.93520378036253549"/>
          <c:h val="0.819767977843802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 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Subaru</c:v>
                </c:pt>
                <c:pt idx="6">
                  <c:v>Audi</c:v>
                </c:pt>
                <c:pt idx="7">
                  <c:v>MINI</c:v>
                </c:pt>
                <c:pt idx="8">
                  <c:v>Land Rover</c:v>
                </c:pt>
                <c:pt idx="9">
                  <c:v>Volvo</c:v>
                </c:pt>
                <c:pt idx="10">
                  <c:v>Smart</c:v>
                </c:pt>
                <c:pt idx="11">
                  <c:v>Jaguar</c:v>
                </c:pt>
                <c:pt idx="12">
                  <c:v>Jeep</c:v>
                </c:pt>
                <c:pt idx="13">
                  <c:v>Maserati</c:v>
                </c:pt>
                <c:pt idx="14">
                  <c:v>Infiniti</c:v>
                </c:pt>
                <c:pt idx="15">
                  <c:v>Ford</c:v>
                </c:pt>
                <c:pt idx="16">
                  <c:v>Kia</c:v>
                </c:pt>
                <c:pt idx="17">
                  <c:v>Dodge</c:v>
                </c:pt>
                <c:pt idx="18">
                  <c:v>Renault</c:v>
                </c:pt>
                <c:pt idx="19">
                  <c:v>Hyundai</c:v>
                </c:pt>
                <c:pt idx="20">
                  <c:v>Chrysler</c:v>
                </c:pt>
                <c:pt idx="21">
                  <c:v>Acura</c:v>
                </c:pt>
                <c:pt idx="22">
                  <c:v>Buick</c:v>
                </c:pt>
                <c:pt idx="23">
                  <c:v>Citroen</c:v>
                </c:pt>
                <c:pt idx="24">
                  <c:v>Cadillac</c:v>
                </c:pt>
                <c:pt idx="25">
                  <c:v>Peugeot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14500</c:v>
                </c:pt>
                <c:pt idx="1">
                  <c:v>11277</c:v>
                </c:pt>
                <c:pt idx="2">
                  <c:v>9826</c:v>
                </c:pt>
                <c:pt idx="3">
                  <c:v>5112</c:v>
                </c:pt>
                <c:pt idx="4">
                  <c:v>4872</c:v>
                </c:pt>
                <c:pt idx="5">
                  <c:v>4392</c:v>
                </c:pt>
                <c:pt idx="6">
                  <c:v>2877</c:v>
                </c:pt>
                <c:pt idx="7">
                  <c:v>2623</c:v>
                </c:pt>
                <c:pt idx="8">
                  <c:v>3788</c:v>
                </c:pt>
                <c:pt idx="9">
                  <c:v>1036</c:v>
                </c:pt>
                <c:pt idx="10">
                  <c:v>1001</c:v>
                </c:pt>
                <c:pt idx="11">
                  <c:v>1800</c:v>
                </c:pt>
                <c:pt idx="12">
                  <c:v>2455</c:v>
                </c:pt>
                <c:pt idx="13">
                  <c:v>684</c:v>
                </c:pt>
                <c:pt idx="14">
                  <c:v>1207</c:v>
                </c:pt>
                <c:pt idx="15">
                  <c:v>2078</c:v>
                </c:pt>
                <c:pt idx="16">
                  <c:v>1560</c:v>
                </c:pt>
                <c:pt idx="17">
                  <c:v>2084</c:v>
                </c:pt>
                <c:pt idx="18">
                  <c:v>2201</c:v>
                </c:pt>
                <c:pt idx="19">
                  <c:v>538</c:v>
                </c:pt>
                <c:pt idx="20">
                  <c:v>170</c:v>
                </c:pt>
                <c:pt idx="21">
                  <c:v>413</c:v>
                </c:pt>
                <c:pt idx="22">
                  <c:v>0</c:v>
                </c:pt>
                <c:pt idx="23">
                  <c:v>231</c:v>
                </c:pt>
                <c:pt idx="24">
                  <c:v>2202</c:v>
                </c:pt>
                <c:pt idx="25">
                  <c:v>29</c:v>
                </c:pt>
                <c:pt idx="26">
                  <c:v>1</c:v>
                </c:pt>
                <c:pt idx="27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 MTD</c:v>
                </c:pt>
              </c:strCache>
            </c:strRef>
          </c:tx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Subaru</c:v>
                </c:pt>
                <c:pt idx="6">
                  <c:v>Audi</c:v>
                </c:pt>
                <c:pt idx="7">
                  <c:v>MINI</c:v>
                </c:pt>
                <c:pt idx="8">
                  <c:v>Land Rover</c:v>
                </c:pt>
                <c:pt idx="9">
                  <c:v>Volvo</c:v>
                </c:pt>
                <c:pt idx="10">
                  <c:v>Smart</c:v>
                </c:pt>
                <c:pt idx="11">
                  <c:v>Jaguar</c:v>
                </c:pt>
                <c:pt idx="12">
                  <c:v>Jeep</c:v>
                </c:pt>
                <c:pt idx="13">
                  <c:v>Maserati</c:v>
                </c:pt>
                <c:pt idx="14">
                  <c:v>Infiniti</c:v>
                </c:pt>
                <c:pt idx="15">
                  <c:v>Ford</c:v>
                </c:pt>
                <c:pt idx="16">
                  <c:v>Kia</c:v>
                </c:pt>
                <c:pt idx="17">
                  <c:v>Dodge</c:v>
                </c:pt>
                <c:pt idx="18">
                  <c:v>Renault</c:v>
                </c:pt>
                <c:pt idx="19">
                  <c:v>Hyundai</c:v>
                </c:pt>
                <c:pt idx="20">
                  <c:v>Chrysler</c:v>
                </c:pt>
                <c:pt idx="21">
                  <c:v>Acura</c:v>
                </c:pt>
                <c:pt idx="22">
                  <c:v>Buick</c:v>
                </c:pt>
                <c:pt idx="23">
                  <c:v>Citroen</c:v>
                </c:pt>
                <c:pt idx="24">
                  <c:v>Cadillac</c:v>
                </c:pt>
                <c:pt idx="25">
                  <c:v>Peugeot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17158</c:v>
                </c:pt>
                <c:pt idx="1">
                  <c:v>13494</c:v>
                </c:pt>
                <c:pt idx="2">
                  <c:v>10131</c:v>
                </c:pt>
                <c:pt idx="3">
                  <c:v>5006</c:v>
                </c:pt>
                <c:pt idx="4">
                  <c:v>4713</c:v>
                </c:pt>
                <c:pt idx="5">
                  <c:v>4000</c:v>
                </c:pt>
                <c:pt idx="6">
                  <c:v>3893</c:v>
                </c:pt>
                <c:pt idx="7">
                  <c:v>3867</c:v>
                </c:pt>
                <c:pt idx="8">
                  <c:v>3659</c:v>
                </c:pt>
                <c:pt idx="9">
                  <c:v>2243</c:v>
                </c:pt>
                <c:pt idx="10">
                  <c:v>2186</c:v>
                </c:pt>
                <c:pt idx="11">
                  <c:v>1933</c:v>
                </c:pt>
                <c:pt idx="12">
                  <c:v>1595</c:v>
                </c:pt>
                <c:pt idx="13">
                  <c:v>1550</c:v>
                </c:pt>
                <c:pt idx="14">
                  <c:v>1384</c:v>
                </c:pt>
                <c:pt idx="15">
                  <c:v>1320</c:v>
                </c:pt>
                <c:pt idx="16">
                  <c:v>1301</c:v>
                </c:pt>
                <c:pt idx="17">
                  <c:v>655</c:v>
                </c:pt>
                <c:pt idx="18">
                  <c:v>552</c:v>
                </c:pt>
                <c:pt idx="19">
                  <c:v>253</c:v>
                </c:pt>
                <c:pt idx="20">
                  <c:v>240</c:v>
                </c:pt>
                <c:pt idx="21">
                  <c:v>214</c:v>
                </c:pt>
                <c:pt idx="22">
                  <c:v>134</c:v>
                </c:pt>
                <c:pt idx="23">
                  <c:v>125</c:v>
                </c:pt>
                <c:pt idx="24">
                  <c:v>99</c:v>
                </c:pt>
                <c:pt idx="25">
                  <c:v>14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</c:ser>
        <c:axId val="252217600"/>
        <c:axId val="252231680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864646"/>
              </a:solidFill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3.5629504687196285E-2"/>
                  <c:y val="2.53427249975480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00516135168525E-2"/>
                  <c:y val="-2.01366437764293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7128322587122396E-2"/>
                  <c:y val="2.876663396632761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1417096779307129E-2"/>
                  <c:y val="-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6503924733686627E-2"/>
                  <c:y val="1.93704621587454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9946451636766503E-3"/>
                  <c:y val="2.876663396632763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1313144599805602E-2"/>
                  <c:y val="1.72599803797965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7904243204681227E-2"/>
                  <c:y val="-1.36170372768009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4278064519538071E-2"/>
                  <c:y val="2.30133071730621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4.367041595149871E-2"/>
                  <c:y val="-1.052156625488099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9.698853134142019E-3"/>
                  <c:y val="3.597369506507265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3.2839548394937586E-2"/>
                  <c:y val="-2.01366437764293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8.1724493390099625E-3"/>
                  <c:y val="-1.22729332928939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855077420275279E-2"/>
                  <c:y val="-2.30133071730621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-2.9030902790777031E-2"/>
                  <c:y val="-2.432683245157183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-4.2834193558614266E-2"/>
                  <c:y val="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2.5503321448812091E-2"/>
                  <c:y val="-1.937036407006656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4.8691572782771114E-2"/>
                  <c:y val="1.616548923550294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-1.9989290327353301E-2"/>
                  <c:y val="2.30133071730621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8.566838711722851E-3"/>
                  <c:y val="-1.0547643940370633E-1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-2.1417096779307129E-2"/>
                  <c:y val="-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1"/>
              <c:layout>
                <c:manualLayout>
                  <c:x val="-4.2834193558614264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Subaru</c:v>
                </c:pt>
                <c:pt idx="6">
                  <c:v>Audi</c:v>
                </c:pt>
                <c:pt idx="7">
                  <c:v>MINI</c:v>
                </c:pt>
                <c:pt idx="8">
                  <c:v>Land Rover</c:v>
                </c:pt>
                <c:pt idx="9">
                  <c:v>Volvo</c:v>
                </c:pt>
                <c:pt idx="10">
                  <c:v>Smart</c:v>
                </c:pt>
                <c:pt idx="11">
                  <c:v>Jaguar</c:v>
                </c:pt>
                <c:pt idx="12">
                  <c:v>Jeep</c:v>
                </c:pt>
                <c:pt idx="13">
                  <c:v>Maserati</c:v>
                </c:pt>
                <c:pt idx="14">
                  <c:v>Infiniti</c:v>
                </c:pt>
                <c:pt idx="15">
                  <c:v>Ford</c:v>
                </c:pt>
                <c:pt idx="16">
                  <c:v>Kia</c:v>
                </c:pt>
                <c:pt idx="17">
                  <c:v>Dodge</c:v>
                </c:pt>
                <c:pt idx="18">
                  <c:v>Renault</c:v>
                </c:pt>
                <c:pt idx="19">
                  <c:v>Hyundai</c:v>
                </c:pt>
                <c:pt idx="20">
                  <c:v>Chrysler</c:v>
                </c:pt>
                <c:pt idx="21">
                  <c:v>Acura</c:v>
                </c:pt>
                <c:pt idx="22">
                  <c:v>Buick</c:v>
                </c:pt>
                <c:pt idx="23">
                  <c:v>Citroen</c:v>
                </c:pt>
                <c:pt idx="24">
                  <c:v>Cadillac</c:v>
                </c:pt>
                <c:pt idx="25">
                  <c:v>Peugeot</c:v>
                </c:pt>
                <c:pt idx="26">
                  <c:v>Chevrolet</c:v>
                </c:pt>
                <c:pt idx="27">
                  <c:v>Honda</c:v>
                </c:pt>
              </c:strCache>
            </c:strRef>
          </c:cat>
          <c:val>
            <c:numRef>
              <c:f>Sheet1!$D$2:$D$29</c:f>
              <c:numCache>
                <c:formatCode>0.0%</c:formatCode>
                <c:ptCount val="28"/>
                <c:pt idx="0">
                  <c:v>0.18331034482758632</c:v>
                </c:pt>
                <c:pt idx="1">
                  <c:v>0.19659483905293967</c:v>
                </c:pt>
                <c:pt idx="2">
                  <c:v>3.1040097699979664E-2</c:v>
                </c:pt>
                <c:pt idx="3">
                  <c:v>-2.0735524256651029E-2</c:v>
                </c:pt>
                <c:pt idx="4">
                  <c:v>-3.2635467980295638E-2</c:v>
                </c:pt>
                <c:pt idx="5">
                  <c:v>-8.9253187613843349E-2</c:v>
                </c:pt>
                <c:pt idx="6">
                  <c:v>0.35314563781717068</c:v>
                </c:pt>
                <c:pt idx="7">
                  <c:v>0.47426610751048431</c:v>
                </c:pt>
                <c:pt idx="8">
                  <c:v>-3.4054910242872216E-2</c:v>
                </c:pt>
                <c:pt idx="9">
                  <c:v>1.1650579150579161</c:v>
                </c:pt>
                <c:pt idx="10">
                  <c:v>1.183816183816184</c:v>
                </c:pt>
                <c:pt idx="11">
                  <c:v>7.3888888888888893E-2</c:v>
                </c:pt>
                <c:pt idx="12">
                  <c:v>-0.35030549898167046</c:v>
                </c:pt>
                <c:pt idx="13">
                  <c:v>1.2660818713450301</c:v>
                </c:pt>
                <c:pt idx="14">
                  <c:v>0.14664457332228675</c:v>
                </c:pt>
                <c:pt idx="15">
                  <c:v>-0.36477382098171318</c:v>
                </c:pt>
                <c:pt idx="16">
                  <c:v>-0.16602564102564088</c:v>
                </c:pt>
                <c:pt idx="17">
                  <c:v>-0.68570057581573896</c:v>
                </c:pt>
                <c:pt idx="18">
                  <c:v>-0.74920490686051855</c:v>
                </c:pt>
                <c:pt idx="19">
                  <c:v>-0.52973977695167285</c:v>
                </c:pt>
                <c:pt idx="20">
                  <c:v>0.41176470588235348</c:v>
                </c:pt>
                <c:pt idx="21">
                  <c:v>-0.48184019370460118</c:v>
                </c:pt>
                <c:pt idx="23">
                  <c:v>-0.45887445887445938</c:v>
                </c:pt>
                <c:pt idx="24">
                  <c:v>-0.95504087193460485</c:v>
                </c:pt>
                <c:pt idx="25">
                  <c:v>-0.51724137931034453</c:v>
                </c:pt>
              </c:numCache>
            </c:numRef>
          </c:val>
        </c:ser>
        <c:marker val="1"/>
        <c:axId val="252234752"/>
        <c:axId val="252233216"/>
      </c:lineChart>
      <c:catAx>
        <c:axId val="252217600"/>
        <c:scaling>
          <c:orientation val="minMax"/>
        </c:scaling>
        <c:axPos val="b"/>
        <c:numFmt formatCode="General" sourceLinked="0"/>
        <c:tickLblPos val="nextTo"/>
        <c:txPr>
          <a:bodyPr rot="0" vert="eaVert"/>
          <a:lstStyle/>
          <a:p>
            <a:pPr>
              <a:defRPr sz="1000"/>
            </a:pPr>
            <a:endParaRPr lang="zh-CN"/>
          </a:p>
        </c:txPr>
        <c:crossAx val="252231680"/>
        <c:crosses val="autoZero"/>
        <c:auto val="1"/>
        <c:lblAlgn val="ctr"/>
        <c:lblOffset val="100"/>
      </c:catAx>
      <c:valAx>
        <c:axId val="25223168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52217600"/>
        <c:crosses val="autoZero"/>
        <c:crossBetween val="between"/>
      </c:valAx>
      <c:valAx>
        <c:axId val="252233216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252234752"/>
        <c:crosses val="max"/>
        <c:crossBetween val="between"/>
      </c:valAx>
      <c:catAx>
        <c:axId val="252234752"/>
        <c:scaling>
          <c:orientation val="minMax"/>
        </c:scaling>
        <c:delete val="1"/>
        <c:axPos val="b"/>
        <c:numFmt formatCode="General" sourceLinked="1"/>
        <c:tickLblPos val="none"/>
        <c:crossAx val="252233216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5.6859101489491977E-2"/>
          <c:y val="1.3209609318042104E-2"/>
          <c:w val="0.32518096919350004"/>
          <c:h val="7.147068654234418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13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 Nov YTD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2129375066183322E-2"/>
                  <c:y val="-2.823728838431385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0970312996374748E-3"/>
                  <c:y val="-1.0353552802456216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2277312316003034E-3"/>
                  <c:y val="1.169713447836296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320064362093401E-3"/>
                  <c:y val="-2.541355954588214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2.8237288384313692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508889482888688E-3"/>
                  <c:y val="-7.497683833143558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4.9693555170265385E-2"/>
                      <c:h val="4.2977517427083271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-1.5306173004285136E-3"/>
                  <c:y val="6.715360795837998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9312258464566812E-3"/>
                  <c:y val="5.936945468015382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038303754650449E-3"/>
                  <c:y val="-1.331574877919428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4.5557980502029631E-3"/>
                  <c:y val="-7.745158215005947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0660099453711492E-3"/>
                  <c:y val="-2.223408534197937E-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8.4165447063575577E-5"/>
                  <c:y val="0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Land Rover</c:v>
                </c:pt>
                <c:pt idx="2">
                  <c:v>MB</c:v>
                </c:pt>
                <c:pt idx="3">
                  <c:v>BMW</c:v>
                </c:pt>
                <c:pt idx="4">
                  <c:v>Ford</c:v>
                </c:pt>
                <c:pt idx="5">
                  <c:v>Audi</c:v>
                </c:pt>
                <c:pt idx="6">
                  <c:v>NISSAN</c:v>
                </c:pt>
                <c:pt idx="7">
                  <c:v>Dodge</c:v>
                </c:pt>
                <c:pt idx="8">
                  <c:v>Lincoin</c:v>
                </c:pt>
                <c:pt idx="9">
                  <c:v>Maserati</c:v>
                </c:pt>
                <c:pt idx="10">
                  <c:v>Chevrolet</c:v>
                </c:pt>
                <c:pt idx="11">
                  <c:v>Porsche</c:v>
                </c:pt>
                <c:pt idx="12">
                  <c:v>Jeep</c:v>
                </c:pt>
                <c:pt idx="13">
                  <c:v>Lexus</c:v>
                </c:pt>
                <c:pt idx="14">
                  <c:v>Cadillac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62837</c:v>
                </c:pt>
                <c:pt idx="1">
                  <c:v>11116</c:v>
                </c:pt>
                <c:pt idx="2">
                  <c:v>8067</c:v>
                </c:pt>
                <c:pt idx="3">
                  <c:v>5108</c:v>
                </c:pt>
                <c:pt idx="4">
                  <c:v>5924</c:v>
                </c:pt>
                <c:pt idx="5">
                  <c:v>1766</c:v>
                </c:pt>
                <c:pt idx="7">
                  <c:v>469</c:v>
                </c:pt>
                <c:pt idx="8">
                  <c:v>402</c:v>
                </c:pt>
                <c:pt idx="9">
                  <c:v>635</c:v>
                </c:pt>
                <c:pt idx="11">
                  <c:v>1755</c:v>
                </c:pt>
                <c:pt idx="12">
                  <c:v>243</c:v>
                </c:pt>
                <c:pt idx="13">
                  <c:v>1356</c:v>
                </c:pt>
                <c:pt idx="14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 Nov YTD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035E-5"/>
                  <c:y val="-9.074489562840334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61718832728561E-3"/>
                  <c:y val="9.667889143738655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23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9818444983077353E-3"/>
                  <c:y val="5.729992833971821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06468753309159E-3"/>
                  <c:y val="2.9946876128166058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0323437665459364E-3"/>
                  <c:y val="-5.1286972896673333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296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Land Rover</c:v>
                </c:pt>
                <c:pt idx="2">
                  <c:v>MB</c:v>
                </c:pt>
                <c:pt idx="3">
                  <c:v>BMW</c:v>
                </c:pt>
                <c:pt idx="4">
                  <c:v>Ford</c:v>
                </c:pt>
                <c:pt idx="5">
                  <c:v>Audi</c:v>
                </c:pt>
                <c:pt idx="6">
                  <c:v>NISSAN</c:v>
                </c:pt>
                <c:pt idx="7">
                  <c:v>Dodge</c:v>
                </c:pt>
                <c:pt idx="8">
                  <c:v>Lincoin</c:v>
                </c:pt>
                <c:pt idx="9">
                  <c:v>Maserati</c:v>
                </c:pt>
                <c:pt idx="10">
                  <c:v>Chevrolet</c:v>
                </c:pt>
                <c:pt idx="11">
                  <c:v>Porsche</c:v>
                </c:pt>
                <c:pt idx="12">
                  <c:v>Jeep</c:v>
                </c:pt>
                <c:pt idx="13">
                  <c:v>Lexus</c:v>
                </c:pt>
                <c:pt idx="14">
                  <c:v>Cadillac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57798</c:v>
                </c:pt>
                <c:pt idx="1">
                  <c:v>15569</c:v>
                </c:pt>
                <c:pt idx="2">
                  <c:v>10358</c:v>
                </c:pt>
                <c:pt idx="3">
                  <c:v>8309</c:v>
                </c:pt>
                <c:pt idx="4">
                  <c:v>6248</c:v>
                </c:pt>
                <c:pt idx="5">
                  <c:v>3896</c:v>
                </c:pt>
                <c:pt idx="6">
                  <c:v>2809</c:v>
                </c:pt>
                <c:pt idx="7">
                  <c:v>839</c:v>
                </c:pt>
                <c:pt idx="8">
                  <c:v>834</c:v>
                </c:pt>
                <c:pt idx="9">
                  <c:v>760</c:v>
                </c:pt>
                <c:pt idx="10">
                  <c:v>743</c:v>
                </c:pt>
                <c:pt idx="11">
                  <c:v>738</c:v>
                </c:pt>
                <c:pt idx="12">
                  <c:v>649</c:v>
                </c:pt>
                <c:pt idx="13">
                  <c:v>612</c:v>
                </c:pt>
                <c:pt idx="14">
                  <c:v>404</c:v>
                </c:pt>
              </c:numCache>
            </c:numRef>
          </c:val>
        </c:ser>
        <c:dLbls>
          <c:showVal val="1"/>
        </c:dLbls>
        <c:gapWidth val="100"/>
        <c:axId val="252526592"/>
        <c:axId val="252528128"/>
      </c:barChart>
      <c:catAx>
        <c:axId val="2525265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2528128"/>
        <c:crosses val="autoZero"/>
        <c:auto val="1"/>
        <c:lblAlgn val="ctr"/>
        <c:lblOffset val="100"/>
      </c:catAx>
      <c:valAx>
        <c:axId val="25252812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52526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511"/>
          <c:y val="7.3858910143100184E-2"/>
          <c:w val="0.30542222240974354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Sheet1!$B$2:$B$10</c:f>
              <c:numCache>
                <c:formatCode>0.0%</c:formatCode>
                <c:ptCount val="9"/>
                <c:pt idx="0">
                  <c:v>7.3413415826336309E-3</c:v>
                </c:pt>
                <c:pt idx="1">
                  <c:v>5.3734130789749824E-3</c:v>
                </c:pt>
                <c:pt idx="2">
                  <c:v>1.5759011483895431E-2</c:v>
                </c:pt>
                <c:pt idx="3">
                  <c:v>1.8188278415678664E-2</c:v>
                </c:pt>
                <c:pt idx="4">
                  <c:v>1.3490235897807849E-2</c:v>
                </c:pt>
                <c:pt idx="5">
                  <c:v>1.5927633359740033E-2</c:v>
                </c:pt>
                <c:pt idx="6">
                  <c:v>1.8741907286130337E-2</c:v>
                </c:pt>
                <c:pt idx="7">
                  <c:v>3.344069661697139E-2</c:v>
                </c:pt>
                <c:pt idx="8">
                  <c:v>4.6292969217870412E-2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Sheet1!$C$2:$C$10</c:f>
              <c:numCache>
                <c:formatCode>0.0%</c:formatCode>
                <c:ptCount val="9"/>
                <c:pt idx="0">
                  <c:v>1.0983889759350791E-2</c:v>
                </c:pt>
                <c:pt idx="1">
                  <c:v>1.2748425845971013E-2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3.7051523479693461E-2</c:v>
                </c:pt>
                <c:pt idx="5">
                  <c:v>3.3701137566625017E-2</c:v>
                </c:pt>
                <c:pt idx="6">
                  <c:v>6.0873101572031581E-2</c:v>
                </c:pt>
                <c:pt idx="7">
                  <c:v>5.8969138843732193E-2</c:v>
                </c:pt>
                <c:pt idx="8">
                  <c:v>6.5446959715734415E-2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0.22512822573085317</c:v>
                </c:pt>
                <c:pt idx="1">
                  <c:v>0.24591688254496347</c:v>
                </c:pt>
                <c:pt idx="2">
                  <c:v>0.21718996234554436</c:v>
                </c:pt>
                <c:pt idx="3">
                  <c:v>0.30449096757302652</c:v>
                </c:pt>
                <c:pt idx="4">
                  <c:v>0.36089575718956907</c:v>
                </c:pt>
                <c:pt idx="5">
                  <c:v>0.34611460129898336</c:v>
                </c:pt>
                <c:pt idx="6">
                  <c:v>0.37545424373735004</c:v>
                </c:pt>
                <c:pt idx="7">
                  <c:v>0.41860394451546534</c:v>
                </c:pt>
                <c:pt idx="8">
                  <c:v>0.41930171277997402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Sheet1!$E$2:$E$10</c:f>
              <c:numCache>
                <c:formatCode>0.0%</c:formatCode>
                <c:ptCount val="9"/>
                <c:pt idx="0">
                  <c:v>0.19976430570621256</c:v>
                </c:pt>
                <c:pt idx="1">
                  <c:v>0.2542946848176873</c:v>
                </c:pt>
                <c:pt idx="2">
                  <c:v>0.21904516292126838</c:v>
                </c:pt>
                <c:pt idx="3">
                  <c:v>0.16883719190634716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0.14147068859938217</c:v>
                </c:pt>
                <c:pt idx="7">
                  <c:v>8.4577886491543047E-2</c:v>
                </c:pt>
                <c:pt idx="8">
                  <c:v>6.9010260709865504E-2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Sheet1!$F$2:$F$10</c:f>
              <c:numCache>
                <c:formatCode>0.0%</c:formatCode>
                <c:ptCount val="9"/>
                <c:pt idx="0">
                  <c:v>0.28939241760743539</c:v>
                </c:pt>
                <c:pt idx="1">
                  <c:v>0.26909378867404982</c:v>
                </c:pt>
                <c:pt idx="2">
                  <c:v>0.32900555133095405</c:v>
                </c:pt>
                <c:pt idx="3">
                  <c:v>0.31156262856715439</c:v>
                </c:pt>
                <c:pt idx="4">
                  <c:v>0.31419539947037184</c:v>
                </c:pt>
                <c:pt idx="5">
                  <c:v>0.34547545523214074</c:v>
                </c:pt>
                <c:pt idx="6">
                  <c:v>0.33483571498688847</c:v>
                </c:pt>
                <c:pt idx="7">
                  <c:v>0.32109471481808677</c:v>
                </c:pt>
                <c:pt idx="8">
                  <c:v>0.31708388230127404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Sheet1!$G$2:$G$10</c:f>
              <c:numCache>
                <c:formatCode>0.0%</c:formatCode>
                <c:ptCount val="9"/>
                <c:pt idx="0">
                  <c:v>0.22728161450591242</c:v>
                </c:pt>
                <c:pt idx="1">
                  <c:v>0.16661427224143366</c:v>
                </c:pt>
                <c:pt idx="2">
                  <c:v>0.13666406394937539</c:v>
                </c:pt>
                <c:pt idx="3">
                  <c:v>0.1116710924935482</c:v>
                </c:pt>
                <c:pt idx="4">
                  <c:v>8.4122292822044531E-2</c:v>
                </c:pt>
                <c:pt idx="5">
                  <c:v>6.425472875973072E-2</c:v>
                </c:pt>
                <c:pt idx="6">
                  <c:v>5.8379727664109718E-2</c:v>
                </c:pt>
                <c:pt idx="7">
                  <c:v>6.6144536735389295E-2</c:v>
                </c:pt>
                <c:pt idx="8">
                  <c:v>6.5596678244899592E-2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2016YTD</c:v>
                </c:pt>
                <c:pt idx="8">
                  <c:v>2016MTD</c:v>
                </c:pt>
              </c:strCache>
            </c:strRef>
          </c:cat>
          <c:val>
            <c:numRef>
              <c:f>Sheet1!$H$2:$H$10</c:f>
              <c:numCache>
                <c:formatCode>0.0%</c:formatCode>
                <c:ptCount val="9"/>
                <c:pt idx="0">
                  <c:v>4.0108205107602476E-2</c:v>
                </c:pt>
                <c:pt idx="1">
                  <c:v>4.5958532796920505E-2</c:v>
                </c:pt>
                <c:pt idx="2">
                  <c:v>5.3254449933029302E-2</c:v>
                </c:pt>
                <c:pt idx="3">
                  <c:v>4.0304634027751897E-2</c:v>
                </c:pt>
                <c:pt idx="4">
                  <c:v>2.2595972442756771E-2</c:v>
                </c:pt>
                <c:pt idx="5">
                  <c:v>1.6219571474528401E-2</c:v>
                </c:pt>
                <c:pt idx="6">
                  <c:v>1.0244616154108634E-2</c:v>
                </c:pt>
                <c:pt idx="7">
                  <c:v>1.7169081978812391E-2</c:v>
                </c:pt>
                <c:pt idx="8">
                  <c:v>1.7267537030382883E-2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52648832"/>
        <c:axId val="252724352"/>
      </c:barChart>
      <c:catAx>
        <c:axId val="2526488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52724352"/>
        <c:crosses val="autoZero"/>
        <c:auto val="1"/>
        <c:lblAlgn val="ctr"/>
        <c:lblOffset val="100"/>
      </c:catAx>
      <c:valAx>
        <c:axId val="252724352"/>
        <c:scaling>
          <c:orientation val="minMax"/>
        </c:scaling>
        <c:delete val="1"/>
        <c:axPos val="l"/>
        <c:numFmt formatCode="0%" sourceLinked="1"/>
        <c:tickLblPos val="none"/>
        <c:crossAx val="252648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&lt;2.5L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</c:v>
                </c:pt>
                <c:pt idx="1">
                  <c:v>2016 Nov.YTD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6.0000000000000032E-2</c:v>
                </c:pt>
                <c:pt idx="1">
                  <c:v>9.1361799520795331E-2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2.5-3.0L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</c:v>
                </c:pt>
                <c:pt idx="1">
                  <c:v>2016 Nov.YTD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0.59</c:v>
                </c:pt>
                <c:pt idx="1">
                  <c:v>0.53721882487572858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</c:v>
                </c:pt>
                <c:pt idx="1">
                  <c:v>2016 Nov.YTD</c:v>
                </c:pt>
              </c:strCache>
            </c:strRef>
          </c:cat>
          <c:val>
            <c:numRef>
              <c:f>Sheet1!$D$2:$D$3</c:f>
              <c:numCache>
                <c:formatCode>0.0%</c:formatCode>
                <c:ptCount val="2"/>
                <c:pt idx="0">
                  <c:v>0.29000000000000026</c:v>
                </c:pt>
                <c:pt idx="1">
                  <c:v>0.30003039731073233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elete val="1"/>
          </c:dLbls>
          <c:cat>
            <c:strRef>
              <c:f>Sheet1!$A$2:$A$3</c:f>
              <c:strCache>
                <c:ptCount val="2"/>
                <c:pt idx="0">
                  <c:v>2015</c:v>
                </c:pt>
                <c:pt idx="1">
                  <c:v>2016 Nov.YTD</c:v>
                </c:pt>
              </c:strCache>
            </c:strRef>
          </c:cat>
          <c:val>
            <c:numRef>
              <c:f>Sheet1!$E$2:$E$3</c:f>
              <c:numCache>
                <c:formatCode>0.0%</c:formatCode>
                <c:ptCount val="2"/>
                <c:pt idx="0">
                  <c:v>2.0000000000000011E-2</c:v>
                </c:pt>
                <c:pt idx="1">
                  <c:v>2.5962879519364882E-2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2015</c:v>
                </c:pt>
                <c:pt idx="1">
                  <c:v>2016 Nov.YTD</c:v>
                </c:pt>
              </c:strCache>
            </c:strRef>
          </c:cat>
          <c:val>
            <c:numRef>
              <c:f>Sheet1!$F$2:$F$3</c:f>
              <c:numCache>
                <c:formatCode>0.0%</c:formatCode>
                <c:ptCount val="2"/>
                <c:pt idx="0">
                  <c:v>4.0000000000000022E-2</c:v>
                </c:pt>
                <c:pt idx="1">
                  <c:v>4.1233057969459641E-2</c:v>
                </c:pt>
              </c:numCache>
            </c:numRef>
          </c:val>
        </c:ser>
        <c:dLbls>
          <c:showVal val="1"/>
        </c:dLbls>
        <c:gapWidth val="289"/>
        <c:overlap val="100"/>
        <c:serLines/>
        <c:axId val="253120512"/>
        <c:axId val="253122048"/>
      </c:barChart>
      <c:catAx>
        <c:axId val="2531205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3122048"/>
        <c:crosses val="autoZero"/>
        <c:auto val="1"/>
        <c:lblAlgn val="ctr"/>
        <c:lblOffset val="100"/>
      </c:catAx>
      <c:valAx>
        <c:axId val="253122048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53120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919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769795378391551"/>
          <c:y val="0.12210149218679615"/>
          <c:w val="0.73795287855090019"/>
          <c:h val="0.822097139426994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7F7F7F"/>
            </a:solidFill>
          </c:spPr>
          <c:dLbls>
            <c:dLbl>
              <c:idx val="2"/>
              <c:layout>
                <c:manualLayout>
                  <c:x val="-2.8001396983081041E-2"/>
                  <c:y val="2.189372701042313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-0.23077857403133728</c:v>
                </c:pt>
                <c:pt idx="1">
                  <c:v>1.9025735294117697E-2</c:v>
                </c:pt>
                <c:pt idx="2">
                  <c:v>-0.18890447147842573</c:v>
                </c:pt>
                <c:pt idx="3">
                  <c:v>-0.30560927055622622</c:v>
                </c:pt>
                <c:pt idx="4">
                  <c:v>-0.12058222017503459</c:v>
                </c:pt>
                <c:pt idx="5">
                  <c:v>-0.24792350870170399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264D"/>
            </a:solidFill>
          </c:spPr>
          <c:dLbls>
            <c:dLbl>
              <c:idx val="0"/>
              <c:layout>
                <c:manualLayout>
                  <c:x val="0"/>
                  <c:y val="-1.001235981329697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0.55858203063319189</c:v>
                </c:pt>
                <c:pt idx="1">
                  <c:v>9.9485884369080999E-2</c:v>
                </c:pt>
                <c:pt idx="2">
                  <c:v>-0.35085301525447937</c:v>
                </c:pt>
                <c:pt idx="3">
                  <c:v>0.13922466625980187</c:v>
                </c:pt>
                <c:pt idx="4">
                  <c:v>0.12373246400616796</c:v>
                </c:pt>
                <c:pt idx="5">
                  <c:v>2.7362130907595338E-2</c:v>
                </c:pt>
              </c:numCache>
            </c:numRef>
          </c:val>
        </c:ser>
        <c:dLbls>
          <c:showVal val="1"/>
        </c:dLbls>
        <c:axId val="253214080"/>
        <c:axId val="253301888"/>
      </c:barChart>
      <c:catAx>
        <c:axId val="253214080"/>
        <c:scaling>
          <c:orientation val="minMax"/>
        </c:scaling>
        <c:axPos val="b"/>
        <c:numFmt formatCode="General" sourceLinked="1"/>
        <c:tickLblPos val="high"/>
        <c:crossAx val="253301888"/>
        <c:crosses val="autoZero"/>
        <c:auto val="1"/>
        <c:lblAlgn val="ctr"/>
        <c:lblOffset val="100"/>
      </c:catAx>
      <c:valAx>
        <c:axId val="253301888"/>
        <c:scaling>
          <c:orientation val="minMax"/>
        </c:scaling>
        <c:axPos val="l"/>
        <c:numFmt formatCode="0%" sourceLinked="0"/>
        <c:tickLblPos val="nextTo"/>
        <c:crossAx val="253214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33326928033649"/>
          <c:y val="0.22231366392037888"/>
          <c:w val="0.13479607927526224"/>
          <c:h val="0.23982899094746724"/>
        </c:manualLayout>
      </c:layout>
    </c:legend>
    <c:plotVisOnly val="1"/>
    <c:dispBlanksAs val="gap"/>
  </c:chart>
  <c:txPr>
    <a:bodyPr/>
    <a:lstStyle/>
    <a:p>
      <a:pPr>
        <a:defRPr sz="1000"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9.6808260318088243E-2"/>
          <c:y val="9.0657821254819387E-2"/>
          <c:w val="0.87468306266769424"/>
          <c:h val="0.7515287991147389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A00</c:v>
                </c:pt>
              </c:strCache>
            </c:strRef>
          </c:tx>
          <c:spPr>
            <a:ln w="12700">
              <a:solidFill>
                <a:srgbClr val="BFBFBF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-0.12731152204836416</c:v>
                </c:pt>
                <c:pt idx="1">
                  <c:v>-8.3653846153846384E-2</c:v>
                </c:pt>
                <c:pt idx="2">
                  <c:v>-1.4197823000473564E-3</c:v>
                </c:pt>
                <c:pt idx="3">
                  <c:v>7.1225071225071712E-3</c:v>
                </c:pt>
                <c:pt idx="4">
                  <c:v>0.23230088495575218</c:v>
                </c:pt>
                <c:pt idx="5">
                  <c:v>0.37593423019431982</c:v>
                </c:pt>
                <c:pt idx="6">
                  <c:v>0.8</c:v>
                </c:pt>
                <c:pt idx="7">
                  <c:v>0.8</c:v>
                </c:pt>
                <c:pt idx="8">
                  <c:v>0.65000000000000058</c:v>
                </c:pt>
                <c:pt idx="9">
                  <c:v>0.62000000000000044</c:v>
                </c:pt>
                <c:pt idx="10">
                  <c:v>0.60000000000000042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ln w="12700">
              <a:solidFill>
                <a:srgbClr val="A0AFBC"/>
              </a:solidFill>
            </a:ln>
          </c:spPr>
          <c:marker>
            <c:symbol val="square"/>
            <c:size val="5"/>
            <c:spPr>
              <a:solidFill>
                <a:srgbClr val="A0AFBC"/>
              </a:solidFill>
              <a:ln>
                <a:solidFill>
                  <a:srgbClr val="A0AFBC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0.27872634979233957</c:v>
                </c:pt>
                <c:pt idx="1">
                  <c:v>7.2098475967174794E-2</c:v>
                </c:pt>
                <c:pt idx="2">
                  <c:v>-2.2933333333333389E-2</c:v>
                </c:pt>
                <c:pt idx="3">
                  <c:v>6.5545641729581439E-2</c:v>
                </c:pt>
                <c:pt idx="4">
                  <c:v>3.9460703715883411E-3</c:v>
                </c:pt>
                <c:pt idx="5">
                  <c:v>4.5502092050209199E-2</c:v>
                </c:pt>
                <c:pt idx="6">
                  <c:v>-1.4776632302405446E-2</c:v>
                </c:pt>
                <c:pt idx="7">
                  <c:v>0.37714940771876226</c:v>
                </c:pt>
                <c:pt idx="8">
                  <c:v>7.6356694845923223E-2</c:v>
                </c:pt>
                <c:pt idx="9">
                  <c:v>5.641521598968402E-2</c:v>
                </c:pt>
                <c:pt idx="10">
                  <c:v>0.25035082795397168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-0.16008220097299122</c:v>
                </c:pt>
                <c:pt idx="1">
                  <c:v>-0.34592434736281347</c:v>
                </c:pt>
                <c:pt idx="2">
                  <c:v>-0.3622244179583774</c:v>
                </c:pt>
                <c:pt idx="3">
                  <c:v>-0.36209464879110809</c:v>
                </c:pt>
                <c:pt idx="4">
                  <c:v>-0.43172106039405556</c:v>
                </c:pt>
                <c:pt idx="5">
                  <c:v>-0.37447682529840393</c:v>
                </c:pt>
                <c:pt idx="6">
                  <c:v>-0.3248680138357915</c:v>
                </c:pt>
                <c:pt idx="7">
                  <c:v>-0.36229246204386067</c:v>
                </c:pt>
                <c:pt idx="8">
                  <c:v>-0.33199324595963692</c:v>
                </c:pt>
                <c:pt idx="9">
                  <c:v>-0.47348091985265262</c:v>
                </c:pt>
                <c:pt idx="10">
                  <c:v>-0.29309588560400057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ln w="12700">
              <a:solidFill>
                <a:srgbClr val="738FA2"/>
              </a:solidFill>
            </a:ln>
          </c:spPr>
          <c:marker>
            <c:symbol val="circle"/>
            <c:size val="5"/>
            <c:spPr>
              <a:solidFill>
                <a:srgbClr val="738FA2"/>
              </a:solidFill>
              <a:ln>
                <a:solidFill>
                  <a:srgbClr val="738FA2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-4.1766271255243438E-2</c:v>
                </c:pt>
                <c:pt idx="1">
                  <c:v>-4.5379642540245964E-2</c:v>
                </c:pt>
                <c:pt idx="2">
                  <c:v>4.8365494320154814E-2</c:v>
                </c:pt>
                <c:pt idx="3">
                  <c:v>2.3746701846965687E-2</c:v>
                </c:pt>
                <c:pt idx="4">
                  <c:v>1.4955469668963123E-2</c:v>
                </c:pt>
                <c:pt idx="5">
                  <c:v>0.2302043604485684</c:v>
                </c:pt>
                <c:pt idx="6">
                  <c:v>0.38240000000000041</c:v>
                </c:pt>
                <c:pt idx="7">
                  <c:v>0.42534936626584391</c:v>
                </c:pt>
                <c:pt idx="8">
                  <c:v>0.29431072210065695</c:v>
                </c:pt>
                <c:pt idx="9">
                  <c:v>0.1977645472927432</c:v>
                </c:pt>
                <c:pt idx="10">
                  <c:v>0.13015470721791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0.18417014747250884</c:v>
                </c:pt>
                <c:pt idx="1">
                  <c:v>-8.7856541100012186E-3</c:v>
                </c:pt>
                <c:pt idx="2">
                  <c:v>9.3999052255201984E-2</c:v>
                </c:pt>
                <c:pt idx="3">
                  <c:v>4.5522496021603909E-2</c:v>
                </c:pt>
                <c:pt idx="4">
                  <c:v>1.8217936915548179E-2</c:v>
                </c:pt>
                <c:pt idx="5">
                  <c:v>5.7789719420340988E-2</c:v>
                </c:pt>
                <c:pt idx="6">
                  <c:v>0.31794410391947425</c:v>
                </c:pt>
                <c:pt idx="7">
                  <c:v>0.19421388475747281</c:v>
                </c:pt>
                <c:pt idx="8">
                  <c:v>0.1075334842844534</c:v>
                </c:pt>
                <c:pt idx="9">
                  <c:v>0.18609158103479378</c:v>
                </c:pt>
                <c:pt idx="10">
                  <c:v>0.16846245237412447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ln w="12700">
              <a:solidFill>
                <a:srgbClr val="004359"/>
              </a:solidFill>
            </a:ln>
          </c:spPr>
          <c:marker>
            <c:symbol val="triangle"/>
            <c:size val="5"/>
            <c:spPr>
              <a:solidFill>
                <a:srgbClr val="004359"/>
              </a:solidFill>
              <a:ln>
                <a:solidFill>
                  <a:srgbClr val="004359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-2.819616821303772E-2</c:v>
                </c:pt>
                <c:pt idx="1">
                  <c:v>-0.23761423761423775</c:v>
                </c:pt>
                <c:pt idx="2">
                  <c:v>-0.1916996047430829</c:v>
                </c:pt>
                <c:pt idx="3">
                  <c:v>-0.21353717174207879</c:v>
                </c:pt>
                <c:pt idx="4">
                  <c:v>-5.5947580645161296E-2</c:v>
                </c:pt>
                <c:pt idx="5">
                  <c:v>6.9729797036483715E-2</c:v>
                </c:pt>
                <c:pt idx="6">
                  <c:v>0.28031906234738752</c:v>
                </c:pt>
                <c:pt idx="7">
                  <c:v>0.30770440251572317</c:v>
                </c:pt>
                <c:pt idx="8">
                  <c:v>0.24869009584664548</c:v>
                </c:pt>
                <c:pt idx="9">
                  <c:v>0.13042850959457519</c:v>
                </c:pt>
                <c:pt idx="10">
                  <c:v>8.4940200146448541E-2</c:v>
                </c:pt>
              </c:numCache>
            </c:numRef>
          </c:val>
        </c:ser>
        <c:marker val="1"/>
        <c:axId val="253382656"/>
        <c:axId val="253384576"/>
      </c:lineChart>
      <c:catAx>
        <c:axId val="2533826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53384576"/>
        <c:crossesAt val="0"/>
        <c:auto val="1"/>
        <c:lblAlgn val="ctr"/>
        <c:lblOffset val="100"/>
      </c:catAx>
      <c:valAx>
        <c:axId val="253384576"/>
        <c:scaling>
          <c:orientation val="minMax"/>
          <c:max val="1"/>
          <c:min val="-0.5"/>
        </c:scaling>
        <c:axPos val="l"/>
        <c:numFmt formatCode="0%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53382656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11237875762222305"/>
          <c:y val="0.88584621601687474"/>
          <c:w val="0.8593164960952826"/>
          <c:h val="8.0432226351821123E-2"/>
        </c:manualLayout>
      </c:layout>
      <c:spPr>
        <a:ln w="3175">
          <a:noFill/>
        </a:ln>
      </c:spPr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4291757969046168"/>
          <c:h val="0.72572111354153745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0.0%</c:formatCode>
                <c:ptCount val="6"/>
                <c:pt idx="0">
                  <c:v>0.25558747314944313</c:v>
                </c:pt>
                <c:pt idx="1">
                  <c:v>0.29321786805117678</c:v>
                </c:pt>
                <c:pt idx="2">
                  <c:v>0.30530043978729804</c:v>
                </c:pt>
                <c:pt idx="3">
                  <c:v>0.31971364620776482</c:v>
                </c:pt>
                <c:pt idx="4">
                  <c:v>0.32076784429171828</c:v>
                </c:pt>
                <c:pt idx="5">
                  <c:v>0.2194683965756111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2.4151295077681951E-2</c:v>
                </c:pt>
                <c:pt idx="1">
                  <c:v>3.4126430459222687E-2</c:v>
                </c:pt>
                <c:pt idx="2">
                  <c:v>3.586198799512761E-2</c:v>
                </c:pt>
                <c:pt idx="3">
                  <c:v>3.1762568580040069E-2</c:v>
                </c:pt>
                <c:pt idx="4">
                  <c:v>4.206119533762237E-2</c:v>
                </c:pt>
                <c:pt idx="5">
                  <c:v>4.5196301738766133E-2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Sheet1!$D$2:$D$7</c:f>
              <c:numCache>
                <c:formatCode>0.0%</c:formatCode>
                <c:ptCount val="6"/>
                <c:pt idx="0">
                  <c:v>1.8647641128803117E-2</c:v>
                </c:pt>
                <c:pt idx="1">
                  <c:v>1.7544506902426916E-2</c:v>
                </c:pt>
                <c:pt idx="2">
                  <c:v>1.7142409877847743E-2</c:v>
                </c:pt>
                <c:pt idx="3">
                  <c:v>1.535259923858988E-2</c:v>
                </c:pt>
                <c:pt idx="4">
                  <c:v>1.4975964099431013E-2</c:v>
                </c:pt>
                <c:pt idx="5">
                  <c:v>2.4397598923297278E-2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Sheet1!$E$2:$E$7</c:f>
              <c:numCache>
                <c:formatCode>0.0%</c:formatCode>
                <c:ptCount val="6"/>
                <c:pt idx="0">
                  <c:v>0.26704371100276181</c:v>
                </c:pt>
                <c:pt idx="1">
                  <c:v>0.26510059610852477</c:v>
                </c:pt>
                <c:pt idx="2">
                  <c:v>0.27696228787233967</c:v>
                </c:pt>
                <c:pt idx="3">
                  <c:v>0.26746971507158412</c:v>
                </c:pt>
                <c:pt idx="4">
                  <c:v>0.23358851320941768</c:v>
                </c:pt>
                <c:pt idx="5">
                  <c:v>0.27453200137924777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Sheet1!$F$2:$F$7</c:f>
              <c:numCache>
                <c:formatCode>0.0%</c:formatCode>
                <c:ptCount val="6"/>
                <c:pt idx="0">
                  <c:v>0.27999306715764877</c:v>
                </c:pt>
                <c:pt idx="1">
                  <c:v>0.25775768389702036</c:v>
                </c:pt>
                <c:pt idx="2">
                  <c:v>0.26109178786500142</c:v>
                </c:pt>
                <c:pt idx="3">
                  <c:v>0.2605147422789954</c:v>
                </c:pt>
                <c:pt idx="4">
                  <c:v>0.28903306322387662</c:v>
                </c:pt>
                <c:pt idx="5">
                  <c:v>0.33144078196893789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Sheet1!$G$2:$G$7</c:f>
              <c:numCache>
                <c:formatCode>0.0%</c:formatCode>
                <c:ptCount val="6"/>
                <c:pt idx="0">
                  <c:v>0.1545768124836624</c:v>
                </c:pt>
                <c:pt idx="1">
                  <c:v>0.13225291458162841</c:v>
                </c:pt>
                <c:pt idx="2">
                  <c:v>0.1036410866023863</c:v>
                </c:pt>
                <c:pt idx="3">
                  <c:v>0.10518672862302603</c:v>
                </c:pt>
                <c:pt idx="4">
                  <c:v>9.9573419837934329E-2</c:v>
                </c:pt>
                <c:pt idx="5">
                  <c:v>0.10496491941414124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53558784"/>
        <c:axId val="253560320"/>
      </c:barChart>
      <c:catAx>
        <c:axId val="25355878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253560320"/>
        <c:crosses val="autoZero"/>
        <c:auto val="1"/>
        <c:lblAlgn val="ctr"/>
        <c:lblOffset val="100"/>
      </c:catAx>
      <c:valAx>
        <c:axId val="253560320"/>
        <c:scaling>
          <c:orientation val="minMax"/>
        </c:scaling>
        <c:delete val="1"/>
        <c:axPos val="l"/>
        <c:numFmt formatCode="0%" sourceLinked="1"/>
        <c:tickLblPos val="none"/>
        <c:crossAx val="253558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64"/>
          <c:y val="3.4663557435655315E-2"/>
          <c:w val="7.3011552761098455E-2"/>
          <c:h val="0.72697919577555725"/>
        </c:manualLayout>
      </c:layout>
      <c:txPr>
        <a:bodyPr/>
        <a:lstStyle/>
        <a:p>
          <a:pPr>
            <a:defRPr sz="8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2919066976275718E-2"/>
          <c:y val="1.9515522685752046E-2"/>
          <c:w val="0.94158657655580835"/>
          <c:h val="0.85480551067049182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86797</c:v>
                </c:pt>
                <c:pt idx="1">
                  <c:v>53200</c:v>
                </c:pt>
                <c:pt idx="2">
                  <c:v>89250</c:v>
                </c:pt>
                <c:pt idx="3">
                  <c:v>89936</c:v>
                </c:pt>
                <c:pt idx="4">
                  <c:v>107813</c:v>
                </c:pt>
                <c:pt idx="5">
                  <c:v>99607</c:v>
                </c:pt>
                <c:pt idx="6">
                  <c:v>110221</c:v>
                </c:pt>
                <c:pt idx="7">
                  <c:v>102996</c:v>
                </c:pt>
                <c:pt idx="8">
                  <c:v>95307</c:v>
                </c:pt>
                <c:pt idx="9">
                  <c:v>102626</c:v>
                </c:pt>
                <c:pt idx="10">
                  <c:v>115649</c:v>
                </c:pt>
                <c:pt idx="11">
                  <c:v>117719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dLbls>
            <c:dLbl>
              <c:idx val="1"/>
              <c:layout>
                <c:manualLayout>
                  <c:x val="0"/>
                  <c:y val="-2.59388272586438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1.8549276200913605E-2"/>
                  <c:y val="-9.727060221991427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1640822234399081E-2"/>
                  <c:y val="-5.9442459116699131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5457730167427909E-2"/>
                  <c:y val="2.269647385131338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0190098435312564E-2"/>
                  <c:y val="-1.621176703665238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0915460334855798E-2"/>
                  <c:y val="1.621176703665232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5647828602740465E-2"/>
                  <c:y val="-1.296941362932196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2.59388272586438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6.18309206697117E-2"/>
                  <c:y val="-2.26964738513133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</c:numCache>
            </c:numRef>
          </c:val>
        </c:ser>
        <c:marker val="1"/>
        <c:axId val="247669120"/>
        <c:axId val="247670656"/>
      </c:lineChart>
      <c:catAx>
        <c:axId val="2476691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47670656"/>
        <c:crosses val="autoZero"/>
        <c:auto val="1"/>
        <c:lblAlgn val="ctr"/>
        <c:lblOffset val="100"/>
      </c:catAx>
      <c:valAx>
        <c:axId val="247670656"/>
        <c:scaling>
          <c:orientation val="minMax"/>
        </c:scaling>
        <c:delete val="1"/>
        <c:axPos val="l"/>
        <c:numFmt formatCode="General" sourceLinked="1"/>
        <c:tickLblPos val="none"/>
        <c:crossAx val="247669120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11329299068617008"/>
          <c:y val="0.76148967501917508"/>
          <c:w val="0.79323076923076763"/>
          <c:h val="6.288429546979403E-2"/>
        </c:manualLayout>
      </c:layout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5.3365031650039946E-2"/>
          <c:y val="3.4334188799652582E-2"/>
          <c:w val="0.93708303726423692"/>
          <c:h val="0.8761876487629185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dLbls>
            <c:dLbl>
              <c:idx val="1"/>
              <c:layout>
                <c:manualLayout>
                  <c:x val="-3.7846779310602201E-2"/>
                  <c:y val="-4.265872093083351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zh-CN" altLang="en-US" sz="11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81349</c:v>
                </c:pt>
                <c:pt idx="1">
                  <c:v>60149</c:v>
                </c:pt>
                <c:pt idx="2">
                  <c:v>90223</c:v>
                </c:pt>
                <c:pt idx="3">
                  <c:v>76023</c:v>
                </c:pt>
                <c:pt idx="4">
                  <c:v>77268</c:v>
                </c:pt>
                <c:pt idx="5">
                  <c:v>79267</c:v>
                </c:pt>
                <c:pt idx="6">
                  <c:v>63751</c:v>
                </c:pt>
                <c:pt idx="7">
                  <c:v>68363</c:v>
                </c:pt>
                <c:pt idx="8">
                  <c:v>81527</c:v>
                </c:pt>
                <c:pt idx="9">
                  <c:v>78917</c:v>
                </c:pt>
                <c:pt idx="10">
                  <c:v>78957</c:v>
                </c:pt>
                <c:pt idx="11">
                  <c:v>84174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1.5138711724240856E-2"/>
                  <c:y val="4.594016100243602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5096460414235779E-2"/>
                  <c:y val="3.281440071602518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5138713528812664E-2"/>
                  <c:y val="-2.953296064442345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  <c:pt idx="3">
                  <c:v>66354</c:v>
                </c:pt>
                <c:pt idx="4">
                  <c:v>66396</c:v>
                </c:pt>
                <c:pt idx="5">
                  <c:v>76194</c:v>
                </c:pt>
                <c:pt idx="6">
                  <c:v>70673</c:v>
                </c:pt>
                <c:pt idx="7">
                  <c:v>75109</c:v>
                </c:pt>
                <c:pt idx="8">
                  <c:v>85149</c:v>
                </c:pt>
                <c:pt idx="9">
                  <c:v>75575</c:v>
                </c:pt>
                <c:pt idx="10">
                  <c:v>81719</c:v>
                </c:pt>
              </c:numCache>
            </c:numRef>
          </c:val>
        </c:ser>
        <c:marker val="1"/>
        <c:axId val="249160064"/>
        <c:axId val="249197312"/>
      </c:lineChart>
      <c:catAx>
        <c:axId val="24916006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49197312"/>
        <c:crosses val="autoZero"/>
        <c:auto val="1"/>
        <c:lblAlgn val="ctr"/>
        <c:lblOffset val="100"/>
      </c:catAx>
      <c:valAx>
        <c:axId val="249197312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249160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988209923628177"/>
          <c:y val="0.70525743543314712"/>
          <c:w val="0.26816737788811157"/>
          <c:h val="0.14099443653798505"/>
        </c:manualLayout>
      </c:layout>
      <c:txPr>
        <a:bodyPr/>
        <a:lstStyle/>
        <a:p>
          <a:pPr>
            <a:defRPr sz="12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2.3076923076923102E-2"/>
          <c:y val="9.3238023856892782E-2"/>
          <c:w val="0.95769230769230773"/>
          <c:h val="0.7900728364130064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2012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2.4924652922504729</c:v>
                </c:pt>
                <c:pt idx="1">
                  <c:v>2.5535410735598787</c:v>
                </c:pt>
                <c:pt idx="2">
                  <c:v>2.4087558427873317</c:v>
                </c:pt>
                <c:pt idx="3">
                  <c:v>2.4049542348663842</c:v>
                </c:pt>
                <c:pt idx="4">
                  <c:v>2.765719709428538</c:v>
                </c:pt>
                <c:pt idx="5">
                  <c:v>3.2272940393544793</c:v>
                </c:pt>
                <c:pt idx="6">
                  <c:v>3.4795737944221141</c:v>
                </c:pt>
                <c:pt idx="7">
                  <c:v>3.8567992503123718</c:v>
                </c:pt>
                <c:pt idx="8">
                  <c:v>3.8554586629503627</c:v>
                </c:pt>
                <c:pt idx="9">
                  <c:v>3.8456290779365054</c:v>
                </c:pt>
                <c:pt idx="10">
                  <c:v>3.8191207461347472</c:v>
                </c:pt>
                <c:pt idx="11">
                  <c:v>3.3680188359239378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3.2043862539214181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3.301198423336738</c:v>
                </c:pt>
                <c:pt idx="8">
                  <c:v>3.1532922838929482</c:v>
                </c:pt>
                <c:pt idx="9">
                  <c:v>3.2169686181547421</c:v>
                </c:pt>
                <c:pt idx="10">
                  <c:v>3.1173139689360538</c:v>
                </c:pt>
                <c:pt idx="11">
                  <c:v>2.8610233363761908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2.9310841792234967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3.7356086935239099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4.3797927698595585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5.164536124377598</c:v>
                </c:pt>
                <c:pt idx="4">
                  <c:v>4.7655077044646417</c:v>
                </c:pt>
                <c:pt idx="5">
                  <c:v>4.7572042783217539</c:v>
                </c:pt>
                <c:pt idx="6">
                  <c:v>5.1775409280344542</c:v>
                </c:pt>
                <c:pt idx="7">
                  <c:v>4.9555092680474218</c:v>
                </c:pt>
                <c:pt idx="8">
                  <c:v>4.935369956010172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4.2509894800176777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4.3599999999999985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</c:numCache>
            </c:numRef>
          </c:val>
        </c:ser>
        <c:marker val="1"/>
        <c:axId val="250171776"/>
        <c:axId val="250173696"/>
      </c:lineChart>
      <c:catAx>
        <c:axId val="250171776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25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0173696"/>
        <c:crosses val="autoZero"/>
        <c:auto val="1"/>
        <c:lblAlgn val="ctr"/>
        <c:lblOffset val="100"/>
      </c:catAx>
      <c:valAx>
        <c:axId val="250173696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0171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3"/>
          <c:y val="0.74705367001104162"/>
          <c:w val="0.8"/>
          <c:h val="6.980838996824793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2821954947939203E-2"/>
          <c:y val="0.12199386344312622"/>
          <c:w val="0.89153701941103458"/>
          <c:h val="0.8363065321060219"/>
        </c:manualLayout>
      </c:layout>
      <c:lineChart>
        <c:grouping val="standard"/>
        <c:ser>
          <c:idx val="0"/>
          <c:order val="0"/>
          <c:tx>
            <c:strRef>
              <c:f>Sheet1!$A$26</c:f>
              <c:strCache>
                <c:ptCount val="1"/>
                <c:pt idx="0">
                  <c:v>优惠幅度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ln>
                <a:solidFill>
                  <a:srgbClr val="4198AF"/>
                </a:solidFill>
              </a:ln>
            </c:spPr>
          </c:marker>
          <c:dLbls>
            <c:dLbl>
              <c:idx val="2"/>
              <c:layout>
                <c:manualLayout>
                  <c:x val="-2.0533880903490759E-2"/>
                  <c:y val="-7.5117370892018994E-3"/>
                </c:manualLayout>
              </c:layout>
              <c:showVal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2.2108843537415011E-2"/>
                  <c:y val="4.1314553990610334E-2"/>
                </c:manualLayout>
              </c:layout>
              <c:showVal val="1"/>
            </c:dLbl>
            <c:dLbl>
              <c:idx val="8"/>
              <c:layout>
                <c:manualLayout>
                  <c:x val="-1.9123025432909235E-2"/>
                  <c:y val="2.2535211267605708E-2"/>
                </c:manualLayout>
              </c:layout>
              <c:showVal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layout>
                <c:manualLayout>
                  <c:x val="-1.232032854209446E-2"/>
                  <c:y val="1.8779342723004692E-2"/>
                </c:manualLayout>
              </c:layout>
              <c:showVal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7"/>
              <c:layout>
                <c:manualLayout>
                  <c:x val="-1.2320328542094507E-2"/>
                  <c:y val="4.5070422535211402E-2"/>
                </c:manualLayout>
              </c:layout>
              <c:showVal val="1"/>
            </c:dLbl>
            <c:dLbl>
              <c:idx val="18"/>
              <c:delete val="1"/>
            </c:dLbl>
            <c:dLbl>
              <c:idx val="19"/>
              <c:delete val="1"/>
            </c:dLbl>
            <c:dLbl>
              <c:idx val="20"/>
              <c:delete val="1"/>
            </c:dLbl>
            <c:dLbl>
              <c:idx val="21"/>
              <c:delete val="1"/>
            </c:dLbl>
            <c:dLbl>
              <c:idx val="22"/>
              <c:layout>
                <c:manualLayout>
                  <c:x val="-1.1904761904761921E-2"/>
                  <c:y val="-2.6291079812206616E-2"/>
                </c:manualLayout>
              </c:layout>
              <c:showVal val="1"/>
            </c:dLbl>
            <c:dLbl>
              <c:idx val="23"/>
              <c:layout>
                <c:manualLayout>
                  <c:x val="-2.7210884353741478E-2"/>
                  <c:y val="4.1314553990610334E-2"/>
                </c:manualLayout>
              </c:layout>
              <c:showVal val="1"/>
            </c:dLbl>
            <c:dLbl>
              <c:idx val="24"/>
              <c:delete val="1"/>
            </c:dLbl>
            <c:dLbl>
              <c:idx val="25"/>
              <c:layout>
                <c:manualLayout>
                  <c:x val="-2.0408163265306246E-2"/>
                  <c:y val="-4.5070422535211423E-2"/>
                </c:manualLayout>
              </c:layout>
              <c:showVal val="1"/>
            </c:dLbl>
            <c:dLbl>
              <c:idx val="26"/>
              <c:layout>
                <c:manualLayout>
                  <c:x val="-1.0204081632653045E-2"/>
                  <c:y val="3.3802816901408447E-2"/>
                </c:manualLayout>
              </c:layout>
              <c:showVal val="1"/>
            </c:dLbl>
            <c:dLbl>
              <c:idx val="27"/>
              <c:delete val="1"/>
            </c:dLbl>
            <c:dLbl>
              <c:idx val="28"/>
              <c:layout>
                <c:manualLayout>
                  <c:x val="-2.7210884353741478E-2"/>
                  <c:y val="4.1314553990610334E-2"/>
                </c:manualLayout>
              </c:layout>
              <c:showVal val="1"/>
            </c:dLbl>
            <c:dLbl>
              <c:idx val="29"/>
              <c:layout>
                <c:manualLayout>
                  <c:x val="-1.7006802721088437E-2"/>
                  <c:y val="-2.253521126760585E-2"/>
                </c:manualLayout>
              </c:layout>
              <c:showVal val="1"/>
            </c:dLbl>
            <c:dLbl>
              <c:idx val="30"/>
              <c:layout>
                <c:manualLayout>
                  <c:x val="-1.5306256360811919E-2"/>
                  <c:y val="4.5070422535211423E-2"/>
                </c:manualLayout>
              </c:layout>
              <c:showVal val="1"/>
            </c:dLbl>
            <c:dLbl>
              <c:idx val="32"/>
              <c:delete val="1"/>
            </c:dLbl>
            <c:dLbl>
              <c:idx val="33"/>
              <c:layout>
                <c:manualLayout>
                  <c:x val="-6.1224489795918373E-2"/>
                  <c:y val="1.5023474178403761E-2"/>
                </c:manualLayout>
              </c:layout>
              <c:showVal val="1"/>
            </c:dLbl>
            <c:dLbl>
              <c:idx val="34"/>
              <c:layout>
                <c:manualLayout>
                  <c:x val="-1.5306122448979605E-2"/>
                  <c:y val="-3.3802816901408447E-2"/>
                </c:manualLayout>
              </c:layout>
              <c:showVal val="1"/>
            </c:dLbl>
            <c:dLbl>
              <c:idx val="35"/>
              <c:delete val="1"/>
            </c:dLbl>
            <c:dLbl>
              <c:idx val="36"/>
              <c:layout>
                <c:manualLayout>
                  <c:x val="-3.4013605442177047E-2"/>
                  <c:y val="3.3802816901408447E-2"/>
                </c:manualLayout>
              </c:layout>
              <c:showVal val="1"/>
            </c:dLbl>
            <c:dLbl>
              <c:idx val="37"/>
              <c:delete val="1"/>
            </c:dLbl>
            <c:dLbl>
              <c:idx val="38"/>
              <c:delete val="1"/>
            </c:dLbl>
            <c:dLbl>
              <c:idx val="39"/>
              <c:delete val="1"/>
            </c:dLbl>
            <c:dLbl>
              <c:idx val="40"/>
              <c:delete val="1"/>
            </c:dLbl>
            <c:dLbl>
              <c:idx val="41"/>
              <c:layout>
                <c:manualLayout>
                  <c:x val="-1.9164955509924711E-2"/>
                  <c:y val="4.1314553990610334E-2"/>
                </c:manualLayout>
              </c:layout>
              <c:showVal val="1"/>
            </c:dLbl>
            <c:dLbl>
              <c:idx val="42"/>
              <c:delete val="1"/>
            </c:dLbl>
            <c:dLbl>
              <c:idx val="43"/>
              <c:delete val="1"/>
            </c:dLbl>
            <c:dLbl>
              <c:idx val="44"/>
              <c:delete val="1"/>
            </c:dLbl>
            <c:dLbl>
              <c:idx val="45"/>
              <c:delete val="1"/>
            </c:dLbl>
            <c:dLbl>
              <c:idx val="46"/>
              <c:layout>
                <c:manualLayout>
                  <c:x val="-1.8149333281767419E-2"/>
                  <c:y val="2.6291001562547881E-2"/>
                </c:manualLayout>
              </c:layout>
              <c:showVal val="1"/>
            </c:dLbl>
            <c:dLbl>
              <c:idx val="47"/>
              <c:layout>
                <c:manualLayout>
                  <c:x val="0"/>
                  <c:y val="-2.2535211267605701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zh-CN"/>
              </a:p>
            </c:txPr>
            <c:showVal val="1"/>
          </c:dLbls>
          <c:cat>
            <c:numRef>
              <c:f>Sheet1!$Y$25:$BT$25</c:f>
              <c:numCache>
                <c:formatCode>mmm/yy</c:formatCode>
                <c:ptCount val="48"/>
                <c:pt idx="0">
                  <c:v>41244</c:v>
                </c:pt>
                <c:pt idx="1">
                  <c:v>41275</c:v>
                </c:pt>
                <c:pt idx="2">
                  <c:v>41306</c:v>
                </c:pt>
                <c:pt idx="3">
                  <c:v>41334</c:v>
                </c:pt>
                <c:pt idx="4">
                  <c:v>41365</c:v>
                </c:pt>
                <c:pt idx="5">
                  <c:v>41395</c:v>
                </c:pt>
                <c:pt idx="6">
                  <c:v>41426</c:v>
                </c:pt>
                <c:pt idx="7">
                  <c:v>41456</c:v>
                </c:pt>
                <c:pt idx="8">
                  <c:v>41487</c:v>
                </c:pt>
                <c:pt idx="9">
                  <c:v>41518</c:v>
                </c:pt>
                <c:pt idx="10">
                  <c:v>41548</c:v>
                </c:pt>
                <c:pt idx="11">
                  <c:v>41579</c:v>
                </c:pt>
                <c:pt idx="12">
                  <c:v>41609</c:v>
                </c:pt>
                <c:pt idx="13">
                  <c:v>41640</c:v>
                </c:pt>
                <c:pt idx="14">
                  <c:v>41671</c:v>
                </c:pt>
                <c:pt idx="15">
                  <c:v>41699</c:v>
                </c:pt>
                <c:pt idx="16">
                  <c:v>41730</c:v>
                </c:pt>
                <c:pt idx="17">
                  <c:v>41760</c:v>
                </c:pt>
                <c:pt idx="18">
                  <c:v>41791</c:v>
                </c:pt>
                <c:pt idx="19">
                  <c:v>41821</c:v>
                </c:pt>
                <c:pt idx="20">
                  <c:v>41852</c:v>
                </c:pt>
                <c:pt idx="21">
                  <c:v>41883</c:v>
                </c:pt>
                <c:pt idx="22">
                  <c:v>41913</c:v>
                </c:pt>
                <c:pt idx="23">
                  <c:v>41944</c:v>
                </c:pt>
                <c:pt idx="24">
                  <c:v>41974</c:v>
                </c:pt>
                <c:pt idx="25">
                  <c:v>42005</c:v>
                </c:pt>
                <c:pt idx="26">
                  <c:v>42036</c:v>
                </c:pt>
                <c:pt idx="27">
                  <c:v>42064</c:v>
                </c:pt>
                <c:pt idx="28">
                  <c:v>42095</c:v>
                </c:pt>
                <c:pt idx="29">
                  <c:v>42125</c:v>
                </c:pt>
                <c:pt idx="30">
                  <c:v>42156</c:v>
                </c:pt>
                <c:pt idx="31">
                  <c:v>42186</c:v>
                </c:pt>
                <c:pt idx="32">
                  <c:v>42217</c:v>
                </c:pt>
                <c:pt idx="33">
                  <c:v>42248</c:v>
                </c:pt>
                <c:pt idx="34">
                  <c:v>42278</c:v>
                </c:pt>
                <c:pt idx="35">
                  <c:v>42309</c:v>
                </c:pt>
                <c:pt idx="36">
                  <c:v>42339</c:v>
                </c:pt>
                <c:pt idx="37">
                  <c:v>42370</c:v>
                </c:pt>
                <c:pt idx="38">
                  <c:v>42401</c:v>
                </c:pt>
                <c:pt idx="39">
                  <c:v>42430</c:v>
                </c:pt>
                <c:pt idx="40">
                  <c:v>42461</c:v>
                </c:pt>
                <c:pt idx="41">
                  <c:v>42491</c:v>
                </c:pt>
                <c:pt idx="42">
                  <c:v>42522</c:v>
                </c:pt>
                <c:pt idx="43">
                  <c:v>42552</c:v>
                </c:pt>
                <c:pt idx="44">
                  <c:v>42583</c:v>
                </c:pt>
                <c:pt idx="45">
                  <c:v>42614</c:v>
                </c:pt>
                <c:pt idx="46">
                  <c:v>42644</c:v>
                </c:pt>
                <c:pt idx="47">
                  <c:v>42675</c:v>
                </c:pt>
              </c:numCache>
            </c:numRef>
          </c:cat>
          <c:val>
            <c:numRef>
              <c:f>Sheet1!$Y$26:$BT$26</c:f>
              <c:numCache>
                <c:formatCode>0.0%</c:formatCode>
                <c:ptCount val="48"/>
                <c:pt idx="0">
                  <c:v>-9.0232358017338657E-2</c:v>
                </c:pt>
                <c:pt idx="1">
                  <c:v>-7.6440016091413307E-2</c:v>
                </c:pt>
                <c:pt idx="2">
                  <c:v>-6.6223585064759394E-2</c:v>
                </c:pt>
                <c:pt idx="3">
                  <c:v>-6.6542159251741603E-2</c:v>
                </c:pt>
                <c:pt idx="4">
                  <c:v>-6.3577105812255105E-2</c:v>
                </c:pt>
                <c:pt idx="5">
                  <c:v>-6.8042147956633131E-2</c:v>
                </c:pt>
                <c:pt idx="6">
                  <c:v>-7.7551942425047371E-2</c:v>
                </c:pt>
                <c:pt idx="7">
                  <c:v>-7.953864699012074E-2</c:v>
                </c:pt>
                <c:pt idx="8">
                  <c:v>-9.248676843348777E-2</c:v>
                </c:pt>
                <c:pt idx="9">
                  <c:v>-9.4524059498782856E-2</c:v>
                </c:pt>
                <c:pt idx="10">
                  <c:v>-8.0101679587141733E-2</c:v>
                </c:pt>
                <c:pt idx="11">
                  <c:v>-8.5685821082331873E-2</c:v>
                </c:pt>
                <c:pt idx="12">
                  <c:v>-8.9558101901695178E-2</c:v>
                </c:pt>
                <c:pt idx="13">
                  <c:v>-8.763207472359523E-2</c:v>
                </c:pt>
                <c:pt idx="14">
                  <c:v>-7.7199858503743723E-2</c:v>
                </c:pt>
                <c:pt idx="15">
                  <c:v>-7.6435933790286958E-2</c:v>
                </c:pt>
                <c:pt idx="16">
                  <c:v>-7.1193546719040698E-2</c:v>
                </c:pt>
                <c:pt idx="17">
                  <c:v>-7.7500262725889738E-2</c:v>
                </c:pt>
                <c:pt idx="18">
                  <c:v>-7.3846692163696173E-2</c:v>
                </c:pt>
                <c:pt idx="19">
                  <c:v>-7.5294959429792849E-2</c:v>
                </c:pt>
                <c:pt idx="20">
                  <c:v>-6.8273988583173642E-2</c:v>
                </c:pt>
                <c:pt idx="21">
                  <c:v>-8.180724814970676E-2</c:v>
                </c:pt>
                <c:pt idx="22">
                  <c:v>-9.5258811977424168E-2</c:v>
                </c:pt>
                <c:pt idx="23">
                  <c:v>-0.10092305004236032</c:v>
                </c:pt>
                <c:pt idx="24">
                  <c:v>-0.10721180969352118</c:v>
                </c:pt>
                <c:pt idx="25">
                  <c:v>-0.10739902917316317</c:v>
                </c:pt>
                <c:pt idx="26">
                  <c:v>-0.10457068899666842</c:v>
                </c:pt>
                <c:pt idx="27">
                  <c:v>-0.10658324501852912</c:v>
                </c:pt>
                <c:pt idx="28">
                  <c:v>-0.11168232794449291</c:v>
                </c:pt>
                <c:pt idx="29">
                  <c:v>-0.11796553220072969</c:v>
                </c:pt>
                <c:pt idx="30">
                  <c:v>-0.12139605810828613</c:v>
                </c:pt>
                <c:pt idx="31">
                  <c:v>-0.13636064454137536</c:v>
                </c:pt>
                <c:pt idx="32">
                  <c:v>-0.14155644823909791</c:v>
                </c:pt>
                <c:pt idx="33">
                  <c:v>-0.14168942288937728</c:v>
                </c:pt>
                <c:pt idx="34">
                  <c:v>-0.13803268986456971</c:v>
                </c:pt>
                <c:pt idx="35">
                  <c:v>-0.13378779931883586</c:v>
                </c:pt>
                <c:pt idx="36">
                  <c:v>-0.10585022330309959</c:v>
                </c:pt>
                <c:pt idx="37">
                  <c:v>-0.10946726129794354</c:v>
                </c:pt>
                <c:pt idx="38">
                  <c:v>-0.1208557185678638</c:v>
                </c:pt>
                <c:pt idx="39">
                  <c:v>-0.12219393350875847</c:v>
                </c:pt>
                <c:pt idx="40">
                  <c:v>-0.12716323255239376</c:v>
                </c:pt>
                <c:pt idx="41">
                  <c:v>-0.13262615273197756</c:v>
                </c:pt>
                <c:pt idx="42">
                  <c:v>-0.12760783305538026</c:v>
                </c:pt>
                <c:pt idx="43">
                  <c:v>-0.13099142245506326</c:v>
                </c:pt>
                <c:pt idx="44">
                  <c:v>-0.1318988364087369</c:v>
                </c:pt>
                <c:pt idx="45">
                  <c:v>-0.1332971647341033</c:v>
                </c:pt>
                <c:pt idx="46">
                  <c:v>-0.12931347981017072</c:v>
                </c:pt>
                <c:pt idx="47">
                  <c:v>-0.12823513419268695</c:v>
                </c:pt>
              </c:numCache>
            </c:numRef>
          </c:val>
        </c:ser>
        <c:marker val="1"/>
        <c:axId val="192878464"/>
        <c:axId val="192880000"/>
      </c:lineChart>
      <c:dateAx>
        <c:axId val="192878464"/>
        <c:scaling>
          <c:orientation val="minMax"/>
        </c:scaling>
        <c:axPos val="t"/>
        <c:numFmt formatCode="mmm/yy" sourceLinked="1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92880000"/>
        <c:crosses val="max"/>
        <c:auto val="1"/>
        <c:lblOffset val="100"/>
        <c:majorUnit val="2"/>
        <c:majorTimeUnit val="months"/>
      </c:dateAx>
      <c:valAx>
        <c:axId val="192880000"/>
        <c:scaling>
          <c:orientation val="minMax"/>
        </c:scaling>
        <c:axPos val="l"/>
        <c:numFmt formatCode="0.0%" sourceLinked="1"/>
        <c:tickLblPos val="nextTo"/>
        <c:crossAx val="192878464"/>
        <c:crosses val="autoZero"/>
        <c:crossBetween val="between"/>
      </c:valAx>
      <c:spPr>
        <a:noFill/>
      </c:spPr>
    </c:plotArea>
    <c:plotVisOnly val="1"/>
  </c:chart>
  <c:spPr>
    <a:noFill/>
    <a:ln>
      <a:noFill/>
    </a:ln>
  </c:spPr>
  <c:txPr>
    <a:bodyPr/>
    <a:lstStyle/>
    <a:p>
      <a:pPr>
        <a:defRPr sz="900"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082"/>
          <c:h val="0.83639864644054929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dirty="0" smtClean="0"/>
                      <a:t>14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 Nov.YTD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109</c:v>
                </c:pt>
                <c:pt idx="2">
                  <c:v>114</c:v>
                </c:pt>
                <c:pt idx="3">
                  <c:v>113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 Nov.YTD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86"/>
        <c:overlap val="100"/>
        <c:axId val="249323520"/>
        <c:axId val="250185984"/>
      </c:barChart>
      <c:catAx>
        <c:axId val="2493235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0185984"/>
        <c:crosses val="autoZero"/>
        <c:auto val="1"/>
        <c:lblAlgn val="ctr"/>
        <c:lblOffset val="100"/>
      </c:catAx>
      <c:valAx>
        <c:axId val="25018598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49323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92E-2"/>
          <c:w val="0.87575838660287553"/>
          <c:h val="0.8776046469227294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7229</c:v>
                </c:pt>
                <c:pt idx="1">
                  <c:v>4856</c:v>
                </c:pt>
                <c:pt idx="2">
                  <c:v>8561</c:v>
                </c:pt>
                <c:pt idx="3">
                  <c:v>10973</c:v>
                </c:pt>
                <c:pt idx="4">
                  <c:v>8675</c:v>
                </c:pt>
                <c:pt idx="5">
                  <c:v>9681</c:v>
                </c:pt>
                <c:pt idx="6">
                  <c:v>12228</c:v>
                </c:pt>
                <c:pt idx="7">
                  <c:v>8568</c:v>
                </c:pt>
                <c:pt idx="8">
                  <c:v>10484</c:v>
                </c:pt>
                <c:pt idx="9">
                  <c:v>9779</c:v>
                </c:pt>
                <c:pt idx="10">
                  <c:v>10992</c:v>
                </c:pt>
                <c:pt idx="11">
                  <c:v>12235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10474</c:v>
                </c:pt>
                <c:pt idx="1">
                  <c:v>5173</c:v>
                </c:pt>
                <c:pt idx="2">
                  <c:v>10581</c:v>
                </c:pt>
                <c:pt idx="3">
                  <c:v>7167</c:v>
                </c:pt>
                <c:pt idx="4">
                  <c:v>9537</c:v>
                </c:pt>
                <c:pt idx="5">
                  <c:v>11527</c:v>
                </c:pt>
                <c:pt idx="6">
                  <c:v>9975</c:v>
                </c:pt>
                <c:pt idx="7">
                  <c:v>10198</c:v>
                </c:pt>
                <c:pt idx="8">
                  <c:v>10641</c:v>
                </c:pt>
                <c:pt idx="9">
                  <c:v>10035</c:v>
                </c:pt>
                <c:pt idx="10">
                  <c:v>17791</c:v>
                </c:pt>
              </c:numCache>
            </c:numRef>
          </c:val>
        </c:ser>
        <c:marker val="1"/>
        <c:axId val="249407744"/>
        <c:axId val="249413632"/>
      </c:lineChart>
      <c:catAx>
        <c:axId val="24940774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9413632"/>
        <c:crosses val="autoZero"/>
        <c:auto val="1"/>
        <c:lblAlgn val="ctr"/>
        <c:lblOffset val="100"/>
      </c:catAx>
      <c:valAx>
        <c:axId val="24941363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49407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13"/>
          <c:y val="0.73983734513051791"/>
          <c:w val="0.47114844762432495"/>
          <c:h val="6.8373095042500123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44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317232</c:v>
                </c:pt>
                <c:pt idx="1">
                  <c:v>24826</c:v>
                </c:pt>
                <c:pt idx="2">
                  <c:v>493736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346709</c:v>
                </c:pt>
                <c:pt idx="1">
                  <c:v>27385</c:v>
                </c:pt>
                <c:pt idx="2">
                  <c:v>435043</c:v>
                </c:pt>
              </c:numCache>
            </c:numRef>
          </c:val>
        </c:ser>
        <c:axId val="249687424"/>
        <c:axId val="249721984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9.0586145648312744E-2"/>
                  <c:y val="1.730769099729777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2971380855769278E-2"/>
                  <c:y val="-7.499999432162397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628708452072943E-2"/>
                  <c:y val="3.690436436598501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9.2919377616381679E-2</c:v>
                </c:pt>
                <c:pt idx="1">
                  <c:v>0.10307741883509215</c:v>
                </c:pt>
                <c:pt idx="2">
                  <c:v>-0.11887526937472655</c:v>
                </c:pt>
              </c:numCache>
            </c:numRef>
          </c:val>
        </c:ser>
        <c:marker val="1"/>
        <c:axId val="251179392"/>
        <c:axId val="249723520"/>
      </c:lineChart>
      <c:catAx>
        <c:axId val="2496874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49721984"/>
        <c:crosses val="autoZero"/>
        <c:auto val="1"/>
        <c:lblAlgn val="ctr"/>
        <c:lblOffset val="100"/>
      </c:catAx>
      <c:valAx>
        <c:axId val="249721984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9687424"/>
        <c:crosses val="autoZero"/>
        <c:crossBetween val="between"/>
      </c:valAx>
      <c:valAx>
        <c:axId val="249723520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51179392"/>
        <c:crosses val="max"/>
        <c:crossBetween val="between"/>
      </c:valAx>
      <c:catAx>
        <c:axId val="251179392"/>
        <c:scaling>
          <c:orientation val="minMax"/>
        </c:scaling>
        <c:delete val="1"/>
        <c:axPos val="b"/>
        <c:numFmt formatCode="General" sourceLinked="1"/>
        <c:tickLblPos val="none"/>
        <c:crossAx val="249723520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53"/>
          <c:y val="2.9163791714568112E-3"/>
          <c:w val="0.30380106571936294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2016YTD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0.9</c:v>
                </c:pt>
                <c:pt idx="1">
                  <c:v>0.88</c:v>
                </c:pt>
                <c:pt idx="2">
                  <c:v>0.87000000000000055</c:v>
                </c:pt>
                <c:pt idx="3">
                  <c:v>0.83528289217938356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2016YTD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4.0000000000000022E-2</c:v>
                </c:pt>
                <c:pt idx="1">
                  <c:v>4.0000000000000022E-2</c:v>
                </c:pt>
                <c:pt idx="2">
                  <c:v>2.0000000000000011E-2</c:v>
                </c:pt>
                <c:pt idx="3">
                  <c:v>4.1223451249249039E-2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2016YTD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</c:v>
                </c:pt>
                <c:pt idx="1">
                  <c:v>2.0000000000000011E-2</c:v>
                </c:pt>
                <c:pt idx="2">
                  <c:v>0.05</c:v>
                </c:pt>
                <c:pt idx="3">
                  <c:v>5.0164328374032577E-2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2016YTD</c:v>
                </c:pt>
              </c:strCache>
            </c:strRef>
          </c:cat>
          <c:val>
            <c:numRef>
              <c:f>Sheet1!$E$2:$E$5</c:f>
              <c:numCache>
                <c:formatCode>0.0%</c:formatCode>
                <c:ptCount val="4"/>
                <c:pt idx="0">
                  <c:v>0.05</c:v>
                </c:pt>
                <c:pt idx="1">
                  <c:v>3.0000000000000002E-2</c:v>
                </c:pt>
                <c:pt idx="2">
                  <c:v>0.05</c:v>
                </c:pt>
                <c:pt idx="3">
                  <c:v>6.1525956815210094E-2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2016YTD</c:v>
                </c:pt>
              </c:strCache>
            </c:strRef>
          </c:cat>
          <c:val>
            <c:numRef>
              <c:f>Sheet1!$F$2:$F$5</c:f>
              <c:numCache>
                <c:formatCode>0.0%</c:formatCode>
                <c:ptCount val="4"/>
                <c:pt idx="0">
                  <c:v>1.0000000000000005E-2</c:v>
                </c:pt>
                <c:pt idx="1">
                  <c:v>3.0000000000000002E-2</c:v>
                </c:pt>
                <c:pt idx="2">
                  <c:v>1.0000000000000005E-2</c:v>
                </c:pt>
                <c:pt idx="3">
                  <c:v>1.1803371382125337E-2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186691968"/>
        <c:axId val="186693504"/>
      </c:barChart>
      <c:catAx>
        <c:axId val="18669196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186693504"/>
        <c:crosses val="autoZero"/>
        <c:auto val="1"/>
        <c:lblAlgn val="ctr"/>
        <c:lblOffset val="100"/>
      </c:catAx>
      <c:valAx>
        <c:axId val="186693504"/>
        <c:scaling>
          <c:orientation val="minMax"/>
        </c:scaling>
        <c:delete val="1"/>
        <c:axPos val="l"/>
        <c:numFmt formatCode="0%" sourceLinked="1"/>
        <c:tickLblPos val="none"/>
        <c:crossAx val="186691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52"/>
          <c:y val="4.4453924549461274E-2"/>
          <c:w val="0.1060105789510752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7AA10-2759-45DB-9FBF-DF5A012E81A7}" type="datetimeFigureOut">
              <a:rPr lang="zh-CN" altLang="en-US" smtClean="0">
                <a:ea typeface="微软雅黑" panose="020B0503020204020204" pitchFamily="34" charset="-122"/>
              </a:rPr>
              <a:pPr/>
              <a:t>2017-01-09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FA51D-6DC0-4751-9F25-135326A9CFB2}" type="slidenum">
              <a:rPr lang="zh-CN" altLang="en-US" smtClean="0">
                <a:ea typeface="微软雅黑" panose="020B0503020204020204" pitchFamily="34" charset="-122"/>
              </a:rPr>
              <a:pPr/>
              <a:t>‹#›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0555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B23EB2B-60F0-4BA0-958C-57AA4F3F4FFA}" type="datetimeFigureOut">
              <a:rPr lang="zh-CN" altLang="en-US" smtClean="0"/>
              <a:pPr/>
              <a:t>2017-01-09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C0370A8D-AFA2-46F9-8AB8-0060E2F0E94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2980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DDDB4B-0E06-4FCD-B982-059F1ED40D3D}" type="slidenum">
              <a:rPr lang="de-DE" altLang="zh-C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de-DE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1363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8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xmlns="" val="1517278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365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1100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1363"/>
            <a:ext cx="4965700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8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1100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10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1100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18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7011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    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70A8D-AFA2-46F9-8AB8-0060E2F0E94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 userDrawn="1"/>
        </p:nvCxnSpPr>
        <p:spPr bwMode="auto">
          <a:xfrm>
            <a:off x="383931" y="1240632"/>
            <a:ext cx="8374674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矩形 29"/>
          <p:cNvSpPr/>
          <p:nvPr userDrawn="1"/>
        </p:nvSpPr>
        <p:spPr>
          <a:xfrm>
            <a:off x="368793" y="836712"/>
            <a:ext cx="8424936" cy="990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Rectangle 9"/>
          <p:cNvSpPr>
            <a:spLocks noChangeArrowheads="1"/>
          </p:cNvSpPr>
          <p:nvPr userDrawn="1"/>
        </p:nvSpPr>
        <p:spPr bwMode="auto">
          <a:xfrm>
            <a:off x="8369549" y="6496955"/>
            <a:ext cx="504825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0A0D017-4AB9-4489-9580-A116D7FE4683}" type="slidenum">
              <a:rPr lang="en-GB" sz="1000"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0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7274" y="205648"/>
            <a:ext cx="6467094" cy="62242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604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 bwMode="auto">
          <a:xfrm>
            <a:off x="467544" y="1268760"/>
            <a:ext cx="8208912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Rectangle 9"/>
          <p:cNvSpPr>
            <a:spLocks noChangeArrowheads="1"/>
          </p:cNvSpPr>
          <p:nvPr userDrawn="1"/>
        </p:nvSpPr>
        <p:spPr bwMode="auto">
          <a:xfrm>
            <a:off x="8369549" y="6496955"/>
            <a:ext cx="504825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0A0D017-4AB9-4489-9580-A116D7FE4683}" type="slidenum">
              <a:rPr lang="en-GB" sz="1000"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10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2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" descr="ZZZZZZZZ.bmp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428625" y="1566863"/>
            <a:ext cx="8424863" cy="1596851"/>
            <a:chOff x="-144095" y="1399887"/>
            <a:chExt cx="9708755" cy="1803397"/>
          </a:xfrm>
        </p:grpSpPr>
        <p:sp>
          <p:nvSpPr>
            <p:cNvPr id="30" name="标题 1"/>
            <p:cNvSpPr txBox="1">
              <a:spLocks/>
            </p:cNvSpPr>
            <p:nvPr/>
          </p:nvSpPr>
          <p:spPr>
            <a:xfrm>
              <a:off x="434003" y="1399887"/>
              <a:ext cx="9088580" cy="1082873"/>
            </a:xfrm>
            <a:prstGeom prst="rect">
              <a:avLst/>
            </a:prstGeom>
          </p:spPr>
          <p:txBody>
            <a:bodyPr/>
            <a:lstStyle/>
            <a:p>
              <a:pPr defTabSz="958850" eaLnBrk="0" fontAlgn="auto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i="1" u="sng" kern="0" dirty="0">
                  <a:solidFill>
                    <a:srgbClr val="C00000"/>
                  </a:solidFill>
                  <a:latin typeface="Arial"/>
                  <a:ea typeface="微软雅黑" pitchFamily="34" charset="-122"/>
                  <a:cs typeface="Arial" charset="0"/>
                </a:rPr>
                <a:t> </a:t>
              </a:r>
              <a:r>
                <a:rPr lang="en-US" altLang="zh-CN" sz="1600" b="1" i="1" kern="0" dirty="0">
                  <a:solidFill>
                    <a:srgbClr val="C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  <a:t/>
              </a:r>
              <a:br>
                <a:rPr lang="en-US" altLang="zh-CN" sz="1600" b="1" i="1" kern="0" dirty="0">
                  <a:solidFill>
                    <a:srgbClr val="C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</a:br>
              <a:r>
                <a:rPr lang="en-US" altLang="zh-CN" sz="1600" b="1" i="1" kern="0" dirty="0">
                  <a:solidFill>
                    <a:srgbClr val="C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  <a:t/>
              </a:r>
              <a:br>
                <a:rPr lang="en-US" altLang="zh-CN" sz="1600" b="1" i="1" kern="0" dirty="0">
                  <a:solidFill>
                    <a:srgbClr val="C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</a:br>
              <a:r>
                <a:rPr lang="en-US" altLang="zh-CN" sz="1600" b="1" i="1" kern="0" dirty="0">
                  <a:solidFill>
                    <a:srgbClr val="C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  <a:t/>
              </a:r>
              <a:br>
                <a:rPr lang="en-US" altLang="zh-CN" sz="1600" b="1" i="1" kern="0" dirty="0">
                  <a:solidFill>
                    <a:srgbClr val="C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</a:br>
              <a:endParaRPr lang="zh-CN" altLang="en-US" sz="1600" b="1" i="1" kern="0" dirty="0">
                <a:solidFill>
                  <a:srgbClr val="C00000"/>
                </a:solidFill>
                <a:latin typeface="Arial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28" name="标题 1"/>
            <p:cNvSpPr txBox="1">
              <a:spLocks/>
            </p:cNvSpPr>
            <p:nvPr/>
          </p:nvSpPr>
          <p:spPr>
            <a:xfrm>
              <a:off x="-144095" y="2120411"/>
              <a:ext cx="9708755" cy="1082873"/>
            </a:xfrm>
            <a:prstGeom prst="rect">
              <a:avLst/>
            </a:prstGeom>
          </p:spPr>
          <p:txBody>
            <a:bodyPr/>
            <a:lstStyle/>
            <a:p>
              <a:pPr defTabSz="958850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500" kern="0" dirty="0" smtClean="0">
                  <a:solidFill>
                    <a:srgbClr val="CC6600"/>
                  </a:solidFill>
                  <a:ea typeface="微软雅黑" pitchFamily="34" charset="-122"/>
                  <a:cs typeface="Arial" panose="020B0604020202020204" pitchFamily="34" charset="0"/>
                </a:rPr>
                <a:t>                                                   </a:t>
              </a:r>
              <a:endParaRPr lang="en-US" altLang="zh-CN" sz="2500" kern="0" dirty="0">
                <a:solidFill>
                  <a:srgbClr val="CC6600"/>
                </a:solidFill>
                <a:ea typeface="微软雅黑" pitchFamily="34" charset="-122"/>
                <a:cs typeface="Arial" panose="020B0604020202020204" pitchFamily="34" charset="0"/>
              </a:endParaRPr>
            </a:p>
            <a:p>
              <a:pPr defTabSz="958850" eaLnBrk="0" fontAlgn="auto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  <a:t/>
              </a:r>
              <a:br>
                <a:rPr lang="en-US" altLang="zh-CN" sz="3200" b="1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</a:br>
              <a: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  <a:t/>
              </a:r>
              <a:b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</a:br>
              <a: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  <a:t/>
              </a:r>
              <a:b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</a:br>
              <a:r>
                <a:rPr lang="en-US" altLang="zh-CN" sz="2400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  <a:t/>
              </a:r>
              <a:br>
                <a:rPr lang="en-US" altLang="zh-CN" sz="2400" kern="0" dirty="0">
                  <a:solidFill>
                    <a:srgbClr val="595959"/>
                  </a:solidFill>
                  <a:latin typeface="Arial"/>
                  <a:ea typeface="微软雅黑" pitchFamily="34" charset="-122"/>
                  <a:cs typeface="Arial" charset="0"/>
                </a:rPr>
              </a:br>
              <a:r>
                <a:rPr lang="en-US" altLang="zh-CN" sz="2400" kern="0" dirty="0">
                  <a:solidFill>
                    <a:srgbClr val="0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  <a:t/>
              </a:r>
              <a:br>
                <a:rPr lang="en-US" altLang="zh-CN" sz="2400" kern="0" dirty="0">
                  <a:solidFill>
                    <a:srgbClr val="000000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</a:br>
              <a: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  <a:t/>
              </a:r>
              <a:b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</a:br>
              <a: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  <a:t/>
              </a:r>
              <a:b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</a:br>
              <a: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  <a:t/>
              </a:r>
              <a:br>
                <a:rPr lang="en-US" altLang="zh-CN" sz="2400" b="1" kern="0" dirty="0">
                  <a:solidFill>
                    <a:srgbClr val="595959"/>
                  </a:solidFill>
                  <a:latin typeface="Arial"/>
                  <a:ea typeface="微软雅黑" panose="020B0503020204020204" pitchFamily="34" charset="-122"/>
                  <a:cs typeface="Arial" charset="0"/>
                </a:rPr>
              </a:br>
              <a:endParaRPr lang="zh-CN" altLang="en-US" sz="2400" b="1" kern="0" dirty="0">
                <a:solidFill>
                  <a:srgbClr val="595959"/>
                </a:solidFill>
                <a:latin typeface="Arial"/>
                <a:ea typeface="微软雅黑" panose="020B0503020204020204" pitchFamily="34" charset="-122"/>
                <a:cs typeface="Arial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39750" y="4287332"/>
            <a:ext cx="8604448" cy="489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eaLnBrk="0" fontAlgn="auto" hangingPunct="0">
              <a:lnSpc>
                <a:spcPts val="3100"/>
              </a:lnSpc>
              <a:spcBef>
                <a:spcPts val="3000"/>
              </a:spcBef>
              <a:spcAft>
                <a:spcPts val="0"/>
              </a:spcAft>
              <a:defRPr/>
            </a:pPr>
            <a:r>
              <a:rPr lang="en-US" altLang="zh-CN" sz="3600" b="1" kern="0" dirty="0" smtClean="0">
                <a:solidFill>
                  <a:schemeClr val="accent6">
                    <a:lumMod val="50000"/>
                  </a:schemeClr>
                </a:solidFill>
                <a:ea typeface="微软雅黑" pitchFamily="34" charset="-122"/>
                <a:cs typeface="Arial" panose="020B0604020202020204" pitchFamily="34" charset="0"/>
              </a:rPr>
              <a:t> 2016</a:t>
            </a:r>
            <a:r>
              <a:rPr lang="zh-CN" altLang="en-US" sz="3600" b="1" kern="0" dirty="0" smtClean="0">
                <a:solidFill>
                  <a:schemeClr val="accent6">
                    <a:lumMod val="50000"/>
                  </a:schemeClr>
                </a:solidFill>
                <a:ea typeface="微软雅黑" pitchFamily="34" charset="-122"/>
                <a:cs typeface="Arial" panose="020B0604020202020204" pitchFamily="34" charset="0"/>
              </a:rPr>
              <a:t>年</a:t>
            </a:r>
            <a:r>
              <a:rPr lang="en-US" altLang="zh-CN" sz="3600" b="1" kern="0" dirty="0" smtClean="0">
                <a:solidFill>
                  <a:schemeClr val="accent6">
                    <a:lumMod val="50000"/>
                  </a:schemeClr>
                </a:solidFill>
                <a:ea typeface="微软雅黑" pitchFamily="34" charset="-122"/>
                <a:cs typeface="Arial" panose="020B0604020202020204" pitchFamily="34" charset="0"/>
              </a:rPr>
              <a:t>11</a:t>
            </a:r>
            <a:r>
              <a:rPr lang="zh-CN" altLang="en-US" sz="3600" b="1" kern="0" dirty="0" smtClean="0">
                <a:solidFill>
                  <a:schemeClr val="accent6">
                    <a:lumMod val="50000"/>
                  </a:schemeClr>
                </a:solidFill>
                <a:ea typeface="微软雅黑" pitchFamily="34" charset="-122"/>
                <a:cs typeface="Arial" panose="020B0604020202020204" pitchFamily="34" charset="0"/>
              </a:rPr>
              <a:t>月中国</a:t>
            </a:r>
            <a:r>
              <a:rPr lang="zh-CN" altLang="en-US" sz="3600" b="1" kern="0" dirty="0">
                <a:solidFill>
                  <a:schemeClr val="accent6">
                    <a:lumMod val="50000"/>
                  </a:schemeClr>
                </a:solidFill>
                <a:ea typeface="微软雅黑" pitchFamily="34" charset="-122"/>
                <a:cs typeface="Arial" panose="020B0604020202020204" pitchFamily="34" charset="0"/>
              </a:rPr>
              <a:t>进口汽车</a:t>
            </a:r>
            <a:r>
              <a:rPr lang="zh-CN" altLang="en-US" sz="3600" b="1" kern="0" dirty="0" smtClean="0">
                <a:solidFill>
                  <a:schemeClr val="accent6">
                    <a:lumMod val="50000"/>
                  </a:schemeClr>
                </a:solidFill>
                <a:ea typeface="微软雅黑" pitchFamily="34" charset="-122"/>
                <a:cs typeface="Arial" panose="020B0604020202020204" pitchFamily="34" charset="0"/>
              </a:rPr>
              <a:t>市场情况</a:t>
            </a:r>
            <a:endParaRPr lang="en-US" altLang="zh-CN" sz="2800" b="1" kern="0" dirty="0" smtClean="0">
              <a:solidFill>
                <a:schemeClr val="accent6">
                  <a:lumMod val="50000"/>
                </a:schemeClr>
              </a:solidFill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1825" y="6142038"/>
            <a:ext cx="2849563" cy="233362"/>
          </a:xfrm>
          <a:prstGeom prst="rect">
            <a:avLst/>
          </a:prstGeom>
          <a:noFill/>
        </p:spPr>
        <p:txBody>
          <a:bodyPr wrap="none"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4" dirty="0" smtClean="0">
                <a:solidFill>
                  <a:srgbClr val="17375E"/>
                </a:solidFill>
                <a:latin typeface="微软雅黑"/>
                <a:ea typeface="+mn-ea"/>
              </a:rPr>
              <a:t>国机汽车股份有限公司</a:t>
            </a:r>
            <a:r>
              <a:rPr lang="en-US" altLang="zh-CN" sz="1404" dirty="0" smtClean="0">
                <a:solidFill>
                  <a:srgbClr val="17375E"/>
                </a:solidFill>
                <a:latin typeface="微软雅黑"/>
                <a:ea typeface="+mn-ea"/>
              </a:rPr>
              <a:t>/ 2017.01.10</a:t>
            </a:r>
            <a:endParaRPr lang="zh-CN" altLang="en-US" sz="1404" dirty="0">
              <a:solidFill>
                <a:srgbClr val="17375E"/>
              </a:solidFill>
              <a:latin typeface="微软雅黑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226013056"/>
              </p:ext>
            </p:extLst>
          </p:nvPr>
        </p:nvGraphicFramePr>
        <p:xfrm>
          <a:off x="1437127" y="2135628"/>
          <a:ext cx="6461778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3013" y="452188"/>
            <a:ext cx="83431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正常进口：在奔驰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A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级、宝马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系、雷克萨斯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RX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等带动下，轿车持续出现正增长，只有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车型仍处下滑中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3943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99285" y="1588132"/>
            <a:ext cx="35734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月进口汽车市场销量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565449" y="1936751"/>
            <a:ext cx="7980675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585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1575" y="1590676"/>
            <a:ext cx="83670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年前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个月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259907" y="6352416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496701" y="463133"/>
            <a:ext cx="84225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是绝对主力车型，占比超过八成，但份额逐年下降，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年前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个月份额为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83.5%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6.2%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的份额位居第二大车型</a:t>
            </a:r>
          </a:p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300771886"/>
              </p:ext>
            </p:extLst>
          </p:nvPr>
        </p:nvGraphicFramePr>
        <p:xfrm>
          <a:off x="844061" y="2328865"/>
          <a:ext cx="7456326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391575" y="1584738"/>
            <a:ext cx="83670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259908" y="6186389"/>
            <a:ext cx="26303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12143" y="459771"/>
            <a:ext cx="8407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除了斯巴鲁品牌出现下滑外，其他品牌均现实增长，其中雷克萨斯、保时捷、林肯、路虎品牌增长超过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45%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6163724"/>
              </p:ext>
            </p:extLst>
          </p:nvPr>
        </p:nvGraphicFramePr>
        <p:xfrm>
          <a:off x="1343377" y="2517776"/>
          <a:ext cx="651312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651312"/>
              </a:tblGrid>
              <a:tr h="3276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17.8%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29.3%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53.3%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31.4%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46.8%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37.3%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51.7%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96.3%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11.5%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4359"/>
                          </a:solidFill>
                          <a:effectLst/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-43.1%</a:t>
                      </a:r>
                    </a:p>
                  </a:txBody>
                  <a:tcPr marL="7034" marR="7034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74867304"/>
              </p:ext>
            </p:extLst>
          </p:nvPr>
        </p:nvGraphicFramePr>
        <p:xfrm>
          <a:off x="2048608" y="2381250"/>
          <a:ext cx="6709997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9926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3224" y="1610969"/>
            <a:ext cx="7956049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256817" y="6185015"/>
            <a:ext cx="263036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486038" y="561170"/>
            <a:ext cx="84592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正常进口：宝马和奔驰稳居前两名，雷克萨斯稳居第三，第二集团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竞争激烈，保时捷、大众、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等品牌排名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有所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5422371"/>
              </p:ext>
            </p:extLst>
          </p:nvPr>
        </p:nvGraphicFramePr>
        <p:xfrm>
          <a:off x="1391630" y="2133587"/>
          <a:ext cx="6553202" cy="3716880"/>
        </p:xfrm>
        <a:graphic>
          <a:graphicData uri="http://schemas.openxmlformats.org/drawingml/2006/table">
            <a:tbl>
              <a:tblPr/>
              <a:tblGrid>
                <a:gridCol w="638300"/>
                <a:gridCol w="985817"/>
                <a:gridCol w="985817"/>
                <a:gridCol w="985817"/>
                <a:gridCol w="985817"/>
                <a:gridCol w="985817"/>
                <a:gridCol w="985817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8792" marR="8792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2016 YTD</a:t>
                      </a:r>
                    </a:p>
                  </a:txBody>
                  <a:tcPr marL="8792" marR="8792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2016 MTD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8792" marR="8792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Cadillac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8792" marR="8792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1805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96013474"/>
              </p:ext>
            </p:extLst>
          </p:nvPr>
        </p:nvGraphicFramePr>
        <p:xfrm>
          <a:off x="548054" y="1976439"/>
          <a:ext cx="8210550" cy="4620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452511" y="561467"/>
            <a:ext cx="8452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正常进口：奔驰、宝马、雷克萨斯、奥迪、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迷你、沃尔沃、斯玛特等品牌销售均实现增长，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和凯迪拉克等受车型国产影响，销售大幅下滑</a:t>
            </a:r>
            <a:endParaRPr lang="zh-CN" altLang="zh-CN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583223" y="1614635"/>
            <a:ext cx="7956050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454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1656358164"/>
              </p:ext>
            </p:extLst>
          </p:nvPr>
        </p:nvGraphicFramePr>
        <p:xfrm>
          <a:off x="79628" y="2199737"/>
          <a:ext cx="8751166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569252" y="1604103"/>
            <a:ext cx="79700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年前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个月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251818" y="6356361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01161" y="439928"/>
            <a:ext cx="84968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丰田、路虎、奔驰、宝马和福特位居前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名，占所有平行进口的份额达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87.9%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，其中丰田份额超过五成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51692" y="6191898"/>
            <a:ext cx="26303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583223" y="1600281"/>
            <a:ext cx="79560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-2016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3883" y="470342"/>
            <a:ext cx="8552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排量份额达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91.7%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93.1%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1.4%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41.9%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</a:t>
            </a:r>
            <a:endParaRPr lang="zh-CN" altLang="zh-CN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569251" y="1923803"/>
            <a:ext cx="7970022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197808404"/>
              </p:ext>
            </p:extLst>
          </p:nvPr>
        </p:nvGraphicFramePr>
        <p:xfrm>
          <a:off x="709923" y="2171767"/>
          <a:ext cx="7702649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56818" y="6354545"/>
            <a:ext cx="263036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86038" y="456327"/>
            <a:ext cx="84592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份额超过八成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xmlns="" val="1976664225"/>
              </p:ext>
            </p:extLst>
          </p:nvPr>
        </p:nvGraphicFramePr>
        <p:xfrm>
          <a:off x="1354015" y="2150535"/>
          <a:ext cx="6210384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583224" y="1602832"/>
            <a:ext cx="7956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-2016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586990" y="1927225"/>
            <a:ext cx="7941549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395536" y="3649001"/>
            <a:ext cx="4204802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4817204" y="1358514"/>
            <a:ext cx="4326796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4644008" y="3649001"/>
            <a:ext cx="436452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1-11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进口汽车市场销量增速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细分市场月度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走势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399388" y="6362235"/>
            <a:ext cx="255709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589299" y="1878644"/>
            <a:ext cx="3787316" cy="138499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级份额快速下滑，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级细分市场份额大幅提升；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级细分市场由于国产化影响，市场份额快速下滑；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9863" y="462964"/>
            <a:ext cx="8426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en-US" altLang="zh-CN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年走势来看，由于国产化影响，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级车持续下滑，其他细分市场走势有所好转；从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1-11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月份累计来看，只有</a:t>
            </a:r>
            <a:r>
              <a:rPr lang="en-US" altLang="zh-CN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级车细分市场下滑</a:t>
            </a:r>
            <a:endParaRPr lang="zh-CN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583223" y="3926294"/>
            <a:ext cx="379339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99208" y="3926294"/>
            <a:ext cx="3859396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899208" y="1593951"/>
            <a:ext cx="3859396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839855362"/>
              </p:ext>
            </p:extLst>
          </p:nvPr>
        </p:nvGraphicFramePr>
        <p:xfrm>
          <a:off x="4830561" y="1649761"/>
          <a:ext cx="3996690" cy="197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xmlns="" val="3580775849"/>
              </p:ext>
            </p:extLst>
          </p:nvPr>
        </p:nvGraphicFramePr>
        <p:xfrm>
          <a:off x="4906108" y="4105275"/>
          <a:ext cx="3852497" cy="216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xmlns="" val="3770035145"/>
              </p:ext>
            </p:extLst>
          </p:nvPr>
        </p:nvGraphicFramePr>
        <p:xfrm>
          <a:off x="250155" y="4071748"/>
          <a:ext cx="4854030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矩形 19"/>
          <p:cNvSpPr/>
          <p:nvPr/>
        </p:nvSpPr>
        <p:spPr>
          <a:xfrm>
            <a:off x="8139245" y="4532412"/>
            <a:ext cx="4945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ctr"/>
            <a:r>
              <a:rPr lang="en-US" altLang="zh-CN" sz="800" dirty="0" smtClean="0">
                <a:solidFill>
                  <a:srgbClr val="000000"/>
                </a:solidFill>
                <a:latin typeface="+mn-ea"/>
                <a:ea typeface="+mn-ea"/>
              </a:rPr>
              <a:t>121.3%</a:t>
            </a:r>
            <a:endParaRPr lang="en-US" altLang="zh-CN" sz="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48999" y="4283174"/>
            <a:ext cx="4945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ctr"/>
            <a:r>
              <a:rPr lang="en-US" altLang="zh-CN" sz="800" dirty="0" smtClean="0">
                <a:solidFill>
                  <a:srgbClr val="000000"/>
                </a:solidFill>
                <a:latin typeface="+mn-ea"/>
                <a:ea typeface="+mn-ea"/>
              </a:rPr>
              <a:t>216.5%</a:t>
            </a:r>
            <a:endParaRPr lang="en-US" altLang="zh-CN" sz="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 bwMode="auto">
          <a:xfrm>
            <a:off x="6945924" y="4657725"/>
            <a:ext cx="149469" cy="952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接连接符 31"/>
          <p:cNvCxnSpPr/>
          <p:nvPr/>
        </p:nvCxnSpPr>
        <p:spPr bwMode="auto">
          <a:xfrm>
            <a:off x="6998678" y="4600575"/>
            <a:ext cx="149469" cy="952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xmlns="" val="2389857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785794"/>
            <a:ext cx="9144000" cy="13573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anose="020B0503020204020204" pitchFamily="34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429000"/>
            <a:ext cx="914399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Rectangle 4"/>
          <p:cNvSpPr txBox="1">
            <a:spLocks noChangeArrowheads="1"/>
          </p:cNvSpPr>
          <p:nvPr/>
        </p:nvSpPr>
        <p:spPr>
          <a:xfrm>
            <a:off x="1331640" y="2898092"/>
            <a:ext cx="3816424" cy="4320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588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THANKS</a:t>
            </a:r>
            <a:b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572000" y="6093296"/>
            <a:ext cx="4608512" cy="1102480"/>
          </a:xfrm>
          <a:prstGeom prst="rect">
            <a:avLst/>
          </a:prstGeom>
        </p:spPr>
        <p:txBody>
          <a:bodyPr/>
          <a:lstStyle/>
          <a:p>
            <a:pPr defTabSz="9588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1000" kern="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如需更多信息请</a:t>
            </a:r>
            <a:r>
              <a:rPr lang="zh-CN" altLang="en-US" sz="1000" kern="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联络</a:t>
            </a:r>
            <a:r>
              <a:rPr lang="en-US" altLang="zh-CN" sz="1000" kern="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1000" kern="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王存</a:t>
            </a:r>
            <a:r>
              <a:rPr kumimoji="0" lang="en-US" altLang="zh-CN" sz="10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:</a:t>
            </a:r>
            <a:r>
              <a:rPr kumimoji="0" lang="zh-CN" altLang="en-US" sz="10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en-US" altLang="zh-CN" sz="1000" dirty="0" smtClean="0">
                <a:solidFill>
                  <a:schemeClr val="accent1">
                    <a:lumMod val="75000"/>
                  </a:schemeClr>
                </a:solidFill>
              </a:rPr>
              <a:t>010-82169177 / </a:t>
            </a:r>
            <a:r>
              <a:rPr lang="en-US" altLang="zh-CN" sz="1000" dirty="0" err="1" smtClean="0">
                <a:solidFill>
                  <a:schemeClr val="accent1">
                    <a:lumMod val="75000"/>
                  </a:schemeClr>
                </a:solidFill>
              </a:rPr>
              <a:t>wangcun</a:t>
            </a:r>
            <a:r>
              <a:rPr kumimoji="0" lang="en-US" altLang="zh-CN" sz="10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@</a:t>
            </a:r>
            <a:r>
              <a:rPr kumimoji="0" lang="en-US" altLang="zh-CN" sz="10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ctcai.com</a:t>
            </a:r>
            <a:r>
              <a:rPr kumimoji="0" lang="en-US" altLang="zh-CN" sz="10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10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78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088923" y="6549841"/>
            <a:ext cx="677008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fld id="{245F87FC-B5D6-40FB-8AD8-7E0382B3CD6F}" type="slidenum">
              <a:rPr lang="zh-CN" altLang="de-DE"/>
              <a:pPr/>
              <a:t>2</a:t>
            </a:fld>
            <a:endParaRPr lang="de-DE" altLang="zh-CN"/>
          </a:p>
        </p:txBody>
      </p:sp>
      <p:sp>
        <p:nvSpPr>
          <p:cNvPr id="17" name="Rectangle 16"/>
          <p:cNvSpPr/>
          <p:nvPr/>
        </p:nvSpPr>
        <p:spPr bwMode="auto">
          <a:xfrm>
            <a:off x="533400" y="3662354"/>
            <a:ext cx="7620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47800" y="3662354"/>
            <a:ext cx="71628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33400" y="2521471"/>
            <a:ext cx="7620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47800" y="2521471"/>
            <a:ext cx="71628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5141" y="5458667"/>
            <a:ext cx="74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0618" y="452189"/>
            <a:ext cx="8401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</p:spTree>
    <p:extLst>
      <p:ext uri="{BB962C8B-B14F-4D97-AF65-F5344CB8AC3E}">
        <p14:creationId xmlns:p14="http://schemas.microsoft.com/office/powerpoint/2010/main" xmlns="" val="2050878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33854" y="2015637"/>
            <a:ext cx="41286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1-11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93.2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累计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，延续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年的调整态势。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8914" y="2008218"/>
            <a:ext cx="42050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11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10.1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18.9%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56818" y="6311417"/>
            <a:ext cx="263036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8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8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12563" y="1582115"/>
            <a:ext cx="4149969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2009-2016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12699" y="1924633"/>
            <a:ext cx="4148504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4901510" y="1582111"/>
            <a:ext cx="4148504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2013-2016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4987637" y="1923803"/>
            <a:ext cx="3813853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9741" y="391212"/>
            <a:ext cx="86246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月累计进口量增速分别为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18.9%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-4.3%</a:t>
            </a: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551111686"/>
              </p:ext>
            </p:extLst>
          </p:nvPr>
        </p:nvGraphicFramePr>
        <p:xfrm>
          <a:off x="427282" y="2402894"/>
          <a:ext cx="4296411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1350656003"/>
              </p:ext>
            </p:extLst>
          </p:nvPr>
        </p:nvGraphicFramePr>
        <p:xfrm>
          <a:off x="4887997" y="2224585"/>
          <a:ext cx="3791979" cy="3916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25216230"/>
              </p:ext>
            </p:extLst>
          </p:nvPr>
        </p:nvGraphicFramePr>
        <p:xfrm>
          <a:off x="638219" y="2127661"/>
          <a:ext cx="7743774" cy="387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912413" y="5160519"/>
            <a:ext cx="699952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11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11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5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10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11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-0.3%     -14.6%   -11.9%   -12.7%   -14.1%    -3.9%     </a:t>
            </a:r>
            <a:r>
              <a:rPr lang="en-US" altLang="zh-CN" sz="11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10.9%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   </a:t>
            </a:r>
            <a:r>
              <a:rPr lang="en-US" altLang="zh-CN" sz="11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   </a:t>
            </a:r>
            <a:r>
              <a:rPr lang="en-US" altLang="zh-CN" sz="11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4.4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</a:t>
            </a:r>
            <a:r>
              <a:rPr lang="en-US" altLang="zh-CN" sz="1100" b="1" cap="all" dirty="0" smtClean="0">
                <a:solidFill>
                  <a:srgbClr val="00435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-4.2%     </a:t>
            </a:r>
            <a:r>
              <a:rPr lang="en-US" altLang="zh-CN" sz="11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3.5%</a:t>
            </a:r>
            <a:endParaRPr lang="zh-CN" altLang="en-US" sz="1100" b="1" cap="all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251818" y="6297089"/>
            <a:ext cx="326439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AAK—CADA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366" y="332656"/>
            <a:ext cx="83825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月正常进口累计销量下滑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3.2%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，但比去年降幅收窄；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月进口车销售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8.17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3.5%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，奥迪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Q7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、雷克萨斯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RX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、宝马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系、奔驰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GLE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A</a:t>
            </a:r>
            <a:r>
              <a:rPr lang="zh-CN" altLang="en-US" sz="1400" cap="all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级车等车型热销</a:t>
            </a:r>
            <a:endParaRPr lang="zh-CN" altLang="en-US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80978" y="1959429"/>
            <a:ext cx="8013103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18242" y="1647632"/>
            <a:ext cx="31983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月份进口汽车市场月度销量</a:t>
            </a:r>
          </a:p>
        </p:txBody>
      </p:sp>
    </p:spTree>
    <p:extLst>
      <p:ext uri="{BB962C8B-B14F-4D97-AF65-F5344CB8AC3E}">
        <p14:creationId xmlns:p14="http://schemas.microsoft.com/office/powerpoint/2010/main" xmlns="" val="3656244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580978" y="1959429"/>
            <a:ext cx="8013103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1700" y="1647632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-2016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29877" y="762080"/>
            <a:ext cx="8403980" cy="528653"/>
          </a:xfrm>
        </p:spPr>
        <p:txBody>
          <a:bodyPr/>
          <a:lstStyle/>
          <a:p>
            <a:pPr algn="l"/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月行业库存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个月，虽低于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2012-2013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年同期水平，但行业库存压力犹存</a:t>
            </a:r>
          </a:p>
        </p:txBody>
      </p:sp>
      <p:sp>
        <p:nvSpPr>
          <p:cNvPr id="15" name="矩形 14"/>
          <p:cNvSpPr/>
          <p:nvPr/>
        </p:nvSpPr>
        <p:spPr>
          <a:xfrm>
            <a:off x="519366" y="454829"/>
            <a:ext cx="8382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正常进口汽车：中国进口汽车行业去库存压力有所减轻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943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2627545250"/>
              </p:ext>
            </p:extLst>
          </p:nvPr>
        </p:nvGraphicFramePr>
        <p:xfrm>
          <a:off x="1332496" y="2143512"/>
          <a:ext cx="6765417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088923" y="6548439"/>
            <a:ext cx="677008" cy="17938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00D1C3B-8C27-40F0-9E0F-3DF57956D056}" type="slidenum">
              <a:rPr lang="zh-CN" altLang="de-DE" smtClean="0"/>
              <a:pPr>
                <a:defRPr/>
              </a:pPr>
              <a:t>6</a:t>
            </a:fld>
            <a:endParaRPr lang="de-DE" altLang="zh-CN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3013" y="452188"/>
            <a:ext cx="83431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 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月进口车总体市场平均优惠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8.7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万元，优惠幅度为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-12.8%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，环比减少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个百分点</a:t>
            </a:r>
          </a:p>
          <a:p>
            <a:pPr>
              <a:spcBef>
                <a:spcPct val="20000"/>
              </a:spcBef>
              <a:buClr>
                <a:srgbClr val="FF0000"/>
              </a:buClr>
            </a:pP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1052" y="1635757"/>
            <a:ext cx="3352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月进口车市场终端优惠幅度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3943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580978" y="1959429"/>
            <a:ext cx="8013103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548055" y="2085976"/>
          <a:ext cx="8210550" cy="4079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234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5792671" y="2122488"/>
            <a:ext cx="225962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123843" y="2451111"/>
            <a:ext cx="219368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104410190"/>
              </p:ext>
            </p:extLst>
          </p:nvPr>
        </p:nvGraphicFramePr>
        <p:xfrm>
          <a:off x="541712" y="2257425"/>
          <a:ext cx="3938726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131886" y="5733256"/>
            <a:ext cx="4351549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7.2%              7.7%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10.6%     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12.1%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4761" y="218926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3013" y="397596"/>
            <a:ext cx="8533483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平行进口汽车：在一系列利好政策带动下，当月平行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进口汽车数量实现了爆发性的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增长：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月平行进口车为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1.78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万辆，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1-11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月累计平行进口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11.32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万辆，同比增速分别为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61.85%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10.94%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1-11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月平行进口车占比为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12.1%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，相比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1-10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月份的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11.5%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上升了</a:t>
            </a:r>
            <a:r>
              <a:rPr lang="en-US" altLang="zh-CN" sz="1400" cap="all" dirty="0" smtClean="0">
                <a:latin typeface="微软雅黑" pitchFamily="34" charset="-122"/>
                <a:ea typeface="微软雅黑" pitchFamily="34" charset="-122"/>
              </a:rPr>
              <a:t>0.6</a:t>
            </a:r>
            <a:r>
              <a:rPr lang="zh-CN" altLang="en-US" sz="1400" cap="all" dirty="0" smtClean="0">
                <a:latin typeface="微软雅黑" pitchFamily="34" charset="-122"/>
                <a:ea typeface="微软雅黑" pitchFamily="34" charset="-122"/>
              </a:rPr>
              <a:t>个百分点</a:t>
            </a:r>
            <a:endParaRPr lang="zh-CN" altLang="en-US" sz="1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18570" y="1635757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348675" y="6310148"/>
            <a:ext cx="29289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4881972" y="2246129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580978" y="1959429"/>
            <a:ext cx="8013103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4282134595"/>
              </p:ext>
            </p:extLst>
          </p:nvPr>
        </p:nvGraphicFramePr>
        <p:xfrm>
          <a:off x="4229101" y="2060575"/>
          <a:ext cx="4529504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0636362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088923" y="6549841"/>
            <a:ext cx="677008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fld id="{245F87FC-B5D6-40FB-8AD8-7E0382B3CD6F}" type="slidenum">
              <a:rPr lang="zh-CN" altLang="de-DE"/>
              <a:pPr/>
              <a:t>8</a:t>
            </a:fld>
            <a:endParaRPr lang="de-DE" altLang="zh-CN"/>
          </a:p>
        </p:txBody>
      </p:sp>
      <p:sp>
        <p:nvSpPr>
          <p:cNvPr id="17" name="Rectangle 16"/>
          <p:cNvSpPr/>
          <p:nvPr/>
        </p:nvSpPr>
        <p:spPr bwMode="auto">
          <a:xfrm>
            <a:off x="533400" y="3653742"/>
            <a:ext cx="7620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47800" y="3653742"/>
            <a:ext cx="71628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33400" y="1954932"/>
            <a:ext cx="7620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47800" y="1954932"/>
            <a:ext cx="71628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0618" y="452189"/>
            <a:ext cx="8401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25141" y="5458667"/>
            <a:ext cx="74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878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59423" y="2063248"/>
            <a:ext cx="84528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18.9%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10.0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18.0%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3.86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5.65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0.50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38.6%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56.4%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6590623"/>
              </p:ext>
            </p:extLst>
          </p:nvPr>
        </p:nvGraphicFramePr>
        <p:xfrm>
          <a:off x="1025179" y="2664188"/>
          <a:ext cx="7137890" cy="3086100"/>
        </p:xfrm>
        <a:graphic>
          <a:graphicData uri="http://schemas.openxmlformats.org/drawingml/2006/table">
            <a:tbl>
              <a:tblPr/>
              <a:tblGrid>
                <a:gridCol w="1121019"/>
                <a:gridCol w="751743"/>
                <a:gridCol w="753208"/>
                <a:gridCol w="751742"/>
                <a:gridCol w="751743"/>
                <a:gridCol w="751742"/>
                <a:gridCol w="753208"/>
                <a:gridCol w="751743"/>
                <a:gridCol w="751742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2015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2015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100188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84896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18.0%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921482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966411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-4.6%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-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38643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25649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50.7%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38.6%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343190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310911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37.2%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-SUV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56519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56148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56.4%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539660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611968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-11.8%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58.6%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-MPV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3305" marR="63305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5026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3099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62.2%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38632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43532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-11.3%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4.2%</a:t>
                      </a:r>
                    </a:p>
                  </a:txBody>
                  <a:tcPr marL="7034" marR="7034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248784" y="1588132"/>
            <a:ext cx="3352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2015-2016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3013" y="397596"/>
            <a:ext cx="83431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月所有类型车均实现增长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29876" y="777266"/>
            <a:ext cx="8326470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10.0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18.0%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分别同比增速为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50.7%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0.7%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62.2%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94318" y="6297089"/>
            <a:ext cx="263036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580978" y="1940379"/>
            <a:ext cx="7973937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15211</TotalTime>
  <Words>1593</Words>
  <Application>Microsoft Office PowerPoint</Application>
  <PresentationFormat>全屏显示(4:3)</PresentationFormat>
  <Paragraphs>307</Paragraphs>
  <Slides>19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2016年11月行业库存3.5个月，虽低于2012-2013年同期水平，但行业库存压力犹存</vt:lpstr>
      <vt:lpstr>幻灯片 6</vt:lpstr>
      <vt:lpstr>幻灯片 7</vt:lpstr>
      <vt:lpstr>幻灯片 8</vt:lpstr>
      <vt:lpstr>11月进口乘用车10.0万辆，同比增长18.0%，CAR、suv和mpv分别同比增速为50.7%、0.7%、62.2%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王枫亭</dc:creator>
  <cp:lastModifiedBy>王存</cp:lastModifiedBy>
  <cp:revision>1409</cp:revision>
  <dcterms:created xsi:type="dcterms:W3CDTF">2016-04-14T00:20:57Z</dcterms:created>
  <dcterms:modified xsi:type="dcterms:W3CDTF">2017-01-09T09:21:26Z</dcterms:modified>
</cp:coreProperties>
</file>