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4.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charts/chart3.xml" ContentType="application/vnd.openxmlformats-officedocument.drawingml.chart+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5.xml" ContentType="application/vnd.openxmlformats-officedocument.presentationml.notesSlide+xml"/>
  <Override PartName="/ppt/charts/chart4.xml" ContentType="application/vnd.openxmlformats-officedocument.drawingml.chart+xml"/>
  <Override PartName="/ppt/drawings/drawing2.xml" ContentType="application/vnd.openxmlformats-officedocument.drawingml.chartshapes+xml"/>
  <Override PartName="/ppt/notesSlides/notesSlide6.xml" ContentType="application/vnd.openxmlformats-officedocument.presentationml.notesSlide+xml"/>
  <Override PartName="/ppt/charts/chart5.xml" ContentType="application/vnd.openxmlformats-officedocument.drawingml.chart+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7.xml" ContentType="application/vnd.openxmlformats-officedocument.presentationml.notesSlide+xml"/>
  <Override PartName="/ppt/charts/chart6.xml" ContentType="application/vnd.openxmlformats-officedocument.drawingml.chart+xml"/>
  <Override PartName="/ppt/drawings/drawing3.xml" ContentType="application/vnd.openxmlformats-officedocument.drawingml.chartshape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charts/chart7.xml" ContentType="application/vnd.openxmlformats-officedocument.drawingml.chart+xml"/>
  <Override PartName="/ppt/drawings/drawing4.xml" ContentType="application/vnd.openxmlformats-officedocument.drawingml.chartshapes+xml"/>
  <Override PartName="/ppt/notesSlides/notesSlide8.xml" ContentType="application/vnd.openxmlformats-officedocument.presentationml.notesSlide+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charts/chart12.xml" ContentType="application/vnd.openxmlformats-officedocument.drawingml.chart+xml"/>
  <Override PartName="/ppt/drawings/drawing5.xml" ContentType="application/vnd.openxmlformats-officedocument.drawingml.chartshape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notesSlides/notesSlide9.xml" ContentType="application/vnd.openxmlformats-officedocument.presentationml.notesSlide+xml"/>
  <Override PartName="/ppt/charts/chart13.xml" ContentType="application/vnd.openxmlformats-officedocument.drawingml.chart+xml"/>
  <Override PartName="/ppt/drawings/drawing6.xml" ContentType="application/vnd.openxmlformats-officedocument.drawingml.chartshapes+xml"/>
  <Override PartName="/ppt/charts/chart14.xml" ContentType="application/vnd.openxmlformats-officedocument.drawingml.chart+xml"/>
  <Override PartName="/ppt/charts/chart15.xml" ContentType="application/vnd.openxmlformats-officedocument.drawingml.chart+xml"/>
  <Override PartName="/ppt/charts/chart16.xml" ContentType="application/vnd.openxmlformats-officedocument.drawingml.chart+xml"/>
  <Override PartName="/ppt/charts/chart17.xml" ContentType="application/vnd.openxmlformats-officedocument.drawingml.chart+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charts/chart18.xml" ContentType="application/vnd.openxmlformats-officedocument.drawingml.chart+xml"/>
  <Override PartName="/ppt/drawings/drawing7.xml" ContentType="application/vnd.openxmlformats-officedocument.drawingml.chartshape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notesSlides/notesSlide10.xml" ContentType="application/vnd.openxmlformats-officedocument.presentationml.notesSlide+xml"/>
  <Override PartName="/ppt/charts/chart19.xml" ContentType="application/vnd.openxmlformats-officedocument.drawingml.chart+xml"/>
  <Override PartName="/ppt/charts/chart20.xml" ContentType="application/vnd.openxmlformats-officedocument.drawingml.chart+xml"/>
  <Override PartName="/ppt/charts/chart21.xml" ContentType="application/vnd.openxmlformats-officedocument.drawingml.chart+xml"/>
  <Override PartName="/ppt/charts/chart22.xml" ContentType="application/vnd.openxmlformats-officedocument.drawingml.chart+xml"/>
  <Override PartName="/ppt/charts/chart23.xml" ContentType="application/vnd.openxmlformats-officedocument.drawingml.chart+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notesSlides/notesSlide11.xml" ContentType="application/vnd.openxmlformats-officedocument.presentationml.notesSlide+xml"/>
  <Override PartName="/ppt/charts/chart24.xml" ContentType="application/vnd.openxmlformats-officedocument.drawingml.chart+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charts/chart25.xml" ContentType="application/vnd.openxmlformats-officedocument.drawingml.chart+xml"/>
  <Override PartName="/ppt/drawings/drawing8.xml" ContentType="application/vnd.openxmlformats-officedocument.drawingml.chartshapes+xml"/>
  <Override PartName="/ppt/notesSlides/notesSlide12.xml" ContentType="application/vnd.openxmlformats-officedocument.presentationml.notesSlide+xml"/>
  <Override PartName="/ppt/charts/chart26.xml" ContentType="application/vnd.openxmlformats-officedocument.drawingml.chart+xml"/>
  <Override PartName="/ppt/charts/chart27.xml" ContentType="application/vnd.openxmlformats-officedocument.drawingml.chart+xml"/>
  <Override PartName="/ppt/notesSlides/notesSlide13.xml" ContentType="application/vnd.openxmlformats-officedocument.presentationml.notesSlide+xml"/>
  <Override PartName="/ppt/charts/chart28.xml" ContentType="application/vnd.openxmlformats-officedocument.drawingml.chart+xml"/>
  <Override PartName="/ppt/charts/chart29.xml" ContentType="application/vnd.openxmlformats-officedocument.drawingml.chart+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charts/chart30.xml" ContentType="application/vnd.openxmlformats-officedocument.drawingml.chart+xml"/>
  <Override PartName="/ppt/drawings/drawing9.xml" ContentType="application/vnd.openxmlformats-officedocument.drawingml.chartshape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notesSlides/notesSlide14.xml" ContentType="application/vnd.openxmlformats-officedocument.presentationml.notesSlide+xml"/>
  <Override PartName="/ppt/charts/chart31.xml" ContentType="application/vnd.openxmlformats-officedocument.drawingml.chart+xml"/>
  <Override PartName="/ppt/drawings/drawing10.xml" ContentType="application/vnd.openxmlformats-officedocument.drawingml.chartshape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charts/chart32.xml" ContentType="application/vnd.openxmlformats-officedocument.drawingml.chart+xml"/>
  <Override PartName="/ppt/drawings/drawing11.xml" ContentType="application/vnd.openxmlformats-officedocument.drawingml.chartshape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charts/chart33.xml" ContentType="application/vnd.openxmlformats-officedocument.drawingml.chart+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charts/chart34.xml" ContentType="application/vnd.openxmlformats-officedocument.drawingml.chart+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notesSlides/notesSlide15.xml" ContentType="application/vnd.openxmlformats-officedocument.presentationml.notesSlide+xml"/>
  <Override PartName="/ppt/charts/chart35.xml" ContentType="application/vnd.openxmlformats-officedocument.drawingml.chart+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charts/chart36.xml" ContentType="application/vnd.openxmlformats-officedocument.drawingml.chart+xml"/>
  <Override PartName="/ppt/drawings/drawing12.xml" ContentType="application/vnd.openxmlformats-officedocument.drawingml.chartshape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charts/chart37.xml" ContentType="application/vnd.openxmlformats-officedocument.drawingml.chart+xml"/>
  <Override PartName="/ppt/drawings/drawing13.xml" ContentType="application/vnd.openxmlformats-officedocument.drawingml.chartshape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notesSlides/notesSlide16.xml" ContentType="application/vnd.openxmlformats-officedocument.presentationml.notesSlide+xml"/>
  <Override PartName="/ppt/charts/chart38.xml" ContentType="application/vnd.openxmlformats-officedocument.drawingml.chart+xml"/>
  <Override PartName="/ppt/drawings/drawing14.xml" ContentType="application/vnd.openxmlformats-officedocument.drawingml.chartshape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charts/chart39.xml" ContentType="application/vnd.openxmlformats-officedocument.drawingml.chart+xml"/>
  <Override PartName="/ppt/drawings/drawing15.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9" r:id="rId1"/>
    <p:sldMasterId id="2147483809" r:id="rId2"/>
    <p:sldMasterId id="2147483828" r:id="rId3"/>
  </p:sldMasterIdLst>
  <p:notesMasterIdLst>
    <p:notesMasterId r:id="rId44"/>
  </p:notesMasterIdLst>
  <p:handoutMasterIdLst>
    <p:handoutMasterId r:id="rId45"/>
  </p:handoutMasterIdLst>
  <p:sldIdLst>
    <p:sldId id="903" r:id="rId4"/>
    <p:sldId id="865" r:id="rId5"/>
    <p:sldId id="866" r:id="rId6"/>
    <p:sldId id="867" r:id="rId7"/>
    <p:sldId id="904" r:id="rId8"/>
    <p:sldId id="905" r:id="rId9"/>
    <p:sldId id="906" r:id="rId10"/>
    <p:sldId id="871" r:id="rId11"/>
    <p:sldId id="872" r:id="rId12"/>
    <p:sldId id="873" r:id="rId13"/>
    <p:sldId id="874" r:id="rId14"/>
    <p:sldId id="875" r:id="rId15"/>
    <p:sldId id="876" r:id="rId16"/>
    <p:sldId id="877" r:id="rId17"/>
    <p:sldId id="878" r:id="rId18"/>
    <p:sldId id="928" r:id="rId19"/>
    <p:sldId id="927" r:id="rId20"/>
    <p:sldId id="881" r:id="rId21"/>
    <p:sldId id="882" r:id="rId22"/>
    <p:sldId id="929" r:id="rId23"/>
    <p:sldId id="930" r:id="rId24"/>
    <p:sldId id="885" r:id="rId25"/>
    <p:sldId id="886" r:id="rId26"/>
    <p:sldId id="931" r:id="rId27"/>
    <p:sldId id="932" r:id="rId28"/>
    <p:sldId id="889" r:id="rId29"/>
    <p:sldId id="890" r:id="rId30"/>
    <p:sldId id="933" r:id="rId31"/>
    <p:sldId id="934" r:id="rId32"/>
    <p:sldId id="893" r:id="rId33"/>
    <p:sldId id="894" r:id="rId34"/>
    <p:sldId id="895" r:id="rId35"/>
    <p:sldId id="920" r:id="rId36"/>
    <p:sldId id="897" r:id="rId37"/>
    <p:sldId id="898" r:id="rId38"/>
    <p:sldId id="922" r:id="rId39"/>
    <p:sldId id="923" r:id="rId40"/>
    <p:sldId id="924" r:id="rId41"/>
    <p:sldId id="925" r:id="rId42"/>
    <p:sldId id="532" r:id="rId43"/>
  </p:sldIdLst>
  <p:sldSz cx="9144000" cy="6858000" type="screen4x3"/>
  <p:notesSz cx="6735763" cy="9866313"/>
  <p:defaultTextStyle>
    <a:defPPr>
      <a:defRPr lang="zh-CN"/>
    </a:defPPr>
    <a:lvl1pPr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1pPr>
    <a:lvl2pPr marL="4572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2pPr>
    <a:lvl3pPr marL="9144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3pPr>
    <a:lvl4pPr marL="13716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4pPr>
    <a:lvl5pPr marL="18288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3" pos="1882" userDrawn="1">
          <p15:clr>
            <a:srgbClr val="F26B43"/>
          </p15:clr>
        </p15:guide>
        <p15:guide id="13" pos="3833" userDrawn="1">
          <p15:clr>
            <a:srgbClr val="5ACBF0"/>
          </p15:clr>
        </p15:guide>
        <p15:guide id="17" orient="horz" pos="3974" userDrawn="1">
          <p15:clr>
            <a:srgbClr val="C35EA4"/>
          </p15:clr>
        </p15:guide>
        <p15:guide id="20" pos="453" userDrawn="1">
          <p15:clr>
            <a:srgbClr val="F26B43"/>
          </p15:clr>
        </p15:guide>
        <p15:guide id="21" pos="5307" userDrawn="1">
          <p15:clr>
            <a:srgbClr val="F26B43"/>
          </p15:clr>
        </p15:guide>
        <p15:guide id="22" pos="2290" userDrawn="1">
          <p15:clr>
            <a:srgbClr val="F26B43"/>
          </p15:clr>
        </p15:guide>
        <p15:guide id="23" pos="295" userDrawn="1">
          <p15:clr>
            <a:srgbClr val="F26B43"/>
          </p15:clr>
        </p15:guide>
        <p15:guide id="24" pos="5579" userDrawn="1">
          <p15:clr>
            <a:srgbClr val="F26B43"/>
          </p15:clr>
        </p15:guide>
        <p15:guide id="25" orient="horz" pos="459" userDrawn="1">
          <p15:clr>
            <a:srgbClr val="000000"/>
          </p15:clr>
        </p15:guide>
        <p15:guide id="26" orient="horz" pos="4042" userDrawn="1">
          <p15:clr>
            <a:srgbClr val="000000"/>
          </p15:clr>
        </p15:guide>
        <p15:guide id="27" orient="horz" pos="1344" userDrawn="1">
          <p15:clr>
            <a:srgbClr val="000000"/>
          </p15:clr>
        </p15:guide>
        <p15:guide id="28" orient="horz" pos="3113" userDrawn="1">
          <p15:clr>
            <a:srgbClr val="000000"/>
          </p15:clr>
        </p15:guide>
        <p15:guide id="29" orient="horz" pos="2024" userDrawn="1">
          <p15:clr>
            <a:srgbClr val="000000"/>
          </p15:clr>
        </p15:guide>
        <p15:guide id="30" orient="horz" pos="3929" userDrawn="1">
          <p15:clr>
            <a:srgbClr val="A4A3A4"/>
          </p15:clr>
        </p15:guide>
        <p15:guide id="31" pos="249">
          <p15:clr>
            <a:srgbClr val="A4A3A4"/>
          </p15:clr>
        </p15:guide>
        <p15:guide id="32" pos="4422">
          <p15:clr>
            <a:srgbClr val="A4A3A4"/>
          </p15:clr>
        </p15:guide>
      </p15:sldGuideLst>
    </p:ext>
    <p:ext uri="{2D200454-40CA-4A62-9FC3-DE9A4176ACB9}">
      <p15:notesGuideLst xmlns:p15="http://schemas.microsoft.com/office/powerpoint/2012/main">
        <p15:guide id="1" orient="horz" pos="3108" userDrawn="1">
          <p15:clr>
            <a:srgbClr val="A4A3A4"/>
          </p15:clr>
        </p15:guide>
        <p15:guide id="2" pos="2122"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电脑公司" initials="电脑公司"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33"/>
    <a:srgbClr val="BFBFBF"/>
    <a:srgbClr val="275C9D"/>
    <a:srgbClr val="5F5F5F"/>
    <a:srgbClr val="00A4DE"/>
    <a:srgbClr val="000000"/>
    <a:srgbClr val="E8E8EF"/>
    <a:srgbClr val="474747"/>
    <a:srgbClr val="F8F8FA"/>
    <a:srgbClr val="1F49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618" autoAdjust="0"/>
    <p:restoredTop sz="98261" autoAdjust="0"/>
  </p:normalViewPr>
  <p:slideViewPr>
    <p:cSldViewPr showGuides="1">
      <p:cViewPr varScale="1">
        <p:scale>
          <a:sx n="120" d="100"/>
          <a:sy n="120" d="100"/>
        </p:scale>
        <p:origin x="1038" y="108"/>
      </p:cViewPr>
      <p:guideLst>
        <p:guide pos="1882"/>
        <p:guide pos="3833"/>
        <p:guide orient="horz" pos="3974"/>
        <p:guide pos="453"/>
        <p:guide pos="5307"/>
        <p:guide pos="2290"/>
        <p:guide pos="295"/>
        <p:guide pos="5579"/>
        <p:guide orient="horz" pos="459"/>
        <p:guide orient="horz" pos="4042"/>
        <p:guide orient="horz" pos="1344"/>
        <p:guide orient="horz" pos="3113"/>
        <p:guide orient="horz" pos="2024"/>
        <p:guide orient="horz" pos="3929"/>
        <p:guide pos="249"/>
        <p:guide pos="4422"/>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73" d="100"/>
          <a:sy n="73" d="100"/>
        </p:scale>
        <p:origin x="-2244" y="-90"/>
      </p:cViewPr>
      <p:guideLst>
        <p:guide orient="horz" pos="3108"/>
        <p:guide pos="2122"/>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handoutMaster" Target="handoutMasters/handout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viewProps" Target="viewProps.xml"/><Relationship Id="rId8" Type="http://schemas.openxmlformats.org/officeDocument/2006/relationships/slide" Target="slides/slide5.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___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___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___11.xlsx"/></Relationships>
</file>

<file path=ppt/charts/_rels/chart12.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package" Target="../embeddings/Microsoft_Excel____12.xlsx"/></Relationships>
</file>

<file path=ppt/charts/_rels/chart13.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package" Target="../embeddings/Microsoft_Excel____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___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___15.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___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___17.xlsx"/></Relationships>
</file>

<file path=ppt/charts/_rels/chart18.xml.rels><?xml version="1.0" encoding="UTF-8" standalone="yes"?>
<Relationships xmlns="http://schemas.openxmlformats.org/package/2006/relationships"><Relationship Id="rId2" Type="http://schemas.openxmlformats.org/officeDocument/2006/relationships/chartUserShapes" Target="../drawings/drawing7.xml"/><Relationship Id="rId1" Type="http://schemas.openxmlformats.org/officeDocument/2006/relationships/package" Target="../embeddings/Microsoft_Excel____18.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___19.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___20.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___21.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___22.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___23.xlsx"/></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___24.xlsx"/></Relationships>
</file>

<file path=ppt/charts/_rels/chart25.xml.rels><?xml version="1.0" encoding="UTF-8" standalone="yes"?>
<Relationships xmlns="http://schemas.openxmlformats.org/package/2006/relationships"><Relationship Id="rId2" Type="http://schemas.openxmlformats.org/officeDocument/2006/relationships/chartUserShapes" Target="../drawings/drawing8.xml"/><Relationship Id="rId1" Type="http://schemas.openxmlformats.org/officeDocument/2006/relationships/package" Target="../embeddings/Microsoft_Excel____25.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___26.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Excel____27.xlsx"/></Relationships>
</file>

<file path=ppt/charts/_rels/chart28.xml.rels><?xml version="1.0" encoding="UTF-8" standalone="yes"?>
<Relationships xmlns="http://schemas.openxmlformats.org/package/2006/relationships"><Relationship Id="rId1" Type="http://schemas.openxmlformats.org/officeDocument/2006/relationships/package" Target="../embeddings/Microsoft_Excel____28.xlsx"/></Relationships>
</file>

<file path=ppt/charts/_rels/chart29.xml.rels><?xml version="1.0" encoding="UTF-8" standalone="yes"?>
<Relationships xmlns="http://schemas.openxmlformats.org/package/2006/relationships"><Relationship Id="rId1" Type="http://schemas.openxmlformats.org/officeDocument/2006/relationships/package" Target="../embeddings/Microsoft_Excel____29.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30.xml.rels><?xml version="1.0" encoding="UTF-8" standalone="yes"?>
<Relationships xmlns="http://schemas.openxmlformats.org/package/2006/relationships"><Relationship Id="rId2" Type="http://schemas.openxmlformats.org/officeDocument/2006/relationships/chartUserShapes" Target="../drawings/drawing9.xml"/><Relationship Id="rId1" Type="http://schemas.openxmlformats.org/officeDocument/2006/relationships/package" Target="../embeddings/Microsoft_Excel____30.xlsx"/></Relationships>
</file>

<file path=ppt/charts/_rels/chart31.xml.rels><?xml version="1.0" encoding="UTF-8" standalone="yes"?>
<Relationships xmlns="http://schemas.openxmlformats.org/package/2006/relationships"><Relationship Id="rId2" Type="http://schemas.openxmlformats.org/officeDocument/2006/relationships/chartUserShapes" Target="../drawings/drawing10.xml"/><Relationship Id="rId1" Type="http://schemas.openxmlformats.org/officeDocument/2006/relationships/package" Target="../embeddings/Microsoft_Excel____31.xlsx"/></Relationships>
</file>

<file path=ppt/charts/_rels/chart32.xml.rels><?xml version="1.0" encoding="UTF-8" standalone="yes"?>
<Relationships xmlns="http://schemas.openxmlformats.org/package/2006/relationships"><Relationship Id="rId2" Type="http://schemas.openxmlformats.org/officeDocument/2006/relationships/chartUserShapes" Target="../drawings/drawing11.xml"/><Relationship Id="rId1" Type="http://schemas.openxmlformats.org/officeDocument/2006/relationships/package" Target="../embeddings/Microsoft_Excel____32.xlsx"/></Relationships>
</file>

<file path=ppt/charts/_rels/chart33.xml.rels><?xml version="1.0" encoding="UTF-8" standalone="yes"?>
<Relationships xmlns="http://schemas.openxmlformats.org/package/2006/relationships"><Relationship Id="rId1" Type="http://schemas.openxmlformats.org/officeDocument/2006/relationships/package" Target="../embeddings/Microsoft_Excel____33.xlsx"/></Relationships>
</file>

<file path=ppt/charts/_rels/chart34.xml.rels><?xml version="1.0" encoding="UTF-8" standalone="yes"?>
<Relationships xmlns="http://schemas.openxmlformats.org/package/2006/relationships"><Relationship Id="rId1" Type="http://schemas.openxmlformats.org/officeDocument/2006/relationships/package" Target="../embeddings/Microsoft_Excel____34.xlsx"/></Relationships>
</file>

<file path=ppt/charts/_rels/chart35.xml.rels><?xml version="1.0" encoding="UTF-8" standalone="yes"?>
<Relationships xmlns="http://schemas.openxmlformats.org/package/2006/relationships"><Relationship Id="rId1" Type="http://schemas.openxmlformats.org/officeDocument/2006/relationships/package" Target="../embeddings/Microsoft_Excel____35.xlsx"/></Relationships>
</file>

<file path=ppt/charts/_rels/chart36.xml.rels><?xml version="1.0" encoding="UTF-8" standalone="yes"?>
<Relationships xmlns="http://schemas.openxmlformats.org/package/2006/relationships"><Relationship Id="rId2" Type="http://schemas.openxmlformats.org/officeDocument/2006/relationships/chartUserShapes" Target="../drawings/drawing12.xml"/><Relationship Id="rId1" Type="http://schemas.openxmlformats.org/officeDocument/2006/relationships/package" Target="../embeddings/Microsoft_Excel____36.xlsx"/></Relationships>
</file>

<file path=ppt/charts/_rels/chart37.xml.rels><?xml version="1.0" encoding="UTF-8" standalone="yes"?>
<Relationships xmlns="http://schemas.openxmlformats.org/package/2006/relationships"><Relationship Id="rId2" Type="http://schemas.openxmlformats.org/officeDocument/2006/relationships/chartUserShapes" Target="../drawings/drawing13.xml"/><Relationship Id="rId1" Type="http://schemas.openxmlformats.org/officeDocument/2006/relationships/package" Target="../embeddings/Microsoft_Excel____37.xlsx"/></Relationships>
</file>

<file path=ppt/charts/_rels/chart38.xml.rels><?xml version="1.0" encoding="UTF-8" standalone="yes"?>
<Relationships xmlns="http://schemas.openxmlformats.org/package/2006/relationships"><Relationship Id="rId2" Type="http://schemas.openxmlformats.org/officeDocument/2006/relationships/chartUserShapes" Target="../drawings/drawing14.xml"/><Relationship Id="rId1" Type="http://schemas.openxmlformats.org/officeDocument/2006/relationships/package" Target="../embeddings/Microsoft_Excel____38.xlsx"/></Relationships>
</file>

<file path=ppt/charts/_rels/chart39.xml.rels><?xml version="1.0" encoding="UTF-8" standalone="yes"?>
<Relationships xmlns="http://schemas.openxmlformats.org/package/2006/relationships"><Relationship Id="rId2" Type="http://schemas.openxmlformats.org/officeDocument/2006/relationships/chartUserShapes" Target="../drawings/drawing15.xml"/><Relationship Id="rId1" Type="http://schemas.openxmlformats.org/officeDocument/2006/relationships/package" Target="../embeddings/Microsoft_Excel____39.xlsx"/></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___6.xlsx"/></Relationships>
</file>

<file path=ppt/charts/_rels/chart7.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___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___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___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3393832300295122E-2"/>
          <c:y val="7.6739425479904394E-2"/>
          <c:w val="0.95345033864837903"/>
          <c:h val="0.7958555228878007"/>
        </c:manualLayout>
      </c:layout>
      <c:lineChart>
        <c:grouping val="standard"/>
        <c:varyColors val="0"/>
        <c:ser>
          <c:idx val="0"/>
          <c:order val="0"/>
          <c:tx>
            <c:strRef>
              <c:f>Sheet1!$A$3</c:f>
              <c:strCache>
                <c:ptCount val="1"/>
                <c:pt idx="0">
                  <c:v>Y2013</c:v>
                </c:pt>
              </c:strCache>
            </c:strRef>
          </c:tx>
          <c:spPr>
            <a:ln w="31794" cmpd="sng">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1"/>
          <c:order val="1"/>
          <c:tx>
            <c:strRef>
              <c:f>Sheet1!$A$4</c:f>
              <c:strCache>
                <c:ptCount val="1"/>
                <c:pt idx="0">
                  <c:v>Y2014</c:v>
                </c:pt>
              </c:strCache>
            </c:strRef>
          </c:tx>
          <c:spPr>
            <a:ln w="19050"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dPt>
          <c:dPt>
            <c:idx val="2"/>
            <c:marker>
              <c:symbol val="circle"/>
              <c:size val="10"/>
            </c:marker>
            <c:bubble3D val="0"/>
          </c:dPt>
          <c:dPt>
            <c:idx val="4"/>
            <c:marker>
              <c:symbol val="circle"/>
              <c:size val="10"/>
            </c:marker>
            <c:bubble3D val="0"/>
          </c:dPt>
          <c:dPt>
            <c:idx val="6"/>
            <c:marker>
              <c:symbol val="circle"/>
              <c:size val="10"/>
            </c:marker>
            <c:bubble3D val="0"/>
          </c:dPt>
          <c:dPt>
            <c:idx val="8"/>
            <c:marker>
              <c:symbol val="circle"/>
              <c:size val="10"/>
            </c:marker>
            <c:bubble3D val="0"/>
          </c:dPt>
          <c:dPt>
            <c:idx val="10"/>
            <c:marker>
              <c:symbol val="circle"/>
              <c:size val="10"/>
            </c:marker>
            <c:bubble3D val="0"/>
          </c:dPt>
          <c:dPt>
            <c:idx val="12"/>
            <c:marker>
              <c:symbol val="circle"/>
              <c:size val="10"/>
            </c:marker>
            <c:bubble3D val="0"/>
          </c:dPt>
          <c:dPt>
            <c:idx val="14"/>
            <c:marker>
              <c:symbol val="circle"/>
              <c:size val="9"/>
            </c:marker>
            <c:bubble3D val="0"/>
          </c:dPt>
          <c:dPt>
            <c:idx val="16"/>
            <c:marker>
              <c:symbol val="circle"/>
              <c:size val="10"/>
            </c:marker>
            <c:bubble3D val="0"/>
          </c:dPt>
          <c:dPt>
            <c:idx val="18"/>
            <c:marker>
              <c:symbol val="circle"/>
              <c:size val="10"/>
            </c:marker>
            <c:bubble3D val="0"/>
          </c:dPt>
          <c:dPt>
            <c:idx val="20"/>
            <c:marker>
              <c:symbol val="circle"/>
              <c:size val="10"/>
            </c:marker>
            <c:bubble3D val="0"/>
          </c:dPt>
          <c:dPt>
            <c:idx val="22"/>
            <c:marker>
              <c:symbol val="circle"/>
              <c:size val="10"/>
            </c:marker>
            <c:bubble3D val="0"/>
          </c:dPt>
          <c:dPt>
            <c:idx val="24"/>
            <c:marker>
              <c:symbol val="circle"/>
              <c:size val="10"/>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-0.40816613195090445</c:v>
                </c:pt>
                <c:pt idx="2">
                  <c:v>-2.0692171193200002</c:v>
                </c:pt>
                <c:pt idx="3">
                  <c:v>-1.6729298090723099</c:v>
                </c:pt>
                <c:pt idx="4">
                  <c:v>-2.9248205089206558</c:v>
                </c:pt>
                <c:pt idx="5">
                  <c:v>1.7417004629122879</c:v>
                </c:pt>
                <c:pt idx="6">
                  <c:v>1.3758748800688059</c:v>
                </c:pt>
                <c:pt idx="7">
                  <c:v>1.3361217935358161</c:v>
                </c:pt>
                <c:pt idx="8">
                  <c:v>1.4301166323921422</c:v>
                </c:pt>
                <c:pt idx="9">
                  <c:v>2.2115716535802799</c:v>
                </c:pt>
                <c:pt idx="10">
                  <c:v>2.0265821955046004</c:v>
                </c:pt>
                <c:pt idx="11">
                  <c:v>2.0363673697783691</c:v>
                </c:pt>
                <c:pt idx="12">
                  <c:v>1.7784046852153956</c:v>
                </c:pt>
                <c:pt idx="13">
                  <c:v>3.0081356599330089</c:v>
                </c:pt>
                <c:pt idx="14">
                  <c:v>2.6418275971580307</c:v>
                </c:pt>
                <c:pt idx="15">
                  <c:v>4.6579753639845345</c:v>
                </c:pt>
                <c:pt idx="16">
                  <c:v>4.2758380059957579</c:v>
                </c:pt>
                <c:pt idx="17">
                  <c:v>2.9433953859496098</c:v>
                </c:pt>
                <c:pt idx="18">
                  <c:v>2.8115656922239829</c:v>
                </c:pt>
                <c:pt idx="19">
                  <c:v>0.69893768028543857</c:v>
                </c:pt>
                <c:pt idx="20">
                  <c:v>0.5840666831154806</c:v>
                </c:pt>
                <c:pt idx="21">
                  <c:v>0.30089285247703046</c:v>
                </c:pt>
                <c:pt idx="22">
                  <c:v>-7.0527064779402071E-2</c:v>
                </c:pt>
                <c:pt idx="23">
                  <c:v>-4.5709646492675393E-2</c:v>
                </c:pt>
                <c:pt idx="24">
                  <c:v>-0.48494678958387327</c:v>
                </c:pt>
              </c:numCache>
            </c:numRef>
          </c:val>
          <c:smooth val="0"/>
        </c:ser>
        <c:ser>
          <c:idx val="2"/>
          <c:order val="2"/>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spPr>
              <a:ln w="31750">
                <a:solidFill>
                  <a:srgbClr val="00A4DE"/>
                </a:solidFill>
              </a:ln>
            </c:spPr>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-1.0330310052111602</c:v>
                </c:pt>
                <c:pt idx="2">
                  <c:v>-1.3131036145598185</c:v>
                </c:pt>
                <c:pt idx="3">
                  <c:v>-1.9375090538792938</c:v>
                </c:pt>
                <c:pt idx="4">
                  <c:v>-1.6107286650194119</c:v>
                </c:pt>
                <c:pt idx="5">
                  <c:v>-1.2372238952630288</c:v>
                </c:pt>
                <c:pt idx="6">
                  <c:v>-1.4448705746460178</c:v>
                </c:pt>
                <c:pt idx="7">
                  <c:v>-0.37592662241823227</c:v>
                </c:pt>
                <c:pt idx="8">
                  <c:v>-0.67661536017140644</c:v>
                </c:pt>
                <c:pt idx="9">
                  <c:v>1.4362669868411393</c:v>
                </c:pt>
                <c:pt idx="10">
                  <c:v>0.8729605076882585</c:v>
                </c:pt>
                <c:pt idx="11">
                  <c:v>0.46641298918224106</c:v>
                </c:pt>
                <c:pt idx="12">
                  <c:v>0.65881255761657265</c:v>
                </c:pt>
                <c:pt idx="13">
                  <c:v>1.3290905397008945</c:v>
                </c:pt>
                <c:pt idx="14">
                  <c:v>1.1325926719742085</c:v>
                </c:pt>
                <c:pt idx="15">
                  <c:v>2.4839403916463443</c:v>
                </c:pt>
                <c:pt idx="16">
                  <c:v>1.3930141188903011</c:v>
                </c:pt>
                <c:pt idx="17">
                  <c:v>3.2059549866459758</c:v>
                </c:pt>
                <c:pt idx="18">
                  <c:v>-0.32280155712739456</c:v>
                </c:pt>
                <c:pt idx="19">
                  <c:v>0.6973395179254549</c:v>
                </c:pt>
                <c:pt idx="20">
                  <c:v>-0.86213543363761191</c:v>
                </c:pt>
                <c:pt idx="21">
                  <c:v>-1.5778638222261998</c:v>
                </c:pt>
                <c:pt idx="22">
                  <c:v>-1.7681204622397084</c:v>
                </c:pt>
                <c:pt idx="23">
                  <c:v>-2.2095277474572961</c:v>
                </c:pt>
                <c:pt idx="24">
                  <c:v>-2.3469298576613506</c:v>
                </c:pt>
              </c:numCache>
            </c:numRef>
          </c:val>
          <c:smooth val="0"/>
        </c:ser>
        <c:ser>
          <c:idx val="3"/>
          <c:order val="3"/>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-9.7858761372484278</c:v>
                </c:pt>
                <c:pt idx="2">
                  <c:v>-9.4466425325008494</c:v>
                </c:pt>
                <c:pt idx="3">
                  <c:v>-6.5579307539038396</c:v>
                </c:pt>
                <c:pt idx="4">
                  <c:v>-5.8475099600874492</c:v>
                </c:pt>
                <c:pt idx="5">
                  <c:v>-6.7713963252382658</c:v>
                </c:pt>
                <c:pt idx="6">
                  <c:v>-6.0317445978683164</c:v>
                </c:pt>
                <c:pt idx="7">
                  <c:v>-5.5451788555091923</c:v>
                </c:pt>
                <c:pt idx="8">
                  <c:v>-5.3120732277034399</c:v>
                </c:pt>
                <c:pt idx="9">
                  <c:v>-2.9037152813918055</c:v>
                </c:pt>
                <c:pt idx="10">
                  <c:v>-3.2665528185052195</c:v>
                </c:pt>
                <c:pt idx="11">
                  <c:v>-2.1520905247857658</c:v>
                </c:pt>
                <c:pt idx="12">
                  <c:v>-2.4281551285958658</c:v>
                </c:pt>
                <c:pt idx="13">
                  <c:v>-2.21</c:v>
                </c:pt>
                <c:pt idx="14">
                  <c:v>-2.186203026597644</c:v>
                </c:pt>
                <c:pt idx="15">
                  <c:v>-1.0036059987601598</c:v>
                </c:pt>
                <c:pt idx="16">
                  <c:v>-1.1066026097969472</c:v>
                </c:pt>
                <c:pt idx="17">
                  <c:v>-2.5733606292717925</c:v>
                </c:pt>
                <c:pt idx="18">
                  <c:v>-3.3594703031933904</c:v>
                </c:pt>
                <c:pt idx="19">
                  <c:v>-4.4513455494228911</c:v>
                </c:pt>
                <c:pt idx="20">
                  <c:v>-4.1070252994184875</c:v>
                </c:pt>
                <c:pt idx="21">
                  <c:v>-5.1542343610050834</c:v>
                </c:pt>
                <c:pt idx="22">
                  <c:v>-4.9998719657107777</c:v>
                </c:pt>
                <c:pt idx="23">
                  <c:v>-3.9475198242308385</c:v>
                </c:pt>
                <c:pt idx="24">
                  <c:v>-4.1617663199745252</c:v>
                </c:pt>
              </c:numCache>
            </c:numRef>
          </c:val>
          <c:smooth val="0"/>
        </c:ser>
        <c:ser>
          <c:idx val="4"/>
          <c:order val="4"/>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extLst>
                <c:ext xmlns:c15="http://schemas.microsoft.com/office/drawing/2012/chart" uri="{CE6537A1-D6FC-4f65-9D91-7224C49458BB}"/>
              </c:extLst>
            </c:dLbl>
            <c:dLbl>
              <c:idx val="2"/>
              <c:layout>
                <c:manualLayout>
                  <c:x val="-3.0234002744448211E-2"/>
                  <c:y val="-7.5044903282976916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7"/>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-2.69</c:v>
                </c:pt>
                <c:pt idx="2">
                  <c:v>-1.88</c:v>
                </c:pt>
                <c:pt idx="3">
                  <c:v>3.42</c:v>
                </c:pt>
                <c:pt idx="4">
                  <c:v>4.29</c:v>
                </c:pt>
                <c:pt idx="5">
                  <c:v>3.16</c:v>
                </c:pt>
                <c:pt idx="6">
                  <c:v>2.86</c:v>
                </c:pt>
                <c:pt idx="7">
                  <c:v>3.68</c:v>
                </c:pt>
                <c:pt idx="8">
                  <c:v>2.19</c:v>
                </c:pt>
              </c:numCache>
            </c:numRef>
          </c:val>
          <c:smooth val="0"/>
        </c:ser>
        <c:dLbls>
          <c:showLegendKey val="0"/>
          <c:showVal val="0"/>
          <c:showCatName val="0"/>
          <c:showSerName val="0"/>
          <c:showPercent val="0"/>
          <c:showBubbleSize val="0"/>
        </c:dLbls>
        <c:marker val="1"/>
        <c:smooth val="0"/>
        <c:axId val="382318384"/>
        <c:axId val="382314856"/>
      </c:lineChart>
      <c:catAx>
        <c:axId val="38231838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36">
            <a:solidFill>
              <a:srgbClr val="808080"/>
            </a:solidFill>
            <a:prstDash val="solid"/>
          </a:ln>
        </c:spPr>
        <c:txPr>
          <a:bodyPr rot="0" vert="horz"/>
          <a:lstStyle/>
          <a:p>
            <a:pPr>
              <a:defRPr b="0"/>
            </a:pPr>
            <a:endParaRPr lang="zh-CN"/>
          </a:p>
        </c:txPr>
        <c:crossAx val="382314856"/>
        <c:crosses val="autoZero"/>
        <c:auto val="1"/>
        <c:lblAlgn val="ctr"/>
        <c:lblOffset val="100"/>
        <c:tickLblSkip val="1"/>
        <c:tickMarkSkip val="1"/>
        <c:noMultiLvlLbl val="0"/>
      </c:catAx>
      <c:valAx>
        <c:axId val="382314856"/>
        <c:scaling>
          <c:orientation val="minMax"/>
          <c:max val="13"/>
          <c:min val="-15"/>
        </c:scaling>
        <c:delete val="0"/>
        <c:axPos val="l"/>
        <c:majorGridlines>
          <c:spPr>
            <a:ln>
              <a:solidFill>
                <a:schemeClr val="bg1">
                  <a:lumMod val="95000"/>
                </a:schemeClr>
              </a:solidFill>
            </a:ln>
          </c:spPr>
        </c:majorGridlines>
        <c:numFmt formatCode="0.0_ " sourceLinked="0"/>
        <c:majorTickMark val="none"/>
        <c:minorTickMark val="none"/>
        <c:tickLblPos val="low"/>
        <c:spPr>
          <a:noFill/>
          <a:ln w="39318">
            <a:noFill/>
            <a:prstDash val="solid"/>
          </a:ln>
        </c:spPr>
        <c:txPr>
          <a:bodyPr rot="0" vert="horz"/>
          <a:lstStyle/>
          <a:p>
            <a:pPr>
              <a:defRPr/>
            </a:pPr>
            <a:endParaRPr lang="zh-CN"/>
          </a:p>
        </c:txPr>
        <c:crossAx val="382318384"/>
        <c:crosses val="autoZero"/>
        <c:crossBetween val="between"/>
        <c:majorUnit val="4"/>
      </c:valAx>
      <c:spPr>
        <a:noFill/>
        <a:ln w="25409">
          <a:noFill/>
        </a:ln>
      </c:spPr>
    </c:plotArea>
    <c:legend>
      <c:legendPos val="t"/>
      <c:layout>
        <c:manualLayout>
          <c:xMode val="edge"/>
          <c:yMode val="edge"/>
          <c:x val="4.506575183400096E-2"/>
          <c:y val="7.5005158218190718E-2"/>
          <c:w val="0.41859695471087732"/>
          <c:h val="6.876760231157325E-2"/>
        </c:manualLayout>
      </c:layout>
      <c:overlay val="1"/>
      <c:txPr>
        <a:bodyPr/>
        <a:lstStyle/>
        <a:p>
          <a:pPr>
            <a:defRPr b="0"/>
          </a:pPr>
          <a:endParaRPr lang="zh-CN"/>
        </a:p>
      </c:txPr>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3736035773306121"/>
          <c:y val="0.17600750440772606"/>
          <c:w val="0.75759968892777363"/>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schemeClr val="bg1"/>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35032</c:v>
                </c:pt>
                <c:pt idx="1">
                  <c:v>35032</c:v>
                </c:pt>
                <c:pt idx="2" formatCode="#,##0_);\(#,##0\)">
                  <c:v>34932</c:v>
                </c:pt>
                <c:pt idx="3">
                  <c:v>34742</c:v>
                </c:pt>
                <c:pt idx="4">
                  <c:v>34742</c:v>
                </c:pt>
                <c:pt idx="5" formatCode="#,##0_ ">
                  <c:v>34742</c:v>
                </c:pt>
                <c:pt idx="6">
                  <c:v>34742</c:v>
                </c:pt>
                <c:pt idx="7">
                  <c:v>34242</c:v>
                </c:pt>
                <c:pt idx="8">
                  <c:v>34242</c:v>
                </c:pt>
                <c:pt idx="9">
                  <c:v>33342</c:v>
                </c:pt>
                <c:pt idx="10">
                  <c:v>32132.5</c:v>
                </c:pt>
                <c:pt idx="11">
                  <c:v>34306</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1.5768725361366576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
                  <c:y val="-4.7306176084099871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4.6939797684218919E-17"/>
                  <c:y val="1.0512483574244367E-2"/>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35412</c:v>
                </c:pt>
                <c:pt idx="1">
                  <c:v>33559</c:v>
                </c:pt>
                <c:pt idx="2" formatCode="#,##0_);\(#,##0\)">
                  <c:v>35584</c:v>
                </c:pt>
                <c:pt idx="3">
                  <c:v>35580</c:v>
                </c:pt>
              </c:numCache>
            </c:numRef>
          </c:val>
        </c:ser>
        <c:dLbls>
          <c:showLegendKey val="0"/>
          <c:showVal val="0"/>
          <c:showCatName val="0"/>
          <c:showSerName val="0"/>
          <c:showPercent val="0"/>
          <c:showBubbleSize val="0"/>
        </c:dLbls>
        <c:gapWidth val="100"/>
        <c:axId val="431256456"/>
        <c:axId val="431254888"/>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schemeClr val="bg1"/>
              </a:solidFill>
              <a:ln>
                <a:solidFill>
                  <a:srgbClr val="FF5C00"/>
                </a:solidFill>
              </a:ln>
            </c:spPr>
          </c:marker>
          <c:dLbls>
            <c:dLbl>
              <c:idx val="9"/>
              <c:tx>
                <c:rich>
                  <a:bodyPr/>
                  <a:lstStyle/>
                  <a:p>
                    <a:r>
                      <a:rPr lang="en-US" altLang="en-US" dirty="0" smtClean="0"/>
                      <a:t>3.4%</a:t>
                    </a:r>
                    <a:endParaRPr lang="en-US" altLang="en-US" dirty="0"/>
                  </a:p>
                </c:rich>
              </c:tx>
              <c:dLblPos val="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2.1999999999999999E-2</c:v>
                </c:pt>
                <c:pt idx="1">
                  <c:v>1.2E-2</c:v>
                </c:pt>
                <c:pt idx="2">
                  <c:v>2.3E-2</c:v>
                </c:pt>
                <c:pt idx="3">
                  <c:v>3.7999999999999999E-2</c:v>
                </c:pt>
              </c:numCache>
            </c:numRef>
          </c:val>
          <c:smooth val="0"/>
        </c:ser>
        <c:dLbls>
          <c:showLegendKey val="0"/>
          <c:showVal val="0"/>
          <c:showCatName val="0"/>
          <c:showSerName val="0"/>
          <c:showPercent val="0"/>
          <c:showBubbleSize val="0"/>
        </c:dLbls>
        <c:marker val="1"/>
        <c:smooth val="0"/>
        <c:axId val="431253712"/>
        <c:axId val="431257240"/>
      </c:lineChart>
      <c:catAx>
        <c:axId val="431256456"/>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431254888"/>
        <c:crosses val="autoZero"/>
        <c:auto val="1"/>
        <c:lblAlgn val="ctr"/>
        <c:lblOffset val="100"/>
        <c:noMultiLvlLbl val="0"/>
      </c:catAx>
      <c:valAx>
        <c:axId val="431254888"/>
        <c:scaling>
          <c:orientation val="minMax"/>
          <c:max val="45000"/>
          <c:min val="20000"/>
        </c:scaling>
        <c:delete val="0"/>
        <c:axPos val="l"/>
        <c:numFmt formatCode="0_);[Red]\(0\)" sourceLinked="0"/>
        <c:majorTickMark val="out"/>
        <c:minorTickMark val="none"/>
        <c:tickLblPos val="nextTo"/>
        <c:txPr>
          <a:bodyPr/>
          <a:lstStyle/>
          <a:p>
            <a:pPr>
              <a:defRPr>
                <a:latin typeface="+mn-lt"/>
              </a:defRPr>
            </a:pPr>
            <a:endParaRPr lang="zh-CN"/>
          </a:p>
        </c:txPr>
        <c:crossAx val="431256456"/>
        <c:crosses val="autoZero"/>
        <c:crossBetween val="between"/>
        <c:majorUnit val="5000"/>
        <c:minorUnit val="200"/>
      </c:valAx>
      <c:catAx>
        <c:axId val="431253712"/>
        <c:scaling>
          <c:orientation val="minMax"/>
        </c:scaling>
        <c:delete val="1"/>
        <c:axPos val="b"/>
        <c:numFmt formatCode="General" sourceLinked="1"/>
        <c:majorTickMark val="out"/>
        <c:minorTickMark val="none"/>
        <c:tickLblPos val="none"/>
        <c:crossAx val="431257240"/>
        <c:crosses val="autoZero"/>
        <c:auto val="1"/>
        <c:lblAlgn val="ctr"/>
        <c:lblOffset val="100"/>
        <c:noMultiLvlLbl val="0"/>
      </c:catAx>
      <c:valAx>
        <c:axId val="431257240"/>
        <c:scaling>
          <c:orientation val="minMax"/>
          <c:max val="0.1"/>
          <c:min val="0"/>
        </c:scaling>
        <c:delete val="0"/>
        <c:axPos val="r"/>
        <c:numFmt formatCode="0.0%" sourceLinked="0"/>
        <c:majorTickMark val="out"/>
        <c:minorTickMark val="none"/>
        <c:tickLblPos val="nextTo"/>
        <c:crossAx val="431253712"/>
        <c:crosses val="max"/>
        <c:crossBetween val="between"/>
        <c:majorUnit val="4.0000000000000008E-2"/>
      </c:valAx>
      <c:spPr>
        <a:noFill/>
        <a:ln w="25399">
          <a:noFill/>
        </a:ln>
      </c:spPr>
    </c:plotArea>
    <c:legend>
      <c:legendPos val="t"/>
      <c:layout>
        <c:manualLayout>
          <c:xMode val="edge"/>
          <c:yMode val="edge"/>
          <c:x val="0.13734363760085538"/>
          <c:y val="0"/>
          <c:w val="0.82933333333333337"/>
          <c:h val="0.10131882003580039"/>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3753785179563199"/>
          <c:y val="0.17600750440772611"/>
          <c:w val="0.75989112440121132"/>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42385</c:v>
                </c:pt>
                <c:pt idx="1">
                  <c:v>42185</c:v>
                </c:pt>
                <c:pt idx="2">
                  <c:v>42185</c:v>
                </c:pt>
                <c:pt idx="3">
                  <c:v>42185</c:v>
                </c:pt>
                <c:pt idx="4" formatCode="#,##0_);\(#,##0\)">
                  <c:v>42135</c:v>
                </c:pt>
                <c:pt idx="5" formatCode="#,##0_ ">
                  <c:v>42035</c:v>
                </c:pt>
                <c:pt idx="6" formatCode="#,##0;[Red]#,##0">
                  <c:v>42032.5</c:v>
                </c:pt>
                <c:pt idx="7" formatCode="_-* #,##0_-;\-* #,##0_-;_-* &quot;-&quot;_-;_-@_-">
                  <c:v>41132.5</c:v>
                </c:pt>
                <c:pt idx="8" formatCode="_-* #,##0_-;\-* #,##0_-;_-* &quot;-&quot;_-;_-@_-">
                  <c:v>41132.5</c:v>
                </c:pt>
                <c:pt idx="9" formatCode="_-* #,##0_-;\-* #,##0_-;_-* &quot;-&quot;_-;_-@_-">
                  <c:v>40132.5</c:v>
                </c:pt>
                <c:pt idx="10" formatCode="#,##0_);\(#,##0\)">
                  <c:v>39582.5</c:v>
                </c:pt>
                <c:pt idx="11" formatCode="#,##0_);\(#,##0\)">
                  <c:v>41690</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2.310248256426871E-3"/>
                  <c:y val="-3.6793692509855452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2.5604461869815224E-3"/>
                  <c:y val="1.0512483574244367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5.1208923739630447E-3"/>
                  <c:y val="-1.5768725361366621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0"/>
                  <c:y val="1.0512483574244415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4"/>
              <c:showLegendKey val="0"/>
              <c:showVal val="1"/>
              <c:showCatName val="0"/>
              <c:showSerName val="0"/>
              <c:showPercent val="0"/>
              <c:showBubbleSize val="0"/>
              <c:extLst>
                <c:ext xmlns:c15="http://schemas.microsoft.com/office/drawing/2012/chart" uri="{CE6537A1-D6FC-4f65-9D91-7224C49458BB}"/>
              </c:extLst>
            </c:dLbl>
            <c:dLbl>
              <c:idx val="5"/>
              <c:showLegendKey val="0"/>
              <c:showVal val="1"/>
              <c:showCatName val="0"/>
              <c:showSerName val="0"/>
              <c:showPercent val="0"/>
              <c:showBubbleSize val="0"/>
              <c:extLst>
                <c:ext xmlns:c15="http://schemas.microsoft.com/office/drawing/2012/chart" uri="{CE6537A1-D6FC-4f65-9D91-7224C49458BB}"/>
              </c:extLst>
            </c:dLbl>
            <c:dLbl>
              <c:idx val="6"/>
              <c:showLegendKey val="0"/>
              <c:showVal val="1"/>
              <c:showCatName val="0"/>
              <c:showSerName val="0"/>
              <c:showPercent val="0"/>
              <c:showBubbleSize val="0"/>
              <c:extLst>
                <c:ext xmlns:c15="http://schemas.microsoft.com/office/drawing/2012/chart" uri="{CE6537A1-D6FC-4f65-9D91-7224C49458BB}"/>
              </c:extLst>
            </c:dLbl>
            <c:dLbl>
              <c:idx val="7"/>
              <c:showLegendKey val="0"/>
              <c:showVal val="1"/>
              <c:showCatName val="0"/>
              <c:showSerName val="0"/>
              <c:showPercent val="0"/>
              <c:showBubbleSize val="0"/>
              <c:extLst>
                <c:ext xmlns:c15="http://schemas.microsoft.com/office/drawing/2012/chart" uri="{CE6537A1-D6FC-4f65-9D91-7224C49458BB}"/>
              </c:extLst>
            </c:dLbl>
            <c:dLbl>
              <c:idx val="8"/>
              <c:showLegendKey val="0"/>
              <c:showVal val="1"/>
              <c:showCatName val="0"/>
              <c:showSerName val="0"/>
              <c:showPercent val="0"/>
              <c:showBubbleSize val="0"/>
              <c:extLst>
                <c:ext xmlns:c15="http://schemas.microsoft.com/office/drawing/2012/chart" uri="{CE6537A1-D6FC-4f65-9D91-7224C49458BB}"/>
              </c:extLst>
            </c:dLbl>
            <c:dLbl>
              <c:idx val="9"/>
              <c:showLegendKey val="0"/>
              <c:showVal val="1"/>
              <c:showCatName val="0"/>
              <c:showSerName val="0"/>
              <c:showPercent val="0"/>
              <c:showBubbleSize val="0"/>
              <c:extLst>
                <c:ext xmlns:c15="http://schemas.microsoft.com/office/drawing/2012/chart" uri="{CE6537A1-D6FC-4f65-9D91-7224C49458BB}"/>
              </c:extLst>
            </c:dLbl>
            <c:dLbl>
              <c:idx val="10"/>
              <c:showLegendKey val="0"/>
              <c:showVal val="1"/>
              <c:showCatName val="0"/>
              <c:showSerName val="0"/>
              <c:showPercent val="0"/>
              <c:showBubbleSize val="0"/>
              <c:extLst>
                <c:ext xmlns:c15="http://schemas.microsoft.com/office/drawing/2012/chart" uri="{CE6537A1-D6FC-4f65-9D91-7224C49458BB}"/>
              </c:extLst>
            </c:dLbl>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trendline>
            <c:spPr>
              <a:ln>
                <a:noFill/>
              </a:ln>
            </c:spPr>
            <c:trendlineType val="exp"/>
            <c:dispRSqr val="0"/>
            <c:dispEq val="0"/>
          </c:trendline>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43978</c:v>
                </c:pt>
                <c:pt idx="1">
                  <c:v>43940</c:v>
                </c:pt>
                <c:pt idx="2">
                  <c:v>44083</c:v>
                </c:pt>
                <c:pt idx="3">
                  <c:v>43415</c:v>
                </c:pt>
              </c:numCache>
            </c:numRef>
          </c:val>
        </c:ser>
        <c:dLbls>
          <c:showLegendKey val="0"/>
          <c:showVal val="0"/>
          <c:showCatName val="0"/>
          <c:showSerName val="0"/>
          <c:showPercent val="0"/>
          <c:showBubbleSize val="0"/>
        </c:dLbls>
        <c:gapWidth val="100"/>
        <c:axId val="431258808"/>
        <c:axId val="431257632"/>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0.01</c:v>
                </c:pt>
                <c:pt idx="1">
                  <c:v>2.5000000000000001E-2</c:v>
                </c:pt>
                <c:pt idx="2">
                  <c:v>1.2E-2</c:v>
                </c:pt>
                <c:pt idx="3">
                  <c:v>4.0000000000000001E-3</c:v>
                </c:pt>
              </c:numCache>
            </c:numRef>
          </c:val>
          <c:smooth val="0"/>
        </c:ser>
        <c:dLbls>
          <c:showLegendKey val="0"/>
          <c:showVal val="0"/>
          <c:showCatName val="0"/>
          <c:showSerName val="0"/>
          <c:showPercent val="0"/>
          <c:showBubbleSize val="0"/>
        </c:dLbls>
        <c:marker val="1"/>
        <c:smooth val="0"/>
        <c:axId val="431251752"/>
        <c:axId val="431252536"/>
      </c:lineChart>
      <c:catAx>
        <c:axId val="431258808"/>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431257632"/>
        <c:crosses val="autoZero"/>
        <c:auto val="1"/>
        <c:lblAlgn val="ctr"/>
        <c:lblOffset val="100"/>
        <c:noMultiLvlLbl val="0"/>
      </c:catAx>
      <c:valAx>
        <c:axId val="431257632"/>
        <c:scaling>
          <c:orientation val="minMax"/>
          <c:max val="48000"/>
          <c:min val="35000"/>
        </c:scaling>
        <c:delete val="0"/>
        <c:axPos val="l"/>
        <c:numFmt formatCode="0_);[Red]\(0\)" sourceLinked="0"/>
        <c:majorTickMark val="out"/>
        <c:minorTickMark val="none"/>
        <c:tickLblPos val="nextTo"/>
        <c:txPr>
          <a:bodyPr/>
          <a:lstStyle/>
          <a:p>
            <a:pPr>
              <a:defRPr>
                <a:latin typeface="+mn-lt"/>
              </a:defRPr>
            </a:pPr>
            <a:endParaRPr lang="zh-CN"/>
          </a:p>
        </c:txPr>
        <c:crossAx val="431258808"/>
        <c:crosses val="autoZero"/>
        <c:crossBetween val="between"/>
        <c:majorUnit val="5000"/>
      </c:valAx>
      <c:catAx>
        <c:axId val="431251752"/>
        <c:scaling>
          <c:orientation val="minMax"/>
        </c:scaling>
        <c:delete val="1"/>
        <c:axPos val="b"/>
        <c:numFmt formatCode="General" sourceLinked="1"/>
        <c:majorTickMark val="out"/>
        <c:minorTickMark val="none"/>
        <c:tickLblPos val="none"/>
        <c:crossAx val="431252536"/>
        <c:crosses val="autoZero"/>
        <c:auto val="1"/>
        <c:lblAlgn val="ctr"/>
        <c:lblOffset val="100"/>
        <c:noMultiLvlLbl val="0"/>
      </c:catAx>
      <c:valAx>
        <c:axId val="431252536"/>
        <c:scaling>
          <c:orientation val="minMax"/>
          <c:max val="0.1"/>
          <c:min val="-4.0000000000000022E-2"/>
        </c:scaling>
        <c:delete val="0"/>
        <c:axPos val="r"/>
        <c:numFmt formatCode="0.0%" sourceLinked="0"/>
        <c:majorTickMark val="out"/>
        <c:minorTickMark val="none"/>
        <c:tickLblPos val="nextTo"/>
        <c:spPr>
          <a:solidFill>
            <a:schemeClr val="bg1"/>
          </a:solidFill>
        </c:spPr>
        <c:txPr>
          <a:bodyPr/>
          <a:lstStyle/>
          <a:p>
            <a:pPr>
              <a:defRPr>
                <a:latin typeface="+mn-lt"/>
              </a:defRPr>
            </a:pPr>
            <a:endParaRPr lang="zh-CN"/>
          </a:p>
        </c:txPr>
        <c:crossAx val="431251752"/>
        <c:crosses val="max"/>
        <c:crossBetween val="between"/>
        <c:majorUnit val="4.0000000000000008E-2"/>
        <c:minorUnit val="2.0000000000000052E-3"/>
      </c:valAx>
      <c:spPr>
        <a:noFill/>
        <a:ln w="25399">
          <a:noFill/>
        </a:ln>
      </c:spPr>
    </c:plotArea>
    <c:legend>
      <c:legendPos val="t"/>
      <c:legendEntry>
        <c:idx val="3"/>
        <c:delete val="1"/>
      </c:legendEntry>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1163720166175E-2"/>
          <c:y val="7.2554794482513521E-2"/>
          <c:w val="0.95183173888048755"/>
          <c:h val="0.79509612287735021"/>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w="9525">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1.8323894797057649</c:v>
                </c:pt>
                <c:pt idx="2">
                  <c:v>-1.4341069191134759</c:v>
                </c:pt>
                <c:pt idx="3">
                  <c:v>-3.1562688334274558</c:v>
                </c:pt>
                <c:pt idx="4">
                  <c:v>-2.6543604413272526</c:v>
                </c:pt>
                <c:pt idx="5">
                  <c:v>1.558962142271092</c:v>
                </c:pt>
                <c:pt idx="6">
                  <c:v>1.3436698252629053</c:v>
                </c:pt>
                <c:pt idx="7">
                  <c:v>2.4476151078630437</c:v>
                </c:pt>
                <c:pt idx="8">
                  <c:v>2.3930530116051951</c:v>
                </c:pt>
                <c:pt idx="9">
                  <c:v>3.3641345681155954</c:v>
                </c:pt>
                <c:pt idx="10">
                  <c:v>3.0940563047928027</c:v>
                </c:pt>
                <c:pt idx="11">
                  <c:v>2.9842965460288751</c:v>
                </c:pt>
                <c:pt idx="12">
                  <c:v>2.5548874099790009</c:v>
                </c:pt>
                <c:pt idx="13">
                  <c:v>2.4769517250710971</c:v>
                </c:pt>
                <c:pt idx="14">
                  <c:v>2.2455797348213791</c:v>
                </c:pt>
                <c:pt idx="15">
                  <c:v>4.2663864449269173</c:v>
                </c:pt>
                <c:pt idx="16">
                  <c:v>3.9236965397855927</c:v>
                </c:pt>
                <c:pt idx="17">
                  <c:v>5.4161745882754575</c:v>
                </c:pt>
                <c:pt idx="18">
                  <c:v>4.5458717416500871</c:v>
                </c:pt>
                <c:pt idx="19">
                  <c:v>1.5718179143239031</c:v>
                </c:pt>
                <c:pt idx="20">
                  <c:v>1.1493580838446871</c:v>
                </c:pt>
                <c:pt idx="21">
                  <c:v>1.20941800256682</c:v>
                </c:pt>
                <c:pt idx="22">
                  <c:v>0.85348539293332859</c:v>
                </c:pt>
                <c:pt idx="23">
                  <c:v>-0.46827393027708553</c:v>
                </c:pt>
                <c:pt idx="24">
                  <c:v>-0.40667487126440083</c:v>
                </c:pt>
              </c:numCache>
            </c:numRef>
          </c:val>
          <c:smooth val="0"/>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-0.11714886386064993</c:v>
                </c:pt>
                <c:pt idx="2">
                  <c:v>-0.13997930276208326</c:v>
                </c:pt>
                <c:pt idx="3">
                  <c:v>-5.5058096155382703</c:v>
                </c:pt>
                <c:pt idx="4">
                  <c:v>-2.2368883019401431</c:v>
                </c:pt>
                <c:pt idx="5">
                  <c:v>-1.6180906945184814</c:v>
                </c:pt>
                <c:pt idx="6">
                  <c:v>-1.860801591019412</c:v>
                </c:pt>
                <c:pt idx="7">
                  <c:v>1.6294930098962768</c:v>
                </c:pt>
                <c:pt idx="8">
                  <c:v>1.2952806427861452</c:v>
                </c:pt>
                <c:pt idx="9">
                  <c:v>3.4527587826524764</c:v>
                </c:pt>
                <c:pt idx="10">
                  <c:v>2.9783587151162472</c:v>
                </c:pt>
                <c:pt idx="11">
                  <c:v>3.1127927984083925</c:v>
                </c:pt>
                <c:pt idx="12">
                  <c:v>2.7252252282102596</c:v>
                </c:pt>
                <c:pt idx="13">
                  <c:v>0.27318457510265848</c:v>
                </c:pt>
                <c:pt idx="14">
                  <c:v>-0.3519705279779628</c:v>
                </c:pt>
                <c:pt idx="15">
                  <c:v>-0.32264185975861004</c:v>
                </c:pt>
                <c:pt idx="16">
                  <c:v>-1.1222127439288854</c:v>
                </c:pt>
                <c:pt idx="17">
                  <c:v>-0.73947673709863215</c:v>
                </c:pt>
                <c:pt idx="18">
                  <c:v>-2.4419544795390768</c:v>
                </c:pt>
                <c:pt idx="19">
                  <c:v>-3.2256484716649103</c:v>
                </c:pt>
                <c:pt idx="20">
                  <c:v>-1.3472236568146112</c:v>
                </c:pt>
                <c:pt idx="21">
                  <c:v>-1.0238870165899749</c:v>
                </c:pt>
                <c:pt idx="22">
                  <c:v>-1.1441891125391623</c:v>
                </c:pt>
                <c:pt idx="23">
                  <c:v>0.23723998307436656</c:v>
                </c:pt>
                <c:pt idx="24">
                  <c:v>-2.7859190408896062</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-6.7270118723477097</c:v>
                </c:pt>
                <c:pt idx="2">
                  <c:v>-6.5802326701356328</c:v>
                </c:pt>
                <c:pt idx="3">
                  <c:v>-7.3666828761426046</c:v>
                </c:pt>
                <c:pt idx="4">
                  <c:v>-7.177737508498172</c:v>
                </c:pt>
                <c:pt idx="5">
                  <c:v>-8.9048224140011456</c:v>
                </c:pt>
                <c:pt idx="6">
                  <c:v>-9.1379973693080707</c:v>
                </c:pt>
                <c:pt idx="7">
                  <c:v>-2.436360931027115</c:v>
                </c:pt>
                <c:pt idx="8">
                  <c:v>-2.4886327890901616</c:v>
                </c:pt>
                <c:pt idx="9">
                  <c:v>-3.792502127403985</c:v>
                </c:pt>
                <c:pt idx="10">
                  <c:v>-3.9585346812188615</c:v>
                </c:pt>
                <c:pt idx="11">
                  <c:v>-3.1852486121278445</c:v>
                </c:pt>
                <c:pt idx="12">
                  <c:v>-3.2892245741794279</c:v>
                </c:pt>
                <c:pt idx="13">
                  <c:v>-3.09</c:v>
                </c:pt>
                <c:pt idx="14">
                  <c:v>-3.1656259913996676</c:v>
                </c:pt>
                <c:pt idx="15">
                  <c:v>-3.4002042466903748</c:v>
                </c:pt>
                <c:pt idx="16">
                  <c:v>-3.790316752731282</c:v>
                </c:pt>
                <c:pt idx="17">
                  <c:v>-4.186792021075747</c:v>
                </c:pt>
                <c:pt idx="18">
                  <c:v>-5.7200416155901435</c:v>
                </c:pt>
                <c:pt idx="19">
                  <c:v>-6.0677179179754237</c:v>
                </c:pt>
                <c:pt idx="20">
                  <c:v>-6.7500345947935525</c:v>
                </c:pt>
                <c:pt idx="21">
                  <c:v>-5.4000448535726608</c:v>
                </c:pt>
                <c:pt idx="22">
                  <c:v>-5.0401980281813081</c:v>
                </c:pt>
                <c:pt idx="23">
                  <c:v>-2.964220229423864</c:v>
                </c:pt>
                <c:pt idx="24">
                  <c:v>-3.6796729211918455</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layout>
                <c:manualLayout>
                  <c:x val="-3.5147066459063549E-2"/>
                  <c:y val="-0.14588423607023468"/>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7"/>
              <c:delete val="1"/>
              <c:extLst>
                <c:ext xmlns:c15="http://schemas.microsoft.com/office/drawing/2012/chart" uri="{CE6537A1-D6FC-4f65-9D91-7224C49458BB}"/>
              </c:extLst>
            </c:dLbl>
            <c:dLbl>
              <c:idx val="8"/>
              <c:layout>
                <c:manualLayout>
                  <c:x val="-2.7905562683485104E-2"/>
                  <c:y val="-7.5360807854199796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numFmt formatCode="#,##0.00_ " sourceLinked="0"/>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General</c:formatCode>
                <c:ptCount val="25"/>
                <c:pt idx="0" formatCode="0.00_ ">
                  <c:v>0</c:v>
                </c:pt>
                <c:pt idx="1">
                  <c:v>0.4</c:v>
                </c:pt>
                <c:pt idx="2">
                  <c:v>0.77</c:v>
                </c:pt>
                <c:pt idx="3">
                  <c:v>-5.4</c:v>
                </c:pt>
                <c:pt idx="4">
                  <c:v>-5.82</c:v>
                </c:pt>
                <c:pt idx="5">
                  <c:v>-0.56999999999999995</c:v>
                </c:pt>
                <c:pt idx="6">
                  <c:v>-1.49</c:v>
                </c:pt>
                <c:pt idx="7">
                  <c:v>1.5</c:v>
                </c:pt>
                <c:pt idx="8">
                  <c:v>1.3</c:v>
                </c:pt>
              </c:numCache>
            </c:numRef>
          </c:val>
          <c:smooth val="0"/>
        </c:ser>
        <c:dLbls>
          <c:showLegendKey val="0"/>
          <c:showVal val="0"/>
          <c:showCatName val="0"/>
          <c:showSerName val="0"/>
          <c:showPercent val="0"/>
          <c:showBubbleSize val="0"/>
        </c:dLbls>
        <c:marker val="1"/>
        <c:smooth val="0"/>
        <c:axId val="430378472"/>
        <c:axId val="430378864"/>
      </c:lineChart>
      <c:catAx>
        <c:axId val="430378472"/>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30378864"/>
        <c:crosses val="autoZero"/>
        <c:auto val="1"/>
        <c:lblAlgn val="ctr"/>
        <c:lblOffset val="100"/>
        <c:tickLblSkip val="1"/>
        <c:tickMarkSkip val="1"/>
        <c:noMultiLvlLbl val="0"/>
      </c:catAx>
      <c:valAx>
        <c:axId val="430378864"/>
        <c:scaling>
          <c:orientation val="minMax"/>
          <c:max val="12"/>
          <c:min val="-12"/>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30378472"/>
        <c:crosses val="autoZero"/>
        <c:crossBetween val="between"/>
        <c:majorUnit val="4"/>
      </c:valAx>
      <c:spPr>
        <a:noFill/>
        <a:ln w="25400">
          <a:noFill/>
        </a:ln>
      </c:spPr>
    </c:plotArea>
    <c:legend>
      <c:legendPos val="t"/>
      <c:layout>
        <c:manualLayout>
          <c:xMode val="edge"/>
          <c:yMode val="edge"/>
          <c:x val="4.5036323247817527E-2"/>
          <c:y val="7.4931142479537097E-2"/>
          <c:w val="0.35949186863451738"/>
          <c:h val="6.543512122255416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69464938930926E-2"/>
          <c:y val="7.6776509026620199E-2"/>
          <c:w val="0.95180428857153165"/>
          <c:h val="0.79050786256672745"/>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9"/>
            <c:spPr>
              <a:solidFill>
                <a:schemeClr val="bg1"/>
              </a:solidFill>
              <a:ln>
                <a:solidFill>
                  <a:srgbClr val="BFBFBF"/>
                </a:solidFill>
              </a:ln>
              <a:effectLst/>
            </c:spPr>
          </c:marker>
          <c:dPt>
            <c:idx val="0"/>
            <c:marker>
              <c:symbol val="circle"/>
              <c:size val="10"/>
            </c:marker>
            <c:bubble3D val="0"/>
          </c:dPt>
          <c:dPt>
            <c:idx val="1"/>
            <c:marker>
              <c:symbol val="circle"/>
              <c:size val="7"/>
            </c:marker>
            <c:bubble3D val="0"/>
          </c:dPt>
          <c:dPt>
            <c:idx val="2"/>
            <c:marker>
              <c:symbol val="circle"/>
              <c:size val="10"/>
            </c:marker>
            <c:bubble3D val="0"/>
          </c:dPt>
          <c:dPt>
            <c:idx val="3"/>
            <c:marker>
              <c:symbol val="circle"/>
              <c:size val="7"/>
            </c:marker>
            <c:bubble3D val="0"/>
          </c:dPt>
          <c:dPt>
            <c:idx val="4"/>
            <c:marker>
              <c:symbol val="circle"/>
              <c:size val="10"/>
            </c:marker>
            <c:bubble3D val="0"/>
          </c:dPt>
          <c:dPt>
            <c:idx val="5"/>
            <c:marker>
              <c:symbol val="circle"/>
              <c:size val="7"/>
            </c:marker>
            <c:bubble3D val="0"/>
          </c:dPt>
          <c:dPt>
            <c:idx val="6"/>
            <c:marker>
              <c:symbol val="circle"/>
              <c:size val="10"/>
            </c:marker>
            <c:bubble3D val="0"/>
          </c:dPt>
          <c:dPt>
            <c:idx val="7"/>
            <c:marker>
              <c:symbol val="circle"/>
              <c:size val="7"/>
            </c:marker>
            <c:bubble3D val="0"/>
          </c:dPt>
          <c:dPt>
            <c:idx val="8"/>
            <c:marker>
              <c:symbol val="circle"/>
              <c:size val="10"/>
            </c:marker>
            <c:bubble3D val="0"/>
          </c:dPt>
          <c:dPt>
            <c:idx val="9"/>
            <c:marker>
              <c:symbol val="circle"/>
              <c:size val="7"/>
            </c:marker>
            <c:bubble3D val="0"/>
          </c:dPt>
          <c:dPt>
            <c:idx val="10"/>
            <c:marker>
              <c:symbol val="circle"/>
              <c:size val="10"/>
            </c:marker>
            <c:bubble3D val="0"/>
          </c:dPt>
          <c:dPt>
            <c:idx val="11"/>
            <c:marker>
              <c:symbol val="circle"/>
              <c:size val="7"/>
            </c:marker>
            <c:bubble3D val="0"/>
          </c:dPt>
          <c:dPt>
            <c:idx val="12"/>
            <c:marker>
              <c:symbol val="circle"/>
              <c:size val="10"/>
            </c:marker>
            <c:bubble3D val="0"/>
          </c:dPt>
          <c:dPt>
            <c:idx val="13"/>
            <c:marker>
              <c:symbol val="circle"/>
              <c:size val="7"/>
            </c:marker>
            <c:bubble3D val="0"/>
          </c:dPt>
          <c:dPt>
            <c:idx val="14"/>
            <c:marker>
              <c:symbol val="circle"/>
              <c:size val="10"/>
            </c:marker>
            <c:bubble3D val="0"/>
          </c:dPt>
          <c:dPt>
            <c:idx val="15"/>
            <c:marker>
              <c:symbol val="circle"/>
              <c:size val="7"/>
            </c:marker>
            <c:bubble3D val="0"/>
          </c:dPt>
          <c:dPt>
            <c:idx val="16"/>
            <c:marker>
              <c:symbol val="circle"/>
              <c:size val="10"/>
            </c:marker>
            <c:bubble3D val="0"/>
          </c:dPt>
          <c:dPt>
            <c:idx val="17"/>
            <c:marker>
              <c:symbol val="circle"/>
              <c:size val="7"/>
            </c:marker>
            <c:bubble3D val="0"/>
          </c:dPt>
          <c:dPt>
            <c:idx val="18"/>
            <c:marker>
              <c:symbol val="circle"/>
              <c:size val="10"/>
            </c:marker>
            <c:bubble3D val="0"/>
          </c:dPt>
          <c:dPt>
            <c:idx val="19"/>
            <c:marker>
              <c:symbol val="circle"/>
              <c:size val="7"/>
            </c:marker>
            <c:bubble3D val="0"/>
          </c:dPt>
          <c:dPt>
            <c:idx val="20"/>
            <c:marker>
              <c:symbol val="circle"/>
              <c:size val="10"/>
            </c:marker>
            <c:bubble3D val="0"/>
          </c:dPt>
          <c:dPt>
            <c:idx val="21"/>
            <c:marker>
              <c:symbol val="circle"/>
              <c:size val="7"/>
            </c:marker>
            <c:bubble3D val="0"/>
          </c:dPt>
          <c:dPt>
            <c:idx val="22"/>
            <c:marker>
              <c:symbol val="circle"/>
              <c:size val="10"/>
            </c:marker>
            <c:bubble3D val="0"/>
          </c:dPt>
          <c:dPt>
            <c:idx val="23"/>
            <c:marker>
              <c:symbol val="circle"/>
              <c:size val="7"/>
            </c:marker>
            <c:bubble3D val="0"/>
          </c:dPt>
          <c:dPt>
            <c:idx val="24"/>
            <c:marker>
              <c:symbol val="circle"/>
              <c:size val="10"/>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a:solidFill>
                <a:srgbClr val="BFBFBF"/>
              </a:solidFill>
            </a:ln>
          </c:spPr>
          <c:marker>
            <c:symbol val="circle"/>
            <c:size val="10"/>
            <c:spPr>
              <a:solidFill>
                <a:schemeClr val="bg1"/>
              </a:solidFill>
              <a:ln>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1.6669001416110181</c:v>
                </c:pt>
                <c:pt idx="2">
                  <c:v>1.337766814890198</c:v>
                </c:pt>
                <c:pt idx="3">
                  <c:v>2.2662265668910173</c:v>
                </c:pt>
                <c:pt idx="4">
                  <c:v>2.2253533740523079</c:v>
                </c:pt>
                <c:pt idx="5">
                  <c:v>1.8053164427249586</c:v>
                </c:pt>
                <c:pt idx="6">
                  <c:v>1.7151061848887452</c:v>
                </c:pt>
                <c:pt idx="7">
                  <c:v>2.2146485865636221</c:v>
                </c:pt>
                <c:pt idx="8">
                  <c:v>2.1728463567959273</c:v>
                </c:pt>
                <c:pt idx="9">
                  <c:v>1.6726246178386652</c:v>
                </c:pt>
                <c:pt idx="10">
                  <c:v>1.403475512586553</c:v>
                </c:pt>
                <c:pt idx="11">
                  <c:v>1.3262264649377493</c:v>
                </c:pt>
                <c:pt idx="12">
                  <c:v>0.92542626678118567</c:v>
                </c:pt>
                <c:pt idx="13">
                  <c:v>1.3838424288675477</c:v>
                </c:pt>
                <c:pt idx="14">
                  <c:v>1.1465506774578951</c:v>
                </c:pt>
                <c:pt idx="15">
                  <c:v>1.8776113186136409</c:v>
                </c:pt>
                <c:pt idx="16">
                  <c:v>1.6849116172666594</c:v>
                </c:pt>
                <c:pt idx="17">
                  <c:v>0.93419940390032186</c:v>
                </c:pt>
                <c:pt idx="18">
                  <c:v>0.22707310765776642</c:v>
                </c:pt>
                <c:pt idx="19">
                  <c:v>0.41026270154815392</c:v>
                </c:pt>
                <c:pt idx="20">
                  <c:v>-1.2197128931118855E-2</c:v>
                </c:pt>
                <c:pt idx="21">
                  <c:v>-0.52255460155540223</c:v>
                </c:pt>
                <c:pt idx="22">
                  <c:v>-0.87848721118889661</c:v>
                </c:pt>
                <c:pt idx="23">
                  <c:v>-0.87430601298076471</c:v>
                </c:pt>
                <c:pt idx="24">
                  <c:v>-0.99803804705681132</c:v>
                </c:pt>
              </c:numCache>
            </c:numRef>
          </c:val>
          <c:smooth val="0"/>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0.42257355755171144</c:v>
                </c:pt>
                <c:pt idx="2">
                  <c:v>0.47961480507102183</c:v>
                </c:pt>
                <c:pt idx="3">
                  <c:v>1.2042923338220437</c:v>
                </c:pt>
                <c:pt idx="4">
                  <c:v>0.71032203003371797</c:v>
                </c:pt>
                <c:pt idx="5">
                  <c:v>0.76946419353890916</c:v>
                </c:pt>
                <c:pt idx="6">
                  <c:v>0.5267532970379798</c:v>
                </c:pt>
                <c:pt idx="7">
                  <c:v>2.1144723869986133</c:v>
                </c:pt>
                <c:pt idx="8">
                  <c:v>1.7802600198884213</c:v>
                </c:pt>
                <c:pt idx="9">
                  <c:v>1.2092780848146032</c:v>
                </c:pt>
                <c:pt idx="10">
                  <c:v>0.73487801727833879</c:v>
                </c:pt>
                <c:pt idx="11">
                  <c:v>0.61796973523039167</c:v>
                </c:pt>
                <c:pt idx="12">
                  <c:v>0.23040216503221489</c:v>
                </c:pt>
                <c:pt idx="13">
                  <c:v>-0.37407081379799439</c:v>
                </c:pt>
                <c:pt idx="14">
                  <c:v>-0.91093401717744404</c:v>
                </c:pt>
                <c:pt idx="15">
                  <c:v>-0.98292915187974639</c:v>
                </c:pt>
                <c:pt idx="16">
                  <c:v>-1.7274002819700773</c:v>
                </c:pt>
                <c:pt idx="17">
                  <c:v>-2.6974328076239358</c:v>
                </c:pt>
                <c:pt idx="18">
                  <c:v>-2.5815381362293692</c:v>
                </c:pt>
                <c:pt idx="19">
                  <c:v>-1.2548584170101995</c:v>
                </c:pt>
                <c:pt idx="20">
                  <c:v>-1.3619914272949447</c:v>
                </c:pt>
                <c:pt idx="21">
                  <c:v>-1.8512539035370104</c:v>
                </c:pt>
                <c:pt idx="22">
                  <c:v>-2.0709212504163976</c:v>
                </c:pt>
                <c:pt idx="23">
                  <c:v>-1.921946612689077</c:v>
                </c:pt>
                <c:pt idx="24">
                  <c:v>-2.494018284017935</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-1.5929983089639979</c:v>
                </c:pt>
                <c:pt idx="2">
                  <c:v>0.7486961897875597</c:v>
                </c:pt>
                <c:pt idx="3">
                  <c:v>-2.2023127136571485</c:v>
                </c:pt>
                <c:pt idx="4">
                  <c:v>-0.65112671876620931</c:v>
                </c:pt>
                <c:pt idx="5">
                  <c:v>-1.7181316169558278</c:v>
                </c:pt>
                <c:pt idx="6">
                  <c:v>-1.8067533718396998</c:v>
                </c:pt>
                <c:pt idx="7">
                  <c:v>-3.203762175804707</c:v>
                </c:pt>
                <c:pt idx="8">
                  <c:v>-3.2586340619014988</c:v>
                </c:pt>
                <c:pt idx="9">
                  <c:v>-3.192061010598414</c:v>
                </c:pt>
                <c:pt idx="10">
                  <c:v>-3.3069053843699256</c:v>
                </c:pt>
                <c:pt idx="11">
                  <c:v>-3.5843216169659464</c:v>
                </c:pt>
                <c:pt idx="12">
                  <c:v>-3.7998273125980613</c:v>
                </c:pt>
                <c:pt idx="13">
                  <c:v>-4.03</c:v>
                </c:pt>
                <c:pt idx="14">
                  <c:v>-4.1422637334696866</c:v>
                </c:pt>
                <c:pt idx="15">
                  <c:v>-4.3897604043075589</c:v>
                </c:pt>
                <c:pt idx="16">
                  <c:v>-5.0330083850390919</c:v>
                </c:pt>
                <c:pt idx="17">
                  <c:v>-3.9939795483058962</c:v>
                </c:pt>
                <c:pt idx="18">
                  <c:v>-5.5594725797152709</c:v>
                </c:pt>
                <c:pt idx="19">
                  <c:v>-5.3053625933810995</c:v>
                </c:pt>
                <c:pt idx="20">
                  <c:v>-5.7809962566579962</c:v>
                </c:pt>
                <c:pt idx="21">
                  <c:v>-5.6196683428526963</c:v>
                </c:pt>
                <c:pt idx="22">
                  <c:v>-5.267918837158394</c:v>
                </c:pt>
                <c:pt idx="23">
                  <c:v>-4.4116343112656615</c:v>
                </c:pt>
                <c:pt idx="24">
                  <c:v>-4.6560749826460448</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7"/>
              <c:delete val="1"/>
              <c:extLst>
                <c:ext xmlns:c15="http://schemas.microsoft.com/office/drawing/2012/chart" uri="{CE6537A1-D6FC-4f65-9D91-7224C49458BB}"/>
              </c:extLst>
            </c:dLbl>
            <c:dLbl>
              <c:idx val="8"/>
              <c:layout>
                <c:manualLayout>
                  <c:x val="-3.1755752968169432E-2"/>
                  <c:y val="-5.332225504293011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2.0099999999999998</c:v>
                </c:pt>
                <c:pt idx="2">
                  <c:v>2.0099999999999998</c:v>
                </c:pt>
                <c:pt idx="3">
                  <c:v>2.92</c:v>
                </c:pt>
                <c:pt idx="4">
                  <c:v>2.91</c:v>
                </c:pt>
                <c:pt idx="5">
                  <c:v>0.93</c:v>
                </c:pt>
                <c:pt idx="6">
                  <c:v>0.01</c:v>
                </c:pt>
                <c:pt idx="7">
                  <c:v>-0.95</c:v>
                </c:pt>
                <c:pt idx="8">
                  <c:v>-1.25</c:v>
                </c:pt>
              </c:numCache>
            </c:numRef>
          </c:val>
          <c:smooth val="0"/>
        </c:ser>
        <c:dLbls>
          <c:showLegendKey val="0"/>
          <c:showVal val="0"/>
          <c:showCatName val="0"/>
          <c:showSerName val="0"/>
          <c:showPercent val="0"/>
          <c:showBubbleSize val="0"/>
        </c:dLbls>
        <c:marker val="1"/>
        <c:smooth val="0"/>
        <c:axId val="430374944"/>
        <c:axId val="430376512"/>
      </c:lineChart>
      <c:catAx>
        <c:axId val="43037494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30376512"/>
        <c:crosses val="autoZero"/>
        <c:auto val="1"/>
        <c:lblAlgn val="ctr"/>
        <c:lblOffset val="100"/>
        <c:tickLblSkip val="1"/>
        <c:tickMarkSkip val="1"/>
        <c:noMultiLvlLbl val="0"/>
      </c:catAx>
      <c:valAx>
        <c:axId val="430376512"/>
        <c:scaling>
          <c:orientation val="minMax"/>
          <c:max val="6"/>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30374944"/>
        <c:crosses val="autoZero"/>
        <c:crossBetween val="between"/>
        <c:majorUnit val="2"/>
      </c:valAx>
      <c:spPr>
        <a:noFill/>
        <a:ln w="25409">
          <a:noFill/>
        </a:ln>
      </c:spPr>
    </c:plotArea>
    <c:legend>
      <c:legendPos val="t"/>
      <c:layout>
        <c:manualLayout>
          <c:xMode val="edge"/>
          <c:yMode val="edge"/>
          <c:x val="4.5078618865097578E-2"/>
          <c:y val="7.4931168485456792E-2"/>
          <c:w val="0.35709153074699668"/>
          <c:h val="6.543514393274450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603"/>
          <c:w val="0.74036001378393379"/>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57750</c:v>
                </c:pt>
                <c:pt idx="1">
                  <c:v>57750</c:v>
                </c:pt>
                <c:pt idx="2">
                  <c:v>57887.5</c:v>
                </c:pt>
                <c:pt idx="3">
                  <c:v>57887.5</c:v>
                </c:pt>
                <c:pt idx="4">
                  <c:v>57887.5</c:v>
                </c:pt>
                <c:pt idx="5" formatCode="#,##0_ ">
                  <c:v>59660</c:v>
                </c:pt>
                <c:pt idx="6" formatCode="_-* #,##0_-;\-* #,##0_-;_-* &quot;-&quot;_-;_-@_-">
                  <c:v>57930</c:v>
                </c:pt>
                <c:pt idx="7">
                  <c:v>57330</c:v>
                </c:pt>
                <c:pt idx="8">
                  <c:v>57330</c:v>
                </c:pt>
                <c:pt idx="9">
                  <c:v>57210</c:v>
                </c:pt>
                <c:pt idx="10">
                  <c:v>57180</c:v>
                </c:pt>
                <c:pt idx="11">
                  <c:v>58320</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2.4205746558590866E-3"/>
                  <c:y val="-3.1537450722733243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7.5590543682505429E-3"/>
                  <c:y val="5.2562417871222077E-3"/>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2.5196847894168014E-3"/>
                  <c:y val="-7.3587385019710905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showLegendKey val="0"/>
              <c:showVal val="1"/>
              <c:showCatName val="0"/>
              <c:showSerName val="0"/>
              <c:showPercent val="0"/>
              <c:showBubbleSize val="0"/>
              <c:extLst>
                <c:ext xmlns:c15="http://schemas.microsoft.com/office/drawing/2012/chart" uri="{CE6537A1-D6FC-4f65-9D91-7224C49458BB}">
                  <c15:layout/>
                </c:ext>
              </c:extLst>
            </c:dLbl>
            <c:dLbl>
              <c:idx val="4"/>
              <c:showLegendKey val="0"/>
              <c:showVal val="1"/>
              <c:showCatName val="0"/>
              <c:showSerName val="0"/>
              <c:showPercent val="0"/>
              <c:showBubbleSize val="0"/>
              <c:extLst>
                <c:ext xmlns:c15="http://schemas.microsoft.com/office/drawing/2012/chart" uri="{CE6537A1-D6FC-4f65-9D91-7224C49458BB}"/>
              </c:extLst>
            </c:dLbl>
            <c:dLbl>
              <c:idx val="5"/>
              <c:showLegendKey val="0"/>
              <c:showVal val="1"/>
              <c:showCatName val="0"/>
              <c:showSerName val="0"/>
              <c:showPercent val="0"/>
              <c:showBubbleSize val="0"/>
              <c:extLst>
                <c:ext xmlns:c15="http://schemas.microsoft.com/office/drawing/2012/chart" uri="{CE6537A1-D6FC-4f65-9D91-7224C49458BB}"/>
              </c:extLst>
            </c:dLbl>
            <c:dLbl>
              <c:idx val="6"/>
              <c:showLegendKey val="0"/>
              <c:showVal val="1"/>
              <c:showCatName val="0"/>
              <c:showSerName val="0"/>
              <c:showPercent val="0"/>
              <c:showBubbleSize val="0"/>
              <c:extLst>
                <c:ext xmlns:c15="http://schemas.microsoft.com/office/drawing/2012/chart" uri="{CE6537A1-D6FC-4f65-9D91-7224C49458BB}"/>
              </c:extLst>
            </c:dLbl>
            <c:dLbl>
              <c:idx val="7"/>
              <c:showLegendKey val="0"/>
              <c:showVal val="1"/>
              <c:showCatName val="0"/>
              <c:showSerName val="0"/>
              <c:showPercent val="0"/>
              <c:showBubbleSize val="0"/>
              <c:extLst>
                <c:ext xmlns:c15="http://schemas.microsoft.com/office/drawing/2012/chart" uri="{CE6537A1-D6FC-4f65-9D91-7224C49458BB}"/>
              </c:extLst>
            </c:dLbl>
            <c:dLbl>
              <c:idx val="8"/>
              <c:showLegendKey val="0"/>
              <c:showVal val="1"/>
              <c:showCatName val="0"/>
              <c:showSerName val="0"/>
              <c:showPercent val="0"/>
              <c:showBubbleSize val="0"/>
              <c:extLst>
                <c:ext xmlns:c15="http://schemas.microsoft.com/office/drawing/2012/chart" uri="{CE6537A1-D6FC-4f65-9D91-7224C49458BB}"/>
              </c:extLst>
            </c:dLbl>
            <c:dLbl>
              <c:idx val="9"/>
              <c:showLegendKey val="0"/>
              <c:showVal val="1"/>
              <c:showCatName val="0"/>
              <c:showSerName val="0"/>
              <c:showPercent val="0"/>
              <c:showBubbleSize val="0"/>
              <c:extLst>
                <c:ext xmlns:c15="http://schemas.microsoft.com/office/drawing/2012/chart" uri="{CE6537A1-D6FC-4f65-9D91-7224C49458BB}"/>
              </c:extLst>
            </c:dLbl>
            <c:dLbl>
              <c:idx val="10"/>
              <c:showLegendKey val="0"/>
              <c:showVal val="1"/>
              <c:showCatName val="0"/>
              <c:showSerName val="0"/>
              <c:showPercent val="0"/>
              <c:showBubbleSize val="0"/>
              <c:extLst>
                <c:ext xmlns:c15="http://schemas.microsoft.com/office/drawing/2012/chart" uri="{CE6537A1-D6FC-4f65-9D91-7224C49458BB}"/>
              </c:extLst>
            </c:dLbl>
            <c:dLbl>
              <c:idx val="11"/>
              <c:layout>
                <c:manualLayout>
                  <c:x val="-1.6944022591013609E-2"/>
                  <c:y val="-6.30749014454665E-2"/>
                </c:manualLayout>
              </c:layout>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59270</c:v>
                </c:pt>
                <c:pt idx="1">
                  <c:v>59020</c:v>
                </c:pt>
                <c:pt idx="2">
                  <c:v>58020</c:v>
                </c:pt>
                <c:pt idx="3">
                  <c:v>57830</c:v>
                </c:pt>
              </c:numCache>
            </c:numRef>
          </c:val>
        </c:ser>
        <c:dLbls>
          <c:showLegendKey val="0"/>
          <c:showVal val="0"/>
          <c:showCatName val="0"/>
          <c:showSerName val="0"/>
          <c:showPercent val="0"/>
          <c:showBubbleSize val="0"/>
        </c:dLbls>
        <c:gapWidth val="100"/>
        <c:axId val="430376904"/>
        <c:axId val="430378080"/>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5.3999999999999999E-2</c:v>
                </c:pt>
                <c:pt idx="1">
                  <c:v>6.6000000000000003E-2</c:v>
                </c:pt>
                <c:pt idx="2">
                  <c:v>4.1000000000000002E-2</c:v>
                </c:pt>
                <c:pt idx="3">
                  <c:v>0.04</c:v>
                </c:pt>
              </c:numCache>
            </c:numRef>
          </c:val>
          <c:smooth val="0"/>
        </c:ser>
        <c:dLbls>
          <c:showLegendKey val="0"/>
          <c:showVal val="0"/>
          <c:showCatName val="0"/>
          <c:showSerName val="0"/>
          <c:showPercent val="0"/>
          <c:showBubbleSize val="0"/>
        </c:dLbls>
        <c:marker val="1"/>
        <c:smooth val="0"/>
        <c:axId val="430377688"/>
        <c:axId val="430380040"/>
      </c:lineChart>
      <c:catAx>
        <c:axId val="430376904"/>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430378080"/>
        <c:crosses val="autoZero"/>
        <c:auto val="1"/>
        <c:lblAlgn val="ctr"/>
        <c:lblOffset val="100"/>
        <c:noMultiLvlLbl val="0"/>
      </c:catAx>
      <c:valAx>
        <c:axId val="430378080"/>
        <c:scaling>
          <c:orientation val="minMax"/>
          <c:max val="67000"/>
          <c:min val="45000"/>
        </c:scaling>
        <c:delete val="0"/>
        <c:axPos val="l"/>
        <c:numFmt formatCode="0_);[Red]\(0\)" sourceLinked="0"/>
        <c:majorTickMark val="out"/>
        <c:minorTickMark val="none"/>
        <c:tickLblPos val="nextTo"/>
        <c:txPr>
          <a:bodyPr/>
          <a:lstStyle/>
          <a:p>
            <a:pPr>
              <a:defRPr>
                <a:latin typeface="+mn-lt"/>
              </a:defRPr>
            </a:pPr>
            <a:endParaRPr lang="zh-CN"/>
          </a:p>
        </c:txPr>
        <c:crossAx val="430376904"/>
        <c:crosses val="autoZero"/>
        <c:crossBetween val="between"/>
        <c:majorUnit val="4000"/>
      </c:valAx>
      <c:catAx>
        <c:axId val="430377688"/>
        <c:scaling>
          <c:orientation val="minMax"/>
        </c:scaling>
        <c:delete val="1"/>
        <c:axPos val="b"/>
        <c:numFmt formatCode="General" sourceLinked="1"/>
        <c:majorTickMark val="out"/>
        <c:minorTickMark val="none"/>
        <c:tickLblPos val="none"/>
        <c:crossAx val="430380040"/>
        <c:crosses val="autoZero"/>
        <c:auto val="1"/>
        <c:lblAlgn val="ctr"/>
        <c:lblOffset val="100"/>
        <c:noMultiLvlLbl val="0"/>
      </c:catAx>
      <c:valAx>
        <c:axId val="430380040"/>
        <c:scaling>
          <c:orientation val="minMax"/>
          <c:max val="0.16000000000000003"/>
          <c:min val="0"/>
        </c:scaling>
        <c:delete val="0"/>
        <c:axPos val="r"/>
        <c:numFmt formatCode="0.0%" sourceLinked="0"/>
        <c:majorTickMark val="out"/>
        <c:minorTickMark val="none"/>
        <c:tickLblPos val="nextTo"/>
        <c:txPr>
          <a:bodyPr/>
          <a:lstStyle/>
          <a:p>
            <a:pPr>
              <a:defRPr>
                <a:latin typeface="+mn-lt"/>
              </a:defRPr>
            </a:pPr>
            <a:endParaRPr lang="zh-CN"/>
          </a:p>
        </c:txPr>
        <c:crossAx val="430377688"/>
        <c:crosses val="max"/>
        <c:crossBetween val="between"/>
        <c:majorUnit val="4.0000000000000022E-2"/>
      </c:valAx>
      <c:spPr>
        <a:noFill/>
        <a:ln w="25400">
          <a:noFill/>
        </a:ln>
      </c:spPr>
    </c:plotArea>
    <c:legend>
      <c:legendPos val="t"/>
      <c:layout>
        <c:manualLayout>
          <c:xMode val="edge"/>
          <c:yMode val="edge"/>
          <c:x val="0.14740328648203055"/>
          <c:y val="1.6132432264864814E-3"/>
          <c:w val="0.74538642645415965"/>
          <c:h val="0.11709127029292229"/>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589"/>
          <c:w val="0.74036001378393379"/>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#,##0_);\(#,##0\)</c:formatCode>
                <c:ptCount val="12"/>
                <c:pt idx="0" formatCode="#,##0_ ">
                  <c:v>93483.333333333328</c:v>
                </c:pt>
                <c:pt idx="1">
                  <c:v>87730.769230769234</c:v>
                </c:pt>
                <c:pt idx="2">
                  <c:v>85907.692307692312</c:v>
                </c:pt>
                <c:pt idx="3" formatCode="_ * #,##0_ ;_ * \-#,##0_ ;_ * &quot;-&quot;??_ ;_ @_ ">
                  <c:v>89850</c:v>
                </c:pt>
                <c:pt idx="4" formatCode="_ * #,##0_ ;_ * \-#,##0_ ;_ * &quot;-&quot;??_ ;_ @_ ">
                  <c:v>89116.666666666672</c:v>
                </c:pt>
                <c:pt idx="5" formatCode="#,##0_ ">
                  <c:v>88758.333333333328</c:v>
                </c:pt>
                <c:pt idx="6" formatCode="#,##0_ ">
                  <c:v>88700</c:v>
                </c:pt>
                <c:pt idx="7" formatCode="#,##0_ ">
                  <c:v>88383.333333333328</c:v>
                </c:pt>
                <c:pt idx="8" formatCode="#,##0_ ">
                  <c:v>89100</c:v>
                </c:pt>
                <c:pt idx="9" formatCode="#,##0_ ">
                  <c:v>89033.333333333328</c:v>
                </c:pt>
                <c:pt idx="10" formatCode="#,##0_ ">
                  <c:v>89380</c:v>
                </c:pt>
                <c:pt idx="11" formatCode="#,##0_ ">
                  <c:v>91996.666666666672</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6.3074901445466486E-2"/>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4.8411510297903752E-3"/>
                  <c:y val="2.6281208935611037E-2"/>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
                  <c:y val="-4.730617608409992E-2"/>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0"/>
                  <c:y val="1.5768725361366621E-2"/>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#,##0_);\(#,##0\)</c:formatCode>
                <c:ptCount val="12"/>
                <c:pt idx="0" formatCode="#,##0_ ">
                  <c:v>90630</c:v>
                </c:pt>
                <c:pt idx="1">
                  <c:v>91830</c:v>
                </c:pt>
                <c:pt idx="2">
                  <c:v>91213</c:v>
                </c:pt>
                <c:pt idx="3" formatCode="_ * #,##0_ ;_ * \-#,##0_ ;_ * &quot;-&quot;??_ ;_ @_ ">
                  <c:v>90963</c:v>
                </c:pt>
              </c:numCache>
            </c:numRef>
          </c:val>
        </c:ser>
        <c:dLbls>
          <c:showLegendKey val="0"/>
          <c:showVal val="0"/>
          <c:showCatName val="0"/>
          <c:showSerName val="0"/>
          <c:showPercent val="0"/>
          <c:showBubbleSize val="0"/>
        </c:dLbls>
        <c:gapWidth val="100"/>
        <c:axId val="430381216"/>
        <c:axId val="430381608"/>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1.0999999999999999E-2</c:v>
                </c:pt>
                <c:pt idx="1">
                  <c:v>1.7999999999999999E-2</c:v>
                </c:pt>
                <c:pt idx="2">
                  <c:v>1.4E-2</c:v>
                </c:pt>
                <c:pt idx="3">
                  <c:v>3.0000000000000001E-3</c:v>
                </c:pt>
              </c:numCache>
            </c:numRef>
          </c:val>
          <c:smooth val="0"/>
        </c:ser>
        <c:dLbls>
          <c:showLegendKey val="0"/>
          <c:showVal val="0"/>
          <c:showCatName val="0"/>
          <c:showSerName val="0"/>
          <c:showPercent val="0"/>
          <c:showBubbleSize val="0"/>
        </c:dLbls>
        <c:marker val="1"/>
        <c:smooth val="0"/>
        <c:axId val="428485424"/>
        <c:axId val="431954096"/>
      </c:lineChart>
      <c:catAx>
        <c:axId val="430381216"/>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430381608"/>
        <c:crosses val="autoZero"/>
        <c:auto val="1"/>
        <c:lblAlgn val="ctr"/>
        <c:lblOffset val="100"/>
        <c:noMultiLvlLbl val="0"/>
      </c:catAx>
      <c:valAx>
        <c:axId val="430381608"/>
        <c:scaling>
          <c:orientation val="minMax"/>
          <c:max val="100000"/>
        </c:scaling>
        <c:delete val="0"/>
        <c:axPos val="l"/>
        <c:numFmt formatCode="0_);[Red]\(0\)" sourceLinked="0"/>
        <c:majorTickMark val="out"/>
        <c:minorTickMark val="none"/>
        <c:tickLblPos val="nextTo"/>
        <c:txPr>
          <a:bodyPr/>
          <a:lstStyle/>
          <a:p>
            <a:pPr>
              <a:defRPr>
                <a:latin typeface="+mn-lt"/>
              </a:defRPr>
            </a:pPr>
            <a:endParaRPr lang="zh-CN"/>
          </a:p>
        </c:txPr>
        <c:crossAx val="430381216"/>
        <c:crosses val="autoZero"/>
        <c:crossBetween val="between"/>
        <c:majorUnit val="5000"/>
      </c:valAx>
      <c:catAx>
        <c:axId val="428485424"/>
        <c:scaling>
          <c:orientation val="minMax"/>
        </c:scaling>
        <c:delete val="1"/>
        <c:axPos val="b"/>
        <c:numFmt formatCode="General" sourceLinked="1"/>
        <c:majorTickMark val="out"/>
        <c:minorTickMark val="none"/>
        <c:tickLblPos val="none"/>
        <c:crossAx val="431954096"/>
        <c:crosses val="autoZero"/>
        <c:auto val="1"/>
        <c:lblAlgn val="ctr"/>
        <c:lblOffset val="100"/>
        <c:noMultiLvlLbl val="0"/>
      </c:catAx>
      <c:valAx>
        <c:axId val="431954096"/>
        <c:scaling>
          <c:orientation val="minMax"/>
          <c:max val="4.0000000000000008E-2"/>
        </c:scaling>
        <c:delete val="0"/>
        <c:axPos val="r"/>
        <c:numFmt formatCode="0.0%" sourceLinked="0"/>
        <c:majorTickMark val="out"/>
        <c:minorTickMark val="none"/>
        <c:tickLblPos val="nextTo"/>
        <c:crossAx val="428485424"/>
        <c:crosses val="max"/>
        <c:crossBetween val="between"/>
        <c:majorUnit val="1.0000000000000002E-2"/>
      </c:valAx>
      <c:spPr>
        <a:noFill/>
        <a:ln w="25399">
          <a:noFill/>
        </a:ln>
      </c:spPr>
    </c:plotArea>
    <c:legend>
      <c:legendPos val="t"/>
      <c:layout>
        <c:manualLayout>
          <c:xMode val="edge"/>
          <c:yMode val="edge"/>
          <c:x val="0.14792524858397449"/>
          <c:y val="0"/>
          <c:w val="0.74171934751981661"/>
          <c:h val="0.11183502850579946"/>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73511846051371"/>
          <c:y val="0.17600750440772606"/>
          <c:w val="0.74150897185556208"/>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 </c:formatCode>
                <c:ptCount val="12"/>
                <c:pt idx="0">
                  <c:v>74022.222222222219</c:v>
                </c:pt>
                <c:pt idx="1">
                  <c:v>74172.222222222219</c:v>
                </c:pt>
                <c:pt idx="2">
                  <c:v>74022.222222222219</c:v>
                </c:pt>
                <c:pt idx="3">
                  <c:v>73553.333333333328</c:v>
                </c:pt>
                <c:pt idx="4">
                  <c:v>73453.333333333328</c:v>
                </c:pt>
                <c:pt idx="5">
                  <c:v>72714.444444444438</c:v>
                </c:pt>
                <c:pt idx="6">
                  <c:v>71824.444444444438</c:v>
                </c:pt>
                <c:pt idx="7">
                  <c:v>71166.666666666672</c:v>
                </c:pt>
                <c:pt idx="8">
                  <c:v>71111.111111111109</c:v>
                </c:pt>
                <c:pt idx="9">
                  <c:v>71033.333333333328</c:v>
                </c:pt>
                <c:pt idx="10">
                  <c:v>67914.28571428571</c:v>
                </c:pt>
                <c:pt idx="11">
                  <c:v>71644.444444444394</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9.9868593955321938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5.0393695788336955E-3"/>
                  <c:y val="2.6281208935611085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2.5196847894168478E-3"/>
                  <c:y val="-0.11038107752956636"/>
                </c:manualLayout>
              </c:layout>
              <c:showLegendKey val="0"/>
              <c:showVal val="1"/>
              <c:showCatName val="0"/>
              <c:showSerName val="0"/>
              <c:showPercent val="0"/>
              <c:showBubbleSize val="0"/>
              <c:extLst>
                <c:ext xmlns:c15="http://schemas.microsoft.com/office/drawing/2012/chart" uri="{CE6537A1-D6FC-4f65-9D91-7224C49458BB}">
                  <c15:layout/>
                </c:ext>
              </c:extLst>
            </c:dLbl>
            <c:dLbl>
              <c:idx val="11"/>
              <c:layout>
                <c:manualLayout>
                  <c:x val="-1.9364608319348321E-2"/>
                  <c:y val="-7.3587385019710905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 </c:formatCode>
                <c:ptCount val="12"/>
                <c:pt idx="0">
                  <c:v>72586</c:v>
                </c:pt>
                <c:pt idx="1">
                  <c:v>75733</c:v>
                </c:pt>
                <c:pt idx="2">
                  <c:v>72007</c:v>
                </c:pt>
                <c:pt idx="3">
                  <c:v>71789</c:v>
                </c:pt>
              </c:numCache>
            </c:numRef>
          </c:val>
        </c:ser>
        <c:dLbls>
          <c:showLegendKey val="0"/>
          <c:showVal val="0"/>
          <c:showCatName val="0"/>
          <c:showSerName val="0"/>
          <c:showPercent val="0"/>
          <c:showBubbleSize val="0"/>
        </c:dLbls>
        <c:gapWidth val="100"/>
        <c:axId val="431948608"/>
        <c:axId val="431949000"/>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-5.0000000000000001E-3</c:v>
                </c:pt>
                <c:pt idx="1">
                  <c:v>-8.9999999999999993E-3</c:v>
                </c:pt>
                <c:pt idx="2">
                  <c:v>-1E-3</c:v>
                </c:pt>
                <c:pt idx="3">
                  <c:v>-1.7999999999999999E-2</c:v>
                </c:pt>
              </c:numCache>
            </c:numRef>
          </c:val>
          <c:smooth val="0"/>
        </c:ser>
        <c:dLbls>
          <c:showLegendKey val="0"/>
          <c:showVal val="0"/>
          <c:showCatName val="0"/>
          <c:showSerName val="0"/>
          <c:showPercent val="0"/>
          <c:showBubbleSize val="0"/>
        </c:dLbls>
        <c:marker val="1"/>
        <c:smooth val="0"/>
        <c:axId val="431951352"/>
        <c:axId val="431950176"/>
      </c:lineChart>
      <c:catAx>
        <c:axId val="431948608"/>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431949000"/>
        <c:crosses val="autoZero"/>
        <c:auto val="1"/>
        <c:lblAlgn val="ctr"/>
        <c:lblOffset val="100"/>
        <c:noMultiLvlLbl val="0"/>
      </c:catAx>
      <c:valAx>
        <c:axId val="431949000"/>
        <c:scaling>
          <c:orientation val="minMax"/>
          <c:max val="90000"/>
          <c:min val="50000"/>
        </c:scaling>
        <c:delete val="0"/>
        <c:axPos val="l"/>
        <c:numFmt formatCode="0_);[Red]\(0\)" sourceLinked="0"/>
        <c:majorTickMark val="out"/>
        <c:minorTickMark val="none"/>
        <c:tickLblPos val="nextTo"/>
        <c:txPr>
          <a:bodyPr/>
          <a:lstStyle/>
          <a:p>
            <a:pPr>
              <a:defRPr>
                <a:latin typeface="+mn-lt"/>
              </a:defRPr>
            </a:pPr>
            <a:endParaRPr lang="zh-CN"/>
          </a:p>
        </c:txPr>
        <c:crossAx val="431948608"/>
        <c:crosses val="autoZero"/>
        <c:crossBetween val="between"/>
        <c:majorUnit val="6000"/>
      </c:valAx>
      <c:catAx>
        <c:axId val="431951352"/>
        <c:scaling>
          <c:orientation val="minMax"/>
        </c:scaling>
        <c:delete val="1"/>
        <c:axPos val="b"/>
        <c:numFmt formatCode="General" sourceLinked="1"/>
        <c:majorTickMark val="out"/>
        <c:minorTickMark val="none"/>
        <c:tickLblPos val="none"/>
        <c:crossAx val="431950176"/>
        <c:crosses val="autoZero"/>
        <c:auto val="1"/>
        <c:lblAlgn val="ctr"/>
        <c:lblOffset val="100"/>
        <c:noMultiLvlLbl val="0"/>
      </c:catAx>
      <c:valAx>
        <c:axId val="431950176"/>
        <c:scaling>
          <c:orientation val="minMax"/>
          <c:max val="0.1"/>
          <c:min val="-6.0000000000000026E-2"/>
        </c:scaling>
        <c:delete val="0"/>
        <c:axPos val="r"/>
        <c:numFmt formatCode="0.0%" sourceLinked="0"/>
        <c:majorTickMark val="out"/>
        <c:minorTickMark val="none"/>
        <c:tickLblPos val="nextTo"/>
        <c:crossAx val="431951352"/>
        <c:crosses val="max"/>
        <c:crossBetween val="between"/>
        <c:majorUnit val="4.0000000000000022E-2"/>
      </c:valAx>
      <c:spPr>
        <a:noFill/>
        <a:ln w="25389">
          <a:noFill/>
        </a:ln>
      </c:spPr>
    </c:plotArea>
    <c:legend>
      <c:legendPos val="t"/>
      <c:layout>
        <c:manualLayout>
          <c:xMode val="edge"/>
          <c:yMode val="edge"/>
          <c:x val="0.14731740136867374"/>
          <c:y val="0"/>
          <c:w val="0.74042295277875469"/>
          <c:h val="0.11183502850579946"/>
        </c:manualLayout>
      </c:layout>
      <c:overlay val="0"/>
      <c:txPr>
        <a:bodyPr/>
        <a:lstStyle/>
        <a:p>
          <a:pPr>
            <a:defRPr sz="1194">
              <a:latin typeface="+mn-lt"/>
              <a:ea typeface="华文细黑" pitchFamily="2" charset="-122"/>
            </a:defRPr>
          </a:pPr>
          <a:endParaRPr lang="zh-CN"/>
        </a:p>
      </c:txPr>
    </c:legend>
    <c:plotVisOnly val="1"/>
    <c:dispBlanksAs val="gap"/>
    <c:showDLblsOverMax val="0"/>
  </c:chart>
  <c:spPr>
    <a:ln>
      <a:solidFill>
        <a:prstClr val="white">
          <a:alpha val="88000"/>
        </a:prstClr>
      </a:solidFill>
    </a:ln>
  </c:spPr>
  <c:txPr>
    <a:bodyPr/>
    <a:lstStyle/>
    <a:p>
      <a:pPr>
        <a:defRPr sz="1000"/>
      </a:pPr>
      <a:endParaRPr lang="zh-CN"/>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606"/>
          <c:w val="0.74036001378393379"/>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 </c:formatCode>
                <c:ptCount val="12"/>
                <c:pt idx="0">
                  <c:v>92892.857142857145</c:v>
                </c:pt>
                <c:pt idx="1">
                  <c:v>92892.857142857145</c:v>
                </c:pt>
                <c:pt idx="2">
                  <c:v>91521.428571428565</c:v>
                </c:pt>
                <c:pt idx="3">
                  <c:v>90635.71428571429</c:v>
                </c:pt>
                <c:pt idx="4">
                  <c:v>90535.71428571429</c:v>
                </c:pt>
                <c:pt idx="5">
                  <c:v>90030</c:v>
                </c:pt>
                <c:pt idx="6" formatCode="_-* #,##0_-;\-* #,##0_-;_-* &quot;-&quot;_-;_-@_-">
                  <c:v>89815.71428571429</c:v>
                </c:pt>
                <c:pt idx="7">
                  <c:v>89172.857142857145</c:v>
                </c:pt>
                <c:pt idx="8">
                  <c:v>89122.857142857145</c:v>
                </c:pt>
                <c:pt idx="9">
                  <c:v>90008.571428571435</c:v>
                </c:pt>
                <c:pt idx="10">
                  <c:v>91727.142857142855</c:v>
                </c:pt>
                <c:pt idx="11">
                  <c:v>93076.428571428565</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6.3074901445466486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2.3474726114219115E-17"/>
                  <c:y val="-3.1537450722733243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5.1218175919109628E-3"/>
                  <c:y val="-8.4099868593955365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2.560908795955458E-3"/>
                  <c:y val="-2.1024967148488831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1"/>
              <c:layout>
                <c:manualLayout>
                  <c:x val="-1.4523447935154518E-2"/>
                  <c:y val="-5.2562417871222103E-3"/>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 </c:formatCode>
                <c:ptCount val="12"/>
                <c:pt idx="0">
                  <c:v>91616</c:v>
                </c:pt>
                <c:pt idx="1">
                  <c:v>90309</c:v>
                </c:pt>
                <c:pt idx="2">
                  <c:v>90309</c:v>
                </c:pt>
                <c:pt idx="3">
                  <c:v>89156</c:v>
                </c:pt>
              </c:numCache>
            </c:numRef>
          </c:val>
        </c:ser>
        <c:dLbls>
          <c:showLegendKey val="0"/>
          <c:showVal val="0"/>
          <c:showCatName val="0"/>
          <c:showSerName val="0"/>
          <c:showPercent val="0"/>
          <c:showBubbleSize val="0"/>
        </c:dLbls>
        <c:gapWidth val="100"/>
        <c:axId val="431955272"/>
        <c:axId val="431947824"/>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2.3E-2</c:v>
                </c:pt>
                <c:pt idx="1">
                  <c:v>8.9999999999999993E-3</c:v>
                </c:pt>
                <c:pt idx="2">
                  <c:v>8.9999999999999993E-3</c:v>
                </c:pt>
                <c:pt idx="3">
                  <c:v>-4.0000000000000001E-3</c:v>
                </c:pt>
              </c:numCache>
            </c:numRef>
          </c:val>
          <c:smooth val="0"/>
        </c:ser>
        <c:dLbls>
          <c:showLegendKey val="0"/>
          <c:showVal val="0"/>
          <c:showCatName val="0"/>
          <c:showSerName val="0"/>
          <c:showPercent val="0"/>
          <c:showBubbleSize val="0"/>
        </c:dLbls>
        <c:marker val="1"/>
        <c:smooth val="0"/>
        <c:axId val="431953704"/>
        <c:axId val="431951744"/>
      </c:lineChart>
      <c:catAx>
        <c:axId val="431955272"/>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431947824"/>
        <c:crosses val="autoZero"/>
        <c:auto val="1"/>
        <c:lblAlgn val="ctr"/>
        <c:lblOffset val="100"/>
        <c:noMultiLvlLbl val="0"/>
      </c:catAx>
      <c:valAx>
        <c:axId val="431947824"/>
        <c:scaling>
          <c:orientation val="minMax"/>
          <c:max val="105000"/>
          <c:min val="70000"/>
        </c:scaling>
        <c:delete val="0"/>
        <c:axPos val="l"/>
        <c:numFmt formatCode="0_);[Red]\(0\)" sourceLinked="0"/>
        <c:majorTickMark val="out"/>
        <c:minorTickMark val="none"/>
        <c:tickLblPos val="nextTo"/>
        <c:txPr>
          <a:bodyPr/>
          <a:lstStyle/>
          <a:p>
            <a:pPr>
              <a:defRPr>
                <a:latin typeface="+mn-lt"/>
              </a:defRPr>
            </a:pPr>
            <a:endParaRPr lang="zh-CN"/>
          </a:p>
        </c:txPr>
        <c:crossAx val="431955272"/>
        <c:crosses val="autoZero"/>
        <c:crossBetween val="between"/>
        <c:majorUnit val="8000"/>
      </c:valAx>
      <c:catAx>
        <c:axId val="431953704"/>
        <c:scaling>
          <c:orientation val="minMax"/>
        </c:scaling>
        <c:delete val="1"/>
        <c:axPos val="b"/>
        <c:numFmt formatCode="General" sourceLinked="1"/>
        <c:majorTickMark val="out"/>
        <c:minorTickMark val="none"/>
        <c:tickLblPos val="none"/>
        <c:crossAx val="431951744"/>
        <c:crosses val="autoZero"/>
        <c:auto val="1"/>
        <c:lblAlgn val="ctr"/>
        <c:lblOffset val="100"/>
        <c:noMultiLvlLbl val="0"/>
      </c:catAx>
      <c:valAx>
        <c:axId val="431951744"/>
        <c:scaling>
          <c:orientation val="minMax"/>
          <c:max val="0.15000000000000008"/>
          <c:min val="-5.0000000000000024E-2"/>
        </c:scaling>
        <c:delete val="0"/>
        <c:axPos val="r"/>
        <c:numFmt formatCode="0.0%" sourceLinked="0"/>
        <c:majorTickMark val="out"/>
        <c:minorTickMark val="none"/>
        <c:tickLblPos val="nextTo"/>
        <c:txPr>
          <a:bodyPr/>
          <a:lstStyle/>
          <a:p>
            <a:pPr>
              <a:defRPr>
                <a:latin typeface="+mn-lt"/>
              </a:defRPr>
            </a:pPr>
            <a:endParaRPr lang="zh-CN"/>
          </a:p>
        </c:txPr>
        <c:crossAx val="431953704"/>
        <c:crosses val="max"/>
        <c:crossBetween val="between"/>
        <c:majorUnit val="0.05"/>
      </c:valAx>
      <c:spPr>
        <a:noFill/>
        <a:ln w="25399">
          <a:noFill/>
        </a:ln>
      </c:spPr>
    </c:plotArea>
    <c:legend>
      <c:legendPos val="t"/>
      <c:layout>
        <c:manualLayout>
          <c:xMode val="edge"/>
          <c:yMode val="edge"/>
          <c:x val="0.14740328648203055"/>
          <c:y val="1.6132432264864831E-3"/>
          <c:w val="0.74782173824502884"/>
          <c:h val="0.11709127029292229"/>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44268088536178E-2"/>
          <c:y val="7.6612285724140333E-2"/>
          <c:w val="0.95027195871608861"/>
          <c:h val="0.79056254958092209"/>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dPt>
          <c:dPt>
            <c:idx val="2"/>
            <c:marker>
              <c:symbol val="circle"/>
              <c:size val="10"/>
            </c:marker>
            <c:bubble3D val="0"/>
          </c:dPt>
          <c:dPt>
            <c:idx val="4"/>
            <c:marker>
              <c:symbol val="circle"/>
              <c:size val="10"/>
            </c:marker>
            <c:bubble3D val="0"/>
          </c:dPt>
          <c:dPt>
            <c:idx val="6"/>
            <c:marker>
              <c:symbol val="circle"/>
              <c:size val="10"/>
            </c:marker>
            <c:bubble3D val="0"/>
          </c:dPt>
          <c:dPt>
            <c:idx val="8"/>
            <c:marker>
              <c:symbol val="circle"/>
              <c:size val="10"/>
            </c:marker>
            <c:bubble3D val="0"/>
          </c:dPt>
          <c:dPt>
            <c:idx val="10"/>
            <c:marker>
              <c:symbol val="circle"/>
              <c:size val="10"/>
            </c:marker>
            <c:bubble3D val="0"/>
          </c:dPt>
          <c:dPt>
            <c:idx val="12"/>
            <c:marker>
              <c:symbol val="circle"/>
              <c:size val="10"/>
            </c:marker>
            <c:bubble3D val="0"/>
          </c:dPt>
          <c:dPt>
            <c:idx val="14"/>
            <c:marker>
              <c:symbol val="circle"/>
              <c:size val="10"/>
            </c:marker>
            <c:bubble3D val="0"/>
          </c:dPt>
          <c:dPt>
            <c:idx val="16"/>
            <c:marker>
              <c:symbol val="circle"/>
              <c:size val="10"/>
            </c:marker>
            <c:bubble3D val="0"/>
          </c:dPt>
          <c:dPt>
            <c:idx val="18"/>
            <c:marker>
              <c:symbol val="circle"/>
              <c:size val="10"/>
            </c:marker>
            <c:bubble3D val="0"/>
          </c:dPt>
          <c:dPt>
            <c:idx val="20"/>
            <c:marker>
              <c:symbol val="circle"/>
              <c:size val="10"/>
            </c:marker>
            <c:bubble3D val="0"/>
          </c:dPt>
          <c:dPt>
            <c:idx val="22"/>
            <c:marker>
              <c:symbol val="circle"/>
              <c:size val="10"/>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-3.6985262817138986</c:v>
                </c:pt>
                <c:pt idx="2">
                  <c:v>-3.9968670722229205</c:v>
                </c:pt>
                <c:pt idx="3">
                  <c:v>-3.0173753812490323</c:v>
                </c:pt>
                <c:pt idx="4">
                  <c:v>-3.1683523297744043</c:v>
                </c:pt>
                <c:pt idx="5">
                  <c:v>-1.5452506187817239</c:v>
                </c:pt>
                <c:pt idx="6">
                  <c:v>-1.8682628381519129</c:v>
                </c:pt>
                <c:pt idx="7">
                  <c:v>-1.8416323200900142</c:v>
                </c:pt>
                <c:pt idx="8">
                  <c:v>-1.5352048993768519</c:v>
                </c:pt>
                <c:pt idx="9">
                  <c:v>-0.60896654453044263</c:v>
                </c:pt>
                <c:pt idx="10">
                  <c:v>-0.83558049082572694</c:v>
                </c:pt>
                <c:pt idx="11">
                  <c:v>-1.53659493403282</c:v>
                </c:pt>
                <c:pt idx="12">
                  <c:v>-1.7133221647539609</c:v>
                </c:pt>
                <c:pt idx="13">
                  <c:v>-1.9778007956369859</c:v>
                </c:pt>
                <c:pt idx="14">
                  <c:v>-2.4272048476352337</c:v>
                </c:pt>
                <c:pt idx="15">
                  <c:v>5.6193571878049298E-2</c:v>
                </c:pt>
                <c:pt idx="16">
                  <c:v>-0.2274555936053857</c:v>
                </c:pt>
                <c:pt idx="17">
                  <c:v>-0.62021354695341868</c:v>
                </c:pt>
                <c:pt idx="18">
                  <c:v>-0.5293867450543388</c:v>
                </c:pt>
                <c:pt idx="19">
                  <c:v>-0.46071592484869806</c:v>
                </c:pt>
                <c:pt idx="20">
                  <c:v>-0.40191800836468783</c:v>
                </c:pt>
                <c:pt idx="21">
                  <c:v>0.50375311393584532</c:v>
                </c:pt>
                <c:pt idx="22">
                  <c:v>0.24975946042664621</c:v>
                </c:pt>
                <c:pt idx="23">
                  <c:v>-0.54234557194504651</c:v>
                </c:pt>
                <c:pt idx="24">
                  <c:v>-0.89144733693746758</c:v>
                </c:pt>
              </c:numCache>
            </c:numRef>
          </c:val>
          <c:smooth val="0"/>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-0.26698812679117889</c:v>
                </c:pt>
                <c:pt idx="2">
                  <c:v>-0.7813104254167369</c:v>
                </c:pt>
                <c:pt idx="3">
                  <c:v>-1.0217178036700303</c:v>
                </c:pt>
                <c:pt idx="4">
                  <c:v>-0.48138527096663886</c:v>
                </c:pt>
                <c:pt idx="5">
                  <c:v>-0.55274881633272654</c:v>
                </c:pt>
                <c:pt idx="6">
                  <c:v>-0.86959397885236767</c:v>
                </c:pt>
                <c:pt idx="7">
                  <c:v>-1.0310870821955698</c:v>
                </c:pt>
                <c:pt idx="8">
                  <c:v>-1.3706983405553208</c:v>
                </c:pt>
                <c:pt idx="9">
                  <c:v>1.5930759467358779</c:v>
                </c:pt>
                <c:pt idx="10">
                  <c:v>0.74490379196754386</c:v>
                </c:pt>
                <c:pt idx="11">
                  <c:v>1.4842219627143605</c:v>
                </c:pt>
                <c:pt idx="12">
                  <c:v>1.6990762743532173</c:v>
                </c:pt>
                <c:pt idx="13">
                  <c:v>5.5669068032870861E-2</c:v>
                </c:pt>
                <c:pt idx="14">
                  <c:v>-0.5746278166096741</c:v>
                </c:pt>
                <c:pt idx="15">
                  <c:v>0.96421325974247463</c:v>
                </c:pt>
                <c:pt idx="16">
                  <c:v>-0.276015358458781</c:v>
                </c:pt>
                <c:pt idx="17">
                  <c:v>0.61985328766769321</c:v>
                </c:pt>
                <c:pt idx="18">
                  <c:v>-0.98586192620307989</c:v>
                </c:pt>
                <c:pt idx="19">
                  <c:v>-0.60952806932416115</c:v>
                </c:pt>
                <c:pt idx="20">
                  <c:v>-2.534575155724117</c:v>
                </c:pt>
                <c:pt idx="21">
                  <c:v>-2.5174187125410419</c:v>
                </c:pt>
                <c:pt idx="22">
                  <c:v>-2.7291237405227986</c:v>
                </c:pt>
                <c:pt idx="23">
                  <c:v>-3.0474200587042533</c:v>
                </c:pt>
                <c:pt idx="24">
                  <c:v>-3.3843363560607242</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-1.2402971476657365</c:v>
                </c:pt>
                <c:pt idx="2">
                  <c:v>-1.2792534285442692</c:v>
                </c:pt>
                <c:pt idx="3">
                  <c:v>-1.7180053349995728</c:v>
                </c:pt>
                <c:pt idx="4">
                  <c:v>-1.841884890117329</c:v>
                </c:pt>
                <c:pt idx="5">
                  <c:v>-1.9705926289877995</c:v>
                </c:pt>
                <c:pt idx="6">
                  <c:v>-2.3533383158224508</c:v>
                </c:pt>
                <c:pt idx="7">
                  <c:v>-2.5585499821344615</c:v>
                </c:pt>
                <c:pt idx="8">
                  <c:v>-2.5177940449324199</c:v>
                </c:pt>
                <c:pt idx="9">
                  <c:v>-1.0329116676022987</c:v>
                </c:pt>
                <c:pt idx="10">
                  <c:v>-1.7064475777532007</c:v>
                </c:pt>
                <c:pt idx="11">
                  <c:v>-0.97850163812978064</c:v>
                </c:pt>
                <c:pt idx="12">
                  <c:v>-1.0676367168390266</c:v>
                </c:pt>
                <c:pt idx="13">
                  <c:v>-1.58</c:v>
                </c:pt>
                <c:pt idx="14">
                  <c:v>-1.92230051610498</c:v>
                </c:pt>
                <c:pt idx="15">
                  <c:v>-0.95208872027677804</c:v>
                </c:pt>
                <c:pt idx="16">
                  <c:v>-1.4628451607507142</c:v>
                </c:pt>
                <c:pt idx="17">
                  <c:v>-1.4191470291804786</c:v>
                </c:pt>
                <c:pt idx="18">
                  <c:v>-2.4864885260886482</c:v>
                </c:pt>
                <c:pt idx="19">
                  <c:v>-3.0622576868574169</c:v>
                </c:pt>
                <c:pt idx="20">
                  <c:v>-3.2620724685239355</c:v>
                </c:pt>
                <c:pt idx="21">
                  <c:v>-1.8183454071732497</c:v>
                </c:pt>
                <c:pt idx="22">
                  <c:v>-0.82201917576419925</c:v>
                </c:pt>
                <c:pt idx="23">
                  <c:v>-0.29514596067585774</c:v>
                </c:pt>
                <c:pt idx="24">
                  <c:v>-0.2935922889542808</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layout>
                <c:manualLayout>
                  <c:x val="-3.1918783257841005E-2"/>
                  <c:y val="-0.13621839754423481"/>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7"/>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-0.19</c:v>
                </c:pt>
                <c:pt idx="2">
                  <c:v>1.55</c:v>
                </c:pt>
                <c:pt idx="3">
                  <c:v>1.7</c:v>
                </c:pt>
                <c:pt idx="4">
                  <c:v>0.73</c:v>
                </c:pt>
                <c:pt idx="5">
                  <c:v>-1.36</c:v>
                </c:pt>
                <c:pt idx="6">
                  <c:v>-2.21</c:v>
                </c:pt>
                <c:pt idx="7">
                  <c:v>-1.23</c:v>
                </c:pt>
                <c:pt idx="8">
                  <c:v>-1.75</c:v>
                </c:pt>
              </c:numCache>
            </c:numRef>
          </c:val>
          <c:smooth val="0"/>
        </c:ser>
        <c:dLbls>
          <c:showLegendKey val="0"/>
          <c:showVal val="0"/>
          <c:showCatName val="0"/>
          <c:showSerName val="0"/>
          <c:showPercent val="0"/>
          <c:showBubbleSize val="0"/>
        </c:dLbls>
        <c:marker val="1"/>
        <c:smooth val="0"/>
        <c:axId val="431950960"/>
        <c:axId val="431952136"/>
      </c:lineChart>
      <c:catAx>
        <c:axId val="43195096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31952136"/>
        <c:crosses val="autoZero"/>
        <c:auto val="1"/>
        <c:lblAlgn val="ctr"/>
        <c:lblOffset val="100"/>
        <c:tickLblSkip val="1"/>
        <c:tickMarkSkip val="1"/>
        <c:noMultiLvlLbl val="0"/>
      </c:catAx>
      <c:valAx>
        <c:axId val="431952136"/>
        <c:scaling>
          <c:orientation val="minMax"/>
          <c:max val="8"/>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31950960"/>
        <c:crosses val="autoZero"/>
        <c:crossBetween val="between"/>
        <c:majorUnit val="4"/>
      </c:valAx>
      <c:spPr>
        <a:noFill/>
        <a:ln w="25400">
          <a:noFill/>
        </a:ln>
      </c:spPr>
    </c:plotArea>
    <c:legend>
      <c:legendPos val="t"/>
      <c:layout>
        <c:manualLayout>
          <c:xMode val="edge"/>
          <c:yMode val="edge"/>
          <c:x val="4.351551812935274E-2"/>
          <c:y val="7.5013279067361133E-2"/>
          <c:w val="0.35892479654155302"/>
          <c:h val="6.5029144966026284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69464938930815E-2"/>
          <c:y val="2.8388457521005883E-2"/>
          <c:w val="0.95030925661852605"/>
          <c:h val="0.79932316971011175"/>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1.3113271601249288</c:v>
                </c:pt>
                <c:pt idx="2">
                  <c:v>1.1960084515428098</c:v>
                </c:pt>
                <c:pt idx="3">
                  <c:v>1.1810279950199718</c:v>
                </c:pt>
                <c:pt idx="4">
                  <c:v>0.95299303362659671</c:v>
                </c:pt>
                <c:pt idx="5">
                  <c:v>0.99382821991714754</c:v>
                </c:pt>
                <c:pt idx="6">
                  <c:v>0.62846152638264763</c:v>
                </c:pt>
                <c:pt idx="7">
                  <c:v>0.69252196592557447</c:v>
                </c:pt>
                <c:pt idx="8">
                  <c:v>0.43601946641413752</c:v>
                </c:pt>
                <c:pt idx="9">
                  <c:v>0.45190895844772533</c:v>
                </c:pt>
                <c:pt idx="10">
                  <c:v>0.23184940676171276</c:v>
                </c:pt>
                <c:pt idx="11">
                  <c:v>2.3890723205989801E-2</c:v>
                </c:pt>
                <c:pt idx="12">
                  <c:v>-0.21278476231411375</c:v>
                </c:pt>
                <c:pt idx="13">
                  <c:v>-0.21887679904409327</c:v>
                </c:pt>
                <c:pt idx="14">
                  <c:v>-0.67796054303123932</c:v>
                </c:pt>
                <c:pt idx="15">
                  <c:v>-0.50484599294475663</c:v>
                </c:pt>
                <c:pt idx="16">
                  <c:v>-0.78368495700873086</c:v>
                </c:pt>
                <c:pt idx="17">
                  <c:v>-1.445226795148411</c:v>
                </c:pt>
                <c:pt idx="18">
                  <c:v>-1.507828998747512</c:v>
                </c:pt>
                <c:pt idx="19">
                  <c:v>-1.4276968506172418</c:v>
                </c:pt>
                <c:pt idx="20">
                  <c:v>-1.7022075560604704</c:v>
                </c:pt>
                <c:pt idx="21">
                  <c:v>-1.0189822947440046</c:v>
                </c:pt>
                <c:pt idx="22">
                  <c:v>-1.2592736240704556</c:v>
                </c:pt>
                <c:pt idx="23">
                  <c:v>-1.3496240513729048</c:v>
                </c:pt>
                <c:pt idx="24">
                  <c:v>-1.5353430397684964</c:v>
                </c:pt>
              </c:numCache>
            </c:numRef>
          </c:val>
          <c:smooth val="0"/>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0.47892130671244026</c:v>
                </c:pt>
                <c:pt idx="2">
                  <c:v>0.38784837892579221</c:v>
                </c:pt>
                <c:pt idx="3">
                  <c:v>0.97715306986140893</c:v>
                </c:pt>
                <c:pt idx="4">
                  <c:v>0.82075013334100921</c:v>
                </c:pt>
                <c:pt idx="5">
                  <c:v>0.75409930819819138</c:v>
                </c:pt>
                <c:pt idx="6">
                  <c:v>0.43161740119728809</c:v>
                </c:pt>
                <c:pt idx="7">
                  <c:v>0.57597437247016037</c:v>
                </c:pt>
                <c:pt idx="8">
                  <c:v>0.21844041257315724</c:v>
                </c:pt>
                <c:pt idx="9">
                  <c:v>0.77494677441216009</c:v>
                </c:pt>
                <c:pt idx="10">
                  <c:v>-7.3213730509805661E-2</c:v>
                </c:pt>
                <c:pt idx="11">
                  <c:v>-0.97064311254507785</c:v>
                </c:pt>
                <c:pt idx="12">
                  <c:v>-0.75382978827593283</c:v>
                </c:pt>
                <c:pt idx="13">
                  <c:v>-2.2430026326786656</c:v>
                </c:pt>
                <c:pt idx="14">
                  <c:v>-1.7855892855706983</c:v>
                </c:pt>
                <c:pt idx="15">
                  <c:v>-1.950235135871883</c:v>
                </c:pt>
                <c:pt idx="16">
                  <c:v>-2.7318682312432481</c:v>
                </c:pt>
                <c:pt idx="17">
                  <c:v>-2.8142000272350458</c:v>
                </c:pt>
                <c:pt idx="18">
                  <c:v>-2.9637172010493429</c:v>
                </c:pt>
                <c:pt idx="19">
                  <c:v>-3.9187945150738193</c:v>
                </c:pt>
                <c:pt idx="20">
                  <c:v>-3.5846358514927741</c:v>
                </c:pt>
                <c:pt idx="21">
                  <c:v>-3.8663903475660453</c:v>
                </c:pt>
                <c:pt idx="22">
                  <c:v>-4.1768998642303687</c:v>
                </c:pt>
                <c:pt idx="23">
                  <c:v>-4.194555847039692</c:v>
                </c:pt>
                <c:pt idx="24">
                  <c:v>-4.3649249632569447</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-1.4252391428119853</c:v>
                </c:pt>
                <c:pt idx="2">
                  <c:v>-1.444838815039363</c:v>
                </c:pt>
                <c:pt idx="3">
                  <c:v>-1.2272874839275245</c:v>
                </c:pt>
                <c:pt idx="4">
                  <c:v>-1.1389942202507837</c:v>
                </c:pt>
                <c:pt idx="5">
                  <c:v>-1.2859849219848098</c:v>
                </c:pt>
                <c:pt idx="6">
                  <c:v>-1.7207683329149193</c:v>
                </c:pt>
                <c:pt idx="7">
                  <c:v>-1.4576623703314415</c:v>
                </c:pt>
                <c:pt idx="8">
                  <c:v>-1.9068814307550821</c:v>
                </c:pt>
                <c:pt idx="9">
                  <c:v>-1.8422742831400996</c:v>
                </c:pt>
                <c:pt idx="10">
                  <c:v>-2.1476047981594442</c:v>
                </c:pt>
                <c:pt idx="11">
                  <c:v>-2.4697103828250415</c:v>
                </c:pt>
                <c:pt idx="12">
                  <c:v>-2.5449443104440168</c:v>
                </c:pt>
                <c:pt idx="13">
                  <c:v>-2.59</c:v>
                </c:pt>
                <c:pt idx="14">
                  <c:v>-2.783467540578644</c:v>
                </c:pt>
                <c:pt idx="15">
                  <c:v>-2.7531970328178383</c:v>
                </c:pt>
                <c:pt idx="16">
                  <c:v>-3.3681946425610407</c:v>
                </c:pt>
                <c:pt idx="17">
                  <c:v>-3.1122463169728452</c:v>
                </c:pt>
                <c:pt idx="18">
                  <c:v>-4.1703889323907521</c:v>
                </c:pt>
                <c:pt idx="19">
                  <c:v>-3.8828049907859659</c:v>
                </c:pt>
                <c:pt idx="20">
                  <c:v>-4.2108427778359356</c:v>
                </c:pt>
                <c:pt idx="21">
                  <c:v>-3.2724707503907489</c:v>
                </c:pt>
                <c:pt idx="22">
                  <c:v>-2.5387524976142597</c:v>
                </c:pt>
                <c:pt idx="23">
                  <c:v>-2.2790975438683536</c:v>
                </c:pt>
                <c:pt idx="24">
                  <c:v>-2.2775438721467722</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7"/>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1.59</c:v>
                </c:pt>
                <c:pt idx="2">
                  <c:v>1.47</c:v>
                </c:pt>
                <c:pt idx="3">
                  <c:v>1.33</c:v>
                </c:pt>
                <c:pt idx="4">
                  <c:v>1.26</c:v>
                </c:pt>
                <c:pt idx="5">
                  <c:v>1.34</c:v>
                </c:pt>
                <c:pt idx="6">
                  <c:v>0.5</c:v>
                </c:pt>
                <c:pt idx="7">
                  <c:v>-7.0000000000000007E-2</c:v>
                </c:pt>
                <c:pt idx="8">
                  <c:v>-0.47</c:v>
                </c:pt>
              </c:numCache>
            </c:numRef>
          </c:val>
          <c:smooth val="0"/>
        </c:ser>
        <c:dLbls>
          <c:showLegendKey val="0"/>
          <c:showVal val="0"/>
          <c:showCatName val="0"/>
          <c:showSerName val="0"/>
          <c:showPercent val="0"/>
          <c:showBubbleSize val="0"/>
        </c:dLbls>
        <c:marker val="1"/>
        <c:smooth val="0"/>
        <c:axId val="493873816"/>
        <c:axId val="493867936"/>
      </c:lineChart>
      <c:catAx>
        <c:axId val="49387381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93867936"/>
        <c:crosses val="autoZero"/>
        <c:auto val="1"/>
        <c:lblAlgn val="ctr"/>
        <c:lblOffset val="100"/>
        <c:tickLblSkip val="1"/>
        <c:tickMarkSkip val="1"/>
        <c:noMultiLvlLbl val="0"/>
      </c:catAx>
      <c:valAx>
        <c:axId val="493867936"/>
        <c:scaling>
          <c:orientation val="minMax"/>
          <c:max val="7"/>
          <c:min val="-7"/>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93873816"/>
        <c:crosses val="autoZero"/>
        <c:crossBetween val="between"/>
        <c:majorUnit val="2"/>
      </c:valAx>
      <c:spPr>
        <a:noFill/>
        <a:ln w="25409">
          <a:noFill/>
        </a:ln>
      </c:spPr>
    </c:plotArea>
    <c:legend>
      <c:legendPos val="t"/>
      <c:layout>
        <c:manualLayout>
          <c:xMode val="edge"/>
          <c:yMode val="edge"/>
          <c:x val="4.3503875007749986E-2"/>
          <c:y val="7.0609346420819868E-2"/>
          <c:w val="0.35629636059272118"/>
          <c:h val="6.527551822714436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291740904649688"/>
          <c:y val="5.7363202177969183E-2"/>
          <c:w val="0.84023242715098567"/>
          <c:h val="0.76168224299065423"/>
        </c:manualLayout>
      </c:layout>
      <c:barChart>
        <c:barDir val="col"/>
        <c:grouping val="clustered"/>
        <c:varyColors val="0"/>
        <c:ser>
          <c:idx val="0"/>
          <c:order val="0"/>
          <c:spPr>
            <a:solidFill>
              <a:srgbClr val="BFBFBF"/>
            </a:solidFill>
            <a:ln w="9525">
              <a:solidFill>
                <a:srgbClr val="275C9D"/>
              </a:solidFill>
            </a:ln>
            <a:effectLst>
              <a:outerShdw blurRad="40005" dist="20320" dir="5400000" algn="tl" rotWithShape="0">
                <a:prstClr val="black">
                  <a:alpha val="38000"/>
                </a:prstClr>
              </a:outerShdw>
            </a:effectLst>
          </c:spPr>
          <c:invertIfNegative val="0"/>
          <c:dPt>
            <c:idx val="0"/>
            <c:invertIfNegative val="0"/>
            <c:bubble3D val="0"/>
            <c:spPr>
              <a:solidFill>
                <a:srgbClr val="BFBFBF"/>
              </a:solidFill>
              <a:ln w="9525">
                <a:solidFill>
                  <a:srgbClr val="BFBFBF"/>
                </a:solidFill>
              </a:ln>
              <a:effectLst>
                <a:outerShdw blurRad="40005" dist="20320" dir="5400000" algn="tl" rotWithShape="0">
                  <a:prstClr val="black">
                    <a:alpha val="38000"/>
                  </a:prstClr>
                </a:outerShdw>
              </a:effectLst>
            </c:spPr>
          </c:dPt>
          <c:dPt>
            <c:idx val="1"/>
            <c:invertIfNegative val="0"/>
            <c:bubble3D val="0"/>
            <c:spPr>
              <a:solidFill>
                <a:srgbClr val="275C9D"/>
              </a:solidFill>
              <a:ln w="9525">
                <a:solidFill>
                  <a:srgbClr val="275C9D"/>
                </a:solidFill>
              </a:ln>
              <a:effectLst>
                <a:outerShdw blurRad="40005" dist="20320" dir="5400000" algn="tl" rotWithShape="0">
                  <a:prstClr val="black">
                    <a:alpha val="38000"/>
                  </a:prstClr>
                </a:outerShdw>
              </a:effectLst>
            </c:spPr>
          </c:dPt>
          <c:dPt>
            <c:idx val="2"/>
            <c:invertIfNegative val="0"/>
            <c:bubble3D val="0"/>
            <c:spPr>
              <a:solidFill>
                <a:srgbClr val="275C9D"/>
              </a:solidFill>
              <a:ln w="9525">
                <a:solidFill>
                  <a:srgbClr val="275C9D"/>
                </a:solidFill>
              </a:ln>
              <a:effectLst>
                <a:outerShdw blurRad="40005" dist="20320" dir="5400000" algn="tl" rotWithShape="0">
                  <a:prstClr val="black">
                    <a:alpha val="38000"/>
                  </a:prstClr>
                </a:outerShdw>
              </a:effectLst>
            </c:spPr>
          </c:dPt>
          <c:dPt>
            <c:idx val="3"/>
            <c:invertIfNegative val="0"/>
            <c:bubble3D val="0"/>
            <c:spPr>
              <a:solidFill>
                <a:srgbClr val="BFBFBF"/>
              </a:solidFill>
              <a:ln w="9525">
                <a:solidFill>
                  <a:schemeClr val="accent1"/>
                </a:solidFill>
              </a:ln>
              <a:effectLst>
                <a:outerShdw blurRad="40005" dist="20320" dir="5400000" algn="tl" rotWithShape="0">
                  <a:prstClr val="black">
                    <a:alpha val="38000"/>
                  </a:prstClr>
                </a:outerShdw>
              </a:effectLst>
            </c:spPr>
          </c:dPt>
          <c:dPt>
            <c:idx val="4"/>
            <c:invertIfNegative val="0"/>
            <c:bubble3D val="0"/>
            <c:spPr>
              <a:solidFill>
                <a:srgbClr val="BFBFBF"/>
              </a:solidFill>
              <a:ln w="9525">
                <a:solidFill>
                  <a:schemeClr val="accent1"/>
                </a:solidFill>
              </a:ln>
              <a:effectLst>
                <a:outerShdw blurRad="40005" dist="20320" dir="5400000" algn="tl" rotWithShape="0">
                  <a:prstClr val="black">
                    <a:alpha val="38000"/>
                  </a:prstClr>
                </a:outerShdw>
              </a:effectLst>
            </c:spPr>
          </c:dPt>
          <c:dPt>
            <c:idx val="5"/>
            <c:invertIfNegative val="0"/>
            <c:bubble3D val="0"/>
            <c:spPr>
              <a:solidFill>
                <a:srgbClr val="275C9D"/>
              </a:solidFill>
              <a:ln w="9525">
                <a:solidFill>
                  <a:srgbClr val="275C9D"/>
                </a:solidFill>
              </a:ln>
              <a:effectLst>
                <a:outerShdw blurRad="40005" dist="20320" dir="5400000" algn="tl" rotWithShape="0">
                  <a:prstClr val="black">
                    <a:alpha val="38000"/>
                  </a:prstClr>
                </a:outerShdw>
              </a:effectLst>
            </c:spPr>
          </c:dPt>
          <c:dPt>
            <c:idx val="6"/>
            <c:invertIfNegative val="0"/>
            <c:bubble3D val="0"/>
            <c:spPr>
              <a:solidFill>
                <a:srgbClr val="BFBFBF"/>
              </a:solidFill>
              <a:ln w="9525">
                <a:solidFill>
                  <a:srgbClr val="BFBFBF"/>
                </a:solidFill>
              </a:ln>
              <a:effectLst>
                <a:outerShdw blurRad="40005" dist="20320" dir="5400000" algn="tl" rotWithShape="0">
                  <a:prstClr val="black">
                    <a:alpha val="38000"/>
                  </a:prstClr>
                </a:outerShdw>
              </a:effectLst>
            </c:spPr>
          </c:dPt>
          <c:dLbls>
            <c:dLbl>
              <c:idx val="2"/>
              <c:layout>
                <c:manualLayout>
                  <c:x val="2.9197080291971339E-3"/>
                  <c:y val="-2.9805789924545592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5"/>
              <c:layout>
                <c:manualLayout>
                  <c:x val="-5.8394160583941914E-3"/>
                  <c:y val="-5.9607824729808979E-3"/>
                </c:manualLayout>
              </c:layout>
              <c:showLegendKey val="0"/>
              <c:showVal val="1"/>
              <c:showCatName val="0"/>
              <c:showSerName val="0"/>
              <c:showPercent val="0"/>
              <c:showBubbleSize val="0"/>
              <c:extLst>
                <c:ext xmlns:c15="http://schemas.microsoft.com/office/drawing/2012/chart" uri="{CE6537A1-D6FC-4f65-9D91-7224C49458BB}">
                  <c15:layout/>
                </c:ext>
              </c:extLst>
            </c:dLbl>
            <c:dLbl>
              <c:idx val="6"/>
              <c:layout>
                <c:manualLayout>
                  <c:x val="3.1358713808772587E-3"/>
                  <c:y val="-1.1920626166140614E-2"/>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sz="900" b="0">
                    <a:latin typeface="Arial" pitchFamily="34" charset="0"/>
                    <a:ea typeface="宋体" pitchFamily="2" charset="-122"/>
                    <a:cs typeface="Arial" pitchFamily="34" charset="0"/>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Sheet1!$B$1:$H$1</c:f>
              <c:strCache>
                <c:ptCount val="7"/>
                <c:pt idx="0">
                  <c:v>A00</c:v>
                </c:pt>
                <c:pt idx="1">
                  <c:v>A0</c:v>
                </c:pt>
                <c:pt idx="2">
                  <c:v>A</c:v>
                </c:pt>
                <c:pt idx="3">
                  <c:v>B</c:v>
                </c:pt>
                <c:pt idx="4">
                  <c:v>C</c:v>
                </c:pt>
                <c:pt idx="5">
                  <c:v>MPV</c:v>
                </c:pt>
                <c:pt idx="6">
                  <c:v>SUV</c:v>
                </c:pt>
              </c:strCache>
            </c:strRef>
          </c:cat>
          <c:val>
            <c:numRef>
              <c:f>Sheet1!$B$2:$H$2</c:f>
              <c:numCache>
                <c:formatCode>0.0%</c:formatCode>
                <c:ptCount val="7"/>
                <c:pt idx="0">
                  <c:v>-4.0000000000000001E-3</c:v>
                </c:pt>
                <c:pt idx="1">
                  <c:v>2.8000000000000001E-2</c:v>
                </c:pt>
                <c:pt idx="2">
                  <c:v>5.0000000000000001E-3</c:v>
                </c:pt>
                <c:pt idx="3">
                  <c:v>-3.3000000000000002E-2</c:v>
                </c:pt>
                <c:pt idx="4">
                  <c:v>-0.01</c:v>
                </c:pt>
                <c:pt idx="5">
                  <c:v>5.6000000000000001E-2</c:v>
                </c:pt>
                <c:pt idx="6">
                  <c:v>-4.0000000000000001E-3</c:v>
                </c:pt>
              </c:numCache>
            </c:numRef>
          </c:val>
        </c:ser>
        <c:dLbls>
          <c:showLegendKey val="0"/>
          <c:showVal val="0"/>
          <c:showCatName val="0"/>
          <c:showSerName val="0"/>
          <c:showPercent val="0"/>
          <c:showBubbleSize val="0"/>
        </c:dLbls>
        <c:gapWidth val="150"/>
        <c:axId val="382316032"/>
        <c:axId val="382317992"/>
      </c:barChart>
      <c:catAx>
        <c:axId val="382316032"/>
        <c:scaling>
          <c:orientation val="minMax"/>
        </c:scaling>
        <c:delete val="0"/>
        <c:axPos val="b"/>
        <c:numFmt formatCode="General" sourceLinked="1"/>
        <c:majorTickMark val="none"/>
        <c:minorTickMark val="none"/>
        <c:tickLblPos val="low"/>
        <c:spPr>
          <a:ln w="12687">
            <a:solidFill>
              <a:srgbClr val="969696"/>
            </a:solidFill>
            <a:prstDash val="solid"/>
          </a:ln>
        </c:spPr>
        <c:txPr>
          <a:bodyPr rot="0" vert="horz"/>
          <a:lstStyle/>
          <a:p>
            <a:pPr>
              <a:defRPr sz="1000"/>
            </a:pPr>
            <a:endParaRPr lang="zh-CN"/>
          </a:p>
        </c:txPr>
        <c:crossAx val="382317992"/>
        <c:crossesAt val="0"/>
        <c:auto val="1"/>
        <c:lblAlgn val="ctr"/>
        <c:lblOffset val="100"/>
        <c:tickLblSkip val="1"/>
        <c:tickMarkSkip val="1"/>
        <c:noMultiLvlLbl val="0"/>
      </c:catAx>
      <c:valAx>
        <c:axId val="382317992"/>
        <c:scaling>
          <c:orientation val="minMax"/>
          <c:max val="0.15000000000000008"/>
          <c:min val="-0.15000000000000008"/>
        </c:scaling>
        <c:delete val="0"/>
        <c:axPos val="l"/>
        <c:numFmt formatCode="0.0%" sourceLinked="0"/>
        <c:majorTickMark val="cross"/>
        <c:minorTickMark val="none"/>
        <c:tickLblPos val="low"/>
        <c:spPr>
          <a:ln w="12687">
            <a:solidFill>
              <a:srgbClr val="969696"/>
            </a:solidFill>
            <a:prstDash val="solid"/>
          </a:ln>
        </c:spPr>
        <c:txPr>
          <a:bodyPr rot="0" vert="horz"/>
          <a:lstStyle/>
          <a:p>
            <a:pPr>
              <a:defRPr sz="900"/>
            </a:pPr>
            <a:endParaRPr lang="zh-CN"/>
          </a:p>
        </c:txPr>
        <c:crossAx val="382316032"/>
        <c:crosses val="autoZero"/>
        <c:crossBetween val="between"/>
        <c:majorUnit val="5.0000000000000024E-2"/>
      </c:valAx>
      <c:spPr>
        <a:noFill/>
        <a:ln w="25405">
          <a:noFill/>
        </a:ln>
      </c:spPr>
    </c:plotArea>
    <c:plotVisOnly val="1"/>
    <c:dispBlanksAs val="gap"/>
    <c:showDLblsOverMax val="0"/>
  </c:chart>
  <c:spPr>
    <a:noFill/>
    <a:ln>
      <a:noFill/>
    </a:ln>
  </c:spPr>
  <c:txPr>
    <a:bodyPr/>
    <a:lstStyle/>
    <a:p>
      <a:pPr>
        <a:defRPr sz="923"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11"/>
          <c:w val="0.74031579541226356"/>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126110</c:v>
                </c:pt>
                <c:pt idx="1">
                  <c:v>126210</c:v>
                </c:pt>
                <c:pt idx="2">
                  <c:v>125315</c:v>
                </c:pt>
                <c:pt idx="3" formatCode="_ * #,##0_ ;_ * \-#,##0_ ;_ * &quot;-&quot;??_ ;_ @_ ">
                  <c:v>124965</c:v>
                </c:pt>
                <c:pt idx="4" formatCode="_ * #,##0_ ;_ * \-#,##0_ ;_ * &quot;-&quot;??_ ;_ @_ ">
                  <c:v>125527.27272727272</c:v>
                </c:pt>
                <c:pt idx="5">
                  <c:v>125054.54545454546</c:v>
                </c:pt>
                <c:pt idx="6">
                  <c:v>124536.36363636363</c:v>
                </c:pt>
                <c:pt idx="7">
                  <c:v>123772.72727272728</c:v>
                </c:pt>
                <c:pt idx="8">
                  <c:v>124186.36363636363</c:v>
                </c:pt>
                <c:pt idx="9">
                  <c:v>124590.909090909</c:v>
                </c:pt>
                <c:pt idx="10">
                  <c:v>125217.27272727272</c:v>
                </c:pt>
                <c:pt idx="11">
                  <c:v>127355</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2.4999995078741127E-3"/>
                  <c:y val="-1.5768725361366621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0"/>
                  <c:y val="-6.8331143232588723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4.9999990157482254E-3"/>
                  <c:y val="-6.3074901445466486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1"/>
              <c:layout>
                <c:manualLayout>
                  <c:x val="-1.93645972468727E-2"/>
                  <c:y val="-2.1024967148488827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121590</c:v>
                </c:pt>
                <c:pt idx="1">
                  <c:v>128563</c:v>
                </c:pt>
                <c:pt idx="2">
                  <c:v>122644</c:v>
                </c:pt>
                <c:pt idx="3" formatCode="_ * #,##0_ ;_ * \-#,##0_ ;_ * &quot;-&quot;??_ ;_ @_ ">
                  <c:v>122194</c:v>
                </c:pt>
              </c:numCache>
            </c:numRef>
          </c:val>
        </c:ser>
        <c:dLbls>
          <c:showLegendKey val="0"/>
          <c:showVal val="0"/>
          <c:showCatName val="0"/>
          <c:showSerName val="0"/>
          <c:showPercent val="0"/>
          <c:showBubbleSize val="0"/>
        </c:dLbls>
        <c:gapWidth val="100"/>
        <c:axId val="493870288"/>
        <c:axId val="493869112"/>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3.0000000000000001E-3</c:v>
                </c:pt>
                <c:pt idx="1">
                  <c:v>1.4E-2</c:v>
                </c:pt>
                <c:pt idx="2">
                  <c:v>1.0999999999999999E-2</c:v>
                </c:pt>
                <c:pt idx="3">
                  <c:v>2.3E-2</c:v>
                </c:pt>
              </c:numCache>
            </c:numRef>
          </c:val>
          <c:smooth val="0"/>
        </c:ser>
        <c:dLbls>
          <c:showLegendKey val="0"/>
          <c:showVal val="0"/>
          <c:showCatName val="0"/>
          <c:showSerName val="0"/>
          <c:showPercent val="0"/>
          <c:showBubbleSize val="0"/>
        </c:dLbls>
        <c:marker val="1"/>
        <c:smooth val="0"/>
        <c:axId val="493871856"/>
        <c:axId val="493872640"/>
      </c:lineChart>
      <c:catAx>
        <c:axId val="493870288"/>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493869112"/>
        <c:crosses val="autoZero"/>
        <c:auto val="1"/>
        <c:lblAlgn val="ctr"/>
        <c:lblOffset val="100"/>
        <c:noMultiLvlLbl val="0"/>
      </c:catAx>
      <c:valAx>
        <c:axId val="493869112"/>
        <c:scaling>
          <c:orientation val="minMax"/>
          <c:max val="150000"/>
          <c:min val="80000"/>
        </c:scaling>
        <c:delete val="0"/>
        <c:axPos val="l"/>
        <c:numFmt formatCode="0_);[Red]\(0\)" sourceLinked="0"/>
        <c:majorTickMark val="out"/>
        <c:minorTickMark val="none"/>
        <c:tickLblPos val="nextTo"/>
        <c:txPr>
          <a:bodyPr/>
          <a:lstStyle/>
          <a:p>
            <a:pPr>
              <a:defRPr>
                <a:latin typeface="+mn-lt"/>
              </a:defRPr>
            </a:pPr>
            <a:endParaRPr lang="zh-CN"/>
          </a:p>
        </c:txPr>
        <c:crossAx val="493870288"/>
        <c:crosses val="autoZero"/>
        <c:crossBetween val="between"/>
        <c:majorUnit val="10000"/>
      </c:valAx>
      <c:catAx>
        <c:axId val="493871856"/>
        <c:scaling>
          <c:orientation val="minMax"/>
        </c:scaling>
        <c:delete val="1"/>
        <c:axPos val="b"/>
        <c:numFmt formatCode="General" sourceLinked="1"/>
        <c:majorTickMark val="out"/>
        <c:minorTickMark val="none"/>
        <c:tickLblPos val="none"/>
        <c:crossAx val="493872640"/>
        <c:crosses val="autoZero"/>
        <c:auto val="1"/>
        <c:lblAlgn val="ctr"/>
        <c:lblOffset val="100"/>
        <c:noMultiLvlLbl val="0"/>
      </c:catAx>
      <c:valAx>
        <c:axId val="493872640"/>
        <c:scaling>
          <c:orientation val="minMax"/>
          <c:max val="8.0000000000000016E-2"/>
          <c:min val="-1.0000000000000002E-2"/>
        </c:scaling>
        <c:delete val="0"/>
        <c:axPos val="r"/>
        <c:numFmt formatCode="0.0%" sourceLinked="0"/>
        <c:majorTickMark val="out"/>
        <c:minorTickMark val="none"/>
        <c:tickLblPos val="nextTo"/>
        <c:txPr>
          <a:bodyPr/>
          <a:lstStyle/>
          <a:p>
            <a:pPr>
              <a:defRPr>
                <a:latin typeface="+mn-lt"/>
              </a:defRPr>
            </a:pPr>
            <a:endParaRPr lang="zh-CN"/>
          </a:p>
        </c:txPr>
        <c:crossAx val="493871856"/>
        <c:crosses val="max"/>
        <c:crossBetween val="between"/>
        <c:majorUnit val="3.0000000000000006E-2"/>
      </c:valAx>
      <c:spPr>
        <a:noFill/>
        <a:ln w="25399">
          <a:noFill/>
        </a:ln>
      </c:spPr>
    </c:plotArea>
    <c:legend>
      <c:legendPos val="t"/>
      <c:layout>
        <c:manualLayout>
          <c:xMode val="edge"/>
          <c:yMode val="edge"/>
          <c:x val="0.14740328648203055"/>
          <c:y val="0"/>
          <c:w val="0.74055994943858861"/>
          <c:h val="0.12234751208004387"/>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06"/>
          <c:w val="0.74031579541226356"/>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92350</c:v>
                </c:pt>
                <c:pt idx="1">
                  <c:v>92350</c:v>
                </c:pt>
                <c:pt idx="2">
                  <c:v>88400</c:v>
                </c:pt>
                <c:pt idx="3">
                  <c:v>88400</c:v>
                </c:pt>
                <c:pt idx="4" formatCode="#,##0_);[Red]\(#,##0\)">
                  <c:v>86050</c:v>
                </c:pt>
                <c:pt idx="5" formatCode="#,##0_ ">
                  <c:v>86050</c:v>
                </c:pt>
                <c:pt idx="6" formatCode="#,##0_);[Red]\(#,##0\)">
                  <c:v>85950</c:v>
                </c:pt>
                <c:pt idx="7" formatCode="#,##0_);[Red]\(#,##0\)">
                  <c:v>85450</c:v>
                </c:pt>
                <c:pt idx="8" formatCode="#,##0_);[Red]\(#,##0\)">
                  <c:v>85150</c:v>
                </c:pt>
                <c:pt idx="9" formatCode="#,##0_);[Red]\(#,##0\)">
                  <c:v>84700</c:v>
                </c:pt>
                <c:pt idx="10" formatCode="#,##0_);[Red]\(#,##0\)">
                  <c:v>86012.5</c:v>
                </c:pt>
                <c:pt idx="11" formatCode="#,##0_);[Red]\(#,##0\)">
                  <c:v>88062.5</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2.3354229222637799E-3"/>
                  <c:y val="-7.3587385019710905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2.5056915698868192E-3"/>
                  <c:y val="-1.0512483574244464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7.517074709660434E-3"/>
                  <c:y val="-0.13666228646517739"/>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0"/>
                  <c:y val="-3.6793692509855452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1"/>
              <c:layout>
                <c:manualLayout>
                  <c:x val="-1.93645972468727E-2"/>
                  <c:y val="-6.3075315322772607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87513</c:v>
                </c:pt>
                <c:pt idx="1">
                  <c:v>87488</c:v>
                </c:pt>
                <c:pt idx="2">
                  <c:v>83083</c:v>
                </c:pt>
                <c:pt idx="3">
                  <c:v>84701</c:v>
                </c:pt>
              </c:numCache>
            </c:numRef>
          </c:val>
        </c:ser>
        <c:dLbls>
          <c:showLegendKey val="0"/>
          <c:showVal val="0"/>
          <c:showCatName val="0"/>
          <c:showSerName val="0"/>
          <c:showPercent val="0"/>
          <c:showBubbleSize val="0"/>
        </c:dLbls>
        <c:gapWidth val="100"/>
        <c:axId val="493868328"/>
        <c:axId val="493872248"/>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-1E-3</c:v>
                </c:pt>
                <c:pt idx="1">
                  <c:v>-4.7E-2</c:v>
                </c:pt>
                <c:pt idx="2">
                  <c:v>-8.5000000000000006E-2</c:v>
                </c:pt>
                <c:pt idx="3">
                  <c:v>-5.3999999999999999E-2</c:v>
                </c:pt>
              </c:numCache>
            </c:numRef>
          </c:val>
          <c:smooth val="0"/>
        </c:ser>
        <c:dLbls>
          <c:showLegendKey val="0"/>
          <c:showVal val="0"/>
          <c:showCatName val="0"/>
          <c:showSerName val="0"/>
          <c:showPercent val="0"/>
          <c:showBubbleSize val="0"/>
        </c:dLbls>
        <c:marker val="1"/>
        <c:smooth val="0"/>
        <c:axId val="493868720"/>
        <c:axId val="493869504"/>
      </c:lineChart>
      <c:catAx>
        <c:axId val="493868328"/>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493872248"/>
        <c:crosses val="autoZero"/>
        <c:auto val="1"/>
        <c:lblAlgn val="ctr"/>
        <c:lblOffset val="100"/>
        <c:noMultiLvlLbl val="0"/>
      </c:catAx>
      <c:valAx>
        <c:axId val="493872248"/>
        <c:scaling>
          <c:orientation val="minMax"/>
          <c:max val="105000"/>
          <c:min val="60000"/>
        </c:scaling>
        <c:delete val="0"/>
        <c:axPos val="l"/>
        <c:numFmt formatCode="0_);[Red]\(0\)" sourceLinked="0"/>
        <c:majorTickMark val="out"/>
        <c:minorTickMark val="none"/>
        <c:tickLblPos val="nextTo"/>
        <c:txPr>
          <a:bodyPr/>
          <a:lstStyle/>
          <a:p>
            <a:pPr>
              <a:defRPr>
                <a:latin typeface="+mn-lt"/>
              </a:defRPr>
            </a:pPr>
            <a:endParaRPr lang="zh-CN"/>
          </a:p>
        </c:txPr>
        <c:crossAx val="493868328"/>
        <c:crosses val="autoZero"/>
        <c:crossBetween val="between"/>
        <c:majorUnit val="10000"/>
      </c:valAx>
      <c:catAx>
        <c:axId val="493868720"/>
        <c:scaling>
          <c:orientation val="minMax"/>
        </c:scaling>
        <c:delete val="1"/>
        <c:axPos val="b"/>
        <c:numFmt formatCode="General" sourceLinked="1"/>
        <c:majorTickMark val="out"/>
        <c:minorTickMark val="none"/>
        <c:tickLblPos val="none"/>
        <c:crossAx val="493869504"/>
        <c:crosses val="autoZero"/>
        <c:auto val="1"/>
        <c:lblAlgn val="ctr"/>
        <c:lblOffset val="100"/>
        <c:noMultiLvlLbl val="0"/>
      </c:catAx>
      <c:valAx>
        <c:axId val="493869504"/>
        <c:scaling>
          <c:orientation val="minMax"/>
          <c:max val="0.18000000000000002"/>
          <c:min val="-0.18000000000000002"/>
        </c:scaling>
        <c:delete val="0"/>
        <c:axPos val="r"/>
        <c:numFmt formatCode="0.0%" sourceLinked="0"/>
        <c:majorTickMark val="out"/>
        <c:minorTickMark val="none"/>
        <c:tickLblPos val="nextTo"/>
        <c:crossAx val="493868720"/>
        <c:crosses val="max"/>
        <c:crossBetween val="between"/>
        <c:majorUnit val="0.1"/>
      </c:valAx>
      <c:spPr>
        <a:noFill/>
        <a:ln w="25399">
          <a:noFill/>
        </a:ln>
      </c:spPr>
    </c:plotArea>
    <c:legend>
      <c:legendPos val="t"/>
      <c:layout>
        <c:manualLayout>
          <c:xMode val="edge"/>
          <c:yMode val="edge"/>
          <c:x val="0.14792524858397449"/>
          <c:y val="0"/>
          <c:w val="0.74171934751981661"/>
          <c:h val="0.11183502850579946"/>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14"/>
          <c:w val="0.74031579541226356"/>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81578.571428571435</c:v>
                </c:pt>
                <c:pt idx="1">
                  <c:v>81578.571428571435</c:v>
                </c:pt>
                <c:pt idx="2">
                  <c:v>81142.857142857145</c:v>
                </c:pt>
                <c:pt idx="3">
                  <c:v>79892.857142857145</c:v>
                </c:pt>
                <c:pt idx="4">
                  <c:v>79635.71428571429</c:v>
                </c:pt>
                <c:pt idx="5">
                  <c:v>79350</c:v>
                </c:pt>
                <c:pt idx="6">
                  <c:v>78767.142857142855</c:v>
                </c:pt>
                <c:pt idx="7">
                  <c:v>77788.571428571435</c:v>
                </c:pt>
                <c:pt idx="8">
                  <c:v>77518.571428571435</c:v>
                </c:pt>
                <c:pt idx="9">
                  <c:v>76518.571428571435</c:v>
                </c:pt>
                <c:pt idx="10">
                  <c:v>78751.428571428565</c:v>
                </c:pt>
                <c:pt idx="11">
                  <c:v>92406.25</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2.3096843752944473E-17"/>
                  <c:y val="-5.2215585406607284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7.2617239675772599E-3"/>
                  <c:y val="1.5768725361366621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2.5196847894168014E-3"/>
                  <c:y val="-8.354493665057168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1"/>
              <c:layout>
                <c:manualLayout>
                  <c:x val="-1.694402259101379E-2"/>
                  <c:y val="5.2562417871222103E-3"/>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90417</c:v>
                </c:pt>
                <c:pt idx="1">
                  <c:v>89561</c:v>
                </c:pt>
                <c:pt idx="2">
                  <c:v>87636</c:v>
                </c:pt>
                <c:pt idx="3">
                  <c:v>87463</c:v>
                </c:pt>
              </c:numCache>
            </c:numRef>
          </c:val>
        </c:ser>
        <c:dLbls>
          <c:showLegendKey val="0"/>
          <c:showVal val="0"/>
          <c:showCatName val="0"/>
          <c:showSerName val="0"/>
          <c:showPercent val="0"/>
          <c:showBubbleSize val="0"/>
        </c:dLbls>
        <c:gapWidth val="100"/>
        <c:axId val="382320736"/>
        <c:axId val="428839744"/>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4.2999999999999997E-2</c:v>
                </c:pt>
                <c:pt idx="1">
                  <c:v>3.5999999999999997E-2</c:v>
                </c:pt>
                <c:pt idx="2">
                  <c:v>-0.03</c:v>
                </c:pt>
                <c:pt idx="3">
                  <c:v>-1.7000000000000001E-2</c:v>
                </c:pt>
              </c:numCache>
            </c:numRef>
          </c:val>
          <c:smooth val="0"/>
        </c:ser>
        <c:dLbls>
          <c:showLegendKey val="0"/>
          <c:showVal val="0"/>
          <c:showCatName val="0"/>
          <c:showSerName val="0"/>
          <c:showPercent val="0"/>
          <c:showBubbleSize val="0"/>
        </c:dLbls>
        <c:marker val="1"/>
        <c:smooth val="0"/>
        <c:axId val="428832688"/>
        <c:axId val="428837392"/>
      </c:lineChart>
      <c:catAx>
        <c:axId val="382320736"/>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428839744"/>
        <c:crosses val="autoZero"/>
        <c:auto val="1"/>
        <c:lblAlgn val="ctr"/>
        <c:lblOffset val="100"/>
        <c:noMultiLvlLbl val="0"/>
      </c:catAx>
      <c:valAx>
        <c:axId val="428839744"/>
        <c:scaling>
          <c:orientation val="minMax"/>
          <c:max val="105000"/>
          <c:min val="50000"/>
        </c:scaling>
        <c:delete val="0"/>
        <c:axPos val="l"/>
        <c:numFmt formatCode="0_);[Red]\(0\)" sourceLinked="0"/>
        <c:majorTickMark val="out"/>
        <c:minorTickMark val="none"/>
        <c:tickLblPos val="nextTo"/>
        <c:txPr>
          <a:bodyPr/>
          <a:lstStyle/>
          <a:p>
            <a:pPr>
              <a:defRPr>
                <a:latin typeface="+mn-lt"/>
              </a:defRPr>
            </a:pPr>
            <a:endParaRPr lang="zh-CN"/>
          </a:p>
        </c:txPr>
        <c:crossAx val="382320736"/>
        <c:crosses val="autoZero"/>
        <c:crossBetween val="between"/>
        <c:majorUnit val="9000"/>
        <c:minorUnit val="2500"/>
      </c:valAx>
      <c:catAx>
        <c:axId val="428832688"/>
        <c:scaling>
          <c:orientation val="minMax"/>
        </c:scaling>
        <c:delete val="1"/>
        <c:axPos val="b"/>
        <c:numFmt formatCode="General" sourceLinked="1"/>
        <c:majorTickMark val="out"/>
        <c:minorTickMark val="none"/>
        <c:tickLblPos val="none"/>
        <c:crossAx val="428837392"/>
        <c:crosses val="autoZero"/>
        <c:auto val="1"/>
        <c:lblAlgn val="ctr"/>
        <c:lblOffset val="100"/>
        <c:noMultiLvlLbl val="0"/>
      </c:catAx>
      <c:valAx>
        <c:axId val="428837392"/>
        <c:scaling>
          <c:orientation val="minMax"/>
          <c:max val="0.30000000000000004"/>
          <c:min val="-0.1"/>
        </c:scaling>
        <c:delete val="0"/>
        <c:axPos val="r"/>
        <c:numFmt formatCode="0.0%" sourceLinked="0"/>
        <c:majorTickMark val="out"/>
        <c:minorTickMark val="none"/>
        <c:tickLblPos val="nextTo"/>
        <c:txPr>
          <a:bodyPr/>
          <a:lstStyle/>
          <a:p>
            <a:pPr>
              <a:defRPr>
                <a:latin typeface="+mn-lt"/>
              </a:defRPr>
            </a:pPr>
            <a:endParaRPr lang="zh-CN"/>
          </a:p>
        </c:txPr>
        <c:crossAx val="428832688"/>
        <c:crosses val="max"/>
        <c:crossBetween val="between"/>
        <c:majorUnit val="0.15000000000000002"/>
      </c:valAx>
      <c:spPr>
        <a:noFill/>
        <a:ln w="25400">
          <a:noFill/>
        </a:ln>
      </c:spPr>
    </c:plotArea>
    <c:legend>
      <c:legendPos val="t"/>
      <c:layout>
        <c:manualLayout>
          <c:xMode val="edge"/>
          <c:yMode val="edge"/>
          <c:x val="0.14740328648203055"/>
          <c:y val="0"/>
          <c:w val="0.74055994943858861"/>
          <c:h val="0.12234751208004387"/>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06"/>
          <c:w val="0.74031579541226356"/>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 </c:formatCode>
                <c:ptCount val="12"/>
                <c:pt idx="0">
                  <c:v>108457.77777777778</c:v>
                </c:pt>
                <c:pt idx="1">
                  <c:v>108324.44444444444</c:v>
                </c:pt>
                <c:pt idx="2">
                  <c:v>109889.33333333333</c:v>
                </c:pt>
                <c:pt idx="3">
                  <c:v>117806.66666666667</c:v>
                </c:pt>
                <c:pt idx="4">
                  <c:v>117176.66666666667</c:v>
                </c:pt>
                <c:pt idx="5">
                  <c:v>117176.66666666667</c:v>
                </c:pt>
                <c:pt idx="6">
                  <c:v>116893.33333333333</c:v>
                </c:pt>
                <c:pt idx="7">
                  <c:v>121658.46153846153</c:v>
                </c:pt>
                <c:pt idx="8">
                  <c:v>121443.07692307692</c:v>
                </c:pt>
                <c:pt idx="9">
                  <c:v>124274.28571428571</c:v>
                </c:pt>
                <c:pt idx="10">
                  <c:v>122742.85714285714</c:v>
                </c:pt>
                <c:pt idx="11">
                  <c:v>121071.42857142857</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2.6090339980336967E-3"/>
                  <c:y val="-6.3074901445466486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2.3051877090050842E-17"/>
                  <c:y val="2.6281208935611037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2.5147792786147723E-3"/>
                  <c:y val="-6.3074901445466486E-2"/>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 </c:formatCode>
                <c:ptCount val="12"/>
                <c:pt idx="0">
                  <c:v>120871</c:v>
                </c:pt>
                <c:pt idx="1">
                  <c:v>120021</c:v>
                </c:pt>
                <c:pt idx="2">
                  <c:v>121150</c:v>
                </c:pt>
                <c:pt idx="3">
                  <c:v>120864</c:v>
                </c:pt>
              </c:numCache>
            </c:numRef>
          </c:val>
        </c:ser>
        <c:dLbls>
          <c:showLegendKey val="0"/>
          <c:showVal val="0"/>
          <c:showCatName val="0"/>
          <c:showSerName val="0"/>
          <c:showPercent val="0"/>
          <c:showBubbleSize val="0"/>
        </c:dLbls>
        <c:gapWidth val="100"/>
        <c:axId val="428837784"/>
        <c:axId val="428832296"/>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1.9E-2</c:v>
                </c:pt>
                <c:pt idx="1">
                  <c:v>3.7999999999999999E-2</c:v>
                </c:pt>
                <c:pt idx="2">
                  <c:v>4.8000000000000001E-2</c:v>
                </c:pt>
                <c:pt idx="3">
                  <c:v>6.4000000000000001E-2</c:v>
                </c:pt>
              </c:numCache>
            </c:numRef>
          </c:val>
          <c:smooth val="0"/>
        </c:ser>
        <c:dLbls>
          <c:showLegendKey val="0"/>
          <c:showVal val="0"/>
          <c:showCatName val="0"/>
          <c:showSerName val="0"/>
          <c:showPercent val="0"/>
          <c:showBubbleSize val="0"/>
        </c:dLbls>
        <c:marker val="1"/>
        <c:smooth val="0"/>
        <c:axId val="428834256"/>
        <c:axId val="428837000"/>
      </c:lineChart>
      <c:catAx>
        <c:axId val="428837784"/>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428832296"/>
        <c:crosses val="autoZero"/>
        <c:auto val="1"/>
        <c:lblAlgn val="ctr"/>
        <c:lblOffset val="100"/>
        <c:noMultiLvlLbl val="0"/>
      </c:catAx>
      <c:valAx>
        <c:axId val="428832296"/>
        <c:scaling>
          <c:orientation val="minMax"/>
          <c:max val="150000"/>
          <c:min val="60000"/>
        </c:scaling>
        <c:delete val="0"/>
        <c:axPos val="l"/>
        <c:numFmt formatCode="0_);[Red]\(0\)" sourceLinked="0"/>
        <c:majorTickMark val="out"/>
        <c:minorTickMark val="none"/>
        <c:tickLblPos val="nextTo"/>
        <c:txPr>
          <a:bodyPr/>
          <a:lstStyle/>
          <a:p>
            <a:pPr>
              <a:defRPr>
                <a:latin typeface="+mn-lt"/>
              </a:defRPr>
            </a:pPr>
            <a:endParaRPr lang="zh-CN"/>
          </a:p>
        </c:txPr>
        <c:crossAx val="428837784"/>
        <c:crosses val="autoZero"/>
        <c:crossBetween val="between"/>
        <c:majorUnit val="20000"/>
      </c:valAx>
      <c:catAx>
        <c:axId val="428834256"/>
        <c:scaling>
          <c:orientation val="minMax"/>
        </c:scaling>
        <c:delete val="1"/>
        <c:axPos val="b"/>
        <c:numFmt formatCode="General" sourceLinked="1"/>
        <c:majorTickMark val="out"/>
        <c:minorTickMark val="none"/>
        <c:tickLblPos val="none"/>
        <c:crossAx val="428837000"/>
        <c:crosses val="autoZero"/>
        <c:auto val="1"/>
        <c:lblAlgn val="ctr"/>
        <c:lblOffset val="100"/>
        <c:noMultiLvlLbl val="0"/>
      </c:catAx>
      <c:valAx>
        <c:axId val="428837000"/>
        <c:scaling>
          <c:orientation val="minMax"/>
          <c:max val="0.2"/>
          <c:min val="-2.0000000000000011E-2"/>
        </c:scaling>
        <c:delete val="0"/>
        <c:axPos val="r"/>
        <c:numFmt formatCode="0.0%" sourceLinked="0"/>
        <c:majorTickMark val="out"/>
        <c:minorTickMark val="none"/>
        <c:tickLblPos val="nextTo"/>
        <c:crossAx val="428834256"/>
        <c:crosses val="max"/>
        <c:crossBetween val="between"/>
        <c:majorUnit val="6.0000000000000012E-2"/>
      </c:valAx>
      <c:spPr>
        <a:noFill/>
        <a:ln w="25399">
          <a:noFill/>
        </a:ln>
      </c:spPr>
    </c:plotArea>
    <c:legend>
      <c:legendPos val="t"/>
      <c:layout>
        <c:manualLayout>
          <c:xMode val="edge"/>
          <c:yMode val="edge"/>
          <c:x val="0.14728765711117003"/>
          <c:y val="0"/>
          <c:w val="0.74076255344323882"/>
          <c:h val="0.11183502850579946"/>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1205393894866E-2"/>
          <c:y val="7.6712150441289109E-2"/>
          <c:w val="0.95190310206512463"/>
          <c:h val="0.79565849916008213"/>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-2.687117261754457</c:v>
                </c:pt>
                <c:pt idx="2">
                  <c:v>-2.7823894868557186</c:v>
                </c:pt>
                <c:pt idx="3">
                  <c:v>-4.5668572038983442</c:v>
                </c:pt>
                <c:pt idx="4">
                  <c:v>-5.2249748149263091</c:v>
                </c:pt>
                <c:pt idx="5">
                  <c:v>-1.6924679764043105</c:v>
                </c:pt>
                <c:pt idx="6">
                  <c:v>-2.63066322470763</c:v>
                </c:pt>
                <c:pt idx="7">
                  <c:v>-3.3058066417635978</c:v>
                </c:pt>
                <c:pt idx="8">
                  <c:v>-3.1952277294349796</c:v>
                </c:pt>
                <c:pt idx="9">
                  <c:v>-3.4735242616761308</c:v>
                </c:pt>
                <c:pt idx="10">
                  <c:v>-3.3354536974419036</c:v>
                </c:pt>
                <c:pt idx="11">
                  <c:v>-3.1578136500018172</c:v>
                </c:pt>
                <c:pt idx="12">
                  <c:v>-3.2479318513043975</c:v>
                </c:pt>
                <c:pt idx="13">
                  <c:v>-3.5097596138406573</c:v>
                </c:pt>
                <c:pt idx="14">
                  <c:v>-3.7540152166898766</c:v>
                </c:pt>
                <c:pt idx="15">
                  <c:v>-4.5814713835180543</c:v>
                </c:pt>
                <c:pt idx="16">
                  <c:v>-4.8858122257817715</c:v>
                </c:pt>
                <c:pt idx="17">
                  <c:v>-5.4606556654232419</c:v>
                </c:pt>
                <c:pt idx="18">
                  <c:v>-5.4944736310586269</c:v>
                </c:pt>
                <c:pt idx="19">
                  <c:v>-4.777133593130789</c:v>
                </c:pt>
                <c:pt idx="20">
                  <c:v>-4.8891506950626606</c:v>
                </c:pt>
                <c:pt idx="21">
                  <c:v>-5.9298936046331292</c:v>
                </c:pt>
                <c:pt idx="22">
                  <c:v>-6.1963212098635427</c:v>
                </c:pt>
                <c:pt idx="23">
                  <c:v>-5.9925602754985041</c:v>
                </c:pt>
                <c:pt idx="24">
                  <c:v>-6.3138792678761995</c:v>
                </c:pt>
              </c:numCache>
            </c:numRef>
          </c:val>
          <c:smooth val="0"/>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-0.62124832142361752</c:v>
                </c:pt>
                <c:pt idx="2">
                  <c:v>-0.13004176532580569</c:v>
                </c:pt>
                <c:pt idx="3">
                  <c:v>0.75018772274311196</c:v>
                </c:pt>
                <c:pt idx="4">
                  <c:v>0.68618613799351635</c:v>
                </c:pt>
                <c:pt idx="5">
                  <c:v>0.68598555935346361</c:v>
                </c:pt>
                <c:pt idx="6">
                  <c:v>0.47110550569515741</c:v>
                </c:pt>
                <c:pt idx="7">
                  <c:v>1.5308842939662171</c:v>
                </c:pt>
                <c:pt idx="8">
                  <c:v>0.81291149686455455</c:v>
                </c:pt>
                <c:pt idx="9">
                  <c:v>0.61199041855493075</c:v>
                </c:pt>
                <c:pt idx="10">
                  <c:v>0.33798000638349812</c:v>
                </c:pt>
                <c:pt idx="11">
                  <c:v>0.35415016355422324</c:v>
                </c:pt>
                <c:pt idx="12">
                  <c:v>0.52458745952339569</c:v>
                </c:pt>
                <c:pt idx="13">
                  <c:v>1.4734284511860318</c:v>
                </c:pt>
                <c:pt idx="14">
                  <c:v>1.9012717230760146</c:v>
                </c:pt>
                <c:pt idx="15">
                  <c:v>1.5943395000556082</c:v>
                </c:pt>
                <c:pt idx="16">
                  <c:v>1.731424072591925</c:v>
                </c:pt>
                <c:pt idx="17">
                  <c:v>2.9305073081721478</c:v>
                </c:pt>
                <c:pt idx="18">
                  <c:v>0.91761398078804568</c:v>
                </c:pt>
                <c:pt idx="19">
                  <c:v>-0.17343428513756365</c:v>
                </c:pt>
                <c:pt idx="20">
                  <c:v>-0.33758427252896794</c:v>
                </c:pt>
                <c:pt idx="21">
                  <c:v>0.52179638084532964</c:v>
                </c:pt>
                <c:pt idx="22">
                  <c:v>0.57590062172798717</c:v>
                </c:pt>
                <c:pt idx="23">
                  <c:v>-0.70028072491356008</c:v>
                </c:pt>
                <c:pt idx="24">
                  <c:v>0.14820428399620056</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-7.3437100882090434</c:v>
                </c:pt>
                <c:pt idx="2">
                  <c:v>-3.6923451987290967</c:v>
                </c:pt>
                <c:pt idx="3">
                  <c:v>-1.0624719619759304</c:v>
                </c:pt>
                <c:pt idx="4">
                  <c:v>-1.3093089713677397</c:v>
                </c:pt>
                <c:pt idx="5">
                  <c:v>1.9326264015710359</c:v>
                </c:pt>
                <c:pt idx="6">
                  <c:v>0.58643595157616968</c:v>
                </c:pt>
                <c:pt idx="7">
                  <c:v>1.5906543327222966</c:v>
                </c:pt>
                <c:pt idx="8">
                  <c:v>2.0108251166725655</c:v>
                </c:pt>
                <c:pt idx="9">
                  <c:v>-0.58978849407587131</c:v>
                </c:pt>
                <c:pt idx="10">
                  <c:v>-0.58035382654301193</c:v>
                </c:pt>
                <c:pt idx="11">
                  <c:v>-0.94701896623239357</c:v>
                </c:pt>
                <c:pt idx="12">
                  <c:v>-1.3506117150006935</c:v>
                </c:pt>
                <c:pt idx="13">
                  <c:v>-0.45</c:v>
                </c:pt>
                <c:pt idx="14">
                  <c:v>-0.62637842669700516</c:v>
                </c:pt>
                <c:pt idx="15">
                  <c:v>0.38073055454004301</c:v>
                </c:pt>
                <c:pt idx="16">
                  <c:v>2.6654649021974341</c:v>
                </c:pt>
                <c:pt idx="17">
                  <c:v>0.89583780465860574</c:v>
                </c:pt>
                <c:pt idx="18">
                  <c:v>0.30074877830474911</c:v>
                </c:pt>
                <c:pt idx="19">
                  <c:v>1.1349702649376958E-2</c:v>
                </c:pt>
                <c:pt idx="20">
                  <c:v>-0.63568411361034638</c:v>
                </c:pt>
                <c:pt idx="21">
                  <c:v>-2.538315170508243</c:v>
                </c:pt>
                <c:pt idx="22">
                  <c:v>-1.9686304478953254</c:v>
                </c:pt>
                <c:pt idx="23">
                  <c:v>-2.3853909484053637</c:v>
                </c:pt>
                <c:pt idx="24">
                  <c:v>-3.0853995335118678</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layout>
                <c:manualLayout>
                  <c:x val="-2.8262260445371248E-2"/>
                  <c:y val="-4.4398266695656649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7"/>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-0.56000000000000005</c:v>
                </c:pt>
                <c:pt idx="2">
                  <c:v>1.06</c:v>
                </c:pt>
                <c:pt idx="3">
                  <c:v>3.37</c:v>
                </c:pt>
                <c:pt idx="4">
                  <c:v>3.78</c:v>
                </c:pt>
                <c:pt idx="5">
                  <c:v>6.08</c:v>
                </c:pt>
                <c:pt idx="6">
                  <c:v>7.16</c:v>
                </c:pt>
                <c:pt idx="7">
                  <c:v>3.87</c:v>
                </c:pt>
                <c:pt idx="8">
                  <c:v>3.57</c:v>
                </c:pt>
              </c:numCache>
            </c:numRef>
          </c:val>
          <c:smooth val="0"/>
        </c:ser>
        <c:dLbls>
          <c:showLegendKey val="0"/>
          <c:showVal val="0"/>
          <c:showCatName val="0"/>
          <c:showSerName val="0"/>
          <c:showPercent val="0"/>
          <c:showBubbleSize val="0"/>
        </c:dLbls>
        <c:marker val="1"/>
        <c:smooth val="0"/>
        <c:axId val="428835432"/>
        <c:axId val="428833080"/>
      </c:lineChart>
      <c:catAx>
        <c:axId val="428835432"/>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28833080"/>
        <c:crosses val="autoZero"/>
        <c:auto val="1"/>
        <c:lblAlgn val="ctr"/>
        <c:lblOffset val="100"/>
        <c:tickLblSkip val="1"/>
        <c:tickMarkSkip val="1"/>
        <c:noMultiLvlLbl val="0"/>
      </c:catAx>
      <c:valAx>
        <c:axId val="428833080"/>
        <c:scaling>
          <c:orientation val="minMax"/>
          <c:max val="12"/>
          <c:min val="-12"/>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28835432"/>
        <c:crosses val="autoZero"/>
        <c:crossBetween val="between"/>
        <c:majorUnit val="4"/>
      </c:valAx>
      <c:spPr>
        <a:noFill/>
        <a:ln w="25409">
          <a:noFill/>
        </a:ln>
      </c:spPr>
    </c:plotArea>
    <c:legend>
      <c:legendPos val="t"/>
      <c:layout>
        <c:manualLayout>
          <c:xMode val="edge"/>
          <c:yMode val="edge"/>
          <c:x val="4.4488082289365453E-2"/>
          <c:y val="7.0587905369005763E-2"/>
          <c:w val="0.35948075968884013"/>
          <c:h val="6.5275540826684797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42555406175766E-2"/>
          <c:y val="7.675505486337042E-2"/>
          <c:w val="0.95054630989053657"/>
          <c:h val="0.79561563892552623"/>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1.9204972830724638</c:v>
                </c:pt>
                <c:pt idx="2">
                  <c:v>1.8611615438716695</c:v>
                </c:pt>
                <c:pt idx="3">
                  <c:v>1.9951543667174294</c:v>
                </c:pt>
                <c:pt idx="4">
                  <c:v>1.4013949021861067</c:v>
                </c:pt>
                <c:pt idx="5">
                  <c:v>1.7315491522393982</c:v>
                </c:pt>
                <c:pt idx="6">
                  <c:v>1.4110480315771079</c:v>
                </c:pt>
                <c:pt idx="7">
                  <c:v>1.6188632430470418</c:v>
                </c:pt>
                <c:pt idx="8">
                  <c:v>1.397845292276769</c:v>
                </c:pt>
                <c:pt idx="9">
                  <c:v>1.4915753685303517</c:v>
                </c:pt>
                <c:pt idx="10">
                  <c:v>1.2359355231109266</c:v>
                </c:pt>
                <c:pt idx="11">
                  <c:v>0.91067187983420239</c:v>
                </c:pt>
                <c:pt idx="12">
                  <c:v>0.82055367853164063</c:v>
                </c:pt>
                <c:pt idx="13">
                  <c:v>0.8042679394275174</c:v>
                </c:pt>
                <c:pt idx="14">
                  <c:v>0.64252183513419292</c:v>
                </c:pt>
                <c:pt idx="15" formatCode="0.00_ ;[Red]\-0.00\ ">
                  <c:v>0.69389147573455279</c:v>
                </c:pt>
                <c:pt idx="16" formatCode="0.00_ ;[Red]\-0.00\ ">
                  <c:v>0.38767076546447532</c:v>
                </c:pt>
                <c:pt idx="17">
                  <c:v>0.53531761184413851</c:v>
                </c:pt>
                <c:pt idx="18">
                  <c:v>0.28480149112910236</c:v>
                </c:pt>
                <c:pt idx="19">
                  <c:v>0.3074310340791635</c:v>
                </c:pt>
                <c:pt idx="20">
                  <c:v>0.17801297576354255</c:v>
                </c:pt>
                <c:pt idx="21">
                  <c:v>0.10077781414759056</c:v>
                </c:pt>
                <c:pt idx="22">
                  <c:v>-0.16564979108284777</c:v>
                </c:pt>
                <c:pt idx="23">
                  <c:v>-0.39529524829188223</c:v>
                </c:pt>
                <c:pt idx="24">
                  <c:v>-0.54504076470907237</c:v>
                </c:pt>
              </c:numCache>
            </c:numRef>
          </c:val>
          <c:smooth val="0"/>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0.53099879429088992</c:v>
                </c:pt>
                <c:pt idx="2">
                  <c:v>0.82347686539726506</c:v>
                </c:pt>
                <c:pt idx="3">
                  <c:v>0.43935454762589449</c:v>
                </c:pt>
                <c:pt idx="4">
                  <c:v>0.37535296287631453</c:v>
                </c:pt>
                <c:pt idx="5">
                  <c:v>0.84522413978666433</c:v>
                </c:pt>
                <c:pt idx="6">
                  <c:v>0.63034408612836745</c:v>
                </c:pt>
                <c:pt idx="7">
                  <c:v>0.56714182201071583</c:v>
                </c:pt>
                <c:pt idx="8">
                  <c:v>0.29447422718039873</c:v>
                </c:pt>
                <c:pt idx="9">
                  <c:v>0.39987033562120289</c:v>
                </c:pt>
                <c:pt idx="10">
                  <c:v>4.7127047578285848E-2</c:v>
                </c:pt>
                <c:pt idx="11">
                  <c:v>-0.33122299798461435</c:v>
                </c:pt>
                <c:pt idx="12">
                  <c:v>-0.15859478288386095</c:v>
                </c:pt>
                <c:pt idx="13">
                  <c:v>-1.1415960816021706</c:v>
                </c:pt>
                <c:pt idx="14">
                  <c:v>-0.61637776128734101</c:v>
                </c:pt>
                <c:pt idx="15">
                  <c:v>-0.78617676274450699</c:v>
                </c:pt>
                <c:pt idx="16">
                  <c:v>-0.8813788139045422</c:v>
                </c:pt>
                <c:pt idx="17">
                  <c:v>-1.7324163097558025</c:v>
                </c:pt>
                <c:pt idx="18">
                  <c:v>-1.5106552435236553</c:v>
                </c:pt>
                <c:pt idx="19">
                  <c:v>-1.4752045580551287</c:v>
                </c:pt>
                <c:pt idx="20">
                  <c:v>-1.2476982910338976</c:v>
                </c:pt>
                <c:pt idx="21">
                  <c:v>-0.90539294305656015</c:v>
                </c:pt>
                <c:pt idx="22">
                  <c:v>-1.3588797750066259</c:v>
                </c:pt>
                <c:pt idx="23">
                  <c:v>-0.91761878463433622</c:v>
                </c:pt>
                <c:pt idx="24">
                  <c:v>-1.4295126693223141</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-3.768571294918297</c:v>
                </c:pt>
                <c:pt idx="2">
                  <c:v>-3.7198212079529309</c:v>
                </c:pt>
                <c:pt idx="3">
                  <c:v>-3.7847941018898013</c:v>
                </c:pt>
                <c:pt idx="4">
                  <c:v>-4.0316311112816061</c:v>
                </c:pt>
                <c:pt idx="5">
                  <c:v>-4.7628569167277055</c:v>
                </c:pt>
                <c:pt idx="6">
                  <c:v>-4.8425940698587411</c:v>
                </c:pt>
                <c:pt idx="7">
                  <c:v>-5.102687325576043</c:v>
                </c:pt>
                <c:pt idx="8">
                  <c:v>-4.937300007811948</c:v>
                </c:pt>
                <c:pt idx="9">
                  <c:v>-4.6016378133326459</c:v>
                </c:pt>
                <c:pt idx="10">
                  <c:v>-4.4880721102584262</c:v>
                </c:pt>
                <c:pt idx="11">
                  <c:v>-4.4378958607126862</c:v>
                </c:pt>
                <c:pt idx="12">
                  <c:v>-4.8483858105650546</c:v>
                </c:pt>
                <c:pt idx="13">
                  <c:v>-5.45</c:v>
                </c:pt>
                <c:pt idx="14">
                  <c:v>-5.7551239669086076</c:v>
                </c:pt>
                <c:pt idx="15">
                  <c:v>-5.4547403093063407</c:v>
                </c:pt>
                <c:pt idx="16">
                  <c:v>-5.2847572099184639</c:v>
                </c:pt>
                <c:pt idx="17">
                  <c:v>-4.5462444392244743</c:v>
                </c:pt>
                <c:pt idx="18">
                  <c:v>-5.1692313311305478</c:v>
                </c:pt>
                <c:pt idx="19">
                  <c:v>-5.3059902824965315</c:v>
                </c:pt>
                <c:pt idx="20">
                  <c:v>-5.4775574325397489</c:v>
                </c:pt>
                <c:pt idx="21">
                  <c:v>-5.4363324982416046</c:v>
                </c:pt>
                <c:pt idx="22">
                  <c:v>-4.9316293559106272</c:v>
                </c:pt>
                <c:pt idx="23">
                  <c:v>-4.2350564662622778</c:v>
                </c:pt>
                <c:pt idx="24">
                  <c:v>-5.0464060042015193</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7"/>
              <c:delete val="1"/>
              <c:extLst>
                <c:ext xmlns:c15="http://schemas.microsoft.com/office/drawing/2012/chart" uri="{CE6537A1-D6FC-4f65-9D91-7224C49458BB}"/>
              </c:extLst>
            </c:dLbl>
            <c:dLbl>
              <c:idx val="8"/>
              <c:layout>
                <c:manualLayout>
                  <c:x val="-3.0379346488241928E-2"/>
                  <c:y val="-5.319217811371655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0.62</c:v>
                </c:pt>
                <c:pt idx="2">
                  <c:v>0.75</c:v>
                </c:pt>
                <c:pt idx="3">
                  <c:v>0.11</c:v>
                </c:pt>
                <c:pt idx="4">
                  <c:v>-0.02</c:v>
                </c:pt>
                <c:pt idx="5">
                  <c:v>-1.22</c:v>
                </c:pt>
                <c:pt idx="6">
                  <c:v>-1.42</c:v>
                </c:pt>
                <c:pt idx="7">
                  <c:v>-1</c:v>
                </c:pt>
                <c:pt idx="8">
                  <c:v>-1.25</c:v>
                </c:pt>
              </c:numCache>
            </c:numRef>
          </c:val>
          <c:smooth val="0"/>
        </c:ser>
        <c:dLbls>
          <c:showLegendKey val="0"/>
          <c:showVal val="0"/>
          <c:showCatName val="0"/>
          <c:showSerName val="0"/>
          <c:showPercent val="0"/>
          <c:showBubbleSize val="0"/>
        </c:dLbls>
        <c:marker val="1"/>
        <c:smooth val="0"/>
        <c:axId val="428831904"/>
        <c:axId val="428838568"/>
      </c:lineChart>
      <c:catAx>
        <c:axId val="42883190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28838568"/>
        <c:crosses val="autoZero"/>
        <c:auto val="1"/>
        <c:lblAlgn val="ctr"/>
        <c:lblOffset val="100"/>
        <c:tickLblSkip val="1"/>
        <c:tickMarkSkip val="1"/>
        <c:noMultiLvlLbl val="0"/>
      </c:catAx>
      <c:valAx>
        <c:axId val="428838568"/>
        <c:scaling>
          <c:orientation val="minMax"/>
          <c:max val="6"/>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28831904"/>
        <c:crosses val="autoZero"/>
        <c:crossBetween val="between"/>
        <c:majorUnit val="2"/>
      </c:valAx>
      <c:spPr>
        <a:noFill/>
        <a:ln w="25409">
          <a:noFill/>
        </a:ln>
        <a:effectLst>
          <a:outerShdw sx="1000" sy="1000" algn="ctr" rotWithShape="0">
            <a:srgbClr val="000000"/>
          </a:outerShdw>
        </a:effectLst>
      </c:spPr>
    </c:plotArea>
    <c:legend>
      <c:legendPos val="t"/>
      <c:layout>
        <c:manualLayout>
          <c:xMode val="edge"/>
          <c:yMode val="edge"/>
          <c:x val="4.4974379030213972E-2"/>
          <c:y val="7.9406042951062114E-2"/>
          <c:w val="0.35948075968884013"/>
          <c:h val="6.527551822714436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389313191950001"/>
          <c:w val="0.74031579541226356"/>
          <c:h val="0.6424629636703205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207715.38461538462</c:v>
                </c:pt>
                <c:pt idx="1">
                  <c:v>221175</c:v>
                </c:pt>
                <c:pt idx="2">
                  <c:v>218430</c:v>
                </c:pt>
                <c:pt idx="3">
                  <c:v>236034.28571428571</c:v>
                </c:pt>
                <c:pt idx="4">
                  <c:v>231845.71428571429</c:v>
                </c:pt>
                <c:pt idx="5">
                  <c:v>230092.85714285713</c:v>
                </c:pt>
                <c:pt idx="6">
                  <c:v>227728.57142857142</c:v>
                </c:pt>
                <c:pt idx="7">
                  <c:v>225550</c:v>
                </c:pt>
                <c:pt idx="8">
                  <c:v>224350</c:v>
                </c:pt>
                <c:pt idx="9">
                  <c:v>222800</c:v>
                </c:pt>
                <c:pt idx="10">
                  <c:v>217706.66666666701</c:v>
                </c:pt>
                <c:pt idx="11">
                  <c:v>223225.71428571429</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2.6281208935611037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4.8411493117181733E-3"/>
                  <c:y val="2.6281208935611037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
                  <c:y val="-6.3074901445466486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1"/>
              <c:layout>
                <c:manualLayout>
                  <c:x val="-2.1785171902731781E-2"/>
                  <c:y val="-1.5768725361366625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222453</c:v>
                </c:pt>
                <c:pt idx="1">
                  <c:v>220406</c:v>
                </c:pt>
                <c:pt idx="2">
                  <c:v>218938</c:v>
                </c:pt>
                <c:pt idx="3">
                  <c:v>214343</c:v>
                </c:pt>
              </c:numCache>
            </c:numRef>
          </c:val>
        </c:ser>
        <c:dLbls>
          <c:showLegendKey val="0"/>
          <c:showVal val="0"/>
          <c:showCatName val="0"/>
          <c:showSerName val="0"/>
          <c:showPercent val="0"/>
          <c:showBubbleSize val="0"/>
        </c:dLbls>
        <c:gapWidth val="100"/>
        <c:axId val="428831512"/>
        <c:axId val="428839352"/>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2E-3</c:v>
                </c:pt>
                <c:pt idx="1">
                  <c:v>-8.0000000000000002E-3</c:v>
                </c:pt>
                <c:pt idx="2">
                  <c:v>1.2999999999999999E-2</c:v>
                </c:pt>
                <c:pt idx="3">
                  <c:v>-1.2999999999999999E-2</c:v>
                </c:pt>
              </c:numCache>
            </c:numRef>
          </c:val>
          <c:smooth val="0"/>
        </c:ser>
        <c:dLbls>
          <c:showLegendKey val="0"/>
          <c:showVal val="0"/>
          <c:showCatName val="0"/>
          <c:showSerName val="0"/>
          <c:showPercent val="0"/>
          <c:showBubbleSize val="0"/>
        </c:dLbls>
        <c:marker val="1"/>
        <c:smooth val="0"/>
        <c:axId val="428833472"/>
        <c:axId val="428829552"/>
      </c:lineChart>
      <c:catAx>
        <c:axId val="428831512"/>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428839352"/>
        <c:crosses val="autoZero"/>
        <c:auto val="1"/>
        <c:lblAlgn val="ctr"/>
        <c:lblOffset val="100"/>
        <c:noMultiLvlLbl val="0"/>
      </c:catAx>
      <c:valAx>
        <c:axId val="428839352"/>
        <c:scaling>
          <c:orientation val="minMax"/>
          <c:max val="280000"/>
          <c:min val="120000"/>
        </c:scaling>
        <c:delete val="0"/>
        <c:axPos val="l"/>
        <c:numFmt formatCode="0_);[Red]\(0\)" sourceLinked="0"/>
        <c:majorTickMark val="out"/>
        <c:minorTickMark val="none"/>
        <c:tickLblPos val="nextTo"/>
        <c:txPr>
          <a:bodyPr/>
          <a:lstStyle/>
          <a:p>
            <a:pPr>
              <a:defRPr>
                <a:latin typeface="+mn-lt"/>
              </a:defRPr>
            </a:pPr>
            <a:endParaRPr lang="zh-CN"/>
          </a:p>
        </c:txPr>
        <c:crossAx val="428831512"/>
        <c:crosses val="autoZero"/>
        <c:crossBetween val="between"/>
        <c:majorUnit val="40000"/>
      </c:valAx>
      <c:catAx>
        <c:axId val="428833472"/>
        <c:scaling>
          <c:orientation val="minMax"/>
        </c:scaling>
        <c:delete val="1"/>
        <c:axPos val="b"/>
        <c:numFmt formatCode="General" sourceLinked="1"/>
        <c:majorTickMark val="out"/>
        <c:minorTickMark val="none"/>
        <c:tickLblPos val="none"/>
        <c:crossAx val="428829552"/>
        <c:crosses val="autoZero"/>
        <c:auto val="1"/>
        <c:lblAlgn val="ctr"/>
        <c:lblOffset val="100"/>
        <c:noMultiLvlLbl val="0"/>
      </c:catAx>
      <c:valAx>
        <c:axId val="428829552"/>
        <c:scaling>
          <c:orientation val="minMax"/>
          <c:max val="0.1"/>
          <c:min val="-3.0000000000000006E-2"/>
        </c:scaling>
        <c:delete val="0"/>
        <c:axPos val="r"/>
        <c:numFmt formatCode="0.0%" sourceLinked="0"/>
        <c:majorTickMark val="out"/>
        <c:minorTickMark val="none"/>
        <c:tickLblPos val="nextTo"/>
        <c:crossAx val="428833472"/>
        <c:crosses val="max"/>
        <c:crossBetween val="between"/>
        <c:majorUnit val="4.0000000000000008E-2"/>
        <c:minorUnit val="2.0000000000000007E-2"/>
      </c:valAx>
      <c:spPr>
        <a:noFill/>
        <a:ln w="25399">
          <a:noFill/>
        </a:ln>
      </c:spPr>
    </c:plotArea>
    <c:legend>
      <c:legendPos val="t"/>
      <c:layout>
        <c:manualLayout>
          <c:xMode val="edge"/>
          <c:yMode val="edge"/>
          <c:x val="0.14792531974457029"/>
          <c:y val="0"/>
          <c:w val="0.74656055354828765"/>
          <c:h val="0.11183502850579946"/>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203283.33333333334</c:v>
                </c:pt>
                <c:pt idx="1">
                  <c:v>203394.44444444444</c:v>
                </c:pt>
                <c:pt idx="2">
                  <c:v>200479.41176470587</c:v>
                </c:pt>
                <c:pt idx="3">
                  <c:v>192587.5</c:v>
                </c:pt>
                <c:pt idx="4">
                  <c:v>190150</c:v>
                </c:pt>
                <c:pt idx="5" formatCode="#,##0_ ">
                  <c:v>195720.58823529413</c:v>
                </c:pt>
                <c:pt idx="6" formatCode="#,##0_ ">
                  <c:v>189685.71428571429</c:v>
                </c:pt>
                <c:pt idx="7" formatCode="#,##0_ ">
                  <c:v>188471.42857142858</c:v>
                </c:pt>
                <c:pt idx="8" formatCode="#,##0_ ">
                  <c:v>188201.42857142858</c:v>
                </c:pt>
                <c:pt idx="9" formatCode="#,##0_ ">
                  <c:v>186644.28571428571</c:v>
                </c:pt>
                <c:pt idx="10" formatCode="#,##0_ ">
                  <c:v>188565.71428571429</c:v>
                </c:pt>
                <c:pt idx="11" formatCode="#,##0_ ">
                  <c:v>190815.71428571429</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6.3074901445466541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
                  <c:y val="-2.6281208935611037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4.8411493117181733E-3"/>
                  <c:y val="2.6281208935611037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1"/>
              <c:layout>
                <c:manualLayout>
                  <c:x val="-9.6822986234363466E-3"/>
                  <c:y val="-3.153745072273325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192020</c:v>
                </c:pt>
                <c:pt idx="1">
                  <c:v>190229</c:v>
                </c:pt>
                <c:pt idx="2">
                  <c:v>208412</c:v>
                </c:pt>
                <c:pt idx="3">
                  <c:v>207079</c:v>
                </c:pt>
              </c:numCache>
            </c:numRef>
          </c:val>
        </c:ser>
        <c:dLbls>
          <c:showLegendKey val="0"/>
          <c:showVal val="0"/>
          <c:showCatName val="0"/>
          <c:showSerName val="0"/>
          <c:showPercent val="0"/>
          <c:showBubbleSize val="0"/>
        </c:dLbls>
        <c:gapWidth val="100"/>
        <c:axId val="428840136"/>
        <c:axId val="428835040"/>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2.9000000000000001E-2</c:v>
                </c:pt>
                <c:pt idx="1">
                  <c:v>-4.2000000000000003E-2</c:v>
                </c:pt>
                <c:pt idx="2">
                  <c:v>4.7E-2</c:v>
                </c:pt>
                <c:pt idx="3">
                  <c:v>4.2999999999999997E-2</c:v>
                </c:pt>
              </c:numCache>
            </c:numRef>
          </c:val>
          <c:smooth val="0"/>
        </c:ser>
        <c:dLbls>
          <c:showLegendKey val="0"/>
          <c:showVal val="0"/>
          <c:showCatName val="0"/>
          <c:showSerName val="0"/>
          <c:showPercent val="0"/>
          <c:showBubbleSize val="0"/>
        </c:dLbls>
        <c:marker val="1"/>
        <c:smooth val="0"/>
        <c:axId val="428830336"/>
        <c:axId val="428833864"/>
      </c:lineChart>
      <c:catAx>
        <c:axId val="428840136"/>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428835040"/>
        <c:crosses val="autoZero"/>
        <c:auto val="1"/>
        <c:lblAlgn val="ctr"/>
        <c:lblOffset val="100"/>
        <c:noMultiLvlLbl val="0"/>
      </c:catAx>
      <c:valAx>
        <c:axId val="428835040"/>
        <c:scaling>
          <c:orientation val="minMax"/>
          <c:max val="250000"/>
          <c:min val="100000"/>
        </c:scaling>
        <c:delete val="0"/>
        <c:axPos val="l"/>
        <c:numFmt formatCode="0_);[Red]\(0\)" sourceLinked="0"/>
        <c:majorTickMark val="out"/>
        <c:minorTickMark val="none"/>
        <c:tickLblPos val="nextTo"/>
        <c:txPr>
          <a:bodyPr/>
          <a:lstStyle/>
          <a:p>
            <a:pPr>
              <a:defRPr>
                <a:latin typeface="+mn-lt"/>
              </a:defRPr>
            </a:pPr>
            <a:endParaRPr lang="zh-CN"/>
          </a:p>
        </c:txPr>
        <c:crossAx val="428840136"/>
        <c:crosses val="autoZero"/>
        <c:crossBetween val="between"/>
        <c:majorUnit val="30000"/>
      </c:valAx>
      <c:catAx>
        <c:axId val="428830336"/>
        <c:scaling>
          <c:orientation val="minMax"/>
        </c:scaling>
        <c:delete val="1"/>
        <c:axPos val="b"/>
        <c:numFmt formatCode="General" sourceLinked="1"/>
        <c:majorTickMark val="out"/>
        <c:minorTickMark val="none"/>
        <c:tickLblPos val="none"/>
        <c:crossAx val="428833864"/>
        <c:crosses val="autoZero"/>
        <c:auto val="1"/>
        <c:lblAlgn val="ctr"/>
        <c:lblOffset val="100"/>
        <c:noMultiLvlLbl val="0"/>
      </c:catAx>
      <c:valAx>
        <c:axId val="428833864"/>
        <c:scaling>
          <c:orientation val="minMax"/>
          <c:max val="0.30000000000000004"/>
          <c:min val="-8.0000000000000016E-2"/>
        </c:scaling>
        <c:delete val="0"/>
        <c:axPos val="r"/>
        <c:numFmt formatCode="0.0%" sourceLinked="0"/>
        <c:majorTickMark val="out"/>
        <c:minorTickMark val="none"/>
        <c:tickLblPos val="nextTo"/>
        <c:txPr>
          <a:bodyPr/>
          <a:lstStyle/>
          <a:p>
            <a:pPr>
              <a:defRPr>
                <a:latin typeface="+mn-lt"/>
              </a:defRPr>
            </a:pPr>
            <a:endParaRPr lang="zh-CN"/>
          </a:p>
        </c:txPr>
        <c:crossAx val="428830336"/>
        <c:crosses val="max"/>
        <c:crossBetween val="between"/>
        <c:majorUnit val="0.1"/>
      </c:valAx>
      <c:spPr>
        <a:noFill/>
        <a:ln w="25399">
          <a:noFill/>
        </a:ln>
      </c:spPr>
    </c:plotArea>
    <c:legend>
      <c:legendPos val="t"/>
      <c:layout>
        <c:manualLayout>
          <c:xMode val="edge"/>
          <c:yMode val="edge"/>
          <c:x val="0.14740328648203055"/>
          <c:y val="0"/>
          <c:w val="0.74664741939406898"/>
          <c:h val="0.12234751208004387"/>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560599647905301"/>
          <c:w val="0.74036001378393379"/>
          <c:h val="0.64075018568137265"/>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193513.33333333334</c:v>
                </c:pt>
                <c:pt idx="1">
                  <c:v>193146.66666666666</c:v>
                </c:pt>
                <c:pt idx="2">
                  <c:v>192250</c:v>
                </c:pt>
                <c:pt idx="3">
                  <c:v>192176.66666666666</c:v>
                </c:pt>
                <c:pt idx="4" formatCode="#,##0_ ">
                  <c:v>191220</c:v>
                </c:pt>
                <c:pt idx="5" formatCode="#,##0_ ">
                  <c:v>190820</c:v>
                </c:pt>
                <c:pt idx="6" formatCode="#,##0_ ">
                  <c:v>190673.33333333334</c:v>
                </c:pt>
                <c:pt idx="7" formatCode="#,##0_ ">
                  <c:v>204712.5</c:v>
                </c:pt>
                <c:pt idx="8" formatCode="#,##0_ ">
                  <c:v>201700</c:v>
                </c:pt>
                <c:pt idx="9" formatCode="#,##0_ ">
                  <c:v>198106.25</c:v>
                </c:pt>
                <c:pt idx="10" formatCode="#,##0_ ">
                  <c:v>195538.75</c:v>
                </c:pt>
                <c:pt idx="11" formatCode="#,##0_ ">
                  <c:v>196381.25</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1.045751633986928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4.8411493117181291E-3"/>
                  <c:y val="-5.7516339869281043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
                  <c:y val="2.6143790849673203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4.8411493117181291E-3"/>
                  <c:y val="-3.6601307189542485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1"/>
              <c:layout>
                <c:manualLayout>
                  <c:x val="0"/>
                  <c:y val="0"/>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195970</c:v>
                </c:pt>
                <c:pt idx="1">
                  <c:v>196345</c:v>
                </c:pt>
                <c:pt idx="2">
                  <c:v>195806</c:v>
                </c:pt>
                <c:pt idx="3">
                  <c:v>195389</c:v>
                </c:pt>
              </c:numCache>
            </c:numRef>
          </c:val>
        </c:ser>
        <c:dLbls>
          <c:showLegendKey val="0"/>
          <c:showVal val="0"/>
          <c:showCatName val="0"/>
          <c:showSerName val="0"/>
          <c:showPercent val="0"/>
          <c:showBubbleSize val="0"/>
        </c:dLbls>
        <c:gapWidth val="100"/>
        <c:axId val="428844056"/>
        <c:axId val="428842488"/>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1.4E-2</c:v>
                </c:pt>
                <c:pt idx="1">
                  <c:v>2.9999999999999997E-4</c:v>
                </c:pt>
                <c:pt idx="2">
                  <c:v>0.01</c:v>
                </c:pt>
                <c:pt idx="3">
                  <c:v>8.0000000000000002E-3</c:v>
                </c:pt>
              </c:numCache>
            </c:numRef>
          </c:val>
          <c:smooth val="0"/>
        </c:ser>
        <c:dLbls>
          <c:showLegendKey val="0"/>
          <c:showVal val="0"/>
          <c:showCatName val="0"/>
          <c:showSerName val="0"/>
          <c:showPercent val="0"/>
          <c:showBubbleSize val="0"/>
        </c:dLbls>
        <c:marker val="1"/>
        <c:smooth val="0"/>
        <c:axId val="428842096"/>
        <c:axId val="428840920"/>
      </c:lineChart>
      <c:catAx>
        <c:axId val="428844056"/>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428842488"/>
        <c:crosses val="autoZero"/>
        <c:auto val="1"/>
        <c:lblAlgn val="ctr"/>
        <c:lblOffset val="100"/>
        <c:noMultiLvlLbl val="0"/>
      </c:catAx>
      <c:valAx>
        <c:axId val="428842488"/>
        <c:scaling>
          <c:orientation val="minMax"/>
          <c:max val="240000"/>
          <c:min val="120000"/>
        </c:scaling>
        <c:delete val="0"/>
        <c:axPos val="l"/>
        <c:numFmt formatCode="0_);[Red]\(0\)" sourceLinked="0"/>
        <c:majorTickMark val="out"/>
        <c:minorTickMark val="none"/>
        <c:tickLblPos val="nextTo"/>
        <c:txPr>
          <a:bodyPr/>
          <a:lstStyle/>
          <a:p>
            <a:pPr>
              <a:defRPr>
                <a:latin typeface="+mn-lt"/>
              </a:defRPr>
            </a:pPr>
            <a:endParaRPr lang="zh-CN"/>
          </a:p>
        </c:txPr>
        <c:crossAx val="428844056"/>
        <c:crosses val="autoZero"/>
        <c:crossBetween val="between"/>
        <c:majorUnit val="20000"/>
      </c:valAx>
      <c:catAx>
        <c:axId val="428842096"/>
        <c:scaling>
          <c:orientation val="minMax"/>
        </c:scaling>
        <c:delete val="1"/>
        <c:axPos val="b"/>
        <c:numFmt formatCode="General" sourceLinked="1"/>
        <c:majorTickMark val="out"/>
        <c:minorTickMark val="none"/>
        <c:tickLblPos val="none"/>
        <c:crossAx val="428840920"/>
        <c:crosses val="autoZero"/>
        <c:auto val="1"/>
        <c:lblAlgn val="ctr"/>
        <c:lblOffset val="100"/>
        <c:noMultiLvlLbl val="0"/>
      </c:catAx>
      <c:valAx>
        <c:axId val="428840920"/>
        <c:scaling>
          <c:orientation val="minMax"/>
          <c:max val="0.12000000000000001"/>
          <c:min val="-4.0000000000000008E-2"/>
        </c:scaling>
        <c:delete val="0"/>
        <c:axPos val="r"/>
        <c:numFmt formatCode="0.0%" sourceLinked="0"/>
        <c:majorTickMark val="out"/>
        <c:minorTickMark val="none"/>
        <c:tickLblPos val="nextTo"/>
        <c:crossAx val="428842096"/>
        <c:crosses val="max"/>
        <c:crossBetween val="between"/>
        <c:minorUnit val="5.0000000000000024E-2"/>
      </c:valAx>
      <c:spPr>
        <a:noFill/>
        <a:ln w="25400">
          <a:noFill/>
        </a:ln>
      </c:spPr>
    </c:plotArea>
    <c:legend>
      <c:legendPos val="t"/>
      <c:layout>
        <c:manualLayout>
          <c:xMode val="edge"/>
          <c:yMode val="edge"/>
          <c:x val="0.14728765711117003"/>
          <c:y val="0"/>
          <c:w val="0.74560387870384004"/>
          <c:h val="0.11230260923266946"/>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606"/>
          <c:w val="0.74036001378393379"/>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205466.66666666666</c:v>
                </c:pt>
                <c:pt idx="1">
                  <c:v>205227.77777777778</c:v>
                </c:pt>
                <c:pt idx="2">
                  <c:v>204927.77777777778</c:v>
                </c:pt>
                <c:pt idx="3">
                  <c:v>204272.22222222222</c:v>
                </c:pt>
                <c:pt idx="4">
                  <c:v>203844.44444444444</c:v>
                </c:pt>
                <c:pt idx="5">
                  <c:v>203788.88888888888</c:v>
                </c:pt>
                <c:pt idx="6">
                  <c:v>203716.66666666666</c:v>
                </c:pt>
                <c:pt idx="7">
                  <c:v>204936.11111111112</c:v>
                </c:pt>
                <c:pt idx="8">
                  <c:v>204670.5</c:v>
                </c:pt>
                <c:pt idx="9">
                  <c:v>203573.27777777778</c:v>
                </c:pt>
                <c:pt idx="10">
                  <c:v>204494.44444444444</c:v>
                </c:pt>
                <c:pt idx="11" formatCode="#,##0_ ">
                  <c:v>207755.55555555556</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2.4205746558591088E-3"/>
                  <c:y val="-3.6793692509855452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2.4205746558590424E-3"/>
                  <c:y val="2.1024967148488831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2.4205746558591309E-3"/>
                  <c:y val="-3.6793692509855452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1"/>
              <c:layout>
                <c:manualLayout>
                  <c:x val="-1.2102873279295503E-2"/>
                  <c:y val="2.1024967148488827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208522</c:v>
                </c:pt>
                <c:pt idx="1">
                  <c:v>208222</c:v>
                </c:pt>
                <c:pt idx="2">
                  <c:v>207722</c:v>
                </c:pt>
                <c:pt idx="3">
                  <c:v>190536</c:v>
                </c:pt>
              </c:numCache>
            </c:numRef>
          </c:val>
        </c:ser>
        <c:dLbls>
          <c:showLegendKey val="0"/>
          <c:showVal val="0"/>
          <c:showCatName val="0"/>
          <c:showSerName val="0"/>
          <c:showPercent val="0"/>
          <c:showBubbleSize val="0"/>
        </c:dLbls>
        <c:gapWidth val="100"/>
        <c:axId val="493866368"/>
        <c:axId val="430380432"/>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-5.0000000000000001E-3</c:v>
                </c:pt>
                <c:pt idx="1">
                  <c:v>3.0000000000000001E-3</c:v>
                </c:pt>
                <c:pt idx="2">
                  <c:v>-6.0000000000000001E-3</c:v>
                </c:pt>
                <c:pt idx="3">
                  <c:v>-1.6E-2</c:v>
                </c:pt>
              </c:numCache>
            </c:numRef>
          </c:val>
          <c:smooth val="0"/>
        </c:ser>
        <c:dLbls>
          <c:showLegendKey val="0"/>
          <c:showVal val="0"/>
          <c:showCatName val="0"/>
          <c:showSerName val="0"/>
          <c:showPercent val="0"/>
          <c:showBubbleSize val="0"/>
        </c:dLbls>
        <c:marker val="1"/>
        <c:smooth val="0"/>
        <c:axId val="495951496"/>
        <c:axId val="495949144"/>
      </c:lineChart>
      <c:catAx>
        <c:axId val="493866368"/>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430380432"/>
        <c:crosses val="autoZero"/>
        <c:auto val="1"/>
        <c:lblAlgn val="ctr"/>
        <c:lblOffset val="100"/>
        <c:noMultiLvlLbl val="0"/>
      </c:catAx>
      <c:valAx>
        <c:axId val="430380432"/>
        <c:scaling>
          <c:orientation val="minMax"/>
          <c:max val="255000"/>
          <c:min val="120000"/>
        </c:scaling>
        <c:delete val="0"/>
        <c:axPos val="l"/>
        <c:numFmt formatCode="0_);[Red]\(0\)" sourceLinked="0"/>
        <c:majorTickMark val="out"/>
        <c:minorTickMark val="none"/>
        <c:tickLblPos val="nextTo"/>
        <c:txPr>
          <a:bodyPr/>
          <a:lstStyle/>
          <a:p>
            <a:pPr>
              <a:defRPr>
                <a:latin typeface="+mn-lt"/>
              </a:defRPr>
            </a:pPr>
            <a:endParaRPr lang="zh-CN"/>
          </a:p>
        </c:txPr>
        <c:crossAx val="493866368"/>
        <c:crosses val="autoZero"/>
        <c:crossBetween val="between"/>
        <c:majorUnit val="25000"/>
      </c:valAx>
      <c:catAx>
        <c:axId val="495951496"/>
        <c:scaling>
          <c:orientation val="minMax"/>
        </c:scaling>
        <c:delete val="1"/>
        <c:axPos val="b"/>
        <c:numFmt formatCode="General" sourceLinked="1"/>
        <c:majorTickMark val="out"/>
        <c:minorTickMark val="none"/>
        <c:tickLblPos val="none"/>
        <c:crossAx val="495949144"/>
        <c:crosses val="autoZero"/>
        <c:auto val="1"/>
        <c:lblAlgn val="ctr"/>
        <c:lblOffset val="100"/>
        <c:noMultiLvlLbl val="0"/>
      </c:catAx>
      <c:valAx>
        <c:axId val="495949144"/>
        <c:scaling>
          <c:orientation val="minMax"/>
          <c:max val="6.0000000000000012E-2"/>
          <c:min val="-2.0000000000000004E-2"/>
        </c:scaling>
        <c:delete val="0"/>
        <c:axPos val="r"/>
        <c:numFmt formatCode="0.0%" sourceLinked="0"/>
        <c:majorTickMark val="out"/>
        <c:minorTickMark val="none"/>
        <c:tickLblPos val="nextTo"/>
        <c:txPr>
          <a:bodyPr/>
          <a:lstStyle/>
          <a:p>
            <a:pPr>
              <a:defRPr>
                <a:latin typeface="+mn-lt"/>
              </a:defRPr>
            </a:pPr>
            <a:endParaRPr lang="zh-CN"/>
          </a:p>
        </c:txPr>
        <c:crossAx val="495951496"/>
        <c:crosses val="max"/>
        <c:crossBetween val="between"/>
        <c:majorUnit val="3.0000000000000006E-2"/>
      </c:valAx>
      <c:spPr>
        <a:noFill/>
        <a:ln w="25399">
          <a:noFill/>
        </a:ln>
      </c:spPr>
    </c:plotArea>
    <c:legend>
      <c:legendPos val="t"/>
      <c:layout>
        <c:manualLayout>
          <c:xMode val="edge"/>
          <c:yMode val="edge"/>
          <c:x val="0.14740328648203055"/>
          <c:y val="0"/>
          <c:w val="0.74782173824502884"/>
          <c:h val="0.12234751208004387"/>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400815049976495"/>
          <c:y val="0.13415491668192639"/>
          <c:w val="0.85825673995586949"/>
          <c:h val="0.71538017050194258"/>
        </c:manualLayout>
      </c:layout>
      <c:barChart>
        <c:barDir val="col"/>
        <c:grouping val="clustered"/>
        <c:varyColors val="0"/>
        <c:ser>
          <c:idx val="0"/>
          <c:order val="0"/>
          <c:tx>
            <c:strRef>
              <c:f>Sheet1!$A$3</c:f>
              <c:strCache>
                <c:ptCount val="1"/>
                <c:pt idx="0">
                  <c:v>17年3月市场份额</c:v>
                </c:pt>
              </c:strCache>
            </c:strRef>
          </c:tx>
          <c:spPr>
            <a:solidFill>
              <a:srgbClr val="BFBFBF"/>
            </a:solidFill>
            <a:ln w="9525">
              <a:solidFill>
                <a:prstClr val="white"/>
              </a:solidFill>
              <a:prstDash val="solid"/>
            </a:ln>
            <a:effectLst>
              <a:outerShdw blurRad="40005" dist="20320" dir="5400000" algn="l" rotWithShape="0">
                <a:prstClr val="black">
                  <a:alpha val="38000"/>
                </a:prstClr>
              </a:outerShdw>
            </a:effectLst>
          </c:spPr>
          <c:invertIfNegative val="0"/>
          <c:cat>
            <c:strRef>
              <c:f>Sheet1!$B$1:$H$1</c:f>
              <c:strCache>
                <c:ptCount val="7"/>
                <c:pt idx="0">
                  <c:v>A00</c:v>
                </c:pt>
                <c:pt idx="1">
                  <c:v>A0</c:v>
                </c:pt>
                <c:pt idx="2">
                  <c:v>A</c:v>
                </c:pt>
                <c:pt idx="3">
                  <c:v>B</c:v>
                </c:pt>
                <c:pt idx="4">
                  <c:v>C</c:v>
                </c:pt>
                <c:pt idx="5">
                  <c:v>MPV</c:v>
                </c:pt>
                <c:pt idx="6">
                  <c:v>SUV</c:v>
                </c:pt>
              </c:strCache>
            </c:strRef>
          </c:cat>
          <c:val>
            <c:numRef>
              <c:f>Sheet1!$B$3:$H$3</c:f>
              <c:numCache>
                <c:formatCode>0.00%</c:formatCode>
                <c:ptCount val="7"/>
                <c:pt idx="0">
                  <c:v>2.8793996492516008E-3</c:v>
                </c:pt>
                <c:pt idx="1">
                  <c:v>5.1660345038541541E-2</c:v>
                </c:pt>
                <c:pt idx="2">
                  <c:v>0.33453566621803499</c:v>
                </c:pt>
                <c:pt idx="3">
                  <c:v>8.9191239446959503E-2</c:v>
                </c:pt>
                <c:pt idx="4">
                  <c:v>3.0117867776010439E-2</c:v>
                </c:pt>
                <c:pt idx="5">
                  <c:v>5.4493250132550269E-2</c:v>
                </c:pt>
                <c:pt idx="6">
                  <c:v>0.43545495330152129</c:v>
                </c:pt>
              </c:numCache>
            </c:numRef>
          </c:val>
        </c:ser>
        <c:ser>
          <c:idx val="1"/>
          <c:order val="1"/>
          <c:tx>
            <c:strRef>
              <c:f>Sheet1!$A$4</c:f>
              <c:strCache>
                <c:ptCount val="1"/>
                <c:pt idx="0">
                  <c:v>17年4月市场份额</c:v>
                </c:pt>
              </c:strCache>
            </c:strRef>
          </c:tx>
          <c:spPr>
            <a:solidFill>
              <a:srgbClr val="275C9D"/>
            </a:solidFill>
            <a:ln>
              <a:solidFill>
                <a:schemeClr val="bg1"/>
              </a:solidFill>
            </a:ln>
            <a:effectLst>
              <a:outerShdw blurRad="40005" dist="20320" dir="5400000" rotWithShape="0">
                <a:prstClr val="black">
                  <a:alpha val="38000"/>
                </a:prstClr>
              </a:outerShdw>
            </a:effectLst>
          </c:spPr>
          <c:invertIfNegative val="0"/>
          <c:cat>
            <c:strRef>
              <c:f>Sheet1!$B$1:$H$1</c:f>
              <c:strCache>
                <c:ptCount val="7"/>
                <c:pt idx="0">
                  <c:v>A00</c:v>
                </c:pt>
                <c:pt idx="1">
                  <c:v>A0</c:v>
                </c:pt>
                <c:pt idx="2">
                  <c:v>A</c:v>
                </c:pt>
                <c:pt idx="3">
                  <c:v>B</c:v>
                </c:pt>
                <c:pt idx="4">
                  <c:v>C</c:v>
                </c:pt>
                <c:pt idx="5">
                  <c:v>MPV</c:v>
                </c:pt>
                <c:pt idx="6">
                  <c:v>SUV</c:v>
                </c:pt>
              </c:strCache>
            </c:strRef>
          </c:cat>
          <c:val>
            <c:numRef>
              <c:f>Sheet1!$B$4:$H$4</c:f>
              <c:numCache>
                <c:formatCode>0.00%</c:formatCode>
                <c:ptCount val="7"/>
                <c:pt idx="0">
                  <c:v>3.2000000000000002E-3</c:v>
                </c:pt>
                <c:pt idx="1">
                  <c:v>4.9799999999999997E-2</c:v>
                </c:pt>
                <c:pt idx="2">
                  <c:v>0.3372</c:v>
                </c:pt>
                <c:pt idx="3">
                  <c:v>9.2200000000000004E-2</c:v>
                </c:pt>
                <c:pt idx="4">
                  <c:v>2.7199999999999998E-2</c:v>
                </c:pt>
                <c:pt idx="5">
                  <c:v>5.8299999999999998E-2</c:v>
                </c:pt>
                <c:pt idx="6">
                  <c:v>0.43180000000000002</c:v>
                </c:pt>
              </c:numCache>
            </c:numRef>
          </c:val>
        </c:ser>
        <c:dLbls>
          <c:showLegendKey val="0"/>
          <c:showVal val="0"/>
          <c:showCatName val="0"/>
          <c:showSerName val="0"/>
          <c:showPercent val="0"/>
          <c:showBubbleSize val="0"/>
        </c:dLbls>
        <c:gapWidth val="100"/>
        <c:axId val="382321520"/>
        <c:axId val="382314072"/>
      </c:barChart>
      <c:lineChart>
        <c:grouping val="standard"/>
        <c:varyColors val="0"/>
        <c:ser>
          <c:idx val="2"/>
          <c:order val="2"/>
          <c:tx>
            <c:strRef>
              <c:f>Sheet1!$A$5</c:f>
              <c:strCache>
                <c:ptCount val="1"/>
                <c:pt idx="0">
                  <c:v>月度份额差值</c:v>
                </c:pt>
              </c:strCache>
            </c:strRef>
          </c:tx>
          <c:spPr>
            <a:ln w="12678">
              <a:solidFill>
                <a:srgbClr val="FF5C00"/>
              </a:solidFill>
              <a:prstDash val="sysDash"/>
            </a:ln>
            <a:effectLst/>
          </c:spPr>
          <c:marker>
            <c:symbol val="triangle"/>
            <c:size val="5"/>
            <c:spPr>
              <a:solidFill>
                <a:srgbClr val="FF5C00"/>
              </a:solidFill>
              <a:ln w="6350">
                <a:solidFill>
                  <a:schemeClr val="bg1"/>
                </a:solidFill>
                <a:prstDash val="solid"/>
              </a:ln>
              <a:effectLst/>
            </c:spPr>
          </c:marker>
          <c:dLbls>
            <c:dLbl>
              <c:idx val="1"/>
              <c:layout/>
              <c:tx>
                <c:rich>
                  <a:bodyPr/>
                  <a:lstStyle/>
                  <a:p>
                    <a:r>
                      <a:rPr lang="en-US" altLang="en-US" dirty="0" smtClean="0"/>
                      <a:t>0.1%</a:t>
                    </a:r>
                    <a:endParaRPr lang="en-US" altLang="en-US" dirty="0"/>
                  </a:p>
                </c:rich>
              </c:tx>
              <c:dLblPos val="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sz="1000">
                    <a:solidFill>
                      <a:schemeClr val="tx2"/>
                    </a:solidFill>
                    <a:latin typeface="+mn-lt"/>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Sheet1!$B$1:$H$1</c:f>
              <c:strCache>
                <c:ptCount val="7"/>
                <c:pt idx="0">
                  <c:v>A00</c:v>
                </c:pt>
                <c:pt idx="1">
                  <c:v>A0</c:v>
                </c:pt>
                <c:pt idx="2">
                  <c:v>A</c:v>
                </c:pt>
                <c:pt idx="3">
                  <c:v>B</c:v>
                </c:pt>
                <c:pt idx="4">
                  <c:v>C</c:v>
                </c:pt>
                <c:pt idx="5">
                  <c:v>MPV</c:v>
                </c:pt>
                <c:pt idx="6">
                  <c:v>SUV</c:v>
                </c:pt>
              </c:strCache>
            </c:strRef>
          </c:cat>
          <c:val>
            <c:numRef>
              <c:f>Sheet1!$B$5:$H$5</c:f>
              <c:numCache>
                <c:formatCode>0.00%</c:formatCode>
                <c:ptCount val="7"/>
                <c:pt idx="0">
                  <c:v>3.2060035074839939E-4</c:v>
                </c:pt>
                <c:pt idx="1">
                  <c:v>-1.8603450385415443E-3</c:v>
                </c:pt>
                <c:pt idx="2">
                  <c:v>2.6643337819650115E-3</c:v>
                </c:pt>
                <c:pt idx="3">
                  <c:v>3.0087605530405015E-3</c:v>
                </c:pt>
                <c:pt idx="4">
                  <c:v>-2.917867776010441E-3</c:v>
                </c:pt>
                <c:pt idx="5">
                  <c:v>3.8067498674497283E-3</c:v>
                </c:pt>
                <c:pt idx="6">
                  <c:v>-3.6549533015212687E-3</c:v>
                </c:pt>
              </c:numCache>
            </c:numRef>
          </c:val>
          <c:smooth val="0"/>
        </c:ser>
        <c:dLbls>
          <c:showLegendKey val="0"/>
          <c:showVal val="0"/>
          <c:showCatName val="0"/>
          <c:showSerName val="0"/>
          <c:showPercent val="0"/>
          <c:showBubbleSize val="0"/>
        </c:dLbls>
        <c:marker val="1"/>
        <c:smooth val="0"/>
        <c:axId val="428479936"/>
        <c:axId val="380950376"/>
      </c:lineChart>
      <c:catAx>
        <c:axId val="382321520"/>
        <c:scaling>
          <c:orientation val="minMax"/>
        </c:scaling>
        <c:delete val="0"/>
        <c:axPos val="b"/>
        <c:numFmt formatCode="General" sourceLinked="1"/>
        <c:majorTickMark val="none"/>
        <c:minorTickMark val="none"/>
        <c:tickLblPos val="nextTo"/>
        <c:spPr>
          <a:ln w="3169">
            <a:solidFill>
              <a:schemeClr val="bg1">
                <a:lumMod val="50000"/>
              </a:schemeClr>
            </a:solidFill>
            <a:prstDash val="solid"/>
          </a:ln>
        </c:spPr>
        <c:txPr>
          <a:bodyPr rot="0" vert="horz"/>
          <a:lstStyle/>
          <a:p>
            <a:pPr>
              <a:defRPr sz="997"/>
            </a:pPr>
            <a:endParaRPr lang="zh-CN"/>
          </a:p>
        </c:txPr>
        <c:crossAx val="382314072"/>
        <c:crosses val="autoZero"/>
        <c:auto val="1"/>
        <c:lblAlgn val="ctr"/>
        <c:lblOffset val="100"/>
        <c:tickLblSkip val="1"/>
        <c:tickMarkSkip val="1"/>
        <c:noMultiLvlLbl val="0"/>
      </c:catAx>
      <c:valAx>
        <c:axId val="382314072"/>
        <c:scaling>
          <c:orientation val="minMax"/>
        </c:scaling>
        <c:delete val="0"/>
        <c:axPos val="l"/>
        <c:numFmt formatCode="0.0%" sourceLinked="0"/>
        <c:majorTickMark val="out"/>
        <c:minorTickMark val="none"/>
        <c:tickLblPos val="nextTo"/>
        <c:spPr>
          <a:ln w="12678">
            <a:solidFill>
              <a:srgbClr val="969696"/>
            </a:solidFill>
            <a:prstDash val="solid"/>
          </a:ln>
        </c:spPr>
        <c:txPr>
          <a:bodyPr rot="0" vert="horz"/>
          <a:lstStyle/>
          <a:p>
            <a:pPr>
              <a:defRPr sz="897" b="0"/>
            </a:pPr>
            <a:endParaRPr lang="zh-CN"/>
          </a:p>
        </c:txPr>
        <c:crossAx val="382321520"/>
        <c:crosses val="autoZero"/>
        <c:crossBetween val="between"/>
        <c:majorUnit val="0.2"/>
      </c:valAx>
      <c:valAx>
        <c:axId val="380950376"/>
        <c:scaling>
          <c:orientation val="minMax"/>
        </c:scaling>
        <c:delete val="0"/>
        <c:axPos val="r"/>
        <c:numFmt formatCode="0.0%" sourceLinked="0"/>
        <c:majorTickMark val="out"/>
        <c:minorTickMark val="none"/>
        <c:tickLblPos val="nextTo"/>
        <c:crossAx val="428479936"/>
        <c:crosses val="max"/>
        <c:crossBetween val="between"/>
        <c:majorUnit val="1.0000000000000002E-2"/>
      </c:valAx>
      <c:catAx>
        <c:axId val="428479936"/>
        <c:scaling>
          <c:orientation val="minMax"/>
        </c:scaling>
        <c:delete val="1"/>
        <c:axPos val="b"/>
        <c:numFmt formatCode="General" sourceLinked="1"/>
        <c:majorTickMark val="out"/>
        <c:minorTickMark val="none"/>
        <c:tickLblPos val="nextTo"/>
        <c:crossAx val="380950376"/>
        <c:crosses val="autoZero"/>
        <c:auto val="1"/>
        <c:lblAlgn val="ctr"/>
        <c:lblOffset val="100"/>
        <c:noMultiLvlLbl val="0"/>
      </c:catAx>
      <c:spPr>
        <a:noFill/>
        <a:ln w="25385">
          <a:noFill/>
        </a:ln>
      </c:spPr>
    </c:plotArea>
    <c:legend>
      <c:legendPos val="r"/>
      <c:layout>
        <c:manualLayout>
          <c:xMode val="edge"/>
          <c:yMode val="edge"/>
          <c:x val="9.2002105711181531E-2"/>
          <c:y val="2.4316685481678021E-2"/>
          <c:w val="0.87385849172836361"/>
          <c:h val="6.6242161556399712E-2"/>
        </c:manualLayout>
      </c:layout>
      <c:overlay val="0"/>
      <c:spPr>
        <a:noFill/>
        <a:ln w="25353">
          <a:noFill/>
        </a:ln>
      </c:spPr>
      <c:txPr>
        <a:bodyPr/>
        <a:lstStyle/>
        <a:p>
          <a:pPr>
            <a:defRPr sz="900" b="0"/>
          </a:pPr>
          <a:endParaRPr lang="zh-CN"/>
        </a:p>
      </c:txPr>
    </c:legend>
    <c:plotVisOnly val="1"/>
    <c:dispBlanksAs val="gap"/>
    <c:showDLblsOverMax val="0"/>
  </c:chart>
  <c:spPr>
    <a:noFill/>
    <a:ln>
      <a:noFill/>
    </a:ln>
  </c:spPr>
  <c:txPr>
    <a:bodyPr/>
    <a:lstStyle/>
    <a:p>
      <a:pPr>
        <a:defRPr sz="1072"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1533841204424E-2"/>
          <c:y val="7.6776482380248992E-2"/>
          <c:w val="0.9519056173933762"/>
          <c:h val="0.7952821492431225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dPt>
          <c:dPt>
            <c:idx val="2"/>
            <c:marker>
              <c:symbol val="circle"/>
              <c:size val="10"/>
            </c:marker>
            <c:bubble3D val="0"/>
          </c:dPt>
          <c:dPt>
            <c:idx val="4"/>
            <c:marker>
              <c:symbol val="circle"/>
              <c:size val="10"/>
            </c:marker>
            <c:bubble3D val="0"/>
          </c:dPt>
          <c:dPt>
            <c:idx val="6"/>
            <c:marker>
              <c:symbol val="circle"/>
              <c:size val="10"/>
            </c:marker>
            <c:bubble3D val="0"/>
          </c:dPt>
          <c:dPt>
            <c:idx val="8"/>
            <c:marker>
              <c:symbol val="circle"/>
              <c:size val="10"/>
            </c:marker>
            <c:bubble3D val="0"/>
          </c:dPt>
          <c:dPt>
            <c:idx val="10"/>
            <c:marker>
              <c:symbol val="circle"/>
              <c:size val="10"/>
            </c:marker>
            <c:bubble3D val="0"/>
          </c:dPt>
          <c:dPt>
            <c:idx val="12"/>
            <c:marker>
              <c:symbol val="circle"/>
              <c:size val="10"/>
            </c:marker>
            <c:bubble3D val="0"/>
          </c:dPt>
          <c:dPt>
            <c:idx val="14"/>
            <c:marker>
              <c:symbol val="circle"/>
              <c:size val="9"/>
            </c:marker>
            <c:bubble3D val="0"/>
          </c:dPt>
          <c:dPt>
            <c:idx val="16"/>
            <c:marker>
              <c:symbol val="circle"/>
              <c:size val="9"/>
            </c:marker>
            <c:bubble3D val="0"/>
          </c:dPt>
          <c:dPt>
            <c:idx val="18"/>
            <c:marker>
              <c:symbol val="circle"/>
              <c:size val="9"/>
            </c:marker>
            <c:bubble3D val="0"/>
          </c:dPt>
          <c:dPt>
            <c:idx val="20"/>
            <c:marker>
              <c:symbol val="circle"/>
              <c:size val="9"/>
            </c:marker>
            <c:bubble3D val="0"/>
          </c:dPt>
          <c:dPt>
            <c:idx val="22"/>
            <c:marker>
              <c:symbol val="circle"/>
              <c:size val="10"/>
            </c:marker>
            <c:bubble3D val="0"/>
          </c:dPt>
          <c:dPt>
            <c:idx val="24"/>
            <c:marker>
              <c:symbol val="circle"/>
              <c:size val="10"/>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-4.6856402013417453</c:v>
                </c:pt>
                <c:pt idx="2">
                  <c:v>-7.484340121685495</c:v>
                </c:pt>
                <c:pt idx="3">
                  <c:v>-1.0797134986267665</c:v>
                </c:pt>
                <c:pt idx="4">
                  <c:v>-13.578503108827555</c:v>
                </c:pt>
                <c:pt idx="5">
                  <c:v>-4.1517274565767037</c:v>
                </c:pt>
                <c:pt idx="6">
                  <c:v>-3.9648450758049902</c:v>
                </c:pt>
                <c:pt idx="7">
                  <c:v>-6.2880997498930284</c:v>
                </c:pt>
                <c:pt idx="8">
                  <c:v>-6.6476607303060149</c:v>
                </c:pt>
                <c:pt idx="9">
                  <c:v>-9.2843414063903289</c:v>
                </c:pt>
                <c:pt idx="10">
                  <c:v>-2.6368942707510112</c:v>
                </c:pt>
                <c:pt idx="11">
                  <c:v>-3.2753236105231065</c:v>
                </c:pt>
                <c:pt idx="12">
                  <c:v>-3.5128787760735136</c:v>
                </c:pt>
                <c:pt idx="13">
                  <c:v>-3.2893858250248598</c:v>
                </c:pt>
                <c:pt idx="14">
                  <c:v>-3.4219205353146265</c:v>
                </c:pt>
                <c:pt idx="15">
                  <c:v>-1.6767638870065715</c:v>
                </c:pt>
                <c:pt idx="16">
                  <c:v>-1.6145759466877019</c:v>
                </c:pt>
                <c:pt idx="17">
                  <c:v>-0.51099010466210126</c:v>
                </c:pt>
                <c:pt idx="18">
                  <c:v>-0.98472673971921054</c:v>
                </c:pt>
                <c:pt idx="19">
                  <c:v>-3.3281695128525746</c:v>
                </c:pt>
                <c:pt idx="20">
                  <c:v>-4.0657780575416025</c:v>
                </c:pt>
                <c:pt idx="21">
                  <c:v>-4.3079214062981315</c:v>
                </c:pt>
                <c:pt idx="22">
                  <c:v>-4.5644239325313922</c:v>
                </c:pt>
                <c:pt idx="23">
                  <c:v>-6.1782441341931893</c:v>
                </c:pt>
                <c:pt idx="24">
                  <c:v>-7.1505363833877951</c:v>
                </c:pt>
              </c:numCache>
            </c:numRef>
          </c:val>
          <c:smooth val="0"/>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-9.7985464458383298E-2</c:v>
                </c:pt>
                <c:pt idx="2">
                  <c:v>-0.20484472673572007</c:v>
                </c:pt>
                <c:pt idx="3">
                  <c:v>1.5693954467930871</c:v>
                </c:pt>
                <c:pt idx="4">
                  <c:v>1.5451619564752272</c:v>
                </c:pt>
                <c:pt idx="5">
                  <c:v>1.8518747358954757</c:v>
                </c:pt>
                <c:pt idx="6">
                  <c:v>1.5699805191338845</c:v>
                </c:pt>
                <c:pt idx="7">
                  <c:v>2.5327415189272617</c:v>
                </c:pt>
                <c:pt idx="8">
                  <c:v>2.3484100871503211</c:v>
                </c:pt>
                <c:pt idx="9">
                  <c:v>1.9781291598559569</c:v>
                </c:pt>
                <c:pt idx="10">
                  <c:v>1.737423979002406</c:v>
                </c:pt>
                <c:pt idx="11">
                  <c:v>1.0122454946338788</c:v>
                </c:pt>
                <c:pt idx="12">
                  <c:v>0.98046667121747255</c:v>
                </c:pt>
                <c:pt idx="13">
                  <c:v>-0.83020607950579084</c:v>
                </c:pt>
                <c:pt idx="14">
                  <c:v>-1.3564112508846926</c:v>
                </c:pt>
                <c:pt idx="15">
                  <c:v>-1.0471100713758008</c:v>
                </c:pt>
                <c:pt idx="16">
                  <c:v>-1.7406191054518461</c:v>
                </c:pt>
                <c:pt idx="17">
                  <c:v>0.9803690821700517</c:v>
                </c:pt>
                <c:pt idx="18">
                  <c:v>-2.2110035513817961</c:v>
                </c:pt>
                <c:pt idx="19">
                  <c:v>-1.5635399429253516</c:v>
                </c:pt>
                <c:pt idx="20">
                  <c:v>-2.5677332477480608</c:v>
                </c:pt>
                <c:pt idx="21">
                  <c:v>-2.2824852061820389</c:v>
                </c:pt>
                <c:pt idx="22">
                  <c:v>-2.7737263486307673</c:v>
                </c:pt>
                <c:pt idx="23">
                  <c:v>-3.2249906400791395</c:v>
                </c:pt>
                <c:pt idx="24">
                  <c:v>-3.2190356693138966</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-9.8676985721657058</c:v>
                </c:pt>
                <c:pt idx="2">
                  <c:v>-9.8462670165823774</c:v>
                </c:pt>
                <c:pt idx="3">
                  <c:v>-8.5651413604840965</c:v>
                </c:pt>
                <c:pt idx="4">
                  <c:v>-7.274085970540467</c:v>
                </c:pt>
                <c:pt idx="5">
                  <c:v>-5.1665939996033643</c:v>
                </c:pt>
                <c:pt idx="6">
                  <c:v>-7.75909770851354</c:v>
                </c:pt>
                <c:pt idx="7">
                  <c:v>-8.3250184642989051</c:v>
                </c:pt>
                <c:pt idx="8">
                  <c:v>-8.6398199329125625</c:v>
                </c:pt>
                <c:pt idx="9">
                  <c:v>-8.8451932806083313</c:v>
                </c:pt>
                <c:pt idx="10">
                  <c:v>-9.3224770920104838</c:v>
                </c:pt>
                <c:pt idx="11">
                  <c:v>-9.6361759447919138</c:v>
                </c:pt>
                <c:pt idx="12">
                  <c:v>-10.108285059141476</c:v>
                </c:pt>
                <c:pt idx="13">
                  <c:v>-9.7100000000000009</c:v>
                </c:pt>
                <c:pt idx="14">
                  <c:v>-9.7987195397467701</c:v>
                </c:pt>
                <c:pt idx="15">
                  <c:v>-10.877547035233871</c:v>
                </c:pt>
                <c:pt idx="16">
                  <c:v>-11.029561240730079</c:v>
                </c:pt>
                <c:pt idx="17">
                  <c:v>-11.896210052333045</c:v>
                </c:pt>
                <c:pt idx="18">
                  <c:v>-12.107387767722477</c:v>
                </c:pt>
                <c:pt idx="19">
                  <c:v>-11.926353977486226</c:v>
                </c:pt>
                <c:pt idx="20">
                  <c:v>-10.87130423315854</c:v>
                </c:pt>
                <c:pt idx="21">
                  <c:v>-9.3583505122329829</c:v>
                </c:pt>
                <c:pt idx="22">
                  <c:v>-9.726091875700293</c:v>
                </c:pt>
                <c:pt idx="23">
                  <c:v>-9.0937781151314674</c:v>
                </c:pt>
                <c:pt idx="24">
                  <c:v>-8.8902285009992639</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7"/>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2.62</c:v>
                </c:pt>
                <c:pt idx="2">
                  <c:v>2.52</c:v>
                </c:pt>
                <c:pt idx="3">
                  <c:v>6.47</c:v>
                </c:pt>
                <c:pt idx="4">
                  <c:v>6.22</c:v>
                </c:pt>
                <c:pt idx="5">
                  <c:v>6.65</c:v>
                </c:pt>
                <c:pt idx="6">
                  <c:v>6.48</c:v>
                </c:pt>
                <c:pt idx="7">
                  <c:v>5.52</c:v>
                </c:pt>
                <c:pt idx="8">
                  <c:v>5.39</c:v>
                </c:pt>
              </c:numCache>
            </c:numRef>
          </c:val>
          <c:smooth val="0"/>
        </c:ser>
        <c:dLbls>
          <c:showLegendKey val="0"/>
          <c:showVal val="0"/>
          <c:showCatName val="0"/>
          <c:showSerName val="0"/>
          <c:showPercent val="0"/>
          <c:showBubbleSize val="0"/>
        </c:dLbls>
        <c:marker val="1"/>
        <c:smooth val="0"/>
        <c:axId val="495952280"/>
        <c:axId val="495943656"/>
      </c:lineChart>
      <c:catAx>
        <c:axId val="49595228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95943656"/>
        <c:crosses val="autoZero"/>
        <c:auto val="1"/>
        <c:lblAlgn val="ctr"/>
        <c:lblOffset val="100"/>
        <c:tickLblSkip val="1"/>
        <c:tickMarkSkip val="1"/>
        <c:noMultiLvlLbl val="0"/>
      </c:catAx>
      <c:valAx>
        <c:axId val="495943656"/>
        <c:scaling>
          <c:orientation val="minMax"/>
          <c:max val="18"/>
          <c:min val="-1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95952280"/>
        <c:crosses val="autoZero"/>
        <c:crossBetween val="between"/>
        <c:majorUnit val="6"/>
      </c:valAx>
      <c:spPr>
        <a:noFill/>
        <a:ln w="25409">
          <a:noFill/>
        </a:ln>
      </c:spPr>
    </c:plotArea>
    <c:legend>
      <c:legendPos val="t"/>
      <c:layout>
        <c:manualLayout>
          <c:xMode val="edge"/>
          <c:yMode val="edge"/>
          <c:x val="4.1845509266539245E-2"/>
          <c:y val="7.0523428216034911E-2"/>
          <c:w val="0.35944932554275766"/>
          <c:h val="6.543512122255416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9193874387749033E-2"/>
          <c:y val="7.2735614886552544E-2"/>
          <c:w val="0.94698277704175349"/>
          <c:h val="0.79932316971011119"/>
        </c:manualLayout>
      </c:layout>
      <c:lineChart>
        <c:grouping val="standard"/>
        <c:varyColors val="0"/>
        <c:ser>
          <c:idx val="1"/>
          <c:order val="0"/>
          <c:tx>
            <c:strRef>
              <c:f>Sheet1!$A$2</c:f>
              <c:strCache>
                <c:ptCount val="1"/>
                <c:pt idx="0">
                  <c:v>Y2013</c:v>
                </c:pt>
              </c:strCache>
            </c:strRef>
          </c:tx>
          <c:spPr>
            <a:ln w="31772" cmpd="sng">
              <a:solidFill>
                <a:srgbClr val="BFBFBF"/>
              </a:solidFill>
            </a:ln>
            <a:effectLst/>
          </c:spPr>
          <c:marker>
            <c:symbol val="circle"/>
            <c:size val="10"/>
            <c:spPr>
              <a:solidFill>
                <a:schemeClr val="bg1"/>
              </a:solidFill>
              <a:ln w="9525">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2"/>
          <c:order val="1"/>
          <c:tx>
            <c:strRef>
              <c:f>Sheet1!$A$3</c:f>
              <c:strCache>
                <c:ptCount val="1"/>
                <c:pt idx="0">
                  <c:v>Y2014</c:v>
                </c:pt>
              </c:strCache>
            </c:strRef>
          </c:tx>
          <c:spPr>
            <a:ln w="19050">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c:v>0</c:v>
                </c:pt>
                <c:pt idx="1">
                  <c:v>3.4570257920617622</c:v>
                </c:pt>
                <c:pt idx="2">
                  <c:v>3.2174502101720321</c:v>
                </c:pt>
                <c:pt idx="3">
                  <c:v>2.9095126289149733</c:v>
                </c:pt>
                <c:pt idx="4">
                  <c:v>3.6317263159552589</c:v>
                </c:pt>
                <c:pt idx="5">
                  <c:v>2.9908542043104762</c:v>
                </c:pt>
                <c:pt idx="6">
                  <c:v>2.5605214088393233</c:v>
                </c:pt>
                <c:pt idx="7">
                  <c:v>3.2330600970732233</c:v>
                </c:pt>
                <c:pt idx="8">
                  <c:v>2.9697163674838802</c:v>
                </c:pt>
                <c:pt idx="9">
                  <c:v>2.8515237445107715</c:v>
                </c:pt>
                <c:pt idx="10">
                  <c:v>2.2250070945653353</c:v>
                </c:pt>
                <c:pt idx="11">
                  <c:v>1.9023777413689855</c:v>
                </c:pt>
                <c:pt idx="12">
                  <c:v>1.6648225758185693</c:v>
                </c:pt>
                <c:pt idx="13">
                  <c:v>1.376223452097127</c:v>
                </c:pt>
                <c:pt idx="14">
                  <c:v>1.2436887418073452</c:v>
                </c:pt>
                <c:pt idx="15">
                  <c:v>0.77859315000272589</c:v>
                </c:pt>
                <c:pt idx="16">
                  <c:v>0.33063141645696609</c:v>
                </c:pt>
                <c:pt idx="17">
                  <c:v>0.24229033827042049</c:v>
                </c:pt>
                <c:pt idx="18">
                  <c:v>-0.23144629678672232</c:v>
                </c:pt>
                <c:pt idx="19">
                  <c:v>-0.63963942222332448</c:v>
                </c:pt>
                <c:pt idx="20">
                  <c:v>-1.4555828355779636</c:v>
                </c:pt>
                <c:pt idx="21">
                  <c:v>-2.0282781235396832</c:v>
                </c:pt>
                <c:pt idx="22">
                  <c:v>-2.2847806497729324</c:v>
                </c:pt>
                <c:pt idx="23">
                  <c:v>-2.5542375813647484</c:v>
                </c:pt>
                <c:pt idx="24">
                  <c:v>-2.6670193203276358</c:v>
                </c:pt>
              </c:numCache>
            </c:numRef>
          </c:val>
          <c:smooth val="0"/>
        </c:ser>
        <c:ser>
          <c:idx val="3"/>
          <c:order val="2"/>
          <c:tx>
            <c:strRef>
              <c:f>Sheet1!$A$4</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1.1227192996746211</c:v>
                </c:pt>
                <c:pt idx="2">
                  <c:v>1.2967541442477521</c:v>
                </c:pt>
                <c:pt idx="3">
                  <c:v>0.48736232486335485</c:v>
                </c:pt>
                <c:pt idx="4">
                  <c:v>0.46312883454549247</c:v>
                </c:pt>
                <c:pt idx="5">
                  <c:v>0.62002246411085571</c:v>
                </c:pt>
                <c:pt idx="6">
                  <c:v>0.33812824734926228</c:v>
                </c:pt>
                <c:pt idx="7">
                  <c:v>0.38861375147144994</c:v>
                </c:pt>
                <c:pt idx="8">
                  <c:v>0.2042823196945176</c:v>
                </c:pt>
                <c:pt idx="9">
                  <c:v>0.26088029636465621</c:v>
                </c:pt>
                <c:pt idx="10">
                  <c:v>2.0175115511126541E-2</c:v>
                </c:pt>
                <c:pt idx="11">
                  <c:v>-0.252487032827166</c:v>
                </c:pt>
                <c:pt idx="12">
                  <c:v>-0.28426585624355527</c:v>
                </c:pt>
                <c:pt idx="13">
                  <c:v>-1.4324035013962968</c:v>
                </c:pt>
                <c:pt idx="14">
                  <c:v>-1.1020100817133358</c:v>
                </c:pt>
                <c:pt idx="15">
                  <c:v>-0.91502400344660673</c:v>
                </c:pt>
                <c:pt idx="16">
                  <c:v>-1.710036678953224</c:v>
                </c:pt>
                <c:pt idx="17">
                  <c:v>-2.2369318561065064</c:v>
                </c:pt>
                <c:pt idx="18">
                  <c:v>-2.1563847674126393</c:v>
                </c:pt>
                <c:pt idx="19">
                  <c:v>-1.6396769008686647</c:v>
                </c:pt>
                <c:pt idx="20">
                  <c:v>-2.4999112856712307</c:v>
                </c:pt>
                <c:pt idx="21">
                  <c:v>-2.8527247865838046</c:v>
                </c:pt>
                <c:pt idx="22">
                  <c:v>-2.9064743390511389</c:v>
                </c:pt>
                <c:pt idx="23">
                  <c:v>-2.9135747956563294</c:v>
                </c:pt>
                <c:pt idx="24">
                  <c:v>-2.9541890071832744</c:v>
                </c:pt>
              </c:numCache>
            </c:numRef>
          </c:val>
          <c:smooth val="0"/>
        </c:ser>
        <c:ser>
          <c:idx val="4"/>
          <c:order val="3"/>
          <c:tx>
            <c:strRef>
              <c:f>Sheet1!$A$5</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-1.2690539859201181E-2</c:v>
                </c:pt>
                <c:pt idx="2">
                  <c:v>0.16910172297320231</c:v>
                </c:pt>
                <c:pt idx="3">
                  <c:v>-0.15126375124001287</c:v>
                </c:pt>
                <c:pt idx="4">
                  <c:v>-0.39098349635788598</c:v>
                </c:pt>
                <c:pt idx="5">
                  <c:v>-1.703346567134022</c:v>
                </c:pt>
                <c:pt idx="6">
                  <c:v>-1.6850786796911026</c:v>
                </c:pt>
                <c:pt idx="7">
                  <c:v>-0.70849011312371624</c:v>
                </c:pt>
                <c:pt idx="8">
                  <c:v>-1.023291581737364</c:v>
                </c:pt>
                <c:pt idx="9">
                  <c:v>-1.4501690406324035</c:v>
                </c:pt>
                <c:pt idx="10">
                  <c:v>-1.9309720086311088</c:v>
                </c:pt>
                <c:pt idx="11">
                  <c:v>-2.2388936805076503</c:v>
                </c:pt>
                <c:pt idx="12">
                  <c:v>-2.4589619034688988</c:v>
                </c:pt>
                <c:pt idx="13">
                  <c:v>-3.13</c:v>
                </c:pt>
                <c:pt idx="14">
                  <c:v>-3.2157397088200561</c:v>
                </c:pt>
                <c:pt idx="15">
                  <c:v>-2.921301733274575</c:v>
                </c:pt>
                <c:pt idx="16">
                  <c:v>-3.0188158887914338</c:v>
                </c:pt>
                <c:pt idx="17">
                  <c:v>-2.1216985643471715</c:v>
                </c:pt>
                <c:pt idx="18">
                  <c:v>-2.3328762797366149</c:v>
                </c:pt>
                <c:pt idx="19">
                  <c:v>-2.1265049987530937</c:v>
                </c:pt>
                <c:pt idx="20">
                  <c:v>-1.5773604468067477</c:v>
                </c:pt>
                <c:pt idx="21">
                  <c:v>-0.72623983165717765</c:v>
                </c:pt>
                <c:pt idx="22">
                  <c:v>-1.3251314908501863</c:v>
                </c:pt>
                <c:pt idx="23">
                  <c:v>-0.59270008053760481</c:v>
                </c:pt>
                <c:pt idx="24">
                  <c:v>-0.64210306259607242</c:v>
                </c:pt>
              </c:numCache>
            </c:numRef>
          </c:val>
          <c:smooth val="0"/>
        </c:ser>
        <c:ser>
          <c:idx val="0"/>
          <c:order val="4"/>
          <c:tx>
            <c:strRef>
              <c:f>Sheet1!$A$6</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4"/>
              <c:layout>
                <c:manualLayout>
                  <c:x val="-2.6673382490965288E-2"/>
                  <c:y val="-0.1103316165375926"/>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5"/>
              <c:delete val="1"/>
              <c:extLst>
                <c:ext xmlns:c15="http://schemas.microsoft.com/office/drawing/2012/chart" uri="{CE6537A1-D6FC-4f65-9D91-7224C49458BB}"/>
              </c:extLst>
            </c:dLbl>
            <c:dLbl>
              <c:idx val="7"/>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2.27</c:v>
                </c:pt>
                <c:pt idx="2">
                  <c:v>2.2799999999999998</c:v>
                </c:pt>
                <c:pt idx="3">
                  <c:v>2.38</c:v>
                </c:pt>
                <c:pt idx="4">
                  <c:v>2.13</c:v>
                </c:pt>
                <c:pt idx="5">
                  <c:v>0.04</c:v>
                </c:pt>
                <c:pt idx="6">
                  <c:v>-0.13</c:v>
                </c:pt>
                <c:pt idx="7">
                  <c:v>0.96</c:v>
                </c:pt>
                <c:pt idx="8">
                  <c:v>0.79</c:v>
                </c:pt>
              </c:numCache>
            </c:numRef>
          </c:val>
          <c:smooth val="0"/>
        </c:ser>
        <c:dLbls>
          <c:showLegendKey val="0"/>
          <c:showVal val="0"/>
          <c:showCatName val="0"/>
          <c:showSerName val="0"/>
          <c:showPercent val="0"/>
          <c:showBubbleSize val="0"/>
        </c:dLbls>
        <c:marker val="1"/>
        <c:smooth val="0"/>
        <c:axId val="495944832"/>
        <c:axId val="495949536"/>
      </c:lineChart>
      <c:catAx>
        <c:axId val="495944832"/>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18">
            <a:solidFill>
              <a:srgbClr val="808080"/>
            </a:solidFill>
            <a:prstDash val="solid"/>
          </a:ln>
        </c:spPr>
        <c:txPr>
          <a:bodyPr rot="0" vert="horz"/>
          <a:lstStyle/>
          <a:p>
            <a:pPr>
              <a:defRPr b="0"/>
            </a:pPr>
            <a:endParaRPr lang="zh-CN"/>
          </a:p>
        </c:txPr>
        <c:crossAx val="495949536"/>
        <c:crosses val="autoZero"/>
        <c:auto val="1"/>
        <c:lblAlgn val="ctr"/>
        <c:lblOffset val="100"/>
        <c:tickLblSkip val="1"/>
        <c:tickMarkSkip val="1"/>
        <c:noMultiLvlLbl val="0"/>
      </c:catAx>
      <c:valAx>
        <c:axId val="495949536"/>
        <c:scaling>
          <c:orientation val="minMax"/>
          <c:max val="10"/>
          <c:min val="-9"/>
        </c:scaling>
        <c:delete val="0"/>
        <c:axPos val="l"/>
        <c:majorGridlines>
          <c:spPr>
            <a:ln w="13097">
              <a:solidFill>
                <a:schemeClr val="bg1">
                  <a:lumMod val="95000"/>
                </a:schemeClr>
              </a:solidFill>
              <a:prstDash val="solid"/>
            </a:ln>
          </c:spPr>
        </c:majorGridlines>
        <c:numFmt formatCode="0.0_ " sourceLinked="0"/>
        <c:majorTickMark val="none"/>
        <c:minorTickMark val="none"/>
        <c:tickLblPos val="low"/>
        <c:spPr>
          <a:noFill/>
          <a:ln w="39290">
            <a:noFill/>
            <a:prstDash val="solid"/>
          </a:ln>
        </c:spPr>
        <c:txPr>
          <a:bodyPr rot="0" vert="horz"/>
          <a:lstStyle/>
          <a:p>
            <a:pPr>
              <a:defRPr/>
            </a:pPr>
            <a:endParaRPr lang="zh-CN"/>
          </a:p>
        </c:txPr>
        <c:crossAx val="495944832"/>
        <c:crosses val="autoZero"/>
        <c:crossBetween val="between"/>
        <c:majorUnit val="3"/>
      </c:valAx>
      <c:spPr>
        <a:noFill/>
        <a:ln w="25400">
          <a:noFill/>
        </a:ln>
      </c:spPr>
    </c:plotArea>
    <c:legend>
      <c:legendPos val="t"/>
      <c:layout>
        <c:manualLayout>
          <c:xMode val="edge"/>
          <c:yMode val="edge"/>
          <c:x val="4.5050570106925314E-2"/>
          <c:y val="7.4966016582731498E-2"/>
          <c:w val="0.35948075968884013"/>
          <c:h val="6.5263045668797454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384654073572033E-2"/>
          <c:y val="7.6963207165342024E-2"/>
          <c:w val="0.95196077940731216"/>
          <c:h val="0.79032117443334982"/>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w="19050">
              <a:solidFill>
                <a:srgbClr val="BFBFBF"/>
              </a:solidFill>
            </a:ln>
          </c:spPr>
          <c:marker>
            <c:symbol val="circle"/>
            <c:size val="9"/>
            <c:spPr>
              <a:solidFill>
                <a:schemeClr val="bg1"/>
              </a:solidFill>
              <a:ln>
                <a:solidFill>
                  <a:srgbClr val="BFBFBF"/>
                </a:solidFill>
              </a:ln>
            </c:spPr>
          </c:marker>
          <c:dPt>
            <c:idx val="0"/>
            <c:marker>
              <c:symbol val="circle"/>
              <c:size val="10"/>
            </c:marker>
            <c:bubble3D val="0"/>
          </c:dPt>
          <c:dPt>
            <c:idx val="1"/>
            <c:marker>
              <c:symbol val="circle"/>
              <c:size val="7"/>
            </c:marker>
            <c:bubble3D val="0"/>
          </c:dPt>
          <c:dPt>
            <c:idx val="2"/>
            <c:marker>
              <c:symbol val="circle"/>
              <c:size val="10"/>
            </c:marker>
            <c:bubble3D val="0"/>
          </c:dPt>
          <c:dPt>
            <c:idx val="3"/>
            <c:marker>
              <c:symbol val="circle"/>
              <c:size val="7"/>
            </c:marker>
            <c:bubble3D val="0"/>
          </c:dPt>
          <c:dPt>
            <c:idx val="4"/>
            <c:marker>
              <c:symbol val="circle"/>
              <c:size val="10"/>
            </c:marker>
            <c:bubble3D val="0"/>
          </c:dPt>
          <c:dPt>
            <c:idx val="5"/>
            <c:marker>
              <c:symbol val="circle"/>
              <c:size val="7"/>
            </c:marker>
            <c:bubble3D val="0"/>
          </c:dPt>
          <c:dPt>
            <c:idx val="6"/>
            <c:marker>
              <c:symbol val="circle"/>
              <c:size val="10"/>
            </c:marker>
            <c:bubble3D val="0"/>
          </c:dPt>
          <c:dPt>
            <c:idx val="7"/>
            <c:marker>
              <c:symbol val="circle"/>
              <c:size val="7"/>
            </c:marker>
            <c:bubble3D val="0"/>
          </c:dPt>
          <c:dPt>
            <c:idx val="8"/>
            <c:marker>
              <c:symbol val="circle"/>
              <c:size val="10"/>
            </c:marker>
            <c:bubble3D val="0"/>
          </c:dPt>
          <c:dPt>
            <c:idx val="9"/>
            <c:marker>
              <c:symbol val="circle"/>
              <c:size val="7"/>
            </c:marker>
            <c:bubble3D val="0"/>
          </c:dPt>
          <c:dPt>
            <c:idx val="10"/>
            <c:marker>
              <c:symbol val="circle"/>
              <c:size val="10"/>
            </c:marker>
            <c:bubble3D val="0"/>
          </c:dPt>
          <c:dPt>
            <c:idx val="11"/>
            <c:marker>
              <c:symbol val="circle"/>
              <c:size val="7"/>
            </c:marker>
            <c:bubble3D val="0"/>
          </c:dPt>
          <c:dPt>
            <c:idx val="12"/>
            <c:marker>
              <c:symbol val="circle"/>
              <c:size val="10"/>
            </c:marker>
            <c:bubble3D val="0"/>
          </c:dPt>
          <c:dPt>
            <c:idx val="13"/>
            <c:marker>
              <c:symbol val="circle"/>
              <c:size val="7"/>
            </c:marker>
            <c:bubble3D val="0"/>
          </c:dPt>
          <c:dPt>
            <c:idx val="14"/>
            <c:marker>
              <c:symbol val="circle"/>
              <c:size val="10"/>
            </c:marker>
            <c:bubble3D val="0"/>
          </c:dPt>
          <c:dPt>
            <c:idx val="15"/>
            <c:marker>
              <c:symbol val="circle"/>
              <c:size val="7"/>
            </c:marker>
            <c:bubble3D val="0"/>
          </c:dPt>
          <c:dPt>
            <c:idx val="16"/>
            <c:marker>
              <c:symbol val="circle"/>
              <c:size val="10"/>
            </c:marker>
            <c:bubble3D val="0"/>
          </c:dPt>
          <c:dPt>
            <c:idx val="17"/>
            <c:marker>
              <c:symbol val="circle"/>
              <c:size val="7"/>
            </c:marker>
            <c:bubble3D val="0"/>
          </c:dPt>
          <c:dPt>
            <c:idx val="18"/>
            <c:marker>
              <c:symbol val="circle"/>
              <c:size val="10"/>
            </c:marker>
            <c:bubble3D val="0"/>
          </c:dPt>
          <c:dPt>
            <c:idx val="19"/>
            <c:marker>
              <c:symbol val="circle"/>
              <c:size val="7"/>
            </c:marker>
            <c:bubble3D val="0"/>
          </c:dPt>
          <c:dPt>
            <c:idx val="20"/>
            <c:marker>
              <c:symbol val="circle"/>
              <c:size val="10"/>
            </c:marker>
            <c:bubble3D val="0"/>
          </c:dPt>
          <c:dPt>
            <c:idx val="21"/>
            <c:marker>
              <c:symbol val="circle"/>
              <c:size val="7"/>
            </c:marker>
            <c:bubble3D val="0"/>
          </c:dPt>
          <c:dPt>
            <c:idx val="22"/>
            <c:marker>
              <c:symbol val="circle"/>
              <c:size val="10"/>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-5.8663875695081131</c:v>
                </c:pt>
                <c:pt idx="2">
                  <c:v>-6.815231402744681</c:v>
                </c:pt>
                <c:pt idx="3">
                  <c:v>2.2992577118691626</c:v>
                </c:pt>
                <c:pt idx="4">
                  <c:v>1.9486827162056297</c:v>
                </c:pt>
                <c:pt idx="5">
                  <c:v>-1.3052841851316277</c:v>
                </c:pt>
                <c:pt idx="6">
                  <c:v>-1.2899115323314447</c:v>
                </c:pt>
                <c:pt idx="7">
                  <c:v>2.2395281904692199</c:v>
                </c:pt>
                <c:pt idx="8">
                  <c:v>2.2206872690727186</c:v>
                </c:pt>
                <c:pt idx="9">
                  <c:v>7.9097045682496425</c:v>
                </c:pt>
                <c:pt idx="10">
                  <c:v>7.9015020298077943</c:v>
                </c:pt>
                <c:pt idx="11">
                  <c:v>2.3659015609268197</c:v>
                </c:pt>
                <c:pt idx="12">
                  <c:v>2.2653095757890096</c:v>
                </c:pt>
                <c:pt idx="13">
                  <c:v>1.1338427871065093</c:v>
                </c:pt>
                <c:pt idx="14">
                  <c:v>0.87544411115900722</c:v>
                </c:pt>
                <c:pt idx="15">
                  <c:v>4.7965757836607725</c:v>
                </c:pt>
                <c:pt idx="16">
                  <c:v>5.0088579507123976</c:v>
                </c:pt>
                <c:pt idx="17">
                  <c:v>4.0066334275510096</c:v>
                </c:pt>
                <c:pt idx="18">
                  <c:v>3.8773008822978738</c:v>
                </c:pt>
                <c:pt idx="19">
                  <c:v>5.1377771692139529</c:v>
                </c:pt>
                <c:pt idx="20">
                  <c:v>4.9829196479338256</c:v>
                </c:pt>
                <c:pt idx="21">
                  <c:v>2.2337120028836255</c:v>
                </c:pt>
                <c:pt idx="22">
                  <c:v>2.1857795416249326</c:v>
                </c:pt>
                <c:pt idx="23">
                  <c:v>6.2783740437787339</c:v>
                </c:pt>
                <c:pt idx="24">
                  <c:v>6.2532770221503053</c:v>
                </c:pt>
              </c:numCache>
            </c:numRef>
          </c:val>
          <c:smooth val="0"/>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1.8203980362939687</c:v>
                </c:pt>
                <c:pt idx="2">
                  <c:v>1.6129083424301527</c:v>
                </c:pt>
                <c:pt idx="3">
                  <c:v>7.1087241456253114</c:v>
                </c:pt>
                <c:pt idx="4">
                  <c:v>-4.5362754111211938</c:v>
                </c:pt>
                <c:pt idx="5">
                  <c:v>-4.2491915091916184</c:v>
                </c:pt>
                <c:pt idx="6">
                  <c:v>-5.0329396755619982</c:v>
                </c:pt>
                <c:pt idx="7">
                  <c:v>-0.69055964973746553</c:v>
                </c:pt>
                <c:pt idx="8">
                  <c:v>-5.9418397209483604</c:v>
                </c:pt>
                <c:pt idx="9">
                  <c:v>-5.3796548565850477</c:v>
                </c:pt>
                <c:pt idx="10">
                  <c:v>1.8599350886865373</c:v>
                </c:pt>
                <c:pt idx="11">
                  <c:v>1.9477700246095075</c:v>
                </c:pt>
                <c:pt idx="12">
                  <c:v>-6.490720933056382</c:v>
                </c:pt>
                <c:pt idx="13">
                  <c:v>-7.7489352365298858</c:v>
                </c:pt>
                <c:pt idx="14">
                  <c:v>-8.487046254497411</c:v>
                </c:pt>
                <c:pt idx="15">
                  <c:v>-8.7006080043336649</c:v>
                </c:pt>
                <c:pt idx="16">
                  <c:v>-8.0657835701592351</c:v>
                </c:pt>
                <c:pt idx="17">
                  <c:v>-6.8659017972974246</c:v>
                </c:pt>
                <c:pt idx="18">
                  <c:v>-9.5429783445578398</c:v>
                </c:pt>
                <c:pt idx="19">
                  <c:v>-9.7369464689954555</c:v>
                </c:pt>
                <c:pt idx="20">
                  <c:v>-8.1608285594379169</c:v>
                </c:pt>
                <c:pt idx="21">
                  <c:v>-8.6720310430606133</c:v>
                </c:pt>
                <c:pt idx="22">
                  <c:v>-8.7975082213689877</c:v>
                </c:pt>
                <c:pt idx="23">
                  <c:v>-8.2030991153672517</c:v>
                </c:pt>
                <c:pt idx="24">
                  <c:v>-8.7242011007928273</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extLst>
                <c:ext xmlns:c15="http://schemas.microsoft.com/office/drawing/2012/chart" uri="{CE6537A1-D6FC-4f65-9D91-7224C49458BB}"/>
              </c:extLst>
            </c:dLbl>
            <c:dLbl>
              <c:idx val="2"/>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4"/>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delete val="1"/>
              <c:extLst>
                <c:ext xmlns:c15="http://schemas.microsoft.com/office/drawing/2012/chart" uri="{CE6537A1-D6FC-4f65-9D91-7224C49458BB}"/>
              </c:extLst>
            </c:dLbl>
            <c:dLbl>
              <c:idx val="7"/>
              <c:delete val="1"/>
              <c:extLst>
                <c:ext xmlns:c15="http://schemas.microsoft.com/office/drawing/2012/chart" uri="{CE6537A1-D6FC-4f65-9D91-7224C49458BB}"/>
              </c:extLst>
            </c:dLbl>
            <c:dLbl>
              <c:idx val="8"/>
              <c:delete val="1"/>
              <c:extLst>
                <c:ext xmlns:c15="http://schemas.microsoft.com/office/drawing/2012/chart" uri="{CE6537A1-D6FC-4f65-9D91-7224C49458BB}"/>
              </c:extLst>
            </c:dLbl>
            <c:dLbl>
              <c:idx val="9"/>
              <c:delete val="1"/>
              <c:extLst>
                <c:ext xmlns:c15="http://schemas.microsoft.com/office/drawing/2012/chart" uri="{CE6537A1-D6FC-4f65-9D91-7224C49458BB}"/>
              </c:extLst>
            </c:dLbl>
            <c:dLbl>
              <c:idx val="10"/>
              <c:delete val="1"/>
              <c:extLst>
                <c:ext xmlns:c15="http://schemas.microsoft.com/office/drawing/2012/chart" uri="{CE6537A1-D6FC-4f65-9D91-7224C49458BB}"/>
              </c:extLst>
            </c:dLbl>
            <c:dLbl>
              <c:idx val="11"/>
              <c:delete val="1"/>
              <c:extLst>
                <c:ext xmlns:c15="http://schemas.microsoft.com/office/drawing/2012/chart" uri="{CE6537A1-D6FC-4f65-9D91-7224C49458BB}"/>
              </c:extLst>
            </c:dLbl>
            <c:dLbl>
              <c:idx val="12"/>
              <c:delete val="1"/>
              <c:extLst>
                <c:ext xmlns:c15="http://schemas.microsoft.com/office/drawing/2012/chart" uri="{CE6537A1-D6FC-4f65-9D91-7224C49458BB}"/>
              </c:extLst>
            </c:dLbl>
            <c:dLbl>
              <c:idx val="13"/>
              <c:delete val="1"/>
              <c:extLst>
                <c:ext xmlns:c15="http://schemas.microsoft.com/office/drawing/2012/chart" uri="{CE6537A1-D6FC-4f65-9D91-7224C49458BB}"/>
              </c:extLst>
            </c:dLbl>
            <c:dLbl>
              <c:idx val="14"/>
              <c:delete val="1"/>
              <c:extLst>
                <c:ext xmlns:c15="http://schemas.microsoft.com/office/drawing/2012/chart" uri="{CE6537A1-D6FC-4f65-9D91-7224C49458BB}"/>
              </c:extLst>
            </c:dLbl>
            <c:dLbl>
              <c:idx val="15"/>
              <c:delete val="1"/>
              <c:extLst>
                <c:ext xmlns:c15="http://schemas.microsoft.com/office/drawing/2012/chart" uri="{CE6537A1-D6FC-4f65-9D91-7224C49458BB}"/>
              </c:extLst>
            </c:dLbl>
            <c:dLbl>
              <c:idx val="16"/>
              <c:delete val="1"/>
              <c:extLst>
                <c:ext xmlns:c15="http://schemas.microsoft.com/office/drawing/2012/chart" uri="{CE6537A1-D6FC-4f65-9D91-7224C49458BB}"/>
              </c:extLst>
            </c:dLbl>
            <c:dLbl>
              <c:idx val="17"/>
              <c:delete val="1"/>
              <c:extLst>
                <c:ext xmlns:c15="http://schemas.microsoft.com/office/drawing/2012/chart" uri="{CE6537A1-D6FC-4f65-9D91-7224C49458BB}"/>
              </c:extLst>
            </c:dLbl>
            <c:dLbl>
              <c:idx val="18"/>
              <c:delete val="1"/>
              <c:extLst>
                <c:ext xmlns:c15="http://schemas.microsoft.com/office/drawing/2012/chart" uri="{CE6537A1-D6FC-4f65-9D91-7224C49458BB}"/>
              </c:extLst>
            </c:dLbl>
            <c:dLbl>
              <c:idx val="19"/>
              <c:delete val="1"/>
              <c:extLst>
                <c:ext xmlns:c15="http://schemas.microsoft.com/office/drawing/2012/chart" uri="{CE6537A1-D6FC-4f65-9D91-7224C49458BB}"/>
              </c:extLst>
            </c:dLbl>
            <c:dLbl>
              <c:idx val="20"/>
              <c:delete val="1"/>
              <c:extLst>
                <c:ext xmlns:c15="http://schemas.microsoft.com/office/drawing/2012/chart" uri="{CE6537A1-D6FC-4f65-9D91-7224C49458BB}"/>
              </c:extLst>
            </c:dLbl>
            <c:dLbl>
              <c:idx val="21"/>
              <c:delete val="1"/>
              <c:extLst>
                <c:ext xmlns:c15="http://schemas.microsoft.com/office/drawing/2012/chart" uri="{CE6537A1-D6FC-4f65-9D91-7224C49458BB}"/>
              </c:extLst>
            </c:dLbl>
            <c:dLbl>
              <c:idx val="22"/>
              <c:delete val="1"/>
              <c:extLst>
                <c:ext xmlns:c15="http://schemas.microsoft.com/office/drawing/2012/chart" uri="{CE6537A1-D6FC-4f65-9D91-7224C49458BB}"/>
              </c:extLst>
            </c:dLbl>
            <c:dLbl>
              <c:idx val="23"/>
              <c:delete val="1"/>
              <c:extLst>
                <c:ext xmlns:c15="http://schemas.microsoft.com/office/drawing/2012/chart" uri="{CE6537A1-D6FC-4f65-9D91-7224C49458BB}"/>
              </c:extLst>
            </c:dLbl>
            <c:dLbl>
              <c:idx val="24"/>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-47.509672474985187</c:v>
                </c:pt>
                <c:pt idx="2">
                  <c:v>-47.603657105811727</c:v>
                </c:pt>
                <c:pt idx="3">
                  <c:v>-45.311906693464977</c:v>
                </c:pt>
                <c:pt idx="4">
                  <c:v>-45.281029726063807</c:v>
                </c:pt>
                <c:pt idx="5">
                  <c:v>-47.375923822915368</c:v>
                </c:pt>
                <c:pt idx="6">
                  <c:v>-47.386618280674931</c:v>
                </c:pt>
                <c:pt idx="7">
                  <c:v>-44.506033820560454</c:v>
                </c:pt>
                <c:pt idx="8">
                  <c:v>-44.516979570496048</c:v>
                </c:pt>
                <c:pt idx="9">
                  <c:v>-39.904925976346142</c:v>
                </c:pt>
                <c:pt idx="10">
                  <c:v>-39.339751886456533</c:v>
                </c:pt>
                <c:pt idx="11">
                  <c:v>-39.079499624827918</c:v>
                </c:pt>
                <c:pt idx="12">
                  <c:v>-39.424744339075737</c:v>
                </c:pt>
                <c:pt idx="13">
                  <c:v>-39.909999999999997</c:v>
                </c:pt>
                <c:pt idx="14">
                  <c:v>-39.806216598475011</c:v>
                </c:pt>
                <c:pt idx="15">
                  <c:v>-35.68848931325094</c:v>
                </c:pt>
                <c:pt idx="16">
                  <c:v>-35.897291616030181</c:v>
                </c:pt>
                <c:pt idx="17">
                  <c:v>-40.808634594586024</c:v>
                </c:pt>
                <c:pt idx="18">
                  <c:v>-41.407260103225731</c:v>
                </c:pt>
                <c:pt idx="19">
                  <c:v>-41.906164404448319</c:v>
                </c:pt>
                <c:pt idx="20">
                  <c:v>-41.841758018030852</c:v>
                </c:pt>
                <c:pt idx="21">
                  <c:v>-41.519900207859926</c:v>
                </c:pt>
                <c:pt idx="22">
                  <c:v>-42.371519657056048</c:v>
                </c:pt>
                <c:pt idx="23">
                  <c:v>-41.880140569141858</c:v>
                </c:pt>
                <c:pt idx="24">
                  <c:v>-43.442257866059599</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7"/>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-0.96</c:v>
                </c:pt>
                <c:pt idx="2">
                  <c:v>-0.46</c:v>
                </c:pt>
                <c:pt idx="3">
                  <c:v>12.12</c:v>
                </c:pt>
                <c:pt idx="4">
                  <c:v>6.55</c:v>
                </c:pt>
                <c:pt idx="5">
                  <c:v>20.03</c:v>
                </c:pt>
                <c:pt idx="6">
                  <c:v>12.88</c:v>
                </c:pt>
                <c:pt idx="7">
                  <c:v>19.239999999999998</c:v>
                </c:pt>
                <c:pt idx="8">
                  <c:v>19.2</c:v>
                </c:pt>
              </c:numCache>
            </c:numRef>
          </c:val>
          <c:smooth val="0"/>
        </c:ser>
        <c:dLbls>
          <c:showLegendKey val="0"/>
          <c:showVal val="0"/>
          <c:showCatName val="0"/>
          <c:showSerName val="0"/>
          <c:showPercent val="0"/>
          <c:showBubbleSize val="0"/>
        </c:dLbls>
        <c:marker val="1"/>
        <c:smooth val="0"/>
        <c:axId val="495950320"/>
        <c:axId val="495952672"/>
      </c:lineChart>
      <c:catAx>
        <c:axId val="49595032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95952672"/>
        <c:crosses val="autoZero"/>
        <c:auto val="1"/>
        <c:lblAlgn val="ctr"/>
        <c:lblOffset val="100"/>
        <c:tickLblSkip val="1"/>
        <c:tickMarkSkip val="1"/>
        <c:noMultiLvlLbl val="0"/>
      </c:catAx>
      <c:valAx>
        <c:axId val="495952672"/>
        <c:scaling>
          <c:orientation val="minMax"/>
          <c:max val="50"/>
          <c:min val="-7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95950320"/>
        <c:crosses val="autoZero"/>
        <c:crossBetween val="between"/>
        <c:majorUnit val="20"/>
      </c:valAx>
      <c:spPr>
        <a:noFill/>
        <a:ln w="25409">
          <a:noFill/>
        </a:ln>
      </c:spPr>
    </c:plotArea>
    <c:legend>
      <c:legendPos val="t"/>
      <c:layout>
        <c:manualLayout>
          <c:xMode val="edge"/>
          <c:yMode val="edge"/>
          <c:x val="4.4937280582128855E-2"/>
          <c:y val="7.4931142479537097E-2"/>
          <c:w val="0.35949524193205334"/>
          <c:h val="6.543512122255416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31391015709025E-2"/>
          <c:y val="7.6962508746015693E-2"/>
          <c:w val="0.95184461204214499"/>
          <c:h val="0.79509612287735021"/>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a:solidFill>
                <a:srgbClr val="BFBFBF"/>
              </a:solidFill>
            </a:ln>
          </c:spPr>
          <c:marker>
            <c:symbol val="circle"/>
            <c:size val="10"/>
            <c:spPr>
              <a:solidFill>
                <a:schemeClr val="bg1"/>
              </a:solidFill>
              <a:ln>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1.9576935544149809</c:v>
                </c:pt>
                <c:pt idx="2">
                  <c:v>1.973378698777565</c:v>
                </c:pt>
                <c:pt idx="3">
                  <c:v>2.4523941171250252</c:v>
                </c:pt>
                <c:pt idx="4">
                  <c:v>2.0595384213826442</c:v>
                </c:pt>
                <c:pt idx="5">
                  <c:v>1.8524131739220586</c:v>
                </c:pt>
                <c:pt idx="6">
                  <c:v>1.8677858267222445</c:v>
                </c:pt>
                <c:pt idx="7">
                  <c:v>1.3207669821700831</c:v>
                </c:pt>
                <c:pt idx="8">
                  <c:v>1.3019260607735663</c:v>
                </c:pt>
                <c:pt idx="9">
                  <c:v>1.4022813986742668</c:v>
                </c:pt>
                <c:pt idx="10">
                  <c:v>1.3940788602323999</c:v>
                </c:pt>
                <c:pt idx="11">
                  <c:v>1.1824443613718911</c:v>
                </c:pt>
                <c:pt idx="12">
                  <c:v>1.0340423886229901</c:v>
                </c:pt>
                <c:pt idx="13">
                  <c:v>0.99926157901001322</c:v>
                </c:pt>
                <c:pt idx="14">
                  <c:v>0.74086290306249214</c:v>
                </c:pt>
                <c:pt idx="15">
                  <c:v>0.78601836417440762</c:v>
                </c:pt>
                <c:pt idx="16">
                  <c:v>0.53423555091454256</c:v>
                </c:pt>
                <c:pt idx="17">
                  <c:v>0.24460572421465027</c:v>
                </c:pt>
                <c:pt idx="18">
                  <c:v>0.39082840793096107</c:v>
                </c:pt>
                <c:pt idx="19">
                  <c:v>2.0018128788326761</c:v>
                </c:pt>
                <c:pt idx="20">
                  <c:v>1.8469553575525335</c:v>
                </c:pt>
                <c:pt idx="21">
                  <c:v>1.8509916100507391</c:v>
                </c:pt>
                <c:pt idx="22">
                  <c:v>1.8028520141778377</c:v>
                </c:pt>
                <c:pt idx="23">
                  <c:v>2.4435475584335786</c:v>
                </c:pt>
                <c:pt idx="24">
                  <c:v>2.2178359609623088</c:v>
                </c:pt>
              </c:numCache>
            </c:numRef>
          </c:val>
          <c:smooth val="0"/>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-0.44223867631550523</c:v>
                </c:pt>
                <c:pt idx="2">
                  <c:v>-0.46181739462469956</c:v>
                </c:pt>
                <c:pt idx="3">
                  <c:v>-0.51619787714008614</c:v>
                </c:pt>
                <c:pt idx="4">
                  <c:v>-1.2625859192463014</c:v>
                </c:pt>
                <c:pt idx="5">
                  <c:v>-0.93864168014567373</c:v>
                </c:pt>
                <c:pt idx="6">
                  <c:v>-1.6270955931060476</c:v>
                </c:pt>
                <c:pt idx="7">
                  <c:v>-7.9041955605618844E-2</c:v>
                </c:pt>
                <c:pt idx="8">
                  <c:v>-1.7565630015741389</c:v>
                </c:pt>
                <c:pt idx="9">
                  <c:v>-1.8085333045064771</c:v>
                </c:pt>
                <c:pt idx="10">
                  <c:v>-1.6769579417966898</c:v>
                </c:pt>
                <c:pt idx="11">
                  <c:v>-2.0900760403435923</c:v>
                </c:pt>
                <c:pt idx="12">
                  <c:v>-2.049285518690326</c:v>
                </c:pt>
                <c:pt idx="13">
                  <c:v>-2.1673067492695619</c:v>
                </c:pt>
                <c:pt idx="14">
                  <c:v>-2.1889316220787678</c:v>
                </c:pt>
                <c:pt idx="15">
                  <c:v>-2.2973977324897197</c:v>
                </c:pt>
                <c:pt idx="16">
                  <c:v>-2.9310082284294969</c:v>
                </c:pt>
                <c:pt idx="17">
                  <c:v>-3.0489158721592236</c:v>
                </c:pt>
                <c:pt idx="18">
                  <c:v>-3.0205135882556098</c:v>
                </c:pt>
                <c:pt idx="19">
                  <c:v>-3.1974973483443803</c:v>
                </c:pt>
                <c:pt idx="20">
                  <c:v>-2.6099339810767752</c:v>
                </c:pt>
                <c:pt idx="21">
                  <c:v>-2.1897107250628314</c:v>
                </c:pt>
                <c:pt idx="22">
                  <c:v>-2.9743310291554805</c:v>
                </c:pt>
                <c:pt idx="23">
                  <c:v>-3.5113063970384815</c:v>
                </c:pt>
                <c:pt idx="24">
                  <c:v>-2.7850700893463016</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4.8043752040225458</c:v>
                </c:pt>
                <c:pt idx="2">
                  <c:v>4.7104190962814281</c:v>
                </c:pt>
                <c:pt idx="3">
                  <c:v>4.5906061027448102</c:v>
                </c:pt>
                <c:pt idx="4">
                  <c:v>4.5798251796149048</c:v>
                </c:pt>
                <c:pt idx="5">
                  <c:v>4.7525463103705734</c:v>
                </c:pt>
                <c:pt idx="6">
                  <c:v>4.7016399898257042</c:v>
                </c:pt>
                <c:pt idx="7">
                  <c:v>4.6055599453723168</c:v>
                </c:pt>
                <c:pt idx="8">
                  <c:v>4.5946141954367192</c:v>
                </c:pt>
                <c:pt idx="9">
                  <c:v>4.0649079069676546</c:v>
                </c:pt>
                <c:pt idx="10">
                  <c:v>4.0817538831452982</c:v>
                </c:pt>
                <c:pt idx="11">
                  <c:v>3.9334002689751291</c:v>
                </c:pt>
                <c:pt idx="12">
                  <c:v>3.5881555547273085</c:v>
                </c:pt>
                <c:pt idx="13">
                  <c:v>3.69</c:v>
                </c:pt>
                <c:pt idx="14">
                  <c:v>3.6279513567928663</c:v>
                </c:pt>
                <c:pt idx="15">
                  <c:v>2.974676548603238</c:v>
                </c:pt>
                <c:pt idx="16">
                  <c:v>2.6321634272638681</c:v>
                </c:pt>
                <c:pt idx="17">
                  <c:v>3.2099605896316383</c:v>
                </c:pt>
                <c:pt idx="18">
                  <c:v>2.6113350809919318</c:v>
                </c:pt>
                <c:pt idx="19">
                  <c:v>3.1915918268204981</c:v>
                </c:pt>
                <c:pt idx="20">
                  <c:v>2.4311123187291477</c:v>
                </c:pt>
                <c:pt idx="21">
                  <c:v>2.5887694772167165</c:v>
                </c:pt>
                <c:pt idx="22">
                  <c:v>2.8471257612002856</c:v>
                </c:pt>
                <c:pt idx="23">
                  <c:v>3.1732000971717254</c:v>
                </c:pt>
                <c:pt idx="24">
                  <c:v>3.1348355013767524</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layout>
                <c:manualLayout>
                  <c:x val="-2.6708292322141083E-2"/>
                  <c:y val="-6.6545379327195425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7"/>
              <c:delete val="1"/>
              <c:extLst>
                <c:ext xmlns:c15="http://schemas.microsoft.com/office/drawing/2012/chart" uri="{CE6537A1-D6FC-4f65-9D91-7224C49458BB}"/>
              </c:extLst>
            </c:dLbl>
            <c:dLbl>
              <c:idx val="8"/>
              <c:layout>
                <c:manualLayout>
                  <c:x val="-3.3072152013065514E-2"/>
                  <c:y val="-9.2991664908208482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2.36</c:v>
                </c:pt>
                <c:pt idx="2">
                  <c:v>3.38</c:v>
                </c:pt>
                <c:pt idx="3">
                  <c:v>4.75</c:v>
                </c:pt>
                <c:pt idx="4">
                  <c:v>2.19</c:v>
                </c:pt>
                <c:pt idx="5">
                  <c:v>4.96</c:v>
                </c:pt>
                <c:pt idx="6">
                  <c:v>4.0999999999999996</c:v>
                </c:pt>
                <c:pt idx="7">
                  <c:v>3.82</c:v>
                </c:pt>
                <c:pt idx="8">
                  <c:v>3.54</c:v>
                </c:pt>
              </c:numCache>
            </c:numRef>
          </c:val>
          <c:smooth val="0"/>
        </c:ser>
        <c:dLbls>
          <c:showLegendKey val="0"/>
          <c:showVal val="0"/>
          <c:showCatName val="0"/>
          <c:showSerName val="0"/>
          <c:showPercent val="0"/>
          <c:showBubbleSize val="0"/>
        </c:dLbls>
        <c:marker val="1"/>
        <c:smooth val="0"/>
        <c:axId val="495946400"/>
        <c:axId val="495947576"/>
      </c:lineChart>
      <c:catAx>
        <c:axId val="49594640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95947576"/>
        <c:crosses val="autoZero"/>
        <c:auto val="1"/>
        <c:lblAlgn val="ctr"/>
        <c:lblOffset val="100"/>
        <c:tickLblSkip val="1"/>
        <c:tickMarkSkip val="1"/>
        <c:noMultiLvlLbl val="0"/>
      </c:catAx>
      <c:valAx>
        <c:axId val="495947576"/>
        <c:scaling>
          <c:orientation val="minMax"/>
          <c:max val="10"/>
          <c:min val="-5"/>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95946400"/>
        <c:crosses val="autoZero"/>
        <c:crossBetween val="between"/>
        <c:majorUnit val="3"/>
      </c:valAx>
      <c:spPr>
        <a:noFill/>
        <a:ln w="25409">
          <a:noFill/>
        </a:ln>
      </c:spPr>
    </c:plotArea>
    <c:legend>
      <c:legendPos val="t"/>
      <c:layout>
        <c:manualLayout>
          <c:xMode val="edge"/>
          <c:yMode val="edge"/>
          <c:x val="4.5014034941349104E-2"/>
          <c:y val="7.4931142479537097E-2"/>
          <c:w val="0.35995293249285287"/>
          <c:h val="6.543512122255416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4494437127467E-2"/>
          <c:y val="7.2853938464859602E-2"/>
          <c:w val="0.93384180890522162"/>
          <c:h val="0.79920473756235444"/>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3.1051584636028196</c:v>
                </c:pt>
                <c:pt idx="2">
                  <c:v>1.3767402418706665</c:v>
                </c:pt>
                <c:pt idx="3">
                  <c:v>-0.22430909568555979</c:v>
                </c:pt>
                <c:pt idx="4">
                  <c:v>-0.3152206710455463</c:v>
                </c:pt>
                <c:pt idx="5">
                  <c:v>1.2625608460355986</c:v>
                </c:pt>
                <c:pt idx="6">
                  <c:v>1.0166506658876528</c:v>
                </c:pt>
                <c:pt idx="7">
                  <c:v>0.72757864233927716</c:v>
                </c:pt>
                <c:pt idx="8">
                  <c:v>0.58420574972781747</c:v>
                </c:pt>
                <c:pt idx="9">
                  <c:v>1.130557739982474</c:v>
                </c:pt>
                <c:pt idx="10">
                  <c:v>0.56431184939420564</c:v>
                </c:pt>
                <c:pt idx="11">
                  <c:v>1.9431379683690686</c:v>
                </c:pt>
                <c:pt idx="12">
                  <c:v>1.4961436002907114</c:v>
                </c:pt>
                <c:pt idx="13">
                  <c:v>1.7410335807174881</c:v>
                </c:pt>
                <c:pt idx="14">
                  <c:v>1.2879183569434183</c:v>
                </c:pt>
                <c:pt idx="15">
                  <c:v>4.7372499599427353</c:v>
                </c:pt>
                <c:pt idx="16">
                  <c:v>3.5710127321604501</c:v>
                </c:pt>
                <c:pt idx="17">
                  <c:v>1.9089172828852696</c:v>
                </c:pt>
                <c:pt idx="18">
                  <c:v>1.704273270724177</c:v>
                </c:pt>
                <c:pt idx="19">
                  <c:v>-2.9860961017647236</c:v>
                </c:pt>
                <c:pt idx="20">
                  <c:v>-3.0609981181196622</c:v>
                </c:pt>
                <c:pt idx="21">
                  <c:v>-4.0005911381511661</c:v>
                </c:pt>
                <c:pt idx="22">
                  <c:v>-4.21</c:v>
                </c:pt>
                <c:pt idx="23">
                  <c:v>-3.835746687002406</c:v>
                </c:pt>
                <c:pt idx="24">
                  <c:v>-4.3690201268872801</c:v>
                </c:pt>
              </c:numCache>
            </c:numRef>
          </c:val>
          <c:smooth val="0"/>
        </c:ser>
        <c:ser>
          <c:idx val="3"/>
          <c:order val="3"/>
          <c:tx>
            <c:strRef>
              <c:f>Sheet1!$A$5</c:f>
              <c:strCache>
                <c:ptCount val="1"/>
                <c:pt idx="0">
                  <c:v>Y2015</c:v>
                </c:pt>
              </c:strCache>
            </c:strRef>
          </c:tx>
          <c:spPr>
            <a:ln>
              <a:solidFill>
                <a:srgbClr val="00A4DE"/>
              </a:solidFill>
            </a:ln>
          </c:spPr>
          <c:marker>
            <c:symbol val="circle"/>
            <c:size val="10"/>
            <c:spPr>
              <a:solidFill>
                <a:schemeClr val="bg1"/>
              </a:solidFill>
              <a:ln w="9525">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-4.0072525507610308</c:v>
                </c:pt>
                <c:pt idx="2">
                  <c:v>-4.2698250749405142</c:v>
                </c:pt>
                <c:pt idx="3">
                  <c:v>-7.0401075577811723</c:v>
                </c:pt>
                <c:pt idx="4">
                  <c:v>-7.0923265638183741</c:v>
                </c:pt>
                <c:pt idx="5">
                  <c:v>-7.4942712682671608</c:v>
                </c:pt>
                <c:pt idx="6">
                  <c:v>-8.0764264279479807</c:v>
                </c:pt>
                <c:pt idx="7">
                  <c:v>-6.7332672990274567</c:v>
                </c:pt>
                <c:pt idx="8">
                  <c:v>-6.9660234128573917</c:v>
                </c:pt>
                <c:pt idx="9">
                  <c:v>-8.199814859889166</c:v>
                </c:pt>
                <c:pt idx="10">
                  <c:v>-9.0667855924463243</c:v>
                </c:pt>
                <c:pt idx="11">
                  <c:v>-8.248768121687533</c:v>
                </c:pt>
                <c:pt idx="12">
                  <c:v>-8.3194876171956427</c:v>
                </c:pt>
                <c:pt idx="13">
                  <c:v>-8.4178445096814603</c:v>
                </c:pt>
                <c:pt idx="14">
                  <c:v>-8.8845220504273783</c:v>
                </c:pt>
                <c:pt idx="15">
                  <c:v>-9.4316064057945468</c:v>
                </c:pt>
                <c:pt idx="16">
                  <c:v>-7.3505884301084627</c:v>
                </c:pt>
                <c:pt idx="17">
                  <c:v>-5.3120452071560802</c:v>
                </c:pt>
                <c:pt idx="18">
                  <c:v>-9.1587787100007709</c:v>
                </c:pt>
                <c:pt idx="19">
                  <c:v>-8.0788350670705444</c:v>
                </c:pt>
                <c:pt idx="20">
                  <c:v>-8.8964579376593083</c:v>
                </c:pt>
                <c:pt idx="21">
                  <c:v>-9.044163163460972</c:v>
                </c:pt>
                <c:pt idx="22">
                  <c:v>-9.5466366804713658</c:v>
                </c:pt>
                <c:pt idx="23">
                  <c:v>-10.479939123719529</c:v>
                </c:pt>
                <c:pt idx="24">
                  <c:v>-8.8258969234670914</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-13.430526629173123</c:v>
                </c:pt>
                <c:pt idx="2">
                  <c:v>-11.806682364139098</c:v>
                </c:pt>
                <c:pt idx="3">
                  <c:v>-13.092721245834548</c:v>
                </c:pt>
                <c:pt idx="4">
                  <c:v>-11.3941375474094</c:v>
                </c:pt>
                <c:pt idx="5">
                  <c:v>-14.190690159590069</c:v>
                </c:pt>
                <c:pt idx="6">
                  <c:v>-14.587587418233294</c:v>
                </c:pt>
                <c:pt idx="7">
                  <c:v>-11.554049465723571</c:v>
                </c:pt>
                <c:pt idx="8">
                  <c:v>-11.129442000400003</c:v>
                </c:pt>
                <c:pt idx="9">
                  <c:v>-8.314281317414796</c:v>
                </c:pt>
                <c:pt idx="10">
                  <c:v>-8.7198701961372915</c:v>
                </c:pt>
                <c:pt idx="11">
                  <c:v>-5.9323846697111655</c:v>
                </c:pt>
                <c:pt idx="12">
                  <c:v>-6.2334360679418115</c:v>
                </c:pt>
                <c:pt idx="13">
                  <c:v>-6.02</c:v>
                </c:pt>
                <c:pt idx="14">
                  <c:v>-6.1430049496438821</c:v>
                </c:pt>
                <c:pt idx="15">
                  <c:v>-3.2915133867482682</c:v>
                </c:pt>
                <c:pt idx="16">
                  <c:v>-3.9102384854371008</c:v>
                </c:pt>
                <c:pt idx="17">
                  <c:v>-4.3758741364660736</c:v>
                </c:pt>
                <c:pt idx="18">
                  <c:v>-5.0200278510247216</c:v>
                </c:pt>
                <c:pt idx="19">
                  <c:v>-5.7172713175229202</c:v>
                </c:pt>
                <c:pt idx="20">
                  <c:v>-5.9977222245790056</c:v>
                </c:pt>
                <c:pt idx="21">
                  <c:v>-7.7300876036439536</c:v>
                </c:pt>
                <c:pt idx="22">
                  <c:v>-7.3259190602328879</c:v>
                </c:pt>
                <c:pt idx="23">
                  <c:v>-8.2346050777962194</c:v>
                </c:pt>
                <c:pt idx="24">
                  <c:v>-10.226667801660883</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w="6350">
                <a:noFill/>
              </a:ln>
            </c:spPr>
          </c:marker>
          <c:dPt>
            <c:idx val="0"/>
            <c:marker>
              <c:spPr>
                <a:solidFill>
                  <a:schemeClr val="bg1"/>
                </a:solidFill>
                <a:ln w="6350">
                  <a:solidFill>
                    <a:srgbClr val="FF9933"/>
                  </a:solidFill>
                </a:ln>
              </c:spPr>
            </c:marker>
            <c:bubble3D val="0"/>
          </c:dPt>
          <c:dPt>
            <c:idx val="1"/>
            <c:marker>
              <c:symbol val="circle"/>
              <c:size val="7"/>
              <c:spPr>
                <a:solidFill>
                  <a:schemeClr val="bg1"/>
                </a:solidFill>
                <a:ln w="6350">
                  <a:solidFill>
                    <a:srgbClr val="FF9933"/>
                  </a:solidFill>
                </a:ln>
              </c:spPr>
            </c:marker>
            <c:bubble3D val="0"/>
          </c:dPt>
          <c:dPt>
            <c:idx val="2"/>
            <c:marker>
              <c:spPr>
                <a:solidFill>
                  <a:schemeClr val="bg1"/>
                </a:solidFill>
                <a:ln w="6350">
                  <a:solidFill>
                    <a:srgbClr val="FF9933"/>
                  </a:solidFill>
                </a:ln>
              </c:spPr>
            </c:marker>
            <c:bubble3D val="0"/>
          </c:dPt>
          <c:dPt>
            <c:idx val="3"/>
            <c:marker>
              <c:symbol val="circle"/>
              <c:size val="7"/>
              <c:spPr>
                <a:solidFill>
                  <a:schemeClr val="bg1"/>
                </a:solidFill>
                <a:ln w="6350">
                  <a:solidFill>
                    <a:srgbClr val="FF9933"/>
                  </a:solidFill>
                </a:ln>
              </c:spPr>
            </c:marker>
            <c:bubble3D val="0"/>
          </c:dPt>
          <c:dPt>
            <c:idx val="4"/>
            <c:marker>
              <c:spPr>
                <a:solidFill>
                  <a:schemeClr val="bg1"/>
                </a:solidFill>
                <a:ln w="6350">
                  <a:solidFill>
                    <a:srgbClr val="FF9933"/>
                  </a:solidFill>
                </a:ln>
              </c:spPr>
            </c:marker>
            <c:bubble3D val="0"/>
          </c:dPt>
          <c:dPt>
            <c:idx val="5"/>
            <c:marker>
              <c:symbol val="circle"/>
              <c:size val="7"/>
              <c:spPr>
                <a:solidFill>
                  <a:schemeClr val="bg1"/>
                </a:solidFill>
                <a:ln w="6350">
                  <a:solidFill>
                    <a:srgbClr val="FF9933"/>
                  </a:solidFill>
                </a:ln>
              </c:spPr>
            </c:marker>
            <c:bubble3D val="0"/>
          </c:dPt>
          <c:dPt>
            <c:idx val="6"/>
            <c:marker>
              <c:spPr>
                <a:solidFill>
                  <a:schemeClr val="bg1"/>
                </a:solidFill>
                <a:ln w="6350">
                  <a:solidFill>
                    <a:srgbClr val="FF9933"/>
                  </a:solidFill>
                </a:ln>
              </c:spPr>
            </c:marker>
            <c:bubble3D val="0"/>
          </c:dPt>
          <c:dPt>
            <c:idx val="7"/>
            <c:marker>
              <c:symbol val="circle"/>
              <c:size val="7"/>
              <c:spPr>
                <a:solidFill>
                  <a:schemeClr val="bg1"/>
                </a:solidFill>
                <a:ln w="6350">
                  <a:solidFill>
                    <a:srgbClr val="FF9933"/>
                  </a:solidFill>
                </a:ln>
              </c:spPr>
            </c:marker>
            <c:bubble3D val="0"/>
          </c:dPt>
          <c:dPt>
            <c:idx val="8"/>
            <c:marker>
              <c:spPr>
                <a:solidFill>
                  <a:schemeClr val="bg1"/>
                </a:solidFill>
                <a:ln w="6350">
                  <a:solidFill>
                    <a:srgbClr val="FF9933"/>
                  </a:solidFill>
                </a:ln>
              </c:spPr>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layout>
                <c:manualLayout>
                  <c:x val="-3.034855772986229E-2"/>
                  <c:y val="-0.10621477083537957"/>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8"/>
              <c:layout>
                <c:manualLayout>
                  <c:x val="-3.3523093057253747E-2"/>
                  <c:y val="-4.0099079829230631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-7.54</c:v>
                </c:pt>
                <c:pt idx="2">
                  <c:v>-4.59</c:v>
                </c:pt>
                <c:pt idx="3">
                  <c:v>-0.41</c:v>
                </c:pt>
                <c:pt idx="4">
                  <c:v>-0.72</c:v>
                </c:pt>
                <c:pt idx="5">
                  <c:v>-3.51</c:v>
                </c:pt>
                <c:pt idx="6">
                  <c:v>-2.73</c:v>
                </c:pt>
                <c:pt idx="7">
                  <c:v>-0.37</c:v>
                </c:pt>
                <c:pt idx="8">
                  <c:v>-1.7</c:v>
                </c:pt>
              </c:numCache>
            </c:numRef>
          </c:val>
          <c:smooth val="0"/>
        </c:ser>
        <c:dLbls>
          <c:showLegendKey val="0"/>
          <c:showVal val="0"/>
          <c:showCatName val="0"/>
          <c:showSerName val="0"/>
          <c:showPercent val="0"/>
          <c:showBubbleSize val="0"/>
        </c:dLbls>
        <c:marker val="1"/>
        <c:smooth val="0"/>
        <c:axId val="495954632"/>
        <c:axId val="495951104"/>
      </c:lineChart>
      <c:catAx>
        <c:axId val="495954632"/>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95951104"/>
        <c:crosses val="autoZero"/>
        <c:auto val="1"/>
        <c:lblAlgn val="ctr"/>
        <c:lblOffset val="100"/>
        <c:tickLblSkip val="1"/>
        <c:tickMarkSkip val="1"/>
        <c:noMultiLvlLbl val="0"/>
      </c:catAx>
      <c:valAx>
        <c:axId val="495951104"/>
        <c:scaling>
          <c:orientation val="minMax"/>
          <c:max val="30"/>
          <c:min val="-2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95954632"/>
        <c:crosses val="autoZero"/>
        <c:crossBetween val="between"/>
        <c:majorUnit val="6"/>
      </c:valAx>
      <c:spPr>
        <a:noFill/>
        <a:ln w="25409">
          <a:noFill/>
        </a:ln>
      </c:spPr>
    </c:plotArea>
    <c:legend>
      <c:legendPos val="t"/>
      <c:layout>
        <c:manualLayout>
          <c:xMode val="edge"/>
          <c:yMode val="edge"/>
          <c:x val="4.3503882119254766E-2"/>
          <c:y val="7.493111647363547E-2"/>
          <c:w val="0.35911643433192464"/>
          <c:h val="6.5435098512379594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2990738673345803E-2"/>
          <c:y val="7.250086757571228E-2"/>
          <c:w val="0.93689735217590964"/>
          <c:h val="0.79928596395734652"/>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0.56929663129606767</c:v>
                </c:pt>
                <c:pt idx="2">
                  <c:v>0.60836549427922582</c:v>
                </c:pt>
                <c:pt idx="3">
                  <c:v>1.0526105880871302</c:v>
                </c:pt>
                <c:pt idx="4">
                  <c:v>0.78840562267547998</c:v>
                </c:pt>
                <c:pt idx="5">
                  <c:v>0.90848649260315095</c:v>
                </c:pt>
                <c:pt idx="6">
                  <c:v>0.69442731466779328</c:v>
                </c:pt>
                <c:pt idx="7">
                  <c:v>0.62124732885669942</c:v>
                </c:pt>
                <c:pt idx="8">
                  <c:v>0.49438202542120868</c:v>
                </c:pt>
                <c:pt idx="9">
                  <c:v>0.40254200633938231</c:v>
                </c:pt>
                <c:pt idx="10">
                  <c:v>0.35466860331264033</c:v>
                </c:pt>
                <c:pt idx="11">
                  <c:v>0.39010666158170981</c:v>
                </c:pt>
                <c:pt idx="12">
                  <c:v>0.27016184955293177</c:v>
                </c:pt>
                <c:pt idx="13">
                  <c:v>0.37992548863058767</c:v>
                </c:pt>
                <c:pt idx="14">
                  <c:v>0.21726937931047918</c:v>
                </c:pt>
                <c:pt idx="15">
                  <c:v>-0.10695968987686824</c:v>
                </c:pt>
                <c:pt idx="16">
                  <c:v>-0.28407852073528456</c:v>
                </c:pt>
                <c:pt idx="17">
                  <c:v>-0.44630451616239569</c:v>
                </c:pt>
                <c:pt idx="18">
                  <c:v>-0.67927623576402152</c:v>
                </c:pt>
                <c:pt idx="19">
                  <c:v>-0.47606273799697307</c:v>
                </c:pt>
                <c:pt idx="20">
                  <c:v>-0.66426705166326627</c:v>
                </c:pt>
                <c:pt idx="21">
                  <c:v>-0.59827721634353659</c:v>
                </c:pt>
                <c:pt idx="22">
                  <c:v>-0.80575340980454313</c:v>
                </c:pt>
                <c:pt idx="23">
                  <c:v>-1.0571291933357501</c:v>
                </c:pt>
                <c:pt idx="24">
                  <c:v>-1.0630832026726922</c:v>
                </c:pt>
              </c:numCache>
            </c:numRef>
          </c:val>
          <c:smooth val="0"/>
        </c:ser>
        <c:ser>
          <c:idx val="3"/>
          <c:order val="3"/>
          <c:tx>
            <c:strRef>
              <c:f>Sheet1!$A$5</c:f>
              <c:strCache>
                <c:ptCount val="1"/>
                <c:pt idx="0">
                  <c:v>Y2015</c:v>
                </c:pt>
              </c:strCache>
            </c:strRef>
          </c:tx>
          <c:spPr>
            <a:ln>
              <a:solidFill>
                <a:srgbClr val="00A4DE"/>
              </a:solidFill>
            </a:ln>
          </c:spPr>
          <c:marker>
            <c:symbol val="circle"/>
            <c:size val="9"/>
            <c:spPr>
              <a:solidFill>
                <a:schemeClr val="bg1"/>
              </a:solidFill>
              <a:ln>
                <a:solidFill>
                  <a:srgbClr val="00A4DE"/>
                </a:solidFill>
              </a:ln>
            </c:spPr>
          </c:marker>
          <c:dPt>
            <c:idx val="0"/>
            <c:marker>
              <c:symbol val="circle"/>
              <c:size val="10"/>
            </c:marker>
            <c:bubble3D val="0"/>
          </c:dPt>
          <c:dPt>
            <c:idx val="1"/>
            <c:marker>
              <c:symbol val="circle"/>
              <c:size val="7"/>
            </c:marker>
            <c:bubble3D val="0"/>
          </c:dPt>
          <c:dPt>
            <c:idx val="2"/>
            <c:marker>
              <c:symbol val="circle"/>
              <c:size val="10"/>
            </c:marker>
            <c:bubble3D val="0"/>
          </c:dPt>
          <c:dPt>
            <c:idx val="3"/>
            <c:marker>
              <c:symbol val="circle"/>
              <c:size val="7"/>
            </c:marker>
            <c:bubble3D val="0"/>
          </c:dPt>
          <c:dPt>
            <c:idx val="4"/>
            <c:marker>
              <c:symbol val="circle"/>
              <c:size val="10"/>
            </c:marker>
            <c:bubble3D val="0"/>
          </c:dPt>
          <c:dPt>
            <c:idx val="5"/>
            <c:marker>
              <c:symbol val="circle"/>
              <c:size val="7"/>
            </c:marker>
            <c:bubble3D val="0"/>
          </c:dPt>
          <c:dPt>
            <c:idx val="6"/>
            <c:marker>
              <c:symbol val="circle"/>
              <c:size val="10"/>
            </c:marker>
            <c:bubble3D val="0"/>
          </c:dPt>
          <c:dPt>
            <c:idx val="7"/>
            <c:marker>
              <c:symbol val="circle"/>
              <c:size val="7"/>
            </c:marker>
            <c:bubble3D val="0"/>
          </c:dPt>
          <c:dPt>
            <c:idx val="8"/>
            <c:marker>
              <c:symbol val="circle"/>
              <c:size val="10"/>
            </c:marker>
            <c:bubble3D val="0"/>
          </c:dPt>
          <c:dPt>
            <c:idx val="9"/>
            <c:marker>
              <c:symbol val="circle"/>
              <c:size val="7"/>
            </c:marker>
            <c:bubble3D val="0"/>
          </c:dPt>
          <c:dPt>
            <c:idx val="10"/>
            <c:marker>
              <c:symbol val="circle"/>
              <c:size val="10"/>
            </c:marker>
            <c:bubble3D val="0"/>
          </c:dPt>
          <c:dPt>
            <c:idx val="11"/>
            <c:marker>
              <c:symbol val="circle"/>
              <c:size val="7"/>
            </c:marker>
            <c:bubble3D val="0"/>
          </c:dPt>
          <c:dPt>
            <c:idx val="12"/>
            <c:marker>
              <c:symbol val="circle"/>
              <c:size val="10"/>
            </c:marker>
            <c:bubble3D val="0"/>
          </c:dPt>
          <c:dPt>
            <c:idx val="13"/>
            <c:marker>
              <c:symbol val="circle"/>
              <c:size val="7"/>
            </c:marker>
            <c:bubble3D val="0"/>
          </c:dPt>
          <c:dPt>
            <c:idx val="14"/>
            <c:marker>
              <c:symbol val="circle"/>
              <c:size val="10"/>
            </c:marker>
            <c:bubble3D val="0"/>
          </c:dPt>
          <c:dPt>
            <c:idx val="16"/>
            <c:marker>
              <c:symbol val="circle"/>
              <c:size val="10"/>
            </c:marker>
            <c:bubble3D val="0"/>
          </c:dPt>
          <c:dPt>
            <c:idx val="17"/>
            <c:marker>
              <c:symbol val="circle"/>
              <c:size val="7"/>
            </c:marker>
            <c:bubble3D val="0"/>
          </c:dPt>
          <c:dPt>
            <c:idx val="18"/>
            <c:marker>
              <c:symbol val="circle"/>
              <c:size val="10"/>
            </c:marker>
            <c:bubble3D val="0"/>
          </c:dPt>
          <c:dPt>
            <c:idx val="19"/>
            <c:marker>
              <c:symbol val="circle"/>
              <c:size val="7"/>
            </c:marker>
            <c:bubble3D val="0"/>
          </c:dPt>
          <c:dPt>
            <c:idx val="20"/>
            <c:marker>
              <c:symbol val="circle"/>
              <c:size val="10"/>
            </c:marker>
            <c:bubble3D val="0"/>
          </c:dPt>
          <c:dPt>
            <c:idx val="21"/>
            <c:marker>
              <c:symbol val="circle"/>
              <c:size val="7"/>
            </c:marker>
            <c:bubble3D val="0"/>
          </c:dPt>
          <c:dPt>
            <c:idx val="22"/>
            <c:marker>
              <c:symbol val="circle"/>
              <c:size val="10"/>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0.9257309485639208</c:v>
                </c:pt>
                <c:pt idx="2">
                  <c:v>0.92993872745263284</c:v>
                </c:pt>
                <c:pt idx="3">
                  <c:v>1.9787156038898845</c:v>
                </c:pt>
                <c:pt idx="4">
                  <c:v>1.9264965978526414</c:v>
                </c:pt>
                <c:pt idx="5">
                  <c:v>1.9505365901562794</c:v>
                </c:pt>
                <c:pt idx="6">
                  <c:v>1.3683814304754975</c:v>
                </c:pt>
                <c:pt idx="7">
                  <c:v>1.1083174266876763</c:v>
                </c:pt>
                <c:pt idx="8">
                  <c:v>0.86498289724087651</c:v>
                </c:pt>
                <c:pt idx="9">
                  <c:v>1.2987064271552333</c:v>
                </c:pt>
                <c:pt idx="10">
                  <c:v>1.2638355938039778</c:v>
                </c:pt>
                <c:pt idx="11">
                  <c:v>1.0931043020042774</c:v>
                </c:pt>
                <c:pt idx="12">
                  <c:v>1.0223848064961885</c:v>
                </c:pt>
                <c:pt idx="13">
                  <c:v>-1.6328665953539351E-2</c:v>
                </c:pt>
                <c:pt idx="14">
                  <c:v>0.37345584829731487</c:v>
                </c:pt>
                <c:pt idx="15">
                  <c:v>-6.085508730172437E-2</c:v>
                </c:pt>
                <c:pt idx="16">
                  <c:v>-0.27384111481744156</c:v>
                </c:pt>
                <c:pt idx="17">
                  <c:v>-0.3931556018648143</c:v>
                </c:pt>
                <c:pt idx="18">
                  <c:v>-0.42181120897461699</c:v>
                </c:pt>
                <c:pt idx="19">
                  <c:v>-1.2095752834269444</c:v>
                </c:pt>
                <c:pt idx="20">
                  <c:v>-0.84303730551385614</c:v>
                </c:pt>
                <c:pt idx="21">
                  <c:v>-0.41658038706854161</c:v>
                </c:pt>
                <c:pt idx="22">
                  <c:v>-0.96458432244771763</c:v>
                </c:pt>
                <c:pt idx="23">
                  <c:v>-1.3138833438140853</c:v>
                </c:pt>
                <c:pt idx="24">
                  <c:v>-1.1111372505191122</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0.22583527258148495</c:v>
                </c:pt>
                <c:pt idx="2">
                  <c:v>0.31323698629701108</c:v>
                </c:pt>
                <c:pt idx="3">
                  <c:v>0.70476234116042291</c:v>
                </c:pt>
                <c:pt idx="4">
                  <c:v>0.78706286577151818</c:v>
                </c:pt>
                <c:pt idx="5">
                  <c:v>0.86910518218418964</c:v>
                </c:pt>
                <c:pt idx="6">
                  <c:v>0.39817227044956743</c:v>
                </c:pt>
                <c:pt idx="7">
                  <c:v>6.2162114404955011E-2</c:v>
                </c:pt>
                <c:pt idx="8">
                  <c:v>-0.12198065556002016</c:v>
                </c:pt>
                <c:pt idx="9">
                  <c:v>1.9468783810614166E-2</c:v>
                </c:pt>
                <c:pt idx="10">
                  <c:v>-0.43463216954858486</c:v>
                </c:pt>
                <c:pt idx="11">
                  <c:v>-0.88540465916589972</c:v>
                </c:pt>
                <c:pt idx="12">
                  <c:v>-1.1533244607398285</c:v>
                </c:pt>
                <c:pt idx="13">
                  <c:v>-1.24</c:v>
                </c:pt>
                <c:pt idx="14">
                  <c:v>-1.3627584712611358</c:v>
                </c:pt>
                <c:pt idx="15">
                  <c:v>-1.4498231329050335</c:v>
                </c:pt>
                <c:pt idx="16">
                  <c:v>-1.9110931590772033</c:v>
                </c:pt>
                <c:pt idx="17">
                  <c:v>-1.9876072790394841</c:v>
                </c:pt>
                <c:pt idx="18">
                  <c:v>-2.6105630953031005</c:v>
                </c:pt>
                <c:pt idx="19">
                  <c:v>-2.1314320796643629</c:v>
                </c:pt>
                <c:pt idx="20">
                  <c:v>-3.0555575848514973</c:v>
                </c:pt>
                <c:pt idx="21">
                  <c:v>-2.4141782676538379</c:v>
                </c:pt>
                <c:pt idx="22">
                  <c:v>-2.3565877377784195</c:v>
                </c:pt>
                <c:pt idx="23">
                  <c:v>-1.9331925313007692</c:v>
                </c:pt>
                <c:pt idx="24">
                  <c:v>-1.9458376698799893</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layout>
                <c:manualLayout>
                  <c:x val="-2.9261777264111329E-2"/>
                  <c:y val="-0.10202333398835917"/>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7"/>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General</c:formatCode>
                <c:ptCount val="25"/>
                <c:pt idx="0" formatCode="0.00_ ">
                  <c:v>0</c:v>
                </c:pt>
                <c:pt idx="1">
                  <c:v>1.45</c:v>
                </c:pt>
                <c:pt idx="2">
                  <c:v>2.0299999999999998</c:v>
                </c:pt>
                <c:pt idx="3">
                  <c:v>1.63</c:v>
                </c:pt>
                <c:pt idx="4">
                  <c:v>1.43</c:v>
                </c:pt>
                <c:pt idx="5">
                  <c:v>1.66</c:v>
                </c:pt>
                <c:pt idx="6">
                  <c:v>0.28000000000000003</c:v>
                </c:pt>
                <c:pt idx="7">
                  <c:v>-0.24</c:v>
                </c:pt>
                <c:pt idx="8">
                  <c:v>-0.64</c:v>
                </c:pt>
              </c:numCache>
            </c:numRef>
          </c:val>
          <c:smooth val="0"/>
        </c:ser>
        <c:dLbls>
          <c:showLegendKey val="0"/>
          <c:showVal val="0"/>
          <c:showCatName val="0"/>
          <c:showSerName val="0"/>
          <c:showPercent val="0"/>
          <c:showBubbleSize val="0"/>
        </c:dLbls>
        <c:marker val="1"/>
        <c:smooth val="0"/>
        <c:axId val="379003968"/>
        <c:axId val="379000440"/>
      </c:lineChart>
      <c:catAx>
        <c:axId val="37900396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379000440"/>
        <c:crosses val="autoZero"/>
        <c:auto val="1"/>
        <c:lblAlgn val="ctr"/>
        <c:lblOffset val="100"/>
        <c:tickLblSkip val="1"/>
        <c:tickMarkSkip val="1"/>
        <c:noMultiLvlLbl val="0"/>
      </c:catAx>
      <c:valAx>
        <c:axId val="379000440"/>
        <c:scaling>
          <c:orientation val="minMax"/>
          <c:max val="8"/>
          <c:min val="-6"/>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379003968"/>
        <c:crosses val="autoZero"/>
        <c:crossBetween val="between"/>
        <c:majorUnit val="2"/>
      </c:valAx>
      <c:spPr>
        <a:noFill/>
        <a:ln w="25409">
          <a:noFill/>
        </a:ln>
      </c:spPr>
    </c:plotArea>
    <c:legend>
      <c:legendPos val="t"/>
      <c:layout>
        <c:manualLayout>
          <c:xMode val="edge"/>
          <c:yMode val="edge"/>
          <c:x val="4.2418116422631533E-2"/>
          <c:y val="7.5624172885063817E-2"/>
          <c:w val="0.35238488617142766"/>
          <c:h val="6.557410688976959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0442556885113794E-2"/>
          <c:y val="6.7961053853245468E-2"/>
          <c:w val="0.94603695207390415"/>
          <c:h val="0.80409757777012691"/>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Sheet1!$B$2:$Z$2</c:f>
            </c:numRef>
          </c:val>
          <c:smooth val="0"/>
        </c:ser>
        <c:ser>
          <c:idx val="1"/>
          <c:order val="1"/>
          <c:tx>
            <c:strRef>
              <c:f>Sheet1!$A$3</c:f>
              <c:strCache>
                <c:ptCount val="1"/>
                <c:pt idx="0">
                  <c:v>Y2014</c:v>
                </c:pt>
              </c:strCache>
            </c:strRef>
          </c:tx>
          <c:spPr>
            <a:ln w="19050" cmpd="sng">
              <a:solidFill>
                <a:schemeClr val="bg1">
                  <a:lumMod val="85000"/>
                </a:schemeClr>
              </a:solidFill>
            </a:ln>
            <a:effectLst/>
          </c:spPr>
          <c:marker>
            <c:symbol val="circle"/>
            <c:size val="9"/>
            <c:spPr>
              <a:solidFill>
                <a:schemeClr val="bg1"/>
              </a:solidFill>
              <a:ln>
                <a:solidFill>
                  <a:srgbClr val="BFBFBF"/>
                </a:solidFill>
              </a:ln>
              <a:effectLst/>
            </c:spPr>
          </c:marker>
          <c:dPt>
            <c:idx val="0"/>
            <c:marker>
              <c:symbol val="circle"/>
              <c:size val="10"/>
            </c:marker>
            <c:bubble3D val="0"/>
          </c:dPt>
          <c:dPt>
            <c:idx val="1"/>
            <c:marker>
              <c:symbol val="circle"/>
              <c:size val="7"/>
            </c:marker>
            <c:bubble3D val="0"/>
          </c:dPt>
          <c:dPt>
            <c:idx val="2"/>
            <c:marker>
              <c:symbol val="circle"/>
              <c:size val="10"/>
            </c:marker>
            <c:bubble3D val="0"/>
          </c:dPt>
          <c:dPt>
            <c:idx val="3"/>
            <c:marker>
              <c:symbol val="circle"/>
              <c:size val="7"/>
            </c:marker>
            <c:bubble3D val="0"/>
          </c:dPt>
          <c:dPt>
            <c:idx val="4"/>
            <c:marker>
              <c:symbol val="circle"/>
              <c:size val="10"/>
            </c:marker>
            <c:bubble3D val="0"/>
          </c:dPt>
          <c:dPt>
            <c:idx val="5"/>
            <c:marker>
              <c:symbol val="circle"/>
              <c:size val="7"/>
            </c:marker>
            <c:bubble3D val="0"/>
          </c:dPt>
          <c:dPt>
            <c:idx val="6"/>
            <c:marker>
              <c:symbol val="circle"/>
              <c:size val="10"/>
            </c:marker>
            <c:bubble3D val="0"/>
            <c:spPr>
              <a:ln w="19050" cmpd="sng">
                <a:solidFill>
                  <a:schemeClr val="bg1">
                    <a:lumMod val="75000"/>
                  </a:schemeClr>
                </a:solidFill>
              </a:ln>
              <a:effectLst/>
            </c:spPr>
          </c:dPt>
          <c:dPt>
            <c:idx val="7"/>
            <c:marker>
              <c:symbol val="circle"/>
              <c:size val="7"/>
            </c:marker>
            <c:bubble3D val="0"/>
          </c:dPt>
          <c:dPt>
            <c:idx val="8"/>
            <c:marker>
              <c:symbol val="circle"/>
              <c:size val="10"/>
            </c:marker>
            <c:bubble3D val="0"/>
          </c:dPt>
          <c:dPt>
            <c:idx val="9"/>
            <c:marker>
              <c:symbol val="circle"/>
              <c:size val="7"/>
            </c:marker>
            <c:bubble3D val="0"/>
          </c:dPt>
          <c:dPt>
            <c:idx val="10"/>
            <c:marker>
              <c:symbol val="circle"/>
              <c:size val="10"/>
            </c:marker>
            <c:bubble3D val="0"/>
          </c:dPt>
          <c:dPt>
            <c:idx val="11"/>
            <c:marker>
              <c:symbol val="circle"/>
              <c:size val="7"/>
            </c:marker>
            <c:bubble3D val="0"/>
          </c:dPt>
          <c:dPt>
            <c:idx val="12"/>
            <c:marker>
              <c:symbol val="circle"/>
              <c:size val="10"/>
            </c:marker>
            <c:bubble3D val="0"/>
          </c:dPt>
          <c:dPt>
            <c:idx val="13"/>
            <c:marker>
              <c:symbol val="circle"/>
              <c:size val="7"/>
            </c:marker>
            <c:bubble3D val="0"/>
          </c:dPt>
          <c:dPt>
            <c:idx val="14"/>
            <c:marker>
              <c:symbol val="circle"/>
              <c:size val="10"/>
            </c:marker>
            <c:bubble3D val="0"/>
          </c:dPt>
          <c:dPt>
            <c:idx val="15"/>
            <c:marker>
              <c:symbol val="circle"/>
              <c:size val="7"/>
            </c:marker>
            <c:bubble3D val="0"/>
          </c:dPt>
          <c:dPt>
            <c:idx val="16"/>
            <c:marker>
              <c:symbol val="circle"/>
              <c:size val="10"/>
            </c:marker>
            <c:bubble3D val="0"/>
          </c:dPt>
          <c:dPt>
            <c:idx val="17"/>
            <c:marker>
              <c:symbol val="circle"/>
              <c:size val="7"/>
            </c:marker>
            <c:bubble3D val="0"/>
          </c:dPt>
          <c:dPt>
            <c:idx val="18"/>
            <c:marker>
              <c:symbol val="circle"/>
              <c:size val="10"/>
            </c:marker>
            <c:bubble3D val="0"/>
          </c:dPt>
          <c:dPt>
            <c:idx val="19"/>
            <c:marker>
              <c:symbol val="circle"/>
              <c:size val="7"/>
            </c:marker>
            <c:bubble3D val="0"/>
          </c:dPt>
          <c:dPt>
            <c:idx val="20"/>
            <c:marker>
              <c:symbol val="circle"/>
              <c:size val="10"/>
            </c:marker>
            <c:bubble3D val="0"/>
          </c:dPt>
          <c:dPt>
            <c:idx val="21"/>
            <c:marker>
              <c:symbol val="circle"/>
              <c:size val="7"/>
            </c:marker>
            <c:bubble3D val="0"/>
          </c:dPt>
          <c:dPt>
            <c:idx val="22"/>
            <c:marker>
              <c:symbol val="circle"/>
              <c:size val="10"/>
            </c:marker>
            <c:bubble3D val="0"/>
          </c:dPt>
          <c:dPt>
            <c:idx val="23"/>
            <c:marker>
              <c:symbol val="circle"/>
              <c:size val="7"/>
            </c:marker>
            <c:bubble3D val="0"/>
          </c:dPt>
          <c:dPt>
            <c:idx val="24"/>
            <c:marker>
              <c:symbol val="circle"/>
              <c:size val="10"/>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Sheet1!$B$3:$Z$3</c:f>
              <c:numCache>
                <c:formatCode>0.00_ </c:formatCode>
                <c:ptCount val="25"/>
                <c:pt idx="0">
                  <c:v>0</c:v>
                </c:pt>
                <c:pt idx="1">
                  <c:v>-4.0725588358713765</c:v>
                </c:pt>
                <c:pt idx="2">
                  <c:v>-1.2697208461785014</c:v>
                </c:pt>
                <c:pt idx="3">
                  <c:v>-1.7177372008263414</c:v>
                </c:pt>
                <c:pt idx="4">
                  <c:v>-3.0652314911212231</c:v>
                </c:pt>
                <c:pt idx="5">
                  <c:v>1.3420283194957028</c:v>
                </c:pt>
                <c:pt idx="6">
                  <c:v>0.97923750526180964</c:v>
                </c:pt>
                <c:pt idx="7">
                  <c:v>0.66606838710281391</c:v>
                </c:pt>
                <c:pt idx="8">
                  <c:v>-1.7276637144335805</c:v>
                </c:pt>
                <c:pt idx="9">
                  <c:v>1.4788857908390796</c:v>
                </c:pt>
                <c:pt idx="10">
                  <c:v>2.6163687859894758</c:v>
                </c:pt>
                <c:pt idx="11">
                  <c:v>2.4883275326117449</c:v>
                </c:pt>
                <c:pt idx="12">
                  <c:v>2.1904544630061862</c:v>
                </c:pt>
                <c:pt idx="13">
                  <c:v>1.9125714950710249</c:v>
                </c:pt>
                <c:pt idx="14">
                  <c:v>2.9566171133069696</c:v>
                </c:pt>
                <c:pt idx="15">
                  <c:v>4.461846820074622</c:v>
                </c:pt>
                <c:pt idx="16">
                  <c:v>4.2161835820902382</c:v>
                </c:pt>
                <c:pt idx="17">
                  <c:v>2.8668005985080791</c:v>
                </c:pt>
                <c:pt idx="18">
                  <c:v>2.7043990324636225</c:v>
                </c:pt>
                <c:pt idx="19">
                  <c:v>-0.18668536650211509</c:v>
                </c:pt>
                <c:pt idx="20">
                  <c:v>-0.23280318844044467</c:v>
                </c:pt>
                <c:pt idx="21">
                  <c:v>0.229399706396749</c:v>
                </c:pt>
                <c:pt idx="22">
                  <c:v>-0.62174709301767717</c:v>
                </c:pt>
                <c:pt idx="23">
                  <c:v>-1.8628035995775449</c:v>
                </c:pt>
                <c:pt idx="24">
                  <c:v>-0.66613646244596536</c:v>
                </c:pt>
              </c:numCache>
            </c:numRef>
          </c:val>
          <c:smooth val="0"/>
        </c:ser>
        <c:ser>
          <c:idx val="2"/>
          <c:order val="2"/>
          <c:tx>
            <c:strRef>
              <c:f>Sheet1!$A$4</c:f>
              <c:strCache>
                <c:ptCount val="1"/>
                <c:pt idx="0">
                  <c:v>Y2015</c:v>
                </c:pt>
              </c:strCache>
            </c:strRef>
          </c:tx>
          <c:spPr>
            <a:ln>
              <a:solidFill>
                <a:srgbClr val="00B0F0"/>
              </a:solidFill>
            </a:ln>
          </c:spPr>
          <c:marker>
            <c:symbol val="circle"/>
            <c:size val="10"/>
            <c:spPr>
              <a:solidFill>
                <a:prstClr val="white"/>
              </a:solidFill>
              <a:ln w="9525">
                <a:solidFill>
                  <a:srgbClr val="00B0F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Sheet1!$B$4:$Z$4</c:f>
              <c:numCache>
                <c:formatCode>0.00_ </c:formatCode>
                <c:ptCount val="25"/>
                <c:pt idx="0">
                  <c:v>0</c:v>
                </c:pt>
                <c:pt idx="1">
                  <c:v>-1.3706407369160956</c:v>
                </c:pt>
                <c:pt idx="2">
                  <c:v>-1.6648936878352782</c:v>
                </c:pt>
                <c:pt idx="3">
                  <c:v>-1.2384137043098931</c:v>
                </c:pt>
                <c:pt idx="4">
                  <c:v>-1.5375276964696094</c:v>
                </c:pt>
                <c:pt idx="5">
                  <c:v>-0.69093084707138042</c:v>
                </c:pt>
                <c:pt idx="6">
                  <c:v>-0.68557891219227507</c:v>
                </c:pt>
                <c:pt idx="7">
                  <c:v>-0.67715510219148456</c:v>
                </c:pt>
                <c:pt idx="8">
                  <c:v>-0.99356756050194006</c:v>
                </c:pt>
                <c:pt idx="9">
                  <c:v>2.0347374130309737</c:v>
                </c:pt>
                <c:pt idx="10">
                  <c:v>1.220293372709591</c:v>
                </c:pt>
                <c:pt idx="11">
                  <c:v>1.127588545303615</c:v>
                </c:pt>
                <c:pt idx="12">
                  <c:v>0.54643714030424562</c:v>
                </c:pt>
                <c:pt idx="13">
                  <c:v>1.5711652828292566</c:v>
                </c:pt>
                <c:pt idx="14">
                  <c:v>1.0983270357098007</c:v>
                </c:pt>
                <c:pt idx="15">
                  <c:v>2.4842828776974635</c:v>
                </c:pt>
                <c:pt idx="16">
                  <c:v>1.3888963131880816</c:v>
                </c:pt>
                <c:pt idx="17">
                  <c:v>2.2748302856657521</c:v>
                </c:pt>
                <c:pt idx="18">
                  <c:v>-1.2217483776209126</c:v>
                </c:pt>
                <c:pt idx="19">
                  <c:v>0.59410884780093376</c:v>
                </c:pt>
                <c:pt idx="20">
                  <c:v>-2.2852575417094956</c:v>
                </c:pt>
                <c:pt idx="21">
                  <c:v>-2.5716740020984785</c:v>
                </c:pt>
                <c:pt idx="22">
                  <c:v>-3.4391938642053033</c:v>
                </c:pt>
                <c:pt idx="23">
                  <c:v>-5.5899917436602609</c:v>
                </c:pt>
                <c:pt idx="24">
                  <c:v>-4.0545476186286571</c:v>
                </c:pt>
              </c:numCache>
            </c:numRef>
          </c:val>
          <c:smooth val="0"/>
        </c:ser>
        <c:ser>
          <c:idx val="3"/>
          <c:order val="3"/>
          <c:tx>
            <c:strRef>
              <c:f>Sheet1!$A$5</c:f>
              <c:strCache>
                <c:ptCount val="1"/>
                <c:pt idx="0">
                  <c:v>Y2016</c:v>
                </c:pt>
              </c:strCache>
            </c:strRef>
          </c:tx>
          <c:spPr>
            <a:ln>
              <a:solidFill>
                <a:srgbClr val="92D050"/>
              </a:solidFill>
            </a:ln>
          </c:spPr>
          <c:marker>
            <c:symbol val="circle"/>
            <c:size val="7"/>
            <c:spPr>
              <a:solidFill>
                <a:schemeClr val="bg1"/>
              </a:solidFill>
              <a:ln w="9525">
                <a:solidFill>
                  <a:srgbClr val="92D050"/>
                </a:solidFill>
              </a:ln>
            </c:spPr>
          </c:marker>
          <c:dPt>
            <c:idx val="0"/>
            <c:marker>
              <c:symbol val="circle"/>
              <c:size val="10"/>
            </c:marker>
            <c:bubble3D val="0"/>
          </c:dPt>
          <c:dPt>
            <c:idx val="2"/>
            <c:marker>
              <c:symbol val="circle"/>
              <c:size val="10"/>
            </c:marker>
            <c:bubble3D val="0"/>
          </c:dPt>
          <c:dPt>
            <c:idx val="4"/>
            <c:marker>
              <c:symbol val="circle"/>
              <c:size val="10"/>
            </c:marker>
            <c:bubble3D val="0"/>
          </c:dPt>
          <c:dPt>
            <c:idx val="6"/>
            <c:marker>
              <c:symbol val="circle"/>
              <c:size val="10"/>
            </c:marker>
            <c:bubble3D val="0"/>
          </c:dPt>
          <c:dPt>
            <c:idx val="8"/>
            <c:marker>
              <c:symbol val="circle"/>
              <c:size val="10"/>
            </c:marker>
            <c:bubble3D val="0"/>
          </c:dPt>
          <c:dPt>
            <c:idx val="10"/>
            <c:marker>
              <c:symbol val="circle"/>
              <c:size val="10"/>
            </c:marker>
            <c:bubble3D val="0"/>
          </c:dPt>
          <c:dPt>
            <c:idx val="12"/>
            <c:marker>
              <c:symbol val="circle"/>
              <c:size val="10"/>
            </c:marker>
            <c:bubble3D val="0"/>
          </c:dPt>
          <c:dPt>
            <c:idx val="14"/>
            <c:marker>
              <c:symbol val="circle"/>
              <c:size val="10"/>
            </c:marker>
            <c:bubble3D val="0"/>
          </c:dPt>
          <c:dPt>
            <c:idx val="16"/>
            <c:marker>
              <c:symbol val="circle"/>
              <c:size val="10"/>
            </c:marker>
            <c:bubble3D val="0"/>
          </c:dPt>
          <c:dPt>
            <c:idx val="18"/>
            <c:marker>
              <c:symbol val="circle"/>
              <c:size val="10"/>
            </c:marker>
            <c:bubble3D val="0"/>
          </c:dPt>
          <c:dPt>
            <c:idx val="20"/>
            <c:marker>
              <c:symbol val="circle"/>
              <c:size val="10"/>
            </c:marker>
            <c:bubble3D val="0"/>
          </c:dPt>
          <c:dPt>
            <c:idx val="22"/>
            <c:marker>
              <c:symbol val="circle"/>
              <c:size val="10"/>
            </c:marker>
            <c:bubble3D val="0"/>
          </c:dPt>
          <c:dPt>
            <c:idx val="24"/>
            <c:marker>
              <c:symbol val="circle"/>
              <c:size val="10"/>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Sheet1!$B$5:$Z$5</c:f>
              <c:numCache>
                <c:formatCode>0.00_ </c:formatCode>
                <c:ptCount val="25"/>
                <c:pt idx="0">
                  <c:v>0</c:v>
                </c:pt>
                <c:pt idx="1">
                  <c:v>-5.278177502001002</c:v>
                </c:pt>
                <c:pt idx="2">
                  <c:v>-5.7900354450361231</c:v>
                </c:pt>
                <c:pt idx="3">
                  <c:v>-2.8434688341877123</c:v>
                </c:pt>
                <c:pt idx="4">
                  <c:v>-2.6083424255766374</c:v>
                </c:pt>
                <c:pt idx="5">
                  <c:v>-3.6656604434281981</c:v>
                </c:pt>
                <c:pt idx="6">
                  <c:v>-3.9321769125149175</c:v>
                </c:pt>
                <c:pt idx="7">
                  <c:v>-3.5210333436141772</c:v>
                </c:pt>
                <c:pt idx="8">
                  <c:v>-3.3779782107658751</c:v>
                </c:pt>
                <c:pt idx="9">
                  <c:v>0.68891483590403091</c:v>
                </c:pt>
                <c:pt idx="10">
                  <c:v>-0.58689198169029622</c:v>
                </c:pt>
                <c:pt idx="11">
                  <c:v>-0.1195147031194721</c:v>
                </c:pt>
                <c:pt idx="12">
                  <c:v>-2.3708799883781495E-2</c:v>
                </c:pt>
                <c:pt idx="13">
                  <c:v>1.3656313208338489</c:v>
                </c:pt>
                <c:pt idx="14">
                  <c:v>0.85319683363713761</c:v>
                </c:pt>
                <c:pt idx="15">
                  <c:v>2.65452179361092</c:v>
                </c:pt>
                <c:pt idx="16">
                  <c:v>2.4231914535034926</c:v>
                </c:pt>
                <c:pt idx="17">
                  <c:v>-7.5542602794942404E-2</c:v>
                </c:pt>
                <c:pt idx="18">
                  <c:v>-8.3690123319246634E-2</c:v>
                </c:pt>
                <c:pt idx="19">
                  <c:v>-1.4541894279370471</c:v>
                </c:pt>
                <c:pt idx="20">
                  <c:v>-0.46412391826662347</c:v>
                </c:pt>
                <c:pt idx="21">
                  <c:v>-1.1223454604715966</c:v>
                </c:pt>
                <c:pt idx="22">
                  <c:v>-1.2110662202174716</c:v>
                </c:pt>
                <c:pt idx="23">
                  <c:v>-0.73128910953761395</c:v>
                </c:pt>
                <c:pt idx="24">
                  <c:v>-0.5747772628942327</c:v>
                </c:pt>
              </c:numCache>
            </c:numRef>
          </c:val>
          <c:smooth val="0"/>
        </c:ser>
        <c:ser>
          <c:idx val="4"/>
          <c:order val="4"/>
          <c:tx>
            <c:strRef>
              <c:f>Sheet1!$A$6</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layout>
                <c:manualLayout>
                  <c:x val="-2.8011904023808046E-2"/>
                  <c:y val="-9.2991664908208524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7"/>
              <c:delete val="1"/>
              <c:extLst>
                <c:ext xmlns:c15="http://schemas.microsoft.com/office/drawing/2012/chart" uri="{CE6537A1-D6FC-4f65-9D91-7224C49458BB}"/>
              </c:extLst>
            </c:dLbl>
            <c:dLbl>
              <c:idx val="9"/>
              <c:delete val="1"/>
              <c:extLst>
                <c:ext xmlns:c15="http://schemas.microsoft.com/office/drawing/2012/chart" uri="{CE6537A1-D6FC-4f65-9D91-7224C49458BB}"/>
              </c:extLst>
            </c:dLbl>
            <c:dLbl>
              <c:idx val="11"/>
              <c:delete val="1"/>
              <c:extLst>
                <c:ext xmlns:c15="http://schemas.microsoft.com/office/drawing/2012/chart" uri="{CE6537A1-D6FC-4f65-9D91-7224C49458BB}"/>
              </c:extLst>
            </c:dLbl>
            <c:dLbl>
              <c:idx val="13"/>
              <c:delete val="1"/>
              <c:extLst>
                <c:ext xmlns:c15="http://schemas.microsoft.com/office/drawing/2012/chart" uri="{CE6537A1-D6FC-4f65-9D91-7224C49458BB}"/>
              </c:extLst>
            </c:dLbl>
            <c:dLbl>
              <c:idx val="15"/>
              <c:delete val="1"/>
              <c:extLst>
                <c:ext xmlns:c15="http://schemas.microsoft.com/office/drawing/2012/chart" uri="{CE6537A1-D6FC-4f65-9D91-7224C49458BB}"/>
              </c:extLst>
            </c:dLbl>
            <c:dLbl>
              <c:idx val="17"/>
              <c:delete val="1"/>
              <c:extLst>
                <c:ext xmlns:c15="http://schemas.microsoft.com/office/drawing/2012/chart" uri="{CE6537A1-D6FC-4f65-9D91-7224C49458BB}"/>
              </c:extLst>
            </c:dLbl>
            <c:dLbl>
              <c:idx val="19"/>
              <c:delete val="1"/>
              <c:extLst>
                <c:ext xmlns:c15="http://schemas.microsoft.com/office/drawing/2012/chart" uri="{CE6537A1-D6FC-4f65-9D91-7224C49458BB}"/>
              </c:extLst>
            </c:dLbl>
            <c:dLbl>
              <c:idx val="21"/>
              <c:delete val="1"/>
              <c:extLst>
                <c:ext xmlns:c15="http://schemas.microsoft.com/office/drawing/2012/chart" uri="{CE6537A1-D6FC-4f65-9D91-7224C49458BB}"/>
              </c:extLst>
            </c:dLbl>
            <c:dLbl>
              <c:idx val="23"/>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Sheet1!$B$6:$Z$6</c:f>
              <c:numCache>
                <c:formatCode>0.00_ </c:formatCode>
                <c:ptCount val="25"/>
                <c:pt idx="0">
                  <c:v>0</c:v>
                </c:pt>
                <c:pt idx="1">
                  <c:v>-3.0351825458983184</c:v>
                </c:pt>
                <c:pt idx="2">
                  <c:v>-2.5448401026450407</c:v>
                </c:pt>
                <c:pt idx="3">
                  <c:v>0.18</c:v>
                </c:pt>
                <c:pt idx="4">
                  <c:v>2.2799999999999998</c:v>
                </c:pt>
                <c:pt idx="5">
                  <c:v>0.88</c:v>
                </c:pt>
                <c:pt idx="6">
                  <c:v>0.04</c:v>
                </c:pt>
                <c:pt idx="7">
                  <c:v>0.42</c:v>
                </c:pt>
                <c:pt idx="8">
                  <c:v>0.87</c:v>
                </c:pt>
              </c:numCache>
            </c:numRef>
          </c:val>
          <c:smooth val="0"/>
        </c:ser>
        <c:dLbls>
          <c:showLegendKey val="0"/>
          <c:showVal val="0"/>
          <c:showCatName val="0"/>
          <c:showSerName val="0"/>
          <c:showPercent val="0"/>
          <c:showBubbleSize val="0"/>
        </c:dLbls>
        <c:marker val="1"/>
        <c:smooth val="0"/>
        <c:axId val="495944048"/>
        <c:axId val="495944440"/>
      </c:lineChart>
      <c:catAx>
        <c:axId val="49594404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95944440"/>
        <c:crosses val="autoZero"/>
        <c:auto val="1"/>
        <c:lblAlgn val="ctr"/>
        <c:lblOffset val="100"/>
        <c:tickLblSkip val="1"/>
        <c:tickMarkSkip val="1"/>
        <c:noMultiLvlLbl val="0"/>
      </c:catAx>
      <c:valAx>
        <c:axId val="495944440"/>
        <c:scaling>
          <c:orientation val="minMax"/>
          <c:max val="10"/>
          <c:min val="-1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95944048"/>
        <c:crosses val="autoZero"/>
        <c:crossBetween val="between"/>
        <c:majorUnit val="4"/>
      </c:valAx>
      <c:spPr>
        <a:noFill/>
        <a:ln w="25400">
          <a:noFill/>
        </a:ln>
      </c:spPr>
    </c:plotArea>
    <c:legend>
      <c:legendPos val="t"/>
      <c:layout>
        <c:manualLayout>
          <c:xMode val="edge"/>
          <c:yMode val="edge"/>
          <c:x val="4.9802591605183966E-2"/>
          <c:y val="8.815428527004486E-2"/>
          <c:w val="0.41929319858639436"/>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30659089757855E-2"/>
          <c:y val="7.2368768116747112E-2"/>
          <c:w val="0.95044891746385685"/>
          <c:h val="0.7993231697101149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Sheet1!$B$2:$Z$2</c:f>
            </c:numRef>
          </c:val>
          <c:smooth val="0"/>
        </c:ser>
        <c:ser>
          <c:idx val="1"/>
          <c:order val="1"/>
          <c:tx>
            <c:strRef>
              <c:f>Sheet1!$A$3</c:f>
              <c:strCache>
                <c:ptCount val="1"/>
                <c:pt idx="0">
                  <c:v>Y2014</c:v>
                </c:pt>
              </c:strCache>
            </c:strRef>
          </c:tx>
          <c:spPr>
            <a:ln w="19050" cmpd="sng">
              <a:solidFill>
                <a:schemeClr val="bg1">
                  <a:lumMod val="75000"/>
                </a:schemeClr>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Sheet1!$B$3:$Z$3</c:f>
              <c:numCache>
                <c:formatCode>0.00_ </c:formatCode>
                <c:ptCount val="25"/>
                <c:pt idx="0">
                  <c:v>0</c:v>
                </c:pt>
                <c:pt idx="1">
                  <c:v>-1.0088586270225699</c:v>
                </c:pt>
                <c:pt idx="2">
                  <c:v>3.0724589061479937</c:v>
                </c:pt>
                <c:pt idx="3">
                  <c:v>3.4983271787990855</c:v>
                </c:pt>
                <c:pt idx="4">
                  <c:v>2.9437214530314231</c:v>
                </c:pt>
                <c:pt idx="5">
                  <c:v>2.7492613321863888</c:v>
                </c:pt>
                <c:pt idx="6">
                  <c:v>2.4780561260242093</c:v>
                </c:pt>
                <c:pt idx="7">
                  <c:v>2.3773829984887067</c:v>
                </c:pt>
                <c:pt idx="8">
                  <c:v>2.2887852272853149</c:v>
                </c:pt>
                <c:pt idx="9">
                  <c:v>2.197785043356649</c:v>
                </c:pt>
                <c:pt idx="10">
                  <c:v>1.9920472715372732</c:v>
                </c:pt>
                <c:pt idx="11">
                  <c:v>1.1824443613718911</c:v>
                </c:pt>
                <c:pt idx="12">
                  <c:v>1.6041804615944542</c:v>
                </c:pt>
                <c:pt idx="13">
                  <c:v>1.5913022772048597</c:v>
                </c:pt>
                <c:pt idx="14">
                  <c:v>1.0216089613751174</c:v>
                </c:pt>
                <c:pt idx="15">
                  <c:v>0.99913107953058866</c:v>
                </c:pt>
                <c:pt idx="16">
                  <c:v>0.71669383429284528</c:v>
                </c:pt>
                <c:pt idx="17">
                  <c:v>0.50780114819366129</c:v>
                </c:pt>
                <c:pt idx="18">
                  <c:v>0.13435778242757385</c:v>
                </c:pt>
                <c:pt idx="19">
                  <c:v>0.35122727219143768</c:v>
                </c:pt>
                <c:pt idx="20">
                  <c:v>0.27240869552011088</c:v>
                </c:pt>
                <c:pt idx="21">
                  <c:v>0.87627817993975798</c:v>
                </c:pt>
                <c:pt idx="22">
                  <c:v>0.59775455735302818</c:v>
                </c:pt>
                <c:pt idx="23">
                  <c:v>0.45306364683177808</c:v>
                </c:pt>
                <c:pt idx="24">
                  <c:v>0.571478696671613</c:v>
                </c:pt>
              </c:numCache>
            </c:numRef>
          </c:val>
          <c:smooth val="0"/>
        </c:ser>
        <c:ser>
          <c:idx val="2"/>
          <c:order val="2"/>
          <c:tx>
            <c:strRef>
              <c:f>Sheet1!$A$4</c:f>
              <c:strCache>
                <c:ptCount val="1"/>
                <c:pt idx="0">
                  <c:v>Y2015</c:v>
                </c:pt>
              </c:strCache>
            </c:strRef>
          </c:tx>
          <c:spPr>
            <a:ln>
              <a:solidFill>
                <a:srgbClr val="00B0F0"/>
              </a:solidFill>
            </a:ln>
          </c:spPr>
          <c:marker>
            <c:symbol val="circle"/>
            <c:size val="10"/>
            <c:spPr>
              <a:solidFill>
                <a:prstClr val="white"/>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Sheet1!$B$4:$Z$4</c:f>
              <c:numCache>
                <c:formatCode>0.00_ </c:formatCode>
                <c:ptCount val="25"/>
                <c:pt idx="0">
                  <c:v>0</c:v>
                </c:pt>
                <c:pt idx="1">
                  <c:v>0.85850386778695464</c:v>
                </c:pt>
                <c:pt idx="2">
                  <c:v>0.7067514644740257</c:v>
                </c:pt>
                <c:pt idx="3">
                  <c:v>1.3795889666347916</c:v>
                </c:pt>
                <c:pt idx="4">
                  <c:v>1.3127806072201538</c:v>
                </c:pt>
                <c:pt idx="5">
                  <c:v>1.1264506280171862</c:v>
                </c:pt>
                <c:pt idx="6">
                  <c:v>0.92929814101817798</c:v>
                </c:pt>
                <c:pt idx="7">
                  <c:v>1.2205273483787731</c:v>
                </c:pt>
                <c:pt idx="8">
                  <c:v>0.90759176611351178</c:v>
                </c:pt>
                <c:pt idx="9">
                  <c:v>1.0409889321232018</c:v>
                </c:pt>
                <c:pt idx="10">
                  <c:v>0.42352357506156829</c:v>
                </c:pt>
                <c:pt idx="11">
                  <c:v>-4.5180882690347507E-2</c:v>
                </c:pt>
                <c:pt idx="12">
                  <c:v>0.13723095769617716</c:v>
                </c:pt>
                <c:pt idx="13">
                  <c:v>-1.0333194764808324</c:v>
                </c:pt>
                <c:pt idx="14">
                  <c:v>-0.55274074539273099</c:v>
                </c:pt>
                <c:pt idx="15">
                  <c:v>-1.021337334220185</c:v>
                </c:pt>
                <c:pt idx="16">
                  <c:v>-1.0753187728588445</c:v>
                </c:pt>
                <c:pt idx="17">
                  <c:v>-1.1353441305355811</c:v>
                </c:pt>
                <c:pt idx="18">
                  <c:v>-1.3114811579399102</c:v>
                </c:pt>
                <c:pt idx="19">
                  <c:v>-1.7328543798139191</c:v>
                </c:pt>
                <c:pt idx="20">
                  <c:v>-1.3954621663134725</c:v>
                </c:pt>
                <c:pt idx="21">
                  <c:v>-1.1491076557420159</c:v>
                </c:pt>
                <c:pt idx="22">
                  <c:v>-1.5346485952536923</c:v>
                </c:pt>
                <c:pt idx="23">
                  <c:v>-2.7099167345273254</c:v>
                </c:pt>
                <c:pt idx="24">
                  <c:v>-1.8267499412007049</c:v>
                </c:pt>
              </c:numCache>
            </c:numRef>
          </c:val>
          <c:smooth val="0"/>
        </c:ser>
        <c:ser>
          <c:idx val="3"/>
          <c:order val="3"/>
          <c:tx>
            <c:strRef>
              <c:f>Sheet1!$A$5</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Sheet1!$B$5:$Z$5</c:f>
              <c:numCache>
                <c:formatCode>0.00_ </c:formatCode>
                <c:ptCount val="25"/>
                <c:pt idx="0">
                  <c:v>0</c:v>
                </c:pt>
                <c:pt idx="1">
                  <c:v>1.0813453354939706</c:v>
                </c:pt>
                <c:pt idx="2">
                  <c:v>0.93616626749082232</c:v>
                </c:pt>
                <c:pt idx="3">
                  <c:v>0.91393151792577476</c:v>
                </c:pt>
                <c:pt idx="4">
                  <c:v>0.81208522243846959</c:v>
                </c:pt>
                <c:pt idx="5">
                  <c:v>0.82677947566024879</c:v>
                </c:pt>
                <c:pt idx="6">
                  <c:v>0.58861998897972778</c:v>
                </c:pt>
                <c:pt idx="7">
                  <c:v>0.29952884762069504</c:v>
                </c:pt>
                <c:pt idx="8">
                  <c:v>0.32182008850280069</c:v>
                </c:pt>
                <c:pt idx="9">
                  <c:v>-1.2589364375485568E-2</c:v>
                </c:pt>
                <c:pt idx="10">
                  <c:v>-0.32980526538692756</c:v>
                </c:pt>
                <c:pt idx="11">
                  <c:v>-0.90715849137476368</c:v>
                </c:pt>
                <c:pt idx="12">
                  <c:v>-1.1659419591805549</c:v>
                </c:pt>
                <c:pt idx="13">
                  <c:v>-1.3601905391225446</c:v>
                </c:pt>
                <c:pt idx="14">
                  <c:v>-1.5783098131613926</c:v>
                </c:pt>
                <c:pt idx="15">
                  <c:v>-1.7729047389445969</c:v>
                </c:pt>
                <c:pt idx="16">
                  <c:v>-1.9499209425744419</c:v>
                </c:pt>
                <c:pt idx="17">
                  <c:v>-1.4546500851363011</c:v>
                </c:pt>
                <c:pt idx="18">
                  <c:v>-2.0737694679035612</c:v>
                </c:pt>
                <c:pt idx="19">
                  <c:v>-1.092450168198893</c:v>
                </c:pt>
                <c:pt idx="20">
                  <c:v>-2.4664249870229376</c:v>
                </c:pt>
                <c:pt idx="21">
                  <c:v>-1.4217193922853666</c:v>
                </c:pt>
                <c:pt idx="22">
                  <c:v>-1.2683605501387105</c:v>
                </c:pt>
                <c:pt idx="23">
                  <c:v>-0.6538522866477835</c:v>
                </c:pt>
                <c:pt idx="24">
                  <c:v>-0.81251071665704933</c:v>
                </c:pt>
              </c:numCache>
            </c:numRef>
          </c:val>
          <c:smooth val="0"/>
        </c:ser>
        <c:ser>
          <c:idx val="4"/>
          <c:order val="4"/>
          <c:tx>
            <c:strRef>
              <c:f>Sheet1!$A$6</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extLst>
                <c:ext xmlns:c15="http://schemas.microsoft.com/office/drawing/2012/chart" uri="{CE6537A1-D6FC-4f65-9D91-7224C49458BB}"/>
              </c:extLst>
            </c:dLbl>
            <c:dLbl>
              <c:idx val="2"/>
              <c:layout>
                <c:manualLayout>
                  <c:x val="-2.3488792541159903E-2"/>
                  <c:y val="-4.8914522273186621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3"/>
              <c:delete val="1"/>
              <c:extLst>
                <c:ext xmlns:c15="http://schemas.microsoft.com/office/drawing/2012/chart" uri="{CE6537A1-D6FC-4f65-9D91-7224C49458BB}"/>
              </c:extLst>
            </c:dLbl>
            <c:dLbl>
              <c:idx val="4"/>
              <c:layout>
                <c:manualLayout>
                  <c:x val="-2.9842489598635207E-2"/>
                  <c:y val="-8.8583950644706339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5"/>
              <c:delete val="1"/>
              <c:extLst>
                <c:ext xmlns:c15="http://schemas.microsoft.com/office/drawing/2012/chart" uri="{CE6537A1-D6FC-4f65-9D91-7224C49458BB}"/>
              </c:extLst>
            </c:dLbl>
            <c:dLbl>
              <c:idx val="6"/>
              <c:layout>
                <c:manualLayout>
                  <c:x val="-2.7193823405994362E-2"/>
                  <c:y val="-5.7729950800191027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7"/>
              <c:delete val="1"/>
              <c:extLst>
                <c:ext xmlns:c15="http://schemas.microsoft.com/office/drawing/2012/chart" uri="{CE6537A1-D6FC-4f65-9D91-7224C49458BB}"/>
              </c:extLst>
            </c:dLbl>
            <c:dLbl>
              <c:idx val="8"/>
              <c:layout>
                <c:manualLayout>
                  <c:x val="-3.3547520463469684E-2"/>
                  <c:y val="-4.4506808009684477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Sheet1!$B$6:$Z$6</c:f>
              <c:numCache>
                <c:formatCode>0.00_ </c:formatCode>
                <c:ptCount val="25"/>
                <c:pt idx="0">
                  <c:v>0</c:v>
                </c:pt>
                <c:pt idx="1">
                  <c:v>1.4238027604110712</c:v>
                </c:pt>
                <c:pt idx="2">
                  <c:v>1.4704670257104557</c:v>
                </c:pt>
                <c:pt idx="3">
                  <c:v>0.88</c:v>
                </c:pt>
                <c:pt idx="4">
                  <c:v>0.22</c:v>
                </c:pt>
                <c:pt idx="5">
                  <c:v>0.14000000000000001</c:v>
                </c:pt>
                <c:pt idx="6">
                  <c:v>-0.6</c:v>
                </c:pt>
                <c:pt idx="7">
                  <c:v>-0.8</c:v>
                </c:pt>
                <c:pt idx="8">
                  <c:v>-1.63</c:v>
                </c:pt>
              </c:numCache>
            </c:numRef>
          </c:val>
          <c:smooth val="0"/>
        </c:ser>
        <c:dLbls>
          <c:showLegendKey val="0"/>
          <c:showVal val="0"/>
          <c:showCatName val="0"/>
          <c:showSerName val="0"/>
          <c:showPercent val="0"/>
          <c:showBubbleSize val="0"/>
        </c:dLbls>
        <c:marker val="1"/>
        <c:smooth val="0"/>
        <c:axId val="495959336"/>
        <c:axId val="495956200"/>
      </c:lineChart>
      <c:catAx>
        <c:axId val="49595933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95956200"/>
        <c:crosses val="autoZero"/>
        <c:auto val="1"/>
        <c:lblAlgn val="ctr"/>
        <c:lblOffset val="100"/>
        <c:tickLblSkip val="1"/>
        <c:tickMarkSkip val="1"/>
        <c:noMultiLvlLbl val="0"/>
      </c:catAx>
      <c:valAx>
        <c:axId val="495956200"/>
        <c:scaling>
          <c:orientation val="minMax"/>
          <c:max val="8"/>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95959336"/>
        <c:crosses val="autoZero"/>
        <c:crossBetween val="between"/>
        <c:majorUnit val="2"/>
      </c:valAx>
      <c:spPr>
        <a:noFill/>
        <a:ln w="25400">
          <a:noFill/>
        </a:ln>
      </c:spPr>
    </c:plotArea>
    <c:legend>
      <c:legendPos val="t"/>
      <c:layout>
        <c:manualLayout>
          <c:xMode val="edge"/>
          <c:yMode val="edge"/>
          <c:x val="4.4996432299044792E-2"/>
          <c:y val="7.0523428216034911E-2"/>
          <c:w val="0.42291983647985493"/>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7619047619047693E-2"/>
          <c:y val="6.7961165048543909E-2"/>
          <c:w val="0.94586831173662256"/>
          <c:h val="0.79932316971011508"/>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Sheet1!$B$2:$Z$2</c:f>
            </c:numRef>
          </c:val>
          <c:smooth val="0"/>
        </c:ser>
        <c:ser>
          <c:idx val="1"/>
          <c:order val="1"/>
          <c:tx>
            <c:strRef>
              <c:f>Sheet1!$A$3</c:f>
              <c:strCache>
                <c:ptCount val="1"/>
                <c:pt idx="0">
                  <c:v>Y2014</c:v>
                </c:pt>
              </c:strCache>
            </c:strRef>
          </c:tx>
          <c:spPr>
            <a:ln w="19050" cmpd="sng">
              <a:solidFill>
                <a:schemeClr val="bg1">
                  <a:lumMod val="75000"/>
                </a:schemeClr>
              </a:solidFill>
            </a:ln>
            <a:effectLst/>
          </c:spPr>
          <c:marker>
            <c:symbol val="circle"/>
            <c:size val="9"/>
            <c:spPr>
              <a:solidFill>
                <a:schemeClr val="bg1"/>
              </a:solidFill>
              <a:ln>
                <a:solidFill>
                  <a:schemeClr val="bg1">
                    <a:lumMod val="75000"/>
                  </a:schemeClr>
                </a:solidFill>
              </a:ln>
              <a:effectLst/>
            </c:spPr>
          </c:marker>
          <c:dPt>
            <c:idx val="0"/>
            <c:marker>
              <c:symbol val="circle"/>
              <c:size val="10"/>
            </c:marker>
            <c:bubble3D val="0"/>
          </c:dPt>
          <c:dPt>
            <c:idx val="1"/>
            <c:marker>
              <c:symbol val="circle"/>
              <c:size val="7"/>
            </c:marker>
            <c:bubble3D val="0"/>
          </c:dPt>
          <c:dPt>
            <c:idx val="2"/>
            <c:marker>
              <c:symbol val="circle"/>
              <c:size val="10"/>
            </c:marker>
            <c:bubble3D val="0"/>
          </c:dPt>
          <c:dPt>
            <c:idx val="3"/>
            <c:marker>
              <c:symbol val="circle"/>
              <c:size val="7"/>
            </c:marker>
            <c:bubble3D val="0"/>
          </c:dPt>
          <c:dPt>
            <c:idx val="4"/>
            <c:marker>
              <c:symbol val="circle"/>
              <c:size val="10"/>
            </c:marker>
            <c:bubble3D val="0"/>
          </c:dPt>
          <c:dPt>
            <c:idx val="5"/>
            <c:marker>
              <c:symbol val="circle"/>
              <c:size val="7"/>
            </c:marker>
            <c:bubble3D val="0"/>
          </c:dPt>
          <c:dPt>
            <c:idx val="6"/>
            <c:marker>
              <c:symbol val="circle"/>
              <c:size val="10"/>
            </c:marker>
            <c:bubble3D val="0"/>
          </c:dPt>
          <c:dPt>
            <c:idx val="7"/>
            <c:marker>
              <c:symbol val="circle"/>
              <c:size val="7"/>
            </c:marker>
            <c:bubble3D val="0"/>
          </c:dPt>
          <c:dPt>
            <c:idx val="8"/>
            <c:marker>
              <c:symbol val="circle"/>
              <c:size val="10"/>
            </c:marker>
            <c:bubble3D val="0"/>
          </c:dPt>
          <c:dPt>
            <c:idx val="9"/>
            <c:marker>
              <c:symbol val="circle"/>
              <c:size val="7"/>
            </c:marker>
            <c:bubble3D val="0"/>
          </c:dPt>
          <c:dPt>
            <c:idx val="10"/>
            <c:marker>
              <c:symbol val="circle"/>
              <c:size val="10"/>
            </c:marker>
            <c:bubble3D val="0"/>
          </c:dPt>
          <c:dPt>
            <c:idx val="11"/>
            <c:marker>
              <c:symbol val="circle"/>
              <c:size val="7"/>
            </c:marker>
            <c:bubble3D val="0"/>
          </c:dPt>
          <c:dPt>
            <c:idx val="12"/>
            <c:marker>
              <c:symbol val="circle"/>
              <c:size val="10"/>
            </c:marker>
            <c:bubble3D val="0"/>
          </c:dPt>
          <c:dPt>
            <c:idx val="13"/>
            <c:marker>
              <c:symbol val="circle"/>
              <c:size val="7"/>
            </c:marker>
            <c:bubble3D val="0"/>
          </c:dPt>
          <c:dPt>
            <c:idx val="14"/>
            <c:marker>
              <c:symbol val="circle"/>
              <c:size val="10"/>
            </c:marker>
            <c:bubble3D val="0"/>
          </c:dPt>
          <c:dPt>
            <c:idx val="15"/>
            <c:marker>
              <c:symbol val="circle"/>
              <c:size val="7"/>
            </c:marker>
            <c:bubble3D val="0"/>
          </c:dPt>
          <c:dPt>
            <c:idx val="16"/>
            <c:marker>
              <c:symbol val="circle"/>
              <c:size val="10"/>
            </c:marker>
            <c:bubble3D val="0"/>
          </c:dPt>
          <c:dPt>
            <c:idx val="17"/>
            <c:marker>
              <c:symbol val="circle"/>
              <c:size val="7"/>
            </c:marker>
            <c:bubble3D val="0"/>
          </c:dPt>
          <c:dPt>
            <c:idx val="18"/>
            <c:marker>
              <c:symbol val="circle"/>
              <c:size val="10"/>
            </c:marker>
            <c:bubble3D val="0"/>
          </c:dPt>
          <c:dPt>
            <c:idx val="19"/>
            <c:marker>
              <c:symbol val="circle"/>
              <c:size val="7"/>
            </c:marker>
            <c:bubble3D val="0"/>
          </c:dPt>
          <c:dPt>
            <c:idx val="20"/>
            <c:marker>
              <c:symbol val="circle"/>
              <c:size val="10"/>
            </c:marker>
            <c:bubble3D val="0"/>
          </c:dPt>
          <c:dPt>
            <c:idx val="21"/>
            <c:marker>
              <c:symbol val="circle"/>
              <c:size val="7"/>
            </c:marker>
            <c:bubble3D val="0"/>
          </c:dPt>
          <c:dPt>
            <c:idx val="22"/>
            <c:marker>
              <c:symbol val="circle"/>
              <c:size val="10"/>
            </c:marker>
            <c:bubble3D val="0"/>
          </c:dPt>
          <c:dPt>
            <c:idx val="23"/>
            <c:marker>
              <c:symbol val="circle"/>
              <c:size val="7"/>
            </c:marker>
            <c:bubble3D val="0"/>
          </c:dPt>
          <c:dPt>
            <c:idx val="24"/>
            <c:marker>
              <c:symbol val="circle"/>
              <c:size val="10"/>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Sheet1!$B$3:$Z$3</c:f>
              <c:numCache>
                <c:formatCode>0.00_ </c:formatCode>
                <c:ptCount val="25"/>
                <c:pt idx="0">
                  <c:v>0</c:v>
                </c:pt>
                <c:pt idx="1">
                  <c:v>-1.8901999560893779</c:v>
                </c:pt>
                <c:pt idx="2">
                  <c:v>-0.2447798685352276</c:v>
                </c:pt>
                <c:pt idx="3">
                  <c:v>-1.957590286752553</c:v>
                </c:pt>
                <c:pt idx="4">
                  <c:v>-2.7184535316797098</c:v>
                </c:pt>
                <c:pt idx="5">
                  <c:v>1.8737782208987142</c:v>
                </c:pt>
                <c:pt idx="6">
                  <c:v>1.4728867359428355</c:v>
                </c:pt>
                <c:pt idx="7">
                  <c:v>1.4218509552736736</c:v>
                </c:pt>
                <c:pt idx="8">
                  <c:v>0.83004206931418523</c:v>
                </c:pt>
                <c:pt idx="9">
                  <c:v>0.42371300818084823</c:v>
                </c:pt>
                <c:pt idx="10">
                  <c:v>1.6379377703069409</c:v>
                </c:pt>
                <c:pt idx="11">
                  <c:v>1.4635801670270787</c:v>
                </c:pt>
                <c:pt idx="12">
                  <c:v>1.1978837596329228</c:v>
                </c:pt>
                <c:pt idx="13">
                  <c:v>2.5588157589788274</c:v>
                </c:pt>
                <c:pt idx="14">
                  <c:v>2.9555010453424568</c:v>
                </c:pt>
                <c:pt idx="15">
                  <c:v>3.5127046927602601</c:v>
                </c:pt>
                <c:pt idx="16">
                  <c:v>3.3182628773366085</c:v>
                </c:pt>
                <c:pt idx="17">
                  <c:v>2.5575379015427835</c:v>
                </c:pt>
                <c:pt idx="18">
                  <c:v>2.327041910986094</c:v>
                </c:pt>
                <c:pt idx="19">
                  <c:v>2.5232636445382539E-3</c:v>
                </c:pt>
                <c:pt idx="20">
                  <c:v>-0.77103617305298577</c:v>
                </c:pt>
                <c:pt idx="21">
                  <c:v>-0.57521992824823842</c:v>
                </c:pt>
                <c:pt idx="22">
                  <c:v>-1.2097010505100814</c:v>
                </c:pt>
                <c:pt idx="23">
                  <c:v>-3.6572934721481598</c:v>
                </c:pt>
                <c:pt idx="24">
                  <c:v>-1.2170211726905467</c:v>
                </c:pt>
              </c:numCache>
            </c:numRef>
          </c:val>
          <c:smooth val="0"/>
        </c:ser>
        <c:ser>
          <c:idx val="2"/>
          <c:order val="2"/>
          <c:tx>
            <c:strRef>
              <c:f>Sheet1!$A$4</c:f>
              <c:strCache>
                <c:ptCount val="1"/>
                <c:pt idx="0">
                  <c:v>Y2015</c:v>
                </c:pt>
              </c:strCache>
            </c:strRef>
          </c:tx>
          <c:spPr>
            <a:ln>
              <a:solidFill>
                <a:srgbClr val="00A4DE"/>
              </a:solidFill>
            </a:ln>
          </c:spPr>
          <c:marker>
            <c:symbol val="circle"/>
            <c:size val="10"/>
            <c:spPr>
              <a:solidFill>
                <a:prstClr val="white"/>
              </a:solidFill>
              <a:ln w="9525">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Sheet1!$B$4:$Z$4</c:f>
              <c:numCache>
                <c:formatCode>0.00_ </c:formatCode>
                <c:ptCount val="25"/>
                <c:pt idx="0">
                  <c:v>0</c:v>
                </c:pt>
                <c:pt idx="1">
                  <c:v>-1.4052141846223387</c:v>
                </c:pt>
                <c:pt idx="2">
                  <c:v>-1.2009351614047814</c:v>
                </c:pt>
                <c:pt idx="3">
                  <c:v>-0.90656105403537079</c:v>
                </c:pt>
                <c:pt idx="4">
                  <c:v>-1.1784428979481731</c:v>
                </c:pt>
                <c:pt idx="5">
                  <c:v>1.8099135016447221E-2</c:v>
                </c:pt>
                <c:pt idx="6">
                  <c:v>-4.1624117026006768E-2</c:v>
                </c:pt>
                <c:pt idx="7">
                  <c:v>-0.2823969593190534</c:v>
                </c:pt>
                <c:pt idx="8">
                  <c:v>-0.84841679233544909</c:v>
                </c:pt>
                <c:pt idx="9">
                  <c:v>1.7008554864003766</c:v>
                </c:pt>
                <c:pt idx="10">
                  <c:v>1.2364532606638612</c:v>
                </c:pt>
                <c:pt idx="11">
                  <c:v>1.4468057151962199</c:v>
                </c:pt>
                <c:pt idx="12">
                  <c:v>0.62765875137633653</c:v>
                </c:pt>
                <c:pt idx="13">
                  <c:v>2.004484965446629</c:v>
                </c:pt>
                <c:pt idx="14">
                  <c:v>1.4032787632484167</c:v>
                </c:pt>
                <c:pt idx="15">
                  <c:v>2.9260996366411662</c:v>
                </c:pt>
                <c:pt idx="16">
                  <c:v>2.0326418937860247</c:v>
                </c:pt>
                <c:pt idx="17">
                  <c:v>2.2400355651038373</c:v>
                </c:pt>
                <c:pt idx="18">
                  <c:v>-0.58515816534668863</c:v>
                </c:pt>
                <c:pt idx="19">
                  <c:v>0.46702425581686136</c:v>
                </c:pt>
                <c:pt idx="20">
                  <c:v>-1.5910450712609103</c:v>
                </c:pt>
                <c:pt idx="21">
                  <c:v>-1.9826945077305647</c:v>
                </c:pt>
                <c:pt idx="22">
                  <c:v>-2.4143245864303386</c:v>
                </c:pt>
                <c:pt idx="23">
                  <c:v>-4.3833388444261772</c:v>
                </c:pt>
                <c:pt idx="24">
                  <c:v>-3.0050427225159604</c:v>
                </c:pt>
              </c:numCache>
            </c:numRef>
          </c:val>
          <c:smooth val="0"/>
        </c:ser>
        <c:ser>
          <c:idx val="3"/>
          <c:order val="3"/>
          <c:tx>
            <c:strRef>
              <c:f>Sheet1!$A$5</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Sheet1!$B$5:$Z$5</c:f>
              <c:numCache>
                <c:formatCode>0.00_ </c:formatCode>
                <c:ptCount val="25"/>
                <c:pt idx="0">
                  <c:v>0</c:v>
                </c:pt>
                <c:pt idx="1">
                  <c:v>-5.7578055848875209</c:v>
                </c:pt>
                <c:pt idx="2">
                  <c:v>-5.6362951565685604</c:v>
                </c:pt>
                <c:pt idx="3">
                  <c:v>-3.1669566017198947</c:v>
                </c:pt>
                <c:pt idx="4">
                  <c:v>-3.0346586900928507</c:v>
                </c:pt>
                <c:pt idx="5">
                  <c:v>-4.8976583080178493</c:v>
                </c:pt>
                <c:pt idx="6">
                  <c:v>-4.8697406448170444</c:v>
                </c:pt>
                <c:pt idx="7">
                  <c:v>-4.478740225511868</c:v>
                </c:pt>
                <c:pt idx="8">
                  <c:v>-4.4356612520009548</c:v>
                </c:pt>
                <c:pt idx="9">
                  <c:v>-0.13247803824574245</c:v>
                </c:pt>
                <c:pt idx="10">
                  <c:v>-1.3257633306300143</c:v>
                </c:pt>
                <c:pt idx="11">
                  <c:v>-0.93209071643817198</c:v>
                </c:pt>
                <c:pt idx="12">
                  <c:v>-0.91322790533809872</c:v>
                </c:pt>
                <c:pt idx="13">
                  <c:v>0.51087481368283783</c:v>
                </c:pt>
                <c:pt idx="14">
                  <c:v>-0.22713247824949212</c:v>
                </c:pt>
                <c:pt idx="15">
                  <c:v>1.9674151478788593</c:v>
                </c:pt>
                <c:pt idx="16">
                  <c:v>1.6747834986784671</c:v>
                </c:pt>
                <c:pt idx="17">
                  <c:v>-1.0404949836112065</c:v>
                </c:pt>
                <c:pt idx="18">
                  <c:v>-0.96257878232556271</c:v>
                </c:pt>
                <c:pt idx="19">
                  <c:v>-2.303005353447507</c:v>
                </c:pt>
                <c:pt idx="20">
                  <c:v>-1.1503007527111309</c:v>
                </c:pt>
                <c:pt idx="21">
                  <c:v>-2.2088800859309421</c:v>
                </c:pt>
                <c:pt idx="22">
                  <c:v>-2.4072479376397116</c:v>
                </c:pt>
                <c:pt idx="23">
                  <c:v>-2.9735148836346204</c:v>
                </c:pt>
                <c:pt idx="24">
                  <c:v>-1.800750857461153</c:v>
                </c:pt>
              </c:numCache>
            </c:numRef>
          </c:val>
          <c:smooth val="0"/>
        </c:ser>
        <c:ser>
          <c:idx val="4"/>
          <c:order val="4"/>
          <c:tx>
            <c:strRef>
              <c:f>Sheet1!$A$6</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layout>
                <c:manualLayout>
                  <c:x val="-2.9586707173414346E-2"/>
                  <c:y val="-0.10621480769871511"/>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7"/>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Sheet1!$B$6:$Z$6</c:f>
              <c:numCache>
                <c:formatCode>0.00_ </c:formatCode>
                <c:ptCount val="25"/>
                <c:pt idx="0">
                  <c:v>0</c:v>
                </c:pt>
                <c:pt idx="1">
                  <c:v>-2.190894440996094</c:v>
                </c:pt>
                <c:pt idx="2">
                  <c:v>-4.1550172712021443</c:v>
                </c:pt>
                <c:pt idx="3">
                  <c:v>-0.78</c:v>
                </c:pt>
                <c:pt idx="4">
                  <c:v>1.68</c:v>
                </c:pt>
                <c:pt idx="5">
                  <c:v>1.1399999999999999</c:v>
                </c:pt>
                <c:pt idx="6">
                  <c:v>0.16</c:v>
                </c:pt>
                <c:pt idx="7">
                  <c:v>-0.2</c:v>
                </c:pt>
                <c:pt idx="8">
                  <c:v>-0.65</c:v>
                </c:pt>
              </c:numCache>
            </c:numRef>
          </c:val>
          <c:smooth val="0"/>
        </c:ser>
        <c:dLbls>
          <c:showLegendKey val="0"/>
          <c:showVal val="0"/>
          <c:showCatName val="0"/>
          <c:showSerName val="0"/>
          <c:showPercent val="0"/>
          <c:showBubbleSize val="0"/>
        </c:dLbls>
        <c:marker val="1"/>
        <c:smooth val="0"/>
        <c:axId val="497144624"/>
        <c:axId val="497148152"/>
      </c:lineChart>
      <c:catAx>
        <c:axId val="49714462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97148152"/>
        <c:crosses val="autoZero"/>
        <c:auto val="1"/>
        <c:lblAlgn val="ctr"/>
        <c:lblOffset val="100"/>
        <c:tickLblSkip val="1"/>
        <c:tickMarkSkip val="1"/>
        <c:noMultiLvlLbl val="0"/>
      </c:catAx>
      <c:valAx>
        <c:axId val="497148152"/>
        <c:scaling>
          <c:orientation val="minMax"/>
          <c:max val="10"/>
          <c:min val="-1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97144624"/>
        <c:crosses val="autoZero"/>
        <c:crossBetween val="between"/>
        <c:majorUnit val="4"/>
      </c:valAx>
      <c:spPr>
        <a:noFill/>
        <a:ln w="25409">
          <a:noFill/>
        </a:ln>
      </c:spPr>
    </c:plotArea>
    <c:legend>
      <c:legendPos val="t"/>
      <c:layout>
        <c:manualLayout>
          <c:xMode val="edge"/>
          <c:yMode val="edge"/>
          <c:x val="4.6652985305970611E-2"/>
          <c:y val="7.0523428216034911E-2"/>
          <c:w val="0.41929319858639436"/>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6098952077032E-2"/>
          <c:y val="7.6776482380248992E-2"/>
          <c:w val="0.95203338085739386"/>
          <c:h val="0.7952821492431225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w="9525">
                <a:solidFill>
                  <a:srgbClr val="BFBFBF"/>
                </a:solidFill>
              </a:ln>
              <a:effectLst/>
            </c:spPr>
          </c:marker>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Sheet1!$B$2:$Z$2</c:f>
            </c:numRef>
          </c:val>
          <c:smooth val="0"/>
        </c:ser>
        <c:ser>
          <c:idx val="1"/>
          <c:order val="1"/>
          <c:tx>
            <c:strRef>
              <c:f>Sheet1!$A$3</c:f>
              <c:strCache>
                <c:ptCount val="1"/>
                <c:pt idx="0">
                  <c:v>Y2014</c:v>
                </c:pt>
              </c:strCache>
            </c:strRef>
          </c:tx>
          <c:spPr>
            <a:ln w="19050" cmpd="sng">
              <a:solidFill>
                <a:schemeClr val="bg1">
                  <a:lumMod val="75000"/>
                </a:schemeClr>
              </a:solidFill>
            </a:ln>
            <a:effectLst/>
          </c:spPr>
          <c:marker>
            <c:symbol val="circle"/>
            <c:size val="10"/>
            <c:spPr>
              <a:solidFill>
                <a:schemeClr val="bg1"/>
              </a:solidFill>
              <a:ln>
                <a:solidFill>
                  <a:schemeClr val="bg1">
                    <a:lumMod val="75000"/>
                  </a:schemeClr>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Sheet1!$B$3:$Z$3</c:f>
              <c:numCache>
                <c:formatCode>0.00_ </c:formatCode>
                <c:ptCount val="25"/>
                <c:pt idx="0">
                  <c:v>0</c:v>
                </c:pt>
                <c:pt idx="1">
                  <c:v>0.36058829832987505</c:v>
                </c:pt>
                <c:pt idx="2">
                  <c:v>3.4888306453336506</c:v>
                </c:pt>
                <c:pt idx="3">
                  <c:v>3.9784708985660124</c:v>
                </c:pt>
                <c:pt idx="4">
                  <c:v>3.4477074370757164</c:v>
                </c:pt>
                <c:pt idx="5">
                  <c:v>3.4833457266236918</c:v>
                </c:pt>
                <c:pt idx="6">
                  <c:v>3.151291844025871</c:v>
                </c:pt>
                <c:pt idx="7">
                  <c:v>3.0584132182899793</c:v>
                </c:pt>
                <c:pt idx="8">
                  <c:v>2.5967814877573474</c:v>
                </c:pt>
                <c:pt idx="9">
                  <c:v>2.89434508129726</c:v>
                </c:pt>
                <c:pt idx="10">
                  <c:v>2.4785423873230799</c:v>
                </c:pt>
                <c:pt idx="11">
                  <c:v>2.007393383371991</c:v>
                </c:pt>
                <c:pt idx="12">
                  <c:v>1.7242417304566846</c:v>
                </c:pt>
                <c:pt idx="13">
                  <c:v>1.6526734444878393</c:v>
                </c:pt>
                <c:pt idx="14">
                  <c:v>1.1922028745173658</c:v>
                </c:pt>
                <c:pt idx="15">
                  <c:v>1.0272946168273516</c:v>
                </c:pt>
                <c:pt idx="16">
                  <c:v>0.79989919466848747</c:v>
                </c:pt>
                <c:pt idx="17">
                  <c:v>0.58300595105776376</c:v>
                </c:pt>
                <c:pt idx="18">
                  <c:v>0.22753756516572751</c:v>
                </c:pt>
                <c:pt idx="19">
                  <c:v>0.55480659879857053</c:v>
                </c:pt>
                <c:pt idx="20">
                  <c:v>0.24243823727786734</c:v>
                </c:pt>
                <c:pt idx="21">
                  <c:v>0.32008537324989234</c:v>
                </c:pt>
                <c:pt idx="22">
                  <c:v>0.26737770093583701</c:v>
                </c:pt>
                <c:pt idx="23">
                  <c:v>0.26340418250213787</c:v>
                </c:pt>
                <c:pt idx="24">
                  <c:v>0.11780283788347667</c:v>
                </c:pt>
              </c:numCache>
            </c:numRef>
          </c:val>
          <c:smooth val="0"/>
        </c:ser>
        <c:ser>
          <c:idx val="2"/>
          <c:order val="2"/>
          <c:tx>
            <c:strRef>
              <c:f>Sheet1!$A$4</c:f>
              <c:strCache>
                <c:ptCount val="1"/>
                <c:pt idx="0">
                  <c:v>Y2015</c:v>
                </c:pt>
              </c:strCache>
            </c:strRef>
          </c:tx>
          <c:spPr>
            <a:ln>
              <a:solidFill>
                <a:srgbClr val="00B0F0"/>
              </a:solidFill>
            </a:ln>
          </c:spPr>
          <c:marker>
            <c:symbol val="circle"/>
            <c:size val="10"/>
            <c:spPr>
              <a:solidFill>
                <a:schemeClr val="bg1"/>
              </a:solidFill>
              <a:ln w="25400">
                <a:solidFill>
                  <a:srgbClr val="00B0F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8"/>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Sheet1!$B$4:$Z$4</c:f>
              <c:numCache>
                <c:formatCode>0.00_ </c:formatCode>
                <c:ptCount val="25"/>
                <c:pt idx="0">
                  <c:v>0</c:v>
                </c:pt>
                <c:pt idx="1">
                  <c:v>1.0410952749937223</c:v>
                </c:pt>
                <c:pt idx="2">
                  <c:v>1.2719066705013724</c:v>
                </c:pt>
                <c:pt idx="3">
                  <c:v>2.0389135515954369</c:v>
                </c:pt>
                <c:pt idx="4">
                  <c:v>2.0155858716889208</c:v>
                </c:pt>
                <c:pt idx="5">
                  <c:v>1.9275512964865578</c:v>
                </c:pt>
                <c:pt idx="6">
                  <c:v>1.8175058520445635</c:v>
                </c:pt>
                <c:pt idx="7">
                  <c:v>1.9290558320393507</c:v>
                </c:pt>
                <c:pt idx="8">
                  <c:v>1.3355474941183945</c:v>
                </c:pt>
                <c:pt idx="9">
                  <c:v>1.3353088782250522</c:v>
                </c:pt>
                <c:pt idx="10">
                  <c:v>1.0129063715290876</c:v>
                </c:pt>
                <c:pt idx="11">
                  <c:v>0.71898150381071191</c:v>
                </c:pt>
                <c:pt idx="12">
                  <c:v>0.87518376684557941</c:v>
                </c:pt>
                <c:pt idx="13">
                  <c:v>-0.50766799017950504</c:v>
                </c:pt>
                <c:pt idx="14">
                  <c:v>-6.6560791293293717E-2</c:v>
                </c:pt>
                <c:pt idx="15">
                  <c:v>-0.53042540325253695</c:v>
                </c:pt>
                <c:pt idx="16">
                  <c:v>-0.43824963680997359</c:v>
                </c:pt>
                <c:pt idx="17">
                  <c:v>-0.48495021973595448</c:v>
                </c:pt>
                <c:pt idx="18">
                  <c:v>-0.66276616151442169</c:v>
                </c:pt>
                <c:pt idx="19">
                  <c:v>-0.80820738265669556</c:v>
                </c:pt>
                <c:pt idx="20">
                  <c:v>-1.0333084203056992</c:v>
                </c:pt>
                <c:pt idx="21">
                  <c:v>-0.72722688067579244</c:v>
                </c:pt>
                <c:pt idx="22">
                  <c:v>-1.4670151642481279</c:v>
                </c:pt>
                <c:pt idx="23">
                  <c:v>-1.3096534611373798</c:v>
                </c:pt>
                <c:pt idx="24">
                  <c:v>-1.8208250852329462</c:v>
                </c:pt>
              </c:numCache>
            </c:numRef>
          </c:val>
          <c:smooth val="0"/>
        </c:ser>
        <c:ser>
          <c:idx val="3"/>
          <c:order val="3"/>
          <c:tx>
            <c:strRef>
              <c:f>Sheet1!$A$5</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Sheet1!$B$5:$Z$5</c:f>
              <c:numCache>
                <c:formatCode>0.00_ </c:formatCode>
                <c:ptCount val="25"/>
                <c:pt idx="0">
                  <c:v>0</c:v>
                </c:pt>
                <c:pt idx="1">
                  <c:v>0.91912358607111888</c:v>
                </c:pt>
                <c:pt idx="2">
                  <c:v>1.333743568550174</c:v>
                </c:pt>
                <c:pt idx="3">
                  <c:v>1.4900699242975337</c:v>
                </c:pt>
                <c:pt idx="4">
                  <c:v>1.2777585830494107</c:v>
                </c:pt>
                <c:pt idx="5">
                  <c:v>1.2500267416774233</c:v>
                </c:pt>
                <c:pt idx="6">
                  <c:v>1.217084934215553</c:v>
                </c:pt>
                <c:pt idx="7">
                  <c:v>0.55566952530463709</c:v>
                </c:pt>
                <c:pt idx="8">
                  <c:v>0.50542093740381322</c:v>
                </c:pt>
                <c:pt idx="9">
                  <c:v>0.36491505036159416</c:v>
                </c:pt>
                <c:pt idx="10">
                  <c:v>-0.14671896593670097</c:v>
                </c:pt>
                <c:pt idx="11" formatCode="0.00_ ;[Red]\-0.00\ ">
                  <c:v>-0.44884066857197485</c:v>
                </c:pt>
                <c:pt idx="12">
                  <c:v>-0.78363320735804187</c:v>
                </c:pt>
                <c:pt idx="13">
                  <c:v>-0.90673490307462135</c:v>
                </c:pt>
                <c:pt idx="14">
                  <c:v>-1.0817735526342884</c:v>
                </c:pt>
                <c:pt idx="15">
                  <c:v>-1.4264982904158945</c:v>
                </c:pt>
                <c:pt idx="16">
                  <c:v>-1.3497953369107771</c:v>
                </c:pt>
                <c:pt idx="17">
                  <c:v>-0.74361182043782781</c:v>
                </c:pt>
                <c:pt idx="18">
                  <c:v>-1.510264779684471</c:v>
                </c:pt>
                <c:pt idx="19">
                  <c:v>-0.73769865239681909</c:v>
                </c:pt>
                <c:pt idx="20">
                  <c:v>-1.7810682583172521</c:v>
                </c:pt>
                <c:pt idx="21">
                  <c:v>-1.2399491782811107</c:v>
                </c:pt>
                <c:pt idx="22">
                  <c:v>-1.1195682413070893</c:v>
                </c:pt>
                <c:pt idx="23">
                  <c:v>-0.22368606840139255</c:v>
                </c:pt>
                <c:pt idx="24">
                  <c:v>-0.95356129311856797</c:v>
                </c:pt>
              </c:numCache>
            </c:numRef>
          </c:val>
          <c:smooth val="0"/>
        </c:ser>
        <c:ser>
          <c:idx val="4"/>
          <c:order val="4"/>
          <c:tx>
            <c:strRef>
              <c:f>Sheet1!$A$6</c:f>
              <c:strCache>
                <c:ptCount val="1"/>
                <c:pt idx="0">
                  <c:v>Y2017</c:v>
                </c:pt>
              </c:strCache>
            </c:strRef>
          </c:tx>
          <c:spPr>
            <a:ln w="31750">
              <a:solidFill>
                <a:srgbClr val="F27900"/>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4"/>
              <c:layout>
                <c:manualLayout>
                  <c:x val="-3.5093272798341353E-2"/>
                  <c:y val="-4.0099093746182375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5"/>
              <c:delete val="1"/>
              <c:extLst>
                <c:ext xmlns:c15="http://schemas.microsoft.com/office/drawing/2012/chart" uri="{CE6537A1-D6FC-4f65-9D91-7224C49458BB}"/>
              </c:extLst>
            </c:dLbl>
            <c:dLbl>
              <c:idx val="7"/>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Sheet1!$B$6:$Z$6</c:f>
              <c:numCache>
                <c:formatCode>0.00_ </c:formatCode>
                <c:ptCount val="25"/>
                <c:pt idx="0">
                  <c:v>0</c:v>
                </c:pt>
                <c:pt idx="1">
                  <c:v>1.5336418769723661</c:v>
                </c:pt>
                <c:pt idx="2">
                  <c:v>1.4806568584321655</c:v>
                </c:pt>
                <c:pt idx="3">
                  <c:v>1.08</c:v>
                </c:pt>
                <c:pt idx="4">
                  <c:v>-1.08</c:v>
                </c:pt>
                <c:pt idx="5">
                  <c:v>-1.1399999999999999</c:v>
                </c:pt>
                <c:pt idx="6">
                  <c:v>-1.87</c:v>
                </c:pt>
                <c:pt idx="7">
                  <c:v>-2.13</c:v>
                </c:pt>
                <c:pt idx="8">
                  <c:v>-2.99</c:v>
                </c:pt>
              </c:numCache>
            </c:numRef>
          </c:val>
          <c:smooth val="0"/>
        </c:ser>
        <c:dLbls>
          <c:showLegendKey val="0"/>
          <c:showVal val="0"/>
          <c:showCatName val="0"/>
          <c:showSerName val="0"/>
          <c:showPercent val="0"/>
          <c:showBubbleSize val="0"/>
        </c:dLbls>
        <c:marker val="1"/>
        <c:smooth val="0"/>
        <c:axId val="497145800"/>
        <c:axId val="497140312"/>
      </c:lineChart>
      <c:catAx>
        <c:axId val="49714580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97140312"/>
        <c:crosses val="autoZero"/>
        <c:auto val="1"/>
        <c:lblAlgn val="ctr"/>
        <c:lblOffset val="100"/>
        <c:tickLblSkip val="1"/>
        <c:tickMarkSkip val="1"/>
        <c:noMultiLvlLbl val="0"/>
      </c:catAx>
      <c:valAx>
        <c:axId val="497140312"/>
        <c:scaling>
          <c:orientation val="minMax"/>
          <c:max val="8"/>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97145800"/>
        <c:crosses val="autoZero"/>
        <c:crossBetween val="between"/>
        <c:majorUnit val="2"/>
      </c:valAx>
      <c:spPr>
        <a:noFill/>
        <a:ln w="25409">
          <a:noFill/>
        </a:ln>
      </c:spPr>
    </c:plotArea>
    <c:legend>
      <c:legendPos val="t"/>
      <c:layout>
        <c:manualLayout>
          <c:xMode val="edge"/>
          <c:yMode val="edge"/>
          <c:x val="4.5007993062394107E-2"/>
          <c:y val="8.3746571006541468E-2"/>
          <c:w val="0.42240620846771182"/>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8729739351659256E-2"/>
          <c:y val="7.3287423655694017E-2"/>
          <c:w val="0.95322900332811744"/>
          <c:h val="0.79932316971011519"/>
        </c:manualLayout>
      </c:layout>
      <c:lineChart>
        <c:grouping val="standard"/>
        <c:varyColors val="0"/>
        <c:ser>
          <c:idx val="0"/>
          <c:order val="0"/>
          <c:tx>
            <c:strRef>
              <c:f>Sheet1!$A$2</c:f>
              <c:strCache>
                <c:ptCount val="1"/>
                <c:pt idx="0">
                  <c:v>Y2011</c:v>
                </c:pt>
              </c:strCache>
            </c:strRef>
          </c:tx>
          <c:spPr>
            <a:ln w="31794">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94"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dPt>
          <c:dPt>
            <c:idx val="2"/>
            <c:marker>
              <c:symbol val="circle"/>
              <c:size val="10"/>
            </c:marker>
            <c:bubble3D val="0"/>
          </c:dPt>
          <c:dPt>
            <c:idx val="4"/>
            <c:marker>
              <c:symbol val="circle"/>
              <c:size val="10"/>
            </c:marker>
            <c:bubble3D val="0"/>
          </c:dPt>
          <c:dPt>
            <c:idx val="6"/>
            <c:marker>
              <c:symbol val="circle"/>
              <c:size val="10"/>
            </c:marker>
            <c:bubble3D val="0"/>
          </c:dPt>
          <c:dPt>
            <c:idx val="8"/>
            <c:marker>
              <c:symbol val="circle"/>
              <c:size val="10"/>
            </c:marker>
            <c:bubble3D val="0"/>
          </c:dPt>
          <c:dPt>
            <c:idx val="10"/>
            <c:marker>
              <c:symbol val="circle"/>
              <c:size val="10"/>
            </c:marker>
            <c:bubble3D val="0"/>
          </c:dPt>
          <c:dPt>
            <c:idx val="12"/>
            <c:marker>
              <c:symbol val="circle"/>
              <c:size val="10"/>
            </c:marker>
            <c:bubble3D val="0"/>
          </c:dPt>
          <c:dPt>
            <c:idx val="14"/>
            <c:marker>
              <c:symbol val="circle"/>
              <c:size val="9"/>
            </c:marker>
            <c:bubble3D val="0"/>
          </c:dPt>
          <c:dPt>
            <c:idx val="16"/>
            <c:marker>
              <c:symbol val="circle"/>
              <c:size val="9"/>
            </c:marker>
            <c:bubble3D val="0"/>
          </c:dPt>
          <c:dPt>
            <c:idx val="18"/>
            <c:marker>
              <c:symbol val="circle"/>
              <c:size val="10"/>
            </c:marker>
            <c:bubble3D val="0"/>
          </c:dPt>
          <c:dPt>
            <c:idx val="20"/>
            <c:marker>
              <c:symbol val="circle"/>
              <c:size val="10"/>
            </c:marker>
            <c:bubble3D val="0"/>
          </c:dPt>
          <c:dPt>
            <c:idx val="22"/>
            <c:marker>
              <c:symbol val="circle"/>
              <c:size val="10"/>
            </c:marker>
            <c:bubble3D val="0"/>
          </c:dPt>
          <c:dPt>
            <c:idx val="24"/>
            <c:marker>
              <c:symbol val="circle"/>
              <c:size val="10"/>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1.6472082510687363</c:v>
                </c:pt>
                <c:pt idx="2">
                  <c:v>1.6087956519382378</c:v>
                </c:pt>
                <c:pt idx="3">
                  <c:v>1.7465728252068695</c:v>
                </c:pt>
                <c:pt idx="4">
                  <c:v>1.5282187172220594</c:v>
                </c:pt>
                <c:pt idx="5">
                  <c:v>1.5204812802918337</c:v>
                </c:pt>
                <c:pt idx="6">
                  <c:v>1.2194977471240795</c:v>
                </c:pt>
                <c:pt idx="7">
                  <c:v>1.2919989471453812</c:v>
                </c:pt>
                <c:pt idx="8">
                  <c:v>1.0839144279138893</c:v>
                </c:pt>
                <c:pt idx="9">
                  <c:v>1.0982751092483833</c:v>
                </c:pt>
                <c:pt idx="10">
                  <c:v>0.9109549851091423</c:v>
                </c:pt>
                <c:pt idx="11">
                  <c:v>0.72139368563064799</c:v>
                </c:pt>
                <c:pt idx="12">
                  <c:v>0.53626876497016207</c:v>
                </c:pt>
                <c:pt idx="13">
                  <c:v>0.45206748065732255</c:v>
                </c:pt>
                <c:pt idx="14">
                  <c:v>0.176900066745317</c:v>
                </c:pt>
                <c:pt idx="15">
                  <c:v>0.12874381804397031</c:v>
                </c:pt>
                <c:pt idx="16">
                  <c:v>-0.14134988088774864</c:v>
                </c:pt>
                <c:pt idx="17">
                  <c:v>-0.40460888670487155</c:v>
                </c:pt>
                <c:pt idx="18">
                  <c:v>-0.63133991975828174</c:v>
                </c:pt>
                <c:pt idx="19">
                  <c:v>-0.43275482118353875</c:v>
                </c:pt>
                <c:pt idx="20">
                  <c:v>-0.72651072415315665</c:v>
                </c:pt>
                <c:pt idx="21">
                  <c:v>-0.49708671524920123</c:v>
                </c:pt>
                <c:pt idx="22">
                  <c:v>-0.73757978552317172</c:v>
                </c:pt>
                <c:pt idx="23">
                  <c:v>-1.0079139906984829</c:v>
                </c:pt>
                <c:pt idx="24">
                  <c:v>-1.1319339467210878</c:v>
                </c:pt>
              </c:numCache>
            </c:numRef>
          </c:val>
          <c:smooth val="0"/>
        </c:ser>
        <c:ser>
          <c:idx val="3"/>
          <c:order val="3"/>
          <c:tx>
            <c:strRef>
              <c:f>Sheet1!$A$5</c:f>
              <c:strCache>
                <c:ptCount val="1"/>
                <c:pt idx="0">
                  <c:v>Y2015</c:v>
                </c:pt>
              </c:strCache>
            </c:strRef>
          </c:tx>
          <c:spPr>
            <a:ln>
              <a:solidFill>
                <a:srgbClr val="00B0F0"/>
              </a:solidFill>
            </a:ln>
          </c:spPr>
          <c:marker>
            <c:symbol val="circle"/>
            <c:size val="10"/>
            <c:spPr>
              <a:solidFill>
                <a:schemeClr val="bg1"/>
              </a:solidFill>
              <a:ln w="6350">
                <a:solidFill>
                  <a:srgbClr val="00B0F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0.82378551422125912</c:v>
                </c:pt>
                <c:pt idx="2">
                  <c:v>0.88352925843279262</c:v>
                </c:pt>
                <c:pt idx="3">
                  <c:v>1.3930791657970285</c:v>
                </c:pt>
                <c:pt idx="4">
                  <c:v>1.2525657767974168</c:v>
                </c:pt>
                <c:pt idx="5">
                  <c:v>1.3068589300200897</c:v>
                </c:pt>
                <c:pt idx="6">
                  <c:v>0.92430506099645005</c:v>
                </c:pt>
                <c:pt idx="7">
                  <c:v>1.1239345540827181</c:v>
                </c:pt>
                <c:pt idx="8">
                  <c:v>0.81802778789373354</c:v>
                </c:pt>
                <c:pt idx="9">
                  <c:v>1.0218491958214488</c:v>
                </c:pt>
                <c:pt idx="10">
                  <c:v>0.62575189229178718</c:v>
                </c:pt>
                <c:pt idx="11">
                  <c:v>0.30150040148396223</c:v>
                </c:pt>
                <c:pt idx="12">
                  <c:v>0.4949248986742254</c:v>
                </c:pt>
                <c:pt idx="13">
                  <c:v>-0.39790305149213379</c:v>
                </c:pt>
                <c:pt idx="14">
                  <c:v>-6.1344182442002272E-2</c:v>
                </c:pt>
                <c:pt idx="15">
                  <c:v>-0.13601810299151085</c:v>
                </c:pt>
                <c:pt idx="16">
                  <c:v>-0.58842058833049948</c:v>
                </c:pt>
                <c:pt idx="17">
                  <c:v>-0.80549907405401355</c:v>
                </c:pt>
                <c:pt idx="18">
                  <c:v>-0.822496850891135</c:v>
                </c:pt>
                <c:pt idx="19">
                  <c:v>-0.8733101765941238</c:v>
                </c:pt>
                <c:pt idx="20">
                  <c:v>-1.3121170338299724</c:v>
                </c:pt>
                <c:pt idx="21">
                  <c:v>-1.0335828424308766</c:v>
                </c:pt>
                <c:pt idx="22">
                  <c:v>-1.3793591249038653</c:v>
                </c:pt>
                <c:pt idx="23">
                  <c:v>-1.4980500291753858</c:v>
                </c:pt>
                <c:pt idx="24">
                  <c:v>-1.6067470539746775</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-0.67668193627821627</c:v>
                </c:pt>
                <c:pt idx="2">
                  <c:v>0.33504787874211511</c:v>
                </c:pt>
                <c:pt idx="3">
                  <c:v>-0.74947908673974895</c:v>
                </c:pt>
                <c:pt idx="4">
                  <c:v>-0.71961264257856328</c:v>
                </c:pt>
                <c:pt idx="5">
                  <c:v>-0.81335443657254847</c:v>
                </c:pt>
                <c:pt idx="6">
                  <c:v>-1.2256803779367549</c:v>
                </c:pt>
                <c:pt idx="7">
                  <c:v>-1.2481323563469755</c:v>
                </c:pt>
                <c:pt idx="8">
                  <c:v>-1.3607015022237061</c:v>
                </c:pt>
                <c:pt idx="9">
                  <c:v>-1.6011826455491602</c:v>
                </c:pt>
                <c:pt idx="10">
                  <c:v>-1.903112714736626</c:v>
                </c:pt>
                <c:pt idx="11">
                  <c:v>-2.3866018325141933</c:v>
                </c:pt>
                <c:pt idx="12">
                  <c:v>-2.6315938162987123</c:v>
                </c:pt>
                <c:pt idx="13">
                  <c:v>-2.81</c:v>
                </c:pt>
                <c:pt idx="14">
                  <c:v>-2.9808747804891054</c:v>
                </c:pt>
                <c:pt idx="15">
                  <c:v>-3.033167494491352</c:v>
                </c:pt>
                <c:pt idx="16">
                  <c:v>-3.358049513025013</c:v>
                </c:pt>
                <c:pt idx="17">
                  <c:v>-2.9901860039850092</c:v>
                </c:pt>
                <c:pt idx="18">
                  <c:v>-3.7703435536252279</c:v>
                </c:pt>
                <c:pt idx="19">
                  <c:v>-2.8240050854755276</c:v>
                </c:pt>
                <c:pt idx="20">
                  <c:v>-3.9339736738603839</c:v>
                </c:pt>
                <c:pt idx="21">
                  <c:v>-2.4322362314502866</c:v>
                </c:pt>
                <c:pt idx="22">
                  <c:v>-2.695887365886358</c:v>
                </c:pt>
                <c:pt idx="23">
                  <c:v>-2.192948134370051</c:v>
                </c:pt>
                <c:pt idx="24">
                  <c:v>-2.3916464160656994</c:v>
                </c:pt>
              </c:numCache>
            </c:numRef>
          </c:val>
          <c:smooth val="0"/>
        </c:ser>
        <c:ser>
          <c:idx val="5"/>
          <c:order val="5"/>
          <c:tx>
            <c:strRef>
              <c:f>Sheet1!$A$7</c:f>
              <c:strCache>
                <c:ptCount val="1"/>
                <c:pt idx="0">
                  <c:v>Y2017</c:v>
                </c:pt>
              </c:strCache>
            </c:strRef>
          </c:tx>
          <c:spPr>
            <a:ln w="31750">
              <a:solidFill>
                <a:srgbClr val="FF9933"/>
              </a:solidFill>
            </a:ln>
          </c:spPr>
          <c:marker>
            <c:symbol val="circle"/>
            <c:size val="7"/>
            <c:spPr>
              <a:solidFill>
                <a:schemeClr val="bg1"/>
              </a:solidFill>
              <a:ln>
                <a:solidFill>
                  <a:srgbClr val="FF9933"/>
                </a:solidFill>
              </a:ln>
            </c:spPr>
          </c:marker>
          <c:dPt>
            <c:idx val="0"/>
            <c:marker>
              <c:symbol val="circle"/>
              <c:size val="10"/>
            </c:marker>
            <c:bubble3D val="0"/>
          </c:dPt>
          <c:dPt>
            <c:idx val="1"/>
            <c:bubble3D val="0"/>
          </c:dPt>
          <c:dPt>
            <c:idx val="2"/>
            <c:marker>
              <c:symbol val="circle"/>
              <c:size val="10"/>
            </c:marker>
            <c:bubble3D val="0"/>
          </c:dPt>
          <c:dPt>
            <c:idx val="4"/>
            <c:marker>
              <c:symbol val="circle"/>
              <c:size val="10"/>
            </c:marker>
            <c:bubble3D val="0"/>
          </c:dPt>
          <c:dPt>
            <c:idx val="6"/>
            <c:marker>
              <c:symbol val="circle"/>
              <c:size val="10"/>
            </c:marker>
            <c:bubble3D val="0"/>
          </c:dPt>
          <c:dPt>
            <c:idx val="8"/>
            <c:marker>
              <c:symbol val="circle"/>
              <c:size val="10"/>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layout>
                <c:manualLayout>
                  <c:x val="-3.5382632244231813E-2"/>
                  <c:y val="-0.1386717386631686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7"/>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1.88</c:v>
                </c:pt>
                <c:pt idx="2">
                  <c:v>2.2400000000000002</c:v>
                </c:pt>
                <c:pt idx="3">
                  <c:v>1.57</c:v>
                </c:pt>
                <c:pt idx="4">
                  <c:v>1.31</c:v>
                </c:pt>
                <c:pt idx="5">
                  <c:v>1.1599999999999999</c:v>
                </c:pt>
                <c:pt idx="6">
                  <c:v>0.19</c:v>
                </c:pt>
                <c:pt idx="7">
                  <c:v>-0.04</c:v>
                </c:pt>
                <c:pt idx="8">
                  <c:v>-0.3</c:v>
                </c:pt>
              </c:numCache>
            </c:numRef>
          </c:val>
          <c:smooth val="0"/>
        </c:ser>
        <c:dLbls>
          <c:showLegendKey val="0"/>
          <c:showVal val="0"/>
          <c:showCatName val="0"/>
          <c:showSerName val="0"/>
          <c:showPercent val="0"/>
          <c:showBubbleSize val="0"/>
        </c:dLbls>
        <c:marker val="1"/>
        <c:smooth val="0"/>
        <c:axId val="428484640"/>
        <c:axId val="428485032"/>
      </c:lineChart>
      <c:catAx>
        <c:axId val="42848464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36">
            <a:solidFill>
              <a:srgbClr val="808080"/>
            </a:solidFill>
            <a:prstDash val="solid"/>
          </a:ln>
        </c:spPr>
        <c:txPr>
          <a:bodyPr rot="0" vert="horz"/>
          <a:lstStyle/>
          <a:p>
            <a:pPr>
              <a:defRPr b="0"/>
            </a:pPr>
            <a:endParaRPr lang="zh-CN"/>
          </a:p>
        </c:txPr>
        <c:crossAx val="428485032"/>
        <c:crosses val="autoZero"/>
        <c:auto val="1"/>
        <c:lblAlgn val="ctr"/>
        <c:lblOffset val="100"/>
        <c:tickLblSkip val="1"/>
        <c:tickMarkSkip val="1"/>
        <c:noMultiLvlLbl val="0"/>
      </c:catAx>
      <c:valAx>
        <c:axId val="428485032"/>
        <c:scaling>
          <c:orientation val="minMax"/>
          <c:max val="5"/>
          <c:min val="-5"/>
        </c:scaling>
        <c:delete val="0"/>
        <c:axPos val="l"/>
        <c:numFmt formatCode="0.0_ " sourceLinked="0"/>
        <c:majorTickMark val="none"/>
        <c:minorTickMark val="none"/>
        <c:tickLblPos val="low"/>
        <c:spPr>
          <a:noFill/>
          <a:ln w="39318">
            <a:noFill/>
            <a:prstDash val="solid"/>
          </a:ln>
        </c:spPr>
        <c:txPr>
          <a:bodyPr rot="0" vert="horz"/>
          <a:lstStyle/>
          <a:p>
            <a:pPr>
              <a:defRPr/>
            </a:pPr>
            <a:endParaRPr lang="zh-CN"/>
          </a:p>
        </c:txPr>
        <c:crossAx val="428484640"/>
        <c:crosses val="autoZero"/>
        <c:crossBetween val="between"/>
        <c:majorUnit val="1"/>
      </c:valAx>
      <c:spPr>
        <a:noFill/>
        <a:ln w="25409">
          <a:noFill/>
        </a:ln>
      </c:spPr>
    </c:plotArea>
    <c:legend>
      <c:legendPos val="t"/>
      <c:layout>
        <c:manualLayout>
          <c:xMode val="edge"/>
          <c:yMode val="edge"/>
          <c:x val="4.5425453614515672E-2"/>
          <c:y val="7.0161773558486129E-2"/>
          <c:w val="0.3591804937758008"/>
          <c:h val="6.5152785370644395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717325227964461E-2"/>
          <c:y val="0.17391304347827877"/>
          <c:w val="0.96504559270516765"/>
          <c:h val="0.76144760669690204"/>
        </c:manualLayout>
      </c:layout>
      <c:barChart>
        <c:barDir val="col"/>
        <c:grouping val="clustered"/>
        <c:varyColors val="0"/>
        <c:ser>
          <c:idx val="0"/>
          <c:order val="0"/>
          <c:tx>
            <c:strRef>
              <c:f>Sheet1!$A$2</c:f>
              <c:strCache>
                <c:ptCount val="1"/>
                <c:pt idx="0">
                  <c:v>环比变化</c:v>
                </c:pt>
              </c:strCache>
            </c:strRef>
          </c:tx>
          <c:spPr>
            <a:solidFill>
              <a:srgbClr val="275C9D"/>
            </a:solidFill>
            <a:ln w="9525">
              <a:solidFill>
                <a:srgbClr val="275C9D"/>
              </a:solidFill>
              <a:prstDash val="solid"/>
            </a:ln>
            <a:effectLst>
              <a:outerShdw blurRad="40005" dist="20320" dir="5400000" algn="tl" rotWithShape="0">
                <a:prstClr val="black">
                  <a:alpha val="38000"/>
                </a:prstClr>
              </a:outerShdw>
            </a:effectLst>
          </c:spPr>
          <c:invertIfNegative val="0"/>
          <c:dPt>
            <c:idx val="0"/>
            <c:invertIfNegative val="0"/>
            <c:bubble3D val="0"/>
            <c:spPr>
              <a:solidFill>
                <a:srgbClr val="275C9D"/>
              </a:solidFill>
              <a:ln w="9525">
                <a:solidFill>
                  <a:srgbClr val="275C9D"/>
                </a:solidFill>
              </a:ln>
              <a:effectLst>
                <a:outerShdw blurRad="40005" dist="20320" dir="5400000" algn="tl" rotWithShape="0">
                  <a:prstClr val="black">
                    <a:alpha val="38000"/>
                  </a:prstClr>
                </a:outerShdw>
              </a:effectLst>
            </c:spPr>
          </c:dPt>
          <c:dPt>
            <c:idx val="1"/>
            <c:invertIfNegative val="0"/>
            <c:bubble3D val="0"/>
          </c:dPt>
          <c:dPt>
            <c:idx val="2"/>
            <c:invertIfNegative val="0"/>
            <c:bubble3D val="0"/>
            <c:spPr>
              <a:solidFill>
                <a:srgbClr val="275C9D"/>
              </a:solidFill>
              <a:ln w="9525">
                <a:solidFill>
                  <a:srgbClr val="275C9D"/>
                </a:solidFill>
              </a:ln>
              <a:effectLst>
                <a:outerShdw blurRad="40005" dist="20320" dir="5400000" algn="tl" rotWithShape="0">
                  <a:prstClr val="black">
                    <a:alpha val="38000"/>
                  </a:prstClr>
                </a:outerShdw>
              </a:effectLst>
            </c:spPr>
          </c:dPt>
          <c:dPt>
            <c:idx val="3"/>
            <c:invertIfNegative val="0"/>
            <c:bubble3D val="0"/>
            <c:spPr>
              <a:solidFill>
                <a:srgbClr val="BFBFBF"/>
              </a:solidFill>
              <a:ln w="9525">
                <a:solidFill>
                  <a:srgbClr val="BFBFBF"/>
                </a:solidFill>
                <a:prstDash val="solid"/>
              </a:ln>
              <a:effectLst>
                <a:outerShdw blurRad="40005" dist="20320" dir="5400000" algn="tl" rotWithShape="0">
                  <a:prstClr val="black">
                    <a:alpha val="38000"/>
                  </a:prstClr>
                </a:outerShdw>
              </a:effectLst>
            </c:spPr>
          </c:dPt>
          <c:dPt>
            <c:idx val="4"/>
            <c:invertIfNegative val="0"/>
            <c:bubble3D val="0"/>
            <c:spPr>
              <a:solidFill>
                <a:srgbClr val="BFBFBF"/>
              </a:solidFill>
              <a:ln w="9525">
                <a:solidFill>
                  <a:srgbClr val="BFBFBF"/>
                </a:solidFill>
              </a:ln>
              <a:effectLst>
                <a:outerShdw blurRad="40005" dist="20320" dir="5400000" algn="tl" rotWithShape="0">
                  <a:prstClr val="black">
                    <a:alpha val="38000"/>
                  </a:prstClr>
                </a:outerShdw>
              </a:effectLst>
            </c:spPr>
          </c:dPt>
          <c:dPt>
            <c:idx val="5"/>
            <c:invertIfNegative val="0"/>
            <c:bubble3D val="0"/>
          </c:dPt>
          <c:dPt>
            <c:idx val="6"/>
            <c:invertIfNegative val="0"/>
            <c:bubble3D val="0"/>
          </c:dPt>
          <c:dLbls>
            <c:spPr>
              <a:noFill/>
              <a:ln>
                <a:noFill/>
              </a:ln>
              <a:effectLst/>
            </c:spPr>
            <c:txPr>
              <a:bodyPr/>
              <a:lstStyle/>
              <a:p>
                <a:pPr>
                  <a:defRPr sz="900" b="1">
                    <a:latin typeface="Arial" pitchFamily="34" charset="0"/>
                    <a:cs typeface="Arial" pitchFamily="34" charset="0"/>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Sheet1!$B$1:$H$1</c:f>
              <c:strCache>
                <c:ptCount val="7"/>
                <c:pt idx="0">
                  <c:v>A00</c:v>
                </c:pt>
                <c:pt idx="1">
                  <c:v>A0</c:v>
                </c:pt>
                <c:pt idx="2">
                  <c:v>A</c:v>
                </c:pt>
                <c:pt idx="3">
                  <c:v>B</c:v>
                </c:pt>
                <c:pt idx="4">
                  <c:v>C</c:v>
                </c:pt>
                <c:pt idx="5">
                  <c:v>MPV</c:v>
                </c:pt>
                <c:pt idx="6">
                  <c:v>SUV</c:v>
                </c:pt>
              </c:strCache>
            </c:strRef>
          </c:cat>
          <c:val>
            <c:numRef>
              <c:f>Sheet1!$B$2:$H$2</c:f>
              <c:numCache>
                <c:formatCode>0.0%</c:formatCode>
                <c:ptCount val="7"/>
                <c:pt idx="0">
                  <c:v>-8.0000000000000002E-3</c:v>
                </c:pt>
                <c:pt idx="1">
                  <c:v>-9.8000000000000004E-2</c:v>
                </c:pt>
                <c:pt idx="2">
                  <c:v>-6.9000000000000006E-2</c:v>
                </c:pt>
                <c:pt idx="3">
                  <c:v>8.9999999999999993E-3</c:v>
                </c:pt>
                <c:pt idx="4">
                  <c:v>5.8000000000000003E-2</c:v>
                </c:pt>
                <c:pt idx="5">
                  <c:v>-7.0000000000000007E-2</c:v>
                </c:pt>
                <c:pt idx="6">
                  <c:v>-9.7000000000000003E-2</c:v>
                </c:pt>
              </c:numCache>
            </c:numRef>
          </c:val>
        </c:ser>
        <c:dLbls>
          <c:showLegendKey val="0"/>
          <c:showVal val="1"/>
          <c:showCatName val="0"/>
          <c:showSerName val="0"/>
          <c:showPercent val="0"/>
          <c:showBubbleSize val="0"/>
        </c:dLbls>
        <c:gapWidth val="150"/>
        <c:axId val="428483856"/>
        <c:axId val="428479544"/>
      </c:barChart>
      <c:catAx>
        <c:axId val="428483856"/>
        <c:scaling>
          <c:orientation val="minMax"/>
        </c:scaling>
        <c:delete val="0"/>
        <c:axPos val="b"/>
        <c:numFmt formatCode="General" sourceLinked="1"/>
        <c:majorTickMark val="none"/>
        <c:minorTickMark val="none"/>
        <c:tickLblPos val="low"/>
        <c:spPr>
          <a:ln w="25319">
            <a:solidFill>
              <a:schemeClr val="bg1">
                <a:lumMod val="65000"/>
              </a:schemeClr>
            </a:solidFill>
            <a:prstDash val="solid"/>
          </a:ln>
        </c:spPr>
        <c:txPr>
          <a:bodyPr rot="0" vert="horz"/>
          <a:lstStyle/>
          <a:p>
            <a:pPr>
              <a:defRPr sz="1197" b="1" i="0" u="none" strike="noStrike" baseline="0">
                <a:solidFill>
                  <a:schemeClr val="tx1"/>
                </a:solidFill>
                <a:latin typeface="+mn-lt"/>
                <a:ea typeface="Arial"/>
                <a:cs typeface="Arial"/>
              </a:defRPr>
            </a:pPr>
            <a:endParaRPr lang="zh-CN"/>
          </a:p>
        </c:txPr>
        <c:crossAx val="428479544"/>
        <c:crosses val="autoZero"/>
        <c:auto val="0"/>
        <c:lblAlgn val="ctr"/>
        <c:lblOffset val="200"/>
        <c:tickLblSkip val="1"/>
        <c:tickMarkSkip val="1"/>
        <c:noMultiLvlLbl val="0"/>
      </c:catAx>
      <c:valAx>
        <c:axId val="428479544"/>
        <c:scaling>
          <c:orientation val="minMax"/>
          <c:max val="0.41000000000000031"/>
          <c:min val="-0.51"/>
        </c:scaling>
        <c:delete val="1"/>
        <c:axPos val="l"/>
        <c:numFmt formatCode="0.0%" sourceLinked="1"/>
        <c:majorTickMark val="out"/>
        <c:minorTickMark val="none"/>
        <c:tickLblPos val="none"/>
        <c:crossAx val="428483856"/>
        <c:crosses val="autoZero"/>
        <c:crossBetween val="between"/>
        <c:majorUnit val="0.1"/>
      </c:valAx>
    </c:plotArea>
    <c:plotVisOnly val="1"/>
    <c:dispBlanksAs val="gap"/>
    <c:showDLblsOverMax val="0"/>
  </c:chart>
  <c:spPr>
    <a:noFill/>
    <a:ln>
      <a:noFill/>
    </a:ln>
  </c:spPr>
  <c:txPr>
    <a:bodyPr/>
    <a:lstStyle/>
    <a:p>
      <a:pPr>
        <a:defRPr sz="997" b="1" i="0" u="none" strike="noStrike" baseline="0">
          <a:solidFill>
            <a:schemeClr val="tx1"/>
          </a:solidFill>
          <a:latin typeface="宋体"/>
          <a:ea typeface="宋体"/>
          <a:cs typeface="宋体"/>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5039404793892E-2"/>
          <c:y val="7.695727607517823E-2"/>
          <c:w val="0.95192588502086095"/>
          <c:h val="0.7951013999520307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chemeClr val="bg1">
                    <a:lumMod val="50000"/>
                  </a:schemeClr>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9"/>
            <c:spPr>
              <a:solidFill>
                <a:schemeClr val="bg1"/>
              </a:solidFill>
              <a:ln w="9525">
                <a:solidFill>
                  <a:srgbClr val="BFBFBF"/>
                </a:solidFill>
              </a:ln>
              <a:effectLst/>
            </c:spPr>
          </c:marker>
          <c:dPt>
            <c:idx val="0"/>
            <c:marker>
              <c:symbol val="circle"/>
              <c:size val="10"/>
            </c:marker>
            <c:bubble3D val="0"/>
          </c:dPt>
          <c:dPt>
            <c:idx val="1"/>
            <c:marker>
              <c:symbol val="circle"/>
              <c:size val="7"/>
            </c:marker>
            <c:bubble3D val="0"/>
          </c:dPt>
          <c:dPt>
            <c:idx val="2"/>
            <c:marker>
              <c:symbol val="circle"/>
              <c:size val="10"/>
            </c:marker>
            <c:bubble3D val="0"/>
          </c:dPt>
          <c:dPt>
            <c:idx val="3"/>
            <c:marker>
              <c:symbol val="circle"/>
              <c:size val="7"/>
            </c:marker>
            <c:bubble3D val="0"/>
          </c:dPt>
          <c:dPt>
            <c:idx val="4"/>
            <c:marker>
              <c:symbol val="circle"/>
              <c:size val="10"/>
            </c:marker>
            <c:bubble3D val="0"/>
          </c:dPt>
          <c:dPt>
            <c:idx val="5"/>
            <c:marker>
              <c:symbol val="circle"/>
              <c:size val="7"/>
            </c:marker>
            <c:bubble3D val="0"/>
          </c:dPt>
          <c:dPt>
            <c:idx val="6"/>
            <c:marker>
              <c:symbol val="circle"/>
              <c:size val="10"/>
            </c:marker>
            <c:bubble3D val="0"/>
          </c:dPt>
          <c:dPt>
            <c:idx val="7"/>
            <c:marker>
              <c:symbol val="circle"/>
              <c:size val="7"/>
            </c:marker>
            <c:bubble3D val="0"/>
          </c:dPt>
          <c:dPt>
            <c:idx val="8"/>
            <c:marker>
              <c:symbol val="circle"/>
              <c:size val="10"/>
            </c:marker>
            <c:bubble3D val="0"/>
          </c:dPt>
          <c:dPt>
            <c:idx val="9"/>
            <c:marker>
              <c:symbol val="circle"/>
              <c:size val="7"/>
            </c:marker>
            <c:bubble3D val="0"/>
          </c:dPt>
          <c:dPt>
            <c:idx val="10"/>
            <c:marker>
              <c:symbol val="circle"/>
              <c:size val="10"/>
            </c:marker>
            <c:bubble3D val="0"/>
          </c:dPt>
          <c:dPt>
            <c:idx val="11"/>
            <c:marker>
              <c:symbol val="circle"/>
              <c:size val="7"/>
            </c:marker>
            <c:bubble3D val="0"/>
          </c:dPt>
          <c:dPt>
            <c:idx val="12"/>
            <c:marker>
              <c:symbol val="circle"/>
              <c:size val="10"/>
            </c:marker>
            <c:bubble3D val="0"/>
          </c:dPt>
          <c:dPt>
            <c:idx val="13"/>
            <c:marker>
              <c:symbol val="circle"/>
              <c:size val="7"/>
            </c:marker>
            <c:bubble3D val="0"/>
          </c:dPt>
          <c:dPt>
            <c:idx val="14"/>
            <c:marker>
              <c:symbol val="circle"/>
              <c:size val="10"/>
            </c:marker>
            <c:bubble3D val="0"/>
          </c:dPt>
          <c:dPt>
            <c:idx val="15"/>
            <c:marker>
              <c:symbol val="circle"/>
              <c:size val="7"/>
            </c:marker>
            <c:bubble3D val="0"/>
          </c:dPt>
          <c:dPt>
            <c:idx val="16"/>
            <c:marker>
              <c:symbol val="circle"/>
              <c:size val="10"/>
            </c:marker>
            <c:bubble3D val="0"/>
          </c:dPt>
          <c:dPt>
            <c:idx val="17"/>
            <c:marker>
              <c:symbol val="circle"/>
              <c:size val="7"/>
            </c:marker>
            <c:bubble3D val="0"/>
          </c:dPt>
          <c:dPt>
            <c:idx val="18"/>
            <c:marker>
              <c:symbol val="circle"/>
              <c:size val="10"/>
            </c:marker>
            <c:bubble3D val="0"/>
          </c:dPt>
          <c:dPt>
            <c:idx val="19"/>
            <c:marker>
              <c:symbol val="circle"/>
              <c:size val="7"/>
            </c:marker>
            <c:bubble3D val="0"/>
          </c:dPt>
          <c:dPt>
            <c:idx val="20"/>
            <c:marker>
              <c:symbol val="circle"/>
              <c:size val="10"/>
            </c:marker>
            <c:bubble3D val="0"/>
          </c:dPt>
          <c:dPt>
            <c:idx val="21"/>
            <c:marker>
              <c:symbol val="circle"/>
              <c:size val="7"/>
            </c:marker>
            <c:bubble3D val="0"/>
          </c:dPt>
          <c:dPt>
            <c:idx val="22"/>
            <c:marker>
              <c:symbol val="circle"/>
              <c:size val="10"/>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w="19050">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-1.9773696171168531</c:v>
                </c:pt>
                <c:pt idx="2">
                  <c:v>-3.1335534352469718</c:v>
                </c:pt>
                <c:pt idx="3">
                  <c:v>-4.042320247745101</c:v>
                </c:pt>
                <c:pt idx="4">
                  <c:v>-3.9632149784111226</c:v>
                </c:pt>
                <c:pt idx="5">
                  <c:v>-4.6672768203963262</c:v>
                </c:pt>
                <c:pt idx="6">
                  <c:v>-4.6701816227024739</c:v>
                </c:pt>
                <c:pt idx="7">
                  <c:v>-3.2272225101355856</c:v>
                </c:pt>
                <c:pt idx="8">
                  <c:v>-3.3606013314226968</c:v>
                </c:pt>
                <c:pt idx="9">
                  <c:v>-5.1521079923106612</c:v>
                </c:pt>
                <c:pt idx="10">
                  <c:v>-5.2008559597396697</c:v>
                </c:pt>
                <c:pt idx="11">
                  <c:v>-4.6870503685127352</c:v>
                </c:pt>
                <c:pt idx="12">
                  <c:v>-5.1519628947926162</c:v>
                </c:pt>
                <c:pt idx="13">
                  <c:v>-4.0484037695195489</c:v>
                </c:pt>
                <c:pt idx="14">
                  <c:v>-2.9367757808859252</c:v>
                </c:pt>
                <c:pt idx="15">
                  <c:v>-6.0897955822301286</c:v>
                </c:pt>
                <c:pt idx="16">
                  <c:v>-3.6418765139728193</c:v>
                </c:pt>
                <c:pt idx="17">
                  <c:v>-5.2058605603320203</c:v>
                </c:pt>
                <c:pt idx="18">
                  <c:v>-6.0294503620203947</c:v>
                </c:pt>
                <c:pt idx="19">
                  <c:v>-5.0273485964839821</c:v>
                </c:pt>
                <c:pt idx="20">
                  <c:v>-5.301919698154089</c:v>
                </c:pt>
                <c:pt idx="21">
                  <c:v>-6.7888634561704242</c:v>
                </c:pt>
                <c:pt idx="22">
                  <c:v>-8.3456304640623706</c:v>
                </c:pt>
                <c:pt idx="23">
                  <c:v>-10.795394184023854</c:v>
                </c:pt>
                <c:pt idx="24">
                  <c:v>-13.153925755672645</c:v>
                </c:pt>
              </c:numCache>
            </c:numRef>
          </c:val>
          <c:smooth val="0"/>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-0.12590459291784706</c:v>
                </c:pt>
                <c:pt idx="2">
                  <c:v>-0.85192124599655639</c:v>
                </c:pt>
                <c:pt idx="3">
                  <c:v>0.47579240220398944</c:v>
                </c:pt>
                <c:pt idx="4">
                  <c:v>0.29029495880572576</c:v>
                </c:pt>
                <c:pt idx="5">
                  <c:v>0.63016649478102593</c:v>
                </c:pt>
                <c:pt idx="6">
                  <c:v>-0.17026001769503418</c:v>
                </c:pt>
                <c:pt idx="7">
                  <c:v>1.9474743226430613</c:v>
                </c:pt>
                <c:pt idx="8">
                  <c:v>1.6176453188215145</c:v>
                </c:pt>
                <c:pt idx="9">
                  <c:v>3.7016869416882425</c:v>
                </c:pt>
                <c:pt idx="10">
                  <c:v>3.5345280866244222</c:v>
                </c:pt>
                <c:pt idx="11">
                  <c:v>4.9203245913947091</c:v>
                </c:pt>
                <c:pt idx="12">
                  <c:v>4.7043643338324781</c:v>
                </c:pt>
                <c:pt idx="13">
                  <c:v>6.6045676205130022</c:v>
                </c:pt>
                <c:pt idx="14">
                  <c:v>6.5861883738406624</c:v>
                </c:pt>
                <c:pt idx="15">
                  <c:v>6.293918194679704</c:v>
                </c:pt>
                <c:pt idx="16">
                  <c:v>7.0084025102091774</c:v>
                </c:pt>
                <c:pt idx="17">
                  <c:v>7.1111939387690226</c:v>
                </c:pt>
                <c:pt idx="18">
                  <c:v>6.180315184144014</c:v>
                </c:pt>
                <c:pt idx="19">
                  <c:v>4.9868532097074869</c:v>
                </c:pt>
                <c:pt idx="20">
                  <c:v>3.9115472262802653</c:v>
                </c:pt>
                <c:pt idx="21">
                  <c:v>3.4130405777988315</c:v>
                </c:pt>
                <c:pt idx="22">
                  <c:v>3.6698120183316307</c:v>
                </c:pt>
                <c:pt idx="23">
                  <c:v>0.22308455136776928</c:v>
                </c:pt>
                <c:pt idx="24">
                  <c:v>1.3304749141795025</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-3.4492130587885139</c:v>
                </c:pt>
                <c:pt idx="2">
                  <c:v>-2.3515685919522578</c:v>
                </c:pt>
                <c:pt idx="3">
                  <c:v>-11.840067842210145</c:v>
                </c:pt>
                <c:pt idx="4">
                  <c:v>-9.0056726114330026</c:v>
                </c:pt>
                <c:pt idx="5">
                  <c:v>-9.6465305911436428</c:v>
                </c:pt>
                <c:pt idx="6">
                  <c:v>-9.6609534438610538</c:v>
                </c:pt>
                <c:pt idx="7">
                  <c:v>-11.101091950675702</c:v>
                </c:pt>
                <c:pt idx="8">
                  <c:v>-11.184051330786993</c:v>
                </c:pt>
                <c:pt idx="9">
                  <c:v>-9.1362542061544936</c:v>
                </c:pt>
                <c:pt idx="10">
                  <c:v>-9.1467416907880619</c:v>
                </c:pt>
                <c:pt idx="11">
                  <c:v>-9.9949176302381755</c:v>
                </c:pt>
                <c:pt idx="12">
                  <c:v>-10.036045738086774</c:v>
                </c:pt>
                <c:pt idx="13">
                  <c:v>-11.07</c:v>
                </c:pt>
                <c:pt idx="14">
                  <c:v>-11.074234219686874</c:v>
                </c:pt>
                <c:pt idx="15">
                  <c:v>-12.224796401313466</c:v>
                </c:pt>
                <c:pt idx="16">
                  <c:v>-13.837896938262828</c:v>
                </c:pt>
                <c:pt idx="17">
                  <c:v>-14.502836645996187</c:v>
                </c:pt>
                <c:pt idx="18">
                  <c:v>-16.732439581925597</c:v>
                </c:pt>
                <c:pt idx="19">
                  <c:v>-15.894830593323761</c:v>
                </c:pt>
                <c:pt idx="20">
                  <c:v>-15.612133827764939</c:v>
                </c:pt>
                <c:pt idx="21">
                  <c:v>-15.057640465184551</c:v>
                </c:pt>
                <c:pt idx="22">
                  <c:v>-17.226246143532475</c:v>
                </c:pt>
                <c:pt idx="23">
                  <c:v>-16.932773338810215</c:v>
                </c:pt>
                <c:pt idx="24">
                  <c:v>-17.031620965660487</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4"/>
              <c:layout>
                <c:manualLayout>
                  <c:x val="-3.1968220443151799E-2"/>
                  <c:y val="-5.7729930764203678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5"/>
              <c:delete val="1"/>
              <c:extLst>
                <c:ext xmlns:c15="http://schemas.microsoft.com/office/drawing/2012/chart" uri="{CE6537A1-D6FC-4f65-9D91-7224C49458BB}"/>
              </c:extLst>
            </c:dLbl>
            <c:dLbl>
              <c:idx val="6"/>
              <c:layout>
                <c:manualLayout>
                  <c:x val="-3.5145975954399458E-2"/>
                  <c:y val="-0.1018070581016363"/>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7"/>
              <c:delete val="1"/>
              <c:extLst>
                <c:ext xmlns:c15="http://schemas.microsoft.com/office/drawing/2012/chart" uri="{CE6537A1-D6FC-4f65-9D91-7224C49458BB}"/>
              </c:extLst>
            </c:dLbl>
            <c:dLbl>
              <c:idx val="8"/>
              <c:layout>
                <c:manualLayout>
                  <c:x val="-3.1968220443151771E-2"/>
                  <c:y val="-5.3322218030460458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0.4</c:v>
                </c:pt>
                <c:pt idx="2">
                  <c:v>0.81</c:v>
                </c:pt>
                <c:pt idx="3">
                  <c:v>-0.63</c:v>
                </c:pt>
                <c:pt idx="4">
                  <c:v>-7.9</c:v>
                </c:pt>
                <c:pt idx="5">
                  <c:v>-2.2999999999999998</c:v>
                </c:pt>
                <c:pt idx="6">
                  <c:v>-2.5299999999999998</c:v>
                </c:pt>
                <c:pt idx="7">
                  <c:v>-2.72</c:v>
                </c:pt>
                <c:pt idx="8">
                  <c:v>-2.93</c:v>
                </c:pt>
              </c:numCache>
            </c:numRef>
          </c:val>
          <c:smooth val="0"/>
        </c:ser>
        <c:dLbls>
          <c:showLegendKey val="0"/>
          <c:showVal val="0"/>
          <c:showCatName val="0"/>
          <c:showSerName val="0"/>
          <c:showPercent val="0"/>
          <c:showBubbleSize val="0"/>
        </c:dLbls>
        <c:marker val="1"/>
        <c:smooth val="0"/>
        <c:axId val="428486600"/>
        <c:axId val="428480328"/>
      </c:lineChart>
      <c:catAx>
        <c:axId val="42848660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12700">
            <a:solidFill>
              <a:schemeClr val="bg1">
                <a:lumMod val="75000"/>
              </a:schemeClr>
            </a:solidFill>
            <a:prstDash val="solid"/>
          </a:ln>
        </c:spPr>
        <c:txPr>
          <a:bodyPr rot="0" vert="horz"/>
          <a:lstStyle/>
          <a:p>
            <a:pPr>
              <a:defRPr b="0"/>
            </a:pPr>
            <a:endParaRPr lang="zh-CN"/>
          </a:p>
        </c:txPr>
        <c:crossAx val="428480328"/>
        <c:crosses val="autoZero"/>
        <c:auto val="1"/>
        <c:lblAlgn val="ctr"/>
        <c:lblOffset val="100"/>
        <c:tickLblSkip val="1"/>
        <c:tickMarkSkip val="1"/>
        <c:noMultiLvlLbl val="0"/>
      </c:catAx>
      <c:valAx>
        <c:axId val="428480328"/>
        <c:scaling>
          <c:orientation val="minMax"/>
          <c:max val="15"/>
          <c:min val="-25"/>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28486600"/>
        <c:crosses val="autoZero"/>
        <c:crossBetween val="between"/>
        <c:majorUnit val="5"/>
      </c:valAx>
      <c:spPr>
        <a:noFill/>
        <a:ln w="25400">
          <a:noFill/>
        </a:ln>
      </c:spPr>
    </c:plotArea>
    <c:legend>
      <c:legendPos val="t"/>
      <c:layout>
        <c:manualLayout>
          <c:xMode val="edge"/>
          <c:yMode val="edge"/>
          <c:x val="4.3489836124149153E-2"/>
          <c:y val="7.9338829207378933E-2"/>
          <c:w val="0.35948071471474702"/>
          <c:h val="6.5435098512379594E-2"/>
        </c:manualLayout>
      </c:layout>
      <c:overlay val="0"/>
    </c:legend>
    <c:plotVisOnly val="1"/>
    <c:dispBlanksAs val="gap"/>
    <c:showDLblsOverMax val="0"/>
  </c:chart>
  <c:spPr>
    <a:noFill/>
    <a:ln>
      <a:solidFill>
        <a:schemeClr val="bg1"/>
      </a:solid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07942221965789E-2"/>
          <c:y val="7.2735614886552544E-2"/>
          <c:w val="0.95110064746920064"/>
          <c:h val="0.7993231697101119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dPt>
          <c:dPt>
            <c:idx val="2"/>
            <c:marker>
              <c:symbol val="circle"/>
              <c:size val="10"/>
            </c:marker>
            <c:bubble3D val="0"/>
          </c:dPt>
          <c:dPt>
            <c:idx val="4"/>
            <c:marker>
              <c:symbol val="circle"/>
              <c:size val="10"/>
            </c:marker>
            <c:bubble3D val="0"/>
          </c:dPt>
          <c:dPt>
            <c:idx val="6"/>
            <c:marker>
              <c:symbol val="circle"/>
              <c:size val="10"/>
            </c:marker>
            <c:bubble3D val="0"/>
          </c:dPt>
          <c:dPt>
            <c:idx val="8"/>
            <c:marker>
              <c:symbol val="circle"/>
              <c:size val="10"/>
            </c:marker>
            <c:bubble3D val="0"/>
          </c:dPt>
          <c:dPt>
            <c:idx val="10"/>
            <c:marker>
              <c:symbol val="circle"/>
              <c:size val="9"/>
            </c:marker>
            <c:bubble3D val="0"/>
          </c:dPt>
          <c:dPt>
            <c:idx val="12"/>
            <c:marker>
              <c:symbol val="circle"/>
              <c:size val="10"/>
            </c:marker>
            <c:bubble3D val="0"/>
          </c:dPt>
          <c:dPt>
            <c:idx val="14"/>
            <c:marker>
              <c:symbol val="circle"/>
              <c:size val="10"/>
            </c:marker>
            <c:bubble3D val="0"/>
          </c:dPt>
          <c:dPt>
            <c:idx val="16"/>
            <c:marker>
              <c:symbol val="circle"/>
              <c:size val="10"/>
            </c:marker>
            <c:bubble3D val="0"/>
          </c:dPt>
          <c:dPt>
            <c:idx val="18"/>
            <c:marker>
              <c:symbol val="circle"/>
              <c:size val="10"/>
            </c:marker>
            <c:bubble3D val="0"/>
          </c:dPt>
          <c:dPt>
            <c:idx val="20"/>
            <c:marker>
              <c:symbol val="circle"/>
              <c:size val="10"/>
            </c:marker>
            <c:bubble3D val="0"/>
          </c:dPt>
          <c:dPt>
            <c:idx val="22"/>
            <c:marker>
              <c:symbol val="circle"/>
              <c:size val="10"/>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-6.5586823250064041E-2</c:v>
                </c:pt>
                <c:pt idx="2">
                  <c:v>-1.5922116033466074E-2</c:v>
                </c:pt>
                <c:pt idx="3">
                  <c:v>0.31628866497732816</c:v>
                </c:pt>
                <c:pt idx="4">
                  <c:v>0.28688966081974121</c:v>
                </c:pt>
                <c:pt idx="5">
                  <c:v>0.1040304514372456</c:v>
                </c:pt>
                <c:pt idx="6">
                  <c:v>0.12095203568992535</c:v>
                </c:pt>
                <c:pt idx="7">
                  <c:v>-2.1924526940029825E-2</c:v>
                </c:pt>
                <c:pt idx="8">
                  <c:v>-0.15530334822713443</c:v>
                </c:pt>
                <c:pt idx="9">
                  <c:v>-0.14767479303958714</c:v>
                </c:pt>
                <c:pt idx="10">
                  <c:v>-0.1964227604686101</c:v>
                </c:pt>
                <c:pt idx="11">
                  <c:v>-0.12729265564952116</c:v>
                </c:pt>
                <c:pt idx="12">
                  <c:v>-0.41311241646497748</c:v>
                </c:pt>
                <c:pt idx="13">
                  <c:v>-0.16849363710213638</c:v>
                </c:pt>
                <c:pt idx="14">
                  <c:v>-0.22611569397412914</c:v>
                </c:pt>
                <c:pt idx="15">
                  <c:v>-0.33792114438698162</c:v>
                </c:pt>
                <c:pt idx="16">
                  <c:v>-0.26330119158239285</c:v>
                </c:pt>
                <c:pt idx="17">
                  <c:v>-0.62489325474499213</c:v>
                </c:pt>
                <c:pt idx="18">
                  <c:v>-1.6015760825648369</c:v>
                </c:pt>
                <c:pt idx="19">
                  <c:v>-1.3578217827693597</c:v>
                </c:pt>
                <c:pt idx="20">
                  <c:v>-1.6323928844394506</c:v>
                </c:pt>
                <c:pt idx="21">
                  <c:v>-2.1366919118755869</c:v>
                </c:pt>
                <c:pt idx="22">
                  <c:v>-2.7747791393451386</c:v>
                </c:pt>
                <c:pt idx="23">
                  <c:v>-2.3681419864954165</c:v>
                </c:pt>
                <c:pt idx="24">
                  <c:v>-2.4939395047138904</c:v>
                </c:pt>
              </c:numCache>
            </c:numRef>
          </c:val>
          <c:smooth val="0"/>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1.1006200391717196</c:v>
                </c:pt>
                <c:pt idx="2">
                  <c:v>0.64179509383932154</c:v>
                </c:pt>
                <c:pt idx="3">
                  <c:v>-0.62646381344075275</c:v>
                </c:pt>
                <c:pt idx="4">
                  <c:v>-0.81196125683898857</c:v>
                </c:pt>
                <c:pt idx="5">
                  <c:v>-0.29242616389834181</c:v>
                </c:pt>
                <c:pt idx="6">
                  <c:v>-1.1020728939151161</c:v>
                </c:pt>
                <c:pt idx="7">
                  <c:v>-1.3900004838138806</c:v>
                </c:pt>
                <c:pt idx="8">
                  <c:v>-1.7198294876354185</c:v>
                </c:pt>
                <c:pt idx="9">
                  <c:v>-2.0526034776577622</c:v>
                </c:pt>
                <c:pt idx="10">
                  <c:v>-2.2197623327215843</c:v>
                </c:pt>
                <c:pt idx="11">
                  <c:v>-2.1189824967079471</c:v>
                </c:pt>
                <c:pt idx="12">
                  <c:v>-2.3349427542701653</c:v>
                </c:pt>
                <c:pt idx="13">
                  <c:v>-2.0879893800461811</c:v>
                </c:pt>
                <c:pt idx="14">
                  <c:v>-2.3140908622815113</c:v>
                </c:pt>
                <c:pt idx="15">
                  <c:v>-2.1396759166737898</c:v>
                </c:pt>
                <c:pt idx="16">
                  <c:v>-1.7784837649743805</c:v>
                </c:pt>
                <c:pt idx="17">
                  <c:v>-2.9542644985017787</c:v>
                </c:pt>
                <c:pt idx="18">
                  <c:v>-4.1375312658568575</c:v>
                </c:pt>
                <c:pt idx="19">
                  <c:v>-3.9563691774318399</c:v>
                </c:pt>
                <c:pt idx="20">
                  <c:v>-4.4185669172117246</c:v>
                </c:pt>
                <c:pt idx="21">
                  <c:v>-4.1254003982655059</c:v>
                </c:pt>
                <c:pt idx="22">
                  <c:v>-4.5442143743493713</c:v>
                </c:pt>
                <c:pt idx="23">
                  <c:v>-5.6518122499957357</c:v>
                </c:pt>
                <c:pt idx="24">
                  <c:v>-4.0174506247309809</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-1.0642686007734379</c:v>
                </c:pt>
                <c:pt idx="2">
                  <c:v>-0.76484161561524011</c:v>
                </c:pt>
                <c:pt idx="3">
                  <c:v>-2.0580528327400214</c:v>
                </c:pt>
                <c:pt idx="4">
                  <c:v>-1.9524213051543444</c:v>
                </c:pt>
                <c:pt idx="5">
                  <c:v>-2.6279973615943906</c:v>
                </c:pt>
                <c:pt idx="6">
                  <c:v>-2.6432068992903379</c:v>
                </c:pt>
                <c:pt idx="7">
                  <c:v>-3.0213003040650053</c:v>
                </c:pt>
                <c:pt idx="8">
                  <c:v>-3.1042596841762915</c:v>
                </c:pt>
                <c:pt idx="9">
                  <c:v>-1.9845850074068516</c:v>
                </c:pt>
                <c:pt idx="10">
                  <c:v>-1.9950724920404463</c:v>
                </c:pt>
                <c:pt idx="11">
                  <c:v>-2.6070362382666197</c:v>
                </c:pt>
                <c:pt idx="12">
                  <c:v>-2.6481643461152218</c:v>
                </c:pt>
                <c:pt idx="13">
                  <c:v>-2.5299999999999998</c:v>
                </c:pt>
                <c:pt idx="14">
                  <c:v>-2.5348940852024264</c:v>
                </c:pt>
                <c:pt idx="15">
                  <c:v>-3.778543518332707</c:v>
                </c:pt>
                <c:pt idx="16">
                  <c:v>-5.2397944370547682</c:v>
                </c:pt>
                <c:pt idx="17">
                  <c:v>-6.0936650167491209</c:v>
                </c:pt>
                <c:pt idx="18">
                  <c:v>-7.8206937292065852</c:v>
                </c:pt>
                <c:pt idx="19">
                  <c:v>-6.1642211041555255</c:v>
                </c:pt>
                <c:pt idx="20">
                  <c:v>-5.8815243385967042</c:v>
                </c:pt>
                <c:pt idx="21">
                  <c:v>-8.5644061889700165</c:v>
                </c:pt>
                <c:pt idx="22">
                  <c:v>-6.0918497271929866</c:v>
                </c:pt>
                <c:pt idx="23">
                  <c:v>-6.9179230592244112</c:v>
                </c:pt>
                <c:pt idx="24">
                  <c:v>-6.4708151986278812</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7"/>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1.62</c:v>
                </c:pt>
                <c:pt idx="2">
                  <c:v>2.0299999999999998</c:v>
                </c:pt>
                <c:pt idx="3">
                  <c:v>1.28</c:v>
                </c:pt>
                <c:pt idx="4">
                  <c:v>2.02</c:v>
                </c:pt>
                <c:pt idx="5">
                  <c:v>0.36</c:v>
                </c:pt>
                <c:pt idx="6">
                  <c:v>0.13</c:v>
                </c:pt>
                <c:pt idx="7">
                  <c:v>0.16</c:v>
                </c:pt>
                <c:pt idx="8">
                  <c:v>-0.06</c:v>
                </c:pt>
              </c:numCache>
            </c:numRef>
          </c:val>
          <c:smooth val="0"/>
        </c:ser>
        <c:dLbls>
          <c:showLegendKey val="0"/>
          <c:showVal val="0"/>
          <c:showCatName val="0"/>
          <c:showSerName val="0"/>
          <c:showPercent val="0"/>
          <c:showBubbleSize val="0"/>
        </c:dLbls>
        <c:marker val="1"/>
        <c:smooth val="0"/>
        <c:axId val="428483464"/>
        <c:axId val="428480720"/>
      </c:lineChart>
      <c:catAx>
        <c:axId val="42848346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28480720"/>
        <c:crosses val="autoZero"/>
        <c:auto val="1"/>
        <c:lblAlgn val="ctr"/>
        <c:lblOffset val="100"/>
        <c:tickLblSkip val="1"/>
        <c:tickMarkSkip val="1"/>
        <c:noMultiLvlLbl val="0"/>
      </c:catAx>
      <c:valAx>
        <c:axId val="428480720"/>
        <c:scaling>
          <c:orientation val="minMax"/>
          <c:max val="6"/>
          <c:min val="-1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28483464"/>
        <c:crosses val="autoZero"/>
        <c:crossBetween val="between"/>
        <c:majorUnit val="2"/>
      </c:valAx>
      <c:spPr>
        <a:noFill/>
        <a:ln w="25409">
          <a:noFill/>
        </a:ln>
      </c:spPr>
    </c:plotArea>
    <c:legend>
      <c:legendPos val="t"/>
      <c:layout>
        <c:manualLayout>
          <c:xMode val="edge"/>
          <c:yMode val="edge"/>
          <c:x val="4.5042382766933682E-2"/>
          <c:y val="7.0523452692194635E-2"/>
          <c:w val="0.36040428568919974"/>
          <c:h val="6.543514393274450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3530955098934552"/>
          <c:y val="0.17600750440772583"/>
          <c:w val="0.76211948249619488"/>
          <c:h val="0.64034894171209622"/>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schemeClr val="bg1"/>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Ref>
          </c:val>
        </c:ser>
        <c:dLbls>
          <c:showLegendKey val="0"/>
          <c:showVal val="0"/>
          <c:showCatName val="0"/>
          <c:showSerName val="0"/>
          <c:showPercent val="0"/>
          <c:showBubbleSize val="0"/>
        </c:dLbls>
        <c:gapWidth val="150"/>
        <c:axId val="428482288"/>
        <c:axId val="431254496"/>
      </c:barChart>
      <c:barChart>
        <c:barDir val="col"/>
        <c:grouping val="clustered"/>
        <c:varyColors val="0"/>
        <c:ser>
          <c:idx val="1"/>
          <c:order val="1"/>
          <c:tx>
            <c:strRef>
              <c:f>Sheet1!$A$3</c:f>
              <c:strCache>
                <c:ptCount val="1"/>
                <c:pt idx="0">
                  <c:v>2016成交均价</c:v>
                </c:pt>
              </c:strCache>
            </c:strRef>
          </c:tx>
          <c:spPr>
            <a:solidFill>
              <a:srgbClr val="BFBFBF"/>
            </a:solidFill>
            <a:ln>
              <a:solidFill>
                <a:schemeClr val="bg1"/>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#,##0_);\(#,##0\)</c:formatCode>
                <c:ptCount val="12"/>
                <c:pt idx="0">
                  <c:v>34959.333333333336</c:v>
                </c:pt>
                <c:pt idx="1">
                  <c:v>34959.333333333336</c:v>
                </c:pt>
                <c:pt idx="2">
                  <c:v>35200</c:v>
                </c:pt>
                <c:pt idx="3">
                  <c:v>35200</c:v>
                </c:pt>
                <c:pt idx="4">
                  <c:v>35202.333333333336</c:v>
                </c:pt>
                <c:pt idx="5">
                  <c:v>35202.333333333336</c:v>
                </c:pt>
                <c:pt idx="6">
                  <c:v>35202.333333333336</c:v>
                </c:pt>
                <c:pt idx="7">
                  <c:v>34702.333333333336</c:v>
                </c:pt>
                <c:pt idx="8">
                  <c:v>34702.333333333336</c:v>
                </c:pt>
                <c:pt idx="9">
                  <c:v>33702.333333333336</c:v>
                </c:pt>
                <c:pt idx="10">
                  <c:v>33203</c:v>
                </c:pt>
                <c:pt idx="11">
                  <c:v>33203</c:v>
                </c:pt>
              </c:numCache>
            </c:numRef>
          </c:val>
        </c:ser>
        <c:ser>
          <c:idx val="3"/>
          <c:order val="2"/>
          <c:tx>
            <c:strRef>
              <c:f>Sheet1!$A$4</c:f>
              <c:strCache>
                <c:ptCount val="1"/>
                <c:pt idx="0">
                  <c:v>2017成交均价</c:v>
                </c:pt>
              </c:strCache>
            </c:strRef>
          </c:tx>
          <c:spPr>
            <a:solidFill>
              <a:srgbClr val="275C9D"/>
            </a:solidFill>
            <a:ln>
              <a:noFill/>
              <a:prstDash val="sysDash"/>
            </a:ln>
          </c:spPr>
          <c:invertIfNegative val="0"/>
          <c:dLbls>
            <c:dLbl>
              <c:idx val="0"/>
              <c:layout>
                <c:manualLayout>
                  <c:x val="-2.3095414125616331E-17"/>
                  <c:y val="-3.2070707070707069E-2"/>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
                  <c:y val="-3.2070707070707118E-2"/>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#,##0_);\(#,##0\)</c:formatCode>
                <c:ptCount val="12"/>
                <c:pt idx="0">
                  <c:v>35230</c:v>
                </c:pt>
                <c:pt idx="1">
                  <c:v>34808</c:v>
                </c:pt>
                <c:pt idx="2">
                  <c:v>35266</c:v>
                </c:pt>
                <c:pt idx="3">
                  <c:v>34836</c:v>
                </c:pt>
              </c:numCache>
            </c:numRef>
          </c:val>
        </c:ser>
        <c:dLbls>
          <c:showLegendKey val="0"/>
          <c:showVal val="0"/>
          <c:showCatName val="0"/>
          <c:showSerName val="0"/>
          <c:showPercent val="0"/>
          <c:showBubbleSize val="0"/>
        </c:dLbls>
        <c:gapWidth val="150"/>
        <c:axId val="428482288"/>
        <c:axId val="431254496"/>
      </c:barChart>
      <c:lineChart>
        <c:grouping val="standard"/>
        <c:varyColors val="0"/>
        <c:ser>
          <c:idx val="2"/>
          <c:order val="3"/>
          <c:tx>
            <c:strRef>
              <c:f>Sheet1!$A$5</c:f>
              <c:strCache>
                <c:ptCount val="1"/>
                <c:pt idx="0">
                  <c:v>利润率</c:v>
                </c:pt>
              </c:strCache>
            </c:strRef>
          </c:tx>
          <c:spPr>
            <a:ln>
              <a:solidFill>
                <a:srgbClr val="FF9933"/>
              </a:solidFill>
              <a:prstDash val="sysDash"/>
            </a:ln>
          </c:spPr>
          <c:marker>
            <c:symbol val="circle"/>
            <c:size val="5"/>
            <c:spPr>
              <a:noFill/>
              <a:ln>
                <a:solidFill>
                  <a:srgbClr val="FF9933"/>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Sheet1!$B$5:$M$5</c:f>
              <c:numCache>
                <c:formatCode>0.0%</c:formatCode>
                <c:ptCount val="12"/>
                <c:pt idx="0">
                  <c:v>-4.4999999999999998E-2</c:v>
                </c:pt>
                <c:pt idx="1">
                  <c:v>-4.8000000000000001E-2</c:v>
                </c:pt>
                <c:pt idx="2">
                  <c:v>-0.05</c:v>
                </c:pt>
                <c:pt idx="3">
                  <c:v>-4.7E-2</c:v>
                </c:pt>
              </c:numCache>
            </c:numRef>
          </c:val>
          <c:smooth val="0"/>
        </c:ser>
        <c:dLbls>
          <c:showLegendKey val="0"/>
          <c:showVal val="0"/>
          <c:showCatName val="0"/>
          <c:showSerName val="0"/>
          <c:showPercent val="0"/>
          <c:showBubbleSize val="0"/>
        </c:dLbls>
        <c:marker val="1"/>
        <c:smooth val="0"/>
        <c:axId val="431258416"/>
        <c:axId val="431258024"/>
      </c:lineChart>
      <c:catAx>
        <c:axId val="428482288"/>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431254496"/>
        <c:crosses val="autoZero"/>
        <c:auto val="1"/>
        <c:lblAlgn val="ctr"/>
        <c:lblOffset val="100"/>
        <c:noMultiLvlLbl val="0"/>
      </c:catAx>
      <c:valAx>
        <c:axId val="431254496"/>
        <c:scaling>
          <c:orientation val="minMax"/>
          <c:max val="40000"/>
          <c:min val="28000"/>
        </c:scaling>
        <c:delete val="0"/>
        <c:axPos val="l"/>
        <c:numFmt formatCode="0_);[Red]\(0\)" sourceLinked="0"/>
        <c:majorTickMark val="out"/>
        <c:minorTickMark val="none"/>
        <c:tickLblPos val="nextTo"/>
        <c:txPr>
          <a:bodyPr/>
          <a:lstStyle/>
          <a:p>
            <a:pPr>
              <a:defRPr>
                <a:latin typeface="+mn-lt"/>
              </a:defRPr>
            </a:pPr>
            <a:endParaRPr lang="zh-CN"/>
          </a:p>
        </c:txPr>
        <c:crossAx val="428482288"/>
        <c:crosses val="autoZero"/>
        <c:crossBetween val="between"/>
        <c:majorUnit val="2000"/>
      </c:valAx>
      <c:catAx>
        <c:axId val="431258416"/>
        <c:scaling>
          <c:orientation val="minMax"/>
        </c:scaling>
        <c:delete val="1"/>
        <c:axPos val="b"/>
        <c:numFmt formatCode="General" sourceLinked="1"/>
        <c:majorTickMark val="out"/>
        <c:minorTickMark val="none"/>
        <c:tickLblPos val="none"/>
        <c:crossAx val="431258024"/>
        <c:crosses val="autoZero"/>
        <c:auto val="1"/>
        <c:lblAlgn val="ctr"/>
        <c:lblOffset val="100"/>
        <c:noMultiLvlLbl val="0"/>
      </c:catAx>
      <c:valAx>
        <c:axId val="431258024"/>
        <c:scaling>
          <c:orientation val="minMax"/>
          <c:min val="-6.0000000000000032E-2"/>
        </c:scaling>
        <c:delete val="0"/>
        <c:axPos val="r"/>
        <c:numFmt formatCode="0.0%" sourceLinked="0"/>
        <c:majorTickMark val="out"/>
        <c:minorTickMark val="none"/>
        <c:tickLblPos val="nextTo"/>
        <c:crossAx val="431258416"/>
        <c:crosses val="max"/>
        <c:crossBetween val="between"/>
        <c:majorUnit val="2.0000000000000004E-2"/>
      </c:valAx>
      <c:spPr>
        <a:noFill/>
        <a:ln w="25399">
          <a:noFill/>
        </a:ln>
      </c:spPr>
    </c:plotArea>
    <c:legend>
      <c:legendPos val="t"/>
      <c:layout>
        <c:manualLayout>
          <c:xMode val="edge"/>
          <c:yMode val="edge"/>
          <c:x val="0.14792524858397413"/>
          <c:y val="0"/>
          <c:w val="0.75221910596060781"/>
          <c:h val="0.10131882003580039"/>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3533732876712329"/>
          <c:y val="0.12107795760863839"/>
          <c:w val="0.76209208523592087"/>
          <c:h val="0.69527856832231449"/>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Ref>
          </c:val>
        </c:ser>
        <c:dLbls>
          <c:showLegendKey val="0"/>
          <c:showVal val="0"/>
          <c:showCatName val="0"/>
          <c:showSerName val="0"/>
          <c:showPercent val="0"/>
          <c:showBubbleSize val="0"/>
        </c:dLbls>
        <c:gapWidth val="100"/>
        <c:axId val="431251360"/>
        <c:axId val="431254104"/>
      </c:barChart>
      <c:barChart>
        <c:barDir val="col"/>
        <c:grouping val="clustered"/>
        <c:varyColors val="0"/>
        <c:ser>
          <c:idx val="1"/>
          <c:order val="1"/>
          <c:tx>
            <c:strRef>
              <c:f>Sheet1!$A$3</c:f>
              <c:strCache>
                <c:ptCount val="1"/>
                <c:pt idx="0">
                  <c:v>2016成交均价</c:v>
                </c:pt>
              </c:strCache>
            </c:strRef>
          </c:tx>
          <c:spPr>
            <a:solidFill>
              <a:srgbClr val="BFBFBF"/>
            </a:solidFill>
            <a:ln>
              <a:solidFill>
                <a:schemeClr val="bg1"/>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#,##0_);\(#,##0\)</c:formatCode>
                <c:ptCount val="12"/>
                <c:pt idx="0">
                  <c:v>40852.5</c:v>
                </c:pt>
                <c:pt idx="1">
                  <c:v>40788.333333333336</c:v>
                </c:pt>
                <c:pt idx="2">
                  <c:v>40683.333333333336</c:v>
                </c:pt>
                <c:pt idx="3">
                  <c:v>40507.5</c:v>
                </c:pt>
                <c:pt idx="4">
                  <c:v>40490</c:v>
                </c:pt>
                <c:pt idx="5">
                  <c:v>40490</c:v>
                </c:pt>
                <c:pt idx="6">
                  <c:v>40490</c:v>
                </c:pt>
                <c:pt idx="7">
                  <c:v>39990</c:v>
                </c:pt>
                <c:pt idx="8">
                  <c:v>39955</c:v>
                </c:pt>
                <c:pt idx="9">
                  <c:v>39096.666666666664</c:v>
                </c:pt>
                <c:pt idx="10">
                  <c:v>39420</c:v>
                </c:pt>
                <c:pt idx="11">
                  <c:v>40975.833333333336</c:v>
                </c:pt>
              </c:numCache>
            </c:numRef>
          </c:val>
        </c:ser>
        <c:ser>
          <c:idx val="2"/>
          <c:order val="2"/>
          <c:tx>
            <c:strRef>
              <c:f>Sheet1!$A$4</c:f>
              <c:strCache>
                <c:ptCount val="1"/>
                <c:pt idx="0">
                  <c:v>2017成交均价</c:v>
                </c:pt>
              </c:strCache>
            </c:strRef>
          </c:tx>
          <c:spPr>
            <a:solidFill>
              <a:srgbClr val="275C9D"/>
            </a:solidFill>
            <a:ln>
              <a:noFill/>
              <a:prstDash val="sysDash"/>
            </a:ln>
          </c:spPr>
          <c:invertIfNegative val="0"/>
          <c:dLbls>
            <c:dLbl>
              <c:idx val="0"/>
              <c:layout>
                <c:manualLayout>
                  <c:x val="-2.2927626542154559E-17"/>
                  <c:y val="-4.2760942760942812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7.4335604852217773E-3"/>
                  <c:y val="2.4192760942760894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
                  <c:y val="-4.2760942760942763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5.0024490336115796E-3"/>
                  <c:y val="2.6725589225589225E-2"/>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#,##0_);\(#,##0\)</c:formatCode>
                <c:ptCount val="12"/>
                <c:pt idx="0">
                  <c:v>41091</c:v>
                </c:pt>
                <c:pt idx="1">
                  <c:v>41173</c:v>
                </c:pt>
                <c:pt idx="2">
                  <c:v>41138</c:v>
                </c:pt>
                <c:pt idx="3">
                  <c:v>41098</c:v>
                </c:pt>
              </c:numCache>
            </c:numRef>
          </c:val>
        </c:ser>
        <c:dLbls>
          <c:showLegendKey val="0"/>
          <c:showVal val="0"/>
          <c:showCatName val="0"/>
          <c:showSerName val="0"/>
          <c:showPercent val="0"/>
          <c:showBubbleSize val="0"/>
        </c:dLbls>
        <c:gapWidth val="150"/>
        <c:axId val="431251360"/>
        <c:axId val="431254104"/>
      </c:barChart>
      <c:lineChart>
        <c:grouping val="standard"/>
        <c:varyColors val="0"/>
        <c:ser>
          <c:idx val="3"/>
          <c:order val="3"/>
          <c:tx>
            <c:strRef>
              <c:f>Sheet1!$A$5</c:f>
              <c:strCache>
                <c:ptCount val="1"/>
                <c:pt idx="0">
                  <c:v>利润率</c:v>
                </c:pt>
              </c:strCache>
            </c:strRef>
          </c:tx>
          <c:spPr>
            <a:ln>
              <a:solidFill>
                <a:srgbClr val="FF9933"/>
              </a:solidFill>
              <a:prstDash val="sysDash"/>
            </a:ln>
          </c:spPr>
          <c:marker>
            <c:symbol val="circle"/>
            <c:size val="5"/>
            <c:spPr>
              <a:noFill/>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Sheet1!$B$5:$M$5</c:f>
              <c:numCache>
                <c:formatCode>0.0%</c:formatCode>
                <c:ptCount val="12"/>
                <c:pt idx="0">
                  <c:v>-2.8000000000000001E-2</c:v>
                </c:pt>
                <c:pt idx="1">
                  <c:v>1.7999999999999999E-2</c:v>
                </c:pt>
                <c:pt idx="2">
                  <c:v>-2.9000000000000001E-2</c:v>
                </c:pt>
                <c:pt idx="3">
                  <c:v>-2.9000000000000001E-2</c:v>
                </c:pt>
              </c:numCache>
            </c:numRef>
          </c:val>
          <c:smooth val="0"/>
        </c:ser>
        <c:dLbls>
          <c:showLegendKey val="0"/>
          <c:showVal val="0"/>
          <c:showCatName val="0"/>
          <c:showSerName val="0"/>
          <c:showPercent val="0"/>
          <c:showBubbleSize val="0"/>
        </c:dLbls>
        <c:marker val="1"/>
        <c:smooth val="0"/>
        <c:axId val="431253320"/>
        <c:axId val="431255280"/>
      </c:lineChart>
      <c:catAx>
        <c:axId val="431251360"/>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431254104"/>
        <c:crosses val="autoZero"/>
        <c:auto val="1"/>
        <c:lblAlgn val="ctr"/>
        <c:lblOffset val="100"/>
        <c:noMultiLvlLbl val="0"/>
      </c:catAx>
      <c:valAx>
        <c:axId val="431254104"/>
        <c:scaling>
          <c:orientation val="minMax"/>
          <c:max val="45000"/>
          <c:min val="28000"/>
        </c:scaling>
        <c:delete val="0"/>
        <c:axPos val="l"/>
        <c:numFmt formatCode="0_);[Red]\(0\)" sourceLinked="0"/>
        <c:majorTickMark val="out"/>
        <c:minorTickMark val="none"/>
        <c:tickLblPos val="nextTo"/>
        <c:txPr>
          <a:bodyPr/>
          <a:lstStyle/>
          <a:p>
            <a:pPr>
              <a:defRPr>
                <a:latin typeface="+mn-lt"/>
              </a:defRPr>
            </a:pPr>
            <a:endParaRPr lang="zh-CN"/>
          </a:p>
        </c:txPr>
        <c:crossAx val="431251360"/>
        <c:crosses val="autoZero"/>
        <c:crossBetween val="between"/>
        <c:majorUnit val="3000"/>
      </c:valAx>
      <c:catAx>
        <c:axId val="431253320"/>
        <c:scaling>
          <c:orientation val="minMax"/>
        </c:scaling>
        <c:delete val="1"/>
        <c:axPos val="b"/>
        <c:numFmt formatCode="General" sourceLinked="1"/>
        <c:majorTickMark val="out"/>
        <c:minorTickMark val="none"/>
        <c:tickLblPos val="none"/>
        <c:crossAx val="431255280"/>
        <c:crosses val="autoZero"/>
        <c:auto val="1"/>
        <c:lblAlgn val="ctr"/>
        <c:lblOffset val="100"/>
        <c:noMultiLvlLbl val="0"/>
      </c:catAx>
      <c:valAx>
        <c:axId val="431255280"/>
        <c:scaling>
          <c:orientation val="minMax"/>
          <c:max val="0.15000000000000016"/>
          <c:min val="-0.1"/>
        </c:scaling>
        <c:delete val="0"/>
        <c:axPos val="r"/>
        <c:numFmt formatCode="0.0%" sourceLinked="0"/>
        <c:majorTickMark val="out"/>
        <c:minorTickMark val="none"/>
        <c:tickLblPos val="nextTo"/>
        <c:txPr>
          <a:bodyPr/>
          <a:lstStyle/>
          <a:p>
            <a:pPr>
              <a:defRPr>
                <a:latin typeface="+mn-lt"/>
              </a:defRPr>
            </a:pPr>
            <a:endParaRPr lang="zh-CN"/>
          </a:p>
        </c:txPr>
        <c:crossAx val="431253320"/>
        <c:crosses val="max"/>
        <c:crossBetween val="between"/>
        <c:majorUnit val="6.0000000000000012E-2"/>
      </c:valAx>
    </c:plotArea>
    <c:legend>
      <c:legendPos val="t"/>
      <c:layout>
        <c:manualLayout>
          <c:xMode val="edge"/>
          <c:yMode val="edge"/>
          <c:x val="0.14985989840097741"/>
          <c:y val="0"/>
          <c:w val="0.75090475503180854"/>
          <c:h val="9.6256213496567794E-2"/>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emf"/></Relationships>
</file>

<file path=ppt/drawings/drawing1.xml><?xml version="1.0" encoding="utf-8"?>
<c:userShapes xmlns:c="http://schemas.openxmlformats.org/drawingml/2006/chart">
  <cdr:relSizeAnchor xmlns:cdr="http://schemas.openxmlformats.org/drawingml/2006/chartDrawing">
    <cdr:from>
      <cdr:x>0.10753</cdr:x>
      <cdr:y>0.51195</cdr:y>
    </cdr:from>
    <cdr:to>
      <cdr:x>0.18468</cdr:x>
      <cdr:y>0.59648</cdr:y>
    </cdr:to>
    <cdr:sp macro="" textlink="">
      <cdr:nvSpPr>
        <cdr:cNvPr id="17" name="Oval 178"/>
        <cdr:cNvSpPr>
          <a:spLocks xmlns:a="http://schemas.openxmlformats.org/drawingml/2006/main" noChangeArrowheads="1"/>
        </cdr:cNvSpPr>
      </cdr:nvSpPr>
      <cdr:spPr bwMode="auto">
        <a:xfrm xmlns:a="http://schemas.openxmlformats.org/drawingml/2006/main">
          <a:off x="863600" y="1481298"/>
          <a:ext cx="619629" cy="24458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ea typeface="宋体-方正超大字符集" panose="03000509000000000000" pitchFamily="65" charset="-122"/>
              <a:cs typeface="Calibri" panose="020F0502020204030204" pitchFamily="34" charset="0"/>
            </a:rPr>
            <a:t>12.99</a:t>
          </a:r>
          <a:r>
            <a:rPr kumimoji="0" lang="zh-CN" altLang="en-US" sz="900" i="0" strike="noStrike" kern="0" cap="none" spc="0" normalizeH="0" baseline="0" noProof="0" dirty="0" smtClean="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0.1729</cdr:x>
      <cdr:y>0.33007</cdr:y>
    </cdr:from>
    <cdr:to>
      <cdr:x>0.25005</cdr:x>
      <cdr:y>0.4146</cdr:y>
    </cdr:to>
    <cdr:sp macro="" textlink="">
      <cdr:nvSpPr>
        <cdr:cNvPr id="3" name="Oval 178"/>
        <cdr:cNvSpPr>
          <a:spLocks xmlns:a="http://schemas.openxmlformats.org/drawingml/2006/main" noChangeArrowheads="1"/>
        </cdr:cNvSpPr>
      </cdr:nvSpPr>
      <cdr:spPr bwMode="auto">
        <a:xfrm xmlns:a="http://schemas.openxmlformats.org/drawingml/2006/main">
          <a:off x="1388629" y="955039"/>
          <a:ext cx="619629" cy="24458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ea typeface="宋体-方正超大字符集" panose="03000509000000000000" pitchFamily="65" charset="-122"/>
              <a:cs typeface="Calibri" panose="020F0502020204030204" pitchFamily="34" charset="0"/>
            </a:rPr>
            <a:t>13.80</a:t>
          </a:r>
          <a:r>
            <a:rPr kumimoji="0" lang="zh-CN" altLang="en-US" sz="900" i="0" strike="noStrike" kern="0" cap="none" spc="0" normalizeH="0" baseline="0" noProof="0" dirty="0" smtClean="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0.25098</cdr:x>
      <cdr:y>0.48936</cdr:y>
    </cdr:from>
    <cdr:to>
      <cdr:x>0.32813</cdr:x>
      <cdr:y>0.57389</cdr:y>
    </cdr:to>
    <cdr:sp macro="" textlink="">
      <cdr:nvSpPr>
        <cdr:cNvPr id="4" name="Oval 178"/>
        <cdr:cNvSpPr>
          <a:spLocks xmlns:a="http://schemas.openxmlformats.org/drawingml/2006/main" noChangeArrowheads="1"/>
        </cdr:cNvSpPr>
      </cdr:nvSpPr>
      <cdr:spPr bwMode="auto">
        <a:xfrm xmlns:a="http://schemas.openxmlformats.org/drawingml/2006/main">
          <a:off x="2015743" y="1415934"/>
          <a:ext cx="619629" cy="24458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ea typeface="宋体-方正超大字符集" panose="03000509000000000000" pitchFamily="65" charset="-122"/>
              <a:cs typeface="Calibri" panose="020F0502020204030204" pitchFamily="34" charset="0"/>
            </a:rPr>
            <a:t>13.61</a:t>
          </a:r>
          <a:r>
            <a:rPr kumimoji="0" lang="zh-CN" altLang="en-US" sz="900" i="0" strike="noStrike" kern="0" cap="none" spc="0" normalizeH="0" baseline="0" noProof="0" dirty="0" smtClean="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0.33176</cdr:x>
      <cdr:y>0.47173</cdr:y>
    </cdr:from>
    <cdr:to>
      <cdr:x>0.40891</cdr:x>
      <cdr:y>0.55626</cdr:y>
    </cdr:to>
    <cdr:sp macro="" textlink="">
      <cdr:nvSpPr>
        <cdr:cNvPr id="5" name="Oval 178"/>
        <cdr:cNvSpPr>
          <a:spLocks xmlns:a="http://schemas.openxmlformats.org/drawingml/2006/main" noChangeArrowheads="1"/>
        </cdr:cNvSpPr>
      </cdr:nvSpPr>
      <cdr:spPr bwMode="auto">
        <a:xfrm xmlns:a="http://schemas.openxmlformats.org/drawingml/2006/main">
          <a:off x="2664545" y="1364928"/>
          <a:ext cx="619629" cy="24458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ea typeface="宋体-方正超大字符集" panose="03000509000000000000" pitchFamily="65" charset="-122"/>
              <a:cs typeface="Calibri" panose="020F0502020204030204" pitchFamily="34" charset="0"/>
            </a:rPr>
            <a:t>13.53</a:t>
          </a:r>
          <a:r>
            <a:rPr kumimoji="0" lang="zh-CN" altLang="en-US" sz="900" i="0" strike="noStrike" kern="0" cap="none" spc="0" normalizeH="0" baseline="0" noProof="0" dirty="0" smtClean="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userShapes>
</file>

<file path=ppt/drawings/drawing10.xml><?xml version="1.0" encoding="utf-8"?>
<c:userShapes xmlns:c="http://schemas.openxmlformats.org/drawingml/2006/chart">
  <cdr:relSizeAnchor xmlns:cdr="http://schemas.openxmlformats.org/drawingml/2006/chartDrawing">
    <cdr:from>
      <cdr:x>0.09913</cdr:x>
      <cdr:y>0.51822</cdr:y>
    </cdr:from>
    <cdr:to>
      <cdr:x>0.18922</cdr:x>
      <cdr:y>0.58196</cdr:y>
    </cdr:to>
    <cdr:sp macro="" textlink="">
      <cdr:nvSpPr>
        <cdr:cNvPr id="17" name="Oval 178"/>
        <cdr:cNvSpPr>
          <a:spLocks xmlns:a="http://schemas.openxmlformats.org/drawingml/2006/main" noChangeArrowheads="1"/>
        </cdr:cNvSpPr>
      </cdr:nvSpPr>
      <cdr:spPr bwMode="auto">
        <a:xfrm xmlns:a="http://schemas.openxmlformats.org/drawingml/2006/main" rot="10800000" flipV="1">
          <a:off x="792336" y="1497097"/>
          <a:ext cx="720095" cy="18413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zh-CN" sz="900" dirty="0" smtClean="0">
              <a:solidFill>
                <a:srgbClr val="FF9933"/>
              </a:solidFill>
            </a:rPr>
            <a:t>51885</a:t>
          </a:r>
          <a:endParaRPr lang="en-US" altLang="en-US" sz="900" dirty="0" smtClean="0">
            <a:solidFill>
              <a:srgbClr val="FF9933"/>
            </a:solidFill>
          </a:endParaRPr>
        </a:p>
      </cdr:txBody>
    </cdr:sp>
  </cdr:relSizeAnchor>
</c:userShapes>
</file>

<file path=ppt/drawings/drawing11.xml><?xml version="1.0" encoding="utf-8"?>
<c:userShapes xmlns:c="http://schemas.openxmlformats.org/drawingml/2006/chart">
  <cdr:relSizeAnchor xmlns:cdr="http://schemas.openxmlformats.org/drawingml/2006/chartDrawing">
    <cdr:from>
      <cdr:x>0.09654</cdr:x>
      <cdr:y>0.46962</cdr:y>
    </cdr:from>
    <cdr:to>
      <cdr:x>0.17763</cdr:x>
      <cdr:y>0.54426</cdr:y>
    </cdr:to>
    <cdr:sp macro="" textlink="">
      <cdr:nvSpPr>
        <cdr:cNvPr id="17" name="Oval 178"/>
        <cdr:cNvSpPr>
          <a:spLocks xmlns:a="http://schemas.openxmlformats.org/drawingml/2006/main" noChangeArrowheads="1"/>
        </cdr:cNvSpPr>
      </cdr:nvSpPr>
      <cdr:spPr bwMode="auto">
        <a:xfrm xmlns:a="http://schemas.openxmlformats.org/drawingml/2006/main">
          <a:off x="771648" y="1353125"/>
          <a:ext cx="648131" cy="21506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smtClean="0">
              <a:solidFill>
                <a:srgbClr val="FF9933"/>
              </a:solidFill>
            </a:rPr>
            <a:t>10.12</a:t>
          </a:r>
          <a:r>
            <a:rPr lang="zh-CN" altLang="en-US" sz="900" noProof="0" dirty="0" smtClean="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drawings/drawing12.xml><?xml version="1.0" encoding="utf-8"?>
<c:userShapes xmlns:c="http://schemas.openxmlformats.org/drawingml/2006/chart">
  <cdr:relSizeAnchor xmlns:cdr="http://schemas.openxmlformats.org/drawingml/2006/chartDrawing">
    <cdr:from>
      <cdr:x>0.11614</cdr:x>
      <cdr:y>0.59661</cdr:y>
    </cdr:from>
    <cdr:to>
      <cdr:x>0.19329</cdr:x>
      <cdr:y>0.66662</cdr:y>
    </cdr:to>
    <cdr:sp macro="" textlink="">
      <cdr:nvSpPr>
        <cdr:cNvPr id="17" name="Oval 178"/>
        <cdr:cNvSpPr>
          <a:spLocks xmlns:a="http://schemas.openxmlformats.org/drawingml/2006/main" noChangeArrowheads="1"/>
        </cdr:cNvSpPr>
      </cdr:nvSpPr>
      <cdr:spPr bwMode="auto">
        <a:xfrm xmlns:a="http://schemas.openxmlformats.org/drawingml/2006/main">
          <a:off x="936600" y="1719031"/>
          <a:ext cx="622176" cy="201720"/>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smtClean="0">
              <a:solidFill>
                <a:srgbClr val="FF9933"/>
              </a:solidFill>
            </a:rPr>
            <a:t>12.91</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drawings/drawing13.xml><?xml version="1.0" encoding="utf-8"?>
<c:userShapes xmlns:c="http://schemas.openxmlformats.org/drawingml/2006/chart">
  <cdr:relSizeAnchor xmlns:cdr="http://schemas.openxmlformats.org/drawingml/2006/chartDrawing">
    <cdr:from>
      <cdr:x>0.0968</cdr:x>
      <cdr:y>0.45041</cdr:y>
    </cdr:from>
    <cdr:to>
      <cdr:x>0.18687</cdr:x>
      <cdr:y>0.54959</cdr:y>
    </cdr:to>
    <cdr:sp macro="" textlink="">
      <cdr:nvSpPr>
        <cdr:cNvPr id="14" name="Oval 178"/>
        <cdr:cNvSpPr>
          <a:spLocks xmlns:a="http://schemas.openxmlformats.org/drawingml/2006/main" noChangeArrowheads="1"/>
        </cdr:cNvSpPr>
      </cdr:nvSpPr>
      <cdr:spPr bwMode="auto">
        <a:xfrm xmlns:a="http://schemas.openxmlformats.org/drawingml/2006/main" rot="10800000" flipV="1">
          <a:off x="773931" y="1297786"/>
          <a:ext cx="720141" cy="285740"/>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12871</a:t>
          </a:r>
        </a:p>
      </cdr:txBody>
    </cdr:sp>
  </cdr:relSizeAnchor>
</c:userShapes>
</file>

<file path=ppt/drawings/drawing14.xml><?xml version="1.0" encoding="utf-8"?>
<c:userShapes xmlns:c="http://schemas.openxmlformats.org/drawingml/2006/chart">
  <cdr:relSizeAnchor xmlns:cdr="http://schemas.openxmlformats.org/drawingml/2006/chartDrawing">
    <cdr:from>
      <cdr:x>0.10172</cdr:x>
      <cdr:y>0.70036</cdr:y>
    </cdr:from>
    <cdr:to>
      <cdr:x>0.17887</cdr:x>
      <cdr:y>0.79953</cdr:y>
    </cdr:to>
    <cdr:sp macro="" textlink="">
      <cdr:nvSpPr>
        <cdr:cNvPr id="15" name="Oval 178"/>
        <cdr:cNvSpPr>
          <a:spLocks xmlns:a="http://schemas.openxmlformats.org/drawingml/2006/main" noChangeArrowheads="1"/>
        </cdr:cNvSpPr>
      </cdr:nvSpPr>
      <cdr:spPr bwMode="auto">
        <a:xfrm xmlns:a="http://schemas.openxmlformats.org/drawingml/2006/main">
          <a:off x="820352" y="2017964"/>
          <a:ext cx="622176" cy="285740"/>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12.62</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0.17448</cdr:x>
      <cdr:y>0.59375</cdr:y>
    </cdr:from>
    <cdr:to>
      <cdr:x>0.25163</cdr:x>
      <cdr:y>0.69292</cdr:y>
    </cdr:to>
    <cdr:sp macro="" textlink="">
      <cdr:nvSpPr>
        <cdr:cNvPr id="3" name="Oval 178"/>
        <cdr:cNvSpPr>
          <a:spLocks xmlns:a="http://schemas.openxmlformats.org/drawingml/2006/main" noChangeArrowheads="1"/>
        </cdr:cNvSpPr>
      </cdr:nvSpPr>
      <cdr:spPr bwMode="auto">
        <a:xfrm xmlns:a="http://schemas.openxmlformats.org/drawingml/2006/main">
          <a:off x="1407126" y="1710778"/>
          <a:ext cx="622176" cy="285739"/>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13.38</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0.25136</cdr:x>
      <cdr:y>0.47832</cdr:y>
    </cdr:from>
    <cdr:to>
      <cdr:x>0.32851</cdr:x>
      <cdr:y>0.57749</cdr:y>
    </cdr:to>
    <cdr:sp macro="" textlink="">
      <cdr:nvSpPr>
        <cdr:cNvPr id="4" name="Oval 178"/>
        <cdr:cNvSpPr>
          <a:spLocks xmlns:a="http://schemas.openxmlformats.org/drawingml/2006/main" noChangeArrowheads="1"/>
        </cdr:cNvSpPr>
      </cdr:nvSpPr>
      <cdr:spPr bwMode="auto">
        <a:xfrm xmlns:a="http://schemas.openxmlformats.org/drawingml/2006/main">
          <a:off x="2027116" y="1378202"/>
          <a:ext cx="622176" cy="285740"/>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13.18</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0.32305</cdr:x>
      <cdr:y>0.50003</cdr:y>
    </cdr:from>
    <cdr:to>
      <cdr:x>0.4002</cdr:x>
      <cdr:y>0.5992</cdr:y>
    </cdr:to>
    <cdr:sp macro="" textlink="">
      <cdr:nvSpPr>
        <cdr:cNvPr id="5" name="Oval 178"/>
        <cdr:cNvSpPr>
          <a:spLocks xmlns:a="http://schemas.openxmlformats.org/drawingml/2006/main" noChangeArrowheads="1"/>
        </cdr:cNvSpPr>
      </cdr:nvSpPr>
      <cdr:spPr bwMode="auto">
        <a:xfrm xmlns:a="http://schemas.openxmlformats.org/drawingml/2006/main">
          <a:off x="2605236" y="1440729"/>
          <a:ext cx="622176" cy="285740"/>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13.08</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drawings/drawing15.xml><?xml version="1.0" encoding="utf-8"?>
<c:userShapes xmlns:c="http://schemas.openxmlformats.org/drawingml/2006/chart">
  <cdr:relSizeAnchor xmlns:cdr="http://schemas.openxmlformats.org/drawingml/2006/chartDrawing">
    <cdr:from>
      <cdr:x>0.09372</cdr:x>
      <cdr:y>0.46882</cdr:y>
    </cdr:from>
    <cdr:to>
      <cdr:x>0.18368</cdr:x>
      <cdr:y>0.568</cdr:y>
    </cdr:to>
    <cdr:sp macro="" textlink="">
      <cdr:nvSpPr>
        <cdr:cNvPr id="15" name="Oval 178"/>
        <cdr:cNvSpPr>
          <a:spLocks xmlns:a="http://schemas.openxmlformats.org/drawingml/2006/main" noChangeArrowheads="1"/>
        </cdr:cNvSpPr>
      </cdr:nvSpPr>
      <cdr:spPr bwMode="auto">
        <a:xfrm xmlns:a="http://schemas.openxmlformats.org/drawingml/2006/main" rot="10800000" flipV="1">
          <a:off x="750198" y="1350829"/>
          <a:ext cx="720136" cy="285768"/>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13571</a:t>
          </a:r>
        </a:p>
      </cdr:txBody>
    </cdr:sp>
  </cdr:relSizeAnchor>
</c:userShapes>
</file>

<file path=ppt/drawings/drawing2.xml><?xml version="1.0" encoding="utf-8"?>
<c:userShapes xmlns:c="http://schemas.openxmlformats.org/drawingml/2006/chart">
  <cdr:relSizeAnchor xmlns:cdr="http://schemas.openxmlformats.org/drawingml/2006/chartDrawing">
    <cdr:from>
      <cdr:x>0.07664</cdr:x>
      <cdr:y>0.3335</cdr:y>
    </cdr:from>
    <cdr:to>
      <cdr:x>0.16664</cdr:x>
      <cdr:y>0.40456</cdr:y>
    </cdr:to>
    <cdr:sp macro="" textlink="">
      <cdr:nvSpPr>
        <cdr:cNvPr id="5" name="Oval 178"/>
        <cdr:cNvSpPr>
          <a:spLocks xmlns:a="http://schemas.openxmlformats.org/drawingml/2006/main" noChangeArrowheads="1"/>
        </cdr:cNvSpPr>
      </cdr:nvSpPr>
      <cdr:spPr bwMode="auto">
        <a:xfrm xmlns:a="http://schemas.openxmlformats.org/drawingml/2006/main">
          <a:off x="607071" y="965094"/>
          <a:ext cx="712872" cy="20563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zh-CN" sz="900" kern="0" dirty="0" smtClean="0">
              <a:solidFill>
                <a:srgbClr val="FF9933"/>
              </a:solidFill>
            </a:rPr>
            <a:t>12302</a:t>
          </a:r>
          <a:endParaRPr lang="zh-HK" altLang="en-US" sz="900" kern="0" dirty="0">
            <a:solidFill>
              <a:srgbClr val="FF9933"/>
            </a:solidFill>
          </a:endParaRPr>
        </a:p>
      </cdr:txBody>
    </cdr:sp>
  </cdr:relSizeAnchor>
  <cdr:relSizeAnchor xmlns:cdr="http://schemas.openxmlformats.org/drawingml/2006/chartDrawing">
    <cdr:from>
      <cdr:x>0.16265</cdr:x>
      <cdr:y>0.38378</cdr:y>
    </cdr:from>
    <cdr:to>
      <cdr:x>0.25265</cdr:x>
      <cdr:y>0.45484</cdr:y>
    </cdr:to>
    <cdr:sp macro="" textlink="">
      <cdr:nvSpPr>
        <cdr:cNvPr id="3" name="Oval 178"/>
        <cdr:cNvSpPr>
          <a:spLocks xmlns:a="http://schemas.openxmlformats.org/drawingml/2006/main" noChangeArrowheads="1"/>
        </cdr:cNvSpPr>
      </cdr:nvSpPr>
      <cdr:spPr bwMode="auto">
        <a:xfrm xmlns:a="http://schemas.openxmlformats.org/drawingml/2006/main">
          <a:off x="1301120" y="1110569"/>
          <a:ext cx="719977" cy="20563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13527</a:t>
          </a:r>
          <a:endParaRPr lang="zh-HK" altLang="en-US" sz="900" kern="0" dirty="0">
            <a:solidFill>
              <a:srgbClr val="FF9933"/>
            </a:solidFill>
          </a:endParaRPr>
        </a:p>
      </cdr:txBody>
    </cdr:sp>
  </cdr:relSizeAnchor>
  <cdr:relSizeAnchor xmlns:cdr="http://schemas.openxmlformats.org/drawingml/2006/chartDrawing">
    <cdr:from>
      <cdr:x>0.23444</cdr:x>
      <cdr:y>0.48113</cdr:y>
    </cdr:from>
    <cdr:to>
      <cdr:x>0.32444</cdr:x>
      <cdr:y>0.55219</cdr:y>
    </cdr:to>
    <cdr:sp macro="" textlink="">
      <cdr:nvSpPr>
        <cdr:cNvPr id="4" name="Oval 178"/>
        <cdr:cNvSpPr>
          <a:spLocks xmlns:a="http://schemas.openxmlformats.org/drawingml/2006/main" noChangeArrowheads="1"/>
        </cdr:cNvSpPr>
      </cdr:nvSpPr>
      <cdr:spPr bwMode="auto">
        <a:xfrm xmlns:a="http://schemas.openxmlformats.org/drawingml/2006/main">
          <a:off x="1875421" y="1392286"/>
          <a:ext cx="719977" cy="205634"/>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a:t>
          </a:r>
          <a:r>
            <a:rPr lang="en-US" altLang="zh-CN" sz="900" dirty="0" smtClean="0">
              <a:solidFill>
                <a:srgbClr val="FF9933"/>
              </a:solidFill>
            </a:rPr>
            <a:t>5023</a:t>
          </a:r>
          <a:endParaRPr lang="zh-HK" altLang="en-US" sz="900" kern="0" dirty="0">
            <a:solidFill>
              <a:srgbClr val="FF9933"/>
            </a:solidFill>
          </a:endParaRPr>
        </a:p>
      </cdr:txBody>
    </cdr:sp>
  </cdr:relSizeAnchor>
  <cdr:relSizeAnchor xmlns:cdr="http://schemas.openxmlformats.org/drawingml/2006/chartDrawing">
    <cdr:from>
      <cdr:x>0.31818</cdr:x>
      <cdr:y>0.49936</cdr:y>
    </cdr:from>
    <cdr:to>
      <cdr:x>0.40818</cdr:x>
      <cdr:y>0.57042</cdr:y>
    </cdr:to>
    <cdr:sp macro="" textlink="">
      <cdr:nvSpPr>
        <cdr:cNvPr id="6" name="Oval 178"/>
        <cdr:cNvSpPr>
          <a:spLocks xmlns:a="http://schemas.openxmlformats.org/drawingml/2006/main" noChangeArrowheads="1"/>
        </cdr:cNvSpPr>
      </cdr:nvSpPr>
      <cdr:spPr bwMode="auto">
        <a:xfrm xmlns:a="http://schemas.openxmlformats.org/drawingml/2006/main">
          <a:off x="2520281" y="1445044"/>
          <a:ext cx="712873" cy="20563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15681</a:t>
          </a:r>
          <a:endParaRPr lang="en-US" altLang="en-US" sz="900" dirty="0">
            <a:solidFill>
              <a:srgbClr val="FF9933"/>
            </a:solidFill>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0.09924</cdr:x>
      <cdr:y>0.46549</cdr:y>
    </cdr:from>
    <cdr:to>
      <cdr:x>0.16987</cdr:x>
      <cdr:y>0.5345</cdr:y>
    </cdr:to>
    <cdr:sp macro="" textlink="">
      <cdr:nvSpPr>
        <cdr:cNvPr id="19" name="矩形 18"/>
        <cdr:cNvSpPr/>
      </cdr:nvSpPr>
      <cdr:spPr>
        <a:xfrm xmlns:a="http://schemas.openxmlformats.org/drawingml/2006/main">
          <a:off x="793192" y="1341236"/>
          <a:ext cx="564550" cy="198840"/>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smtClean="0">
              <a:solidFill>
                <a:srgbClr val="FF9933"/>
              </a:solidFill>
            </a:rPr>
            <a:t>3.53</a:t>
          </a:r>
          <a:r>
            <a:rPr lang="zh-CN" altLang="en-US" sz="900" dirty="0" smtClean="0">
              <a:solidFill>
                <a:srgbClr val="FF9933"/>
              </a:solidFill>
            </a:rPr>
            <a:t>万</a:t>
          </a:r>
          <a:endParaRPr lang="en-US" altLang="zh-CN" sz="900" dirty="0" smtClean="0">
            <a:solidFill>
              <a:srgbClr val="FF9933"/>
            </a:solidFill>
          </a:endParaRPr>
        </a:p>
      </cdr:txBody>
    </cdr:sp>
  </cdr:relSizeAnchor>
  <cdr:relSizeAnchor xmlns:cdr="http://schemas.openxmlformats.org/drawingml/2006/chartDrawing">
    <cdr:from>
      <cdr:x>0.1816</cdr:x>
      <cdr:y>0.60009</cdr:y>
    </cdr:from>
    <cdr:to>
      <cdr:x>0.25223</cdr:x>
      <cdr:y>0.66911</cdr:y>
    </cdr:to>
    <cdr:sp macro="" textlink="">
      <cdr:nvSpPr>
        <cdr:cNvPr id="4" name="矩形 3"/>
        <cdr:cNvSpPr/>
      </cdr:nvSpPr>
      <cdr:spPr>
        <a:xfrm xmlns:a="http://schemas.openxmlformats.org/drawingml/2006/main">
          <a:off x="1451517" y="1729061"/>
          <a:ext cx="564550" cy="198840"/>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smtClean="0">
              <a:solidFill>
                <a:srgbClr val="FF9933"/>
              </a:solidFill>
            </a:rPr>
            <a:t>3.23</a:t>
          </a:r>
          <a:r>
            <a:rPr lang="zh-CN" altLang="en-US" sz="900" dirty="0" smtClean="0">
              <a:solidFill>
                <a:srgbClr val="FF9933"/>
              </a:solidFill>
            </a:rPr>
            <a:t>万</a:t>
          </a:r>
          <a:endParaRPr lang="en-US" altLang="zh-CN" sz="900" dirty="0" smtClean="0">
            <a:solidFill>
              <a:srgbClr val="FF9933"/>
            </a:solidFill>
          </a:endParaRPr>
        </a:p>
      </cdr:txBody>
    </cdr:sp>
  </cdr:relSizeAnchor>
  <cdr:relSizeAnchor xmlns:cdr="http://schemas.openxmlformats.org/drawingml/2006/chartDrawing">
    <cdr:from>
      <cdr:x>0.26129</cdr:x>
      <cdr:y>0.47402</cdr:y>
    </cdr:from>
    <cdr:to>
      <cdr:x>0.33192</cdr:x>
      <cdr:y>0.54304</cdr:y>
    </cdr:to>
    <cdr:sp macro="" textlink="">
      <cdr:nvSpPr>
        <cdr:cNvPr id="5" name="矩形 4"/>
        <cdr:cNvSpPr/>
      </cdr:nvSpPr>
      <cdr:spPr>
        <a:xfrm xmlns:a="http://schemas.openxmlformats.org/drawingml/2006/main">
          <a:off x="2088481" y="1365797"/>
          <a:ext cx="564550" cy="198868"/>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smtClean="0">
              <a:solidFill>
                <a:srgbClr val="FF9933"/>
              </a:solidFill>
            </a:rPr>
            <a:t>3.42</a:t>
          </a:r>
          <a:r>
            <a:rPr lang="zh-CN" altLang="en-US" sz="900" dirty="0" smtClean="0">
              <a:solidFill>
                <a:srgbClr val="FF9933"/>
              </a:solidFill>
            </a:rPr>
            <a:t>万</a:t>
          </a:r>
          <a:endParaRPr lang="en-US" altLang="zh-CN" sz="900" dirty="0" smtClean="0">
            <a:solidFill>
              <a:srgbClr val="FF9933"/>
            </a:solidFill>
          </a:endParaRPr>
        </a:p>
      </cdr:txBody>
    </cdr:sp>
  </cdr:relSizeAnchor>
  <cdr:relSizeAnchor xmlns:cdr="http://schemas.openxmlformats.org/drawingml/2006/chartDrawing">
    <cdr:from>
      <cdr:x>0.33336</cdr:x>
      <cdr:y>0.46903</cdr:y>
    </cdr:from>
    <cdr:to>
      <cdr:x>0.40399</cdr:x>
      <cdr:y>0.53805</cdr:y>
    </cdr:to>
    <cdr:sp macro="" textlink="">
      <cdr:nvSpPr>
        <cdr:cNvPr id="6" name="矩形 5"/>
        <cdr:cNvSpPr/>
      </cdr:nvSpPr>
      <cdr:spPr>
        <a:xfrm xmlns:a="http://schemas.openxmlformats.org/drawingml/2006/main">
          <a:off x="2664545" y="1351436"/>
          <a:ext cx="564550" cy="198868"/>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smtClean="0">
              <a:solidFill>
                <a:srgbClr val="FF9933"/>
              </a:solidFill>
            </a:rPr>
            <a:t>3.40</a:t>
          </a:r>
          <a:r>
            <a:rPr lang="zh-CN" altLang="en-US" sz="900" dirty="0" smtClean="0">
              <a:solidFill>
                <a:srgbClr val="FF9933"/>
              </a:solidFill>
            </a:rPr>
            <a:t>万</a:t>
          </a:r>
          <a:endParaRPr lang="en-US" altLang="zh-CN" sz="900" dirty="0" smtClean="0">
            <a:solidFill>
              <a:srgbClr val="FF9933"/>
            </a:solidFill>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0.09992</cdr:x>
      <cdr:y>0.27765</cdr:y>
    </cdr:from>
    <cdr:to>
      <cdr:x>0.17816</cdr:x>
      <cdr:y>0.35216</cdr:y>
    </cdr:to>
    <cdr:sp macro="" textlink="">
      <cdr:nvSpPr>
        <cdr:cNvPr id="18" name="Oval 178"/>
        <cdr:cNvSpPr>
          <a:spLocks xmlns:a="http://schemas.openxmlformats.org/drawingml/2006/main" noChangeArrowheads="1"/>
        </cdr:cNvSpPr>
      </cdr:nvSpPr>
      <cdr:spPr bwMode="auto">
        <a:xfrm xmlns:a="http://schemas.openxmlformats.org/drawingml/2006/main">
          <a:off x="796624" y="800002"/>
          <a:ext cx="623775" cy="214686"/>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zh-CN" sz="900" dirty="0" smtClean="0">
              <a:solidFill>
                <a:srgbClr val="FF9933"/>
              </a:solidFill>
            </a:rPr>
            <a:t>7153</a:t>
          </a:r>
          <a:endParaRPr lang="zh-HK" altLang="en-US" sz="900" kern="0" dirty="0">
            <a:solidFill>
              <a:srgbClr val="FF9933"/>
            </a:solidFill>
          </a:endParaRPr>
        </a:p>
      </cdr:txBody>
    </cdr:sp>
  </cdr:relSizeAnchor>
</c:userShapes>
</file>

<file path=ppt/drawings/drawing5.xml><?xml version="1.0" encoding="utf-8"?>
<c:userShapes xmlns:c="http://schemas.openxmlformats.org/drawingml/2006/chart">
  <cdr:relSizeAnchor xmlns:cdr="http://schemas.openxmlformats.org/drawingml/2006/chartDrawing">
    <cdr:from>
      <cdr:x>0.09943</cdr:x>
      <cdr:y>0.51517</cdr:y>
    </cdr:from>
    <cdr:to>
      <cdr:x>0.16505</cdr:x>
      <cdr:y>0.59528</cdr:y>
    </cdr:to>
    <cdr:sp macro="" textlink="">
      <cdr:nvSpPr>
        <cdr:cNvPr id="16" name="矩形 15"/>
        <cdr:cNvSpPr/>
      </cdr:nvSpPr>
      <cdr:spPr>
        <a:xfrm xmlns:a="http://schemas.openxmlformats.org/drawingml/2006/main">
          <a:off x="794724" y="1484367"/>
          <a:ext cx="524489" cy="230822"/>
        </a:xfrm>
        <a:prstGeom xmlns:a="http://schemas.openxmlformats.org/drawingml/2006/main" prst="rect">
          <a:avLst/>
        </a:prstGeom>
      </cdr:spPr>
      <cdr:txBody>
        <a:bodyPr xmlns:a="http://schemas.openxmlformats.org/drawingml/2006/main" wrap="non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altLang="zh-CN" sz="900" dirty="0" smtClean="0">
              <a:solidFill>
                <a:srgbClr val="FF9933"/>
              </a:solidFill>
            </a:rPr>
            <a:t>6.79</a:t>
          </a:r>
          <a:r>
            <a:rPr lang="zh-CN" altLang="en-US" sz="900" dirty="0" smtClean="0">
              <a:solidFill>
                <a:srgbClr val="FF9933"/>
              </a:solidFill>
              <a:latin typeface="+mn-lt"/>
            </a:rPr>
            <a:t>万</a:t>
          </a:r>
          <a:endParaRPr lang="zh-CN" altLang="en-US" sz="900" dirty="0">
            <a:solidFill>
              <a:srgbClr val="FF9933"/>
            </a:solidFill>
            <a:latin typeface="+mn-lt"/>
          </a:endParaRPr>
        </a:p>
      </cdr:txBody>
    </cdr:sp>
  </cdr:relSizeAnchor>
</c:userShapes>
</file>

<file path=ppt/drawings/drawing6.xml><?xml version="1.0" encoding="utf-8"?>
<c:userShapes xmlns:c="http://schemas.openxmlformats.org/drawingml/2006/chart">
  <cdr:relSizeAnchor xmlns:cdr="http://schemas.openxmlformats.org/drawingml/2006/chartDrawing">
    <cdr:from>
      <cdr:x>0.09853</cdr:x>
      <cdr:y>0.4398</cdr:y>
    </cdr:from>
    <cdr:to>
      <cdr:x>0.17676</cdr:x>
      <cdr:y>0.49604</cdr:y>
    </cdr:to>
    <cdr:sp macro="" textlink="">
      <cdr:nvSpPr>
        <cdr:cNvPr id="19" name="Oval 178"/>
        <cdr:cNvSpPr>
          <a:spLocks xmlns:a="http://schemas.openxmlformats.org/drawingml/2006/main" noChangeArrowheads="1"/>
        </cdr:cNvSpPr>
      </cdr:nvSpPr>
      <cdr:spPr bwMode="auto">
        <a:xfrm xmlns:a="http://schemas.openxmlformats.org/drawingml/2006/main">
          <a:off x="792845" y="1267196"/>
          <a:ext cx="629481" cy="162045"/>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zh-CN" sz="900" dirty="0" smtClean="0">
              <a:solidFill>
                <a:srgbClr val="FF9933"/>
              </a:solidFill>
            </a:rPr>
            <a:t>6676</a:t>
          </a:r>
          <a:endParaRPr lang="zh-HK" altLang="en-US" sz="900" kern="0" dirty="0">
            <a:solidFill>
              <a:srgbClr val="FF9933"/>
            </a:solidFill>
          </a:endParaRPr>
        </a:p>
      </cdr:txBody>
    </cdr:sp>
  </cdr:relSizeAnchor>
</c:userShapes>
</file>

<file path=ppt/drawings/drawing7.xml><?xml version="1.0" encoding="utf-8"?>
<c:userShapes xmlns:c="http://schemas.openxmlformats.org/drawingml/2006/chart">
  <cdr:relSizeAnchor xmlns:cdr="http://schemas.openxmlformats.org/drawingml/2006/chartDrawing">
    <cdr:from>
      <cdr:x>0.10797</cdr:x>
      <cdr:y>0.40056</cdr:y>
    </cdr:from>
    <cdr:to>
      <cdr:x>0.19046</cdr:x>
      <cdr:y>0.4947</cdr:y>
    </cdr:to>
    <cdr:sp macro="" textlink="">
      <cdr:nvSpPr>
        <cdr:cNvPr id="18" name="Oval 178"/>
        <cdr:cNvSpPr>
          <a:spLocks xmlns:a="http://schemas.openxmlformats.org/drawingml/2006/main" noChangeArrowheads="1"/>
        </cdr:cNvSpPr>
      </cdr:nvSpPr>
      <cdr:spPr bwMode="auto">
        <a:xfrm xmlns:a="http://schemas.openxmlformats.org/drawingml/2006/main">
          <a:off x="864345" y="1161335"/>
          <a:ext cx="660369" cy="272941"/>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10</a:t>
          </a:r>
          <a:r>
            <a:rPr lang="en-US" altLang="zh-CN" sz="900" kern="0" dirty="0" smtClean="0">
              <a:solidFill>
                <a:srgbClr val="FF9933"/>
              </a:solidFill>
            </a:rPr>
            <a:t>.39</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drawings/drawing8.xml><?xml version="1.0" encoding="utf-8"?>
<c:userShapes xmlns:c="http://schemas.openxmlformats.org/drawingml/2006/chart">
  <cdr:relSizeAnchor xmlns:cdr="http://schemas.openxmlformats.org/drawingml/2006/chartDrawing">
    <cdr:from>
      <cdr:x>0.09654</cdr:x>
      <cdr:y>0.43543</cdr:y>
    </cdr:from>
    <cdr:to>
      <cdr:x>0.19563</cdr:x>
      <cdr:y>0.49917</cdr:y>
    </cdr:to>
    <cdr:sp macro="" textlink="">
      <cdr:nvSpPr>
        <cdr:cNvPr id="17" name="Oval 178"/>
        <cdr:cNvSpPr>
          <a:spLocks xmlns:a="http://schemas.openxmlformats.org/drawingml/2006/main" noChangeArrowheads="1"/>
        </cdr:cNvSpPr>
      </cdr:nvSpPr>
      <cdr:spPr bwMode="auto">
        <a:xfrm xmlns:a="http://schemas.openxmlformats.org/drawingml/2006/main" rot="10800000" flipV="1">
          <a:off x="771648" y="1257668"/>
          <a:ext cx="792032" cy="184104"/>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zh-CN" sz="900" dirty="0" smtClean="0">
              <a:solidFill>
                <a:srgbClr val="FF9933"/>
              </a:solidFill>
            </a:rPr>
            <a:t>26068</a:t>
          </a:r>
          <a:endParaRPr lang="en-US" altLang="en-US" sz="900" dirty="0" smtClean="0">
            <a:solidFill>
              <a:srgbClr val="FF9933"/>
            </a:solidFill>
          </a:endParaRPr>
        </a:p>
      </cdr:txBody>
    </cdr:sp>
  </cdr:relSizeAnchor>
</c:userShapes>
</file>

<file path=ppt/drawings/drawing9.xml><?xml version="1.0" encoding="utf-8"?>
<c:userShapes xmlns:c="http://schemas.openxmlformats.org/drawingml/2006/chart">
  <cdr:relSizeAnchor xmlns:cdr="http://schemas.openxmlformats.org/drawingml/2006/chartDrawing">
    <cdr:from>
      <cdr:x>0.09777</cdr:x>
      <cdr:y>0.49531</cdr:y>
    </cdr:from>
    <cdr:to>
      <cdr:x>0.17885</cdr:x>
      <cdr:y>0.57641</cdr:y>
    </cdr:to>
    <cdr:sp macro="" textlink="">
      <cdr:nvSpPr>
        <cdr:cNvPr id="16" name="Oval 178"/>
        <cdr:cNvSpPr>
          <a:spLocks xmlns:a="http://schemas.openxmlformats.org/drawingml/2006/main" noChangeArrowheads="1"/>
        </cdr:cNvSpPr>
      </cdr:nvSpPr>
      <cdr:spPr bwMode="auto">
        <a:xfrm xmlns:a="http://schemas.openxmlformats.org/drawingml/2006/main">
          <a:off x="781524" y="1427137"/>
          <a:ext cx="648135" cy="233674"/>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smtClean="0">
              <a:solidFill>
                <a:srgbClr val="FF9933"/>
              </a:solidFill>
            </a:rPr>
            <a:t>36.93</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2" y="0"/>
            <a:ext cx="2918830" cy="493316"/>
          </a:xfrm>
          <a:prstGeom prst="rect">
            <a:avLst/>
          </a:prstGeom>
        </p:spPr>
        <p:txBody>
          <a:bodyPr vert="horz" lIns="91063" tIns="45533" rIns="91063" bIns="45533" rtlCol="0"/>
          <a:lstStyle>
            <a:lvl1pPr algn="l">
              <a:defRPr sz="1200"/>
            </a:lvl1pPr>
          </a:lstStyle>
          <a:p>
            <a:endParaRPr lang="zh-CN" altLang="en-US"/>
          </a:p>
        </p:txBody>
      </p:sp>
      <p:sp>
        <p:nvSpPr>
          <p:cNvPr id="3" name="日期占位符 2"/>
          <p:cNvSpPr>
            <a:spLocks noGrp="1"/>
          </p:cNvSpPr>
          <p:nvPr>
            <p:ph type="dt" sz="quarter" idx="1"/>
          </p:nvPr>
        </p:nvSpPr>
        <p:spPr>
          <a:xfrm>
            <a:off x="3815376" y="0"/>
            <a:ext cx="2918830" cy="493316"/>
          </a:xfrm>
          <a:prstGeom prst="rect">
            <a:avLst/>
          </a:prstGeom>
        </p:spPr>
        <p:txBody>
          <a:bodyPr vert="horz" lIns="91063" tIns="45533" rIns="91063" bIns="45533" rtlCol="0"/>
          <a:lstStyle>
            <a:lvl1pPr algn="r">
              <a:defRPr sz="1200"/>
            </a:lvl1pPr>
          </a:lstStyle>
          <a:p>
            <a:fld id="{CE1DDEB0-40A2-4EB4-871C-53B732C70E53}" type="datetimeFigureOut">
              <a:rPr lang="zh-CN" altLang="en-US" smtClean="0"/>
              <a:pPr/>
              <a:t>2017/5/8</a:t>
            </a:fld>
            <a:endParaRPr lang="zh-CN" altLang="en-US"/>
          </a:p>
        </p:txBody>
      </p:sp>
      <p:sp>
        <p:nvSpPr>
          <p:cNvPr id="4" name="页脚占位符 3"/>
          <p:cNvSpPr>
            <a:spLocks noGrp="1"/>
          </p:cNvSpPr>
          <p:nvPr>
            <p:ph type="ftr" sz="quarter" idx="2"/>
          </p:nvPr>
        </p:nvSpPr>
        <p:spPr>
          <a:xfrm>
            <a:off x="2" y="9371285"/>
            <a:ext cx="2918830" cy="493316"/>
          </a:xfrm>
          <a:prstGeom prst="rect">
            <a:avLst/>
          </a:prstGeom>
        </p:spPr>
        <p:txBody>
          <a:bodyPr vert="horz" lIns="91063" tIns="45533" rIns="91063" bIns="45533"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15376" y="9371285"/>
            <a:ext cx="2918830" cy="493316"/>
          </a:xfrm>
          <a:prstGeom prst="rect">
            <a:avLst/>
          </a:prstGeom>
        </p:spPr>
        <p:txBody>
          <a:bodyPr vert="horz" lIns="91063" tIns="45533" rIns="91063" bIns="45533" rtlCol="0" anchor="b"/>
          <a:lstStyle>
            <a:lvl1pPr algn="r">
              <a:defRPr sz="1200"/>
            </a:lvl1pPr>
          </a:lstStyle>
          <a:p>
            <a:fld id="{12DEA350-5DD8-443B-830B-BCBCE335A835}" type="slidenum">
              <a:rPr lang="zh-CN" altLang="en-US" smtClean="0"/>
              <a:pPr/>
              <a:t>‹#›</a:t>
            </a:fld>
            <a:endParaRPr lang="zh-CN" altLang="en-US"/>
          </a:p>
        </p:txBody>
      </p:sp>
    </p:spTree>
    <p:extLst>
      <p:ext uri="{BB962C8B-B14F-4D97-AF65-F5344CB8AC3E}">
        <p14:creationId xmlns:p14="http://schemas.microsoft.com/office/powerpoint/2010/main" val="3051154463"/>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2" y="0"/>
            <a:ext cx="2918830" cy="493316"/>
          </a:xfrm>
          <a:prstGeom prst="rect">
            <a:avLst/>
          </a:prstGeom>
        </p:spPr>
        <p:txBody>
          <a:bodyPr vert="horz" lIns="91063" tIns="45533" rIns="91063" bIns="45533" rtlCol="0"/>
          <a:lstStyle>
            <a:lvl1pPr algn="l">
              <a:defRPr sz="1200"/>
            </a:lvl1pPr>
          </a:lstStyle>
          <a:p>
            <a:endParaRPr lang="zh-CN" altLang="en-US"/>
          </a:p>
        </p:txBody>
      </p:sp>
      <p:sp>
        <p:nvSpPr>
          <p:cNvPr id="3" name="日期占位符 2"/>
          <p:cNvSpPr>
            <a:spLocks noGrp="1"/>
          </p:cNvSpPr>
          <p:nvPr>
            <p:ph type="dt" idx="1"/>
          </p:nvPr>
        </p:nvSpPr>
        <p:spPr>
          <a:xfrm>
            <a:off x="3815376" y="0"/>
            <a:ext cx="2918830" cy="493316"/>
          </a:xfrm>
          <a:prstGeom prst="rect">
            <a:avLst/>
          </a:prstGeom>
        </p:spPr>
        <p:txBody>
          <a:bodyPr vert="horz" lIns="91063" tIns="45533" rIns="91063" bIns="45533" rtlCol="0"/>
          <a:lstStyle>
            <a:lvl1pPr algn="r">
              <a:defRPr sz="1200"/>
            </a:lvl1pPr>
          </a:lstStyle>
          <a:p>
            <a:fld id="{8C63A591-4EAC-4970-9EF3-A0C4980117FB}" type="datetimeFigureOut">
              <a:rPr lang="zh-CN" altLang="en-US" smtClean="0"/>
              <a:pPr/>
              <a:t>2017/5/8</a:t>
            </a:fld>
            <a:endParaRPr lang="zh-CN" altLang="en-US"/>
          </a:p>
        </p:txBody>
      </p:sp>
      <p:sp>
        <p:nvSpPr>
          <p:cNvPr id="4" name="幻灯片图像占位符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063" tIns="45533" rIns="91063" bIns="45533" rtlCol="0" anchor="ctr"/>
          <a:lstStyle/>
          <a:p>
            <a:endParaRPr lang="zh-CN" altLang="en-US"/>
          </a:p>
        </p:txBody>
      </p:sp>
      <p:sp>
        <p:nvSpPr>
          <p:cNvPr id="5" name="备注占位符 4"/>
          <p:cNvSpPr>
            <a:spLocks noGrp="1"/>
          </p:cNvSpPr>
          <p:nvPr>
            <p:ph type="body" sz="quarter" idx="3"/>
          </p:nvPr>
        </p:nvSpPr>
        <p:spPr>
          <a:xfrm>
            <a:off x="673577" y="4686500"/>
            <a:ext cx="5388610" cy="4439841"/>
          </a:xfrm>
          <a:prstGeom prst="rect">
            <a:avLst/>
          </a:prstGeom>
        </p:spPr>
        <p:txBody>
          <a:bodyPr vert="horz" lIns="91063" tIns="45533" rIns="91063" bIns="45533"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2" y="9371285"/>
            <a:ext cx="2918830" cy="493316"/>
          </a:xfrm>
          <a:prstGeom prst="rect">
            <a:avLst/>
          </a:prstGeom>
        </p:spPr>
        <p:txBody>
          <a:bodyPr vert="horz" lIns="91063" tIns="45533" rIns="91063" bIns="45533"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15376" y="9371285"/>
            <a:ext cx="2918830" cy="493316"/>
          </a:xfrm>
          <a:prstGeom prst="rect">
            <a:avLst/>
          </a:prstGeom>
        </p:spPr>
        <p:txBody>
          <a:bodyPr vert="horz" lIns="91063" tIns="45533" rIns="91063" bIns="45533" rtlCol="0" anchor="b"/>
          <a:lstStyle>
            <a:lvl1pPr algn="r">
              <a:defRPr sz="1200"/>
            </a:lvl1pPr>
          </a:lstStyle>
          <a:p>
            <a:fld id="{7C941870-152C-40AA-B849-8080593845AF}" type="slidenum">
              <a:rPr lang="zh-CN" altLang="en-US" smtClean="0"/>
              <a:pPr/>
              <a:t>‹#›</a:t>
            </a:fld>
            <a:endParaRPr lang="zh-CN" altLang="en-US"/>
          </a:p>
        </p:txBody>
      </p:sp>
    </p:spTree>
    <p:extLst>
      <p:ext uri="{BB962C8B-B14F-4D97-AF65-F5344CB8AC3E}">
        <p14:creationId xmlns:p14="http://schemas.microsoft.com/office/powerpoint/2010/main" val="160417444"/>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1</a:t>
            </a:fld>
            <a:endParaRPr lang="zh-CN" altLang="en-US"/>
          </a:p>
        </p:txBody>
      </p:sp>
    </p:spTree>
    <p:extLst>
      <p:ext uri="{BB962C8B-B14F-4D97-AF65-F5344CB8AC3E}">
        <p14:creationId xmlns:p14="http://schemas.microsoft.com/office/powerpoint/2010/main" val="16327552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23</a:t>
            </a:fld>
            <a:endParaRPr lang="zh-CN" altLang="en-US"/>
          </a:p>
        </p:txBody>
      </p:sp>
    </p:spTree>
    <p:extLst>
      <p:ext uri="{BB962C8B-B14F-4D97-AF65-F5344CB8AC3E}">
        <p14:creationId xmlns:p14="http://schemas.microsoft.com/office/powerpoint/2010/main" val="36392723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26</a:t>
            </a:fld>
            <a:endParaRPr lang="zh-CN" altLang="en-US"/>
          </a:p>
        </p:txBody>
      </p:sp>
    </p:spTree>
    <p:extLst>
      <p:ext uri="{BB962C8B-B14F-4D97-AF65-F5344CB8AC3E}">
        <p14:creationId xmlns:p14="http://schemas.microsoft.com/office/powerpoint/2010/main" val="32156917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28</a:t>
            </a:fld>
            <a:endParaRPr lang="zh-CN" altLang="en-US"/>
          </a:p>
        </p:txBody>
      </p:sp>
    </p:spTree>
    <p:extLst>
      <p:ext uri="{BB962C8B-B14F-4D97-AF65-F5344CB8AC3E}">
        <p14:creationId xmlns:p14="http://schemas.microsoft.com/office/powerpoint/2010/main" val="15897913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页眉占位符 3"/>
          <p:cNvSpPr>
            <a:spLocks noGrp="1"/>
          </p:cNvSpPr>
          <p:nvPr>
            <p:ph type="hdr" sz="quarter" idx="10"/>
          </p:nvPr>
        </p:nvSpPr>
        <p:spPr/>
        <p:txBody>
          <a:bodyPr/>
          <a:lstStyle/>
          <a:p>
            <a:endParaRPr lang="zh-CN" altLang="en-US"/>
          </a:p>
        </p:txBody>
      </p:sp>
      <p:sp>
        <p:nvSpPr>
          <p:cNvPr id="5" name="灯片编号占位符 4"/>
          <p:cNvSpPr>
            <a:spLocks noGrp="1"/>
          </p:cNvSpPr>
          <p:nvPr>
            <p:ph type="sldNum" sz="quarter" idx="11"/>
          </p:nvPr>
        </p:nvSpPr>
        <p:spPr/>
        <p:txBody>
          <a:bodyPr/>
          <a:lstStyle/>
          <a:p>
            <a:fld id="{7C941870-152C-40AA-B849-8080593845AF}" type="slidenum">
              <a:rPr lang="zh-CN" altLang="en-US" smtClean="0"/>
              <a:pPr/>
              <a:t>29</a:t>
            </a:fld>
            <a:endParaRPr lang="zh-CN" altLang="en-US"/>
          </a:p>
        </p:txBody>
      </p:sp>
    </p:spTree>
    <p:extLst>
      <p:ext uri="{BB962C8B-B14F-4D97-AF65-F5344CB8AC3E}">
        <p14:creationId xmlns:p14="http://schemas.microsoft.com/office/powerpoint/2010/main" val="39382598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31</a:t>
            </a:fld>
            <a:endParaRPr lang="zh-CN" altLang="en-US"/>
          </a:p>
        </p:txBody>
      </p:sp>
    </p:spTree>
    <p:extLst>
      <p:ext uri="{BB962C8B-B14F-4D97-AF65-F5344CB8AC3E}">
        <p14:creationId xmlns:p14="http://schemas.microsoft.com/office/powerpoint/2010/main" val="42144187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页眉占位符 3"/>
          <p:cNvSpPr>
            <a:spLocks noGrp="1"/>
          </p:cNvSpPr>
          <p:nvPr>
            <p:ph type="hdr" sz="quarter" idx="10"/>
          </p:nvPr>
        </p:nvSpPr>
        <p:spPr/>
        <p:txBody>
          <a:bodyPr/>
          <a:lstStyle/>
          <a:p>
            <a:endParaRPr lang="zh-CN" altLang="en-US"/>
          </a:p>
        </p:txBody>
      </p:sp>
      <p:sp>
        <p:nvSpPr>
          <p:cNvPr id="5" name="灯片编号占位符 4"/>
          <p:cNvSpPr>
            <a:spLocks noGrp="1"/>
          </p:cNvSpPr>
          <p:nvPr>
            <p:ph type="sldNum" sz="quarter" idx="11"/>
          </p:nvPr>
        </p:nvSpPr>
        <p:spPr/>
        <p:txBody>
          <a:bodyPr/>
          <a:lstStyle/>
          <a:p>
            <a:fld id="{7C941870-152C-40AA-B849-8080593845AF}" type="slidenum">
              <a:rPr lang="zh-CN" altLang="en-US" smtClean="0"/>
              <a:pPr/>
              <a:t>35</a:t>
            </a:fld>
            <a:endParaRPr lang="zh-CN" altLang="en-US"/>
          </a:p>
        </p:txBody>
      </p:sp>
    </p:spTree>
    <p:extLst>
      <p:ext uri="{BB962C8B-B14F-4D97-AF65-F5344CB8AC3E}">
        <p14:creationId xmlns:p14="http://schemas.microsoft.com/office/powerpoint/2010/main" val="483534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4915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915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6A775BC-FA25-4D7A-91B3-D58C3CD31C18}" type="slidenum">
              <a:rPr lang="zh-CN" altLang="en-US" smtClean="0">
                <a:solidFill>
                  <a:prstClr val="black"/>
                </a:solidFill>
              </a:rPr>
              <a:pPr/>
              <a:t>38</a:t>
            </a:fld>
            <a:endParaRPr lang="zh-CN" altLang="en-US" smtClean="0">
              <a:solidFill>
                <a:prstClr val="black"/>
              </a:solidFill>
            </a:endParaRPr>
          </a:p>
        </p:txBody>
      </p:sp>
    </p:spTree>
    <p:extLst>
      <p:ext uri="{BB962C8B-B14F-4D97-AF65-F5344CB8AC3E}">
        <p14:creationId xmlns:p14="http://schemas.microsoft.com/office/powerpoint/2010/main" val="28393566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5</a:t>
            </a:fld>
            <a:endParaRPr lang="zh-CN" altLang="en-US"/>
          </a:p>
        </p:txBody>
      </p:sp>
    </p:spTree>
    <p:extLst>
      <p:ext uri="{BB962C8B-B14F-4D97-AF65-F5344CB8AC3E}">
        <p14:creationId xmlns:p14="http://schemas.microsoft.com/office/powerpoint/2010/main" val="39482515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8</a:t>
            </a:fld>
            <a:endParaRPr lang="zh-CN" altLang="en-US"/>
          </a:p>
        </p:txBody>
      </p:sp>
    </p:spTree>
    <p:extLst>
      <p:ext uri="{BB962C8B-B14F-4D97-AF65-F5344CB8AC3E}">
        <p14:creationId xmlns:p14="http://schemas.microsoft.com/office/powerpoint/2010/main" val="1343051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solidFill>
                  <a:prstClr val="black"/>
                </a:solidFill>
              </a:rPr>
              <a:pPr>
                <a:defRPr/>
              </a:pPr>
              <a:t>9</a:t>
            </a:fld>
            <a:endParaRPr lang="zh-CN" altLang="en-US">
              <a:solidFill>
                <a:prstClr val="black"/>
              </a:solidFill>
            </a:endParaRPr>
          </a:p>
        </p:txBody>
      </p:sp>
    </p:spTree>
    <p:extLst>
      <p:ext uri="{BB962C8B-B14F-4D97-AF65-F5344CB8AC3E}">
        <p14:creationId xmlns:p14="http://schemas.microsoft.com/office/powerpoint/2010/main" val="18130593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47107"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7108"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037A874-1161-4D53-8A95-48AEB7D38D79}" type="slidenum">
              <a:rPr lang="zh-CN" altLang="en-US" smtClean="0"/>
              <a:pPr/>
              <a:t>11</a:t>
            </a:fld>
            <a:endParaRPr lang="zh-CN" altLang="en-US" smtClean="0"/>
          </a:p>
        </p:txBody>
      </p:sp>
    </p:spTree>
    <p:extLst>
      <p:ext uri="{BB962C8B-B14F-4D97-AF65-F5344CB8AC3E}">
        <p14:creationId xmlns:p14="http://schemas.microsoft.com/office/powerpoint/2010/main" val="36858340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solidFill>
                  <a:prstClr val="black"/>
                </a:solidFill>
              </a:rPr>
              <a:pPr>
                <a:defRPr/>
              </a:pPr>
              <a:t>12</a:t>
            </a:fld>
            <a:endParaRPr lang="zh-CN" altLang="en-US">
              <a:solidFill>
                <a:prstClr val="black"/>
              </a:solidFill>
            </a:endParaRPr>
          </a:p>
        </p:txBody>
      </p:sp>
    </p:spTree>
    <p:extLst>
      <p:ext uri="{BB962C8B-B14F-4D97-AF65-F5344CB8AC3E}">
        <p14:creationId xmlns:p14="http://schemas.microsoft.com/office/powerpoint/2010/main" val="36510121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4813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813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E84BFF1-4C93-4B93-89D4-AD40387B8776}" type="slidenum">
              <a:rPr lang="zh-CN" altLang="en-US" smtClean="0"/>
              <a:pPr/>
              <a:t>14</a:t>
            </a:fld>
            <a:endParaRPr lang="zh-CN" altLang="en-US" smtClean="0"/>
          </a:p>
        </p:txBody>
      </p:sp>
    </p:spTree>
    <p:extLst>
      <p:ext uri="{BB962C8B-B14F-4D97-AF65-F5344CB8AC3E}">
        <p14:creationId xmlns:p14="http://schemas.microsoft.com/office/powerpoint/2010/main" val="9226266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solidFill>
                  <a:prstClr val="black"/>
                </a:solidFill>
              </a:rPr>
              <a:pPr>
                <a:defRPr/>
              </a:pPr>
              <a:t>16</a:t>
            </a:fld>
            <a:endParaRPr lang="zh-CN" altLang="en-US">
              <a:solidFill>
                <a:prstClr val="black"/>
              </a:solidFill>
            </a:endParaRPr>
          </a:p>
        </p:txBody>
      </p:sp>
    </p:spTree>
    <p:extLst>
      <p:ext uri="{BB962C8B-B14F-4D97-AF65-F5344CB8AC3E}">
        <p14:creationId xmlns:p14="http://schemas.microsoft.com/office/powerpoint/2010/main" val="25401625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19</a:t>
            </a:fld>
            <a:endParaRPr lang="zh-CN" altLang="en-US"/>
          </a:p>
        </p:txBody>
      </p:sp>
    </p:spTree>
    <p:extLst>
      <p:ext uri="{BB962C8B-B14F-4D97-AF65-F5344CB8AC3E}">
        <p14:creationId xmlns:p14="http://schemas.microsoft.com/office/powerpoint/2010/main" val="17565330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5" name="KSO_FN"/>
          <p:cNvSpPr>
            <a:spLocks noGrp="1"/>
          </p:cNvSpPr>
          <p:nvPr>
            <p:ph type="sldNum" sz="quarter" idx="12"/>
          </p:nvPr>
        </p:nvSpPr>
        <p:spPr>
          <a:xfrm>
            <a:off x="8471233" y="6356351"/>
            <a:ext cx="672767" cy="313009"/>
          </a:xfrm>
        </p:spPr>
        <p:txBody>
          <a:bodyPr/>
          <a:lstStyle>
            <a:lvl1pPr algn="l">
              <a:defRPr/>
            </a:lvl1pPr>
          </a:lstStyle>
          <a:p>
            <a:pPr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sz="quarter" idx="13"/>
          </p:nvPr>
        </p:nvSpPr>
        <p:spPr>
          <a:xfrm>
            <a:off x="1258888" y="238129"/>
            <a:ext cx="7561584" cy="454567"/>
          </a:xfrm>
        </p:spPr>
        <p:txBody>
          <a:bodyPr anchor="ctr">
            <a:normAutofit/>
          </a:bodyPr>
          <a:lstStyle>
            <a:lvl1pPr marL="85725" indent="0">
              <a:buNone/>
              <a:defRPr lang="zh-CN" altLang="en-US" sz="1800" b="1" i="0" kern="1200" baseline="0" dirty="0" smtClean="0">
                <a:solidFill>
                  <a:srgbClr val="075A77"/>
                </a:solidFill>
                <a:effectLst/>
                <a:latin typeface="+mn-ea"/>
                <a:ea typeface="+mn-ea"/>
                <a:cs typeface="+mj-cs"/>
              </a:defRPr>
            </a:lvl1pPr>
          </a:lstStyle>
          <a:p>
            <a:pPr lvl="0"/>
            <a:r>
              <a:rPr lang="zh-CN" altLang="en-US" dirty="0" smtClean="0"/>
              <a:t>单击此处编辑母版文本样式</a:t>
            </a:r>
          </a:p>
        </p:txBody>
      </p:sp>
    </p:spTree>
    <p:extLst>
      <p:ext uri="{BB962C8B-B14F-4D97-AF65-F5344CB8AC3E}">
        <p14:creationId xmlns:p14="http://schemas.microsoft.com/office/powerpoint/2010/main" val="3646147010"/>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2880" userDrawn="1">
          <p15:clr>
            <a:srgbClr val="FBAE40"/>
          </p15:clr>
        </p15:guide>
        <p15:guide id="2" orient="horz" pos="2160" userDrawn="1">
          <p15:clr>
            <a:srgbClr val="FBAE40"/>
          </p15:clr>
        </p15:guide>
        <p15:guide id="3" pos="113" userDrawn="1">
          <p15:clr>
            <a:srgbClr val="FBAE40"/>
          </p15:clr>
        </p15:guide>
        <p15:guide id="4" pos="5579" userDrawn="1">
          <p15:clr>
            <a:srgbClr val="FBAE40"/>
          </p15:clr>
        </p15:guide>
        <p15:guide id="5" orient="horz" pos="527" userDrawn="1">
          <p15:clr>
            <a:srgbClr val="FBAE40"/>
          </p15:clr>
        </p15:guide>
        <p15:guide id="6" orient="horz" pos="1457"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7" name="文本框 6"/>
          <p:cNvSpPr txBox="1"/>
          <p:nvPr/>
        </p:nvSpPr>
        <p:spPr>
          <a:xfrm>
            <a:off x="19235" y="2858684"/>
            <a:ext cx="2333830" cy="437043"/>
          </a:xfrm>
          <a:prstGeom prst="rect">
            <a:avLst/>
          </a:prstGeom>
          <a:noFill/>
        </p:spPr>
        <p:txBody>
          <a:bodyPr wrap="square" rtlCol="0" anchor="ctr">
            <a:spAutoFit/>
          </a:bodyPr>
          <a:lstStyle/>
          <a:p>
            <a:r>
              <a:rPr lang="zh-CN" altLang="en-US" sz="2800" b="1" spc="300" dirty="0" smtClean="0">
                <a:solidFill>
                  <a:schemeClr val="bg1"/>
                </a:solidFill>
                <a:latin typeface="微软雅黑" panose="020B0503020204020204" pitchFamily="34" charset="-122"/>
                <a:ea typeface="微软雅黑" panose="020B0503020204020204" pitchFamily="34" charset="-122"/>
              </a:rPr>
              <a:t>上海安路</a:t>
            </a:r>
            <a:r>
              <a:rPr lang="zh-CN" altLang="en-US" sz="2800" b="1" spc="300" dirty="0">
                <a:solidFill>
                  <a:schemeClr val="bg1"/>
                </a:solidFill>
                <a:latin typeface="微软雅黑" panose="020B0503020204020204" pitchFamily="34" charset="-122"/>
                <a:ea typeface="微软雅黑" panose="020B0503020204020204" pitchFamily="34" charset="-122"/>
              </a:rPr>
              <a:t>勤</a:t>
            </a:r>
          </a:p>
        </p:txBody>
      </p:sp>
      <p:sp>
        <p:nvSpPr>
          <p:cNvPr id="8" name="矩形 7"/>
          <p:cNvSpPr/>
          <p:nvPr/>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6"/>
          <p:cNvSpPr txBox="1">
            <a:spLocks noChangeArrowheads="1"/>
          </p:cNvSpPr>
          <p:nvPr/>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dirty="0">
                <a:solidFill>
                  <a:schemeClr val="tx1">
                    <a:lumMod val="50000"/>
                    <a:lumOff val="50000"/>
                  </a:schemeClr>
                </a:solidFill>
                <a:latin typeface="+mn-ea"/>
                <a:ea typeface="+mn-ea"/>
                <a:cs typeface="Arial" pitchFamily="34" charset="0"/>
              </a:rPr>
              <a:t>I.S.E</a:t>
            </a:r>
            <a:r>
              <a:rPr lang="en-US" altLang="zh-CN" sz="1400" dirty="0" smtClean="0">
                <a:solidFill>
                  <a:schemeClr val="tx1">
                    <a:lumMod val="50000"/>
                    <a:lumOff val="50000"/>
                  </a:schemeClr>
                </a:solidFill>
                <a:latin typeface="+mn-ea"/>
                <a:ea typeface="+mn-ea"/>
                <a:cs typeface="Arial" pitchFamily="34" charset="0"/>
              </a:rPr>
              <a:t>.</a:t>
            </a:r>
          </a:p>
          <a:p>
            <a:pPr algn="r" eaLnBrk="1" hangingPunct="1">
              <a:lnSpc>
                <a:spcPct val="100000"/>
              </a:lnSpc>
              <a:spcBef>
                <a:spcPct val="0"/>
              </a:spcBef>
              <a:buFontTx/>
              <a:buNone/>
            </a:pPr>
            <a:r>
              <a:rPr lang="zh-CN" altLang="en-US" sz="1400" dirty="0" smtClean="0">
                <a:solidFill>
                  <a:schemeClr val="tx1">
                    <a:lumMod val="50000"/>
                    <a:lumOff val="50000"/>
                  </a:schemeClr>
                </a:solidFill>
                <a:latin typeface="+mn-ea"/>
                <a:ea typeface="+mn-ea"/>
                <a:cs typeface="Arial" pitchFamily="34" charset="0"/>
              </a:rPr>
              <a:t> </a:t>
            </a:r>
            <a:r>
              <a:rPr lang="en-US" altLang="zh-CN" sz="1400" dirty="0" smtClean="0">
                <a:solidFill>
                  <a:schemeClr val="tx1">
                    <a:lumMod val="50000"/>
                    <a:lumOff val="50000"/>
                  </a:schemeClr>
                </a:solidFill>
                <a:latin typeface="+mn-ea"/>
                <a:ea typeface="+mn-ea"/>
                <a:cs typeface="Arial" pitchFamily="34" charset="0"/>
              </a:rPr>
              <a:t>2017</a:t>
            </a:r>
            <a:r>
              <a:rPr lang="zh-CN" altLang="en-US" sz="1400" dirty="0" smtClean="0">
                <a:solidFill>
                  <a:schemeClr val="tx1">
                    <a:lumMod val="50000"/>
                    <a:lumOff val="50000"/>
                  </a:schemeClr>
                </a:solidFill>
                <a:latin typeface="+mn-ea"/>
                <a:ea typeface="+mn-ea"/>
                <a:cs typeface="Arial" pitchFamily="34" charset="0"/>
              </a:rPr>
              <a:t>年</a:t>
            </a:r>
            <a:r>
              <a:rPr lang="en-US" altLang="zh-CN" sz="1400" dirty="0" smtClean="0">
                <a:solidFill>
                  <a:schemeClr val="tx1">
                    <a:lumMod val="50000"/>
                    <a:lumOff val="50000"/>
                  </a:schemeClr>
                </a:solidFill>
                <a:latin typeface="+mn-ea"/>
                <a:ea typeface="+mn-ea"/>
                <a:cs typeface="Arial" pitchFamily="34" charset="0"/>
              </a:rPr>
              <a:t>4</a:t>
            </a:r>
            <a:r>
              <a:rPr lang="zh-CN" altLang="en-US" sz="1400" dirty="0" smtClean="0">
                <a:solidFill>
                  <a:schemeClr val="tx1">
                    <a:lumMod val="50000"/>
                    <a:lumOff val="50000"/>
                  </a:schemeClr>
                </a:solidFill>
                <a:latin typeface="+mn-ea"/>
                <a:ea typeface="+mn-ea"/>
                <a:cs typeface="Arial" pitchFamily="34" charset="0"/>
              </a:rPr>
              <a:t>月</a:t>
            </a:r>
            <a:endParaRPr lang="zh-CN" altLang="en-US" sz="1400" dirty="0">
              <a:solidFill>
                <a:schemeClr val="tx1">
                  <a:lumMod val="50000"/>
                  <a:lumOff val="50000"/>
                </a:schemeClr>
              </a:solidFill>
              <a:latin typeface="+mn-ea"/>
              <a:ea typeface="+mn-ea"/>
              <a:cs typeface="Arial" pitchFamily="34" charset="0"/>
            </a:endParaRPr>
          </a:p>
        </p:txBody>
      </p:sp>
      <p:sp>
        <p:nvSpPr>
          <p:cNvPr id="13" name="内容占位符 12"/>
          <p:cNvSpPr>
            <a:spLocks noGrp="1"/>
          </p:cNvSpPr>
          <p:nvPr>
            <p:ph sz="quarter" idx="11" hasCustomPrompt="1"/>
          </p:nvPr>
        </p:nvSpPr>
        <p:spPr>
          <a:xfrm>
            <a:off x="19050" y="3352008"/>
            <a:ext cx="6962400" cy="583200"/>
          </a:xfrm>
        </p:spPr>
        <p:txBody>
          <a:bodyPr/>
          <a:lstStyle>
            <a:lvl1pPr marL="85725" indent="0" algn="l" rtl="0" eaLnBrk="1" fontAlgn="base" hangingPunct="1">
              <a:lnSpc>
                <a:spcPct val="100000"/>
              </a:lnSpc>
              <a:spcBef>
                <a:spcPct val="0"/>
              </a:spcBef>
              <a:spcAft>
                <a:spcPct val="0"/>
              </a:spcAft>
              <a:buFontTx/>
              <a:buNone/>
              <a:defRPr lang="zh-CN" altLang="en-US" sz="3200" b="1" kern="1200" spc="300" dirty="0" smtClean="0">
                <a:solidFill>
                  <a:srgbClr val="1F497D"/>
                </a:solidFill>
                <a:latin typeface="微软雅黑" panose="020B0503020204020204" pitchFamily="34" charset="-122"/>
                <a:ea typeface="微软雅黑" panose="020B0503020204020204" pitchFamily="34" charset="-122"/>
                <a:cs typeface="+mn-cs"/>
              </a:defRPr>
            </a:lvl1pPr>
          </a:lstStyle>
          <a:p>
            <a:pPr lvl="0"/>
            <a:r>
              <a:rPr lang="zh-CN" altLang="en-US" dirty="0" smtClean="0"/>
              <a:t>单击此处编辑母版文本样式       </a:t>
            </a:r>
          </a:p>
        </p:txBody>
      </p:sp>
    </p:spTree>
    <p:extLst>
      <p:ext uri="{BB962C8B-B14F-4D97-AF65-F5344CB8AC3E}">
        <p14:creationId xmlns:p14="http://schemas.microsoft.com/office/powerpoint/2010/main" val="3760901254"/>
      </p:ext>
    </p:extLst>
  </p:cSld>
  <p:clrMapOvr>
    <a:masterClrMapping/>
  </p:clrMapOvr>
  <p:timing>
    <p:tnLst>
      <p:par>
        <p:cTn id="1" dur="indefinite" restart="never" nodeType="tmRoot"/>
      </p:par>
    </p:tnLst>
  </p:timing>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pic>
        <p:nvPicPr>
          <p:cNvPr id="4" name="图片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5" name="矩形 4"/>
          <p:cNvSpPr/>
          <p:nvPr userDrawn="1"/>
        </p:nvSpPr>
        <p:spPr>
          <a:xfrm>
            <a:off x="7088105" y="3323208"/>
            <a:ext cx="1512170" cy="612000"/>
          </a:xfrm>
          <a:prstGeom prst="rect">
            <a:avLst/>
          </a:prstGeom>
          <a:solidFill>
            <a:schemeClr val="accent6">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
        <p:nvSpPr>
          <p:cNvPr id="6" name="矩形 5"/>
          <p:cNvSpPr/>
          <p:nvPr userDrawn="1"/>
        </p:nvSpPr>
        <p:spPr>
          <a:xfrm>
            <a:off x="7063387" y="3448921"/>
            <a:ext cx="1600945" cy="486287"/>
          </a:xfrm>
          <a:prstGeom prst="rect">
            <a:avLst/>
          </a:prstGeom>
          <a:noFill/>
        </p:spPr>
        <p:txBody>
          <a:bodyPr wrap="square" rtlCol="0" anchor="ctr">
            <a:spAutoFit/>
          </a:bodyPr>
          <a:lstStyle/>
          <a:p>
            <a:r>
              <a:rPr lang="en-US" altLang="zh-CN" sz="3200" b="1" spc="300" dirty="0" smtClean="0">
                <a:solidFill>
                  <a:schemeClr val="bg1"/>
                </a:solidFill>
                <a:latin typeface="微软雅黑" panose="020B0503020204020204" pitchFamily="34" charset="-122"/>
                <a:ea typeface="微软雅黑" panose="020B0503020204020204" pitchFamily="34" charset="-122"/>
              </a:rPr>
              <a:t>XXX</a:t>
            </a:r>
            <a:endParaRPr lang="zh-CN" altLang="en-US" sz="3200" b="1" spc="300"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userDrawn="1"/>
        </p:nvSpPr>
        <p:spPr>
          <a:xfrm>
            <a:off x="19235" y="2972888"/>
            <a:ext cx="2333830" cy="437043"/>
          </a:xfrm>
          <a:prstGeom prst="rect">
            <a:avLst/>
          </a:prstGeom>
          <a:noFill/>
        </p:spPr>
        <p:txBody>
          <a:bodyPr wrap="square" rtlCol="0" anchor="ctr">
            <a:spAutoFit/>
          </a:bodyPr>
          <a:lstStyle/>
          <a:p>
            <a:r>
              <a:rPr lang="zh-CN" altLang="en-US" sz="2800" b="1" spc="300" dirty="0" smtClean="0">
                <a:solidFill>
                  <a:schemeClr val="bg1"/>
                </a:solidFill>
                <a:latin typeface="微软雅黑" panose="020B0503020204020204" pitchFamily="34" charset="-122"/>
                <a:ea typeface="微软雅黑" panose="020B0503020204020204" pitchFamily="34" charset="-122"/>
              </a:rPr>
              <a:t>上海安路</a:t>
            </a:r>
            <a:r>
              <a:rPr lang="zh-CN" altLang="en-US" sz="2800" b="1" spc="300" dirty="0">
                <a:solidFill>
                  <a:schemeClr val="bg1"/>
                </a:solidFill>
                <a:latin typeface="微软雅黑" panose="020B0503020204020204" pitchFamily="34" charset="-122"/>
                <a:ea typeface="微软雅黑" panose="020B0503020204020204" pitchFamily="34" charset="-122"/>
              </a:rPr>
              <a:t>勤</a:t>
            </a:r>
          </a:p>
        </p:txBody>
      </p:sp>
      <p:sp>
        <p:nvSpPr>
          <p:cNvPr id="8" name="矩形 7"/>
          <p:cNvSpPr/>
          <p:nvPr userDrawn="1"/>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4"/>
          <p:cNvSpPr txBox="1">
            <a:spLocks noChangeArrowheads="1"/>
          </p:cNvSpPr>
          <p:nvPr userDrawn="1"/>
        </p:nvSpPr>
        <p:spPr bwMode="auto">
          <a:xfrm>
            <a:off x="128975" y="3350433"/>
            <a:ext cx="6963306" cy="584775"/>
          </a:xfrm>
          <a:prstGeom prst="rect">
            <a:avLst/>
          </a:prstGeom>
          <a:noFill/>
          <a:ln w="9525">
            <a:noFill/>
            <a:miter lim="800000"/>
            <a:headEnd/>
            <a:tailEnd/>
          </a:ln>
        </p:spPr>
        <p:txBody>
          <a:bodyPr wrap="square">
            <a:spAutoFit/>
          </a:bodyPr>
          <a:lstStyle/>
          <a:p>
            <a:pPr algn="l" eaLnBrk="1" hangingPunct="1">
              <a:lnSpc>
                <a:spcPct val="100000"/>
              </a:lnSpc>
              <a:spcBef>
                <a:spcPct val="0"/>
              </a:spcBef>
              <a:buFontTx/>
              <a:buNone/>
            </a:pPr>
            <a:r>
              <a:rPr lang="en-US" altLang="zh-CN" sz="3200" b="1" spc="300" dirty="0" err="1" smtClean="0">
                <a:solidFill>
                  <a:srgbClr val="1F497D"/>
                </a:solidFill>
                <a:latin typeface="微软雅黑" panose="020B0503020204020204" pitchFamily="34" charset="-122"/>
                <a:ea typeface="微软雅黑" panose="020B0503020204020204" pitchFamily="34" charset="-122"/>
              </a:rPr>
              <a:t>XXXXXXXXX</a:t>
            </a:r>
            <a:endParaRPr lang="zh-CN" altLang="en-US" sz="3200" b="1" spc="300" dirty="0">
              <a:solidFill>
                <a:srgbClr val="1F497D"/>
              </a:solidFill>
              <a:latin typeface="微软雅黑" panose="020B0503020204020204" pitchFamily="34" charset="-122"/>
              <a:ea typeface="微软雅黑" panose="020B0503020204020204" pitchFamily="34" charset="-122"/>
            </a:endParaRPr>
          </a:p>
        </p:txBody>
      </p:sp>
      <p:sp>
        <p:nvSpPr>
          <p:cNvPr id="10" name="TextBox 6"/>
          <p:cNvSpPr txBox="1">
            <a:spLocks noChangeArrowheads="1"/>
          </p:cNvSpPr>
          <p:nvPr userDrawn="1"/>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a:solidFill>
                  <a:schemeClr val="tx1">
                    <a:lumMod val="50000"/>
                    <a:lumOff val="50000"/>
                  </a:schemeClr>
                </a:solidFill>
                <a:latin typeface="+mn-ea"/>
                <a:ea typeface="+mn-ea"/>
                <a:cs typeface="Arial" pitchFamily="34" charset="0"/>
              </a:rPr>
              <a:t>I.S.E</a:t>
            </a:r>
            <a:r>
              <a:rPr lang="en-US" altLang="zh-CN" sz="1400" smtClean="0">
                <a:solidFill>
                  <a:schemeClr val="tx1">
                    <a:lumMod val="50000"/>
                    <a:lumOff val="50000"/>
                  </a:schemeClr>
                </a:solidFill>
                <a:latin typeface="+mn-ea"/>
                <a:ea typeface="+mn-ea"/>
                <a:cs typeface="Arial" pitchFamily="34" charset="0"/>
              </a:rPr>
              <a:t>.</a:t>
            </a:r>
          </a:p>
          <a:p>
            <a:pPr algn="r" eaLnBrk="1" hangingPunct="1">
              <a:lnSpc>
                <a:spcPct val="100000"/>
              </a:lnSpc>
              <a:spcBef>
                <a:spcPct val="0"/>
              </a:spcBef>
              <a:buFontTx/>
              <a:buNone/>
            </a:pPr>
            <a:r>
              <a:rPr lang="zh-CN" altLang="en-US" sz="1400" smtClean="0">
                <a:solidFill>
                  <a:schemeClr val="tx1">
                    <a:lumMod val="50000"/>
                    <a:lumOff val="50000"/>
                  </a:schemeClr>
                </a:solidFill>
                <a:latin typeface="+mn-ea"/>
                <a:ea typeface="+mn-ea"/>
                <a:cs typeface="Arial" pitchFamily="34" charset="0"/>
              </a:rPr>
              <a:t> </a:t>
            </a:r>
            <a:r>
              <a:rPr lang="en-US" altLang="zh-CN" sz="1400" smtClean="0">
                <a:solidFill>
                  <a:schemeClr val="tx1">
                    <a:lumMod val="50000"/>
                    <a:lumOff val="50000"/>
                  </a:schemeClr>
                </a:solidFill>
                <a:latin typeface="+mn-ea"/>
                <a:ea typeface="+mn-ea"/>
                <a:cs typeface="Arial" pitchFamily="34" charset="0"/>
              </a:rPr>
              <a:t>201X</a:t>
            </a:r>
            <a:r>
              <a:rPr lang="zh-CN" altLang="en-US" sz="1400" smtClean="0">
                <a:solidFill>
                  <a:schemeClr val="tx1">
                    <a:lumMod val="50000"/>
                    <a:lumOff val="50000"/>
                  </a:schemeClr>
                </a:solidFill>
                <a:latin typeface="+mn-ea"/>
                <a:ea typeface="+mn-ea"/>
                <a:cs typeface="Arial" pitchFamily="34" charset="0"/>
              </a:rPr>
              <a:t>年</a:t>
            </a:r>
            <a:r>
              <a:rPr lang="en-US" altLang="zh-CN" sz="1400" smtClean="0">
                <a:solidFill>
                  <a:schemeClr val="tx1">
                    <a:lumMod val="50000"/>
                    <a:lumOff val="50000"/>
                  </a:schemeClr>
                </a:solidFill>
                <a:latin typeface="+mn-ea"/>
                <a:ea typeface="+mn-ea"/>
                <a:cs typeface="Arial" pitchFamily="34" charset="0"/>
              </a:rPr>
              <a:t>X</a:t>
            </a:r>
            <a:r>
              <a:rPr lang="zh-CN" altLang="en-US" sz="1400" smtClean="0">
                <a:solidFill>
                  <a:schemeClr val="tx1">
                    <a:lumMod val="50000"/>
                    <a:lumOff val="50000"/>
                  </a:schemeClr>
                </a:solidFill>
                <a:latin typeface="+mn-ea"/>
                <a:ea typeface="+mn-ea"/>
                <a:cs typeface="Arial" pitchFamily="34" charset="0"/>
              </a:rPr>
              <a:t>月</a:t>
            </a:r>
            <a:endParaRPr lang="zh-CN" altLang="en-US" sz="1400" dirty="0">
              <a:solidFill>
                <a:schemeClr val="tx1">
                  <a:lumMod val="50000"/>
                  <a:lumOff val="50000"/>
                </a:schemeClr>
              </a:solidFill>
              <a:latin typeface="+mn-ea"/>
              <a:ea typeface="+mn-ea"/>
              <a:cs typeface="Arial" pitchFamily="34" charset="0"/>
            </a:endParaRPr>
          </a:p>
        </p:txBody>
      </p:sp>
    </p:spTree>
    <p:extLst>
      <p:ext uri="{BB962C8B-B14F-4D97-AF65-F5344CB8AC3E}">
        <p14:creationId xmlns:p14="http://schemas.microsoft.com/office/powerpoint/2010/main" val="39607398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1_仅标题">
    <p:spTree>
      <p:nvGrpSpPr>
        <p:cNvPr id="1" name=""/>
        <p:cNvGrpSpPr/>
        <p:nvPr/>
      </p:nvGrpSpPr>
      <p:grpSpPr>
        <a:xfrm>
          <a:off x="0" y="0"/>
          <a:ext cx="0" cy="0"/>
          <a:chOff x="0" y="0"/>
          <a:chExt cx="0" cy="0"/>
        </a:xfrm>
      </p:grpSpPr>
      <p:sp>
        <p:nvSpPr>
          <p:cNvPr id="2" name="标题 1"/>
          <p:cNvSpPr>
            <a:spLocks noGrp="1"/>
          </p:cNvSpPr>
          <p:nvPr>
            <p:ph type="title"/>
          </p:nvPr>
        </p:nvSpPr>
        <p:spPr>
          <a:xfrm>
            <a:off x="1164479" y="137592"/>
            <a:ext cx="7872018" cy="417512"/>
          </a:xfrm>
          <a:prstGeom prst="rect">
            <a:avLst/>
          </a:prstGeom>
        </p:spPr>
        <p:txBody>
          <a:bodyPr/>
          <a:lstStyle/>
          <a:p>
            <a:r>
              <a:rPr lang="zh-CN" altLang="en-US" smtClean="0"/>
              <a:t>单击此处编辑母版标题样式</a:t>
            </a:r>
            <a:endParaRPr lang="zh-CN" altLang="en-US"/>
          </a:p>
        </p:txBody>
      </p:sp>
      <p:sp>
        <p:nvSpPr>
          <p:cNvPr id="4" name="Rectangle 2"/>
          <p:cNvSpPr txBox="1">
            <a:spLocks noChangeArrowheads="1"/>
          </p:cNvSpPr>
          <p:nvPr userDrawn="1"/>
        </p:nvSpPr>
        <p:spPr bwMode="auto">
          <a:xfrm>
            <a:off x="0" y="4338228"/>
            <a:ext cx="9144000" cy="1143000"/>
          </a:xfrm>
          <a:prstGeom prst="rect">
            <a:avLst/>
          </a:prstGeom>
          <a:noFill/>
          <a:ln>
            <a:miter lim="800000"/>
            <a:headEnd/>
            <a:tailEnd/>
          </a:ln>
        </p:spPr>
        <p:txBody>
          <a:bodyPr>
            <a:normAutofit/>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algn="ctr" fontAlgn="auto">
              <a:spcAft>
                <a:spcPts val="0"/>
              </a:spcAft>
              <a:buFontTx/>
            </a:pPr>
            <a:r>
              <a:rPr lang="en-US" altLang="zh-CN" sz="4800" b="1" smtClean="0">
                <a:solidFill>
                  <a:srgbClr val="1F497D"/>
                </a:solidFill>
                <a:latin typeface="微软雅黑" panose="020B0503020204020204" pitchFamily="34" charset="-122"/>
              </a:rPr>
              <a:t>Thank you !</a:t>
            </a:r>
            <a:endParaRPr lang="zh-CN" altLang="en-US" sz="4800" b="1" dirty="0" smtClean="0">
              <a:solidFill>
                <a:srgbClr val="1F497D"/>
              </a:solidFill>
              <a:latin typeface="微软雅黑" panose="020B0503020204020204" pitchFamily="34" charset="-122"/>
            </a:endParaRPr>
          </a:p>
        </p:txBody>
      </p:sp>
      <p:pic>
        <p:nvPicPr>
          <p:cNvPr id="5" name="图片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361" y="-1"/>
            <a:ext cx="9146272" cy="4329113"/>
          </a:xfrm>
          <a:prstGeom prst="rect">
            <a:avLst/>
          </a:prstGeom>
        </p:spPr>
      </p:pic>
      <p:graphicFrame>
        <p:nvGraphicFramePr>
          <p:cNvPr id="7" name="表格 6"/>
          <p:cNvGraphicFramePr>
            <a:graphicFrameLocks noGrp="1"/>
          </p:cNvGraphicFramePr>
          <p:nvPr userDrawn="1">
            <p:extLst/>
          </p:nvPr>
        </p:nvGraphicFramePr>
        <p:xfrm>
          <a:off x="0" y="6701934"/>
          <a:ext cx="9144000" cy="125730"/>
        </p:xfrm>
        <a:graphic>
          <a:graphicData uri="http://schemas.openxmlformats.org/drawingml/2006/table">
            <a:tbl>
              <a:tblPr firstRow="1" bandRow="1">
                <a:tableStyleId>{5C22544A-7EE6-4342-B048-85BDC9FD1C3A}</a:tableStyleId>
              </a:tblPr>
              <a:tblGrid>
                <a:gridCol w="1524000"/>
                <a:gridCol w="1524000"/>
                <a:gridCol w="1524000"/>
                <a:gridCol w="1524000"/>
                <a:gridCol w="1524000"/>
                <a:gridCol w="1524000"/>
              </a:tblGrid>
              <a:tr h="125730">
                <a:tc>
                  <a:txBody>
                    <a:bodyPr/>
                    <a:lstStyle/>
                    <a:p>
                      <a:endParaRPr lang="zh-CN" altLang="en-US" sz="200" dirty="0"/>
                    </a:p>
                  </a:txBody>
                  <a:tcPr>
                    <a:lnL w="1270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93E5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F497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377B0"/>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1B6E3"/>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E8EF"/>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91CEE3"/>
                    </a:solidFill>
                  </a:tcPr>
                </a:tc>
              </a:tr>
            </a:tbl>
          </a:graphicData>
        </a:graphic>
      </p:graphicFrame>
    </p:spTree>
    <p:extLst>
      <p:ext uri="{BB962C8B-B14F-4D97-AF65-F5344CB8AC3E}">
        <p14:creationId xmlns:p14="http://schemas.microsoft.com/office/powerpoint/2010/main" val="63364981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5" name="KSO_FN"/>
          <p:cNvSpPr>
            <a:spLocks noGrp="1"/>
          </p:cNvSpPr>
          <p:nvPr>
            <p:ph type="sldNum" sz="quarter" idx="12"/>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sp>
        <p:nvSpPr>
          <p:cNvPr id="6" name="内容占位符 5"/>
          <p:cNvSpPr>
            <a:spLocks noGrp="1"/>
          </p:cNvSpPr>
          <p:nvPr>
            <p:ph sz="quarter" idx="13"/>
          </p:nvPr>
        </p:nvSpPr>
        <p:spPr>
          <a:xfrm>
            <a:off x="179387" y="826858"/>
            <a:ext cx="8677275" cy="765406"/>
          </a:xfrm>
          <a:prstGeom prst="rect">
            <a:avLst/>
          </a:prstGeom>
        </p:spPr>
        <p:txBody>
          <a:bodyPr>
            <a:noAutofit/>
          </a:bodyPr>
          <a:lstStyle>
            <a:lvl1pPr marL="85725" indent="0">
              <a:buNone/>
              <a:defRPr sz="1200">
                <a:solidFill>
                  <a:schemeClr val="tx1">
                    <a:lumMod val="75000"/>
                  </a:schemeClr>
                </a:solidFill>
                <a:latin typeface="+mj-ea"/>
                <a:ea typeface="+mj-ea"/>
              </a:defRPr>
            </a:lvl1pPr>
            <a:lvl2pPr>
              <a:defRPr sz="1200">
                <a:solidFill>
                  <a:schemeClr val="tx1">
                    <a:lumMod val="75000"/>
                  </a:schemeClr>
                </a:solidFill>
                <a:latin typeface="+mj-ea"/>
                <a:ea typeface="+mj-ea"/>
              </a:defRPr>
            </a:lvl2pPr>
            <a:lvl3pPr>
              <a:defRPr sz="1200">
                <a:solidFill>
                  <a:schemeClr val="tx1">
                    <a:lumMod val="75000"/>
                  </a:schemeClr>
                </a:solidFill>
                <a:latin typeface="+mj-ea"/>
                <a:ea typeface="+mj-ea"/>
              </a:defRPr>
            </a:lvl3pPr>
            <a:lvl4pPr>
              <a:defRPr sz="1200">
                <a:solidFill>
                  <a:schemeClr val="tx1">
                    <a:lumMod val="75000"/>
                  </a:schemeClr>
                </a:solidFill>
                <a:latin typeface="+mj-ea"/>
                <a:ea typeface="+mj-ea"/>
              </a:defRPr>
            </a:lvl4pPr>
            <a:lvl5pPr>
              <a:defRPr sz="1200">
                <a:solidFill>
                  <a:schemeClr val="tx1">
                    <a:lumMod val="75000"/>
                  </a:schemeClr>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7877308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2880">
          <p15:clr>
            <a:srgbClr val="FBAE40"/>
          </p15:clr>
        </p15:guide>
        <p15:guide id="2" orient="horz" pos="2160">
          <p15:clr>
            <a:srgbClr val="FBAE40"/>
          </p15:clr>
        </p15:guide>
        <p15:guide id="3" pos="113">
          <p15:clr>
            <a:srgbClr val="FBAE40"/>
          </p15:clr>
        </p15:guide>
        <p15:guide id="4" pos="5579">
          <p15:clr>
            <a:srgbClr val="FBAE40"/>
          </p15:clr>
        </p15:guide>
        <p15:guide id="5" orient="horz" pos="527">
          <p15:clr>
            <a:srgbClr val="FBAE40"/>
          </p15:clr>
        </p15:guide>
        <p15:guide id="6" orient="horz" pos="1003">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cSld name="1_标题幻灯片">
    <p:spTree>
      <p:nvGrpSpPr>
        <p:cNvPr id="1" name=""/>
        <p:cNvGrpSpPr/>
        <p:nvPr/>
      </p:nvGrpSpPr>
      <p:grpSpPr>
        <a:xfrm>
          <a:off x="0" y="0"/>
          <a:ext cx="0" cy="0"/>
          <a:chOff x="0" y="0"/>
          <a:chExt cx="0" cy="0"/>
        </a:xfrm>
      </p:grpSpPr>
      <p:grpSp>
        <p:nvGrpSpPr>
          <p:cNvPr id="3" name="组合 52"/>
          <p:cNvGrpSpPr>
            <a:grpSpLocks/>
          </p:cNvGrpSpPr>
          <p:nvPr/>
        </p:nvGrpSpPr>
        <p:grpSpPr bwMode="auto">
          <a:xfrm>
            <a:off x="7080250" y="6508750"/>
            <a:ext cx="2030413" cy="203200"/>
            <a:chOff x="7398133" y="6429758"/>
            <a:chExt cx="1663345" cy="166688"/>
          </a:xfrm>
        </p:grpSpPr>
        <p:sp>
          <p:nvSpPr>
            <p:cNvPr id="4" name="Freeform 126"/>
            <p:cNvSpPr>
              <a:spLocks/>
            </p:cNvSpPr>
            <p:nvPr/>
          </p:nvSpPr>
          <p:spPr bwMode="auto">
            <a:xfrm>
              <a:off x="7398133" y="6429758"/>
              <a:ext cx="261402"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2"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 name="Freeform 127"/>
            <p:cNvSpPr>
              <a:spLocks/>
            </p:cNvSpPr>
            <p:nvPr/>
          </p:nvSpPr>
          <p:spPr bwMode="auto">
            <a:xfrm>
              <a:off x="7568499" y="6429758"/>
              <a:ext cx="264002"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4" y="0"/>
                  </a:lnTo>
                  <a:lnTo>
                    <a:pt x="167" y="105"/>
                  </a:lnTo>
                  <a:lnTo>
                    <a:pt x="105"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 name="Freeform 128"/>
            <p:cNvSpPr>
              <a:spLocks/>
            </p:cNvSpPr>
            <p:nvPr/>
          </p:nvSpPr>
          <p:spPr bwMode="auto">
            <a:xfrm>
              <a:off x="7741466" y="6429758"/>
              <a:ext cx="265303"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2" y="0"/>
                  </a:lnTo>
                  <a:lnTo>
                    <a:pt x="167"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Freeform 129"/>
            <p:cNvSpPr>
              <a:spLocks/>
            </p:cNvSpPr>
            <p:nvPr/>
          </p:nvSpPr>
          <p:spPr bwMode="auto">
            <a:xfrm>
              <a:off x="7914433" y="6429758"/>
              <a:ext cx="261401"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Freeform 130"/>
            <p:cNvSpPr>
              <a:spLocks/>
            </p:cNvSpPr>
            <p:nvPr/>
          </p:nvSpPr>
          <p:spPr bwMode="auto">
            <a:xfrm>
              <a:off x="8083499" y="6429758"/>
              <a:ext cx="265303"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4" y="0"/>
                  </a:lnTo>
                  <a:lnTo>
                    <a:pt x="167"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Freeform 131"/>
            <p:cNvSpPr>
              <a:spLocks/>
            </p:cNvSpPr>
            <p:nvPr/>
          </p:nvSpPr>
          <p:spPr bwMode="auto">
            <a:xfrm>
              <a:off x="8256466" y="6429758"/>
              <a:ext cx="262702"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 name="Freeform 132"/>
            <p:cNvSpPr>
              <a:spLocks/>
            </p:cNvSpPr>
            <p:nvPr/>
          </p:nvSpPr>
          <p:spPr bwMode="auto">
            <a:xfrm>
              <a:off x="8426832" y="6429758"/>
              <a:ext cx="634646" cy="166688"/>
            </a:xfrm>
            <a:custGeom>
              <a:avLst/>
              <a:gdLst>
                <a:gd name="T0" fmla="*/ 0 w 16120"/>
                <a:gd name="T1" fmla="*/ 0 h 10000"/>
                <a:gd name="T2" fmla="*/ 2147483647 w 16120"/>
                <a:gd name="T3" fmla="*/ 0 h 10000"/>
                <a:gd name="T4" fmla="*/ 2147483647 w 16120"/>
                <a:gd name="T5" fmla="*/ 2147483647 h 10000"/>
                <a:gd name="T6" fmla="*/ 2147483647 w 16120"/>
                <a:gd name="T7" fmla="*/ 2147483647 h 10000"/>
                <a:gd name="T8" fmla="*/ 0 w 16120"/>
                <a:gd name="T9" fmla="*/ 0 h 1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20" h="10000">
                  <a:moveTo>
                    <a:pt x="0" y="0"/>
                  </a:moveTo>
                  <a:lnTo>
                    <a:pt x="12773" y="0"/>
                  </a:lnTo>
                  <a:lnTo>
                    <a:pt x="16120" y="10000"/>
                  </a:lnTo>
                  <a:lnTo>
                    <a:pt x="4234" y="10000"/>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1" name="任意多边形 10"/>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defRPr/>
            </a:pPr>
            <a:endParaRPr lang="zh-CN" altLang="en-US" dirty="0">
              <a:solidFill>
                <a:prstClr val="black"/>
              </a:solidFill>
              <a:latin typeface="Arial" charset="0"/>
              <a:ea typeface="华文细黑" pitchFamily="2" charset="-122"/>
            </a:endParaRPr>
          </a:p>
        </p:txBody>
      </p:sp>
      <p:sp>
        <p:nvSpPr>
          <p:cNvPr id="12" name="TextBox 12"/>
          <p:cNvSpPr txBox="1">
            <a:spLocks noChangeArrowheads="1"/>
          </p:cNvSpPr>
          <p:nvPr/>
        </p:nvSpPr>
        <p:spPr bwMode="auto">
          <a:xfrm>
            <a:off x="5219700" y="6524625"/>
            <a:ext cx="173037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100" i="1">
                <a:solidFill>
                  <a:srgbClr val="000000"/>
                </a:solidFill>
                <a:latin typeface="Verdana" pitchFamily="34" charset="0"/>
              </a:rPr>
              <a:t>www.isengine.com.cn</a:t>
            </a:r>
            <a:endParaRPr lang="zh-CN" altLang="en-US" sz="1100" i="1">
              <a:solidFill>
                <a:srgbClr val="000000"/>
              </a:solidFill>
              <a:latin typeface="Verdana" pitchFamily="34" charset="0"/>
            </a:endParaRPr>
          </a:p>
        </p:txBody>
      </p:sp>
      <p:sp>
        <p:nvSpPr>
          <p:cNvPr id="13" name="矩形 12"/>
          <p:cNvSpPr/>
          <p:nvPr/>
        </p:nvSpPr>
        <p:spPr>
          <a:xfrm>
            <a:off x="323850" y="581025"/>
            <a:ext cx="123825" cy="12541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cxnSp>
        <p:nvCxnSpPr>
          <p:cNvPr id="14" name="直接连接符 13"/>
          <p:cNvCxnSpPr/>
          <p:nvPr/>
        </p:nvCxnSpPr>
        <p:spPr>
          <a:xfrm flipV="1">
            <a:off x="539750" y="642938"/>
            <a:ext cx="8604250" cy="1587"/>
          </a:xfrm>
          <a:prstGeom prst="line">
            <a:avLst/>
          </a:prstGeom>
        </p:spPr>
        <p:style>
          <a:lnRef idx="1">
            <a:schemeClr val="accent1"/>
          </a:lnRef>
          <a:fillRef idx="0">
            <a:schemeClr val="accent1"/>
          </a:fillRef>
          <a:effectRef idx="0">
            <a:schemeClr val="accent1"/>
          </a:effectRef>
          <a:fontRef idx="minor">
            <a:schemeClr val="tx1"/>
          </a:fontRef>
        </p:style>
      </p:cxnSp>
      <p:pic>
        <p:nvPicPr>
          <p:cNvPr id="15" name="Picture 2" descr="G:\LOGO\安路勤LOGO(PNG)\中英-横.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888288" y="152400"/>
            <a:ext cx="1063625"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标题 1"/>
          <p:cNvSpPr>
            <a:spLocks noGrp="1"/>
          </p:cNvSpPr>
          <p:nvPr>
            <p:ph type="title"/>
          </p:nvPr>
        </p:nvSpPr>
        <p:spPr>
          <a:xfrm>
            <a:off x="457200" y="216024"/>
            <a:ext cx="8229600" cy="332656"/>
          </a:xfrm>
          <a:prstGeom prst="rect">
            <a:avLst/>
          </a:prstGeom>
        </p:spPr>
        <p:txBody>
          <a:bodyPr/>
          <a:lstStyle>
            <a:lvl1pPr algn="l">
              <a:defRPr sz="2000" b="1">
                <a:latin typeface="华文细黑" pitchFamily="2" charset="-122"/>
                <a:ea typeface="华文细黑" pitchFamily="2" charset="-122"/>
              </a:defRPr>
            </a:lvl1pPr>
          </a:lstStyle>
          <a:p>
            <a:r>
              <a:rPr lang="zh-CN" altLang="en-US" smtClean="0"/>
              <a:t>单击此处编辑母版标题样式</a:t>
            </a:r>
            <a:endParaRPr lang="zh-CN" altLang="en-US" dirty="0"/>
          </a:p>
        </p:txBody>
      </p:sp>
      <p:sp>
        <p:nvSpPr>
          <p:cNvPr id="16" name="灯片编号占位符 5"/>
          <p:cNvSpPr>
            <a:spLocks noGrp="1"/>
          </p:cNvSpPr>
          <p:nvPr>
            <p:ph type="sldNum" sz="quarter" idx="10"/>
          </p:nvPr>
        </p:nvSpPr>
        <p:spPr>
          <a:xfrm>
            <a:off x="8562975" y="6470650"/>
            <a:ext cx="2133600" cy="365125"/>
          </a:xfrm>
          <a:prstGeom prst="rect">
            <a:avLst/>
          </a:prstGeom>
        </p:spPr>
        <p:txBody>
          <a:bodyPr/>
          <a:lstStyle>
            <a:lvl1pPr fontAlgn="auto">
              <a:spcBef>
                <a:spcPts val="0"/>
              </a:spcBef>
              <a:spcAft>
                <a:spcPts val="0"/>
              </a:spcAft>
              <a:defRPr sz="1400">
                <a:solidFill>
                  <a:prstClr val="white"/>
                </a:solidFill>
              </a:defRPr>
            </a:lvl1pPr>
          </a:lstStyle>
          <a:p>
            <a:pPr>
              <a:defRPr/>
            </a:pPr>
            <a:fld id="{6700217E-938F-40C0-B097-5A73A282DECF}" type="slidenum">
              <a:rPr lang="zh-CN" altLang="en-US" smtClean="0"/>
              <a:pPr>
                <a:defRPr/>
              </a:pPr>
              <a:t>‹#›</a:t>
            </a:fld>
            <a:endParaRPr lang="zh-CN" altLang="en-US"/>
          </a:p>
        </p:txBody>
      </p:sp>
    </p:spTree>
    <p:extLst>
      <p:ext uri="{BB962C8B-B14F-4D97-AF65-F5344CB8AC3E}">
        <p14:creationId xmlns:p14="http://schemas.microsoft.com/office/powerpoint/2010/main" val="2178926376"/>
      </p:ext>
    </p:extLst>
  </p:cSld>
  <p:clrMapOvr>
    <a:masterClrMapping/>
  </p:clrMapOvr>
  <p:timing>
    <p:tnLst>
      <p:par>
        <p:cTn id="1" dur="indefinite" restart="never" nodeType="tmRoot"/>
      </p:par>
    </p:tnLst>
  </p:timing>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cSld name="2_标题幻灯片">
    <p:spTree>
      <p:nvGrpSpPr>
        <p:cNvPr id="1" name=""/>
        <p:cNvGrpSpPr/>
        <p:nvPr/>
      </p:nvGrpSpPr>
      <p:grpSpPr>
        <a:xfrm>
          <a:off x="0" y="0"/>
          <a:ext cx="0" cy="0"/>
          <a:chOff x="0" y="0"/>
          <a:chExt cx="0" cy="0"/>
        </a:xfrm>
      </p:grpSpPr>
      <p:grpSp>
        <p:nvGrpSpPr>
          <p:cNvPr id="3" name="组合 52"/>
          <p:cNvGrpSpPr>
            <a:grpSpLocks/>
          </p:cNvGrpSpPr>
          <p:nvPr/>
        </p:nvGrpSpPr>
        <p:grpSpPr bwMode="auto">
          <a:xfrm>
            <a:off x="7080250" y="6508750"/>
            <a:ext cx="2030413" cy="203200"/>
            <a:chOff x="7398133" y="6429758"/>
            <a:chExt cx="1663345" cy="166688"/>
          </a:xfrm>
        </p:grpSpPr>
        <p:sp>
          <p:nvSpPr>
            <p:cNvPr id="4" name="Freeform 126"/>
            <p:cNvSpPr>
              <a:spLocks/>
            </p:cNvSpPr>
            <p:nvPr/>
          </p:nvSpPr>
          <p:spPr bwMode="auto">
            <a:xfrm>
              <a:off x="7398133" y="6429758"/>
              <a:ext cx="261402"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2"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 name="Freeform 127"/>
            <p:cNvSpPr>
              <a:spLocks/>
            </p:cNvSpPr>
            <p:nvPr/>
          </p:nvSpPr>
          <p:spPr bwMode="auto">
            <a:xfrm>
              <a:off x="7568499" y="6429758"/>
              <a:ext cx="264002"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4" y="0"/>
                  </a:lnTo>
                  <a:lnTo>
                    <a:pt x="167" y="105"/>
                  </a:lnTo>
                  <a:lnTo>
                    <a:pt x="105"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 name="Freeform 128"/>
            <p:cNvSpPr>
              <a:spLocks/>
            </p:cNvSpPr>
            <p:nvPr/>
          </p:nvSpPr>
          <p:spPr bwMode="auto">
            <a:xfrm>
              <a:off x="7741466" y="6429758"/>
              <a:ext cx="265303"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2" y="0"/>
                  </a:lnTo>
                  <a:lnTo>
                    <a:pt x="167"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Freeform 129"/>
            <p:cNvSpPr>
              <a:spLocks/>
            </p:cNvSpPr>
            <p:nvPr/>
          </p:nvSpPr>
          <p:spPr bwMode="auto">
            <a:xfrm>
              <a:off x="7914433" y="6429758"/>
              <a:ext cx="261401"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Freeform 130"/>
            <p:cNvSpPr>
              <a:spLocks/>
            </p:cNvSpPr>
            <p:nvPr/>
          </p:nvSpPr>
          <p:spPr bwMode="auto">
            <a:xfrm>
              <a:off x="8083499" y="6429758"/>
              <a:ext cx="265303"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4" y="0"/>
                  </a:lnTo>
                  <a:lnTo>
                    <a:pt x="167"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Freeform 131"/>
            <p:cNvSpPr>
              <a:spLocks/>
            </p:cNvSpPr>
            <p:nvPr/>
          </p:nvSpPr>
          <p:spPr bwMode="auto">
            <a:xfrm>
              <a:off x="8256466" y="6429758"/>
              <a:ext cx="262702"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 name="Freeform 132"/>
            <p:cNvSpPr>
              <a:spLocks/>
            </p:cNvSpPr>
            <p:nvPr/>
          </p:nvSpPr>
          <p:spPr bwMode="auto">
            <a:xfrm>
              <a:off x="8426832" y="6429758"/>
              <a:ext cx="634646" cy="166688"/>
            </a:xfrm>
            <a:custGeom>
              <a:avLst/>
              <a:gdLst>
                <a:gd name="T0" fmla="*/ 0 w 16120"/>
                <a:gd name="T1" fmla="*/ 0 h 10000"/>
                <a:gd name="T2" fmla="*/ 2147483647 w 16120"/>
                <a:gd name="T3" fmla="*/ 0 h 10000"/>
                <a:gd name="T4" fmla="*/ 2147483647 w 16120"/>
                <a:gd name="T5" fmla="*/ 2147483647 h 10000"/>
                <a:gd name="T6" fmla="*/ 2147483647 w 16120"/>
                <a:gd name="T7" fmla="*/ 2147483647 h 10000"/>
                <a:gd name="T8" fmla="*/ 0 w 16120"/>
                <a:gd name="T9" fmla="*/ 0 h 1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20" h="10000">
                  <a:moveTo>
                    <a:pt x="0" y="0"/>
                  </a:moveTo>
                  <a:lnTo>
                    <a:pt x="12773" y="0"/>
                  </a:lnTo>
                  <a:lnTo>
                    <a:pt x="16120" y="10000"/>
                  </a:lnTo>
                  <a:lnTo>
                    <a:pt x="4234" y="10000"/>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1" name="任意多边形 10"/>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defRPr/>
            </a:pPr>
            <a:endParaRPr lang="zh-CN" altLang="en-US" dirty="0">
              <a:solidFill>
                <a:prstClr val="black"/>
              </a:solidFill>
              <a:latin typeface="Arial" charset="0"/>
              <a:ea typeface="华文细黑" pitchFamily="2" charset="-122"/>
            </a:endParaRPr>
          </a:p>
        </p:txBody>
      </p:sp>
      <p:sp>
        <p:nvSpPr>
          <p:cNvPr id="12" name="TextBox 12"/>
          <p:cNvSpPr txBox="1">
            <a:spLocks noChangeArrowheads="1"/>
          </p:cNvSpPr>
          <p:nvPr/>
        </p:nvSpPr>
        <p:spPr bwMode="auto">
          <a:xfrm>
            <a:off x="5219700" y="6524625"/>
            <a:ext cx="173037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100" i="1">
                <a:solidFill>
                  <a:srgbClr val="000000"/>
                </a:solidFill>
                <a:latin typeface="Verdana" pitchFamily="34" charset="0"/>
              </a:rPr>
              <a:t>www.isengine.com.cn</a:t>
            </a:r>
            <a:endParaRPr lang="zh-CN" altLang="en-US" sz="1100" i="1">
              <a:solidFill>
                <a:srgbClr val="000000"/>
              </a:solidFill>
              <a:latin typeface="Verdana" pitchFamily="34" charset="0"/>
            </a:endParaRPr>
          </a:p>
        </p:txBody>
      </p:sp>
      <p:sp>
        <p:nvSpPr>
          <p:cNvPr id="16" name="灯片编号占位符 5"/>
          <p:cNvSpPr>
            <a:spLocks noGrp="1"/>
          </p:cNvSpPr>
          <p:nvPr>
            <p:ph type="sldNum" sz="quarter" idx="10"/>
          </p:nvPr>
        </p:nvSpPr>
        <p:spPr>
          <a:xfrm>
            <a:off x="8562975" y="6470650"/>
            <a:ext cx="2133600" cy="365125"/>
          </a:xfrm>
          <a:prstGeom prst="rect">
            <a:avLst/>
          </a:prstGeom>
        </p:spPr>
        <p:txBody>
          <a:bodyPr/>
          <a:lstStyle>
            <a:lvl1pPr fontAlgn="auto">
              <a:spcBef>
                <a:spcPts val="0"/>
              </a:spcBef>
              <a:spcAft>
                <a:spcPts val="0"/>
              </a:spcAft>
              <a:defRPr sz="1400">
                <a:solidFill>
                  <a:prstClr val="white"/>
                </a:solidFill>
              </a:defRPr>
            </a:lvl1pPr>
          </a:lstStyle>
          <a:p>
            <a:pPr>
              <a:defRPr/>
            </a:pPr>
            <a:fld id="{6700217E-938F-40C0-B097-5A73A282DECF}" type="slidenum">
              <a:rPr lang="zh-CN" altLang="en-US" smtClean="0"/>
              <a:pPr>
                <a:defRPr/>
              </a:pPr>
              <a:t>‹#›</a:t>
            </a:fld>
            <a:endParaRPr lang="zh-CN" altLang="en-US"/>
          </a:p>
        </p:txBody>
      </p:sp>
    </p:spTree>
    <p:extLst>
      <p:ext uri="{BB962C8B-B14F-4D97-AF65-F5344CB8AC3E}">
        <p14:creationId xmlns:p14="http://schemas.microsoft.com/office/powerpoint/2010/main" val="1766317699"/>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5" name="KSO_FN"/>
          <p:cNvSpPr>
            <a:spLocks noGrp="1"/>
          </p:cNvSpPr>
          <p:nvPr>
            <p:ph type="sldNum" sz="quarter" idx="12"/>
          </p:nvPr>
        </p:nvSpPr>
        <p:spPr>
          <a:xfrm>
            <a:off x="8471233" y="6356351"/>
            <a:ext cx="672767" cy="313009"/>
          </a:xfrm>
        </p:spPr>
        <p:txBody>
          <a:bodyPr/>
          <a:lstStyle>
            <a:lvl1pPr algn="l">
              <a:defRPr/>
            </a:lvl1pPr>
          </a:lstStyle>
          <a:p>
            <a:pPr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3" name="内容占位符 2"/>
          <p:cNvSpPr>
            <a:spLocks noGrp="1"/>
          </p:cNvSpPr>
          <p:nvPr>
            <p:ph sz="quarter" idx="13"/>
          </p:nvPr>
        </p:nvSpPr>
        <p:spPr>
          <a:xfrm>
            <a:off x="1258888" y="238129"/>
            <a:ext cx="7561584" cy="454567"/>
          </a:xfrm>
        </p:spPr>
        <p:txBody>
          <a:bodyPr anchor="ctr">
            <a:normAutofit/>
          </a:bodyPr>
          <a:lstStyle>
            <a:lvl1pPr marL="85725" indent="0">
              <a:buNone/>
              <a:defRPr lang="zh-CN" altLang="en-US" sz="1800" b="1" i="0" kern="1200" baseline="0" dirty="0" smtClean="0">
                <a:solidFill>
                  <a:srgbClr val="075A77"/>
                </a:solidFill>
                <a:effectLst/>
                <a:latin typeface="+mn-ea"/>
                <a:ea typeface="+mn-ea"/>
                <a:cs typeface="+mj-cs"/>
              </a:defRPr>
            </a:lvl1pPr>
          </a:lstStyle>
          <a:p>
            <a:pPr lvl="0"/>
            <a:r>
              <a:rPr lang="zh-CN" altLang="en-US" dirty="0" smtClean="0"/>
              <a:t>单击此处编辑母版文本样式</a:t>
            </a:r>
          </a:p>
        </p:txBody>
      </p:sp>
    </p:spTree>
    <p:extLst>
      <p:ext uri="{BB962C8B-B14F-4D97-AF65-F5344CB8AC3E}">
        <p14:creationId xmlns:p14="http://schemas.microsoft.com/office/powerpoint/2010/main" val="379704225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2880" userDrawn="1">
          <p15:clr>
            <a:srgbClr val="FBAE40"/>
          </p15:clr>
        </p15:guide>
        <p15:guide id="2" orient="horz" pos="2160" userDrawn="1">
          <p15:clr>
            <a:srgbClr val="FBAE40"/>
          </p15:clr>
        </p15:guide>
        <p15:guide id="3" pos="113" userDrawn="1">
          <p15:clr>
            <a:srgbClr val="FBAE40"/>
          </p15:clr>
        </p15:guide>
        <p15:guide id="4" pos="5579" userDrawn="1">
          <p15:clr>
            <a:srgbClr val="FBAE40"/>
          </p15:clr>
        </p15:guide>
        <p15:guide id="5" orient="horz" pos="527" userDrawn="1">
          <p15:clr>
            <a:srgbClr val="FBAE40"/>
          </p15:clr>
        </p15:guide>
        <p15:guide id="6" orient="horz" pos="1457"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algn="l" eaLnBrk="1" hangingPunct="1">
                <a:lnSpc>
                  <a:spcPct val="100000"/>
                </a:lnSpc>
                <a:spcBef>
                  <a:spcPct val="0"/>
                </a:spcBef>
                <a:buFontTx/>
                <a:buNone/>
                <a:defRPr/>
              </a:pPr>
              <a:t>‹#›</a:t>
            </a:fld>
            <a:endParaRPr lang="zh-CN" altLang="en-US" dirty="0">
              <a:solidFill>
                <a:prstClr val="black"/>
              </a:solidFill>
              <a:cs typeface="Arial" pitchFamily="34" charset="0"/>
            </a:endParaRPr>
          </a:p>
        </p:txBody>
      </p:sp>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7" name="文本框 6"/>
          <p:cNvSpPr txBox="1"/>
          <p:nvPr/>
        </p:nvSpPr>
        <p:spPr>
          <a:xfrm>
            <a:off x="19235" y="2858684"/>
            <a:ext cx="2333830" cy="437043"/>
          </a:xfrm>
          <a:prstGeom prst="rect">
            <a:avLst/>
          </a:prstGeom>
          <a:noFill/>
        </p:spPr>
        <p:txBody>
          <a:bodyPr wrap="square" rtlCol="0" anchor="ctr">
            <a:spAutoFit/>
          </a:bodyPr>
          <a:lstStyle/>
          <a:p>
            <a:r>
              <a:rPr lang="zh-CN" altLang="en-US" sz="2800" b="1" spc="300" dirty="0" smtClean="0">
                <a:solidFill>
                  <a:prstClr val="white"/>
                </a:solidFill>
                <a:latin typeface="微软雅黑" panose="020B0503020204020204" pitchFamily="34" charset="-122"/>
                <a:ea typeface="微软雅黑" panose="020B0503020204020204" pitchFamily="34" charset="-122"/>
              </a:rPr>
              <a:t>上海安路</a:t>
            </a:r>
            <a:r>
              <a:rPr lang="zh-CN" altLang="en-US" sz="2800" b="1" spc="300" dirty="0">
                <a:solidFill>
                  <a:prstClr val="white"/>
                </a:solidFill>
                <a:latin typeface="微软雅黑" panose="020B0503020204020204" pitchFamily="34" charset="-122"/>
                <a:ea typeface="微软雅黑" panose="020B0503020204020204" pitchFamily="34" charset="-122"/>
              </a:rPr>
              <a:t>勤</a:t>
            </a:r>
          </a:p>
        </p:txBody>
      </p:sp>
      <p:sp>
        <p:nvSpPr>
          <p:cNvPr id="8" name="矩形 7"/>
          <p:cNvSpPr/>
          <p:nvPr/>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10" name="TextBox 6"/>
          <p:cNvSpPr txBox="1">
            <a:spLocks noChangeArrowheads="1"/>
          </p:cNvSpPr>
          <p:nvPr/>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dirty="0">
                <a:solidFill>
                  <a:srgbClr val="5F5F5F">
                    <a:lumMod val="50000"/>
                    <a:lumOff val="50000"/>
                  </a:srgbClr>
                </a:solidFill>
                <a:latin typeface="微软雅黑"/>
                <a:ea typeface="微软雅黑"/>
                <a:cs typeface="Arial" pitchFamily="34" charset="0"/>
              </a:rPr>
              <a:t>I.S.E</a:t>
            </a:r>
            <a:r>
              <a:rPr lang="en-US" altLang="zh-CN" sz="1400" dirty="0" smtClean="0">
                <a:solidFill>
                  <a:srgbClr val="5F5F5F">
                    <a:lumMod val="50000"/>
                    <a:lumOff val="50000"/>
                  </a:srgbClr>
                </a:solidFill>
                <a:latin typeface="微软雅黑"/>
                <a:ea typeface="微软雅黑"/>
                <a:cs typeface="Arial" pitchFamily="34" charset="0"/>
              </a:rPr>
              <a:t>.</a:t>
            </a:r>
          </a:p>
          <a:p>
            <a:pPr algn="r" eaLnBrk="1" hangingPunct="1">
              <a:lnSpc>
                <a:spcPct val="100000"/>
              </a:lnSpc>
              <a:spcBef>
                <a:spcPct val="0"/>
              </a:spcBef>
              <a:buFontTx/>
              <a:buNone/>
            </a:pPr>
            <a:r>
              <a:rPr lang="zh-CN" altLang="en-US" sz="1400" dirty="0" smtClean="0">
                <a:solidFill>
                  <a:srgbClr val="5F5F5F">
                    <a:lumMod val="50000"/>
                    <a:lumOff val="50000"/>
                  </a:srgbClr>
                </a:solidFill>
                <a:latin typeface="微软雅黑"/>
                <a:ea typeface="微软雅黑"/>
                <a:cs typeface="Arial" pitchFamily="34" charset="0"/>
              </a:rPr>
              <a:t> </a:t>
            </a:r>
            <a:r>
              <a:rPr lang="en-US" altLang="zh-CN" sz="1400" dirty="0" smtClean="0">
                <a:solidFill>
                  <a:srgbClr val="5F5F5F">
                    <a:lumMod val="50000"/>
                    <a:lumOff val="50000"/>
                  </a:srgbClr>
                </a:solidFill>
                <a:latin typeface="微软雅黑"/>
                <a:ea typeface="微软雅黑"/>
                <a:cs typeface="Arial" pitchFamily="34" charset="0"/>
              </a:rPr>
              <a:t>2016</a:t>
            </a:r>
            <a:r>
              <a:rPr lang="zh-CN" altLang="en-US" sz="1400" dirty="0" smtClean="0">
                <a:solidFill>
                  <a:srgbClr val="5F5F5F">
                    <a:lumMod val="50000"/>
                    <a:lumOff val="50000"/>
                  </a:srgbClr>
                </a:solidFill>
                <a:latin typeface="微软雅黑"/>
                <a:ea typeface="微软雅黑"/>
                <a:cs typeface="Arial" pitchFamily="34" charset="0"/>
              </a:rPr>
              <a:t>年</a:t>
            </a:r>
            <a:r>
              <a:rPr lang="en-US" altLang="zh-CN" sz="1400" dirty="0" smtClean="0">
                <a:solidFill>
                  <a:srgbClr val="5F5F5F">
                    <a:lumMod val="50000"/>
                    <a:lumOff val="50000"/>
                  </a:srgbClr>
                </a:solidFill>
                <a:latin typeface="微软雅黑"/>
                <a:ea typeface="微软雅黑"/>
                <a:cs typeface="Arial" pitchFamily="34" charset="0"/>
              </a:rPr>
              <a:t>8</a:t>
            </a:r>
            <a:r>
              <a:rPr lang="zh-CN" altLang="en-US" sz="1400" dirty="0" smtClean="0">
                <a:solidFill>
                  <a:srgbClr val="5F5F5F">
                    <a:lumMod val="50000"/>
                    <a:lumOff val="50000"/>
                  </a:srgbClr>
                </a:solidFill>
                <a:latin typeface="微软雅黑"/>
                <a:ea typeface="微软雅黑"/>
                <a:cs typeface="Arial" pitchFamily="34" charset="0"/>
              </a:rPr>
              <a:t>月</a:t>
            </a:r>
            <a:endParaRPr lang="zh-CN" altLang="en-US" sz="1400" dirty="0">
              <a:solidFill>
                <a:srgbClr val="5F5F5F">
                  <a:lumMod val="50000"/>
                  <a:lumOff val="50000"/>
                </a:srgbClr>
              </a:solidFill>
              <a:latin typeface="微软雅黑"/>
              <a:ea typeface="微软雅黑"/>
              <a:cs typeface="Arial" pitchFamily="34" charset="0"/>
            </a:endParaRPr>
          </a:p>
        </p:txBody>
      </p:sp>
      <p:sp>
        <p:nvSpPr>
          <p:cNvPr id="13" name="内容占位符 12"/>
          <p:cNvSpPr>
            <a:spLocks noGrp="1"/>
          </p:cNvSpPr>
          <p:nvPr>
            <p:ph sz="quarter" idx="11" hasCustomPrompt="1"/>
          </p:nvPr>
        </p:nvSpPr>
        <p:spPr>
          <a:xfrm>
            <a:off x="19050" y="3352008"/>
            <a:ext cx="6962400" cy="583200"/>
          </a:xfrm>
        </p:spPr>
        <p:txBody>
          <a:bodyPr/>
          <a:lstStyle>
            <a:lvl1pPr marL="85725" indent="0" algn="l" rtl="0" eaLnBrk="1" fontAlgn="base" hangingPunct="1">
              <a:lnSpc>
                <a:spcPct val="100000"/>
              </a:lnSpc>
              <a:spcBef>
                <a:spcPct val="0"/>
              </a:spcBef>
              <a:spcAft>
                <a:spcPct val="0"/>
              </a:spcAft>
              <a:buFontTx/>
              <a:buNone/>
              <a:defRPr lang="zh-CN" altLang="en-US" sz="3200" b="1" kern="1200" spc="300" dirty="0" smtClean="0">
                <a:solidFill>
                  <a:srgbClr val="1F497D"/>
                </a:solidFill>
                <a:latin typeface="微软雅黑" panose="020B0503020204020204" pitchFamily="34" charset="-122"/>
                <a:ea typeface="微软雅黑" panose="020B0503020204020204" pitchFamily="34" charset="-122"/>
                <a:cs typeface="+mn-cs"/>
              </a:defRPr>
            </a:lvl1pPr>
          </a:lstStyle>
          <a:p>
            <a:pPr lvl="0"/>
            <a:r>
              <a:rPr lang="zh-CN" altLang="en-US" dirty="0" smtClean="0"/>
              <a:t>单击此处编辑母版文本样式       </a:t>
            </a:r>
          </a:p>
        </p:txBody>
      </p:sp>
    </p:spTree>
    <p:extLst>
      <p:ext uri="{BB962C8B-B14F-4D97-AF65-F5344CB8AC3E}">
        <p14:creationId xmlns:p14="http://schemas.microsoft.com/office/powerpoint/2010/main" val="179354457"/>
      </p:ext>
    </p:extLst>
  </p:cSld>
  <p:clrMapOvr>
    <a:masterClrMapping/>
  </p:clrMapOvr>
  <p:timing>
    <p:tnLst>
      <p:par>
        <p:cTn id="1" dur="indefinite" restart="never" nodeType="tmRoot"/>
      </p:par>
    </p:tnLst>
  </p:timing>
  <p:hf hdr="0" ftr="0" dt="0"/>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KSO_FN"/>
          <p:cNvSpPr>
            <a:spLocks noGrp="1"/>
          </p:cNvSpPr>
          <p:nvPr>
            <p:ph type="sldNum" sz="quarter" idx="4"/>
          </p:nvPr>
        </p:nvSpPr>
        <p:spPr>
          <a:xfrm>
            <a:off x="8471233"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sp>
        <p:nvSpPr>
          <p:cNvPr id="3" name="KSO_BC1"/>
          <p:cNvSpPr>
            <a:spLocks noGrp="1"/>
          </p:cNvSpPr>
          <p:nvPr>
            <p:ph type="body" idx="1"/>
          </p:nvPr>
        </p:nvSpPr>
        <p:spPr>
          <a:xfrm>
            <a:off x="628647" y="1119520"/>
            <a:ext cx="8134252" cy="5193212"/>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endParaRPr lang="en-US" altLang="zh-CN" dirty="0" smtClean="0"/>
          </a:p>
          <a:p>
            <a:pPr lvl="2"/>
            <a:endParaRPr lang="zh-CN" altLang="en-US" dirty="0" smtClean="0"/>
          </a:p>
        </p:txBody>
      </p:sp>
      <p:grpSp>
        <p:nvGrpSpPr>
          <p:cNvPr id="16" name="组合 15"/>
          <p:cNvGrpSpPr/>
          <p:nvPr/>
        </p:nvGrpSpPr>
        <p:grpSpPr>
          <a:xfrm>
            <a:off x="0" y="238129"/>
            <a:ext cx="9140310" cy="504000"/>
            <a:chOff x="0" y="238129"/>
            <a:chExt cx="9140310" cy="504000"/>
          </a:xfrm>
        </p:grpSpPr>
        <p:sp>
          <p:nvSpPr>
            <p:cNvPr id="8" name="矩形 7"/>
            <p:cNvSpPr/>
            <p:nvPr/>
          </p:nvSpPr>
          <p:spPr>
            <a:xfrm>
              <a:off x="1187624" y="238129"/>
              <a:ext cx="7669038" cy="504000"/>
            </a:xfrm>
            <a:prstGeom prst="rect">
              <a:avLst/>
            </a:prstGeom>
            <a:solidFill>
              <a:srgbClr val="E8E8EF">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sp>
          <p:nvSpPr>
            <p:cNvPr id="9" name="矩形 8"/>
            <p:cNvSpPr/>
            <p:nvPr/>
          </p:nvSpPr>
          <p:spPr>
            <a:xfrm>
              <a:off x="8856662" y="238129"/>
              <a:ext cx="283648"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sp>
          <p:nvSpPr>
            <p:cNvPr id="7" name="矩形 6"/>
            <p:cNvSpPr/>
            <p:nvPr/>
          </p:nvSpPr>
          <p:spPr>
            <a:xfrm>
              <a:off x="0" y="238129"/>
              <a:ext cx="1187622"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grpSp>
      <p:sp>
        <p:nvSpPr>
          <p:cNvPr id="45" name="任意多边形 44"/>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lgn="l" eaLnBrk="1" hangingPunct="1">
              <a:lnSpc>
                <a:spcPct val="100000"/>
              </a:lnSpc>
              <a:spcBef>
                <a:spcPct val="0"/>
              </a:spcBef>
              <a:buFontTx/>
              <a:buNone/>
              <a:defRPr/>
            </a:pPr>
            <a:endParaRPr lang="zh-CN" altLang="en-US" sz="1200">
              <a:solidFill>
                <a:prstClr val="black"/>
              </a:solidFill>
              <a:latin typeface="Arial" charset="0"/>
              <a:ea typeface="宋体" charset="-122"/>
              <a:cs typeface="Arial" pitchFamily="34" charset="0"/>
            </a:endParaRPr>
          </a:p>
        </p:txBody>
      </p:sp>
      <p:sp>
        <p:nvSpPr>
          <p:cNvPr id="2" name="矩形 1"/>
          <p:cNvSpPr/>
          <p:nvPr/>
        </p:nvSpPr>
        <p:spPr>
          <a:xfrm>
            <a:off x="393295" y="6558017"/>
            <a:ext cx="974349"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smtClean="0">
                <a:solidFill>
                  <a:srgbClr val="1F477D"/>
                </a:solidFill>
              </a:rPr>
              <a:t>I</a:t>
            </a:r>
            <a:r>
              <a:rPr lang="en-US" altLang="zh-CN" sz="1200" b="1" baseline="0" dirty="0" smtClean="0">
                <a:solidFill>
                  <a:srgbClr val="1F477D"/>
                </a:solidFill>
              </a:rPr>
              <a:t>.S.Engine</a:t>
            </a:r>
            <a:endParaRPr lang="zh-CN" altLang="en-US" sz="1200" b="1" dirty="0">
              <a:solidFill>
                <a:srgbClr val="1F477D"/>
              </a:solidFill>
            </a:endParaRPr>
          </a:p>
        </p:txBody>
      </p:sp>
      <p:sp>
        <p:nvSpPr>
          <p:cNvPr id="48" name="矩形 47"/>
          <p:cNvSpPr/>
          <p:nvPr/>
        </p:nvSpPr>
        <p:spPr>
          <a:xfrm>
            <a:off x="2087216" y="6550982"/>
            <a:ext cx="1844916"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800" b="0" dirty="0" smtClean="0">
                <a:solidFill>
                  <a:srgbClr val="9DA3A5"/>
                </a:solidFill>
              </a:rPr>
              <a:t>http://www.isengine.com.cn/</a:t>
            </a:r>
            <a:endParaRPr lang="zh-CN" altLang="en-US" sz="800" b="0" dirty="0">
              <a:solidFill>
                <a:srgbClr val="9DA3A5"/>
              </a:solidFill>
            </a:endParaRPr>
          </a:p>
        </p:txBody>
      </p:sp>
      <p:sp>
        <p:nvSpPr>
          <p:cNvPr id="4" name="文本框 3"/>
          <p:cNvSpPr txBox="1"/>
          <p:nvPr/>
        </p:nvSpPr>
        <p:spPr>
          <a:xfrm>
            <a:off x="728039" y="6490002"/>
            <a:ext cx="1872208" cy="302390"/>
          </a:xfrm>
          <a:prstGeom prst="rect">
            <a:avLst/>
          </a:prstGeom>
          <a:noFill/>
        </p:spPr>
        <p:txBody>
          <a:bodyPr wrap="square" rtlCol="0">
            <a:spAutoFit/>
          </a:bodyPr>
          <a:lstStyle/>
          <a:p>
            <a:pPr>
              <a:lnSpc>
                <a:spcPct val="130000"/>
              </a:lnSpc>
            </a:pPr>
            <a:r>
              <a:rPr lang="zh-CN" altLang="en-US" sz="1050" b="1" dirty="0" smtClean="0">
                <a:latin typeface="Arial" panose="020B0604020202020204" pitchFamily="34" charset="0"/>
                <a:ea typeface="微软雅黑" panose="020B0503020204020204" pitchFamily="34" charset="-122"/>
              </a:rPr>
              <a:t>产品研究部</a:t>
            </a:r>
          </a:p>
        </p:txBody>
      </p:sp>
      <p:sp>
        <p:nvSpPr>
          <p:cNvPr id="12" name="矩形 11"/>
          <p:cNvSpPr/>
          <p:nvPr/>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71623453"/>
      </p:ext>
    </p:extLst>
  </p:cSld>
  <p:clrMap bg1="lt1" tx1="dk1" bg2="lt2" tx2="dk2" accent1="accent1" accent2="accent2" accent3="accent3" accent4="accent4" accent5="accent5" accent6="accent6" hlink="hlink" folHlink="folHlink"/>
  <p:sldLayoutIdLst>
    <p:sldLayoutId id="2147483805" r:id="rId1"/>
    <p:sldLayoutId id="2147483818" r:id="rId2"/>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p:titleStyle>
    <p:body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KSO_FN"/>
          <p:cNvSpPr>
            <a:spLocks noGrp="1"/>
          </p:cNvSpPr>
          <p:nvPr>
            <p:ph type="sldNum" sz="quarter" idx="4"/>
          </p:nvPr>
        </p:nvSpPr>
        <p:spPr>
          <a:xfrm>
            <a:off x="8471233"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spTree>
    <p:extLst>
      <p:ext uri="{BB962C8B-B14F-4D97-AF65-F5344CB8AC3E}">
        <p14:creationId xmlns:p14="http://schemas.microsoft.com/office/powerpoint/2010/main" val="2575593110"/>
      </p:ext>
    </p:extLst>
  </p:cSld>
  <p:clrMap bg1="lt1" tx1="dk1" bg2="lt2" tx2="dk2" accent1="accent1" accent2="accent2" accent3="accent3" accent4="accent4" accent5="accent5" accent6="accent6" hlink="hlink" folHlink="folHlink"/>
  <p:sldLayoutIdLst>
    <p:sldLayoutId id="2147483810" r:id="rId1"/>
    <p:sldLayoutId id="2147483813" r:id="rId2"/>
    <p:sldLayoutId id="2147483814" r:id="rId3"/>
    <p:sldLayoutId id="2147483815" r:id="rId4"/>
    <p:sldLayoutId id="2147483817" r:id="rId5"/>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p:titleStyle>
    <p:body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KSO_FN"/>
          <p:cNvSpPr>
            <a:spLocks noGrp="1"/>
          </p:cNvSpPr>
          <p:nvPr>
            <p:ph type="sldNum" sz="quarter" idx="4"/>
          </p:nvPr>
        </p:nvSpPr>
        <p:spPr>
          <a:xfrm>
            <a:off x="8471233"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l"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algn="l"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3" name="KSO_BC1"/>
          <p:cNvSpPr>
            <a:spLocks noGrp="1"/>
          </p:cNvSpPr>
          <p:nvPr>
            <p:ph type="body" idx="1"/>
          </p:nvPr>
        </p:nvSpPr>
        <p:spPr>
          <a:xfrm>
            <a:off x="628647" y="1119520"/>
            <a:ext cx="8134252" cy="5193212"/>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endParaRPr lang="en-US" altLang="zh-CN" dirty="0" smtClean="0"/>
          </a:p>
          <a:p>
            <a:pPr lvl="2"/>
            <a:endParaRPr lang="zh-CN" altLang="en-US" dirty="0" smtClean="0"/>
          </a:p>
        </p:txBody>
      </p:sp>
      <p:grpSp>
        <p:nvGrpSpPr>
          <p:cNvPr id="16" name="组合 15"/>
          <p:cNvGrpSpPr/>
          <p:nvPr/>
        </p:nvGrpSpPr>
        <p:grpSpPr>
          <a:xfrm>
            <a:off x="0" y="238129"/>
            <a:ext cx="9140310" cy="504000"/>
            <a:chOff x="0" y="238129"/>
            <a:chExt cx="9140310" cy="504000"/>
          </a:xfrm>
        </p:grpSpPr>
        <p:sp>
          <p:nvSpPr>
            <p:cNvPr id="8" name="矩形 7"/>
            <p:cNvSpPr/>
            <p:nvPr/>
          </p:nvSpPr>
          <p:spPr>
            <a:xfrm>
              <a:off x="1187624" y="238129"/>
              <a:ext cx="7669038" cy="504000"/>
            </a:xfrm>
            <a:prstGeom prst="rect">
              <a:avLst/>
            </a:prstGeom>
            <a:solidFill>
              <a:srgbClr val="E8E8EF">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F497D"/>
                </a:solidFill>
              </a:endParaRPr>
            </a:p>
          </p:txBody>
        </p:sp>
        <p:sp>
          <p:nvSpPr>
            <p:cNvPr id="9" name="矩形 8"/>
            <p:cNvSpPr/>
            <p:nvPr/>
          </p:nvSpPr>
          <p:spPr>
            <a:xfrm>
              <a:off x="8856662" y="238129"/>
              <a:ext cx="283648"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F497D"/>
                </a:solidFill>
              </a:endParaRPr>
            </a:p>
          </p:txBody>
        </p:sp>
        <p:sp>
          <p:nvSpPr>
            <p:cNvPr id="7" name="矩形 6"/>
            <p:cNvSpPr/>
            <p:nvPr/>
          </p:nvSpPr>
          <p:spPr>
            <a:xfrm>
              <a:off x="0" y="238129"/>
              <a:ext cx="1187622"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F497D"/>
                </a:solidFill>
              </a:endParaRPr>
            </a:p>
          </p:txBody>
        </p:sp>
      </p:grpSp>
      <p:sp>
        <p:nvSpPr>
          <p:cNvPr id="45" name="任意多边形 44"/>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lgn="l" eaLnBrk="1" hangingPunct="1">
              <a:lnSpc>
                <a:spcPct val="100000"/>
              </a:lnSpc>
              <a:spcBef>
                <a:spcPct val="0"/>
              </a:spcBef>
              <a:buFontTx/>
              <a:buNone/>
              <a:defRPr/>
            </a:pPr>
            <a:endParaRPr lang="zh-CN" altLang="en-US" sz="1200">
              <a:solidFill>
                <a:prstClr val="black"/>
              </a:solidFill>
              <a:latin typeface="Arial" charset="0"/>
              <a:ea typeface="宋体" charset="-122"/>
              <a:cs typeface="Arial" pitchFamily="34" charset="0"/>
            </a:endParaRPr>
          </a:p>
        </p:txBody>
      </p:sp>
      <p:sp>
        <p:nvSpPr>
          <p:cNvPr id="2" name="矩形 1"/>
          <p:cNvSpPr/>
          <p:nvPr/>
        </p:nvSpPr>
        <p:spPr>
          <a:xfrm>
            <a:off x="393295" y="6558017"/>
            <a:ext cx="974349"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200" b="1" dirty="0" smtClean="0">
                <a:solidFill>
                  <a:srgbClr val="1F477D"/>
                </a:solidFill>
              </a:rPr>
              <a:t>I.S.Engine</a:t>
            </a:r>
            <a:endParaRPr lang="zh-CN" altLang="en-US" sz="1200" b="1" dirty="0">
              <a:solidFill>
                <a:srgbClr val="1F477D"/>
              </a:solidFill>
            </a:endParaRPr>
          </a:p>
        </p:txBody>
      </p:sp>
      <p:sp>
        <p:nvSpPr>
          <p:cNvPr id="48" name="矩形 47"/>
          <p:cNvSpPr/>
          <p:nvPr/>
        </p:nvSpPr>
        <p:spPr>
          <a:xfrm>
            <a:off x="2087216" y="6550982"/>
            <a:ext cx="1844916"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800" dirty="0" smtClean="0">
                <a:solidFill>
                  <a:srgbClr val="9DA3A5"/>
                </a:solidFill>
              </a:rPr>
              <a:t>http://www.isengine.com.cn/</a:t>
            </a:r>
            <a:endParaRPr lang="zh-CN" altLang="en-US" sz="800" dirty="0">
              <a:solidFill>
                <a:srgbClr val="9DA3A5"/>
              </a:solidFill>
            </a:endParaRPr>
          </a:p>
        </p:txBody>
      </p:sp>
      <p:sp>
        <p:nvSpPr>
          <p:cNvPr id="4" name="文本框 3"/>
          <p:cNvSpPr txBox="1"/>
          <p:nvPr/>
        </p:nvSpPr>
        <p:spPr>
          <a:xfrm>
            <a:off x="728039" y="6490002"/>
            <a:ext cx="1872208" cy="281680"/>
          </a:xfrm>
          <a:prstGeom prst="rect">
            <a:avLst/>
          </a:prstGeom>
          <a:noFill/>
        </p:spPr>
        <p:txBody>
          <a:bodyPr wrap="square" rtlCol="0">
            <a:spAutoFit/>
          </a:bodyPr>
          <a:lstStyle/>
          <a:p>
            <a:pPr>
              <a:lnSpc>
                <a:spcPct val="130000"/>
              </a:lnSpc>
            </a:pPr>
            <a:r>
              <a:rPr lang="zh-CN" altLang="en-US" sz="1050" b="1" dirty="0" smtClean="0">
                <a:solidFill>
                  <a:srgbClr val="5F5F5F"/>
                </a:solidFill>
                <a:latin typeface="Arial" panose="020B0604020202020204" pitchFamily="34" charset="0"/>
                <a:ea typeface="微软雅黑" panose="020B0503020204020204" pitchFamily="34" charset="-122"/>
              </a:rPr>
              <a:t>营销研究部</a:t>
            </a:r>
          </a:p>
        </p:txBody>
      </p:sp>
      <p:sp>
        <p:nvSpPr>
          <p:cNvPr id="12" name="矩形 11"/>
          <p:cNvSpPr/>
          <p:nvPr/>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Tree>
    <p:extLst>
      <p:ext uri="{BB962C8B-B14F-4D97-AF65-F5344CB8AC3E}">
        <p14:creationId xmlns:p14="http://schemas.microsoft.com/office/powerpoint/2010/main" val="3220822104"/>
      </p:ext>
    </p:extLst>
  </p:cSld>
  <p:clrMap bg1="lt1" tx1="dk1" bg2="lt2" tx2="dk2" accent1="accent1" accent2="accent2" accent3="accent3" accent4="accent4" accent5="accent5" accent6="accent6" hlink="hlink" folHlink="folHlink"/>
  <p:sldLayoutIdLst>
    <p:sldLayoutId id="2147483829" r:id="rId1"/>
    <p:sldLayoutId id="2147483830" r:id="rId2"/>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p:titleStyle>
    <p:body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notesSlide" Target="../notesSlides/notesSlide5.xml"/><Relationship Id="rId3" Type="http://schemas.openxmlformats.org/officeDocument/2006/relationships/tags" Target="../tags/tag12.xml"/><Relationship Id="rId7" Type="http://schemas.openxmlformats.org/officeDocument/2006/relationships/tags" Target="../tags/tag16.xml"/><Relationship Id="rId12" Type="http://schemas.openxmlformats.org/officeDocument/2006/relationships/slideLayout" Target="../slideLayouts/slideLayout1.xml"/><Relationship Id="rId2" Type="http://schemas.openxmlformats.org/officeDocument/2006/relationships/tags" Target="../tags/tag11.xml"/><Relationship Id="rId16" Type="http://schemas.openxmlformats.org/officeDocument/2006/relationships/chart" Target="../charts/chart4.xml"/><Relationship Id="rId1" Type="http://schemas.openxmlformats.org/officeDocument/2006/relationships/vmlDrawing" Target="../drawings/vmlDrawing2.vml"/><Relationship Id="rId6" Type="http://schemas.openxmlformats.org/officeDocument/2006/relationships/tags" Target="../tags/tag15.xml"/><Relationship Id="rId11" Type="http://schemas.openxmlformats.org/officeDocument/2006/relationships/tags" Target="../tags/tag20.xml"/><Relationship Id="rId5" Type="http://schemas.openxmlformats.org/officeDocument/2006/relationships/tags" Target="../tags/tag14.xml"/><Relationship Id="rId15" Type="http://schemas.openxmlformats.org/officeDocument/2006/relationships/image" Target="../media/image4.emf"/><Relationship Id="rId10" Type="http://schemas.openxmlformats.org/officeDocument/2006/relationships/tags" Target="../tags/tag19.xml"/><Relationship Id="rId4" Type="http://schemas.openxmlformats.org/officeDocument/2006/relationships/tags" Target="../tags/tag13.xml"/><Relationship Id="rId9" Type="http://schemas.openxmlformats.org/officeDocument/2006/relationships/tags" Target="../tags/tag18.xml"/><Relationship Id="rId14" Type="http://schemas.openxmlformats.org/officeDocument/2006/relationships/oleObject" Target="../embeddings/oleObject2.bin"/></Relationships>
</file>

<file path=ppt/slides/_rels/slide1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tags" Target="../tags/tag27.xml"/><Relationship Id="rId13" Type="http://schemas.openxmlformats.org/officeDocument/2006/relationships/notesSlide" Target="../notesSlides/notesSlide7.xml"/><Relationship Id="rId3" Type="http://schemas.openxmlformats.org/officeDocument/2006/relationships/tags" Target="../tags/tag22.xml"/><Relationship Id="rId7" Type="http://schemas.openxmlformats.org/officeDocument/2006/relationships/tags" Target="../tags/tag26.xml"/><Relationship Id="rId12" Type="http://schemas.openxmlformats.org/officeDocument/2006/relationships/slideLayout" Target="../slideLayouts/slideLayout1.xml"/><Relationship Id="rId2" Type="http://schemas.openxmlformats.org/officeDocument/2006/relationships/tags" Target="../tags/tag21.xml"/><Relationship Id="rId16" Type="http://schemas.openxmlformats.org/officeDocument/2006/relationships/chart" Target="../charts/chart6.xml"/><Relationship Id="rId1" Type="http://schemas.openxmlformats.org/officeDocument/2006/relationships/vmlDrawing" Target="../drawings/vmlDrawing3.vml"/><Relationship Id="rId6" Type="http://schemas.openxmlformats.org/officeDocument/2006/relationships/tags" Target="../tags/tag25.xml"/><Relationship Id="rId11" Type="http://schemas.openxmlformats.org/officeDocument/2006/relationships/tags" Target="../tags/tag30.xml"/><Relationship Id="rId5" Type="http://schemas.openxmlformats.org/officeDocument/2006/relationships/tags" Target="../tags/tag24.xml"/><Relationship Id="rId15" Type="http://schemas.openxmlformats.org/officeDocument/2006/relationships/image" Target="../media/image4.emf"/><Relationship Id="rId10" Type="http://schemas.openxmlformats.org/officeDocument/2006/relationships/tags" Target="../tags/tag29.xml"/><Relationship Id="rId4" Type="http://schemas.openxmlformats.org/officeDocument/2006/relationships/tags" Target="../tags/tag23.xml"/><Relationship Id="rId9" Type="http://schemas.openxmlformats.org/officeDocument/2006/relationships/tags" Target="../tags/tag28.xml"/><Relationship Id="rId14" Type="http://schemas.openxmlformats.org/officeDocument/2006/relationships/oleObject" Target="../embeddings/oleObject3.bin"/></Relationships>
</file>

<file path=ppt/slides/_rels/slide15.xml.rels><?xml version="1.0" encoding="UTF-8" standalone="yes"?>
<Relationships xmlns="http://schemas.openxmlformats.org/package/2006/relationships"><Relationship Id="rId8" Type="http://schemas.openxmlformats.org/officeDocument/2006/relationships/tags" Target="../tags/tag37.xml"/><Relationship Id="rId13" Type="http://schemas.openxmlformats.org/officeDocument/2006/relationships/oleObject" Target="../embeddings/oleObject4.bin"/><Relationship Id="rId3" Type="http://schemas.openxmlformats.org/officeDocument/2006/relationships/tags" Target="../tags/tag32.xml"/><Relationship Id="rId7" Type="http://schemas.openxmlformats.org/officeDocument/2006/relationships/tags" Target="../tags/tag36.xml"/><Relationship Id="rId12" Type="http://schemas.openxmlformats.org/officeDocument/2006/relationships/slideLayout" Target="../slideLayouts/slideLayout1.xml"/><Relationship Id="rId2" Type="http://schemas.openxmlformats.org/officeDocument/2006/relationships/tags" Target="../tags/tag31.xml"/><Relationship Id="rId1" Type="http://schemas.openxmlformats.org/officeDocument/2006/relationships/vmlDrawing" Target="../drawings/vmlDrawing4.vml"/><Relationship Id="rId6" Type="http://schemas.openxmlformats.org/officeDocument/2006/relationships/tags" Target="../tags/tag35.xml"/><Relationship Id="rId11" Type="http://schemas.openxmlformats.org/officeDocument/2006/relationships/tags" Target="../tags/tag40.xml"/><Relationship Id="rId5" Type="http://schemas.openxmlformats.org/officeDocument/2006/relationships/tags" Target="../tags/tag34.xml"/><Relationship Id="rId15" Type="http://schemas.openxmlformats.org/officeDocument/2006/relationships/chart" Target="../charts/chart7.xml"/><Relationship Id="rId10" Type="http://schemas.openxmlformats.org/officeDocument/2006/relationships/tags" Target="../tags/tag39.xml"/><Relationship Id="rId4" Type="http://schemas.openxmlformats.org/officeDocument/2006/relationships/tags" Target="../tags/tag33.xml"/><Relationship Id="rId9" Type="http://schemas.openxmlformats.org/officeDocument/2006/relationships/tags" Target="../tags/tag38.xml"/><Relationship Id="rId14" Type="http://schemas.openxmlformats.org/officeDocument/2006/relationships/image" Target="../media/image4.emf"/></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chart" Target="../charts/chart9.xml"/><Relationship Id="rId5" Type="http://schemas.openxmlformats.org/officeDocument/2006/relationships/chart" Target="../charts/chart8.xml"/><Relationship Id="rId4" Type="http://schemas.openxmlformats.org/officeDocument/2006/relationships/image" Target="../media/image6.jpeg"/></Relationships>
</file>

<file path=ppt/slides/_rels/slide17.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chart" Target="../charts/chart11.xml"/><Relationship Id="rId4" Type="http://schemas.openxmlformats.org/officeDocument/2006/relationships/image" Target="../media/image8.jpeg"/></Relationships>
</file>

<file path=ppt/slides/_rels/slide18.xml.rels><?xml version="1.0" encoding="UTF-8" standalone="yes"?>
<Relationships xmlns="http://schemas.openxmlformats.org/package/2006/relationships"><Relationship Id="rId8" Type="http://schemas.openxmlformats.org/officeDocument/2006/relationships/tags" Target="../tags/tag47.xml"/><Relationship Id="rId13" Type="http://schemas.openxmlformats.org/officeDocument/2006/relationships/oleObject" Target="../embeddings/oleObject5.bin"/><Relationship Id="rId3" Type="http://schemas.openxmlformats.org/officeDocument/2006/relationships/tags" Target="../tags/tag42.xml"/><Relationship Id="rId7" Type="http://schemas.openxmlformats.org/officeDocument/2006/relationships/tags" Target="../tags/tag46.xml"/><Relationship Id="rId12" Type="http://schemas.openxmlformats.org/officeDocument/2006/relationships/slideLayout" Target="../slideLayouts/slideLayout1.xml"/><Relationship Id="rId2" Type="http://schemas.openxmlformats.org/officeDocument/2006/relationships/tags" Target="../tags/tag41.xml"/><Relationship Id="rId1" Type="http://schemas.openxmlformats.org/officeDocument/2006/relationships/vmlDrawing" Target="../drawings/vmlDrawing5.vml"/><Relationship Id="rId6" Type="http://schemas.openxmlformats.org/officeDocument/2006/relationships/tags" Target="../tags/tag45.xml"/><Relationship Id="rId11" Type="http://schemas.openxmlformats.org/officeDocument/2006/relationships/tags" Target="../tags/tag50.xml"/><Relationship Id="rId5" Type="http://schemas.openxmlformats.org/officeDocument/2006/relationships/tags" Target="../tags/tag44.xml"/><Relationship Id="rId15" Type="http://schemas.openxmlformats.org/officeDocument/2006/relationships/chart" Target="../charts/chart12.xml"/><Relationship Id="rId10" Type="http://schemas.openxmlformats.org/officeDocument/2006/relationships/tags" Target="../tags/tag49.xml"/><Relationship Id="rId4" Type="http://schemas.openxmlformats.org/officeDocument/2006/relationships/tags" Target="../tags/tag43.xml"/><Relationship Id="rId9" Type="http://schemas.openxmlformats.org/officeDocument/2006/relationships/tags" Target="../tags/tag48.xml"/><Relationship Id="rId14" Type="http://schemas.openxmlformats.org/officeDocument/2006/relationships/image" Target="../media/image4.emf"/></Relationships>
</file>

<file path=ppt/slides/_rels/slide19.xml.rels><?xml version="1.0" encoding="UTF-8" standalone="yes"?>
<Relationships xmlns="http://schemas.openxmlformats.org/package/2006/relationships"><Relationship Id="rId8" Type="http://schemas.openxmlformats.org/officeDocument/2006/relationships/tags" Target="../tags/tag57.xml"/><Relationship Id="rId13" Type="http://schemas.openxmlformats.org/officeDocument/2006/relationships/notesSlide" Target="../notesSlides/notesSlide9.xml"/><Relationship Id="rId3" Type="http://schemas.openxmlformats.org/officeDocument/2006/relationships/tags" Target="../tags/tag52.xml"/><Relationship Id="rId7" Type="http://schemas.openxmlformats.org/officeDocument/2006/relationships/tags" Target="../tags/tag56.xml"/><Relationship Id="rId12" Type="http://schemas.openxmlformats.org/officeDocument/2006/relationships/slideLayout" Target="../slideLayouts/slideLayout1.xml"/><Relationship Id="rId2" Type="http://schemas.openxmlformats.org/officeDocument/2006/relationships/tags" Target="../tags/tag51.xml"/><Relationship Id="rId16" Type="http://schemas.openxmlformats.org/officeDocument/2006/relationships/chart" Target="../charts/chart13.xml"/><Relationship Id="rId1" Type="http://schemas.openxmlformats.org/officeDocument/2006/relationships/vmlDrawing" Target="../drawings/vmlDrawing6.vml"/><Relationship Id="rId6" Type="http://schemas.openxmlformats.org/officeDocument/2006/relationships/tags" Target="../tags/tag55.xml"/><Relationship Id="rId11" Type="http://schemas.openxmlformats.org/officeDocument/2006/relationships/tags" Target="../tags/tag60.xml"/><Relationship Id="rId5" Type="http://schemas.openxmlformats.org/officeDocument/2006/relationships/tags" Target="../tags/tag54.xml"/><Relationship Id="rId15" Type="http://schemas.openxmlformats.org/officeDocument/2006/relationships/image" Target="../media/image4.emf"/><Relationship Id="rId10" Type="http://schemas.openxmlformats.org/officeDocument/2006/relationships/tags" Target="../tags/tag59.xml"/><Relationship Id="rId4" Type="http://schemas.openxmlformats.org/officeDocument/2006/relationships/tags" Target="../tags/tag53.xml"/><Relationship Id="rId9" Type="http://schemas.openxmlformats.org/officeDocument/2006/relationships/tags" Target="../tags/tag58.xml"/><Relationship Id="rId14" Type="http://schemas.openxmlformats.org/officeDocument/2006/relationships/oleObject" Target="../embeddings/oleObject6.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chart" Target="../charts/chart14.xml"/><Relationship Id="rId1" Type="http://schemas.openxmlformats.org/officeDocument/2006/relationships/slideLayout" Target="../slideLayouts/slideLayout1.xml"/><Relationship Id="rId5" Type="http://schemas.openxmlformats.org/officeDocument/2006/relationships/chart" Target="../charts/chart15.xml"/><Relationship Id="rId4" Type="http://schemas.openxmlformats.org/officeDocument/2006/relationships/image" Target="../media/image10.jpeg"/></Relationships>
</file>

<file path=ppt/slides/_rels/slide21.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image" Target="../media/image11.jpeg"/><Relationship Id="rId1" Type="http://schemas.openxmlformats.org/officeDocument/2006/relationships/slideLayout" Target="../slideLayouts/slideLayout1.xml"/><Relationship Id="rId5" Type="http://schemas.openxmlformats.org/officeDocument/2006/relationships/image" Target="../media/image12.jpeg"/><Relationship Id="rId4" Type="http://schemas.openxmlformats.org/officeDocument/2006/relationships/chart" Target="../charts/chart17.xml"/></Relationships>
</file>

<file path=ppt/slides/_rels/slide22.xml.rels><?xml version="1.0" encoding="UTF-8" standalone="yes"?>
<Relationships xmlns="http://schemas.openxmlformats.org/package/2006/relationships"><Relationship Id="rId8" Type="http://schemas.openxmlformats.org/officeDocument/2006/relationships/tags" Target="../tags/tag67.xml"/><Relationship Id="rId13" Type="http://schemas.openxmlformats.org/officeDocument/2006/relationships/oleObject" Target="../embeddings/oleObject7.bin"/><Relationship Id="rId3" Type="http://schemas.openxmlformats.org/officeDocument/2006/relationships/tags" Target="../tags/tag62.xml"/><Relationship Id="rId7" Type="http://schemas.openxmlformats.org/officeDocument/2006/relationships/tags" Target="../tags/tag66.xml"/><Relationship Id="rId12" Type="http://schemas.openxmlformats.org/officeDocument/2006/relationships/slideLayout" Target="../slideLayouts/slideLayout1.xml"/><Relationship Id="rId2" Type="http://schemas.openxmlformats.org/officeDocument/2006/relationships/tags" Target="../tags/tag61.xml"/><Relationship Id="rId1" Type="http://schemas.openxmlformats.org/officeDocument/2006/relationships/vmlDrawing" Target="../drawings/vmlDrawing7.vml"/><Relationship Id="rId6" Type="http://schemas.openxmlformats.org/officeDocument/2006/relationships/tags" Target="../tags/tag65.xml"/><Relationship Id="rId11" Type="http://schemas.openxmlformats.org/officeDocument/2006/relationships/tags" Target="../tags/tag70.xml"/><Relationship Id="rId5" Type="http://schemas.openxmlformats.org/officeDocument/2006/relationships/tags" Target="../tags/tag64.xml"/><Relationship Id="rId15" Type="http://schemas.openxmlformats.org/officeDocument/2006/relationships/chart" Target="../charts/chart18.xml"/><Relationship Id="rId10" Type="http://schemas.openxmlformats.org/officeDocument/2006/relationships/tags" Target="../tags/tag69.xml"/><Relationship Id="rId4" Type="http://schemas.openxmlformats.org/officeDocument/2006/relationships/tags" Target="../tags/tag63.xml"/><Relationship Id="rId9" Type="http://schemas.openxmlformats.org/officeDocument/2006/relationships/tags" Target="../tags/tag68.xml"/><Relationship Id="rId14" Type="http://schemas.openxmlformats.org/officeDocument/2006/relationships/image" Target="../media/image4.emf"/></Relationships>
</file>

<file path=ppt/slides/_rels/slide23.xml.rels><?xml version="1.0" encoding="UTF-8" standalone="yes"?>
<Relationships xmlns="http://schemas.openxmlformats.org/package/2006/relationships"><Relationship Id="rId8" Type="http://schemas.openxmlformats.org/officeDocument/2006/relationships/tags" Target="../tags/tag77.xml"/><Relationship Id="rId13" Type="http://schemas.openxmlformats.org/officeDocument/2006/relationships/notesSlide" Target="../notesSlides/notesSlide10.xml"/><Relationship Id="rId3" Type="http://schemas.openxmlformats.org/officeDocument/2006/relationships/tags" Target="../tags/tag72.xml"/><Relationship Id="rId7" Type="http://schemas.openxmlformats.org/officeDocument/2006/relationships/tags" Target="../tags/tag76.xml"/><Relationship Id="rId12" Type="http://schemas.openxmlformats.org/officeDocument/2006/relationships/slideLayout" Target="../slideLayouts/slideLayout1.xml"/><Relationship Id="rId2" Type="http://schemas.openxmlformats.org/officeDocument/2006/relationships/tags" Target="../tags/tag71.xml"/><Relationship Id="rId16" Type="http://schemas.openxmlformats.org/officeDocument/2006/relationships/chart" Target="../charts/chart19.xml"/><Relationship Id="rId1" Type="http://schemas.openxmlformats.org/officeDocument/2006/relationships/vmlDrawing" Target="../drawings/vmlDrawing8.vml"/><Relationship Id="rId6" Type="http://schemas.openxmlformats.org/officeDocument/2006/relationships/tags" Target="../tags/tag75.xml"/><Relationship Id="rId11" Type="http://schemas.openxmlformats.org/officeDocument/2006/relationships/tags" Target="../tags/tag80.xml"/><Relationship Id="rId5" Type="http://schemas.openxmlformats.org/officeDocument/2006/relationships/tags" Target="../tags/tag74.xml"/><Relationship Id="rId15" Type="http://schemas.openxmlformats.org/officeDocument/2006/relationships/image" Target="../media/image4.emf"/><Relationship Id="rId10" Type="http://schemas.openxmlformats.org/officeDocument/2006/relationships/tags" Target="../tags/tag79.xml"/><Relationship Id="rId4" Type="http://schemas.openxmlformats.org/officeDocument/2006/relationships/tags" Target="../tags/tag73.xml"/><Relationship Id="rId9" Type="http://schemas.openxmlformats.org/officeDocument/2006/relationships/tags" Target="../tags/tag78.xml"/><Relationship Id="rId14" Type="http://schemas.openxmlformats.org/officeDocument/2006/relationships/oleObject" Target="../embeddings/oleObject8.bin"/></Relationships>
</file>

<file path=ppt/slides/_rels/slide2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chart" Target="../charts/chart20.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chart" Target="../charts/chart21.xml"/></Relationships>
</file>

<file path=ppt/slides/_rels/slide2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chart" Target="../charts/chart22.xml"/><Relationship Id="rId1" Type="http://schemas.openxmlformats.org/officeDocument/2006/relationships/slideLayout" Target="../slideLayouts/slideLayout1.xml"/><Relationship Id="rId5" Type="http://schemas.openxmlformats.org/officeDocument/2006/relationships/chart" Target="../charts/chart23.xml"/><Relationship Id="rId4" Type="http://schemas.openxmlformats.org/officeDocument/2006/relationships/image" Target="../media/image16.jpeg"/></Relationships>
</file>

<file path=ppt/slides/_rels/slide26.xml.rels><?xml version="1.0" encoding="UTF-8" standalone="yes"?>
<Relationships xmlns="http://schemas.openxmlformats.org/package/2006/relationships"><Relationship Id="rId8" Type="http://schemas.openxmlformats.org/officeDocument/2006/relationships/tags" Target="../tags/tag87.xml"/><Relationship Id="rId13" Type="http://schemas.openxmlformats.org/officeDocument/2006/relationships/notesSlide" Target="../notesSlides/notesSlide11.xml"/><Relationship Id="rId3" Type="http://schemas.openxmlformats.org/officeDocument/2006/relationships/tags" Target="../tags/tag82.xml"/><Relationship Id="rId7" Type="http://schemas.openxmlformats.org/officeDocument/2006/relationships/tags" Target="../tags/tag86.xml"/><Relationship Id="rId12" Type="http://schemas.openxmlformats.org/officeDocument/2006/relationships/slideLayout" Target="../slideLayouts/slideLayout1.xml"/><Relationship Id="rId2" Type="http://schemas.openxmlformats.org/officeDocument/2006/relationships/tags" Target="../tags/tag81.xml"/><Relationship Id="rId16" Type="http://schemas.openxmlformats.org/officeDocument/2006/relationships/chart" Target="../charts/chart24.xml"/><Relationship Id="rId1" Type="http://schemas.openxmlformats.org/officeDocument/2006/relationships/vmlDrawing" Target="../drawings/vmlDrawing9.vml"/><Relationship Id="rId6" Type="http://schemas.openxmlformats.org/officeDocument/2006/relationships/tags" Target="../tags/tag85.xml"/><Relationship Id="rId11" Type="http://schemas.openxmlformats.org/officeDocument/2006/relationships/tags" Target="../tags/tag90.xml"/><Relationship Id="rId5" Type="http://schemas.openxmlformats.org/officeDocument/2006/relationships/tags" Target="../tags/tag84.xml"/><Relationship Id="rId15" Type="http://schemas.openxmlformats.org/officeDocument/2006/relationships/image" Target="../media/image4.emf"/><Relationship Id="rId10" Type="http://schemas.openxmlformats.org/officeDocument/2006/relationships/tags" Target="../tags/tag89.xml"/><Relationship Id="rId4" Type="http://schemas.openxmlformats.org/officeDocument/2006/relationships/tags" Target="../tags/tag83.xml"/><Relationship Id="rId9" Type="http://schemas.openxmlformats.org/officeDocument/2006/relationships/tags" Target="../tags/tag88.xml"/><Relationship Id="rId14" Type="http://schemas.openxmlformats.org/officeDocument/2006/relationships/oleObject" Target="../embeddings/oleObject9.bin"/></Relationships>
</file>

<file path=ppt/slides/_rels/slide27.xml.rels><?xml version="1.0" encoding="UTF-8" standalone="yes"?>
<Relationships xmlns="http://schemas.openxmlformats.org/package/2006/relationships"><Relationship Id="rId8" Type="http://schemas.openxmlformats.org/officeDocument/2006/relationships/tags" Target="../tags/tag97.xml"/><Relationship Id="rId13" Type="http://schemas.openxmlformats.org/officeDocument/2006/relationships/oleObject" Target="../embeddings/oleObject10.bin"/><Relationship Id="rId3" Type="http://schemas.openxmlformats.org/officeDocument/2006/relationships/tags" Target="../tags/tag92.xml"/><Relationship Id="rId7" Type="http://schemas.openxmlformats.org/officeDocument/2006/relationships/tags" Target="../tags/tag96.xml"/><Relationship Id="rId12" Type="http://schemas.openxmlformats.org/officeDocument/2006/relationships/slideLayout" Target="../slideLayouts/slideLayout1.xml"/><Relationship Id="rId2" Type="http://schemas.openxmlformats.org/officeDocument/2006/relationships/tags" Target="../tags/tag91.xml"/><Relationship Id="rId1" Type="http://schemas.openxmlformats.org/officeDocument/2006/relationships/vmlDrawing" Target="../drawings/vmlDrawing10.vml"/><Relationship Id="rId6" Type="http://schemas.openxmlformats.org/officeDocument/2006/relationships/tags" Target="../tags/tag95.xml"/><Relationship Id="rId11" Type="http://schemas.openxmlformats.org/officeDocument/2006/relationships/tags" Target="../tags/tag100.xml"/><Relationship Id="rId5" Type="http://schemas.openxmlformats.org/officeDocument/2006/relationships/tags" Target="../tags/tag94.xml"/><Relationship Id="rId15" Type="http://schemas.openxmlformats.org/officeDocument/2006/relationships/chart" Target="../charts/chart25.xml"/><Relationship Id="rId10" Type="http://schemas.openxmlformats.org/officeDocument/2006/relationships/tags" Target="../tags/tag99.xml"/><Relationship Id="rId4" Type="http://schemas.openxmlformats.org/officeDocument/2006/relationships/tags" Target="../tags/tag93.xml"/><Relationship Id="rId9" Type="http://schemas.openxmlformats.org/officeDocument/2006/relationships/tags" Target="../tags/tag98.xml"/><Relationship Id="rId14" Type="http://schemas.openxmlformats.org/officeDocument/2006/relationships/image" Target="../media/image4.emf"/></Relationships>
</file>

<file path=ppt/slides/_rels/slide28.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chart" Target="../charts/chart27.xml"/></Relationships>
</file>

<file path=ppt/slides/_rels/slide29.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chart" Target="../charts/chart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tags" Target="../tags/tag107.xml"/><Relationship Id="rId13" Type="http://schemas.openxmlformats.org/officeDocument/2006/relationships/oleObject" Target="../embeddings/oleObject11.bin"/><Relationship Id="rId3" Type="http://schemas.openxmlformats.org/officeDocument/2006/relationships/tags" Target="../tags/tag102.xml"/><Relationship Id="rId7" Type="http://schemas.openxmlformats.org/officeDocument/2006/relationships/tags" Target="../tags/tag106.xml"/><Relationship Id="rId12" Type="http://schemas.openxmlformats.org/officeDocument/2006/relationships/slideLayout" Target="../slideLayouts/slideLayout1.xml"/><Relationship Id="rId2" Type="http://schemas.openxmlformats.org/officeDocument/2006/relationships/tags" Target="../tags/tag101.xml"/><Relationship Id="rId1" Type="http://schemas.openxmlformats.org/officeDocument/2006/relationships/vmlDrawing" Target="../drawings/vmlDrawing11.vml"/><Relationship Id="rId6" Type="http://schemas.openxmlformats.org/officeDocument/2006/relationships/tags" Target="../tags/tag105.xml"/><Relationship Id="rId11" Type="http://schemas.openxmlformats.org/officeDocument/2006/relationships/tags" Target="../tags/tag110.xml"/><Relationship Id="rId5" Type="http://schemas.openxmlformats.org/officeDocument/2006/relationships/tags" Target="../tags/tag104.xml"/><Relationship Id="rId15" Type="http://schemas.openxmlformats.org/officeDocument/2006/relationships/chart" Target="../charts/chart30.xml"/><Relationship Id="rId10" Type="http://schemas.openxmlformats.org/officeDocument/2006/relationships/tags" Target="../tags/tag109.xml"/><Relationship Id="rId4" Type="http://schemas.openxmlformats.org/officeDocument/2006/relationships/tags" Target="../tags/tag103.xml"/><Relationship Id="rId9" Type="http://schemas.openxmlformats.org/officeDocument/2006/relationships/tags" Target="../tags/tag108.xml"/><Relationship Id="rId14" Type="http://schemas.openxmlformats.org/officeDocument/2006/relationships/image" Target="../media/image4.emf"/></Relationships>
</file>

<file path=ppt/slides/_rels/slide31.xml.rels><?xml version="1.0" encoding="UTF-8" standalone="yes"?>
<Relationships xmlns="http://schemas.openxmlformats.org/package/2006/relationships"><Relationship Id="rId8" Type="http://schemas.openxmlformats.org/officeDocument/2006/relationships/tags" Target="../tags/tag117.xml"/><Relationship Id="rId13" Type="http://schemas.openxmlformats.org/officeDocument/2006/relationships/notesSlide" Target="../notesSlides/notesSlide14.xml"/><Relationship Id="rId3" Type="http://schemas.openxmlformats.org/officeDocument/2006/relationships/tags" Target="../tags/tag112.xml"/><Relationship Id="rId7" Type="http://schemas.openxmlformats.org/officeDocument/2006/relationships/tags" Target="../tags/tag116.xml"/><Relationship Id="rId12" Type="http://schemas.openxmlformats.org/officeDocument/2006/relationships/slideLayout" Target="../slideLayouts/slideLayout1.xml"/><Relationship Id="rId2" Type="http://schemas.openxmlformats.org/officeDocument/2006/relationships/tags" Target="../tags/tag111.xml"/><Relationship Id="rId16" Type="http://schemas.openxmlformats.org/officeDocument/2006/relationships/chart" Target="../charts/chart31.xml"/><Relationship Id="rId1" Type="http://schemas.openxmlformats.org/officeDocument/2006/relationships/vmlDrawing" Target="../drawings/vmlDrawing12.vml"/><Relationship Id="rId6" Type="http://schemas.openxmlformats.org/officeDocument/2006/relationships/tags" Target="../tags/tag115.xml"/><Relationship Id="rId11" Type="http://schemas.openxmlformats.org/officeDocument/2006/relationships/tags" Target="../tags/tag120.xml"/><Relationship Id="rId5" Type="http://schemas.openxmlformats.org/officeDocument/2006/relationships/tags" Target="../tags/tag114.xml"/><Relationship Id="rId15" Type="http://schemas.openxmlformats.org/officeDocument/2006/relationships/image" Target="../media/image4.emf"/><Relationship Id="rId10" Type="http://schemas.openxmlformats.org/officeDocument/2006/relationships/tags" Target="../tags/tag119.xml"/><Relationship Id="rId4" Type="http://schemas.openxmlformats.org/officeDocument/2006/relationships/tags" Target="../tags/tag113.xml"/><Relationship Id="rId9" Type="http://schemas.openxmlformats.org/officeDocument/2006/relationships/tags" Target="../tags/tag118.xml"/><Relationship Id="rId14" Type="http://schemas.openxmlformats.org/officeDocument/2006/relationships/oleObject" Target="../embeddings/oleObject12.bin"/></Relationships>
</file>

<file path=ppt/slides/_rels/slide32.xml.rels><?xml version="1.0" encoding="UTF-8" standalone="yes"?>
<Relationships xmlns="http://schemas.openxmlformats.org/package/2006/relationships"><Relationship Id="rId8" Type="http://schemas.openxmlformats.org/officeDocument/2006/relationships/tags" Target="../tags/tag127.xml"/><Relationship Id="rId13" Type="http://schemas.openxmlformats.org/officeDocument/2006/relationships/oleObject" Target="../embeddings/oleObject13.bin"/><Relationship Id="rId3" Type="http://schemas.openxmlformats.org/officeDocument/2006/relationships/tags" Target="../tags/tag122.xml"/><Relationship Id="rId7" Type="http://schemas.openxmlformats.org/officeDocument/2006/relationships/tags" Target="../tags/tag126.xml"/><Relationship Id="rId12" Type="http://schemas.openxmlformats.org/officeDocument/2006/relationships/slideLayout" Target="../slideLayouts/slideLayout1.xml"/><Relationship Id="rId2" Type="http://schemas.openxmlformats.org/officeDocument/2006/relationships/tags" Target="../tags/tag121.xml"/><Relationship Id="rId1" Type="http://schemas.openxmlformats.org/officeDocument/2006/relationships/vmlDrawing" Target="../drawings/vmlDrawing13.vml"/><Relationship Id="rId6" Type="http://schemas.openxmlformats.org/officeDocument/2006/relationships/tags" Target="../tags/tag125.xml"/><Relationship Id="rId11" Type="http://schemas.openxmlformats.org/officeDocument/2006/relationships/tags" Target="../tags/tag130.xml"/><Relationship Id="rId5" Type="http://schemas.openxmlformats.org/officeDocument/2006/relationships/tags" Target="../tags/tag124.xml"/><Relationship Id="rId15" Type="http://schemas.openxmlformats.org/officeDocument/2006/relationships/chart" Target="../charts/chart32.xml"/><Relationship Id="rId10" Type="http://schemas.openxmlformats.org/officeDocument/2006/relationships/tags" Target="../tags/tag129.xml"/><Relationship Id="rId4" Type="http://schemas.openxmlformats.org/officeDocument/2006/relationships/tags" Target="../tags/tag123.xml"/><Relationship Id="rId9" Type="http://schemas.openxmlformats.org/officeDocument/2006/relationships/tags" Target="../tags/tag128.xml"/><Relationship Id="rId14" Type="http://schemas.openxmlformats.org/officeDocument/2006/relationships/image" Target="../media/image4.emf"/></Relationships>
</file>

<file path=ppt/slides/_rels/slide33.xml.rels><?xml version="1.0" encoding="UTF-8" standalone="yes"?>
<Relationships xmlns="http://schemas.openxmlformats.org/package/2006/relationships"><Relationship Id="rId8" Type="http://schemas.openxmlformats.org/officeDocument/2006/relationships/tags" Target="../tags/tag137.xml"/><Relationship Id="rId13" Type="http://schemas.openxmlformats.org/officeDocument/2006/relationships/oleObject" Target="../embeddings/oleObject14.bin"/><Relationship Id="rId3" Type="http://schemas.openxmlformats.org/officeDocument/2006/relationships/tags" Target="../tags/tag132.xml"/><Relationship Id="rId7" Type="http://schemas.openxmlformats.org/officeDocument/2006/relationships/tags" Target="../tags/tag136.xml"/><Relationship Id="rId12" Type="http://schemas.openxmlformats.org/officeDocument/2006/relationships/slideLayout" Target="../slideLayouts/slideLayout8.xml"/><Relationship Id="rId2" Type="http://schemas.openxmlformats.org/officeDocument/2006/relationships/tags" Target="../tags/tag131.xml"/><Relationship Id="rId1" Type="http://schemas.openxmlformats.org/officeDocument/2006/relationships/vmlDrawing" Target="../drawings/vmlDrawing14.vml"/><Relationship Id="rId6" Type="http://schemas.openxmlformats.org/officeDocument/2006/relationships/tags" Target="../tags/tag135.xml"/><Relationship Id="rId11" Type="http://schemas.openxmlformats.org/officeDocument/2006/relationships/tags" Target="../tags/tag140.xml"/><Relationship Id="rId5" Type="http://schemas.openxmlformats.org/officeDocument/2006/relationships/tags" Target="../tags/tag134.xml"/><Relationship Id="rId15" Type="http://schemas.openxmlformats.org/officeDocument/2006/relationships/chart" Target="../charts/chart33.xml"/><Relationship Id="rId10" Type="http://schemas.openxmlformats.org/officeDocument/2006/relationships/tags" Target="../tags/tag139.xml"/><Relationship Id="rId4" Type="http://schemas.openxmlformats.org/officeDocument/2006/relationships/tags" Target="../tags/tag133.xml"/><Relationship Id="rId9" Type="http://schemas.openxmlformats.org/officeDocument/2006/relationships/tags" Target="../tags/tag138.xml"/><Relationship Id="rId14" Type="http://schemas.openxmlformats.org/officeDocument/2006/relationships/image" Target="../media/image4.emf"/></Relationships>
</file>

<file path=ppt/slides/_rels/slide34.xml.rels><?xml version="1.0" encoding="UTF-8" standalone="yes"?>
<Relationships xmlns="http://schemas.openxmlformats.org/package/2006/relationships"><Relationship Id="rId8" Type="http://schemas.openxmlformats.org/officeDocument/2006/relationships/tags" Target="../tags/tag147.xml"/><Relationship Id="rId13" Type="http://schemas.openxmlformats.org/officeDocument/2006/relationships/oleObject" Target="../embeddings/oleObject15.bin"/><Relationship Id="rId3" Type="http://schemas.openxmlformats.org/officeDocument/2006/relationships/tags" Target="../tags/tag142.xml"/><Relationship Id="rId7" Type="http://schemas.openxmlformats.org/officeDocument/2006/relationships/tags" Target="../tags/tag146.xml"/><Relationship Id="rId12" Type="http://schemas.openxmlformats.org/officeDocument/2006/relationships/slideLayout" Target="../slideLayouts/slideLayout1.xml"/><Relationship Id="rId2" Type="http://schemas.openxmlformats.org/officeDocument/2006/relationships/tags" Target="../tags/tag141.xml"/><Relationship Id="rId1" Type="http://schemas.openxmlformats.org/officeDocument/2006/relationships/vmlDrawing" Target="../drawings/vmlDrawing15.vml"/><Relationship Id="rId6" Type="http://schemas.openxmlformats.org/officeDocument/2006/relationships/tags" Target="../tags/tag145.xml"/><Relationship Id="rId11" Type="http://schemas.openxmlformats.org/officeDocument/2006/relationships/tags" Target="../tags/tag150.xml"/><Relationship Id="rId5" Type="http://schemas.openxmlformats.org/officeDocument/2006/relationships/tags" Target="../tags/tag144.xml"/><Relationship Id="rId15" Type="http://schemas.openxmlformats.org/officeDocument/2006/relationships/chart" Target="../charts/chart34.xml"/><Relationship Id="rId10" Type="http://schemas.openxmlformats.org/officeDocument/2006/relationships/tags" Target="../tags/tag149.xml"/><Relationship Id="rId4" Type="http://schemas.openxmlformats.org/officeDocument/2006/relationships/tags" Target="../tags/tag143.xml"/><Relationship Id="rId9" Type="http://schemas.openxmlformats.org/officeDocument/2006/relationships/tags" Target="../tags/tag148.xml"/><Relationship Id="rId14" Type="http://schemas.openxmlformats.org/officeDocument/2006/relationships/image" Target="../media/image4.emf"/></Relationships>
</file>

<file path=ppt/slides/_rels/slide35.xml.rels><?xml version="1.0" encoding="UTF-8" standalone="yes"?>
<Relationships xmlns="http://schemas.openxmlformats.org/package/2006/relationships"><Relationship Id="rId8" Type="http://schemas.openxmlformats.org/officeDocument/2006/relationships/tags" Target="../tags/tag157.xml"/><Relationship Id="rId13" Type="http://schemas.openxmlformats.org/officeDocument/2006/relationships/notesSlide" Target="../notesSlides/notesSlide15.xml"/><Relationship Id="rId3" Type="http://schemas.openxmlformats.org/officeDocument/2006/relationships/tags" Target="../tags/tag152.xml"/><Relationship Id="rId7" Type="http://schemas.openxmlformats.org/officeDocument/2006/relationships/tags" Target="../tags/tag156.xml"/><Relationship Id="rId12" Type="http://schemas.openxmlformats.org/officeDocument/2006/relationships/slideLayout" Target="../slideLayouts/slideLayout1.xml"/><Relationship Id="rId2" Type="http://schemas.openxmlformats.org/officeDocument/2006/relationships/tags" Target="../tags/tag151.xml"/><Relationship Id="rId16" Type="http://schemas.openxmlformats.org/officeDocument/2006/relationships/chart" Target="../charts/chart35.xml"/><Relationship Id="rId1" Type="http://schemas.openxmlformats.org/officeDocument/2006/relationships/vmlDrawing" Target="../drawings/vmlDrawing16.vml"/><Relationship Id="rId6" Type="http://schemas.openxmlformats.org/officeDocument/2006/relationships/tags" Target="../tags/tag155.xml"/><Relationship Id="rId11" Type="http://schemas.openxmlformats.org/officeDocument/2006/relationships/tags" Target="../tags/tag160.xml"/><Relationship Id="rId5" Type="http://schemas.openxmlformats.org/officeDocument/2006/relationships/tags" Target="../tags/tag154.xml"/><Relationship Id="rId15" Type="http://schemas.openxmlformats.org/officeDocument/2006/relationships/image" Target="../media/image4.emf"/><Relationship Id="rId10" Type="http://schemas.openxmlformats.org/officeDocument/2006/relationships/tags" Target="../tags/tag159.xml"/><Relationship Id="rId4" Type="http://schemas.openxmlformats.org/officeDocument/2006/relationships/tags" Target="../tags/tag153.xml"/><Relationship Id="rId9" Type="http://schemas.openxmlformats.org/officeDocument/2006/relationships/tags" Target="../tags/tag158.xml"/><Relationship Id="rId14" Type="http://schemas.openxmlformats.org/officeDocument/2006/relationships/oleObject" Target="../embeddings/oleObject16.bin"/></Relationships>
</file>

<file path=ppt/slides/_rels/slide36.xml.rels><?xml version="1.0" encoding="UTF-8" standalone="yes"?>
<Relationships xmlns="http://schemas.openxmlformats.org/package/2006/relationships"><Relationship Id="rId3" Type="http://schemas.openxmlformats.org/officeDocument/2006/relationships/tags" Target="../tags/tag163.xml"/><Relationship Id="rId7" Type="http://schemas.openxmlformats.org/officeDocument/2006/relationships/chart" Target="../charts/chart36.xml"/><Relationship Id="rId2" Type="http://schemas.openxmlformats.org/officeDocument/2006/relationships/tags" Target="../tags/tag162.xml"/><Relationship Id="rId1" Type="http://schemas.openxmlformats.org/officeDocument/2006/relationships/tags" Target="../tags/tag161.xml"/><Relationship Id="rId6" Type="http://schemas.openxmlformats.org/officeDocument/2006/relationships/slideLayout" Target="../slideLayouts/slideLayout1.xml"/><Relationship Id="rId5" Type="http://schemas.openxmlformats.org/officeDocument/2006/relationships/tags" Target="../tags/tag165.xml"/><Relationship Id="rId4" Type="http://schemas.openxmlformats.org/officeDocument/2006/relationships/tags" Target="../tags/tag164.xml"/></Relationships>
</file>

<file path=ppt/slides/_rels/slide37.xml.rels><?xml version="1.0" encoding="UTF-8" standalone="yes"?>
<Relationships xmlns="http://schemas.openxmlformats.org/package/2006/relationships"><Relationship Id="rId3" Type="http://schemas.openxmlformats.org/officeDocument/2006/relationships/tags" Target="../tags/tag168.xml"/><Relationship Id="rId7" Type="http://schemas.openxmlformats.org/officeDocument/2006/relationships/chart" Target="../charts/chart37.xml"/><Relationship Id="rId2" Type="http://schemas.openxmlformats.org/officeDocument/2006/relationships/tags" Target="../tags/tag167.xml"/><Relationship Id="rId1" Type="http://schemas.openxmlformats.org/officeDocument/2006/relationships/tags" Target="../tags/tag166.xml"/><Relationship Id="rId6" Type="http://schemas.openxmlformats.org/officeDocument/2006/relationships/slideLayout" Target="../slideLayouts/slideLayout1.xml"/><Relationship Id="rId5" Type="http://schemas.openxmlformats.org/officeDocument/2006/relationships/tags" Target="../tags/tag170.xml"/><Relationship Id="rId4" Type="http://schemas.openxmlformats.org/officeDocument/2006/relationships/tags" Target="../tags/tag169.xml"/></Relationships>
</file>

<file path=ppt/slides/_rels/slide38.xml.rels><?xml version="1.0" encoding="UTF-8" standalone="yes"?>
<Relationships xmlns="http://schemas.openxmlformats.org/package/2006/relationships"><Relationship Id="rId8" Type="http://schemas.openxmlformats.org/officeDocument/2006/relationships/chart" Target="../charts/chart38.xml"/><Relationship Id="rId3" Type="http://schemas.openxmlformats.org/officeDocument/2006/relationships/tags" Target="../tags/tag173.xml"/><Relationship Id="rId7" Type="http://schemas.openxmlformats.org/officeDocument/2006/relationships/notesSlide" Target="../notesSlides/notesSlide16.xml"/><Relationship Id="rId2" Type="http://schemas.openxmlformats.org/officeDocument/2006/relationships/tags" Target="../tags/tag172.xml"/><Relationship Id="rId1" Type="http://schemas.openxmlformats.org/officeDocument/2006/relationships/tags" Target="../tags/tag171.xml"/><Relationship Id="rId6" Type="http://schemas.openxmlformats.org/officeDocument/2006/relationships/slideLayout" Target="../slideLayouts/slideLayout1.xml"/><Relationship Id="rId5" Type="http://schemas.openxmlformats.org/officeDocument/2006/relationships/tags" Target="../tags/tag175.xml"/><Relationship Id="rId4" Type="http://schemas.openxmlformats.org/officeDocument/2006/relationships/tags" Target="../tags/tag174.xml"/></Relationships>
</file>

<file path=ppt/slides/_rels/slide39.xml.rels><?xml version="1.0" encoding="UTF-8" standalone="yes"?>
<Relationships xmlns="http://schemas.openxmlformats.org/package/2006/relationships"><Relationship Id="rId3" Type="http://schemas.openxmlformats.org/officeDocument/2006/relationships/tags" Target="../tags/tag178.xml"/><Relationship Id="rId7" Type="http://schemas.openxmlformats.org/officeDocument/2006/relationships/chart" Target="../charts/chart39.xml"/><Relationship Id="rId2" Type="http://schemas.openxmlformats.org/officeDocument/2006/relationships/tags" Target="../tags/tag177.xml"/><Relationship Id="rId1" Type="http://schemas.openxmlformats.org/officeDocument/2006/relationships/tags" Target="../tags/tag176.xml"/><Relationship Id="rId6" Type="http://schemas.openxmlformats.org/officeDocument/2006/relationships/slideLayout" Target="../slideLayouts/slideLayout1.xml"/><Relationship Id="rId5" Type="http://schemas.openxmlformats.org/officeDocument/2006/relationships/tags" Target="../tags/tag180.xml"/><Relationship Id="rId4" Type="http://schemas.openxmlformats.org/officeDocument/2006/relationships/tags" Target="../tags/tag17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tags" Target="../tags/tag7.xml"/><Relationship Id="rId13" Type="http://schemas.openxmlformats.org/officeDocument/2006/relationships/notesSlide" Target="../notesSlides/notesSlide4.xml"/><Relationship Id="rId3" Type="http://schemas.openxmlformats.org/officeDocument/2006/relationships/tags" Target="../tags/tag2.xml"/><Relationship Id="rId7" Type="http://schemas.openxmlformats.org/officeDocument/2006/relationships/tags" Target="../tags/tag6.xml"/><Relationship Id="rId12" Type="http://schemas.openxmlformats.org/officeDocument/2006/relationships/slideLayout" Target="../slideLayouts/slideLayout1.xml"/><Relationship Id="rId2" Type="http://schemas.openxmlformats.org/officeDocument/2006/relationships/tags" Target="../tags/tag1.xml"/><Relationship Id="rId16" Type="http://schemas.openxmlformats.org/officeDocument/2006/relationships/chart" Target="../charts/chart1.xml"/><Relationship Id="rId1" Type="http://schemas.openxmlformats.org/officeDocument/2006/relationships/vmlDrawing" Target="../drawings/vmlDrawing1.vml"/><Relationship Id="rId6" Type="http://schemas.openxmlformats.org/officeDocument/2006/relationships/tags" Target="../tags/tag5.xml"/><Relationship Id="rId11" Type="http://schemas.openxmlformats.org/officeDocument/2006/relationships/tags" Target="../tags/tag10.xml"/><Relationship Id="rId5" Type="http://schemas.openxmlformats.org/officeDocument/2006/relationships/tags" Target="../tags/tag4.xml"/><Relationship Id="rId15" Type="http://schemas.openxmlformats.org/officeDocument/2006/relationships/image" Target="../media/image4.emf"/><Relationship Id="rId10" Type="http://schemas.openxmlformats.org/officeDocument/2006/relationships/tags" Target="../tags/tag9.xml"/><Relationship Id="rId4" Type="http://schemas.openxmlformats.org/officeDocument/2006/relationships/tags" Target="../tags/tag3.xml"/><Relationship Id="rId9" Type="http://schemas.openxmlformats.org/officeDocument/2006/relationships/tags" Target="../tags/tag8.xml"/><Relationship Id="rId14"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1"/>
          </p:nvPr>
        </p:nvSpPr>
        <p:spPr/>
        <p:txBody>
          <a:bodyPr>
            <a:normAutofit/>
          </a:bodyPr>
          <a:lstStyle/>
          <a:p>
            <a:r>
              <a:rPr lang="en-US" altLang="zh-CN" dirty="0"/>
              <a:t>GAIN·</a:t>
            </a:r>
            <a:r>
              <a:rPr lang="zh-CN" altLang="en-US" dirty="0"/>
              <a:t>指数分析</a:t>
            </a:r>
            <a:r>
              <a:rPr lang="en-US" altLang="zh-CN" dirty="0"/>
              <a:t>(</a:t>
            </a:r>
            <a:r>
              <a:rPr lang="en-US" altLang="zh-CN" dirty="0" smtClean="0"/>
              <a:t>2017.4</a:t>
            </a:r>
            <a:r>
              <a:rPr lang="zh-CN" altLang="en-US" dirty="0" smtClean="0"/>
              <a:t>月</a:t>
            </a:r>
            <a:r>
              <a:rPr lang="en-US" altLang="zh-CN" dirty="0" smtClean="0"/>
              <a:t>)</a:t>
            </a:r>
            <a:endParaRPr lang="en-US" altLang="zh-CN" dirty="0"/>
          </a:p>
        </p:txBody>
      </p:sp>
    </p:spTree>
    <p:extLst>
      <p:ext uri="{BB962C8B-B14F-4D97-AF65-F5344CB8AC3E}">
        <p14:creationId xmlns:p14="http://schemas.microsoft.com/office/powerpoint/2010/main" val="6666302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76"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25AB1046-A2C1-43B8-A4E6-F044C2E719E0}" type="slidenum">
              <a:rPr lang="zh-CN" altLang="en-US" smtClean="0"/>
              <a:pPr/>
              <a:t>10</a:t>
            </a:fld>
            <a:endParaRPr lang="zh-CN" altLang="en-US" dirty="0" smtClean="0"/>
          </a:p>
        </p:txBody>
      </p:sp>
      <p:sp>
        <p:nvSpPr>
          <p:cNvPr id="2" name="标题 1"/>
          <p:cNvSpPr>
            <a:spLocks noGrp="1"/>
          </p:cNvSpPr>
          <p:nvPr>
            <p:ph type="title" idx="4294967295"/>
          </p:nvPr>
        </p:nvSpPr>
        <p:spPr>
          <a:xfrm>
            <a:off x="1187624" y="296651"/>
            <a:ext cx="5514851" cy="432011"/>
          </a:xfrm>
          <a:prstGeom prst="rect">
            <a:avLst/>
          </a:prstGeom>
          <a:noFill/>
        </p:spPr>
        <p:txBody>
          <a:bodyPr/>
          <a:lstStyle/>
          <a:p>
            <a:pPr>
              <a:defRPr/>
            </a:pPr>
            <a:r>
              <a:rPr lang="zh-CN" altLang="en-US" b="1" dirty="0">
                <a:solidFill>
                  <a:srgbClr val="075A77"/>
                </a:solidFill>
                <a:latin typeface="+mn-ea"/>
                <a:ea typeface="+mn-ea"/>
              </a:rPr>
              <a:t>指数解读</a:t>
            </a:r>
          </a:p>
        </p:txBody>
      </p:sp>
      <p:sp>
        <p:nvSpPr>
          <p:cNvPr id="16" name="Text Box 3"/>
          <p:cNvSpPr txBox="1">
            <a:spLocks noChangeArrowheads="1"/>
          </p:cNvSpPr>
          <p:nvPr/>
        </p:nvSpPr>
        <p:spPr bwMode="auto">
          <a:xfrm>
            <a:off x="395292" y="1700809"/>
            <a:ext cx="2016125" cy="251795"/>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lIns="18000" tIns="18000" rIns="18000" bIns="18000">
            <a:spAutoFit/>
          </a:bodyPr>
          <a:lstStyle/>
          <a:p>
            <a:pPr algn="ctr" fontAlgn="auto">
              <a:spcBef>
                <a:spcPct val="50000"/>
              </a:spcBef>
              <a:spcAft>
                <a:spcPts val="0"/>
              </a:spcAft>
              <a:defRPr/>
            </a:pPr>
            <a:r>
              <a:rPr lang="zh-CN" altLang="en-US" sz="1400" b="1" kern="0" dirty="0">
                <a:solidFill>
                  <a:prstClr val="black"/>
                </a:solidFill>
                <a:ea typeface="华文细黑" pitchFamily="2" charset="-122"/>
              </a:rPr>
              <a:t>各级别市场份额变化</a:t>
            </a:r>
          </a:p>
        </p:txBody>
      </p:sp>
      <p:sp>
        <p:nvSpPr>
          <p:cNvPr id="17" name="Rectangle 4"/>
          <p:cNvSpPr>
            <a:spLocks noChangeArrowheads="1"/>
          </p:cNvSpPr>
          <p:nvPr/>
        </p:nvSpPr>
        <p:spPr bwMode="auto">
          <a:xfrm>
            <a:off x="301628" y="4797152"/>
            <a:ext cx="3766316" cy="1728192"/>
          </a:xfrm>
          <a:prstGeom prst="rect">
            <a:avLst/>
          </a:prstGeom>
          <a:noFill/>
          <a:ln w="50800" algn="ctr">
            <a:noFill/>
            <a:prstDash val="sysDot"/>
            <a:miter lim="800000"/>
            <a:headEnd/>
            <a:tailEnd/>
          </a:ln>
        </p:spPr>
        <p:txBody>
          <a:bodyPr/>
          <a:lstStyle/>
          <a:p>
            <a:pPr marL="180975" indent="-180975" algn="l">
              <a:lnSpc>
                <a:spcPts val="2000"/>
              </a:lnSpc>
              <a:spcBef>
                <a:spcPts val="600"/>
              </a:spcBef>
              <a:buClr>
                <a:prstClr val="black"/>
              </a:buClr>
              <a:buSzPct val="70000"/>
              <a:buFont typeface="Wingdings" pitchFamily="2" charset="2"/>
              <a:buChar char="u"/>
              <a:defRPr/>
            </a:pPr>
            <a:r>
              <a:rPr lang="zh-CN" altLang="en-US" sz="1300" dirty="0" smtClean="0">
                <a:solidFill>
                  <a:srgbClr val="5F5F5F"/>
                </a:solidFill>
                <a:ea typeface="华文细黑" pitchFamily="2" charset="-122"/>
              </a:rPr>
              <a:t>本月各级别市场价格变化</a:t>
            </a:r>
            <a:r>
              <a:rPr lang="zh-CN" altLang="en-US" sz="1300" dirty="0" smtClean="0">
                <a:ea typeface="华文细黑" pitchFamily="2" charset="-122"/>
              </a:rPr>
              <a:t>呈环比上升的</a:t>
            </a:r>
            <a:r>
              <a:rPr lang="zh-CN" altLang="en-US" sz="1300" dirty="0">
                <a:ea typeface="华文细黑" pitchFamily="2" charset="-122"/>
              </a:rPr>
              <a:t>是</a:t>
            </a:r>
            <a:r>
              <a:rPr lang="en-US" altLang="zh-CN" sz="1300" dirty="0" smtClean="0">
                <a:ea typeface="华文细黑" pitchFamily="2" charset="-122"/>
              </a:rPr>
              <a:t>A0</a:t>
            </a:r>
            <a:r>
              <a:rPr lang="zh-CN" altLang="en-US" sz="1300" dirty="0" smtClean="0">
                <a:ea typeface="华文细黑" pitchFamily="2" charset="-122"/>
              </a:rPr>
              <a:t>级、</a:t>
            </a:r>
            <a:r>
              <a:rPr lang="en-US" altLang="zh-CN" sz="1300" dirty="0" smtClean="0">
                <a:ea typeface="华文细黑" pitchFamily="2" charset="-122"/>
              </a:rPr>
              <a:t>A</a:t>
            </a:r>
            <a:r>
              <a:rPr lang="zh-CN" altLang="en-US" sz="1300" dirty="0" smtClean="0">
                <a:ea typeface="华文细黑" pitchFamily="2" charset="-122"/>
              </a:rPr>
              <a:t>级、</a:t>
            </a:r>
            <a:r>
              <a:rPr lang="en-US" altLang="zh-CN" sz="1300" dirty="0" smtClean="0">
                <a:ea typeface="华文细黑" pitchFamily="2" charset="-122"/>
              </a:rPr>
              <a:t>MPV</a:t>
            </a:r>
            <a:r>
              <a:rPr lang="zh-CN" altLang="en-US" sz="1300" dirty="0" smtClean="0">
                <a:ea typeface="华文细黑" pitchFamily="2" charset="-122"/>
              </a:rPr>
              <a:t>；而呈</a:t>
            </a:r>
            <a:r>
              <a:rPr lang="zh-CN" altLang="en-US" sz="1300" dirty="0">
                <a:ea typeface="华文细黑" pitchFamily="2" charset="-122"/>
              </a:rPr>
              <a:t>下降</a:t>
            </a:r>
            <a:r>
              <a:rPr lang="zh-CN" altLang="en-US" sz="1300" dirty="0" smtClean="0">
                <a:ea typeface="华文细黑" pitchFamily="2" charset="-122"/>
              </a:rPr>
              <a:t>的是</a:t>
            </a:r>
            <a:r>
              <a:rPr lang="en-US" altLang="zh-CN" sz="1300" dirty="0" smtClean="0">
                <a:ea typeface="华文细黑" pitchFamily="2" charset="-122"/>
              </a:rPr>
              <a:t>A00</a:t>
            </a:r>
            <a:r>
              <a:rPr lang="zh-CN" altLang="en-US" sz="1300" dirty="0" smtClean="0">
                <a:ea typeface="华文细黑" pitchFamily="2" charset="-122"/>
              </a:rPr>
              <a:t>级、</a:t>
            </a:r>
            <a:r>
              <a:rPr lang="en-US" altLang="zh-CN" sz="1300" dirty="0" smtClean="0">
                <a:ea typeface="华文细黑" pitchFamily="2" charset="-122"/>
              </a:rPr>
              <a:t>B</a:t>
            </a:r>
            <a:r>
              <a:rPr lang="zh-CN" altLang="en-US" sz="1300" dirty="0" smtClean="0">
                <a:ea typeface="华文细黑" pitchFamily="2" charset="-122"/>
              </a:rPr>
              <a:t>级、</a:t>
            </a:r>
            <a:r>
              <a:rPr lang="en-US" altLang="zh-CN" sz="1300" dirty="0" smtClean="0">
                <a:ea typeface="华文细黑" pitchFamily="2" charset="-122"/>
              </a:rPr>
              <a:t>C</a:t>
            </a:r>
            <a:r>
              <a:rPr lang="zh-CN" altLang="en-US" sz="1300" dirty="0" smtClean="0">
                <a:ea typeface="华文细黑" pitchFamily="2" charset="-122"/>
              </a:rPr>
              <a:t>级和</a:t>
            </a:r>
            <a:r>
              <a:rPr lang="en-US" altLang="zh-CN" sz="1300" dirty="0" smtClean="0">
                <a:ea typeface="华文细黑" pitchFamily="2" charset="-122"/>
              </a:rPr>
              <a:t>SUV</a:t>
            </a:r>
            <a:r>
              <a:rPr lang="zh-CN" altLang="en-US" sz="1300" dirty="0" smtClean="0">
                <a:ea typeface="华文细黑" pitchFamily="2" charset="-122"/>
              </a:rPr>
              <a:t>市场</a:t>
            </a:r>
            <a:endParaRPr lang="en-US" altLang="zh-CN" sz="1300" dirty="0" smtClean="0">
              <a:solidFill>
                <a:prstClr val="black"/>
              </a:solidFill>
              <a:ea typeface="华文细黑" pitchFamily="2" charset="-122"/>
            </a:endParaRPr>
          </a:p>
        </p:txBody>
      </p:sp>
      <p:sp>
        <p:nvSpPr>
          <p:cNvPr id="19" name="Text Box 8"/>
          <p:cNvSpPr txBox="1">
            <a:spLocks noChangeArrowheads="1"/>
          </p:cNvSpPr>
          <p:nvPr/>
        </p:nvSpPr>
        <p:spPr bwMode="auto">
          <a:xfrm>
            <a:off x="395292" y="4392126"/>
            <a:ext cx="2016125" cy="251795"/>
          </a:xfrm>
          <a:prstGeom prst="rect">
            <a:avLst/>
          </a:prstGeom>
          <a:ln>
            <a:headEnd/>
            <a:tailEnd/>
          </a:ln>
        </p:spPr>
        <p:style>
          <a:lnRef idx="2">
            <a:schemeClr val="dk1"/>
          </a:lnRef>
          <a:fillRef idx="1">
            <a:schemeClr val="lt1"/>
          </a:fillRef>
          <a:effectRef idx="0">
            <a:schemeClr val="dk1"/>
          </a:effectRef>
          <a:fontRef idx="minor">
            <a:schemeClr val="dk1"/>
          </a:fontRef>
        </p:style>
        <p:txBody>
          <a:bodyPr lIns="18000" tIns="18000" rIns="18000" bIns="18000">
            <a:spAutoFit/>
          </a:bodyPr>
          <a:lstStyle/>
          <a:p>
            <a:pPr algn="ctr" fontAlgn="auto">
              <a:spcBef>
                <a:spcPct val="50000"/>
              </a:spcBef>
              <a:spcAft>
                <a:spcPts val="0"/>
              </a:spcAft>
              <a:buFont typeface="Arial" charset="0"/>
              <a:buNone/>
              <a:defRPr/>
            </a:pPr>
            <a:r>
              <a:rPr lang="zh-CN" altLang="en-US" sz="1400" b="1" kern="0" dirty="0">
                <a:solidFill>
                  <a:prstClr val="black"/>
                </a:solidFill>
                <a:ea typeface="华文细黑" pitchFamily="2" charset="-122"/>
              </a:rPr>
              <a:t>各级别市场价格变化</a:t>
            </a:r>
          </a:p>
        </p:txBody>
      </p:sp>
      <p:sp>
        <p:nvSpPr>
          <p:cNvPr id="21" name="Text Box 11"/>
          <p:cNvSpPr txBox="1">
            <a:spLocks noChangeArrowheads="1"/>
          </p:cNvSpPr>
          <p:nvPr/>
        </p:nvSpPr>
        <p:spPr bwMode="auto">
          <a:xfrm>
            <a:off x="5514851" y="4214636"/>
            <a:ext cx="2016125" cy="240066"/>
          </a:xfrm>
          <a:prstGeom prst="rect">
            <a:avLst/>
          </a:prstGeom>
          <a:noFill/>
          <a:ln w="19050" algn="ctr">
            <a:solidFill>
              <a:srgbClr val="C0C0C0"/>
            </a:solidFill>
            <a:prstDash val="sysDot"/>
            <a:miter lim="800000"/>
            <a:headEnd/>
            <a:tailEnd/>
          </a:ln>
        </p:spPr>
        <p:txBody>
          <a:bodyPr anchor="ctr">
            <a:spAutoFit/>
          </a:bodyPr>
          <a:lstStyle/>
          <a:p>
            <a:pPr algn="ctr" eaLnBrk="0" hangingPunct="0">
              <a:lnSpc>
                <a:spcPct val="80000"/>
              </a:lnSpc>
              <a:spcBef>
                <a:spcPct val="50000"/>
              </a:spcBef>
              <a:buFont typeface="Arial" charset="0"/>
              <a:buNone/>
              <a:defRPr/>
            </a:pPr>
            <a:r>
              <a:rPr lang="zh-CN" altLang="en-US" sz="1200" b="1" dirty="0">
                <a:solidFill>
                  <a:prstClr val="black"/>
                </a:solidFill>
                <a:effectLst>
                  <a:outerShdw blurRad="38100" dist="38100" dir="2700000" algn="tl">
                    <a:srgbClr val="C0C0C0"/>
                  </a:outerShdw>
                </a:effectLst>
                <a:latin typeface="Calibri"/>
                <a:ea typeface="华文细黑" pitchFamily="2" charset="-122"/>
              </a:rPr>
              <a:t>各级别市场均价环比变化</a:t>
            </a:r>
          </a:p>
        </p:txBody>
      </p:sp>
      <p:sp>
        <p:nvSpPr>
          <p:cNvPr id="23" name="Text Box 68"/>
          <p:cNvSpPr txBox="1">
            <a:spLocks noChangeArrowheads="1"/>
          </p:cNvSpPr>
          <p:nvPr/>
        </p:nvSpPr>
        <p:spPr bwMode="auto">
          <a:xfrm>
            <a:off x="8518657" y="4518024"/>
            <a:ext cx="295466" cy="719139"/>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900" b="1" dirty="0">
                <a:solidFill>
                  <a:prstClr val="black"/>
                </a:solidFill>
                <a:latin typeface="Calibri"/>
                <a:ea typeface="华文细黑" pitchFamily="2" charset="-122"/>
              </a:rPr>
              <a:t>均价上升</a:t>
            </a:r>
          </a:p>
        </p:txBody>
      </p:sp>
      <p:sp>
        <p:nvSpPr>
          <p:cNvPr id="24" name="Text Box 69"/>
          <p:cNvSpPr txBox="1">
            <a:spLocks noChangeArrowheads="1"/>
          </p:cNvSpPr>
          <p:nvPr/>
        </p:nvSpPr>
        <p:spPr bwMode="auto">
          <a:xfrm>
            <a:off x="8497307" y="5357818"/>
            <a:ext cx="323165" cy="719137"/>
          </a:xfrm>
          <a:prstGeom prst="rect">
            <a:avLst/>
          </a:prstGeom>
          <a:noFill/>
          <a:ln w="12700" algn="ctr">
            <a:noFill/>
            <a:miter lim="800000"/>
            <a:headEnd/>
            <a:tailEnd/>
          </a:ln>
        </p:spPr>
        <p:txBody>
          <a:bodyPr vert="eaVert">
            <a:spAutoFit/>
          </a:bodyPr>
          <a:lstStyle/>
          <a:p>
            <a:pPr algn="ctr" fontAlgn="auto">
              <a:spcBef>
                <a:spcPct val="50000"/>
              </a:spcBef>
              <a:spcAft>
                <a:spcPts val="0"/>
              </a:spcAft>
              <a:defRPr/>
            </a:pPr>
            <a:r>
              <a:rPr lang="zh-CN" altLang="en-US" sz="900" b="1" kern="0">
                <a:solidFill>
                  <a:prstClr val="black"/>
                </a:solidFill>
                <a:latin typeface="Calibri"/>
                <a:ea typeface="华文细黑" pitchFamily="2" charset="-122"/>
              </a:rPr>
              <a:t>均价下降</a:t>
            </a:r>
          </a:p>
        </p:txBody>
      </p:sp>
      <p:sp>
        <p:nvSpPr>
          <p:cNvPr id="25" name="AutoShape 44"/>
          <p:cNvSpPr>
            <a:spLocks noChangeArrowheads="1"/>
          </p:cNvSpPr>
          <p:nvPr/>
        </p:nvSpPr>
        <p:spPr bwMode="auto">
          <a:xfrm>
            <a:off x="8388424" y="4484676"/>
            <a:ext cx="180517" cy="739775"/>
          </a:xfrm>
          <a:prstGeom prst="upArrow">
            <a:avLst>
              <a:gd name="adj1" fmla="val 50000"/>
              <a:gd name="adj2" fmla="val 150798"/>
            </a:avLst>
          </a:prstGeom>
          <a:solidFill>
            <a:srgbClr val="275C9D"/>
          </a:solidFill>
          <a:ln>
            <a:noFill/>
            <a:headEnd/>
            <a:tailEnd/>
          </a:ln>
          <a:effectLst>
            <a:outerShdw dist="17780" dir="2700000" algn="ctr" rotWithShape="0">
              <a:srgbClr val="808080">
                <a:alpha val="43000"/>
              </a:srgbClr>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6" name="AutoShape 45"/>
          <p:cNvSpPr>
            <a:spLocks noChangeArrowheads="1"/>
          </p:cNvSpPr>
          <p:nvPr/>
        </p:nvSpPr>
        <p:spPr bwMode="auto">
          <a:xfrm rot="10800000">
            <a:off x="8388424" y="5347498"/>
            <a:ext cx="173037" cy="739775"/>
          </a:xfrm>
          <a:prstGeom prst="upArrow">
            <a:avLst>
              <a:gd name="adj1" fmla="val 50000"/>
              <a:gd name="adj2" fmla="val 124342"/>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7" name="Text Box 11"/>
          <p:cNvSpPr txBox="1">
            <a:spLocks noChangeArrowheads="1"/>
          </p:cNvSpPr>
          <p:nvPr/>
        </p:nvSpPr>
        <p:spPr bwMode="auto">
          <a:xfrm>
            <a:off x="5473576" y="1573036"/>
            <a:ext cx="2016125" cy="240066"/>
          </a:xfrm>
          <a:prstGeom prst="rect">
            <a:avLst/>
          </a:prstGeom>
          <a:noFill/>
          <a:ln w="19050" algn="ctr">
            <a:solidFill>
              <a:srgbClr val="C0C0C0"/>
            </a:solidFill>
            <a:prstDash val="sysDot"/>
            <a:miter lim="800000"/>
            <a:headEnd/>
            <a:tailEnd/>
          </a:ln>
        </p:spPr>
        <p:txBody>
          <a:bodyPr anchor="ctr">
            <a:spAutoFit/>
          </a:bodyPr>
          <a:lstStyle/>
          <a:p>
            <a:pPr algn="ctr" eaLnBrk="0" hangingPunct="0">
              <a:lnSpc>
                <a:spcPct val="80000"/>
              </a:lnSpc>
              <a:spcBef>
                <a:spcPct val="50000"/>
              </a:spcBef>
              <a:buFont typeface="Arial" charset="0"/>
              <a:buNone/>
              <a:defRPr/>
            </a:pPr>
            <a:r>
              <a:rPr lang="zh-CN" altLang="en-US" sz="1200" b="1" dirty="0">
                <a:solidFill>
                  <a:prstClr val="black"/>
                </a:solidFill>
                <a:effectLst>
                  <a:outerShdw blurRad="38100" dist="38100" dir="2700000" algn="tl">
                    <a:srgbClr val="C0C0C0"/>
                  </a:outerShdw>
                </a:effectLst>
                <a:ea typeface="华文细黑" pitchFamily="2" charset="-122"/>
              </a:rPr>
              <a:t>各级别市场份额变化</a:t>
            </a:r>
          </a:p>
        </p:txBody>
      </p:sp>
      <p:sp>
        <p:nvSpPr>
          <p:cNvPr id="28" name="Rectangle 7"/>
          <p:cNvSpPr>
            <a:spLocks noChangeArrowheads="1"/>
          </p:cNvSpPr>
          <p:nvPr/>
        </p:nvSpPr>
        <p:spPr bwMode="auto">
          <a:xfrm>
            <a:off x="198064" y="2060848"/>
            <a:ext cx="3797674" cy="1944216"/>
          </a:xfrm>
          <a:prstGeom prst="rect">
            <a:avLst/>
          </a:prstGeom>
          <a:noFill/>
          <a:ln w="50800" algn="ctr">
            <a:noFill/>
            <a:prstDash val="sysDot"/>
            <a:miter lim="800000"/>
            <a:headEnd/>
            <a:tailEnd/>
          </a:ln>
        </p:spPr>
        <p:txBody>
          <a:bodyPr/>
          <a:lstStyle/>
          <a:p>
            <a:pPr marL="180975" indent="-180975" algn="l">
              <a:lnSpc>
                <a:spcPts val="2000"/>
              </a:lnSpc>
              <a:spcBef>
                <a:spcPts val="300"/>
              </a:spcBef>
              <a:buClr>
                <a:prstClr val="black"/>
              </a:buClr>
              <a:buSzPct val="70000"/>
              <a:buFont typeface="Wingdings" pitchFamily="2" charset="2"/>
              <a:buChar char="u"/>
            </a:pPr>
            <a:r>
              <a:rPr lang="zh-CN" altLang="en-US" sz="1300" dirty="0">
                <a:solidFill>
                  <a:srgbClr val="5F5F5F"/>
                </a:solidFill>
                <a:ea typeface="华文细黑" pitchFamily="2" charset="-122"/>
              </a:rPr>
              <a:t>从销量绝对值的变化上看</a:t>
            </a:r>
            <a:r>
              <a:rPr lang="zh-CN" altLang="en-US" sz="1300" dirty="0" smtClean="0">
                <a:solidFill>
                  <a:srgbClr val="5F5F5F"/>
                </a:solidFill>
                <a:ea typeface="华文细黑" pitchFamily="2" charset="-122"/>
              </a:rPr>
              <a:t>，</a:t>
            </a:r>
            <a:r>
              <a:rPr lang="zh-CN" altLang="en-US" sz="1300" dirty="0" smtClean="0">
                <a:ea typeface="华文细黑" pitchFamily="2" charset="-122"/>
              </a:rPr>
              <a:t>本月各级别细分市场均</a:t>
            </a:r>
            <a:r>
              <a:rPr lang="zh-CN" altLang="en-US" sz="1300" dirty="0" smtClean="0">
                <a:ea typeface="华文细黑" pitchFamily="2" charset="-122"/>
              </a:rPr>
              <a:t>出现上涨</a:t>
            </a:r>
            <a:endParaRPr lang="en-US" altLang="zh-CN" sz="1300" dirty="0" smtClean="0">
              <a:ea typeface="华文细黑" pitchFamily="2" charset="-122"/>
            </a:endParaRPr>
          </a:p>
          <a:p>
            <a:pPr marL="180975" indent="-180975" algn="l">
              <a:lnSpc>
                <a:spcPts val="2000"/>
              </a:lnSpc>
              <a:spcBef>
                <a:spcPts val="300"/>
              </a:spcBef>
              <a:buClr>
                <a:prstClr val="black"/>
              </a:buClr>
              <a:buSzPct val="70000"/>
              <a:buFont typeface="Wingdings" pitchFamily="2" charset="2"/>
              <a:buChar char="u"/>
            </a:pPr>
            <a:r>
              <a:rPr lang="zh-CN" altLang="en-US" sz="1300" dirty="0" smtClean="0">
                <a:solidFill>
                  <a:srgbClr val="5F5F5F"/>
                </a:solidFill>
                <a:ea typeface="华文细黑" pitchFamily="2" charset="-122"/>
                <a:cs typeface="Arial" charset="0"/>
              </a:rPr>
              <a:t>从市场份额的变化上来看，本月</a:t>
            </a:r>
            <a:r>
              <a:rPr lang="en-US" altLang="zh-CN" sz="1300" dirty="0" smtClean="0">
                <a:solidFill>
                  <a:srgbClr val="5F5F5F"/>
                </a:solidFill>
                <a:ea typeface="华文细黑" pitchFamily="2" charset="-122"/>
                <a:cs typeface="Arial" charset="0"/>
              </a:rPr>
              <a:t>C</a:t>
            </a:r>
            <a:r>
              <a:rPr lang="zh-CN" altLang="en-US" sz="1300" dirty="0" smtClean="0">
                <a:solidFill>
                  <a:srgbClr val="5F5F5F"/>
                </a:solidFill>
                <a:ea typeface="华文细黑" pitchFamily="2" charset="-122"/>
                <a:cs typeface="Arial" charset="0"/>
              </a:rPr>
              <a:t>级环比小幅下跌了</a:t>
            </a:r>
            <a:r>
              <a:rPr lang="en-US" altLang="zh-CN" sz="1300" dirty="0" smtClean="0">
                <a:solidFill>
                  <a:srgbClr val="5F5F5F"/>
                </a:solidFill>
                <a:ea typeface="华文细黑" pitchFamily="2" charset="-122"/>
                <a:cs typeface="Arial" charset="0"/>
              </a:rPr>
              <a:t>0.29</a:t>
            </a:r>
            <a:r>
              <a:rPr lang="en-US" altLang="zh-CN" sz="1300" dirty="0" smtClean="0">
                <a:solidFill>
                  <a:srgbClr val="5F5F5F"/>
                </a:solidFill>
                <a:ea typeface="华文细黑" pitchFamily="2" charset="-122"/>
                <a:cs typeface="Arial" charset="0"/>
              </a:rPr>
              <a:t>%</a:t>
            </a:r>
            <a:r>
              <a:rPr lang="zh-CN" altLang="en-US" sz="1300" dirty="0" smtClean="0">
                <a:solidFill>
                  <a:srgbClr val="5F5F5F"/>
                </a:solidFill>
                <a:ea typeface="华文细黑" pitchFamily="2" charset="-122"/>
                <a:cs typeface="Arial" charset="0"/>
              </a:rPr>
              <a:t>、</a:t>
            </a:r>
            <a:r>
              <a:rPr lang="en-US" altLang="zh-CN" sz="1300" dirty="0" smtClean="0">
                <a:solidFill>
                  <a:srgbClr val="5F5F5F"/>
                </a:solidFill>
                <a:ea typeface="华文细黑" pitchFamily="2" charset="-122"/>
                <a:cs typeface="Arial" charset="0"/>
              </a:rPr>
              <a:t>SUV</a:t>
            </a:r>
            <a:r>
              <a:rPr lang="zh-CN" altLang="en-US" sz="1300" dirty="0" smtClean="0">
                <a:solidFill>
                  <a:srgbClr val="5F5F5F"/>
                </a:solidFill>
                <a:ea typeface="华文细黑" pitchFamily="2" charset="-122"/>
                <a:cs typeface="Arial" charset="0"/>
              </a:rPr>
              <a:t>环比下跌</a:t>
            </a:r>
            <a:r>
              <a:rPr lang="en-US" altLang="zh-CN" sz="1300" dirty="0" smtClean="0">
                <a:solidFill>
                  <a:srgbClr val="5F5F5F"/>
                </a:solidFill>
                <a:ea typeface="华文细黑" pitchFamily="2" charset="-122"/>
                <a:cs typeface="Arial" charset="0"/>
              </a:rPr>
              <a:t>0.37%</a:t>
            </a:r>
            <a:r>
              <a:rPr lang="zh-CN" altLang="en-US" sz="1300" dirty="0" smtClean="0">
                <a:solidFill>
                  <a:srgbClr val="5F5F5F"/>
                </a:solidFill>
                <a:ea typeface="华文细黑" pitchFamily="2" charset="-122"/>
                <a:cs typeface="Arial" charset="0"/>
              </a:rPr>
              <a:t>，</a:t>
            </a:r>
            <a:r>
              <a:rPr lang="zh-CN" altLang="en-US" sz="1300" dirty="0" smtClean="0">
                <a:solidFill>
                  <a:srgbClr val="5F5F5F"/>
                </a:solidFill>
                <a:ea typeface="华文细黑" pitchFamily="2" charset="-122"/>
                <a:cs typeface="Arial" charset="0"/>
              </a:rPr>
              <a:t>而其他级别上涨幅度在</a:t>
            </a:r>
            <a:r>
              <a:rPr lang="en-US" altLang="zh-CN" sz="1300" dirty="0" smtClean="0">
                <a:solidFill>
                  <a:srgbClr val="5F5F5F"/>
                </a:solidFill>
                <a:ea typeface="华文细黑" pitchFamily="2" charset="-122"/>
                <a:cs typeface="Arial" charset="0"/>
              </a:rPr>
              <a:t>0.03%-0.38%</a:t>
            </a:r>
            <a:r>
              <a:rPr lang="zh-CN" altLang="en-US" sz="1300" dirty="0" smtClean="0">
                <a:solidFill>
                  <a:srgbClr val="5F5F5F"/>
                </a:solidFill>
                <a:ea typeface="华文细黑" pitchFamily="2" charset="-122"/>
                <a:cs typeface="Arial" charset="0"/>
              </a:rPr>
              <a:t>之间</a:t>
            </a:r>
            <a:endParaRPr lang="en-US" altLang="zh-CN" sz="1300" dirty="0" smtClean="0">
              <a:solidFill>
                <a:prstClr val="black"/>
              </a:solidFill>
              <a:ea typeface="华文细黑" pitchFamily="2" charset="-122"/>
              <a:cs typeface="Arial" charset="0"/>
            </a:endParaRPr>
          </a:p>
        </p:txBody>
      </p:sp>
      <p:sp>
        <p:nvSpPr>
          <p:cNvPr id="18" name="内容占位符 2"/>
          <p:cNvSpPr txBox="1">
            <a:spLocks/>
          </p:cNvSpPr>
          <p:nvPr/>
        </p:nvSpPr>
        <p:spPr>
          <a:xfrm>
            <a:off x="215516" y="836613"/>
            <a:ext cx="8353425" cy="736600"/>
          </a:xfrm>
          <a:prstGeom prst="rect">
            <a:avLst/>
          </a:prstGeom>
        </p:spPr>
        <p:txBody>
          <a:bodyPr vert="horz" lIns="91440" tIns="45720" rIns="91440" bIns="45720" rtlCol="0">
            <a:norm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000"/>
              </a:lnSpc>
              <a:buClr>
                <a:srgbClr val="275C9D"/>
              </a:buClr>
              <a:buSzPct val="100000"/>
              <a:buFont typeface="Wingdings" panose="05000000000000000000" pitchFamily="2" charset="2"/>
              <a:buChar char="n"/>
              <a:defRPr/>
            </a:pPr>
            <a:r>
              <a:rPr lang="zh-CN" altLang="en-US" sz="1400" dirty="0" smtClean="0">
                <a:solidFill>
                  <a:srgbClr val="5F5F5F"/>
                </a:solidFill>
                <a:latin typeface="+mn-ea"/>
                <a:ea typeface="+mn-ea"/>
              </a:rPr>
              <a:t>整体价格变化指数走势主要受各级别终端“价格、销量”两方面因素的影响。</a:t>
            </a:r>
            <a:r>
              <a:rPr lang="en-US" altLang="zh-CN" sz="1400" dirty="0">
                <a:solidFill>
                  <a:srgbClr val="5F5F5F"/>
                </a:solidFill>
                <a:latin typeface="+mn-ea"/>
                <a:ea typeface="+mn-ea"/>
              </a:rPr>
              <a:t>4</a:t>
            </a:r>
            <a:r>
              <a:rPr lang="zh-CN" altLang="en-US" sz="1400" dirty="0" smtClean="0">
                <a:solidFill>
                  <a:srgbClr val="5F5F5F"/>
                </a:solidFill>
                <a:latin typeface="+mn-ea"/>
                <a:ea typeface="+mn-ea"/>
              </a:rPr>
              <a:t>月整体价格变化指数呈</a:t>
            </a:r>
            <a:r>
              <a:rPr lang="zh-CN" altLang="en-US" sz="1400" dirty="0">
                <a:solidFill>
                  <a:srgbClr val="5F5F5F"/>
                </a:solidFill>
                <a:latin typeface="+mn-ea"/>
                <a:ea typeface="+mn-ea"/>
              </a:rPr>
              <a:t>下降</a:t>
            </a:r>
            <a:r>
              <a:rPr lang="zh-CN" altLang="en-US" sz="1400" dirty="0" smtClean="0">
                <a:solidFill>
                  <a:srgbClr val="5F5F5F"/>
                </a:solidFill>
                <a:latin typeface="+mn-ea"/>
              </a:rPr>
              <a:t>态</a:t>
            </a:r>
            <a:r>
              <a:rPr lang="zh-CN" altLang="en-US" sz="1400" dirty="0" smtClean="0">
                <a:solidFill>
                  <a:srgbClr val="5F5F5F"/>
                </a:solidFill>
                <a:latin typeface="+mn-ea"/>
                <a:ea typeface="+mn-ea"/>
              </a:rPr>
              <a:t>势，成交价降低，其影响因素表现如下</a:t>
            </a:r>
            <a:r>
              <a:rPr lang="zh-CN" altLang="en-US" sz="1400" dirty="0" smtClean="0">
                <a:solidFill>
                  <a:srgbClr val="474747"/>
                </a:solidFill>
                <a:latin typeface="+mn-ea"/>
                <a:ea typeface="+mn-ea"/>
              </a:rPr>
              <a:t>：</a:t>
            </a:r>
            <a:endParaRPr lang="zh-CN" altLang="en-US" sz="1400" dirty="0">
              <a:solidFill>
                <a:srgbClr val="474747"/>
              </a:solidFill>
              <a:latin typeface="+mn-ea"/>
              <a:ea typeface="+mn-ea"/>
            </a:endParaRPr>
          </a:p>
        </p:txBody>
      </p:sp>
      <p:graphicFrame>
        <p:nvGraphicFramePr>
          <p:cNvPr id="22" name="Object 10"/>
          <p:cNvGraphicFramePr>
            <a:graphicFrameLocks noChangeAspect="1"/>
          </p:cNvGraphicFramePr>
          <p:nvPr>
            <p:extLst>
              <p:ext uri="{D42A27DB-BD31-4B8C-83A1-F6EECF244321}">
                <p14:modId xmlns:p14="http://schemas.microsoft.com/office/powerpoint/2010/main" val="2159147542"/>
              </p:ext>
            </p:extLst>
          </p:nvPr>
        </p:nvGraphicFramePr>
        <p:xfrm>
          <a:off x="4338513" y="4334669"/>
          <a:ext cx="4049911" cy="213042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9" name="Object 45"/>
          <p:cNvGraphicFramePr>
            <a:graphicFrameLocks noChangeAspect="1"/>
          </p:cNvGraphicFramePr>
          <p:nvPr>
            <p:extLst>
              <p:ext uri="{D42A27DB-BD31-4B8C-83A1-F6EECF244321}">
                <p14:modId xmlns:p14="http://schemas.microsoft.com/office/powerpoint/2010/main" val="1429311942"/>
              </p:ext>
            </p:extLst>
          </p:nvPr>
        </p:nvGraphicFramePr>
        <p:xfrm>
          <a:off x="4346356" y="1813102"/>
          <a:ext cx="4464050" cy="240153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5766865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custDataLst>
              <p:tags r:id="rId2"/>
            </p:custDataLst>
            <p:extLst>
              <p:ext uri="{D42A27DB-BD31-4B8C-83A1-F6EECF244321}">
                <p14:modId xmlns:p14="http://schemas.microsoft.com/office/powerpoint/2010/main" val="2342685948"/>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1206" name="think-cell Slide" r:id="rId14" imgW="360" imgH="360" progId="">
                  <p:embed/>
                </p:oleObj>
              </mc:Choice>
              <mc:Fallback>
                <p:oleObj name="think-cell Slide" r:id="rId14" imgW="360" imgH="360" progId="">
                  <p:embed/>
                  <p:pic>
                    <p:nvPicPr>
                      <p:cNvPr id="0" name="Picture 291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4"/>
          <p:cNvGraphicFramePr>
            <a:graphicFrameLocks noChangeAspect="1"/>
          </p:cNvGraphicFramePr>
          <p:nvPr>
            <p:custDataLst>
              <p:tags r:id="rId3"/>
            </p:custDataLst>
            <p:extLst>
              <p:ext uri="{D42A27DB-BD31-4B8C-83A1-F6EECF244321}">
                <p14:modId xmlns:p14="http://schemas.microsoft.com/office/powerpoint/2010/main" val="3280039020"/>
              </p:ext>
            </p:extLst>
          </p:nvPr>
        </p:nvGraphicFramePr>
        <p:xfrm>
          <a:off x="467543" y="3447332"/>
          <a:ext cx="7920807" cy="2893798"/>
        </p:xfrm>
        <a:graphic>
          <a:graphicData uri="http://schemas.openxmlformats.org/drawingml/2006/chart">
            <c:chart xmlns:c="http://schemas.openxmlformats.org/drawingml/2006/chart" xmlns:r="http://schemas.openxmlformats.org/officeDocument/2006/relationships" r:id="rId16"/>
          </a:graphicData>
        </a:graphic>
      </p:graphicFrame>
      <p:sp>
        <p:nvSpPr>
          <p:cNvPr id="16394"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DB2811A4-376F-4581-9234-31D28ABFB0E3}" type="slidenum">
              <a:rPr lang="zh-CN" altLang="en-US" smtClean="0"/>
              <a:pPr/>
              <a:t>11</a:t>
            </a:fld>
            <a:endParaRPr lang="zh-CN" altLang="en-US" dirty="0" smtClean="0"/>
          </a:p>
        </p:txBody>
      </p:sp>
      <p:sp>
        <p:nvSpPr>
          <p:cNvPr id="45" name="TextBox 44"/>
          <p:cNvSpPr txBox="1"/>
          <p:nvPr>
            <p:custDataLst>
              <p:tags r:id="rId5"/>
            </p:custDataLst>
          </p:nvPr>
        </p:nvSpPr>
        <p:spPr>
          <a:xfrm>
            <a:off x="395536" y="6322211"/>
            <a:ext cx="1319212" cy="203133"/>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37" name="AutoShape 66"/>
          <p:cNvSpPr>
            <a:spLocks noChangeArrowheads="1"/>
          </p:cNvSpPr>
          <p:nvPr>
            <p:custDataLst>
              <p:tags r:id="rId6"/>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38" name="AutoShape 67"/>
          <p:cNvSpPr>
            <a:spLocks noChangeArrowheads="1"/>
          </p:cNvSpPr>
          <p:nvPr>
            <p:custDataLst>
              <p:tags r:id="rId7"/>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41" name="Text Box 68"/>
          <p:cNvSpPr txBox="1">
            <a:spLocks noChangeArrowheads="1"/>
          </p:cNvSpPr>
          <p:nvPr>
            <p:custDataLst>
              <p:tags r:id="rId8"/>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42" name="Text Box 69"/>
          <p:cNvSpPr txBox="1">
            <a:spLocks noChangeArrowheads="1"/>
          </p:cNvSpPr>
          <p:nvPr>
            <p:custDataLst>
              <p:tags r:id="rId9"/>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grpSp>
        <p:nvGrpSpPr>
          <p:cNvPr id="43" name="组合 42"/>
          <p:cNvGrpSpPr>
            <a:grpSpLocks/>
          </p:cNvGrpSpPr>
          <p:nvPr>
            <p:custDataLst>
              <p:tags r:id="rId10"/>
            </p:custDataLst>
          </p:nvPr>
        </p:nvGrpSpPr>
        <p:grpSpPr bwMode="auto">
          <a:xfrm>
            <a:off x="2409704" y="3081851"/>
            <a:ext cx="4308475" cy="352425"/>
            <a:chOff x="2330450" y="2103438"/>
            <a:chExt cx="4308475" cy="352425"/>
          </a:xfrm>
          <a:solidFill>
            <a:srgbClr val="275C9D"/>
          </a:solidFill>
        </p:grpSpPr>
        <p:sp>
          <p:nvSpPr>
            <p:cNvPr id="44"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46"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a:t>
              </a:r>
              <a:r>
                <a:rPr lang="zh-CN" altLang="en-US" sz="1700" b="1" kern="0" dirty="0">
                  <a:solidFill>
                    <a:srgbClr val="FFFFFF"/>
                  </a:solidFill>
                  <a:ea typeface="华文细黑" pitchFamily="2" charset="-122"/>
                </a:rPr>
                <a:t>整体</a:t>
              </a:r>
              <a:endParaRPr lang="zh-HK" altLang="en-US" sz="1700" b="1" kern="0" dirty="0">
                <a:solidFill>
                  <a:srgbClr val="FFFFFF"/>
                </a:solidFill>
                <a:ea typeface="华文细黑" pitchFamily="2" charset="-122"/>
              </a:endParaRPr>
            </a:p>
          </p:txBody>
        </p:sp>
      </p:grpSp>
      <p:sp>
        <p:nvSpPr>
          <p:cNvPr id="14" name="内容占位符 2"/>
          <p:cNvSpPr txBox="1">
            <a:spLocks/>
          </p:cNvSpPr>
          <p:nvPr>
            <p:custDataLst>
              <p:tags r:id="rId11"/>
            </p:custDataLst>
          </p:nvPr>
        </p:nvSpPr>
        <p:spPr bwMode="auto">
          <a:xfrm>
            <a:off x="395288" y="836613"/>
            <a:ext cx="8353425" cy="1871662"/>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smtClean="0">
                <a:latin typeface="+mj-ea"/>
                <a:ea typeface="+mj-ea"/>
              </a:rPr>
              <a:t>2017</a:t>
            </a:r>
            <a:r>
              <a:rPr lang="zh-CN" altLang="en-US" sz="1600" b="1" dirty="0" smtClean="0">
                <a:latin typeface="+mj-ea"/>
                <a:ea typeface="+mj-ea"/>
              </a:rPr>
              <a:t>年</a:t>
            </a:r>
            <a:r>
              <a:rPr lang="en-US" altLang="zh-CN" sz="1600" b="1" dirty="0" smtClean="0">
                <a:latin typeface="+mj-ea"/>
                <a:ea typeface="+mj-ea"/>
              </a:rPr>
              <a:t>GAIN·4</a:t>
            </a:r>
            <a:r>
              <a:rPr lang="zh-CN" altLang="en-US" sz="1600" b="1" dirty="0" smtClean="0">
                <a:latin typeface="+mj-ea"/>
                <a:ea typeface="+mj-ea"/>
              </a:rPr>
              <a:t>月整体终端优惠指数为</a:t>
            </a:r>
            <a:r>
              <a:rPr lang="en-US" altLang="zh-CN" sz="1600" b="1" dirty="0" smtClean="0">
                <a:latin typeface="+mj-ea"/>
                <a:ea typeface="+mj-ea"/>
              </a:rPr>
              <a:t>-</a:t>
            </a:r>
            <a:r>
              <a:rPr lang="en-US" altLang="zh-CN" sz="1600" b="1" dirty="0" smtClean="0">
                <a:latin typeface="+mj-ea"/>
                <a:ea typeface="+mj-ea"/>
              </a:rPr>
              <a:t>0.30</a:t>
            </a:r>
            <a:r>
              <a:rPr lang="zh-CN" altLang="en-US" sz="1600" b="1" dirty="0" smtClean="0">
                <a:latin typeface="+mj-ea"/>
                <a:ea typeface="+mj-ea"/>
              </a:rPr>
              <a:t>，</a:t>
            </a:r>
            <a:r>
              <a:rPr lang="zh-CN" altLang="en-US" sz="1600" b="1" dirty="0" smtClean="0">
                <a:latin typeface="+mj-ea"/>
                <a:ea typeface="+mj-ea"/>
              </a:rPr>
              <a:t>环比下降</a:t>
            </a:r>
            <a:r>
              <a:rPr lang="en-US" altLang="zh-CN" sz="1600" b="1" dirty="0" smtClean="0">
                <a:latin typeface="+mj-ea"/>
                <a:ea typeface="+mj-ea"/>
              </a:rPr>
              <a:t>4.4%</a:t>
            </a:r>
            <a:r>
              <a:rPr lang="zh-CN" altLang="en-US" sz="1600" b="1" dirty="0" smtClean="0">
                <a:latin typeface="+mj-ea"/>
                <a:ea typeface="+mj-ea"/>
              </a:rPr>
              <a:t>，优惠额度增加</a:t>
            </a:r>
            <a:r>
              <a:rPr lang="en-US" altLang="zh-CN" sz="1600" b="1" dirty="0" smtClean="0">
                <a:latin typeface="+mj-ea"/>
                <a:ea typeface="+mj-ea"/>
              </a:rPr>
              <a:t>658</a:t>
            </a:r>
            <a:r>
              <a:rPr lang="zh-CN" altLang="en-US" sz="1600" b="1" dirty="0" smtClean="0">
                <a:latin typeface="+mj-ea"/>
                <a:ea typeface="+mj-ea"/>
              </a:rPr>
              <a:t>元</a:t>
            </a:r>
            <a:endParaRPr lang="zh-CN" altLang="en-US" sz="1600" b="1" dirty="0" smtClean="0">
              <a:latin typeface="+mj-lt"/>
            </a:endParaRPr>
          </a:p>
          <a:p>
            <a:pPr marL="342000" lvl="1" indent="-342000">
              <a:lnSpc>
                <a:spcPts val="2000"/>
              </a:lnSpc>
              <a:spcBef>
                <a:spcPts val="0"/>
              </a:spcBef>
              <a:spcAft>
                <a:spcPts val="600"/>
              </a:spcAft>
              <a:buFont typeface="Wingdings" pitchFamily="2" charset="2"/>
              <a:buChar char="Ø"/>
              <a:defRPr/>
            </a:pPr>
            <a:r>
              <a:rPr lang="en-US" altLang="zh-CN" sz="1400" dirty="0" smtClean="0">
                <a:latin typeface="+mn-ea"/>
              </a:rPr>
              <a:t>4</a:t>
            </a:r>
            <a:r>
              <a:rPr lang="zh-CN" altLang="en-US" sz="1400" dirty="0" smtClean="0">
                <a:latin typeface="+mn-ea"/>
              </a:rPr>
              <a:t>月乘用车市场整体终端优惠出现小幅增加，其中</a:t>
            </a:r>
            <a:r>
              <a:rPr lang="en-US" altLang="zh-CN" sz="1400" dirty="0" smtClean="0">
                <a:latin typeface="+mn-ea"/>
              </a:rPr>
              <a:t>A0</a:t>
            </a:r>
            <a:r>
              <a:rPr lang="zh-CN" altLang="en-US" sz="1400" dirty="0" smtClean="0">
                <a:latin typeface="+mn-ea"/>
              </a:rPr>
              <a:t>级别和</a:t>
            </a:r>
            <a:r>
              <a:rPr lang="en-US" altLang="zh-CN" sz="1400" dirty="0" smtClean="0">
                <a:latin typeface="+mn-ea"/>
              </a:rPr>
              <a:t>SUV</a:t>
            </a:r>
            <a:r>
              <a:rPr lang="zh-CN" altLang="en-US" sz="1400" dirty="0" smtClean="0">
                <a:latin typeface="+mn-ea"/>
              </a:rPr>
              <a:t>市场优惠额度较大，因此对于整体市场优惠指数产生</a:t>
            </a:r>
            <a:r>
              <a:rPr lang="zh-CN" altLang="en-US" sz="1400" dirty="0">
                <a:latin typeface="+mn-ea"/>
              </a:rPr>
              <a:t>直接</a:t>
            </a:r>
            <a:r>
              <a:rPr lang="zh-CN" altLang="en-US" sz="1400" dirty="0" smtClean="0">
                <a:latin typeface="+mn-ea"/>
              </a:rPr>
              <a:t>影响</a:t>
            </a:r>
            <a:endParaRPr lang="en-US" altLang="zh-CN" sz="1400" dirty="0" smtClean="0">
              <a:latin typeface="+mn-ea"/>
            </a:endParaRPr>
          </a:p>
          <a:p>
            <a:pPr marL="342000" lvl="1" indent="-342000">
              <a:lnSpc>
                <a:spcPts val="2000"/>
              </a:lnSpc>
              <a:spcBef>
                <a:spcPts val="0"/>
              </a:spcBef>
              <a:spcAft>
                <a:spcPts val="600"/>
              </a:spcAft>
              <a:buFont typeface="Wingdings" pitchFamily="2" charset="2"/>
              <a:buChar char="Ø"/>
              <a:defRPr/>
            </a:pPr>
            <a:r>
              <a:rPr lang="zh-CN" altLang="en-US" sz="1400" dirty="0" smtClean="0">
                <a:latin typeface="+mn-ea"/>
              </a:rPr>
              <a:t>整体</a:t>
            </a:r>
            <a:r>
              <a:rPr lang="zh-CN" altLang="en-US" sz="1400" dirty="0" smtClean="0">
                <a:latin typeface="+mn-ea"/>
              </a:rPr>
              <a:t>市场优惠</a:t>
            </a:r>
            <a:r>
              <a:rPr lang="zh-CN" altLang="en-US" sz="1400" dirty="0" smtClean="0">
                <a:latin typeface="+mn-ea"/>
              </a:rPr>
              <a:t>幅度近</a:t>
            </a:r>
            <a:r>
              <a:rPr lang="en-US" altLang="zh-CN" sz="1400" dirty="0" smtClean="0">
                <a:latin typeface="+mn-ea"/>
              </a:rPr>
              <a:t>3</a:t>
            </a:r>
            <a:r>
              <a:rPr lang="zh-CN" altLang="en-US" sz="1400" dirty="0" smtClean="0">
                <a:latin typeface="+mn-ea"/>
              </a:rPr>
              <a:t>个月以来持续增加，本月也是继续</a:t>
            </a:r>
            <a:r>
              <a:rPr lang="zh-CN" altLang="en-US" sz="1400" dirty="0" smtClean="0">
                <a:latin typeface="+mn-ea"/>
              </a:rPr>
              <a:t>小幅</a:t>
            </a:r>
            <a:r>
              <a:rPr lang="zh-CN" altLang="en-US" sz="1400" dirty="0" smtClean="0">
                <a:latin typeface="+mn-ea"/>
              </a:rPr>
              <a:t>增加，</a:t>
            </a:r>
            <a:r>
              <a:rPr lang="zh-CN" altLang="en-US" sz="1400" dirty="0" smtClean="0">
                <a:latin typeface="+mn-ea"/>
              </a:rPr>
              <a:t>根据以往同期历史数据可推测，整体乘用车市场终端优惠指数可能</a:t>
            </a:r>
            <a:r>
              <a:rPr lang="zh-CN" altLang="en-US" sz="1400" dirty="0" smtClean="0">
                <a:latin typeface="+mn-ea"/>
              </a:rPr>
              <a:t>在未来几个月中保持</a:t>
            </a:r>
            <a:r>
              <a:rPr lang="zh-CN" altLang="en-US" sz="1400" dirty="0" smtClean="0">
                <a:latin typeface="+mn-ea"/>
              </a:rPr>
              <a:t>平稳微降的态势</a:t>
            </a:r>
            <a:endParaRPr lang="en-US" altLang="zh-CN" sz="1400" dirty="0" smtClean="0">
              <a:latin typeface="+mn-ea"/>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a:t>GAIN</a:t>
            </a:r>
            <a:r>
              <a:rPr lang="en-US" altLang="zh-CN" dirty="0"/>
              <a:t>·</a:t>
            </a:r>
            <a:r>
              <a:rPr lang="zh-CN" altLang="en-US" dirty="0" smtClean="0"/>
              <a:t>整体终端优惠</a:t>
            </a:r>
            <a:r>
              <a:rPr lang="en-US" altLang="en-US" dirty="0" err="1" smtClean="0"/>
              <a:t>指数</a:t>
            </a:r>
            <a:r>
              <a:rPr lang="en-US" altLang="en-US" dirty="0" smtClean="0"/>
              <a:t>—4</a:t>
            </a:r>
            <a:r>
              <a:rPr lang="zh-CN" altLang="en-US" dirty="0" smtClean="0"/>
              <a:t>月</a:t>
            </a:r>
            <a:endParaRPr lang="zh-CN" altLang="en-US" dirty="0"/>
          </a:p>
        </p:txBody>
      </p:sp>
    </p:spTree>
    <p:extLst>
      <p:ext uri="{BB962C8B-B14F-4D97-AF65-F5344CB8AC3E}">
        <p14:creationId xmlns:p14="http://schemas.microsoft.com/office/powerpoint/2010/main" val="230269398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12"/>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19899898-781C-4C11-ABFD-7DFEEAC345D7}" type="slidenum">
              <a:rPr lang="zh-CN" altLang="en-US" smtClean="0"/>
              <a:pPr/>
              <a:t>12</a:t>
            </a:fld>
            <a:endParaRPr lang="zh-CN" altLang="en-US" smtClean="0"/>
          </a:p>
        </p:txBody>
      </p:sp>
      <p:sp>
        <p:nvSpPr>
          <p:cNvPr id="2" name="标题 1"/>
          <p:cNvSpPr>
            <a:spLocks noGrp="1"/>
          </p:cNvSpPr>
          <p:nvPr>
            <p:ph type="title" idx="4294967295"/>
          </p:nvPr>
        </p:nvSpPr>
        <p:spPr>
          <a:xfrm>
            <a:off x="1166936" y="260648"/>
            <a:ext cx="6938421" cy="468015"/>
          </a:xfrm>
          <a:prstGeom prst="rect">
            <a:avLst/>
          </a:prstGeom>
          <a:noFill/>
        </p:spPr>
        <p:txBody>
          <a:bodyPr/>
          <a:lstStyle/>
          <a:p>
            <a:pPr>
              <a:defRPr/>
            </a:pPr>
            <a:r>
              <a:rPr lang="zh-CN" altLang="en-US" b="1" dirty="0">
                <a:solidFill>
                  <a:srgbClr val="075A77"/>
                </a:solidFill>
                <a:latin typeface="+mn-ea"/>
                <a:ea typeface="+mn-ea"/>
              </a:rPr>
              <a:t>指数解读</a:t>
            </a:r>
          </a:p>
        </p:txBody>
      </p:sp>
      <p:sp>
        <p:nvSpPr>
          <p:cNvPr id="6" name="AutoShape 66"/>
          <p:cNvSpPr>
            <a:spLocks noChangeArrowheads="1"/>
          </p:cNvSpPr>
          <p:nvPr/>
        </p:nvSpPr>
        <p:spPr bwMode="auto">
          <a:xfrm>
            <a:off x="7524332" y="3615878"/>
            <a:ext cx="250825" cy="900113"/>
          </a:xfrm>
          <a:prstGeom prst="upArrow">
            <a:avLst>
              <a:gd name="adj1" fmla="val 50000"/>
              <a:gd name="adj2" fmla="val 89715"/>
            </a:avLst>
          </a:prstGeom>
          <a:solidFill>
            <a:srgbClr val="BFBFBF"/>
          </a:solidFill>
          <a:ln>
            <a:noFill/>
            <a:headEnd/>
            <a:tailEnd/>
          </a:ln>
          <a:effectLst>
            <a:outerShdw dist="17780" dir="2700000" algn="t"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7" name="AutoShape 67"/>
          <p:cNvSpPr>
            <a:spLocks noChangeArrowheads="1"/>
          </p:cNvSpPr>
          <p:nvPr/>
        </p:nvSpPr>
        <p:spPr bwMode="auto">
          <a:xfrm rot="10800000">
            <a:off x="7524332" y="4736703"/>
            <a:ext cx="250825" cy="900113"/>
          </a:xfrm>
          <a:prstGeom prst="upArrow">
            <a:avLst>
              <a:gd name="adj1" fmla="val 50000"/>
              <a:gd name="adj2" fmla="val 89715"/>
            </a:avLst>
          </a:prstGeom>
          <a:solidFill>
            <a:srgbClr val="275C9D"/>
          </a:solidFill>
          <a:ln>
            <a:noFill/>
            <a:headEnd/>
            <a:tailEnd/>
          </a:ln>
          <a:effectLst>
            <a:outerShdw dist="17780" dir="2700000" algn="tl"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8" name="Text Box 68"/>
          <p:cNvSpPr txBox="1">
            <a:spLocks noChangeArrowheads="1"/>
          </p:cNvSpPr>
          <p:nvPr/>
        </p:nvSpPr>
        <p:spPr bwMode="auto">
          <a:xfrm>
            <a:off x="7738035" y="3573016"/>
            <a:ext cx="332399" cy="947737"/>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优惠减少</a:t>
            </a:r>
          </a:p>
        </p:txBody>
      </p:sp>
      <p:sp>
        <p:nvSpPr>
          <p:cNvPr id="9" name="Text Box 69"/>
          <p:cNvSpPr txBox="1">
            <a:spLocks noChangeArrowheads="1"/>
          </p:cNvSpPr>
          <p:nvPr/>
        </p:nvSpPr>
        <p:spPr bwMode="auto">
          <a:xfrm>
            <a:off x="7772958" y="4581128"/>
            <a:ext cx="332399" cy="1109663"/>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优惠增加</a:t>
            </a:r>
          </a:p>
        </p:txBody>
      </p:sp>
      <p:sp>
        <p:nvSpPr>
          <p:cNvPr id="10" name="Text Box 26"/>
          <p:cNvSpPr txBox="1">
            <a:spLocks noChangeArrowheads="1"/>
          </p:cNvSpPr>
          <p:nvPr/>
        </p:nvSpPr>
        <p:spPr bwMode="auto">
          <a:xfrm>
            <a:off x="2713583" y="3358569"/>
            <a:ext cx="3730625" cy="264688"/>
          </a:xfrm>
          <a:prstGeom prst="rect">
            <a:avLst/>
          </a:prstGeom>
          <a:noFill/>
          <a:ln w="19050" algn="ctr">
            <a:solidFill>
              <a:srgbClr val="C0C0C0"/>
            </a:solidFill>
            <a:prstDash val="sysDot"/>
            <a:miter lim="800000"/>
            <a:headEnd/>
            <a:tailEnd/>
          </a:ln>
        </p:spPr>
        <p:txBody>
          <a:bodyPr anchor="ctr">
            <a:spAutoFit/>
          </a:bodyPr>
          <a:lstStyle/>
          <a:p>
            <a:pPr algn="ctr" eaLnBrk="0" hangingPunct="0">
              <a:lnSpc>
                <a:spcPct val="80000"/>
              </a:lnSpc>
              <a:spcBef>
                <a:spcPct val="50000"/>
              </a:spcBef>
              <a:buFont typeface="Arial" charset="0"/>
              <a:buNone/>
              <a:defRPr/>
            </a:pPr>
            <a:r>
              <a:rPr lang="zh-CN" altLang="en-US" sz="1400" b="1" dirty="0">
                <a:solidFill>
                  <a:prstClr val="black"/>
                </a:solidFill>
                <a:effectLst>
                  <a:outerShdw blurRad="38100" dist="38100" dir="2700000" algn="tl">
                    <a:srgbClr val="C0C0C0"/>
                  </a:outerShdw>
                </a:effectLst>
                <a:latin typeface="Calibri"/>
                <a:ea typeface="华文细黑" pitchFamily="2" charset="-122"/>
              </a:rPr>
              <a:t>各级别市场终端优惠幅度环比变化情况</a:t>
            </a:r>
          </a:p>
        </p:txBody>
      </p:sp>
      <p:sp>
        <p:nvSpPr>
          <p:cNvPr id="12" name="Text Box 6"/>
          <p:cNvSpPr txBox="1">
            <a:spLocks noChangeArrowheads="1"/>
          </p:cNvSpPr>
          <p:nvPr/>
        </p:nvSpPr>
        <p:spPr bwMode="auto">
          <a:xfrm>
            <a:off x="395288" y="801690"/>
            <a:ext cx="1655762" cy="282573"/>
          </a:xfrm>
          <a:prstGeom prst="rect">
            <a:avLst/>
          </a:prstGeom>
          <a:ln>
            <a:solidFill>
              <a:srgbClr val="275C9D"/>
            </a:solidFill>
            <a:headEnd/>
            <a:tailEnd/>
          </a:ln>
        </p:spPr>
        <p:style>
          <a:lnRef idx="2">
            <a:schemeClr val="dk1"/>
          </a:lnRef>
          <a:fillRef idx="1">
            <a:schemeClr val="lt1"/>
          </a:fillRef>
          <a:effectRef idx="0">
            <a:schemeClr val="dk1"/>
          </a:effectRef>
          <a:fontRef idx="minor">
            <a:schemeClr val="dk1"/>
          </a:fontRef>
        </p:style>
        <p:txBody>
          <a:bodyPr lIns="18000" tIns="18000" rIns="18000" bIns="18000">
            <a:spAutoFit/>
          </a:bodyPr>
          <a:lstStyle/>
          <a:p>
            <a:pPr algn="ctr" fontAlgn="auto">
              <a:spcBef>
                <a:spcPct val="50000"/>
              </a:spcBef>
              <a:spcAft>
                <a:spcPts val="0"/>
              </a:spcAft>
              <a:buFont typeface="Arial" charset="0"/>
              <a:buNone/>
              <a:defRPr/>
            </a:pPr>
            <a:r>
              <a:rPr lang="zh-CN" altLang="en-US" sz="1600" b="1" kern="0" dirty="0">
                <a:solidFill>
                  <a:prstClr val="black"/>
                </a:solidFill>
                <a:ea typeface="华文细黑" pitchFamily="2" charset="-122"/>
              </a:rPr>
              <a:t>终端优惠变化</a:t>
            </a:r>
          </a:p>
        </p:txBody>
      </p:sp>
      <p:graphicFrame>
        <p:nvGraphicFramePr>
          <p:cNvPr id="15" name="Object 11"/>
          <p:cNvGraphicFramePr>
            <a:graphicFrameLocks noChangeAspect="1"/>
          </p:cNvGraphicFramePr>
          <p:nvPr>
            <p:extLst>
              <p:ext uri="{D42A27DB-BD31-4B8C-83A1-F6EECF244321}">
                <p14:modId xmlns:p14="http://schemas.microsoft.com/office/powerpoint/2010/main" val="3888308692"/>
              </p:ext>
            </p:extLst>
          </p:nvPr>
        </p:nvGraphicFramePr>
        <p:xfrm>
          <a:off x="899593" y="3501008"/>
          <a:ext cx="6534150" cy="2439988"/>
        </p:xfrm>
        <a:graphic>
          <a:graphicData uri="http://schemas.openxmlformats.org/drawingml/2006/chart">
            <c:chart xmlns:c="http://schemas.openxmlformats.org/drawingml/2006/chart" xmlns:r="http://schemas.openxmlformats.org/officeDocument/2006/relationships" r:id="rId3"/>
          </a:graphicData>
        </a:graphic>
      </p:graphicFrame>
      <p:sp>
        <p:nvSpPr>
          <p:cNvPr id="13" name="内容占位符 2"/>
          <p:cNvSpPr txBox="1">
            <a:spLocks/>
          </p:cNvSpPr>
          <p:nvPr/>
        </p:nvSpPr>
        <p:spPr bwMode="auto">
          <a:xfrm>
            <a:off x="395039" y="1268413"/>
            <a:ext cx="8353425" cy="1584325"/>
          </a:xfrm>
          <a:prstGeom prst="rect">
            <a:avLst/>
          </a:prstGeom>
          <a:noFill/>
          <a:ln>
            <a:miter lim="800000"/>
            <a:headEnd/>
            <a:tailEnd/>
          </a:ln>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lvl="1" indent="-342900">
              <a:lnSpc>
                <a:spcPts val="2000"/>
              </a:lnSpc>
              <a:buClr>
                <a:srgbClr val="275C9D"/>
              </a:buClr>
              <a:buFont typeface="Wingdings" pitchFamily="2" charset="2"/>
              <a:buChar char="n"/>
            </a:pPr>
            <a:r>
              <a:rPr lang="en-US" altLang="zh-CN" sz="1400" dirty="0">
                <a:solidFill>
                  <a:srgbClr val="5F5F5F"/>
                </a:solidFill>
                <a:latin typeface="+mn-ea"/>
                <a:ea typeface="+mn-ea"/>
              </a:rPr>
              <a:t>4</a:t>
            </a:r>
            <a:r>
              <a:rPr lang="zh-CN" altLang="en-US" sz="1400" dirty="0" smtClean="0">
                <a:solidFill>
                  <a:srgbClr val="5F5F5F"/>
                </a:solidFill>
                <a:latin typeface="+mn-ea"/>
                <a:ea typeface="+mn-ea"/>
              </a:rPr>
              <a:t>月车市终端优惠幅度具体变化情况表现如下：</a:t>
            </a:r>
            <a:endParaRPr lang="en-US" altLang="zh-CN" sz="1400" dirty="0">
              <a:solidFill>
                <a:srgbClr val="5F5F5F"/>
              </a:solidFill>
              <a:latin typeface="+mn-ea"/>
              <a:ea typeface="+mn-ea"/>
            </a:endParaRPr>
          </a:p>
          <a:p>
            <a:pPr lvl="1">
              <a:lnSpc>
                <a:spcPts val="2000"/>
              </a:lnSpc>
              <a:buClr>
                <a:srgbClr val="5F5F5F"/>
              </a:buClr>
              <a:buFont typeface="Wingdings" pitchFamily="2" charset="2"/>
              <a:buChar char="Ø"/>
              <a:defRPr/>
            </a:pPr>
            <a:r>
              <a:rPr lang="zh-CN" altLang="en-US" sz="1400" dirty="0" smtClean="0">
                <a:solidFill>
                  <a:srgbClr val="5F5F5F"/>
                </a:solidFill>
                <a:latin typeface="+mn-ea"/>
                <a:ea typeface="+mn-ea"/>
              </a:rPr>
              <a:t>本月</a:t>
            </a:r>
            <a:r>
              <a:rPr lang="zh-CN" altLang="en-US" sz="1400" dirty="0" smtClean="0">
                <a:solidFill>
                  <a:srgbClr val="5F5F5F"/>
                </a:solidFill>
                <a:latin typeface="+mn-ea"/>
                <a:ea typeface="+mn-ea"/>
              </a:rPr>
              <a:t>优惠小幅减少</a:t>
            </a:r>
            <a:r>
              <a:rPr lang="zh-CN" altLang="en-US" sz="1400" dirty="0" smtClean="0">
                <a:solidFill>
                  <a:srgbClr val="5F5F5F"/>
                </a:solidFill>
                <a:latin typeface="+mn-ea"/>
                <a:ea typeface="+mn-ea"/>
              </a:rPr>
              <a:t>的细分市场是</a:t>
            </a:r>
            <a:r>
              <a:rPr lang="en-US" altLang="zh-CN" sz="1400" dirty="0" smtClean="0">
                <a:solidFill>
                  <a:srgbClr val="5F5F5F"/>
                </a:solidFill>
                <a:latin typeface="+mn-ea"/>
                <a:ea typeface="+mn-ea"/>
              </a:rPr>
              <a:t>B</a:t>
            </a:r>
            <a:r>
              <a:rPr lang="zh-CN" altLang="en-US" sz="1400" dirty="0" smtClean="0">
                <a:solidFill>
                  <a:srgbClr val="5F5F5F"/>
                </a:solidFill>
                <a:latin typeface="+mn-ea"/>
                <a:ea typeface="+mn-ea"/>
              </a:rPr>
              <a:t>级和</a:t>
            </a:r>
            <a:r>
              <a:rPr lang="en-US" altLang="zh-CN" sz="1400" dirty="0" smtClean="0">
                <a:solidFill>
                  <a:srgbClr val="5F5F5F"/>
                </a:solidFill>
                <a:latin typeface="+mn-ea"/>
                <a:ea typeface="+mn-ea"/>
              </a:rPr>
              <a:t>C</a:t>
            </a:r>
            <a:r>
              <a:rPr lang="zh-CN" altLang="en-US" sz="1400" dirty="0" smtClean="0">
                <a:solidFill>
                  <a:srgbClr val="5F5F5F"/>
                </a:solidFill>
                <a:latin typeface="+mn-ea"/>
                <a:ea typeface="+mn-ea"/>
              </a:rPr>
              <a:t>级，其它各级别细分市场</a:t>
            </a:r>
            <a:r>
              <a:rPr lang="zh-CN" altLang="en-US" sz="1400" dirty="0" smtClean="0">
                <a:solidFill>
                  <a:srgbClr val="5F5F5F"/>
                </a:solidFill>
                <a:latin typeface="+mn-ea"/>
                <a:ea typeface="+mn-ea"/>
              </a:rPr>
              <a:t>优惠</a:t>
            </a:r>
            <a:r>
              <a:rPr lang="zh-CN" altLang="en-US" sz="1400" dirty="0">
                <a:solidFill>
                  <a:srgbClr val="5F5F5F"/>
                </a:solidFill>
                <a:latin typeface="+mn-ea"/>
                <a:ea typeface="+mn-ea"/>
              </a:rPr>
              <a:t>幅度</a:t>
            </a:r>
            <a:r>
              <a:rPr lang="zh-CN" altLang="en-US" sz="1400" dirty="0" smtClean="0">
                <a:solidFill>
                  <a:srgbClr val="5F5F5F"/>
                </a:solidFill>
                <a:latin typeface="+mn-ea"/>
                <a:ea typeface="+mn-ea"/>
              </a:rPr>
              <a:t>环</a:t>
            </a:r>
            <a:r>
              <a:rPr lang="zh-CN" altLang="en-US" sz="1400" dirty="0" smtClean="0">
                <a:solidFill>
                  <a:srgbClr val="5F5F5F"/>
                </a:solidFill>
                <a:latin typeface="+mn-ea"/>
                <a:ea typeface="+mn-ea"/>
              </a:rPr>
              <a:t>比都出现</a:t>
            </a:r>
            <a:r>
              <a:rPr lang="zh-CN" altLang="en-US" sz="1400" dirty="0" smtClean="0">
                <a:solidFill>
                  <a:srgbClr val="5F5F5F"/>
                </a:solidFill>
                <a:latin typeface="+mn-ea"/>
                <a:ea typeface="+mn-ea"/>
              </a:rPr>
              <a:t>上升</a:t>
            </a:r>
            <a:endParaRPr lang="en-US" altLang="zh-CN" sz="1400" dirty="0" smtClean="0">
              <a:solidFill>
                <a:srgbClr val="5F5F5F"/>
              </a:solidFill>
              <a:latin typeface="+mn-ea"/>
              <a:ea typeface="+mn-ea"/>
            </a:endParaRPr>
          </a:p>
        </p:txBody>
      </p:sp>
    </p:spTree>
    <p:extLst>
      <p:ext uri="{BB962C8B-B14F-4D97-AF65-F5344CB8AC3E}">
        <p14:creationId xmlns:p14="http://schemas.microsoft.com/office/powerpoint/2010/main" val="49749910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E570C9EB-4F0F-4D9E-919E-4C8C8723CC0C}" type="slidenum">
              <a:rPr lang="zh-CN" altLang="en-US" smtClean="0">
                <a:latin typeface="+mn-lt"/>
                <a:ea typeface="华文细黑" pitchFamily="2" charset="-122"/>
              </a:rPr>
              <a:pPr>
                <a:defRPr/>
              </a:pPr>
              <a:t>13</a:t>
            </a:fld>
            <a:endParaRPr lang="zh-CN" altLang="en-US">
              <a:latin typeface="+mn-lt"/>
              <a:ea typeface="华文细黑" pitchFamily="2" charset="-122"/>
            </a:endParaRPr>
          </a:p>
        </p:txBody>
      </p:sp>
      <p:sp>
        <p:nvSpPr>
          <p:cNvPr id="4" name="Rectangle 2"/>
          <p:cNvSpPr txBox="1">
            <a:spLocks noChangeArrowheads="1"/>
          </p:cNvSpPr>
          <p:nvPr/>
        </p:nvSpPr>
        <p:spPr>
          <a:xfrm>
            <a:off x="3305175" y="2514600"/>
            <a:ext cx="5076825" cy="338554"/>
          </a:xfrm>
          <a:prstGeom prst="rect">
            <a:avLst/>
          </a:prstGeom>
        </p:spPr>
        <p:txBody>
          <a:bodyPr>
            <a:spAutoFit/>
          </a:bodyPr>
          <a:lstStyle/>
          <a:p>
            <a:pPr marL="342900" indent="-342900" algn="ctr" eaLnBrk="0" hangingPunct="0">
              <a:lnSpc>
                <a:spcPct val="80000"/>
              </a:lnSpc>
              <a:spcBef>
                <a:spcPct val="20000"/>
              </a:spcBef>
              <a:buFont typeface="Wingdings" pitchFamily="2" charset="2"/>
              <a:buChar char="v"/>
              <a:tabLst>
                <a:tab pos="6400800" algn="r"/>
              </a:tabLst>
              <a:defRPr/>
            </a:pPr>
            <a:r>
              <a:rPr lang="zh-CN" altLang="en-US" sz="2000" b="1">
                <a:latin typeface="+mn-lt"/>
                <a:ea typeface="华文细黑" pitchFamily="2" charset="-122"/>
                <a:cs typeface="Arial" pitchFamily="34" charset="0"/>
              </a:rPr>
              <a:t>第三部分：分级别情况</a:t>
            </a:r>
            <a:endParaRPr lang="en-US" altLang="zh-CN" sz="2000" b="1">
              <a:latin typeface="+mn-lt"/>
              <a:ea typeface="华文细黑" pitchFamily="2" charset="-122"/>
              <a:cs typeface="Arial" pitchFamily="34" charset="0"/>
            </a:endParaRPr>
          </a:p>
        </p:txBody>
      </p:sp>
    </p:spTree>
    <p:extLst>
      <p:ext uri="{BB962C8B-B14F-4D97-AF65-F5344CB8AC3E}">
        <p14:creationId xmlns:p14="http://schemas.microsoft.com/office/powerpoint/2010/main" val="3525658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009236828"/>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7865" name="think-cell Slide" r:id="rId14" imgW="360" imgH="360" progId="">
                  <p:embed/>
                </p:oleObj>
              </mc:Choice>
              <mc:Fallback>
                <p:oleObj name="think-cell Slide" r:id="rId14" imgW="360" imgH="360" progId="">
                  <p:embed/>
                  <p:pic>
                    <p:nvPicPr>
                      <p:cNvPr id="0" name="Picture 288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4"/>
          <p:cNvGraphicFramePr>
            <a:graphicFrameLocks noChangeAspect="1"/>
          </p:cNvGraphicFramePr>
          <p:nvPr>
            <p:custDataLst>
              <p:tags r:id="rId3"/>
            </p:custDataLst>
            <p:extLst>
              <p:ext uri="{D42A27DB-BD31-4B8C-83A1-F6EECF244321}">
                <p14:modId xmlns:p14="http://schemas.microsoft.com/office/powerpoint/2010/main" val="2385621272"/>
              </p:ext>
            </p:extLst>
          </p:nvPr>
        </p:nvGraphicFramePr>
        <p:xfrm>
          <a:off x="395287" y="3500139"/>
          <a:ext cx="7993063" cy="2881313"/>
        </p:xfrm>
        <a:graphic>
          <a:graphicData uri="http://schemas.openxmlformats.org/drawingml/2006/chart">
            <c:chart xmlns:c="http://schemas.openxmlformats.org/drawingml/2006/chart" xmlns:r="http://schemas.openxmlformats.org/officeDocument/2006/relationships" r:id="rId16"/>
          </a:graphicData>
        </a:graphic>
      </p:graphicFrame>
      <p:sp>
        <p:nvSpPr>
          <p:cNvPr id="14"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5EBAF4FC-0199-4588-8571-378F07794EAE}" type="slidenum">
              <a:rPr lang="zh-CN" altLang="en-US" smtClean="0"/>
              <a:pPr/>
              <a:t>14</a:t>
            </a:fld>
            <a:endParaRPr lang="zh-CN" altLang="en-US" smtClean="0"/>
          </a:p>
        </p:txBody>
      </p:sp>
      <p:sp>
        <p:nvSpPr>
          <p:cNvPr id="41" name="TextBox 40"/>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grpSp>
        <p:nvGrpSpPr>
          <p:cNvPr id="16" name="组合 15"/>
          <p:cNvGrpSpPr>
            <a:grpSpLocks/>
          </p:cNvGrpSpPr>
          <p:nvPr>
            <p:custDataLst>
              <p:tags r:id="rId6"/>
            </p:custDataLst>
          </p:nvPr>
        </p:nvGrpSpPr>
        <p:grpSpPr bwMode="auto">
          <a:xfrm>
            <a:off x="2409704" y="3081851"/>
            <a:ext cx="4308475" cy="352425"/>
            <a:chOff x="2330450" y="2103438"/>
            <a:chExt cx="4308475" cy="352425"/>
          </a:xfrm>
          <a:solidFill>
            <a:srgbClr val="275C9D"/>
          </a:solidFill>
        </p:grpSpPr>
        <p:sp>
          <p:nvSpPr>
            <p:cNvPr id="17"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8"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-A00</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19"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·A00</a:t>
            </a:r>
            <a:r>
              <a:rPr lang="zh-CN" altLang="en-US" dirty="0" smtClean="0"/>
              <a:t>级价格</a:t>
            </a:r>
            <a:r>
              <a:rPr lang="zh-CN" altLang="en-US" dirty="0"/>
              <a:t>变化</a:t>
            </a:r>
            <a:r>
              <a:rPr lang="en-US" altLang="en-US" dirty="0" err="1"/>
              <a:t>指数</a:t>
            </a:r>
            <a:r>
              <a:rPr lang="en-US" altLang="en-US" dirty="0" smtClean="0"/>
              <a:t>—4</a:t>
            </a:r>
            <a:r>
              <a:rPr lang="zh-CN" altLang="en-US" dirty="0" smtClean="0"/>
              <a:t>月</a:t>
            </a:r>
            <a:endParaRPr lang="zh-CN" altLang="en-US" dirty="0"/>
          </a:p>
        </p:txBody>
      </p:sp>
      <p:sp>
        <p:nvSpPr>
          <p:cNvPr id="25" name="AutoShape 66"/>
          <p:cNvSpPr>
            <a:spLocks noChangeArrowheads="1"/>
          </p:cNvSpPr>
          <p:nvPr>
            <p:custDataLst>
              <p:tags r:id="rId7"/>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6" name="AutoShape 67"/>
          <p:cNvSpPr>
            <a:spLocks noChangeArrowheads="1"/>
          </p:cNvSpPr>
          <p:nvPr>
            <p:custDataLst>
              <p:tags r:id="rId8"/>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7" name="Text Box 68"/>
          <p:cNvSpPr txBox="1">
            <a:spLocks noChangeArrowheads="1"/>
          </p:cNvSpPr>
          <p:nvPr>
            <p:custDataLst>
              <p:tags r:id="rId9"/>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8" name="Text Box 69"/>
          <p:cNvSpPr txBox="1">
            <a:spLocks noChangeArrowheads="1"/>
          </p:cNvSpPr>
          <p:nvPr>
            <p:custDataLst>
              <p:tags r:id="rId10"/>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2" name="内容占位符 2"/>
          <p:cNvSpPr txBox="1">
            <a:spLocks/>
          </p:cNvSpPr>
          <p:nvPr>
            <p:custDataLst>
              <p:tags r:id="rId11"/>
            </p:custDataLst>
          </p:nvPr>
        </p:nvSpPr>
        <p:spPr>
          <a:xfrm>
            <a:off x="392113" y="836613"/>
            <a:ext cx="8356600" cy="17287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cs typeface="Arial" pitchFamily="34" charset="0"/>
              </a:rPr>
              <a:t>2017 </a:t>
            </a:r>
            <a:r>
              <a:rPr lang="en-US" altLang="zh-CN" sz="1600" b="1" dirty="0" smtClean="0">
                <a:latin typeface="+mj-ea"/>
                <a:ea typeface="+mj-ea"/>
                <a:cs typeface="Arial" pitchFamily="34" charset="0"/>
              </a:rPr>
              <a:t>GAIN·4</a:t>
            </a:r>
            <a:r>
              <a:rPr lang="zh-CN" altLang="en-US" sz="1600" b="1" dirty="0" smtClean="0">
                <a:latin typeface="+mj-ea"/>
                <a:ea typeface="+mj-ea"/>
                <a:cs typeface="Arial" pitchFamily="34" charset="0"/>
              </a:rPr>
              <a:t>月</a:t>
            </a:r>
            <a:r>
              <a:rPr lang="en-US" altLang="zh-CN" sz="1600" b="1" dirty="0">
                <a:latin typeface="+mj-ea"/>
                <a:ea typeface="+mj-ea"/>
                <a:cs typeface="Arial" pitchFamily="34" charset="0"/>
              </a:rPr>
              <a:t>A00</a:t>
            </a:r>
            <a:r>
              <a:rPr lang="zh-CN" altLang="en-US" sz="1600" b="1" dirty="0">
                <a:latin typeface="+mj-ea"/>
                <a:ea typeface="+mj-ea"/>
                <a:cs typeface="Arial" pitchFamily="34" charset="0"/>
              </a:rPr>
              <a:t>级别市场价格变化指数</a:t>
            </a:r>
            <a:r>
              <a:rPr lang="zh-CN" altLang="en-US" sz="1600" b="1" dirty="0" smtClean="0">
                <a:latin typeface="+mj-ea"/>
                <a:ea typeface="+mj-ea"/>
                <a:cs typeface="Arial" pitchFamily="34" charset="0"/>
              </a:rPr>
              <a:t>为</a:t>
            </a:r>
            <a:r>
              <a:rPr lang="en-US" altLang="zh-CN" sz="1600" b="1" dirty="0" smtClean="0">
                <a:latin typeface="+mj-ea"/>
                <a:ea typeface="+mj-ea"/>
                <a:cs typeface="Arial" pitchFamily="34" charset="0"/>
              </a:rPr>
              <a:t>-2.93</a:t>
            </a:r>
            <a:r>
              <a:rPr lang="zh-CN" altLang="en-US" sz="1600" b="1" dirty="0" smtClean="0">
                <a:latin typeface="+mj-ea"/>
                <a:ea typeface="+mj-ea"/>
                <a:cs typeface="Arial" pitchFamily="34" charset="0"/>
              </a:rPr>
              <a:t>，</a:t>
            </a:r>
            <a:r>
              <a:rPr lang="zh-CN" altLang="en-US" sz="1600" b="1" dirty="0">
                <a:latin typeface="+mj-ea"/>
                <a:ea typeface="+mj-ea"/>
                <a:cs typeface="Arial" pitchFamily="34" charset="0"/>
              </a:rPr>
              <a:t>环</a:t>
            </a:r>
            <a:r>
              <a:rPr lang="zh-CN" altLang="en-US" sz="1600" b="1" dirty="0" smtClean="0">
                <a:latin typeface="+mj-ea"/>
                <a:ea typeface="+mj-ea"/>
                <a:cs typeface="Arial" pitchFamily="34" charset="0"/>
              </a:rPr>
              <a:t>比下降</a:t>
            </a:r>
            <a:r>
              <a:rPr lang="en-US" altLang="zh-CN" sz="1600" b="1" dirty="0" smtClean="0">
                <a:latin typeface="+mj-ea"/>
                <a:ea typeface="+mj-ea"/>
                <a:cs typeface="Arial" pitchFamily="34" charset="0"/>
              </a:rPr>
              <a:t>0.4%</a:t>
            </a:r>
            <a:r>
              <a:rPr lang="zh-CN" altLang="en-US" sz="1600" b="1" dirty="0">
                <a:latin typeface="+mj-ea"/>
                <a:ea typeface="+mj-ea"/>
                <a:cs typeface="Arial" pitchFamily="34" charset="0"/>
              </a:rPr>
              <a:t>，市场均价由</a:t>
            </a:r>
            <a:r>
              <a:rPr lang="en-US" altLang="zh-CN" sz="1600" b="1" dirty="0" smtClean="0">
                <a:latin typeface="+mj-ea"/>
                <a:ea typeface="+mj-ea"/>
                <a:cs typeface="Arial" pitchFamily="34" charset="0"/>
              </a:rPr>
              <a:t>3.42</a:t>
            </a:r>
            <a:r>
              <a:rPr lang="zh-CN" altLang="en-US" sz="1600" b="1" dirty="0" smtClean="0">
                <a:latin typeface="+mj-ea"/>
                <a:ea typeface="+mj-ea"/>
                <a:cs typeface="Arial" pitchFamily="34" charset="0"/>
              </a:rPr>
              <a:t>万下降至</a:t>
            </a:r>
            <a:r>
              <a:rPr lang="en-US" altLang="zh-CN" sz="1600" b="1" dirty="0" smtClean="0">
                <a:latin typeface="+mj-ea"/>
                <a:ea typeface="+mj-ea"/>
                <a:cs typeface="Arial" pitchFamily="34" charset="0"/>
              </a:rPr>
              <a:t>3.40</a:t>
            </a:r>
            <a:r>
              <a:rPr lang="zh-CN" altLang="en-US" sz="1600" b="1" dirty="0" smtClean="0">
                <a:latin typeface="+mj-ea"/>
                <a:ea typeface="+mj-ea"/>
                <a:cs typeface="Arial" pitchFamily="34" charset="0"/>
              </a:rPr>
              <a:t>万</a:t>
            </a:r>
            <a:endParaRPr lang="zh-CN" altLang="en-US" sz="1600" b="1" dirty="0" smtClean="0">
              <a:latin typeface="+mj-lt"/>
              <a:cs typeface="Arial" pitchFamily="34" charset="0"/>
            </a:endParaRPr>
          </a:p>
          <a:p>
            <a:pPr marL="342000" lvl="1" indent="-342000">
              <a:lnSpc>
                <a:spcPct val="150000"/>
              </a:lnSpc>
              <a:spcBef>
                <a:spcPts val="0"/>
              </a:spcBef>
              <a:spcAft>
                <a:spcPts val="600"/>
              </a:spcAft>
              <a:buFont typeface="Wingdings" pitchFamily="2" charset="2"/>
              <a:buChar char="Ø"/>
              <a:defRPr/>
            </a:pPr>
            <a:r>
              <a:rPr lang="zh-CN" altLang="en-US" sz="1400" dirty="0" smtClean="0"/>
              <a:t>本月</a:t>
            </a:r>
            <a:r>
              <a:rPr lang="en-US" altLang="zh-CN" sz="1400" dirty="0"/>
              <a:t>A00</a:t>
            </a:r>
            <a:r>
              <a:rPr lang="zh-CN" altLang="en-US" sz="1400" dirty="0" smtClean="0"/>
              <a:t>级别价格变化指数保持相对平稳，环比成交</a:t>
            </a:r>
            <a:r>
              <a:rPr lang="zh-CN" altLang="en-US" sz="1400" dirty="0" smtClean="0"/>
              <a:t>均价下降</a:t>
            </a:r>
            <a:r>
              <a:rPr lang="zh-CN" altLang="en-US" sz="1400" dirty="0" smtClean="0"/>
              <a:t>了</a:t>
            </a:r>
            <a:r>
              <a:rPr lang="en-US" altLang="zh-CN" sz="1400" dirty="0" smtClean="0"/>
              <a:t>200</a:t>
            </a:r>
            <a:r>
              <a:rPr lang="zh-CN" altLang="en-US" sz="1400" dirty="0" smtClean="0"/>
              <a:t>元</a:t>
            </a:r>
            <a:endParaRPr lang="en-US" altLang="zh-CN" sz="1400" dirty="0" smtClean="0"/>
          </a:p>
          <a:p>
            <a:pPr marL="342000" lvl="1" indent="-342000">
              <a:lnSpc>
                <a:spcPct val="150000"/>
              </a:lnSpc>
              <a:spcBef>
                <a:spcPts val="0"/>
              </a:spcBef>
              <a:spcAft>
                <a:spcPts val="600"/>
              </a:spcAft>
              <a:buFont typeface="Wingdings" pitchFamily="2" charset="2"/>
              <a:buChar char="Ø"/>
              <a:defRPr/>
            </a:pPr>
            <a:r>
              <a:rPr lang="zh-CN" altLang="en-US" sz="1400" dirty="0" smtClean="0"/>
              <a:t>权重</a:t>
            </a:r>
            <a:r>
              <a:rPr lang="zh-CN" altLang="en-US" sz="1400" dirty="0" smtClean="0"/>
              <a:t>车型长安奔奔终端</a:t>
            </a:r>
            <a:r>
              <a:rPr lang="zh-CN" altLang="en-US" sz="1400" dirty="0" smtClean="0"/>
              <a:t>成交价本月出现</a:t>
            </a:r>
            <a:r>
              <a:rPr lang="zh-CN" altLang="en-US" sz="1400" dirty="0" smtClean="0"/>
              <a:t>较大幅度的下跌，因而影响该级别价格指数</a:t>
            </a:r>
            <a:endParaRPr lang="en-US" altLang="zh-CN" sz="1400" dirty="0" smtClean="0"/>
          </a:p>
        </p:txBody>
      </p:sp>
    </p:spTree>
    <p:extLst>
      <p:ext uri="{BB962C8B-B14F-4D97-AF65-F5344CB8AC3E}">
        <p14:creationId xmlns:p14="http://schemas.microsoft.com/office/powerpoint/2010/main" val="247293092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29177424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8094" name="think-cell Slide" r:id="rId13" imgW="360" imgH="360" progId="">
                  <p:embed/>
                </p:oleObj>
              </mc:Choice>
              <mc:Fallback>
                <p:oleObj name="think-cell Slide" r:id="rId13" imgW="360" imgH="360" progId="">
                  <p:embed/>
                  <p:pic>
                    <p:nvPicPr>
                      <p:cNvPr id="0" name="Picture 287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4"/>
          <p:cNvGraphicFramePr>
            <a:graphicFrameLocks noChangeAspect="1"/>
          </p:cNvGraphicFramePr>
          <p:nvPr>
            <p:custDataLst>
              <p:tags r:id="rId3"/>
            </p:custDataLst>
            <p:extLst>
              <p:ext uri="{D42A27DB-BD31-4B8C-83A1-F6EECF244321}">
                <p14:modId xmlns:p14="http://schemas.microsoft.com/office/powerpoint/2010/main" val="3364850704"/>
              </p:ext>
            </p:extLst>
          </p:nvPr>
        </p:nvGraphicFramePr>
        <p:xfrm>
          <a:off x="391508" y="3487738"/>
          <a:ext cx="7972580" cy="2881311"/>
        </p:xfrm>
        <a:graphic>
          <a:graphicData uri="http://schemas.openxmlformats.org/drawingml/2006/chart">
            <c:chart xmlns:c="http://schemas.openxmlformats.org/drawingml/2006/chart" xmlns:r="http://schemas.openxmlformats.org/officeDocument/2006/relationships" r:id="rId15"/>
          </a:graphicData>
        </a:graphic>
      </p:graphicFrame>
      <p:sp>
        <p:nvSpPr>
          <p:cNvPr id="20491"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5EBAF4FC-0199-4588-8571-378F07794EAE}" type="slidenum">
              <a:rPr lang="zh-CN" altLang="en-US" smtClean="0"/>
              <a:pPr/>
              <a:t>15</a:t>
            </a:fld>
            <a:endParaRPr lang="zh-CN" altLang="en-US" smtClean="0"/>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14" name="内容占位符 2"/>
          <p:cNvSpPr txBox="1">
            <a:spLocks/>
          </p:cNvSpPr>
          <p:nvPr>
            <p:custDataLst>
              <p:tags r:id="rId6"/>
            </p:custDataLst>
          </p:nvPr>
        </p:nvSpPr>
        <p:spPr>
          <a:xfrm>
            <a:off x="392113" y="836613"/>
            <a:ext cx="8356600" cy="17287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smtClean="0">
                <a:latin typeface="+mj-ea"/>
                <a:ea typeface="+mj-ea"/>
                <a:cs typeface="Arial" pitchFamily="34" charset="0"/>
              </a:rPr>
              <a:t>2017 GAIN·4</a:t>
            </a:r>
            <a:r>
              <a:rPr lang="zh-CN" altLang="en-US" sz="1600" b="1" dirty="0" smtClean="0">
                <a:latin typeface="+mj-ea"/>
                <a:ea typeface="+mj-ea"/>
                <a:cs typeface="Arial" pitchFamily="34" charset="0"/>
              </a:rPr>
              <a:t>月</a:t>
            </a:r>
            <a:r>
              <a:rPr lang="en-US" altLang="zh-CN" sz="1600" b="1" dirty="0" smtClean="0">
                <a:latin typeface="+mj-ea"/>
                <a:ea typeface="+mj-ea"/>
                <a:cs typeface="Arial" pitchFamily="34" charset="0"/>
              </a:rPr>
              <a:t>A00</a:t>
            </a:r>
            <a:r>
              <a:rPr lang="zh-CN" altLang="en-US" sz="1600" b="1" dirty="0" smtClean="0">
                <a:latin typeface="+mj-ea"/>
                <a:ea typeface="+mj-ea"/>
                <a:cs typeface="Arial" pitchFamily="34" charset="0"/>
              </a:rPr>
              <a:t>级终端优惠指数为</a:t>
            </a:r>
            <a:r>
              <a:rPr lang="en-US" altLang="zh-CN" sz="1600" b="1" dirty="0" smtClean="0">
                <a:latin typeface="+mj-ea"/>
                <a:ea typeface="+mj-ea"/>
                <a:cs typeface="Arial" pitchFamily="34" charset="0"/>
              </a:rPr>
              <a:t>-0.06</a:t>
            </a:r>
            <a:r>
              <a:rPr lang="zh-CN" altLang="en-US" sz="1600" b="1" dirty="0" smtClean="0">
                <a:latin typeface="+mj-ea"/>
                <a:ea typeface="+mj-ea"/>
                <a:cs typeface="Arial" pitchFamily="34" charset="0"/>
              </a:rPr>
              <a:t>，环比下降</a:t>
            </a:r>
            <a:r>
              <a:rPr lang="en-US" altLang="zh-CN" sz="1600" b="1" dirty="0" smtClean="0">
                <a:latin typeface="+mj-ea"/>
                <a:ea typeface="+mj-ea"/>
                <a:cs typeface="Arial" pitchFamily="34" charset="0"/>
              </a:rPr>
              <a:t>0.8%</a:t>
            </a:r>
            <a:r>
              <a:rPr lang="zh-CN" altLang="en-US" sz="1600" b="1" dirty="0" smtClean="0">
                <a:latin typeface="+mj-ea"/>
                <a:ea typeface="+mj-ea"/>
                <a:cs typeface="Arial" pitchFamily="34" charset="0"/>
              </a:rPr>
              <a:t>，优惠额度增加</a:t>
            </a:r>
            <a:r>
              <a:rPr lang="en-US" altLang="zh-CN" sz="1600" b="1" dirty="0" smtClean="0">
                <a:latin typeface="+mj-ea"/>
                <a:ea typeface="+mj-ea"/>
                <a:cs typeface="Arial" pitchFamily="34" charset="0"/>
              </a:rPr>
              <a:t>65</a:t>
            </a:r>
            <a:r>
              <a:rPr lang="zh-CN" altLang="en-US" sz="1600" b="1" dirty="0" smtClean="0">
                <a:latin typeface="+mj-ea"/>
                <a:ea typeface="+mj-ea"/>
                <a:cs typeface="Arial" pitchFamily="34" charset="0"/>
              </a:rPr>
              <a:t>元</a:t>
            </a:r>
            <a:endParaRPr lang="zh-CN" altLang="en-US" sz="1600" b="1" dirty="0" smtClean="0">
              <a:latin typeface="+mj-lt"/>
              <a:cs typeface="Arial" pitchFamily="34" charset="0"/>
            </a:endParaRPr>
          </a:p>
          <a:p>
            <a:pPr marL="342000" lvl="1" indent="-342000">
              <a:lnSpc>
                <a:spcPct val="150000"/>
              </a:lnSpc>
              <a:spcBef>
                <a:spcPts val="0"/>
              </a:spcBef>
              <a:spcAft>
                <a:spcPts val="600"/>
              </a:spcAft>
              <a:buFont typeface="Wingdings" pitchFamily="2" charset="2"/>
              <a:buChar char="Ø"/>
              <a:defRPr/>
            </a:pPr>
            <a:r>
              <a:rPr lang="zh-CN" altLang="en-US" sz="1400" dirty="0" smtClean="0"/>
              <a:t>本月</a:t>
            </a:r>
            <a:r>
              <a:rPr lang="en-US" altLang="zh-CN" sz="1400" dirty="0" smtClean="0"/>
              <a:t>A00</a:t>
            </a:r>
            <a:r>
              <a:rPr lang="zh-CN" altLang="en-US" sz="1400" dirty="0" smtClean="0"/>
              <a:t>级别市场的整体优惠指数基本与上月持平，优惠额度增加不大</a:t>
            </a:r>
            <a:endParaRPr lang="en-US" altLang="zh-CN" sz="1400" dirty="0" smtClean="0"/>
          </a:p>
          <a:p>
            <a:pPr marL="342000" lvl="1" indent="-342000">
              <a:lnSpc>
                <a:spcPct val="150000"/>
              </a:lnSpc>
              <a:spcBef>
                <a:spcPts val="0"/>
              </a:spcBef>
              <a:spcAft>
                <a:spcPts val="600"/>
              </a:spcAft>
              <a:buFont typeface="Wingdings" pitchFamily="2" charset="2"/>
              <a:buChar char="Ø"/>
              <a:defRPr/>
            </a:pPr>
            <a:r>
              <a:rPr lang="zh-CN" altLang="en-US" sz="1400" dirty="0" smtClean="0"/>
              <a:t>权重车型长安奔奔本月有较大幅度优惠，但另一款权重车型比亚迪</a:t>
            </a:r>
            <a:r>
              <a:rPr lang="en-US" altLang="zh-CN" sz="1400" dirty="0" smtClean="0"/>
              <a:t>F0</a:t>
            </a:r>
            <a:r>
              <a:rPr lang="zh-CN" altLang="en-US" sz="1400" dirty="0" smtClean="0"/>
              <a:t>本月的优惠</a:t>
            </a:r>
            <a:r>
              <a:rPr lang="zh-CN" altLang="en-US" sz="1400" dirty="0" smtClean="0"/>
              <a:t>减少，因此该级别整体优惠幅度变化并不明显</a:t>
            </a:r>
            <a:endParaRPr lang="en-US" altLang="zh-CN" sz="1400" dirty="0" smtClean="0"/>
          </a:p>
        </p:txBody>
      </p:sp>
      <p:sp>
        <p:nvSpPr>
          <p:cNvPr id="15" name="Oval 178"/>
          <p:cNvSpPr>
            <a:spLocks noChangeArrowheads="1"/>
          </p:cNvSpPr>
          <p:nvPr/>
        </p:nvSpPr>
        <p:spPr bwMode="auto">
          <a:xfrm>
            <a:off x="1785929" y="4328568"/>
            <a:ext cx="623775"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smtClean="0">
                <a:solidFill>
                  <a:srgbClr val="FF9933"/>
                </a:solidFill>
              </a:rPr>
              <a:t>￥</a:t>
            </a:r>
            <a:r>
              <a:rPr lang="en-US" altLang="zh-CN" sz="900" dirty="0" smtClean="0">
                <a:solidFill>
                  <a:srgbClr val="FF9933"/>
                </a:solidFill>
              </a:rPr>
              <a:t>7157</a:t>
            </a:r>
            <a:endParaRPr lang="zh-HK" altLang="en-US" sz="900" kern="0" dirty="0">
              <a:solidFill>
                <a:srgbClr val="FF9933"/>
              </a:solidFill>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·A00</a:t>
            </a:r>
            <a:r>
              <a:rPr lang="zh-CN" altLang="en-US" dirty="0" smtClean="0"/>
              <a:t>级终端优惠</a:t>
            </a:r>
            <a:r>
              <a:rPr lang="en-US" altLang="en-US" dirty="0" err="1" smtClean="0"/>
              <a:t>指数</a:t>
            </a:r>
            <a:r>
              <a:rPr lang="en-US" altLang="en-US" dirty="0" smtClean="0"/>
              <a:t>—4</a:t>
            </a:r>
            <a:r>
              <a:rPr lang="zh-CN" altLang="en-US" dirty="0" smtClean="0"/>
              <a:t>月</a:t>
            </a:r>
            <a:endParaRPr lang="zh-CN" altLang="en-US" dirty="0"/>
          </a:p>
        </p:txBody>
      </p:sp>
      <p:sp>
        <p:nvSpPr>
          <p:cNvPr id="17" name="Oval 178"/>
          <p:cNvSpPr>
            <a:spLocks noChangeArrowheads="1"/>
          </p:cNvSpPr>
          <p:nvPr/>
        </p:nvSpPr>
        <p:spPr bwMode="auto">
          <a:xfrm>
            <a:off x="2406945" y="4731771"/>
            <a:ext cx="623775"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smtClean="0">
                <a:solidFill>
                  <a:srgbClr val="FF9933"/>
                </a:solidFill>
              </a:rPr>
              <a:t>￥</a:t>
            </a:r>
            <a:r>
              <a:rPr lang="en-US" altLang="zh-CN" sz="900" dirty="0" smtClean="0">
                <a:solidFill>
                  <a:srgbClr val="FF9933"/>
                </a:solidFill>
              </a:rPr>
              <a:t>7817</a:t>
            </a:r>
            <a:endParaRPr lang="zh-HK" altLang="en-US" sz="900" kern="0" dirty="0">
              <a:solidFill>
                <a:srgbClr val="FF9933"/>
              </a:solidFill>
            </a:endParaRPr>
          </a:p>
        </p:txBody>
      </p:sp>
      <p:sp>
        <p:nvSpPr>
          <p:cNvPr id="23" name="AutoShape 66"/>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4" name="AutoShape 67"/>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5" name="Text Box 68"/>
          <p:cNvSpPr txBox="1">
            <a:spLocks noChangeArrowheads="1"/>
          </p:cNvSpPr>
          <p:nvPr>
            <p:custDataLst>
              <p:tags r:id="rId9"/>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6" name="Text Box 69"/>
          <p:cNvSpPr txBox="1">
            <a:spLocks noChangeArrowheads="1"/>
          </p:cNvSpPr>
          <p:nvPr>
            <p:custDataLst>
              <p:tags r:id="rId10"/>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grpSp>
        <p:nvGrpSpPr>
          <p:cNvPr id="27" name="组合 26"/>
          <p:cNvGrpSpPr>
            <a:grpSpLocks/>
          </p:cNvGrpSpPr>
          <p:nvPr>
            <p:custDataLst>
              <p:tags r:id="rId11"/>
            </p:custDataLst>
          </p:nvPr>
        </p:nvGrpSpPr>
        <p:grpSpPr bwMode="auto">
          <a:xfrm>
            <a:off x="2409704" y="3081851"/>
            <a:ext cx="4308475" cy="352425"/>
            <a:chOff x="2330450" y="2103438"/>
            <a:chExt cx="4308475" cy="352425"/>
          </a:xfrm>
          <a:solidFill>
            <a:srgbClr val="275C9D"/>
          </a:solidFill>
        </p:grpSpPr>
        <p:sp>
          <p:nvSpPr>
            <p:cNvPr id="2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-A00</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19" name="Oval 178"/>
          <p:cNvSpPr>
            <a:spLocks noChangeArrowheads="1"/>
          </p:cNvSpPr>
          <p:nvPr/>
        </p:nvSpPr>
        <p:spPr bwMode="auto">
          <a:xfrm>
            <a:off x="2996832" y="4604212"/>
            <a:ext cx="623775"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smtClean="0">
                <a:solidFill>
                  <a:srgbClr val="FF9933"/>
                </a:solidFill>
              </a:rPr>
              <a:t>￥</a:t>
            </a:r>
            <a:r>
              <a:rPr lang="en-US" altLang="zh-CN" sz="900" dirty="0" smtClean="0">
                <a:solidFill>
                  <a:srgbClr val="FF9933"/>
                </a:solidFill>
              </a:rPr>
              <a:t>7883</a:t>
            </a:r>
            <a:endParaRPr lang="zh-HK" altLang="en-US" sz="900" kern="0" dirty="0">
              <a:solidFill>
                <a:srgbClr val="FF9933"/>
              </a:solidFill>
            </a:endParaRPr>
          </a:p>
        </p:txBody>
      </p:sp>
    </p:spTree>
    <p:extLst>
      <p:ext uri="{BB962C8B-B14F-4D97-AF65-F5344CB8AC3E}">
        <p14:creationId xmlns:p14="http://schemas.microsoft.com/office/powerpoint/2010/main" val="375958279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F7D72958-8BA8-4CD3-A7D8-16600378C173}" type="slidenum">
              <a:rPr lang="zh-CN" altLang="en-US" smtClean="0">
                <a:solidFill>
                  <a:srgbClr val="5F5F5F">
                    <a:tint val="75000"/>
                  </a:srgbClr>
                </a:solidFill>
              </a:rPr>
              <a:pPr/>
              <a:t>16</a:t>
            </a:fld>
            <a:endParaRPr lang="zh-CN" altLang="en-US" smtClean="0">
              <a:solidFill>
                <a:srgbClr val="5F5F5F">
                  <a:tint val="75000"/>
                </a:srgbClr>
              </a:solidFill>
            </a:endParaRPr>
          </a:p>
        </p:txBody>
      </p:sp>
      <p:sp>
        <p:nvSpPr>
          <p:cNvPr id="3" name="标题 2"/>
          <p:cNvSpPr>
            <a:spLocks noGrp="1"/>
          </p:cNvSpPr>
          <p:nvPr>
            <p:ph type="title" idx="4294967295"/>
          </p:nvPr>
        </p:nvSpPr>
        <p:spPr>
          <a:xfrm>
            <a:off x="1166936" y="296652"/>
            <a:ext cx="6573416" cy="432011"/>
          </a:xfrm>
          <a:prstGeom prst="rect">
            <a:avLst/>
          </a:prstGeom>
          <a:noFill/>
        </p:spPr>
        <p:txBody>
          <a:bodyPr/>
          <a:lstStyle/>
          <a:p>
            <a:pPr>
              <a:defRPr/>
            </a:pPr>
            <a:r>
              <a:rPr lang="en-US" altLang="zh-CN" b="1" dirty="0">
                <a:solidFill>
                  <a:srgbClr val="075A77"/>
                </a:solidFill>
                <a:latin typeface="+mn-ea"/>
                <a:ea typeface="+mn-ea"/>
              </a:rPr>
              <a:t>A00</a:t>
            </a:r>
            <a:r>
              <a:rPr lang="zh-CN" altLang="en-US" b="1" dirty="0">
                <a:solidFill>
                  <a:srgbClr val="075A77"/>
                </a:solidFill>
                <a:latin typeface="+mn-ea"/>
                <a:ea typeface="+mn-ea"/>
              </a:rPr>
              <a:t>级别重点车型经销商利润：</a:t>
            </a:r>
            <a:r>
              <a:rPr lang="en-US" altLang="zh-CN" b="1" dirty="0">
                <a:solidFill>
                  <a:srgbClr val="075A77"/>
                </a:solidFill>
                <a:latin typeface="+mn-ea"/>
                <a:ea typeface="+mn-ea"/>
              </a:rPr>
              <a:t>QQ</a:t>
            </a:r>
            <a:r>
              <a:rPr lang="zh-CN" altLang="en-US" b="1" dirty="0">
                <a:solidFill>
                  <a:srgbClr val="075A77"/>
                </a:solidFill>
                <a:latin typeface="+mn-ea"/>
                <a:ea typeface="+mn-ea"/>
              </a:rPr>
              <a:t>、奔奔迷你</a:t>
            </a:r>
          </a:p>
        </p:txBody>
      </p:sp>
      <p:sp>
        <p:nvSpPr>
          <p:cNvPr id="20" name="矩形 19"/>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sp>
        <p:nvSpPr>
          <p:cNvPr id="37" name="TextBox 36"/>
          <p:cNvSpPr txBox="1"/>
          <p:nvPr/>
        </p:nvSpPr>
        <p:spPr>
          <a:xfrm>
            <a:off x="251520" y="928690"/>
            <a:ext cx="1143000" cy="307777"/>
          </a:xfrm>
          <a:prstGeom prst="rect">
            <a:avLst/>
          </a:prstGeom>
          <a:noFill/>
        </p:spPr>
        <p:txBody>
          <a:bodyPr>
            <a:spAutoFit/>
          </a:bodyPr>
          <a:lstStyle/>
          <a:p>
            <a:pPr>
              <a:defRPr/>
            </a:pPr>
            <a:r>
              <a:rPr lang="en-US" altLang="zh-CN" sz="1400" b="1" dirty="0" smtClean="0">
                <a:solidFill>
                  <a:prstClr val="black"/>
                </a:solidFill>
                <a:latin typeface="Calibri"/>
                <a:ea typeface="华文细黑" pitchFamily="2" charset="-122"/>
              </a:rPr>
              <a:t>QQ</a:t>
            </a:r>
            <a:endParaRPr lang="en-US" altLang="zh-CN" sz="1400" b="1" dirty="0">
              <a:solidFill>
                <a:prstClr val="black"/>
              </a:solidFill>
              <a:latin typeface="Calibri"/>
              <a:ea typeface="华文细黑" pitchFamily="2" charset="-122"/>
            </a:endParaRPr>
          </a:p>
        </p:txBody>
      </p:sp>
      <p:sp>
        <p:nvSpPr>
          <p:cNvPr id="39" name="TextBox 38"/>
          <p:cNvSpPr txBox="1"/>
          <p:nvPr/>
        </p:nvSpPr>
        <p:spPr>
          <a:xfrm>
            <a:off x="323528" y="3714752"/>
            <a:ext cx="1143000" cy="267702"/>
          </a:xfrm>
          <a:prstGeom prst="rect">
            <a:avLst/>
          </a:prstGeom>
          <a:noFill/>
        </p:spPr>
        <p:txBody>
          <a:bodyPr>
            <a:spAutoFit/>
          </a:bodyPr>
          <a:lstStyle/>
          <a:p>
            <a:pPr>
              <a:defRPr/>
            </a:pPr>
            <a:r>
              <a:rPr lang="zh-CN" altLang="en-US" sz="1400" b="1" dirty="0" smtClean="0">
                <a:solidFill>
                  <a:prstClr val="black"/>
                </a:solidFill>
                <a:latin typeface="Calibri"/>
                <a:ea typeface="华文细黑" pitchFamily="2" charset="-122"/>
              </a:rPr>
              <a:t>奔奔</a:t>
            </a:r>
            <a:endParaRPr lang="en-US" altLang="zh-CN" sz="1400" b="1" dirty="0">
              <a:solidFill>
                <a:prstClr val="black"/>
              </a:solidFill>
              <a:latin typeface="Calibri"/>
              <a:ea typeface="华文细黑" pitchFamily="2" charset="-122"/>
            </a:endParaRPr>
          </a:p>
        </p:txBody>
      </p:sp>
      <p:sp>
        <p:nvSpPr>
          <p:cNvPr id="14" name="TextBox 13"/>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smtClean="0">
                <a:solidFill>
                  <a:prstClr val="black"/>
                </a:solidFill>
                <a:latin typeface="Calibri"/>
                <a:ea typeface="华文细黑" pitchFamily="2" charset="-122"/>
              </a:rPr>
              <a:t>2011</a:t>
            </a:r>
            <a:r>
              <a:rPr lang="zh-CN" altLang="en-US" sz="1000" dirty="0" smtClean="0">
                <a:solidFill>
                  <a:prstClr val="black"/>
                </a:solidFill>
                <a:latin typeface="Calibri"/>
                <a:ea typeface="华文细黑" pitchFamily="2" charset="-122"/>
              </a:rPr>
              <a:t>年</a:t>
            </a:r>
            <a:r>
              <a:rPr lang="zh-CN" altLang="en-US" sz="1000" dirty="0">
                <a:solidFill>
                  <a:prstClr val="black"/>
                </a:solidFill>
                <a:latin typeface="Calibri"/>
                <a:ea typeface="华文细黑" pitchFamily="2" charset="-122"/>
              </a:rPr>
              <a:t>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6146" name="Picture 2" descr="\\user\mydoc\zhouty\桌面\0500040575_1.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30896" y="3789369"/>
            <a:ext cx="1440904" cy="792497"/>
          </a:xfrm>
          <a:prstGeom prst="rect">
            <a:avLst/>
          </a:prstGeom>
          <a:noFill/>
        </p:spPr>
      </p:pic>
      <p:pic>
        <p:nvPicPr>
          <p:cNvPr id="6147" name="Picture 3" descr="\\user\mydoc\zhouty\桌面\19141699179793_1911660_7.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1330896" y="1124744"/>
            <a:ext cx="1368896" cy="784400"/>
          </a:xfrm>
          <a:prstGeom prst="rect">
            <a:avLst/>
          </a:prstGeom>
          <a:noFill/>
        </p:spPr>
      </p:pic>
      <p:sp>
        <p:nvSpPr>
          <p:cNvPr id="17" name="矩形 16"/>
          <p:cNvSpPr/>
          <p:nvPr/>
        </p:nvSpPr>
        <p:spPr>
          <a:xfrm>
            <a:off x="467544" y="1916832"/>
            <a:ext cx="3071812" cy="1126462"/>
          </a:xfrm>
          <a:prstGeom prst="rect">
            <a:avLst/>
          </a:prstGeom>
          <a:noFill/>
          <a:ln>
            <a:noFill/>
          </a:ln>
        </p:spPr>
        <p:txBody>
          <a:bodyPr>
            <a:spAutoFit/>
          </a:bodyPr>
          <a:lstStyle/>
          <a:p>
            <a:pPr marL="179388" indent="-179388" algn="l">
              <a:buFont typeface="Wingdings" pitchFamily="2" charset="2"/>
              <a:buChar char="n"/>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34,836</a:t>
            </a:r>
          </a:p>
          <a:p>
            <a:pPr marL="179388" indent="-179388" algn="l">
              <a:buFont typeface="Wingdings" pitchFamily="2" charset="2"/>
              <a:buChar char="n"/>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-4.7%</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月主要</a:t>
            </a:r>
            <a:r>
              <a:rPr lang="zh-CN" altLang="en-US" sz="1400" dirty="0">
                <a:solidFill>
                  <a:srgbClr val="5F5F5F"/>
                </a:solidFill>
                <a:ea typeface="华文细黑" pitchFamily="2" charset="-122"/>
              </a:rPr>
              <a:t>城市促销活动：</a:t>
            </a:r>
            <a:endParaRPr lang="en-US" altLang="zh-CN" sz="1400" dirty="0">
              <a:solidFill>
                <a:srgbClr val="5F5F5F"/>
              </a:solidFill>
              <a:ea typeface="华文细黑" pitchFamily="2" charset="-122"/>
            </a:endParaRPr>
          </a:p>
          <a:p>
            <a:pPr algn="l"/>
            <a:r>
              <a:rPr lang="zh-CN" altLang="en-US" sz="1400" dirty="0" smtClean="0">
                <a:solidFill>
                  <a:srgbClr val="5F5F5F"/>
                </a:solidFill>
                <a:ea typeface="华文细黑" pitchFamily="2" charset="-122"/>
              </a:rPr>
              <a:t>    杭州：赠送</a:t>
            </a:r>
            <a:r>
              <a:rPr lang="en-US" altLang="zh-CN" sz="1400" dirty="0" smtClean="0">
                <a:solidFill>
                  <a:srgbClr val="5F5F5F"/>
                </a:solidFill>
                <a:ea typeface="华文细黑" pitchFamily="2" charset="-122"/>
              </a:rPr>
              <a:t>1000</a:t>
            </a:r>
            <a:r>
              <a:rPr lang="zh-CN" altLang="en-US" sz="1400" dirty="0" smtClean="0">
                <a:solidFill>
                  <a:srgbClr val="5F5F5F"/>
                </a:solidFill>
                <a:ea typeface="华文细黑" pitchFamily="2" charset="-122"/>
              </a:rPr>
              <a:t>元礼包</a:t>
            </a:r>
            <a:endParaRPr lang="en-US" altLang="zh-CN" sz="1400" dirty="0" smtClean="0">
              <a:solidFill>
                <a:srgbClr val="5F5F5F"/>
              </a:solidFill>
              <a:ea typeface="华文细黑" pitchFamily="2" charset="-122"/>
            </a:endParaRPr>
          </a:p>
          <a:p>
            <a:pPr algn="l"/>
            <a:r>
              <a:rPr lang="zh-CN" altLang="en-US" sz="1400" dirty="0" smtClean="0">
                <a:solidFill>
                  <a:srgbClr val="5F5F5F"/>
                </a:solidFill>
                <a:ea typeface="华文细黑" pitchFamily="2" charset="-122"/>
              </a:rPr>
              <a:t>    苏州：赠送</a:t>
            </a:r>
            <a:r>
              <a:rPr lang="en-US" altLang="zh-CN" sz="1400" dirty="0" smtClean="0">
                <a:solidFill>
                  <a:srgbClr val="5F5F5F"/>
                </a:solidFill>
                <a:ea typeface="华文细黑" pitchFamily="2" charset="-122"/>
              </a:rPr>
              <a:t>1000</a:t>
            </a:r>
            <a:r>
              <a:rPr lang="zh-CN" altLang="en-US" sz="1400" dirty="0" smtClean="0">
                <a:solidFill>
                  <a:srgbClr val="5F5F5F"/>
                </a:solidFill>
                <a:ea typeface="华文细黑" pitchFamily="2" charset="-122"/>
              </a:rPr>
              <a:t>元礼包</a:t>
            </a:r>
            <a:endParaRPr lang="en-US" altLang="zh-CN" sz="1400" dirty="0">
              <a:solidFill>
                <a:srgbClr val="5F5F5F"/>
              </a:solidFill>
              <a:ea typeface="华文细黑" pitchFamily="2" charset="-122"/>
            </a:endParaRPr>
          </a:p>
        </p:txBody>
      </p:sp>
      <p:sp>
        <p:nvSpPr>
          <p:cNvPr id="18" name="矩形 17"/>
          <p:cNvSpPr/>
          <p:nvPr/>
        </p:nvSpPr>
        <p:spPr>
          <a:xfrm>
            <a:off x="467544" y="4653136"/>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41,098</a:t>
            </a:r>
          </a:p>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-2.9%</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月主要城市促销活动：</a:t>
            </a:r>
            <a:endParaRPr lang="en-US" altLang="zh-CN" sz="1400" dirty="0" smtClean="0">
              <a:solidFill>
                <a:srgbClr val="5F5F5F"/>
              </a:solidFill>
              <a:ea typeface="华文细黑" pitchFamily="2" charset="-122"/>
            </a:endParaRPr>
          </a:p>
          <a:p>
            <a:pPr marL="179388" indent="-179388" algn="l">
              <a:defRPr/>
            </a:pPr>
            <a:r>
              <a:rPr lang="zh-CN" altLang="en-US" sz="1400" dirty="0" smtClean="0">
                <a:solidFill>
                  <a:srgbClr val="5F5F5F"/>
                </a:solidFill>
                <a:ea typeface="华文细黑" pitchFamily="2" charset="-122"/>
              </a:rPr>
              <a:t>    </a:t>
            </a:r>
            <a:r>
              <a:rPr lang="zh-CN" altLang="en-US" sz="1400" dirty="0">
                <a:solidFill>
                  <a:srgbClr val="5F5F5F"/>
                </a:solidFill>
                <a:ea typeface="华文细黑" pitchFamily="2" charset="-122"/>
              </a:rPr>
              <a:t>上海</a:t>
            </a:r>
            <a:r>
              <a:rPr lang="zh-CN" altLang="en-US" sz="1400" dirty="0" smtClean="0">
                <a:solidFill>
                  <a:srgbClr val="5F5F5F"/>
                </a:solidFill>
                <a:ea typeface="华文细黑" pitchFamily="2" charset="-122"/>
              </a:rPr>
              <a:t>：赠送</a:t>
            </a:r>
            <a:r>
              <a:rPr lang="en-US" altLang="zh-CN" sz="1400" dirty="0">
                <a:solidFill>
                  <a:srgbClr val="5F5F5F"/>
                </a:solidFill>
                <a:ea typeface="华文细黑" pitchFamily="2" charset="-122"/>
              </a:rPr>
              <a:t>3</a:t>
            </a:r>
            <a:r>
              <a:rPr lang="en-US" altLang="zh-CN" sz="1400" dirty="0" smtClean="0">
                <a:solidFill>
                  <a:srgbClr val="5F5F5F"/>
                </a:solidFill>
                <a:ea typeface="华文细黑" pitchFamily="2" charset="-122"/>
              </a:rPr>
              <a:t>000</a:t>
            </a:r>
            <a:r>
              <a:rPr lang="zh-CN" altLang="en-US" sz="1400" dirty="0">
                <a:solidFill>
                  <a:srgbClr val="5F5F5F"/>
                </a:solidFill>
                <a:ea typeface="华文细黑" pitchFamily="2" charset="-122"/>
              </a:rPr>
              <a:t>元礼包</a:t>
            </a:r>
            <a:endParaRPr lang="en-US" altLang="zh-CN" sz="1400" dirty="0">
              <a:solidFill>
                <a:srgbClr val="5F5F5F"/>
              </a:solidFill>
              <a:ea typeface="华文细黑" pitchFamily="2" charset="-122"/>
            </a:endParaRPr>
          </a:p>
          <a:p>
            <a:pPr marL="179388" indent="-179388" algn="l">
              <a:defRPr/>
            </a:pPr>
            <a:r>
              <a:rPr lang="en-US" altLang="zh-CN" sz="1400" dirty="0">
                <a:solidFill>
                  <a:srgbClr val="5F5F5F"/>
                </a:solidFill>
                <a:ea typeface="华文细黑" pitchFamily="2" charset="-122"/>
              </a:rPr>
              <a:t>    </a:t>
            </a:r>
            <a:r>
              <a:rPr lang="zh-CN" altLang="en-US" sz="1400" dirty="0">
                <a:solidFill>
                  <a:srgbClr val="5F5F5F"/>
                </a:solidFill>
                <a:ea typeface="华文细黑" pitchFamily="2" charset="-122"/>
              </a:rPr>
              <a:t>天津</a:t>
            </a:r>
            <a:r>
              <a:rPr lang="zh-CN" altLang="en-US" sz="1400" dirty="0" smtClean="0">
                <a:solidFill>
                  <a:srgbClr val="5F5F5F"/>
                </a:solidFill>
                <a:ea typeface="华文细黑" pitchFamily="2" charset="-122"/>
              </a:rPr>
              <a:t>：</a:t>
            </a:r>
            <a:r>
              <a:rPr lang="zh-CN" altLang="en-US" sz="1400" dirty="0">
                <a:solidFill>
                  <a:srgbClr val="5F5F5F"/>
                </a:solidFill>
                <a:ea typeface="华文细黑" pitchFamily="2" charset="-122"/>
              </a:rPr>
              <a:t>置换补贴</a:t>
            </a:r>
            <a:r>
              <a:rPr lang="en-US" altLang="zh-CN" sz="1400" dirty="0">
                <a:solidFill>
                  <a:srgbClr val="5F5F5F"/>
                </a:solidFill>
                <a:ea typeface="华文细黑" pitchFamily="2" charset="-122"/>
              </a:rPr>
              <a:t>1500</a:t>
            </a:r>
            <a:r>
              <a:rPr lang="zh-CN" altLang="en-US" sz="1400" dirty="0">
                <a:solidFill>
                  <a:srgbClr val="5F5F5F"/>
                </a:solidFill>
                <a:ea typeface="华文细黑" pitchFamily="2" charset="-122"/>
              </a:rPr>
              <a:t>元</a:t>
            </a:r>
            <a:endParaRPr lang="en-US" altLang="zh-CN" sz="1400" dirty="0">
              <a:solidFill>
                <a:srgbClr val="5F5F5F"/>
              </a:solidFill>
              <a:ea typeface="华文细黑" pitchFamily="2" charset="-122"/>
            </a:endParaRPr>
          </a:p>
        </p:txBody>
      </p:sp>
      <p:graphicFrame>
        <p:nvGraphicFramePr>
          <p:cNvPr id="21" name="图表 34"/>
          <p:cNvGraphicFramePr>
            <a:graphicFrameLocks/>
          </p:cNvGraphicFramePr>
          <p:nvPr>
            <p:extLst>
              <p:ext uri="{D42A27DB-BD31-4B8C-83A1-F6EECF244321}">
                <p14:modId xmlns:p14="http://schemas.microsoft.com/office/powerpoint/2010/main" val="682000503"/>
              </p:ext>
            </p:extLst>
          </p:nvPr>
        </p:nvGraphicFramePr>
        <p:xfrm>
          <a:off x="3635374" y="1015200"/>
          <a:ext cx="5040625" cy="23760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2" name="图表 35"/>
          <p:cNvGraphicFramePr>
            <a:graphicFrameLocks/>
          </p:cNvGraphicFramePr>
          <p:nvPr>
            <p:extLst>
              <p:ext uri="{D42A27DB-BD31-4B8C-83A1-F6EECF244321}">
                <p14:modId xmlns:p14="http://schemas.microsoft.com/office/powerpoint/2010/main" val="3554206255"/>
              </p:ext>
            </p:extLst>
          </p:nvPr>
        </p:nvGraphicFramePr>
        <p:xfrm>
          <a:off x="3635374" y="3844776"/>
          <a:ext cx="5077513" cy="2376000"/>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193138707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23"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331640" y="1118100"/>
            <a:ext cx="1368152" cy="716501"/>
          </a:xfrm>
          <a:prstGeom prst="rect">
            <a:avLst/>
          </a:prstGeom>
          <a:noFill/>
          <a:ln w="9525">
            <a:noFill/>
            <a:miter lim="800000"/>
            <a:headEnd/>
            <a:tailEnd/>
          </a:ln>
        </p:spPr>
      </p:pic>
      <p:sp>
        <p:nvSpPr>
          <p:cNvPr id="13314"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042C0E5A-27B7-4E18-9F81-9DA2D3B8B410}" type="slidenum">
              <a:rPr lang="zh-CN" altLang="en-US" smtClean="0"/>
              <a:pPr/>
              <a:t>17</a:t>
            </a:fld>
            <a:endParaRPr lang="zh-CN" altLang="en-US" smtClean="0"/>
          </a:p>
        </p:txBody>
      </p:sp>
      <p:sp>
        <p:nvSpPr>
          <p:cNvPr id="20" name="矩形 19"/>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4" name="TextBox 13"/>
          <p:cNvSpPr txBox="1"/>
          <p:nvPr/>
        </p:nvSpPr>
        <p:spPr>
          <a:xfrm>
            <a:off x="467544" y="929050"/>
            <a:ext cx="1143000" cy="267702"/>
          </a:xfrm>
          <a:prstGeom prst="rect">
            <a:avLst/>
          </a:prstGeom>
          <a:noFill/>
        </p:spPr>
        <p:txBody>
          <a:bodyPr>
            <a:spAutoFit/>
          </a:bodyPr>
          <a:lstStyle/>
          <a:p>
            <a:pPr>
              <a:defRPr/>
            </a:pPr>
            <a:r>
              <a:rPr lang="zh-CN" altLang="en-US" sz="1400" b="1" dirty="0">
                <a:solidFill>
                  <a:srgbClr val="000000"/>
                </a:solidFill>
                <a:latin typeface="Calibri"/>
                <a:ea typeface="华文细黑" pitchFamily="2" charset="-122"/>
              </a:rPr>
              <a:t>比亚迪</a:t>
            </a:r>
            <a:r>
              <a:rPr lang="en-US" altLang="zh-CN" sz="1400" b="1" dirty="0" smtClean="0">
                <a:solidFill>
                  <a:srgbClr val="000000"/>
                </a:solidFill>
                <a:latin typeface="Calibri"/>
                <a:ea typeface="华文细黑" pitchFamily="2" charset="-122"/>
              </a:rPr>
              <a:t>F0</a:t>
            </a:r>
            <a:endParaRPr lang="en-US" altLang="zh-CN" sz="1400" b="1" dirty="0">
              <a:solidFill>
                <a:srgbClr val="000000"/>
              </a:solidFill>
              <a:latin typeface="Calibri"/>
              <a:ea typeface="华文细黑" pitchFamily="2" charset="-122"/>
            </a:endParaRPr>
          </a:p>
        </p:txBody>
      </p:sp>
      <p:sp>
        <p:nvSpPr>
          <p:cNvPr id="10" name="矩形 9"/>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6" name="TextBox 15"/>
          <p:cNvSpPr txBox="1"/>
          <p:nvPr/>
        </p:nvSpPr>
        <p:spPr>
          <a:xfrm>
            <a:off x="323528"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奥拓</a:t>
            </a:r>
            <a:endParaRPr lang="en-US" altLang="zh-CN" sz="1400" b="1" dirty="0">
              <a:solidFill>
                <a:prstClr val="black"/>
              </a:solidFill>
              <a:latin typeface="Calibri"/>
              <a:ea typeface="华文细黑" pitchFamily="2" charset="-122"/>
            </a:endParaRPr>
          </a:p>
        </p:txBody>
      </p:sp>
      <p:sp>
        <p:nvSpPr>
          <p:cNvPr id="17" name="TextBox 16"/>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graphicFrame>
        <p:nvGraphicFramePr>
          <p:cNvPr id="18" name="对象 4"/>
          <p:cNvGraphicFramePr>
            <a:graphicFrameLocks/>
          </p:cNvGraphicFramePr>
          <p:nvPr>
            <p:extLst>
              <p:ext uri="{D42A27DB-BD31-4B8C-83A1-F6EECF244321}">
                <p14:modId xmlns:p14="http://schemas.microsoft.com/office/powerpoint/2010/main" val="2885740066"/>
              </p:ext>
            </p:extLst>
          </p:nvPr>
        </p:nvGraphicFramePr>
        <p:xfrm>
          <a:off x="3635374" y="1008000"/>
          <a:ext cx="4960197" cy="2416175"/>
        </p:xfrm>
        <a:graphic>
          <a:graphicData uri="http://schemas.openxmlformats.org/drawingml/2006/chart">
            <c:chart xmlns:c="http://schemas.openxmlformats.org/drawingml/2006/chart" xmlns:r="http://schemas.openxmlformats.org/officeDocument/2006/relationships" r:id="rId3"/>
          </a:graphicData>
        </a:graphic>
      </p:graphicFrame>
      <p:pic>
        <p:nvPicPr>
          <p:cNvPr id="7170" name="Picture 2" descr="\\user\mydoc\zhouty\桌面\11492811790035_2318563_7.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1331640" y="3789040"/>
            <a:ext cx="1368152" cy="806600"/>
          </a:xfrm>
          <a:prstGeom prst="rect">
            <a:avLst/>
          </a:prstGeom>
          <a:noFill/>
        </p:spPr>
      </p:pic>
      <p:sp>
        <p:nvSpPr>
          <p:cNvPr id="19" name="矩形 18"/>
          <p:cNvSpPr/>
          <p:nvPr/>
        </p:nvSpPr>
        <p:spPr>
          <a:xfrm>
            <a:off x="467544" y="1916832"/>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35,580</a:t>
            </a:r>
            <a:endParaRPr lang="en-US" altLang="zh-CN" sz="1400" dirty="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3.8%</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月主要城市促销活动：</a:t>
            </a:r>
            <a:endParaRPr lang="en-US" altLang="zh-CN" sz="1400" dirty="0" smtClean="0">
              <a:solidFill>
                <a:srgbClr val="5F5F5F"/>
              </a:solidFill>
              <a:ea typeface="华文细黑" pitchFamily="2" charset="-122"/>
            </a:endParaRPr>
          </a:p>
          <a:p>
            <a:pPr marL="179388" indent="-179388" algn="l">
              <a:defRPr/>
            </a:pPr>
            <a:r>
              <a:rPr lang="zh-CN" altLang="en-US" sz="1400" dirty="0" smtClean="0">
                <a:solidFill>
                  <a:srgbClr val="5F5F5F"/>
                </a:solidFill>
                <a:ea typeface="华文细黑" pitchFamily="2" charset="-122"/>
              </a:rPr>
              <a:t>     </a:t>
            </a:r>
            <a:r>
              <a:rPr lang="zh-CN" altLang="en-US" sz="1400" dirty="0">
                <a:solidFill>
                  <a:srgbClr val="5F5F5F"/>
                </a:solidFill>
                <a:ea typeface="华文细黑" pitchFamily="2" charset="-122"/>
              </a:rPr>
              <a:t>北京</a:t>
            </a:r>
            <a:r>
              <a:rPr lang="zh-CN" altLang="en-US" sz="1400" dirty="0" smtClean="0">
                <a:solidFill>
                  <a:srgbClr val="5F5F5F"/>
                </a:solidFill>
                <a:ea typeface="华文细黑" pitchFamily="2" charset="-122"/>
              </a:rPr>
              <a:t>：</a:t>
            </a:r>
            <a:r>
              <a:rPr lang="zh-CN" altLang="en-US" sz="1400" dirty="0">
                <a:solidFill>
                  <a:srgbClr val="5F5F5F"/>
                </a:solidFill>
                <a:ea typeface="华文细黑" pitchFamily="2" charset="-122"/>
              </a:rPr>
              <a:t>置换补贴</a:t>
            </a:r>
            <a:r>
              <a:rPr lang="en-US" altLang="zh-CN" sz="1400" dirty="0">
                <a:solidFill>
                  <a:srgbClr val="5F5F5F"/>
                </a:solidFill>
                <a:ea typeface="华文细黑" pitchFamily="2" charset="-122"/>
              </a:rPr>
              <a:t>8500</a:t>
            </a:r>
            <a:r>
              <a:rPr lang="zh-CN" altLang="en-US" sz="1400" dirty="0">
                <a:solidFill>
                  <a:srgbClr val="5F5F5F"/>
                </a:solidFill>
                <a:ea typeface="华文细黑" pitchFamily="2" charset="-122"/>
              </a:rPr>
              <a:t>元</a:t>
            </a:r>
            <a:endParaRPr lang="en-US" altLang="zh-CN" sz="1400" dirty="0">
              <a:solidFill>
                <a:srgbClr val="5F5F5F"/>
              </a:solidFill>
              <a:ea typeface="华文细黑" pitchFamily="2" charset="-122"/>
            </a:endParaRPr>
          </a:p>
          <a:p>
            <a:pPr marL="179388" indent="-179388" algn="l">
              <a:defRPr/>
            </a:pPr>
            <a:r>
              <a:rPr lang="en-US" altLang="zh-CN" sz="1400" dirty="0">
                <a:solidFill>
                  <a:srgbClr val="5F5F5F"/>
                </a:solidFill>
                <a:ea typeface="华文细黑" pitchFamily="2" charset="-122"/>
              </a:rPr>
              <a:t>     </a:t>
            </a:r>
            <a:r>
              <a:rPr lang="zh-CN" altLang="en-US" sz="1400" dirty="0">
                <a:solidFill>
                  <a:srgbClr val="5F5F5F"/>
                </a:solidFill>
                <a:ea typeface="华文细黑" pitchFamily="2" charset="-122"/>
              </a:rPr>
              <a:t>西安</a:t>
            </a:r>
            <a:r>
              <a:rPr lang="zh-CN" altLang="en-US" sz="1400" dirty="0" smtClean="0">
                <a:solidFill>
                  <a:srgbClr val="5F5F5F"/>
                </a:solidFill>
                <a:ea typeface="华文细黑" pitchFamily="2" charset="-122"/>
              </a:rPr>
              <a:t>：赠送</a:t>
            </a:r>
            <a:r>
              <a:rPr lang="en-US" altLang="zh-CN" sz="1400" dirty="0">
                <a:solidFill>
                  <a:srgbClr val="5F5F5F"/>
                </a:solidFill>
                <a:ea typeface="华文细黑" pitchFamily="2" charset="-122"/>
              </a:rPr>
              <a:t>2</a:t>
            </a:r>
            <a:r>
              <a:rPr lang="en-US" altLang="zh-CN" sz="1400" dirty="0" smtClean="0">
                <a:solidFill>
                  <a:srgbClr val="5F5F5F"/>
                </a:solidFill>
                <a:ea typeface="华文细黑" pitchFamily="2" charset="-122"/>
              </a:rPr>
              <a:t>888</a:t>
            </a:r>
            <a:r>
              <a:rPr lang="zh-CN" altLang="en-US" sz="1400" dirty="0">
                <a:solidFill>
                  <a:srgbClr val="5F5F5F"/>
                </a:solidFill>
                <a:ea typeface="华文细黑" pitchFamily="2" charset="-122"/>
              </a:rPr>
              <a:t>元礼包</a:t>
            </a:r>
            <a:endParaRPr lang="en-US" altLang="zh-CN" sz="1400" dirty="0">
              <a:solidFill>
                <a:srgbClr val="5F5F5F"/>
              </a:solidFill>
              <a:ea typeface="华文细黑" pitchFamily="2" charset="-122"/>
            </a:endParaRPr>
          </a:p>
        </p:txBody>
      </p:sp>
      <p:sp>
        <p:nvSpPr>
          <p:cNvPr id="21" name="矩形 20"/>
          <p:cNvSpPr/>
          <p:nvPr/>
        </p:nvSpPr>
        <p:spPr>
          <a:xfrm>
            <a:off x="467544" y="4653136"/>
            <a:ext cx="3071812" cy="116955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43,415</a:t>
            </a:r>
          </a:p>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0.4%</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月主要城市促销活动：</a:t>
            </a:r>
            <a:endParaRPr lang="en-US" altLang="zh-CN" sz="1400" dirty="0" smtClean="0">
              <a:solidFill>
                <a:srgbClr val="5F5F5F"/>
              </a:solidFill>
              <a:ea typeface="华文细黑" pitchFamily="2" charset="-122"/>
            </a:endParaRPr>
          </a:p>
          <a:p>
            <a:pPr marL="179388" indent="-179388" algn="l">
              <a:defRPr/>
            </a:pPr>
            <a:r>
              <a:rPr lang="zh-CN" altLang="en-US" sz="1400" dirty="0" smtClean="0">
                <a:solidFill>
                  <a:srgbClr val="5F5F5F"/>
                </a:solidFill>
                <a:ea typeface="华文细黑" pitchFamily="2" charset="-122"/>
              </a:rPr>
              <a:t>    </a:t>
            </a:r>
            <a:r>
              <a:rPr lang="zh-CN" altLang="en-US" sz="1400" dirty="0">
                <a:solidFill>
                  <a:srgbClr val="5F5F5F"/>
                </a:solidFill>
                <a:ea typeface="华文细黑" pitchFamily="2" charset="-122"/>
              </a:rPr>
              <a:t>上海</a:t>
            </a:r>
            <a:r>
              <a:rPr lang="zh-CN" altLang="en-US" sz="1400" dirty="0" smtClean="0">
                <a:solidFill>
                  <a:srgbClr val="5F5F5F"/>
                </a:solidFill>
                <a:ea typeface="华文细黑" pitchFamily="2" charset="-122"/>
              </a:rPr>
              <a:t>：赠送</a:t>
            </a:r>
            <a:r>
              <a:rPr lang="en-US" altLang="zh-CN" sz="1400" dirty="0">
                <a:solidFill>
                  <a:srgbClr val="5F5F5F"/>
                </a:solidFill>
                <a:ea typeface="华文细黑" pitchFamily="2" charset="-122"/>
              </a:rPr>
              <a:t>2</a:t>
            </a:r>
            <a:r>
              <a:rPr lang="en-US" altLang="zh-CN" sz="1400" dirty="0" smtClean="0">
                <a:solidFill>
                  <a:srgbClr val="5F5F5F"/>
                </a:solidFill>
                <a:ea typeface="华文细黑" pitchFamily="2" charset="-122"/>
              </a:rPr>
              <a:t>000</a:t>
            </a:r>
            <a:r>
              <a:rPr lang="zh-CN" altLang="en-US" sz="1400" dirty="0" smtClean="0">
                <a:solidFill>
                  <a:srgbClr val="5F5F5F"/>
                </a:solidFill>
                <a:ea typeface="华文细黑" pitchFamily="2" charset="-122"/>
              </a:rPr>
              <a:t>元礼包</a:t>
            </a:r>
            <a:endParaRPr lang="en-US" altLang="zh-CN" sz="1400" dirty="0">
              <a:solidFill>
                <a:srgbClr val="5F5F5F"/>
              </a:solidFill>
              <a:ea typeface="华文细黑" pitchFamily="2" charset="-122"/>
            </a:endParaRPr>
          </a:p>
          <a:p>
            <a:pPr marL="179388" indent="-179388" algn="l">
              <a:defRPr/>
            </a:pPr>
            <a:r>
              <a:rPr lang="en-US" altLang="zh-CN" sz="1400" dirty="0" smtClean="0">
                <a:solidFill>
                  <a:srgbClr val="5F5F5F"/>
                </a:solidFill>
                <a:ea typeface="华文细黑" pitchFamily="2" charset="-122"/>
              </a:rPr>
              <a:t>    </a:t>
            </a:r>
            <a:r>
              <a:rPr lang="zh-CN" altLang="en-US" sz="1400" dirty="0">
                <a:solidFill>
                  <a:srgbClr val="5F5F5F"/>
                </a:solidFill>
                <a:ea typeface="华文细黑" pitchFamily="2" charset="-122"/>
              </a:rPr>
              <a:t>北京</a:t>
            </a:r>
            <a:r>
              <a:rPr lang="zh-CN" altLang="en-US" sz="1400" dirty="0" smtClean="0">
                <a:solidFill>
                  <a:srgbClr val="5F5F5F"/>
                </a:solidFill>
                <a:ea typeface="华文细黑" pitchFamily="2" charset="-122"/>
              </a:rPr>
              <a:t>：赠送</a:t>
            </a:r>
            <a:r>
              <a:rPr lang="en-US" altLang="zh-CN" sz="1400" dirty="0" smtClean="0">
                <a:solidFill>
                  <a:srgbClr val="5F5F5F"/>
                </a:solidFill>
                <a:ea typeface="华文细黑" pitchFamily="2" charset="-122"/>
              </a:rPr>
              <a:t>2500</a:t>
            </a:r>
            <a:r>
              <a:rPr lang="zh-CN" altLang="en-US" sz="1400" dirty="0">
                <a:solidFill>
                  <a:srgbClr val="5F5F5F"/>
                </a:solidFill>
                <a:ea typeface="华文细黑" pitchFamily="2" charset="-122"/>
              </a:rPr>
              <a:t>元礼包</a:t>
            </a:r>
            <a:endParaRPr lang="en-US" altLang="zh-CN" sz="1400" dirty="0" smtClean="0">
              <a:solidFill>
                <a:srgbClr val="5F5F5F"/>
              </a:solidFill>
              <a:ea typeface="华文细黑" pitchFamily="2" charset="-122"/>
            </a:endParaRPr>
          </a:p>
        </p:txBody>
      </p:sp>
      <p:graphicFrame>
        <p:nvGraphicFramePr>
          <p:cNvPr id="22" name="对象 3"/>
          <p:cNvGraphicFramePr>
            <a:graphicFrameLocks/>
          </p:cNvGraphicFramePr>
          <p:nvPr>
            <p:extLst>
              <p:ext uri="{D42A27DB-BD31-4B8C-83A1-F6EECF244321}">
                <p14:modId xmlns:p14="http://schemas.microsoft.com/office/powerpoint/2010/main" val="2358745459"/>
              </p:ext>
            </p:extLst>
          </p:nvPr>
        </p:nvGraphicFramePr>
        <p:xfrm>
          <a:off x="3635374" y="3780000"/>
          <a:ext cx="4960073" cy="2416175"/>
        </p:xfrm>
        <a:graphic>
          <a:graphicData uri="http://schemas.openxmlformats.org/drawingml/2006/chart">
            <c:chart xmlns:c="http://schemas.openxmlformats.org/drawingml/2006/chart" xmlns:r="http://schemas.openxmlformats.org/officeDocument/2006/relationships" r:id="rId5"/>
          </a:graphicData>
        </a:graphic>
      </p:graphicFrame>
      <p:sp>
        <p:nvSpPr>
          <p:cNvPr id="15" name="标题 2"/>
          <p:cNvSpPr txBox="1">
            <a:spLocks/>
          </p:cNvSpPr>
          <p:nvPr/>
        </p:nvSpPr>
        <p:spPr>
          <a:xfrm>
            <a:off x="1166936" y="296652"/>
            <a:ext cx="6573416" cy="432011"/>
          </a:xfrm>
          <a:prstGeom prst="rect">
            <a:avLst/>
          </a:prstGeom>
          <a:noFill/>
        </p:spPr>
        <p:txBody>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fontAlgn="auto">
              <a:spcAft>
                <a:spcPts val="0"/>
              </a:spcAft>
              <a:buFontTx/>
              <a:defRPr/>
            </a:pPr>
            <a:r>
              <a:rPr lang="en-US" altLang="zh-CN" b="1" dirty="0" smtClean="0">
                <a:solidFill>
                  <a:srgbClr val="075A77"/>
                </a:solidFill>
                <a:latin typeface="+mn-ea"/>
                <a:ea typeface="+mn-ea"/>
              </a:rPr>
              <a:t>A00</a:t>
            </a:r>
            <a:r>
              <a:rPr lang="zh-CN" altLang="en-US" b="1" dirty="0" smtClean="0">
                <a:solidFill>
                  <a:srgbClr val="075A77"/>
                </a:solidFill>
                <a:latin typeface="+mn-ea"/>
                <a:ea typeface="+mn-ea"/>
              </a:rPr>
              <a:t>级别重点车型经销商利润：</a:t>
            </a:r>
            <a:r>
              <a:rPr lang="en-US" altLang="zh-CN" b="1" dirty="0" smtClean="0">
                <a:solidFill>
                  <a:srgbClr val="075A77"/>
                </a:solidFill>
                <a:latin typeface="+mn-ea"/>
                <a:ea typeface="+mn-ea"/>
              </a:rPr>
              <a:t>F0</a:t>
            </a:r>
            <a:r>
              <a:rPr lang="zh-CN" altLang="en-US" b="1" dirty="0" smtClean="0">
                <a:solidFill>
                  <a:srgbClr val="075A77"/>
                </a:solidFill>
                <a:latin typeface="+mn-ea"/>
                <a:ea typeface="+mn-ea"/>
              </a:rPr>
              <a:t>、</a:t>
            </a:r>
            <a:r>
              <a:rPr lang="zh-CN" altLang="en-US" b="1" dirty="0">
                <a:solidFill>
                  <a:srgbClr val="075A77"/>
                </a:solidFill>
                <a:latin typeface="+mn-ea"/>
                <a:ea typeface="+mn-ea"/>
              </a:rPr>
              <a:t>奥拓</a:t>
            </a:r>
          </a:p>
        </p:txBody>
      </p:sp>
    </p:spTree>
    <p:extLst>
      <p:ext uri="{BB962C8B-B14F-4D97-AF65-F5344CB8AC3E}">
        <p14:creationId xmlns:p14="http://schemas.microsoft.com/office/powerpoint/2010/main" val="123347631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33237700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9912" name="think-cell Slide" r:id="rId13" imgW="360" imgH="360" progId="">
                  <p:embed/>
                </p:oleObj>
              </mc:Choice>
              <mc:Fallback>
                <p:oleObj name="think-cell Slide" r:id="rId13" imgW="360" imgH="360" progId="">
                  <p:embed/>
                  <p:pic>
                    <p:nvPicPr>
                      <p:cNvPr id="0" name="Picture 288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4"/>
          <p:cNvGraphicFramePr>
            <a:graphicFrameLocks noChangeAspect="1"/>
          </p:cNvGraphicFramePr>
          <p:nvPr>
            <p:custDataLst>
              <p:tags r:id="rId3"/>
            </p:custDataLst>
            <p:extLst>
              <p:ext uri="{D42A27DB-BD31-4B8C-83A1-F6EECF244321}">
                <p14:modId xmlns:p14="http://schemas.microsoft.com/office/powerpoint/2010/main" val="2671089420"/>
              </p:ext>
            </p:extLst>
          </p:nvPr>
        </p:nvGraphicFramePr>
        <p:xfrm>
          <a:off x="395535" y="3513832"/>
          <a:ext cx="7992815" cy="2881312"/>
        </p:xfrm>
        <a:graphic>
          <a:graphicData uri="http://schemas.openxmlformats.org/drawingml/2006/chart">
            <c:chart xmlns:c="http://schemas.openxmlformats.org/drawingml/2006/chart" xmlns:r="http://schemas.openxmlformats.org/officeDocument/2006/relationships" r:id="rId15"/>
          </a:graphicData>
        </a:graphic>
      </p:graphicFrame>
      <p:sp>
        <p:nvSpPr>
          <p:cNvPr id="23563"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5CBE58D0-51FD-4497-8E22-38D4397F5966}" type="slidenum">
              <a:rPr lang="zh-CN" altLang="en-US" smtClean="0"/>
              <a:pPr/>
              <a:t>18</a:t>
            </a:fld>
            <a:endParaRPr lang="zh-CN" altLang="en-US" smtClean="0"/>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15" name="内容占位符 2"/>
          <p:cNvSpPr txBox="1">
            <a:spLocks/>
          </p:cNvSpPr>
          <p:nvPr>
            <p:custDataLst>
              <p:tags r:id="rId6"/>
            </p:custDataLst>
          </p:nvPr>
        </p:nvSpPr>
        <p:spPr>
          <a:xfrm>
            <a:off x="395288" y="836613"/>
            <a:ext cx="8355012" cy="2089150"/>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ts val="1800"/>
              </a:lnSpc>
              <a:spcBef>
                <a:spcPts val="0"/>
              </a:spcBef>
              <a:spcAft>
                <a:spcPts val="600"/>
              </a:spcAft>
              <a:buClr>
                <a:srgbClr val="275C9D"/>
              </a:buClr>
              <a:buFont typeface="Wingdings" pitchFamily="2" charset="2"/>
              <a:buChar char="n"/>
              <a:defRPr/>
            </a:pPr>
            <a:r>
              <a:rPr lang="en-US" altLang="zh-CN" sz="1600" b="1" dirty="0" smtClean="0">
                <a:latin typeface="+mj-ea"/>
                <a:ea typeface="+mj-ea"/>
              </a:rPr>
              <a:t>2017</a:t>
            </a:r>
            <a:r>
              <a:rPr lang="zh-CN" altLang="en-US" sz="1600" b="1" dirty="0" smtClean="0">
                <a:latin typeface="+mj-ea"/>
                <a:ea typeface="+mj-ea"/>
              </a:rPr>
              <a:t> </a:t>
            </a:r>
            <a:r>
              <a:rPr lang="en-US" altLang="zh-CN" sz="1600" b="1" dirty="0" smtClean="0">
                <a:latin typeface="+mj-ea"/>
                <a:ea typeface="+mj-ea"/>
              </a:rPr>
              <a:t>GAIN·4</a:t>
            </a:r>
            <a:r>
              <a:rPr lang="zh-CN" altLang="en-US" sz="1600" b="1" dirty="0" smtClean="0">
                <a:latin typeface="+mj-ea"/>
                <a:ea typeface="+mj-ea"/>
              </a:rPr>
              <a:t>月</a:t>
            </a:r>
            <a:r>
              <a:rPr lang="en-US" altLang="zh-CN" sz="1600" b="1" dirty="0" smtClean="0">
                <a:latin typeface="+mj-ea"/>
                <a:ea typeface="+mj-ea"/>
              </a:rPr>
              <a:t>A0</a:t>
            </a:r>
            <a:r>
              <a:rPr lang="zh-CN" altLang="en-US" sz="1600" b="1" dirty="0" smtClean="0">
                <a:latin typeface="+mj-ea"/>
                <a:ea typeface="+mj-ea"/>
              </a:rPr>
              <a:t>级市场价格</a:t>
            </a:r>
            <a:r>
              <a:rPr lang="zh-CN" altLang="en-US" sz="1600" b="1" dirty="0" smtClean="0">
                <a:latin typeface="+mj-ea"/>
                <a:ea typeface="+mj-ea"/>
              </a:rPr>
              <a:t>变化指数为</a:t>
            </a:r>
            <a:r>
              <a:rPr lang="en-US" altLang="zh-CN" sz="1600" b="1" dirty="0" smtClean="0">
                <a:latin typeface="+mj-ea"/>
                <a:ea typeface="+mj-ea"/>
              </a:rPr>
              <a:t>1.30</a:t>
            </a:r>
            <a:r>
              <a:rPr lang="zh-CN" altLang="en-US" sz="1600" b="1" dirty="0" smtClean="0">
                <a:latin typeface="+mj-ea"/>
                <a:ea typeface="+mj-ea"/>
              </a:rPr>
              <a:t>，环比上升</a:t>
            </a:r>
            <a:r>
              <a:rPr lang="en-US" altLang="zh-CN" sz="1600" b="1" dirty="0" smtClean="0">
                <a:latin typeface="+mj-ea"/>
                <a:ea typeface="+mj-ea"/>
              </a:rPr>
              <a:t>2.8%</a:t>
            </a:r>
            <a:r>
              <a:rPr lang="zh-CN" altLang="en-US" sz="1600" b="1" dirty="0" smtClean="0">
                <a:latin typeface="+mj-ea"/>
                <a:ea typeface="+mj-ea"/>
              </a:rPr>
              <a:t>，市场均价由</a:t>
            </a:r>
            <a:r>
              <a:rPr lang="en-US" altLang="zh-CN" sz="1600" b="1" dirty="0" smtClean="0">
                <a:latin typeface="+mj-ea"/>
                <a:ea typeface="+mj-ea"/>
              </a:rPr>
              <a:t>6.64</a:t>
            </a:r>
            <a:r>
              <a:rPr lang="zh-CN" altLang="en-US" sz="1600" b="1" dirty="0" smtClean="0">
                <a:latin typeface="+mj-ea"/>
                <a:ea typeface="+mj-ea"/>
              </a:rPr>
              <a:t>万上升至</a:t>
            </a:r>
            <a:r>
              <a:rPr lang="en-US" altLang="zh-CN" sz="1600" b="1" dirty="0" smtClean="0">
                <a:latin typeface="+mj-ea"/>
                <a:ea typeface="+mj-ea"/>
              </a:rPr>
              <a:t>6.83</a:t>
            </a:r>
            <a:r>
              <a:rPr lang="zh-CN" altLang="en-US" sz="1600" b="1" dirty="0" smtClean="0">
                <a:latin typeface="+mj-ea"/>
                <a:ea typeface="+mj-ea"/>
              </a:rPr>
              <a:t>万</a:t>
            </a:r>
          </a:p>
          <a:p>
            <a:pPr marL="342000" lvl="1" indent="-342000">
              <a:lnSpc>
                <a:spcPts val="2000"/>
              </a:lnSpc>
              <a:spcBef>
                <a:spcPts val="0"/>
              </a:spcBef>
              <a:spcAft>
                <a:spcPts val="600"/>
              </a:spcAft>
              <a:buFont typeface="Wingdings" pitchFamily="2" charset="2"/>
              <a:buChar char="Ø"/>
              <a:defRPr/>
            </a:pPr>
            <a:r>
              <a:rPr lang="zh-CN" altLang="en-US" sz="1400" dirty="0" smtClean="0">
                <a:latin typeface="+mj-ea"/>
                <a:ea typeface="+mj-ea"/>
              </a:rPr>
              <a:t>本月</a:t>
            </a:r>
            <a:r>
              <a:rPr lang="en-US" altLang="zh-CN" sz="1400" dirty="0" smtClean="0">
                <a:latin typeface="+mj-ea"/>
                <a:ea typeface="+mj-ea"/>
              </a:rPr>
              <a:t>A0</a:t>
            </a:r>
            <a:r>
              <a:rPr lang="zh-CN" altLang="en-US" sz="1400" dirty="0" smtClean="0">
                <a:latin typeface="+mj-ea"/>
                <a:ea typeface="+mj-ea"/>
              </a:rPr>
              <a:t>级市场整体</a:t>
            </a:r>
            <a:r>
              <a:rPr lang="zh-CN" altLang="en-US" sz="1400" dirty="0" smtClean="0">
                <a:latin typeface="+mj-ea"/>
                <a:ea typeface="+mj-ea"/>
              </a:rPr>
              <a:t>成交价连续两月度上涨，本月涨幅</a:t>
            </a:r>
            <a:r>
              <a:rPr lang="en-US" altLang="zh-CN" sz="1400" dirty="0" smtClean="0">
                <a:latin typeface="+mj-ea"/>
                <a:ea typeface="+mj-ea"/>
              </a:rPr>
              <a:t>1,900</a:t>
            </a:r>
            <a:r>
              <a:rPr lang="zh-CN" altLang="en-US" sz="1400" dirty="0" smtClean="0">
                <a:latin typeface="+mj-ea"/>
                <a:ea typeface="+mj-ea"/>
              </a:rPr>
              <a:t>元</a:t>
            </a:r>
            <a:endParaRPr lang="en-US" altLang="zh-CN" sz="1400" dirty="0" smtClean="0">
              <a:latin typeface="+mj-ea"/>
              <a:ea typeface="+mj-ea"/>
            </a:endParaRPr>
          </a:p>
          <a:p>
            <a:pPr marL="342000" lvl="1" indent="-342000">
              <a:lnSpc>
                <a:spcPts val="2000"/>
              </a:lnSpc>
              <a:spcBef>
                <a:spcPts val="0"/>
              </a:spcBef>
              <a:spcAft>
                <a:spcPts val="600"/>
              </a:spcAft>
              <a:buFont typeface="Wingdings" pitchFamily="2" charset="2"/>
              <a:buChar char="Ø"/>
              <a:defRPr/>
            </a:pPr>
            <a:r>
              <a:rPr lang="zh-CN" altLang="en-US" sz="1400" dirty="0">
                <a:latin typeface="+mj-ea"/>
                <a:ea typeface="+mj-ea"/>
              </a:rPr>
              <a:t>两</a:t>
            </a:r>
            <a:r>
              <a:rPr lang="zh-CN" altLang="en-US" sz="1400" dirty="0" smtClean="0">
                <a:latin typeface="+mj-ea"/>
                <a:ea typeface="+mj-ea"/>
              </a:rPr>
              <a:t>款权重车型</a:t>
            </a:r>
            <a:r>
              <a:rPr lang="en-US" altLang="zh-CN" sz="1400" dirty="0" smtClean="0">
                <a:latin typeface="+mj-ea"/>
                <a:ea typeface="+mj-ea"/>
              </a:rPr>
              <a:t>POLO</a:t>
            </a:r>
            <a:r>
              <a:rPr lang="zh-CN" altLang="en-US" sz="1400" dirty="0" smtClean="0">
                <a:latin typeface="+mj-ea"/>
                <a:ea typeface="+mj-ea"/>
              </a:rPr>
              <a:t>和飞度，</a:t>
            </a:r>
            <a:r>
              <a:rPr lang="zh-CN" altLang="en-US" sz="1400" dirty="0" smtClean="0">
                <a:latin typeface="+mj-ea"/>
                <a:ea typeface="+mj-ea"/>
              </a:rPr>
              <a:t>本月终端成交价继续上升</a:t>
            </a:r>
            <a:r>
              <a:rPr lang="zh-CN" altLang="en-US" sz="1400" dirty="0" smtClean="0">
                <a:latin typeface="+mj-ea"/>
                <a:ea typeface="+mj-ea"/>
              </a:rPr>
              <a:t>，提升</a:t>
            </a:r>
            <a:r>
              <a:rPr lang="zh-CN" altLang="en-US" sz="1400" dirty="0" smtClean="0">
                <a:latin typeface="+mj-ea"/>
                <a:ea typeface="+mj-ea"/>
              </a:rPr>
              <a:t>了该级别整体价格</a:t>
            </a:r>
            <a:endParaRPr lang="en-US" altLang="zh-CN" sz="1400" dirty="0" smtClean="0"/>
          </a:p>
        </p:txBody>
      </p:sp>
      <p:sp>
        <p:nvSpPr>
          <p:cNvPr id="16" name="矩形 15"/>
          <p:cNvSpPr/>
          <p:nvPr/>
        </p:nvSpPr>
        <p:spPr>
          <a:xfrm>
            <a:off x="1921094" y="5733256"/>
            <a:ext cx="524504" cy="203133"/>
          </a:xfrm>
          <a:prstGeom prst="rect">
            <a:avLst/>
          </a:prstGeom>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900" dirty="0" smtClean="0">
                <a:solidFill>
                  <a:srgbClr val="FF9933"/>
                </a:solidFill>
                <a:latin typeface="+mn-lt"/>
              </a:rPr>
              <a:t>6.21</a:t>
            </a:r>
            <a:r>
              <a:rPr lang="zh-CN" altLang="en-US" sz="900" dirty="0" smtClean="0">
                <a:solidFill>
                  <a:srgbClr val="FF9933"/>
                </a:solidFill>
                <a:latin typeface="+mn-lt"/>
              </a:rPr>
              <a:t>万</a:t>
            </a:r>
            <a:endParaRPr lang="zh-CN" altLang="en-US" sz="900" dirty="0">
              <a:solidFill>
                <a:srgbClr val="FF9933"/>
              </a:solidFill>
              <a:latin typeface="+mn-lt"/>
            </a:endParaRPr>
          </a:p>
        </p:txBody>
      </p:sp>
      <p:sp>
        <p:nvSpPr>
          <p:cNvPr id="17"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·A0</a:t>
            </a:r>
            <a:r>
              <a:rPr lang="zh-CN" altLang="en-US" dirty="0" smtClean="0"/>
              <a:t>级价格</a:t>
            </a:r>
            <a:r>
              <a:rPr lang="zh-CN" altLang="en-US" dirty="0"/>
              <a:t>变化</a:t>
            </a:r>
            <a:r>
              <a:rPr lang="en-US" altLang="en-US" dirty="0" err="1"/>
              <a:t>指数</a:t>
            </a:r>
            <a:r>
              <a:rPr lang="en-US" altLang="en-US" dirty="0" smtClean="0"/>
              <a:t>—4</a:t>
            </a:r>
            <a:r>
              <a:rPr lang="zh-CN" altLang="en-US" dirty="0" smtClean="0"/>
              <a:t>月</a:t>
            </a:r>
            <a:endParaRPr lang="zh-CN" altLang="en-US" dirty="0"/>
          </a:p>
        </p:txBody>
      </p:sp>
      <p:sp>
        <p:nvSpPr>
          <p:cNvPr id="19" name="矩形 18"/>
          <p:cNvSpPr/>
          <p:nvPr/>
        </p:nvSpPr>
        <p:spPr>
          <a:xfrm>
            <a:off x="2483768" y="5085184"/>
            <a:ext cx="524504" cy="203133"/>
          </a:xfrm>
          <a:prstGeom prst="rect">
            <a:avLst/>
          </a:prstGeom>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900" dirty="0" smtClean="0">
                <a:solidFill>
                  <a:srgbClr val="FF9933"/>
                </a:solidFill>
                <a:latin typeface="+mn-lt"/>
              </a:rPr>
              <a:t>6.64</a:t>
            </a:r>
            <a:r>
              <a:rPr lang="zh-CN" altLang="en-US" sz="900" dirty="0" smtClean="0">
                <a:solidFill>
                  <a:srgbClr val="FF9933"/>
                </a:solidFill>
                <a:latin typeface="+mn-lt"/>
              </a:rPr>
              <a:t>万</a:t>
            </a:r>
            <a:endParaRPr lang="zh-CN" altLang="en-US" sz="900" dirty="0">
              <a:solidFill>
                <a:srgbClr val="FF9933"/>
              </a:solidFill>
              <a:latin typeface="+mn-lt"/>
            </a:endParaRPr>
          </a:p>
        </p:txBody>
      </p:sp>
      <p:sp>
        <p:nvSpPr>
          <p:cNvPr id="20" name="AutoShape 66"/>
          <p:cNvSpPr>
            <a:spLocks noChangeArrowheads="1"/>
          </p:cNvSpPr>
          <p:nvPr>
            <p:custDataLst>
              <p:tags r:id="rId7"/>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1" name="AutoShape 67"/>
          <p:cNvSpPr>
            <a:spLocks noChangeArrowheads="1"/>
          </p:cNvSpPr>
          <p:nvPr>
            <p:custDataLst>
              <p:tags r:id="rId8"/>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2" name="Text Box 68"/>
          <p:cNvSpPr txBox="1">
            <a:spLocks noChangeArrowheads="1"/>
          </p:cNvSpPr>
          <p:nvPr>
            <p:custDataLst>
              <p:tags r:id="rId9"/>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3" name="Text Box 69"/>
          <p:cNvSpPr txBox="1">
            <a:spLocks noChangeArrowheads="1"/>
          </p:cNvSpPr>
          <p:nvPr>
            <p:custDataLst>
              <p:tags r:id="rId10"/>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grpSp>
        <p:nvGrpSpPr>
          <p:cNvPr id="24" name="组合 23"/>
          <p:cNvGrpSpPr>
            <a:grpSpLocks/>
          </p:cNvGrpSpPr>
          <p:nvPr>
            <p:custDataLst>
              <p:tags r:id="rId11"/>
            </p:custDataLst>
          </p:nvPr>
        </p:nvGrpSpPr>
        <p:grpSpPr bwMode="auto">
          <a:xfrm>
            <a:off x="2409704" y="3081851"/>
            <a:ext cx="4308475" cy="352425"/>
            <a:chOff x="2330450" y="2103438"/>
            <a:chExt cx="4308475" cy="352425"/>
          </a:xfrm>
          <a:solidFill>
            <a:srgbClr val="275C9D"/>
          </a:solidFill>
        </p:grpSpPr>
        <p:sp>
          <p:nvSpPr>
            <p:cNvPr id="25"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6"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-A0</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7" name="矩形 26"/>
          <p:cNvSpPr/>
          <p:nvPr/>
        </p:nvSpPr>
        <p:spPr>
          <a:xfrm>
            <a:off x="3131841" y="4865936"/>
            <a:ext cx="524504" cy="203133"/>
          </a:xfrm>
          <a:prstGeom prst="rect">
            <a:avLst/>
          </a:prstGeom>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900" dirty="0" smtClean="0">
                <a:solidFill>
                  <a:srgbClr val="FF9933"/>
                </a:solidFill>
                <a:latin typeface="+mn-lt"/>
              </a:rPr>
              <a:t>6.83</a:t>
            </a:r>
            <a:r>
              <a:rPr lang="zh-CN" altLang="en-US" sz="900" dirty="0" smtClean="0">
                <a:solidFill>
                  <a:srgbClr val="FF9933"/>
                </a:solidFill>
                <a:latin typeface="+mn-lt"/>
              </a:rPr>
              <a:t>万</a:t>
            </a:r>
            <a:endParaRPr lang="zh-CN" altLang="en-US" sz="900" dirty="0">
              <a:solidFill>
                <a:srgbClr val="FF9933"/>
              </a:solidFill>
              <a:latin typeface="+mn-lt"/>
            </a:endParaRPr>
          </a:p>
        </p:txBody>
      </p:sp>
    </p:spTree>
    <p:extLst>
      <p:ext uri="{BB962C8B-B14F-4D97-AF65-F5344CB8AC3E}">
        <p14:creationId xmlns:p14="http://schemas.microsoft.com/office/powerpoint/2010/main" val="3441358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对象 6" hidden="1"/>
          <p:cNvGraphicFramePr>
            <a:graphicFrameLocks noChangeAspect="1"/>
          </p:cNvGraphicFramePr>
          <p:nvPr>
            <p:custDataLst>
              <p:tags r:id="rId2"/>
            </p:custDataLst>
            <p:extLst>
              <p:ext uri="{D42A27DB-BD31-4B8C-83A1-F6EECF244321}">
                <p14:modId xmlns:p14="http://schemas.microsoft.com/office/powerpoint/2010/main" val="367407115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5024" name="think-cell Slide" r:id="rId14" imgW="360" imgH="360" progId="">
                  <p:embed/>
                </p:oleObj>
              </mc:Choice>
              <mc:Fallback>
                <p:oleObj name="think-cell Slide" r:id="rId14" imgW="360" imgH="360" progId="">
                  <p:embed/>
                  <p:pic>
                    <p:nvPicPr>
                      <p:cNvPr id="0" name="Picture 2878"/>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2603575100"/>
              </p:ext>
            </p:extLst>
          </p:nvPr>
        </p:nvGraphicFramePr>
        <p:xfrm>
          <a:off x="395287" y="3504704"/>
          <a:ext cx="8046542" cy="2881311"/>
        </p:xfrm>
        <a:graphic>
          <a:graphicData uri="http://schemas.openxmlformats.org/drawingml/2006/chart">
            <c:chart xmlns:c="http://schemas.openxmlformats.org/drawingml/2006/chart" xmlns:r="http://schemas.openxmlformats.org/officeDocument/2006/relationships" r:id="rId16"/>
          </a:graphicData>
        </a:graphic>
      </p:graphicFrame>
      <p:sp>
        <p:nvSpPr>
          <p:cNvPr id="24587"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A3815707-D496-4ADC-A4A1-8944FC3BB32E}" type="slidenum">
              <a:rPr lang="zh-CN" altLang="en-US" smtClean="0"/>
              <a:pPr/>
              <a:t>19</a:t>
            </a:fld>
            <a:endParaRPr lang="zh-CN" altLang="en-US" smtClean="0"/>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14" name="内容占位符 2"/>
          <p:cNvSpPr txBox="1">
            <a:spLocks/>
          </p:cNvSpPr>
          <p:nvPr>
            <p:custDataLst>
              <p:tags r:id="rId6"/>
            </p:custDataLst>
          </p:nvPr>
        </p:nvSpPr>
        <p:spPr>
          <a:xfrm>
            <a:off x="395288" y="836613"/>
            <a:ext cx="8331200" cy="2087562"/>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smtClean="0">
                <a:latin typeface="+mj-ea"/>
                <a:ea typeface="+mj-ea"/>
              </a:rPr>
              <a:t>2017 GAIN·4</a:t>
            </a:r>
            <a:r>
              <a:rPr lang="zh-CN" altLang="en-US" sz="1600" b="1" dirty="0" smtClean="0">
                <a:latin typeface="+mj-ea"/>
                <a:ea typeface="+mj-ea"/>
              </a:rPr>
              <a:t>月</a:t>
            </a:r>
            <a:r>
              <a:rPr lang="en-US" altLang="zh-CN" sz="1600" b="1" dirty="0" smtClean="0">
                <a:latin typeface="+mj-ea"/>
                <a:ea typeface="+mj-ea"/>
              </a:rPr>
              <a:t>A0</a:t>
            </a:r>
            <a:r>
              <a:rPr lang="zh-CN" altLang="en-US" sz="1600" b="1" dirty="0" smtClean="0">
                <a:latin typeface="+mj-ea"/>
                <a:ea typeface="+mj-ea"/>
              </a:rPr>
              <a:t>级别终端优惠指数为</a:t>
            </a:r>
            <a:r>
              <a:rPr lang="en-US" altLang="zh-CN" sz="1600" b="1" dirty="0" smtClean="0">
                <a:latin typeface="+mj-ea"/>
                <a:ea typeface="+mj-ea"/>
              </a:rPr>
              <a:t>-1.25</a:t>
            </a:r>
            <a:r>
              <a:rPr lang="zh-CN" altLang="en-US" sz="1600" b="1" dirty="0" smtClean="0">
                <a:latin typeface="+mj-ea"/>
                <a:ea typeface="+mj-ea"/>
              </a:rPr>
              <a:t>，环比下降</a:t>
            </a:r>
            <a:r>
              <a:rPr lang="en-US" altLang="zh-CN" sz="1600" b="1" dirty="0" smtClean="0">
                <a:latin typeface="+mj-ea"/>
                <a:ea typeface="+mj-ea"/>
              </a:rPr>
              <a:t>9.8%</a:t>
            </a:r>
            <a:r>
              <a:rPr lang="zh-CN" altLang="en-US" sz="1600" b="1" dirty="0" smtClean="0">
                <a:latin typeface="+mj-ea"/>
                <a:ea typeface="+mj-ea"/>
              </a:rPr>
              <a:t>，优惠额增加</a:t>
            </a:r>
            <a:r>
              <a:rPr lang="en-US" altLang="zh-CN" sz="1600" b="1" dirty="0" smtClean="0">
                <a:latin typeface="+mj-ea"/>
                <a:ea typeface="+mj-ea"/>
              </a:rPr>
              <a:t>786</a:t>
            </a:r>
            <a:r>
              <a:rPr lang="zh-CN" altLang="en-US" sz="1600" b="1" dirty="0" smtClean="0">
                <a:latin typeface="+mj-ea"/>
                <a:ea typeface="+mj-ea"/>
              </a:rPr>
              <a:t>元</a:t>
            </a:r>
          </a:p>
          <a:p>
            <a:pPr marL="342000" lvl="1" indent="-342000">
              <a:lnSpc>
                <a:spcPct val="150000"/>
              </a:lnSpc>
              <a:spcBef>
                <a:spcPts val="0"/>
              </a:spcBef>
              <a:spcAft>
                <a:spcPts val="600"/>
              </a:spcAft>
              <a:buFont typeface="Wingdings" pitchFamily="2" charset="2"/>
              <a:buChar char="Ø"/>
              <a:defRPr/>
            </a:pPr>
            <a:r>
              <a:rPr lang="zh-CN" altLang="en-US" sz="1400" dirty="0" smtClean="0">
                <a:latin typeface="+mj-ea"/>
                <a:ea typeface="+mj-ea"/>
              </a:rPr>
              <a:t>本月</a:t>
            </a:r>
            <a:r>
              <a:rPr lang="en-US" altLang="zh-CN" sz="1400" dirty="0" smtClean="0">
                <a:latin typeface="+mj-ea"/>
                <a:ea typeface="+mj-ea"/>
              </a:rPr>
              <a:t>A0</a:t>
            </a:r>
            <a:r>
              <a:rPr lang="zh-CN" altLang="en-US" sz="1400" dirty="0" smtClean="0">
                <a:latin typeface="+mj-ea"/>
                <a:ea typeface="+mj-ea"/>
              </a:rPr>
              <a:t>级别市场的整体</a:t>
            </a:r>
            <a:r>
              <a:rPr lang="zh-CN" altLang="en-US" sz="1400" dirty="0" smtClean="0">
                <a:latin typeface="+mj-ea"/>
                <a:ea typeface="+mj-ea"/>
              </a:rPr>
              <a:t>优惠</a:t>
            </a:r>
            <a:r>
              <a:rPr lang="zh-CN" altLang="en-US" sz="1400" dirty="0" smtClean="0">
                <a:latin typeface="+mj-ea"/>
                <a:ea typeface="+mj-ea"/>
              </a:rPr>
              <a:t>增幅明显</a:t>
            </a:r>
            <a:r>
              <a:rPr lang="zh-CN" altLang="en-US" sz="1400" dirty="0" smtClean="0">
                <a:latin typeface="+mj-ea"/>
                <a:ea typeface="+mj-ea"/>
              </a:rPr>
              <a:t>，主要是受权重车型</a:t>
            </a:r>
            <a:r>
              <a:rPr lang="en-US" altLang="zh-CN" sz="1400" dirty="0" smtClean="0">
                <a:latin typeface="+mj-ea"/>
                <a:ea typeface="+mj-ea"/>
              </a:rPr>
              <a:t>POLO</a:t>
            </a:r>
            <a:r>
              <a:rPr lang="zh-CN" altLang="en-US" sz="1400" dirty="0" smtClean="0">
                <a:latin typeface="+mj-ea"/>
                <a:ea typeface="+mj-ea"/>
              </a:rPr>
              <a:t>的影响</a:t>
            </a:r>
            <a:endParaRPr lang="en-US" altLang="zh-CN" sz="1400" dirty="0" smtClean="0">
              <a:latin typeface="+mj-ea"/>
              <a:ea typeface="+mj-ea"/>
            </a:endParaRPr>
          </a:p>
          <a:p>
            <a:pPr marL="342000" lvl="1" indent="-342000">
              <a:lnSpc>
                <a:spcPct val="150000"/>
              </a:lnSpc>
              <a:spcBef>
                <a:spcPts val="0"/>
              </a:spcBef>
              <a:spcAft>
                <a:spcPts val="600"/>
              </a:spcAft>
              <a:buFont typeface="Wingdings" pitchFamily="2" charset="2"/>
              <a:buChar char="Ø"/>
              <a:defRPr/>
            </a:pPr>
            <a:r>
              <a:rPr lang="zh-CN" altLang="en-US" sz="1400" dirty="0" smtClean="0">
                <a:latin typeface="+mj-ea"/>
                <a:ea typeface="+mj-ea"/>
              </a:rPr>
              <a:t>本月</a:t>
            </a:r>
            <a:r>
              <a:rPr lang="en-US" altLang="zh-CN" sz="1400" dirty="0" smtClean="0">
                <a:latin typeface="+mj-ea"/>
                <a:ea typeface="+mj-ea"/>
              </a:rPr>
              <a:t>POLO</a:t>
            </a:r>
            <a:r>
              <a:rPr lang="zh-CN" altLang="en-US" sz="1400" dirty="0" smtClean="0">
                <a:latin typeface="+mj-ea"/>
                <a:ea typeface="+mj-ea"/>
              </a:rPr>
              <a:t>的销量权重增幅超过</a:t>
            </a:r>
            <a:r>
              <a:rPr lang="en-US" altLang="zh-CN" sz="1400" dirty="0" smtClean="0">
                <a:latin typeface="+mj-ea"/>
                <a:ea typeface="+mj-ea"/>
              </a:rPr>
              <a:t>5%</a:t>
            </a:r>
            <a:r>
              <a:rPr lang="zh-CN" altLang="en-US" sz="1400" dirty="0" smtClean="0">
                <a:latin typeface="+mj-ea"/>
                <a:ea typeface="+mj-ea"/>
              </a:rPr>
              <a:t>，其优惠幅度占比直接</a:t>
            </a:r>
            <a:r>
              <a:rPr lang="zh-CN" altLang="en-US" sz="1400" dirty="0" smtClean="0">
                <a:latin typeface="+mj-ea"/>
                <a:ea typeface="+mj-ea"/>
              </a:rPr>
              <a:t>拉升</a:t>
            </a:r>
            <a:r>
              <a:rPr lang="zh-CN" altLang="en-US" sz="1400" dirty="0" smtClean="0">
                <a:latin typeface="+mj-ea"/>
                <a:ea typeface="+mj-ea"/>
              </a:rPr>
              <a:t>了级别</a:t>
            </a:r>
            <a:r>
              <a:rPr lang="zh-CN" altLang="en-US" sz="1400" dirty="0" smtClean="0">
                <a:latin typeface="+mj-ea"/>
                <a:ea typeface="+mj-ea"/>
              </a:rPr>
              <a:t>整体的优惠指数</a:t>
            </a:r>
            <a:endParaRPr lang="en-US" altLang="zh-CN" sz="1400" dirty="0" smtClean="0">
              <a:latin typeface="+mj-ea"/>
              <a:ea typeface="+mj-ea"/>
            </a:endParaRPr>
          </a:p>
        </p:txBody>
      </p:sp>
      <p:sp>
        <p:nvSpPr>
          <p:cNvPr id="15" name="Oval 178"/>
          <p:cNvSpPr>
            <a:spLocks noChangeArrowheads="1"/>
          </p:cNvSpPr>
          <p:nvPr/>
        </p:nvSpPr>
        <p:spPr bwMode="auto">
          <a:xfrm>
            <a:off x="1725599" y="4380092"/>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6073</a:t>
            </a:r>
            <a:endParaRPr lang="zh-HK" altLang="en-US" sz="900" kern="0" dirty="0">
              <a:solidFill>
                <a:srgbClr val="FF9933"/>
              </a:solidFill>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·A0</a:t>
            </a:r>
            <a:r>
              <a:rPr lang="zh-CN" altLang="en-US" dirty="0" smtClean="0"/>
              <a:t>级终端优惠</a:t>
            </a:r>
            <a:r>
              <a:rPr lang="en-US" altLang="en-US" dirty="0" err="1" smtClean="0"/>
              <a:t>指数</a:t>
            </a:r>
            <a:r>
              <a:rPr lang="en-US" altLang="en-US" dirty="0" smtClean="0"/>
              <a:t>—4</a:t>
            </a:r>
            <a:r>
              <a:rPr lang="zh-CN" altLang="en-US" dirty="0" smtClean="0"/>
              <a:t>月</a:t>
            </a:r>
            <a:endParaRPr lang="zh-CN" altLang="en-US" dirty="0"/>
          </a:p>
        </p:txBody>
      </p:sp>
      <p:sp>
        <p:nvSpPr>
          <p:cNvPr id="17" name="Oval 178"/>
          <p:cNvSpPr>
            <a:spLocks noChangeArrowheads="1"/>
          </p:cNvSpPr>
          <p:nvPr/>
        </p:nvSpPr>
        <p:spPr bwMode="auto">
          <a:xfrm>
            <a:off x="2355080" y="4787432"/>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smtClean="0">
                <a:solidFill>
                  <a:srgbClr val="FF9933"/>
                </a:solidFill>
              </a:rPr>
              <a:t>￥</a:t>
            </a:r>
            <a:r>
              <a:rPr lang="en-US" altLang="zh-CN" sz="900" dirty="0" smtClean="0">
                <a:solidFill>
                  <a:srgbClr val="FF9933"/>
                </a:solidFill>
              </a:rPr>
              <a:t>8026</a:t>
            </a:r>
          </a:p>
        </p:txBody>
      </p:sp>
      <p:sp>
        <p:nvSpPr>
          <p:cNvPr id="18" name="AutoShape 66"/>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19" name="AutoShape 67"/>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1" name="Text Box 68"/>
          <p:cNvSpPr txBox="1">
            <a:spLocks noChangeArrowheads="1"/>
          </p:cNvSpPr>
          <p:nvPr>
            <p:custDataLst>
              <p:tags r:id="rId9"/>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2" name="Text Box 69"/>
          <p:cNvSpPr txBox="1">
            <a:spLocks noChangeArrowheads="1"/>
          </p:cNvSpPr>
          <p:nvPr>
            <p:custDataLst>
              <p:tags r:id="rId10"/>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grpSp>
        <p:nvGrpSpPr>
          <p:cNvPr id="23" name="组合 22"/>
          <p:cNvGrpSpPr>
            <a:grpSpLocks/>
          </p:cNvGrpSpPr>
          <p:nvPr>
            <p:custDataLst>
              <p:tags r:id="rId11"/>
            </p:custDataLst>
          </p:nvPr>
        </p:nvGrpSpPr>
        <p:grpSpPr bwMode="auto">
          <a:xfrm>
            <a:off x="2409704" y="3081851"/>
            <a:ext cx="4308475" cy="352425"/>
            <a:chOff x="2330450" y="2103438"/>
            <a:chExt cx="4308475" cy="352425"/>
          </a:xfrm>
          <a:solidFill>
            <a:srgbClr val="275C9D"/>
          </a:solidFill>
        </p:grpSpPr>
        <p:sp>
          <p:nvSpPr>
            <p:cNvPr id="24"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5"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-A0</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6" name="Oval 178"/>
          <p:cNvSpPr>
            <a:spLocks noChangeArrowheads="1"/>
          </p:cNvSpPr>
          <p:nvPr/>
        </p:nvSpPr>
        <p:spPr bwMode="auto">
          <a:xfrm>
            <a:off x="2997322" y="4990217"/>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8812</a:t>
            </a:r>
            <a:endParaRPr lang="en-US" altLang="zh-CN" sz="900" dirty="0" smtClean="0">
              <a:solidFill>
                <a:srgbClr val="FF9933"/>
              </a:solidFill>
            </a:endParaRPr>
          </a:p>
        </p:txBody>
      </p:sp>
    </p:spTree>
    <p:extLst>
      <p:ext uri="{BB962C8B-B14F-4D97-AF65-F5344CB8AC3E}">
        <p14:creationId xmlns:p14="http://schemas.microsoft.com/office/powerpoint/2010/main" val="27422572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1"/>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9F6EAB7A-5545-4659-9ECD-35323F1AAD0D}" type="slidenum">
              <a:rPr lang="zh-CN" altLang="en-US" smtClean="0"/>
              <a:pPr/>
              <a:t>2</a:t>
            </a:fld>
            <a:endParaRPr lang="zh-CN" altLang="en-US" smtClean="0"/>
          </a:p>
        </p:txBody>
      </p:sp>
      <p:sp>
        <p:nvSpPr>
          <p:cNvPr id="3" name="标题 2"/>
          <p:cNvSpPr>
            <a:spLocks noGrp="1"/>
          </p:cNvSpPr>
          <p:nvPr>
            <p:ph type="title" idx="4294967295"/>
          </p:nvPr>
        </p:nvSpPr>
        <p:spPr>
          <a:xfrm>
            <a:off x="1130932" y="296652"/>
            <a:ext cx="4737212" cy="432011"/>
          </a:xfrm>
          <a:prstGeom prst="rect">
            <a:avLst/>
          </a:prstGeom>
        </p:spPr>
        <p:txBody>
          <a:bodyPr/>
          <a:lstStyle/>
          <a:p>
            <a:pPr>
              <a:defRPr/>
            </a:pPr>
            <a:r>
              <a:rPr lang="zh-CN" altLang="en-US" dirty="0" smtClean="0"/>
              <a:t>目录</a:t>
            </a:r>
            <a:endParaRPr lang="zh-CN" altLang="en-US" dirty="0"/>
          </a:p>
        </p:txBody>
      </p:sp>
      <p:sp>
        <p:nvSpPr>
          <p:cNvPr id="8196" name="Rectangle 2"/>
          <p:cNvSpPr txBox="1">
            <a:spLocks noChangeArrowheads="1"/>
          </p:cNvSpPr>
          <p:nvPr/>
        </p:nvSpPr>
        <p:spPr bwMode="auto">
          <a:xfrm>
            <a:off x="439519" y="1295398"/>
            <a:ext cx="8135937" cy="2279651"/>
          </a:xfrm>
          <a:prstGeom prst="rect">
            <a:avLst/>
          </a:prstGeom>
          <a:noFill/>
          <a:ln w="9525">
            <a:noFill/>
            <a:miter lim="800000"/>
            <a:headEnd/>
            <a:tailEnd/>
          </a:ln>
        </p:spPr>
        <p:txBody>
          <a:bodyPr/>
          <a:lstStyle/>
          <a:p>
            <a:pPr marL="342900" indent="-342900" eaLnBrk="0" hangingPunct="0">
              <a:lnSpc>
                <a:spcPct val="80000"/>
              </a:lnSpc>
              <a:spcBef>
                <a:spcPct val="20000"/>
              </a:spcBef>
              <a:buFont typeface="Wingdings" pitchFamily="2" charset="2"/>
              <a:buChar char="v"/>
              <a:tabLst>
                <a:tab pos="6400800" algn="r"/>
              </a:tabLst>
            </a:pPr>
            <a:r>
              <a:rPr lang="zh-CN" altLang="en-US" b="1" dirty="0">
                <a:latin typeface="华文细黑" pitchFamily="2" charset="-122"/>
                <a:ea typeface="华文细黑" pitchFamily="2" charset="-122"/>
                <a:cs typeface="Arial" charset="0"/>
              </a:rPr>
              <a:t>第一部分：指数编制说明</a:t>
            </a:r>
            <a:endParaRPr lang="en-US" altLang="zh-CN" b="1" dirty="0">
              <a:ea typeface="华文细黑" pitchFamily="2" charset="-122"/>
              <a:cs typeface="Arial" charset="0"/>
            </a:endParaRPr>
          </a:p>
          <a:p>
            <a:pPr marL="342900" indent="-342900" eaLnBrk="0" hangingPunct="0">
              <a:lnSpc>
                <a:spcPct val="80000"/>
              </a:lnSpc>
              <a:spcBef>
                <a:spcPct val="20000"/>
              </a:spcBef>
              <a:buFont typeface="Arial" charset="0"/>
              <a:buNone/>
              <a:tabLst>
                <a:tab pos="6400800" algn="r"/>
              </a:tabLst>
            </a:pPr>
            <a:r>
              <a:rPr lang="en-US" altLang="zh-CN" dirty="0">
                <a:latin typeface="华文细黑" pitchFamily="2" charset="-122"/>
                <a:ea typeface="华文细黑" pitchFamily="2" charset="-122"/>
                <a:cs typeface="Arial" charset="0"/>
              </a:rPr>
              <a:t>	</a:t>
            </a:r>
          </a:p>
          <a:p>
            <a:pPr marL="342900" indent="-342900" eaLnBrk="0" hangingPunct="0">
              <a:lnSpc>
                <a:spcPct val="80000"/>
              </a:lnSpc>
              <a:spcBef>
                <a:spcPct val="20000"/>
              </a:spcBef>
              <a:buFont typeface="Wingdings" pitchFamily="2" charset="2"/>
              <a:buChar char="v"/>
              <a:tabLst>
                <a:tab pos="6400800" algn="r"/>
              </a:tabLst>
            </a:pPr>
            <a:r>
              <a:rPr lang="zh-CN" altLang="en-US" b="1" dirty="0">
                <a:latin typeface="华文细黑" pitchFamily="2" charset="-122"/>
                <a:ea typeface="华文细黑" pitchFamily="2" charset="-122"/>
                <a:cs typeface="Arial" charset="0"/>
              </a:rPr>
              <a:t>第二部分：整体市场情况</a:t>
            </a:r>
            <a:endParaRPr lang="en-US" altLang="zh-CN" b="1" dirty="0">
              <a:latin typeface="华文细黑" pitchFamily="2" charset="-122"/>
              <a:ea typeface="华文细黑" pitchFamily="2" charset="-122"/>
              <a:cs typeface="Arial" charset="0"/>
            </a:endParaRPr>
          </a:p>
          <a:p>
            <a:pPr marL="342900" indent="-342900" eaLnBrk="0" hangingPunct="0">
              <a:lnSpc>
                <a:spcPct val="80000"/>
              </a:lnSpc>
              <a:spcBef>
                <a:spcPct val="20000"/>
              </a:spcBef>
              <a:buFont typeface="Wingdings" pitchFamily="2" charset="2"/>
              <a:buChar char="v"/>
              <a:tabLst>
                <a:tab pos="6400800" algn="r"/>
              </a:tabLst>
            </a:pPr>
            <a:endParaRPr lang="en-US" altLang="zh-CN" b="1" dirty="0">
              <a:latin typeface="华文细黑" pitchFamily="2" charset="-122"/>
              <a:ea typeface="华文细黑" pitchFamily="2" charset="-122"/>
              <a:cs typeface="Arial" charset="0"/>
            </a:endParaRPr>
          </a:p>
          <a:p>
            <a:pPr marL="342900" indent="-342900" eaLnBrk="0" hangingPunct="0">
              <a:lnSpc>
                <a:spcPct val="80000"/>
              </a:lnSpc>
              <a:spcBef>
                <a:spcPct val="20000"/>
              </a:spcBef>
              <a:buFont typeface="Wingdings" pitchFamily="2" charset="2"/>
              <a:buChar char="v"/>
              <a:tabLst>
                <a:tab pos="6400800" algn="r"/>
              </a:tabLst>
            </a:pPr>
            <a:r>
              <a:rPr lang="zh-CN" altLang="en-US" b="1" dirty="0">
                <a:latin typeface="华文细黑" pitchFamily="2" charset="-122"/>
                <a:ea typeface="华文细黑" pitchFamily="2" charset="-122"/>
                <a:cs typeface="Arial" charset="0"/>
              </a:rPr>
              <a:t>第三部分：级别市场情况</a:t>
            </a:r>
            <a:endParaRPr lang="en-US" altLang="zh-CN" dirty="0">
              <a:latin typeface="华文细黑" pitchFamily="2" charset="-122"/>
              <a:ea typeface="华文细黑" pitchFamily="2" charset="-122"/>
              <a:cs typeface="Arial" charset="0"/>
            </a:endParaRPr>
          </a:p>
        </p:txBody>
      </p:sp>
    </p:spTree>
    <p:extLst>
      <p:ext uri="{BB962C8B-B14F-4D97-AF65-F5344CB8AC3E}">
        <p14:creationId xmlns:p14="http://schemas.microsoft.com/office/powerpoint/2010/main" val="383568617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CF194F30-A986-446C-B5B7-E09AEAD5AB10}" type="slidenum">
              <a:rPr lang="zh-CN" altLang="en-US" smtClean="0">
                <a:solidFill>
                  <a:srgbClr val="5F5F5F">
                    <a:tint val="75000"/>
                  </a:srgbClr>
                </a:solidFill>
              </a:rPr>
              <a:pPr/>
              <a:t>20</a:t>
            </a:fld>
            <a:endParaRPr lang="zh-CN" altLang="en-US" smtClean="0">
              <a:solidFill>
                <a:srgbClr val="5F5F5F">
                  <a:tint val="75000"/>
                </a:srgbClr>
              </a:solidFill>
            </a:endParaRPr>
          </a:p>
        </p:txBody>
      </p:sp>
      <p:sp>
        <p:nvSpPr>
          <p:cNvPr id="3" name="标题 2"/>
          <p:cNvSpPr>
            <a:spLocks noGrp="1"/>
          </p:cNvSpPr>
          <p:nvPr>
            <p:ph type="title" idx="4294967295"/>
          </p:nvPr>
        </p:nvSpPr>
        <p:spPr>
          <a:xfrm>
            <a:off x="1187624" y="296652"/>
            <a:ext cx="5472608" cy="432011"/>
          </a:xfrm>
          <a:prstGeom prst="rect">
            <a:avLst/>
          </a:prstGeom>
          <a:noFill/>
        </p:spPr>
        <p:txBody>
          <a:bodyPr/>
          <a:lstStyle/>
          <a:p>
            <a:pPr>
              <a:defRPr/>
            </a:pPr>
            <a:r>
              <a:rPr lang="en-US" altLang="zh-CN" b="1" dirty="0">
                <a:solidFill>
                  <a:srgbClr val="075A77"/>
                </a:solidFill>
                <a:latin typeface="+mn-ea"/>
                <a:ea typeface="+mn-ea"/>
              </a:rPr>
              <a:t>A0</a:t>
            </a:r>
            <a:r>
              <a:rPr lang="zh-CN" altLang="en-US" b="1" dirty="0">
                <a:solidFill>
                  <a:srgbClr val="075A77"/>
                </a:solidFill>
                <a:latin typeface="+mn-ea"/>
                <a:ea typeface="+mn-ea"/>
              </a:rPr>
              <a:t>级别重点车型经销商利润：</a:t>
            </a:r>
            <a:r>
              <a:rPr lang="en-US" altLang="zh-CN" b="1" dirty="0">
                <a:solidFill>
                  <a:srgbClr val="075A77"/>
                </a:solidFill>
                <a:latin typeface="+mn-ea"/>
                <a:ea typeface="+mn-ea"/>
              </a:rPr>
              <a:t>POLO</a:t>
            </a:r>
            <a:r>
              <a:rPr lang="zh-CN" altLang="en-US" b="1" dirty="0">
                <a:solidFill>
                  <a:srgbClr val="075A77"/>
                </a:solidFill>
                <a:latin typeface="+mn-ea"/>
                <a:ea typeface="+mn-ea"/>
              </a:rPr>
              <a:t>、赛</a:t>
            </a:r>
            <a:r>
              <a:rPr lang="zh-CN" altLang="en-US" b="1" dirty="0" smtClean="0">
                <a:solidFill>
                  <a:srgbClr val="075A77"/>
                </a:solidFill>
                <a:latin typeface="+mn-ea"/>
                <a:ea typeface="+mn-ea"/>
              </a:rPr>
              <a:t>欧</a:t>
            </a:r>
            <a:endParaRPr lang="zh-CN" altLang="en-US" b="1" dirty="0">
              <a:solidFill>
                <a:srgbClr val="075A77"/>
              </a:solidFill>
              <a:latin typeface="+mn-ea"/>
              <a:ea typeface="+mn-ea"/>
            </a:endParaRPr>
          </a:p>
        </p:txBody>
      </p:sp>
      <p:sp>
        <p:nvSpPr>
          <p:cNvPr id="20" name="矩形 19"/>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graphicFrame>
        <p:nvGraphicFramePr>
          <p:cNvPr id="17" name="图表 32"/>
          <p:cNvGraphicFramePr>
            <a:graphicFrameLocks/>
          </p:cNvGraphicFramePr>
          <p:nvPr>
            <p:extLst>
              <p:ext uri="{D42A27DB-BD31-4B8C-83A1-F6EECF244321}">
                <p14:modId xmlns:p14="http://schemas.microsoft.com/office/powerpoint/2010/main" val="844292591"/>
              </p:ext>
            </p:extLst>
          </p:nvPr>
        </p:nvGraphicFramePr>
        <p:xfrm>
          <a:off x="3635375" y="3714752"/>
          <a:ext cx="5040313" cy="2416175"/>
        </p:xfrm>
        <a:graphic>
          <a:graphicData uri="http://schemas.openxmlformats.org/drawingml/2006/chart">
            <c:chart xmlns:c="http://schemas.openxmlformats.org/drawingml/2006/chart" xmlns:r="http://schemas.openxmlformats.org/officeDocument/2006/relationships" r:id="rId2"/>
          </a:graphicData>
        </a:graphic>
      </p:graphicFrame>
      <p:sp>
        <p:nvSpPr>
          <p:cNvPr id="36" name="TextBox 35"/>
          <p:cNvSpPr txBox="1"/>
          <p:nvPr/>
        </p:nvSpPr>
        <p:spPr>
          <a:xfrm>
            <a:off x="332656" y="908720"/>
            <a:ext cx="1143000" cy="307777"/>
          </a:xfrm>
          <a:prstGeom prst="rect">
            <a:avLst/>
          </a:prstGeom>
          <a:noFill/>
        </p:spPr>
        <p:txBody>
          <a:bodyPr>
            <a:spAutoFit/>
          </a:bodyPr>
          <a:lstStyle/>
          <a:p>
            <a:pPr>
              <a:defRPr/>
            </a:pPr>
            <a:r>
              <a:rPr lang="en-US" altLang="zh-CN" sz="1400" b="1" dirty="0">
                <a:solidFill>
                  <a:prstClr val="black"/>
                </a:solidFill>
                <a:latin typeface="Calibri"/>
                <a:ea typeface="华文细黑" pitchFamily="2" charset="-122"/>
              </a:rPr>
              <a:t>POLO</a:t>
            </a:r>
          </a:p>
        </p:txBody>
      </p:sp>
      <p:sp>
        <p:nvSpPr>
          <p:cNvPr id="38" name="TextBox 37"/>
          <p:cNvSpPr txBox="1"/>
          <p:nvPr/>
        </p:nvSpPr>
        <p:spPr>
          <a:xfrm>
            <a:off x="323528" y="3714752"/>
            <a:ext cx="1143000" cy="267702"/>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赛</a:t>
            </a:r>
            <a:r>
              <a:rPr lang="zh-CN" altLang="en-US" sz="1400" b="1" dirty="0" smtClean="0">
                <a:solidFill>
                  <a:prstClr val="black"/>
                </a:solidFill>
                <a:latin typeface="Calibri"/>
                <a:ea typeface="华文细黑" pitchFamily="2" charset="-122"/>
              </a:rPr>
              <a:t>欧</a:t>
            </a:r>
            <a:endParaRPr lang="en-US" altLang="zh-CN" sz="1400" b="1" dirty="0">
              <a:solidFill>
                <a:prstClr val="black"/>
              </a:solidFill>
              <a:latin typeface="Calibri"/>
              <a:ea typeface="华文细黑" pitchFamily="2" charset="-122"/>
            </a:endParaRPr>
          </a:p>
        </p:txBody>
      </p:sp>
      <p:sp>
        <p:nvSpPr>
          <p:cNvPr id="14" name="TextBox 13"/>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1026" name="Picture 2" descr="\\user\mydoc\zhouty\桌面\18323544169874_1632275_7.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259632" y="1096248"/>
            <a:ext cx="1368896" cy="820584"/>
          </a:xfrm>
          <a:prstGeom prst="rect">
            <a:avLst/>
          </a:prstGeom>
          <a:noFill/>
        </p:spPr>
      </p:pic>
      <p:pic>
        <p:nvPicPr>
          <p:cNvPr id="1028" name="Picture 4" descr="\\user\mydoc\zhouty\桌面\0138216825_2.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1258888" y="3900104"/>
            <a:ext cx="1296888" cy="753032"/>
          </a:xfrm>
          <a:prstGeom prst="rect">
            <a:avLst/>
          </a:prstGeom>
          <a:noFill/>
        </p:spPr>
      </p:pic>
      <p:sp>
        <p:nvSpPr>
          <p:cNvPr id="19" name="矩形 18"/>
          <p:cNvSpPr/>
          <p:nvPr/>
        </p:nvSpPr>
        <p:spPr>
          <a:xfrm>
            <a:off x="500064" y="1988840"/>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90,963</a:t>
            </a:r>
          </a:p>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0.3%</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月主要城市促销活动：</a:t>
            </a:r>
          </a:p>
          <a:p>
            <a:pPr marL="179388" indent="-179388" algn="l">
              <a:defRPr/>
            </a:pPr>
            <a:r>
              <a:rPr lang="en-US" altLang="zh-CN" sz="1400" dirty="0" smtClean="0">
                <a:solidFill>
                  <a:srgbClr val="5F5F5F"/>
                </a:solidFill>
                <a:ea typeface="华文细黑" pitchFamily="2" charset="-122"/>
              </a:rPr>
              <a:t>    </a:t>
            </a:r>
            <a:r>
              <a:rPr lang="zh-CN" altLang="en-US" sz="1400" dirty="0">
                <a:solidFill>
                  <a:srgbClr val="5F5F5F"/>
                </a:solidFill>
                <a:ea typeface="华文细黑" pitchFamily="2" charset="-122"/>
              </a:rPr>
              <a:t>广州</a:t>
            </a:r>
            <a:r>
              <a:rPr lang="zh-CN" altLang="en-US" sz="1400" dirty="0" smtClean="0">
                <a:solidFill>
                  <a:srgbClr val="5F5F5F"/>
                </a:solidFill>
                <a:ea typeface="华文细黑" pitchFamily="2" charset="-122"/>
              </a:rPr>
              <a:t>：</a:t>
            </a:r>
            <a:r>
              <a:rPr lang="zh-CN" altLang="en-US" sz="1400" dirty="0">
                <a:solidFill>
                  <a:srgbClr val="5F5F5F"/>
                </a:solidFill>
                <a:ea typeface="华文细黑" pitchFamily="2" charset="-122"/>
              </a:rPr>
              <a:t>置换补贴</a:t>
            </a:r>
            <a:r>
              <a:rPr lang="en-US" altLang="zh-CN" sz="1400" dirty="0">
                <a:solidFill>
                  <a:srgbClr val="5F5F5F"/>
                </a:solidFill>
                <a:ea typeface="华文细黑" pitchFamily="2" charset="-122"/>
              </a:rPr>
              <a:t>2000</a:t>
            </a:r>
            <a:r>
              <a:rPr lang="zh-CN" altLang="en-US" sz="1400" dirty="0">
                <a:solidFill>
                  <a:srgbClr val="5F5F5F"/>
                </a:solidFill>
                <a:ea typeface="华文细黑" pitchFamily="2" charset="-122"/>
              </a:rPr>
              <a:t>元</a:t>
            </a:r>
            <a:endParaRPr lang="en-US" altLang="zh-CN" sz="1400" dirty="0">
              <a:solidFill>
                <a:srgbClr val="5F5F5F"/>
              </a:solidFill>
              <a:ea typeface="华文细黑" pitchFamily="2" charset="-122"/>
            </a:endParaRPr>
          </a:p>
          <a:p>
            <a:pPr marL="179388" indent="-179388" algn="l">
              <a:defRPr/>
            </a:pPr>
            <a:r>
              <a:rPr lang="en-US" altLang="zh-CN" sz="1400" dirty="0">
                <a:solidFill>
                  <a:srgbClr val="5F5F5F"/>
                </a:solidFill>
                <a:ea typeface="华文细黑" pitchFamily="2" charset="-122"/>
              </a:rPr>
              <a:t>    </a:t>
            </a:r>
            <a:r>
              <a:rPr lang="zh-CN" altLang="en-US" sz="1400" dirty="0">
                <a:solidFill>
                  <a:srgbClr val="5F5F5F"/>
                </a:solidFill>
                <a:ea typeface="华文细黑" pitchFamily="2" charset="-122"/>
              </a:rPr>
              <a:t>南京</a:t>
            </a:r>
            <a:r>
              <a:rPr lang="zh-CN" altLang="en-US" sz="1400" dirty="0" smtClean="0">
                <a:solidFill>
                  <a:srgbClr val="5F5F5F"/>
                </a:solidFill>
                <a:ea typeface="华文细黑" pitchFamily="2" charset="-122"/>
              </a:rPr>
              <a:t>：赠送</a:t>
            </a:r>
            <a:r>
              <a:rPr lang="en-US" altLang="zh-CN" sz="1400" dirty="0">
                <a:solidFill>
                  <a:srgbClr val="5F5F5F"/>
                </a:solidFill>
                <a:ea typeface="华文细黑" pitchFamily="2" charset="-122"/>
              </a:rPr>
              <a:t>2</a:t>
            </a:r>
            <a:r>
              <a:rPr lang="en-US" altLang="zh-CN" sz="1400" dirty="0" smtClean="0">
                <a:solidFill>
                  <a:srgbClr val="5F5F5F"/>
                </a:solidFill>
                <a:ea typeface="华文细黑" pitchFamily="2" charset="-122"/>
              </a:rPr>
              <a:t>000</a:t>
            </a:r>
            <a:r>
              <a:rPr lang="zh-CN" altLang="en-US" sz="1400" dirty="0">
                <a:solidFill>
                  <a:srgbClr val="5F5F5F"/>
                </a:solidFill>
                <a:ea typeface="华文细黑" pitchFamily="2" charset="-122"/>
              </a:rPr>
              <a:t>元礼</a:t>
            </a:r>
            <a:r>
              <a:rPr lang="zh-CN" altLang="en-US" sz="1400" dirty="0" smtClean="0">
                <a:solidFill>
                  <a:srgbClr val="5F5F5F"/>
                </a:solidFill>
                <a:ea typeface="华文细黑" pitchFamily="2" charset="-122"/>
              </a:rPr>
              <a:t>包</a:t>
            </a:r>
            <a:r>
              <a:rPr lang="en-US" altLang="zh-CN" sz="1400" dirty="0" smtClean="0">
                <a:solidFill>
                  <a:prstClr val="black"/>
                </a:solidFill>
                <a:ea typeface="华文细黑" pitchFamily="2" charset="-122"/>
              </a:rPr>
              <a:t>	</a:t>
            </a:r>
            <a:endParaRPr lang="zh-CN" altLang="en-US" sz="1400" dirty="0">
              <a:solidFill>
                <a:prstClr val="black"/>
              </a:solidFill>
              <a:ea typeface="华文细黑" pitchFamily="2" charset="-122"/>
            </a:endParaRPr>
          </a:p>
        </p:txBody>
      </p:sp>
      <p:sp>
        <p:nvSpPr>
          <p:cNvPr id="21" name="矩形 20"/>
          <p:cNvSpPr/>
          <p:nvPr/>
        </p:nvSpPr>
        <p:spPr>
          <a:xfrm>
            <a:off x="500065" y="4869160"/>
            <a:ext cx="3063875" cy="1384995"/>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57,830</a:t>
            </a:r>
          </a:p>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4%</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月主要城市促销活动：</a:t>
            </a:r>
          </a:p>
          <a:p>
            <a:pPr marL="179388" indent="-179388" algn="l">
              <a:defRPr/>
            </a:pPr>
            <a:r>
              <a:rPr lang="zh-CN" altLang="en-US" sz="1400" dirty="0" smtClean="0">
                <a:solidFill>
                  <a:srgbClr val="5F5F5F"/>
                </a:solidFill>
                <a:ea typeface="华文细黑" pitchFamily="2" charset="-122"/>
              </a:rPr>
              <a:t>    合肥：赠送</a:t>
            </a:r>
            <a:r>
              <a:rPr lang="en-US" altLang="zh-CN" sz="1400" dirty="0">
                <a:solidFill>
                  <a:srgbClr val="5F5F5F"/>
                </a:solidFill>
                <a:ea typeface="华文细黑" pitchFamily="2" charset="-122"/>
              </a:rPr>
              <a:t>3</a:t>
            </a:r>
            <a:r>
              <a:rPr lang="en-US" altLang="zh-CN" sz="1400" dirty="0" smtClean="0">
                <a:solidFill>
                  <a:srgbClr val="5F5F5F"/>
                </a:solidFill>
                <a:ea typeface="华文细黑" pitchFamily="2" charset="-122"/>
              </a:rPr>
              <a:t>000</a:t>
            </a:r>
            <a:r>
              <a:rPr lang="zh-CN" altLang="en-US" sz="1400" dirty="0" smtClean="0">
                <a:solidFill>
                  <a:srgbClr val="5F5F5F"/>
                </a:solidFill>
                <a:ea typeface="华文细黑" pitchFamily="2" charset="-122"/>
              </a:rPr>
              <a:t>元礼包</a:t>
            </a:r>
            <a:endParaRPr lang="en-US" altLang="zh-CN" sz="1400" dirty="0" smtClean="0">
              <a:solidFill>
                <a:srgbClr val="5F5F5F"/>
              </a:solidFill>
              <a:ea typeface="华文细黑" pitchFamily="2" charset="-122"/>
            </a:endParaRPr>
          </a:p>
          <a:p>
            <a:pPr marL="179388" indent="-179388" algn="l">
              <a:defRPr/>
            </a:pPr>
            <a:r>
              <a:rPr lang="zh-CN" altLang="en-US" sz="1400" dirty="0" smtClean="0">
                <a:solidFill>
                  <a:srgbClr val="5F5F5F"/>
                </a:solidFill>
                <a:ea typeface="华文细黑" pitchFamily="2" charset="-122"/>
              </a:rPr>
              <a:t>    广州：赠送</a:t>
            </a:r>
            <a:r>
              <a:rPr lang="en-US" altLang="zh-CN" sz="1400" dirty="0">
                <a:solidFill>
                  <a:srgbClr val="5F5F5F"/>
                </a:solidFill>
                <a:ea typeface="华文细黑" pitchFamily="2" charset="-122"/>
              </a:rPr>
              <a:t>5</a:t>
            </a:r>
            <a:r>
              <a:rPr lang="en-US" altLang="zh-CN" sz="1400" dirty="0" smtClean="0">
                <a:solidFill>
                  <a:srgbClr val="5F5F5F"/>
                </a:solidFill>
                <a:ea typeface="华文细黑" pitchFamily="2" charset="-122"/>
              </a:rPr>
              <a:t>000</a:t>
            </a:r>
            <a:r>
              <a:rPr lang="zh-CN" altLang="en-US" sz="1400" dirty="0" smtClean="0">
                <a:solidFill>
                  <a:srgbClr val="5F5F5F"/>
                </a:solidFill>
                <a:ea typeface="华文细黑" pitchFamily="2" charset="-122"/>
              </a:rPr>
              <a:t>元礼包</a:t>
            </a:r>
            <a:endParaRPr lang="en-US" altLang="zh-CN" sz="1400" dirty="0">
              <a:solidFill>
                <a:srgbClr val="5F5F5F"/>
              </a:solidFill>
              <a:ea typeface="华文细黑" pitchFamily="2" charset="-122"/>
            </a:endParaRPr>
          </a:p>
          <a:p>
            <a:pPr marL="179388" indent="-179388">
              <a:defRPr/>
            </a:pPr>
            <a:endParaRPr lang="zh-CN" altLang="en-US" sz="1400" dirty="0">
              <a:solidFill>
                <a:prstClr val="black"/>
              </a:solidFill>
              <a:ea typeface="华文细黑" pitchFamily="2" charset="-122"/>
            </a:endParaRPr>
          </a:p>
        </p:txBody>
      </p:sp>
      <p:graphicFrame>
        <p:nvGraphicFramePr>
          <p:cNvPr id="24" name="图表 34"/>
          <p:cNvGraphicFramePr>
            <a:graphicFrameLocks/>
          </p:cNvGraphicFramePr>
          <p:nvPr>
            <p:extLst>
              <p:ext uri="{D42A27DB-BD31-4B8C-83A1-F6EECF244321}">
                <p14:modId xmlns:p14="http://schemas.microsoft.com/office/powerpoint/2010/main" val="3110245580"/>
              </p:ext>
            </p:extLst>
          </p:nvPr>
        </p:nvGraphicFramePr>
        <p:xfrm>
          <a:off x="3635374" y="928690"/>
          <a:ext cx="5056029" cy="2416175"/>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74170390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图片 16" descr="锋范.jp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187624" y="3864223"/>
            <a:ext cx="1329439" cy="788913"/>
          </a:xfrm>
          <a:prstGeom prst="rect">
            <a:avLst/>
          </a:prstGeom>
          <a:noFill/>
          <a:ln w="9525">
            <a:noFill/>
            <a:miter lim="800000"/>
            <a:headEnd/>
            <a:tailEnd/>
          </a:ln>
        </p:spPr>
      </p:pic>
      <p:sp>
        <p:nvSpPr>
          <p:cNvPr id="11268"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89069267-0594-4058-9775-C15586F3129C}" type="slidenum">
              <a:rPr lang="zh-CN" altLang="en-US" smtClean="0">
                <a:solidFill>
                  <a:srgbClr val="5F5F5F">
                    <a:tint val="75000"/>
                  </a:srgbClr>
                </a:solidFill>
              </a:rPr>
              <a:pPr/>
              <a:t>21</a:t>
            </a:fld>
            <a:endParaRPr lang="zh-CN" altLang="en-US" smtClean="0">
              <a:solidFill>
                <a:srgbClr val="5F5F5F">
                  <a:tint val="75000"/>
                </a:srgbClr>
              </a:solidFill>
            </a:endParaRPr>
          </a:p>
        </p:txBody>
      </p:sp>
      <p:sp>
        <p:nvSpPr>
          <p:cNvPr id="3" name="标题 2"/>
          <p:cNvSpPr>
            <a:spLocks noGrp="1"/>
          </p:cNvSpPr>
          <p:nvPr>
            <p:ph type="title" idx="4294967295"/>
          </p:nvPr>
        </p:nvSpPr>
        <p:spPr>
          <a:xfrm>
            <a:off x="1187624" y="296652"/>
            <a:ext cx="5184576" cy="432011"/>
          </a:xfrm>
          <a:prstGeom prst="rect">
            <a:avLst/>
          </a:prstGeom>
          <a:noFill/>
        </p:spPr>
        <p:txBody>
          <a:bodyPr/>
          <a:lstStyle/>
          <a:p>
            <a:pPr>
              <a:defRPr/>
            </a:pPr>
            <a:r>
              <a:rPr lang="en-US" altLang="zh-CN" b="1" dirty="0">
                <a:solidFill>
                  <a:srgbClr val="075A77"/>
                </a:solidFill>
                <a:latin typeface="+mn-ea"/>
                <a:ea typeface="+mn-ea"/>
              </a:rPr>
              <a:t>A0</a:t>
            </a:r>
            <a:r>
              <a:rPr lang="zh-CN" altLang="en-US" b="1" dirty="0">
                <a:solidFill>
                  <a:srgbClr val="075A77"/>
                </a:solidFill>
                <a:latin typeface="+mn-ea"/>
                <a:ea typeface="+mn-ea"/>
              </a:rPr>
              <a:t>级别重点车型经销商利润：瑞纳、锋范</a:t>
            </a:r>
          </a:p>
        </p:txBody>
      </p:sp>
      <p:sp>
        <p:nvSpPr>
          <p:cNvPr id="20" name="矩形 19"/>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graphicFrame>
        <p:nvGraphicFramePr>
          <p:cNvPr id="15" name="图表 11"/>
          <p:cNvGraphicFramePr>
            <a:graphicFrameLocks/>
          </p:cNvGraphicFramePr>
          <p:nvPr>
            <p:extLst>
              <p:ext uri="{D42A27DB-BD31-4B8C-83A1-F6EECF244321}">
                <p14:modId xmlns:p14="http://schemas.microsoft.com/office/powerpoint/2010/main" val="789870027"/>
              </p:ext>
            </p:extLst>
          </p:nvPr>
        </p:nvGraphicFramePr>
        <p:xfrm>
          <a:off x="3635375" y="929469"/>
          <a:ext cx="5040313" cy="24161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7" name="图表 12"/>
          <p:cNvGraphicFramePr>
            <a:graphicFrameLocks/>
          </p:cNvGraphicFramePr>
          <p:nvPr>
            <p:extLst>
              <p:ext uri="{D42A27DB-BD31-4B8C-83A1-F6EECF244321}">
                <p14:modId xmlns:p14="http://schemas.microsoft.com/office/powerpoint/2010/main" val="566105746"/>
              </p:ext>
            </p:extLst>
          </p:nvPr>
        </p:nvGraphicFramePr>
        <p:xfrm>
          <a:off x="3635374" y="3715657"/>
          <a:ext cx="4959177" cy="2416175"/>
        </p:xfrm>
        <a:graphic>
          <a:graphicData uri="http://schemas.openxmlformats.org/drawingml/2006/chart">
            <c:chart xmlns:c="http://schemas.openxmlformats.org/drawingml/2006/chart" xmlns:r="http://schemas.openxmlformats.org/officeDocument/2006/relationships" r:id="rId4"/>
          </a:graphicData>
        </a:graphic>
      </p:graphicFrame>
      <p:sp>
        <p:nvSpPr>
          <p:cNvPr id="14" name="TextBox 13"/>
          <p:cNvSpPr txBox="1"/>
          <p:nvPr/>
        </p:nvSpPr>
        <p:spPr>
          <a:xfrm>
            <a:off x="323528" y="928690"/>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瑞纳</a:t>
            </a:r>
            <a:endParaRPr lang="en-US" altLang="zh-CN" sz="1400" b="1" dirty="0">
              <a:solidFill>
                <a:prstClr val="black"/>
              </a:solidFill>
              <a:latin typeface="Calibri"/>
              <a:ea typeface="华文细黑" pitchFamily="2" charset="-122"/>
            </a:endParaRPr>
          </a:p>
        </p:txBody>
      </p:sp>
      <p:sp>
        <p:nvSpPr>
          <p:cNvPr id="16" name="TextBox 15"/>
          <p:cNvSpPr txBox="1"/>
          <p:nvPr/>
        </p:nvSpPr>
        <p:spPr>
          <a:xfrm>
            <a:off x="323528"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锋范</a:t>
            </a:r>
            <a:endParaRPr lang="en-US" altLang="zh-CN" sz="1400" b="1" dirty="0">
              <a:solidFill>
                <a:prstClr val="black"/>
              </a:solidFill>
              <a:latin typeface="Calibri"/>
              <a:ea typeface="华文细黑" pitchFamily="2" charset="-122"/>
            </a:endParaRPr>
          </a:p>
        </p:txBody>
      </p:sp>
      <p:sp>
        <p:nvSpPr>
          <p:cNvPr id="18" name="TextBox 17"/>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5122" name="Picture 2" descr="\\user\mydoc\zhouty\桌面\11470996295369_1632617_7.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87624" y="1127944"/>
            <a:ext cx="1454242" cy="716880"/>
          </a:xfrm>
          <a:prstGeom prst="rect">
            <a:avLst/>
          </a:prstGeom>
          <a:noFill/>
        </p:spPr>
      </p:pic>
      <p:sp>
        <p:nvSpPr>
          <p:cNvPr id="21" name="矩形 20"/>
          <p:cNvSpPr/>
          <p:nvPr/>
        </p:nvSpPr>
        <p:spPr>
          <a:xfrm>
            <a:off x="500064" y="1988840"/>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71,789</a:t>
            </a:r>
          </a:p>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-1.8%</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月主要城市促销活动：</a:t>
            </a:r>
            <a:endParaRPr lang="en-US" altLang="zh-CN" sz="1400" dirty="0" smtClean="0">
              <a:solidFill>
                <a:srgbClr val="5F5F5F"/>
              </a:solidFill>
              <a:ea typeface="华文细黑" pitchFamily="2" charset="-122"/>
            </a:endParaRPr>
          </a:p>
          <a:p>
            <a:pPr marL="179388" indent="-179388" algn="l">
              <a:defRPr/>
            </a:pPr>
            <a:r>
              <a:rPr lang="zh-CN" altLang="en-US" sz="1400" dirty="0" smtClean="0">
                <a:solidFill>
                  <a:srgbClr val="5F5F5F"/>
                </a:solidFill>
                <a:ea typeface="华文细黑" pitchFamily="2" charset="-122"/>
              </a:rPr>
              <a:t>    </a:t>
            </a:r>
            <a:r>
              <a:rPr lang="zh-CN" altLang="en-US" sz="1400" dirty="0">
                <a:solidFill>
                  <a:srgbClr val="5F5F5F"/>
                </a:solidFill>
                <a:ea typeface="华文细黑" pitchFamily="2" charset="-122"/>
              </a:rPr>
              <a:t>上海</a:t>
            </a:r>
            <a:r>
              <a:rPr lang="zh-CN" altLang="en-US" sz="1400" dirty="0" smtClean="0">
                <a:solidFill>
                  <a:srgbClr val="5F5F5F"/>
                </a:solidFill>
                <a:ea typeface="华文细黑" pitchFamily="2" charset="-122"/>
              </a:rPr>
              <a:t>：赠送</a:t>
            </a:r>
            <a:r>
              <a:rPr lang="en-US" altLang="zh-CN" sz="1400" dirty="0" smtClean="0">
                <a:solidFill>
                  <a:srgbClr val="5F5F5F"/>
                </a:solidFill>
                <a:ea typeface="华文细黑" pitchFamily="2" charset="-122"/>
              </a:rPr>
              <a:t>5000</a:t>
            </a:r>
            <a:r>
              <a:rPr lang="zh-CN" altLang="en-US" sz="1400" dirty="0" smtClean="0">
                <a:solidFill>
                  <a:srgbClr val="5F5F5F"/>
                </a:solidFill>
                <a:ea typeface="华文细黑" pitchFamily="2" charset="-122"/>
              </a:rPr>
              <a:t>元礼</a:t>
            </a:r>
            <a:r>
              <a:rPr lang="zh-CN" altLang="en-US" sz="1400" dirty="0">
                <a:solidFill>
                  <a:srgbClr val="5F5F5F"/>
                </a:solidFill>
                <a:ea typeface="华文细黑" pitchFamily="2" charset="-122"/>
              </a:rPr>
              <a:t>包</a:t>
            </a:r>
            <a:endParaRPr lang="en-US" altLang="zh-CN" sz="1400" dirty="0">
              <a:solidFill>
                <a:srgbClr val="5F5F5F"/>
              </a:solidFill>
              <a:ea typeface="华文细黑" pitchFamily="2" charset="-122"/>
            </a:endParaRPr>
          </a:p>
          <a:p>
            <a:pPr marL="179388" indent="-179388" algn="l">
              <a:defRPr/>
            </a:pPr>
            <a:r>
              <a:rPr lang="zh-CN" altLang="en-US" sz="1400" dirty="0">
                <a:solidFill>
                  <a:srgbClr val="5F5F5F"/>
                </a:solidFill>
                <a:ea typeface="华文细黑" pitchFamily="2" charset="-122"/>
              </a:rPr>
              <a:t>   </a:t>
            </a:r>
            <a:r>
              <a:rPr lang="zh-CN" altLang="en-US" sz="1400" dirty="0" smtClean="0">
                <a:solidFill>
                  <a:srgbClr val="5F5F5F"/>
                </a:solidFill>
                <a:ea typeface="华文细黑" pitchFamily="2" charset="-122"/>
              </a:rPr>
              <a:t> 广州：赠送</a:t>
            </a:r>
            <a:r>
              <a:rPr lang="en-US" altLang="zh-CN" sz="1400" dirty="0" smtClean="0"/>
              <a:t>3800</a:t>
            </a:r>
            <a:r>
              <a:rPr lang="zh-CN" altLang="en-US" sz="1400" dirty="0" smtClean="0">
                <a:solidFill>
                  <a:srgbClr val="5F5F5F"/>
                </a:solidFill>
                <a:ea typeface="华文细黑" pitchFamily="2" charset="-122"/>
              </a:rPr>
              <a:t>元</a:t>
            </a:r>
            <a:r>
              <a:rPr lang="zh-CN" altLang="en-US" sz="1400" dirty="0">
                <a:solidFill>
                  <a:srgbClr val="5F5F5F"/>
                </a:solidFill>
                <a:ea typeface="华文细黑" pitchFamily="2" charset="-122"/>
              </a:rPr>
              <a:t>礼包</a:t>
            </a:r>
            <a:endParaRPr lang="en-US" altLang="zh-CN" sz="1400" dirty="0">
              <a:solidFill>
                <a:srgbClr val="5F5F5F"/>
              </a:solidFill>
              <a:ea typeface="华文细黑" pitchFamily="2" charset="-122"/>
            </a:endParaRPr>
          </a:p>
        </p:txBody>
      </p:sp>
      <p:sp>
        <p:nvSpPr>
          <p:cNvPr id="22" name="矩形 21"/>
          <p:cNvSpPr/>
          <p:nvPr/>
        </p:nvSpPr>
        <p:spPr>
          <a:xfrm>
            <a:off x="500067" y="4869160"/>
            <a:ext cx="3063822" cy="1126462"/>
          </a:xfrm>
          <a:prstGeom prst="rect">
            <a:avLst/>
          </a:prstGeom>
          <a:noFill/>
          <a:ln>
            <a:noFill/>
          </a:ln>
        </p:spPr>
        <p:txBody>
          <a:bodyPr wrap="square">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89,156</a:t>
            </a:r>
          </a:p>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-0.4%</a:t>
            </a:r>
          </a:p>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月主要城市促销活动：</a:t>
            </a:r>
            <a:endParaRPr lang="en-US" altLang="zh-CN" sz="1400" dirty="0" smtClean="0">
              <a:solidFill>
                <a:srgbClr val="5F5F5F"/>
              </a:solidFill>
              <a:ea typeface="华文细黑" pitchFamily="2" charset="-122"/>
            </a:endParaRPr>
          </a:p>
          <a:p>
            <a:pPr marL="179388" indent="-179388" algn="l">
              <a:defRPr/>
            </a:pPr>
            <a:r>
              <a:rPr lang="en-US" altLang="zh-CN" sz="1400" dirty="0" smtClean="0">
                <a:solidFill>
                  <a:srgbClr val="5F5F5F"/>
                </a:solidFill>
                <a:ea typeface="华文细黑" pitchFamily="2" charset="-122"/>
              </a:rPr>
              <a:t>    </a:t>
            </a:r>
            <a:r>
              <a:rPr lang="zh-CN" altLang="en-US" sz="1400" dirty="0" smtClean="0">
                <a:solidFill>
                  <a:srgbClr val="5F5F5F"/>
                </a:solidFill>
                <a:ea typeface="华文细黑" pitchFamily="2" charset="-122"/>
              </a:rPr>
              <a:t>成都：</a:t>
            </a:r>
            <a:r>
              <a:rPr lang="zh-CN" altLang="en-US" sz="1400" dirty="0">
                <a:solidFill>
                  <a:srgbClr val="5F5F5F"/>
                </a:solidFill>
                <a:ea typeface="华文细黑" pitchFamily="2" charset="-122"/>
              </a:rPr>
              <a:t>赠送</a:t>
            </a:r>
            <a:r>
              <a:rPr lang="en-US" altLang="zh-CN" sz="1400" dirty="0">
                <a:solidFill>
                  <a:srgbClr val="5F5F5F"/>
                </a:solidFill>
                <a:ea typeface="华文细黑" pitchFamily="2" charset="-122"/>
              </a:rPr>
              <a:t>1000</a:t>
            </a:r>
            <a:r>
              <a:rPr lang="zh-CN" altLang="en-US" sz="1400" dirty="0">
                <a:solidFill>
                  <a:srgbClr val="5F5F5F"/>
                </a:solidFill>
                <a:ea typeface="华文细黑" pitchFamily="2" charset="-122"/>
              </a:rPr>
              <a:t>元礼包</a:t>
            </a:r>
            <a:endParaRPr lang="en-US" altLang="zh-CN" sz="1400" dirty="0">
              <a:solidFill>
                <a:srgbClr val="5F5F5F"/>
              </a:solidFill>
              <a:ea typeface="华文细黑" pitchFamily="2" charset="-122"/>
            </a:endParaRPr>
          </a:p>
          <a:p>
            <a:pPr marL="179388" indent="-179388" algn="l">
              <a:defRPr/>
            </a:pPr>
            <a:r>
              <a:rPr lang="en-US" altLang="zh-CN" sz="1400" dirty="0">
                <a:solidFill>
                  <a:srgbClr val="5F5F5F"/>
                </a:solidFill>
                <a:ea typeface="华文细黑" pitchFamily="2" charset="-122"/>
              </a:rPr>
              <a:t>    </a:t>
            </a:r>
            <a:r>
              <a:rPr lang="zh-CN" altLang="en-US" sz="1400" dirty="0" smtClean="0">
                <a:solidFill>
                  <a:srgbClr val="5F5F5F"/>
                </a:solidFill>
                <a:ea typeface="华文细黑" pitchFamily="2" charset="-122"/>
              </a:rPr>
              <a:t>济南：</a:t>
            </a:r>
            <a:r>
              <a:rPr lang="zh-CN" altLang="en-US" sz="1400" dirty="0">
                <a:solidFill>
                  <a:srgbClr val="5F5F5F"/>
                </a:solidFill>
                <a:ea typeface="华文细黑" pitchFamily="2" charset="-122"/>
              </a:rPr>
              <a:t>赠送</a:t>
            </a:r>
            <a:r>
              <a:rPr lang="en-US" altLang="zh-CN" sz="1400" dirty="0">
                <a:solidFill>
                  <a:srgbClr val="5F5F5F"/>
                </a:solidFill>
                <a:ea typeface="华文细黑" pitchFamily="2" charset="-122"/>
              </a:rPr>
              <a:t>3000</a:t>
            </a:r>
            <a:r>
              <a:rPr lang="zh-CN" altLang="en-US" sz="1400" dirty="0" smtClean="0">
                <a:solidFill>
                  <a:srgbClr val="5F5F5F"/>
                </a:solidFill>
                <a:ea typeface="华文细黑" pitchFamily="2" charset="-122"/>
              </a:rPr>
              <a:t>元礼</a:t>
            </a:r>
            <a:r>
              <a:rPr lang="zh-CN" altLang="en-US" sz="1400" dirty="0">
                <a:solidFill>
                  <a:srgbClr val="5F5F5F"/>
                </a:solidFill>
                <a:ea typeface="华文细黑" pitchFamily="2" charset="-122"/>
              </a:rPr>
              <a:t>包</a:t>
            </a:r>
          </a:p>
        </p:txBody>
      </p:sp>
    </p:spTree>
    <p:extLst>
      <p:ext uri="{BB962C8B-B14F-4D97-AF65-F5344CB8AC3E}">
        <p14:creationId xmlns:p14="http://schemas.microsoft.com/office/powerpoint/2010/main" val="103540846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72121692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6054" name="think-cell Slide" r:id="rId13" imgW="360" imgH="360" progId="">
                  <p:embed/>
                </p:oleObj>
              </mc:Choice>
              <mc:Fallback>
                <p:oleObj name="think-cell Slide" r:id="rId13" imgW="360" imgH="360" progId="">
                  <p:embed/>
                  <p:pic>
                    <p:nvPicPr>
                      <p:cNvPr id="0" name="Picture 288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7659" name="灯片编号占位符 21"/>
          <p:cNvSpPr>
            <a:spLocks noGrp="1"/>
          </p:cNvSpPr>
          <p:nvPr>
            <p:ph type="sldNum" sz="quarter" idx="12"/>
            <p:custDataLst>
              <p:tags r:id="rId3"/>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758005A3-811E-47C3-8625-DFA2678B152B}" type="slidenum">
              <a:rPr lang="zh-CN" altLang="en-US" smtClean="0"/>
              <a:pPr/>
              <a:t>22</a:t>
            </a:fld>
            <a:endParaRPr lang="zh-CN" altLang="en-US" smtClean="0"/>
          </a:p>
        </p:txBody>
      </p:sp>
      <p:sp>
        <p:nvSpPr>
          <p:cNvPr id="34" name="TextBox 33"/>
          <p:cNvSpPr txBox="1"/>
          <p:nvPr>
            <p:custDataLst>
              <p:tags r:id="rId4"/>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14" name="内容占位符 2"/>
          <p:cNvSpPr txBox="1">
            <a:spLocks/>
          </p:cNvSpPr>
          <p:nvPr>
            <p:custDataLst>
              <p:tags r:id="rId5"/>
            </p:custDataLst>
          </p:nvPr>
        </p:nvSpPr>
        <p:spPr>
          <a:xfrm>
            <a:off x="395288" y="836613"/>
            <a:ext cx="8353425" cy="1920875"/>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smtClean="0">
                <a:latin typeface="+mj-lt"/>
              </a:rPr>
              <a:t>2017 GAIN·4</a:t>
            </a:r>
            <a:r>
              <a:rPr lang="zh-CN" altLang="en-US" sz="1600" b="1" dirty="0" smtClean="0">
                <a:latin typeface="+mj-lt"/>
              </a:rPr>
              <a:t>月</a:t>
            </a:r>
            <a:r>
              <a:rPr lang="en-US" altLang="zh-CN" sz="1600" b="1" dirty="0" smtClean="0">
                <a:latin typeface="+mj-lt"/>
              </a:rPr>
              <a:t>A</a:t>
            </a:r>
            <a:r>
              <a:rPr lang="zh-CN" altLang="en-US" sz="1600" b="1" dirty="0" smtClean="0">
                <a:latin typeface="+mj-lt"/>
              </a:rPr>
              <a:t>级市场价格变化指数为</a:t>
            </a:r>
            <a:r>
              <a:rPr lang="en-US" altLang="zh-CN" sz="1600" b="1" dirty="0" smtClean="0">
                <a:latin typeface="+mj-lt"/>
              </a:rPr>
              <a:t>-1.75</a:t>
            </a:r>
            <a:r>
              <a:rPr lang="zh-CN" altLang="en-US" sz="1600" b="1" dirty="0" smtClean="0">
                <a:latin typeface="+mj-lt"/>
              </a:rPr>
              <a:t>，环比上升</a:t>
            </a:r>
            <a:r>
              <a:rPr lang="en-US" altLang="zh-CN" sz="1600" b="1" dirty="0" smtClean="0">
                <a:latin typeface="+mj-lt"/>
              </a:rPr>
              <a:t>0.5%</a:t>
            </a:r>
            <a:r>
              <a:rPr lang="zh-CN" altLang="en-US" sz="1600" b="1" dirty="0" smtClean="0">
                <a:latin typeface="+mj-lt"/>
              </a:rPr>
              <a:t>，市场均价从</a:t>
            </a:r>
            <a:r>
              <a:rPr lang="en-US" altLang="zh-CN" sz="1600" b="1" dirty="0" smtClean="0">
                <a:latin typeface="+mj-lt"/>
              </a:rPr>
              <a:t>10.01</a:t>
            </a:r>
            <a:r>
              <a:rPr lang="zh-CN" altLang="en-US" sz="1600" b="1" dirty="0" smtClean="0">
                <a:latin typeface="+mj-lt"/>
              </a:rPr>
              <a:t>万增加至</a:t>
            </a:r>
            <a:r>
              <a:rPr lang="en-US" altLang="zh-CN" sz="1600" b="1" dirty="0" smtClean="0">
                <a:latin typeface="+mj-lt"/>
              </a:rPr>
              <a:t>10.05</a:t>
            </a:r>
            <a:r>
              <a:rPr lang="zh-CN" altLang="en-US" sz="1600" b="1" dirty="0" smtClean="0">
                <a:latin typeface="+mj-lt"/>
              </a:rPr>
              <a:t>万</a:t>
            </a:r>
          </a:p>
          <a:p>
            <a:pPr marL="342000" lvl="1" indent="-342000">
              <a:lnSpc>
                <a:spcPts val="2000"/>
              </a:lnSpc>
              <a:spcBef>
                <a:spcPts val="0"/>
              </a:spcBef>
              <a:spcAft>
                <a:spcPts val="600"/>
              </a:spcAft>
              <a:buFont typeface="Wingdings" pitchFamily="2" charset="2"/>
              <a:buChar char="Ø"/>
              <a:defRPr/>
            </a:pPr>
            <a:r>
              <a:rPr lang="zh-CN" altLang="en-US" sz="1400" dirty="0"/>
              <a:t>本月</a:t>
            </a:r>
            <a:r>
              <a:rPr lang="en-US" altLang="zh-CN" sz="1400" dirty="0" smtClean="0"/>
              <a:t>A</a:t>
            </a:r>
            <a:r>
              <a:rPr lang="zh-CN" altLang="en-US" sz="1400" dirty="0" smtClean="0"/>
              <a:t>级别市场</a:t>
            </a:r>
            <a:r>
              <a:rPr lang="zh-CN" altLang="en-US" sz="1400" dirty="0"/>
              <a:t>整体成交</a:t>
            </a:r>
            <a:r>
              <a:rPr lang="zh-CN" altLang="en-US" sz="1400" dirty="0" smtClean="0"/>
              <a:t>价格保持稳定，终端</a:t>
            </a:r>
            <a:r>
              <a:rPr lang="zh-CN" altLang="en-US" sz="1400" dirty="0" smtClean="0"/>
              <a:t>成交价上升了</a:t>
            </a:r>
            <a:r>
              <a:rPr lang="en-US" altLang="zh-CN" sz="1400" dirty="0" smtClean="0"/>
              <a:t>400</a:t>
            </a:r>
            <a:r>
              <a:rPr lang="zh-CN" altLang="en-US" sz="1400" dirty="0" smtClean="0"/>
              <a:t>元</a:t>
            </a:r>
            <a:endParaRPr lang="en-US" altLang="zh-CN" sz="1400" dirty="0" smtClean="0"/>
          </a:p>
          <a:p>
            <a:pPr marL="342000" lvl="1" indent="-342000">
              <a:lnSpc>
                <a:spcPts val="2000"/>
              </a:lnSpc>
              <a:spcBef>
                <a:spcPts val="0"/>
              </a:spcBef>
              <a:spcAft>
                <a:spcPts val="600"/>
              </a:spcAft>
              <a:buFont typeface="Wingdings" pitchFamily="2" charset="2"/>
              <a:buChar char="Ø"/>
              <a:defRPr/>
            </a:pPr>
            <a:r>
              <a:rPr lang="zh-CN" altLang="en-US" sz="1400" dirty="0" smtClean="0"/>
              <a:t>本月</a:t>
            </a:r>
            <a:r>
              <a:rPr lang="en-US" altLang="zh-CN" sz="1400" dirty="0" smtClean="0"/>
              <a:t>A</a:t>
            </a:r>
            <a:r>
              <a:rPr lang="zh-CN" altLang="en-US" sz="1400" dirty="0" smtClean="0"/>
              <a:t>级别</a:t>
            </a:r>
            <a:r>
              <a:rPr lang="zh-CN" altLang="en-US" sz="1400" dirty="0" smtClean="0"/>
              <a:t>细分市场</a:t>
            </a:r>
            <a:r>
              <a:rPr lang="zh-CN" altLang="en-US" sz="1400" dirty="0" smtClean="0"/>
              <a:t>由于英朗和桑塔纳两款车型的销量权重大幅增加，加大了级别内成交价格占比，因而拉升了该级别整体成交</a:t>
            </a:r>
            <a:r>
              <a:rPr lang="zh-CN" altLang="en-US" sz="1400" dirty="0" smtClean="0"/>
              <a:t>价格指数</a:t>
            </a:r>
            <a:endParaRPr lang="zh-CN" altLang="en-US" sz="1400" dirty="0"/>
          </a:p>
          <a:p>
            <a:pPr marL="342000" lvl="1" indent="-342000">
              <a:lnSpc>
                <a:spcPts val="2000"/>
              </a:lnSpc>
              <a:spcBef>
                <a:spcPts val="0"/>
              </a:spcBef>
              <a:spcAft>
                <a:spcPts val="600"/>
              </a:spcAft>
              <a:buFont typeface="Wingdings" pitchFamily="2" charset="2"/>
              <a:buChar char="Ø"/>
              <a:defRPr/>
            </a:pPr>
            <a:endParaRPr lang="en-US" altLang="zh-CN" sz="1400" dirty="0"/>
          </a:p>
        </p:txBody>
      </p:sp>
      <p:graphicFrame>
        <p:nvGraphicFramePr>
          <p:cNvPr id="15" name="Object 4"/>
          <p:cNvGraphicFramePr>
            <a:graphicFrameLocks noChangeAspect="1"/>
          </p:cNvGraphicFramePr>
          <p:nvPr>
            <p:custDataLst>
              <p:tags r:id="rId6"/>
            </p:custDataLst>
            <p:extLst>
              <p:ext uri="{D42A27DB-BD31-4B8C-83A1-F6EECF244321}">
                <p14:modId xmlns:p14="http://schemas.microsoft.com/office/powerpoint/2010/main" val="3624968711"/>
              </p:ext>
            </p:extLst>
          </p:nvPr>
        </p:nvGraphicFramePr>
        <p:xfrm>
          <a:off x="395287" y="3506217"/>
          <a:ext cx="8005443" cy="2899300"/>
        </p:xfrm>
        <a:graphic>
          <a:graphicData uri="http://schemas.openxmlformats.org/drawingml/2006/chart">
            <c:chart xmlns:c="http://schemas.openxmlformats.org/drawingml/2006/chart" xmlns:r="http://schemas.openxmlformats.org/officeDocument/2006/relationships" r:id="rId15"/>
          </a:graphicData>
        </a:graphic>
      </p:graphicFrame>
      <p:sp>
        <p:nvSpPr>
          <p:cNvPr id="16" name="Oval 178"/>
          <p:cNvSpPr>
            <a:spLocks noChangeArrowheads="1"/>
          </p:cNvSpPr>
          <p:nvPr/>
        </p:nvSpPr>
        <p:spPr bwMode="auto">
          <a:xfrm>
            <a:off x="1835696" y="4925319"/>
            <a:ext cx="660369" cy="272941"/>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10.31</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7"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·A</a:t>
            </a:r>
            <a:r>
              <a:rPr lang="zh-CN" altLang="en-US" dirty="0" smtClean="0"/>
              <a:t>级价格</a:t>
            </a:r>
            <a:r>
              <a:rPr lang="zh-CN" altLang="en-US" dirty="0"/>
              <a:t>变化</a:t>
            </a:r>
            <a:r>
              <a:rPr lang="en-US" altLang="en-US" dirty="0" err="1"/>
              <a:t>指数</a:t>
            </a:r>
            <a:r>
              <a:rPr lang="en-US" altLang="en-US" dirty="0" smtClean="0"/>
              <a:t>—4</a:t>
            </a:r>
            <a:r>
              <a:rPr lang="zh-CN" altLang="en-US" dirty="0" smtClean="0"/>
              <a:t>月</a:t>
            </a:r>
            <a:endParaRPr lang="zh-CN" altLang="en-US" dirty="0"/>
          </a:p>
        </p:txBody>
      </p:sp>
      <p:grpSp>
        <p:nvGrpSpPr>
          <p:cNvPr id="18" name="组合 17"/>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0"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-A</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1" name="AutoShape 66"/>
          <p:cNvSpPr>
            <a:spLocks noChangeArrowheads="1"/>
          </p:cNvSpPr>
          <p:nvPr>
            <p:custDataLst>
              <p:tags r:id="rId8"/>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2" name="AutoShape 67"/>
          <p:cNvSpPr>
            <a:spLocks noChangeArrowheads="1"/>
          </p:cNvSpPr>
          <p:nvPr>
            <p:custDataLst>
              <p:tags r:id="rId9"/>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3" name="Text Box 68"/>
          <p:cNvSpPr txBox="1">
            <a:spLocks noChangeArrowheads="1"/>
          </p:cNvSpPr>
          <p:nvPr>
            <p:custDataLst>
              <p:tags r:id="rId10"/>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4" name="Text Box 69"/>
          <p:cNvSpPr txBox="1">
            <a:spLocks noChangeArrowheads="1"/>
          </p:cNvSpPr>
          <p:nvPr>
            <p:custDataLst>
              <p:tags r:id="rId11"/>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5" name="Oval 178"/>
          <p:cNvSpPr>
            <a:spLocks noChangeArrowheads="1"/>
          </p:cNvSpPr>
          <p:nvPr/>
        </p:nvSpPr>
        <p:spPr bwMode="auto">
          <a:xfrm>
            <a:off x="2392850" y="5243270"/>
            <a:ext cx="660369" cy="272941"/>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rPr>
              <a:t>10.01</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6" name="Oval 178"/>
          <p:cNvSpPr>
            <a:spLocks noChangeArrowheads="1"/>
          </p:cNvSpPr>
          <p:nvPr/>
        </p:nvSpPr>
        <p:spPr bwMode="auto">
          <a:xfrm>
            <a:off x="3053219" y="5263783"/>
            <a:ext cx="660369" cy="272941"/>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rPr>
              <a:t>10.05</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53735297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20947278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9126" name="think-cell Slide" r:id="rId14" imgW="360" imgH="360" progId="">
                  <p:embed/>
                </p:oleObj>
              </mc:Choice>
              <mc:Fallback>
                <p:oleObj name="think-cell Slide" r:id="rId14" imgW="360" imgH="360" progId="">
                  <p:embed/>
                  <p:pic>
                    <p:nvPicPr>
                      <p:cNvPr id="0" name="Picture 288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746412414"/>
              </p:ext>
            </p:extLst>
          </p:nvPr>
        </p:nvGraphicFramePr>
        <p:xfrm>
          <a:off x="385920" y="3506092"/>
          <a:ext cx="8064500" cy="2888357"/>
        </p:xfrm>
        <a:graphic>
          <a:graphicData uri="http://schemas.openxmlformats.org/drawingml/2006/chart">
            <c:chart xmlns:c="http://schemas.openxmlformats.org/drawingml/2006/chart" xmlns:r="http://schemas.openxmlformats.org/officeDocument/2006/relationships" r:id="rId16"/>
          </a:graphicData>
        </a:graphic>
      </p:graphicFrame>
      <p:sp>
        <p:nvSpPr>
          <p:cNvPr id="28683"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C20B3698-1B9C-4548-B7E3-B2946E26558A}" type="slidenum">
              <a:rPr lang="zh-CN" altLang="en-US" smtClean="0"/>
              <a:pPr/>
              <a:t>23</a:t>
            </a:fld>
            <a:endParaRPr lang="zh-CN" altLang="en-US" smtClean="0"/>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22" name="Oval 178"/>
          <p:cNvSpPr>
            <a:spLocks noChangeArrowheads="1"/>
          </p:cNvSpPr>
          <p:nvPr/>
        </p:nvSpPr>
        <p:spPr bwMode="auto">
          <a:xfrm rot="10800000" flipV="1">
            <a:off x="1121181" y="4731492"/>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a:t>
            </a:r>
            <a:r>
              <a:rPr lang="en-US" altLang="zh-CN" sz="900" dirty="0" smtClean="0">
                <a:solidFill>
                  <a:srgbClr val="FF9933"/>
                </a:solidFill>
              </a:rPr>
              <a:t>3477</a:t>
            </a:r>
            <a:endParaRPr lang="en-US" altLang="en-US" sz="900" dirty="0" smtClean="0">
              <a:solidFill>
                <a:srgbClr val="FF9933"/>
              </a:solidFill>
            </a:endParaRPr>
          </a:p>
        </p:txBody>
      </p:sp>
      <p:sp>
        <p:nvSpPr>
          <p:cNvPr id="16" name="内容占位符 2"/>
          <p:cNvSpPr txBox="1">
            <a:spLocks/>
          </p:cNvSpPr>
          <p:nvPr>
            <p:custDataLst>
              <p:tags r:id="rId6"/>
            </p:custDataLst>
          </p:nvPr>
        </p:nvSpPr>
        <p:spPr>
          <a:xfrm>
            <a:off x="390525" y="836613"/>
            <a:ext cx="8358188" cy="1708150"/>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smtClean="0">
                <a:latin typeface="+mj-lt"/>
              </a:rPr>
              <a:t>2017 GAIN·4</a:t>
            </a:r>
            <a:r>
              <a:rPr lang="zh-CN" altLang="en-US" sz="1600" b="1" dirty="0" smtClean="0">
                <a:latin typeface="+mj-lt"/>
              </a:rPr>
              <a:t>月</a:t>
            </a:r>
            <a:r>
              <a:rPr lang="en-US" altLang="zh-CN" sz="1600" b="1" dirty="0" smtClean="0">
                <a:latin typeface="+mj-lt"/>
              </a:rPr>
              <a:t>A</a:t>
            </a:r>
            <a:r>
              <a:rPr lang="zh-CN" altLang="en-US" sz="1600" b="1" dirty="0" smtClean="0">
                <a:latin typeface="+mj-lt"/>
              </a:rPr>
              <a:t>级别终端优惠指数</a:t>
            </a:r>
            <a:r>
              <a:rPr lang="zh-CN" altLang="en-US" sz="1600" b="1" dirty="0" smtClean="0">
                <a:latin typeface="+mj-lt"/>
              </a:rPr>
              <a:t>为</a:t>
            </a:r>
            <a:r>
              <a:rPr lang="en-US" altLang="zh-CN" sz="1600" b="1" dirty="0" smtClean="0">
                <a:latin typeface="+mj-lt"/>
              </a:rPr>
              <a:t>-0.47</a:t>
            </a:r>
            <a:r>
              <a:rPr lang="zh-CN" altLang="en-US" sz="1600" b="1" dirty="0" smtClean="0">
                <a:latin typeface="+mj-lt"/>
              </a:rPr>
              <a:t>，环比下降</a:t>
            </a:r>
            <a:r>
              <a:rPr lang="en-US" altLang="zh-CN" sz="1600" b="1" dirty="0" smtClean="0">
                <a:latin typeface="+mj-lt"/>
              </a:rPr>
              <a:t>6.9%</a:t>
            </a:r>
            <a:r>
              <a:rPr lang="zh-CN" altLang="en-US" sz="1600" b="1" dirty="0" smtClean="0">
                <a:latin typeface="+mj-lt"/>
              </a:rPr>
              <a:t>，优惠额度增加</a:t>
            </a:r>
            <a:r>
              <a:rPr lang="en-US" altLang="zh-CN" sz="1600" b="1" dirty="0" smtClean="0">
                <a:latin typeface="+mj-lt"/>
              </a:rPr>
              <a:t>1,004</a:t>
            </a:r>
            <a:r>
              <a:rPr lang="zh-CN" altLang="en-US" sz="1600" b="1" dirty="0" smtClean="0">
                <a:latin typeface="+mj-lt"/>
              </a:rPr>
              <a:t>元</a:t>
            </a:r>
          </a:p>
          <a:p>
            <a:pPr marL="342000" lvl="1" indent="-342000">
              <a:lnSpc>
                <a:spcPts val="2000"/>
              </a:lnSpc>
              <a:spcBef>
                <a:spcPts val="0"/>
              </a:spcBef>
              <a:spcAft>
                <a:spcPts val="600"/>
              </a:spcAft>
              <a:buFont typeface="Wingdings" pitchFamily="2" charset="2"/>
              <a:buChar char="Ø"/>
              <a:defRPr/>
            </a:pPr>
            <a:r>
              <a:rPr lang="zh-CN" altLang="en-US" sz="1400" dirty="0" smtClean="0"/>
              <a:t>继前</a:t>
            </a:r>
            <a:r>
              <a:rPr lang="en-US" altLang="zh-CN" sz="1400" dirty="0" smtClean="0"/>
              <a:t>2</a:t>
            </a:r>
            <a:r>
              <a:rPr lang="zh-CN" altLang="en-US" sz="1400" dirty="0" smtClean="0"/>
              <a:t>个月</a:t>
            </a:r>
            <a:r>
              <a:rPr lang="en-US" altLang="zh-CN" sz="1400" dirty="0" smtClean="0"/>
              <a:t>A</a:t>
            </a:r>
            <a:r>
              <a:rPr lang="zh-CN" altLang="en-US" sz="1400" dirty="0" smtClean="0"/>
              <a:t>级别终端优惠指数出现连续增加后，本月该级别优惠指数继续增加</a:t>
            </a:r>
            <a:endParaRPr lang="en-US" altLang="zh-CN" sz="1400" dirty="0" smtClean="0"/>
          </a:p>
          <a:p>
            <a:pPr marL="342000" lvl="1" indent="-342000">
              <a:lnSpc>
                <a:spcPts val="2000"/>
              </a:lnSpc>
              <a:spcBef>
                <a:spcPts val="0"/>
              </a:spcBef>
              <a:spcAft>
                <a:spcPts val="600"/>
              </a:spcAft>
              <a:buFont typeface="Wingdings" pitchFamily="2" charset="2"/>
              <a:buChar char="Ø"/>
              <a:defRPr/>
            </a:pPr>
            <a:r>
              <a:rPr lang="zh-CN" altLang="en-US" sz="1400" dirty="0" smtClean="0"/>
              <a:t>本月该级别优惠指数增加主要是受到权重车型英朗和捷达增加优惠幅度的影响</a:t>
            </a:r>
            <a:endParaRPr lang="en-US" altLang="zh-CN" sz="1400" dirty="0" smtClean="0"/>
          </a:p>
        </p:txBody>
      </p:sp>
      <p:sp>
        <p:nvSpPr>
          <p:cNvPr id="17" name="Oval 178"/>
          <p:cNvSpPr>
            <a:spLocks noChangeArrowheads="1"/>
          </p:cNvSpPr>
          <p:nvPr/>
        </p:nvSpPr>
        <p:spPr bwMode="auto">
          <a:xfrm rot="10800000" flipV="1">
            <a:off x="1714748" y="4699247"/>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13689</a:t>
            </a:r>
          </a:p>
        </p:txBody>
      </p:sp>
      <p:sp>
        <p:nvSpPr>
          <p:cNvPr id="18"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·A</a:t>
            </a:r>
            <a:r>
              <a:rPr lang="zh-CN" altLang="en-US" dirty="0" smtClean="0"/>
              <a:t>级终端优惠</a:t>
            </a:r>
            <a:r>
              <a:rPr lang="en-US" altLang="en-US" dirty="0" err="1" smtClean="0"/>
              <a:t>指数</a:t>
            </a:r>
            <a:r>
              <a:rPr lang="en-US" altLang="en-US" dirty="0" smtClean="0"/>
              <a:t>—4</a:t>
            </a:r>
            <a:r>
              <a:rPr lang="zh-CN" altLang="en-US" dirty="0" smtClean="0"/>
              <a:t>月</a:t>
            </a:r>
            <a:endParaRPr lang="zh-CN" altLang="en-US" dirty="0"/>
          </a:p>
        </p:txBody>
      </p:sp>
      <p:grpSp>
        <p:nvGrpSpPr>
          <p:cNvPr id="19" name="组合 18"/>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21"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3"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-A</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4" name="AutoShape 66"/>
          <p:cNvSpPr>
            <a:spLocks noChangeArrowheads="1"/>
          </p:cNvSpPr>
          <p:nvPr>
            <p:custDataLst>
              <p:tags r:id="rId8"/>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5" name="AutoShape 67"/>
          <p:cNvSpPr>
            <a:spLocks noChangeArrowheads="1"/>
          </p:cNvSpPr>
          <p:nvPr>
            <p:custDataLst>
              <p:tags r:id="rId9"/>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6" name="Text Box 68"/>
          <p:cNvSpPr txBox="1">
            <a:spLocks noChangeArrowheads="1"/>
          </p:cNvSpPr>
          <p:nvPr>
            <p:custDataLst>
              <p:tags r:id="rId10"/>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7" name="Text Box 69"/>
          <p:cNvSpPr txBox="1">
            <a:spLocks noChangeArrowheads="1"/>
          </p:cNvSpPr>
          <p:nvPr>
            <p:custDataLst>
              <p:tags r:id="rId11"/>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8" name="Oval 178"/>
          <p:cNvSpPr>
            <a:spLocks noChangeArrowheads="1"/>
          </p:cNvSpPr>
          <p:nvPr/>
        </p:nvSpPr>
        <p:spPr bwMode="auto">
          <a:xfrm rot="10800000" flipV="1">
            <a:off x="2308314" y="4769968"/>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zh-CN" sz="900" dirty="0" smtClean="0">
                <a:solidFill>
                  <a:srgbClr val="FF9933"/>
                </a:solidFill>
              </a:rPr>
              <a:t>14459</a:t>
            </a:r>
            <a:endParaRPr lang="en-US" altLang="en-US" sz="900" dirty="0" smtClean="0">
              <a:solidFill>
                <a:srgbClr val="FF9933"/>
              </a:solidFill>
            </a:endParaRPr>
          </a:p>
        </p:txBody>
      </p:sp>
      <p:sp>
        <p:nvSpPr>
          <p:cNvPr id="29" name="Oval 178"/>
          <p:cNvSpPr>
            <a:spLocks noChangeArrowheads="1"/>
          </p:cNvSpPr>
          <p:nvPr/>
        </p:nvSpPr>
        <p:spPr bwMode="auto">
          <a:xfrm rot="10800000" flipV="1">
            <a:off x="2967918" y="4846761"/>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zh-CN" sz="900" dirty="0" smtClean="0">
                <a:solidFill>
                  <a:srgbClr val="FF9933"/>
                </a:solidFill>
              </a:rPr>
              <a:t>15463</a:t>
            </a:r>
            <a:endParaRPr lang="en-US" altLang="en-US" sz="900" dirty="0" smtClean="0">
              <a:solidFill>
                <a:srgbClr val="FF9933"/>
              </a:solidFill>
            </a:endParaRPr>
          </a:p>
        </p:txBody>
      </p:sp>
    </p:spTree>
    <p:extLst>
      <p:ext uri="{BB962C8B-B14F-4D97-AF65-F5344CB8AC3E}">
        <p14:creationId xmlns:p14="http://schemas.microsoft.com/office/powerpoint/2010/main" val="337308424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42B1B78F-5BDF-4A28-BBFF-3FFC8E73D2BF}" type="slidenum">
              <a:rPr lang="zh-CN" altLang="en-US" smtClean="0"/>
              <a:pPr/>
              <a:t>24</a:t>
            </a:fld>
            <a:endParaRPr lang="zh-CN" altLang="en-US" smtClean="0"/>
          </a:p>
        </p:txBody>
      </p:sp>
      <p:sp>
        <p:nvSpPr>
          <p:cNvPr id="3" name="标题 2"/>
          <p:cNvSpPr>
            <a:spLocks noGrp="1"/>
          </p:cNvSpPr>
          <p:nvPr>
            <p:ph type="title" idx="4294967295"/>
          </p:nvPr>
        </p:nvSpPr>
        <p:spPr>
          <a:xfrm>
            <a:off x="1186904" y="296652"/>
            <a:ext cx="4897264" cy="432011"/>
          </a:xfrm>
          <a:prstGeom prst="rect">
            <a:avLst/>
          </a:prstGeom>
          <a:noFill/>
        </p:spPr>
        <p:txBody>
          <a:bodyPr/>
          <a:lstStyle/>
          <a:p>
            <a:pPr>
              <a:defRPr/>
            </a:pPr>
            <a:r>
              <a:rPr lang="en-US" altLang="zh-CN" b="1" dirty="0">
                <a:solidFill>
                  <a:srgbClr val="075A77"/>
                </a:solidFill>
                <a:latin typeface="+mn-ea"/>
                <a:ea typeface="+mn-ea"/>
              </a:rPr>
              <a:t>A</a:t>
            </a:r>
            <a:r>
              <a:rPr lang="zh-CN" altLang="en-US" b="1" dirty="0">
                <a:solidFill>
                  <a:srgbClr val="075A77"/>
                </a:solidFill>
                <a:latin typeface="+mn-ea"/>
                <a:ea typeface="+mn-ea"/>
              </a:rPr>
              <a:t>级别重点车型经销商利润</a:t>
            </a:r>
            <a:r>
              <a:rPr lang="zh-CN" altLang="en-US" b="1" dirty="0" smtClean="0">
                <a:solidFill>
                  <a:srgbClr val="075A77"/>
                </a:solidFill>
                <a:latin typeface="+mn-ea"/>
                <a:ea typeface="+mn-ea"/>
              </a:rPr>
              <a:t>：</a:t>
            </a:r>
            <a:r>
              <a:rPr lang="zh-CN" altLang="en-US" b="1" dirty="0">
                <a:solidFill>
                  <a:srgbClr val="075A77"/>
                </a:solidFill>
                <a:latin typeface="+mn-ea"/>
              </a:rPr>
              <a:t>福睿斯</a:t>
            </a:r>
            <a:r>
              <a:rPr lang="zh-CN" altLang="en-US" b="1" dirty="0" smtClean="0">
                <a:solidFill>
                  <a:srgbClr val="075A77"/>
                </a:solidFill>
                <a:latin typeface="+mn-ea"/>
                <a:ea typeface="+mn-ea"/>
              </a:rPr>
              <a:t>、</a:t>
            </a:r>
            <a:r>
              <a:rPr lang="zh-CN" altLang="en-US" b="1" dirty="0">
                <a:solidFill>
                  <a:srgbClr val="075A77"/>
                </a:solidFill>
                <a:latin typeface="+mn-ea"/>
                <a:ea typeface="+mn-ea"/>
              </a:rPr>
              <a:t>朗逸</a:t>
            </a: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16" name="图表 33"/>
          <p:cNvGraphicFramePr>
            <a:graphicFrameLocks/>
          </p:cNvGraphicFramePr>
          <p:nvPr>
            <p:extLst>
              <p:ext uri="{D42A27DB-BD31-4B8C-83A1-F6EECF244321}">
                <p14:modId xmlns:p14="http://schemas.microsoft.com/office/powerpoint/2010/main" val="3429376325"/>
              </p:ext>
            </p:extLst>
          </p:nvPr>
        </p:nvGraphicFramePr>
        <p:xfrm>
          <a:off x="3635375" y="3715657"/>
          <a:ext cx="5080001" cy="2416175"/>
        </p:xfrm>
        <a:graphic>
          <a:graphicData uri="http://schemas.openxmlformats.org/drawingml/2006/chart">
            <c:chart xmlns:c="http://schemas.openxmlformats.org/drawingml/2006/chart" xmlns:r="http://schemas.openxmlformats.org/officeDocument/2006/relationships" r:id="rId2"/>
          </a:graphicData>
        </a:graphic>
      </p:graphicFrame>
      <p:sp>
        <p:nvSpPr>
          <p:cNvPr id="38" name="TextBox 37"/>
          <p:cNvSpPr txBox="1"/>
          <p:nvPr/>
        </p:nvSpPr>
        <p:spPr>
          <a:xfrm>
            <a:off x="323528"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朗逸</a:t>
            </a:r>
            <a:endParaRPr lang="en-US" altLang="zh-CN" sz="1400" b="1" dirty="0">
              <a:solidFill>
                <a:prstClr val="black"/>
              </a:solidFill>
              <a:latin typeface="Calibri"/>
              <a:ea typeface="华文细黑" pitchFamily="2" charset="-122"/>
            </a:endParaRPr>
          </a:p>
        </p:txBody>
      </p:sp>
      <p:sp>
        <p:nvSpPr>
          <p:cNvPr id="14" name="TextBox 13"/>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1026" name="Picture 2" descr="\\user\mydoc\zhouty\桌面\10431270990634_2301810_7.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31640" y="3996748"/>
            <a:ext cx="1600805" cy="800404"/>
          </a:xfrm>
          <a:prstGeom prst="rect">
            <a:avLst/>
          </a:prstGeom>
          <a:noFill/>
        </p:spPr>
      </p:pic>
      <p:sp>
        <p:nvSpPr>
          <p:cNvPr id="19" name="矩形 18"/>
          <p:cNvSpPr/>
          <p:nvPr/>
        </p:nvSpPr>
        <p:spPr>
          <a:xfrm>
            <a:off x="500064" y="4941168"/>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122,194</a:t>
            </a:r>
          </a:p>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2.3%</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月主要城市促销活动：</a:t>
            </a:r>
          </a:p>
          <a:p>
            <a:pPr marL="179388" indent="-179388" algn="l">
              <a:defRPr/>
            </a:pPr>
            <a:r>
              <a:rPr lang="zh-CN" altLang="en-US" sz="1400" dirty="0" smtClean="0">
                <a:solidFill>
                  <a:srgbClr val="5F5F5F"/>
                </a:solidFill>
                <a:ea typeface="华文细黑" pitchFamily="2" charset="-122"/>
              </a:rPr>
              <a:t> </a:t>
            </a:r>
            <a:r>
              <a:rPr lang="en-US" altLang="zh-CN" sz="1400" dirty="0">
                <a:solidFill>
                  <a:srgbClr val="5F5F5F"/>
                </a:solidFill>
                <a:ea typeface="华文细黑" pitchFamily="2" charset="-122"/>
              </a:rPr>
              <a:t> </a:t>
            </a:r>
            <a:r>
              <a:rPr lang="en-US" altLang="zh-CN" sz="1400" dirty="0" smtClean="0">
                <a:solidFill>
                  <a:srgbClr val="5F5F5F"/>
                </a:solidFill>
                <a:ea typeface="华文细黑" pitchFamily="2" charset="-122"/>
              </a:rPr>
              <a:t>  </a:t>
            </a:r>
            <a:r>
              <a:rPr lang="zh-CN" altLang="en-US" sz="1400" dirty="0" smtClean="0">
                <a:solidFill>
                  <a:srgbClr val="5F5F5F"/>
                </a:solidFill>
                <a:ea typeface="华文细黑" pitchFamily="2" charset="-122"/>
              </a:rPr>
              <a:t>上海：赠送</a:t>
            </a:r>
            <a:r>
              <a:rPr lang="en-US" altLang="zh-CN" sz="1400" dirty="0" smtClean="0">
                <a:solidFill>
                  <a:srgbClr val="5F5F5F"/>
                </a:solidFill>
                <a:ea typeface="华文细黑" pitchFamily="2" charset="-122"/>
              </a:rPr>
              <a:t>2000</a:t>
            </a:r>
            <a:r>
              <a:rPr lang="zh-CN" altLang="en-US" sz="1400" dirty="0">
                <a:solidFill>
                  <a:srgbClr val="5F5F5F"/>
                </a:solidFill>
                <a:ea typeface="华文细黑" pitchFamily="2" charset="-122"/>
              </a:rPr>
              <a:t>元礼包</a:t>
            </a:r>
            <a:endParaRPr lang="en-US" altLang="zh-CN" sz="1400" dirty="0">
              <a:solidFill>
                <a:srgbClr val="5F5F5F"/>
              </a:solidFill>
              <a:ea typeface="华文细黑" pitchFamily="2" charset="-122"/>
            </a:endParaRPr>
          </a:p>
          <a:p>
            <a:pPr marL="179388" indent="-179388" algn="l">
              <a:defRPr/>
            </a:pPr>
            <a:r>
              <a:rPr lang="en-US" altLang="zh-CN" sz="1400" dirty="0">
                <a:solidFill>
                  <a:srgbClr val="5F5F5F"/>
                </a:solidFill>
                <a:ea typeface="华文细黑" pitchFamily="2" charset="-122"/>
              </a:rPr>
              <a:t> </a:t>
            </a:r>
            <a:r>
              <a:rPr lang="en-US" altLang="zh-CN" sz="1400" dirty="0" smtClean="0">
                <a:solidFill>
                  <a:srgbClr val="5F5F5F"/>
                </a:solidFill>
                <a:ea typeface="华文细黑" pitchFamily="2" charset="-122"/>
              </a:rPr>
              <a:t>   </a:t>
            </a:r>
            <a:r>
              <a:rPr lang="zh-CN" altLang="en-US" sz="1400" dirty="0" smtClean="0">
                <a:solidFill>
                  <a:srgbClr val="5F5F5F"/>
                </a:solidFill>
                <a:ea typeface="华文细黑" pitchFamily="2" charset="-122"/>
              </a:rPr>
              <a:t>武汉：赠送</a:t>
            </a:r>
            <a:r>
              <a:rPr lang="en-US" altLang="zh-CN" sz="1400" dirty="0">
                <a:solidFill>
                  <a:srgbClr val="5F5F5F"/>
                </a:solidFill>
                <a:ea typeface="华文细黑" pitchFamily="2" charset="-122"/>
              </a:rPr>
              <a:t>4</a:t>
            </a:r>
            <a:r>
              <a:rPr lang="en-US" altLang="zh-CN" sz="1400" dirty="0" smtClean="0">
                <a:solidFill>
                  <a:srgbClr val="5F5F5F"/>
                </a:solidFill>
                <a:ea typeface="华文细黑" pitchFamily="2" charset="-122"/>
              </a:rPr>
              <a:t>000</a:t>
            </a:r>
            <a:r>
              <a:rPr lang="zh-CN" altLang="en-US" sz="1400" dirty="0">
                <a:solidFill>
                  <a:srgbClr val="5F5F5F"/>
                </a:solidFill>
                <a:ea typeface="华文细黑" pitchFamily="2" charset="-122"/>
              </a:rPr>
              <a:t>元礼包</a:t>
            </a:r>
            <a:endParaRPr lang="en-US" altLang="zh-CN" sz="1400" dirty="0">
              <a:solidFill>
                <a:srgbClr val="5F5F5F"/>
              </a:solidFill>
              <a:ea typeface="华文细黑" pitchFamily="2" charset="-122"/>
            </a:endParaRPr>
          </a:p>
        </p:txBody>
      </p:sp>
      <p:sp>
        <p:nvSpPr>
          <p:cNvPr id="15" name="矩形 14"/>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21" name="图表 34"/>
          <p:cNvGraphicFramePr>
            <a:graphicFrameLocks/>
          </p:cNvGraphicFramePr>
          <p:nvPr>
            <p:extLst>
              <p:ext uri="{D42A27DB-BD31-4B8C-83A1-F6EECF244321}">
                <p14:modId xmlns:p14="http://schemas.microsoft.com/office/powerpoint/2010/main" val="2867215653"/>
              </p:ext>
            </p:extLst>
          </p:nvPr>
        </p:nvGraphicFramePr>
        <p:xfrm>
          <a:off x="3635375" y="1012825"/>
          <a:ext cx="5068461" cy="2416175"/>
        </p:xfrm>
        <a:graphic>
          <a:graphicData uri="http://schemas.openxmlformats.org/drawingml/2006/chart">
            <c:chart xmlns:c="http://schemas.openxmlformats.org/drawingml/2006/chart" xmlns:r="http://schemas.openxmlformats.org/officeDocument/2006/relationships" r:id="rId4"/>
          </a:graphicData>
        </a:graphic>
      </p:graphicFrame>
      <p:sp>
        <p:nvSpPr>
          <p:cNvPr id="22" name="TextBox 21"/>
          <p:cNvSpPr txBox="1"/>
          <p:nvPr/>
        </p:nvSpPr>
        <p:spPr>
          <a:xfrm>
            <a:off x="395536" y="928690"/>
            <a:ext cx="1143000" cy="268984"/>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福睿斯</a:t>
            </a:r>
            <a:endParaRPr lang="en-US" altLang="zh-CN" sz="1400" b="1" dirty="0">
              <a:solidFill>
                <a:prstClr val="black"/>
              </a:solidFill>
              <a:latin typeface="Calibri"/>
              <a:ea typeface="华文细黑" pitchFamily="2" charset="-122"/>
            </a:endParaRPr>
          </a:p>
        </p:txBody>
      </p:sp>
      <p:sp>
        <p:nvSpPr>
          <p:cNvPr id="24" name="矩形 23"/>
          <p:cNvSpPr/>
          <p:nvPr/>
        </p:nvSpPr>
        <p:spPr>
          <a:xfrm>
            <a:off x="500064" y="1988840"/>
            <a:ext cx="3071812" cy="1126462"/>
          </a:xfrm>
          <a:prstGeom prst="rect">
            <a:avLst/>
          </a:prstGeom>
          <a:noFill/>
          <a:ln>
            <a:noFill/>
          </a:ln>
        </p:spPr>
        <p:txBody>
          <a:bodyPr wrap="square">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84,701</a:t>
            </a:r>
          </a:p>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-5.4%</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月主要城市促销活动：</a:t>
            </a:r>
            <a:endParaRPr lang="en-US" altLang="zh-CN" sz="1400" dirty="0" smtClean="0">
              <a:solidFill>
                <a:srgbClr val="5F5F5F"/>
              </a:solidFill>
              <a:ea typeface="华文细黑" pitchFamily="2" charset="-122"/>
            </a:endParaRPr>
          </a:p>
          <a:p>
            <a:pPr marL="179388" indent="-179388" algn="l">
              <a:defRPr/>
            </a:pPr>
            <a:r>
              <a:rPr lang="en-US" altLang="zh-CN" sz="1400" dirty="0" smtClean="0">
                <a:solidFill>
                  <a:srgbClr val="5F5F5F"/>
                </a:solidFill>
                <a:ea typeface="华文细黑" pitchFamily="2" charset="-122"/>
              </a:rPr>
              <a:t>    </a:t>
            </a:r>
            <a:r>
              <a:rPr lang="zh-CN" altLang="en-US" sz="1400" dirty="0">
                <a:solidFill>
                  <a:srgbClr val="5F5F5F"/>
                </a:solidFill>
                <a:ea typeface="华文细黑" pitchFamily="2" charset="-122"/>
              </a:rPr>
              <a:t>上海</a:t>
            </a:r>
            <a:r>
              <a:rPr lang="zh-CN" altLang="en-US" sz="1400" dirty="0" smtClean="0">
                <a:solidFill>
                  <a:srgbClr val="5F5F5F"/>
                </a:solidFill>
                <a:ea typeface="华文细黑" pitchFamily="2" charset="-122"/>
              </a:rPr>
              <a:t>：赠送</a:t>
            </a:r>
            <a:r>
              <a:rPr lang="en-US" altLang="zh-CN" sz="1400" dirty="0">
                <a:solidFill>
                  <a:srgbClr val="5F5F5F"/>
                </a:solidFill>
                <a:ea typeface="华文细黑" pitchFamily="2" charset="-122"/>
              </a:rPr>
              <a:t>3</a:t>
            </a:r>
            <a:r>
              <a:rPr lang="en-US" altLang="zh-CN" sz="1400" dirty="0" smtClean="0">
                <a:solidFill>
                  <a:srgbClr val="5F5F5F"/>
                </a:solidFill>
                <a:ea typeface="华文细黑" pitchFamily="2" charset="-122"/>
              </a:rPr>
              <a:t>000</a:t>
            </a:r>
            <a:r>
              <a:rPr lang="zh-CN" altLang="en-US" sz="1400" dirty="0">
                <a:solidFill>
                  <a:srgbClr val="5F5F5F"/>
                </a:solidFill>
                <a:ea typeface="华文细黑" pitchFamily="2" charset="-122"/>
              </a:rPr>
              <a:t>元礼包</a:t>
            </a:r>
            <a:endParaRPr lang="en-US" altLang="zh-CN" sz="1400" dirty="0">
              <a:solidFill>
                <a:srgbClr val="5F5F5F"/>
              </a:solidFill>
              <a:ea typeface="华文细黑" pitchFamily="2" charset="-122"/>
            </a:endParaRPr>
          </a:p>
          <a:p>
            <a:pPr marL="179388" indent="-179388" algn="l">
              <a:defRPr/>
            </a:pPr>
            <a:r>
              <a:rPr lang="en-US" altLang="zh-CN" sz="1400" dirty="0">
                <a:solidFill>
                  <a:srgbClr val="5F5F5F"/>
                </a:solidFill>
                <a:ea typeface="华文细黑" pitchFamily="2" charset="-122"/>
              </a:rPr>
              <a:t>   </a:t>
            </a:r>
            <a:r>
              <a:rPr lang="zh-CN" altLang="en-US" sz="1400" dirty="0">
                <a:solidFill>
                  <a:srgbClr val="5F5F5F"/>
                </a:solidFill>
                <a:ea typeface="华文细黑" pitchFamily="2" charset="-122"/>
              </a:rPr>
              <a:t> 深圳</a:t>
            </a:r>
            <a:r>
              <a:rPr lang="zh-CN" altLang="en-US" sz="1400" dirty="0" smtClean="0">
                <a:solidFill>
                  <a:srgbClr val="5F5F5F"/>
                </a:solidFill>
                <a:ea typeface="华文细黑" pitchFamily="2" charset="-122"/>
              </a:rPr>
              <a:t>：</a:t>
            </a:r>
            <a:r>
              <a:rPr lang="zh-CN" altLang="en-US" sz="1400" dirty="0">
                <a:solidFill>
                  <a:srgbClr val="5F5F5F"/>
                </a:solidFill>
                <a:ea typeface="华文细黑" pitchFamily="2" charset="-122"/>
              </a:rPr>
              <a:t>置换补贴</a:t>
            </a:r>
            <a:r>
              <a:rPr lang="en-US" altLang="zh-CN" sz="1400" dirty="0">
                <a:solidFill>
                  <a:srgbClr val="5F5F5F"/>
                </a:solidFill>
                <a:ea typeface="华文细黑" pitchFamily="2" charset="-122"/>
              </a:rPr>
              <a:t>2000</a:t>
            </a:r>
            <a:r>
              <a:rPr lang="zh-CN" altLang="en-US" sz="1400" dirty="0">
                <a:solidFill>
                  <a:srgbClr val="5F5F5F"/>
                </a:solidFill>
                <a:ea typeface="华文细黑" pitchFamily="2" charset="-122"/>
              </a:rPr>
              <a:t>元</a:t>
            </a:r>
          </a:p>
        </p:txBody>
      </p:sp>
      <p:pic>
        <p:nvPicPr>
          <p:cNvPr id="25" name="图片 24"/>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flipH="1">
            <a:off x="1331640" y="971361"/>
            <a:ext cx="1600803" cy="1027627"/>
          </a:xfrm>
          <a:prstGeom prst="rect">
            <a:avLst/>
          </a:prstGeom>
        </p:spPr>
      </p:pic>
    </p:spTree>
    <p:extLst>
      <p:ext uri="{BB962C8B-B14F-4D97-AF65-F5344CB8AC3E}">
        <p14:creationId xmlns:p14="http://schemas.microsoft.com/office/powerpoint/2010/main" val="31527795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7E5F7A69-BDF7-45CD-8DB7-35BD905181A9}" type="slidenum">
              <a:rPr lang="zh-CN" altLang="en-US" smtClean="0"/>
              <a:pPr/>
              <a:t>25</a:t>
            </a:fld>
            <a:endParaRPr lang="zh-CN" altLang="en-US" smtClean="0"/>
          </a:p>
        </p:txBody>
      </p:sp>
      <p:sp>
        <p:nvSpPr>
          <p:cNvPr id="20" name="矩形 19"/>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16" name="图表 33"/>
          <p:cNvGraphicFramePr>
            <a:graphicFrameLocks/>
          </p:cNvGraphicFramePr>
          <p:nvPr>
            <p:extLst>
              <p:ext uri="{D42A27DB-BD31-4B8C-83A1-F6EECF244321}">
                <p14:modId xmlns:p14="http://schemas.microsoft.com/office/powerpoint/2010/main" val="1442155570"/>
              </p:ext>
            </p:extLst>
          </p:nvPr>
        </p:nvGraphicFramePr>
        <p:xfrm>
          <a:off x="3635375" y="3733080"/>
          <a:ext cx="5040313" cy="2432224"/>
        </p:xfrm>
        <a:graphic>
          <a:graphicData uri="http://schemas.openxmlformats.org/drawingml/2006/chart">
            <c:chart xmlns:c="http://schemas.openxmlformats.org/drawingml/2006/chart" xmlns:r="http://schemas.openxmlformats.org/officeDocument/2006/relationships" r:id="rId2"/>
          </a:graphicData>
        </a:graphic>
      </p:graphicFrame>
      <p:sp>
        <p:nvSpPr>
          <p:cNvPr id="13" name="TextBox 12"/>
          <p:cNvSpPr txBox="1"/>
          <p:nvPr/>
        </p:nvSpPr>
        <p:spPr>
          <a:xfrm>
            <a:off x="395536" y="928690"/>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科鲁兹</a:t>
            </a:r>
            <a:endParaRPr lang="en-US" altLang="zh-CN" sz="1400" b="1" dirty="0">
              <a:solidFill>
                <a:prstClr val="black"/>
              </a:solidFill>
              <a:latin typeface="Calibri"/>
              <a:ea typeface="华文细黑" pitchFamily="2" charset="-122"/>
            </a:endParaRPr>
          </a:p>
        </p:txBody>
      </p:sp>
      <p:sp>
        <p:nvSpPr>
          <p:cNvPr id="15" name="TextBox 14"/>
          <p:cNvSpPr txBox="1"/>
          <p:nvPr/>
        </p:nvSpPr>
        <p:spPr>
          <a:xfrm>
            <a:off x="323528"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捷达</a:t>
            </a:r>
            <a:endParaRPr lang="en-US" altLang="zh-CN" sz="1400" b="1" dirty="0">
              <a:solidFill>
                <a:prstClr val="black"/>
              </a:solidFill>
              <a:latin typeface="Calibri"/>
              <a:ea typeface="华文细黑" pitchFamily="2" charset="-122"/>
            </a:endParaRPr>
          </a:p>
        </p:txBody>
      </p:sp>
      <p:sp>
        <p:nvSpPr>
          <p:cNvPr id="17" name="TextBox 16"/>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4098" name="Picture 2" descr="\\user\mydoc\zhouty\桌面\16530956036479_2253403_7.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31640" y="1147397"/>
            <a:ext cx="1620629" cy="768662"/>
          </a:xfrm>
          <a:prstGeom prst="rect">
            <a:avLst/>
          </a:prstGeom>
          <a:noFill/>
        </p:spPr>
      </p:pic>
      <p:pic>
        <p:nvPicPr>
          <p:cNvPr id="4099" name="Picture 3" descr="\\user\mydoc\zhouty\桌面\10130145010634_1511770_7.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1258891" y="4062048"/>
            <a:ext cx="1728787" cy="663096"/>
          </a:xfrm>
          <a:prstGeom prst="rect">
            <a:avLst/>
          </a:prstGeom>
          <a:noFill/>
        </p:spPr>
      </p:pic>
      <p:sp>
        <p:nvSpPr>
          <p:cNvPr id="22" name="矩形 21"/>
          <p:cNvSpPr/>
          <p:nvPr/>
        </p:nvSpPr>
        <p:spPr>
          <a:xfrm>
            <a:off x="500064" y="1988840"/>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120,864</a:t>
            </a:r>
          </a:p>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6.4%</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月主要城市促销活动：</a:t>
            </a:r>
          </a:p>
          <a:p>
            <a:pPr marL="179388" indent="-179388" algn="l">
              <a:defRPr/>
            </a:pPr>
            <a:r>
              <a:rPr lang="zh-CN" altLang="en-US" sz="1400" dirty="0" smtClean="0">
                <a:solidFill>
                  <a:srgbClr val="5F5F5F"/>
                </a:solidFill>
                <a:ea typeface="华文细黑" pitchFamily="2" charset="-122"/>
              </a:rPr>
              <a:t>    </a:t>
            </a:r>
            <a:r>
              <a:rPr lang="zh-CN" altLang="en-US" sz="1400" dirty="0">
                <a:solidFill>
                  <a:srgbClr val="5F5F5F"/>
                </a:solidFill>
                <a:ea typeface="华文细黑" pitchFamily="2" charset="-122"/>
              </a:rPr>
              <a:t>上海</a:t>
            </a:r>
            <a:r>
              <a:rPr lang="zh-CN" altLang="en-US" sz="1400" dirty="0" smtClean="0">
                <a:solidFill>
                  <a:srgbClr val="5F5F5F"/>
                </a:solidFill>
                <a:ea typeface="华文细黑" pitchFamily="2" charset="-122"/>
              </a:rPr>
              <a:t>：</a:t>
            </a:r>
            <a:r>
              <a:rPr lang="zh-CN" altLang="en-US" sz="1400" dirty="0">
                <a:solidFill>
                  <a:srgbClr val="5F5F5F"/>
                </a:solidFill>
                <a:ea typeface="华文细黑" pitchFamily="2" charset="-122"/>
              </a:rPr>
              <a:t>赠送</a:t>
            </a:r>
            <a:r>
              <a:rPr lang="en-US" altLang="zh-CN" sz="1400" dirty="0">
                <a:solidFill>
                  <a:srgbClr val="5F5F5F"/>
                </a:solidFill>
                <a:ea typeface="华文细黑" pitchFamily="2" charset="-122"/>
              </a:rPr>
              <a:t>3000</a:t>
            </a:r>
            <a:r>
              <a:rPr lang="zh-CN" altLang="en-US" sz="1400" dirty="0">
                <a:solidFill>
                  <a:srgbClr val="5F5F5F"/>
                </a:solidFill>
                <a:ea typeface="华文细黑" pitchFamily="2" charset="-122"/>
              </a:rPr>
              <a:t>元礼包</a:t>
            </a:r>
            <a:endParaRPr lang="en-US" altLang="zh-CN" sz="1400" dirty="0">
              <a:solidFill>
                <a:srgbClr val="5F5F5F"/>
              </a:solidFill>
              <a:ea typeface="华文细黑" pitchFamily="2" charset="-122"/>
            </a:endParaRPr>
          </a:p>
          <a:p>
            <a:pPr marL="179388" indent="-179388" algn="l">
              <a:defRPr/>
            </a:pPr>
            <a:r>
              <a:rPr lang="en-US" altLang="zh-CN" sz="1400" dirty="0">
                <a:solidFill>
                  <a:srgbClr val="5F5F5F"/>
                </a:solidFill>
                <a:ea typeface="华文细黑" pitchFamily="2" charset="-122"/>
              </a:rPr>
              <a:t>    </a:t>
            </a:r>
            <a:r>
              <a:rPr lang="zh-CN" altLang="en-US" sz="1400" dirty="0">
                <a:solidFill>
                  <a:srgbClr val="5F5F5F"/>
                </a:solidFill>
                <a:ea typeface="华文细黑" pitchFamily="2" charset="-122"/>
              </a:rPr>
              <a:t>深圳：</a:t>
            </a:r>
            <a:r>
              <a:rPr lang="zh-CN" altLang="en-US" sz="1400" dirty="0" smtClean="0">
                <a:solidFill>
                  <a:srgbClr val="5F5F5F"/>
                </a:solidFill>
                <a:ea typeface="华文细黑" pitchFamily="2" charset="-122"/>
              </a:rPr>
              <a:t>赠送</a:t>
            </a:r>
            <a:r>
              <a:rPr lang="en-US" altLang="zh-CN" sz="1400" dirty="0">
                <a:solidFill>
                  <a:srgbClr val="5F5F5F"/>
                </a:solidFill>
                <a:ea typeface="华文细黑" pitchFamily="2" charset="-122"/>
              </a:rPr>
              <a:t>5</a:t>
            </a:r>
            <a:r>
              <a:rPr lang="en-US" altLang="zh-CN" sz="1400" dirty="0" smtClean="0">
                <a:solidFill>
                  <a:srgbClr val="5F5F5F"/>
                </a:solidFill>
                <a:ea typeface="华文细黑" pitchFamily="2" charset="-122"/>
              </a:rPr>
              <a:t>000</a:t>
            </a:r>
            <a:r>
              <a:rPr lang="zh-CN" altLang="en-US" sz="1400" dirty="0">
                <a:solidFill>
                  <a:srgbClr val="5F5F5F"/>
                </a:solidFill>
                <a:ea typeface="华文细黑" pitchFamily="2" charset="-122"/>
              </a:rPr>
              <a:t>元礼包</a:t>
            </a:r>
          </a:p>
        </p:txBody>
      </p:sp>
      <p:sp>
        <p:nvSpPr>
          <p:cNvPr id="24" name="矩形 23"/>
          <p:cNvSpPr/>
          <p:nvPr/>
        </p:nvSpPr>
        <p:spPr>
          <a:xfrm>
            <a:off x="500064" y="4941168"/>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87,463</a:t>
            </a:r>
          </a:p>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-1.7%</a:t>
            </a:r>
          </a:p>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a:t>
            </a:r>
            <a:r>
              <a:rPr lang="zh-CN" altLang="en-US" sz="1400" dirty="0">
                <a:solidFill>
                  <a:srgbClr val="5F5F5F"/>
                </a:solidFill>
                <a:ea typeface="华文细黑" pitchFamily="2" charset="-122"/>
              </a:rPr>
              <a:t>主要城市促销活动</a:t>
            </a:r>
            <a:r>
              <a:rPr lang="zh-CN" altLang="en-US" sz="1400" dirty="0" smtClean="0">
                <a:solidFill>
                  <a:srgbClr val="5F5F5F"/>
                </a:solidFill>
                <a:ea typeface="华文细黑" pitchFamily="2" charset="-122"/>
              </a:rPr>
              <a:t>：</a:t>
            </a:r>
            <a:endParaRPr lang="en-US" altLang="zh-CN" sz="1400" dirty="0" smtClean="0">
              <a:solidFill>
                <a:srgbClr val="5F5F5F"/>
              </a:solidFill>
              <a:ea typeface="华文细黑" pitchFamily="2" charset="-122"/>
            </a:endParaRPr>
          </a:p>
          <a:p>
            <a:pPr marL="179388" indent="-179388" algn="l">
              <a:defRPr/>
            </a:pPr>
            <a:r>
              <a:rPr lang="zh-CN" altLang="en-US" sz="1400" dirty="0" smtClean="0">
                <a:solidFill>
                  <a:srgbClr val="5F5F5F"/>
                </a:solidFill>
                <a:ea typeface="华文细黑" pitchFamily="2" charset="-122"/>
              </a:rPr>
              <a:t>    南京：赠送</a:t>
            </a:r>
            <a:r>
              <a:rPr lang="en-US" altLang="zh-CN" sz="1400" dirty="0" smtClean="0">
                <a:solidFill>
                  <a:srgbClr val="5F5F5F"/>
                </a:solidFill>
                <a:ea typeface="华文细黑" pitchFamily="2" charset="-122"/>
              </a:rPr>
              <a:t>5000</a:t>
            </a:r>
            <a:r>
              <a:rPr lang="zh-CN" altLang="en-US" sz="1400" dirty="0" smtClean="0">
                <a:solidFill>
                  <a:srgbClr val="5F5F5F"/>
                </a:solidFill>
                <a:ea typeface="华文细黑" pitchFamily="2" charset="-122"/>
              </a:rPr>
              <a:t>元</a:t>
            </a:r>
            <a:r>
              <a:rPr lang="zh-CN" altLang="en-US" sz="1400" dirty="0">
                <a:solidFill>
                  <a:srgbClr val="5F5F5F"/>
                </a:solidFill>
                <a:ea typeface="华文细黑" pitchFamily="2" charset="-122"/>
              </a:rPr>
              <a:t>礼包</a:t>
            </a:r>
            <a:endParaRPr lang="en-US" altLang="zh-CN" sz="1400" dirty="0">
              <a:solidFill>
                <a:srgbClr val="5F5F5F"/>
              </a:solidFill>
              <a:ea typeface="华文细黑" pitchFamily="2" charset="-122"/>
            </a:endParaRPr>
          </a:p>
          <a:p>
            <a:pPr marL="179388" indent="-179388" algn="l">
              <a:defRPr/>
            </a:pPr>
            <a:r>
              <a:rPr lang="en-US" altLang="zh-CN" sz="1400" dirty="0">
                <a:solidFill>
                  <a:srgbClr val="5F5F5F"/>
                </a:solidFill>
                <a:ea typeface="华文细黑" pitchFamily="2" charset="-122"/>
              </a:rPr>
              <a:t>    </a:t>
            </a:r>
            <a:r>
              <a:rPr lang="zh-CN" altLang="en-US" sz="1400" dirty="0" smtClean="0">
                <a:solidFill>
                  <a:srgbClr val="5F5F5F"/>
                </a:solidFill>
                <a:ea typeface="华文细黑" pitchFamily="2" charset="-122"/>
              </a:rPr>
              <a:t>杭州：</a:t>
            </a:r>
            <a:r>
              <a:rPr lang="zh-CN" altLang="en-US" sz="1400" dirty="0">
                <a:solidFill>
                  <a:srgbClr val="5F5F5F"/>
                </a:solidFill>
                <a:ea typeface="华文细黑" pitchFamily="2" charset="-122"/>
              </a:rPr>
              <a:t>赠送</a:t>
            </a:r>
            <a:r>
              <a:rPr lang="en-US" altLang="zh-CN" sz="1400" dirty="0">
                <a:solidFill>
                  <a:srgbClr val="5F5F5F"/>
                </a:solidFill>
                <a:ea typeface="华文细黑" pitchFamily="2" charset="-122"/>
              </a:rPr>
              <a:t>2000</a:t>
            </a:r>
            <a:r>
              <a:rPr lang="zh-CN" altLang="en-US" sz="1400" dirty="0">
                <a:solidFill>
                  <a:srgbClr val="5F5F5F"/>
                </a:solidFill>
                <a:ea typeface="华文细黑" pitchFamily="2" charset="-122"/>
              </a:rPr>
              <a:t>元礼包</a:t>
            </a:r>
            <a:endParaRPr lang="en-US" altLang="zh-CN" sz="1400" dirty="0">
              <a:solidFill>
                <a:srgbClr val="5F5F5F"/>
              </a:solidFill>
              <a:ea typeface="华文细黑" pitchFamily="2" charset="-122"/>
            </a:endParaRPr>
          </a:p>
        </p:txBody>
      </p:sp>
      <p:graphicFrame>
        <p:nvGraphicFramePr>
          <p:cNvPr id="18" name="图表 11"/>
          <p:cNvGraphicFramePr>
            <a:graphicFrameLocks/>
          </p:cNvGraphicFramePr>
          <p:nvPr>
            <p:extLst>
              <p:ext uri="{D42A27DB-BD31-4B8C-83A1-F6EECF244321}">
                <p14:modId xmlns:p14="http://schemas.microsoft.com/office/powerpoint/2010/main" val="2569928436"/>
              </p:ext>
            </p:extLst>
          </p:nvPr>
        </p:nvGraphicFramePr>
        <p:xfrm>
          <a:off x="3635375" y="1012825"/>
          <a:ext cx="5050145" cy="2416175"/>
        </p:xfrm>
        <a:graphic>
          <a:graphicData uri="http://schemas.openxmlformats.org/drawingml/2006/chart">
            <c:chart xmlns:c="http://schemas.openxmlformats.org/drawingml/2006/chart" xmlns:r="http://schemas.openxmlformats.org/officeDocument/2006/relationships" r:id="rId5"/>
          </a:graphicData>
        </a:graphic>
      </p:graphicFrame>
      <p:sp>
        <p:nvSpPr>
          <p:cNvPr id="19" name="标题 2"/>
          <p:cNvSpPr txBox="1">
            <a:spLocks/>
          </p:cNvSpPr>
          <p:nvPr/>
        </p:nvSpPr>
        <p:spPr>
          <a:xfrm>
            <a:off x="1186904" y="296652"/>
            <a:ext cx="4897264" cy="432011"/>
          </a:xfrm>
          <a:prstGeom prst="rect">
            <a:avLst/>
          </a:prstGeom>
          <a:noFill/>
        </p:spPr>
        <p:txBody>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fontAlgn="auto">
              <a:spcAft>
                <a:spcPts val="0"/>
              </a:spcAft>
              <a:buFontTx/>
              <a:defRPr/>
            </a:pPr>
            <a:r>
              <a:rPr lang="en-US" altLang="zh-CN" b="1" dirty="0" smtClean="0">
                <a:solidFill>
                  <a:srgbClr val="075A77"/>
                </a:solidFill>
                <a:latin typeface="+mn-ea"/>
                <a:ea typeface="+mn-ea"/>
              </a:rPr>
              <a:t>A</a:t>
            </a:r>
            <a:r>
              <a:rPr lang="zh-CN" altLang="en-US" b="1" dirty="0" smtClean="0">
                <a:solidFill>
                  <a:srgbClr val="075A77"/>
                </a:solidFill>
                <a:latin typeface="+mn-ea"/>
                <a:ea typeface="+mn-ea"/>
              </a:rPr>
              <a:t>级别重点车型经销商利润：</a:t>
            </a:r>
            <a:r>
              <a:rPr lang="zh-CN" altLang="en-US" b="1" dirty="0">
                <a:solidFill>
                  <a:srgbClr val="075A77"/>
                </a:solidFill>
                <a:latin typeface="+mn-ea"/>
              </a:rPr>
              <a:t>科鲁兹</a:t>
            </a:r>
            <a:r>
              <a:rPr lang="zh-CN" altLang="en-US" b="1" dirty="0" smtClean="0">
                <a:solidFill>
                  <a:srgbClr val="075A77"/>
                </a:solidFill>
                <a:latin typeface="+mn-ea"/>
                <a:ea typeface="+mn-ea"/>
              </a:rPr>
              <a:t>、捷达</a:t>
            </a:r>
            <a:endParaRPr lang="zh-CN" altLang="en-US" b="1" dirty="0">
              <a:solidFill>
                <a:srgbClr val="075A77"/>
              </a:solidFill>
              <a:latin typeface="+mn-ea"/>
              <a:ea typeface="+mn-ea"/>
            </a:endParaRPr>
          </a:p>
        </p:txBody>
      </p:sp>
    </p:spTree>
    <p:extLst>
      <p:ext uri="{BB962C8B-B14F-4D97-AF65-F5344CB8AC3E}">
        <p14:creationId xmlns:p14="http://schemas.microsoft.com/office/powerpoint/2010/main" val="332233919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699269992"/>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0937" name="think-cell Slide" r:id="rId14" imgW="360" imgH="360" progId="">
                  <p:embed/>
                </p:oleObj>
              </mc:Choice>
              <mc:Fallback>
                <p:oleObj name="think-cell Slide" r:id="rId14" imgW="360" imgH="360" progId="">
                  <p:embed/>
                  <p:pic>
                    <p:nvPicPr>
                      <p:cNvPr id="0" name="Picture 2889"/>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4"/>
          <p:cNvGraphicFramePr>
            <a:graphicFrameLocks noChangeAspect="1"/>
          </p:cNvGraphicFramePr>
          <p:nvPr>
            <p:custDataLst>
              <p:tags r:id="rId3"/>
            </p:custDataLst>
            <p:extLst>
              <p:ext uri="{D42A27DB-BD31-4B8C-83A1-F6EECF244321}">
                <p14:modId xmlns:p14="http://schemas.microsoft.com/office/powerpoint/2010/main" val="2725274656"/>
              </p:ext>
            </p:extLst>
          </p:nvPr>
        </p:nvGraphicFramePr>
        <p:xfrm>
          <a:off x="395288" y="3513832"/>
          <a:ext cx="7993062" cy="2888356"/>
        </p:xfrm>
        <a:graphic>
          <a:graphicData uri="http://schemas.openxmlformats.org/drawingml/2006/chart">
            <c:chart xmlns:c="http://schemas.openxmlformats.org/drawingml/2006/chart" xmlns:r="http://schemas.openxmlformats.org/officeDocument/2006/relationships" r:id="rId16"/>
          </a:graphicData>
        </a:graphic>
      </p:graphicFrame>
      <p:sp>
        <p:nvSpPr>
          <p:cNvPr id="31755"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FB6EF3DB-5ACF-4C55-93E8-48112E8AF184}" type="slidenum">
              <a:rPr lang="zh-CN" altLang="en-US" smtClean="0"/>
              <a:pPr/>
              <a:t>26</a:t>
            </a:fld>
            <a:endParaRPr lang="zh-CN" altLang="en-US" dirty="0" smtClean="0"/>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20" name="Oval 178"/>
          <p:cNvSpPr>
            <a:spLocks noChangeArrowheads="1"/>
          </p:cNvSpPr>
          <p:nvPr/>
        </p:nvSpPr>
        <p:spPr bwMode="auto">
          <a:xfrm>
            <a:off x="1199476" y="4888451"/>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noProof="0" dirty="0" smtClean="0">
                <a:solidFill>
                  <a:srgbClr val="FF9933"/>
                </a:solidFill>
              </a:rPr>
              <a:t>20.04</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6" name="内容占位符 2"/>
          <p:cNvSpPr txBox="1">
            <a:spLocks/>
          </p:cNvSpPr>
          <p:nvPr>
            <p:custDataLst>
              <p:tags r:id="rId6"/>
            </p:custDataLst>
          </p:nvPr>
        </p:nvSpPr>
        <p:spPr>
          <a:xfrm>
            <a:off x="395288" y="836613"/>
            <a:ext cx="8353425" cy="21605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smtClean="0">
                <a:latin typeface="+mj-lt"/>
              </a:rPr>
              <a:t>2017 GAIN·4</a:t>
            </a:r>
            <a:r>
              <a:rPr lang="zh-CN" altLang="en-US" sz="1600" b="1" dirty="0" smtClean="0">
                <a:latin typeface="+mj-lt"/>
              </a:rPr>
              <a:t>月</a:t>
            </a:r>
            <a:r>
              <a:rPr lang="en-US" altLang="zh-CN" sz="1600" b="1" dirty="0" smtClean="0">
                <a:latin typeface="+mj-lt"/>
              </a:rPr>
              <a:t>B</a:t>
            </a:r>
            <a:r>
              <a:rPr lang="zh-CN" altLang="en-US" sz="1600" b="1" dirty="0" smtClean="0">
                <a:latin typeface="+mj-lt"/>
              </a:rPr>
              <a:t>级市场价格变化指数为</a:t>
            </a:r>
            <a:r>
              <a:rPr lang="en-US" altLang="zh-CN" sz="1600" b="1" dirty="0" smtClean="0">
                <a:latin typeface="+mj-lt"/>
              </a:rPr>
              <a:t>3.57</a:t>
            </a:r>
            <a:r>
              <a:rPr lang="zh-CN" altLang="en-US" sz="1600" b="1" dirty="0" smtClean="0">
                <a:latin typeface="+mj-lt"/>
              </a:rPr>
              <a:t>，环比下降</a:t>
            </a:r>
            <a:r>
              <a:rPr lang="en-US" altLang="zh-CN" sz="1600" b="1" dirty="0" smtClean="0">
                <a:latin typeface="+mj-lt"/>
              </a:rPr>
              <a:t>3.3%</a:t>
            </a:r>
            <a:r>
              <a:rPr lang="zh-CN" altLang="en-US" sz="1600" b="1" dirty="0" smtClean="0">
                <a:latin typeface="+mj-lt"/>
              </a:rPr>
              <a:t>，市场均价从</a:t>
            </a:r>
            <a:r>
              <a:rPr lang="en-US" altLang="zh-CN" sz="1600" b="1" dirty="0" smtClean="0"/>
              <a:t>21.25</a:t>
            </a:r>
            <a:r>
              <a:rPr lang="zh-CN" altLang="en-US" sz="1600" b="1" dirty="0" smtClean="0">
                <a:latin typeface="+mj-lt"/>
              </a:rPr>
              <a:t>万下降至</a:t>
            </a:r>
            <a:r>
              <a:rPr lang="en-US" altLang="zh-CN" sz="1600" b="1" dirty="0" smtClean="0">
                <a:latin typeface="+mj-lt"/>
              </a:rPr>
              <a:t>20.54</a:t>
            </a:r>
            <a:r>
              <a:rPr lang="zh-CN" altLang="en-US" sz="1600" b="1" dirty="0" smtClean="0">
                <a:latin typeface="+mj-lt"/>
              </a:rPr>
              <a:t>万</a:t>
            </a:r>
          </a:p>
          <a:p>
            <a:pPr marL="342000" lvl="1" indent="-342000">
              <a:lnSpc>
                <a:spcPts val="2000"/>
              </a:lnSpc>
              <a:spcBef>
                <a:spcPts val="0"/>
              </a:spcBef>
              <a:spcAft>
                <a:spcPts val="600"/>
              </a:spcAft>
              <a:buFont typeface="Wingdings" pitchFamily="2" charset="2"/>
              <a:buChar char="Ø"/>
              <a:defRPr/>
            </a:pPr>
            <a:r>
              <a:rPr lang="zh-CN" altLang="en-US" sz="1400" dirty="0" smtClean="0"/>
              <a:t>在经历连续</a:t>
            </a:r>
            <a:r>
              <a:rPr lang="en-US" altLang="zh-CN" sz="1400" dirty="0" smtClean="0"/>
              <a:t>3</a:t>
            </a:r>
            <a:r>
              <a:rPr lang="zh-CN" altLang="en-US" sz="1400" dirty="0" smtClean="0"/>
              <a:t>个月的上升后，本月</a:t>
            </a:r>
            <a:r>
              <a:rPr lang="en-US" altLang="zh-CN" sz="1400" dirty="0" smtClean="0"/>
              <a:t>B</a:t>
            </a:r>
            <a:r>
              <a:rPr lang="zh-CN" altLang="en-US" sz="1400" dirty="0" smtClean="0"/>
              <a:t>级市场价格指数</a:t>
            </a:r>
            <a:r>
              <a:rPr lang="zh-CN" altLang="en-US" sz="1400" dirty="0" smtClean="0"/>
              <a:t>出现下降</a:t>
            </a:r>
            <a:r>
              <a:rPr lang="zh-CN" altLang="en-US" sz="1400" dirty="0" smtClean="0"/>
              <a:t>，下降幅度为</a:t>
            </a:r>
            <a:r>
              <a:rPr lang="en-US" altLang="zh-CN" sz="1400" dirty="0" smtClean="0"/>
              <a:t>7,100</a:t>
            </a:r>
            <a:r>
              <a:rPr lang="zh-CN" altLang="en-US" sz="1400" dirty="0" smtClean="0"/>
              <a:t>元</a:t>
            </a:r>
            <a:endParaRPr lang="en-US" altLang="zh-CN" sz="1400" dirty="0" smtClean="0"/>
          </a:p>
          <a:p>
            <a:pPr marL="342000" lvl="1" indent="-342000">
              <a:lnSpc>
                <a:spcPts val="2000"/>
              </a:lnSpc>
              <a:spcBef>
                <a:spcPts val="0"/>
              </a:spcBef>
              <a:spcAft>
                <a:spcPts val="600"/>
              </a:spcAft>
              <a:buFont typeface="Wingdings" pitchFamily="2" charset="2"/>
              <a:buChar char="Ø"/>
              <a:defRPr/>
            </a:pPr>
            <a:r>
              <a:rPr lang="zh-CN" altLang="en-US" sz="1400" dirty="0" smtClean="0"/>
              <a:t>本月该级别内奔驰</a:t>
            </a:r>
            <a:r>
              <a:rPr lang="en-US" altLang="zh-CN" sz="1400" dirty="0" smtClean="0"/>
              <a:t>C</a:t>
            </a:r>
            <a:r>
              <a:rPr lang="zh-CN" altLang="en-US" sz="1400" dirty="0" smtClean="0"/>
              <a:t>级、帕萨特等权重车型的终端成交价出现了较大幅度的下跌，导致该级别价格指数出现下降</a:t>
            </a:r>
            <a:endParaRPr lang="en-US" altLang="zh-CN" sz="1400" dirty="0" smtClean="0"/>
          </a:p>
        </p:txBody>
      </p:sp>
      <p:sp>
        <p:nvSpPr>
          <p:cNvPr id="17" name="Oval 178"/>
          <p:cNvSpPr>
            <a:spLocks noChangeArrowheads="1"/>
          </p:cNvSpPr>
          <p:nvPr/>
        </p:nvSpPr>
        <p:spPr bwMode="auto">
          <a:xfrm>
            <a:off x="1792455" y="4502205"/>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noProof="0" dirty="0" smtClean="0">
                <a:solidFill>
                  <a:srgbClr val="FF9933"/>
                </a:solidFill>
              </a:rPr>
              <a:t>20.58</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8"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·B</a:t>
            </a:r>
            <a:r>
              <a:rPr lang="zh-CN" altLang="en-US" dirty="0" smtClean="0"/>
              <a:t>级价格</a:t>
            </a:r>
            <a:r>
              <a:rPr lang="zh-CN" altLang="en-US" dirty="0"/>
              <a:t>变化</a:t>
            </a:r>
            <a:r>
              <a:rPr lang="en-US" altLang="en-US" dirty="0" err="1"/>
              <a:t>指数</a:t>
            </a:r>
            <a:r>
              <a:rPr lang="en-US" altLang="en-US" dirty="0" smtClean="0"/>
              <a:t>—4</a:t>
            </a:r>
            <a:r>
              <a:rPr lang="zh-CN" altLang="en-US" dirty="0" smtClean="0"/>
              <a:t>月</a:t>
            </a:r>
            <a:endParaRPr lang="zh-CN" altLang="en-US" dirty="0"/>
          </a:p>
        </p:txBody>
      </p:sp>
      <p:grpSp>
        <p:nvGrpSpPr>
          <p:cNvPr id="21" name="组合 20"/>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22"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3"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-B</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4" name="AutoShape 66"/>
          <p:cNvSpPr>
            <a:spLocks noChangeArrowheads="1"/>
          </p:cNvSpPr>
          <p:nvPr>
            <p:custDataLst>
              <p:tags r:id="rId8"/>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5" name="AutoShape 67"/>
          <p:cNvSpPr>
            <a:spLocks noChangeArrowheads="1"/>
          </p:cNvSpPr>
          <p:nvPr>
            <p:custDataLst>
              <p:tags r:id="rId9"/>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6" name="Text Box 68"/>
          <p:cNvSpPr txBox="1">
            <a:spLocks noChangeArrowheads="1"/>
          </p:cNvSpPr>
          <p:nvPr>
            <p:custDataLst>
              <p:tags r:id="rId10"/>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7" name="Text Box 69"/>
          <p:cNvSpPr txBox="1">
            <a:spLocks noChangeArrowheads="1"/>
          </p:cNvSpPr>
          <p:nvPr>
            <p:custDataLst>
              <p:tags r:id="rId11"/>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8" name="Oval 178"/>
          <p:cNvSpPr>
            <a:spLocks noChangeArrowheads="1"/>
          </p:cNvSpPr>
          <p:nvPr/>
        </p:nvSpPr>
        <p:spPr bwMode="auto">
          <a:xfrm>
            <a:off x="2409200" y="4277597"/>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noProof="0" dirty="0" smtClean="0">
                <a:solidFill>
                  <a:srgbClr val="FF9933"/>
                </a:solidFill>
              </a:rPr>
              <a:t>21.25</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9" name="Oval 178"/>
          <p:cNvSpPr>
            <a:spLocks noChangeArrowheads="1"/>
          </p:cNvSpPr>
          <p:nvPr/>
        </p:nvSpPr>
        <p:spPr bwMode="auto">
          <a:xfrm>
            <a:off x="3047486" y="4526612"/>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noProof="0" dirty="0" smtClean="0">
                <a:solidFill>
                  <a:srgbClr val="FF9933"/>
                </a:solidFill>
              </a:rPr>
              <a:t>20.54</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310034411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83780869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1955" name="think-cell Slide" r:id="rId13" imgW="360" imgH="360" progId="">
                  <p:embed/>
                </p:oleObj>
              </mc:Choice>
              <mc:Fallback>
                <p:oleObj name="think-cell Slide" r:id="rId13" imgW="360" imgH="360" progId="">
                  <p:embed/>
                  <p:pic>
                    <p:nvPicPr>
                      <p:cNvPr id="0" name="Picture 288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4"/>
          <p:cNvGraphicFramePr>
            <a:graphicFrameLocks noChangeAspect="1"/>
          </p:cNvGraphicFramePr>
          <p:nvPr>
            <p:custDataLst>
              <p:tags r:id="rId3"/>
            </p:custDataLst>
            <p:extLst>
              <p:ext uri="{D42A27DB-BD31-4B8C-83A1-F6EECF244321}">
                <p14:modId xmlns:p14="http://schemas.microsoft.com/office/powerpoint/2010/main" val="263526018"/>
              </p:ext>
            </p:extLst>
          </p:nvPr>
        </p:nvGraphicFramePr>
        <p:xfrm>
          <a:off x="395288" y="3513832"/>
          <a:ext cx="7993062" cy="2888357"/>
        </p:xfrm>
        <a:graphic>
          <a:graphicData uri="http://schemas.openxmlformats.org/drawingml/2006/chart">
            <c:chart xmlns:c="http://schemas.openxmlformats.org/drawingml/2006/chart" xmlns:r="http://schemas.openxmlformats.org/officeDocument/2006/relationships" r:id="rId15"/>
          </a:graphicData>
        </a:graphic>
      </p:graphicFrame>
      <p:sp>
        <p:nvSpPr>
          <p:cNvPr id="32779"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C91F9E7A-D19B-42E6-9C89-0CBC6F1427B5}" type="slidenum">
              <a:rPr lang="zh-CN" altLang="en-US" smtClean="0"/>
              <a:pPr/>
              <a:t>27</a:t>
            </a:fld>
            <a:endParaRPr lang="zh-CN" altLang="en-US" smtClean="0"/>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14" name="内容占位符 2"/>
          <p:cNvSpPr txBox="1">
            <a:spLocks/>
          </p:cNvSpPr>
          <p:nvPr>
            <p:custDataLst>
              <p:tags r:id="rId6"/>
            </p:custDataLst>
          </p:nvPr>
        </p:nvSpPr>
        <p:spPr>
          <a:xfrm>
            <a:off x="395288" y="836613"/>
            <a:ext cx="8353425" cy="19446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smtClean="0">
                <a:latin typeface="+mj-lt"/>
              </a:rPr>
              <a:t>2017 GAIN·4</a:t>
            </a:r>
            <a:r>
              <a:rPr lang="zh-CN" altLang="en-US" sz="1600" b="1" dirty="0" smtClean="0">
                <a:latin typeface="+mj-lt"/>
              </a:rPr>
              <a:t>月</a:t>
            </a:r>
            <a:r>
              <a:rPr lang="en-US" altLang="zh-CN" sz="1600" b="1" dirty="0" smtClean="0">
                <a:latin typeface="+mj-lt"/>
              </a:rPr>
              <a:t>B</a:t>
            </a:r>
            <a:r>
              <a:rPr lang="zh-CN" altLang="en-US" sz="1600" b="1" dirty="0" smtClean="0">
                <a:latin typeface="+mj-lt"/>
              </a:rPr>
              <a:t>级终端</a:t>
            </a:r>
            <a:r>
              <a:rPr lang="zh-CN" altLang="en-US" sz="1600" b="1" dirty="0" smtClean="0">
                <a:latin typeface="+mj-lt"/>
              </a:rPr>
              <a:t>优惠指数为</a:t>
            </a:r>
            <a:r>
              <a:rPr lang="en-US" altLang="zh-CN" sz="1600" b="1" dirty="0" smtClean="0">
                <a:latin typeface="+mj-lt"/>
              </a:rPr>
              <a:t>-1.25</a:t>
            </a:r>
            <a:r>
              <a:rPr lang="zh-CN" altLang="en-US" sz="1600" b="1" dirty="0" smtClean="0">
                <a:latin typeface="+mj-lt"/>
              </a:rPr>
              <a:t>，环比增加</a:t>
            </a:r>
            <a:r>
              <a:rPr lang="en-US" altLang="zh-CN" sz="1600" b="1" dirty="0" smtClean="0">
                <a:latin typeface="+mj-lt"/>
              </a:rPr>
              <a:t>0.9%</a:t>
            </a:r>
            <a:r>
              <a:rPr lang="zh-CN" altLang="en-US" sz="1600" b="1" dirty="0" smtClean="0">
                <a:latin typeface="+mj-lt"/>
              </a:rPr>
              <a:t>，优惠额度减少</a:t>
            </a:r>
            <a:r>
              <a:rPr lang="en-US" altLang="zh-CN" sz="1600" b="1" dirty="0" smtClean="0">
                <a:latin typeface="+mj-lt"/>
              </a:rPr>
              <a:t>281</a:t>
            </a:r>
            <a:r>
              <a:rPr lang="zh-CN" altLang="en-US" sz="1600" b="1" dirty="0" smtClean="0">
                <a:latin typeface="+mj-lt"/>
              </a:rPr>
              <a:t>元</a:t>
            </a:r>
          </a:p>
          <a:p>
            <a:pPr marL="342000" lvl="1" indent="-342000">
              <a:lnSpc>
                <a:spcPts val="2000"/>
              </a:lnSpc>
              <a:spcBef>
                <a:spcPts val="0"/>
              </a:spcBef>
              <a:spcAft>
                <a:spcPts val="600"/>
              </a:spcAft>
              <a:buFont typeface="Wingdings" pitchFamily="2" charset="2"/>
              <a:buChar char="Ø"/>
              <a:defRPr/>
            </a:pPr>
            <a:r>
              <a:rPr lang="zh-CN" altLang="en-US" sz="1400" dirty="0"/>
              <a:t>本</a:t>
            </a:r>
            <a:r>
              <a:rPr lang="zh-CN" altLang="en-US" sz="1400" dirty="0" smtClean="0"/>
              <a:t>月</a:t>
            </a:r>
            <a:r>
              <a:rPr lang="en-US" altLang="zh-CN" sz="1400" dirty="0" smtClean="0"/>
              <a:t>B</a:t>
            </a:r>
            <a:r>
              <a:rPr lang="zh-CN" altLang="en-US" sz="1400" dirty="0" smtClean="0"/>
              <a:t>级车市场终端优惠额度保持稳定</a:t>
            </a:r>
            <a:r>
              <a:rPr lang="zh-CN" altLang="en-US" sz="1400" dirty="0" smtClean="0"/>
              <a:t>，仅小幅</a:t>
            </a:r>
            <a:r>
              <a:rPr lang="zh-CN" altLang="en-US" sz="1400" dirty="0" smtClean="0"/>
              <a:t>减少</a:t>
            </a:r>
            <a:endParaRPr lang="en-US" altLang="zh-CN" sz="1400" dirty="0" smtClean="0"/>
          </a:p>
          <a:p>
            <a:pPr marL="342000" lvl="1" indent="-342000">
              <a:lnSpc>
                <a:spcPts val="2000"/>
              </a:lnSpc>
              <a:spcBef>
                <a:spcPts val="0"/>
              </a:spcBef>
              <a:spcAft>
                <a:spcPts val="600"/>
              </a:spcAft>
              <a:buFont typeface="Wingdings" pitchFamily="2" charset="2"/>
              <a:buChar char="Ø"/>
              <a:defRPr/>
            </a:pPr>
            <a:r>
              <a:rPr lang="zh-CN" altLang="en-US" sz="1400" dirty="0" smtClean="0"/>
              <a:t>本月名图、迈腾的</a:t>
            </a:r>
            <a:r>
              <a:rPr lang="zh-CN" altLang="en-US" sz="1400" dirty="0" smtClean="0"/>
              <a:t>权重</a:t>
            </a:r>
            <a:r>
              <a:rPr lang="zh-CN" altLang="en-US" sz="1400" dirty="0" smtClean="0"/>
              <a:t>减少以及奔驰</a:t>
            </a:r>
            <a:r>
              <a:rPr lang="en-US" altLang="zh-CN" sz="1400" dirty="0" smtClean="0"/>
              <a:t>C</a:t>
            </a:r>
            <a:r>
              <a:rPr lang="zh-CN" altLang="en-US" sz="1400" dirty="0" smtClean="0"/>
              <a:t>级优惠降低是</a:t>
            </a:r>
            <a:r>
              <a:rPr lang="zh-CN" altLang="en-US" sz="1400" dirty="0" smtClean="0"/>
              <a:t>影响该级别市场终端优惠额度减少的重要因素</a:t>
            </a:r>
            <a:endParaRPr lang="en-US" altLang="zh-CN" sz="1400" dirty="0" smtClean="0"/>
          </a:p>
        </p:txBody>
      </p:sp>
      <p:sp>
        <p:nvSpPr>
          <p:cNvPr id="16" name="Oval 178"/>
          <p:cNvSpPr>
            <a:spLocks noChangeArrowheads="1"/>
          </p:cNvSpPr>
          <p:nvPr/>
        </p:nvSpPr>
        <p:spPr bwMode="auto">
          <a:xfrm rot="10800000" flipV="1">
            <a:off x="1725599" y="4833413"/>
            <a:ext cx="792033"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27600</a:t>
            </a:r>
          </a:p>
        </p:txBody>
      </p:sp>
      <p:sp>
        <p:nvSpPr>
          <p:cNvPr id="17"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·B</a:t>
            </a:r>
            <a:r>
              <a:rPr lang="zh-CN" altLang="en-US" dirty="0" smtClean="0"/>
              <a:t>级终端优惠</a:t>
            </a:r>
            <a:r>
              <a:rPr lang="en-US" altLang="en-US" dirty="0" err="1" smtClean="0"/>
              <a:t>指数</a:t>
            </a:r>
            <a:r>
              <a:rPr lang="en-US" altLang="en-US" dirty="0" smtClean="0"/>
              <a:t>—4</a:t>
            </a:r>
            <a:r>
              <a:rPr lang="zh-CN" altLang="en-US" dirty="0" smtClean="0"/>
              <a:t>月</a:t>
            </a:r>
            <a:endParaRPr lang="zh-CN" altLang="en-US" dirty="0"/>
          </a:p>
        </p:txBody>
      </p:sp>
      <p:grpSp>
        <p:nvGrpSpPr>
          <p:cNvPr id="18" name="组合 17"/>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20"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1"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-B</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2" name="AutoShape 66"/>
          <p:cNvSpPr>
            <a:spLocks noChangeArrowheads="1"/>
          </p:cNvSpPr>
          <p:nvPr>
            <p:custDataLst>
              <p:tags r:id="rId8"/>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3" name="AutoShape 67"/>
          <p:cNvSpPr>
            <a:spLocks noChangeArrowheads="1"/>
          </p:cNvSpPr>
          <p:nvPr>
            <p:custDataLst>
              <p:tags r:id="rId9"/>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4" name="Text Box 68"/>
          <p:cNvSpPr txBox="1">
            <a:spLocks noChangeArrowheads="1"/>
          </p:cNvSpPr>
          <p:nvPr>
            <p:custDataLst>
              <p:tags r:id="rId10"/>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5" name="Text Box 69"/>
          <p:cNvSpPr txBox="1">
            <a:spLocks noChangeArrowheads="1"/>
          </p:cNvSpPr>
          <p:nvPr>
            <p:custDataLst>
              <p:tags r:id="rId11"/>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6" name="Oval 178"/>
          <p:cNvSpPr>
            <a:spLocks noChangeArrowheads="1"/>
          </p:cNvSpPr>
          <p:nvPr/>
        </p:nvSpPr>
        <p:spPr bwMode="auto">
          <a:xfrm rot="10800000" flipV="1">
            <a:off x="2329577" y="5017517"/>
            <a:ext cx="792033"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30403</a:t>
            </a:r>
          </a:p>
        </p:txBody>
      </p:sp>
      <p:sp>
        <p:nvSpPr>
          <p:cNvPr id="27" name="Oval 178"/>
          <p:cNvSpPr>
            <a:spLocks noChangeArrowheads="1"/>
          </p:cNvSpPr>
          <p:nvPr/>
        </p:nvSpPr>
        <p:spPr bwMode="auto">
          <a:xfrm rot="10800000" flipV="1">
            <a:off x="2960627" y="4995193"/>
            <a:ext cx="792033"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30122</a:t>
            </a:r>
          </a:p>
        </p:txBody>
      </p:sp>
    </p:spTree>
    <p:extLst>
      <p:ext uri="{BB962C8B-B14F-4D97-AF65-F5344CB8AC3E}">
        <p14:creationId xmlns:p14="http://schemas.microsoft.com/office/powerpoint/2010/main" val="232755169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6BE67B85-6F74-4067-B7A0-87EAAB0DDD5C}" type="slidenum">
              <a:rPr lang="zh-CN" altLang="en-US" smtClean="0"/>
              <a:pPr/>
              <a:t>28</a:t>
            </a:fld>
            <a:endParaRPr lang="zh-CN" altLang="en-US" smtClean="0"/>
          </a:p>
        </p:txBody>
      </p:sp>
      <p:sp>
        <p:nvSpPr>
          <p:cNvPr id="6" name="矩形 5"/>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8" name="矩形 7"/>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16" name="图表 16"/>
          <p:cNvGraphicFramePr>
            <a:graphicFrameLocks/>
          </p:cNvGraphicFramePr>
          <p:nvPr>
            <p:extLst>
              <p:ext uri="{D42A27DB-BD31-4B8C-83A1-F6EECF244321}">
                <p14:modId xmlns:p14="http://schemas.microsoft.com/office/powerpoint/2010/main" val="1536627817"/>
              </p:ext>
            </p:extLst>
          </p:nvPr>
        </p:nvGraphicFramePr>
        <p:xfrm>
          <a:off x="3429000" y="1000127"/>
          <a:ext cx="5246688" cy="24161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7" name="图表 27"/>
          <p:cNvGraphicFramePr>
            <a:graphicFrameLocks/>
          </p:cNvGraphicFramePr>
          <p:nvPr>
            <p:extLst>
              <p:ext uri="{D42A27DB-BD31-4B8C-83A1-F6EECF244321}">
                <p14:modId xmlns:p14="http://schemas.microsoft.com/office/powerpoint/2010/main" val="3034158406"/>
              </p:ext>
            </p:extLst>
          </p:nvPr>
        </p:nvGraphicFramePr>
        <p:xfrm>
          <a:off x="3429000" y="3786192"/>
          <a:ext cx="5246688" cy="2416175"/>
        </p:xfrm>
        <a:graphic>
          <a:graphicData uri="http://schemas.openxmlformats.org/drawingml/2006/chart">
            <c:chart xmlns:c="http://schemas.openxmlformats.org/drawingml/2006/chart" xmlns:r="http://schemas.openxmlformats.org/officeDocument/2006/relationships" r:id="rId4"/>
          </a:graphicData>
        </a:graphic>
      </p:graphicFrame>
      <p:sp>
        <p:nvSpPr>
          <p:cNvPr id="27" name="TextBox 26"/>
          <p:cNvSpPr txBox="1"/>
          <p:nvPr/>
        </p:nvSpPr>
        <p:spPr>
          <a:xfrm>
            <a:off x="395536" y="928690"/>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帕萨特</a:t>
            </a:r>
            <a:endParaRPr lang="en-US" altLang="zh-CN" sz="1400" b="1" dirty="0">
              <a:solidFill>
                <a:prstClr val="black"/>
              </a:solidFill>
              <a:latin typeface="Calibri"/>
              <a:ea typeface="华文细黑" pitchFamily="2" charset="-122"/>
            </a:endParaRPr>
          </a:p>
        </p:txBody>
      </p:sp>
      <p:sp>
        <p:nvSpPr>
          <p:cNvPr id="31" name="TextBox 30"/>
          <p:cNvSpPr txBox="1"/>
          <p:nvPr/>
        </p:nvSpPr>
        <p:spPr>
          <a:xfrm>
            <a:off x="323528"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雅阁</a:t>
            </a:r>
            <a:endParaRPr lang="en-US" altLang="zh-CN" sz="1400" b="1" dirty="0">
              <a:solidFill>
                <a:prstClr val="black"/>
              </a:solidFill>
              <a:latin typeface="Calibri"/>
              <a:ea typeface="华文细黑" pitchFamily="2" charset="-122"/>
            </a:endParaRPr>
          </a:p>
        </p:txBody>
      </p:sp>
      <p:sp>
        <p:nvSpPr>
          <p:cNvPr id="15" name="TextBox 14"/>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2050" name="Picture 2" descr="\\user\mydoc\zhouty\桌面\15024908192862_1632031_7.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15616" y="1255724"/>
            <a:ext cx="1800945" cy="733116"/>
          </a:xfrm>
          <a:prstGeom prst="rect">
            <a:avLst/>
          </a:prstGeom>
          <a:noFill/>
        </p:spPr>
      </p:pic>
      <p:pic>
        <p:nvPicPr>
          <p:cNvPr id="2053" name="Picture 5" descr="\\user\mydoc\zhouty\桌面\18335969739874_2349945_7.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1259632" y="3979381"/>
            <a:ext cx="1656184" cy="889779"/>
          </a:xfrm>
          <a:prstGeom prst="rect">
            <a:avLst/>
          </a:prstGeom>
          <a:noFill/>
        </p:spPr>
      </p:pic>
      <p:sp>
        <p:nvSpPr>
          <p:cNvPr id="19" name="矩形 18"/>
          <p:cNvSpPr/>
          <p:nvPr/>
        </p:nvSpPr>
        <p:spPr>
          <a:xfrm>
            <a:off x="500064" y="2132856"/>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4</a:t>
            </a:r>
            <a:r>
              <a:rPr lang="zh-CN" altLang="en-US" sz="1400" dirty="0" smtClean="0">
                <a:solidFill>
                  <a:srgbClr val="5F5F5F"/>
                </a:solidFill>
                <a:ea typeface="华文细黑" pitchFamily="2" charset="-122"/>
                <a:cs typeface="Arial" pitchFamily="34" charset="0"/>
              </a:rPr>
              <a:t>月成交均价：</a:t>
            </a:r>
            <a:r>
              <a:rPr lang="en-US" altLang="zh-CN" sz="1400" dirty="0" smtClean="0">
                <a:solidFill>
                  <a:srgbClr val="5F5F5F"/>
                </a:solidFill>
                <a:ea typeface="华文细黑" pitchFamily="2" charset="-122"/>
                <a:cs typeface="Arial" pitchFamily="34" charset="0"/>
              </a:rPr>
              <a:t>214,343</a:t>
            </a:r>
          </a:p>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4</a:t>
            </a:r>
            <a:r>
              <a:rPr lang="zh-CN" altLang="en-US" sz="1400" dirty="0" smtClean="0">
                <a:solidFill>
                  <a:srgbClr val="5F5F5F"/>
                </a:solidFill>
                <a:ea typeface="华文细黑" pitchFamily="2" charset="-122"/>
                <a:cs typeface="Arial" pitchFamily="34" charset="0"/>
              </a:rPr>
              <a:t>月经销商利润率：</a:t>
            </a:r>
            <a:r>
              <a:rPr lang="en-US" altLang="zh-CN" sz="1400" dirty="0" smtClean="0">
                <a:solidFill>
                  <a:srgbClr val="5F5F5F"/>
                </a:solidFill>
                <a:ea typeface="华文细黑" pitchFamily="2" charset="-122"/>
                <a:cs typeface="Arial" pitchFamily="34" charset="0"/>
              </a:rPr>
              <a:t>-1.3%</a:t>
            </a:r>
            <a:r>
              <a:rPr lang="zh-CN" altLang="en-US" sz="1400" dirty="0" smtClean="0">
                <a:solidFill>
                  <a:srgbClr val="5F5F5F"/>
                </a:solidFill>
                <a:ea typeface="华文细黑" pitchFamily="2" charset="-122"/>
                <a:cs typeface="Arial" pitchFamily="34" charset="0"/>
              </a:rPr>
              <a:t> </a:t>
            </a:r>
            <a:endParaRPr lang="en-US" altLang="zh-CN" sz="1400" dirty="0" smtClean="0">
              <a:solidFill>
                <a:srgbClr val="5F5F5F"/>
              </a:solidFill>
              <a:ea typeface="华文细黑" pitchFamily="2" charset="-122"/>
              <a:cs typeface="Arial" pitchFamily="34" charset="0"/>
            </a:endParaRPr>
          </a:p>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4</a:t>
            </a:r>
            <a:r>
              <a:rPr lang="zh-CN" altLang="en-US" sz="1400" dirty="0" smtClean="0">
                <a:solidFill>
                  <a:srgbClr val="5F5F5F"/>
                </a:solidFill>
                <a:ea typeface="华文细黑" pitchFamily="2" charset="-122"/>
                <a:cs typeface="Arial" pitchFamily="34" charset="0"/>
              </a:rPr>
              <a:t>月主要城市促销活动：</a:t>
            </a:r>
          </a:p>
          <a:p>
            <a:pPr marL="179388" indent="-179388" algn="l">
              <a:defRPr/>
            </a:pPr>
            <a:r>
              <a:rPr lang="zh-CN" altLang="en-US" sz="1400" dirty="0" smtClean="0">
                <a:solidFill>
                  <a:srgbClr val="5F5F5F"/>
                </a:solidFill>
                <a:ea typeface="华文细黑" pitchFamily="2" charset="-122"/>
                <a:cs typeface="Arial" pitchFamily="34" charset="0"/>
              </a:rPr>
              <a:t>    </a:t>
            </a:r>
            <a:r>
              <a:rPr lang="zh-CN" altLang="en-US" sz="1400" dirty="0">
                <a:solidFill>
                  <a:srgbClr val="5F5F5F"/>
                </a:solidFill>
                <a:ea typeface="华文细黑" pitchFamily="2" charset="-122"/>
                <a:cs typeface="Arial" pitchFamily="34" charset="0"/>
              </a:rPr>
              <a:t>上海</a:t>
            </a:r>
            <a:r>
              <a:rPr lang="zh-CN" altLang="en-US" sz="1400" dirty="0" smtClean="0">
                <a:solidFill>
                  <a:srgbClr val="5F5F5F"/>
                </a:solidFill>
                <a:ea typeface="华文细黑" pitchFamily="2" charset="-122"/>
                <a:cs typeface="Arial" pitchFamily="34" charset="0"/>
              </a:rPr>
              <a:t>：赠送</a:t>
            </a:r>
            <a:r>
              <a:rPr lang="en-US" altLang="zh-CN" sz="1400" dirty="0">
                <a:solidFill>
                  <a:srgbClr val="5F5F5F"/>
                </a:solidFill>
                <a:ea typeface="华文细黑" pitchFamily="2" charset="-122"/>
                <a:cs typeface="Arial" pitchFamily="34" charset="0"/>
              </a:rPr>
              <a:t>5</a:t>
            </a:r>
            <a:r>
              <a:rPr lang="en-US" altLang="zh-CN" sz="1400" dirty="0" smtClean="0">
                <a:solidFill>
                  <a:srgbClr val="5F5F5F"/>
                </a:solidFill>
                <a:ea typeface="华文细黑" pitchFamily="2" charset="-122"/>
                <a:cs typeface="Arial" pitchFamily="34" charset="0"/>
              </a:rPr>
              <a:t>000</a:t>
            </a:r>
            <a:r>
              <a:rPr lang="zh-CN" altLang="en-US" sz="1400" dirty="0">
                <a:solidFill>
                  <a:srgbClr val="5F5F5F"/>
                </a:solidFill>
                <a:ea typeface="华文细黑" pitchFamily="2" charset="-122"/>
                <a:cs typeface="Arial" pitchFamily="34" charset="0"/>
              </a:rPr>
              <a:t>元礼包</a:t>
            </a:r>
            <a:endParaRPr lang="en-US" altLang="zh-CN" sz="1400" dirty="0">
              <a:solidFill>
                <a:srgbClr val="5F5F5F"/>
              </a:solidFill>
              <a:ea typeface="华文细黑" pitchFamily="2" charset="-122"/>
              <a:cs typeface="Arial" pitchFamily="34" charset="0"/>
            </a:endParaRPr>
          </a:p>
          <a:p>
            <a:pPr marL="179388" indent="-179388" algn="l">
              <a:defRPr/>
            </a:pPr>
            <a:r>
              <a:rPr lang="en-US" altLang="zh-CN" sz="1400" dirty="0">
                <a:solidFill>
                  <a:srgbClr val="5F5F5F"/>
                </a:solidFill>
                <a:ea typeface="华文细黑" pitchFamily="2" charset="-122"/>
                <a:cs typeface="Arial" pitchFamily="34" charset="0"/>
              </a:rPr>
              <a:t>    </a:t>
            </a:r>
            <a:r>
              <a:rPr lang="zh-CN" altLang="en-US" sz="1400" dirty="0">
                <a:solidFill>
                  <a:srgbClr val="5F5F5F"/>
                </a:solidFill>
                <a:ea typeface="华文细黑" pitchFamily="2" charset="-122"/>
                <a:cs typeface="Arial" pitchFamily="34" charset="0"/>
              </a:rPr>
              <a:t>苏州</a:t>
            </a:r>
            <a:r>
              <a:rPr lang="zh-CN" altLang="en-US" sz="1400" dirty="0" smtClean="0">
                <a:solidFill>
                  <a:srgbClr val="5F5F5F"/>
                </a:solidFill>
                <a:ea typeface="华文细黑" pitchFamily="2" charset="-122"/>
                <a:cs typeface="Arial" pitchFamily="34" charset="0"/>
              </a:rPr>
              <a:t>：赠送</a:t>
            </a:r>
            <a:r>
              <a:rPr lang="en-US" altLang="zh-CN" sz="1400" dirty="0">
                <a:solidFill>
                  <a:srgbClr val="5F5F5F"/>
                </a:solidFill>
                <a:ea typeface="华文细黑" pitchFamily="2" charset="-122"/>
                <a:cs typeface="Arial" pitchFamily="34" charset="0"/>
              </a:rPr>
              <a:t>3</a:t>
            </a:r>
            <a:r>
              <a:rPr lang="en-US" altLang="zh-CN" sz="1400" dirty="0" smtClean="0">
                <a:solidFill>
                  <a:srgbClr val="5F5F5F"/>
                </a:solidFill>
                <a:ea typeface="华文细黑" pitchFamily="2" charset="-122"/>
                <a:cs typeface="Arial" pitchFamily="34" charset="0"/>
              </a:rPr>
              <a:t>000</a:t>
            </a:r>
            <a:r>
              <a:rPr lang="zh-CN" altLang="en-US" sz="1400" dirty="0">
                <a:solidFill>
                  <a:srgbClr val="5F5F5F"/>
                </a:solidFill>
                <a:ea typeface="华文细黑" pitchFamily="2" charset="-122"/>
                <a:cs typeface="Arial" pitchFamily="34" charset="0"/>
              </a:rPr>
              <a:t>元礼包</a:t>
            </a:r>
            <a:endParaRPr lang="en-US" altLang="zh-CN" sz="1400" dirty="0">
              <a:solidFill>
                <a:srgbClr val="5F5F5F"/>
              </a:solidFill>
              <a:ea typeface="华文细黑" pitchFamily="2" charset="-122"/>
              <a:cs typeface="Arial" pitchFamily="34" charset="0"/>
            </a:endParaRPr>
          </a:p>
        </p:txBody>
      </p:sp>
      <p:sp>
        <p:nvSpPr>
          <p:cNvPr id="20" name="矩形 19"/>
          <p:cNvSpPr/>
          <p:nvPr/>
        </p:nvSpPr>
        <p:spPr>
          <a:xfrm>
            <a:off x="467544" y="4869160"/>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207,079</a:t>
            </a:r>
            <a:endParaRPr lang="en-US" altLang="zh-CN" sz="1400" dirty="0" smtClean="0">
              <a:solidFill>
                <a:srgbClr val="5F5F5F"/>
              </a:solidFill>
              <a:ea typeface="华文细黑" pitchFamily="2" charset="-122"/>
              <a:cs typeface="Arial" pitchFamily="34" charset="0"/>
            </a:endParaRPr>
          </a:p>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4.3%</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4</a:t>
            </a:r>
            <a:r>
              <a:rPr lang="zh-CN" altLang="en-US" sz="1400" dirty="0" smtClean="0">
                <a:solidFill>
                  <a:srgbClr val="5F5F5F"/>
                </a:solidFill>
                <a:ea typeface="华文细黑" pitchFamily="2" charset="-122"/>
              </a:rPr>
              <a:t>月主要城市促销活动：</a:t>
            </a:r>
            <a:endParaRPr lang="en-US" altLang="zh-CN" sz="1400" dirty="0" smtClean="0">
              <a:solidFill>
                <a:srgbClr val="5F5F5F"/>
              </a:solidFill>
              <a:ea typeface="华文细黑" pitchFamily="2" charset="-122"/>
            </a:endParaRPr>
          </a:p>
          <a:p>
            <a:pPr marL="179388" indent="-179388" algn="l">
              <a:defRPr/>
            </a:pPr>
            <a:r>
              <a:rPr lang="zh-CN" altLang="en-US" sz="1400" dirty="0" smtClean="0">
                <a:solidFill>
                  <a:srgbClr val="5F5F5F"/>
                </a:solidFill>
                <a:ea typeface="华文细黑" pitchFamily="2" charset="-122"/>
              </a:rPr>
              <a:t>    </a:t>
            </a:r>
            <a:r>
              <a:rPr lang="zh-CN" altLang="en-US" sz="1400" dirty="0">
                <a:solidFill>
                  <a:srgbClr val="5F5F5F"/>
                </a:solidFill>
                <a:ea typeface="华文细黑" pitchFamily="2" charset="-122"/>
              </a:rPr>
              <a:t>深圳</a:t>
            </a:r>
            <a:r>
              <a:rPr lang="zh-CN" altLang="en-US" sz="1400" dirty="0" smtClean="0">
                <a:solidFill>
                  <a:srgbClr val="5F5F5F"/>
                </a:solidFill>
                <a:ea typeface="华文细黑" pitchFamily="2" charset="-122"/>
              </a:rPr>
              <a:t>：赠送</a:t>
            </a:r>
            <a:r>
              <a:rPr lang="en-US" altLang="zh-CN" sz="1400" dirty="0" smtClean="0">
                <a:solidFill>
                  <a:srgbClr val="5F5F5F"/>
                </a:solidFill>
                <a:ea typeface="华文细黑" pitchFamily="2" charset="-122"/>
              </a:rPr>
              <a:t>3000</a:t>
            </a:r>
            <a:r>
              <a:rPr lang="zh-CN" altLang="en-US" sz="1400" dirty="0" smtClean="0">
                <a:solidFill>
                  <a:srgbClr val="5F5F5F"/>
                </a:solidFill>
                <a:ea typeface="华文细黑" pitchFamily="2" charset="-122"/>
              </a:rPr>
              <a:t>元礼包</a:t>
            </a:r>
            <a:endParaRPr lang="en-US" altLang="zh-CN" sz="1400" dirty="0">
              <a:solidFill>
                <a:srgbClr val="5F5F5F"/>
              </a:solidFill>
              <a:ea typeface="华文细黑" pitchFamily="2" charset="-122"/>
            </a:endParaRPr>
          </a:p>
          <a:p>
            <a:pPr marL="179388" indent="-179388" algn="l">
              <a:defRPr/>
            </a:pPr>
            <a:r>
              <a:rPr lang="en-US" altLang="zh-CN" sz="1400" dirty="0">
                <a:solidFill>
                  <a:srgbClr val="5F5F5F"/>
                </a:solidFill>
                <a:ea typeface="华文细黑" pitchFamily="2" charset="-122"/>
              </a:rPr>
              <a:t>    </a:t>
            </a:r>
            <a:r>
              <a:rPr lang="zh-CN" altLang="en-US" sz="1400" dirty="0">
                <a:solidFill>
                  <a:srgbClr val="5F5F5F"/>
                </a:solidFill>
                <a:ea typeface="华文细黑" pitchFamily="2" charset="-122"/>
              </a:rPr>
              <a:t>成都</a:t>
            </a:r>
            <a:r>
              <a:rPr lang="zh-CN" altLang="en-US" sz="1400" dirty="0" smtClean="0">
                <a:solidFill>
                  <a:srgbClr val="5F5F5F"/>
                </a:solidFill>
                <a:ea typeface="华文细黑" pitchFamily="2" charset="-122"/>
              </a:rPr>
              <a:t>：</a:t>
            </a:r>
            <a:r>
              <a:rPr lang="zh-CN" altLang="en-US" sz="1400" dirty="0">
                <a:solidFill>
                  <a:srgbClr val="5F5F5F"/>
                </a:solidFill>
                <a:ea typeface="华文细黑" pitchFamily="2" charset="-122"/>
              </a:rPr>
              <a:t>赠送</a:t>
            </a:r>
            <a:r>
              <a:rPr lang="en-US" altLang="zh-CN" sz="1400" dirty="0">
                <a:solidFill>
                  <a:srgbClr val="5F5F5F"/>
                </a:solidFill>
                <a:ea typeface="华文细黑" pitchFamily="2" charset="-122"/>
              </a:rPr>
              <a:t>3000</a:t>
            </a:r>
            <a:r>
              <a:rPr lang="zh-CN" altLang="en-US" sz="1400" dirty="0">
                <a:solidFill>
                  <a:srgbClr val="5F5F5F"/>
                </a:solidFill>
                <a:ea typeface="华文细黑" pitchFamily="2" charset="-122"/>
              </a:rPr>
              <a:t>元礼包</a:t>
            </a:r>
          </a:p>
        </p:txBody>
      </p:sp>
      <p:sp>
        <p:nvSpPr>
          <p:cNvPr id="18" name="标题 2"/>
          <p:cNvSpPr txBox="1">
            <a:spLocks/>
          </p:cNvSpPr>
          <p:nvPr/>
        </p:nvSpPr>
        <p:spPr>
          <a:xfrm>
            <a:off x="1166936" y="296652"/>
            <a:ext cx="4917952" cy="432011"/>
          </a:xfrm>
          <a:prstGeom prst="rect">
            <a:avLst/>
          </a:prstGeom>
          <a:noFill/>
        </p:spPr>
        <p:txBody>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fontAlgn="auto">
              <a:spcAft>
                <a:spcPts val="0"/>
              </a:spcAft>
              <a:buFontTx/>
              <a:defRPr/>
            </a:pPr>
            <a:r>
              <a:rPr lang="en-US" altLang="zh-CN" b="1" dirty="0" smtClean="0">
                <a:solidFill>
                  <a:srgbClr val="075A77"/>
                </a:solidFill>
                <a:latin typeface="+mn-ea"/>
                <a:ea typeface="+mn-ea"/>
              </a:rPr>
              <a:t>B</a:t>
            </a:r>
            <a:r>
              <a:rPr lang="zh-CN" altLang="en-US" b="1" dirty="0" smtClean="0">
                <a:solidFill>
                  <a:srgbClr val="075A77"/>
                </a:solidFill>
                <a:latin typeface="+mn-ea"/>
                <a:ea typeface="+mn-ea"/>
              </a:rPr>
              <a:t>级别重点车型经销商利润率：帕萨特、雅阁</a:t>
            </a:r>
            <a:endParaRPr lang="zh-CN" altLang="en-US" b="1" dirty="0">
              <a:solidFill>
                <a:srgbClr val="075A77"/>
              </a:solidFill>
              <a:latin typeface="+mn-ea"/>
              <a:ea typeface="+mn-ea"/>
            </a:endParaRPr>
          </a:p>
        </p:txBody>
      </p:sp>
    </p:spTree>
    <p:extLst>
      <p:ext uri="{BB962C8B-B14F-4D97-AF65-F5344CB8AC3E}">
        <p14:creationId xmlns:p14="http://schemas.microsoft.com/office/powerpoint/2010/main" val="201429422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F36C24BD-EB7E-4EB7-B9A3-0B0411B89CD4}" type="slidenum">
              <a:rPr lang="zh-CN" altLang="en-US" smtClean="0"/>
              <a:pPr/>
              <a:t>29</a:t>
            </a:fld>
            <a:endParaRPr lang="zh-CN" altLang="en-US" smtClean="0"/>
          </a:p>
        </p:txBody>
      </p:sp>
      <p:sp>
        <p:nvSpPr>
          <p:cNvPr id="3" name="标题 2"/>
          <p:cNvSpPr>
            <a:spLocks noGrp="1"/>
          </p:cNvSpPr>
          <p:nvPr>
            <p:ph type="title" idx="4294967295"/>
          </p:nvPr>
        </p:nvSpPr>
        <p:spPr>
          <a:xfrm>
            <a:off x="1166936" y="296652"/>
            <a:ext cx="4917952" cy="432011"/>
          </a:xfrm>
          <a:prstGeom prst="rect">
            <a:avLst/>
          </a:prstGeom>
          <a:noFill/>
        </p:spPr>
        <p:txBody>
          <a:bodyPr/>
          <a:lstStyle/>
          <a:p>
            <a:pPr>
              <a:defRPr/>
            </a:pPr>
            <a:r>
              <a:rPr lang="en-US" altLang="zh-CN" b="1" dirty="0">
                <a:solidFill>
                  <a:srgbClr val="075A77"/>
                </a:solidFill>
                <a:latin typeface="+mn-ea"/>
                <a:ea typeface="+mn-ea"/>
              </a:rPr>
              <a:t>B</a:t>
            </a:r>
            <a:r>
              <a:rPr lang="zh-CN" altLang="en-US" b="1" dirty="0">
                <a:solidFill>
                  <a:srgbClr val="075A77"/>
                </a:solidFill>
                <a:latin typeface="+mn-ea"/>
                <a:ea typeface="+mn-ea"/>
              </a:rPr>
              <a:t>级别重点车型经销商利润率：天籁、凯美瑞</a:t>
            </a:r>
          </a:p>
        </p:txBody>
      </p:sp>
      <p:sp>
        <p:nvSpPr>
          <p:cNvPr id="6" name="矩形 5"/>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8" name="矩形 7"/>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18" name="图表 11"/>
          <p:cNvGraphicFramePr>
            <a:graphicFrameLocks/>
          </p:cNvGraphicFramePr>
          <p:nvPr>
            <p:extLst>
              <p:ext uri="{D42A27DB-BD31-4B8C-83A1-F6EECF244321}">
                <p14:modId xmlns:p14="http://schemas.microsoft.com/office/powerpoint/2010/main" val="3227186717"/>
              </p:ext>
            </p:extLst>
          </p:nvPr>
        </p:nvGraphicFramePr>
        <p:xfrm>
          <a:off x="3429000" y="1000128"/>
          <a:ext cx="5246688" cy="24288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9" name="图表 12"/>
          <p:cNvGraphicFramePr>
            <a:graphicFrameLocks/>
          </p:cNvGraphicFramePr>
          <p:nvPr>
            <p:extLst>
              <p:ext uri="{D42A27DB-BD31-4B8C-83A1-F6EECF244321}">
                <p14:modId xmlns:p14="http://schemas.microsoft.com/office/powerpoint/2010/main" val="2570262267"/>
              </p:ext>
            </p:extLst>
          </p:nvPr>
        </p:nvGraphicFramePr>
        <p:xfrm>
          <a:off x="3429000" y="3786192"/>
          <a:ext cx="5246688" cy="2416175"/>
        </p:xfrm>
        <a:graphic>
          <a:graphicData uri="http://schemas.openxmlformats.org/drawingml/2006/chart">
            <c:chart xmlns:c="http://schemas.openxmlformats.org/drawingml/2006/chart" xmlns:r="http://schemas.openxmlformats.org/officeDocument/2006/relationships" r:id="rId4"/>
          </a:graphicData>
        </a:graphic>
      </p:graphicFrame>
      <p:sp>
        <p:nvSpPr>
          <p:cNvPr id="16" name="TextBox 15"/>
          <p:cNvSpPr txBox="1"/>
          <p:nvPr/>
        </p:nvSpPr>
        <p:spPr>
          <a:xfrm>
            <a:off x="323528" y="928690"/>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天籁</a:t>
            </a:r>
            <a:endParaRPr lang="en-US" altLang="zh-CN" sz="1400" b="1" dirty="0">
              <a:solidFill>
                <a:prstClr val="black"/>
              </a:solidFill>
              <a:latin typeface="Calibri"/>
              <a:ea typeface="华文细黑" pitchFamily="2" charset="-122"/>
            </a:endParaRPr>
          </a:p>
        </p:txBody>
      </p:sp>
      <p:sp>
        <p:nvSpPr>
          <p:cNvPr id="20" name="TextBox 19"/>
          <p:cNvSpPr txBox="1"/>
          <p:nvPr/>
        </p:nvSpPr>
        <p:spPr>
          <a:xfrm>
            <a:off x="395536"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凯美瑞</a:t>
            </a:r>
            <a:endParaRPr lang="en-US" altLang="zh-CN" sz="1400" b="1" dirty="0">
              <a:solidFill>
                <a:prstClr val="black"/>
              </a:solidFill>
              <a:latin typeface="Calibri"/>
              <a:ea typeface="华文细黑" pitchFamily="2" charset="-122"/>
            </a:endParaRPr>
          </a:p>
        </p:txBody>
      </p:sp>
      <p:sp>
        <p:nvSpPr>
          <p:cNvPr id="15" name="TextBox 14"/>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3074" name="Picture 2" descr="\\user\mydoc\zhouty\桌面\18335969739874_2349945_7.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259632" y="4076824"/>
            <a:ext cx="1656184" cy="720328"/>
          </a:xfrm>
          <a:prstGeom prst="rect">
            <a:avLst/>
          </a:prstGeom>
          <a:noFill/>
        </p:spPr>
      </p:pic>
      <p:pic>
        <p:nvPicPr>
          <p:cNvPr id="3075" name="Picture 3" descr="\\user\mydoc\zhouty\桌面\18335969739874_2349945_7.jpg"/>
          <p:cNvPicPr>
            <a:picLocks noChangeAspect="1" noChangeArrowheads="1"/>
          </p:cNvPicPr>
          <p:nvPr/>
        </p:nvPicPr>
        <p:blipFill>
          <a:blip r:embed="rId6" cstate="screen">
            <a:extLst>
              <a:ext uri="{28A0092B-C50C-407E-A947-70E740481C1C}">
                <a14:useLocalDpi xmlns:a14="http://schemas.microsoft.com/office/drawing/2010/main"/>
              </a:ext>
            </a:extLst>
          </a:blip>
          <a:srcRect r="-408"/>
          <a:stretch>
            <a:fillRect/>
          </a:stretch>
        </p:blipFill>
        <p:spPr bwMode="auto">
          <a:xfrm flipH="1">
            <a:off x="1187624" y="1269107"/>
            <a:ext cx="1656184" cy="719733"/>
          </a:xfrm>
          <a:prstGeom prst="rect">
            <a:avLst/>
          </a:prstGeom>
          <a:noFill/>
        </p:spPr>
      </p:pic>
      <p:sp>
        <p:nvSpPr>
          <p:cNvPr id="21" name="矩形 20"/>
          <p:cNvSpPr/>
          <p:nvPr/>
        </p:nvSpPr>
        <p:spPr>
          <a:xfrm>
            <a:off x="500064" y="2132856"/>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4</a:t>
            </a:r>
            <a:r>
              <a:rPr lang="zh-CN" altLang="en-US" sz="1400" dirty="0" smtClean="0">
                <a:solidFill>
                  <a:srgbClr val="5F5F5F"/>
                </a:solidFill>
                <a:ea typeface="华文细黑" pitchFamily="2" charset="-122"/>
                <a:cs typeface="Arial" pitchFamily="34" charset="0"/>
              </a:rPr>
              <a:t>成交均价：</a:t>
            </a:r>
            <a:r>
              <a:rPr lang="en-US" altLang="zh-CN" sz="1400" dirty="0" smtClean="0">
                <a:solidFill>
                  <a:srgbClr val="5F5F5F"/>
                </a:solidFill>
                <a:ea typeface="华文细黑" pitchFamily="2" charset="-122"/>
                <a:cs typeface="Arial" pitchFamily="34" charset="0"/>
              </a:rPr>
              <a:t>195,389</a:t>
            </a:r>
          </a:p>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4</a:t>
            </a:r>
            <a:r>
              <a:rPr lang="zh-CN" altLang="en-US" sz="1400" dirty="0" smtClean="0">
                <a:solidFill>
                  <a:srgbClr val="5F5F5F"/>
                </a:solidFill>
                <a:ea typeface="华文细黑" pitchFamily="2" charset="-122"/>
                <a:cs typeface="Arial" pitchFamily="34" charset="0"/>
              </a:rPr>
              <a:t>月经销商利润率：</a:t>
            </a:r>
            <a:r>
              <a:rPr lang="en-US" altLang="zh-CN" sz="1400" dirty="0" smtClean="0">
                <a:solidFill>
                  <a:srgbClr val="5F5F5F"/>
                </a:solidFill>
                <a:ea typeface="华文细黑" pitchFamily="2" charset="-122"/>
                <a:cs typeface="Arial" pitchFamily="34" charset="0"/>
              </a:rPr>
              <a:t>0.8%</a:t>
            </a:r>
          </a:p>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4</a:t>
            </a:r>
            <a:r>
              <a:rPr lang="zh-CN" altLang="en-US" sz="1400" dirty="0" smtClean="0">
                <a:solidFill>
                  <a:srgbClr val="5F5F5F"/>
                </a:solidFill>
                <a:ea typeface="华文细黑" pitchFamily="2" charset="-122"/>
                <a:cs typeface="Arial" pitchFamily="34" charset="0"/>
              </a:rPr>
              <a:t>月主要城市促销活动：</a:t>
            </a:r>
            <a:endParaRPr lang="en-US" altLang="zh-CN" sz="1400" dirty="0" smtClean="0">
              <a:solidFill>
                <a:srgbClr val="5F5F5F"/>
              </a:solidFill>
              <a:ea typeface="华文细黑" pitchFamily="2" charset="-122"/>
              <a:cs typeface="Arial" pitchFamily="34" charset="0"/>
            </a:endParaRPr>
          </a:p>
          <a:p>
            <a:pPr algn="l">
              <a:defRPr/>
            </a:pPr>
            <a:r>
              <a:rPr lang="en-US" altLang="zh-CN" sz="1400" dirty="0" smtClean="0">
                <a:solidFill>
                  <a:srgbClr val="5F5F5F"/>
                </a:solidFill>
                <a:ea typeface="华文细黑" pitchFamily="2" charset="-122"/>
                <a:cs typeface="Arial" pitchFamily="34" charset="0"/>
              </a:rPr>
              <a:t>    </a:t>
            </a:r>
            <a:r>
              <a:rPr lang="zh-CN" altLang="en-US" sz="1400" dirty="0" smtClean="0">
                <a:solidFill>
                  <a:srgbClr val="5F5F5F"/>
                </a:solidFill>
                <a:ea typeface="华文细黑" pitchFamily="2" charset="-122"/>
                <a:cs typeface="Arial" pitchFamily="34" charset="0"/>
              </a:rPr>
              <a:t>北京：</a:t>
            </a:r>
            <a:r>
              <a:rPr lang="zh-CN" altLang="en-US" sz="1400" dirty="0">
                <a:solidFill>
                  <a:srgbClr val="5F5F5F"/>
                </a:solidFill>
                <a:ea typeface="华文细黑" pitchFamily="2" charset="-122"/>
                <a:cs typeface="Arial" pitchFamily="34" charset="0"/>
              </a:rPr>
              <a:t>置换送</a:t>
            </a:r>
            <a:r>
              <a:rPr lang="en-US" altLang="zh-CN" sz="1400" dirty="0">
                <a:solidFill>
                  <a:srgbClr val="5F5F5F"/>
                </a:solidFill>
                <a:ea typeface="华文细黑" pitchFamily="2" charset="-122"/>
                <a:cs typeface="Arial" pitchFamily="34" charset="0"/>
              </a:rPr>
              <a:t>8000</a:t>
            </a:r>
            <a:r>
              <a:rPr lang="zh-CN" altLang="en-US" sz="1400" dirty="0">
                <a:solidFill>
                  <a:srgbClr val="5F5F5F"/>
                </a:solidFill>
                <a:ea typeface="华文细黑" pitchFamily="2" charset="-122"/>
                <a:cs typeface="Arial" pitchFamily="34" charset="0"/>
              </a:rPr>
              <a:t>礼包</a:t>
            </a:r>
            <a:endParaRPr lang="en-US" altLang="zh-CN" sz="1400" dirty="0">
              <a:solidFill>
                <a:srgbClr val="5F5F5F"/>
              </a:solidFill>
              <a:ea typeface="华文细黑" pitchFamily="2" charset="-122"/>
              <a:cs typeface="Arial" pitchFamily="34" charset="0"/>
            </a:endParaRPr>
          </a:p>
          <a:p>
            <a:pPr algn="l">
              <a:defRPr/>
            </a:pPr>
            <a:r>
              <a:rPr lang="en-US" altLang="zh-CN" sz="1400" dirty="0">
                <a:solidFill>
                  <a:srgbClr val="5F5F5F"/>
                </a:solidFill>
                <a:ea typeface="华文细黑" pitchFamily="2" charset="-122"/>
                <a:cs typeface="Arial" pitchFamily="34" charset="0"/>
              </a:rPr>
              <a:t>    </a:t>
            </a:r>
            <a:r>
              <a:rPr lang="zh-CN" altLang="en-US" sz="1400" dirty="0">
                <a:solidFill>
                  <a:srgbClr val="5F5F5F"/>
                </a:solidFill>
                <a:ea typeface="华文细黑" pitchFamily="2" charset="-122"/>
                <a:cs typeface="Arial" pitchFamily="34" charset="0"/>
              </a:rPr>
              <a:t>广州：置换补贴</a:t>
            </a:r>
            <a:r>
              <a:rPr lang="en-US" altLang="zh-CN" sz="1400" dirty="0">
                <a:solidFill>
                  <a:srgbClr val="5F5F5F"/>
                </a:solidFill>
                <a:ea typeface="华文细黑" pitchFamily="2" charset="-122"/>
                <a:cs typeface="Arial" pitchFamily="34" charset="0"/>
              </a:rPr>
              <a:t>8000</a:t>
            </a:r>
            <a:r>
              <a:rPr lang="zh-CN" altLang="en-US" sz="1400" dirty="0">
                <a:solidFill>
                  <a:srgbClr val="5F5F5F"/>
                </a:solidFill>
                <a:ea typeface="华文细黑" pitchFamily="2" charset="-122"/>
                <a:cs typeface="Arial" pitchFamily="34" charset="0"/>
              </a:rPr>
              <a:t>元</a:t>
            </a:r>
            <a:endParaRPr lang="en-US" altLang="zh-CN" sz="1400" dirty="0">
              <a:solidFill>
                <a:srgbClr val="5F5F5F"/>
              </a:solidFill>
              <a:ea typeface="华文细黑" pitchFamily="2" charset="-122"/>
              <a:cs typeface="Arial" pitchFamily="34" charset="0"/>
            </a:endParaRPr>
          </a:p>
        </p:txBody>
      </p:sp>
      <p:sp>
        <p:nvSpPr>
          <p:cNvPr id="22" name="矩形 21"/>
          <p:cNvSpPr/>
          <p:nvPr/>
        </p:nvSpPr>
        <p:spPr>
          <a:xfrm>
            <a:off x="467544" y="4869160"/>
            <a:ext cx="3071812" cy="1126462"/>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4</a:t>
            </a:r>
            <a:r>
              <a:rPr lang="zh-CN" altLang="en-US" sz="1400" dirty="0" smtClean="0">
                <a:solidFill>
                  <a:srgbClr val="5F5F5F"/>
                </a:solidFill>
                <a:ea typeface="华文细黑" pitchFamily="2" charset="-122"/>
                <a:cs typeface="Arial" pitchFamily="34" charset="0"/>
              </a:rPr>
              <a:t>月成交均价：</a:t>
            </a:r>
            <a:r>
              <a:rPr lang="en-US" altLang="zh-CN" sz="1400" dirty="0" smtClean="0">
                <a:solidFill>
                  <a:srgbClr val="5F5F5F"/>
                </a:solidFill>
                <a:ea typeface="华文细黑" pitchFamily="2" charset="-122"/>
                <a:cs typeface="Arial" pitchFamily="34" charset="0"/>
              </a:rPr>
              <a:t>190,536</a:t>
            </a:r>
          </a:p>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4</a:t>
            </a:r>
            <a:r>
              <a:rPr lang="zh-CN" altLang="en-US" sz="1400" dirty="0" smtClean="0">
                <a:solidFill>
                  <a:srgbClr val="5F5F5F"/>
                </a:solidFill>
                <a:ea typeface="华文细黑" pitchFamily="2" charset="-122"/>
                <a:cs typeface="Arial" pitchFamily="34" charset="0"/>
              </a:rPr>
              <a:t>月经销商利润率：</a:t>
            </a:r>
            <a:r>
              <a:rPr lang="en-US" altLang="zh-CN" sz="1400" dirty="0" smtClean="0">
                <a:solidFill>
                  <a:srgbClr val="5F5F5F"/>
                </a:solidFill>
                <a:ea typeface="华文细黑" pitchFamily="2" charset="-122"/>
                <a:cs typeface="Arial" pitchFamily="34" charset="0"/>
              </a:rPr>
              <a:t>-1.6%</a:t>
            </a:r>
            <a:r>
              <a:rPr lang="zh-CN" altLang="en-US" sz="1400" dirty="0" smtClean="0">
                <a:solidFill>
                  <a:srgbClr val="5F5F5F"/>
                </a:solidFill>
                <a:ea typeface="华文细黑" pitchFamily="2" charset="-122"/>
                <a:cs typeface="Arial" pitchFamily="34" charset="0"/>
              </a:rPr>
              <a:t> </a:t>
            </a:r>
            <a:endParaRPr lang="en-US" altLang="zh-CN" sz="1400" dirty="0" smtClean="0">
              <a:solidFill>
                <a:srgbClr val="5F5F5F"/>
              </a:solidFill>
              <a:ea typeface="华文细黑" pitchFamily="2" charset="-122"/>
              <a:cs typeface="Arial" pitchFamily="34" charset="0"/>
            </a:endParaRPr>
          </a:p>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4</a:t>
            </a:r>
            <a:r>
              <a:rPr lang="zh-CN" altLang="en-US" sz="1400" dirty="0" smtClean="0">
                <a:solidFill>
                  <a:srgbClr val="5F5F5F"/>
                </a:solidFill>
                <a:ea typeface="华文细黑" pitchFamily="2" charset="-122"/>
                <a:cs typeface="Arial" pitchFamily="34" charset="0"/>
              </a:rPr>
              <a:t>月主要城市促销活动：</a:t>
            </a:r>
            <a:endParaRPr lang="en-US" altLang="zh-CN" sz="1400" dirty="0" smtClean="0">
              <a:solidFill>
                <a:srgbClr val="5F5F5F"/>
              </a:solidFill>
              <a:ea typeface="华文细黑" pitchFamily="2" charset="-122"/>
              <a:cs typeface="Arial" pitchFamily="34" charset="0"/>
            </a:endParaRPr>
          </a:p>
          <a:p>
            <a:pPr marL="179388" indent="-179388" algn="l">
              <a:defRPr/>
            </a:pPr>
            <a:r>
              <a:rPr lang="zh-CN" altLang="en-US" sz="1400" dirty="0" smtClean="0">
                <a:solidFill>
                  <a:srgbClr val="5F5F5F"/>
                </a:solidFill>
                <a:ea typeface="华文细黑" pitchFamily="2" charset="-122"/>
                <a:cs typeface="Arial" pitchFamily="34" charset="0"/>
              </a:rPr>
              <a:t>    </a:t>
            </a:r>
            <a:r>
              <a:rPr lang="zh-CN" altLang="en-US" sz="1400" dirty="0">
                <a:solidFill>
                  <a:srgbClr val="5F5F5F"/>
                </a:solidFill>
                <a:ea typeface="华文细黑" pitchFamily="2" charset="-122"/>
                <a:cs typeface="Arial" pitchFamily="34" charset="0"/>
              </a:rPr>
              <a:t>广州</a:t>
            </a:r>
            <a:r>
              <a:rPr lang="zh-CN" altLang="en-US" sz="1400" dirty="0" smtClean="0">
                <a:solidFill>
                  <a:srgbClr val="5F5F5F"/>
                </a:solidFill>
                <a:ea typeface="华文细黑" pitchFamily="2" charset="-122"/>
                <a:cs typeface="Arial" pitchFamily="34" charset="0"/>
              </a:rPr>
              <a:t>：赠送</a:t>
            </a:r>
            <a:r>
              <a:rPr lang="en-US" altLang="zh-CN" sz="1400" dirty="0" smtClean="0">
                <a:solidFill>
                  <a:srgbClr val="5F5F5F"/>
                </a:solidFill>
                <a:ea typeface="华文细黑" pitchFamily="2" charset="-122"/>
                <a:cs typeface="Arial" pitchFamily="34" charset="0"/>
              </a:rPr>
              <a:t>4000</a:t>
            </a:r>
            <a:r>
              <a:rPr lang="zh-CN" altLang="en-US" sz="1400" dirty="0">
                <a:solidFill>
                  <a:srgbClr val="5F5F5F"/>
                </a:solidFill>
                <a:ea typeface="华文细黑" pitchFamily="2" charset="-122"/>
                <a:cs typeface="Arial" pitchFamily="34" charset="0"/>
              </a:rPr>
              <a:t>元礼包</a:t>
            </a:r>
            <a:endParaRPr lang="en-US" altLang="zh-CN" sz="1400" dirty="0">
              <a:solidFill>
                <a:srgbClr val="5F5F5F"/>
              </a:solidFill>
              <a:ea typeface="华文细黑" pitchFamily="2" charset="-122"/>
              <a:cs typeface="Arial" pitchFamily="34" charset="0"/>
            </a:endParaRPr>
          </a:p>
          <a:p>
            <a:pPr marL="179388" indent="-179388" algn="l">
              <a:defRPr/>
            </a:pPr>
            <a:r>
              <a:rPr lang="zh-CN" altLang="en-US" sz="1400" dirty="0">
                <a:solidFill>
                  <a:srgbClr val="5F5F5F"/>
                </a:solidFill>
                <a:ea typeface="华文细黑" pitchFamily="2" charset="-122"/>
                <a:cs typeface="Arial" pitchFamily="34" charset="0"/>
              </a:rPr>
              <a:t>    苏州：赠送</a:t>
            </a:r>
            <a:r>
              <a:rPr lang="en-US" altLang="zh-CN" sz="1400" dirty="0">
                <a:solidFill>
                  <a:srgbClr val="5F5F5F"/>
                </a:solidFill>
                <a:ea typeface="华文细黑" pitchFamily="2" charset="-122"/>
                <a:cs typeface="Arial" pitchFamily="34" charset="0"/>
              </a:rPr>
              <a:t>8000</a:t>
            </a:r>
            <a:r>
              <a:rPr lang="zh-CN" altLang="en-US" sz="1400" dirty="0">
                <a:solidFill>
                  <a:srgbClr val="5F5F5F"/>
                </a:solidFill>
                <a:ea typeface="华文细黑" pitchFamily="2" charset="-122"/>
                <a:cs typeface="Arial" pitchFamily="34" charset="0"/>
              </a:rPr>
              <a:t>元保养代金劵</a:t>
            </a:r>
            <a:endParaRPr lang="en-US" altLang="zh-CN" sz="1400" dirty="0">
              <a:solidFill>
                <a:srgbClr val="5F5F5F"/>
              </a:solidFill>
              <a:ea typeface="华文细黑" pitchFamily="2" charset="-122"/>
              <a:cs typeface="Arial" pitchFamily="34" charset="0"/>
            </a:endParaRPr>
          </a:p>
        </p:txBody>
      </p:sp>
    </p:spTree>
    <p:extLst>
      <p:ext uri="{BB962C8B-B14F-4D97-AF65-F5344CB8AC3E}">
        <p14:creationId xmlns:p14="http://schemas.microsoft.com/office/powerpoint/2010/main" val="18608747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E52E169-3B6E-4FD9-BBAD-B20C030BD78A}" type="slidenum">
              <a:rPr lang="zh-CN" altLang="en-US" smtClean="0">
                <a:latin typeface="+mn-lt"/>
                <a:ea typeface="华文细黑" pitchFamily="2" charset="-122"/>
              </a:rPr>
              <a:pPr>
                <a:defRPr/>
              </a:pPr>
              <a:t>3</a:t>
            </a:fld>
            <a:endParaRPr lang="zh-CN" altLang="en-US">
              <a:latin typeface="+mn-lt"/>
              <a:ea typeface="华文细黑" pitchFamily="2" charset="-122"/>
            </a:endParaRPr>
          </a:p>
        </p:txBody>
      </p:sp>
      <p:sp>
        <p:nvSpPr>
          <p:cNvPr id="4" name="Rectangle 2"/>
          <p:cNvSpPr txBox="1">
            <a:spLocks noChangeArrowheads="1"/>
          </p:cNvSpPr>
          <p:nvPr/>
        </p:nvSpPr>
        <p:spPr>
          <a:xfrm>
            <a:off x="3305175" y="2514600"/>
            <a:ext cx="5076825" cy="338554"/>
          </a:xfrm>
          <a:prstGeom prst="rect">
            <a:avLst/>
          </a:prstGeom>
        </p:spPr>
        <p:txBody>
          <a:bodyPr>
            <a:spAutoFit/>
          </a:bodyPr>
          <a:lstStyle/>
          <a:p>
            <a:pPr marL="342900" indent="-342900" algn="ctr" eaLnBrk="0" hangingPunct="0">
              <a:lnSpc>
                <a:spcPct val="80000"/>
              </a:lnSpc>
              <a:spcBef>
                <a:spcPct val="20000"/>
              </a:spcBef>
              <a:buFont typeface="Wingdings" pitchFamily="2" charset="2"/>
              <a:buChar char="v"/>
              <a:tabLst>
                <a:tab pos="6400800" algn="r"/>
              </a:tabLst>
              <a:defRPr/>
            </a:pPr>
            <a:r>
              <a:rPr lang="zh-CN" altLang="en-US" sz="2000" b="1" dirty="0">
                <a:latin typeface="+mn-lt"/>
                <a:ea typeface="华文细黑" pitchFamily="2" charset="-122"/>
                <a:cs typeface="Arial" pitchFamily="34" charset="0"/>
              </a:rPr>
              <a:t>第一部分：指数编制说明</a:t>
            </a:r>
            <a:endParaRPr lang="en-US" altLang="zh-CN" sz="2000" b="1" dirty="0">
              <a:latin typeface="+mn-lt"/>
              <a:ea typeface="华文细黑" pitchFamily="2" charset="-122"/>
              <a:cs typeface="Arial" pitchFamily="34" charset="0"/>
            </a:endParaRPr>
          </a:p>
        </p:txBody>
      </p:sp>
    </p:spTree>
    <p:extLst>
      <p:ext uri="{BB962C8B-B14F-4D97-AF65-F5344CB8AC3E}">
        <p14:creationId xmlns:p14="http://schemas.microsoft.com/office/powerpoint/2010/main" val="269830481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709528949"/>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2969" name="think-cell Slide" r:id="rId13" imgW="360" imgH="360" progId="">
                  <p:embed/>
                </p:oleObj>
              </mc:Choice>
              <mc:Fallback>
                <p:oleObj name="think-cell Slide" r:id="rId13" imgW="360" imgH="360" progId="">
                  <p:embed/>
                  <p:pic>
                    <p:nvPicPr>
                      <p:cNvPr id="0" name="Picture 288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4"/>
          <p:cNvGraphicFramePr>
            <a:graphicFrameLocks noChangeAspect="1"/>
          </p:cNvGraphicFramePr>
          <p:nvPr>
            <p:custDataLst>
              <p:tags r:id="rId3"/>
            </p:custDataLst>
            <p:extLst>
              <p:ext uri="{D42A27DB-BD31-4B8C-83A1-F6EECF244321}">
                <p14:modId xmlns:p14="http://schemas.microsoft.com/office/powerpoint/2010/main" val="3324534664"/>
              </p:ext>
            </p:extLst>
          </p:nvPr>
        </p:nvGraphicFramePr>
        <p:xfrm>
          <a:off x="395287" y="3513263"/>
          <a:ext cx="7993761" cy="2881312"/>
        </p:xfrm>
        <a:graphic>
          <a:graphicData uri="http://schemas.openxmlformats.org/drawingml/2006/chart">
            <c:chart xmlns:c="http://schemas.openxmlformats.org/drawingml/2006/chart" xmlns:r="http://schemas.openxmlformats.org/officeDocument/2006/relationships" r:id="rId15"/>
          </a:graphicData>
        </a:graphic>
      </p:graphicFrame>
      <p:sp>
        <p:nvSpPr>
          <p:cNvPr id="35851"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98246022-0611-4706-8216-4065FB8019B3}" type="slidenum">
              <a:rPr lang="zh-CN" altLang="en-US" smtClean="0"/>
              <a:pPr/>
              <a:t>30</a:t>
            </a:fld>
            <a:endParaRPr lang="zh-CN" altLang="en-US" smtClean="0"/>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16" name="内容占位符 2"/>
          <p:cNvSpPr txBox="1">
            <a:spLocks/>
          </p:cNvSpPr>
          <p:nvPr>
            <p:custDataLst>
              <p:tags r:id="rId6"/>
            </p:custDataLst>
          </p:nvPr>
        </p:nvSpPr>
        <p:spPr>
          <a:xfrm>
            <a:off x="395288" y="836613"/>
            <a:ext cx="8353425" cy="19446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tabLst>
                <a:tab pos="6729413" algn="l"/>
              </a:tabLst>
              <a:defRPr/>
            </a:pPr>
            <a:r>
              <a:rPr lang="en-US" altLang="zh-CN" sz="1600" b="1" dirty="0" smtClean="0">
                <a:latin typeface="+mj-lt"/>
              </a:rPr>
              <a:t>2017 GAIN·4</a:t>
            </a:r>
            <a:r>
              <a:rPr lang="zh-CN" altLang="en-US" sz="1600" b="1" dirty="0" smtClean="0">
                <a:latin typeface="+mj-lt"/>
              </a:rPr>
              <a:t>月</a:t>
            </a:r>
            <a:r>
              <a:rPr lang="en-US" altLang="zh-CN" sz="1600" b="1" dirty="0" smtClean="0">
                <a:latin typeface="+mj-lt"/>
              </a:rPr>
              <a:t>C</a:t>
            </a:r>
            <a:r>
              <a:rPr lang="zh-CN" altLang="en-US" sz="1600" b="1" dirty="0" smtClean="0">
                <a:latin typeface="+mj-lt"/>
              </a:rPr>
              <a:t>级市场价格变化指数为</a:t>
            </a:r>
            <a:r>
              <a:rPr lang="en-US" altLang="zh-CN" sz="1600" b="1" dirty="0" smtClean="0">
                <a:latin typeface="+mj-lt"/>
              </a:rPr>
              <a:t>5.39</a:t>
            </a:r>
            <a:r>
              <a:rPr lang="zh-CN" altLang="en-US" sz="1600" b="1" dirty="0" smtClean="0">
                <a:latin typeface="+mj-lt"/>
              </a:rPr>
              <a:t>，环比下降</a:t>
            </a:r>
            <a:r>
              <a:rPr lang="en-US" altLang="zh-CN" sz="1600" b="1" dirty="0" smtClean="0">
                <a:latin typeface="+mj-lt"/>
              </a:rPr>
              <a:t>1%</a:t>
            </a:r>
            <a:r>
              <a:rPr lang="zh-CN" altLang="en-US" sz="1600" b="1" dirty="0" smtClean="0">
                <a:latin typeface="+mj-lt"/>
              </a:rPr>
              <a:t>，市场均价从</a:t>
            </a:r>
            <a:r>
              <a:rPr lang="en-US" altLang="zh-CN" sz="1600" b="1" dirty="0" smtClean="0">
                <a:latin typeface="+mj-lt"/>
              </a:rPr>
              <a:t>38.35</a:t>
            </a:r>
            <a:r>
              <a:rPr lang="zh-CN" altLang="en-US" sz="1600" b="1" dirty="0" smtClean="0">
                <a:latin typeface="+mj-lt"/>
              </a:rPr>
              <a:t>万下降至</a:t>
            </a:r>
            <a:r>
              <a:rPr lang="en-US" altLang="zh-CN" sz="1600" b="1" dirty="0" smtClean="0">
                <a:latin typeface="+mj-lt"/>
              </a:rPr>
              <a:t>37.96</a:t>
            </a:r>
            <a:r>
              <a:rPr lang="zh-CN" altLang="en-US" sz="1600" b="1" dirty="0" smtClean="0">
                <a:latin typeface="+mj-lt"/>
              </a:rPr>
              <a:t>万</a:t>
            </a:r>
          </a:p>
          <a:p>
            <a:pPr marL="342000" lvl="1" indent="-342000">
              <a:lnSpc>
                <a:spcPts val="2000"/>
              </a:lnSpc>
              <a:spcBef>
                <a:spcPts val="0"/>
              </a:spcBef>
              <a:spcAft>
                <a:spcPts val="600"/>
              </a:spcAft>
              <a:buFont typeface="Wingdings" pitchFamily="2" charset="2"/>
              <a:buChar char="Ø"/>
              <a:defRPr/>
            </a:pPr>
            <a:r>
              <a:rPr lang="zh-CN" altLang="en-US" sz="1400" dirty="0"/>
              <a:t>本</a:t>
            </a:r>
            <a:r>
              <a:rPr lang="zh-CN" altLang="en-US" sz="1400" dirty="0" smtClean="0"/>
              <a:t>月</a:t>
            </a:r>
            <a:r>
              <a:rPr lang="en-US" altLang="zh-CN" sz="1400" dirty="0" smtClean="0"/>
              <a:t>C</a:t>
            </a:r>
            <a:r>
              <a:rPr lang="zh-CN" altLang="en-US" sz="1400" dirty="0" smtClean="0"/>
              <a:t>级别市场成交价出现下降，降幅为</a:t>
            </a:r>
            <a:r>
              <a:rPr lang="en-US" altLang="zh-CN" sz="1400" dirty="0" smtClean="0"/>
              <a:t>3,900</a:t>
            </a:r>
            <a:r>
              <a:rPr lang="zh-CN" altLang="en-US" sz="1400" dirty="0" smtClean="0"/>
              <a:t>元</a:t>
            </a:r>
            <a:endParaRPr lang="en-US" altLang="zh-CN" sz="1400" dirty="0" smtClean="0"/>
          </a:p>
          <a:p>
            <a:pPr marL="342000" lvl="1" indent="-342000">
              <a:lnSpc>
                <a:spcPts val="2000"/>
              </a:lnSpc>
              <a:spcBef>
                <a:spcPts val="0"/>
              </a:spcBef>
              <a:spcAft>
                <a:spcPts val="600"/>
              </a:spcAft>
              <a:buFont typeface="Wingdings" pitchFamily="2" charset="2"/>
              <a:buChar char="Ø"/>
              <a:defRPr/>
            </a:pPr>
            <a:r>
              <a:rPr lang="zh-CN" altLang="en-US" sz="1400" dirty="0" smtClean="0"/>
              <a:t>本月福特金牛座终端成交价下降幅度较大，同时奥迪</a:t>
            </a:r>
            <a:r>
              <a:rPr lang="en-US" altLang="zh-CN" sz="1400" dirty="0" smtClean="0"/>
              <a:t>A6</a:t>
            </a:r>
            <a:r>
              <a:rPr lang="zh-CN" altLang="en-US" sz="1400" dirty="0" smtClean="0"/>
              <a:t>和凯迪拉克</a:t>
            </a:r>
            <a:r>
              <a:rPr lang="en-US" altLang="zh-CN" sz="1400" dirty="0" smtClean="0"/>
              <a:t>XTS</a:t>
            </a:r>
            <a:r>
              <a:rPr lang="zh-CN" altLang="en-US" sz="1400" dirty="0" smtClean="0"/>
              <a:t>等车型成交价均出现一定幅度下降，因而拉低该级别整体成交价格</a:t>
            </a:r>
            <a:endParaRPr lang="en-US" altLang="zh-CN" sz="1400" dirty="0" smtClean="0"/>
          </a:p>
        </p:txBody>
      </p:sp>
      <p:sp>
        <p:nvSpPr>
          <p:cNvPr id="15" name="Oval 178"/>
          <p:cNvSpPr>
            <a:spLocks noChangeArrowheads="1"/>
          </p:cNvSpPr>
          <p:nvPr/>
        </p:nvSpPr>
        <p:spPr bwMode="auto">
          <a:xfrm>
            <a:off x="1835696" y="4511203"/>
            <a:ext cx="648134" cy="23367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smtClean="0">
                <a:solidFill>
                  <a:srgbClr val="FF9933"/>
                </a:solidFill>
              </a:rPr>
              <a:t>38.26</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7"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·C</a:t>
            </a:r>
            <a:r>
              <a:rPr lang="zh-CN" altLang="en-US" dirty="0" smtClean="0"/>
              <a:t>级价格</a:t>
            </a:r>
            <a:r>
              <a:rPr lang="zh-CN" altLang="en-US" dirty="0"/>
              <a:t>变化</a:t>
            </a:r>
            <a:r>
              <a:rPr lang="en-US" altLang="en-US" dirty="0" err="1"/>
              <a:t>指数</a:t>
            </a:r>
            <a:r>
              <a:rPr lang="en-US" altLang="en-US" dirty="0" smtClean="0"/>
              <a:t>—4</a:t>
            </a:r>
            <a:r>
              <a:rPr lang="zh-CN" altLang="en-US" dirty="0" smtClean="0"/>
              <a:t>月</a:t>
            </a:r>
            <a:endParaRPr lang="zh-CN" altLang="en-US" dirty="0"/>
          </a:p>
        </p:txBody>
      </p:sp>
      <p:grpSp>
        <p:nvGrpSpPr>
          <p:cNvPr id="18" name="组合 17"/>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0"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-C</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2" name="Oval 178"/>
          <p:cNvSpPr>
            <a:spLocks noChangeArrowheads="1"/>
          </p:cNvSpPr>
          <p:nvPr/>
        </p:nvSpPr>
        <p:spPr bwMode="auto">
          <a:xfrm>
            <a:off x="2409704" y="4511203"/>
            <a:ext cx="648134" cy="23367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smtClean="0">
                <a:solidFill>
                  <a:srgbClr val="FF9933"/>
                </a:solidFill>
              </a:rPr>
              <a:t>38.35</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3" name="AutoShape 66"/>
          <p:cNvSpPr>
            <a:spLocks noChangeArrowheads="1"/>
          </p:cNvSpPr>
          <p:nvPr>
            <p:custDataLst>
              <p:tags r:id="rId8"/>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4" name="AutoShape 67"/>
          <p:cNvSpPr>
            <a:spLocks noChangeArrowheads="1"/>
          </p:cNvSpPr>
          <p:nvPr>
            <p:custDataLst>
              <p:tags r:id="rId9"/>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5" name="Text Box 68"/>
          <p:cNvSpPr txBox="1">
            <a:spLocks noChangeArrowheads="1"/>
          </p:cNvSpPr>
          <p:nvPr>
            <p:custDataLst>
              <p:tags r:id="rId10"/>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6" name="Text Box 69"/>
          <p:cNvSpPr txBox="1">
            <a:spLocks noChangeArrowheads="1"/>
          </p:cNvSpPr>
          <p:nvPr>
            <p:custDataLst>
              <p:tags r:id="rId11"/>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7" name="Oval 178"/>
          <p:cNvSpPr>
            <a:spLocks noChangeArrowheads="1"/>
          </p:cNvSpPr>
          <p:nvPr/>
        </p:nvSpPr>
        <p:spPr bwMode="auto">
          <a:xfrm>
            <a:off x="3057838" y="4516440"/>
            <a:ext cx="648134" cy="23367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smtClean="0">
                <a:solidFill>
                  <a:srgbClr val="FF9933"/>
                </a:solidFill>
              </a:rPr>
              <a:t>37.96</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162683600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97528796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8883" name="think-cell Slide" r:id="rId14" imgW="360" imgH="360" progId="">
                  <p:embed/>
                </p:oleObj>
              </mc:Choice>
              <mc:Fallback>
                <p:oleObj name="think-cell Slide" r:id="rId14" imgW="360" imgH="360" progId="">
                  <p:embed/>
                  <p:pic>
                    <p:nvPicPr>
                      <p:cNvPr id="0" name="Picture 288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4"/>
          <p:cNvGraphicFramePr>
            <a:graphicFrameLocks noChangeAspect="1"/>
          </p:cNvGraphicFramePr>
          <p:nvPr>
            <p:custDataLst>
              <p:tags r:id="rId3"/>
            </p:custDataLst>
            <p:extLst>
              <p:ext uri="{D42A27DB-BD31-4B8C-83A1-F6EECF244321}">
                <p14:modId xmlns:p14="http://schemas.microsoft.com/office/powerpoint/2010/main" val="4184991012"/>
              </p:ext>
            </p:extLst>
          </p:nvPr>
        </p:nvGraphicFramePr>
        <p:xfrm>
          <a:off x="395288" y="3505664"/>
          <a:ext cx="7993062" cy="2888909"/>
        </p:xfrm>
        <a:graphic>
          <a:graphicData uri="http://schemas.openxmlformats.org/drawingml/2006/chart">
            <c:chart xmlns:c="http://schemas.openxmlformats.org/drawingml/2006/chart" xmlns:r="http://schemas.openxmlformats.org/officeDocument/2006/relationships" r:id="rId16"/>
          </a:graphicData>
        </a:graphic>
      </p:graphicFrame>
      <p:sp>
        <p:nvSpPr>
          <p:cNvPr id="36869"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0A5530FB-449B-4B3D-B50D-DABCEF96E553}" type="slidenum">
              <a:rPr lang="zh-CN" altLang="en-US" smtClean="0"/>
              <a:pPr/>
              <a:t>31</a:t>
            </a:fld>
            <a:endParaRPr lang="zh-CN" altLang="en-US" dirty="0" smtClean="0"/>
          </a:p>
        </p:txBody>
      </p:sp>
      <p:sp>
        <p:nvSpPr>
          <p:cNvPr id="38" name="TextBox 37"/>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14" name="内容占位符 2"/>
          <p:cNvSpPr txBox="1">
            <a:spLocks/>
          </p:cNvSpPr>
          <p:nvPr>
            <p:custDataLst>
              <p:tags r:id="rId6"/>
            </p:custDataLst>
          </p:nvPr>
        </p:nvSpPr>
        <p:spPr bwMode="auto">
          <a:xfrm>
            <a:off x="395288" y="836613"/>
            <a:ext cx="8331200" cy="150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smtClean="0">
                <a:solidFill>
                  <a:srgbClr val="5F5F5F"/>
                </a:solidFill>
                <a:latin typeface="+mn-ea"/>
                <a:ea typeface="+mn-ea"/>
              </a:rPr>
              <a:t>2017 GAIN·4</a:t>
            </a:r>
            <a:r>
              <a:rPr lang="zh-CN" altLang="en-US" sz="1600" b="1" dirty="0" smtClean="0">
                <a:solidFill>
                  <a:srgbClr val="5F5F5F"/>
                </a:solidFill>
                <a:latin typeface="+mn-ea"/>
                <a:ea typeface="+mn-ea"/>
              </a:rPr>
              <a:t>月</a:t>
            </a:r>
            <a:r>
              <a:rPr lang="en-US" altLang="zh-CN" sz="1600" b="1" dirty="0">
                <a:solidFill>
                  <a:srgbClr val="5F5F5F"/>
                </a:solidFill>
                <a:latin typeface="+mn-ea"/>
                <a:ea typeface="+mn-ea"/>
              </a:rPr>
              <a:t>C</a:t>
            </a:r>
            <a:r>
              <a:rPr lang="zh-CN" altLang="en-US" sz="1600" b="1" dirty="0" smtClean="0">
                <a:solidFill>
                  <a:srgbClr val="5F5F5F"/>
                </a:solidFill>
                <a:latin typeface="+mn-ea"/>
                <a:ea typeface="+mn-ea"/>
              </a:rPr>
              <a:t>级终端</a:t>
            </a:r>
            <a:r>
              <a:rPr lang="zh-CN" altLang="en-US" sz="1600" b="1" dirty="0">
                <a:solidFill>
                  <a:srgbClr val="5F5F5F"/>
                </a:solidFill>
                <a:latin typeface="+mn-ea"/>
                <a:ea typeface="+mn-ea"/>
              </a:rPr>
              <a:t>优惠指数</a:t>
            </a:r>
            <a:r>
              <a:rPr lang="zh-CN" altLang="en-US" sz="1600" b="1" dirty="0" smtClean="0">
                <a:solidFill>
                  <a:srgbClr val="5F5F5F"/>
                </a:solidFill>
                <a:latin typeface="+mn-ea"/>
                <a:ea typeface="+mn-ea"/>
              </a:rPr>
              <a:t>为</a:t>
            </a:r>
            <a:r>
              <a:rPr lang="en-US" altLang="zh-CN" sz="1600" b="1" dirty="0" smtClean="0">
                <a:solidFill>
                  <a:srgbClr val="5F5F5F"/>
                </a:solidFill>
                <a:latin typeface="+mn-ea"/>
                <a:ea typeface="+mn-ea"/>
              </a:rPr>
              <a:t>0.79</a:t>
            </a:r>
            <a:r>
              <a:rPr lang="zh-CN" altLang="en-US" sz="1600" b="1" dirty="0" smtClean="0">
                <a:solidFill>
                  <a:srgbClr val="5F5F5F"/>
                </a:solidFill>
                <a:latin typeface="+mn-ea"/>
                <a:ea typeface="+mn-ea"/>
              </a:rPr>
              <a:t>，</a:t>
            </a:r>
            <a:r>
              <a:rPr lang="zh-CN" altLang="en-US" sz="1600" b="1" dirty="0">
                <a:solidFill>
                  <a:srgbClr val="5F5F5F"/>
                </a:solidFill>
                <a:latin typeface="+mn-ea"/>
                <a:ea typeface="+mn-ea"/>
              </a:rPr>
              <a:t>环</a:t>
            </a:r>
            <a:r>
              <a:rPr lang="zh-CN" altLang="en-US" sz="1600" b="1" dirty="0" smtClean="0">
                <a:solidFill>
                  <a:srgbClr val="5F5F5F"/>
                </a:solidFill>
                <a:latin typeface="+mn-ea"/>
                <a:ea typeface="+mn-ea"/>
              </a:rPr>
              <a:t>比上升</a:t>
            </a:r>
            <a:r>
              <a:rPr lang="en-US" altLang="zh-CN" sz="1600" b="1" dirty="0" smtClean="0">
                <a:solidFill>
                  <a:srgbClr val="5F5F5F"/>
                </a:solidFill>
                <a:latin typeface="+mn-ea"/>
                <a:ea typeface="+mn-ea"/>
              </a:rPr>
              <a:t>5.8%</a:t>
            </a:r>
            <a:r>
              <a:rPr lang="zh-CN" altLang="en-US" sz="1600" b="1" dirty="0">
                <a:solidFill>
                  <a:srgbClr val="5F5F5F"/>
                </a:solidFill>
                <a:latin typeface="+mn-ea"/>
                <a:ea typeface="+mn-ea"/>
              </a:rPr>
              <a:t>，优惠</a:t>
            </a:r>
            <a:r>
              <a:rPr lang="zh-CN" altLang="en-US" sz="1600" b="1" dirty="0" smtClean="0">
                <a:solidFill>
                  <a:srgbClr val="5F5F5F"/>
                </a:solidFill>
                <a:latin typeface="+mn-ea"/>
                <a:ea typeface="+mn-ea"/>
              </a:rPr>
              <a:t>额度下降</a:t>
            </a:r>
            <a:r>
              <a:rPr lang="en-US" altLang="zh-CN" sz="1600" b="1" dirty="0" smtClean="0">
                <a:solidFill>
                  <a:srgbClr val="5F5F5F"/>
                </a:solidFill>
                <a:latin typeface="+mn-ea"/>
                <a:ea typeface="+mn-ea"/>
              </a:rPr>
              <a:t>3,500</a:t>
            </a:r>
            <a:r>
              <a:rPr lang="zh-CN" altLang="en-US" sz="1600" b="1" dirty="0" smtClean="0">
                <a:solidFill>
                  <a:srgbClr val="5F5F5F"/>
                </a:solidFill>
                <a:latin typeface="+mn-ea"/>
                <a:ea typeface="+mn-ea"/>
              </a:rPr>
              <a:t>元</a:t>
            </a:r>
            <a:endParaRPr lang="zh-CN" altLang="en-US" sz="1600" b="1" dirty="0">
              <a:solidFill>
                <a:srgbClr val="5F5F5F"/>
              </a:solidFill>
              <a:latin typeface="+mn-ea"/>
              <a:ea typeface="+mn-ea"/>
            </a:endParaRPr>
          </a:p>
          <a:p>
            <a:pPr lvl="1" algn="l" eaLnBrk="1" hangingPunct="1">
              <a:lnSpc>
                <a:spcPts val="2000"/>
              </a:lnSpc>
              <a:spcAft>
                <a:spcPts val="600"/>
              </a:spcAft>
              <a:buFont typeface="Wingdings" pitchFamily="2" charset="2"/>
              <a:buChar char="Ø"/>
            </a:pPr>
            <a:r>
              <a:rPr lang="zh-CN" altLang="en-US" sz="1400" dirty="0" smtClean="0">
                <a:latin typeface="+mn-ea"/>
                <a:ea typeface="+mn-ea"/>
              </a:rPr>
              <a:t>本月</a:t>
            </a:r>
            <a:r>
              <a:rPr lang="en-US" altLang="zh-CN" sz="1400" dirty="0">
                <a:latin typeface="+mn-ea"/>
                <a:ea typeface="+mn-ea"/>
              </a:rPr>
              <a:t>C</a:t>
            </a:r>
            <a:r>
              <a:rPr lang="zh-CN" altLang="en-US" sz="1400" dirty="0" smtClean="0">
                <a:latin typeface="+mn-ea"/>
                <a:ea typeface="+mn-ea"/>
              </a:rPr>
              <a:t>级别</a:t>
            </a:r>
            <a:r>
              <a:rPr lang="zh-CN" altLang="en-US" sz="1400" dirty="0">
                <a:latin typeface="+mn-ea"/>
                <a:ea typeface="+mn-ea"/>
              </a:rPr>
              <a:t>终端</a:t>
            </a:r>
            <a:r>
              <a:rPr lang="zh-CN" altLang="en-US" sz="1400" dirty="0" smtClean="0">
                <a:latin typeface="+mn-ea"/>
                <a:ea typeface="+mn-ea"/>
              </a:rPr>
              <a:t>优惠幅度减少，</a:t>
            </a:r>
            <a:r>
              <a:rPr lang="zh-CN" altLang="en-US" sz="1400" dirty="0">
                <a:latin typeface="+mn-ea"/>
                <a:ea typeface="+mn-ea"/>
              </a:rPr>
              <a:t>主要</a:t>
            </a:r>
            <a:r>
              <a:rPr lang="zh-CN" altLang="en-US" sz="1400" dirty="0" smtClean="0">
                <a:latin typeface="+mn-ea"/>
                <a:ea typeface="+mn-ea"/>
              </a:rPr>
              <a:t>受宝马</a:t>
            </a:r>
            <a:r>
              <a:rPr lang="en-US" altLang="zh-CN" sz="1400" dirty="0" smtClean="0">
                <a:latin typeface="+mn-ea"/>
                <a:ea typeface="+mn-ea"/>
              </a:rPr>
              <a:t>5</a:t>
            </a:r>
            <a:r>
              <a:rPr lang="zh-CN" altLang="en-US" sz="1400" dirty="0" smtClean="0">
                <a:latin typeface="+mn-ea"/>
                <a:ea typeface="+mn-ea"/>
              </a:rPr>
              <a:t>系</a:t>
            </a:r>
            <a:r>
              <a:rPr lang="en-US" altLang="zh-CN" sz="1400" dirty="0" smtClean="0">
                <a:latin typeface="+mn-ea"/>
                <a:ea typeface="+mn-ea"/>
              </a:rPr>
              <a:t>L</a:t>
            </a:r>
            <a:r>
              <a:rPr lang="zh-CN" altLang="en-US" sz="1400" dirty="0" smtClean="0">
                <a:latin typeface="+mn-ea"/>
                <a:ea typeface="+mn-ea"/>
              </a:rPr>
              <a:t>的影响</a:t>
            </a:r>
            <a:endParaRPr lang="en-US" altLang="zh-CN" sz="1400" dirty="0" smtClean="0">
              <a:latin typeface="+mn-ea"/>
              <a:ea typeface="+mn-ea"/>
            </a:endParaRPr>
          </a:p>
          <a:p>
            <a:pPr lvl="1" algn="l" eaLnBrk="1" hangingPunct="1">
              <a:lnSpc>
                <a:spcPts val="2000"/>
              </a:lnSpc>
              <a:spcAft>
                <a:spcPts val="600"/>
              </a:spcAft>
              <a:buFont typeface="Wingdings" pitchFamily="2" charset="2"/>
              <a:buChar char="Ø"/>
            </a:pPr>
            <a:r>
              <a:rPr lang="zh-CN" altLang="en-US" sz="1400" dirty="0" smtClean="0">
                <a:latin typeface="+mn-ea"/>
                <a:ea typeface="+mn-ea"/>
              </a:rPr>
              <a:t>权重车型宝马</a:t>
            </a:r>
            <a:r>
              <a:rPr lang="en-US" altLang="zh-CN" sz="1400" dirty="0" smtClean="0">
                <a:latin typeface="+mn-ea"/>
                <a:ea typeface="+mn-ea"/>
              </a:rPr>
              <a:t>5</a:t>
            </a:r>
            <a:r>
              <a:rPr lang="zh-CN" altLang="en-US" sz="1400" dirty="0" smtClean="0">
                <a:latin typeface="+mn-ea"/>
                <a:ea typeface="+mn-ea"/>
              </a:rPr>
              <a:t>系</a:t>
            </a:r>
            <a:r>
              <a:rPr lang="en-US" altLang="zh-CN" sz="1400" dirty="0" smtClean="0">
                <a:latin typeface="+mn-ea"/>
                <a:ea typeface="+mn-ea"/>
              </a:rPr>
              <a:t>L</a:t>
            </a:r>
            <a:r>
              <a:rPr lang="zh-CN" altLang="en-US" sz="1400" dirty="0" smtClean="0">
                <a:latin typeface="+mn-ea"/>
                <a:ea typeface="+mn-ea"/>
              </a:rPr>
              <a:t>本月优惠出现明显减少，因此拉低了该级别整体优惠指数</a:t>
            </a:r>
            <a:endParaRPr lang="en-US" altLang="zh-CN" sz="1400" dirty="0" smtClean="0">
              <a:latin typeface="+mn-ea"/>
              <a:ea typeface="+mn-ea"/>
            </a:endParaRPr>
          </a:p>
        </p:txBody>
      </p:sp>
      <p:sp>
        <p:nvSpPr>
          <p:cNvPr id="15" name="Oval 178"/>
          <p:cNvSpPr>
            <a:spLocks noChangeArrowheads="1"/>
          </p:cNvSpPr>
          <p:nvPr/>
        </p:nvSpPr>
        <p:spPr bwMode="auto">
          <a:xfrm rot="10800000" flipV="1">
            <a:off x="1714748" y="5081146"/>
            <a:ext cx="720095" cy="18413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52409</a:t>
            </a:r>
          </a:p>
        </p:txBody>
      </p:sp>
      <p:sp>
        <p:nvSpPr>
          <p:cNvPr id="16"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·C</a:t>
            </a:r>
            <a:r>
              <a:rPr lang="zh-CN" altLang="en-US" dirty="0" smtClean="0"/>
              <a:t>级终端优惠</a:t>
            </a:r>
            <a:r>
              <a:rPr lang="en-US" altLang="en-US" dirty="0" err="1" smtClean="0"/>
              <a:t>指数</a:t>
            </a:r>
            <a:r>
              <a:rPr lang="en-US" altLang="en-US" dirty="0" smtClean="0"/>
              <a:t>—4</a:t>
            </a:r>
            <a:r>
              <a:rPr lang="zh-CN" altLang="en-US" dirty="0" smtClean="0"/>
              <a:t>月</a:t>
            </a:r>
            <a:endParaRPr lang="zh-CN" altLang="en-US" dirty="0"/>
          </a:p>
        </p:txBody>
      </p:sp>
      <p:grpSp>
        <p:nvGrpSpPr>
          <p:cNvPr id="17" name="组合 16"/>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-C</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0" name="AutoShape 66"/>
          <p:cNvSpPr>
            <a:spLocks noChangeArrowheads="1"/>
          </p:cNvSpPr>
          <p:nvPr>
            <p:custDataLst>
              <p:tags r:id="rId8"/>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2" name="AutoShape 67"/>
          <p:cNvSpPr>
            <a:spLocks noChangeArrowheads="1"/>
          </p:cNvSpPr>
          <p:nvPr>
            <p:custDataLst>
              <p:tags r:id="rId9"/>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3" name="Text Box 68"/>
          <p:cNvSpPr txBox="1">
            <a:spLocks noChangeArrowheads="1"/>
          </p:cNvSpPr>
          <p:nvPr>
            <p:custDataLst>
              <p:tags r:id="rId10"/>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4" name="Text Box 69"/>
          <p:cNvSpPr txBox="1">
            <a:spLocks noChangeArrowheads="1"/>
          </p:cNvSpPr>
          <p:nvPr>
            <p:custDataLst>
              <p:tags r:id="rId11"/>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5" name="Oval 178"/>
          <p:cNvSpPr>
            <a:spLocks noChangeArrowheads="1"/>
          </p:cNvSpPr>
          <p:nvPr/>
        </p:nvSpPr>
        <p:spPr bwMode="auto">
          <a:xfrm rot="10800000" flipV="1">
            <a:off x="2409704" y="5164751"/>
            <a:ext cx="720095" cy="18413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60574</a:t>
            </a:r>
          </a:p>
        </p:txBody>
      </p:sp>
      <p:sp>
        <p:nvSpPr>
          <p:cNvPr id="26" name="Oval 178"/>
          <p:cNvSpPr>
            <a:spLocks noChangeArrowheads="1"/>
          </p:cNvSpPr>
          <p:nvPr/>
        </p:nvSpPr>
        <p:spPr bwMode="auto">
          <a:xfrm rot="10800000" flipV="1">
            <a:off x="2977713" y="5111276"/>
            <a:ext cx="720095" cy="18413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57074</a:t>
            </a:r>
          </a:p>
        </p:txBody>
      </p:sp>
    </p:spTree>
    <p:extLst>
      <p:ext uri="{BB962C8B-B14F-4D97-AF65-F5344CB8AC3E}">
        <p14:creationId xmlns:p14="http://schemas.microsoft.com/office/powerpoint/2010/main" val="104066282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378467444"/>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6843" name="think-cell Slide" r:id="rId13" imgW="360" imgH="360" progId="">
                  <p:embed/>
                </p:oleObj>
              </mc:Choice>
              <mc:Fallback>
                <p:oleObj name="think-cell Slide" r:id="rId13" imgW="360" imgH="360" progId="">
                  <p:embed/>
                  <p:pic>
                    <p:nvPicPr>
                      <p:cNvPr id="0" name="Picture 289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2828276403"/>
              </p:ext>
            </p:extLst>
          </p:nvPr>
        </p:nvGraphicFramePr>
        <p:xfrm>
          <a:off x="395288" y="3512840"/>
          <a:ext cx="7992740" cy="2881312"/>
        </p:xfrm>
        <a:graphic>
          <a:graphicData uri="http://schemas.openxmlformats.org/drawingml/2006/chart">
            <c:chart xmlns:c="http://schemas.openxmlformats.org/drawingml/2006/chart" xmlns:r="http://schemas.openxmlformats.org/officeDocument/2006/relationships" r:id="rId15"/>
          </a:graphicData>
        </a:graphic>
      </p:graphicFrame>
      <p:sp>
        <p:nvSpPr>
          <p:cNvPr id="37899"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2A105492-C102-4ECE-A3EC-D3089EE48F6A}" type="slidenum">
              <a:rPr lang="zh-CN" altLang="en-US" smtClean="0"/>
              <a:pPr/>
              <a:t>32</a:t>
            </a:fld>
            <a:endParaRPr lang="zh-CN" altLang="en-US" smtClean="0"/>
          </a:p>
        </p:txBody>
      </p:sp>
      <p:sp>
        <p:nvSpPr>
          <p:cNvPr id="34" name="TextBox 33"/>
          <p:cNvSpPr txBox="1"/>
          <p:nvPr>
            <p:custDataLst>
              <p:tags r:id="rId5"/>
            </p:custDataLst>
          </p:nvPr>
        </p:nvSpPr>
        <p:spPr>
          <a:xfrm>
            <a:off x="395536" y="6322144"/>
            <a:ext cx="3024336" cy="203133"/>
          </a:xfrm>
          <a:prstGeom prst="rect">
            <a:avLst/>
          </a:prstGeom>
          <a:noFill/>
        </p:spPr>
        <p:txBody>
          <a:bodyPr wrap="square">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r>
              <a:rPr lang="en-US" altLang="zh-CN" sz="900" dirty="0" smtClean="0">
                <a:latin typeface="+mn-lt"/>
                <a:ea typeface="华文细黑" pitchFamily="2" charset="-122"/>
              </a:rPr>
              <a:t>,2016</a:t>
            </a:r>
            <a:r>
              <a:rPr lang="zh-CN" altLang="en-US" sz="900" dirty="0" smtClean="0">
                <a:latin typeface="+mn-lt"/>
                <a:ea typeface="华文细黑" pitchFamily="2" charset="-122"/>
              </a:rPr>
              <a:t>年对</a:t>
            </a:r>
            <a:r>
              <a:rPr lang="en-US" altLang="zh-CN" sz="900" dirty="0" smtClean="0">
                <a:latin typeface="+mn-lt"/>
                <a:ea typeface="华文细黑" pitchFamily="2" charset="-122"/>
              </a:rPr>
              <a:t>MPV</a:t>
            </a:r>
            <a:r>
              <a:rPr lang="zh-CN" altLang="en-US" sz="900" dirty="0" smtClean="0">
                <a:latin typeface="+mn-lt"/>
                <a:ea typeface="华文细黑" pitchFamily="2" charset="-122"/>
              </a:rPr>
              <a:t>产品进行了调整</a:t>
            </a:r>
            <a:endParaRPr lang="zh-CN" altLang="en-US" sz="900" dirty="0">
              <a:latin typeface="+mn-lt"/>
              <a:ea typeface="华文细黑" pitchFamily="2" charset="-122"/>
            </a:endParaRPr>
          </a:p>
        </p:txBody>
      </p:sp>
      <p:sp>
        <p:nvSpPr>
          <p:cNvPr id="14" name="内容占位符 2"/>
          <p:cNvSpPr txBox="1">
            <a:spLocks/>
          </p:cNvSpPr>
          <p:nvPr>
            <p:custDataLst>
              <p:tags r:id="rId6"/>
            </p:custDataLst>
          </p:nvPr>
        </p:nvSpPr>
        <p:spPr bwMode="auto">
          <a:xfrm>
            <a:off x="395288" y="836613"/>
            <a:ext cx="8353425" cy="1756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smtClean="0">
                <a:solidFill>
                  <a:srgbClr val="5F5F5F"/>
                </a:solidFill>
                <a:latin typeface="+mn-ea"/>
                <a:ea typeface="+mn-ea"/>
              </a:rPr>
              <a:t>2017 GAIN·4</a:t>
            </a:r>
            <a:r>
              <a:rPr lang="zh-CN" altLang="en-US" sz="1600" b="1" dirty="0" smtClean="0">
                <a:solidFill>
                  <a:srgbClr val="5F5F5F"/>
                </a:solidFill>
                <a:latin typeface="+mn-ea"/>
                <a:ea typeface="+mn-ea"/>
              </a:rPr>
              <a:t>月</a:t>
            </a:r>
            <a:r>
              <a:rPr lang="en-US" altLang="zh-CN" sz="1600" b="1" dirty="0" smtClean="0">
                <a:solidFill>
                  <a:srgbClr val="5F5F5F"/>
                </a:solidFill>
                <a:latin typeface="+mn-ea"/>
                <a:ea typeface="+mn-ea"/>
              </a:rPr>
              <a:t>MPV</a:t>
            </a:r>
            <a:r>
              <a:rPr lang="zh-CN" altLang="en-US" sz="1600" b="1" dirty="0" smtClean="0">
                <a:solidFill>
                  <a:srgbClr val="5F5F5F"/>
                </a:solidFill>
                <a:latin typeface="+mn-ea"/>
                <a:ea typeface="+mn-ea"/>
              </a:rPr>
              <a:t>价格</a:t>
            </a:r>
            <a:r>
              <a:rPr lang="zh-CN" altLang="en-US" sz="1600" b="1" dirty="0">
                <a:solidFill>
                  <a:srgbClr val="5F5F5F"/>
                </a:solidFill>
                <a:latin typeface="+mn-ea"/>
                <a:ea typeface="+mn-ea"/>
              </a:rPr>
              <a:t>变化</a:t>
            </a:r>
            <a:r>
              <a:rPr lang="zh-CN" altLang="en-US" sz="1600" b="1" dirty="0" smtClean="0">
                <a:solidFill>
                  <a:srgbClr val="5F5F5F"/>
                </a:solidFill>
                <a:latin typeface="+mn-ea"/>
                <a:ea typeface="+mn-ea"/>
              </a:rPr>
              <a:t>指数为</a:t>
            </a:r>
            <a:r>
              <a:rPr lang="en-US" altLang="zh-CN" sz="1600" b="1" dirty="0" smtClean="0">
                <a:solidFill>
                  <a:srgbClr val="5F5F5F"/>
                </a:solidFill>
                <a:latin typeface="+mn-ea"/>
                <a:ea typeface="+mn-ea"/>
              </a:rPr>
              <a:t>19.20</a:t>
            </a:r>
            <a:r>
              <a:rPr lang="zh-CN" altLang="en-US" sz="1600" b="1" dirty="0" smtClean="0">
                <a:solidFill>
                  <a:srgbClr val="5F5F5F"/>
                </a:solidFill>
                <a:latin typeface="+mn-ea"/>
                <a:ea typeface="+mn-ea"/>
              </a:rPr>
              <a:t>，</a:t>
            </a:r>
            <a:r>
              <a:rPr lang="zh-CN" altLang="en-US" sz="1600" b="1" dirty="0">
                <a:solidFill>
                  <a:srgbClr val="5F5F5F"/>
                </a:solidFill>
                <a:latin typeface="+mn-ea"/>
                <a:ea typeface="+mn-ea"/>
              </a:rPr>
              <a:t>环</a:t>
            </a:r>
            <a:r>
              <a:rPr lang="zh-CN" altLang="en-US" sz="1600" b="1" dirty="0" smtClean="0">
                <a:solidFill>
                  <a:srgbClr val="5F5F5F"/>
                </a:solidFill>
                <a:latin typeface="+mn-ea"/>
                <a:ea typeface="+mn-ea"/>
              </a:rPr>
              <a:t>比上升</a:t>
            </a:r>
            <a:r>
              <a:rPr lang="en-US" altLang="zh-CN" sz="1600" b="1" dirty="0" smtClean="0">
                <a:solidFill>
                  <a:srgbClr val="5F5F5F"/>
                </a:solidFill>
                <a:latin typeface="+mn-ea"/>
                <a:ea typeface="+mn-ea"/>
              </a:rPr>
              <a:t>5.6%</a:t>
            </a:r>
            <a:r>
              <a:rPr lang="zh-CN" altLang="en-US" sz="1600" b="1" dirty="0">
                <a:solidFill>
                  <a:srgbClr val="5F5F5F"/>
                </a:solidFill>
                <a:latin typeface="+mn-ea"/>
                <a:ea typeface="+mn-ea"/>
              </a:rPr>
              <a:t>，市场均价</a:t>
            </a:r>
            <a:r>
              <a:rPr lang="zh-CN" altLang="en-US" sz="1600" b="1" dirty="0" smtClean="0">
                <a:solidFill>
                  <a:srgbClr val="5F5F5F"/>
                </a:solidFill>
                <a:latin typeface="+mn-ea"/>
                <a:ea typeface="+mn-ea"/>
              </a:rPr>
              <a:t>从</a:t>
            </a:r>
            <a:r>
              <a:rPr lang="en-US" altLang="zh-CN" sz="1600" b="1" dirty="0" smtClean="0">
                <a:solidFill>
                  <a:srgbClr val="5F5F5F"/>
                </a:solidFill>
                <a:latin typeface="+mn-ea"/>
              </a:rPr>
              <a:t>11.48</a:t>
            </a:r>
            <a:r>
              <a:rPr lang="zh-CN" altLang="en-US" sz="1600" b="1" dirty="0" smtClean="0">
                <a:solidFill>
                  <a:srgbClr val="5F5F5F"/>
                </a:solidFill>
                <a:latin typeface="+mn-ea"/>
                <a:ea typeface="+mn-ea"/>
              </a:rPr>
              <a:t>万增加至</a:t>
            </a:r>
            <a:r>
              <a:rPr lang="en-US" altLang="zh-CN" sz="1600" b="1" dirty="0" smtClean="0">
                <a:solidFill>
                  <a:srgbClr val="5F5F5F"/>
                </a:solidFill>
                <a:latin typeface="+mn-ea"/>
                <a:ea typeface="+mn-ea"/>
              </a:rPr>
              <a:t>12.12</a:t>
            </a:r>
            <a:r>
              <a:rPr lang="zh-CN" altLang="en-US" sz="1600" b="1" dirty="0" smtClean="0">
                <a:solidFill>
                  <a:srgbClr val="5F5F5F"/>
                </a:solidFill>
                <a:latin typeface="+mn-ea"/>
                <a:ea typeface="+mn-ea"/>
              </a:rPr>
              <a:t>万</a:t>
            </a:r>
            <a:r>
              <a:rPr lang="zh-CN" altLang="en-US" sz="1600" b="1" dirty="0" smtClean="0">
                <a:solidFill>
                  <a:srgbClr val="5F5F5F"/>
                </a:solidFill>
                <a:latin typeface="+mn-ea"/>
              </a:rPr>
              <a:t> </a:t>
            </a:r>
            <a:endParaRPr lang="zh-CN" altLang="en-US" sz="1600" b="1" dirty="0" smtClean="0">
              <a:solidFill>
                <a:srgbClr val="5F5F5F"/>
              </a:solidFill>
              <a:latin typeface="+mn-ea"/>
              <a:ea typeface="+mn-ea"/>
            </a:endParaRPr>
          </a:p>
          <a:p>
            <a:pPr lvl="1" algn="l" eaLnBrk="1" hangingPunct="1">
              <a:lnSpc>
                <a:spcPts val="2000"/>
              </a:lnSpc>
              <a:spcAft>
                <a:spcPts val="600"/>
              </a:spcAft>
              <a:buFont typeface="Wingdings" pitchFamily="2" charset="2"/>
              <a:buChar char="Ø"/>
            </a:pPr>
            <a:r>
              <a:rPr lang="zh-CN" altLang="en-US" sz="1400" dirty="0">
                <a:latin typeface="+mn-ea"/>
                <a:ea typeface="+mn-ea"/>
              </a:rPr>
              <a:t>本</a:t>
            </a:r>
            <a:r>
              <a:rPr lang="zh-CN" altLang="en-US" sz="1400" dirty="0" smtClean="0">
                <a:latin typeface="+mn-ea"/>
                <a:ea typeface="+mn-ea"/>
              </a:rPr>
              <a:t>月</a:t>
            </a:r>
            <a:r>
              <a:rPr lang="en-US" altLang="zh-CN" sz="1400" dirty="0" smtClean="0">
                <a:latin typeface="+mn-ea"/>
                <a:ea typeface="+mn-ea"/>
              </a:rPr>
              <a:t>MPV</a:t>
            </a:r>
            <a:r>
              <a:rPr lang="zh-CN" altLang="en-US" sz="1400" dirty="0" smtClean="0">
                <a:latin typeface="+mn-ea"/>
                <a:ea typeface="+mn-ea"/>
              </a:rPr>
              <a:t>级别市场的成交</a:t>
            </a:r>
            <a:r>
              <a:rPr lang="zh-CN" altLang="en-US" sz="1400" dirty="0" smtClean="0">
                <a:latin typeface="+mn-ea"/>
                <a:ea typeface="+mn-ea"/>
              </a:rPr>
              <a:t>价格连续第三个月出现上涨，涨幅为</a:t>
            </a:r>
            <a:r>
              <a:rPr lang="en-US" altLang="zh-CN" sz="1400" dirty="0" smtClean="0">
                <a:latin typeface="+mn-ea"/>
                <a:ea typeface="+mn-ea"/>
              </a:rPr>
              <a:t>6,400</a:t>
            </a:r>
            <a:r>
              <a:rPr lang="zh-CN" altLang="en-US" sz="1400" dirty="0" smtClean="0">
                <a:latin typeface="+mn-ea"/>
                <a:ea typeface="+mn-ea"/>
              </a:rPr>
              <a:t>元</a:t>
            </a:r>
            <a:endParaRPr lang="en-US" altLang="zh-CN" sz="1400" dirty="0" smtClean="0">
              <a:latin typeface="+mn-ea"/>
              <a:ea typeface="+mn-ea"/>
            </a:endParaRPr>
          </a:p>
          <a:p>
            <a:pPr lvl="1" algn="l" eaLnBrk="1" hangingPunct="1">
              <a:lnSpc>
                <a:spcPts val="2000"/>
              </a:lnSpc>
              <a:spcAft>
                <a:spcPts val="600"/>
              </a:spcAft>
              <a:buFont typeface="Wingdings" pitchFamily="2" charset="2"/>
              <a:buChar char="Ø"/>
            </a:pPr>
            <a:r>
              <a:rPr lang="zh-CN" altLang="en-US" sz="1400" dirty="0" smtClean="0">
                <a:latin typeface="+mn-ea"/>
                <a:ea typeface="+mn-ea"/>
              </a:rPr>
              <a:t>本月</a:t>
            </a:r>
            <a:r>
              <a:rPr lang="zh-CN" altLang="en-US" sz="1400" dirty="0">
                <a:latin typeface="+mn-ea"/>
                <a:ea typeface="+mn-ea"/>
              </a:rPr>
              <a:t>权重</a:t>
            </a:r>
            <a:r>
              <a:rPr lang="zh-CN" altLang="en-US" sz="1400" dirty="0" smtClean="0">
                <a:latin typeface="+mn-ea"/>
                <a:ea typeface="+mn-ea"/>
              </a:rPr>
              <a:t>车型宝骏</a:t>
            </a:r>
            <a:r>
              <a:rPr lang="en-US" altLang="zh-CN" sz="1400" dirty="0" smtClean="0">
                <a:latin typeface="+mn-ea"/>
                <a:ea typeface="+mn-ea"/>
              </a:rPr>
              <a:t>730</a:t>
            </a:r>
            <a:r>
              <a:rPr lang="zh-CN" altLang="en-US" sz="1400" dirty="0" smtClean="0">
                <a:latin typeface="+mn-ea"/>
                <a:ea typeface="+mn-ea"/>
              </a:rPr>
              <a:t>以及大通</a:t>
            </a:r>
            <a:r>
              <a:rPr lang="en-US" altLang="zh-CN" sz="1400" dirty="0" smtClean="0">
                <a:latin typeface="+mn-ea"/>
                <a:ea typeface="+mn-ea"/>
              </a:rPr>
              <a:t>G10</a:t>
            </a:r>
            <a:r>
              <a:rPr lang="zh-CN" altLang="en-US" sz="1400" dirty="0" smtClean="0">
                <a:latin typeface="+mn-ea"/>
                <a:ea typeface="+mn-ea"/>
              </a:rPr>
              <a:t>销量权重增大，终端</a:t>
            </a:r>
            <a:r>
              <a:rPr lang="zh-CN" altLang="en-US" sz="1400" dirty="0" smtClean="0">
                <a:latin typeface="+mn-ea"/>
                <a:ea typeface="+mn-ea"/>
              </a:rPr>
              <a:t>成交价</a:t>
            </a:r>
            <a:r>
              <a:rPr lang="zh-CN" altLang="en-US" sz="1400" dirty="0" smtClean="0">
                <a:latin typeface="+mn-ea"/>
                <a:ea typeface="+mn-ea"/>
              </a:rPr>
              <a:t>上升明显，拉动了</a:t>
            </a:r>
            <a:r>
              <a:rPr lang="en-US" altLang="zh-CN" sz="1400" dirty="0" smtClean="0">
                <a:latin typeface="+mn-ea"/>
                <a:ea typeface="+mn-ea"/>
              </a:rPr>
              <a:t>MPV</a:t>
            </a:r>
            <a:r>
              <a:rPr lang="zh-CN" altLang="en-US" sz="1400" dirty="0" smtClean="0">
                <a:latin typeface="+mn-ea"/>
                <a:ea typeface="+mn-ea"/>
              </a:rPr>
              <a:t>市场价格指数的上升</a:t>
            </a:r>
            <a:endParaRPr lang="en-US" altLang="zh-CN" sz="1400" dirty="0">
              <a:latin typeface="+mn-ea"/>
              <a:ea typeface="+mn-ea"/>
            </a:endParaRPr>
          </a:p>
        </p:txBody>
      </p:sp>
      <p:sp>
        <p:nvSpPr>
          <p:cNvPr id="15" name="Oval 178"/>
          <p:cNvSpPr>
            <a:spLocks noChangeArrowheads="1"/>
          </p:cNvSpPr>
          <p:nvPr/>
        </p:nvSpPr>
        <p:spPr bwMode="auto">
          <a:xfrm>
            <a:off x="1879098" y="4839419"/>
            <a:ext cx="648131" cy="215061"/>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smtClean="0">
                <a:solidFill>
                  <a:srgbClr val="FF9933"/>
                </a:solidFill>
              </a:rPr>
              <a:t>10.83</a:t>
            </a:r>
            <a:r>
              <a:rPr lang="zh-CN" altLang="en-US" sz="900" noProof="0" dirty="0" smtClean="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·MPV</a:t>
            </a:r>
            <a:r>
              <a:rPr lang="zh-CN" altLang="en-US" dirty="0" smtClean="0"/>
              <a:t>价格</a:t>
            </a:r>
            <a:r>
              <a:rPr lang="zh-CN" altLang="en-US" dirty="0"/>
              <a:t>变化</a:t>
            </a:r>
            <a:r>
              <a:rPr lang="en-US" altLang="en-US" dirty="0" err="1"/>
              <a:t>指数</a:t>
            </a:r>
            <a:r>
              <a:rPr lang="en-US" altLang="en-US" dirty="0" smtClean="0"/>
              <a:t>—4</a:t>
            </a:r>
            <a:r>
              <a:rPr lang="zh-CN" altLang="en-US" dirty="0" smtClean="0"/>
              <a:t>月</a:t>
            </a:r>
            <a:endParaRPr lang="zh-CN" altLang="en-US" dirty="0"/>
          </a:p>
        </p:txBody>
      </p:sp>
      <p:grpSp>
        <p:nvGrpSpPr>
          <p:cNvPr id="17" name="组合 16"/>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-MPV</a:t>
              </a:r>
              <a:endParaRPr lang="zh-HK" altLang="en-US" sz="1700" b="1" kern="0" dirty="0">
                <a:solidFill>
                  <a:srgbClr val="FFFFFF"/>
                </a:solidFill>
                <a:ea typeface="华文细黑" pitchFamily="2" charset="-122"/>
              </a:endParaRPr>
            </a:p>
          </p:txBody>
        </p:sp>
      </p:grpSp>
      <p:sp>
        <p:nvSpPr>
          <p:cNvPr id="21" name="AutoShape 66"/>
          <p:cNvSpPr>
            <a:spLocks noChangeArrowheads="1"/>
          </p:cNvSpPr>
          <p:nvPr>
            <p:custDataLst>
              <p:tags r:id="rId8"/>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2" name="AutoShape 67"/>
          <p:cNvSpPr>
            <a:spLocks noChangeArrowheads="1"/>
          </p:cNvSpPr>
          <p:nvPr>
            <p:custDataLst>
              <p:tags r:id="rId9"/>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3" name="Text Box 68"/>
          <p:cNvSpPr txBox="1">
            <a:spLocks noChangeArrowheads="1"/>
          </p:cNvSpPr>
          <p:nvPr>
            <p:custDataLst>
              <p:tags r:id="rId10"/>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4" name="Text Box 69"/>
          <p:cNvSpPr txBox="1">
            <a:spLocks noChangeArrowheads="1"/>
          </p:cNvSpPr>
          <p:nvPr>
            <p:custDataLst>
              <p:tags r:id="rId11"/>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5" name="Oval 178"/>
          <p:cNvSpPr>
            <a:spLocks noChangeArrowheads="1"/>
          </p:cNvSpPr>
          <p:nvPr/>
        </p:nvSpPr>
        <p:spPr bwMode="auto">
          <a:xfrm>
            <a:off x="2409704" y="4469591"/>
            <a:ext cx="648131" cy="215061"/>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smtClean="0">
                <a:solidFill>
                  <a:srgbClr val="FF9933"/>
                </a:solidFill>
              </a:rPr>
              <a:t>11.48</a:t>
            </a:r>
            <a:r>
              <a:rPr lang="zh-CN" altLang="en-US" sz="900" noProof="0" dirty="0" smtClean="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6" name="Oval 178"/>
          <p:cNvSpPr>
            <a:spLocks noChangeArrowheads="1"/>
          </p:cNvSpPr>
          <p:nvPr/>
        </p:nvSpPr>
        <p:spPr bwMode="auto">
          <a:xfrm>
            <a:off x="3044810" y="4336444"/>
            <a:ext cx="648131" cy="215061"/>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smtClean="0">
                <a:solidFill>
                  <a:srgbClr val="FF9933"/>
                </a:solidFill>
              </a:rPr>
              <a:t>12.12</a:t>
            </a:r>
            <a:r>
              <a:rPr lang="zh-CN" altLang="en-US" sz="900" noProof="0" dirty="0" smtClean="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56628680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391239783"/>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0671" name="think-cell Slide" r:id="rId13" imgW="360" imgH="360" progId="">
                  <p:embed/>
                </p:oleObj>
              </mc:Choice>
              <mc:Fallback>
                <p:oleObj name="think-cell Slide" r:id="rId13" imgW="360" imgH="360" progId="">
                  <p:embed/>
                  <p:pic>
                    <p:nvPicPr>
                      <p:cNvPr id="0" name="Picture 34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3607524598"/>
              </p:ext>
            </p:extLst>
          </p:nvPr>
        </p:nvGraphicFramePr>
        <p:xfrm>
          <a:off x="395287" y="3513262"/>
          <a:ext cx="7982577" cy="2881312"/>
        </p:xfrm>
        <a:graphic>
          <a:graphicData uri="http://schemas.openxmlformats.org/drawingml/2006/chart">
            <c:chart xmlns:c="http://schemas.openxmlformats.org/drawingml/2006/chart" xmlns:r="http://schemas.openxmlformats.org/officeDocument/2006/relationships" r:id="rId15"/>
          </a:graphicData>
        </a:graphic>
      </p:graphicFrame>
      <p:sp>
        <p:nvSpPr>
          <p:cNvPr id="38923"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AEAF9621-43C5-43E2-8429-592DFB16AC98}" type="slidenum">
              <a:rPr lang="zh-CN" altLang="en-US" smtClean="0">
                <a:solidFill>
                  <a:srgbClr val="5F5F5F">
                    <a:tint val="75000"/>
                  </a:srgbClr>
                </a:solidFill>
              </a:rPr>
              <a:pPr/>
              <a:t>33</a:t>
            </a:fld>
            <a:endParaRPr lang="zh-CN" altLang="en-US" dirty="0" smtClean="0">
              <a:solidFill>
                <a:srgbClr val="5F5F5F">
                  <a:tint val="75000"/>
                </a:srgbClr>
              </a:solidFill>
            </a:endParaRPr>
          </a:p>
        </p:txBody>
      </p:sp>
      <p:sp>
        <p:nvSpPr>
          <p:cNvPr id="14" name="内容占位符 2"/>
          <p:cNvSpPr txBox="1">
            <a:spLocks/>
          </p:cNvSpPr>
          <p:nvPr>
            <p:custDataLst>
              <p:tags r:id="rId5"/>
            </p:custDataLst>
          </p:nvPr>
        </p:nvSpPr>
        <p:spPr bwMode="auto">
          <a:xfrm>
            <a:off x="395039" y="836613"/>
            <a:ext cx="8353425"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smtClean="0">
                <a:solidFill>
                  <a:srgbClr val="5F5F5F"/>
                </a:solidFill>
                <a:latin typeface="微软雅黑"/>
                <a:ea typeface="微软雅黑"/>
              </a:rPr>
              <a:t>2017 GAIN·4</a:t>
            </a:r>
            <a:r>
              <a:rPr lang="zh-CN" altLang="en-US" sz="1600" b="1" dirty="0" smtClean="0">
                <a:solidFill>
                  <a:srgbClr val="5F5F5F"/>
                </a:solidFill>
                <a:latin typeface="微软雅黑"/>
                <a:ea typeface="微软雅黑"/>
              </a:rPr>
              <a:t>月</a:t>
            </a:r>
            <a:r>
              <a:rPr lang="en-US" altLang="zh-CN" sz="1600" b="1" dirty="0">
                <a:solidFill>
                  <a:srgbClr val="5F5F5F"/>
                </a:solidFill>
                <a:latin typeface="微软雅黑"/>
                <a:ea typeface="微软雅黑"/>
              </a:rPr>
              <a:t>MPV</a:t>
            </a:r>
            <a:r>
              <a:rPr lang="zh-CN" altLang="en-US" sz="1600" b="1" dirty="0">
                <a:solidFill>
                  <a:srgbClr val="5F5F5F"/>
                </a:solidFill>
                <a:latin typeface="微软雅黑"/>
                <a:ea typeface="微软雅黑"/>
              </a:rPr>
              <a:t>市场终端优惠指数</a:t>
            </a:r>
            <a:r>
              <a:rPr lang="zh-CN" altLang="en-US" sz="1600" b="1" dirty="0" smtClean="0">
                <a:solidFill>
                  <a:srgbClr val="5F5F5F"/>
                </a:solidFill>
                <a:latin typeface="微软雅黑"/>
                <a:ea typeface="微软雅黑"/>
              </a:rPr>
              <a:t>为</a:t>
            </a:r>
            <a:r>
              <a:rPr lang="en-US" altLang="zh-CN" sz="1600" b="1" dirty="0" smtClean="0">
                <a:solidFill>
                  <a:srgbClr val="5F5F5F"/>
                </a:solidFill>
                <a:latin typeface="微软雅黑"/>
                <a:ea typeface="微软雅黑"/>
              </a:rPr>
              <a:t>3.54</a:t>
            </a:r>
            <a:r>
              <a:rPr lang="zh-CN" altLang="en-US" sz="1600" b="1" dirty="0" smtClean="0">
                <a:solidFill>
                  <a:srgbClr val="5F5F5F"/>
                </a:solidFill>
                <a:latin typeface="微软雅黑"/>
                <a:ea typeface="微软雅黑"/>
              </a:rPr>
              <a:t>，环比下降</a:t>
            </a:r>
            <a:r>
              <a:rPr lang="en-US" altLang="zh-CN" sz="1600" b="1" dirty="0" smtClean="0">
                <a:solidFill>
                  <a:srgbClr val="5F5F5F"/>
                </a:solidFill>
                <a:latin typeface="微软雅黑"/>
                <a:ea typeface="微软雅黑"/>
              </a:rPr>
              <a:t>7%</a:t>
            </a:r>
            <a:r>
              <a:rPr lang="zh-CN" altLang="en-US" sz="1600" b="1" dirty="0">
                <a:solidFill>
                  <a:srgbClr val="5F5F5F"/>
                </a:solidFill>
                <a:latin typeface="微软雅黑"/>
                <a:ea typeface="微软雅黑"/>
              </a:rPr>
              <a:t>，优惠</a:t>
            </a:r>
            <a:r>
              <a:rPr lang="zh-CN" altLang="en-US" sz="1600" b="1" dirty="0" smtClean="0">
                <a:solidFill>
                  <a:srgbClr val="5F5F5F"/>
                </a:solidFill>
                <a:latin typeface="微软雅黑"/>
                <a:ea typeface="微软雅黑"/>
              </a:rPr>
              <a:t>额度增加</a:t>
            </a:r>
            <a:r>
              <a:rPr lang="en-US" altLang="zh-CN" sz="1600" b="1" dirty="0" smtClean="0">
                <a:solidFill>
                  <a:srgbClr val="5F5F5F"/>
                </a:solidFill>
                <a:latin typeface="微软雅黑"/>
                <a:ea typeface="微软雅黑"/>
              </a:rPr>
              <a:t>305</a:t>
            </a:r>
            <a:r>
              <a:rPr lang="zh-CN" altLang="en-US" sz="1600" b="1" dirty="0" smtClean="0">
                <a:solidFill>
                  <a:srgbClr val="5F5F5F"/>
                </a:solidFill>
                <a:latin typeface="微软雅黑"/>
                <a:ea typeface="微软雅黑"/>
              </a:rPr>
              <a:t>元</a:t>
            </a:r>
            <a:endParaRPr lang="zh-CN" altLang="en-US" sz="1600" b="1" dirty="0">
              <a:solidFill>
                <a:srgbClr val="5F5F5F"/>
              </a:solidFill>
              <a:latin typeface="微软雅黑"/>
              <a:ea typeface="微软雅黑"/>
            </a:endParaRPr>
          </a:p>
          <a:p>
            <a:pPr lvl="1" algn="l" eaLnBrk="1" hangingPunct="1">
              <a:lnSpc>
                <a:spcPts val="2000"/>
              </a:lnSpc>
              <a:spcAft>
                <a:spcPts val="600"/>
              </a:spcAft>
              <a:buFont typeface="Wingdings" pitchFamily="2" charset="2"/>
              <a:buChar char="Ø"/>
            </a:pPr>
            <a:r>
              <a:rPr lang="zh-CN" altLang="en-US" sz="1400" dirty="0">
                <a:solidFill>
                  <a:srgbClr val="5F5F5F"/>
                </a:solidFill>
                <a:latin typeface="微软雅黑"/>
                <a:ea typeface="微软雅黑"/>
              </a:rPr>
              <a:t>本</a:t>
            </a:r>
            <a:r>
              <a:rPr lang="zh-CN" altLang="en-US" sz="1400" dirty="0" smtClean="0">
                <a:solidFill>
                  <a:srgbClr val="5F5F5F"/>
                </a:solidFill>
                <a:latin typeface="微软雅黑"/>
                <a:ea typeface="微软雅黑"/>
              </a:rPr>
              <a:t>月</a:t>
            </a:r>
            <a:r>
              <a:rPr lang="en-US" altLang="zh-CN" sz="1400" dirty="0" smtClean="0">
                <a:solidFill>
                  <a:srgbClr val="5F5F5F"/>
                </a:solidFill>
                <a:latin typeface="微软雅黑"/>
                <a:ea typeface="微软雅黑"/>
              </a:rPr>
              <a:t>MPV</a:t>
            </a:r>
            <a:r>
              <a:rPr lang="zh-CN" altLang="en-US" sz="1400" dirty="0" smtClean="0">
                <a:solidFill>
                  <a:srgbClr val="5F5F5F"/>
                </a:solidFill>
                <a:latin typeface="微软雅黑"/>
                <a:ea typeface="微软雅黑"/>
              </a:rPr>
              <a:t>市场终端优惠指数上升，主要受宝骏</a:t>
            </a:r>
            <a:r>
              <a:rPr lang="en-US" altLang="zh-CN" sz="1400" dirty="0" smtClean="0">
                <a:solidFill>
                  <a:srgbClr val="5F5F5F"/>
                </a:solidFill>
                <a:latin typeface="微软雅黑"/>
                <a:ea typeface="微软雅黑"/>
              </a:rPr>
              <a:t>730</a:t>
            </a:r>
            <a:r>
              <a:rPr lang="zh-CN" altLang="en-US" sz="1400" dirty="0" smtClean="0">
                <a:solidFill>
                  <a:srgbClr val="5F5F5F"/>
                </a:solidFill>
                <a:latin typeface="微软雅黑"/>
                <a:ea typeface="微软雅黑"/>
              </a:rPr>
              <a:t>影响</a:t>
            </a:r>
            <a:endParaRPr lang="en-US" altLang="zh-CN" sz="1400" dirty="0" smtClean="0">
              <a:solidFill>
                <a:srgbClr val="5F5F5F"/>
              </a:solidFill>
              <a:latin typeface="微软雅黑"/>
              <a:ea typeface="微软雅黑"/>
            </a:endParaRPr>
          </a:p>
          <a:p>
            <a:pPr lvl="1" algn="l" eaLnBrk="1" hangingPunct="1">
              <a:lnSpc>
                <a:spcPts val="2000"/>
              </a:lnSpc>
              <a:spcAft>
                <a:spcPts val="600"/>
              </a:spcAft>
              <a:buFont typeface="Wingdings" pitchFamily="2" charset="2"/>
              <a:buChar char="Ø"/>
            </a:pPr>
            <a:r>
              <a:rPr lang="zh-CN" altLang="en-US" sz="1400" dirty="0" smtClean="0">
                <a:ea typeface="微软雅黑" panose="020B0503020204020204" pitchFamily="34" charset="-122"/>
              </a:rPr>
              <a:t>本月宝骏</a:t>
            </a:r>
            <a:r>
              <a:rPr lang="en-US" altLang="zh-CN" sz="1400" dirty="0" smtClean="0">
                <a:ea typeface="微软雅黑" panose="020B0503020204020204" pitchFamily="34" charset="-122"/>
              </a:rPr>
              <a:t>730</a:t>
            </a:r>
            <a:r>
              <a:rPr lang="zh-CN" altLang="en-US" sz="1400" dirty="0" smtClean="0">
                <a:ea typeface="微软雅黑" panose="020B0503020204020204" pitchFamily="34" charset="-122"/>
              </a:rPr>
              <a:t>级别内权重增加</a:t>
            </a:r>
            <a:r>
              <a:rPr lang="en-US" altLang="zh-CN" sz="1400" dirty="0" smtClean="0">
                <a:ea typeface="微软雅黑" panose="020B0503020204020204" pitchFamily="34" charset="-122"/>
              </a:rPr>
              <a:t>2%</a:t>
            </a:r>
            <a:r>
              <a:rPr lang="zh-CN" altLang="en-US" sz="1400" dirty="0" smtClean="0">
                <a:ea typeface="微软雅黑" panose="020B0503020204020204" pitchFamily="34" charset="-122"/>
              </a:rPr>
              <a:t>，其优惠占比进一步增加，导致</a:t>
            </a:r>
            <a:r>
              <a:rPr lang="zh-CN" altLang="en-US" sz="1400" dirty="0" smtClean="0">
                <a:ea typeface="微软雅黑" panose="020B0503020204020204" pitchFamily="34" charset="-122"/>
              </a:rPr>
              <a:t>该级别整体优惠指数下降</a:t>
            </a:r>
            <a:endParaRPr lang="en-US" altLang="zh-CN" sz="1400" dirty="0" smtClean="0">
              <a:solidFill>
                <a:srgbClr val="5F5F5F"/>
              </a:solidFill>
              <a:latin typeface="微软雅黑"/>
              <a:ea typeface="微软雅黑"/>
            </a:endParaRPr>
          </a:p>
        </p:txBody>
      </p:sp>
      <p:sp>
        <p:nvSpPr>
          <p:cNvPr id="15" name="TextBox 14"/>
          <p:cNvSpPr txBox="1"/>
          <p:nvPr>
            <p:custDataLst>
              <p:tags r:id="rId6"/>
            </p:custDataLst>
          </p:nvPr>
        </p:nvSpPr>
        <p:spPr>
          <a:xfrm>
            <a:off x="395536" y="6322144"/>
            <a:ext cx="3024336" cy="203133"/>
          </a:xfrm>
          <a:prstGeom prst="rect">
            <a:avLst/>
          </a:prstGeom>
          <a:noFill/>
        </p:spPr>
        <p:txBody>
          <a:bodyPr wrap="square">
            <a:spAutoFit/>
          </a:bodyPr>
          <a:lstStyle/>
          <a:p>
            <a:pPr algn="l">
              <a:defRPr/>
            </a:pPr>
            <a:r>
              <a:rPr lang="zh-CN" altLang="en-US" sz="900" dirty="0">
                <a:solidFill>
                  <a:srgbClr val="5F5F5F"/>
                </a:solidFill>
                <a:latin typeface="Arial"/>
                <a:ea typeface="华文细黑" pitchFamily="2" charset="-122"/>
              </a:rPr>
              <a:t>注</a:t>
            </a:r>
            <a:r>
              <a:rPr lang="zh-CN" altLang="en-US" sz="900" dirty="0" smtClean="0">
                <a:solidFill>
                  <a:srgbClr val="5F5F5F"/>
                </a:solidFill>
                <a:latin typeface="Arial"/>
                <a:ea typeface="华文细黑" pitchFamily="2" charset="-122"/>
              </a:rPr>
              <a:t>：基期为上年</a:t>
            </a:r>
            <a:r>
              <a:rPr lang="en-US" altLang="zh-CN" sz="900" dirty="0" smtClean="0">
                <a:solidFill>
                  <a:srgbClr val="5F5F5F"/>
                </a:solidFill>
                <a:latin typeface="Arial"/>
                <a:ea typeface="华文细黑" pitchFamily="2" charset="-122"/>
              </a:rPr>
              <a:t>12</a:t>
            </a:r>
            <a:r>
              <a:rPr lang="zh-CN" altLang="en-US" sz="900" dirty="0" smtClean="0">
                <a:solidFill>
                  <a:srgbClr val="5F5F5F"/>
                </a:solidFill>
                <a:latin typeface="Arial"/>
                <a:ea typeface="华文细黑" pitchFamily="2" charset="-122"/>
              </a:rPr>
              <a:t>月</a:t>
            </a:r>
            <a:endParaRPr lang="zh-CN" altLang="en-US" sz="900" dirty="0">
              <a:solidFill>
                <a:srgbClr val="5F5F5F"/>
              </a:solidFill>
              <a:latin typeface="Arial"/>
              <a:ea typeface="华文细黑" pitchFamily="2" charset="-122"/>
            </a:endParaRPr>
          </a:p>
        </p:txBody>
      </p:sp>
      <p:sp>
        <p:nvSpPr>
          <p:cNvPr id="16" name="Oval 178"/>
          <p:cNvSpPr>
            <a:spLocks noChangeArrowheads="1"/>
          </p:cNvSpPr>
          <p:nvPr/>
        </p:nvSpPr>
        <p:spPr bwMode="auto">
          <a:xfrm rot="10800000" flipV="1">
            <a:off x="1202940" y="4875252"/>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zh-CN" sz="900" dirty="0" smtClean="0">
                <a:solidFill>
                  <a:srgbClr val="FF9933"/>
                </a:solidFill>
              </a:rPr>
              <a:t>5092</a:t>
            </a:r>
            <a:endParaRPr lang="en-US" altLang="en-US" sz="900" dirty="0" smtClean="0">
              <a:solidFill>
                <a:srgbClr val="FF9933"/>
              </a:solidFill>
            </a:endParaRPr>
          </a:p>
        </p:txBody>
      </p:sp>
      <p:sp>
        <p:nvSpPr>
          <p:cNvPr id="17" name="Oval 178"/>
          <p:cNvSpPr>
            <a:spLocks noChangeArrowheads="1"/>
          </p:cNvSpPr>
          <p:nvPr/>
        </p:nvSpPr>
        <p:spPr bwMode="auto">
          <a:xfrm rot="10800000" flipV="1">
            <a:off x="1781384" y="5018136"/>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6302</a:t>
            </a:r>
          </a:p>
        </p:txBody>
      </p:sp>
      <p:sp>
        <p:nvSpPr>
          <p:cNvPr id="18"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·MPV</a:t>
            </a:r>
            <a:r>
              <a:rPr lang="zh-CN" altLang="en-US" dirty="0" smtClean="0"/>
              <a:t>终端</a:t>
            </a:r>
            <a:r>
              <a:rPr lang="zh-CN" altLang="en-US" dirty="0" smtClean="0"/>
              <a:t>优惠</a:t>
            </a:r>
            <a:r>
              <a:rPr lang="en-US" altLang="en-US" dirty="0" err="1" smtClean="0"/>
              <a:t>指数</a:t>
            </a:r>
            <a:r>
              <a:rPr lang="en-US" altLang="en-US" dirty="0" smtClean="0"/>
              <a:t>—4</a:t>
            </a:r>
            <a:r>
              <a:rPr lang="zh-CN" altLang="en-US" dirty="0" smtClean="0"/>
              <a:t>月</a:t>
            </a:r>
            <a:endParaRPr lang="zh-CN" altLang="en-US" dirty="0"/>
          </a:p>
        </p:txBody>
      </p:sp>
      <p:grpSp>
        <p:nvGrpSpPr>
          <p:cNvPr id="19" name="组合 18"/>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21"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2"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-MPV</a:t>
              </a:r>
              <a:endParaRPr lang="zh-HK" altLang="en-US" sz="1700" b="1" kern="0" dirty="0">
                <a:solidFill>
                  <a:srgbClr val="FFFFFF"/>
                </a:solidFill>
                <a:ea typeface="华文细黑" pitchFamily="2" charset="-122"/>
              </a:endParaRPr>
            </a:p>
          </p:txBody>
        </p:sp>
      </p:grpSp>
      <p:sp>
        <p:nvSpPr>
          <p:cNvPr id="23" name="AutoShape 66"/>
          <p:cNvSpPr>
            <a:spLocks noChangeArrowheads="1"/>
          </p:cNvSpPr>
          <p:nvPr>
            <p:custDataLst>
              <p:tags r:id="rId8"/>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4" name="AutoShape 67"/>
          <p:cNvSpPr>
            <a:spLocks noChangeArrowheads="1"/>
          </p:cNvSpPr>
          <p:nvPr>
            <p:custDataLst>
              <p:tags r:id="rId9"/>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5" name="Text Box 68"/>
          <p:cNvSpPr txBox="1">
            <a:spLocks noChangeArrowheads="1"/>
          </p:cNvSpPr>
          <p:nvPr>
            <p:custDataLst>
              <p:tags r:id="rId10"/>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6" name="Text Box 69"/>
          <p:cNvSpPr txBox="1">
            <a:spLocks noChangeArrowheads="1"/>
          </p:cNvSpPr>
          <p:nvPr>
            <p:custDataLst>
              <p:tags r:id="rId11"/>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7" name="Oval 178"/>
          <p:cNvSpPr>
            <a:spLocks noChangeArrowheads="1"/>
          </p:cNvSpPr>
          <p:nvPr/>
        </p:nvSpPr>
        <p:spPr bwMode="auto">
          <a:xfrm rot="10800000" flipV="1">
            <a:off x="2390162" y="4660925"/>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4381</a:t>
            </a:r>
          </a:p>
        </p:txBody>
      </p:sp>
      <p:sp>
        <p:nvSpPr>
          <p:cNvPr id="28" name="Oval 178"/>
          <p:cNvSpPr>
            <a:spLocks noChangeArrowheads="1"/>
          </p:cNvSpPr>
          <p:nvPr/>
        </p:nvSpPr>
        <p:spPr bwMode="auto">
          <a:xfrm rot="10800000" flipV="1">
            <a:off x="3012726" y="4735325"/>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4686</a:t>
            </a:r>
          </a:p>
        </p:txBody>
      </p:sp>
    </p:spTree>
    <p:extLst>
      <p:ext uri="{BB962C8B-B14F-4D97-AF65-F5344CB8AC3E}">
        <p14:creationId xmlns:p14="http://schemas.microsoft.com/office/powerpoint/2010/main" val="207990497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371222667"/>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4000" name="think-cell Slide" r:id="rId13" imgW="360" imgH="360" progId="">
                  <p:embed/>
                </p:oleObj>
              </mc:Choice>
              <mc:Fallback>
                <p:oleObj name="think-cell Slide" r:id="rId13" imgW="360" imgH="360" progId="">
                  <p:embed/>
                  <p:pic>
                    <p:nvPicPr>
                      <p:cNvPr id="0" name="Picture 288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4274662428"/>
              </p:ext>
            </p:extLst>
          </p:nvPr>
        </p:nvGraphicFramePr>
        <p:xfrm>
          <a:off x="395286" y="3513261"/>
          <a:ext cx="8001171" cy="2881313"/>
        </p:xfrm>
        <a:graphic>
          <a:graphicData uri="http://schemas.openxmlformats.org/drawingml/2006/chart">
            <c:chart xmlns:c="http://schemas.openxmlformats.org/drawingml/2006/chart" xmlns:r="http://schemas.openxmlformats.org/officeDocument/2006/relationships" r:id="rId15"/>
          </a:graphicData>
        </a:graphic>
      </p:graphicFrame>
      <p:sp>
        <p:nvSpPr>
          <p:cNvPr id="39947"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D4919393-5694-47C7-B267-9F65E3DF5B4A}" type="slidenum">
              <a:rPr lang="zh-CN" altLang="en-US" smtClean="0"/>
              <a:pPr/>
              <a:t>34</a:t>
            </a:fld>
            <a:endParaRPr lang="zh-CN" altLang="en-US" smtClean="0"/>
          </a:p>
        </p:txBody>
      </p:sp>
      <p:sp>
        <p:nvSpPr>
          <p:cNvPr id="26" name="TextBox 25"/>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14" name="内容占位符 2"/>
          <p:cNvSpPr txBox="1">
            <a:spLocks/>
          </p:cNvSpPr>
          <p:nvPr>
            <p:custDataLst>
              <p:tags r:id="rId6"/>
            </p:custDataLst>
          </p:nvPr>
        </p:nvSpPr>
        <p:spPr bwMode="auto">
          <a:xfrm>
            <a:off x="395288" y="836613"/>
            <a:ext cx="8353425" cy="206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smtClean="0">
                <a:solidFill>
                  <a:srgbClr val="5F5F5F"/>
                </a:solidFill>
                <a:latin typeface="+mn-ea"/>
                <a:ea typeface="+mn-ea"/>
              </a:rPr>
              <a:t>2017 GAIN·4</a:t>
            </a:r>
            <a:r>
              <a:rPr lang="zh-CN" altLang="en-US" sz="1600" b="1" dirty="0" smtClean="0">
                <a:solidFill>
                  <a:srgbClr val="5F5F5F"/>
                </a:solidFill>
                <a:latin typeface="+mn-ea"/>
                <a:ea typeface="+mn-ea"/>
              </a:rPr>
              <a:t>月</a:t>
            </a:r>
            <a:r>
              <a:rPr lang="en-US" altLang="zh-CN" sz="1600" b="1" dirty="0" smtClean="0">
                <a:solidFill>
                  <a:srgbClr val="5F5F5F"/>
                </a:solidFill>
                <a:latin typeface="+mn-ea"/>
                <a:ea typeface="+mn-ea"/>
              </a:rPr>
              <a:t>SUV</a:t>
            </a:r>
            <a:r>
              <a:rPr lang="zh-CN" altLang="en-US" sz="1600" b="1" dirty="0" smtClean="0">
                <a:solidFill>
                  <a:srgbClr val="5F5F5F"/>
                </a:solidFill>
                <a:latin typeface="+mn-ea"/>
                <a:ea typeface="+mn-ea"/>
              </a:rPr>
              <a:t>价格</a:t>
            </a:r>
            <a:r>
              <a:rPr lang="zh-CN" altLang="en-US" sz="1600" b="1" dirty="0">
                <a:solidFill>
                  <a:srgbClr val="5F5F5F"/>
                </a:solidFill>
                <a:latin typeface="+mn-ea"/>
                <a:ea typeface="+mn-ea"/>
              </a:rPr>
              <a:t>变化指数</a:t>
            </a:r>
            <a:r>
              <a:rPr lang="zh-CN" altLang="en-US" sz="1600" b="1" dirty="0" smtClean="0">
                <a:solidFill>
                  <a:srgbClr val="5F5F5F"/>
                </a:solidFill>
                <a:latin typeface="+mn-ea"/>
                <a:ea typeface="+mn-ea"/>
              </a:rPr>
              <a:t>为</a:t>
            </a:r>
            <a:r>
              <a:rPr lang="en-US" altLang="zh-CN" sz="1600" b="1" dirty="0" smtClean="0">
                <a:solidFill>
                  <a:srgbClr val="5F5F5F"/>
                </a:solidFill>
                <a:latin typeface="+mn-ea"/>
                <a:ea typeface="+mn-ea"/>
              </a:rPr>
              <a:t>-1.70</a:t>
            </a:r>
            <a:r>
              <a:rPr lang="zh-CN" altLang="en-US" sz="1600" b="1" dirty="0" smtClean="0">
                <a:solidFill>
                  <a:srgbClr val="5F5F5F"/>
                </a:solidFill>
                <a:latin typeface="+mn-ea"/>
                <a:ea typeface="+mn-ea"/>
              </a:rPr>
              <a:t>，环比上升</a:t>
            </a:r>
            <a:r>
              <a:rPr lang="en-US" altLang="zh-CN" sz="1600" b="1" dirty="0" smtClean="0">
                <a:solidFill>
                  <a:srgbClr val="5F5F5F"/>
                </a:solidFill>
                <a:latin typeface="+mn-ea"/>
                <a:ea typeface="+mn-ea"/>
              </a:rPr>
              <a:t>1.1%</a:t>
            </a:r>
            <a:r>
              <a:rPr lang="zh-CN" altLang="en-US" sz="1600" b="1" dirty="0" smtClean="0">
                <a:solidFill>
                  <a:srgbClr val="5F5F5F"/>
                </a:solidFill>
                <a:latin typeface="+mn-ea"/>
                <a:ea typeface="+mn-ea"/>
              </a:rPr>
              <a:t>，</a:t>
            </a:r>
            <a:r>
              <a:rPr lang="zh-CN" altLang="en-US" sz="1600" b="1" dirty="0">
                <a:solidFill>
                  <a:srgbClr val="5F5F5F"/>
                </a:solidFill>
                <a:latin typeface="+mn-ea"/>
                <a:ea typeface="+mn-ea"/>
              </a:rPr>
              <a:t>市场均价</a:t>
            </a:r>
            <a:r>
              <a:rPr lang="zh-CN" altLang="en-US" sz="1600" b="1" dirty="0" smtClean="0">
                <a:solidFill>
                  <a:srgbClr val="5F5F5F"/>
                </a:solidFill>
                <a:latin typeface="+mn-ea"/>
                <a:ea typeface="+mn-ea"/>
              </a:rPr>
              <a:t>从</a:t>
            </a:r>
            <a:r>
              <a:rPr lang="en-US" altLang="zh-CN" sz="1600" b="1" dirty="0" smtClean="0">
                <a:solidFill>
                  <a:srgbClr val="5F5F5F"/>
                </a:solidFill>
                <a:latin typeface="+mn-ea"/>
              </a:rPr>
              <a:t>14.30</a:t>
            </a:r>
            <a:r>
              <a:rPr lang="zh-CN" altLang="en-US" sz="1600" b="1" dirty="0" smtClean="0">
                <a:solidFill>
                  <a:srgbClr val="5F5F5F"/>
                </a:solidFill>
                <a:latin typeface="+mn-ea"/>
                <a:ea typeface="+mn-ea"/>
              </a:rPr>
              <a:t>万上升至</a:t>
            </a:r>
            <a:r>
              <a:rPr lang="en-US" altLang="zh-CN" sz="1600" b="1" dirty="0" smtClean="0">
                <a:solidFill>
                  <a:srgbClr val="5F5F5F"/>
                </a:solidFill>
                <a:latin typeface="+mn-ea"/>
                <a:ea typeface="+mn-ea"/>
              </a:rPr>
              <a:t>14.46</a:t>
            </a:r>
            <a:r>
              <a:rPr lang="zh-CN" altLang="en-US" sz="1600" b="1" dirty="0" smtClean="0">
                <a:solidFill>
                  <a:srgbClr val="5F5F5F"/>
                </a:solidFill>
                <a:latin typeface="+mn-ea"/>
                <a:ea typeface="+mn-ea"/>
              </a:rPr>
              <a:t>万</a:t>
            </a:r>
            <a:endParaRPr lang="zh-CN" altLang="en-US" sz="1600" b="1" dirty="0">
              <a:ea typeface="微软雅黑" pitchFamily="34" charset="-122"/>
            </a:endParaRPr>
          </a:p>
          <a:p>
            <a:pPr lvl="1" algn="l" eaLnBrk="1" hangingPunct="1">
              <a:lnSpc>
                <a:spcPts val="2000"/>
              </a:lnSpc>
              <a:spcAft>
                <a:spcPts val="600"/>
              </a:spcAft>
              <a:buFont typeface="Wingdings" pitchFamily="2" charset="2"/>
              <a:buChar char="Ø"/>
            </a:pPr>
            <a:r>
              <a:rPr lang="zh-CN" altLang="en-US" sz="1400" dirty="0" smtClean="0">
                <a:latin typeface="+mn-ea"/>
                <a:ea typeface="+mn-ea"/>
              </a:rPr>
              <a:t>本月</a:t>
            </a:r>
            <a:r>
              <a:rPr lang="en-US" altLang="zh-CN" sz="1400" dirty="0" smtClean="0">
                <a:latin typeface="+mn-ea"/>
                <a:ea typeface="+mn-ea"/>
              </a:rPr>
              <a:t>SUV</a:t>
            </a:r>
            <a:r>
              <a:rPr lang="zh-CN" altLang="en-US" sz="1400" dirty="0" smtClean="0">
                <a:latin typeface="+mn-ea"/>
                <a:ea typeface="+mn-ea"/>
              </a:rPr>
              <a:t>市场整体终端成交价指数出现小幅上升，升幅为</a:t>
            </a:r>
            <a:r>
              <a:rPr lang="en-US" altLang="zh-CN" sz="1400" dirty="0" smtClean="0">
                <a:latin typeface="+mn-ea"/>
                <a:ea typeface="+mn-ea"/>
              </a:rPr>
              <a:t>1,600</a:t>
            </a:r>
            <a:r>
              <a:rPr lang="zh-CN" altLang="en-US" sz="1400" dirty="0" smtClean="0">
                <a:latin typeface="+mn-ea"/>
                <a:ea typeface="+mn-ea"/>
              </a:rPr>
              <a:t>元</a:t>
            </a:r>
            <a:endParaRPr lang="en-US" altLang="zh-CN" sz="1400" dirty="0" smtClean="0">
              <a:latin typeface="+mn-ea"/>
              <a:ea typeface="+mn-ea"/>
            </a:endParaRPr>
          </a:p>
          <a:p>
            <a:pPr lvl="1" algn="l" eaLnBrk="1" hangingPunct="1">
              <a:lnSpc>
                <a:spcPts val="2000"/>
              </a:lnSpc>
              <a:spcAft>
                <a:spcPts val="600"/>
              </a:spcAft>
              <a:buFont typeface="Wingdings" pitchFamily="2" charset="2"/>
              <a:buChar char="Ø"/>
            </a:pPr>
            <a:r>
              <a:rPr lang="zh-CN" altLang="en-US" sz="1400" dirty="0" smtClean="0">
                <a:latin typeface="+mn-ea"/>
                <a:ea typeface="+mn-ea"/>
              </a:rPr>
              <a:t>本月哈弗</a:t>
            </a:r>
            <a:r>
              <a:rPr lang="en-US" altLang="zh-CN" sz="1400" dirty="0" smtClean="0">
                <a:latin typeface="+mn-ea"/>
                <a:ea typeface="+mn-ea"/>
              </a:rPr>
              <a:t>H6</a:t>
            </a:r>
            <a:r>
              <a:rPr lang="zh-CN" altLang="en-US" sz="1400" dirty="0" smtClean="0">
                <a:latin typeface="+mn-ea"/>
                <a:ea typeface="+mn-ea"/>
              </a:rPr>
              <a:t>（蓝标）、途</a:t>
            </a:r>
            <a:r>
              <a:rPr lang="zh-CN" altLang="en-US" sz="1400" dirty="0" smtClean="0">
                <a:latin typeface="+mn-ea"/>
                <a:ea typeface="+mn-ea"/>
              </a:rPr>
              <a:t>观权重增加明显</a:t>
            </a:r>
            <a:r>
              <a:rPr lang="zh-CN" altLang="en-US" sz="1400" dirty="0" smtClean="0">
                <a:latin typeface="+mn-ea"/>
                <a:ea typeface="+mn-ea"/>
              </a:rPr>
              <a:t>，两款车型终端成交价格有一定幅度上升，因此直接</a:t>
            </a:r>
            <a:r>
              <a:rPr lang="zh-CN" altLang="en-US" sz="1400" dirty="0" smtClean="0">
                <a:latin typeface="+mn-ea"/>
                <a:ea typeface="+mn-ea"/>
              </a:rPr>
              <a:t>导致该级别价格指数上升</a:t>
            </a:r>
            <a:endParaRPr lang="en-US" altLang="zh-CN" sz="1400" dirty="0" smtClean="0">
              <a:latin typeface="+mn-ea"/>
              <a:ea typeface="+mn-ea"/>
            </a:endParaRPr>
          </a:p>
        </p:txBody>
      </p:sp>
      <p:sp>
        <p:nvSpPr>
          <p:cNvPr id="15" name="Oval 178"/>
          <p:cNvSpPr>
            <a:spLocks noChangeArrowheads="1"/>
          </p:cNvSpPr>
          <p:nvPr/>
        </p:nvSpPr>
        <p:spPr bwMode="auto">
          <a:xfrm>
            <a:off x="1166936" y="5367713"/>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14</a:t>
            </a:r>
            <a:r>
              <a:rPr lang="en-US" altLang="zh-CN" sz="900" dirty="0" smtClean="0">
                <a:solidFill>
                  <a:srgbClr val="FF9933"/>
                </a:solidFill>
              </a:rPr>
              <a:t>.03</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6" name="Oval 178"/>
          <p:cNvSpPr>
            <a:spLocks noChangeArrowheads="1"/>
          </p:cNvSpPr>
          <p:nvPr/>
        </p:nvSpPr>
        <p:spPr bwMode="auto">
          <a:xfrm>
            <a:off x="1788894" y="5111275"/>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14.60</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7"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·SUV</a:t>
            </a:r>
            <a:r>
              <a:rPr lang="zh-CN" altLang="en-US" dirty="0" smtClean="0"/>
              <a:t>价格</a:t>
            </a:r>
            <a:r>
              <a:rPr lang="zh-CN" altLang="en-US" dirty="0"/>
              <a:t>变化</a:t>
            </a:r>
            <a:r>
              <a:rPr lang="en-US" altLang="en-US" dirty="0" err="1"/>
              <a:t>指数</a:t>
            </a:r>
            <a:r>
              <a:rPr lang="en-US" altLang="en-US" dirty="0" smtClean="0"/>
              <a:t>—4</a:t>
            </a:r>
            <a:r>
              <a:rPr lang="zh-CN" altLang="en-US" dirty="0" smtClean="0"/>
              <a:t>月</a:t>
            </a:r>
            <a:endParaRPr lang="zh-CN" altLang="en-US" dirty="0"/>
          </a:p>
        </p:txBody>
      </p:sp>
      <p:grpSp>
        <p:nvGrpSpPr>
          <p:cNvPr id="18" name="组合 17"/>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1"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-SUV</a:t>
              </a:r>
              <a:endParaRPr lang="zh-HK" altLang="en-US" sz="1700" b="1" kern="0" dirty="0">
                <a:solidFill>
                  <a:srgbClr val="FFFFFF"/>
                </a:solidFill>
                <a:ea typeface="华文细黑" pitchFamily="2" charset="-122"/>
              </a:endParaRPr>
            </a:p>
          </p:txBody>
        </p:sp>
      </p:grpSp>
      <p:sp>
        <p:nvSpPr>
          <p:cNvPr id="22" name="AutoShape 66"/>
          <p:cNvSpPr>
            <a:spLocks noChangeArrowheads="1"/>
          </p:cNvSpPr>
          <p:nvPr>
            <p:custDataLst>
              <p:tags r:id="rId8"/>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3" name="AutoShape 67"/>
          <p:cNvSpPr>
            <a:spLocks noChangeArrowheads="1"/>
          </p:cNvSpPr>
          <p:nvPr>
            <p:custDataLst>
              <p:tags r:id="rId9"/>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4" name="Text Box 68"/>
          <p:cNvSpPr txBox="1">
            <a:spLocks noChangeArrowheads="1"/>
          </p:cNvSpPr>
          <p:nvPr>
            <p:custDataLst>
              <p:tags r:id="rId10"/>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5" name="Text Box 69"/>
          <p:cNvSpPr txBox="1">
            <a:spLocks noChangeArrowheads="1"/>
          </p:cNvSpPr>
          <p:nvPr>
            <p:custDataLst>
              <p:tags r:id="rId11"/>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7" name="Oval 178"/>
          <p:cNvSpPr>
            <a:spLocks noChangeArrowheads="1"/>
          </p:cNvSpPr>
          <p:nvPr/>
        </p:nvSpPr>
        <p:spPr bwMode="auto">
          <a:xfrm>
            <a:off x="2409704" y="5201382"/>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14.30</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8" name="Oval 178"/>
          <p:cNvSpPr>
            <a:spLocks noChangeArrowheads="1"/>
          </p:cNvSpPr>
          <p:nvPr/>
        </p:nvSpPr>
        <p:spPr bwMode="auto">
          <a:xfrm>
            <a:off x="3031662" y="5155861"/>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14.46</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140643461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29583250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7063" name="think-cell Slide" r:id="rId14" imgW="360" imgH="360" progId="">
                  <p:embed/>
                </p:oleObj>
              </mc:Choice>
              <mc:Fallback>
                <p:oleObj name="think-cell Slide" r:id="rId14" imgW="360" imgH="360" progId="">
                  <p:embed/>
                  <p:pic>
                    <p:nvPicPr>
                      <p:cNvPr id="0" name="Picture 287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3908211083"/>
              </p:ext>
            </p:extLst>
          </p:nvPr>
        </p:nvGraphicFramePr>
        <p:xfrm>
          <a:off x="395288" y="3519369"/>
          <a:ext cx="8154016" cy="2875205"/>
        </p:xfrm>
        <a:graphic>
          <a:graphicData uri="http://schemas.openxmlformats.org/drawingml/2006/chart">
            <c:chart xmlns:c="http://schemas.openxmlformats.org/drawingml/2006/chart" xmlns:r="http://schemas.openxmlformats.org/officeDocument/2006/relationships" r:id="rId16"/>
          </a:graphicData>
        </a:graphic>
      </p:graphicFrame>
      <p:sp>
        <p:nvSpPr>
          <p:cNvPr id="40970" name="灯片编号占位符 20"/>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D5E67A66-DB67-4CCE-9010-B17A1C50F85B}" type="slidenum">
              <a:rPr lang="zh-CN" altLang="en-US" smtClean="0"/>
              <a:pPr/>
              <a:t>35</a:t>
            </a:fld>
            <a:endParaRPr lang="zh-CN" altLang="en-US" dirty="0" smtClean="0"/>
          </a:p>
        </p:txBody>
      </p:sp>
      <p:sp>
        <p:nvSpPr>
          <p:cNvPr id="33" name="TextBox 32"/>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14" name="内容占位符 2"/>
          <p:cNvSpPr txBox="1">
            <a:spLocks/>
          </p:cNvSpPr>
          <p:nvPr>
            <p:custDataLst>
              <p:tags r:id="rId6"/>
            </p:custDataLst>
          </p:nvPr>
        </p:nvSpPr>
        <p:spPr bwMode="auto">
          <a:xfrm>
            <a:off x="395536" y="838200"/>
            <a:ext cx="8569139" cy="194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smtClean="0">
                <a:solidFill>
                  <a:srgbClr val="5F5F5F"/>
                </a:solidFill>
                <a:latin typeface="+mn-ea"/>
                <a:ea typeface="+mn-ea"/>
              </a:rPr>
              <a:t>2017 GAIN·4</a:t>
            </a:r>
            <a:r>
              <a:rPr lang="zh-CN" altLang="en-US" sz="1600" b="1" dirty="0" smtClean="0">
                <a:solidFill>
                  <a:srgbClr val="5F5F5F"/>
                </a:solidFill>
                <a:latin typeface="+mn-ea"/>
                <a:ea typeface="+mn-ea"/>
              </a:rPr>
              <a:t>月</a:t>
            </a:r>
            <a:r>
              <a:rPr lang="en-US" altLang="zh-CN" sz="1600" b="1" dirty="0">
                <a:solidFill>
                  <a:srgbClr val="5F5F5F"/>
                </a:solidFill>
                <a:latin typeface="+mn-ea"/>
                <a:ea typeface="+mn-ea"/>
              </a:rPr>
              <a:t>SUV</a:t>
            </a:r>
            <a:r>
              <a:rPr lang="zh-CN" altLang="en-US" sz="1600" b="1" dirty="0">
                <a:solidFill>
                  <a:srgbClr val="5F5F5F"/>
                </a:solidFill>
                <a:latin typeface="+mn-ea"/>
                <a:ea typeface="+mn-ea"/>
              </a:rPr>
              <a:t>市场终端优惠指数</a:t>
            </a:r>
            <a:r>
              <a:rPr lang="zh-CN" altLang="en-US" sz="1600" b="1" dirty="0" smtClean="0">
                <a:solidFill>
                  <a:srgbClr val="5F5F5F"/>
                </a:solidFill>
                <a:latin typeface="+mn-ea"/>
                <a:ea typeface="+mn-ea"/>
              </a:rPr>
              <a:t>为</a:t>
            </a:r>
            <a:r>
              <a:rPr lang="en-US" altLang="zh-CN" sz="1600" b="1" dirty="0" smtClean="0">
                <a:solidFill>
                  <a:srgbClr val="5F5F5F"/>
                </a:solidFill>
                <a:latin typeface="+mn-ea"/>
                <a:ea typeface="+mn-ea"/>
              </a:rPr>
              <a:t>-0.64</a:t>
            </a:r>
            <a:r>
              <a:rPr lang="zh-CN" altLang="en-US" sz="1600" b="1" dirty="0" smtClean="0">
                <a:solidFill>
                  <a:srgbClr val="5F5F5F"/>
                </a:solidFill>
                <a:latin typeface="+mn-ea"/>
                <a:ea typeface="+mn-ea"/>
              </a:rPr>
              <a:t>，环比下降</a:t>
            </a:r>
            <a:r>
              <a:rPr lang="en-US" altLang="zh-CN" sz="1600" b="1" dirty="0" smtClean="0">
                <a:solidFill>
                  <a:srgbClr val="5F5F5F"/>
                </a:solidFill>
                <a:latin typeface="+mn-ea"/>
                <a:ea typeface="+mn-ea"/>
              </a:rPr>
              <a:t>11.7%</a:t>
            </a:r>
            <a:r>
              <a:rPr lang="zh-CN" altLang="en-US" sz="1600" b="1" dirty="0">
                <a:solidFill>
                  <a:srgbClr val="5F5F5F"/>
                </a:solidFill>
                <a:latin typeface="+mn-ea"/>
                <a:ea typeface="+mn-ea"/>
              </a:rPr>
              <a:t>，优惠</a:t>
            </a:r>
            <a:r>
              <a:rPr lang="zh-CN" altLang="en-US" sz="1600" b="1" dirty="0" smtClean="0">
                <a:solidFill>
                  <a:srgbClr val="5F5F5F"/>
                </a:solidFill>
                <a:latin typeface="+mn-ea"/>
                <a:ea typeface="+mn-ea"/>
              </a:rPr>
              <a:t>额度增加</a:t>
            </a:r>
            <a:r>
              <a:rPr lang="en-US" altLang="zh-CN" sz="1600" b="1" dirty="0" smtClean="0">
                <a:solidFill>
                  <a:srgbClr val="5F5F5F"/>
                </a:solidFill>
                <a:latin typeface="+mn-ea"/>
                <a:ea typeface="+mn-ea"/>
              </a:rPr>
              <a:t>1,333</a:t>
            </a:r>
            <a:r>
              <a:rPr lang="zh-CN" altLang="en-US" sz="1600" b="1" dirty="0" smtClean="0">
                <a:solidFill>
                  <a:srgbClr val="5F5F5F"/>
                </a:solidFill>
                <a:latin typeface="+mn-ea"/>
                <a:ea typeface="+mn-ea"/>
              </a:rPr>
              <a:t>元</a:t>
            </a:r>
            <a:endParaRPr lang="zh-CN" altLang="en-US" sz="1600" b="1" dirty="0">
              <a:solidFill>
                <a:srgbClr val="5F5F5F"/>
              </a:solidFill>
              <a:latin typeface="+mn-ea"/>
              <a:ea typeface="+mn-ea"/>
            </a:endParaRPr>
          </a:p>
          <a:p>
            <a:pPr lvl="1" algn="l" eaLnBrk="1" hangingPunct="1">
              <a:lnSpc>
                <a:spcPts val="2000"/>
              </a:lnSpc>
              <a:spcAft>
                <a:spcPts val="600"/>
              </a:spcAft>
              <a:buFont typeface="Wingdings" pitchFamily="2" charset="2"/>
              <a:buChar char="Ø"/>
            </a:pPr>
            <a:r>
              <a:rPr lang="zh-CN" altLang="en-US" sz="1400" dirty="0">
                <a:latin typeface="+mn-ea"/>
                <a:ea typeface="+mn-ea"/>
              </a:rPr>
              <a:t>本</a:t>
            </a:r>
            <a:r>
              <a:rPr lang="zh-CN" altLang="en-US" sz="1400" dirty="0" smtClean="0">
                <a:latin typeface="+mn-ea"/>
                <a:ea typeface="+mn-ea"/>
              </a:rPr>
              <a:t>月</a:t>
            </a:r>
            <a:r>
              <a:rPr lang="en-US" altLang="zh-CN" sz="1400" dirty="0" smtClean="0">
                <a:latin typeface="+mn-ea"/>
                <a:ea typeface="+mn-ea"/>
              </a:rPr>
              <a:t>SUV</a:t>
            </a:r>
            <a:r>
              <a:rPr lang="zh-CN" altLang="en-US" sz="1400" dirty="0" smtClean="0">
                <a:latin typeface="+mn-ea"/>
                <a:ea typeface="+mn-ea"/>
              </a:rPr>
              <a:t>市场</a:t>
            </a:r>
            <a:r>
              <a:rPr lang="zh-CN" altLang="en-US" sz="1400" dirty="0">
                <a:latin typeface="+mn-ea"/>
                <a:ea typeface="+mn-ea"/>
              </a:rPr>
              <a:t>终端</a:t>
            </a:r>
            <a:r>
              <a:rPr lang="zh-CN" altLang="en-US" sz="1400" dirty="0" smtClean="0">
                <a:latin typeface="+mn-ea"/>
                <a:ea typeface="+mn-ea"/>
              </a:rPr>
              <a:t>优惠指数环比下降，主要也是受到权重车型哈弗</a:t>
            </a:r>
            <a:r>
              <a:rPr lang="en-US" altLang="zh-CN" sz="1400" dirty="0" smtClean="0">
                <a:latin typeface="+mn-ea"/>
                <a:ea typeface="+mn-ea"/>
              </a:rPr>
              <a:t>H6</a:t>
            </a:r>
            <a:r>
              <a:rPr lang="zh-CN" altLang="en-US" sz="1400" dirty="0" smtClean="0">
                <a:latin typeface="+mn-ea"/>
                <a:ea typeface="+mn-ea"/>
              </a:rPr>
              <a:t>（蓝标）权重增加的影响</a:t>
            </a:r>
            <a:endParaRPr lang="en-US" altLang="zh-CN" sz="1400" dirty="0" smtClean="0">
              <a:latin typeface="+mn-ea"/>
              <a:ea typeface="+mn-ea"/>
            </a:endParaRPr>
          </a:p>
          <a:p>
            <a:pPr lvl="1" algn="l" eaLnBrk="1" hangingPunct="1">
              <a:lnSpc>
                <a:spcPts val="2000"/>
              </a:lnSpc>
              <a:spcAft>
                <a:spcPts val="600"/>
              </a:spcAft>
              <a:buFont typeface="Wingdings" pitchFamily="2" charset="2"/>
              <a:buChar char="Ø"/>
            </a:pPr>
            <a:r>
              <a:rPr lang="zh-CN" altLang="en-US" sz="1400" dirty="0" smtClean="0">
                <a:latin typeface="+mn-ea"/>
                <a:ea typeface="+mn-ea"/>
              </a:rPr>
              <a:t>由于权重车型哈弗</a:t>
            </a:r>
            <a:r>
              <a:rPr lang="en-US" altLang="zh-CN" sz="1400" dirty="0" smtClean="0">
                <a:latin typeface="+mn-ea"/>
                <a:ea typeface="+mn-ea"/>
              </a:rPr>
              <a:t>H6</a:t>
            </a:r>
            <a:r>
              <a:rPr lang="zh-CN" altLang="en-US" sz="1400" dirty="0" smtClean="0">
                <a:latin typeface="+mn-ea"/>
                <a:ea typeface="+mn-ea"/>
              </a:rPr>
              <a:t>（蓝标）本月优惠幅度较大，因此拉升了该级别的优惠指数</a:t>
            </a:r>
            <a:endParaRPr lang="en-US" altLang="zh-CN" sz="1400" dirty="0" smtClean="0">
              <a:latin typeface="+mn-ea"/>
              <a:ea typeface="+mn-ea"/>
            </a:endParaRPr>
          </a:p>
        </p:txBody>
      </p:sp>
      <p:sp>
        <p:nvSpPr>
          <p:cNvPr id="15" name="Oval 178"/>
          <p:cNvSpPr>
            <a:spLocks noChangeArrowheads="1"/>
          </p:cNvSpPr>
          <p:nvPr/>
        </p:nvSpPr>
        <p:spPr bwMode="auto">
          <a:xfrm rot="10800000" flipV="1">
            <a:off x="1099352" y="4956971"/>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zh-CN" sz="900" dirty="0" smtClean="0">
                <a:solidFill>
                  <a:srgbClr val="FF9933"/>
                </a:solidFill>
              </a:rPr>
              <a:t>8838</a:t>
            </a:r>
            <a:endParaRPr lang="en-US" altLang="en-US" sz="900" dirty="0" smtClean="0">
              <a:solidFill>
                <a:srgbClr val="FF9933"/>
              </a:solidFill>
            </a:endParaRPr>
          </a:p>
        </p:txBody>
      </p:sp>
      <p:sp>
        <p:nvSpPr>
          <p:cNvPr id="16" name="Oval 178"/>
          <p:cNvSpPr>
            <a:spLocks noChangeArrowheads="1"/>
          </p:cNvSpPr>
          <p:nvPr/>
        </p:nvSpPr>
        <p:spPr bwMode="auto">
          <a:xfrm rot="10800000" flipV="1">
            <a:off x="1819515" y="4956971"/>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9711</a:t>
            </a:r>
          </a:p>
        </p:txBody>
      </p:sp>
      <p:sp>
        <p:nvSpPr>
          <p:cNvPr id="17"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·SUV</a:t>
            </a:r>
            <a:r>
              <a:rPr lang="zh-CN" altLang="en-US" dirty="0" smtClean="0"/>
              <a:t>终端</a:t>
            </a:r>
            <a:r>
              <a:rPr lang="zh-CN" altLang="en-US" dirty="0" smtClean="0"/>
              <a:t>优惠</a:t>
            </a:r>
            <a:r>
              <a:rPr lang="en-US" altLang="en-US" dirty="0" err="1" smtClean="0"/>
              <a:t>指数</a:t>
            </a:r>
            <a:r>
              <a:rPr lang="en-US" altLang="en-US" dirty="0" smtClean="0"/>
              <a:t>—4</a:t>
            </a:r>
            <a:r>
              <a:rPr lang="zh-CN" altLang="en-US" dirty="0" smtClean="0"/>
              <a:t>月</a:t>
            </a:r>
            <a:endParaRPr lang="zh-CN" altLang="en-US" dirty="0"/>
          </a:p>
        </p:txBody>
      </p:sp>
      <p:grpSp>
        <p:nvGrpSpPr>
          <p:cNvPr id="18" name="组合 17"/>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1"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-SUV</a:t>
              </a:r>
              <a:endParaRPr lang="zh-HK" altLang="en-US" sz="1700" b="1" kern="0" dirty="0">
                <a:solidFill>
                  <a:srgbClr val="FFFFFF"/>
                </a:solidFill>
                <a:ea typeface="华文细黑" pitchFamily="2" charset="-122"/>
              </a:endParaRPr>
            </a:p>
          </p:txBody>
        </p:sp>
      </p:grpSp>
      <p:sp>
        <p:nvSpPr>
          <p:cNvPr id="22" name="AutoShape 66"/>
          <p:cNvSpPr>
            <a:spLocks noChangeArrowheads="1"/>
          </p:cNvSpPr>
          <p:nvPr>
            <p:custDataLst>
              <p:tags r:id="rId8"/>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3" name="AutoShape 67"/>
          <p:cNvSpPr>
            <a:spLocks noChangeArrowheads="1"/>
          </p:cNvSpPr>
          <p:nvPr>
            <p:custDataLst>
              <p:tags r:id="rId9"/>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4" name="Text Box 68"/>
          <p:cNvSpPr txBox="1">
            <a:spLocks noChangeArrowheads="1"/>
          </p:cNvSpPr>
          <p:nvPr>
            <p:custDataLst>
              <p:tags r:id="rId10"/>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5" name="Text Box 69"/>
          <p:cNvSpPr txBox="1">
            <a:spLocks noChangeArrowheads="1"/>
          </p:cNvSpPr>
          <p:nvPr>
            <p:custDataLst>
              <p:tags r:id="rId11"/>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6" name="Oval 178"/>
          <p:cNvSpPr>
            <a:spLocks noChangeArrowheads="1"/>
          </p:cNvSpPr>
          <p:nvPr/>
        </p:nvSpPr>
        <p:spPr bwMode="auto">
          <a:xfrm rot="10800000" flipV="1">
            <a:off x="2325646" y="5007263"/>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zh-CN" sz="900" dirty="0" smtClean="0">
                <a:solidFill>
                  <a:srgbClr val="FF9933"/>
                </a:solidFill>
              </a:rPr>
              <a:t>11418</a:t>
            </a:r>
            <a:endParaRPr lang="en-US" altLang="en-US" sz="900" dirty="0" smtClean="0">
              <a:solidFill>
                <a:srgbClr val="FF9933"/>
              </a:solidFill>
            </a:endParaRPr>
          </a:p>
        </p:txBody>
      </p:sp>
      <p:sp>
        <p:nvSpPr>
          <p:cNvPr id="27" name="Oval 178"/>
          <p:cNvSpPr>
            <a:spLocks noChangeArrowheads="1"/>
          </p:cNvSpPr>
          <p:nvPr/>
        </p:nvSpPr>
        <p:spPr bwMode="auto">
          <a:xfrm rot="10800000" flipV="1">
            <a:off x="2987824" y="5108711"/>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12525</a:t>
            </a:r>
          </a:p>
        </p:txBody>
      </p:sp>
    </p:spTree>
    <p:extLst>
      <p:ext uri="{BB962C8B-B14F-4D97-AF65-F5344CB8AC3E}">
        <p14:creationId xmlns:p14="http://schemas.microsoft.com/office/powerpoint/2010/main" val="336357077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95"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18987509-D8FB-4C85-85B8-83A8B892B1F2}" type="slidenum">
              <a:rPr lang="zh-CN" altLang="en-US" smtClean="0">
                <a:solidFill>
                  <a:srgbClr val="5F5F5F">
                    <a:tint val="75000"/>
                  </a:srgbClr>
                </a:solidFill>
              </a:rPr>
              <a:pPr/>
              <a:t>36</a:t>
            </a:fld>
            <a:endParaRPr lang="zh-CN" altLang="en-US" dirty="0" smtClean="0">
              <a:solidFill>
                <a:srgbClr val="5F5F5F">
                  <a:tint val="75000"/>
                </a:srgbClr>
              </a:solidFill>
            </a:endParaRPr>
          </a:p>
        </p:txBody>
      </p:sp>
      <p:sp>
        <p:nvSpPr>
          <p:cNvPr id="45" name="TextBox 44"/>
          <p:cNvSpPr txBox="1"/>
          <p:nvPr/>
        </p:nvSpPr>
        <p:spPr>
          <a:xfrm>
            <a:off x="393676" y="6310314"/>
            <a:ext cx="1319212" cy="203133"/>
          </a:xfrm>
          <a:prstGeom prst="rect">
            <a:avLst/>
          </a:prstGeom>
          <a:noFill/>
        </p:spPr>
        <p:txBody>
          <a:bodyPr>
            <a:spAutoFit/>
          </a:bodyPr>
          <a:lstStyle/>
          <a:p>
            <a:pPr>
              <a:defRPr/>
            </a:pPr>
            <a:r>
              <a:rPr lang="zh-CN" altLang="en-US" sz="900" dirty="0">
                <a:solidFill>
                  <a:prstClr val="black"/>
                </a:solidFill>
                <a:latin typeface="Calibri"/>
                <a:ea typeface="华文细黑" pitchFamily="2" charset="-122"/>
              </a:rPr>
              <a:t>注</a:t>
            </a:r>
            <a:r>
              <a:rPr lang="zh-CN" altLang="en-US" sz="900" dirty="0" smtClean="0">
                <a:solidFill>
                  <a:prstClr val="black"/>
                </a:solidFill>
                <a:latin typeface="Calibri"/>
                <a:ea typeface="华文细黑" pitchFamily="2" charset="-122"/>
              </a:rPr>
              <a:t>：基期为上年</a:t>
            </a:r>
            <a:r>
              <a:rPr lang="en-US" altLang="zh-CN" sz="900" dirty="0" smtClean="0">
                <a:solidFill>
                  <a:prstClr val="black"/>
                </a:solidFill>
                <a:latin typeface="Calibri"/>
                <a:ea typeface="华文细黑" pitchFamily="2" charset="-122"/>
              </a:rPr>
              <a:t>12</a:t>
            </a:r>
            <a:r>
              <a:rPr lang="zh-CN" altLang="en-US" sz="900" dirty="0" smtClean="0">
                <a:solidFill>
                  <a:prstClr val="black"/>
                </a:solidFill>
                <a:latin typeface="Calibri"/>
                <a:ea typeface="华文细黑" pitchFamily="2" charset="-122"/>
              </a:rPr>
              <a:t>月</a:t>
            </a:r>
            <a:endParaRPr lang="zh-CN" altLang="en-US" sz="900" dirty="0">
              <a:solidFill>
                <a:prstClr val="black"/>
              </a:solidFill>
              <a:latin typeface="Calibri"/>
              <a:ea typeface="华文细黑" pitchFamily="2" charset="-122"/>
            </a:endParaRPr>
          </a:p>
        </p:txBody>
      </p:sp>
      <p:graphicFrame>
        <p:nvGraphicFramePr>
          <p:cNvPr id="21" name="Object 4"/>
          <p:cNvGraphicFramePr>
            <a:graphicFrameLocks noChangeAspect="1"/>
          </p:cNvGraphicFramePr>
          <p:nvPr>
            <p:extLst>
              <p:ext uri="{D42A27DB-BD31-4B8C-83A1-F6EECF244321}">
                <p14:modId xmlns:p14="http://schemas.microsoft.com/office/powerpoint/2010/main" val="644420377"/>
              </p:ext>
            </p:extLst>
          </p:nvPr>
        </p:nvGraphicFramePr>
        <p:xfrm>
          <a:off x="348928" y="3500016"/>
          <a:ext cx="8064500" cy="2881312"/>
        </p:xfrm>
        <a:graphic>
          <a:graphicData uri="http://schemas.openxmlformats.org/drawingml/2006/chart">
            <c:chart xmlns:c="http://schemas.openxmlformats.org/drawingml/2006/chart" xmlns:r="http://schemas.openxmlformats.org/officeDocument/2006/relationships" r:id="rId7"/>
          </a:graphicData>
        </a:graphic>
      </p:graphicFrame>
      <p:sp>
        <p:nvSpPr>
          <p:cNvPr id="14" name="内容占位符 2"/>
          <p:cNvSpPr txBox="1">
            <a:spLocks/>
          </p:cNvSpPr>
          <p:nvPr/>
        </p:nvSpPr>
        <p:spPr>
          <a:xfrm>
            <a:off x="395039" y="836613"/>
            <a:ext cx="8353425" cy="1512267"/>
          </a:xfrm>
          <a:prstGeom prst="rect">
            <a:avLst/>
          </a:prstGeom>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1313" indent="-341313" algn="l">
              <a:lnSpc>
                <a:spcPts val="1800"/>
              </a:lnSpc>
              <a:spcBef>
                <a:spcPct val="20000"/>
              </a:spcBef>
              <a:spcAft>
                <a:spcPts val="600"/>
              </a:spcAft>
              <a:buClr>
                <a:srgbClr val="275C9D"/>
              </a:buClr>
              <a:buSzPct val="100000"/>
              <a:buFont typeface="Wingdings" panose="05000000000000000000" pitchFamily="2" charset="2"/>
              <a:buChar char="n"/>
              <a:defRPr/>
            </a:pPr>
            <a:r>
              <a:rPr lang="en-US" altLang="zh-CN" sz="1600" b="1" dirty="0" smtClean="0">
                <a:solidFill>
                  <a:srgbClr val="5F5F5F"/>
                </a:solidFill>
                <a:latin typeface="微软雅黑"/>
                <a:ea typeface="微软雅黑"/>
              </a:rPr>
              <a:t>2017 </a:t>
            </a:r>
            <a:r>
              <a:rPr lang="en-US" altLang="zh-CN" sz="1600" b="1" dirty="0" smtClean="0">
                <a:solidFill>
                  <a:srgbClr val="5F5F5F"/>
                </a:solidFill>
                <a:latin typeface="微软雅黑"/>
                <a:ea typeface="微软雅黑"/>
              </a:rPr>
              <a:t>GAIN·4</a:t>
            </a:r>
            <a:r>
              <a:rPr lang="zh-CN" altLang="en-US" sz="1600" b="1" dirty="0" smtClean="0">
                <a:solidFill>
                  <a:srgbClr val="5F5F5F"/>
                </a:solidFill>
                <a:latin typeface="微软雅黑"/>
                <a:ea typeface="微软雅黑"/>
              </a:rPr>
              <a:t>月上海价格</a:t>
            </a:r>
            <a:r>
              <a:rPr lang="zh-CN" altLang="en-US" sz="1600" b="1" dirty="0">
                <a:solidFill>
                  <a:srgbClr val="5F5F5F"/>
                </a:solidFill>
                <a:latin typeface="微软雅黑"/>
                <a:ea typeface="微软雅黑"/>
              </a:rPr>
              <a:t>变化</a:t>
            </a:r>
            <a:r>
              <a:rPr lang="zh-CN" altLang="en-US" sz="1600" b="1" dirty="0" smtClean="0">
                <a:solidFill>
                  <a:srgbClr val="5F5F5F"/>
                </a:solidFill>
                <a:latin typeface="微软雅黑"/>
                <a:ea typeface="微软雅黑"/>
              </a:rPr>
              <a:t>指数为</a:t>
            </a:r>
            <a:r>
              <a:rPr lang="en-US" altLang="zh-CN" sz="1600" b="1" dirty="0" smtClean="0">
                <a:solidFill>
                  <a:srgbClr val="5F5F5F"/>
                </a:solidFill>
                <a:latin typeface="微软雅黑"/>
                <a:ea typeface="微软雅黑"/>
              </a:rPr>
              <a:t>0.87</a:t>
            </a:r>
            <a:r>
              <a:rPr lang="zh-CN" altLang="en-US" sz="1600" b="1" dirty="0" smtClean="0">
                <a:solidFill>
                  <a:srgbClr val="5F5F5F"/>
                </a:solidFill>
                <a:latin typeface="微软雅黑"/>
                <a:ea typeface="微软雅黑"/>
              </a:rPr>
              <a:t>，</a:t>
            </a:r>
            <a:r>
              <a:rPr lang="zh-CN" altLang="en-US" sz="1600" b="1" dirty="0">
                <a:solidFill>
                  <a:srgbClr val="5F5F5F"/>
                </a:solidFill>
                <a:latin typeface="微软雅黑"/>
                <a:ea typeface="微软雅黑"/>
              </a:rPr>
              <a:t>环</a:t>
            </a:r>
            <a:r>
              <a:rPr lang="zh-CN" altLang="en-US" sz="1600" b="1" dirty="0" smtClean="0">
                <a:solidFill>
                  <a:srgbClr val="5F5F5F"/>
                </a:solidFill>
                <a:latin typeface="微软雅黑"/>
                <a:ea typeface="微软雅黑"/>
              </a:rPr>
              <a:t>比</a:t>
            </a:r>
            <a:r>
              <a:rPr lang="zh-CN" altLang="en-US" sz="1600" b="1" dirty="0" smtClean="0">
                <a:solidFill>
                  <a:srgbClr val="5F5F5F"/>
                </a:solidFill>
                <a:latin typeface="微软雅黑"/>
                <a:ea typeface="微软雅黑"/>
              </a:rPr>
              <a:t>上升</a:t>
            </a:r>
            <a:r>
              <a:rPr lang="en-US" altLang="zh-CN" sz="1600" b="1" dirty="0" smtClean="0">
                <a:solidFill>
                  <a:srgbClr val="5F5F5F"/>
                </a:solidFill>
                <a:latin typeface="微软雅黑"/>
                <a:ea typeface="微软雅黑"/>
              </a:rPr>
              <a:t>0.8</a:t>
            </a:r>
            <a:r>
              <a:rPr lang="en-US" altLang="zh-CN" sz="1600" b="1" dirty="0" smtClean="0">
                <a:solidFill>
                  <a:srgbClr val="5F5F5F"/>
                </a:solidFill>
                <a:latin typeface="微软雅黑"/>
                <a:ea typeface="微软雅黑"/>
              </a:rPr>
              <a:t>%</a:t>
            </a:r>
            <a:r>
              <a:rPr lang="zh-CN" altLang="en-US" sz="1600" b="1" dirty="0">
                <a:solidFill>
                  <a:srgbClr val="5F5F5F"/>
                </a:solidFill>
                <a:latin typeface="微软雅黑"/>
                <a:ea typeface="微软雅黑"/>
              </a:rPr>
              <a:t>，市场</a:t>
            </a:r>
            <a:r>
              <a:rPr lang="zh-CN" altLang="en-US" sz="1600" b="1" dirty="0" smtClean="0">
                <a:solidFill>
                  <a:srgbClr val="5F5F5F"/>
                </a:solidFill>
                <a:latin typeface="微软雅黑"/>
                <a:ea typeface="微软雅黑"/>
              </a:rPr>
              <a:t>均价</a:t>
            </a:r>
            <a:r>
              <a:rPr lang="zh-CN" altLang="en-US" sz="1600" b="1" dirty="0">
                <a:solidFill>
                  <a:srgbClr val="5F5F5F"/>
                </a:solidFill>
                <a:latin typeface="微软雅黑"/>
                <a:ea typeface="微软雅黑"/>
              </a:rPr>
              <a:t>从</a:t>
            </a:r>
            <a:r>
              <a:rPr lang="en-US" altLang="zh-CN" sz="1600" b="1" dirty="0" smtClean="0">
                <a:solidFill>
                  <a:srgbClr val="5F5F5F"/>
                </a:solidFill>
                <a:latin typeface="微软雅黑"/>
              </a:rPr>
              <a:t>13.25</a:t>
            </a:r>
            <a:r>
              <a:rPr lang="zh-CN" altLang="en-US" sz="1600" b="1" dirty="0" smtClean="0">
                <a:solidFill>
                  <a:srgbClr val="5F5F5F"/>
                </a:solidFill>
                <a:latin typeface="微软雅黑"/>
                <a:ea typeface="微软雅黑"/>
              </a:rPr>
              <a:t>万上升至</a:t>
            </a:r>
            <a:r>
              <a:rPr lang="en-US" altLang="zh-CN" sz="1600" b="1" dirty="0" smtClean="0">
                <a:solidFill>
                  <a:srgbClr val="5F5F5F"/>
                </a:solidFill>
                <a:latin typeface="微软雅黑"/>
                <a:ea typeface="微软雅黑"/>
              </a:rPr>
              <a:t>13.36</a:t>
            </a:r>
            <a:r>
              <a:rPr lang="zh-CN" altLang="en-US" sz="1600" b="1" dirty="0" smtClean="0">
                <a:solidFill>
                  <a:srgbClr val="5F5F5F"/>
                </a:solidFill>
                <a:latin typeface="微软雅黑"/>
                <a:ea typeface="微软雅黑"/>
              </a:rPr>
              <a:t>万</a:t>
            </a:r>
            <a:endParaRPr lang="zh-CN" altLang="en-US" sz="1600" b="1" dirty="0">
              <a:solidFill>
                <a:srgbClr val="5F5F5F"/>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smtClean="0">
                <a:solidFill>
                  <a:srgbClr val="474747"/>
                </a:solidFill>
                <a:latin typeface="+mn-ea"/>
                <a:ea typeface="+mn-ea"/>
              </a:rPr>
              <a:t>本月上海地区的成交价格指数</a:t>
            </a:r>
            <a:r>
              <a:rPr lang="zh-CN" altLang="en-US" sz="1400" dirty="0" smtClean="0">
                <a:solidFill>
                  <a:srgbClr val="474747"/>
                </a:solidFill>
                <a:latin typeface="+mn-ea"/>
                <a:ea typeface="+mn-ea"/>
              </a:rPr>
              <a:t>环</a:t>
            </a:r>
            <a:r>
              <a:rPr lang="zh-CN" altLang="en-US" sz="1400" dirty="0" smtClean="0">
                <a:solidFill>
                  <a:srgbClr val="474747"/>
                </a:solidFill>
                <a:latin typeface="+mn-ea"/>
                <a:ea typeface="+mn-ea"/>
              </a:rPr>
              <a:t>比上升，升幅为</a:t>
            </a:r>
            <a:r>
              <a:rPr lang="en-US" altLang="zh-CN" sz="1400" dirty="0" smtClean="0">
                <a:solidFill>
                  <a:srgbClr val="474747"/>
                </a:solidFill>
                <a:latin typeface="+mn-ea"/>
                <a:ea typeface="+mn-ea"/>
              </a:rPr>
              <a:t>1,100</a:t>
            </a:r>
            <a:r>
              <a:rPr lang="zh-CN" altLang="en-US" sz="1400" dirty="0" smtClean="0">
                <a:solidFill>
                  <a:srgbClr val="474747"/>
                </a:solidFill>
                <a:latin typeface="+mn-ea"/>
                <a:ea typeface="+mn-ea"/>
              </a:rPr>
              <a:t>元</a:t>
            </a:r>
            <a:endParaRPr lang="en-US" altLang="zh-CN" sz="1400" dirty="0" smtClean="0">
              <a:solidFill>
                <a:srgbClr val="474747"/>
              </a:solidFill>
              <a:latin typeface="+mn-ea"/>
              <a:ea typeface="+mn-ea"/>
            </a:endParaRPr>
          </a:p>
          <a:p>
            <a:pPr marL="342000" lvl="1" indent="-342000">
              <a:lnSpc>
                <a:spcPts val="2000"/>
              </a:lnSpc>
              <a:buClr>
                <a:srgbClr val="474747"/>
              </a:buClr>
              <a:buFont typeface="Wingdings" pitchFamily="2" charset="2"/>
              <a:buChar char="Ø"/>
              <a:defRPr/>
            </a:pPr>
            <a:r>
              <a:rPr lang="zh-CN" altLang="en-US" sz="1400" dirty="0" smtClean="0">
                <a:solidFill>
                  <a:srgbClr val="474747"/>
                </a:solidFill>
                <a:latin typeface="+mn-ea"/>
                <a:ea typeface="+mn-ea"/>
              </a:rPr>
              <a:t>上海</a:t>
            </a:r>
            <a:r>
              <a:rPr lang="zh-CN" altLang="en-US" sz="1400" dirty="0" smtClean="0">
                <a:solidFill>
                  <a:srgbClr val="474747"/>
                </a:solidFill>
                <a:latin typeface="+mn-ea"/>
                <a:ea typeface="+mn-ea"/>
              </a:rPr>
              <a:t>乘用车</a:t>
            </a:r>
            <a:r>
              <a:rPr lang="zh-CN" altLang="en-US" sz="1400" dirty="0" smtClean="0">
                <a:solidFill>
                  <a:srgbClr val="474747"/>
                </a:solidFill>
                <a:latin typeface="+mn-ea"/>
                <a:ea typeface="+mn-ea"/>
              </a:rPr>
              <a:t>市场本月主要受权重车型哈弗</a:t>
            </a:r>
            <a:r>
              <a:rPr lang="en-US" altLang="zh-CN" sz="1400" dirty="0" smtClean="0">
                <a:solidFill>
                  <a:srgbClr val="474747"/>
                </a:solidFill>
                <a:latin typeface="+mn-ea"/>
                <a:ea typeface="+mn-ea"/>
              </a:rPr>
              <a:t>H6</a:t>
            </a:r>
            <a:r>
              <a:rPr lang="zh-CN" altLang="en-US" sz="1400" dirty="0" smtClean="0">
                <a:solidFill>
                  <a:srgbClr val="474747"/>
                </a:solidFill>
                <a:latin typeface="+mn-ea"/>
                <a:ea typeface="+mn-ea"/>
              </a:rPr>
              <a:t>（蓝标）、途观等影响，拉动了该地区价格指数上升</a:t>
            </a:r>
            <a:endParaRPr lang="en-US" altLang="zh-CN" sz="1400" dirty="0" smtClean="0">
              <a:solidFill>
                <a:srgbClr val="474747"/>
              </a:solidFill>
              <a:latin typeface="+mn-ea"/>
              <a:ea typeface="+mn-ea"/>
            </a:endParaRPr>
          </a:p>
        </p:txBody>
      </p:sp>
      <p:sp>
        <p:nvSpPr>
          <p:cNvPr id="15" name="Oval 178"/>
          <p:cNvSpPr>
            <a:spLocks noChangeArrowheads="1"/>
          </p:cNvSpPr>
          <p:nvPr/>
        </p:nvSpPr>
        <p:spPr bwMode="auto">
          <a:xfrm>
            <a:off x="1907704" y="4647080"/>
            <a:ext cx="622176" cy="201720"/>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smtClean="0">
                <a:solidFill>
                  <a:srgbClr val="FF9933"/>
                </a:solidFill>
              </a:rPr>
              <a:t>13.62</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a:t>
            </a:r>
            <a:r>
              <a:rPr lang="zh-CN" altLang="en-US" dirty="0"/>
              <a:t>城市</a:t>
            </a:r>
            <a:r>
              <a:rPr lang="zh-CN" altLang="en-US" dirty="0" smtClean="0"/>
              <a:t>价格</a:t>
            </a:r>
            <a:r>
              <a:rPr lang="zh-CN" altLang="en-US" dirty="0"/>
              <a:t>变化</a:t>
            </a:r>
            <a:r>
              <a:rPr lang="en-US" altLang="en-US" dirty="0" err="1"/>
              <a:t>指数</a:t>
            </a:r>
            <a:r>
              <a:rPr lang="en-US" altLang="en-US" dirty="0" smtClean="0"/>
              <a:t>—</a:t>
            </a:r>
            <a:r>
              <a:rPr lang="en-US" altLang="en-US" dirty="0"/>
              <a:t>4</a:t>
            </a:r>
            <a:r>
              <a:rPr lang="zh-CN" altLang="en-US" dirty="0" smtClean="0"/>
              <a:t>月</a:t>
            </a:r>
            <a:r>
              <a:rPr lang="zh-CN" altLang="en-US" dirty="0" smtClean="0"/>
              <a:t>上海</a:t>
            </a:r>
            <a:endParaRPr lang="zh-CN" altLang="en-US" dirty="0"/>
          </a:p>
        </p:txBody>
      </p:sp>
      <p:grpSp>
        <p:nvGrpSpPr>
          <p:cNvPr id="17" name="组合 16"/>
          <p:cNvGrpSpPr>
            <a:grpSpLocks/>
          </p:cNvGrpSpPr>
          <p:nvPr>
            <p:custDataLst>
              <p:tags r:id="rId1"/>
            </p:custDataLst>
          </p:nvPr>
        </p:nvGrpSpPr>
        <p:grpSpPr bwMode="auto">
          <a:xfrm>
            <a:off x="2409704" y="3081851"/>
            <a:ext cx="4308475" cy="352425"/>
            <a:chOff x="2330450" y="2103438"/>
            <a:chExt cx="4308475" cy="352425"/>
          </a:xfrm>
          <a:solidFill>
            <a:srgbClr val="275C9D"/>
          </a:solidFill>
        </p:grpSpPr>
        <p:sp>
          <p:nvSpPr>
            <p:cNvPr id="1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a:t>
              </a:r>
              <a:r>
                <a:rPr lang="zh-CN" altLang="en-US" sz="1700" b="1" kern="0" dirty="0">
                  <a:solidFill>
                    <a:srgbClr val="FFFFFF"/>
                  </a:solidFill>
                  <a:ea typeface="华文细黑" pitchFamily="2" charset="-122"/>
                </a:rPr>
                <a:t>上海</a:t>
              </a:r>
              <a:endParaRPr lang="zh-HK" altLang="en-US" sz="1700" b="1" kern="0" dirty="0">
                <a:solidFill>
                  <a:srgbClr val="FFFFFF"/>
                </a:solidFill>
                <a:ea typeface="华文细黑" pitchFamily="2" charset="-122"/>
              </a:endParaRPr>
            </a:p>
          </p:txBody>
        </p:sp>
      </p:grpSp>
      <p:sp>
        <p:nvSpPr>
          <p:cNvPr id="20" name="AutoShape 66"/>
          <p:cNvSpPr>
            <a:spLocks noChangeArrowheads="1"/>
          </p:cNvSpPr>
          <p:nvPr>
            <p:custDataLst>
              <p:tags r:id="rId2"/>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2" name="AutoShape 67"/>
          <p:cNvSpPr>
            <a:spLocks noChangeArrowheads="1"/>
          </p:cNvSpPr>
          <p:nvPr>
            <p:custDataLst>
              <p:tags r:id="rId3"/>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3" name="Text Box 68"/>
          <p:cNvSpPr txBox="1">
            <a:spLocks noChangeArrowheads="1"/>
          </p:cNvSpPr>
          <p:nvPr>
            <p:custDataLst>
              <p:tags r:id="rId4"/>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4" name="Text Box 69"/>
          <p:cNvSpPr txBox="1">
            <a:spLocks noChangeArrowheads="1"/>
          </p:cNvSpPr>
          <p:nvPr>
            <p:custDataLst>
              <p:tags r:id="rId5"/>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5" name="Oval 178"/>
          <p:cNvSpPr>
            <a:spLocks noChangeArrowheads="1"/>
          </p:cNvSpPr>
          <p:nvPr/>
        </p:nvSpPr>
        <p:spPr bwMode="auto">
          <a:xfrm>
            <a:off x="2409704" y="4966407"/>
            <a:ext cx="622176" cy="201720"/>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smtClean="0">
                <a:solidFill>
                  <a:srgbClr val="FF9933"/>
                </a:solidFill>
              </a:rPr>
              <a:t>13.25</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6" name="Oval 178"/>
          <p:cNvSpPr>
            <a:spLocks noChangeArrowheads="1"/>
          </p:cNvSpPr>
          <p:nvPr/>
        </p:nvSpPr>
        <p:spPr bwMode="auto">
          <a:xfrm>
            <a:off x="3031880" y="5021511"/>
            <a:ext cx="622176" cy="201720"/>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smtClean="0">
                <a:solidFill>
                  <a:srgbClr val="FF9933"/>
                </a:solidFill>
              </a:rPr>
              <a:t>13.36</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167428300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9"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E5E8E29B-DBD1-4AB2-8695-0476B00DF9CD}" type="slidenum">
              <a:rPr lang="zh-CN" altLang="en-US" smtClean="0">
                <a:solidFill>
                  <a:srgbClr val="5F5F5F">
                    <a:tint val="75000"/>
                  </a:srgbClr>
                </a:solidFill>
              </a:rPr>
              <a:pPr/>
              <a:t>37</a:t>
            </a:fld>
            <a:endParaRPr lang="zh-CN" altLang="en-US" smtClean="0">
              <a:solidFill>
                <a:srgbClr val="5F5F5F">
                  <a:tint val="75000"/>
                </a:srgbClr>
              </a:solidFill>
            </a:endParaRPr>
          </a:p>
        </p:txBody>
      </p:sp>
      <p:sp>
        <p:nvSpPr>
          <p:cNvPr id="49" name="TextBox 48"/>
          <p:cNvSpPr txBox="1"/>
          <p:nvPr/>
        </p:nvSpPr>
        <p:spPr>
          <a:xfrm>
            <a:off x="393005" y="6310314"/>
            <a:ext cx="1319212" cy="203133"/>
          </a:xfrm>
          <a:prstGeom prst="rect">
            <a:avLst/>
          </a:prstGeom>
          <a:noFill/>
        </p:spPr>
        <p:txBody>
          <a:bodyPr>
            <a:spAutoFit/>
          </a:bodyPr>
          <a:lstStyle/>
          <a:p>
            <a:pPr>
              <a:defRPr/>
            </a:pPr>
            <a:r>
              <a:rPr lang="zh-CN" altLang="en-US" sz="900" dirty="0">
                <a:solidFill>
                  <a:prstClr val="black"/>
                </a:solidFill>
                <a:latin typeface="Calibri"/>
                <a:ea typeface="华文细黑" pitchFamily="2" charset="-122"/>
              </a:rPr>
              <a:t>注</a:t>
            </a:r>
            <a:r>
              <a:rPr lang="zh-CN" altLang="en-US" sz="900" dirty="0" smtClean="0">
                <a:solidFill>
                  <a:prstClr val="black"/>
                </a:solidFill>
                <a:latin typeface="Calibri"/>
                <a:ea typeface="华文细黑" pitchFamily="2" charset="-122"/>
              </a:rPr>
              <a:t>：基期为上年</a:t>
            </a:r>
            <a:r>
              <a:rPr lang="en-US" altLang="zh-CN" sz="900" dirty="0" smtClean="0">
                <a:solidFill>
                  <a:prstClr val="black"/>
                </a:solidFill>
                <a:latin typeface="Calibri"/>
                <a:ea typeface="华文细黑" pitchFamily="2" charset="-122"/>
              </a:rPr>
              <a:t>12</a:t>
            </a:r>
            <a:r>
              <a:rPr lang="zh-CN" altLang="en-US" sz="900" dirty="0" smtClean="0">
                <a:solidFill>
                  <a:prstClr val="black"/>
                </a:solidFill>
                <a:latin typeface="Calibri"/>
                <a:ea typeface="华文细黑" pitchFamily="2" charset="-122"/>
              </a:rPr>
              <a:t>月</a:t>
            </a:r>
            <a:endParaRPr lang="zh-CN" altLang="en-US" sz="900" dirty="0">
              <a:solidFill>
                <a:prstClr val="black"/>
              </a:solidFill>
              <a:latin typeface="Calibri"/>
              <a:ea typeface="华文细黑" pitchFamily="2" charset="-122"/>
            </a:endParaRPr>
          </a:p>
        </p:txBody>
      </p:sp>
      <p:graphicFrame>
        <p:nvGraphicFramePr>
          <p:cNvPr id="25" name="Object 4"/>
          <p:cNvGraphicFramePr>
            <a:graphicFrameLocks noChangeAspect="1"/>
          </p:cNvGraphicFramePr>
          <p:nvPr>
            <p:extLst>
              <p:ext uri="{D42A27DB-BD31-4B8C-83A1-F6EECF244321}">
                <p14:modId xmlns:p14="http://schemas.microsoft.com/office/powerpoint/2010/main" val="921589589"/>
              </p:ext>
            </p:extLst>
          </p:nvPr>
        </p:nvGraphicFramePr>
        <p:xfrm>
          <a:off x="393005" y="3501008"/>
          <a:ext cx="7995345" cy="2881312"/>
        </p:xfrm>
        <a:graphic>
          <a:graphicData uri="http://schemas.openxmlformats.org/drawingml/2006/chart">
            <c:chart xmlns:c="http://schemas.openxmlformats.org/drawingml/2006/chart" xmlns:r="http://schemas.openxmlformats.org/officeDocument/2006/relationships" r:id="rId7"/>
          </a:graphicData>
        </a:graphic>
      </p:graphicFrame>
      <p:sp>
        <p:nvSpPr>
          <p:cNvPr id="14" name="内容占位符 2"/>
          <p:cNvSpPr txBox="1">
            <a:spLocks/>
          </p:cNvSpPr>
          <p:nvPr/>
        </p:nvSpPr>
        <p:spPr>
          <a:xfrm>
            <a:off x="395039" y="833439"/>
            <a:ext cx="8353425" cy="1587450"/>
          </a:xfrm>
          <a:prstGeom prst="rect">
            <a:avLst/>
          </a:prstGeom>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SzPct val="100000"/>
              <a:buFont typeface="Wingdings" panose="05000000000000000000" pitchFamily="2" charset="2"/>
              <a:buChar char="n"/>
              <a:defRPr/>
            </a:pPr>
            <a:r>
              <a:rPr lang="en-US" altLang="zh-CN" sz="1600" b="1" dirty="0">
                <a:solidFill>
                  <a:srgbClr val="5F5F5F"/>
                </a:solidFill>
                <a:latin typeface="微软雅黑"/>
                <a:ea typeface="微软雅黑"/>
              </a:rPr>
              <a:t>2017 </a:t>
            </a:r>
            <a:r>
              <a:rPr lang="en-US" altLang="zh-CN" sz="1600" b="1" dirty="0" smtClean="0">
                <a:solidFill>
                  <a:srgbClr val="5F5F5F"/>
                </a:solidFill>
                <a:latin typeface="微软雅黑"/>
                <a:ea typeface="微软雅黑"/>
              </a:rPr>
              <a:t>GAIN·4</a:t>
            </a:r>
            <a:r>
              <a:rPr lang="zh-CN" altLang="en-US" sz="1600" b="1" dirty="0" smtClean="0">
                <a:solidFill>
                  <a:srgbClr val="5F5F5F"/>
                </a:solidFill>
                <a:latin typeface="微软雅黑"/>
                <a:ea typeface="微软雅黑"/>
              </a:rPr>
              <a:t>月上海终端</a:t>
            </a:r>
            <a:r>
              <a:rPr lang="zh-CN" altLang="en-US" sz="1600" b="1" dirty="0">
                <a:solidFill>
                  <a:srgbClr val="5F5F5F"/>
                </a:solidFill>
                <a:latin typeface="微软雅黑"/>
                <a:ea typeface="微软雅黑"/>
              </a:rPr>
              <a:t>优惠指数</a:t>
            </a:r>
            <a:r>
              <a:rPr lang="zh-CN" altLang="en-US" sz="1600" b="1" dirty="0" smtClean="0">
                <a:solidFill>
                  <a:srgbClr val="5F5F5F"/>
                </a:solidFill>
                <a:latin typeface="微软雅黑"/>
                <a:ea typeface="微软雅黑"/>
              </a:rPr>
              <a:t>为</a:t>
            </a:r>
            <a:r>
              <a:rPr lang="en-US" altLang="zh-CN" sz="1600" b="1" dirty="0" smtClean="0">
                <a:solidFill>
                  <a:srgbClr val="5F5F5F"/>
                </a:solidFill>
                <a:latin typeface="微软雅黑"/>
                <a:ea typeface="微软雅黑"/>
              </a:rPr>
              <a:t>-1.63</a:t>
            </a:r>
            <a:r>
              <a:rPr lang="zh-CN" altLang="en-US" sz="1600" b="1" dirty="0" smtClean="0">
                <a:solidFill>
                  <a:srgbClr val="5F5F5F"/>
                </a:solidFill>
                <a:latin typeface="微软雅黑"/>
                <a:ea typeface="微软雅黑"/>
              </a:rPr>
              <a:t>，</a:t>
            </a:r>
            <a:r>
              <a:rPr lang="zh-CN" altLang="en-US" sz="1600" b="1" dirty="0">
                <a:solidFill>
                  <a:srgbClr val="5F5F5F"/>
                </a:solidFill>
                <a:latin typeface="微软雅黑"/>
                <a:ea typeface="微软雅黑"/>
              </a:rPr>
              <a:t>环比</a:t>
            </a:r>
            <a:r>
              <a:rPr lang="zh-CN" altLang="en-US" sz="1600" b="1" dirty="0" smtClean="0">
                <a:solidFill>
                  <a:srgbClr val="5F5F5F"/>
                </a:solidFill>
                <a:latin typeface="微软雅黑"/>
                <a:ea typeface="微软雅黑"/>
              </a:rPr>
              <a:t>下降</a:t>
            </a:r>
            <a:r>
              <a:rPr lang="en-US" altLang="zh-CN" sz="1600" b="1" dirty="0" smtClean="0">
                <a:solidFill>
                  <a:srgbClr val="5F5F5F"/>
                </a:solidFill>
                <a:latin typeface="微软雅黑"/>
                <a:ea typeface="微软雅黑"/>
              </a:rPr>
              <a:t>9.3%</a:t>
            </a:r>
            <a:r>
              <a:rPr lang="zh-CN" altLang="en-US" sz="1600" b="1" dirty="0">
                <a:solidFill>
                  <a:srgbClr val="5F5F5F"/>
                </a:solidFill>
                <a:latin typeface="微软雅黑"/>
                <a:ea typeface="微软雅黑"/>
              </a:rPr>
              <a:t>，终端</a:t>
            </a:r>
            <a:r>
              <a:rPr lang="zh-CN" altLang="en-US" sz="1600" b="1" dirty="0" smtClean="0">
                <a:solidFill>
                  <a:srgbClr val="5F5F5F"/>
                </a:solidFill>
                <a:latin typeface="微软雅黑"/>
                <a:ea typeface="微软雅黑"/>
              </a:rPr>
              <a:t>优惠增加</a:t>
            </a:r>
            <a:r>
              <a:rPr lang="en-US" altLang="zh-CN" sz="1600" b="1" dirty="0" smtClean="0">
                <a:solidFill>
                  <a:srgbClr val="5F5F5F"/>
                </a:solidFill>
                <a:latin typeface="微软雅黑"/>
                <a:ea typeface="微软雅黑"/>
              </a:rPr>
              <a:t>1,450</a:t>
            </a:r>
            <a:r>
              <a:rPr lang="zh-CN" altLang="en-US" sz="1600" b="1" dirty="0" smtClean="0">
                <a:solidFill>
                  <a:srgbClr val="5F5F5F"/>
                </a:solidFill>
                <a:latin typeface="微软雅黑"/>
                <a:ea typeface="微软雅黑"/>
              </a:rPr>
              <a:t>元</a:t>
            </a:r>
            <a:endParaRPr lang="zh-CN" altLang="en-US" sz="1600" b="1" dirty="0">
              <a:solidFill>
                <a:srgbClr val="5F5F5F"/>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smtClean="0">
                <a:solidFill>
                  <a:srgbClr val="5F5F5F"/>
                </a:solidFill>
                <a:latin typeface="微软雅黑"/>
                <a:ea typeface="微软雅黑"/>
              </a:rPr>
              <a:t>上海地区终端优惠已连续</a:t>
            </a:r>
            <a:r>
              <a:rPr lang="en-US" altLang="zh-CN" sz="1400" dirty="0">
                <a:solidFill>
                  <a:srgbClr val="5F5F5F"/>
                </a:solidFill>
                <a:latin typeface="微软雅黑"/>
                <a:ea typeface="微软雅黑"/>
              </a:rPr>
              <a:t>4</a:t>
            </a:r>
            <a:r>
              <a:rPr lang="zh-CN" altLang="en-US" sz="1400" dirty="0" smtClean="0">
                <a:solidFill>
                  <a:srgbClr val="5F5F5F"/>
                </a:solidFill>
                <a:latin typeface="微软雅黑"/>
                <a:ea typeface="微软雅黑"/>
              </a:rPr>
              <a:t>个月保持增加态势</a:t>
            </a:r>
            <a:endParaRPr lang="en-US" altLang="zh-CN" sz="1400" dirty="0">
              <a:solidFill>
                <a:srgbClr val="5F5F5F"/>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smtClean="0">
                <a:solidFill>
                  <a:srgbClr val="5F5F5F"/>
                </a:solidFill>
                <a:latin typeface="微软雅黑"/>
                <a:ea typeface="微软雅黑"/>
              </a:rPr>
              <a:t>本月上海地区途观的销量权重明显增加，由于该车型优惠在</a:t>
            </a:r>
            <a:r>
              <a:rPr lang="en-US" altLang="zh-CN" sz="1400" dirty="0" smtClean="0">
                <a:solidFill>
                  <a:srgbClr val="5F5F5F"/>
                </a:solidFill>
                <a:latin typeface="微软雅黑"/>
                <a:ea typeface="微软雅黑"/>
              </a:rPr>
              <a:t>4</a:t>
            </a:r>
            <a:r>
              <a:rPr lang="zh-CN" altLang="en-US" sz="1400" dirty="0" smtClean="0">
                <a:solidFill>
                  <a:srgbClr val="5F5F5F"/>
                </a:solidFill>
                <a:latin typeface="微软雅黑"/>
                <a:ea typeface="微软雅黑"/>
              </a:rPr>
              <a:t>月优惠力度的加大，对市场终端优惠产生较大影响</a:t>
            </a:r>
            <a:endParaRPr lang="en-US" altLang="zh-CN" sz="1400" dirty="0">
              <a:solidFill>
                <a:srgbClr val="5F5F5F"/>
              </a:solidFill>
              <a:latin typeface="微软雅黑"/>
              <a:ea typeface="微软雅黑"/>
            </a:endParaRPr>
          </a:p>
        </p:txBody>
      </p:sp>
      <p:sp>
        <p:nvSpPr>
          <p:cNvPr id="15" name="Oval 178"/>
          <p:cNvSpPr>
            <a:spLocks noChangeArrowheads="1"/>
          </p:cNvSpPr>
          <p:nvPr/>
        </p:nvSpPr>
        <p:spPr bwMode="auto">
          <a:xfrm rot="10800000" flipV="1">
            <a:off x="1712217" y="4860221"/>
            <a:ext cx="720141"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14526</a:t>
            </a:r>
          </a:p>
        </p:txBody>
      </p:sp>
      <p:sp>
        <p:nvSpPr>
          <p:cNvPr id="16"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a:t>
            </a:r>
            <a:r>
              <a:rPr lang="zh-CN" altLang="en-US" dirty="0" smtClean="0"/>
              <a:t>城市终端优惠</a:t>
            </a:r>
            <a:r>
              <a:rPr lang="en-US" altLang="en-US" dirty="0" err="1" smtClean="0"/>
              <a:t>指数</a:t>
            </a:r>
            <a:r>
              <a:rPr lang="en-US" altLang="en-US" dirty="0" smtClean="0"/>
              <a:t>—4</a:t>
            </a:r>
            <a:r>
              <a:rPr lang="zh-CN" altLang="en-US" dirty="0" smtClean="0"/>
              <a:t>月</a:t>
            </a:r>
            <a:r>
              <a:rPr lang="zh-CN" altLang="en-US" dirty="0" smtClean="0"/>
              <a:t>上海</a:t>
            </a:r>
            <a:endParaRPr lang="zh-CN" altLang="en-US" dirty="0"/>
          </a:p>
        </p:txBody>
      </p:sp>
      <p:grpSp>
        <p:nvGrpSpPr>
          <p:cNvPr id="17" name="组合 16"/>
          <p:cNvGrpSpPr>
            <a:grpSpLocks/>
          </p:cNvGrpSpPr>
          <p:nvPr>
            <p:custDataLst>
              <p:tags r:id="rId1"/>
            </p:custDataLst>
          </p:nvPr>
        </p:nvGrpSpPr>
        <p:grpSpPr bwMode="auto">
          <a:xfrm>
            <a:off x="2409704" y="3081851"/>
            <a:ext cx="4308475" cy="352425"/>
            <a:chOff x="2330450" y="2103438"/>
            <a:chExt cx="4308475" cy="352425"/>
          </a:xfrm>
          <a:solidFill>
            <a:srgbClr val="275C9D"/>
          </a:solidFill>
        </p:grpSpPr>
        <p:sp>
          <p:nvSpPr>
            <p:cNvPr id="1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a:t>
              </a:r>
              <a:r>
                <a:rPr lang="zh-CN" altLang="en-US" sz="1700" b="1" kern="0" dirty="0">
                  <a:solidFill>
                    <a:srgbClr val="FFFFFF"/>
                  </a:solidFill>
                  <a:ea typeface="华文细黑" pitchFamily="2" charset="-122"/>
                </a:rPr>
                <a:t>上海</a:t>
              </a:r>
              <a:endParaRPr lang="zh-HK" altLang="en-US" sz="1700" b="1" kern="0" dirty="0">
                <a:solidFill>
                  <a:srgbClr val="FFFFFF"/>
                </a:solidFill>
                <a:ea typeface="华文细黑" pitchFamily="2" charset="-122"/>
              </a:endParaRPr>
            </a:p>
          </p:txBody>
        </p:sp>
      </p:grpSp>
      <p:sp>
        <p:nvSpPr>
          <p:cNvPr id="20" name="AutoShape 66"/>
          <p:cNvSpPr>
            <a:spLocks noChangeArrowheads="1"/>
          </p:cNvSpPr>
          <p:nvPr>
            <p:custDataLst>
              <p:tags r:id="rId2"/>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1" name="AutoShape 67"/>
          <p:cNvSpPr>
            <a:spLocks noChangeArrowheads="1"/>
          </p:cNvSpPr>
          <p:nvPr>
            <p:custDataLst>
              <p:tags r:id="rId3"/>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2" name="Text Box 68"/>
          <p:cNvSpPr txBox="1">
            <a:spLocks noChangeArrowheads="1"/>
          </p:cNvSpPr>
          <p:nvPr>
            <p:custDataLst>
              <p:tags r:id="rId4"/>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3" name="Text Box 69"/>
          <p:cNvSpPr txBox="1">
            <a:spLocks noChangeArrowheads="1"/>
          </p:cNvSpPr>
          <p:nvPr>
            <p:custDataLst>
              <p:tags r:id="rId5"/>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4" name="Oval 178"/>
          <p:cNvSpPr>
            <a:spLocks noChangeArrowheads="1"/>
          </p:cNvSpPr>
          <p:nvPr/>
        </p:nvSpPr>
        <p:spPr bwMode="auto">
          <a:xfrm rot="10800000" flipV="1">
            <a:off x="2339752" y="4941168"/>
            <a:ext cx="720141"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a:t>
            </a:r>
            <a:r>
              <a:rPr lang="en-US" altLang="zh-CN" sz="900" dirty="0" smtClean="0">
                <a:solidFill>
                  <a:srgbClr val="FF9933"/>
                </a:solidFill>
              </a:rPr>
              <a:t>5589</a:t>
            </a:r>
            <a:endParaRPr lang="en-US" altLang="en-US" sz="900" dirty="0" smtClean="0">
              <a:solidFill>
                <a:srgbClr val="FF9933"/>
              </a:solidFill>
            </a:endParaRPr>
          </a:p>
        </p:txBody>
      </p:sp>
      <p:sp>
        <p:nvSpPr>
          <p:cNvPr id="26" name="Oval 178"/>
          <p:cNvSpPr>
            <a:spLocks noChangeArrowheads="1"/>
          </p:cNvSpPr>
          <p:nvPr/>
        </p:nvSpPr>
        <p:spPr bwMode="auto">
          <a:xfrm rot="10800000" flipV="1">
            <a:off x="2967286" y="5086937"/>
            <a:ext cx="720141"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17039</a:t>
            </a:r>
          </a:p>
        </p:txBody>
      </p:sp>
    </p:spTree>
    <p:extLst>
      <p:ext uri="{BB962C8B-B14F-4D97-AF65-F5344CB8AC3E}">
        <p14:creationId xmlns:p14="http://schemas.microsoft.com/office/powerpoint/2010/main" val="35992285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43"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22B73B6C-A21E-48A9-BAF4-DD1184CA9DF4}" type="slidenum">
              <a:rPr lang="zh-CN" altLang="en-US" smtClean="0">
                <a:solidFill>
                  <a:srgbClr val="5F5F5F">
                    <a:tint val="75000"/>
                  </a:srgbClr>
                </a:solidFill>
              </a:rPr>
              <a:pPr/>
              <a:t>38</a:t>
            </a:fld>
            <a:endParaRPr lang="zh-CN" altLang="en-US" dirty="0" smtClean="0">
              <a:solidFill>
                <a:srgbClr val="5F5F5F">
                  <a:tint val="75000"/>
                </a:srgbClr>
              </a:solidFill>
            </a:endParaRPr>
          </a:p>
        </p:txBody>
      </p:sp>
      <p:sp>
        <p:nvSpPr>
          <p:cNvPr id="45" name="TextBox 44"/>
          <p:cNvSpPr txBox="1"/>
          <p:nvPr/>
        </p:nvSpPr>
        <p:spPr>
          <a:xfrm>
            <a:off x="395288" y="6310314"/>
            <a:ext cx="1319212" cy="203133"/>
          </a:xfrm>
          <a:prstGeom prst="rect">
            <a:avLst/>
          </a:prstGeom>
          <a:noFill/>
        </p:spPr>
        <p:txBody>
          <a:bodyPr>
            <a:spAutoFit/>
          </a:bodyPr>
          <a:lstStyle/>
          <a:p>
            <a:pPr>
              <a:defRPr/>
            </a:pPr>
            <a:r>
              <a:rPr lang="zh-CN" altLang="en-US" sz="900" dirty="0">
                <a:solidFill>
                  <a:prstClr val="black"/>
                </a:solidFill>
                <a:latin typeface="Calibri"/>
                <a:ea typeface="华文细黑" pitchFamily="2" charset="-122"/>
              </a:rPr>
              <a:t>注</a:t>
            </a:r>
            <a:r>
              <a:rPr lang="zh-CN" altLang="en-US" sz="900" dirty="0" smtClean="0">
                <a:solidFill>
                  <a:prstClr val="black"/>
                </a:solidFill>
                <a:latin typeface="Calibri"/>
                <a:ea typeface="华文细黑" pitchFamily="2" charset="-122"/>
              </a:rPr>
              <a:t>：基期为上年</a:t>
            </a:r>
            <a:r>
              <a:rPr lang="en-US" altLang="zh-CN" sz="900" dirty="0" smtClean="0">
                <a:solidFill>
                  <a:prstClr val="black"/>
                </a:solidFill>
                <a:latin typeface="Calibri"/>
                <a:ea typeface="华文细黑" pitchFamily="2" charset="-122"/>
              </a:rPr>
              <a:t>12</a:t>
            </a:r>
            <a:r>
              <a:rPr lang="zh-CN" altLang="en-US" sz="900" dirty="0" smtClean="0">
                <a:solidFill>
                  <a:prstClr val="black"/>
                </a:solidFill>
                <a:latin typeface="Calibri"/>
                <a:ea typeface="华文细黑" pitchFamily="2" charset="-122"/>
              </a:rPr>
              <a:t>月</a:t>
            </a:r>
            <a:endParaRPr lang="zh-CN" altLang="en-US" sz="900" dirty="0">
              <a:solidFill>
                <a:prstClr val="black"/>
              </a:solidFill>
              <a:latin typeface="Calibri"/>
              <a:ea typeface="华文细黑" pitchFamily="2" charset="-122"/>
            </a:endParaRPr>
          </a:p>
        </p:txBody>
      </p:sp>
      <p:graphicFrame>
        <p:nvGraphicFramePr>
          <p:cNvPr id="21" name="Object 4"/>
          <p:cNvGraphicFramePr>
            <a:graphicFrameLocks noChangeAspect="1"/>
          </p:cNvGraphicFramePr>
          <p:nvPr>
            <p:extLst>
              <p:ext uri="{D42A27DB-BD31-4B8C-83A1-F6EECF244321}">
                <p14:modId xmlns:p14="http://schemas.microsoft.com/office/powerpoint/2010/main" val="1581403815"/>
              </p:ext>
            </p:extLst>
          </p:nvPr>
        </p:nvGraphicFramePr>
        <p:xfrm>
          <a:off x="382588" y="3500439"/>
          <a:ext cx="8064500" cy="2881312"/>
        </p:xfrm>
        <a:graphic>
          <a:graphicData uri="http://schemas.openxmlformats.org/drawingml/2006/chart">
            <c:chart xmlns:c="http://schemas.openxmlformats.org/drawingml/2006/chart" xmlns:r="http://schemas.openxmlformats.org/officeDocument/2006/relationships" r:id="rId8"/>
          </a:graphicData>
        </a:graphic>
      </p:graphicFrame>
      <p:sp>
        <p:nvSpPr>
          <p:cNvPr id="14" name="内容占位符 2"/>
          <p:cNvSpPr txBox="1">
            <a:spLocks/>
          </p:cNvSpPr>
          <p:nvPr/>
        </p:nvSpPr>
        <p:spPr>
          <a:xfrm>
            <a:off x="395536" y="836613"/>
            <a:ext cx="8331200" cy="1995487"/>
          </a:xfrm>
          <a:prstGeom prst="rect">
            <a:avLst/>
          </a:prstGeom>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SzPct val="100000"/>
              <a:buFont typeface="Wingdings" panose="05000000000000000000" pitchFamily="2" charset="2"/>
              <a:buChar char="n"/>
              <a:defRPr/>
            </a:pPr>
            <a:r>
              <a:rPr lang="en-US" altLang="zh-CN" sz="1600" b="1" dirty="0" smtClean="0">
                <a:solidFill>
                  <a:srgbClr val="5F5F5F"/>
                </a:solidFill>
                <a:latin typeface="微软雅黑"/>
                <a:ea typeface="微软雅黑"/>
              </a:rPr>
              <a:t>2017 </a:t>
            </a:r>
            <a:r>
              <a:rPr lang="en-US" altLang="zh-CN" sz="1600" b="1" dirty="0" smtClean="0">
                <a:solidFill>
                  <a:srgbClr val="5F5F5F"/>
                </a:solidFill>
                <a:latin typeface="微软雅黑"/>
                <a:ea typeface="微软雅黑"/>
              </a:rPr>
              <a:t>GAIN·4</a:t>
            </a:r>
            <a:r>
              <a:rPr lang="zh-CN" altLang="en-US" sz="1600" b="1" dirty="0" smtClean="0">
                <a:solidFill>
                  <a:srgbClr val="5F5F5F"/>
                </a:solidFill>
                <a:latin typeface="微软雅黑"/>
                <a:ea typeface="微软雅黑"/>
              </a:rPr>
              <a:t>月北京价格</a:t>
            </a:r>
            <a:r>
              <a:rPr lang="zh-CN" altLang="en-US" sz="1600" b="1" dirty="0" smtClean="0">
                <a:solidFill>
                  <a:srgbClr val="5F5F5F"/>
                </a:solidFill>
                <a:latin typeface="微软雅黑"/>
                <a:ea typeface="微软雅黑"/>
              </a:rPr>
              <a:t>变化指数</a:t>
            </a:r>
            <a:r>
              <a:rPr lang="zh-CN" altLang="en-US" sz="1600" b="1" dirty="0" smtClean="0">
                <a:solidFill>
                  <a:srgbClr val="5F5F5F"/>
                </a:solidFill>
                <a:latin typeface="微软雅黑"/>
                <a:ea typeface="微软雅黑"/>
              </a:rPr>
              <a:t>为</a:t>
            </a:r>
            <a:r>
              <a:rPr lang="en-US" altLang="zh-CN" sz="1600" b="1" dirty="0" smtClean="0">
                <a:solidFill>
                  <a:srgbClr val="5F5F5F"/>
                </a:solidFill>
                <a:latin typeface="微软雅黑"/>
                <a:ea typeface="微软雅黑"/>
              </a:rPr>
              <a:t>-0.65</a:t>
            </a:r>
            <a:r>
              <a:rPr lang="zh-CN" altLang="en-US" sz="1600" b="1" dirty="0" smtClean="0">
                <a:solidFill>
                  <a:srgbClr val="5F5F5F"/>
                </a:solidFill>
                <a:latin typeface="微软雅黑"/>
                <a:ea typeface="微软雅黑"/>
              </a:rPr>
              <a:t>，</a:t>
            </a:r>
            <a:r>
              <a:rPr lang="zh-CN" altLang="en-US" sz="1600" b="1" dirty="0" smtClean="0">
                <a:solidFill>
                  <a:srgbClr val="5F5F5F"/>
                </a:solidFill>
                <a:latin typeface="微软雅黑"/>
                <a:ea typeface="微软雅黑"/>
              </a:rPr>
              <a:t>环比</a:t>
            </a:r>
            <a:r>
              <a:rPr lang="zh-CN" altLang="en-US" sz="1600" b="1" dirty="0" smtClean="0">
                <a:solidFill>
                  <a:srgbClr val="5F5F5F"/>
                </a:solidFill>
                <a:latin typeface="微软雅黑"/>
                <a:ea typeface="微软雅黑"/>
              </a:rPr>
              <a:t>下降</a:t>
            </a:r>
            <a:r>
              <a:rPr lang="en-US" altLang="zh-CN" sz="1600" b="1" dirty="0" smtClean="0">
                <a:solidFill>
                  <a:srgbClr val="5F5F5F"/>
                </a:solidFill>
                <a:latin typeface="微软雅黑"/>
                <a:ea typeface="微软雅黑"/>
              </a:rPr>
              <a:t>0.8</a:t>
            </a:r>
            <a:r>
              <a:rPr lang="en-US" altLang="zh-CN" sz="1600" b="1" dirty="0" smtClean="0">
                <a:solidFill>
                  <a:srgbClr val="5F5F5F"/>
                </a:solidFill>
                <a:latin typeface="微软雅黑"/>
                <a:ea typeface="微软雅黑"/>
              </a:rPr>
              <a:t>%</a:t>
            </a:r>
            <a:r>
              <a:rPr lang="zh-CN" altLang="en-US" sz="1600" b="1" dirty="0" smtClean="0">
                <a:solidFill>
                  <a:srgbClr val="5F5F5F"/>
                </a:solidFill>
                <a:latin typeface="微软雅黑"/>
                <a:ea typeface="微软雅黑"/>
              </a:rPr>
              <a:t>，市场均价由</a:t>
            </a:r>
            <a:r>
              <a:rPr lang="en-US" altLang="zh-CN" sz="1600" b="1" dirty="0" smtClean="0">
                <a:solidFill>
                  <a:srgbClr val="5F5F5F"/>
                </a:solidFill>
                <a:latin typeface="微软雅黑"/>
              </a:rPr>
              <a:t>13.18</a:t>
            </a:r>
            <a:r>
              <a:rPr lang="zh-CN" altLang="en-US" sz="1600" b="1" dirty="0" smtClean="0">
                <a:solidFill>
                  <a:srgbClr val="5F5F5F"/>
                </a:solidFill>
                <a:latin typeface="微软雅黑"/>
                <a:ea typeface="微软雅黑"/>
              </a:rPr>
              <a:t>万下降至</a:t>
            </a:r>
            <a:r>
              <a:rPr lang="en-US" altLang="zh-CN" sz="1600" b="1" dirty="0" smtClean="0">
                <a:solidFill>
                  <a:srgbClr val="5F5F5F"/>
                </a:solidFill>
                <a:latin typeface="微软雅黑"/>
                <a:ea typeface="微软雅黑"/>
              </a:rPr>
              <a:t>13.08</a:t>
            </a:r>
            <a:r>
              <a:rPr lang="zh-CN" altLang="en-US" sz="1600" b="1" dirty="0" smtClean="0">
                <a:solidFill>
                  <a:srgbClr val="5F5F5F"/>
                </a:solidFill>
                <a:latin typeface="微软雅黑"/>
                <a:ea typeface="微软雅黑"/>
              </a:rPr>
              <a:t>万</a:t>
            </a:r>
            <a:endParaRPr lang="zh-CN" altLang="en-US" sz="1600" b="1" dirty="0" smtClean="0">
              <a:solidFill>
                <a:srgbClr val="474747"/>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smtClean="0">
                <a:solidFill>
                  <a:srgbClr val="5F5F5F"/>
                </a:solidFill>
                <a:latin typeface="微软雅黑"/>
                <a:ea typeface="微软雅黑"/>
              </a:rPr>
              <a:t>本月北京地区市场整体成交价</a:t>
            </a:r>
            <a:r>
              <a:rPr lang="zh-CN" altLang="en-US" sz="1400" dirty="0" smtClean="0">
                <a:solidFill>
                  <a:srgbClr val="5F5F5F"/>
                </a:solidFill>
                <a:latin typeface="微软雅黑"/>
                <a:ea typeface="微软雅黑"/>
              </a:rPr>
              <a:t>指数环比下降，降幅</a:t>
            </a:r>
            <a:r>
              <a:rPr lang="en-US" altLang="zh-CN" sz="1400" dirty="0" smtClean="0">
                <a:solidFill>
                  <a:srgbClr val="5F5F5F"/>
                </a:solidFill>
                <a:latin typeface="微软雅黑"/>
                <a:ea typeface="微软雅黑"/>
              </a:rPr>
              <a:t>1,000</a:t>
            </a:r>
            <a:r>
              <a:rPr lang="zh-CN" altLang="en-US" sz="1400" dirty="0" smtClean="0">
                <a:solidFill>
                  <a:srgbClr val="5F5F5F"/>
                </a:solidFill>
                <a:latin typeface="微软雅黑"/>
                <a:ea typeface="微软雅黑"/>
              </a:rPr>
              <a:t>元</a:t>
            </a:r>
            <a:endParaRPr lang="en-US" altLang="zh-CN" sz="1400" dirty="0" smtClean="0">
              <a:solidFill>
                <a:srgbClr val="5F5F5F"/>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smtClean="0">
                <a:solidFill>
                  <a:srgbClr val="5F5F5F"/>
                </a:solidFill>
                <a:latin typeface="微软雅黑"/>
                <a:ea typeface="微软雅黑"/>
              </a:rPr>
              <a:t>本月北京市场宝马</a:t>
            </a:r>
            <a:r>
              <a:rPr lang="en-US" altLang="zh-CN" sz="1400" dirty="0" smtClean="0">
                <a:solidFill>
                  <a:srgbClr val="5F5F5F"/>
                </a:solidFill>
                <a:latin typeface="微软雅黑"/>
                <a:ea typeface="微软雅黑"/>
              </a:rPr>
              <a:t>5</a:t>
            </a:r>
            <a:r>
              <a:rPr lang="zh-CN" altLang="en-US" sz="1400" dirty="0" smtClean="0">
                <a:solidFill>
                  <a:srgbClr val="5F5F5F"/>
                </a:solidFill>
                <a:latin typeface="微软雅黑"/>
                <a:ea typeface="微软雅黑"/>
              </a:rPr>
              <a:t>系</a:t>
            </a:r>
            <a:r>
              <a:rPr lang="en-US" altLang="zh-CN" sz="1400" dirty="0" smtClean="0">
                <a:solidFill>
                  <a:srgbClr val="5F5F5F"/>
                </a:solidFill>
                <a:latin typeface="微软雅黑"/>
                <a:ea typeface="微软雅黑"/>
              </a:rPr>
              <a:t>L</a:t>
            </a:r>
            <a:r>
              <a:rPr lang="zh-CN" altLang="en-US" sz="1400" dirty="0" smtClean="0">
                <a:solidFill>
                  <a:srgbClr val="5F5F5F"/>
                </a:solidFill>
                <a:latin typeface="微软雅黑"/>
                <a:ea typeface="微软雅黑"/>
              </a:rPr>
              <a:t>的终端成交价出现了一定的下降，同时哈弗</a:t>
            </a:r>
            <a:r>
              <a:rPr lang="en-US" altLang="zh-CN" sz="1400" dirty="0" smtClean="0">
                <a:solidFill>
                  <a:srgbClr val="5F5F5F"/>
                </a:solidFill>
                <a:latin typeface="微软雅黑"/>
                <a:ea typeface="微软雅黑"/>
              </a:rPr>
              <a:t>H2</a:t>
            </a:r>
            <a:r>
              <a:rPr lang="zh-CN" altLang="en-US" sz="1400" dirty="0" smtClean="0">
                <a:solidFill>
                  <a:srgbClr val="5F5F5F"/>
                </a:solidFill>
                <a:latin typeface="微软雅黑"/>
                <a:ea typeface="微软雅黑"/>
              </a:rPr>
              <a:t>以及途胜、朗动等车型的成交价也有下降，因而使北京地区的价格指数出现下探</a:t>
            </a:r>
            <a:endParaRPr lang="en-US" altLang="zh-CN" sz="1400" dirty="0" smtClean="0">
              <a:solidFill>
                <a:srgbClr val="5F5F5F"/>
              </a:solidFill>
              <a:latin typeface="微软雅黑"/>
              <a:ea typeface="微软雅黑"/>
            </a:endParaRPr>
          </a:p>
        </p:txBody>
      </p:sp>
      <p:sp>
        <p:nvSpPr>
          <p:cNvPr id="15"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a:t>
            </a:r>
            <a:r>
              <a:rPr lang="zh-CN" altLang="en-US" dirty="0"/>
              <a:t>城市</a:t>
            </a:r>
            <a:r>
              <a:rPr lang="zh-CN" altLang="en-US" dirty="0" smtClean="0"/>
              <a:t>价格</a:t>
            </a:r>
            <a:r>
              <a:rPr lang="zh-CN" altLang="en-US" dirty="0"/>
              <a:t>变化</a:t>
            </a:r>
            <a:r>
              <a:rPr lang="en-US" altLang="en-US" dirty="0" err="1"/>
              <a:t>指数</a:t>
            </a:r>
            <a:r>
              <a:rPr lang="en-US" altLang="en-US" dirty="0" smtClean="0"/>
              <a:t>—</a:t>
            </a:r>
            <a:r>
              <a:rPr lang="en-US" altLang="en-US" dirty="0"/>
              <a:t>4</a:t>
            </a:r>
            <a:r>
              <a:rPr lang="zh-CN" altLang="en-US" dirty="0" smtClean="0"/>
              <a:t>月</a:t>
            </a:r>
            <a:r>
              <a:rPr lang="zh-CN" altLang="en-US" dirty="0" smtClean="0"/>
              <a:t>北京</a:t>
            </a:r>
            <a:endParaRPr lang="zh-CN" altLang="en-US" dirty="0"/>
          </a:p>
        </p:txBody>
      </p:sp>
      <p:grpSp>
        <p:nvGrpSpPr>
          <p:cNvPr id="16" name="组合 15"/>
          <p:cNvGrpSpPr>
            <a:grpSpLocks/>
          </p:cNvGrpSpPr>
          <p:nvPr>
            <p:custDataLst>
              <p:tags r:id="rId1"/>
            </p:custDataLst>
          </p:nvPr>
        </p:nvGrpSpPr>
        <p:grpSpPr bwMode="auto">
          <a:xfrm>
            <a:off x="2409704" y="3081851"/>
            <a:ext cx="4308475" cy="352425"/>
            <a:chOff x="2330450" y="2103438"/>
            <a:chExt cx="4308475" cy="352425"/>
          </a:xfrm>
          <a:solidFill>
            <a:srgbClr val="275C9D"/>
          </a:solidFill>
        </p:grpSpPr>
        <p:sp>
          <p:nvSpPr>
            <p:cNvPr id="17"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8"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a:t>
              </a:r>
              <a:r>
                <a:rPr lang="zh-CN" altLang="en-US" sz="1700" b="1" kern="0" dirty="0">
                  <a:solidFill>
                    <a:srgbClr val="FFFFFF"/>
                  </a:solidFill>
                  <a:ea typeface="华文细黑" pitchFamily="2" charset="-122"/>
                </a:rPr>
                <a:t>北京</a:t>
              </a:r>
              <a:endParaRPr lang="zh-HK" altLang="en-US" sz="1700" b="1" kern="0" dirty="0">
                <a:solidFill>
                  <a:srgbClr val="FFFFFF"/>
                </a:solidFill>
                <a:ea typeface="华文细黑" pitchFamily="2" charset="-122"/>
              </a:endParaRPr>
            </a:p>
          </p:txBody>
        </p:sp>
      </p:grpSp>
      <p:sp>
        <p:nvSpPr>
          <p:cNvPr id="19" name="AutoShape 66"/>
          <p:cNvSpPr>
            <a:spLocks noChangeArrowheads="1"/>
          </p:cNvSpPr>
          <p:nvPr>
            <p:custDataLst>
              <p:tags r:id="rId2"/>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0" name="AutoShape 67"/>
          <p:cNvSpPr>
            <a:spLocks noChangeArrowheads="1"/>
          </p:cNvSpPr>
          <p:nvPr>
            <p:custDataLst>
              <p:tags r:id="rId3"/>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2" name="Text Box 68"/>
          <p:cNvSpPr txBox="1">
            <a:spLocks noChangeArrowheads="1"/>
          </p:cNvSpPr>
          <p:nvPr>
            <p:custDataLst>
              <p:tags r:id="rId4"/>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3" name="Text Box 69"/>
          <p:cNvSpPr txBox="1">
            <a:spLocks noChangeArrowheads="1"/>
          </p:cNvSpPr>
          <p:nvPr>
            <p:custDataLst>
              <p:tags r:id="rId5"/>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Tree>
    <p:extLst>
      <p:ext uri="{BB962C8B-B14F-4D97-AF65-F5344CB8AC3E}">
        <p14:creationId xmlns:p14="http://schemas.microsoft.com/office/powerpoint/2010/main" val="22422764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7"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54C13182-E29B-4085-A80E-721A34FE9D95}" type="slidenum">
              <a:rPr lang="zh-CN" altLang="en-US" smtClean="0">
                <a:solidFill>
                  <a:srgbClr val="5F5F5F">
                    <a:tint val="75000"/>
                  </a:srgbClr>
                </a:solidFill>
              </a:rPr>
              <a:pPr/>
              <a:t>39</a:t>
            </a:fld>
            <a:endParaRPr lang="zh-CN" altLang="en-US" smtClean="0">
              <a:solidFill>
                <a:srgbClr val="5F5F5F">
                  <a:tint val="75000"/>
                </a:srgbClr>
              </a:solidFill>
            </a:endParaRPr>
          </a:p>
        </p:txBody>
      </p:sp>
      <p:sp>
        <p:nvSpPr>
          <p:cNvPr id="66" name="TextBox 65"/>
          <p:cNvSpPr txBox="1"/>
          <p:nvPr/>
        </p:nvSpPr>
        <p:spPr>
          <a:xfrm>
            <a:off x="395288" y="6309511"/>
            <a:ext cx="1319212" cy="203133"/>
          </a:xfrm>
          <a:prstGeom prst="rect">
            <a:avLst/>
          </a:prstGeom>
          <a:noFill/>
        </p:spPr>
        <p:txBody>
          <a:bodyPr>
            <a:spAutoFit/>
          </a:bodyPr>
          <a:lstStyle/>
          <a:p>
            <a:pPr>
              <a:defRPr/>
            </a:pPr>
            <a:r>
              <a:rPr lang="zh-CN" altLang="en-US" sz="900" dirty="0">
                <a:solidFill>
                  <a:prstClr val="black"/>
                </a:solidFill>
                <a:latin typeface="Calibri"/>
                <a:ea typeface="华文细黑" pitchFamily="2" charset="-122"/>
              </a:rPr>
              <a:t>注</a:t>
            </a:r>
            <a:r>
              <a:rPr lang="zh-CN" altLang="en-US" sz="900" dirty="0" smtClean="0">
                <a:solidFill>
                  <a:prstClr val="black"/>
                </a:solidFill>
                <a:latin typeface="Calibri"/>
                <a:ea typeface="华文细黑" pitchFamily="2" charset="-122"/>
              </a:rPr>
              <a:t>：基期为上年</a:t>
            </a:r>
            <a:r>
              <a:rPr lang="en-US" altLang="zh-CN" sz="900" dirty="0" smtClean="0">
                <a:solidFill>
                  <a:prstClr val="black"/>
                </a:solidFill>
                <a:latin typeface="Calibri"/>
                <a:ea typeface="华文细黑" pitchFamily="2" charset="-122"/>
              </a:rPr>
              <a:t>12</a:t>
            </a:r>
            <a:r>
              <a:rPr lang="zh-CN" altLang="en-US" sz="900" dirty="0" smtClean="0">
                <a:solidFill>
                  <a:prstClr val="black"/>
                </a:solidFill>
                <a:latin typeface="Calibri"/>
                <a:ea typeface="华文细黑" pitchFamily="2" charset="-122"/>
              </a:rPr>
              <a:t>月</a:t>
            </a:r>
            <a:endParaRPr lang="zh-CN" altLang="en-US" sz="900" dirty="0">
              <a:solidFill>
                <a:prstClr val="black"/>
              </a:solidFill>
              <a:latin typeface="Calibri"/>
              <a:ea typeface="华文细黑" pitchFamily="2" charset="-122"/>
            </a:endParaRPr>
          </a:p>
        </p:txBody>
      </p:sp>
      <p:graphicFrame>
        <p:nvGraphicFramePr>
          <p:cNvPr id="25" name="Object 4"/>
          <p:cNvGraphicFramePr>
            <a:graphicFrameLocks noChangeAspect="1"/>
          </p:cNvGraphicFramePr>
          <p:nvPr>
            <p:extLst>
              <p:ext uri="{D42A27DB-BD31-4B8C-83A1-F6EECF244321}">
                <p14:modId xmlns:p14="http://schemas.microsoft.com/office/powerpoint/2010/main" val="2910481818"/>
              </p:ext>
            </p:extLst>
          </p:nvPr>
        </p:nvGraphicFramePr>
        <p:xfrm>
          <a:off x="395288" y="3500016"/>
          <a:ext cx="8005067" cy="2881312"/>
        </p:xfrm>
        <a:graphic>
          <a:graphicData uri="http://schemas.openxmlformats.org/drawingml/2006/chart">
            <c:chart xmlns:c="http://schemas.openxmlformats.org/drawingml/2006/chart" xmlns:r="http://schemas.openxmlformats.org/officeDocument/2006/relationships" r:id="rId7"/>
          </a:graphicData>
        </a:graphic>
      </p:graphicFrame>
      <p:sp>
        <p:nvSpPr>
          <p:cNvPr id="14" name="内容占位符 2"/>
          <p:cNvSpPr txBox="1">
            <a:spLocks/>
          </p:cNvSpPr>
          <p:nvPr/>
        </p:nvSpPr>
        <p:spPr>
          <a:xfrm>
            <a:off x="395536" y="836613"/>
            <a:ext cx="8353425" cy="1871662"/>
          </a:xfrm>
          <a:prstGeom prst="rect">
            <a:avLst/>
          </a:prstGeom>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SzPct val="100000"/>
              <a:buFont typeface="Wingdings" panose="05000000000000000000" pitchFamily="2" charset="2"/>
              <a:buChar char="n"/>
              <a:defRPr/>
            </a:pPr>
            <a:r>
              <a:rPr lang="en-US" altLang="zh-CN" sz="1600" b="1" dirty="0" smtClean="0">
                <a:solidFill>
                  <a:schemeClr val="tx1"/>
                </a:solidFill>
                <a:latin typeface="微软雅黑"/>
                <a:ea typeface="微软雅黑"/>
              </a:rPr>
              <a:t>2017 </a:t>
            </a:r>
            <a:r>
              <a:rPr lang="en-US" altLang="zh-CN" sz="1600" b="1" dirty="0" smtClean="0">
                <a:solidFill>
                  <a:schemeClr val="tx1"/>
                </a:solidFill>
                <a:latin typeface="微软雅黑"/>
                <a:ea typeface="微软雅黑"/>
              </a:rPr>
              <a:t>GAIN·4</a:t>
            </a:r>
            <a:r>
              <a:rPr lang="zh-CN" altLang="en-US" sz="1600" b="1" dirty="0" smtClean="0">
                <a:solidFill>
                  <a:schemeClr val="tx1"/>
                </a:solidFill>
                <a:latin typeface="微软雅黑"/>
                <a:ea typeface="微软雅黑"/>
              </a:rPr>
              <a:t>月北京终端</a:t>
            </a:r>
            <a:r>
              <a:rPr lang="zh-CN" altLang="en-US" sz="1600" b="1" dirty="0" smtClean="0">
                <a:solidFill>
                  <a:schemeClr val="tx1"/>
                </a:solidFill>
                <a:latin typeface="微软雅黑"/>
                <a:ea typeface="微软雅黑"/>
              </a:rPr>
              <a:t>优惠指数</a:t>
            </a:r>
            <a:r>
              <a:rPr lang="zh-CN" altLang="en-US" sz="1600" b="1" dirty="0" smtClean="0">
                <a:solidFill>
                  <a:schemeClr val="tx1"/>
                </a:solidFill>
                <a:latin typeface="微软雅黑"/>
                <a:ea typeface="微软雅黑"/>
              </a:rPr>
              <a:t>为</a:t>
            </a:r>
            <a:r>
              <a:rPr lang="en-US" altLang="zh-CN" sz="1600" b="1" dirty="0" smtClean="0">
                <a:solidFill>
                  <a:schemeClr val="tx1"/>
                </a:solidFill>
                <a:latin typeface="微软雅黑"/>
                <a:ea typeface="微软雅黑"/>
              </a:rPr>
              <a:t>-2.99</a:t>
            </a:r>
            <a:r>
              <a:rPr lang="zh-CN" altLang="en-US" sz="1600" b="1" dirty="0" smtClean="0">
                <a:solidFill>
                  <a:schemeClr val="tx1"/>
                </a:solidFill>
                <a:latin typeface="微软雅黑"/>
                <a:ea typeface="微软雅黑"/>
              </a:rPr>
              <a:t>，</a:t>
            </a:r>
            <a:r>
              <a:rPr lang="zh-CN" altLang="en-US" sz="1600" b="1" dirty="0" smtClean="0">
                <a:solidFill>
                  <a:schemeClr val="tx1"/>
                </a:solidFill>
                <a:latin typeface="微软雅黑"/>
                <a:ea typeface="微软雅黑"/>
              </a:rPr>
              <a:t>环比</a:t>
            </a:r>
            <a:r>
              <a:rPr lang="zh-CN" altLang="en-US" sz="1600" b="1" dirty="0" smtClean="0">
                <a:solidFill>
                  <a:schemeClr val="tx1"/>
                </a:solidFill>
                <a:latin typeface="微软雅黑"/>
                <a:ea typeface="微软雅黑"/>
              </a:rPr>
              <a:t>下降</a:t>
            </a:r>
            <a:r>
              <a:rPr lang="en-US" altLang="zh-CN" sz="1600" b="1" dirty="0" smtClean="0">
                <a:solidFill>
                  <a:schemeClr val="tx1"/>
                </a:solidFill>
                <a:latin typeface="微软雅黑"/>
                <a:ea typeface="微软雅黑"/>
              </a:rPr>
              <a:t>8.9%</a:t>
            </a:r>
            <a:r>
              <a:rPr lang="zh-CN" altLang="en-US" sz="1600" b="1" dirty="0" smtClean="0">
                <a:solidFill>
                  <a:schemeClr val="tx1"/>
                </a:solidFill>
                <a:latin typeface="微软雅黑"/>
                <a:ea typeface="微软雅黑"/>
              </a:rPr>
              <a:t>，终端优惠</a:t>
            </a:r>
            <a:r>
              <a:rPr lang="zh-CN" altLang="en-US" sz="1600" b="1" dirty="0" smtClean="0">
                <a:solidFill>
                  <a:schemeClr val="tx1"/>
                </a:solidFill>
                <a:latin typeface="微软雅黑"/>
                <a:ea typeface="微软雅黑"/>
              </a:rPr>
              <a:t>增加</a:t>
            </a:r>
            <a:r>
              <a:rPr lang="en-US" altLang="zh-CN" sz="1600" b="1" dirty="0" smtClean="0">
                <a:solidFill>
                  <a:schemeClr val="tx1"/>
                </a:solidFill>
                <a:latin typeface="微软雅黑"/>
                <a:ea typeface="微软雅黑"/>
              </a:rPr>
              <a:t>1,598</a:t>
            </a:r>
            <a:r>
              <a:rPr lang="zh-CN" altLang="en-US" sz="1600" b="1" dirty="0" smtClean="0">
                <a:solidFill>
                  <a:schemeClr val="tx1"/>
                </a:solidFill>
                <a:latin typeface="微软雅黑"/>
                <a:ea typeface="微软雅黑"/>
              </a:rPr>
              <a:t>元</a:t>
            </a:r>
            <a:endParaRPr lang="zh-CN" altLang="en-US" sz="1600" b="1" dirty="0" smtClean="0">
              <a:solidFill>
                <a:schemeClr val="tx1"/>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smtClean="0">
                <a:solidFill>
                  <a:schemeClr val="tx1"/>
                </a:solidFill>
                <a:latin typeface="微软雅黑"/>
                <a:ea typeface="微软雅黑"/>
              </a:rPr>
              <a:t>北京</a:t>
            </a:r>
            <a:r>
              <a:rPr lang="zh-CN" altLang="en-US" sz="1400" dirty="0" smtClean="0">
                <a:solidFill>
                  <a:schemeClr val="tx1"/>
                </a:solidFill>
                <a:latin typeface="微软雅黑"/>
                <a:ea typeface="微软雅黑"/>
              </a:rPr>
              <a:t>地区终端</a:t>
            </a:r>
            <a:r>
              <a:rPr lang="zh-CN" altLang="en-US" sz="1400" dirty="0" smtClean="0">
                <a:solidFill>
                  <a:schemeClr val="tx1"/>
                </a:solidFill>
                <a:latin typeface="微软雅黑"/>
                <a:ea typeface="微软雅黑"/>
              </a:rPr>
              <a:t>优惠幅度与上海相似，也出现了连续</a:t>
            </a:r>
            <a:r>
              <a:rPr lang="en-US" altLang="zh-CN" sz="1400" dirty="0" smtClean="0">
                <a:solidFill>
                  <a:schemeClr val="tx1"/>
                </a:solidFill>
                <a:latin typeface="微软雅黑"/>
                <a:ea typeface="微软雅黑"/>
              </a:rPr>
              <a:t>4</a:t>
            </a:r>
            <a:r>
              <a:rPr lang="zh-CN" altLang="en-US" sz="1400" dirty="0" smtClean="0">
                <a:solidFill>
                  <a:schemeClr val="tx1"/>
                </a:solidFill>
                <a:latin typeface="微软雅黑"/>
                <a:ea typeface="微软雅黑"/>
              </a:rPr>
              <a:t>个月的增长</a:t>
            </a:r>
            <a:endParaRPr lang="en-US" altLang="zh-CN" sz="1400" dirty="0" smtClean="0">
              <a:solidFill>
                <a:schemeClr val="tx1"/>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smtClean="0">
                <a:solidFill>
                  <a:schemeClr val="tx1"/>
                </a:solidFill>
                <a:latin typeface="微软雅黑"/>
                <a:ea typeface="微软雅黑"/>
              </a:rPr>
              <a:t>本月北京地区</a:t>
            </a:r>
            <a:r>
              <a:rPr lang="zh-CN" altLang="en-US" sz="1400" dirty="0" smtClean="0">
                <a:solidFill>
                  <a:schemeClr val="tx1"/>
                </a:solidFill>
                <a:latin typeface="微软雅黑"/>
                <a:ea typeface="微软雅黑"/>
              </a:rPr>
              <a:t>，几款权重车型英朗、哈弗</a:t>
            </a:r>
            <a:r>
              <a:rPr lang="en-US" altLang="zh-CN" sz="1400" dirty="0" smtClean="0">
                <a:solidFill>
                  <a:schemeClr val="tx1"/>
                </a:solidFill>
                <a:latin typeface="微软雅黑"/>
                <a:ea typeface="微软雅黑"/>
              </a:rPr>
              <a:t>H6</a:t>
            </a:r>
            <a:r>
              <a:rPr lang="zh-CN" altLang="en-US" sz="1400" dirty="0" smtClean="0">
                <a:solidFill>
                  <a:schemeClr val="tx1"/>
                </a:solidFill>
                <a:latin typeface="微软雅黑"/>
                <a:ea typeface="微软雅黑"/>
              </a:rPr>
              <a:t>、捷达等的优惠幅度均有所增加，拉动了该地区的优惠幅度进一步增加</a:t>
            </a:r>
            <a:endParaRPr lang="en-US" altLang="zh-CN" sz="1400" dirty="0">
              <a:solidFill>
                <a:schemeClr val="tx1"/>
              </a:solidFill>
              <a:latin typeface="微软雅黑"/>
              <a:ea typeface="微软雅黑"/>
            </a:endParaRPr>
          </a:p>
        </p:txBody>
      </p:sp>
      <p:sp>
        <p:nvSpPr>
          <p:cNvPr id="15" name="Oval 178"/>
          <p:cNvSpPr>
            <a:spLocks noChangeArrowheads="1"/>
          </p:cNvSpPr>
          <p:nvPr/>
        </p:nvSpPr>
        <p:spPr bwMode="auto">
          <a:xfrm rot="10800000" flipV="1">
            <a:off x="1691754" y="5068333"/>
            <a:ext cx="720136"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16851</a:t>
            </a:r>
          </a:p>
        </p:txBody>
      </p:sp>
      <p:sp>
        <p:nvSpPr>
          <p:cNvPr id="16"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a:t>
            </a:r>
            <a:r>
              <a:rPr lang="zh-CN" altLang="en-US" dirty="0" smtClean="0"/>
              <a:t>城市终端优惠</a:t>
            </a:r>
            <a:r>
              <a:rPr lang="en-US" altLang="en-US" dirty="0" err="1" smtClean="0"/>
              <a:t>指数</a:t>
            </a:r>
            <a:r>
              <a:rPr lang="en-US" altLang="en-US" dirty="0" smtClean="0"/>
              <a:t>—4</a:t>
            </a:r>
            <a:r>
              <a:rPr lang="zh-CN" altLang="en-US" dirty="0" smtClean="0"/>
              <a:t>月</a:t>
            </a:r>
            <a:r>
              <a:rPr lang="zh-CN" altLang="en-US" dirty="0" smtClean="0"/>
              <a:t>北京</a:t>
            </a:r>
            <a:endParaRPr lang="zh-CN" altLang="en-US" dirty="0"/>
          </a:p>
        </p:txBody>
      </p:sp>
      <p:grpSp>
        <p:nvGrpSpPr>
          <p:cNvPr id="17" name="组合 16"/>
          <p:cNvGrpSpPr>
            <a:grpSpLocks/>
          </p:cNvGrpSpPr>
          <p:nvPr>
            <p:custDataLst>
              <p:tags r:id="rId1"/>
            </p:custDataLst>
          </p:nvPr>
        </p:nvGrpSpPr>
        <p:grpSpPr bwMode="auto">
          <a:xfrm>
            <a:off x="2409704" y="3081851"/>
            <a:ext cx="4308475" cy="352425"/>
            <a:chOff x="2330450" y="2103438"/>
            <a:chExt cx="4308475" cy="352425"/>
          </a:xfrm>
          <a:solidFill>
            <a:srgbClr val="275C9D"/>
          </a:solidFill>
        </p:grpSpPr>
        <p:sp>
          <p:nvSpPr>
            <p:cNvPr id="1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a:t>
              </a:r>
              <a:r>
                <a:rPr lang="zh-CN" altLang="en-US" sz="1700" b="1" kern="0" dirty="0">
                  <a:solidFill>
                    <a:srgbClr val="FFFFFF"/>
                  </a:solidFill>
                  <a:ea typeface="华文细黑" pitchFamily="2" charset="-122"/>
                </a:rPr>
                <a:t>北京</a:t>
              </a:r>
              <a:endParaRPr lang="zh-HK" altLang="en-US" sz="1700" b="1" kern="0" dirty="0">
                <a:solidFill>
                  <a:srgbClr val="FFFFFF"/>
                </a:solidFill>
                <a:ea typeface="华文细黑" pitchFamily="2" charset="-122"/>
              </a:endParaRPr>
            </a:p>
          </p:txBody>
        </p:sp>
      </p:grpSp>
      <p:sp>
        <p:nvSpPr>
          <p:cNvPr id="20" name="AutoShape 66"/>
          <p:cNvSpPr>
            <a:spLocks noChangeArrowheads="1"/>
          </p:cNvSpPr>
          <p:nvPr>
            <p:custDataLst>
              <p:tags r:id="rId2"/>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1" name="AutoShape 67"/>
          <p:cNvSpPr>
            <a:spLocks noChangeArrowheads="1"/>
          </p:cNvSpPr>
          <p:nvPr>
            <p:custDataLst>
              <p:tags r:id="rId3"/>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2" name="Text Box 68"/>
          <p:cNvSpPr txBox="1">
            <a:spLocks noChangeArrowheads="1"/>
          </p:cNvSpPr>
          <p:nvPr>
            <p:custDataLst>
              <p:tags r:id="rId4"/>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3" name="Text Box 69"/>
          <p:cNvSpPr txBox="1">
            <a:spLocks noChangeArrowheads="1"/>
          </p:cNvSpPr>
          <p:nvPr>
            <p:custDataLst>
              <p:tags r:id="rId5"/>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4" name="Oval 178"/>
          <p:cNvSpPr>
            <a:spLocks noChangeArrowheads="1"/>
          </p:cNvSpPr>
          <p:nvPr/>
        </p:nvSpPr>
        <p:spPr bwMode="auto">
          <a:xfrm rot="10800000" flipV="1">
            <a:off x="2395870" y="5123610"/>
            <a:ext cx="720136"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a:t>
            </a:r>
            <a:r>
              <a:rPr lang="en-US" altLang="zh-CN" sz="900" dirty="0" smtClean="0">
                <a:solidFill>
                  <a:srgbClr val="FF9933"/>
                </a:solidFill>
              </a:rPr>
              <a:t>7929</a:t>
            </a:r>
            <a:endParaRPr lang="en-US" altLang="en-US" sz="900" dirty="0" smtClean="0">
              <a:solidFill>
                <a:srgbClr val="FF9933"/>
              </a:solidFill>
            </a:endParaRPr>
          </a:p>
        </p:txBody>
      </p:sp>
      <p:sp>
        <p:nvSpPr>
          <p:cNvPr id="26" name="Oval 178"/>
          <p:cNvSpPr>
            <a:spLocks noChangeArrowheads="1"/>
          </p:cNvSpPr>
          <p:nvPr/>
        </p:nvSpPr>
        <p:spPr bwMode="auto">
          <a:xfrm rot="10800000" flipV="1">
            <a:off x="2963900" y="5321771"/>
            <a:ext cx="720136"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19528</a:t>
            </a:r>
          </a:p>
        </p:txBody>
      </p:sp>
    </p:spTree>
    <p:extLst>
      <p:ext uri="{BB962C8B-B14F-4D97-AF65-F5344CB8AC3E}">
        <p14:creationId xmlns:p14="http://schemas.microsoft.com/office/powerpoint/2010/main" val="15634367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2E56F3F6-EC52-4763-86E3-6FA93034F11F}" type="slidenum">
              <a:rPr lang="zh-CN" altLang="en-US" smtClean="0">
                <a:latin typeface="+mn-lt"/>
                <a:ea typeface="华文细黑" pitchFamily="2" charset="-122"/>
              </a:rPr>
              <a:pPr>
                <a:defRPr/>
              </a:pPr>
              <a:t>4</a:t>
            </a:fld>
            <a:endParaRPr lang="zh-CN" altLang="en-US" dirty="0">
              <a:latin typeface="+mn-lt"/>
              <a:ea typeface="华文细黑" pitchFamily="2" charset="-122"/>
            </a:endParaRPr>
          </a:p>
        </p:txBody>
      </p:sp>
      <p:sp>
        <p:nvSpPr>
          <p:cNvPr id="3" name="标题 2"/>
          <p:cNvSpPr>
            <a:spLocks noGrp="1"/>
          </p:cNvSpPr>
          <p:nvPr>
            <p:ph type="title" idx="4294967295"/>
          </p:nvPr>
        </p:nvSpPr>
        <p:spPr>
          <a:xfrm>
            <a:off x="1187624" y="296651"/>
            <a:ext cx="7128792" cy="432011"/>
          </a:xfrm>
          <a:prstGeom prst="rect">
            <a:avLst/>
          </a:prstGeom>
        </p:spPr>
        <p:txBody>
          <a:bodyPr/>
          <a:lstStyle/>
          <a:p>
            <a:pPr>
              <a:defRPr/>
            </a:pPr>
            <a:r>
              <a:rPr lang="en-US" altLang="zh-CN" b="1" dirty="0">
                <a:solidFill>
                  <a:srgbClr val="075A77"/>
                </a:solidFill>
                <a:latin typeface="+mn-ea"/>
                <a:ea typeface="+mn-ea"/>
              </a:rPr>
              <a:t>GAIN·</a:t>
            </a:r>
            <a:r>
              <a:rPr lang="zh-CN" altLang="en-US" b="1" dirty="0">
                <a:solidFill>
                  <a:srgbClr val="075A77"/>
                </a:solidFill>
                <a:latin typeface="+mn-ea"/>
                <a:ea typeface="+mn-ea"/>
              </a:rPr>
              <a:t>指数介绍</a:t>
            </a:r>
          </a:p>
        </p:txBody>
      </p:sp>
      <p:sp>
        <p:nvSpPr>
          <p:cNvPr id="5" name="内容占位符 2"/>
          <p:cNvSpPr txBox="1">
            <a:spLocks/>
          </p:cNvSpPr>
          <p:nvPr/>
        </p:nvSpPr>
        <p:spPr>
          <a:xfrm>
            <a:off x="395289" y="969963"/>
            <a:ext cx="8353425" cy="1008063"/>
          </a:xfrm>
          <a:prstGeom prst="rect">
            <a:avLst/>
          </a:prstGeom>
        </p:spPr>
        <p:txBody>
          <a:bodyPr/>
          <a:lstStyle/>
          <a:p>
            <a:pPr marL="342900" indent="-342900" algn="l" eaLnBrk="0" hangingPunct="0">
              <a:lnSpc>
                <a:spcPct val="200000"/>
              </a:lnSpc>
              <a:spcBef>
                <a:spcPct val="20000"/>
              </a:spcBef>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指数由</a:t>
            </a:r>
            <a:r>
              <a:rPr lang="zh-CN" altLang="en-US" sz="1600" b="1" dirty="0">
                <a:latin typeface="+mn-ea"/>
                <a:ea typeface="+mn-ea"/>
              </a:rPr>
              <a:t>安路勤</a:t>
            </a:r>
            <a:r>
              <a:rPr lang="zh-CN" altLang="en-US" sz="1600" dirty="0">
                <a:latin typeface="+mn-ea"/>
                <a:ea typeface="+mn-ea"/>
              </a:rPr>
              <a:t>发布，反映乘用车市场终端价格、优惠变化的综合指数</a:t>
            </a:r>
            <a:r>
              <a:rPr lang="zh-CN" altLang="en-US" sz="1600" dirty="0" smtClean="0">
                <a:latin typeface="+mn-ea"/>
                <a:ea typeface="+mn-ea"/>
              </a:rPr>
              <a:t>体系</a:t>
            </a:r>
            <a:endParaRPr lang="zh-CN" altLang="en-US" sz="1600" dirty="0">
              <a:latin typeface="+mn-ea"/>
              <a:ea typeface="+mn-ea"/>
            </a:endParaRPr>
          </a:p>
          <a:p>
            <a:pPr marL="342900" indent="-342900" algn="l" eaLnBrk="0" hangingPunct="0">
              <a:lnSpc>
                <a:spcPct val="200000"/>
              </a:lnSpc>
              <a:spcBef>
                <a:spcPct val="20000"/>
              </a:spcBef>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指数每月在北京、上海通过“汽车市场信息研讨会”向各大媒体</a:t>
            </a:r>
            <a:r>
              <a:rPr lang="zh-CN" altLang="en-US" sz="1600" dirty="0" smtClean="0">
                <a:latin typeface="+mn-ea"/>
                <a:ea typeface="+mn-ea"/>
              </a:rPr>
              <a:t>发布</a:t>
            </a:r>
            <a:endParaRPr lang="zh-CN" altLang="en-US" sz="1600" dirty="0">
              <a:latin typeface="+mn-ea"/>
              <a:ea typeface="+mn-ea"/>
            </a:endParaRPr>
          </a:p>
          <a:p>
            <a:pPr marL="342900" indent="-342900" algn="l" eaLnBrk="0" hangingPunct="0">
              <a:lnSpc>
                <a:spcPct val="200000"/>
              </a:lnSpc>
              <a:spcBef>
                <a:spcPct val="20000"/>
              </a:spcBef>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指数由价格变化指数和终端优惠指数两大体系</a:t>
            </a:r>
            <a:r>
              <a:rPr lang="zh-CN" altLang="en-US" sz="1600" dirty="0" smtClean="0">
                <a:latin typeface="+mn-ea"/>
                <a:ea typeface="+mn-ea"/>
              </a:rPr>
              <a:t>组成</a:t>
            </a:r>
            <a:endParaRPr lang="zh-CN" altLang="en-US" sz="1600" dirty="0">
              <a:latin typeface="+mn-lt"/>
              <a:ea typeface="华文细黑" pitchFamily="2" charset="-122"/>
            </a:endParaRPr>
          </a:p>
        </p:txBody>
      </p:sp>
      <p:sp>
        <p:nvSpPr>
          <p:cNvPr id="12" name="AutoShape 36"/>
          <p:cNvSpPr>
            <a:spLocks noChangeArrowheads="1"/>
          </p:cNvSpPr>
          <p:nvPr/>
        </p:nvSpPr>
        <p:spPr bwMode="auto">
          <a:xfrm>
            <a:off x="3489327" y="3206754"/>
            <a:ext cx="5148263" cy="1008063"/>
          </a:xfrm>
          <a:prstGeom prst="roundRect">
            <a:avLst>
              <a:gd name="adj" fmla="val 16667"/>
            </a:avLst>
          </a:prstGeom>
          <a:solidFill>
            <a:srgbClr val="FFFFFF"/>
          </a:solidFill>
          <a:ln w="12700" algn="ctr">
            <a:solidFill>
              <a:srgbClr val="275C9D"/>
            </a:solidFill>
            <a:round/>
            <a:headEnd/>
            <a:tailEnd/>
          </a:ln>
          <a:effectLst>
            <a:outerShdw dist="81320" dir="3080412" algn="ctr" rotWithShape="0">
              <a:srgbClr val="808080">
                <a:alpha val="50000"/>
              </a:srgbClr>
            </a:outerShdw>
          </a:effectLst>
        </p:spPr>
        <p:txBody>
          <a:bodyPr anchor="ctr"/>
          <a:lstStyle/>
          <a:p>
            <a:pPr algn="l" fontAlgn="auto">
              <a:lnSpc>
                <a:spcPct val="150000"/>
              </a:lnSpc>
              <a:spcBef>
                <a:spcPts val="0"/>
              </a:spcBef>
              <a:spcAft>
                <a:spcPts val="0"/>
              </a:spcAft>
              <a:defRPr/>
            </a:pPr>
            <a:r>
              <a:rPr lang="zh-CN" altLang="en-US" sz="1600" b="1" kern="0" dirty="0">
                <a:solidFill>
                  <a:srgbClr val="000099"/>
                </a:solidFill>
                <a:latin typeface="+mn-lt"/>
                <a:ea typeface="华文细黑" pitchFamily="2" charset="-122"/>
              </a:rPr>
              <a:t>以车型均价为基础，各车型销量为权重，结果反映终端市场成交价的变化趋势</a:t>
            </a:r>
            <a:endParaRPr lang="en-US" altLang="zh-CN" sz="1600" b="1" kern="0" dirty="0">
              <a:solidFill>
                <a:srgbClr val="000099"/>
              </a:solidFill>
              <a:latin typeface="+mn-lt"/>
              <a:ea typeface="华文细黑" pitchFamily="2" charset="-122"/>
            </a:endParaRPr>
          </a:p>
        </p:txBody>
      </p:sp>
      <p:sp>
        <p:nvSpPr>
          <p:cNvPr id="13" name="AutoShape 37"/>
          <p:cNvSpPr>
            <a:spLocks noChangeArrowheads="1"/>
          </p:cNvSpPr>
          <p:nvPr/>
        </p:nvSpPr>
        <p:spPr bwMode="auto">
          <a:xfrm>
            <a:off x="3495677" y="4787904"/>
            <a:ext cx="5148263" cy="1008063"/>
          </a:xfrm>
          <a:prstGeom prst="roundRect">
            <a:avLst>
              <a:gd name="adj" fmla="val 16667"/>
            </a:avLst>
          </a:prstGeom>
          <a:solidFill>
            <a:srgbClr val="FFFFFF"/>
          </a:solidFill>
          <a:ln w="12700" algn="ctr">
            <a:solidFill>
              <a:srgbClr val="275C9D"/>
            </a:solidFill>
            <a:round/>
            <a:headEnd/>
            <a:tailEnd/>
          </a:ln>
          <a:effectLst>
            <a:outerShdw dist="81320" dir="3080412" algn="ctr" rotWithShape="0">
              <a:srgbClr val="808080">
                <a:alpha val="50000"/>
              </a:srgbClr>
            </a:outerShdw>
          </a:effectLst>
        </p:spPr>
        <p:txBody>
          <a:bodyPr anchor="ctr"/>
          <a:lstStyle/>
          <a:p>
            <a:pPr algn="l" fontAlgn="auto">
              <a:lnSpc>
                <a:spcPct val="150000"/>
              </a:lnSpc>
              <a:spcBef>
                <a:spcPts val="0"/>
              </a:spcBef>
              <a:spcAft>
                <a:spcPts val="0"/>
              </a:spcAft>
              <a:defRPr/>
            </a:pPr>
            <a:r>
              <a:rPr lang="zh-CN" altLang="en-US" sz="1600" b="1" kern="0" dirty="0">
                <a:solidFill>
                  <a:srgbClr val="000099"/>
                </a:solidFill>
                <a:latin typeface="+mn-lt"/>
                <a:ea typeface="华文细黑" pitchFamily="2" charset="-122"/>
              </a:rPr>
              <a:t>以车型优惠</a:t>
            </a:r>
            <a:r>
              <a:rPr lang="zh-CN" altLang="en-US" sz="1600" b="1" kern="0" dirty="0" smtClean="0">
                <a:solidFill>
                  <a:srgbClr val="000099"/>
                </a:solidFill>
                <a:latin typeface="+mn-lt"/>
                <a:ea typeface="华文细黑" pitchFamily="2" charset="-122"/>
              </a:rPr>
              <a:t>幅度为</a:t>
            </a:r>
            <a:r>
              <a:rPr lang="zh-CN" altLang="en-US" sz="1600" b="1" kern="0" dirty="0">
                <a:solidFill>
                  <a:srgbClr val="000099"/>
                </a:solidFill>
                <a:latin typeface="+mn-lt"/>
                <a:ea typeface="华文细黑" pitchFamily="2" charset="-122"/>
              </a:rPr>
              <a:t>基础，各车型销量作为权重，结果反映终端市场优惠变化幅度</a:t>
            </a:r>
          </a:p>
        </p:txBody>
      </p:sp>
      <p:grpSp>
        <p:nvGrpSpPr>
          <p:cNvPr id="4" name="组合 3"/>
          <p:cNvGrpSpPr/>
          <p:nvPr/>
        </p:nvGrpSpPr>
        <p:grpSpPr>
          <a:xfrm>
            <a:off x="278923" y="3250410"/>
            <a:ext cx="2489200" cy="920751"/>
            <a:chOff x="278923" y="3250410"/>
            <a:chExt cx="2489200" cy="920751"/>
          </a:xfrm>
        </p:grpSpPr>
        <p:sp>
          <p:nvSpPr>
            <p:cNvPr id="20" name="Freeform 14"/>
            <p:cNvSpPr>
              <a:spLocks/>
            </p:cNvSpPr>
            <p:nvPr/>
          </p:nvSpPr>
          <p:spPr bwMode="auto">
            <a:xfrm>
              <a:off x="278923" y="3250410"/>
              <a:ext cx="2489200" cy="920751"/>
            </a:xfrm>
            <a:custGeom>
              <a:avLst/>
              <a:gdLst/>
              <a:ahLst/>
              <a:cxnLst>
                <a:cxn ang="0">
                  <a:pos x="0" y="517"/>
                </a:cxn>
                <a:cxn ang="0">
                  <a:pos x="0" y="0"/>
                </a:cxn>
                <a:cxn ang="0">
                  <a:pos x="856" y="0"/>
                </a:cxn>
                <a:cxn ang="0">
                  <a:pos x="856" y="517"/>
                </a:cxn>
                <a:cxn ang="0">
                  <a:pos x="847" y="525"/>
                </a:cxn>
                <a:cxn ang="0">
                  <a:pos x="831" y="533"/>
                </a:cxn>
                <a:cxn ang="0">
                  <a:pos x="812" y="546"/>
                </a:cxn>
                <a:cxn ang="0">
                  <a:pos x="753" y="567"/>
                </a:cxn>
                <a:cxn ang="0">
                  <a:pos x="664" y="579"/>
                </a:cxn>
                <a:cxn ang="0">
                  <a:pos x="610" y="575"/>
                </a:cxn>
                <a:cxn ang="0">
                  <a:pos x="566" y="558"/>
                </a:cxn>
                <a:cxn ang="0">
                  <a:pos x="482" y="517"/>
                </a:cxn>
                <a:cxn ang="0">
                  <a:pos x="388" y="475"/>
                </a:cxn>
                <a:cxn ang="0">
                  <a:pos x="335" y="459"/>
                </a:cxn>
                <a:cxn ang="0">
                  <a:pos x="271" y="454"/>
                </a:cxn>
                <a:cxn ang="0">
                  <a:pos x="167" y="463"/>
                </a:cxn>
                <a:cxn ang="0">
                  <a:pos x="84" y="483"/>
                </a:cxn>
                <a:cxn ang="0">
                  <a:pos x="25" y="504"/>
                </a:cxn>
                <a:cxn ang="0">
                  <a:pos x="5" y="513"/>
                </a:cxn>
                <a:cxn ang="0">
                  <a:pos x="0" y="517"/>
                </a:cxn>
              </a:cxnLst>
              <a:rect l="0" t="0" r="r" b="b"/>
              <a:pathLst>
                <a:path w="857" h="580">
                  <a:moveTo>
                    <a:pt x="0" y="517"/>
                  </a:moveTo>
                  <a:lnTo>
                    <a:pt x="0" y="0"/>
                  </a:lnTo>
                  <a:lnTo>
                    <a:pt x="856" y="0"/>
                  </a:lnTo>
                  <a:lnTo>
                    <a:pt x="856" y="517"/>
                  </a:lnTo>
                  <a:lnTo>
                    <a:pt x="847" y="525"/>
                  </a:lnTo>
                  <a:lnTo>
                    <a:pt x="831" y="533"/>
                  </a:lnTo>
                  <a:lnTo>
                    <a:pt x="812" y="546"/>
                  </a:lnTo>
                  <a:lnTo>
                    <a:pt x="753" y="567"/>
                  </a:lnTo>
                  <a:lnTo>
                    <a:pt x="664" y="579"/>
                  </a:lnTo>
                  <a:lnTo>
                    <a:pt x="610" y="575"/>
                  </a:lnTo>
                  <a:lnTo>
                    <a:pt x="566" y="558"/>
                  </a:lnTo>
                  <a:lnTo>
                    <a:pt x="482" y="517"/>
                  </a:lnTo>
                  <a:lnTo>
                    <a:pt x="388" y="475"/>
                  </a:lnTo>
                  <a:lnTo>
                    <a:pt x="335" y="459"/>
                  </a:lnTo>
                  <a:lnTo>
                    <a:pt x="271" y="454"/>
                  </a:lnTo>
                  <a:lnTo>
                    <a:pt x="167" y="463"/>
                  </a:lnTo>
                  <a:lnTo>
                    <a:pt x="84" y="483"/>
                  </a:lnTo>
                  <a:lnTo>
                    <a:pt x="25" y="504"/>
                  </a:lnTo>
                  <a:lnTo>
                    <a:pt x="5" y="513"/>
                  </a:lnTo>
                  <a:lnTo>
                    <a:pt x="0" y="517"/>
                  </a:lnTo>
                </a:path>
              </a:pathLst>
            </a:custGeom>
            <a:solidFill>
              <a:srgbClr val="275C9D"/>
            </a:solidFill>
            <a:ln w="12700" cap="rnd" cmpd="sng">
              <a:solidFill>
                <a:srgbClr val="009999"/>
              </a:solidFill>
              <a:prstDash val="solid"/>
              <a:round/>
              <a:headEnd type="none" w="med" len="med"/>
              <a:tailEnd type="none" w="med" len="med"/>
            </a:ln>
            <a:effectLst>
              <a:outerShdw dist="40161" dir="4293903" algn="ctr" rotWithShape="0">
                <a:srgbClr val="C0C0C0"/>
              </a:outerShdw>
            </a:effectLst>
          </p:spPr>
          <p:txBody>
            <a:bodyPr/>
            <a:lstStyle/>
            <a:p>
              <a:pPr algn="ctr" eaLnBrk="0" hangingPunct="0">
                <a:lnSpc>
                  <a:spcPct val="80000"/>
                </a:lnSpc>
                <a:spcBef>
                  <a:spcPct val="20000"/>
                </a:spcBef>
                <a:buFont typeface="Arial" charset="0"/>
                <a:buNone/>
                <a:defRPr/>
              </a:pPr>
              <a:endParaRPr lang="zh-CN" altLang="zh-CN" sz="1200" b="1">
                <a:latin typeface="+mn-lt"/>
                <a:ea typeface="华文细黑" pitchFamily="2" charset="-122"/>
              </a:endParaRPr>
            </a:p>
          </p:txBody>
        </p:sp>
        <p:sp>
          <p:nvSpPr>
            <p:cNvPr id="21" name="Rectangle 27"/>
            <p:cNvSpPr>
              <a:spLocks noChangeArrowheads="1"/>
            </p:cNvSpPr>
            <p:nvPr/>
          </p:nvSpPr>
          <p:spPr bwMode="auto">
            <a:xfrm>
              <a:off x="353536" y="3527429"/>
              <a:ext cx="2339975" cy="366713"/>
            </a:xfrm>
            <a:prstGeom prst="rect">
              <a:avLst/>
            </a:prstGeom>
            <a:noFill/>
            <a:ln w="9525" algn="ctr">
              <a:noFill/>
              <a:miter lim="800000"/>
              <a:headEnd/>
              <a:tailEnd/>
            </a:ln>
          </p:spPr>
          <p:txBody>
            <a:bodyPr lIns="54000" rIns="54000"/>
            <a:lstStyle/>
            <a:p>
              <a:pPr algn="ctr" eaLnBrk="0" hangingPunct="0">
                <a:lnSpc>
                  <a:spcPct val="80000"/>
                </a:lnSpc>
                <a:spcBef>
                  <a:spcPct val="20000"/>
                </a:spcBef>
                <a:buFont typeface="Arial" charset="0"/>
                <a:buNone/>
                <a:defRPr/>
              </a:pPr>
              <a:r>
                <a:rPr lang="zh-CN" altLang="zh-CN" sz="2000" b="1" dirty="0">
                  <a:solidFill>
                    <a:schemeClr val="bg1"/>
                  </a:solidFill>
                  <a:latin typeface="+mj-lt"/>
                  <a:ea typeface="华文细黑" pitchFamily="2" charset="-122"/>
                </a:rPr>
                <a:t>GAIN</a:t>
              </a:r>
              <a:r>
                <a:rPr lang="zh-CN" altLang="zh-CN" sz="2000" b="1" dirty="0">
                  <a:solidFill>
                    <a:schemeClr val="bg1"/>
                  </a:solidFill>
                  <a:latin typeface="+mn-lt"/>
                  <a:ea typeface="华文细黑" pitchFamily="2" charset="-122"/>
                </a:rPr>
                <a:t>.</a:t>
              </a:r>
              <a:r>
                <a:rPr lang="zh-CN" altLang="en-US" sz="2000" b="1" dirty="0">
                  <a:solidFill>
                    <a:schemeClr val="bg1"/>
                  </a:solidFill>
                  <a:latin typeface="+mn-lt"/>
                  <a:ea typeface="华文细黑" pitchFamily="2" charset="-122"/>
                </a:rPr>
                <a:t>价格变化指数</a:t>
              </a:r>
              <a:endParaRPr lang="en-US" altLang="zh-CN" sz="2000" b="1" dirty="0">
                <a:solidFill>
                  <a:schemeClr val="bg1"/>
                </a:solidFill>
                <a:latin typeface="+mn-lt"/>
                <a:ea typeface="华文细黑" pitchFamily="2" charset="-122"/>
              </a:endParaRPr>
            </a:p>
          </p:txBody>
        </p:sp>
      </p:grpSp>
      <p:grpSp>
        <p:nvGrpSpPr>
          <p:cNvPr id="6" name="组合 5"/>
          <p:cNvGrpSpPr/>
          <p:nvPr/>
        </p:nvGrpSpPr>
        <p:grpSpPr>
          <a:xfrm>
            <a:off x="250825" y="4831560"/>
            <a:ext cx="2490788" cy="920751"/>
            <a:chOff x="250825" y="4831560"/>
            <a:chExt cx="2490788" cy="920751"/>
          </a:xfrm>
        </p:grpSpPr>
        <p:sp>
          <p:nvSpPr>
            <p:cNvPr id="23" name="Freeform 14"/>
            <p:cNvSpPr>
              <a:spLocks/>
            </p:cNvSpPr>
            <p:nvPr/>
          </p:nvSpPr>
          <p:spPr bwMode="auto">
            <a:xfrm>
              <a:off x="250825" y="4831560"/>
              <a:ext cx="2490788" cy="920751"/>
            </a:xfrm>
            <a:custGeom>
              <a:avLst/>
              <a:gdLst/>
              <a:ahLst/>
              <a:cxnLst>
                <a:cxn ang="0">
                  <a:pos x="0" y="517"/>
                </a:cxn>
                <a:cxn ang="0">
                  <a:pos x="0" y="0"/>
                </a:cxn>
                <a:cxn ang="0">
                  <a:pos x="856" y="0"/>
                </a:cxn>
                <a:cxn ang="0">
                  <a:pos x="856" y="517"/>
                </a:cxn>
                <a:cxn ang="0">
                  <a:pos x="847" y="525"/>
                </a:cxn>
                <a:cxn ang="0">
                  <a:pos x="831" y="533"/>
                </a:cxn>
                <a:cxn ang="0">
                  <a:pos x="812" y="546"/>
                </a:cxn>
                <a:cxn ang="0">
                  <a:pos x="753" y="567"/>
                </a:cxn>
                <a:cxn ang="0">
                  <a:pos x="664" y="579"/>
                </a:cxn>
                <a:cxn ang="0">
                  <a:pos x="610" y="575"/>
                </a:cxn>
                <a:cxn ang="0">
                  <a:pos x="566" y="558"/>
                </a:cxn>
                <a:cxn ang="0">
                  <a:pos x="482" y="517"/>
                </a:cxn>
                <a:cxn ang="0">
                  <a:pos x="388" y="475"/>
                </a:cxn>
                <a:cxn ang="0">
                  <a:pos x="335" y="459"/>
                </a:cxn>
                <a:cxn ang="0">
                  <a:pos x="271" y="454"/>
                </a:cxn>
                <a:cxn ang="0">
                  <a:pos x="167" y="463"/>
                </a:cxn>
                <a:cxn ang="0">
                  <a:pos x="84" y="483"/>
                </a:cxn>
                <a:cxn ang="0">
                  <a:pos x="25" y="504"/>
                </a:cxn>
                <a:cxn ang="0">
                  <a:pos x="5" y="513"/>
                </a:cxn>
                <a:cxn ang="0">
                  <a:pos x="0" y="517"/>
                </a:cxn>
              </a:cxnLst>
              <a:rect l="0" t="0" r="r" b="b"/>
              <a:pathLst>
                <a:path w="857" h="580">
                  <a:moveTo>
                    <a:pt x="0" y="517"/>
                  </a:moveTo>
                  <a:lnTo>
                    <a:pt x="0" y="0"/>
                  </a:lnTo>
                  <a:lnTo>
                    <a:pt x="856" y="0"/>
                  </a:lnTo>
                  <a:lnTo>
                    <a:pt x="856" y="517"/>
                  </a:lnTo>
                  <a:lnTo>
                    <a:pt x="847" y="525"/>
                  </a:lnTo>
                  <a:lnTo>
                    <a:pt x="831" y="533"/>
                  </a:lnTo>
                  <a:lnTo>
                    <a:pt x="812" y="546"/>
                  </a:lnTo>
                  <a:lnTo>
                    <a:pt x="753" y="567"/>
                  </a:lnTo>
                  <a:lnTo>
                    <a:pt x="664" y="579"/>
                  </a:lnTo>
                  <a:lnTo>
                    <a:pt x="610" y="575"/>
                  </a:lnTo>
                  <a:lnTo>
                    <a:pt x="566" y="558"/>
                  </a:lnTo>
                  <a:lnTo>
                    <a:pt x="482" y="517"/>
                  </a:lnTo>
                  <a:lnTo>
                    <a:pt x="388" y="475"/>
                  </a:lnTo>
                  <a:lnTo>
                    <a:pt x="335" y="459"/>
                  </a:lnTo>
                  <a:lnTo>
                    <a:pt x="271" y="454"/>
                  </a:lnTo>
                  <a:lnTo>
                    <a:pt x="167" y="463"/>
                  </a:lnTo>
                  <a:lnTo>
                    <a:pt x="84" y="483"/>
                  </a:lnTo>
                  <a:lnTo>
                    <a:pt x="25" y="504"/>
                  </a:lnTo>
                  <a:lnTo>
                    <a:pt x="5" y="513"/>
                  </a:lnTo>
                  <a:lnTo>
                    <a:pt x="0" y="517"/>
                  </a:lnTo>
                </a:path>
              </a:pathLst>
            </a:custGeom>
            <a:solidFill>
              <a:srgbClr val="275C9D"/>
            </a:solidFill>
            <a:ln w="12700" cap="rnd" cmpd="sng">
              <a:solidFill>
                <a:srgbClr val="009999"/>
              </a:solidFill>
              <a:prstDash val="solid"/>
              <a:round/>
              <a:headEnd type="none" w="med" len="med"/>
              <a:tailEnd type="none" w="med" len="med"/>
            </a:ln>
            <a:effectLst>
              <a:outerShdw dist="40161" dir="4293903" algn="ctr" rotWithShape="0">
                <a:srgbClr val="C0C0C0"/>
              </a:outerShdw>
            </a:effectLst>
          </p:spPr>
          <p:txBody>
            <a:bodyPr/>
            <a:lstStyle/>
            <a:p>
              <a:pPr algn="ctr" eaLnBrk="0" hangingPunct="0">
                <a:lnSpc>
                  <a:spcPct val="80000"/>
                </a:lnSpc>
                <a:spcBef>
                  <a:spcPct val="20000"/>
                </a:spcBef>
                <a:buFont typeface="Arial" charset="0"/>
                <a:buNone/>
                <a:defRPr/>
              </a:pPr>
              <a:endParaRPr lang="zh-CN" altLang="zh-CN" sz="1200" b="1">
                <a:latin typeface="+mn-lt"/>
                <a:ea typeface="华文细黑" pitchFamily="2" charset="-122"/>
              </a:endParaRPr>
            </a:p>
          </p:txBody>
        </p:sp>
        <p:sp>
          <p:nvSpPr>
            <p:cNvPr id="9" name="Rectangle 28"/>
            <p:cNvSpPr>
              <a:spLocks noChangeArrowheads="1"/>
            </p:cNvSpPr>
            <p:nvPr/>
          </p:nvSpPr>
          <p:spPr bwMode="auto">
            <a:xfrm>
              <a:off x="307975" y="5108579"/>
              <a:ext cx="2376488" cy="366712"/>
            </a:xfrm>
            <a:prstGeom prst="rect">
              <a:avLst/>
            </a:prstGeom>
            <a:noFill/>
            <a:ln w="9525" algn="ctr">
              <a:noFill/>
              <a:miter lim="800000"/>
              <a:headEnd/>
              <a:tailEnd/>
            </a:ln>
          </p:spPr>
          <p:txBody>
            <a:bodyPr lIns="54000" rIns="54000"/>
            <a:lstStyle/>
            <a:p>
              <a:pPr algn="ctr" eaLnBrk="0" hangingPunct="0">
                <a:lnSpc>
                  <a:spcPct val="80000"/>
                </a:lnSpc>
                <a:spcBef>
                  <a:spcPct val="20000"/>
                </a:spcBef>
                <a:buFont typeface="Arial" charset="0"/>
                <a:buNone/>
                <a:defRPr/>
              </a:pPr>
              <a:r>
                <a:rPr lang="zh-CN" altLang="zh-CN" sz="2000" b="1" dirty="0">
                  <a:solidFill>
                    <a:schemeClr val="bg1"/>
                  </a:solidFill>
                  <a:latin typeface="+mn-lt"/>
                  <a:ea typeface="华文细黑" pitchFamily="2" charset="-122"/>
                </a:rPr>
                <a:t>GAIN.</a:t>
              </a:r>
              <a:r>
                <a:rPr lang="zh-CN" altLang="en-US" sz="2000" b="1" dirty="0">
                  <a:solidFill>
                    <a:schemeClr val="bg1"/>
                  </a:solidFill>
                  <a:latin typeface="+mn-lt"/>
                  <a:ea typeface="华文细黑" pitchFamily="2" charset="-122"/>
                </a:rPr>
                <a:t>终端优惠指数</a:t>
              </a:r>
              <a:endParaRPr lang="en-US" altLang="zh-CN" sz="2000" b="1" dirty="0">
                <a:solidFill>
                  <a:schemeClr val="bg1"/>
                </a:solidFill>
                <a:latin typeface="+mn-lt"/>
                <a:ea typeface="华文细黑" pitchFamily="2" charset="-122"/>
              </a:endParaRPr>
            </a:p>
          </p:txBody>
        </p:sp>
      </p:grpSp>
      <p:sp>
        <p:nvSpPr>
          <p:cNvPr id="24" name="AutoShape 4"/>
          <p:cNvSpPr>
            <a:spLocks noChangeArrowheads="1"/>
          </p:cNvSpPr>
          <p:nvPr/>
        </p:nvSpPr>
        <p:spPr bwMode="auto">
          <a:xfrm rot="5400000">
            <a:off x="2715181" y="3604422"/>
            <a:ext cx="827087" cy="212725"/>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5" name="AutoShape 4"/>
          <p:cNvSpPr>
            <a:spLocks noChangeArrowheads="1"/>
          </p:cNvSpPr>
          <p:nvPr/>
        </p:nvSpPr>
        <p:spPr bwMode="auto">
          <a:xfrm rot="5400000">
            <a:off x="2705101" y="5185573"/>
            <a:ext cx="827087" cy="212725"/>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Tree>
    <p:extLst>
      <p:ext uri="{BB962C8B-B14F-4D97-AF65-F5344CB8AC3E}">
        <p14:creationId xmlns:p14="http://schemas.microsoft.com/office/powerpoint/2010/main" val="264885460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bwMode="auto">
          <a:prstGeom prst="rect">
            <a:avLst/>
          </a:prstGeom>
          <a:noFill/>
          <a:ln>
            <a:miter lim="800000"/>
            <a:headEnd/>
            <a:tailEnd/>
          </a:ln>
        </p:spPr>
        <p:txBody>
          <a:bodyPr>
            <a:normAutofit fontScale="90000"/>
          </a:bodyPr>
          <a:lstStyle/>
          <a:p>
            <a:pPr algn="ctr"/>
            <a:r>
              <a:rPr lang="en-US" altLang="zh-CN" sz="4800" b="1" dirty="0" smtClean="0">
                <a:solidFill>
                  <a:srgbClr val="1F497D"/>
                </a:solidFill>
                <a:latin typeface="微软雅黑" panose="020B0503020204020204" pitchFamily="34" charset="-122"/>
                <a:ea typeface="微软雅黑" panose="020B0503020204020204" pitchFamily="34" charset="-122"/>
              </a:rPr>
              <a:t>Thank you !</a:t>
            </a:r>
            <a:endParaRPr lang="zh-CN" altLang="en-US" sz="4800" b="1" dirty="0" smtClean="0">
              <a:solidFill>
                <a:srgbClr val="1F497D"/>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361" y="-1"/>
            <a:ext cx="9146272" cy="4329113"/>
          </a:xfrm>
          <a:prstGeom prst="rect">
            <a:avLst/>
          </a:prstGeom>
        </p:spPr>
      </p:pic>
      <p:graphicFrame>
        <p:nvGraphicFramePr>
          <p:cNvPr id="10" name="表格 9"/>
          <p:cNvGraphicFramePr>
            <a:graphicFrameLocks noGrp="1"/>
          </p:cNvGraphicFramePr>
          <p:nvPr>
            <p:extLst>
              <p:ext uri="{D42A27DB-BD31-4B8C-83A1-F6EECF244321}">
                <p14:modId xmlns:p14="http://schemas.microsoft.com/office/powerpoint/2010/main" val="3869670791"/>
              </p:ext>
            </p:extLst>
          </p:nvPr>
        </p:nvGraphicFramePr>
        <p:xfrm>
          <a:off x="0" y="6701934"/>
          <a:ext cx="9144000" cy="125730"/>
        </p:xfrm>
        <a:graphic>
          <a:graphicData uri="http://schemas.openxmlformats.org/drawingml/2006/table">
            <a:tbl>
              <a:tblPr firstRow="1" bandRow="1">
                <a:tableStyleId>{5C22544A-7EE6-4342-B048-85BDC9FD1C3A}</a:tableStyleId>
              </a:tblPr>
              <a:tblGrid>
                <a:gridCol w="1524000"/>
                <a:gridCol w="1524000"/>
                <a:gridCol w="1524000"/>
                <a:gridCol w="1524000"/>
                <a:gridCol w="1524000"/>
                <a:gridCol w="1524000"/>
              </a:tblGrid>
              <a:tr h="125730">
                <a:tc>
                  <a:txBody>
                    <a:bodyPr/>
                    <a:lstStyle/>
                    <a:p>
                      <a:endParaRPr lang="zh-CN" altLang="en-US" sz="200" dirty="0"/>
                    </a:p>
                  </a:txBody>
                  <a:tcPr>
                    <a:lnL w="1270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93E5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F497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377B0"/>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1B6E3"/>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E8EF"/>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91CEE3"/>
                    </a:solidFill>
                  </a:tcPr>
                </a:tc>
              </a:tr>
            </a:tbl>
          </a:graphicData>
        </a:graphic>
      </p:graphicFrame>
    </p:spTree>
    <p:extLst>
      <p:ext uri="{BB962C8B-B14F-4D97-AF65-F5344CB8AC3E}">
        <p14:creationId xmlns:p14="http://schemas.microsoft.com/office/powerpoint/2010/main" val="139451907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DD66162-4F84-4156-93D3-F06BCC6ED210}" type="slidenum">
              <a:rPr lang="zh-CN" altLang="en-US" smtClean="0">
                <a:latin typeface="+mn-lt"/>
                <a:ea typeface="华文细黑" pitchFamily="2" charset="-122"/>
              </a:rPr>
              <a:pPr>
                <a:defRPr/>
              </a:pPr>
              <a:t>5</a:t>
            </a:fld>
            <a:endParaRPr lang="zh-CN" altLang="en-US">
              <a:latin typeface="+mn-lt"/>
              <a:ea typeface="华文细黑" pitchFamily="2" charset="-122"/>
            </a:endParaRPr>
          </a:p>
        </p:txBody>
      </p:sp>
      <p:sp>
        <p:nvSpPr>
          <p:cNvPr id="3" name="标题 2"/>
          <p:cNvSpPr>
            <a:spLocks noGrp="1"/>
          </p:cNvSpPr>
          <p:nvPr>
            <p:ph type="title" idx="4294967295"/>
          </p:nvPr>
        </p:nvSpPr>
        <p:spPr>
          <a:xfrm>
            <a:off x="1202940" y="296652"/>
            <a:ext cx="7221923" cy="432011"/>
          </a:xfrm>
          <a:prstGeom prst="rect">
            <a:avLst/>
          </a:prstGeom>
        </p:spPr>
        <p:txBody>
          <a:bodyPr/>
          <a:lstStyle/>
          <a:p>
            <a:pPr>
              <a:defRPr/>
            </a:pPr>
            <a:r>
              <a:rPr lang="en-US" altLang="zh-CN" b="1" dirty="0" smtClean="0">
                <a:solidFill>
                  <a:srgbClr val="075A77"/>
                </a:solidFill>
                <a:latin typeface="+mj-ea"/>
                <a:ea typeface="+mj-ea"/>
              </a:rPr>
              <a:t>GAIN·</a:t>
            </a:r>
            <a:r>
              <a:rPr lang="zh-CN" altLang="en-US" b="1" dirty="0" smtClean="0">
                <a:solidFill>
                  <a:srgbClr val="075A77"/>
                </a:solidFill>
                <a:latin typeface="+mj-ea"/>
                <a:ea typeface="+mj-ea"/>
              </a:rPr>
              <a:t>指数</a:t>
            </a:r>
            <a:r>
              <a:rPr lang="zh-CN" altLang="en-US" b="1" dirty="0">
                <a:solidFill>
                  <a:srgbClr val="075A77"/>
                </a:solidFill>
                <a:latin typeface="+mj-ea"/>
                <a:ea typeface="+mj-ea"/>
              </a:rPr>
              <a:t>研究信息</a:t>
            </a:r>
          </a:p>
        </p:txBody>
      </p:sp>
      <p:sp>
        <p:nvSpPr>
          <p:cNvPr id="4" name="内容占位符 2"/>
          <p:cNvSpPr txBox="1">
            <a:spLocks/>
          </p:cNvSpPr>
          <p:nvPr/>
        </p:nvSpPr>
        <p:spPr>
          <a:xfrm>
            <a:off x="2122490" y="836513"/>
            <a:ext cx="6842125" cy="576263"/>
          </a:xfrm>
          <a:prstGeom prst="rect">
            <a:avLst/>
          </a:prstGeom>
          <a:noFill/>
        </p:spPr>
        <p:txBody>
          <a:bodyPr/>
          <a:lstStyle/>
          <a:p>
            <a:pPr marL="342900" indent="-342900" algn="l" eaLnBrk="0" hangingPunct="0">
              <a:lnSpc>
                <a:spcPct val="120000"/>
              </a:lnSpc>
              <a:spcBef>
                <a:spcPct val="20000"/>
              </a:spcBef>
              <a:buClr>
                <a:srgbClr val="275C9D"/>
              </a:buClr>
              <a:buSzPct val="75000"/>
              <a:buFont typeface="Wingdings" pitchFamily="2" charset="2"/>
              <a:buChar char="n"/>
              <a:defRPr/>
            </a:pPr>
            <a:r>
              <a:rPr lang="zh-CN" altLang="en-US" sz="1300" dirty="0">
                <a:latin typeface="+mn-ea"/>
                <a:ea typeface="+mn-ea"/>
              </a:rPr>
              <a:t>目前参加研究的城市为北京、上海、广州、成都、</a:t>
            </a:r>
            <a:r>
              <a:rPr lang="zh-CN" altLang="en-US" sz="1300" dirty="0" smtClean="0">
                <a:latin typeface="+mn-ea"/>
                <a:ea typeface="+mn-ea"/>
              </a:rPr>
              <a:t>武汉等</a:t>
            </a:r>
            <a:r>
              <a:rPr lang="en-US" altLang="zh-CN" sz="1300" dirty="0" smtClean="0">
                <a:latin typeface="+mn-ea"/>
                <a:ea typeface="+mn-ea"/>
              </a:rPr>
              <a:t>46</a:t>
            </a:r>
            <a:r>
              <a:rPr lang="zh-CN" altLang="en-US" sz="1300" dirty="0" smtClean="0">
                <a:latin typeface="+mn-ea"/>
                <a:ea typeface="+mn-ea"/>
              </a:rPr>
              <a:t>个</a:t>
            </a:r>
            <a:r>
              <a:rPr lang="zh-CN" altLang="en-US" sz="1300" dirty="0">
                <a:latin typeface="+mn-ea"/>
                <a:ea typeface="+mn-ea"/>
              </a:rPr>
              <a:t>城市，覆盖了全国乘用车主销区域的</a:t>
            </a:r>
            <a:r>
              <a:rPr lang="zh-CN" altLang="en-US" sz="1300" dirty="0" smtClean="0">
                <a:latin typeface="+mn-ea"/>
                <a:ea typeface="+mn-ea"/>
              </a:rPr>
              <a:t>一、二、三线</a:t>
            </a:r>
            <a:r>
              <a:rPr lang="zh-CN" altLang="en-US" sz="1300" dirty="0">
                <a:latin typeface="+mn-ea"/>
                <a:ea typeface="+mn-ea"/>
              </a:rPr>
              <a:t>城市。</a:t>
            </a:r>
          </a:p>
        </p:txBody>
      </p:sp>
      <p:sp>
        <p:nvSpPr>
          <p:cNvPr id="6" name="内容占位符 2"/>
          <p:cNvSpPr txBox="1">
            <a:spLocks/>
          </p:cNvSpPr>
          <p:nvPr/>
        </p:nvSpPr>
        <p:spPr bwMode="auto">
          <a:xfrm>
            <a:off x="2124079" y="1340892"/>
            <a:ext cx="6335713" cy="431800"/>
          </a:xfrm>
          <a:prstGeom prst="rect">
            <a:avLst/>
          </a:prstGeom>
          <a:noFill/>
          <a:ln w="9525">
            <a:noFill/>
            <a:miter lim="800000"/>
            <a:headEnd/>
            <a:tailEnd/>
          </a:ln>
          <a:effectLst/>
        </p:spPr>
        <p:txBody>
          <a:bodyPr anchor="ctr"/>
          <a:lstStyle/>
          <a:p>
            <a:pPr marL="342900" indent="-342900" algn="l">
              <a:spcBef>
                <a:spcPct val="20000"/>
              </a:spcBef>
              <a:buClr>
                <a:srgbClr val="275C9D"/>
              </a:buClr>
              <a:buSzPct val="75000"/>
              <a:buFont typeface="Wingdings" pitchFamily="2" charset="2"/>
              <a:buChar char="n"/>
              <a:defRPr/>
            </a:pPr>
            <a:r>
              <a:rPr lang="zh-CN" altLang="en-US" sz="1300" kern="0" dirty="0">
                <a:latin typeface="+mn-ea"/>
                <a:ea typeface="+mn-ea"/>
              </a:rPr>
              <a:t>参考国际通用的分级标准，个别品牌因车价差异有所调整。</a:t>
            </a:r>
          </a:p>
        </p:txBody>
      </p:sp>
      <p:sp>
        <p:nvSpPr>
          <p:cNvPr id="8" name="内容占位符 2"/>
          <p:cNvSpPr txBox="1">
            <a:spLocks/>
          </p:cNvSpPr>
          <p:nvPr/>
        </p:nvSpPr>
        <p:spPr bwMode="auto">
          <a:xfrm>
            <a:off x="2124077" y="1700808"/>
            <a:ext cx="6697663" cy="431800"/>
          </a:xfrm>
          <a:prstGeom prst="rect">
            <a:avLst/>
          </a:prstGeom>
          <a:noFill/>
        </p:spPr>
        <p:txBody>
          <a:bodyPr/>
          <a:lstStyle>
            <a:defPPr>
              <a:defRPr lang="zh-CN"/>
            </a:defPPr>
            <a:lvl1pPr marL="342900" indent="-342900" algn="l">
              <a:lnSpc>
                <a:spcPct val="120000"/>
              </a:lnSpc>
              <a:buClr>
                <a:srgbClr val="275C9D"/>
              </a:buClr>
              <a:buSzPct val="75000"/>
              <a:buFont typeface="Wingdings" pitchFamily="2" charset="2"/>
              <a:buChar char="n"/>
              <a:defRPr sz="1300">
                <a:latin typeface="+mn-ea"/>
                <a:ea typeface="+mn-ea"/>
              </a:defRPr>
            </a:lvl1pPr>
          </a:lstStyle>
          <a:p>
            <a:r>
              <a:rPr lang="zh-CN" altLang="en-US" dirty="0"/>
              <a:t>为反映真实市场价格变化，参与</a:t>
            </a:r>
            <a:r>
              <a:rPr lang="en-US" altLang="zh-CN" dirty="0" smtClean="0"/>
              <a:t>2017</a:t>
            </a:r>
            <a:r>
              <a:rPr lang="zh-CN" altLang="en-US" dirty="0" smtClean="0"/>
              <a:t>年</a:t>
            </a:r>
            <a:r>
              <a:rPr lang="en-US" altLang="zh-CN" dirty="0"/>
              <a:t>GAIN·</a:t>
            </a:r>
            <a:r>
              <a:rPr lang="zh-CN" altLang="en-US" dirty="0"/>
              <a:t>指数计算的车型为以下指定</a:t>
            </a:r>
            <a:r>
              <a:rPr lang="en-US" altLang="zh-CN" dirty="0" smtClean="0"/>
              <a:t>234</a:t>
            </a:r>
            <a:r>
              <a:rPr lang="zh-CN" altLang="en-US" dirty="0" smtClean="0"/>
              <a:t>个</a:t>
            </a:r>
            <a:r>
              <a:rPr lang="zh-CN" altLang="en-US" dirty="0"/>
              <a:t>品牌的在销车型</a:t>
            </a:r>
            <a:r>
              <a:rPr lang="en-US" altLang="zh-CN" dirty="0"/>
              <a:t>:</a:t>
            </a:r>
          </a:p>
        </p:txBody>
      </p:sp>
      <p:sp>
        <p:nvSpPr>
          <p:cNvPr id="13" name="Text Box 1785"/>
          <p:cNvSpPr txBox="1">
            <a:spLocks noChangeArrowheads="1"/>
          </p:cNvSpPr>
          <p:nvPr/>
        </p:nvSpPr>
        <p:spPr bwMode="auto">
          <a:xfrm>
            <a:off x="756188" y="836513"/>
            <a:ext cx="1005403" cy="289310"/>
          </a:xfrm>
          <a:prstGeom prst="rect">
            <a:avLst/>
          </a:prstGeom>
          <a:noFill/>
          <a:ln w="9525" algn="ctr">
            <a:noFill/>
            <a:miter lim="800000"/>
            <a:headEnd/>
            <a:tailEnd/>
          </a:ln>
          <a:effectLst/>
        </p:spPr>
        <p:txBody>
          <a:bodyPr wrap="none">
            <a:spAutoFit/>
          </a:bodyPr>
          <a:lstStyle/>
          <a:p>
            <a:pPr algn="ctr" eaLnBrk="0" hangingPunct="0">
              <a:lnSpc>
                <a:spcPct val="80000"/>
              </a:lnSpc>
              <a:spcBef>
                <a:spcPct val="20000"/>
              </a:spcBef>
              <a:buFont typeface="Arial" charset="0"/>
              <a:buNone/>
              <a:defRPr/>
            </a:pPr>
            <a:r>
              <a:rPr lang="zh-CN" altLang="en-US" sz="1600" b="1" dirty="0">
                <a:solidFill>
                  <a:srgbClr val="002060"/>
                </a:solidFill>
                <a:latin typeface="+mn-lt"/>
                <a:ea typeface="华文细黑" pitchFamily="2" charset="-122"/>
              </a:rPr>
              <a:t>研究城市</a:t>
            </a:r>
            <a:endParaRPr lang="en-US" altLang="ko-KR" sz="1600" b="1" dirty="0">
              <a:solidFill>
                <a:srgbClr val="002060"/>
              </a:solidFill>
              <a:latin typeface="+mn-lt"/>
              <a:ea typeface="华文细黑" pitchFamily="2" charset="-122"/>
            </a:endParaRPr>
          </a:p>
        </p:txBody>
      </p:sp>
      <p:sp>
        <p:nvSpPr>
          <p:cNvPr id="17" name="Text Box 1785"/>
          <p:cNvSpPr txBox="1">
            <a:spLocks noChangeArrowheads="1"/>
          </p:cNvSpPr>
          <p:nvPr/>
        </p:nvSpPr>
        <p:spPr bwMode="auto">
          <a:xfrm>
            <a:off x="755653" y="1340892"/>
            <a:ext cx="1004888" cy="288925"/>
          </a:xfrm>
          <a:prstGeom prst="rect">
            <a:avLst/>
          </a:prstGeom>
          <a:noFill/>
          <a:ln w="9525" algn="ctr">
            <a:noFill/>
            <a:miter lim="800000"/>
            <a:headEnd/>
            <a:tailEnd/>
          </a:ln>
          <a:effectLst/>
        </p:spPr>
        <p:txBody>
          <a:bodyPr wrap="none">
            <a:spAutoFit/>
          </a:bodyPr>
          <a:lstStyle/>
          <a:p>
            <a:pPr algn="ctr" eaLnBrk="0" hangingPunct="0">
              <a:lnSpc>
                <a:spcPct val="80000"/>
              </a:lnSpc>
              <a:spcBef>
                <a:spcPct val="20000"/>
              </a:spcBef>
              <a:buFont typeface="Arial" charset="0"/>
              <a:buNone/>
              <a:defRPr/>
            </a:pPr>
            <a:r>
              <a:rPr lang="zh-CN" altLang="en-US" sz="1600" b="1" dirty="0">
                <a:solidFill>
                  <a:srgbClr val="002060"/>
                </a:solidFill>
                <a:latin typeface="+mn-lt"/>
                <a:ea typeface="华文细黑" pitchFamily="2" charset="-122"/>
              </a:rPr>
              <a:t>分级标准</a:t>
            </a:r>
            <a:endParaRPr lang="en-US" altLang="ko-KR" sz="1600" b="1" dirty="0">
              <a:solidFill>
                <a:srgbClr val="002060"/>
              </a:solidFill>
              <a:latin typeface="+mn-lt"/>
              <a:ea typeface="华文细黑" pitchFamily="2" charset="-122"/>
            </a:endParaRPr>
          </a:p>
        </p:txBody>
      </p:sp>
      <p:sp>
        <p:nvSpPr>
          <p:cNvPr id="21" name="Text Box 1785"/>
          <p:cNvSpPr txBox="1">
            <a:spLocks noChangeArrowheads="1"/>
          </p:cNvSpPr>
          <p:nvPr/>
        </p:nvSpPr>
        <p:spPr bwMode="auto">
          <a:xfrm>
            <a:off x="755394" y="1700808"/>
            <a:ext cx="1005403" cy="289310"/>
          </a:xfrm>
          <a:prstGeom prst="rect">
            <a:avLst/>
          </a:prstGeom>
          <a:noFill/>
          <a:ln w="9525" algn="ctr">
            <a:noFill/>
            <a:miter lim="800000"/>
            <a:headEnd/>
            <a:tailEnd/>
          </a:ln>
          <a:effectLst/>
        </p:spPr>
        <p:txBody>
          <a:bodyPr wrap="none">
            <a:spAutoFit/>
          </a:bodyPr>
          <a:lstStyle/>
          <a:p>
            <a:pPr algn="ctr" eaLnBrk="0" hangingPunct="0">
              <a:lnSpc>
                <a:spcPct val="80000"/>
              </a:lnSpc>
              <a:spcBef>
                <a:spcPct val="20000"/>
              </a:spcBef>
              <a:buFont typeface="Arial" charset="0"/>
              <a:buNone/>
              <a:defRPr/>
            </a:pPr>
            <a:r>
              <a:rPr lang="zh-CN" altLang="en-US" sz="1600" b="1" dirty="0">
                <a:solidFill>
                  <a:srgbClr val="002060"/>
                </a:solidFill>
                <a:latin typeface="+mn-lt"/>
                <a:ea typeface="华文细黑" pitchFamily="2" charset="-122"/>
              </a:rPr>
              <a:t>研究品牌</a:t>
            </a:r>
            <a:endParaRPr lang="en-US" altLang="ko-KR" sz="1600" b="1" dirty="0">
              <a:solidFill>
                <a:srgbClr val="002060"/>
              </a:solidFill>
              <a:latin typeface="+mn-lt"/>
              <a:ea typeface="华文细黑" pitchFamily="2" charset="-122"/>
            </a:endParaRPr>
          </a:p>
        </p:txBody>
      </p:sp>
      <p:sp>
        <p:nvSpPr>
          <p:cNvPr id="23" name="Freeform 12"/>
          <p:cNvSpPr>
            <a:spLocks/>
          </p:cNvSpPr>
          <p:nvPr/>
        </p:nvSpPr>
        <p:spPr bwMode="auto">
          <a:xfrm>
            <a:off x="179391" y="836513"/>
            <a:ext cx="619125" cy="314325"/>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lstStyle/>
          <a:p>
            <a:pPr algn="ctr" eaLnBrk="0" hangingPunct="0">
              <a:lnSpc>
                <a:spcPct val="80000"/>
              </a:lnSpc>
              <a:spcBef>
                <a:spcPct val="20000"/>
              </a:spcBef>
              <a:buFont typeface="Arial" charset="0"/>
              <a:buNone/>
              <a:defRPr/>
            </a:pPr>
            <a:endParaRPr lang="zh-CN" altLang="zh-CN" b="1" i="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mn-lt"/>
              <a:ea typeface="华文细黑" pitchFamily="2" charset="-122"/>
            </a:endParaRPr>
          </a:p>
        </p:txBody>
      </p:sp>
      <p:sp>
        <p:nvSpPr>
          <p:cNvPr id="24" name="Freeform 12"/>
          <p:cNvSpPr>
            <a:spLocks/>
          </p:cNvSpPr>
          <p:nvPr/>
        </p:nvSpPr>
        <p:spPr bwMode="auto">
          <a:xfrm>
            <a:off x="179391" y="1340892"/>
            <a:ext cx="619125" cy="315913"/>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lstStyle/>
          <a:p>
            <a:pPr algn="ctr" eaLnBrk="0" hangingPunct="0">
              <a:lnSpc>
                <a:spcPct val="80000"/>
              </a:lnSpc>
              <a:spcBef>
                <a:spcPct val="20000"/>
              </a:spcBef>
              <a:buFont typeface="Arial" charset="0"/>
              <a:buNone/>
              <a:defRPr/>
            </a:pPr>
            <a:endParaRPr lang="zh-CN" altLang="zh-CN" b="1" i="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mn-lt"/>
              <a:ea typeface="华文细黑" pitchFamily="2" charset="-122"/>
            </a:endParaRPr>
          </a:p>
        </p:txBody>
      </p:sp>
      <p:sp>
        <p:nvSpPr>
          <p:cNvPr id="25" name="Freeform 12"/>
          <p:cNvSpPr>
            <a:spLocks/>
          </p:cNvSpPr>
          <p:nvPr/>
        </p:nvSpPr>
        <p:spPr bwMode="auto">
          <a:xfrm>
            <a:off x="179391" y="1700808"/>
            <a:ext cx="619125" cy="315912"/>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lstStyle/>
          <a:p>
            <a:pPr algn="ctr" eaLnBrk="0" hangingPunct="0">
              <a:lnSpc>
                <a:spcPct val="80000"/>
              </a:lnSpc>
              <a:spcBef>
                <a:spcPct val="20000"/>
              </a:spcBef>
              <a:buFont typeface="Arial" charset="0"/>
              <a:buNone/>
              <a:defRPr/>
            </a:pPr>
            <a:endParaRPr lang="zh-CN" altLang="zh-CN" b="1" i="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mn-lt"/>
              <a:ea typeface="华文细黑" pitchFamily="2" charset="-122"/>
            </a:endParaRPr>
          </a:p>
        </p:txBody>
      </p:sp>
      <p:sp>
        <p:nvSpPr>
          <p:cNvPr id="19" name="AutoShape 5"/>
          <p:cNvSpPr>
            <a:spLocks noChangeAspect="1" noChangeArrowheads="1"/>
          </p:cNvSpPr>
          <p:nvPr/>
        </p:nvSpPr>
        <p:spPr bwMode="auto">
          <a:xfrm rot="10800000">
            <a:off x="3419873" y="2204864"/>
            <a:ext cx="1080122" cy="245526"/>
          </a:xfrm>
          <a:prstGeom prst="triangle">
            <a:avLst>
              <a:gd name="adj" fmla="val 50000"/>
            </a:avLst>
          </a:prstGeom>
          <a:solidFill>
            <a:srgbClr val="275C9D"/>
          </a:solidFill>
          <a:ln w="6350" algn="ctr">
            <a:noFill/>
            <a:miter lim="800000"/>
            <a:headEnd type="none" w="sm" len="sm"/>
            <a:tailEnd/>
          </a:ln>
          <a:effectLst>
            <a:outerShdw dist="17961" dir="2700000" algn="ctr" rotWithShape="0">
              <a:srgbClr val="808080"/>
            </a:outerShdw>
          </a:effectLst>
        </p:spPr>
        <p:txBody>
          <a:bodyPr tIns="91440" bIns="91440" anchor="ctr"/>
          <a:lstStyle/>
          <a:p>
            <a:pPr marL="12700" indent="-12700">
              <a:lnSpc>
                <a:spcPct val="110000"/>
              </a:lnSpc>
            </a:pPr>
            <a:endParaRPr lang="en-ZA" altLang="zh-CN" sz="1400" dirty="0">
              <a:solidFill>
                <a:srgbClr val="275C9D"/>
              </a:solidFill>
              <a:latin typeface="Calibri" pitchFamily="34" charset="0"/>
            </a:endParaRPr>
          </a:p>
        </p:txBody>
      </p:sp>
      <p:sp>
        <p:nvSpPr>
          <p:cNvPr id="20" name="Rectangle 8"/>
          <p:cNvSpPr>
            <a:spLocks noChangeArrowheads="1"/>
          </p:cNvSpPr>
          <p:nvPr/>
        </p:nvSpPr>
        <p:spPr bwMode="auto">
          <a:xfrm>
            <a:off x="7236296" y="3014165"/>
            <a:ext cx="1656184" cy="3367163"/>
          </a:xfrm>
          <a:prstGeom prst="rect">
            <a:avLst/>
          </a:prstGeom>
          <a:noFill/>
          <a:ln w="9525">
            <a:solidFill>
              <a:srgbClr val="B2B2B2"/>
            </a:solidFill>
            <a:prstDash val="dash"/>
            <a:miter lim="800000"/>
            <a:headEnd/>
            <a:tailEnd/>
          </a:ln>
        </p:spPr>
        <p:txBody>
          <a:bodyPr wrap="square">
            <a:spAutoFit/>
          </a:bodyPr>
          <a:lstStyle/>
          <a:p>
            <a:pPr indent="180975" eaLnBrk="0" hangingPunct="0">
              <a:lnSpc>
                <a:spcPct val="130000"/>
              </a:lnSpc>
              <a:spcBef>
                <a:spcPct val="50000"/>
              </a:spcBef>
              <a:buSzPct val="80000"/>
              <a:buFont typeface="Wingdings" pitchFamily="2" charset="2"/>
              <a:buChar char="l"/>
              <a:defRPr/>
            </a:pPr>
            <a:r>
              <a:rPr lang="zh-CN" altLang="en-US" sz="1100" dirty="0">
                <a:latin typeface="+mn-lt"/>
                <a:ea typeface="华文细黑" pitchFamily="2" charset="-122"/>
              </a:rPr>
              <a:t>目前选取</a:t>
            </a:r>
            <a:r>
              <a:rPr lang="zh-CN" altLang="en-US" sz="1100" b="1" dirty="0">
                <a:solidFill>
                  <a:srgbClr val="000099"/>
                </a:solidFill>
                <a:latin typeface="+mn-lt"/>
                <a:ea typeface="华文细黑" pitchFamily="2" charset="-122"/>
              </a:rPr>
              <a:t>安路勤价格监测体系跟踪品牌中，占</a:t>
            </a:r>
            <a:r>
              <a:rPr lang="en-US" altLang="zh-CN" sz="1100" b="1" dirty="0" smtClean="0">
                <a:solidFill>
                  <a:srgbClr val="000099"/>
                </a:solidFill>
                <a:latin typeface="+mn-lt"/>
                <a:ea typeface="华文细黑" pitchFamily="2" charset="-122"/>
              </a:rPr>
              <a:t>2016</a:t>
            </a:r>
            <a:r>
              <a:rPr lang="zh-CN" altLang="en-US" sz="1100" b="1" dirty="0" smtClean="0">
                <a:solidFill>
                  <a:srgbClr val="000099"/>
                </a:solidFill>
                <a:latin typeface="+mn-lt"/>
                <a:ea typeface="华文细黑" pitchFamily="2" charset="-122"/>
              </a:rPr>
              <a:t>年</a:t>
            </a:r>
            <a:r>
              <a:rPr lang="zh-CN" altLang="en-US" sz="1100" b="1" dirty="0">
                <a:solidFill>
                  <a:srgbClr val="000099"/>
                </a:solidFill>
                <a:latin typeface="+mn-lt"/>
                <a:ea typeface="华文细黑" pitchFamily="2" charset="-122"/>
              </a:rPr>
              <a:t>各级别总销量</a:t>
            </a:r>
            <a:r>
              <a:rPr lang="en-US" altLang="zh-CN" sz="1100" b="1" dirty="0">
                <a:solidFill>
                  <a:srgbClr val="000099"/>
                </a:solidFill>
                <a:latin typeface="+mn-lt"/>
                <a:ea typeface="华文细黑" pitchFamily="2" charset="-122"/>
              </a:rPr>
              <a:t>80%</a:t>
            </a:r>
            <a:r>
              <a:rPr lang="zh-CN" altLang="en-US" sz="1100" b="1" dirty="0">
                <a:solidFill>
                  <a:srgbClr val="000099"/>
                </a:solidFill>
                <a:latin typeface="+mn-lt"/>
                <a:ea typeface="华文细黑" pitchFamily="2" charset="-122"/>
              </a:rPr>
              <a:t>的品牌</a:t>
            </a:r>
            <a:r>
              <a:rPr lang="zh-CN" altLang="en-US" sz="1100" dirty="0">
                <a:latin typeface="+mn-lt"/>
                <a:ea typeface="华文细黑" pitchFamily="2" charset="-122"/>
              </a:rPr>
              <a:t>进行跟踪。</a:t>
            </a:r>
          </a:p>
          <a:p>
            <a:pPr indent="180975" eaLnBrk="0" hangingPunct="0">
              <a:lnSpc>
                <a:spcPct val="130000"/>
              </a:lnSpc>
              <a:spcBef>
                <a:spcPct val="50000"/>
              </a:spcBef>
              <a:buSzPct val="80000"/>
              <a:buFont typeface="Wingdings" pitchFamily="2" charset="2"/>
              <a:buChar char="l"/>
              <a:defRPr/>
            </a:pPr>
            <a:r>
              <a:rPr lang="zh-CN" altLang="en-US" sz="1100" dirty="0">
                <a:latin typeface="+mn-lt"/>
                <a:ea typeface="华文细黑" pitchFamily="2" charset="-122"/>
              </a:rPr>
              <a:t>对于跟踪列表中确认已停产且连续两期无销量的车型，取消跟踪。</a:t>
            </a:r>
          </a:p>
          <a:p>
            <a:pPr indent="180975" eaLnBrk="0" hangingPunct="0">
              <a:lnSpc>
                <a:spcPct val="130000"/>
              </a:lnSpc>
              <a:spcBef>
                <a:spcPct val="50000"/>
              </a:spcBef>
              <a:buSzPct val="80000"/>
              <a:buFont typeface="Wingdings" pitchFamily="2" charset="2"/>
              <a:buChar char="l"/>
              <a:defRPr/>
            </a:pPr>
            <a:r>
              <a:rPr lang="zh-CN" altLang="en-US" sz="1100" dirty="0">
                <a:latin typeface="+mn-lt"/>
                <a:ea typeface="华文细黑" pitchFamily="2" charset="-122"/>
              </a:rPr>
              <a:t>对于未进入以上列表的品牌（包括新增品牌和未进入列表的品牌），在其月销量超过以上列表中各级别销量的最低品牌月销量时，进行跟踪。</a:t>
            </a:r>
          </a:p>
        </p:txBody>
      </p:sp>
      <p:sp>
        <p:nvSpPr>
          <p:cNvPr id="22" name="Rectangle 8"/>
          <p:cNvSpPr>
            <a:spLocks noChangeArrowheads="1"/>
          </p:cNvSpPr>
          <p:nvPr/>
        </p:nvSpPr>
        <p:spPr bwMode="auto">
          <a:xfrm>
            <a:off x="7236296" y="2492896"/>
            <a:ext cx="1656879"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研究车型选取标准</a:t>
            </a:r>
            <a:endParaRPr lang="en-US" altLang="zh-CN" sz="1400" b="1" dirty="0">
              <a:latin typeface="+mn-lt"/>
              <a:ea typeface="华文细黑" pitchFamily="2" charset="-122"/>
            </a:endParaRPr>
          </a:p>
        </p:txBody>
      </p:sp>
      <p:graphicFrame>
        <p:nvGraphicFramePr>
          <p:cNvPr id="18" name="表格 17"/>
          <p:cNvGraphicFramePr>
            <a:graphicFrameLocks noGrp="1"/>
          </p:cNvGraphicFramePr>
          <p:nvPr>
            <p:extLst>
              <p:ext uri="{D42A27DB-BD31-4B8C-83A1-F6EECF244321}">
                <p14:modId xmlns:p14="http://schemas.microsoft.com/office/powerpoint/2010/main" val="702606194"/>
              </p:ext>
            </p:extLst>
          </p:nvPr>
        </p:nvGraphicFramePr>
        <p:xfrm>
          <a:off x="323528" y="2539534"/>
          <a:ext cx="6823674" cy="3769791"/>
        </p:xfrm>
        <a:graphic>
          <a:graphicData uri="http://schemas.openxmlformats.org/drawingml/2006/table">
            <a:tbl>
              <a:tblPr/>
              <a:tblGrid>
                <a:gridCol w="524898"/>
                <a:gridCol w="524898"/>
                <a:gridCol w="524898"/>
                <a:gridCol w="524898"/>
                <a:gridCol w="524898"/>
                <a:gridCol w="524898"/>
                <a:gridCol w="524898"/>
                <a:gridCol w="524898"/>
                <a:gridCol w="524898"/>
                <a:gridCol w="524898"/>
                <a:gridCol w="524898"/>
                <a:gridCol w="524898"/>
                <a:gridCol w="524898"/>
              </a:tblGrid>
              <a:tr h="152705">
                <a:tc>
                  <a:txBody>
                    <a:bodyPr/>
                    <a:lstStyle/>
                    <a:p>
                      <a:pPr algn="ctr" rtl="0" fontAlgn="ctr"/>
                      <a:r>
                        <a:rPr lang="en-US" sz="600" b="1" i="0" u="none" strike="noStrike" dirty="0">
                          <a:solidFill>
                            <a:srgbClr val="FFFFFF"/>
                          </a:solidFill>
                          <a:effectLst/>
                          <a:latin typeface="Calibri" panose="020F0502020204030204" pitchFamily="34" charset="0"/>
                          <a:ea typeface="宋体" panose="02010600030101010101" pitchFamily="2" charset="-122"/>
                        </a:rPr>
                        <a:t>A00 </a:t>
                      </a:r>
                    </a:p>
                  </a:txBody>
                  <a:tcPr marL="0" marR="0" marT="0" marB="0" anchor="ctr">
                    <a:lnL w="19050" cap="flat" cmpd="sng" algn="ctr">
                      <a:solidFill>
                        <a:srgbClr val="275C9D"/>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a:txBody>
                    <a:bodyPr/>
                    <a:lstStyle/>
                    <a:p>
                      <a:pPr algn="ctr" rtl="0" fontAlgn="ctr"/>
                      <a:r>
                        <a:rPr lang="en-US" sz="600" b="1" i="0" u="none" strike="noStrike">
                          <a:solidFill>
                            <a:srgbClr val="FFFFFF"/>
                          </a:solidFill>
                          <a:effectLst/>
                          <a:latin typeface="Calibri" panose="020F0502020204030204" pitchFamily="34" charset="0"/>
                          <a:ea typeface="宋体" panose="02010600030101010101" pitchFamily="2" charset="-122"/>
                        </a:rPr>
                        <a:t>A0</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gridSpan="3">
                  <a:txBody>
                    <a:bodyPr/>
                    <a:lstStyle/>
                    <a:p>
                      <a:pPr algn="ctr" rtl="0" fontAlgn="ctr"/>
                      <a:r>
                        <a:rPr lang="en-US" sz="600" b="1" i="0" u="none" strike="noStrike">
                          <a:solidFill>
                            <a:srgbClr val="FFFFFF"/>
                          </a:solidFill>
                          <a:effectLst/>
                          <a:latin typeface="Calibri" panose="020F0502020204030204" pitchFamily="34" charset="0"/>
                          <a:ea typeface="宋体" panose="02010600030101010101" pitchFamily="2" charset="-122"/>
                        </a:rPr>
                        <a:t>A</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hMerge="1">
                  <a:txBody>
                    <a:bodyPr/>
                    <a:lstStyle/>
                    <a:p>
                      <a:endParaRPr lang="zh-CN" altLang="en-US"/>
                    </a:p>
                  </a:txBody>
                  <a:tcPr/>
                </a:tc>
                <a:tc hMerge="1">
                  <a:txBody>
                    <a:bodyPr/>
                    <a:lstStyle/>
                    <a:p>
                      <a:endParaRPr lang="zh-CN" altLang="en-US"/>
                    </a:p>
                  </a:txBody>
                  <a:tcPr/>
                </a:tc>
                <a:tc gridSpan="2">
                  <a:txBody>
                    <a:bodyPr/>
                    <a:lstStyle/>
                    <a:p>
                      <a:pPr algn="ctr" rtl="0" fontAlgn="ctr"/>
                      <a:r>
                        <a:rPr lang="en-US" sz="600" b="1" i="0" u="none" strike="noStrike">
                          <a:solidFill>
                            <a:srgbClr val="FFFFFF"/>
                          </a:solidFill>
                          <a:effectLst/>
                          <a:latin typeface="Calibri" panose="020F0502020204030204" pitchFamily="34" charset="0"/>
                          <a:ea typeface="宋体" panose="02010600030101010101" pitchFamily="2" charset="-122"/>
                        </a:rPr>
                        <a:t>B</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hMerge="1">
                  <a:txBody>
                    <a:bodyPr/>
                    <a:lstStyle/>
                    <a:p>
                      <a:endParaRPr lang="zh-CN" altLang="en-US"/>
                    </a:p>
                  </a:txBody>
                  <a:tcPr/>
                </a:tc>
                <a:tc>
                  <a:txBody>
                    <a:bodyPr/>
                    <a:lstStyle/>
                    <a:p>
                      <a:pPr algn="ctr" rtl="0" fontAlgn="ctr"/>
                      <a:r>
                        <a:rPr lang="en-US" sz="600" b="1" i="0" u="none" strike="noStrike">
                          <a:solidFill>
                            <a:srgbClr val="FFFFFF"/>
                          </a:solidFill>
                          <a:effectLst/>
                          <a:latin typeface="Calibri" panose="020F0502020204030204" pitchFamily="34" charset="0"/>
                          <a:ea typeface="宋体" panose="02010600030101010101" pitchFamily="2" charset="-122"/>
                        </a:rPr>
                        <a:t>C</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a:txBody>
                    <a:bodyPr/>
                    <a:lstStyle/>
                    <a:p>
                      <a:pPr algn="ctr" rtl="0" fontAlgn="ctr"/>
                      <a:r>
                        <a:rPr lang="en-US" sz="600" b="1" i="0" u="none" strike="noStrike">
                          <a:solidFill>
                            <a:srgbClr val="FFFFFF"/>
                          </a:solidFill>
                          <a:effectLst/>
                          <a:latin typeface="Calibri" panose="020F0502020204030204" pitchFamily="34" charset="0"/>
                          <a:ea typeface="宋体" panose="02010600030101010101" pitchFamily="2" charset="-122"/>
                        </a:rPr>
                        <a:t>MPV</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gridSpan="4">
                  <a:txBody>
                    <a:bodyPr/>
                    <a:lstStyle/>
                    <a:p>
                      <a:pPr algn="ctr" rtl="0" fontAlgn="ctr"/>
                      <a:r>
                        <a:rPr lang="en-US" sz="600" b="1" i="0" u="none" strike="noStrike">
                          <a:solidFill>
                            <a:srgbClr val="FFFFFF"/>
                          </a:solidFill>
                          <a:effectLst/>
                          <a:latin typeface="Calibri" panose="020F0502020204030204" pitchFamily="34" charset="0"/>
                          <a:ea typeface="宋体" panose="02010600030101010101" pitchFamily="2" charset="-122"/>
                        </a:rPr>
                        <a:t>SUV </a:t>
                      </a:r>
                    </a:p>
                  </a:txBody>
                  <a:tcPr marL="0" marR="0" marT="0" marB="0" anchor="ctr">
                    <a:lnL w="12700" cap="flat" cmpd="sng" algn="ctr">
                      <a:solidFill>
                        <a:srgbClr val="FFFFFF"/>
                      </a:solidFill>
                      <a:prstDash val="solid"/>
                      <a:round/>
                      <a:headEnd type="none" w="med" len="med"/>
                      <a:tailEnd type="none" w="med" len="med"/>
                    </a:lnL>
                    <a:lnR w="19050" cap="flat" cmpd="sng" algn="ctr">
                      <a:solidFill>
                        <a:srgbClr val="275C9D"/>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45069">
                <a:tc>
                  <a:txBody>
                    <a:bodyPr/>
                    <a:lstStyle/>
                    <a:p>
                      <a:pPr algn="ctr" rtl="0" fontAlgn="ctr"/>
                      <a:r>
                        <a:rPr lang="zh-CN" altLang="en-US" sz="500" b="0" i="0" u="none" strike="noStrike" dirty="0">
                          <a:solidFill>
                            <a:srgbClr val="000000"/>
                          </a:solidFill>
                          <a:effectLst/>
                          <a:latin typeface="Arial" panose="020B0604020202020204" pitchFamily="34" charset="0"/>
                          <a:ea typeface="宋体" panose="02010600030101010101" pitchFamily="2" charset="-122"/>
                        </a:rPr>
                        <a:t>奥拓</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panose="020B0604020202020204" pitchFamily="34" charset="0"/>
                          <a:ea typeface="宋体" panose="02010600030101010101" pitchFamily="2" charset="-122"/>
                        </a:rPr>
                        <a:t>K2 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panose="020B0604020202020204" pitchFamily="34" charset="0"/>
                          <a:ea typeface="宋体" panose="02010600030101010101" pitchFamily="2" charset="-122"/>
                        </a:rPr>
                        <a:t>C4 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凌派</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英朗</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panose="020B0604020202020204" pitchFamily="34" charset="0"/>
                          <a:ea typeface="宋体" panose="02010600030101010101" pitchFamily="2" charset="-122"/>
                        </a:rPr>
                        <a:t>CC</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瑞风</a:t>
                      </a:r>
                      <a:r>
                        <a:rPr lang="en-US" sz="500" b="0" i="0" u="none" strike="noStrike">
                          <a:solidFill>
                            <a:srgbClr val="000000"/>
                          </a:solidFill>
                          <a:effectLst/>
                          <a:latin typeface="微软雅黑" panose="020B0503020204020204" pitchFamily="34" charset="-122"/>
                          <a:ea typeface="微软雅黑" panose="020B0503020204020204" pitchFamily="34" charset="-122"/>
                        </a:rPr>
                        <a:t>A60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panose="020B0503020204020204" pitchFamily="34" charset="-122"/>
                          <a:ea typeface="微软雅黑" panose="020B0503020204020204" pitchFamily="34" charset="-122"/>
                        </a:rPr>
                        <a:t>A6L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panose="020B0604020202020204" pitchFamily="34" charset="0"/>
                          <a:ea typeface="宋体" panose="02010600030101010101" pitchFamily="2" charset="-122"/>
                        </a:rPr>
                        <a:t>GL8</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panose="020B0604020202020204" pitchFamily="34" charset="0"/>
                          <a:ea typeface="宋体" panose="02010600030101010101" pitchFamily="2" charset="-122"/>
                        </a:rPr>
                        <a:t>CR-V</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智跑</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微软雅黑" panose="020B0503020204020204" pitchFamily="34" charset="-122"/>
                          <a:ea typeface="微软雅黑" panose="020B0503020204020204" pitchFamily="34" charset="-122"/>
                        </a:rPr>
                        <a:t>2008</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panose="020B0503020204020204" pitchFamily="34" charset="-122"/>
                          <a:ea typeface="微软雅黑" panose="020B0503020204020204" pitchFamily="34" charset="-122"/>
                        </a:rPr>
                        <a:t>RX5</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奔奔 </a:t>
                      </a:r>
                      <a:r>
                        <a:rPr lang="en-US" sz="500" b="0" i="0" u="none" strike="noStrike">
                          <a:solidFill>
                            <a:srgbClr val="000000"/>
                          </a:solidFill>
                          <a:effectLst/>
                          <a:latin typeface="微软雅黑" panose="020B0503020204020204" pitchFamily="34" charset="-122"/>
                          <a:ea typeface="微软雅黑" panose="020B0503020204020204" pitchFamily="34" charset="-122"/>
                        </a:rPr>
                        <a:t>MINI</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dirty="0">
                          <a:solidFill>
                            <a:srgbClr val="000000"/>
                          </a:solidFill>
                          <a:effectLst/>
                          <a:latin typeface="Arial" panose="020B0604020202020204" pitchFamily="34" charset="0"/>
                          <a:ea typeface="宋体" panose="02010600030101010101" pitchFamily="2" charset="-122"/>
                        </a:rPr>
                        <a:t>MG3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panose="020B0604020202020204" pitchFamily="34" charset="0"/>
                          <a:ea typeface="宋体" panose="02010600030101010101" pitchFamily="2" charset="-122"/>
                        </a:rPr>
                        <a:t>K3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明锐</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威朗</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panose="020B0604020202020204" pitchFamily="34" charset="0"/>
                          <a:ea typeface="宋体" panose="02010600030101010101" pitchFamily="2" charset="-122"/>
                        </a:rPr>
                        <a:t>K5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dirty="0">
                          <a:solidFill>
                            <a:srgbClr val="000000"/>
                          </a:solidFill>
                          <a:effectLst/>
                          <a:latin typeface="微软雅黑" panose="020B0503020204020204" pitchFamily="34" charset="-122"/>
                          <a:ea typeface="微软雅黑" panose="020B0503020204020204" pitchFamily="34" charset="-122"/>
                        </a:rPr>
                        <a:t>C5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微软雅黑" panose="020B0503020204020204" pitchFamily="34" charset="-122"/>
                          <a:ea typeface="微软雅黑" panose="020B0503020204020204" pitchFamily="34" charset="-122"/>
                        </a:rPr>
                        <a:t>5</a:t>
                      </a: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系</a:t>
                      </a:r>
                      <a:r>
                        <a:rPr lang="en-US" sz="500" b="0" i="0" u="none" strike="noStrike">
                          <a:solidFill>
                            <a:srgbClr val="000000"/>
                          </a:solidFill>
                          <a:effectLst/>
                          <a:latin typeface="微软雅黑" panose="020B0503020204020204" pitchFamily="34" charset="-122"/>
                          <a:ea typeface="微软雅黑" panose="020B0503020204020204" pitchFamily="34" charset="-122"/>
                        </a:rPr>
                        <a:t>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艾力绅</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dirty="0">
                          <a:solidFill>
                            <a:srgbClr val="000000"/>
                          </a:solidFill>
                          <a:effectLst/>
                          <a:latin typeface="Arial" panose="020B0604020202020204" pitchFamily="34" charset="0"/>
                          <a:ea typeface="宋体" panose="02010600030101010101" pitchFamily="2" charset="-122"/>
                        </a:rPr>
                        <a:t>ix35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smtClean="0">
                          <a:solidFill>
                            <a:srgbClr val="000000"/>
                          </a:solidFill>
                          <a:effectLst/>
                          <a:latin typeface="微软雅黑" panose="020B0503020204020204" pitchFamily="34" charset="-122"/>
                          <a:ea typeface="微软雅黑" panose="020B0503020204020204" pitchFamily="34" charset="-122"/>
                        </a:rPr>
                        <a:t>中华 </a:t>
                      </a:r>
                      <a:r>
                        <a:rPr lang="en-US" sz="500" b="0" i="0" u="none" strike="noStrike" dirty="0" smtClean="0">
                          <a:solidFill>
                            <a:srgbClr val="000000"/>
                          </a:solidFill>
                          <a:effectLst/>
                          <a:latin typeface="微软雅黑" panose="020B0503020204020204" pitchFamily="34" charset="-122"/>
                          <a:ea typeface="微软雅黑" panose="020B0503020204020204" pitchFamily="34" charset="-122"/>
                        </a:rPr>
                        <a:t>V5</a:t>
                      </a:r>
                      <a:endParaRPr lang="en-US" sz="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景逸</a:t>
                      </a:r>
                      <a:r>
                        <a:rPr lang="en-US" sz="500" b="0" i="0" u="none" strike="noStrike">
                          <a:solidFill>
                            <a:srgbClr val="000000"/>
                          </a:solidFill>
                          <a:effectLst/>
                          <a:latin typeface="微软雅黑" panose="020B0503020204020204" pitchFamily="34" charset="-122"/>
                          <a:ea typeface="微软雅黑" panose="020B0503020204020204" pitchFamily="34" charset="-122"/>
                        </a:rPr>
                        <a:t>X3</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荣放</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比亚迪 </a:t>
                      </a:r>
                      <a:r>
                        <a:rPr lang="en-US" sz="500" b="0" i="0" u="none" strike="noStrike">
                          <a:solidFill>
                            <a:srgbClr val="000000"/>
                          </a:solidFill>
                          <a:effectLst/>
                          <a:latin typeface="微软雅黑" panose="020B0503020204020204" pitchFamily="34" charset="-122"/>
                          <a:ea typeface="微软雅黑" panose="020B0503020204020204" pitchFamily="34" charset="-122"/>
                        </a:rPr>
                        <a:t>F0</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panose="020B0604020202020204" pitchFamily="34" charset="0"/>
                          <a:ea typeface="宋体" panose="02010600030101010101" pitchFamily="2" charset="-122"/>
                        </a:rPr>
                        <a:t>Polo HB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panose="020B0604020202020204" pitchFamily="34" charset="0"/>
                          <a:ea typeface="宋体" panose="02010600030101010101" pitchFamily="2" charset="-122"/>
                        </a:rPr>
                        <a:t>菱悦</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骐达</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桑塔纳 浩纳</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panose="020B0604020202020204" pitchFamily="34" charset="0"/>
                          <a:ea typeface="宋体" panose="02010600030101010101" pitchFamily="2" charset="-122"/>
                        </a:rPr>
                        <a:t>A4L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endParaRPr lang="en-US" altLang="zh-CN" sz="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panose="020B0503020204020204" pitchFamily="34" charset="-122"/>
                          <a:ea typeface="微软雅黑" panose="020B0503020204020204" pitchFamily="34" charset="-122"/>
                        </a:rPr>
                        <a:t>E</a:t>
                      </a: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级</a:t>
                      </a:r>
                      <a:r>
                        <a:rPr lang="en-US" sz="500" b="0" i="0" u="none" strike="noStrike">
                          <a:solidFill>
                            <a:srgbClr val="000000"/>
                          </a:solidFill>
                          <a:effectLst/>
                          <a:latin typeface="微软雅黑" panose="020B0503020204020204" pitchFamily="34" charset="-122"/>
                          <a:ea typeface="微软雅黑" panose="020B0503020204020204" pitchFamily="34" charset="-122"/>
                        </a:rPr>
                        <a:t>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奥德赛</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panose="020B0604020202020204" pitchFamily="34" charset="0"/>
                          <a:ea typeface="宋体" panose="02010600030101010101" pitchFamily="2" charset="-122"/>
                        </a:rPr>
                        <a:t>荣放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锋驭</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优</a:t>
                      </a:r>
                      <a:r>
                        <a:rPr lang="en-US" altLang="zh-CN" sz="500" b="0" i="0" u="none" strike="noStrike">
                          <a:solidFill>
                            <a:srgbClr val="000000"/>
                          </a:solidFill>
                          <a:effectLst/>
                          <a:latin typeface="微软雅黑" panose="020B0503020204020204" pitchFamily="34" charset="-122"/>
                          <a:ea typeface="微软雅黑" panose="020B0503020204020204" pitchFamily="34" charset="-122"/>
                        </a:rPr>
                        <a:t>6</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森雅</a:t>
                      </a:r>
                      <a:r>
                        <a:rPr lang="en-US" sz="500" b="0" i="0" u="none" strike="noStrike">
                          <a:solidFill>
                            <a:srgbClr val="000000"/>
                          </a:solidFill>
                          <a:effectLst/>
                          <a:latin typeface="微软雅黑" panose="020B0503020204020204" pitchFamily="34" charset="-122"/>
                          <a:ea typeface="微软雅黑" panose="020B0503020204020204" pitchFamily="34" charset="-122"/>
                        </a:rPr>
                        <a:t>R7</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熊猫</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panose="020B0604020202020204" pitchFamily="34" charset="0"/>
                          <a:ea typeface="宋体" panose="02010600030101010101" pitchFamily="2" charset="-122"/>
                        </a:rPr>
                        <a:t>飞度 </a:t>
                      </a:r>
                      <a:r>
                        <a:rPr lang="en-US" sz="500" b="0" i="0" u="none" strike="noStrike">
                          <a:solidFill>
                            <a:srgbClr val="000000"/>
                          </a:solidFill>
                          <a:effectLst/>
                          <a:latin typeface="Arial" panose="020B0604020202020204" pitchFamily="34" charset="0"/>
                          <a:ea typeface="宋体" panose="02010600030101010101" pitchFamily="2" charset="-122"/>
                        </a:rPr>
                        <a:t>HB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panose="020B0503020204020204" pitchFamily="34" charset="-122"/>
                          <a:ea typeface="微软雅黑" panose="020B0503020204020204" pitchFamily="34" charset="-122"/>
                        </a:rPr>
                        <a:t>V5</a:t>
                      </a: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菱致</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smtClean="0">
                          <a:solidFill>
                            <a:srgbClr val="000000"/>
                          </a:solidFill>
                          <a:effectLst/>
                          <a:latin typeface="微软雅黑" panose="020B0503020204020204" pitchFamily="34" charset="-122"/>
                          <a:ea typeface="微软雅黑" panose="020B0503020204020204" pitchFamily="34" charset="-122"/>
                        </a:rPr>
                        <a:t>启辰 </a:t>
                      </a:r>
                      <a:r>
                        <a:rPr lang="en-US" sz="500" b="0" i="0" u="none" strike="noStrike" dirty="0" smtClean="0">
                          <a:solidFill>
                            <a:srgbClr val="000000"/>
                          </a:solidFill>
                          <a:effectLst/>
                          <a:latin typeface="微软雅黑" panose="020B0503020204020204" pitchFamily="34" charset="-122"/>
                          <a:ea typeface="微软雅黑" panose="020B0503020204020204" pitchFamily="34" charset="-122"/>
                        </a:rPr>
                        <a:t>D50</a:t>
                      </a:r>
                      <a:endParaRPr lang="en-US" sz="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微软雅黑" panose="020B0503020204020204" pitchFamily="34" charset="-122"/>
                          <a:ea typeface="微软雅黑" panose="020B0503020204020204" pitchFamily="34" charset="-122"/>
                        </a:rPr>
                        <a:t>360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Arial" panose="020B0604020202020204" pitchFamily="34" charset="0"/>
                          <a:ea typeface="宋体" panose="02010600030101010101" pitchFamily="2" charset="-122"/>
                        </a:rPr>
                        <a:t>3</a:t>
                      </a:r>
                      <a:r>
                        <a:rPr lang="zh-CN" altLang="en-US" sz="500" b="0" i="0" u="none" strike="noStrike">
                          <a:solidFill>
                            <a:srgbClr val="000000"/>
                          </a:solidFill>
                          <a:effectLst/>
                          <a:latin typeface="Arial" panose="020B0604020202020204" pitchFamily="34" charset="0"/>
                          <a:ea typeface="宋体" panose="02010600030101010101" pitchFamily="2" charset="-122"/>
                        </a:rPr>
                        <a:t>系</a:t>
                      </a:r>
                      <a:r>
                        <a:rPr lang="en-US" sz="500" b="0" i="0" u="none" strike="noStrike">
                          <a:solidFill>
                            <a:srgbClr val="000000"/>
                          </a:solidFill>
                          <a:effectLst/>
                          <a:latin typeface="Arial" panose="020B0604020202020204" pitchFamily="34" charset="0"/>
                          <a:ea typeface="宋体" panose="02010600030101010101" pitchFamily="2" charset="-122"/>
                        </a:rPr>
                        <a:t>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皇冠</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杰德</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昂科拉</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panose="020B0503020204020204" pitchFamily="34" charset="-122"/>
                          <a:ea typeface="微软雅黑" panose="020B0503020204020204" pitchFamily="34" charset="-122"/>
                        </a:rPr>
                        <a:t>CX-5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传祺</a:t>
                      </a:r>
                      <a:r>
                        <a:rPr lang="en-US" sz="500" b="0" i="0" u="none" strike="noStrike">
                          <a:solidFill>
                            <a:srgbClr val="000000"/>
                          </a:solidFill>
                          <a:effectLst/>
                          <a:latin typeface="微软雅黑" panose="020B0503020204020204" pitchFamily="34" charset="-122"/>
                          <a:ea typeface="微软雅黑" panose="020B0503020204020204" pitchFamily="34" charset="-122"/>
                        </a:rPr>
                        <a:t>GS4</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panose="020B0503020204020204" pitchFamily="34" charset="-122"/>
                          <a:ea typeface="微软雅黑" panose="020B0503020204020204" pitchFamily="34" charset="-122"/>
                        </a:rPr>
                        <a:t>SR9</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500" b="0" i="0" u="none" strike="noStrike" dirty="0" smtClean="0">
                          <a:solidFill>
                            <a:srgbClr val="000000"/>
                          </a:solidFill>
                          <a:effectLst/>
                          <a:latin typeface="Arial" panose="020B0604020202020204" pitchFamily="34" charset="0"/>
                          <a:ea typeface="宋体" panose="02010600030101010101" pitchFamily="2" charset="-122"/>
                        </a:rPr>
                        <a:t>悦纳</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panose="020B0604020202020204" pitchFamily="34" charset="0"/>
                          <a:ea typeface="宋体" panose="02010600030101010101" pitchFamily="2" charset="-122"/>
                        </a:rPr>
                        <a:t>艾瑞泽</a:t>
                      </a:r>
                      <a:r>
                        <a:rPr lang="en-US" altLang="zh-CN" sz="500" b="0" i="0" u="none" strike="noStrike">
                          <a:solidFill>
                            <a:srgbClr val="000000"/>
                          </a:solidFill>
                          <a:effectLst/>
                          <a:latin typeface="Arial" panose="020B0604020202020204" pitchFamily="34" charset="0"/>
                          <a:ea typeface="宋体" panose="02010600030101010101" pitchFamily="2" charset="-122"/>
                        </a:rPr>
                        <a:t>7</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smtClean="0">
                          <a:solidFill>
                            <a:srgbClr val="000000"/>
                          </a:solidFill>
                          <a:effectLst/>
                          <a:latin typeface="微软雅黑" panose="020B0503020204020204" pitchFamily="34" charset="-122"/>
                          <a:ea typeface="微软雅黑" panose="020B0503020204020204" pitchFamily="34" charset="-122"/>
                        </a:rPr>
                        <a:t>启辰 </a:t>
                      </a:r>
                      <a:r>
                        <a:rPr lang="en-US" sz="500" b="0" i="0" u="none" strike="noStrike" dirty="0" smtClean="0">
                          <a:solidFill>
                            <a:srgbClr val="000000"/>
                          </a:solidFill>
                          <a:effectLst/>
                          <a:latin typeface="微软雅黑" panose="020B0503020204020204" pitchFamily="34" charset="-122"/>
                          <a:ea typeface="微软雅黑" panose="020B0503020204020204" pitchFamily="34" charset="-122"/>
                        </a:rPr>
                        <a:t>R50</a:t>
                      </a:r>
                      <a:endParaRPr lang="en-US" sz="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panose="020B0503020204020204" pitchFamily="34" charset="-122"/>
                          <a:ea typeface="微软雅黑" panose="020B0503020204020204" pitchFamily="34" charset="-122"/>
                        </a:rPr>
                        <a:t>蓝鸟</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panose="020B0604020202020204" pitchFamily="34" charset="0"/>
                          <a:ea typeface="宋体" panose="02010600030101010101" pitchFamily="2" charset="-122"/>
                        </a:rPr>
                        <a:t>C</a:t>
                      </a:r>
                      <a:r>
                        <a:rPr lang="zh-CN" altLang="en-US" sz="500" b="0" i="0" u="none" strike="noStrike">
                          <a:solidFill>
                            <a:srgbClr val="000000"/>
                          </a:solidFill>
                          <a:effectLst/>
                          <a:latin typeface="Arial" panose="020B0604020202020204" pitchFamily="34" charset="0"/>
                          <a:ea typeface="宋体" panose="02010600030101010101" pitchFamily="2" charset="-122"/>
                        </a:rPr>
                        <a:t>级</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panose="020B0503020204020204" pitchFamily="34" charset="-122"/>
                          <a:ea typeface="微软雅黑" panose="020B0503020204020204" pitchFamily="34" charset="-122"/>
                        </a:rPr>
                        <a:t>XTS</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途安</a:t>
                      </a:r>
                      <a:r>
                        <a:rPr lang="en-US" sz="500" b="0" i="0" u="none" strike="noStrike">
                          <a:solidFill>
                            <a:srgbClr val="000000"/>
                          </a:solidFill>
                          <a:effectLst/>
                          <a:latin typeface="微软雅黑" panose="020B0503020204020204" pitchFamily="34" charset="-122"/>
                          <a:ea typeface="微软雅黑" panose="020B0503020204020204" pitchFamily="34" charset="-122"/>
                        </a:rPr>
                        <a:t>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panose="020B0604020202020204" pitchFamily="34" charset="0"/>
                          <a:ea typeface="宋体" panose="02010600030101010101" pitchFamily="2" charset="-122"/>
                        </a:rPr>
                        <a:t>Q3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panose="020B0503020204020204" pitchFamily="34" charset="-122"/>
                          <a:ea typeface="微软雅黑" panose="020B0503020204020204" pitchFamily="34" charset="-122"/>
                        </a:rPr>
                        <a:t>ix25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创酷</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迈威</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金刚三厢</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爱丽舍 </a:t>
                      </a:r>
                      <a:r>
                        <a:rPr lang="en-US" sz="500" b="0" i="0" u="none" strike="noStrike">
                          <a:solidFill>
                            <a:srgbClr val="000000"/>
                          </a:solidFill>
                          <a:effectLst/>
                          <a:latin typeface="微软雅黑" panose="020B0503020204020204" pitchFamily="34" charset="-122"/>
                          <a:ea typeface="微软雅黑" panose="020B0503020204020204" pitchFamily="34" charset="-122"/>
                        </a:rPr>
                        <a:t>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秦</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哥瑞</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Arial" panose="020B0604020202020204" pitchFamily="34" charset="0"/>
                          <a:ea typeface="宋体" panose="02010600030101010101" pitchFamily="2" charset="-122"/>
                        </a:rPr>
                        <a:t>君威</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金牛座</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panose="020B0503020204020204" pitchFamily="34" charset="-122"/>
                          <a:ea typeface="微软雅黑" panose="020B0503020204020204" pitchFamily="34" charset="-122"/>
                        </a:rPr>
                        <a:t>NV200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panose="020B0604020202020204" pitchFamily="34" charset="0"/>
                          <a:ea typeface="宋体" panose="02010600030101010101" pitchFamily="2" charset="-122"/>
                        </a:rPr>
                        <a:t>Q5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哈弗</a:t>
                      </a:r>
                      <a:r>
                        <a:rPr lang="en-US" sz="500" b="0" i="0" u="none" strike="noStrike">
                          <a:solidFill>
                            <a:srgbClr val="000000"/>
                          </a:solidFill>
                          <a:effectLst/>
                          <a:latin typeface="微软雅黑" panose="020B0503020204020204" pitchFamily="34" charset="-122"/>
                          <a:ea typeface="微软雅黑" panose="020B0503020204020204" pitchFamily="34" charset="-122"/>
                        </a:rPr>
                        <a:t>H1 </a:t>
                      </a: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蓝标</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panose="020B0503020204020204" pitchFamily="34" charset="-122"/>
                          <a:ea typeface="微软雅黑" panose="020B0503020204020204" pitchFamily="34" charset="-122"/>
                        </a:rPr>
                        <a:t>T600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panose="020B0503020204020204" pitchFamily="34" charset="-122"/>
                          <a:ea typeface="微软雅黑" panose="020B0503020204020204" pitchFamily="34" charset="-122"/>
                        </a:rPr>
                        <a:t>BX7</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500" b="0" i="0" u="none" strike="noStrike" dirty="0" smtClean="0">
                          <a:solidFill>
                            <a:srgbClr val="000000"/>
                          </a:solidFill>
                          <a:effectLst/>
                          <a:latin typeface="微软雅黑" panose="020B0503020204020204" pitchFamily="34" charset="-122"/>
                          <a:ea typeface="微软雅黑" panose="020B0503020204020204" pitchFamily="34" charset="-122"/>
                        </a:rPr>
                        <a:t>宝骏</a:t>
                      </a:r>
                      <a:r>
                        <a:rPr lang="en-US" altLang="zh-CN" sz="500" b="0" i="0" u="none" strike="noStrike" dirty="0" smtClean="0">
                          <a:solidFill>
                            <a:srgbClr val="000000"/>
                          </a:solidFill>
                          <a:effectLst/>
                          <a:latin typeface="微软雅黑" panose="020B0503020204020204" pitchFamily="34" charset="-122"/>
                          <a:ea typeface="微软雅黑" panose="020B0503020204020204" pitchFamily="34" charset="-122"/>
                        </a:rPr>
                        <a:t>310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smtClean="0">
                          <a:solidFill>
                            <a:srgbClr val="000000"/>
                          </a:solidFill>
                          <a:effectLst/>
                          <a:latin typeface="微软雅黑" panose="020B0503020204020204" pitchFamily="34" charset="-122"/>
                          <a:ea typeface="微软雅黑" panose="020B0503020204020204" pitchFamily="34" charset="-122"/>
                        </a:rPr>
                        <a:t>宝骏 </a:t>
                      </a:r>
                      <a:r>
                        <a:rPr lang="en-US" altLang="zh-CN" sz="500" b="0" i="0" u="none" strike="noStrike" dirty="0" smtClean="0">
                          <a:solidFill>
                            <a:srgbClr val="000000"/>
                          </a:solidFill>
                          <a:effectLst/>
                          <a:latin typeface="微软雅黑" panose="020B0503020204020204" pitchFamily="34" charset="-122"/>
                          <a:ea typeface="微软雅黑" panose="020B0503020204020204" pitchFamily="34" charset="-122"/>
                        </a:rPr>
                        <a:t>630</a:t>
                      </a:r>
                      <a:endParaRPr lang="en-US" altLang="zh-CN" sz="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smtClean="0">
                          <a:solidFill>
                            <a:srgbClr val="000000"/>
                          </a:solidFill>
                          <a:effectLst/>
                          <a:latin typeface="微软雅黑" panose="020B0503020204020204" pitchFamily="34" charset="-122"/>
                          <a:ea typeface="微软雅黑" panose="020B0503020204020204" pitchFamily="34" charset="-122"/>
                        </a:rPr>
                        <a:t>荣威 </a:t>
                      </a:r>
                      <a:r>
                        <a:rPr lang="en-US" altLang="zh-CN" sz="500" b="0" i="0" u="none" strike="noStrike" dirty="0" smtClean="0">
                          <a:solidFill>
                            <a:srgbClr val="000000"/>
                          </a:solidFill>
                          <a:effectLst/>
                          <a:latin typeface="微软雅黑" panose="020B0503020204020204" pitchFamily="34" charset="-122"/>
                          <a:ea typeface="微软雅黑" panose="020B0503020204020204" pitchFamily="34" charset="-122"/>
                        </a:rPr>
                        <a:t>350</a:t>
                      </a:r>
                      <a:endParaRPr lang="en-US" altLang="zh-CN" sz="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福美来</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panose="020B0604020202020204" pitchFamily="34" charset="0"/>
                          <a:ea typeface="宋体" panose="02010600030101010101" pitchFamily="2" charset="-122"/>
                        </a:rPr>
                        <a:t>君越</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dirty="0" smtClean="0">
                          <a:solidFill>
                            <a:srgbClr val="000000"/>
                          </a:solidFill>
                          <a:effectLst/>
                          <a:latin typeface="微软雅黑" panose="020B0503020204020204" pitchFamily="34" charset="-122"/>
                          <a:ea typeface="微软雅黑" panose="020B0503020204020204" pitchFamily="34" charset="-122"/>
                        </a:rPr>
                        <a:t>XFL</a:t>
                      </a:r>
                      <a:endParaRPr lang="en-US" sz="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宝骏</a:t>
                      </a:r>
                      <a:r>
                        <a:rPr lang="en-US" altLang="zh-CN" sz="500" b="0" i="0" u="none" strike="noStrike">
                          <a:solidFill>
                            <a:srgbClr val="000000"/>
                          </a:solidFill>
                          <a:effectLst/>
                          <a:latin typeface="微软雅黑" panose="020B0503020204020204" pitchFamily="34" charset="-122"/>
                          <a:ea typeface="微软雅黑" panose="020B0503020204020204" pitchFamily="34" charset="-122"/>
                        </a:rPr>
                        <a:t>730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panose="020B0604020202020204" pitchFamily="34" charset="0"/>
                          <a:ea typeface="宋体" panose="02010600030101010101" pitchFamily="2" charset="-122"/>
                        </a:rPr>
                        <a:t>X1</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哈弗</a:t>
                      </a:r>
                      <a:r>
                        <a:rPr lang="en-US" sz="500" b="0" i="0" u="none" strike="noStrike">
                          <a:solidFill>
                            <a:srgbClr val="000000"/>
                          </a:solidFill>
                          <a:effectLst/>
                          <a:latin typeface="微软雅黑" panose="020B0503020204020204" pitchFamily="34" charset="-122"/>
                          <a:ea typeface="微软雅黑" panose="020B0503020204020204" pitchFamily="34" charset="-122"/>
                        </a:rPr>
                        <a:t>H2</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自由光</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微软雅黑" panose="020B0503020204020204" pitchFamily="34" charset="-122"/>
                          <a:ea typeface="微软雅黑" panose="020B0503020204020204" pitchFamily="34" charset="-122"/>
                        </a:rPr>
                        <a:t>4008</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panose="020B0604020202020204" pitchFamily="34" charset="0"/>
                          <a:ea typeface="宋体" panose="02010600030101010101" pitchFamily="2" charset="-122"/>
                        </a:rPr>
                        <a:t>晶锐</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panose="020B0604020202020204" pitchFamily="34" charset="0"/>
                          <a:ea typeface="宋体" panose="02010600030101010101" pitchFamily="2" charset="-122"/>
                        </a:rPr>
                        <a:t>宝来</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桑塔纳</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panose="020B0503020204020204" pitchFamily="34" charset="-122"/>
                          <a:ea typeface="微软雅黑" panose="020B0503020204020204" pitchFamily="34" charset="-122"/>
                        </a:rPr>
                        <a:t>A3 Sportback</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凯美瑞</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panose="020B0503020204020204" pitchFamily="34" charset="-122"/>
                          <a:ea typeface="微软雅黑" panose="020B0503020204020204" pitchFamily="34" charset="-122"/>
                        </a:rPr>
                        <a:t>S90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北斗星</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奔腾</a:t>
                      </a:r>
                      <a:r>
                        <a:rPr lang="en-US" sz="500" b="0" i="0" u="none" strike="noStrike">
                          <a:solidFill>
                            <a:srgbClr val="000000"/>
                          </a:solidFill>
                          <a:effectLst/>
                          <a:latin typeface="微软雅黑" panose="020B0503020204020204" pitchFamily="34" charset="-122"/>
                          <a:ea typeface="微软雅黑" panose="020B0503020204020204" pitchFamily="34" charset="-122"/>
                        </a:rPr>
                        <a:t>X80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缤智</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panose="020B0503020204020204" pitchFamily="34" charset="-122"/>
                          <a:ea typeface="微软雅黑" panose="020B0503020204020204" pitchFamily="34" charset="-122"/>
                        </a:rPr>
                        <a:t>GLC</a:t>
                      </a: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级</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panose="020B0503020204020204" pitchFamily="34" charset="-122"/>
                          <a:ea typeface="微软雅黑" panose="020B0503020204020204" pitchFamily="34" charset="-122"/>
                        </a:rPr>
                        <a:t>XT5</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骊威</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奔腾</a:t>
                      </a:r>
                      <a:r>
                        <a:rPr lang="en-US" sz="500" b="0" i="0" u="none" strike="noStrike">
                          <a:solidFill>
                            <a:srgbClr val="000000"/>
                          </a:solidFill>
                          <a:effectLst/>
                          <a:latin typeface="微软雅黑" panose="020B0503020204020204" pitchFamily="34" charset="-122"/>
                          <a:ea typeface="微软雅黑" panose="020B0503020204020204" pitchFamily="34" charset="-122"/>
                        </a:rPr>
                        <a:t>B50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panose="020B0503020204020204" pitchFamily="34" charset="-122"/>
                          <a:ea typeface="微软雅黑" panose="020B0503020204020204" pitchFamily="34" charset="-122"/>
                        </a:rPr>
                        <a:t>C4</a:t>
                      </a: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世嘉</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panose="020B0503020204020204" pitchFamily="34" charset="-122"/>
                          <a:ea typeface="微软雅黑" panose="020B0503020204020204" pitchFamily="34" charset="-122"/>
                        </a:rPr>
                        <a:t>A3 Limousine</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马自达</a:t>
                      </a:r>
                      <a:r>
                        <a:rPr lang="en-US" altLang="zh-CN" sz="500" b="0" i="0" u="none" strike="noStrike">
                          <a:solidFill>
                            <a:srgbClr val="000000"/>
                          </a:solidFill>
                          <a:effectLst/>
                          <a:latin typeface="微软雅黑" panose="020B0503020204020204" pitchFamily="34" charset="-122"/>
                          <a:ea typeface="微软雅黑" panose="020B0503020204020204" pitchFamily="34" charset="-122"/>
                        </a:rPr>
                        <a:t>6</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辉昂</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瑞风</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000000"/>
                          </a:solidFill>
                          <a:effectLst/>
                          <a:latin typeface="微软雅黑" panose="020B0503020204020204" pitchFamily="34" charset="-122"/>
                          <a:ea typeface="微软雅黑" panose="020B0503020204020204" pitchFamily="34" charset="-122"/>
                        </a:rPr>
                        <a:t>3008</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昂科威</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panose="020B0503020204020204" pitchFamily="34" charset="-122"/>
                          <a:ea typeface="微软雅黑" panose="020B0503020204020204" pitchFamily="34" charset="-122"/>
                        </a:rPr>
                        <a:t>CS10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维特拉</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panose="020B0503020204020204" pitchFamily="34" charset="-122"/>
                          <a:ea typeface="微软雅黑" panose="020B0503020204020204" pitchFamily="34" charset="-122"/>
                        </a:rPr>
                        <a:t>E3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比亚迪 </a:t>
                      </a:r>
                      <a:r>
                        <a:rPr lang="en-US" sz="500" b="0" i="0" u="none" strike="noStrike">
                          <a:solidFill>
                            <a:srgbClr val="000000"/>
                          </a:solidFill>
                          <a:effectLst/>
                          <a:latin typeface="微软雅黑" panose="020B0503020204020204" pitchFamily="34" charset="-122"/>
                          <a:ea typeface="微软雅黑" panose="020B0503020204020204" pitchFamily="34" charset="-122"/>
                        </a:rPr>
                        <a:t>F3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思域</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锋范</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panose="020B0604020202020204" pitchFamily="34" charset="0"/>
                          <a:ea typeface="宋体" panose="02010600030101010101" pitchFamily="2" charset="-122"/>
                        </a:rPr>
                        <a:t>迈锐宝</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幻速</a:t>
                      </a:r>
                      <a:r>
                        <a:rPr lang="en-US" sz="500" b="0" i="0" u="none" strike="noStrike">
                          <a:solidFill>
                            <a:srgbClr val="000000"/>
                          </a:solidFill>
                          <a:effectLst/>
                          <a:latin typeface="微软雅黑" panose="020B0503020204020204" pitchFamily="34" charset="-122"/>
                          <a:ea typeface="微软雅黑" panose="020B0503020204020204" pitchFamily="34" charset="-122"/>
                        </a:rPr>
                        <a:t>H3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panose="020B0503020204020204" pitchFamily="34" charset="-122"/>
                          <a:ea typeface="微软雅黑" panose="020B0503020204020204" pitchFamily="34" charset="-122"/>
                        </a:rPr>
                        <a:t>CS35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瑞风</a:t>
                      </a:r>
                      <a:r>
                        <a:rPr lang="en-US" sz="500" b="0" i="0" u="none" strike="noStrike">
                          <a:solidFill>
                            <a:srgbClr val="000000"/>
                          </a:solidFill>
                          <a:effectLst/>
                          <a:latin typeface="微软雅黑" panose="020B0503020204020204" pitchFamily="34" charset="-122"/>
                          <a:ea typeface="微软雅黑" panose="020B0503020204020204" pitchFamily="34" charset="-122"/>
                        </a:rPr>
                        <a:t>S3Ⅲ</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风神</a:t>
                      </a:r>
                      <a:r>
                        <a:rPr lang="en-US" sz="500" b="0" i="0" u="none" strike="noStrike">
                          <a:solidFill>
                            <a:srgbClr val="000000"/>
                          </a:solidFill>
                          <a:effectLst/>
                          <a:latin typeface="微软雅黑" panose="020B0503020204020204" pitchFamily="34" charset="-122"/>
                          <a:ea typeface="微软雅黑" panose="020B0503020204020204" pitchFamily="34" charset="-122"/>
                        </a:rPr>
                        <a:t>AX7</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元</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瑞纳 </a:t>
                      </a:r>
                      <a:r>
                        <a:rPr lang="en-US" sz="500" b="0" i="0" u="none" strike="noStrike">
                          <a:solidFill>
                            <a:srgbClr val="000000"/>
                          </a:solidFill>
                          <a:effectLst/>
                          <a:latin typeface="微软雅黑" panose="020B0503020204020204" pitchFamily="34" charset="-122"/>
                          <a:ea typeface="微软雅黑" panose="020B0503020204020204" pitchFamily="34" charset="-122"/>
                        </a:rPr>
                        <a:t>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smtClean="0">
                          <a:solidFill>
                            <a:srgbClr val="000000"/>
                          </a:solidFill>
                          <a:effectLst/>
                          <a:latin typeface="微软雅黑" panose="020B0503020204020204" pitchFamily="34" charset="-122"/>
                          <a:ea typeface="微软雅黑" panose="020B0503020204020204" pitchFamily="34" charset="-122"/>
                        </a:rPr>
                        <a:t>标致 </a:t>
                      </a:r>
                      <a:r>
                        <a:rPr lang="en-US" altLang="zh-CN" sz="500" b="0" i="0" u="none" strike="noStrike" dirty="0" smtClean="0">
                          <a:solidFill>
                            <a:srgbClr val="000000"/>
                          </a:solidFill>
                          <a:effectLst/>
                          <a:latin typeface="微软雅黑" panose="020B0503020204020204" pitchFamily="34" charset="-122"/>
                          <a:ea typeface="微软雅黑" panose="020B0503020204020204" pitchFamily="34" charset="-122"/>
                        </a:rPr>
                        <a:t>301</a:t>
                      </a:r>
                      <a:endParaRPr lang="en-US" altLang="zh-CN" sz="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速锐</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伊兰特 领动</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panose="020B0604020202020204" pitchFamily="34" charset="0"/>
                          <a:ea typeface="宋体" panose="02010600030101010101" pitchFamily="2" charset="-122"/>
                        </a:rPr>
                        <a:t>迈腾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菱智</a:t>
                      </a:r>
                      <a:r>
                        <a:rPr lang="en-US" sz="500" b="0" i="0" u="none" strike="noStrike">
                          <a:solidFill>
                            <a:srgbClr val="000000"/>
                          </a:solidFill>
                          <a:effectLst/>
                          <a:latin typeface="微软雅黑" panose="020B0503020204020204" pitchFamily="34" charset="-122"/>
                          <a:ea typeface="微软雅黑" panose="020B0503020204020204" pitchFamily="34" charset="-122"/>
                        </a:rPr>
                        <a:t>M3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panose="020B0604020202020204" pitchFamily="34" charset="0"/>
                          <a:ea typeface="宋体" panose="02010600030101010101" pitchFamily="2" charset="-122"/>
                        </a:rPr>
                        <a:t>锋驭</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panose="020B0503020204020204" pitchFamily="34" charset="-122"/>
                          <a:ea typeface="微软雅黑" panose="020B0503020204020204" pitchFamily="34" charset="-122"/>
                        </a:rPr>
                        <a:t>C3-XR</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panose="020B0503020204020204" pitchFamily="34" charset="-122"/>
                          <a:ea typeface="微软雅黑" panose="020B0503020204020204" pitchFamily="34" charset="-122"/>
                        </a:rPr>
                        <a:t>GLA</a:t>
                      </a: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级</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自由侠</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赛欧 </a:t>
                      </a:r>
                      <a:r>
                        <a:rPr lang="en-US" sz="500" b="0" i="0" u="none" strike="noStrike">
                          <a:solidFill>
                            <a:srgbClr val="000000"/>
                          </a:solidFill>
                          <a:effectLst/>
                          <a:latin typeface="微软雅黑" panose="020B0503020204020204" pitchFamily="34" charset="-122"/>
                          <a:ea typeface="微软雅黑" panose="020B0503020204020204" pitchFamily="34" charset="-122"/>
                        </a:rPr>
                        <a:t>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panose="020B0604020202020204" pitchFamily="34" charset="0"/>
                          <a:ea typeface="宋体" panose="02010600030101010101" pitchFamily="2" charset="-122"/>
                        </a:rPr>
                        <a:t>308 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速腾</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帝豪</a:t>
                      </a:r>
                      <a:r>
                        <a:rPr lang="en-US" sz="500" b="0" i="0" u="none" strike="noStrike">
                          <a:solidFill>
                            <a:srgbClr val="000000"/>
                          </a:solidFill>
                          <a:effectLst/>
                          <a:latin typeface="微软雅黑" panose="020B0503020204020204" pitchFamily="34" charset="-122"/>
                          <a:ea typeface="微软雅黑" panose="020B0503020204020204" pitchFamily="34" charset="-122"/>
                        </a:rPr>
                        <a:t>GL</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蒙迪欧</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Arial" panose="020B0604020202020204" pitchFamily="34" charset="0"/>
                          <a:ea typeface="宋体" panose="02010600030101010101" pitchFamily="2" charset="-122"/>
                        </a:rPr>
                        <a:t>风行</a:t>
                      </a:r>
                      <a:r>
                        <a:rPr lang="en-US" sz="500" b="0" i="0" u="none" strike="noStrike" dirty="0">
                          <a:solidFill>
                            <a:srgbClr val="000000"/>
                          </a:solidFill>
                          <a:effectLst/>
                          <a:latin typeface="Arial" panose="020B0604020202020204" pitchFamily="34" charset="0"/>
                          <a:ea typeface="宋体" panose="02010600030101010101" pitchFamily="2" charset="-122"/>
                        </a:rPr>
                        <a:t>S500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panose="020B0604020202020204" pitchFamily="34" charset="0"/>
                          <a:ea typeface="宋体" panose="02010600030101010101" pitchFamily="2" charset="-122"/>
                        </a:rPr>
                        <a:t>哈弗</a:t>
                      </a:r>
                      <a:r>
                        <a:rPr lang="en-US" sz="500" b="0" i="0" u="none" strike="noStrike">
                          <a:solidFill>
                            <a:srgbClr val="000000"/>
                          </a:solidFill>
                          <a:effectLst/>
                          <a:latin typeface="Arial" panose="020B0604020202020204" pitchFamily="34" charset="0"/>
                          <a:ea typeface="宋体" panose="02010600030101010101" pitchFamily="2" charset="-122"/>
                        </a:rPr>
                        <a:t>H6</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panose="020B0503020204020204" pitchFamily="34" charset="-122"/>
                          <a:ea typeface="微软雅黑" panose="020B0503020204020204" pitchFamily="34" charset="-122"/>
                        </a:rPr>
                        <a:t>XR-V</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panose="020B0503020204020204" pitchFamily="34" charset="-122"/>
                          <a:ea typeface="微软雅黑" panose="020B0503020204020204" pitchFamily="34" charset="-122"/>
                        </a:rPr>
                        <a:t>BJ20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风神</a:t>
                      </a:r>
                      <a:r>
                        <a:rPr lang="en-US" sz="500" b="0" i="0" u="none" strike="noStrike">
                          <a:solidFill>
                            <a:srgbClr val="000000"/>
                          </a:solidFill>
                          <a:effectLst/>
                          <a:latin typeface="微软雅黑" panose="020B0503020204020204" pitchFamily="34" charset="-122"/>
                          <a:ea typeface="微软雅黑" panose="020B0503020204020204" pitchFamily="34" charset="-122"/>
                        </a:rPr>
                        <a:t>AX3</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天语 </a:t>
                      </a:r>
                      <a:r>
                        <a:rPr lang="en-US" sz="500" b="0" i="0" u="none" strike="noStrike">
                          <a:solidFill>
                            <a:srgbClr val="000000"/>
                          </a:solidFill>
                          <a:effectLst/>
                          <a:latin typeface="微软雅黑" panose="020B0503020204020204" pitchFamily="34" charset="-122"/>
                          <a:ea typeface="微软雅黑" panose="020B0503020204020204" pitchFamily="34" charset="-122"/>
                        </a:rPr>
                        <a:t>HB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smtClean="0">
                          <a:solidFill>
                            <a:srgbClr val="000000"/>
                          </a:solidFill>
                          <a:effectLst/>
                          <a:latin typeface="Arial" panose="020B0604020202020204" pitchFamily="34" charset="0"/>
                          <a:ea typeface="宋体" panose="02010600030101010101" pitchFamily="2" charset="-122"/>
                        </a:rPr>
                        <a:t>标致 </a:t>
                      </a:r>
                      <a:r>
                        <a:rPr lang="en-US" altLang="zh-CN" sz="500" b="0" i="0" u="none" strike="noStrike" dirty="0" smtClean="0">
                          <a:solidFill>
                            <a:srgbClr val="000000"/>
                          </a:solidFill>
                          <a:effectLst/>
                          <a:latin typeface="Arial" panose="020B0604020202020204" pitchFamily="34" charset="0"/>
                          <a:ea typeface="宋体" panose="02010600030101010101" pitchFamily="2" charset="-122"/>
                        </a:rPr>
                        <a:t>408</a:t>
                      </a:r>
                      <a:endParaRPr lang="en-US" altLang="zh-CN" sz="500" b="0" i="0" u="none" strike="noStrike" dirty="0">
                        <a:solidFill>
                          <a:srgbClr val="000000"/>
                        </a:solidFill>
                        <a:effectLst/>
                        <a:latin typeface="Arial" panose="020B0604020202020204" pitchFamily="34" charset="0"/>
                        <a:ea typeface="宋体" panose="02010600030101010101" pitchFamily="2" charset="-122"/>
                      </a:endParaRP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昕锐</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艾瑞泽</a:t>
                      </a:r>
                      <a:r>
                        <a:rPr lang="en-US" altLang="zh-CN" sz="500" b="0" i="0" u="none" strike="noStrike">
                          <a:solidFill>
                            <a:srgbClr val="000000"/>
                          </a:solidFill>
                          <a:effectLst/>
                          <a:latin typeface="微软雅黑" panose="020B0503020204020204" pitchFamily="34" charset="-122"/>
                          <a:ea typeface="微软雅黑" panose="020B0503020204020204" pitchFamily="34" charset="-122"/>
                        </a:rPr>
                        <a:t>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名图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欧尚</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panose="020B0503020204020204" pitchFamily="34" charset="-122"/>
                          <a:ea typeface="微软雅黑" panose="020B0503020204020204" pitchFamily="34" charset="-122"/>
                        </a:rPr>
                        <a:t>汉兰达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panose="020B0503020204020204" pitchFamily="34" charset="-122"/>
                          <a:ea typeface="微软雅黑" panose="020B0503020204020204" pitchFamily="34" charset="-122"/>
                        </a:rPr>
                        <a:t>MG GS</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panose="020B0503020204020204" pitchFamily="34" charset="-122"/>
                          <a:ea typeface="微软雅黑" panose="020B0503020204020204" pitchFamily="34" charset="-122"/>
                        </a:rPr>
                        <a:t>CX-4</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凯翼</a:t>
                      </a:r>
                      <a:r>
                        <a:rPr lang="en-US" sz="500" b="0" i="0" u="none" strike="noStrike">
                          <a:solidFill>
                            <a:srgbClr val="000000"/>
                          </a:solidFill>
                          <a:effectLst/>
                          <a:latin typeface="微软雅黑" panose="020B0503020204020204" pitchFamily="34" charset="-122"/>
                          <a:ea typeface="微软雅黑" panose="020B0503020204020204" pitchFamily="34" charset="-122"/>
                        </a:rPr>
                        <a:t>X3</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威驰</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panose="020B0604020202020204" pitchFamily="34" charset="0"/>
                          <a:ea typeface="宋体" panose="02010600030101010101" pitchFamily="2" charset="-122"/>
                        </a:rPr>
                        <a:t>长城</a:t>
                      </a:r>
                      <a:r>
                        <a:rPr lang="en-US" sz="500" b="0" i="0" u="none" strike="noStrike">
                          <a:solidFill>
                            <a:srgbClr val="000000"/>
                          </a:solidFill>
                          <a:effectLst/>
                          <a:latin typeface="Arial" panose="020B0604020202020204" pitchFamily="34" charset="0"/>
                          <a:ea typeface="宋体" panose="02010600030101010101" pitchFamily="2" charset="-122"/>
                        </a:rPr>
                        <a:t>C30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panose="020B0503020204020204" pitchFamily="34" charset="-122"/>
                          <a:ea typeface="微软雅黑" panose="020B0503020204020204" pitchFamily="34" charset="-122"/>
                        </a:rPr>
                        <a:t>朗逸</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科沃兹</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帕萨特</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福美来七座版</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劲炫</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panose="020B0503020204020204" pitchFamily="34" charset="-122"/>
                          <a:ea typeface="微软雅黑" panose="020B0503020204020204" pitchFamily="34" charset="-122"/>
                        </a:rPr>
                        <a:t>CS75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panose="020B0503020204020204" pitchFamily="34" charset="-122"/>
                          <a:ea typeface="微软雅黑" panose="020B0503020204020204" pitchFamily="34" charset="-122"/>
                        </a:rPr>
                        <a:t>CX70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雨燕</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风神</a:t>
                      </a:r>
                      <a:r>
                        <a:rPr lang="en-US" sz="500" b="0" i="0" u="none" strike="noStrike">
                          <a:solidFill>
                            <a:srgbClr val="000000"/>
                          </a:solidFill>
                          <a:effectLst/>
                          <a:latin typeface="微软雅黑" panose="020B0503020204020204" pitchFamily="34" charset="-122"/>
                          <a:ea typeface="微软雅黑" panose="020B0503020204020204" pitchFamily="34" charset="-122"/>
                        </a:rPr>
                        <a:t>A60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轩逸</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锐</a:t>
                      </a:r>
                      <a:r>
                        <a:rPr lang="en-US" altLang="zh-CN" sz="500" b="0" i="0" u="none" strike="noStrike">
                          <a:solidFill>
                            <a:srgbClr val="000000"/>
                          </a:solidFill>
                          <a:effectLst/>
                          <a:latin typeface="微软雅黑" panose="020B0503020204020204" pitchFamily="34" charset="-122"/>
                          <a:ea typeface="微软雅黑" panose="020B0503020204020204" pitchFamily="34" charset="-122"/>
                        </a:rPr>
                        <a:t>3</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锐志</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panose="020B0503020204020204" pitchFamily="34" charset="-122"/>
                          <a:ea typeface="微软雅黑" panose="020B0503020204020204" pitchFamily="34" charset="-122"/>
                        </a:rPr>
                        <a:t>G10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科帕奇</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panose="020B0503020204020204" pitchFamily="34" charset="-122"/>
                          <a:ea typeface="微软雅黑" panose="020B0503020204020204" pitchFamily="34" charset="-122"/>
                        </a:rPr>
                        <a:t>幻速</a:t>
                      </a:r>
                      <a:r>
                        <a:rPr lang="en-US" sz="500" b="0" i="0" u="none" strike="noStrike" dirty="0">
                          <a:solidFill>
                            <a:srgbClr val="000000"/>
                          </a:solidFill>
                          <a:effectLst/>
                          <a:latin typeface="微软雅黑" panose="020B0503020204020204" pitchFamily="34" charset="-122"/>
                          <a:ea typeface="微软雅黑" panose="020B0503020204020204" pitchFamily="34" charset="-122"/>
                        </a:rPr>
                        <a:t>S3</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哈弗</a:t>
                      </a:r>
                      <a:r>
                        <a:rPr lang="en-US" sz="500" b="0" i="0" u="none" strike="noStrike">
                          <a:solidFill>
                            <a:srgbClr val="000000"/>
                          </a:solidFill>
                          <a:effectLst/>
                          <a:latin typeface="微软雅黑" panose="020B0503020204020204" pitchFamily="34" charset="-122"/>
                          <a:ea typeface="微软雅黑" panose="020B0503020204020204" pitchFamily="34" charset="-122"/>
                        </a:rPr>
                        <a:t>H2 </a:t>
                      </a: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蓝标</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73601">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悦翔</a:t>
                      </a:r>
                      <a:r>
                        <a:rPr lang="en-US" sz="500" b="0" i="0" u="none" strike="noStrike">
                          <a:solidFill>
                            <a:srgbClr val="000000"/>
                          </a:solidFill>
                          <a:effectLst/>
                          <a:latin typeface="微软雅黑" panose="020B0503020204020204" pitchFamily="34" charset="-122"/>
                          <a:ea typeface="微软雅黑" panose="020B0503020204020204" pitchFamily="34" charset="-122"/>
                        </a:rPr>
                        <a:t>V3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500" b="0" i="0" u="none" strike="noStrike" dirty="0" smtClean="0">
                          <a:solidFill>
                            <a:srgbClr val="000000"/>
                          </a:solidFill>
                          <a:effectLst/>
                          <a:latin typeface="微软雅黑" panose="020B0503020204020204" pitchFamily="34" charset="-122"/>
                          <a:ea typeface="微软雅黑" panose="020B0503020204020204" pitchFamily="34" charset="-122"/>
                        </a:rPr>
                        <a:t>竞瑞</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阳光</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panose="020B0503020204020204" pitchFamily="34" charset="-122"/>
                          <a:ea typeface="微软雅黑" panose="020B0503020204020204" pitchFamily="34" charset="-122"/>
                        </a:rPr>
                        <a:t>启悦</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思铂睿</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帅客</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普拉多</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启辰</a:t>
                      </a:r>
                      <a:r>
                        <a:rPr lang="en-US" sz="500" b="0" i="0" u="none" strike="noStrike">
                          <a:solidFill>
                            <a:srgbClr val="000000"/>
                          </a:solidFill>
                          <a:effectLst/>
                          <a:latin typeface="微软雅黑" panose="020B0503020204020204" pitchFamily="34" charset="-122"/>
                          <a:ea typeface="微软雅黑" panose="020B0503020204020204" pitchFamily="34" charset="-122"/>
                        </a:rPr>
                        <a:t>T70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哈弗</a:t>
                      </a:r>
                      <a:r>
                        <a:rPr lang="en-US" altLang="zh-CN" sz="500" b="0" i="0" u="none" strike="noStrike">
                          <a:solidFill>
                            <a:srgbClr val="000000"/>
                          </a:solidFill>
                          <a:effectLst/>
                          <a:latin typeface="微软雅黑" panose="020B0503020204020204" pitchFamily="34" charset="-122"/>
                          <a:ea typeface="微软雅黑" panose="020B0503020204020204" pitchFamily="34" charset="-122"/>
                        </a:rPr>
                        <a:t>H6 </a:t>
                      </a: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运动版 蓝标</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panose="020B0604020202020204" pitchFamily="34" charset="0"/>
                          <a:ea typeface="宋体" panose="02010600030101010101" pitchFamily="2" charset="-122"/>
                        </a:rPr>
                        <a:t>致炫</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福克斯 </a:t>
                      </a:r>
                      <a:r>
                        <a:rPr lang="en-US" sz="500" b="0" i="0" u="none" strike="noStrike">
                          <a:solidFill>
                            <a:srgbClr val="000000"/>
                          </a:solidFill>
                          <a:effectLst/>
                          <a:latin typeface="微软雅黑" panose="020B0503020204020204" pitchFamily="34" charset="-122"/>
                          <a:ea typeface="微软雅黑" panose="020B0503020204020204" pitchFamily="34" charset="-122"/>
                        </a:rPr>
                        <a:t>HB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伊兰特 朗动</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蔚领</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速派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奇骏</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海马</a:t>
                      </a:r>
                      <a:r>
                        <a:rPr lang="en-US" sz="500" b="0" i="0" u="none" strike="noStrike">
                          <a:solidFill>
                            <a:srgbClr val="000000"/>
                          </a:solidFill>
                          <a:effectLst/>
                          <a:latin typeface="微软雅黑" panose="020B0503020204020204" pitchFamily="34" charset="-122"/>
                          <a:ea typeface="微软雅黑" panose="020B0503020204020204" pitchFamily="34" charset="-122"/>
                        </a:rPr>
                        <a:t>S5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panose="020B0503020204020204" pitchFamily="34" charset="-122"/>
                          <a:ea typeface="微软雅黑" panose="020B0503020204020204" pitchFamily="34" charset="-122"/>
                        </a:rPr>
                        <a:t>哈弗</a:t>
                      </a:r>
                      <a:r>
                        <a:rPr lang="en-US" sz="500" b="0" i="0" u="none" strike="noStrike" dirty="0">
                          <a:solidFill>
                            <a:srgbClr val="000000"/>
                          </a:solidFill>
                          <a:effectLst/>
                          <a:latin typeface="微软雅黑" panose="020B0503020204020204" pitchFamily="34" charset="-122"/>
                          <a:ea typeface="微软雅黑" panose="020B0503020204020204" pitchFamily="34" charset="-122"/>
                        </a:rPr>
                        <a:t>H7 </a:t>
                      </a:r>
                      <a:r>
                        <a:rPr lang="zh-CN" altLang="en-US" sz="500" b="0" i="0" u="none" strike="noStrike" dirty="0">
                          <a:solidFill>
                            <a:srgbClr val="000000"/>
                          </a:solidFill>
                          <a:effectLst/>
                          <a:latin typeface="微软雅黑" panose="020B0503020204020204" pitchFamily="34" charset="-122"/>
                          <a:ea typeface="微软雅黑" panose="020B0503020204020204" pitchFamily="34" charset="-122"/>
                        </a:rPr>
                        <a:t>蓝标</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endParaRPr lang="en-US" sz="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福克斯 </a:t>
                      </a:r>
                      <a:r>
                        <a:rPr lang="en-US" sz="500" b="0" i="0" u="none" strike="noStrike">
                          <a:solidFill>
                            <a:srgbClr val="000000"/>
                          </a:solidFill>
                          <a:effectLst/>
                          <a:latin typeface="微软雅黑" panose="020B0503020204020204" pitchFamily="34" charset="-122"/>
                          <a:ea typeface="微软雅黑" panose="020B0503020204020204" pitchFamily="34" charset="-122"/>
                        </a:rPr>
                        <a:t>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伊兰特 悦动</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endParaRPr lang="zh-CN" altLang="en-US" sz="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索纳塔 </a:t>
                      </a:r>
                      <a:r>
                        <a:rPr lang="en-US" sz="500" b="0" i="0" u="none" strike="noStrike">
                          <a:solidFill>
                            <a:srgbClr val="000000"/>
                          </a:solidFill>
                          <a:effectLst/>
                          <a:latin typeface="微软雅黑" panose="020B0503020204020204" pitchFamily="34" charset="-122"/>
                          <a:ea typeface="微软雅黑" panose="020B0503020204020204" pitchFamily="34" charset="-122"/>
                        </a:rPr>
                        <a:t>LF</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瑞虎</a:t>
                      </a:r>
                      <a:r>
                        <a:rPr lang="en-US" altLang="zh-CN" sz="500" b="0" i="0" u="none" strike="noStrike">
                          <a:solidFill>
                            <a:srgbClr val="000000"/>
                          </a:solidFill>
                          <a:effectLst/>
                          <a:latin typeface="微软雅黑" panose="020B0503020204020204" pitchFamily="34" charset="-122"/>
                          <a:ea typeface="微软雅黑" panose="020B0503020204020204" pitchFamily="34" charset="-122"/>
                        </a:rPr>
                        <a:t>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傲跑</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风行</a:t>
                      </a:r>
                      <a:r>
                        <a:rPr lang="en-US" sz="500" b="0" i="0" u="none" strike="noStrike">
                          <a:solidFill>
                            <a:srgbClr val="000000"/>
                          </a:solidFill>
                          <a:effectLst/>
                          <a:latin typeface="微软雅黑" panose="020B0503020204020204" pitchFamily="34" charset="-122"/>
                          <a:ea typeface="微软雅黑" panose="020B0503020204020204" pitchFamily="34" charset="-122"/>
                        </a:rPr>
                        <a:t>SX6</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endParaRPr lang="zh-CN" altLang="en-US" sz="500" b="0" i="0" u="none" strike="noStrike" dirty="0">
                        <a:solidFill>
                          <a:srgbClr val="000000"/>
                        </a:solidFill>
                        <a:effectLst/>
                        <a:latin typeface="Arial" panose="020B0604020202020204" pitchFamily="34" charset="0"/>
                        <a:ea typeface="宋体" panose="02010600030101010101" pitchFamily="2" charset="-122"/>
                      </a:endParaRP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福瑞迪</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逸动</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天籁</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瑞虎</a:t>
                      </a:r>
                      <a:r>
                        <a:rPr lang="en-US" altLang="zh-CN" sz="500" b="0" i="0" u="none" strike="noStrike">
                          <a:solidFill>
                            <a:srgbClr val="000000"/>
                          </a:solidFill>
                          <a:effectLst/>
                          <a:latin typeface="微软雅黑" panose="020B0503020204020204" pitchFamily="34" charset="-122"/>
                          <a:ea typeface="微软雅黑" panose="020B0503020204020204" pitchFamily="34" charset="-122"/>
                        </a:rPr>
                        <a:t>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比亚迪 </a:t>
                      </a:r>
                      <a:r>
                        <a:rPr lang="en-US" sz="500" b="0" i="0" u="none" strike="noStrike">
                          <a:solidFill>
                            <a:srgbClr val="000000"/>
                          </a:solidFill>
                          <a:effectLst/>
                          <a:latin typeface="微软雅黑" panose="020B0503020204020204" pitchFamily="34" charset="-122"/>
                          <a:ea typeface="微软雅黑" panose="020B0503020204020204" pitchFamily="34" charset="-122"/>
                        </a:rPr>
                        <a:t>S7</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panose="020B0503020204020204" pitchFamily="34" charset="-122"/>
                          <a:ea typeface="微软雅黑" panose="020B0503020204020204" pitchFamily="34" charset="-122"/>
                        </a:rPr>
                        <a:t>KX5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endParaRPr lang="en-US" altLang="zh-CN" sz="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高尔夫</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远景</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500" b="0" i="0" u="none" strike="noStrike" dirty="0" smtClean="0">
                          <a:solidFill>
                            <a:srgbClr val="000000"/>
                          </a:solidFill>
                          <a:effectLst/>
                          <a:latin typeface="微软雅黑" panose="020B0503020204020204" pitchFamily="34" charset="-122"/>
                          <a:ea typeface="微软雅黑" panose="020B0503020204020204" pitchFamily="34" charset="-122"/>
                        </a:rPr>
                        <a:t>标致 </a:t>
                      </a:r>
                      <a:r>
                        <a:rPr lang="en-US" altLang="zh-CN" sz="500" b="0" i="0" u="none" strike="noStrike" dirty="0" smtClean="0">
                          <a:solidFill>
                            <a:srgbClr val="000000"/>
                          </a:solidFill>
                          <a:effectLst/>
                          <a:latin typeface="微软雅黑" panose="020B0503020204020204" pitchFamily="34" charset="-122"/>
                          <a:ea typeface="微软雅黑" panose="020B0503020204020204" pitchFamily="34" charset="-122"/>
                        </a:rPr>
                        <a:t>508</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胜达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smtClean="0">
                          <a:solidFill>
                            <a:srgbClr val="000000"/>
                          </a:solidFill>
                          <a:effectLst/>
                          <a:latin typeface="微软雅黑" panose="020B0503020204020204" pitchFamily="34" charset="-122"/>
                          <a:ea typeface="微软雅黑" panose="020B0503020204020204" pitchFamily="34" charset="-122"/>
                        </a:rPr>
                        <a:t>中华 </a:t>
                      </a:r>
                      <a:r>
                        <a:rPr lang="en-US" sz="500" b="0" i="0" u="none" strike="noStrike" dirty="0" smtClean="0">
                          <a:solidFill>
                            <a:srgbClr val="000000"/>
                          </a:solidFill>
                          <a:effectLst/>
                          <a:latin typeface="微软雅黑" panose="020B0503020204020204" pitchFamily="34" charset="-122"/>
                          <a:ea typeface="微软雅黑" panose="020B0503020204020204" pitchFamily="34" charset="-122"/>
                        </a:rPr>
                        <a:t>V3Ⅱ</a:t>
                      </a:r>
                      <a:endParaRPr lang="en-US" sz="5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panose="020B0503020204020204" pitchFamily="34" charset="-122"/>
                          <a:ea typeface="微软雅黑" panose="020B0503020204020204" pitchFamily="34" charset="-122"/>
                        </a:rPr>
                        <a:t>DX3</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海马</a:t>
                      </a:r>
                      <a:r>
                        <a:rPr lang="en-US" sz="500" b="0" i="0" u="none" strike="noStrike">
                          <a:solidFill>
                            <a:srgbClr val="000000"/>
                          </a:solidFill>
                          <a:effectLst/>
                          <a:latin typeface="微软雅黑" panose="020B0503020204020204" pitchFamily="34" charset="-122"/>
                          <a:ea typeface="微软雅黑" panose="020B0503020204020204" pitchFamily="34" charset="-122"/>
                        </a:rPr>
                        <a:t>M3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传祺</a:t>
                      </a:r>
                      <a:r>
                        <a:rPr lang="en-US" sz="500" b="0" i="0" u="none" strike="noStrike">
                          <a:solidFill>
                            <a:srgbClr val="000000"/>
                          </a:solidFill>
                          <a:effectLst/>
                          <a:latin typeface="微软雅黑" panose="020B0503020204020204" pitchFamily="34" charset="-122"/>
                          <a:ea typeface="微软雅黑" panose="020B0503020204020204" pitchFamily="34" charset="-122"/>
                        </a:rPr>
                        <a:t>GA3S</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雅阁</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途观</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宝骏</a:t>
                      </a:r>
                      <a:r>
                        <a:rPr lang="en-US" altLang="zh-CN" sz="500" b="0" i="0" u="none" strike="noStrike">
                          <a:solidFill>
                            <a:srgbClr val="000000"/>
                          </a:solidFill>
                          <a:effectLst/>
                          <a:latin typeface="微软雅黑" panose="020B0503020204020204" pitchFamily="34" charset="-122"/>
                          <a:ea typeface="微软雅黑" panose="020B0503020204020204" pitchFamily="34" charset="-122"/>
                        </a:rPr>
                        <a:t>560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传祺</a:t>
                      </a:r>
                      <a:r>
                        <a:rPr lang="en-US" sz="500" b="0" i="0" u="none" strike="noStrike">
                          <a:solidFill>
                            <a:srgbClr val="000000"/>
                          </a:solidFill>
                          <a:effectLst/>
                          <a:latin typeface="微软雅黑" panose="020B0503020204020204" pitchFamily="34" charset="-122"/>
                          <a:ea typeface="微软雅黑" panose="020B0503020204020204" pitchFamily="34" charset="-122"/>
                        </a:rPr>
                        <a:t>GS8</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花冠</a:t>
                      </a:r>
                      <a:r>
                        <a:rPr lang="en-US" sz="500" b="0" i="0" u="none" strike="noStrike">
                          <a:solidFill>
                            <a:srgbClr val="000000"/>
                          </a:solidFill>
                          <a:effectLst/>
                          <a:latin typeface="微软雅黑" panose="020B0503020204020204" pitchFamily="34" charset="-122"/>
                          <a:ea typeface="微软雅黑" panose="020B0503020204020204" pitchFamily="34" charset="-122"/>
                        </a:rPr>
                        <a:t>EX</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雷凌</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panose="020B0503020204020204" pitchFamily="34" charset="-122"/>
                          <a:ea typeface="微软雅黑" panose="020B0503020204020204" pitchFamily="34" charset="-122"/>
                        </a:rPr>
                        <a:t>K4</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途胜</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大迈</a:t>
                      </a:r>
                      <a:r>
                        <a:rPr lang="en-US" sz="500" b="0" i="0" u="none" strike="noStrike">
                          <a:solidFill>
                            <a:srgbClr val="000000"/>
                          </a:solidFill>
                          <a:effectLst/>
                          <a:latin typeface="微软雅黑" panose="020B0503020204020204" pitchFamily="34" charset="-122"/>
                          <a:ea typeface="微软雅黑" panose="020B0503020204020204" pitchFamily="34" charset="-122"/>
                        </a:rPr>
                        <a:t>X5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帝豪</a:t>
                      </a:r>
                      <a:r>
                        <a:rPr lang="en-US" sz="500" b="0" i="0" u="none" strike="noStrike">
                          <a:solidFill>
                            <a:srgbClr val="000000"/>
                          </a:solidFill>
                          <a:effectLst/>
                          <a:latin typeface="微软雅黑" panose="020B0503020204020204" pitchFamily="34" charset="-122"/>
                          <a:ea typeface="微软雅黑" panose="020B0503020204020204" pitchFamily="34" charset="-122"/>
                        </a:rPr>
                        <a:t>GS</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捷达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panose="020B0503020204020204" pitchFamily="34" charset="-122"/>
                          <a:ea typeface="微软雅黑" panose="020B0503020204020204" pitchFamily="34" charset="-122"/>
                        </a:rPr>
                        <a:t>MG GT</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传祺</a:t>
                      </a:r>
                      <a:r>
                        <a:rPr lang="en-US" sz="500" b="0" i="0" u="none" strike="noStrike">
                          <a:solidFill>
                            <a:srgbClr val="000000"/>
                          </a:solidFill>
                          <a:effectLst/>
                          <a:latin typeface="微软雅黑" panose="020B0503020204020204" pitchFamily="34" charset="-122"/>
                          <a:ea typeface="微软雅黑" panose="020B0503020204020204" pitchFamily="34" charset="-122"/>
                        </a:rPr>
                        <a:t>GA6</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panose="020B0604020202020204" pitchFamily="34" charset="0"/>
                          <a:ea typeface="宋体" panose="02010600030101010101" pitchFamily="2" charset="-122"/>
                        </a:rPr>
                        <a:t>逍客</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锐界</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博越</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卡罗拉</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凌渡</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微软雅黑" panose="020B0503020204020204" pitchFamily="34" charset="-122"/>
                          <a:ea typeface="微软雅黑" panose="020B0503020204020204" pitchFamily="34" charset="-122"/>
                        </a:rPr>
                        <a:t>S60L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Arial" panose="020B0604020202020204" pitchFamily="34" charset="0"/>
                          <a:ea typeface="宋体" panose="02010600030101010101" pitchFamily="2" charset="-122"/>
                        </a:rPr>
                        <a:t>野帝</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绅宝 </a:t>
                      </a:r>
                      <a:r>
                        <a:rPr lang="en-US" sz="500" b="0" i="0" u="none" strike="noStrike">
                          <a:solidFill>
                            <a:srgbClr val="000000"/>
                          </a:solidFill>
                          <a:effectLst/>
                          <a:latin typeface="微软雅黑" panose="020B0503020204020204" pitchFamily="34" charset="-122"/>
                          <a:ea typeface="微软雅黑" panose="020B0503020204020204" pitchFamily="34" charset="-122"/>
                        </a:rPr>
                        <a:t>X25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远景</a:t>
                      </a:r>
                      <a:r>
                        <a:rPr lang="en-US" sz="500" b="0" i="0" u="none" strike="noStrike">
                          <a:solidFill>
                            <a:srgbClr val="000000"/>
                          </a:solidFill>
                          <a:effectLst/>
                          <a:latin typeface="微软雅黑" panose="020B0503020204020204" pitchFamily="34" charset="-122"/>
                          <a:ea typeface="微软雅黑" panose="020B0503020204020204" pitchFamily="34" charset="-122"/>
                        </a:rPr>
                        <a:t>SUV</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科鲁兹</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福睿斯</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博瑞</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翼搏</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唐</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驭胜</a:t>
                      </a:r>
                      <a:r>
                        <a:rPr lang="en-US" sz="500" b="0" i="0" u="none" strike="noStrike">
                          <a:solidFill>
                            <a:srgbClr val="000000"/>
                          </a:solidFill>
                          <a:effectLst/>
                          <a:latin typeface="微软雅黑" panose="020B0503020204020204" pitchFamily="34" charset="-122"/>
                          <a:ea typeface="微软雅黑" panose="020B0503020204020204" pitchFamily="34" charset="-122"/>
                        </a:rPr>
                        <a:t>S330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朗行</a:t>
                      </a:r>
                    </a:p>
                  </a:txBody>
                  <a:tcPr marL="0" marR="0" marT="0" marB="0" anchor="ctr">
                    <a:lnL w="6350" cap="flat" cmpd="sng" algn="ctr">
                      <a:solidFill>
                        <a:srgbClr val="275C9D"/>
                      </a:solidFill>
                      <a:prstDash val="solid"/>
                      <a:round/>
                      <a:headEnd type="none" w="med" len="med"/>
                      <a:tailEnd type="none" w="med" len="med"/>
                    </a:lnL>
                    <a:lnR>
                      <a:noFill/>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帝豪</a:t>
                      </a:r>
                      <a:r>
                        <a:rPr lang="en-US" sz="500" b="0" i="0" u="none" strike="noStrike">
                          <a:solidFill>
                            <a:srgbClr val="000000"/>
                          </a:solidFill>
                          <a:effectLst/>
                          <a:latin typeface="微软雅黑" panose="020B0503020204020204" pitchFamily="34" charset="-122"/>
                          <a:ea typeface="微软雅黑" panose="020B0503020204020204" pitchFamily="34" charset="-122"/>
                        </a:rPr>
                        <a:t>EC7</a:t>
                      </a:r>
                    </a:p>
                  </a:txBody>
                  <a:tcPr marL="0" marR="0" marT="0" marB="0" anchor="ctr">
                    <a:lnL>
                      <a:noFill/>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en-US" sz="500" b="0" i="0" u="none" strike="noStrike">
                          <a:solidFill>
                            <a:srgbClr val="000000"/>
                          </a:solidFill>
                          <a:effectLst/>
                          <a:latin typeface="Arial" panose="020B0604020202020204" pitchFamily="34" charset="0"/>
                          <a:ea typeface="宋体" panose="02010600030101010101" pitchFamily="2" charset="-122"/>
                        </a:rPr>
                        <a:t>ATS-L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翼虎</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幻速</a:t>
                      </a:r>
                      <a:r>
                        <a:rPr lang="en-US" sz="500" b="0" i="0" u="none" strike="noStrike">
                          <a:solidFill>
                            <a:srgbClr val="000000"/>
                          </a:solidFill>
                          <a:effectLst/>
                          <a:latin typeface="微软雅黑" panose="020B0503020204020204" pitchFamily="34" charset="-122"/>
                          <a:ea typeface="微软雅黑" panose="020B0503020204020204" pitchFamily="34" charset="-122"/>
                        </a:rPr>
                        <a:t>S6</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a:solidFill>
                            <a:srgbClr val="000000"/>
                          </a:solidFill>
                          <a:effectLst/>
                          <a:latin typeface="微软雅黑" panose="020B0503020204020204" pitchFamily="34" charset="-122"/>
                          <a:ea typeface="微软雅黑" panose="020B0503020204020204" pitchFamily="34" charset="-122"/>
                        </a:rPr>
                        <a:t>瑞虎</a:t>
                      </a:r>
                      <a:r>
                        <a:rPr lang="en-US" altLang="zh-CN" sz="500" b="0" i="0" u="none" strike="noStrike">
                          <a:solidFill>
                            <a:srgbClr val="000000"/>
                          </a:solidFill>
                          <a:effectLst/>
                          <a:latin typeface="微软雅黑" panose="020B0503020204020204" pitchFamily="34" charset="-122"/>
                          <a:ea typeface="微软雅黑" panose="020B0503020204020204" pitchFamily="34" charset="-122"/>
                        </a:rPr>
                        <a:t>7</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5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9763018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A0DEB702-C736-4118-AF7A-57772E62D146}" type="slidenum">
              <a:rPr lang="zh-CN" altLang="en-US" smtClean="0">
                <a:latin typeface="+mn-lt"/>
                <a:ea typeface="华文细黑" pitchFamily="2" charset="-122"/>
              </a:rPr>
              <a:pPr>
                <a:defRPr/>
              </a:pPr>
              <a:t>6</a:t>
            </a:fld>
            <a:endParaRPr lang="zh-CN" altLang="en-US">
              <a:latin typeface="+mn-lt"/>
              <a:ea typeface="华文细黑" pitchFamily="2" charset="-122"/>
            </a:endParaRPr>
          </a:p>
        </p:txBody>
      </p:sp>
      <p:sp>
        <p:nvSpPr>
          <p:cNvPr id="3" name="标题 2"/>
          <p:cNvSpPr>
            <a:spLocks noGrp="1"/>
          </p:cNvSpPr>
          <p:nvPr>
            <p:ph type="title" idx="4294967295"/>
          </p:nvPr>
        </p:nvSpPr>
        <p:spPr>
          <a:xfrm>
            <a:off x="1188132" y="296651"/>
            <a:ext cx="6228184" cy="432011"/>
          </a:xfrm>
          <a:prstGeom prst="rect">
            <a:avLst/>
          </a:prstGeom>
        </p:spPr>
        <p:txBody>
          <a:bodyPr/>
          <a:lstStyle/>
          <a:p>
            <a:pPr>
              <a:defRPr/>
            </a:pPr>
            <a:r>
              <a:rPr lang="en-US" altLang="zh-CN" b="1" dirty="0" smtClean="0">
                <a:solidFill>
                  <a:srgbClr val="075A77"/>
                </a:solidFill>
                <a:latin typeface="+mn-ea"/>
                <a:ea typeface="+mn-ea"/>
              </a:rPr>
              <a:t>GAIN·</a:t>
            </a:r>
            <a:r>
              <a:rPr lang="zh-CN" altLang="en-US" b="1" dirty="0" smtClean="0">
                <a:solidFill>
                  <a:srgbClr val="075A77"/>
                </a:solidFill>
                <a:latin typeface="+mn-ea"/>
                <a:ea typeface="+mn-ea"/>
              </a:rPr>
              <a:t>价格</a:t>
            </a:r>
            <a:r>
              <a:rPr lang="zh-CN" altLang="en-US" b="1" dirty="0">
                <a:solidFill>
                  <a:srgbClr val="075A77"/>
                </a:solidFill>
                <a:latin typeface="+mn-ea"/>
                <a:ea typeface="+mn-ea"/>
              </a:rPr>
              <a:t>变化指数定义及计算实例</a:t>
            </a:r>
          </a:p>
        </p:txBody>
      </p:sp>
      <p:sp>
        <p:nvSpPr>
          <p:cNvPr id="4" name="内容占位符 2"/>
          <p:cNvSpPr txBox="1">
            <a:spLocks/>
          </p:cNvSpPr>
          <p:nvPr/>
        </p:nvSpPr>
        <p:spPr>
          <a:xfrm>
            <a:off x="395289" y="728159"/>
            <a:ext cx="8353425" cy="612609"/>
          </a:xfrm>
          <a:prstGeom prst="rect">
            <a:avLst/>
          </a:prstGeom>
        </p:spPr>
        <p:txBody>
          <a:bodyPr/>
          <a:lstStyle/>
          <a:p>
            <a:pPr marL="342900" indent="-342900" algn="l" eaLnBrk="0" hangingPunct="0">
              <a:lnSpc>
                <a:spcPts val="2000"/>
              </a:lnSpc>
              <a:spcBef>
                <a:spcPct val="20000"/>
              </a:spcBef>
              <a:buClr>
                <a:srgbClr val="275C9D"/>
              </a:buClr>
              <a:buSzPct val="75000"/>
              <a:buFont typeface="Wingdings" pitchFamily="2" charset="2"/>
              <a:buChar char="n"/>
              <a:defRPr/>
            </a:pPr>
            <a:r>
              <a:rPr lang="en-US" altLang="zh-CN" sz="1600" dirty="0">
                <a:latin typeface="+mn-lt"/>
                <a:ea typeface="华文细黑" pitchFamily="2" charset="-122"/>
              </a:rPr>
              <a:t>GAIN·</a:t>
            </a:r>
            <a:r>
              <a:rPr lang="zh-CN" altLang="en-US" sz="1600" dirty="0">
                <a:latin typeface="+mn-ea"/>
                <a:ea typeface="+mn-ea"/>
              </a:rPr>
              <a:t>价格变化指数简称</a:t>
            </a:r>
            <a:r>
              <a:rPr lang="en-US" altLang="zh-CN" sz="1600" dirty="0">
                <a:latin typeface="+mn-ea"/>
                <a:ea typeface="+mn-ea"/>
              </a:rPr>
              <a:t>GAIN·</a:t>
            </a:r>
            <a:r>
              <a:rPr lang="zh-CN" altLang="en-US" sz="1600" dirty="0">
                <a:latin typeface="+mn-ea"/>
                <a:ea typeface="+mn-ea"/>
              </a:rPr>
              <a:t>价格</a:t>
            </a:r>
            <a:r>
              <a:rPr lang="zh-CN" altLang="en-US" sz="1600" dirty="0" smtClean="0">
                <a:latin typeface="+mn-ea"/>
                <a:ea typeface="+mn-ea"/>
              </a:rPr>
              <a:t>指数，</a:t>
            </a:r>
            <a:r>
              <a:rPr lang="zh-CN" altLang="en-US" sz="1600" dirty="0">
                <a:latin typeface="+mn-ea"/>
                <a:ea typeface="+mn-ea"/>
              </a:rPr>
              <a:t>是反映中国乘用车市场在销车型实际销售价格变化趋势的综合指数</a:t>
            </a:r>
            <a:r>
              <a:rPr lang="zh-CN" altLang="en-US" sz="1600" dirty="0" smtClean="0">
                <a:latin typeface="+mn-ea"/>
                <a:ea typeface="+mn-ea"/>
              </a:rPr>
              <a:t>体系</a:t>
            </a:r>
            <a:endParaRPr lang="zh-CN" altLang="en-US" sz="1600" dirty="0">
              <a:latin typeface="+mn-ea"/>
              <a:ea typeface="+mn-ea"/>
            </a:endParaRPr>
          </a:p>
        </p:txBody>
      </p:sp>
      <p:graphicFrame>
        <p:nvGraphicFramePr>
          <p:cNvPr id="5" name="Group 212"/>
          <p:cNvGraphicFramePr>
            <a:graphicFrameLocks noGrp="1"/>
          </p:cNvGraphicFramePr>
          <p:nvPr>
            <p:extLst>
              <p:ext uri="{D42A27DB-BD31-4B8C-83A1-F6EECF244321}">
                <p14:modId xmlns:p14="http://schemas.microsoft.com/office/powerpoint/2010/main" val="3486823276"/>
              </p:ext>
            </p:extLst>
          </p:nvPr>
        </p:nvGraphicFramePr>
        <p:xfrm>
          <a:off x="323850" y="1931993"/>
          <a:ext cx="3257550" cy="1962935"/>
        </p:xfrm>
        <a:graphic>
          <a:graphicData uri="http://schemas.openxmlformats.org/drawingml/2006/table">
            <a:tbl>
              <a:tblPr/>
              <a:tblGrid>
                <a:gridCol w="595313"/>
                <a:gridCol w="595312"/>
                <a:gridCol w="636588"/>
                <a:gridCol w="595312"/>
                <a:gridCol w="835025"/>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车型平均成交价（万）</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10.88</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11.45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16.25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11.50</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12.42</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19.55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21.05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23.13</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25.12</a:t>
                      </a:r>
                      <a:endParaRPr kumimoji="0" lang="zh-HK" altLang="en-US"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bl>
          </a:graphicData>
        </a:graphic>
      </p:graphicFrame>
      <p:graphicFrame>
        <p:nvGraphicFramePr>
          <p:cNvPr id="6" name="Group 225"/>
          <p:cNvGraphicFramePr>
            <a:graphicFrameLocks noGrp="1"/>
          </p:cNvGraphicFramePr>
          <p:nvPr>
            <p:extLst>
              <p:ext uri="{D42A27DB-BD31-4B8C-83A1-F6EECF244321}">
                <p14:modId xmlns:p14="http://schemas.microsoft.com/office/powerpoint/2010/main" val="3196409109"/>
              </p:ext>
            </p:extLst>
          </p:nvPr>
        </p:nvGraphicFramePr>
        <p:xfrm>
          <a:off x="323850" y="4502151"/>
          <a:ext cx="4572000" cy="1960640"/>
        </p:xfrm>
        <a:graphic>
          <a:graphicData uri="http://schemas.openxmlformats.org/drawingml/2006/table">
            <a:tbl>
              <a:tblPr/>
              <a:tblGrid>
                <a:gridCol w="539750"/>
                <a:gridCol w="539750"/>
                <a:gridCol w="539750"/>
                <a:gridCol w="576263"/>
                <a:gridCol w="757237"/>
                <a:gridCol w="863600"/>
                <a:gridCol w="755650"/>
              </a:tblGrid>
              <a:tr h="35648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车型细分销量（辆）</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rowSpan="10">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en-US" sz="900" b="1" i="0" u="none" strike="noStrike" cap="none" normalizeH="0" baseline="0" smtClean="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1000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800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2300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3400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4000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1300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bl>
          </a:graphicData>
        </a:graphic>
      </p:graphicFrame>
      <p:sp>
        <p:nvSpPr>
          <p:cNvPr id="7" name="AutoShape 133"/>
          <p:cNvSpPr>
            <a:spLocks noChangeArrowheads="1"/>
          </p:cNvSpPr>
          <p:nvPr/>
        </p:nvSpPr>
        <p:spPr bwMode="auto">
          <a:xfrm>
            <a:off x="3384550" y="4502151"/>
            <a:ext cx="755650" cy="1981200"/>
          </a:xfrm>
          <a:prstGeom prst="rightArrow">
            <a:avLst>
              <a:gd name="adj1" fmla="val 54880"/>
              <a:gd name="adj2" fmla="val 55000"/>
            </a:avLst>
          </a:prstGeom>
          <a:solidFill>
            <a:srgbClr val="C0C0C0"/>
          </a:solidFill>
          <a:ln w="50800" algn="ctr">
            <a:noFill/>
            <a:prstDash val="sysDot"/>
            <a:miter lim="800000"/>
            <a:headEnd/>
            <a:tailEnd/>
          </a:ln>
        </p:spPr>
        <p:txBody>
          <a:bodyPr wrap="none" anchor="ct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8" name="Text Box 134"/>
          <p:cNvSpPr txBox="1">
            <a:spLocks noChangeArrowheads="1"/>
          </p:cNvSpPr>
          <p:nvPr/>
        </p:nvSpPr>
        <p:spPr bwMode="auto">
          <a:xfrm>
            <a:off x="3384550" y="5222880"/>
            <a:ext cx="755650" cy="461665"/>
          </a:xfrm>
          <a:prstGeom prst="rect">
            <a:avLst/>
          </a:prstGeom>
          <a:noFill/>
          <a:ln w="50800" algn="ctr">
            <a:noFill/>
            <a:prstDash val="sysDot"/>
            <a:miter lim="800000"/>
            <a:headEnd/>
            <a:tailEnd/>
          </a:ln>
        </p:spPr>
        <p:txBody>
          <a:bodyPr>
            <a:spAutoFit/>
          </a:bodyPr>
          <a:lstStyle/>
          <a:p>
            <a:pPr algn="ctr" eaLnBrk="0" hangingPunct="0">
              <a:lnSpc>
                <a:spcPct val="80000"/>
              </a:lnSpc>
              <a:spcBef>
                <a:spcPct val="50000"/>
              </a:spcBef>
              <a:buFont typeface="Arial" charset="0"/>
              <a:buNone/>
              <a:defRPr/>
            </a:pPr>
            <a:r>
              <a:rPr lang="zh-CN" altLang="en-US" sz="1000">
                <a:latin typeface="+mn-lt"/>
                <a:ea typeface="华文细黑" pitchFamily="2" charset="-122"/>
              </a:rPr>
              <a:t>以车型占整体比重为权重</a:t>
            </a:r>
          </a:p>
        </p:txBody>
      </p:sp>
      <p:sp>
        <p:nvSpPr>
          <p:cNvPr id="9" name="Line 135"/>
          <p:cNvSpPr>
            <a:spLocks noChangeShapeType="1"/>
          </p:cNvSpPr>
          <p:nvPr/>
        </p:nvSpPr>
        <p:spPr bwMode="auto">
          <a:xfrm flipV="1">
            <a:off x="4498975" y="2695575"/>
            <a:ext cx="1588" cy="1670051"/>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0" name="Line 136"/>
          <p:cNvSpPr>
            <a:spLocks noChangeShapeType="1"/>
          </p:cNvSpPr>
          <p:nvPr/>
        </p:nvSpPr>
        <p:spPr bwMode="auto">
          <a:xfrm rot="5400000" flipV="1">
            <a:off x="4437857" y="1913732"/>
            <a:ext cx="0" cy="1550987"/>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1" name="Rectangle 137"/>
          <p:cNvSpPr>
            <a:spLocks noChangeArrowheads="1"/>
          </p:cNvSpPr>
          <p:nvPr/>
        </p:nvSpPr>
        <p:spPr bwMode="auto">
          <a:xfrm>
            <a:off x="4140200" y="2436813"/>
            <a:ext cx="647700" cy="468312"/>
          </a:xfrm>
          <a:prstGeom prst="rect">
            <a:avLst/>
          </a:prstGeom>
          <a:solidFill>
            <a:schemeClr val="bg1"/>
          </a:solidFill>
          <a:ln w="19050" algn="ctr">
            <a:solidFill>
              <a:schemeClr val="bg2"/>
            </a:solidFill>
            <a:miter lim="800000"/>
            <a:headEnd/>
            <a:tailEnd/>
          </a:ln>
        </p:spPr>
        <p:txBody>
          <a:bodyPr lIns="54000" rIns="54000" anchor="ctr"/>
          <a:lstStyle/>
          <a:p>
            <a:pPr algn="ctr" eaLnBrk="0" hangingPunct="0">
              <a:lnSpc>
                <a:spcPct val="80000"/>
              </a:lnSpc>
              <a:spcBef>
                <a:spcPct val="20000"/>
              </a:spcBef>
              <a:buFont typeface="Arial" charset="0"/>
              <a:buNone/>
              <a:defRPr/>
            </a:pPr>
            <a:r>
              <a:rPr lang="zh-CN" altLang="en-US" sz="1200" b="1">
                <a:latin typeface="+mn-lt"/>
                <a:ea typeface="华文细黑" pitchFamily="2" charset="-122"/>
              </a:rPr>
              <a:t>根据细分匹配</a:t>
            </a:r>
          </a:p>
        </p:txBody>
      </p:sp>
      <p:graphicFrame>
        <p:nvGraphicFramePr>
          <p:cNvPr id="12" name="Group 213"/>
          <p:cNvGraphicFramePr>
            <a:graphicFrameLocks noGrp="1"/>
          </p:cNvGraphicFramePr>
          <p:nvPr>
            <p:extLst>
              <p:ext uri="{D42A27DB-BD31-4B8C-83A1-F6EECF244321}">
                <p14:modId xmlns:p14="http://schemas.microsoft.com/office/powerpoint/2010/main" val="2362378979"/>
              </p:ext>
            </p:extLst>
          </p:nvPr>
        </p:nvGraphicFramePr>
        <p:xfrm>
          <a:off x="5256217" y="1968500"/>
          <a:ext cx="3709987" cy="1962935"/>
        </p:xfrm>
        <a:graphic>
          <a:graphicData uri="http://schemas.openxmlformats.org/drawingml/2006/table">
            <a:tbl>
              <a:tblPr/>
              <a:tblGrid>
                <a:gridCol w="539750"/>
                <a:gridCol w="539750"/>
                <a:gridCol w="539750"/>
                <a:gridCol w="576262"/>
                <a:gridCol w="757238"/>
                <a:gridCol w="757237"/>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车型平均成交价（万）</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10.88</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11.45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16.25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11.50</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12.42</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19.55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21.05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23.13</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25.12</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bl>
          </a:graphicData>
        </a:graphic>
      </p:graphicFrame>
      <p:sp>
        <p:nvSpPr>
          <p:cNvPr id="13" name="Rectangle 203"/>
          <p:cNvSpPr>
            <a:spLocks noChangeArrowheads="1"/>
          </p:cNvSpPr>
          <p:nvPr/>
        </p:nvSpPr>
        <p:spPr bwMode="auto">
          <a:xfrm>
            <a:off x="5508629" y="4572005"/>
            <a:ext cx="3311525" cy="36036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a:ea typeface="华文细黑" pitchFamily="2" charset="-122"/>
              </a:rPr>
              <a:t>加权计算得</a:t>
            </a:r>
            <a:r>
              <a:rPr lang="zh-CN" altLang="en-US" sz="1400" b="1">
                <a:ea typeface="华文细黑" pitchFamily="2" charset="-122"/>
              </a:rPr>
              <a:t>市场整体成交价：</a:t>
            </a:r>
            <a:r>
              <a:rPr lang="en-US" altLang="zh-CN" sz="1400" b="1" dirty="0">
                <a:ea typeface="华文细黑" pitchFamily="2" charset="-122"/>
              </a:rPr>
              <a:t>17.64</a:t>
            </a:r>
            <a:r>
              <a:rPr lang="zh-CN" altLang="en-US" sz="1400" b="1">
                <a:ea typeface="华文细黑" pitchFamily="2" charset="-122"/>
              </a:rPr>
              <a:t>万</a:t>
            </a:r>
          </a:p>
        </p:txBody>
      </p:sp>
      <p:sp>
        <p:nvSpPr>
          <p:cNvPr id="14" name="Rectangle 205"/>
          <p:cNvSpPr>
            <a:spLocks noChangeArrowheads="1"/>
          </p:cNvSpPr>
          <p:nvPr/>
        </p:nvSpPr>
        <p:spPr bwMode="auto">
          <a:xfrm>
            <a:off x="5508629" y="5661025"/>
            <a:ext cx="3311525" cy="649288"/>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dirty="0">
                <a:ea typeface="华文细黑" pitchFamily="2" charset="-122"/>
              </a:rPr>
              <a:t>设基值为</a:t>
            </a:r>
            <a:r>
              <a:rPr lang="en-US" altLang="zh-CN" sz="1400" dirty="0">
                <a:ea typeface="华文细黑" pitchFamily="2" charset="-122"/>
              </a:rPr>
              <a:t>16</a:t>
            </a:r>
            <a:r>
              <a:rPr lang="zh-CN" altLang="en-US" sz="1400" dirty="0">
                <a:ea typeface="华文细黑" pitchFamily="2" charset="-122"/>
              </a:rPr>
              <a:t>万，则价格变化指数为：</a:t>
            </a:r>
          </a:p>
          <a:p>
            <a:pPr algn="ctr" eaLnBrk="0" hangingPunct="0">
              <a:lnSpc>
                <a:spcPct val="80000"/>
              </a:lnSpc>
              <a:spcBef>
                <a:spcPct val="20000"/>
              </a:spcBef>
              <a:buFont typeface="Arial" charset="0"/>
              <a:buNone/>
              <a:defRPr/>
            </a:pPr>
            <a:r>
              <a:rPr lang="zh-CN" altLang="en-US" sz="1400" b="1" dirty="0">
                <a:ea typeface="华文细黑" pitchFamily="2" charset="-122"/>
              </a:rPr>
              <a:t>（</a:t>
            </a:r>
            <a:r>
              <a:rPr lang="en-US" altLang="zh-CN" sz="1400" b="1" dirty="0">
                <a:ea typeface="华文细黑" pitchFamily="2" charset="-122"/>
              </a:rPr>
              <a:t>17.64/16-1</a:t>
            </a:r>
            <a:r>
              <a:rPr lang="zh-CN" altLang="en-US" sz="1400" b="1" dirty="0">
                <a:ea typeface="华文细黑" pitchFamily="2" charset="-122"/>
              </a:rPr>
              <a:t>）* </a:t>
            </a:r>
            <a:r>
              <a:rPr lang="en-US" altLang="zh-CN" sz="1400" b="1" dirty="0">
                <a:ea typeface="华文细黑" pitchFamily="2" charset="-122"/>
              </a:rPr>
              <a:t>100 = 10.25</a:t>
            </a:r>
          </a:p>
        </p:txBody>
      </p:sp>
      <p:sp>
        <p:nvSpPr>
          <p:cNvPr id="20" name="AutoShape 8"/>
          <p:cNvSpPr>
            <a:spLocks noChangeArrowheads="1"/>
          </p:cNvSpPr>
          <p:nvPr/>
        </p:nvSpPr>
        <p:spPr bwMode="auto">
          <a:xfrm rot="10800000">
            <a:off x="6643692" y="4078288"/>
            <a:ext cx="827087" cy="214312"/>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1" name="AutoShape 8"/>
          <p:cNvSpPr>
            <a:spLocks noChangeArrowheads="1"/>
          </p:cNvSpPr>
          <p:nvPr/>
        </p:nvSpPr>
        <p:spPr bwMode="auto">
          <a:xfrm rot="10800000">
            <a:off x="6643692" y="5229230"/>
            <a:ext cx="827087" cy="214313"/>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2" name="Rectangle 8"/>
          <p:cNvSpPr>
            <a:spLocks noChangeArrowheads="1"/>
          </p:cNvSpPr>
          <p:nvPr/>
        </p:nvSpPr>
        <p:spPr bwMode="auto">
          <a:xfrm>
            <a:off x="349252"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车型平均成交价</a:t>
            </a:r>
            <a:endParaRPr lang="en-US" altLang="zh-CN" sz="1400" b="1" dirty="0">
              <a:latin typeface="+mn-lt"/>
              <a:ea typeface="华文细黑" pitchFamily="2" charset="-122"/>
            </a:endParaRPr>
          </a:p>
        </p:txBody>
      </p:sp>
      <p:sp>
        <p:nvSpPr>
          <p:cNvPr id="23" name="Rectangle 8"/>
          <p:cNvSpPr>
            <a:spLocks noChangeArrowheads="1"/>
          </p:cNvSpPr>
          <p:nvPr/>
        </p:nvSpPr>
        <p:spPr bwMode="auto">
          <a:xfrm>
            <a:off x="5278442"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计算市场整体成交价</a:t>
            </a:r>
            <a:endParaRPr lang="en-US" altLang="zh-CN" sz="1400" b="1" dirty="0">
              <a:latin typeface="+mn-lt"/>
              <a:ea typeface="华文细黑" pitchFamily="2" charset="-122"/>
            </a:endParaRPr>
          </a:p>
        </p:txBody>
      </p:sp>
      <p:sp>
        <p:nvSpPr>
          <p:cNvPr id="24" name="Rectangle 8"/>
          <p:cNvSpPr>
            <a:spLocks noChangeArrowheads="1"/>
          </p:cNvSpPr>
          <p:nvPr/>
        </p:nvSpPr>
        <p:spPr bwMode="auto">
          <a:xfrm>
            <a:off x="357189" y="4005265"/>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车型细分销量</a:t>
            </a:r>
            <a:endParaRPr lang="en-US" altLang="zh-CN" sz="1400" b="1" dirty="0">
              <a:latin typeface="+mn-lt"/>
              <a:ea typeface="华文细黑" pitchFamily="2" charset="-122"/>
            </a:endParaRPr>
          </a:p>
        </p:txBody>
      </p:sp>
    </p:spTree>
    <p:extLst>
      <p:ext uri="{BB962C8B-B14F-4D97-AF65-F5344CB8AC3E}">
        <p14:creationId xmlns:p14="http://schemas.microsoft.com/office/powerpoint/2010/main" val="16820063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41B6DBB9-1DC1-4B8B-8C7C-2E7E0E9D050D}" type="slidenum">
              <a:rPr lang="zh-CN" altLang="en-US" smtClean="0">
                <a:latin typeface="+mn-lt"/>
                <a:ea typeface="华文细黑" pitchFamily="2" charset="-122"/>
              </a:rPr>
              <a:pPr>
                <a:defRPr/>
              </a:pPr>
              <a:t>7</a:t>
            </a:fld>
            <a:endParaRPr lang="zh-CN" altLang="en-US">
              <a:latin typeface="+mn-lt"/>
              <a:ea typeface="华文细黑" pitchFamily="2" charset="-122"/>
            </a:endParaRPr>
          </a:p>
        </p:txBody>
      </p:sp>
      <p:sp>
        <p:nvSpPr>
          <p:cNvPr id="13" name="内容占位符 12"/>
          <p:cNvSpPr>
            <a:spLocks noGrp="1"/>
          </p:cNvSpPr>
          <p:nvPr>
            <p:ph sz="quarter" idx="13"/>
          </p:nvPr>
        </p:nvSpPr>
        <p:spPr/>
        <p:txBody>
          <a:bodyPr/>
          <a:lstStyle/>
          <a:p>
            <a:r>
              <a:rPr lang="en-US" altLang="zh-CN" dirty="0"/>
              <a:t>GAIN·</a:t>
            </a:r>
            <a:r>
              <a:rPr lang="zh-CN" altLang="en-US" dirty="0"/>
              <a:t>终端优惠指数定义及计算实例</a:t>
            </a:r>
          </a:p>
        </p:txBody>
      </p:sp>
      <p:graphicFrame>
        <p:nvGraphicFramePr>
          <p:cNvPr id="5" name="Group 212"/>
          <p:cNvGraphicFramePr>
            <a:graphicFrameLocks noGrp="1"/>
          </p:cNvGraphicFramePr>
          <p:nvPr>
            <p:extLst>
              <p:ext uri="{D42A27DB-BD31-4B8C-83A1-F6EECF244321}">
                <p14:modId xmlns:p14="http://schemas.microsoft.com/office/powerpoint/2010/main" val="3782492370"/>
              </p:ext>
            </p:extLst>
          </p:nvPr>
        </p:nvGraphicFramePr>
        <p:xfrm>
          <a:off x="323853" y="1931993"/>
          <a:ext cx="3257549" cy="1962935"/>
        </p:xfrm>
        <a:graphic>
          <a:graphicData uri="http://schemas.openxmlformats.org/drawingml/2006/table">
            <a:tbl>
              <a:tblPr/>
              <a:tblGrid>
                <a:gridCol w="473849"/>
                <a:gridCol w="473848"/>
                <a:gridCol w="506702"/>
                <a:gridCol w="473848"/>
                <a:gridCol w="748267"/>
                <a:gridCol w="581035"/>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车型平均成交价</a:t>
                      </a:r>
                      <a:r>
                        <a:rPr kumimoji="0" lang="en-US" altLang="zh-CN" sz="900" b="1" i="0" u="none" strike="noStrike" cap="none" normalizeH="0" baseline="0" dirty="0" smtClean="0">
                          <a:ln>
                            <a:noFill/>
                          </a:ln>
                          <a:solidFill>
                            <a:schemeClr val="bg1"/>
                          </a:solidFill>
                          <a:effectLst/>
                          <a:latin typeface="Calibri" pitchFamily="34" charset="0"/>
                          <a:ea typeface="华文细黑" pitchFamily="2" charset="-122"/>
                        </a:rPr>
                        <a:t>(</a:t>
                      </a: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万</a:t>
                      </a:r>
                      <a:r>
                        <a:rPr kumimoji="0" lang="en-US" altLang="zh-CN" sz="900" b="1" i="0" u="none" strike="noStrike" cap="none" normalizeH="0" baseline="0" dirty="0" smtClean="0">
                          <a:ln>
                            <a:noFill/>
                          </a:ln>
                          <a:solidFill>
                            <a:schemeClr val="bg1"/>
                          </a:solidFill>
                          <a:effectLst/>
                          <a:latin typeface="Calibri" pitchFamily="34" charset="0"/>
                          <a:ea typeface="华文细黑" pitchFamily="2" charset="-122"/>
                        </a:rPr>
                        <a:t>)</a:t>
                      </a:r>
                      <a:endParaRPr kumimoji="0" lang="zh-CN" altLang="en-US" sz="900" b="1" i="0" u="none" strike="noStrike" cap="none" normalizeH="0" baseline="0" dirty="0" smtClean="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zh-CN" sz="900" b="1" i="0" u="none" strike="noStrike" cap="none" normalizeH="0" baseline="0" dirty="0" smtClean="0">
                          <a:ln>
                            <a:noFill/>
                          </a:ln>
                          <a:solidFill>
                            <a:srgbClr val="FFFFFF"/>
                          </a:solidFill>
                          <a:effectLst/>
                          <a:latin typeface="Calibri" pitchFamily="34" charset="0"/>
                          <a:ea typeface="华文细黑" pitchFamily="2" charset="-122"/>
                        </a:rPr>
                        <a:t>MSRP</a:t>
                      </a:r>
                      <a:r>
                        <a:rPr kumimoji="0" lang="zh-CN" altLang="en-US" sz="900" b="1" i="0" u="none" strike="noStrike" cap="none" normalizeH="0" baseline="0" dirty="0" smtClean="0">
                          <a:ln>
                            <a:noFill/>
                          </a:ln>
                          <a:solidFill>
                            <a:srgbClr val="FFFFFF"/>
                          </a:solidFill>
                          <a:effectLst/>
                          <a:latin typeface="Calibri" pitchFamily="34" charset="0"/>
                          <a:ea typeface="华文细黑" pitchFamily="2" charset="-122"/>
                        </a:rPr>
                        <a:t>（万）</a:t>
                      </a:r>
                      <a:endParaRPr kumimoji="0" lang="en-US" altLang="zh-CN" sz="900" b="1" i="0" u="none" strike="noStrike" cap="none" normalizeH="0" baseline="0" dirty="0" smtClean="0">
                        <a:ln>
                          <a:noFill/>
                        </a:ln>
                        <a:solidFill>
                          <a:srgbClr val="FFFFFF"/>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11.78</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12.28</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11.45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11.67</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16.15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15.75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11.5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12.2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11.82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12.72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19.55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20.35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20.35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21.45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22.13</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23.43</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23.72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25.72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bl>
          </a:graphicData>
        </a:graphic>
      </p:graphicFrame>
      <p:graphicFrame>
        <p:nvGraphicFramePr>
          <p:cNvPr id="6" name="Group 225"/>
          <p:cNvGraphicFramePr>
            <a:graphicFrameLocks noGrp="1"/>
          </p:cNvGraphicFramePr>
          <p:nvPr>
            <p:extLst>
              <p:ext uri="{D42A27DB-BD31-4B8C-83A1-F6EECF244321}">
                <p14:modId xmlns:p14="http://schemas.microsoft.com/office/powerpoint/2010/main" val="268324754"/>
              </p:ext>
            </p:extLst>
          </p:nvPr>
        </p:nvGraphicFramePr>
        <p:xfrm>
          <a:off x="323850" y="4502151"/>
          <a:ext cx="4572000" cy="1960640"/>
        </p:xfrm>
        <a:graphic>
          <a:graphicData uri="http://schemas.openxmlformats.org/drawingml/2006/table">
            <a:tbl>
              <a:tblPr/>
              <a:tblGrid>
                <a:gridCol w="539750"/>
                <a:gridCol w="539750"/>
                <a:gridCol w="539750"/>
                <a:gridCol w="576263"/>
                <a:gridCol w="757237"/>
                <a:gridCol w="863600"/>
                <a:gridCol w="755650"/>
              </a:tblGrid>
              <a:tr h="35648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车型细分销量（辆）</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rowSpan="10">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en-US" sz="900" b="1" i="0" u="none" strike="noStrike" cap="none" normalizeH="0" baseline="0" smtClean="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1000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800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2300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3400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4000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1300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bl>
          </a:graphicData>
        </a:graphic>
      </p:graphicFrame>
      <p:sp>
        <p:nvSpPr>
          <p:cNvPr id="7" name="AutoShape 133"/>
          <p:cNvSpPr>
            <a:spLocks noChangeArrowheads="1"/>
          </p:cNvSpPr>
          <p:nvPr/>
        </p:nvSpPr>
        <p:spPr bwMode="auto">
          <a:xfrm>
            <a:off x="3384550" y="4502151"/>
            <a:ext cx="755650" cy="1981200"/>
          </a:xfrm>
          <a:prstGeom prst="rightArrow">
            <a:avLst>
              <a:gd name="adj1" fmla="val 54880"/>
              <a:gd name="adj2" fmla="val 55000"/>
            </a:avLst>
          </a:prstGeom>
          <a:solidFill>
            <a:srgbClr val="C0C0C0"/>
          </a:solidFill>
          <a:ln w="50800" algn="ctr">
            <a:noFill/>
            <a:prstDash val="sysDot"/>
            <a:miter lim="800000"/>
            <a:headEnd/>
            <a:tailEnd/>
          </a:ln>
        </p:spPr>
        <p:txBody>
          <a:bodyPr wrap="none" anchor="ct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8" name="Text Box 134"/>
          <p:cNvSpPr txBox="1">
            <a:spLocks noChangeArrowheads="1"/>
          </p:cNvSpPr>
          <p:nvPr/>
        </p:nvSpPr>
        <p:spPr bwMode="auto">
          <a:xfrm>
            <a:off x="3384550" y="5222880"/>
            <a:ext cx="755650" cy="461665"/>
          </a:xfrm>
          <a:prstGeom prst="rect">
            <a:avLst/>
          </a:prstGeom>
          <a:noFill/>
          <a:ln w="50800" algn="ctr">
            <a:noFill/>
            <a:prstDash val="sysDot"/>
            <a:miter lim="800000"/>
            <a:headEnd/>
            <a:tailEnd/>
          </a:ln>
        </p:spPr>
        <p:txBody>
          <a:bodyPr>
            <a:spAutoFit/>
          </a:bodyPr>
          <a:lstStyle/>
          <a:p>
            <a:pPr algn="ctr" eaLnBrk="0" hangingPunct="0">
              <a:lnSpc>
                <a:spcPct val="80000"/>
              </a:lnSpc>
              <a:spcBef>
                <a:spcPct val="50000"/>
              </a:spcBef>
              <a:buFont typeface="Arial" charset="0"/>
              <a:buNone/>
              <a:defRPr/>
            </a:pPr>
            <a:r>
              <a:rPr lang="zh-CN" altLang="en-US" sz="1000" dirty="0">
                <a:latin typeface="+mn-lt"/>
                <a:ea typeface="华文细黑" pitchFamily="2" charset="-122"/>
              </a:rPr>
              <a:t>以车型占整体比重为权重</a:t>
            </a:r>
          </a:p>
        </p:txBody>
      </p:sp>
      <p:sp>
        <p:nvSpPr>
          <p:cNvPr id="9" name="Line 135"/>
          <p:cNvSpPr>
            <a:spLocks noChangeShapeType="1"/>
          </p:cNvSpPr>
          <p:nvPr/>
        </p:nvSpPr>
        <p:spPr bwMode="auto">
          <a:xfrm flipV="1">
            <a:off x="4498975" y="2695575"/>
            <a:ext cx="1588" cy="1670051"/>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0" name="Line 136"/>
          <p:cNvSpPr>
            <a:spLocks noChangeShapeType="1"/>
          </p:cNvSpPr>
          <p:nvPr/>
        </p:nvSpPr>
        <p:spPr bwMode="auto">
          <a:xfrm rot="5400000" flipV="1">
            <a:off x="4437857" y="1913732"/>
            <a:ext cx="0" cy="1550987"/>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1" name="Rectangle 137"/>
          <p:cNvSpPr>
            <a:spLocks noChangeArrowheads="1"/>
          </p:cNvSpPr>
          <p:nvPr/>
        </p:nvSpPr>
        <p:spPr bwMode="auto">
          <a:xfrm>
            <a:off x="4140200" y="2436813"/>
            <a:ext cx="647700" cy="468312"/>
          </a:xfrm>
          <a:prstGeom prst="rect">
            <a:avLst/>
          </a:prstGeom>
          <a:solidFill>
            <a:schemeClr val="bg1"/>
          </a:solidFill>
          <a:ln w="19050" algn="ctr">
            <a:solidFill>
              <a:schemeClr val="bg2"/>
            </a:solidFill>
            <a:miter lim="800000"/>
            <a:headEnd/>
            <a:tailEnd/>
          </a:ln>
        </p:spPr>
        <p:txBody>
          <a:bodyPr lIns="54000" rIns="54000" anchor="ctr"/>
          <a:lstStyle/>
          <a:p>
            <a:pPr algn="ctr" eaLnBrk="0" hangingPunct="0">
              <a:lnSpc>
                <a:spcPct val="80000"/>
              </a:lnSpc>
              <a:spcBef>
                <a:spcPct val="20000"/>
              </a:spcBef>
              <a:buFont typeface="Arial" charset="0"/>
              <a:buNone/>
              <a:defRPr/>
            </a:pPr>
            <a:r>
              <a:rPr lang="zh-CN" altLang="en-US" sz="1200" b="1">
                <a:latin typeface="+mn-lt"/>
                <a:ea typeface="华文细黑" pitchFamily="2" charset="-122"/>
              </a:rPr>
              <a:t>根据细分匹配</a:t>
            </a:r>
          </a:p>
        </p:txBody>
      </p:sp>
      <p:graphicFrame>
        <p:nvGraphicFramePr>
          <p:cNvPr id="12" name="Group 213"/>
          <p:cNvGraphicFramePr>
            <a:graphicFrameLocks noGrp="1"/>
          </p:cNvGraphicFramePr>
          <p:nvPr>
            <p:extLst>
              <p:ext uri="{D42A27DB-BD31-4B8C-83A1-F6EECF244321}">
                <p14:modId xmlns:p14="http://schemas.microsoft.com/office/powerpoint/2010/main" val="2670552792"/>
              </p:ext>
            </p:extLst>
          </p:nvPr>
        </p:nvGraphicFramePr>
        <p:xfrm>
          <a:off x="5256217" y="1968500"/>
          <a:ext cx="3709987" cy="1962935"/>
        </p:xfrm>
        <a:graphic>
          <a:graphicData uri="http://schemas.openxmlformats.org/drawingml/2006/table">
            <a:tbl>
              <a:tblPr/>
              <a:tblGrid>
                <a:gridCol w="539750"/>
                <a:gridCol w="539750"/>
                <a:gridCol w="539750"/>
                <a:gridCol w="576262"/>
                <a:gridCol w="757238"/>
                <a:gridCol w="757237"/>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900" b="1" i="0" u="none" strike="noStrike" cap="none" normalizeH="0" baseline="0" dirty="0" smtClean="0">
                          <a:ln>
                            <a:noFill/>
                          </a:ln>
                          <a:solidFill>
                            <a:srgbClr val="FFFFFF"/>
                          </a:solidFill>
                          <a:effectLst/>
                          <a:latin typeface="Calibri" pitchFamily="34" charset="0"/>
                          <a:ea typeface="微软雅黑" pitchFamily="34" charset="-122"/>
                        </a:rPr>
                        <a:t>优惠幅度（元）</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-5000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-2200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4000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-7000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-9000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-8000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-11000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-13000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-20000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bl>
          </a:graphicData>
        </a:graphic>
      </p:graphicFrame>
      <p:sp>
        <p:nvSpPr>
          <p:cNvPr id="20" name="AutoShape 8"/>
          <p:cNvSpPr>
            <a:spLocks noChangeArrowheads="1"/>
          </p:cNvSpPr>
          <p:nvPr/>
        </p:nvSpPr>
        <p:spPr bwMode="auto">
          <a:xfrm rot="10800000">
            <a:off x="6643692" y="3929063"/>
            <a:ext cx="827087" cy="214312"/>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1" name="AutoShape 8"/>
          <p:cNvSpPr>
            <a:spLocks noChangeArrowheads="1"/>
          </p:cNvSpPr>
          <p:nvPr/>
        </p:nvSpPr>
        <p:spPr bwMode="auto">
          <a:xfrm rot="10800000">
            <a:off x="6643692" y="4714881"/>
            <a:ext cx="827087" cy="214313"/>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2" name="Rectangle 8"/>
          <p:cNvSpPr>
            <a:spLocks noChangeArrowheads="1"/>
          </p:cNvSpPr>
          <p:nvPr/>
        </p:nvSpPr>
        <p:spPr bwMode="auto">
          <a:xfrm>
            <a:off x="323853"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车型平均成交价</a:t>
            </a:r>
            <a:endParaRPr lang="en-US" altLang="zh-CN" sz="1400" b="1" dirty="0">
              <a:latin typeface="+mn-lt"/>
              <a:ea typeface="华文细黑" pitchFamily="2" charset="-122"/>
            </a:endParaRPr>
          </a:p>
        </p:txBody>
      </p:sp>
      <p:sp>
        <p:nvSpPr>
          <p:cNvPr id="23" name="Rectangle 8"/>
          <p:cNvSpPr>
            <a:spLocks noChangeArrowheads="1"/>
          </p:cNvSpPr>
          <p:nvPr/>
        </p:nvSpPr>
        <p:spPr bwMode="auto">
          <a:xfrm>
            <a:off x="5286378"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计算市场整体成交价</a:t>
            </a:r>
            <a:endParaRPr lang="en-US" altLang="zh-CN" sz="1400" b="1" dirty="0">
              <a:latin typeface="+mn-lt"/>
              <a:ea typeface="华文细黑" pitchFamily="2" charset="-122"/>
            </a:endParaRPr>
          </a:p>
        </p:txBody>
      </p:sp>
      <p:sp>
        <p:nvSpPr>
          <p:cNvPr id="24" name="Rectangle 8"/>
          <p:cNvSpPr>
            <a:spLocks noChangeArrowheads="1"/>
          </p:cNvSpPr>
          <p:nvPr/>
        </p:nvSpPr>
        <p:spPr bwMode="auto">
          <a:xfrm>
            <a:off x="349252" y="4005265"/>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车型细分销量</a:t>
            </a:r>
            <a:endParaRPr lang="en-US" altLang="zh-CN" sz="1400" b="1" dirty="0">
              <a:latin typeface="+mn-lt"/>
              <a:ea typeface="华文细黑" pitchFamily="2" charset="-122"/>
            </a:endParaRPr>
          </a:p>
        </p:txBody>
      </p:sp>
      <p:sp>
        <p:nvSpPr>
          <p:cNvPr id="25" name="Rectangle 214"/>
          <p:cNvSpPr>
            <a:spLocks noChangeArrowheads="1"/>
          </p:cNvSpPr>
          <p:nvPr/>
        </p:nvSpPr>
        <p:spPr bwMode="auto">
          <a:xfrm>
            <a:off x="5500692" y="4214813"/>
            <a:ext cx="3311525" cy="36036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dirty="0">
                <a:latin typeface="+mn-lt"/>
                <a:ea typeface="华文细黑" pitchFamily="2" charset="-122"/>
              </a:rPr>
              <a:t>加权计算得</a:t>
            </a:r>
            <a:r>
              <a:rPr lang="zh-CN" altLang="en-US" sz="1400" b="1" dirty="0">
                <a:latin typeface="+mn-lt"/>
                <a:ea typeface="华文细黑" pitchFamily="2" charset="-122"/>
              </a:rPr>
              <a:t>市场整体优惠幅度：</a:t>
            </a:r>
            <a:r>
              <a:rPr lang="en-US" altLang="zh-CN" sz="1400" b="1" dirty="0">
                <a:latin typeface="+mn-lt"/>
                <a:ea typeface="华文细黑" pitchFamily="2" charset="-122"/>
              </a:rPr>
              <a:t>-8548</a:t>
            </a:r>
            <a:r>
              <a:rPr lang="zh-CN" altLang="en-US" sz="1400" b="1" dirty="0">
                <a:latin typeface="+mn-lt"/>
                <a:ea typeface="华文细黑" pitchFamily="2" charset="-122"/>
              </a:rPr>
              <a:t>元</a:t>
            </a:r>
          </a:p>
        </p:txBody>
      </p:sp>
      <p:sp>
        <p:nvSpPr>
          <p:cNvPr id="26" name="Rectangle 215"/>
          <p:cNvSpPr>
            <a:spLocks noChangeArrowheads="1"/>
          </p:cNvSpPr>
          <p:nvPr/>
        </p:nvSpPr>
        <p:spPr bwMode="auto">
          <a:xfrm>
            <a:off x="5508629" y="5672137"/>
            <a:ext cx="3311525" cy="61436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设基值为</a:t>
            </a:r>
            <a:r>
              <a:rPr lang="en-US" altLang="zh-CN" sz="1400" b="1" dirty="0">
                <a:latin typeface="+mn-lt"/>
                <a:ea typeface="华文细黑" pitchFamily="2" charset="-122"/>
              </a:rPr>
              <a:t>16</a:t>
            </a:r>
            <a:r>
              <a:rPr lang="zh-CN" altLang="en-US" sz="1400" b="1" dirty="0">
                <a:latin typeface="+mn-lt"/>
                <a:ea typeface="华文细黑" pitchFamily="2" charset="-122"/>
              </a:rPr>
              <a:t>万，则终端优惠指数为：</a:t>
            </a:r>
          </a:p>
          <a:p>
            <a:pPr algn="ctr" eaLnBrk="0" hangingPunct="0">
              <a:lnSpc>
                <a:spcPct val="80000"/>
              </a:lnSpc>
              <a:spcBef>
                <a:spcPct val="20000"/>
              </a:spcBef>
              <a:buFont typeface="Arial" charset="0"/>
              <a:buNone/>
              <a:defRPr/>
            </a:pPr>
            <a:r>
              <a:rPr lang="en-US" altLang="zh-CN" sz="1400" b="1" dirty="0">
                <a:latin typeface="+mn-lt"/>
                <a:ea typeface="华文细黑" pitchFamily="2" charset="-122"/>
              </a:rPr>
              <a:t>-5348 / 160000*100 = -3.34</a:t>
            </a:r>
          </a:p>
        </p:txBody>
      </p:sp>
      <p:sp>
        <p:nvSpPr>
          <p:cNvPr id="27" name="Rectangle 217"/>
          <p:cNvSpPr>
            <a:spLocks noChangeArrowheads="1"/>
          </p:cNvSpPr>
          <p:nvPr/>
        </p:nvSpPr>
        <p:spPr bwMode="auto">
          <a:xfrm>
            <a:off x="5508629" y="5000630"/>
            <a:ext cx="3311525" cy="54451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与基期比较的市场整体优惠幅度：</a:t>
            </a:r>
            <a:endParaRPr lang="en-US" altLang="zh-CN" sz="1400" b="1" dirty="0">
              <a:latin typeface="+mn-lt"/>
              <a:ea typeface="华文细黑" pitchFamily="2" charset="-122"/>
            </a:endParaRPr>
          </a:p>
          <a:p>
            <a:pPr algn="ctr" eaLnBrk="0" hangingPunct="0">
              <a:lnSpc>
                <a:spcPct val="80000"/>
              </a:lnSpc>
              <a:spcBef>
                <a:spcPct val="20000"/>
              </a:spcBef>
              <a:buFont typeface="Arial" charset="0"/>
              <a:buNone/>
              <a:defRPr/>
            </a:pPr>
            <a:r>
              <a:rPr lang="en-US" altLang="zh-CN" sz="1400" b="1" dirty="0">
                <a:latin typeface="+mn-lt"/>
                <a:ea typeface="华文细黑" pitchFamily="2" charset="-122"/>
              </a:rPr>
              <a:t>-8548-（-3200）（</a:t>
            </a:r>
            <a:r>
              <a:rPr lang="zh-CN" altLang="en-US" sz="1400" b="1" dirty="0">
                <a:latin typeface="+mn-lt"/>
                <a:ea typeface="华文细黑" pitchFamily="2" charset="-122"/>
              </a:rPr>
              <a:t>基期）</a:t>
            </a:r>
            <a:r>
              <a:rPr lang="en-US" altLang="zh-CN" sz="1400" b="1" dirty="0">
                <a:latin typeface="+mn-lt"/>
                <a:ea typeface="华文细黑" pitchFamily="2" charset="-122"/>
              </a:rPr>
              <a:t>=-5348</a:t>
            </a:r>
            <a:r>
              <a:rPr lang="zh-CN" altLang="en-US" sz="1400" b="1" dirty="0">
                <a:latin typeface="+mn-lt"/>
                <a:ea typeface="华文细黑" pitchFamily="2" charset="-122"/>
              </a:rPr>
              <a:t>元</a:t>
            </a:r>
          </a:p>
        </p:txBody>
      </p:sp>
      <p:sp>
        <p:nvSpPr>
          <p:cNvPr id="28" name="内容占位符 2"/>
          <p:cNvSpPr txBox="1">
            <a:spLocks/>
          </p:cNvSpPr>
          <p:nvPr/>
        </p:nvSpPr>
        <p:spPr>
          <a:xfrm>
            <a:off x="395289" y="728159"/>
            <a:ext cx="8353425" cy="612609"/>
          </a:xfrm>
          <a:prstGeom prst="rect">
            <a:avLst/>
          </a:prstGeom>
        </p:spPr>
        <p:txBody>
          <a:bodyPr/>
          <a:lstStyle/>
          <a:p>
            <a:pPr marL="342900" indent="-342900" algn="l">
              <a:lnSpc>
                <a:spcPts val="2000"/>
              </a:lnSpc>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终端优惠指数是反映中国乘用车市场在销车型终端优惠幅度变化的综合指数</a:t>
            </a:r>
            <a:r>
              <a:rPr lang="zh-CN" altLang="en-US" sz="1600" dirty="0" smtClean="0">
                <a:latin typeface="+mn-ea"/>
                <a:ea typeface="+mn-ea"/>
              </a:rPr>
              <a:t>体系</a:t>
            </a:r>
            <a:endParaRPr lang="zh-CN" altLang="en-US" sz="1600" dirty="0">
              <a:latin typeface="+mn-ea"/>
              <a:ea typeface="+mn-ea"/>
            </a:endParaRPr>
          </a:p>
        </p:txBody>
      </p:sp>
    </p:spTree>
    <p:extLst>
      <p:ext uri="{BB962C8B-B14F-4D97-AF65-F5344CB8AC3E}">
        <p14:creationId xmlns:p14="http://schemas.microsoft.com/office/powerpoint/2010/main" val="184386123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B2B4133-BC07-4248-AFCC-CADA204F548B}" type="slidenum">
              <a:rPr lang="zh-CN" altLang="en-US" smtClean="0">
                <a:latin typeface="+mn-lt"/>
                <a:ea typeface="华文细黑" pitchFamily="2" charset="-122"/>
              </a:rPr>
              <a:pPr>
                <a:defRPr/>
              </a:pPr>
              <a:t>8</a:t>
            </a:fld>
            <a:endParaRPr lang="zh-CN" altLang="en-US">
              <a:latin typeface="+mn-lt"/>
              <a:ea typeface="华文细黑" pitchFamily="2" charset="-122"/>
            </a:endParaRPr>
          </a:p>
        </p:txBody>
      </p:sp>
      <p:sp>
        <p:nvSpPr>
          <p:cNvPr id="4" name="Rectangle 2"/>
          <p:cNvSpPr txBox="1">
            <a:spLocks noChangeArrowheads="1"/>
          </p:cNvSpPr>
          <p:nvPr/>
        </p:nvSpPr>
        <p:spPr>
          <a:xfrm>
            <a:off x="3305175" y="2514600"/>
            <a:ext cx="5076825" cy="338554"/>
          </a:xfrm>
          <a:prstGeom prst="rect">
            <a:avLst/>
          </a:prstGeom>
        </p:spPr>
        <p:txBody>
          <a:bodyPr>
            <a:spAutoFit/>
          </a:bodyPr>
          <a:lstStyle/>
          <a:p>
            <a:pPr marL="342900" indent="-342900" algn="ctr" eaLnBrk="0" hangingPunct="0">
              <a:lnSpc>
                <a:spcPct val="80000"/>
              </a:lnSpc>
              <a:spcBef>
                <a:spcPct val="20000"/>
              </a:spcBef>
              <a:buFont typeface="Wingdings" pitchFamily="2" charset="2"/>
              <a:buChar char="v"/>
              <a:tabLst>
                <a:tab pos="6400800" algn="r"/>
              </a:tabLst>
              <a:defRPr/>
            </a:pPr>
            <a:r>
              <a:rPr lang="zh-CN" altLang="en-US" sz="2000" b="1" dirty="0">
                <a:latin typeface="+mn-lt"/>
                <a:ea typeface="华文细黑" pitchFamily="2" charset="-122"/>
                <a:cs typeface="Arial" pitchFamily="34" charset="0"/>
              </a:rPr>
              <a:t>第二部分：整体市场情况</a:t>
            </a:r>
            <a:endParaRPr lang="en-US" altLang="zh-CN" sz="2000" b="1" dirty="0">
              <a:latin typeface="+mn-lt"/>
              <a:ea typeface="华文细黑" pitchFamily="2" charset="-122"/>
              <a:cs typeface="Arial" pitchFamily="34" charset="0"/>
            </a:endParaRPr>
          </a:p>
        </p:txBody>
      </p:sp>
    </p:spTree>
    <p:extLst>
      <p:ext uri="{BB962C8B-B14F-4D97-AF65-F5344CB8AC3E}">
        <p14:creationId xmlns:p14="http://schemas.microsoft.com/office/powerpoint/2010/main" val="3798246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custDataLst>
              <p:tags r:id="rId2"/>
            </p:custDataLst>
            <p:extLst>
              <p:ext uri="{D42A27DB-BD31-4B8C-83A1-F6EECF244321}">
                <p14:modId xmlns:p14="http://schemas.microsoft.com/office/powerpoint/2010/main" val="42348182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2228" name="think-cell Slide" r:id="rId14" imgW="360" imgH="360" progId="">
                  <p:embed/>
                </p:oleObj>
              </mc:Choice>
              <mc:Fallback>
                <p:oleObj name="think-cell Slide" r:id="rId14" imgW="360" imgH="360" progId="">
                  <p:embed/>
                  <p:pic>
                    <p:nvPicPr>
                      <p:cNvPr id="0" name="Picture 291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345" name="灯片编号占位符 18"/>
          <p:cNvSpPr>
            <a:spLocks noGrp="1"/>
          </p:cNvSpPr>
          <p:nvPr>
            <p:ph type="sldNum" sz="quarter" idx="12"/>
            <p:custDataLst>
              <p:tags r:id="rId3"/>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16EE5A02-4B08-4007-A6DB-1C644455D889}" type="slidenum">
              <a:rPr lang="zh-CN" altLang="en-US"/>
              <a:pPr/>
              <a:t>9</a:t>
            </a:fld>
            <a:endParaRPr lang="zh-CN" altLang="en-US" dirty="0"/>
          </a:p>
        </p:txBody>
      </p:sp>
      <p:sp>
        <p:nvSpPr>
          <p:cNvPr id="4"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a:t>GAIN</a:t>
            </a:r>
            <a:r>
              <a:rPr lang="en-US" altLang="zh-CN" dirty="0"/>
              <a:t>·</a:t>
            </a:r>
            <a:r>
              <a:rPr lang="zh-CN" altLang="en-US" dirty="0"/>
              <a:t>整体价格变化</a:t>
            </a:r>
            <a:r>
              <a:rPr lang="en-US" altLang="en-US" dirty="0" err="1"/>
              <a:t>指数</a:t>
            </a:r>
            <a:r>
              <a:rPr lang="en-US" altLang="en-US" dirty="0" smtClean="0"/>
              <a:t>—4</a:t>
            </a:r>
            <a:r>
              <a:rPr lang="zh-CN" altLang="en-US" dirty="0" smtClean="0"/>
              <a:t>月</a:t>
            </a:r>
            <a:endParaRPr lang="zh-CN" altLang="en-US" dirty="0"/>
          </a:p>
        </p:txBody>
      </p:sp>
      <p:sp>
        <p:nvSpPr>
          <p:cNvPr id="39" name="TextBox 38"/>
          <p:cNvSpPr txBox="1"/>
          <p:nvPr>
            <p:custDataLst>
              <p:tags r:id="rId4"/>
            </p:custDataLst>
          </p:nvPr>
        </p:nvSpPr>
        <p:spPr>
          <a:xfrm>
            <a:off x="395536" y="6322211"/>
            <a:ext cx="1319212" cy="203133"/>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solidFill>
                  <a:prstClr val="black"/>
                </a:solidFill>
                <a:latin typeface="Calibri"/>
                <a:ea typeface="华文细黑" pitchFamily="2" charset="-122"/>
              </a:rPr>
              <a:t>注</a:t>
            </a:r>
            <a:r>
              <a:rPr lang="zh-CN" altLang="en-US" sz="900" dirty="0" smtClean="0">
                <a:solidFill>
                  <a:prstClr val="black"/>
                </a:solidFill>
                <a:latin typeface="Calibri"/>
                <a:ea typeface="华文细黑" pitchFamily="2" charset="-122"/>
              </a:rPr>
              <a:t>：基期为上年</a:t>
            </a:r>
            <a:r>
              <a:rPr lang="en-US" altLang="zh-CN" sz="900" dirty="0" smtClean="0">
                <a:solidFill>
                  <a:prstClr val="black"/>
                </a:solidFill>
                <a:latin typeface="Calibri"/>
                <a:ea typeface="华文细黑" pitchFamily="2" charset="-122"/>
              </a:rPr>
              <a:t>12</a:t>
            </a:r>
            <a:r>
              <a:rPr lang="zh-CN" altLang="en-US" sz="900" dirty="0" smtClean="0">
                <a:solidFill>
                  <a:prstClr val="black"/>
                </a:solidFill>
                <a:latin typeface="Calibri"/>
                <a:ea typeface="华文细黑" pitchFamily="2" charset="-122"/>
              </a:rPr>
              <a:t>月</a:t>
            </a:r>
            <a:endParaRPr lang="zh-CN" altLang="en-US" sz="900" dirty="0">
              <a:solidFill>
                <a:prstClr val="black"/>
              </a:solidFill>
              <a:latin typeface="Calibri"/>
              <a:ea typeface="华文细黑" pitchFamily="2" charset="-122"/>
            </a:endParaRPr>
          </a:p>
        </p:txBody>
      </p:sp>
      <p:sp>
        <p:nvSpPr>
          <p:cNvPr id="41" name="AutoShape 66"/>
          <p:cNvSpPr>
            <a:spLocks noChangeArrowheads="1"/>
          </p:cNvSpPr>
          <p:nvPr>
            <p:custDataLst>
              <p:tags r:id="rId5"/>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42" name="AutoShape 67"/>
          <p:cNvSpPr>
            <a:spLocks noChangeArrowheads="1"/>
          </p:cNvSpPr>
          <p:nvPr>
            <p:custDataLst>
              <p:tags r:id="rId6"/>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43" name="Text Box 68"/>
          <p:cNvSpPr txBox="1">
            <a:spLocks noChangeArrowheads="1"/>
          </p:cNvSpPr>
          <p:nvPr>
            <p:custDataLst>
              <p:tags r:id="rId7"/>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44" name="Text Box 69"/>
          <p:cNvSpPr txBox="1">
            <a:spLocks noChangeArrowheads="1"/>
          </p:cNvSpPr>
          <p:nvPr>
            <p:custDataLst>
              <p:tags r:id="rId8"/>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graphicFrame>
        <p:nvGraphicFramePr>
          <p:cNvPr id="16" name="Object 4"/>
          <p:cNvGraphicFramePr>
            <a:graphicFrameLocks noChangeAspect="1"/>
          </p:cNvGraphicFramePr>
          <p:nvPr>
            <p:custDataLst>
              <p:tags r:id="rId9"/>
            </p:custDataLst>
            <p:extLst>
              <p:ext uri="{D42A27DB-BD31-4B8C-83A1-F6EECF244321}">
                <p14:modId xmlns:p14="http://schemas.microsoft.com/office/powerpoint/2010/main" val="2193415626"/>
              </p:ext>
            </p:extLst>
          </p:nvPr>
        </p:nvGraphicFramePr>
        <p:xfrm>
          <a:off x="395287" y="3501008"/>
          <a:ext cx="8031487" cy="2893441"/>
        </p:xfrm>
        <a:graphic>
          <a:graphicData uri="http://schemas.openxmlformats.org/drawingml/2006/chart">
            <c:chart xmlns:c="http://schemas.openxmlformats.org/drawingml/2006/chart" xmlns:r="http://schemas.openxmlformats.org/officeDocument/2006/relationships" r:id="rId16"/>
          </a:graphicData>
        </a:graphic>
      </p:graphicFrame>
      <p:sp>
        <p:nvSpPr>
          <p:cNvPr id="15" name="内容占位符 2"/>
          <p:cNvSpPr txBox="1">
            <a:spLocks/>
          </p:cNvSpPr>
          <p:nvPr>
            <p:custDataLst>
              <p:tags r:id="rId10"/>
            </p:custDataLst>
          </p:nvPr>
        </p:nvSpPr>
        <p:spPr bwMode="auto">
          <a:xfrm>
            <a:off x="395288" y="835200"/>
            <a:ext cx="8353425" cy="185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smtClean="0">
                <a:latin typeface="+mn-ea"/>
                <a:ea typeface="+mn-ea"/>
              </a:rPr>
              <a:t>2017</a:t>
            </a:r>
            <a:r>
              <a:rPr lang="zh-CN" altLang="en-US" sz="1600" b="1" dirty="0" smtClean="0">
                <a:latin typeface="+mn-ea"/>
                <a:ea typeface="+mn-ea"/>
              </a:rPr>
              <a:t>年</a:t>
            </a:r>
            <a:r>
              <a:rPr lang="en-US" altLang="zh-CN" sz="1600" b="1" dirty="0" smtClean="0">
                <a:latin typeface="+mn-ea"/>
                <a:ea typeface="+mn-ea"/>
              </a:rPr>
              <a:t>GAIN·4</a:t>
            </a:r>
            <a:r>
              <a:rPr lang="zh-CN" altLang="en-US" sz="1600" b="1" dirty="0" smtClean="0">
                <a:latin typeface="+mn-ea"/>
                <a:ea typeface="+mn-ea"/>
              </a:rPr>
              <a:t>月整体价格变化指数为</a:t>
            </a:r>
            <a:r>
              <a:rPr lang="en-US" altLang="zh-CN" sz="1600" b="1" dirty="0" smtClean="0">
                <a:latin typeface="+mn-ea"/>
                <a:ea typeface="+mn-ea"/>
              </a:rPr>
              <a:t>2.19</a:t>
            </a:r>
            <a:r>
              <a:rPr lang="zh-CN" altLang="en-US" sz="1600" b="1" dirty="0" smtClean="0">
                <a:latin typeface="+mn-ea"/>
                <a:ea typeface="+mn-ea"/>
              </a:rPr>
              <a:t>，环比下降</a:t>
            </a:r>
            <a:r>
              <a:rPr lang="en-US" altLang="zh-CN" sz="1600" b="1" dirty="0" smtClean="0">
                <a:latin typeface="+mn-ea"/>
                <a:ea typeface="+mn-ea"/>
              </a:rPr>
              <a:t>0.6%</a:t>
            </a:r>
            <a:r>
              <a:rPr lang="zh-CN" altLang="en-US" sz="1600" b="1" dirty="0" smtClean="0">
                <a:latin typeface="+mn-ea"/>
                <a:ea typeface="+mn-ea"/>
              </a:rPr>
              <a:t>，市场均价从</a:t>
            </a:r>
            <a:r>
              <a:rPr lang="en-US" altLang="zh-CN" sz="1600" b="1" dirty="0" smtClean="0">
                <a:latin typeface="+mn-ea"/>
                <a:ea typeface="+mn-ea"/>
              </a:rPr>
              <a:t>13.61</a:t>
            </a:r>
            <a:r>
              <a:rPr lang="zh-CN" altLang="en-US" sz="1600" b="1" dirty="0" smtClean="0">
                <a:latin typeface="+mn-ea"/>
                <a:ea typeface="+mn-ea"/>
              </a:rPr>
              <a:t>万下降至</a:t>
            </a:r>
            <a:r>
              <a:rPr lang="en-US" altLang="zh-CN" sz="1600" b="1" dirty="0" smtClean="0">
                <a:latin typeface="+mn-ea"/>
                <a:ea typeface="+mn-ea"/>
              </a:rPr>
              <a:t>13.53</a:t>
            </a:r>
            <a:r>
              <a:rPr lang="zh-CN" altLang="en-US" sz="1600" b="1" dirty="0" smtClean="0">
                <a:latin typeface="+mn-ea"/>
                <a:ea typeface="+mn-ea"/>
              </a:rPr>
              <a:t>万</a:t>
            </a:r>
          </a:p>
          <a:p>
            <a:pPr algn="l" eaLnBrk="1" hangingPunct="1">
              <a:lnSpc>
                <a:spcPts val="2000"/>
              </a:lnSpc>
              <a:spcAft>
                <a:spcPts val="600"/>
              </a:spcAft>
              <a:buFont typeface="Wingdings" pitchFamily="2" charset="2"/>
              <a:buChar char="Ø"/>
            </a:pPr>
            <a:r>
              <a:rPr lang="zh-CN" altLang="en-US" sz="1400" dirty="0" smtClean="0">
                <a:latin typeface="+mn-ea"/>
                <a:ea typeface="+mn-ea"/>
              </a:rPr>
              <a:t>整体</a:t>
            </a:r>
            <a:r>
              <a:rPr lang="zh-CN" altLang="en-US" sz="1400" dirty="0">
                <a:latin typeface="+mn-ea"/>
                <a:ea typeface="+mn-ea"/>
              </a:rPr>
              <a:t>乘用车市场</a:t>
            </a:r>
            <a:r>
              <a:rPr lang="zh-CN" altLang="en-US" sz="1400" dirty="0" smtClean="0">
                <a:latin typeface="+mn-ea"/>
                <a:ea typeface="+mn-ea"/>
              </a:rPr>
              <a:t>成交价格指数连续两个月份下降，本月降幅为</a:t>
            </a:r>
            <a:r>
              <a:rPr lang="en-US" altLang="zh-CN" sz="1400" dirty="0" smtClean="0">
                <a:latin typeface="+mn-ea"/>
                <a:ea typeface="+mn-ea"/>
              </a:rPr>
              <a:t>800</a:t>
            </a:r>
            <a:r>
              <a:rPr lang="zh-CN" altLang="en-US" sz="1400" dirty="0" smtClean="0">
                <a:latin typeface="+mn-ea"/>
                <a:ea typeface="+mn-ea"/>
              </a:rPr>
              <a:t>元</a:t>
            </a:r>
            <a:endParaRPr lang="en-US" altLang="zh-CN" sz="1400" dirty="0" smtClean="0">
              <a:latin typeface="+mn-ea"/>
              <a:ea typeface="+mn-ea"/>
            </a:endParaRPr>
          </a:p>
          <a:p>
            <a:pPr algn="l" eaLnBrk="1" hangingPunct="1">
              <a:lnSpc>
                <a:spcPts val="2000"/>
              </a:lnSpc>
              <a:spcAft>
                <a:spcPts val="600"/>
              </a:spcAft>
              <a:buFont typeface="Wingdings" pitchFamily="2" charset="2"/>
              <a:buChar char="Ø"/>
            </a:pPr>
            <a:r>
              <a:rPr lang="zh-CN" altLang="en-US" sz="1400" dirty="0" smtClean="0">
                <a:latin typeface="+mn-ea"/>
                <a:ea typeface="+mn-ea"/>
              </a:rPr>
              <a:t>在经历</a:t>
            </a:r>
            <a:r>
              <a:rPr lang="zh-CN" altLang="en-US" sz="1400" dirty="0" smtClean="0">
                <a:latin typeface="+mn-ea"/>
                <a:ea typeface="+mn-ea"/>
              </a:rPr>
              <a:t>了</a:t>
            </a:r>
            <a:r>
              <a:rPr lang="zh-CN" altLang="en-US" sz="1400" dirty="0" smtClean="0">
                <a:latin typeface="+mn-ea"/>
                <a:ea typeface="+mn-ea"/>
              </a:rPr>
              <a:t>第一</a:t>
            </a:r>
            <a:r>
              <a:rPr lang="zh-CN" altLang="en-US" sz="1400" dirty="0">
                <a:latin typeface="+mn-ea"/>
                <a:ea typeface="+mn-ea"/>
              </a:rPr>
              <a:t>季度</a:t>
            </a:r>
            <a:r>
              <a:rPr lang="zh-CN" altLang="en-US" sz="1400" dirty="0" smtClean="0">
                <a:latin typeface="+mn-ea"/>
                <a:ea typeface="+mn-ea"/>
              </a:rPr>
              <a:t>市场销量</a:t>
            </a:r>
            <a:r>
              <a:rPr lang="zh-CN" altLang="en-US" sz="1400" dirty="0" smtClean="0">
                <a:latin typeface="+mn-ea"/>
                <a:ea typeface="+mn-ea"/>
              </a:rPr>
              <a:t>低迷后，第二季度首月整体乘用车市场成交价总体</a:t>
            </a:r>
            <a:r>
              <a:rPr lang="zh-CN" altLang="en-US" sz="1400" dirty="0" smtClean="0">
                <a:latin typeface="+mn-ea"/>
                <a:ea typeface="+mn-ea"/>
              </a:rPr>
              <a:t>呈现小幅下降，其中</a:t>
            </a:r>
            <a:r>
              <a:rPr lang="en-US" altLang="zh-CN" sz="1400" dirty="0" smtClean="0">
                <a:latin typeface="+mn-ea"/>
                <a:ea typeface="+mn-ea"/>
              </a:rPr>
              <a:t>B</a:t>
            </a:r>
            <a:r>
              <a:rPr lang="zh-CN" altLang="en-US" sz="1400" dirty="0" smtClean="0">
                <a:latin typeface="+mn-ea"/>
                <a:ea typeface="+mn-ea"/>
              </a:rPr>
              <a:t>级细分市场的下降幅度较为明显</a:t>
            </a:r>
            <a:endParaRPr lang="en-US" altLang="zh-CN" sz="1400" dirty="0">
              <a:latin typeface="+mn-ea"/>
              <a:ea typeface="+mn-ea"/>
            </a:endParaRPr>
          </a:p>
        </p:txBody>
      </p:sp>
      <p:grpSp>
        <p:nvGrpSpPr>
          <p:cNvPr id="18" name="组合 17"/>
          <p:cNvGrpSpPr>
            <a:grpSpLocks/>
          </p:cNvGrpSpPr>
          <p:nvPr>
            <p:custDataLst>
              <p:tags r:id="rId11"/>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0"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a:solidFill>
                    <a:srgbClr val="FFFFFF"/>
                  </a:solidFill>
                  <a:ea typeface="华文细黑" pitchFamily="2" charset="-122"/>
                </a:rPr>
                <a:t>-</a:t>
              </a:r>
              <a:r>
                <a:rPr lang="zh-CN" altLang="en-US" sz="1700" b="1" kern="0" dirty="0">
                  <a:solidFill>
                    <a:srgbClr val="FFFFFF"/>
                  </a:solidFill>
                  <a:ea typeface="华文细黑" pitchFamily="2" charset="-122"/>
                </a:rPr>
                <a:t>整体</a:t>
              </a:r>
              <a:endParaRPr lang="zh-HK" altLang="en-US" sz="1700" b="1" kern="0" dirty="0">
                <a:solidFill>
                  <a:srgbClr val="FFFFFF"/>
                </a:solidFill>
                <a:ea typeface="华文细黑" pitchFamily="2" charset="-122"/>
              </a:endParaRPr>
            </a:p>
          </p:txBody>
        </p:sp>
      </p:grpSp>
    </p:spTree>
    <p:extLst>
      <p:ext uri="{BB962C8B-B14F-4D97-AF65-F5344CB8AC3E}">
        <p14:creationId xmlns:p14="http://schemas.microsoft.com/office/powerpoint/2010/main" val="99972568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pfqVt7q1fK02_wPp0IBvD4A"/>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pHqz.4FbxB060_B.RK3pPtw"/>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p2Z1rnw740EO5HfbnR3AyZA"/>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pNHljfuJSrUK3iEL1FvJ2NA"/>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pfRhXZ4ZQhkqbBI66Hl_NGA"/>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pPcZYlNzd_kye.2kV6g75Gw"/>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pICf6Ad9vek6oQx3KzI4hLg"/>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pAF0D0zF760yAkVk26rhadg"/>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nCq5CTTwJku6dShyTIUVQQ"/>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p47j5TiiiDUSW.yRzz8kjGw"/>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pqGmAdyG.9kexIkcEJGpLYA"/>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pNJxSpKOxVEWhwiWnS8cygQ"/>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p80_onmkMVU2HK0Y4eYv_2A"/>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zGguzlSWCEqD.RjtDaJPOA"/>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p4c7IQbZDU0ilbN6y_60UIg"/>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p.8g_l23Ax0qwrDnDFbdaEA"/>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pEU6zbgSCy0OpkDgECubmGA"/>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pNJxSpKOxVEWhwiWnS8cygQ"/>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3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06qC.ZOf0EW8m0fHxNusPg"/>
</p:tagLst>
</file>

<file path=ppt/tags/tag14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phrmJ.ZO3wka3uSJgLxdpYA"/>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pxNG2Icw9OUqKg96O1GJJIw"/>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pYU9vivUnMkaI5H_9sjU6Hw"/>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p2HtKZ8ApBEqv4WNBQSDXFw"/>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50.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pD7Gku0fTnky_7kzrxt33Og"/>
</p:tagLst>
</file>

<file path=ppt/tags/tag153.xml><?xml version="1.0" encoding="utf-8"?>
<p:tagLst xmlns:a="http://schemas.openxmlformats.org/drawingml/2006/main" xmlns:r="http://schemas.openxmlformats.org/officeDocument/2006/relationships" xmlns:p="http://schemas.openxmlformats.org/presentationml/2006/main">
  <p:tag name="THINKCELLSHAPEDONOTDELETE" val="puJM1S6oGzkKaBLyTytcF3g"/>
</p:tagLst>
</file>

<file path=ppt/tags/tag154.xml><?xml version="1.0" encoding="utf-8"?>
<p:tagLst xmlns:a="http://schemas.openxmlformats.org/drawingml/2006/main" xmlns:r="http://schemas.openxmlformats.org/officeDocument/2006/relationships" xmlns:p="http://schemas.openxmlformats.org/presentationml/2006/main">
  <p:tag name="THINKCELLSHAPEDONOTDELETE" val="pmep7.ZhpS06BQroVOZkhwQ"/>
</p:tagLst>
</file>

<file path=ppt/tags/tag155.xml><?xml version="1.0" encoding="utf-8"?>
<p:tagLst xmlns:a="http://schemas.openxmlformats.org/drawingml/2006/main" xmlns:r="http://schemas.openxmlformats.org/officeDocument/2006/relationships" xmlns:p="http://schemas.openxmlformats.org/presentationml/2006/main">
  <p:tag name="THINKCELLSHAPEDONOTDELETE" val="pZoZvgydTdk28cISrDToSSg"/>
</p:tagLst>
</file>

<file path=ppt/tags/tag15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5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5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5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6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61.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62.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163.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164.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165.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16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6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6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6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7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71.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72.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173.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174.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175.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17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7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7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7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8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SE1kMERjPUCy2EAVwqpt1w"/>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tYM.kTBYqEe5dT4zroXZEQ"/>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OVEh8kdAa0.VX_RXQflJvw"/>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xQOAFJ9FiUOgCZ.OotdvaA"/>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sRg9qIlfe0SXnXRzpdW2PA"/>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6QDkO3QNIEySCqn1BmvrBg"/>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esw0rbgtQUiS44e7URFuPg"/>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m0PEUX8smU.NubZrc_ABvw"/>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xQOAFJ9FiUOgCZ.OotdvaA"/>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VVspuZGrgU2gQ8wu8CCIgA"/>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esw0rbgtQUiS44e7URFuPg"/>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Pl6p2KR.aUOd0ETijjtiNw"/>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hKeDsMNAu0aWtcW1x0QIww"/>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paATm904fLUanCN.QABGCXA"/>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v1mOGbLuZEW_d5YPaOaIZg"/>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pZH2XfOXZ4EucZNg_D9Z34Q"/>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LNgRcUvXv0OQOxF.pFR6qg"/>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pGAv5pTmtI0KMrbC8.fWeNA"/>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pitFNV8t9jUWP5jMNh09pug"/>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pP_hCTMrUgEGLXLaknXtkEA"/>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p4xCSws6aG0yRM2r6OHnqXg"/>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pILH5UkQZikGqWbG2.R9crQ"/>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p_zMn6roxR0Cdw9RRfi4bpQ"/>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p2Jbd.gsKyEiRK9O1azGODQ"/>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p.5b_8SEEZUCZDLEER71GvA"/>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pxNWSfIKt40O3rbsfbd3zPQ"/>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peUEhm8jEhkW4Mk3Rog1vEg"/>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p8v_yfHJ7KEqFIpBaRAzvuA"/>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p3L0jrkjad0qw32Vlcmk9sw"/>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pAVUGgH3vJEykCOvy3qkpzA"/>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pDRDEPxlkxkaWZKNHg8LtvA"/>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p_gT4Xl7H30uFdhvL7ZLJsw"/>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pX1rplPSB10.WML4m5LLctA"/>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p1uQL4dzwsUSNX3solzo_2g"/>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pujCSx51AM0iyHdn6UtD1BA"/>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heme/theme1.xml><?xml version="1.0" encoding="utf-8"?>
<a:theme xmlns:a="http://schemas.openxmlformats.org/drawingml/2006/main" name="A000120140530A99PPBG">
  <a:themeElements>
    <a:clrScheme name="自定义 2">
      <a:dk1>
        <a:srgbClr val="5F5F5F"/>
      </a:dk1>
      <a:lt1>
        <a:sysClr val="window" lastClr="FFFFFF"/>
      </a:lt1>
      <a:dk2>
        <a:srgbClr val="4D4D4D"/>
      </a:dk2>
      <a:lt2>
        <a:srgbClr val="E5DEDB"/>
      </a:lt2>
      <a:accent1>
        <a:srgbClr val="BFBFBF"/>
      </a:accent1>
      <a:accent2>
        <a:srgbClr val="00B0F0"/>
      </a:accent2>
      <a:accent3>
        <a:srgbClr val="92D050"/>
      </a:accent3>
      <a:accent4>
        <a:srgbClr val="F8931D"/>
      </a:accent4>
      <a:accent5>
        <a:srgbClr val="E64823"/>
      </a:accent5>
      <a:accent6>
        <a:srgbClr val="2998E3"/>
      </a:accent6>
      <a:hlink>
        <a:srgbClr val="9C6A6A"/>
      </a:hlink>
      <a:folHlink>
        <a:srgbClr val="7F723D"/>
      </a:folHlink>
    </a:clrScheme>
    <a:fontScheme name="微软雅黑">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A000120140530A99PPBG">
  <a:themeElements>
    <a:clrScheme name="自定义 94">
      <a:dk1>
        <a:srgbClr val="5F5F5F"/>
      </a:dk1>
      <a:lt1>
        <a:sysClr val="window" lastClr="FFFFFF"/>
      </a:lt1>
      <a:dk2>
        <a:srgbClr val="4D4D4D"/>
      </a:dk2>
      <a:lt2>
        <a:srgbClr val="E5DEDB"/>
      </a:lt2>
      <a:accent1>
        <a:srgbClr val="FFCA08"/>
      </a:accent1>
      <a:accent2>
        <a:srgbClr val="F8931D"/>
      </a:accent2>
      <a:accent3>
        <a:srgbClr val="CE8D3E"/>
      </a:accent3>
      <a:accent4>
        <a:srgbClr val="EC7016"/>
      </a:accent4>
      <a:accent5>
        <a:srgbClr val="E64823"/>
      </a:accent5>
      <a:accent6>
        <a:srgbClr val="2998E3"/>
      </a:accent6>
      <a:hlink>
        <a:srgbClr val="9C6A6A"/>
      </a:hlink>
      <a:folHlink>
        <a:srgbClr val="7F723D"/>
      </a:folHlink>
    </a:clrScheme>
    <a:fontScheme name="微软雅黑">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5_A000120140530A99PPBG">
  <a:themeElements>
    <a:clrScheme name="自定义 94">
      <a:dk1>
        <a:srgbClr val="5F5F5F"/>
      </a:dk1>
      <a:lt1>
        <a:sysClr val="window" lastClr="FFFFFF"/>
      </a:lt1>
      <a:dk2>
        <a:srgbClr val="4D4D4D"/>
      </a:dk2>
      <a:lt2>
        <a:srgbClr val="E5DEDB"/>
      </a:lt2>
      <a:accent1>
        <a:srgbClr val="FFCA08"/>
      </a:accent1>
      <a:accent2>
        <a:srgbClr val="F8931D"/>
      </a:accent2>
      <a:accent3>
        <a:srgbClr val="CE8D3E"/>
      </a:accent3>
      <a:accent4>
        <a:srgbClr val="EC7016"/>
      </a:accent4>
      <a:accent5>
        <a:srgbClr val="E64823"/>
      </a:accent5>
      <a:accent6>
        <a:srgbClr val="2998E3"/>
      </a:accent6>
      <a:hlink>
        <a:srgbClr val="9C6A6A"/>
      </a:hlink>
      <a:folHlink>
        <a:srgbClr val="7F723D"/>
      </a:folHlink>
    </a:clrScheme>
    <a:fontScheme name="微软雅黑">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A000120140929A77PPBG</Template>
  <TotalTime>35555</TotalTime>
  <Words>4770</Words>
  <Application>Microsoft Office PowerPoint</Application>
  <PresentationFormat>全屏显示(4:3)</PresentationFormat>
  <Paragraphs>1159</Paragraphs>
  <Slides>40</Slides>
  <Notes>16</Notes>
  <HiddenSlides>0</HiddenSlides>
  <MMClips>0</MMClips>
  <ScaleCrop>false</ScaleCrop>
  <HeadingPairs>
    <vt:vector size="8" baseType="variant">
      <vt:variant>
        <vt:lpstr>已用的字体</vt:lpstr>
      </vt:variant>
      <vt:variant>
        <vt:i4>10</vt:i4>
      </vt:variant>
      <vt:variant>
        <vt:lpstr>主题</vt:lpstr>
      </vt:variant>
      <vt:variant>
        <vt:i4>3</vt:i4>
      </vt:variant>
      <vt:variant>
        <vt:lpstr>嵌入 OLE 服务器</vt:lpstr>
      </vt:variant>
      <vt:variant>
        <vt:i4>1</vt:i4>
      </vt:variant>
      <vt:variant>
        <vt:lpstr>幻灯片标题</vt:lpstr>
      </vt:variant>
      <vt:variant>
        <vt:i4>40</vt:i4>
      </vt:variant>
    </vt:vector>
  </HeadingPairs>
  <TitlesOfParts>
    <vt:vector size="54" baseType="lpstr">
      <vt:lpstr>华文细黑</vt:lpstr>
      <vt:lpstr>宋体</vt:lpstr>
      <vt:lpstr>宋体-方正超大字符集</vt:lpstr>
      <vt:lpstr>微软雅黑</vt:lpstr>
      <vt:lpstr>幼圆</vt:lpstr>
      <vt:lpstr>Arial</vt:lpstr>
      <vt:lpstr>Arial Black</vt:lpstr>
      <vt:lpstr>Calibri</vt:lpstr>
      <vt:lpstr>Verdana</vt:lpstr>
      <vt:lpstr>Wingdings</vt:lpstr>
      <vt:lpstr>A000120140530A99PPBG</vt:lpstr>
      <vt:lpstr>1_A000120140530A99PPBG</vt:lpstr>
      <vt:lpstr>5_A000120140530A99PPBG</vt:lpstr>
      <vt:lpstr>think-cell Slide</vt:lpstr>
      <vt:lpstr>PowerPoint 演示文稿</vt:lpstr>
      <vt:lpstr>目录</vt:lpstr>
      <vt:lpstr>PowerPoint 演示文稿</vt:lpstr>
      <vt:lpstr>GAIN·指数介绍</vt:lpstr>
      <vt:lpstr>GAIN·指数研究信息</vt:lpstr>
      <vt:lpstr>GAIN·价格变化指数定义及计算实例</vt:lpstr>
      <vt:lpstr>PowerPoint 演示文稿</vt:lpstr>
      <vt:lpstr>PowerPoint 演示文稿</vt:lpstr>
      <vt:lpstr>PowerPoint 演示文稿</vt:lpstr>
      <vt:lpstr>指数解读</vt:lpstr>
      <vt:lpstr>PowerPoint 演示文稿</vt:lpstr>
      <vt:lpstr>指数解读</vt:lpstr>
      <vt:lpstr>PowerPoint 演示文稿</vt:lpstr>
      <vt:lpstr>PowerPoint 演示文稿</vt:lpstr>
      <vt:lpstr>PowerPoint 演示文稿</vt:lpstr>
      <vt:lpstr>A00级别重点车型经销商利润：QQ、奔奔迷你</vt:lpstr>
      <vt:lpstr>PowerPoint 演示文稿</vt:lpstr>
      <vt:lpstr>PowerPoint 演示文稿</vt:lpstr>
      <vt:lpstr>PowerPoint 演示文稿</vt:lpstr>
      <vt:lpstr>A0级别重点车型经销商利润：POLO、赛欧</vt:lpstr>
      <vt:lpstr>A0级别重点车型经销商利润：瑞纳、锋范</vt:lpstr>
      <vt:lpstr>PowerPoint 演示文稿</vt:lpstr>
      <vt:lpstr>PowerPoint 演示文稿</vt:lpstr>
      <vt:lpstr>A级别重点车型经销商利润：福睿斯、朗逸</vt:lpstr>
      <vt:lpstr>PowerPoint 演示文稿</vt:lpstr>
      <vt:lpstr>PowerPoint 演示文稿</vt:lpstr>
      <vt:lpstr>PowerPoint 演示文稿</vt:lpstr>
      <vt:lpstr>PowerPoint 演示文稿</vt:lpstr>
      <vt:lpstr>B级别重点车型经销商利润率：天籁、凯美瑞</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 you !</vt:lpstr>
    </vt:vector>
  </TitlesOfParts>
  <Company>锐普PPT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SHUHUA</dc:creator>
  <cp:lastModifiedBy>Gu Yiran</cp:lastModifiedBy>
  <cp:revision>4068</cp:revision>
  <cp:lastPrinted>2015-01-04T13:47:55Z</cp:lastPrinted>
  <dcterms:created xsi:type="dcterms:W3CDTF">2010-12-01T03:37:10Z</dcterms:created>
  <dcterms:modified xsi:type="dcterms:W3CDTF">2017-05-08T07:27:13Z</dcterms:modified>
</cp:coreProperties>
</file>