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6.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6.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22.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23.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notesSlides/notesSlide13.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8.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4.xml" ContentType="application/vnd.openxmlformats-officedocument.presentationml.notesSlide+xml"/>
  <Override PartName="/ppt/charts/chart29.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30.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31.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32.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5.xml" ContentType="application/vnd.openxmlformats-officedocument.presentationml.notesSlide+xml"/>
  <Override PartName="/ppt/charts/chart33.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34.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35.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6.xml" ContentType="application/vnd.openxmlformats-officedocument.presentationml.notesSlide+xml"/>
  <Override PartName="/ppt/charts/chart36.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7.xml" ContentType="application/vnd.openxmlformats-officedocument.drawingml.chart+xml"/>
  <Override PartName="/ppt/drawings/drawing1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4"/>
  </p:notesMasterIdLst>
  <p:handoutMasterIdLst>
    <p:handoutMasterId r:id="rId45"/>
  </p:handoutMasterIdLst>
  <p:sldIdLst>
    <p:sldId id="903" r:id="rId4"/>
    <p:sldId id="935" r:id="rId5"/>
    <p:sldId id="865" r:id="rId6"/>
    <p:sldId id="866" r:id="rId7"/>
    <p:sldId id="867" r:id="rId8"/>
    <p:sldId id="904" r:id="rId9"/>
    <p:sldId id="905" r:id="rId10"/>
    <p:sldId id="906" r:id="rId11"/>
    <p:sldId id="871" r:id="rId12"/>
    <p:sldId id="872" r:id="rId13"/>
    <p:sldId id="873" r:id="rId14"/>
    <p:sldId id="874" r:id="rId15"/>
    <p:sldId id="875" r:id="rId16"/>
    <p:sldId id="876" r:id="rId17"/>
    <p:sldId id="877" r:id="rId18"/>
    <p:sldId id="878" r:id="rId19"/>
    <p:sldId id="928" r:id="rId20"/>
    <p:sldId id="881" r:id="rId21"/>
    <p:sldId id="882" r:id="rId22"/>
    <p:sldId id="929" r:id="rId23"/>
    <p:sldId id="930" r:id="rId24"/>
    <p:sldId id="885" r:id="rId25"/>
    <p:sldId id="886" r:id="rId26"/>
    <p:sldId id="931" r:id="rId27"/>
    <p:sldId id="932" r:id="rId28"/>
    <p:sldId id="889" r:id="rId29"/>
    <p:sldId id="890" r:id="rId30"/>
    <p:sldId id="933" r:id="rId31"/>
    <p:sldId id="934" r:id="rId32"/>
    <p:sldId id="893" r:id="rId33"/>
    <p:sldId id="894" r:id="rId34"/>
    <p:sldId id="895" r:id="rId35"/>
    <p:sldId id="920" r:id="rId36"/>
    <p:sldId id="897" r:id="rId37"/>
    <p:sldId id="898" r:id="rId38"/>
    <p:sldId id="922" r:id="rId39"/>
    <p:sldId id="923" r:id="rId40"/>
    <p:sldId id="924" r:id="rId41"/>
    <p:sldId id="925" r:id="rId42"/>
    <p:sldId id="532" r:id="rId43"/>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FF5C00"/>
    <a:srgbClr val="FF9933"/>
    <a:srgbClr val="5F5F5F"/>
    <a:srgbClr val="00A4DE"/>
    <a:srgbClr val="000000"/>
    <a:srgbClr val="E8E8EF"/>
    <a:srgbClr val="474747"/>
    <a:srgbClr val="F8F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p:scale>
          <a:sx n="100" d="100"/>
          <a:sy n="100" d="100"/>
        </p:scale>
        <p:origin x="1560" y="480"/>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___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___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___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___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___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___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___27.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___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___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___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___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___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___33.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___34.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___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___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___37.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numCache>
            </c:numRef>
          </c:val>
          <c:smooth val="0"/>
        </c:ser>
        <c:dLbls>
          <c:showLegendKey val="0"/>
          <c:showVal val="0"/>
          <c:showCatName val="0"/>
          <c:showSerName val="0"/>
          <c:showPercent val="0"/>
          <c:showBubbleSize val="0"/>
        </c:dLbls>
        <c:marker val="1"/>
        <c:smooth val="0"/>
        <c:axId val="430129520"/>
        <c:axId val="430130696"/>
      </c:lineChart>
      <c:catAx>
        <c:axId val="430129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430130696"/>
        <c:crosses val="autoZero"/>
        <c:auto val="1"/>
        <c:lblAlgn val="ctr"/>
        <c:lblOffset val="100"/>
        <c:tickLblSkip val="1"/>
        <c:tickMarkSkip val="1"/>
        <c:noMultiLvlLbl val="0"/>
      </c:catAx>
      <c:valAx>
        <c:axId val="430130696"/>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430129520"/>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163720166175E-2"/>
          <c:y val="7.2554794482513521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147066459063549E-2"/>
                  <c:y val="-7.976852211770189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-8.5399999999999991</c:v>
                </c:pt>
                <c:pt idx="2">
                  <c:v>-11.1</c:v>
                </c:pt>
                <c:pt idx="3">
                  <c:v>-10.4</c:v>
                </c:pt>
                <c:pt idx="4">
                  <c:v>-6.44</c:v>
                </c:pt>
                <c:pt idx="5">
                  <c:v>-5.3</c:v>
                </c:pt>
                <c:pt idx="6">
                  <c:v>-0.96</c:v>
                </c:pt>
                <c:pt idx="7">
                  <c:v>1.45</c:v>
                </c:pt>
                <c:pt idx="8">
                  <c:v>2.31</c:v>
                </c:pt>
                <c:pt idx="9">
                  <c:v>-1.85</c:v>
                </c:pt>
                <c:pt idx="10">
                  <c:v>-2.2400000000000002</c:v>
                </c:pt>
              </c:numCache>
            </c:numRef>
          </c:val>
          <c:smooth val="0"/>
        </c:ser>
        <c:dLbls>
          <c:showLegendKey val="0"/>
          <c:showVal val="0"/>
          <c:showCatName val="0"/>
          <c:showSerName val="0"/>
          <c:showPercent val="0"/>
          <c:showBubbleSize val="0"/>
        </c:dLbls>
        <c:marker val="1"/>
        <c:smooth val="0"/>
        <c:axId val="468516696"/>
        <c:axId val="468517088"/>
      </c:lineChart>
      <c:catAx>
        <c:axId val="4685166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8517088"/>
        <c:crosses val="autoZero"/>
        <c:auto val="1"/>
        <c:lblAlgn val="ctr"/>
        <c:lblOffset val="100"/>
        <c:tickLblSkip val="1"/>
        <c:tickMarkSkip val="1"/>
        <c:noMultiLvlLbl val="0"/>
      </c:catAx>
      <c:valAx>
        <c:axId val="468517088"/>
        <c:scaling>
          <c:orientation val="minMax"/>
          <c:max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8516696"/>
        <c:crosses val="autoZero"/>
        <c:crossBetween val="between"/>
        <c:majorUnit val="4"/>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numCache>
            </c:numRef>
          </c:val>
          <c:smooth val="0"/>
        </c:ser>
        <c:dLbls>
          <c:showLegendKey val="0"/>
          <c:showVal val="0"/>
          <c:showCatName val="0"/>
          <c:showSerName val="0"/>
          <c:showPercent val="0"/>
          <c:showBubbleSize val="0"/>
        </c:dLbls>
        <c:marker val="1"/>
        <c:smooth val="0"/>
        <c:axId val="468513168"/>
        <c:axId val="468519440"/>
      </c:lineChart>
      <c:catAx>
        <c:axId val="4685131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8519440"/>
        <c:crosses val="autoZero"/>
        <c:auto val="1"/>
        <c:lblAlgn val="ctr"/>
        <c:lblOffset val="100"/>
        <c:tickLblSkip val="1"/>
        <c:tickMarkSkip val="1"/>
        <c:noMultiLvlLbl val="0"/>
      </c:catAx>
      <c:valAx>
        <c:axId val="468519440"/>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8513168"/>
        <c:crosses val="autoZero"/>
        <c:crossBetween val="between"/>
        <c:majorUnit val="2"/>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showLegendKey val="0"/>
              <c:showVal val="1"/>
              <c:showCatName val="0"/>
              <c:showSerName val="0"/>
              <c:showPercent val="0"/>
              <c:showBubbleSize val="0"/>
              <c:extLst>
                <c:ext xmlns:c15="http://schemas.microsoft.com/office/drawing/2012/chart" uri="{CE6537A1-D6FC-4f65-9D91-7224C49458BB}"/>
              </c:extLst>
            </c:dLbl>
            <c:dLbl>
              <c:idx val="6"/>
              <c:showLegendKey val="0"/>
              <c:showVal val="1"/>
              <c:showCatName val="0"/>
              <c:showSerName val="0"/>
              <c:showPercent val="0"/>
              <c:showBubbleSize val="0"/>
              <c:extLst>
                <c:ext xmlns:c15="http://schemas.microsoft.com/office/drawing/2012/chart" uri="{CE6537A1-D6FC-4f65-9D91-7224C49458BB}"/>
              </c:extLst>
            </c:dLbl>
            <c:dLbl>
              <c:idx val="7"/>
              <c:showLegendKey val="0"/>
              <c:showVal val="1"/>
              <c:showCatName val="0"/>
              <c:showSerName val="0"/>
              <c:showPercent val="0"/>
              <c:showBubbleSize val="0"/>
              <c:extLst>
                <c:ext xmlns:c15="http://schemas.microsoft.com/office/drawing/2012/chart" uri="{CE6537A1-D6FC-4f65-9D91-7224C49458BB}"/>
              </c:extLst>
            </c:dLbl>
            <c:dLbl>
              <c:idx val="8"/>
              <c:showLegendKey val="0"/>
              <c:showVal val="1"/>
              <c:showCatName val="0"/>
              <c:showSerName val="0"/>
              <c:showPercent val="0"/>
              <c:showBubbleSize val="0"/>
              <c:extLst>
                <c:ext xmlns:c15="http://schemas.microsoft.com/office/drawing/2012/chart" uri="{CE6537A1-D6FC-4f65-9D91-7224C49458BB}"/>
              </c:extLst>
            </c:dLbl>
            <c:dLbl>
              <c:idx val="9"/>
              <c:showLegendKey val="0"/>
              <c:showVal val="1"/>
              <c:showCatName val="0"/>
              <c:showSerName val="0"/>
              <c:showPercent val="0"/>
              <c:showBubbleSize val="0"/>
              <c:extLst>
                <c:ext xmlns:c15="http://schemas.microsoft.com/office/drawing/2012/chart" uri="{CE6537A1-D6FC-4f65-9D91-7224C49458BB}"/>
              </c:extLst>
            </c:dLbl>
            <c:dLbl>
              <c:idx val="10"/>
              <c:showLegendKey val="0"/>
              <c:showVal val="1"/>
              <c:showCatName val="0"/>
              <c:showSerName val="0"/>
              <c:showPercent val="0"/>
              <c:showBubbleSize val="0"/>
              <c:extLst>
                <c:ext xmlns:c15="http://schemas.microsoft.com/office/drawing/2012/chart" uri="{CE6537A1-D6FC-4f65-9D91-7224C49458BB}"/>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numCache>
            </c:numRef>
          </c:val>
        </c:ser>
        <c:dLbls>
          <c:showLegendKey val="0"/>
          <c:showVal val="0"/>
          <c:showCatName val="0"/>
          <c:showSerName val="0"/>
          <c:showPercent val="0"/>
          <c:showBubbleSize val="0"/>
        </c:dLbls>
        <c:gapWidth val="100"/>
        <c:axId val="468512776"/>
        <c:axId val="46851395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numCache>
            </c:numRef>
          </c:val>
          <c:smooth val="0"/>
        </c:ser>
        <c:dLbls>
          <c:showLegendKey val="0"/>
          <c:showVal val="0"/>
          <c:showCatName val="0"/>
          <c:showSerName val="0"/>
          <c:showPercent val="0"/>
          <c:showBubbleSize val="0"/>
        </c:dLbls>
        <c:marker val="1"/>
        <c:smooth val="0"/>
        <c:axId val="468514344"/>
        <c:axId val="468514736"/>
      </c:lineChart>
      <c:catAx>
        <c:axId val="4685127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8513952"/>
        <c:crosses val="autoZero"/>
        <c:auto val="1"/>
        <c:lblAlgn val="ctr"/>
        <c:lblOffset val="100"/>
        <c:noMultiLvlLbl val="0"/>
      </c:catAx>
      <c:valAx>
        <c:axId val="468513952"/>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468512776"/>
        <c:crosses val="autoZero"/>
        <c:crossBetween val="between"/>
        <c:majorUnit val="4000"/>
      </c:valAx>
      <c:catAx>
        <c:axId val="468514344"/>
        <c:scaling>
          <c:orientation val="minMax"/>
        </c:scaling>
        <c:delete val="1"/>
        <c:axPos val="b"/>
        <c:numFmt formatCode="General" sourceLinked="1"/>
        <c:majorTickMark val="out"/>
        <c:minorTickMark val="none"/>
        <c:tickLblPos val="none"/>
        <c:crossAx val="468514736"/>
        <c:crosses val="autoZero"/>
        <c:auto val="1"/>
        <c:lblAlgn val="ctr"/>
        <c:lblOffset val="100"/>
        <c:noMultiLvlLbl val="0"/>
      </c:catAx>
      <c:valAx>
        <c:axId val="468514736"/>
        <c:scaling>
          <c:orientation val="minMax"/>
          <c:max val="0.16000000000000003"/>
          <c:min val="0"/>
        </c:scaling>
        <c:delete val="0"/>
        <c:axPos val="r"/>
        <c:numFmt formatCode="0.0%" sourceLinked="0"/>
        <c:majorTickMark val="out"/>
        <c:minorTickMark val="none"/>
        <c:tickLblPos val="nextTo"/>
        <c:txPr>
          <a:bodyPr/>
          <a:lstStyle/>
          <a:p>
            <a:pPr>
              <a:defRPr>
                <a:latin typeface="+mn-lt"/>
              </a:defRPr>
            </a:pPr>
            <a:endParaRPr lang="zh-CN"/>
          </a:p>
        </c:txPr>
        <c:crossAx val="468514344"/>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numCache>
            </c:numRef>
          </c:val>
        </c:ser>
        <c:dLbls>
          <c:showLegendKey val="0"/>
          <c:showVal val="0"/>
          <c:showCatName val="0"/>
          <c:showSerName val="0"/>
          <c:showPercent val="0"/>
          <c:showBubbleSize val="0"/>
        </c:dLbls>
        <c:gapWidth val="100"/>
        <c:axId val="468515520"/>
        <c:axId val="43013187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numCache>
            </c:numRef>
          </c:val>
          <c:smooth val="0"/>
        </c:ser>
        <c:dLbls>
          <c:showLegendKey val="0"/>
          <c:showVal val="0"/>
          <c:showCatName val="0"/>
          <c:showSerName val="0"/>
          <c:showPercent val="0"/>
          <c:showBubbleSize val="0"/>
        </c:dLbls>
        <c:marker val="1"/>
        <c:smooth val="0"/>
        <c:axId val="430132656"/>
        <c:axId val="430133048"/>
      </c:lineChart>
      <c:catAx>
        <c:axId val="46851552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0131872"/>
        <c:crosses val="autoZero"/>
        <c:auto val="1"/>
        <c:lblAlgn val="ctr"/>
        <c:lblOffset val="100"/>
        <c:noMultiLvlLbl val="0"/>
      </c:catAx>
      <c:valAx>
        <c:axId val="430131872"/>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468515520"/>
        <c:crosses val="autoZero"/>
        <c:crossBetween val="between"/>
        <c:majorUnit val="5000"/>
      </c:valAx>
      <c:catAx>
        <c:axId val="430132656"/>
        <c:scaling>
          <c:orientation val="minMax"/>
        </c:scaling>
        <c:delete val="1"/>
        <c:axPos val="b"/>
        <c:numFmt formatCode="General" sourceLinked="1"/>
        <c:majorTickMark val="out"/>
        <c:minorTickMark val="none"/>
        <c:tickLblPos val="none"/>
        <c:crossAx val="430133048"/>
        <c:crosses val="autoZero"/>
        <c:auto val="1"/>
        <c:lblAlgn val="ctr"/>
        <c:lblOffset val="100"/>
        <c:noMultiLvlLbl val="0"/>
      </c:catAx>
      <c:valAx>
        <c:axId val="430133048"/>
        <c:scaling>
          <c:orientation val="minMax"/>
          <c:max val="4.0000000000000008E-2"/>
        </c:scaling>
        <c:delete val="0"/>
        <c:axPos val="r"/>
        <c:numFmt formatCode="0.0%" sourceLinked="0"/>
        <c:majorTickMark val="out"/>
        <c:minorTickMark val="none"/>
        <c:tickLblPos val="nextTo"/>
        <c:crossAx val="430132656"/>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73511846051371"/>
          <c:y val="0.17600750440772606"/>
          <c:w val="0.74150897185556208"/>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74022.222222222219</c:v>
                </c:pt>
                <c:pt idx="1">
                  <c:v>74172.222222222219</c:v>
                </c:pt>
                <c:pt idx="2">
                  <c:v>74022.222222222219</c:v>
                </c:pt>
                <c:pt idx="3">
                  <c:v>73553.333333333328</c:v>
                </c:pt>
                <c:pt idx="4">
                  <c:v>73453.333333333328</c:v>
                </c:pt>
                <c:pt idx="5">
                  <c:v>72714.444444444438</c:v>
                </c:pt>
                <c:pt idx="6">
                  <c:v>71824.444444444438</c:v>
                </c:pt>
                <c:pt idx="7">
                  <c:v>71166.666666666672</c:v>
                </c:pt>
                <c:pt idx="8">
                  <c:v>71111.111111111109</c:v>
                </c:pt>
                <c:pt idx="9">
                  <c:v>71033.333333333328</c:v>
                </c:pt>
                <c:pt idx="10">
                  <c:v>67914.28571428571</c:v>
                </c:pt>
                <c:pt idx="11">
                  <c:v>71644.444444444394</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9.986859395532193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0393695788336955E-3"/>
                  <c:y val="2.62812089356110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478E-3"/>
                  <c:y val="-0.11038107752956636"/>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5196847894168014E-3"/>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608319348321E-2"/>
                  <c:y val="-7.3587385019710905E-2"/>
                </c:manualLayout>
              </c:layout>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72586</c:v>
                </c:pt>
                <c:pt idx="1">
                  <c:v>75733</c:v>
                </c:pt>
                <c:pt idx="2">
                  <c:v>72007</c:v>
                </c:pt>
                <c:pt idx="3">
                  <c:v>71789</c:v>
                </c:pt>
                <c:pt idx="4" formatCode="0">
                  <c:v>71789</c:v>
                </c:pt>
              </c:numCache>
            </c:numRef>
          </c:val>
        </c:ser>
        <c:dLbls>
          <c:showLegendKey val="0"/>
          <c:showVal val="0"/>
          <c:showCatName val="0"/>
          <c:showSerName val="0"/>
          <c:showPercent val="0"/>
          <c:showBubbleSize val="0"/>
        </c:dLbls>
        <c:gapWidth val="100"/>
        <c:axId val="435191880"/>
        <c:axId val="469871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-8.9999999999999993E-3</c:v>
                </c:pt>
                <c:pt idx="2">
                  <c:v>-1E-3</c:v>
                </c:pt>
                <c:pt idx="3">
                  <c:v>-1.7999999999999999E-2</c:v>
                </c:pt>
                <c:pt idx="4">
                  <c:v>-4.0000000000000001E-3</c:v>
                </c:pt>
              </c:numCache>
            </c:numRef>
          </c:val>
          <c:smooth val="0"/>
        </c:ser>
        <c:dLbls>
          <c:showLegendKey val="0"/>
          <c:showVal val="0"/>
          <c:showCatName val="0"/>
          <c:showSerName val="0"/>
          <c:showPercent val="0"/>
          <c:showBubbleSize val="0"/>
        </c:dLbls>
        <c:marker val="1"/>
        <c:smooth val="0"/>
        <c:axId val="469874376"/>
        <c:axId val="469870064"/>
      </c:lineChart>
      <c:catAx>
        <c:axId val="43519188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9871240"/>
        <c:crosses val="autoZero"/>
        <c:auto val="1"/>
        <c:lblAlgn val="ctr"/>
        <c:lblOffset val="100"/>
        <c:noMultiLvlLbl val="0"/>
      </c:catAx>
      <c:valAx>
        <c:axId val="469871240"/>
        <c:scaling>
          <c:orientation val="minMax"/>
          <c:max val="90000"/>
          <c:min val="50000"/>
        </c:scaling>
        <c:delete val="0"/>
        <c:axPos val="l"/>
        <c:numFmt formatCode="0_);[Red]\(0\)" sourceLinked="0"/>
        <c:majorTickMark val="out"/>
        <c:minorTickMark val="none"/>
        <c:tickLblPos val="nextTo"/>
        <c:txPr>
          <a:bodyPr/>
          <a:lstStyle/>
          <a:p>
            <a:pPr>
              <a:defRPr>
                <a:latin typeface="+mn-lt"/>
              </a:defRPr>
            </a:pPr>
            <a:endParaRPr lang="zh-CN"/>
          </a:p>
        </c:txPr>
        <c:crossAx val="435191880"/>
        <c:crosses val="autoZero"/>
        <c:crossBetween val="between"/>
        <c:majorUnit val="6000"/>
      </c:valAx>
      <c:catAx>
        <c:axId val="469874376"/>
        <c:scaling>
          <c:orientation val="minMax"/>
        </c:scaling>
        <c:delete val="1"/>
        <c:axPos val="b"/>
        <c:numFmt formatCode="General" sourceLinked="1"/>
        <c:majorTickMark val="out"/>
        <c:minorTickMark val="none"/>
        <c:tickLblPos val="none"/>
        <c:crossAx val="469870064"/>
        <c:crosses val="autoZero"/>
        <c:auto val="1"/>
        <c:lblAlgn val="ctr"/>
        <c:lblOffset val="100"/>
        <c:noMultiLvlLbl val="0"/>
      </c:catAx>
      <c:valAx>
        <c:axId val="469870064"/>
        <c:scaling>
          <c:orientation val="minMax"/>
          <c:max val="0.1"/>
          <c:min val="-6.0000000000000026E-2"/>
        </c:scaling>
        <c:delete val="0"/>
        <c:axPos val="r"/>
        <c:numFmt formatCode="0.0%" sourceLinked="0"/>
        <c:majorTickMark val="out"/>
        <c:minorTickMark val="none"/>
        <c:tickLblPos val="nextTo"/>
        <c:crossAx val="469874376"/>
        <c:crosses val="max"/>
        <c:crossBetween val="between"/>
        <c:majorUnit val="4.0000000000000022E-2"/>
      </c:valAx>
      <c:spPr>
        <a:noFill/>
        <a:ln w="25389">
          <a:noFill/>
        </a:ln>
      </c:spPr>
    </c:plotArea>
    <c:legend>
      <c:legendPos val="t"/>
      <c:layout>
        <c:manualLayout>
          <c:xMode val="edge"/>
          <c:yMode val="edge"/>
          <c:x val="0.14731740136867374"/>
          <c:y val="0"/>
          <c:w val="0.74042295277875469"/>
          <c:h val="0.11183502850579946"/>
        </c:manualLayout>
      </c:layout>
      <c:overlay val="0"/>
      <c:txPr>
        <a:bodyPr/>
        <a:lstStyle/>
        <a:p>
          <a:pPr>
            <a:defRPr sz="1194">
              <a:latin typeface="+mn-lt"/>
              <a:ea typeface="华文细黑" pitchFamily="2" charset="-122"/>
            </a:defRPr>
          </a:pPr>
          <a:endParaRPr lang="zh-CN"/>
        </a:p>
      </c:txPr>
    </c:legend>
    <c:plotVisOnly val="1"/>
    <c:dispBlanksAs val="gap"/>
    <c:showDLblsOverMax val="0"/>
  </c:chart>
  <c:spPr>
    <a:ln>
      <a:solidFill>
        <a:prstClr val="white">
          <a:alpha val="88000"/>
        </a:prstClr>
      </a:solidFill>
    </a:ln>
  </c:spPr>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92892.857142857145</c:v>
                </c:pt>
                <c:pt idx="1">
                  <c:v>92892.857142857145</c:v>
                </c:pt>
                <c:pt idx="2">
                  <c:v>91521.428571428565</c:v>
                </c:pt>
                <c:pt idx="3">
                  <c:v>90635.71428571429</c:v>
                </c:pt>
                <c:pt idx="4">
                  <c:v>90535.71428571429</c:v>
                </c:pt>
                <c:pt idx="5">
                  <c:v>90030</c:v>
                </c:pt>
                <c:pt idx="6" formatCode="_-* #,##0_-;\-* #,##0_-;_-* &quot;-&quot;_-;_-@_-">
                  <c:v>89815.71428571429</c:v>
                </c:pt>
                <c:pt idx="7">
                  <c:v>89172.857142857145</c:v>
                </c:pt>
                <c:pt idx="8">
                  <c:v>89122.857142857145</c:v>
                </c:pt>
                <c:pt idx="9">
                  <c:v>90008.571428571435</c:v>
                </c:pt>
                <c:pt idx="10">
                  <c:v>91727.142857142855</c:v>
                </c:pt>
                <c:pt idx="11">
                  <c:v>93076.428571428565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474726114219115E-17"/>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218175919109628E-3"/>
                  <c:y val="-8.409986859395536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560908795955458E-3"/>
                  <c:y val="-4.7306176084099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4523447935154518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91616</c:v>
                </c:pt>
                <c:pt idx="1">
                  <c:v>90309</c:v>
                </c:pt>
                <c:pt idx="2">
                  <c:v>90309</c:v>
                </c:pt>
                <c:pt idx="3">
                  <c:v>89156</c:v>
                </c:pt>
                <c:pt idx="4">
                  <c:v>88476</c:v>
                </c:pt>
              </c:numCache>
            </c:numRef>
          </c:val>
        </c:ser>
        <c:dLbls>
          <c:showLegendKey val="0"/>
          <c:showVal val="0"/>
          <c:showCatName val="0"/>
          <c:showSerName val="0"/>
          <c:showPercent val="0"/>
          <c:showBubbleSize val="0"/>
        </c:dLbls>
        <c:gapWidth val="100"/>
        <c:axId val="469871632"/>
        <c:axId val="469873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2.3E-2</c:v>
                </c:pt>
                <c:pt idx="1">
                  <c:v>8.9999999999999993E-3</c:v>
                </c:pt>
                <c:pt idx="2">
                  <c:v>8.9999999999999993E-3</c:v>
                </c:pt>
                <c:pt idx="3">
                  <c:v>-4.0000000000000001E-3</c:v>
                </c:pt>
                <c:pt idx="4">
                  <c:v>-1.0999999999999999E-2</c:v>
                </c:pt>
              </c:numCache>
            </c:numRef>
          </c:val>
          <c:smooth val="0"/>
        </c:ser>
        <c:dLbls>
          <c:showLegendKey val="0"/>
          <c:showVal val="0"/>
          <c:showCatName val="0"/>
          <c:showSerName val="0"/>
          <c:showPercent val="0"/>
          <c:showBubbleSize val="0"/>
        </c:dLbls>
        <c:marker val="1"/>
        <c:smooth val="0"/>
        <c:axId val="469869280"/>
        <c:axId val="469875160"/>
      </c:lineChart>
      <c:catAx>
        <c:axId val="46987163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9873984"/>
        <c:crosses val="autoZero"/>
        <c:auto val="1"/>
        <c:lblAlgn val="ctr"/>
        <c:lblOffset val="100"/>
        <c:noMultiLvlLbl val="0"/>
      </c:catAx>
      <c:valAx>
        <c:axId val="469873984"/>
        <c:scaling>
          <c:orientation val="minMax"/>
          <c:max val="105000"/>
          <c:min val="70000"/>
        </c:scaling>
        <c:delete val="0"/>
        <c:axPos val="l"/>
        <c:numFmt formatCode="0_);[Red]\(0\)" sourceLinked="0"/>
        <c:majorTickMark val="out"/>
        <c:minorTickMark val="none"/>
        <c:tickLblPos val="nextTo"/>
        <c:txPr>
          <a:bodyPr/>
          <a:lstStyle/>
          <a:p>
            <a:pPr>
              <a:defRPr>
                <a:latin typeface="+mn-lt"/>
              </a:defRPr>
            </a:pPr>
            <a:endParaRPr lang="zh-CN"/>
          </a:p>
        </c:txPr>
        <c:crossAx val="469871632"/>
        <c:crosses val="autoZero"/>
        <c:crossBetween val="between"/>
        <c:majorUnit val="8000"/>
      </c:valAx>
      <c:catAx>
        <c:axId val="469869280"/>
        <c:scaling>
          <c:orientation val="minMax"/>
        </c:scaling>
        <c:delete val="1"/>
        <c:axPos val="b"/>
        <c:numFmt formatCode="General" sourceLinked="1"/>
        <c:majorTickMark val="out"/>
        <c:minorTickMark val="none"/>
        <c:tickLblPos val="none"/>
        <c:crossAx val="469875160"/>
        <c:crosses val="autoZero"/>
        <c:auto val="1"/>
        <c:lblAlgn val="ctr"/>
        <c:lblOffset val="100"/>
        <c:noMultiLvlLbl val="0"/>
      </c:catAx>
      <c:valAx>
        <c:axId val="469875160"/>
        <c:scaling>
          <c:orientation val="minMax"/>
          <c:max val="0.15000000000000008"/>
          <c:min val="-5.0000000000000024E-2"/>
        </c:scaling>
        <c:delete val="0"/>
        <c:axPos val="r"/>
        <c:numFmt formatCode="0.0%" sourceLinked="0"/>
        <c:majorTickMark val="out"/>
        <c:minorTickMark val="none"/>
        <c:tickLblPos val="nextTo"/>
        <c:txPr>
          <a:bodyPr/>
          <a:lstStyle/>
          <a:p>
            <a:pPr>
              <a:defRPr>
                <a:latin typeface="+mn-lt"/>
              </a:defRPr>
            </a:pPr>
            <a:endParaRPr lang="zh-CN"/>
          </a:p>
        </c:txPr>
        <c:crossAx val="469869280"/>
        <c:crosses val="max"/>
        <c:crossBetween val="between"/>
        <c:majorUnit val="0.05"/>
      </c:valAx>
      <c:spPr>
        <a:noFill/>
        <a:ln w="25399">
          <a:noFill/>
        </a:ln>
      </c:spPr>
    </c:plotArea>
    <c:legend>
      <c:legendPos val="t"/>
      <c:layout>
        <c:manualLayout>
          <c:xMode val="edge"/>
          <c:yMode val="edge"/>
          <c:x val="0.14740328648203055"/>
          <c:y val="1.6132432264864831E-3"/>
          <c:w val="0.74782173824502884"/>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091624535956406E-2"/>
                  <c:y val="-6.613251474493843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numCache>
            </c:numRef>
          </c:val>
          <c:smooth val="0"/>
        </c:ser>
        <c:dLbls>
          <c:showLegendKey val="0"/>
          <c:showVal val="0"/>
          <c:showCatName val="0"/>
          <c:showSerName val="0"/>
          <c:showPercent val="0"/>
          <c:showBubbleSize val="0"/>
        </c:dLbls>
        <c:marker val="1"/>
        <c:smooth val="0"/>
        <c:axId val="469875944"/>
        <c:axId val="469872416"/>
      </c:lineChart>
      <c:catAx>
        <c:axId val="4698759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9872416"/>
        <c:crosses val="autoZero"/>
        <c:auto val="1"/>
        <c:lblAlgn val="ctr"/>
        <c:lblOffset val="100"/>
        <c:tickLblSkip val="1"/>
        <c:tickMarkSkip val="1"/>
        <c:noMultiLvlLbl val="0"/>
      </c:catAx>
      <c:valAx>
        <c:axId val="469872416"/>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9875944"/>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numCache>
            </c:numRef>
          </c:val>
          <c:smooth val="0"/>
        </c:ser>
        <c:dLbls>
          <c:showLegendKey val="0"/>
          <c:showVal val="0"/>
          <c:showCatName val="0"/>
          <c:showSerName val="0"/>
          <c:showPercent val="0"/>
          <c:showBubbleSize val="0"/>
        </c:dLbls>
        <c:marker val="1"/>
        <c:smooth val="0"/>
        <c:axId val="469870456"/>
        <c:axId val="469870848"/>
      </c:lineChart>
      <c:catAx>
        <c:axId val="4698704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9870848"/>
        <c:crosses val="autoZero"/>
        <c:auto val="1"/>
        <c:lblAlgn val="ctr"/>
        <c:lblOffset val="100"/>
        <c:tickLblSkip val="1"/>
        <c:tickMarkSkip val="1"/>
        <c:noMultiLvlLbl val="0"/>
      </c:catAx>
      <c:valAx>
        <c:axId val="469870848"/>
        <c:scaling>
          <c:orientation val="minMax"/>
          <c:max val="7"/>
          <c:min val="-7"/>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9870456"/>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numCache>
            </c:numRef>
          </c:val>
        </c:ser>
        <c:dLbls>
          <c:showLegendKey val="0"/>
          <c:showVal val="0"/>
          <c:showCatName val="0"/>
          <c:showSerName val="0"/>
          <c:showPercent val="0"/>
          <c:showBubbleSize val="0"/>
        </c:dLbls>
        <c:gapWidth val="100"/>
        <c:axId val="468638208"/>
        <c:axId val="4686366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numCache>
            </c:numRef>
          </c:val>
          <c:smooth val="0"/>
        </c:ser>
        <c:dLbls>
          <c:showLegendKey val="0"/>
          <c:showVal val="0"/>
          <c:showCatName val="0"/>
          <c:showSerName val="0"/>
          <c:showPercent val="0"/>
          <c:showBubbleSize val="0"/>
        </c:dLbls>
        <c:marker val="1"/>
        <c:smooth val="0"/>
        <c:axId val="468642128"/>
        <c:axId val="468639776"/>
      </c:lineChart>
      <c:catAx>
        <c:axId val="4686382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8636640"/>
        <c:crosses val="autoZero"/>
        <c:auto val="1"/>
        <c:lblAlgn val="ctr"/>
        <c:lblOffset val="100"/>
        <c:noMultiLvlLbl val="0"/>
      </c:catAx>
      <c:valAx>
        <c:axId val="468636640"/>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468638208"/>
        <c:crosses val="autoZero"/>
        <c:crossBetween val="between"/>
        <c:majorUnit val="10000"/>
      </c:valAx>
      <c:catAx>
        <c:axId val="468642128"/>
        <c:scaling>
          <c:orientation val="minMax"/>
        </c:scaling>
        <c:delete val="1"/>
        <c:axPos val="b"/>
        <c:numFmt formatCode="General" sourceLinked="1"/>
        <c:majorTickMark val="out"/>
        <c:minorTickMark val="none"/>
        <c:tickLblPos val="none"/>
        <c:crossAx val="468639776"/>
        <c:crosses val="autoZero"/>
        <c:auto val="1"/>
        <c:lblAlgn val="ctr"/>
        <c:lblOffset val="100"/>
        <c:noMultiLvlLbl val="0"/>
      </c:catAx>
      <c:valAx>
        <c:axId val="468639776"/>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468642128"/>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numCache>
            </c:numRef>
          </c:val>
        </c:ser>
        <c:dLbls>
          <c:showLegendKey val="0"/>
          <c:showVal val="0"/>
          <c:showCatName val="0"/>
          <c:showSerName val="0"/>
          <c:showPercent val="0"/>
          <c:showBubbleSize val="0"/>
        </c:dLbls>
        <c:gapWidth val="100"/>
        <c:axId val="468635464"/>
        <c:axId val="46863703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numCache>
            </c:numRef>
          </c:val>
          <c:smooth val="0"/>
        </c:ser>
        <c:dLbls>
          <c:showLegendKey val="0"/>
          <c:showVal val="0"/>
          <c:showCatName val="0"/>
          <c:showSerName val="0"/>
          <c:showPercent val="0"/>
          <c:showBubbleSize val="0"/>
        </c:dLbls>
        <c:marker val="1"/>
        <c:smooth val="0"/>
        <c:axId val="468642520"/>
        <c:axId val="468636248"/>
      </c:lineChart>
      <c:catAx>
        <c:axId val="46863546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8637032"/>
        <c:crosses val="autoZero"/>
        <c:auto val="1"/>
        <c:lblAlgn val="ctr"/>
        <c:lblOffset val="100"/>
        <c:noMultiLvlLbl val="0"/>
      </c:catAx>
      <c:valAx>
        <c:axId val="468637032"/>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468635464"/>
        <c:crosses val="autoZero"/>
        <c:crossBetween val="between"/>
        <c:majorUnit val="10000"/>
      </c:valAx>
      <c:catAx>
        <c:axId val="468642520"/>
        <c:scaling>
          <c:orientation val="minMax"/>
        </c:scaling>
        <c:delete val="1"/>
        <c:axPos val="b"/>
        <c:numFmt formatCode="General" sourceLinked="1"/>
        <c:majorTickMark val="out"/>
        <c:minorTickMark val="none"/>
        <c:tickLblPos val="none"/>
        <c:crossAx val="468636248"/>
        <c:crosses val="autoZero"/>
        <c:auto val="1"/>
        <c:lblAlgn val="ctr"/>
        <c:lblOffset val="100"/>
        <c:noMultiLvlLbl val="0"/>
      </c:catAx>
      <c:valAx>
        <c:axId val="468636248"/>
        <c:scaling>
          <c:orientation val="minMax"/>
          <c:max val="0.18000000000000002"/>
          <c:min val="-0.18000000000000002"/>
        </c:scaling>
        <c:delete val="0"/>
        <c:axPos val="r"/>
        <c:numFmt formatCode="0.0%" sourceLinked="0"/>
        <c:majorTickMark val="out"/>
        <c:minorTickMark val="none"/>
        <c:tickLblPos val="nextTo"/>
        <c:crossAx val="468642520"/>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dPt>
          <c:dPt>
            <c:idx val="1"/>
            <c:invertIfNegative val="0"/>
            <c:bubble3D val="0"/>
            <c:spPr>
              <a:solidFill>
                <a:srgbClr val="BFBFBF"/>
              </a:solidFill>
              <a:ln w="9525">
                <a:noFill/>
              </a:ln>
              <a:effectLst>
                <a:outerShdw blurRad="40005" dist="20320" dir="5400000" algn="tl" rotWithShape="0">
                  <a:prstClr val="black">
                    <a:alpha val="38000"/>
                  </a:prstClr>
                </a:outerShdw>
              </a:effectLst>
            </c:spPr>
          </c:dPt>
          <c:dPt>
            <c:idx val="2"/>
            <c:invertIfNegative val="0"/>
            <c:bubble3D val="0"/>
            <c:spPr>
              <a:solidFill>
                <a:srgbClr val="275C9D"/>
              </a:solidFill>
              <a:ln w="9525">
                <a:noFill/>
              </a:ln>
              <a:effectLst>
                <a:outerShdw blurRad="40005" dist="20320" dir="5400000" algn="tl" rotWithShape="0">
                  <a:prstClr val="black">
                    <a:alpha val="38000"/>
                  </a:prstClr>
                </a:outerShdw>
              </a:effectLst>
            </c:spPr>
          </c:dPt>
          <c:dPt>
            <c:idx val="3"/>
            <c:invertIfNegative val="0"/>
            <c:bubble3D val="0"/>
            <c:spPr>
              <a:solidFill>
                <a:srgbClr val="BFBFBF"/>
              </a:solidFill>
              <a:ln w="9525">
                <a:noFill/>
              </a:ln>
              <a:effectLst>
                <a:outerShdw blurRad="40005" dist="20320" dir="5400000" algn="tl" rotWithShape="0">
                  <a:prstClr val="black">
                    <a:alpha val="38000"/>
                  </a:prstClr>
                </a:outerShdw>
              </a:effectLst>
            </c:spPr>
          </c:dPt>
          <c:dPt>
            <c:idx val="4"/>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dPt>
          <c:dPt>
            <c:idx val="5"/>
            <c:invertIfNegative val="0"/>
            <c:bubble3D val="0"/>
            <c:spPr>
              <a:solidFill>
                <a:srgbClr val="BFBFBF"/>
              </a:solidFill>
              <a:ln w="9525">
                <a:noFill/>
              </a:ln>
              <a:effectLst>
                <a:outerShdw blurRad="40005" dist="20320" dir="5400000" algn="tl" rotWithShape="0">
                  <a:prstClr val="black">
                    <a:alpha val="38000"/>
                  </a:prstClr>
                </a:outerShdw>
              </a:effectLst>
            </c:spPr>
          </c:dPt>
          <c:dPt>
            <c:idx val="6"/>
            <c:invertIfNegative val="0"/>
            <c:bubble3D val="0"/>
            <c:spPr>
              <a:solidFill>
                <a:srgbClr val="BFBFBF"/>
              </a:solidFill>
              <a:ln w="9525">
                <a:noFill/>
              </a:ln>
              <a:effectLst>
                <a:outerShdw blurRad="40005" dist="20320" dir="5400000" algn="tl" rotWithShape="0">
                  <a:prstClr val="black">
                    <a:alpha val="38000"/>
                  </a:prstClr>
                </a:outerShdw>
              </a:effectLst>
            </c:spPr>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4.7E-2</c:v>
                </c:pt>
                <c:pt idx="1">
                  <c:v>-4.3999999999999997E-2</c:v>
                </c:pt>
                <c:pt idx="2">
                  <c:v>8.0000000000000002E-3</c:v>
                </c:pt>
                <c:pt idx="3">
                  <c:v>-3.0000000000000001E-3</c:v>
                </c:pt>
                <c:pt idx="4">
                  <c:v>-7.0000000000000001E-3</c:v>
                </c:pt>
                <c:pt idx="5">
                  <c:v>-1.2E-2</c:v>
                </c:pt>
                <c:pt idx="6">
                  <c:v>-1.7999999999999999E-2</c:v>
                </c:pt>
              </c:numCache>
            </c:numRef>
          </c:val>
        </c:ser>
        <c:dLbls>
          <c:showLegendKey val="0"/>
          <c:showVal val="0"/>
          <c:showCatName val="0"/>
          <c:showSerName val="0"/>
          <c:showPercent val="0"/>
          <c:showBubbleSize val="0"/>
        </c:dLbls>
        <c:gapWidth val="150"/>
        <c:axId val="430132264"/>
        <c:axId val="430129128"/>
      </c:barChart>
      <c:catAx>
        <c:axId val="430132264"/>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30129128"/>
        <c:crossesAt val="0"/>
        <c:auto val="1"/>
        <c:lblAlgn val="ctr"/>
        <c:lblOffset val="100"/>
        <c:tickLblSkip val="1"/>
        <c:tickMarkSkip val="1"/>
        <c:noMultiLvlLbl val="0"/>
      </c:catAx>
      <c:valAx>
        <c:axId val="430129128"/>
        <c:scaling>
          <c:orientation val="minMax"/>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30132264"/>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4"/>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81578.571428571435</c:v>
                </c:pt>
                <c:pt idx="1">
                  <c:v>81578.571428571435</c:v>
                </c:pt>
                <c:pt idx="2">
                  <c:v>81142.857142857145</c:v>
                </c:pt>
                <c:pt idx="3">
                  <c:v>79892.857142857145</c:v>
                </c:pt>
                <c:pt idx="4">
                  <c:v>79635.71428571429</c:v>
                </c:pt>
                <c:pt idx="5">
                  <c:v>79350</c:v>
                </c:pt>
                <c:pt idx="6">
                  <c:v>78767.142857142855</c:v>
                </c:pt>
                <c:pt idx="7">
                  <c:v>77788.571428571435</c:v>
                </c:pt>
                <c:pt idx="8">
                  <c:v>77518.571428571435</c:v>
                </c:pt>
                <c:pt idx="9">
                  <c:v>76518.571428571435</c:v>
                </c:pt>
                <c:pt idx="10">
                  <c:v>78751.428571428565</c:v>
                </c:pt>
                <c:pt idx="11">
                  <c:v>92406.25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096843752944473E-17"/>
                  <c:y val="-5.22155854066072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2617239675772599E-3"/>
                  <c:y val="1.57687253613666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96847894168014E-3"/>
                  <c:y val="-8.35449366505716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6193687505888945E-17"/>
                  <c:y val="1.566467562198213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694402259101379E-2"/>
                  <c:y val="5.2562417871222103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90417</c:v>
                </c:pt>
                <c:pt idx="1">
                  <c:v>89561</c:v>
                </c:pt>
                <c:pt idx="2">
                  <c:v>87636</c:v>
                </c:pt>
                <c:pt idx="3">
                  <c:v>87463</c:v>
                </c:pt>
                <c:pt idx="4">
                  <c:v>85163</c:v>
                </c:pt>
              </c:numCache>
            </c:numRef>
          </c:val>
        </c:ser>
        <c:dLbls>
          <c:showLegendKey val="0"/>
          <c:showVal val="0"/>
          <c:showCatName val="0"/>
          <c:showSerName val="0"/>
          <c:showPercent val="0"/>
          <c:showBubbleSize val="0"/>
        </c:dLbls>
        <c:gapWidth val="100"/>
        <c:axId val="468638600"/>
        <c:axId val="468638992"/>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4.2999999999999997E-2</c:v>
                </c:pt>
                <c:pt idx="1">
                  <c:v>3.5999999999999997E-2</c:v>
                </c:pt>
                <c:pt idx="2">
                  <c:v>-0.03</c:v>
                </c:pt>
                <c:pt idx="3">
                  <c:v>-1.7000000000000001E-2</c:v>
                </c:pt>
                <c:pt idx="4">
                  <c:v>-3.1E-2</c:v>
                </c:pt>
              </c:numCache>
            </c:numRef>
          </c:val>
          <c:smooth val="0"/>
        </c:ser>
        <c:dLbls>
          <c:showLegendKey val="0"/>
          <c:showVal val="0"/>
          <c:showCatName val="0"/>
          <c:showSerName val="0"/>
          <c:showPercent val="0"/>
          <c:showBubbleSize val="0"/>
        </c:dLbls>
        <c:marker val="1"/>
        <c:smooth val="0"/>
        <c:axId val="468640560"/>
        <c:axId val="468640952"/>
      </c:lineChart>
      <c:catAx>
        <c:axId val="46863860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8638992"/>
        <c:crosses val="autoZero"/>
        <c:auto val="1"/>
        <c:lblAlgn val="ctr"/>
        <c:lblOffset val="100"/>
        <c:noMultiLvlLbl val="0"/>
      </c:catAx>
      <c:valAx>
        <c:axId val="468638992"/>
        <c:scaling>
          <c:orientation val="minMax"/>
          <c:max val="105000"/>
          <c:min val="50000"/>
        </c:scaling>
        <c:delete val="0"/>
        <c:axPos val="l"/>
        <c:numFmt formatCode="0_);[Red]\(0\)" sourceLinked="0"/>
        <c:majorTickMark val="out"/>
        <c:minorTickMark val="none"/>
        <c:tickLblPos val="nextTo"/>
        <c:txPr>
          <a:bodyPr/>
          <a:lstStyle/>
          <a:p>
            <a:pPr>
              <a:defRPr>
                <a:latin typeface="+mn-lt"/>
              </a:defRPr>
            </a:pPr>
            <a:endParaRPr lang="zh-CN"/>
          </a:p>
        </c:txPr>
        <c:crossAx val="468638600"/>
        <c:crosses val="autoZero"/>
        <c:crossBetween val="between"/>
        <c:majorUnit val="9000"/>
        <c:minorUnit val="2500"/>
      </c:valAx>
      <c:catAx>
        <c:axId val="468640560"/>
        <c:scaling>
          <c:orientation val="minMax"/>
        </c:scaling>
        <c:delete val="1"/>
        <c:axPos val="b"/>
        <c:numFmt formatCode="General" sourceLinked="1"/>
        <c:majorTickMark val="out"/>
        <c:minorTickMark val="none"/>
        <c:tickLblPos val="none"/>
        <c:crossAx val="468640952"/>
        <c:crosses val="autoZero"/>
        <c:auto val="1"/>
        <c:lblAlgn val="ctr"/>
        <c:lblOffset val="100"/>
        <c:noMultiLvlLbl val="0"/>
      </c:catAx>
      <c:valAx>
        <c:axId val="468640952"/>
        <c:scaling>
          <c:orientation val="minMax"/>
          <c:max val="0.30000000000000004"/>
          <c:min val="-0.1"/>
        </c:scaling>
        <c:delete val="0"/>
        <c:axPos val="r"/>
        <c:numFmt formatCode="0.0%" sourceLinked="0"/>
        <c:majorTickMark val="out"/>
        <c:minorTickMark val="none"/>
        <c:tickLblPos val="nextTo"/>
        <c:txPr>
          <a:bodyPr/>
          <a:lstStyle/>
          <a:p>
            <a:pPr>
              <a:defRPr>
                <a:latin typeface="+mn-lt"/>
              </a:defRPr>
            </a:pPr>
            <a:endParaRPr lang="zh-CN"/>
          </a:p>
        </c:txPr>
        <c:crossAx val="468640560"/>
        <c:crosses val="max"/>
        <c:crossBetween val="between"/>
        <c:majorUnit val="0.15000000000000002"/>
      </c:valAx>
      <c:spPr>
        <a:noFill/>
        <a:ln w="25400">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 </c:formatCode>
                <c:ptCount val="12"/>
                <c:pt idx="0">
                  <c:v>108457.77777777778</c:v>
                </c:pt>
                <c:pt idx="1">
                  <c:v>108324.44444444444</c:v>
                </c:pt>
                <c:pt idx="2">
                  <c:v>109889.33333333333</c:v>
                </c:pt>
                <c:pt idx="3">
                  <c:v>117806.66666666667</c:v>
                </c:pt>
                <c:pt idx="4">
                  <c:v>117176.66666666667</c:v>
                </c:pt>
                <c:pt idx="5">
                  <c:v>117176.66666666667</c:v>
                </c:pt>
                <c:pt idx="6">
                  <c:v>116893.33333333333</c:v>
                </c:pt>
                <c:pt idx="7">
                  <c:v>121658.46153846153</c:v>
                </c:pt>
                <c:pt idx="8">
                  <c:v>121443.07692307692</c:v>
                </c:pt>
                <c:pt idx="9">
                  <c:v>124274.28571428571</c:v>
                </c:pt>
                <c:pt idx="10">
                  <c:v>122742.85714285714</c:v>
                </c:pt>
                <c:pt idx="11">
                  <c:v>121071.42857142857</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6090339980336967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3051877090050842E-17"/>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5147792786147723E-3"/>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 </c:formatCode>
                <c:ptCount val="12"/>
                <c:pt idx="0">
                  <c:v>120871</c:v>
                </c:pt>
                <c:pt idx="1">
                  <c:v>120021</c:v>
                </c:pt>
                <c:pt idx="2">
                  <c:v>121150</c:v>
                </c:pt>
                <c:pt idx="3">
                  <c:v>120864</c:v>
                </c:pt>
                <c:pt idx="4">
                  <c:v>114389</c:v>
                </c:pt>
              </c:numCache>
            </c:numRef>
          </c:val>
        </c:ser>
        <c:dLbls>
          <c:showLegendKey val="0"/>
          <c:showVal val="0"/>
          <c:showCatName val="0"/>
          <c:showSerName val="0"/>
          <c:showPercent val="0"/>
          <c:showBubbleSize val="0"/>
        </c:dLbls>
        <c:gapWidth val="100"/>
        <c:axId val="435109872"/>
        <c:axId val="435110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1.9E-2</c:v>
                </c:pt>
                <c:pt idx="1">
                  <c:v>3.7999999999999999E-2</c:v>
                </c:pt>
                <c:pt idx="2">
                  <c:v>4.8000000000000001E-2</c:v>
                </c:pt>
                <c:pt idx="3">
                  <c:v>6.4000000000000001E-2</c:v>
                </c:pt>
                <c:pt idx="4">
                  <c:v>7.0000000000000001E-3</c:v>
                </c:pt>
              </c:numCache>
            </c:numRef>
          </c:val>
          <c:smooth val="0"/>
        </c:ser>
        <c:dLbls>
          <c:showLegendKey val="0"/>
          <c:showVal val="0"/>
          <c:showCatName val="0"/>
          <c:showSerName val="0"/>
          <c:showPercent val="0"/>
          <c:showBubbleSize val="0"/>
        </c:dLbls>
        <c:marker val="1"/>
        <c:smooth val="0"/>
        <c:axId val="435105560"/>
        <c:axId val="435102032"/>
      </c:lineChart>
      <c:catAx>
        <c:axId val="4351098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5110264"/>
        <c:crosses val="autoZero"/>
        <c:auto val="1"/>
        <c:lblAlgn val="ctr"/>
        <c:lblOffset val="100"/>
        <c:noMultiLvlLbl val="0"/>
      </c:catAx>
      <c:valAx>
        <c:axId val="435110264"/>
        <c:scaling>
          <c:orientation val="minMax"/>
          <c:max val="150000"/>
          <c:min val="60000"/>
        </c:scaling>
        <c:delete val="0"/>
        <c:axPos val="l"/>
        <c:numFmt formatCode="0_);[Red]\(0\)" sourceLinked="0"/>
        <c:majorTickMark val="out"/>
        <c:minorTickMark val="none"/>
        <c:tickLblPos val="nextTo"/>
        <c:txPr>
          <a:bodyPr/>
          <a:lstStyle/>
          <a:p>
            <a:pPr>
              <a:defRPr>
                <a:latin typeface="+mn-lt"/>
              </a:defRPr>
            </a:pPr>
            <a:endParaRPr lang="zh-CN"/>
          </a:p>
        </c:txPr>
        <c:crossAx val="435109872"/>
        <c:crosses val="autoZero"/>
        <c:crossBetween val="between"/>
        <c:majorUnit val="20000"/>
      </c:valAx>
      <c:catAx>
        <c:axId val="435105560"/>
        <c:scaling>
          <c:orientation val="minMax"/>
        </c:scaling>
        <c:delete val="1"/>
        <c:axPos val="b"/>
        <c:numFmt formatCode="General" sourceLinked="1"/>
        <c:majorTickMark val="out"/>
        <c:minorTickMark val="none"/>
        <c:tickLblPos val="none"/>
        <c:crossAx val="435102032"/>
        <c:crosses val="autoZero"/>
        <c:auto val="1"/>
        <c:lblAlgn val="ctr"/>
        <c:lblOffset val="100"/>
        <c:noMultiLvlLbl val="0"/>
      </c:catAx>
      <c:valAx>
        <c:axId val="435102032"/>
        <c:scaling>
          <c:orientation val="minMax"/>
          <c:max val="0.2"/>
          <c:min val="-2.0000000000000011E-2"/>
        </c:scaling>
        <c:delete val="0"/>
        <c:axPos val="r"/>
        <c:numFmt formatCode="0.0%" sourceLinked="0"/>
        <c:majorTickMark val="out"/>
        <c:minorTickMark val="none"/>
        <c:tickLblPos val="nextTo"/>
        <c:crossAx val="435105560"/>
        <c:crosses val="max"/>
        <c:crossBetween val="between"/>
        <c:majorUnit val="6.0000000000000012E-2"/>
      </c:valAx>
      <c:spPr>
        <a:noFill/>
        <a:ln w="25399">
          <a:noFill/>
        </a:ln>
      </c:spPr>
    </c:plotArea>
    <c:legend>
      <c:legendPos val="t"/>
      <c:layout>
        <c:manualLayout>
          <c:xMode val="edge"/>
          <c:yMode val="edge"/>
          <c:x val="0.14728765711117003"/>
          <c:y val="0"/>
          <c:w val="0.74076255344323882"/>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numCache>
            </c:numRef>
          </c:val>
          <c:smooth val="0"/>
        </c:ser>
        <c:dLbls>
          <c:showLegendKey val="0"/>
          <c:showVal val="0"/>
          <c:showCatName val="0"/>
          <c:showSerName val="0"/>
          <c:showPercent val="0"/>
          <c:showBubbleSize val="0"/>
        </c:dLbls>
        <c:marker val="1"/>
        <c:smooth val="0"/>
        <c:axId val="435109480"/>
        <c:axId val="435100072"/>
      </c:lineChart>
      <c:catAx>
        <c:axId val="4351094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5100072"/>
        <c:crosses val="autoZero"/>
        <c:auto val="1"/>
        <c:lblAlgn val="ctr"/>
        <c:lblOffset val="100"/>
        <c:tickLblSkip val="1"/>
        <c:tickMarkSkip val="1"/>
        <c:noMultiLvlLbl val="0"/>
      </c:catAx>
      <c:valAx>
        <c:axId val="435100072"/>
        <c:scaling>
          <c:orientation val="minMax"/>
          <c:max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5109480"/>
        <c:crosses val="autoZero"/>
        <c:crossBetween val="between"/>
        <c:majorUnit val="4"/>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numCache>
            </c:numRef>
          </c:val>
          <c:smooth val="0"/>
        </c:ser>
        <c:dLbls>
          <c:showLegendKey val="0"/>
          <c:showVal val="0"/>
          <c:showCatName val="0"/>
          <c:showSerName val="0"/>
          <c:showPercent val="0"/>
          <c:showBubbleSize val="0"/>
        </c:dLbls>
        <c:marker val="1"/>
        <c:smooth val="0"/>
        <c:axId val="435108304"/>
        <c:axId val="435101248"/>
      </c:lineChart>
      <c:catAx>
        <c:axId val="4351083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5101248"/>
        <c:crosses val="autoZero"/>
        <c:auto val="1"/>
        <c:lblAlgn val="ctr"/>
        <c:lblOffset val="100"/>
        <c:tickLblSkip val="1"/>
        <c:tickMarkSkip val="1"/>
        <c:noMultiLvlLbl val="0"/>
      </c:catAx>
      <c:valAx>
        <c:axId val="43510124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5108304"/>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numCache>
            </c:numRef>
          </c:val>
        </c:ser>
        <c:dLbls>
          <c:showLegendKey val="0"/>
          <c:showVal val="0"/>
          <c:showCatName val="0"/>
          <c:showSerName val="0"/>
          <c:showPercent val="0"/>
          <c:showBubbleSize val="0"/>
        </c:dLbls>
        <c:gapWidth val="100"/>
        <c:axId val="435112224"/>
        <c:axId val="43510634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numCache>
            </c:numRef>
          </c:val>
          <c:smooth val="0"/>
        </c:ser>
        <c:dLbls>
          <c:showLegendKey val="0"/>
          <c:showVal val="0"/>
          <c:showCatName val="0"/>
          <c:showSerName val="0"/>
          <c:showPercent val="0"/>
          <c:showBubbleSize val="0"/>
        </c:dLbls>
        <c:marker val="1"/>
        <c:smooth val="0"/>
        <c:axId val="435107520"/>
        <c:axId val="435100464"/>
      </c:lineChart>
      <c:catAx>
        <c:axId val="43511222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5106344"/>
        <c:crosses val="autoZero"/>
        <c:auto val="1"/>
        <c:lblAlgn val="ctr"/>
        <c:lblOffset val="100"/>
        <c:noMultiLvlLbl val="0"/>
      </c:catAx>
      <c:valAx>
        <c:axId val="435106344"/>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35112224"/>
        <c:crosses val="autoZero"/>
        <c:crossBetween val="between"/>
        <c:majorUnit val="40000"/>
      </c:valAx>
      <c:catAx>
        <c:axId val="435107520"/>
        <c:scaling>
          <c:orientation val="minMax"/>
        </c:scaling>
        <c:delete val="1"/>
        <c:axPos val="b"/>
        <c:numFmt formatCode="General" sourceLinked="1"/>
        <c:majorTickMark val="out"/>
        <c:minorTickMark val="none"/>
        <c:tickLblPos val="none"/>
        <c:crossAx val="435100464"/>
        <c:crosses val="autoZero"/>
        <c:auto val="1"/>
        <c:lblAlgn val="ctr"/>
        <c:lblOffset val="100"/>
        <c:noMultiLvlLbl val="0"/>
      </c:catAx>
      <c:valAx>
        <c:axId val="435100464"/>
        <c:scaling>
          <c:orientation val="minMax"/>
          <c:max val="0.1"/>
          <c:min val="-3.0000000000000006E-2"/>
        </c:scaling>
        <c:delete val="0"/>
        <c:axPos val="r"/>
        <c:numFmt formatCode="0.0%" sourceLinked="0"/>
        <c:majorTickMark val="out"/>
        <c:minorTickMark val="none"/>
        <c:tickLblPos val="nextTo"/>
        <c:crossAx val="435107520"/>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numCache>
            </c:numRef>
          </c:val>
        </c:ser>
        <c:dLbls>
          <c:showLegendKey val="0"/>
          <c:showVal val="0"/>
          <c:showCatName val="0"/>
          <c:showSerName val="0"/>
          <c:showPercent val="0"/>
          <c:showBubbleSize val="0"/>
        </c:dLbls>
        <c:gapWidth val="100"/>
        <c:axId val="435101640"/>
        <c:axId val="43510281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numCache>
            </c:numRef>
          </c:val>
          <c:smooth val="0"/>
        </c:ser>
        <c:dLbls>
          <c:showLegendKey val="0"/>
          <c:showVal val="0"/>
          <c:showCatName val="0"/>
          <c:showSerName val="0"/>
          <c:showPercent val="0"/>
          <c:showBubbleSize val="0"/>
        </c:dLbls>
        <c:marker val="1"/>
        <c:smooth val="0"/>
        <c:axId val="435104776"/>
        <c:axId val="435106736"/>
      </c:lineChart>
      <c:catAx>
        <c:axId val="43510164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5102816"/>
        <c:crosses val="autoZero"/>
        <c:auto val="1"/>
        <c:lblAlgn val="ctr"/>
        <c:lblOffset val="100"/>
        <c:noMultiLvlLbl val="0"/>
      </c:catAx>
      <c:valAx>
        <c:axId val="43510281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35101640"/>
        <c:crosses val="autoZero"/>
        <c:crossBetween val="between"/>
        <c:majorUnit val="30000"/>
      </c:valAx>
      <c:catAx>
        <c:axId val="435104776"/>
        <c:scaling>
          <c:orientation val="minMax"/>
        </c:scaling>
        <c:delete val="1"/>
        <c:axPos val="b"/>
        <c:numFmt formatCode="General" sourceLinked="1"/>
        <c:majorTickMark val="out"/>
        <c:minorTickMark val="none"/>
        <c:tickLblPos val="none"/>
        <c:crossAx val="435106736"/>
        <c:crosses val="autoZero"/>
        <c:auto val="1"/>
        <c:lblAlgn val="ctr"/>
        <c:lblOffset val="100"/>
        <c:noMultiLvlLbl val="0"/>
      </c:catAx>
      <c:valAx>
        <c:axId val="435106736"/>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35104776"/>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560599647905301"/>
          <c:w val="0.74036001378393379"/>
          <c:h val="0.64075018568137265"/>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193513.33333333334</c:v>
                </c:pt>
                <c:pt idx="1">
                  <c:v>193146.66666666666</c:v>
                </c:pt>
                <c:pt idx="2">
                  <c:v>192250</c:v>
                </c:pt>
                <c:pt idx="3">
                  <c:v>192176.66666666666</c:v>
                </c:pt>
                <c:pt idx="4" formatCode="#,##0_ ">
                  <c:v>191220</c:v>
                </c:pt>
                <c:pt idx="5" formatCode="#,##0_ ">
                  <c:v>190820</c:v>
                </c:pt>
                <c:pt idx="6" formatCode="#,##0_ ">
                  <c:v>190673.33333333334</c:v>
                </c:pt>
                <c:pt idx="7" formatCode="#,##0_ ">
                  <c:v>204712.5</c:v>
                </c:pt>
                <c:pt idx="8" formatCode="#,##0_ ">
                  <c:v>201700</c:v>
                </c:pt>
                <c:pt idx="9" formatCode="#,##0_ ">
                  <c:v>198106.25</c:v>
                </c:pt>
                <c:pt idx="10" formatCode="#,##0_ ">
                  <c:v>195538.75</c:v>
                </c:pt>
                <c:pt idx="11" formatCode="#,##0_ ">
                  <c:v>196381.25</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04575163398692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8411493117181291E-3"/>
                  <c:y val="-5.75163398692810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2.61437908496732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8411493117181291E-3"/>
                  <c:y val="-3.660130718954248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
                  <c:y val="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195970</c:v>
                </c:pt>
                <c:pt idx="1">
                  <c:v>196345</c:v>
                </c:pt>
                <c:pt idx="2">
                  <c:v>195806</c:v>
                </c:pt>
                <c:pt idx="3">
                  <c:v>195389</c:v>
                </c:pt>
                <c:pt idx="4" formatCode="#,##0_ ">
                  <c:v>193735</c:v>
                </c:pt>
              </c:numCache>
            </c:numRef>
          </c:val>
        </c:ser>
        <c:dLbls>
          <c:showLegendKey val="0"/>
          <c:showVal val="0"/>
          <c:showCatName val="0"/>
          <c:showSerName val="0"/>
          <c:showPercent val="0"/>
          <c:showBubbleSize val="0"/>
        </c:dLbls>
        <c:gapWidth val="100"/>
        <c:axId val="469678952"/>
        <c:axId val="46967542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1.4E-2</c:v>
                </c:pt>
                <c:pt idx="1">
                  <c:v>2.9999999999999997E-4</c:v>
                </c:pt>
                <c:pt idx="2">
                  <c:v>0.01</c:v>
                </c:pt>
                <c:pt idx="3">
                  <c:v>8.0000000000000002E-3</c:v>
                </c:pt>
                <c:pt idx="4">
                  <c:v>2E-3</c:v>
                </c:pt>
              </c:numCache>
            </c:numRef>
          </c:val>
          <c:smooth val="0"/>
        </c:ser>
        <c:dLbls>
          <c:showLegendKey val="0"/>
          <c:showVal val="0"/>
          <c:showCatName val="0"/>
          <c:showSerName val="0"/>
          <c:showPercent val="0"/>
          <c:showBubbleSize val="0"/>
        </c:dLbls>
        <c:marker val="1"/>
        <c:smooth val="0"/>
        <c:axId val="469677384"/>
        <c:axId val="469682088"/>
      </c:lineChart>
      <c:catAx>
        <c:axId val="46967895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9675424"/>
        <c:crosses val="autoZero"/>
        <c:auto val="1"/>
        <c:lblAlgn val="ctr"/>
        <c:lblOffset val="100"/>
        <c:noMultiLvlLbl val="0"/>
      </c:catAx>
      <c:valAx>
        <c:axId val="469675424"/>
        <c:scaling>
          <c:orientation val="minMax"/>
          <c:max val="240000"/>
          <c:min val="120000"/>
        </c:scaling>
        <c:delete val="0"/>
        <c:axPos val="l"/>
        <c:numFmt formatCode="0_);[Red]\(0\)" sourceLinked="0"/>
        <c:majorTickMark val="out"/>
        <c:minorTickMark val="none"/>
        <c:tickLblPos val="nextTo"/>
        <c:txPr>
          <a:bodyPr/>
          <a:lstStyle/>
          <a:p>
            <a:pPr>
              <a:defRPr>
                <a:latin typeface="+mn-lt"/>
              </a:defRPr>
            </a:pPr>
            <a:endParaRPr lang="zh-CN"/>
          </a:p>
        </c:txPr>
        <c:crossAx val="469678952"/>
        <c:crosses val="autoZero"/>
        <c:crossBetween val="between"/>
        <c:majorUnit val="20000"/>
      </c:valAx>
      <c:catAx>
        <c:axId val="469677384"/>
        <c:scaling>
          <c:orientation val="minMax"/>
        </c:scaling>
        <c:delete val="1"/>
        <c:axPos val="b"/>
        <c:numFmt formatCode="General" sourceLinked="1"/>
        <c:majorTickMark val="out"/>
        <c:minorTickMark val="none"/>
        <c:tickLblPos val="none"/>
        <c:crossAx val="469682088"/>
        <c:crosses val="autoZero"/>
        <c:auto val="1"/>
        <c:lblAlgn val="ctr"/>
        <c:lblOffset val="100"/>
        <c:noMultiLvlLbl val="0"/>
      </c:catAx>
      <c:valAx>
        <c:axId val="469682088"/>
        <c:scaling>
          <c:orientation val="minMax"/>
          <c:max val="0.12000000000000001"/>
          <c:min val="-4.0000000000000008E-2"/>
        </c:scaling>
        <c:delete val="0"/>
        <c:axPos val="r"/>
        <c:numFmt formatCode="0.0%" sourceLinked="0"/>
        <c:majorTickMark val="out"/>
        <c:minorTickMark val="none"/>
        <c:tickLblPos val="nextTo"/>
        <c:crossAx val="469677384"/>
        <c:crosses val="max"/>
        <c:crossBetween val="between"/>
        <c:minorUnit val="5.0000000000000024E-2"/>
      </c:valAx>
      <c:spPr>
        <a:noFill/>
        <a:ln w="25400">
          <a:noFill/>
        </a:ln>
      </c:spPr>
    </c:plotArea>
    <c:legend>
      <c:legendPos val="t"/>
      <c:layout>
        <c:manualLayout>
          <c:xMode val="edge"/>
          <c:yMode val="edge"/>
          <c:x val="0.14728765711117003"/>
          <c:y val="0"/>
          <c:w val="0.74560387870384004"/>
          <c:h val="0.11230260923266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6"/>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205466.66666666666</c:v>
                </c:pt>
                <c:pt idx="1">
                  <c:v>205227.77777777778</c:v>
                </c:pt>
                <c:pt idx="2">
                  <c:v>204927.77777777778</c:v>
                </c:pt>
                <c:pt idx="3">
                  <c:v>204272.22222222222</c:v>
                </c:pt>
                <c:pt idx="4">
                  <c:v>203844.44444444444</c:v>
                </c:pt>
                <c:pt idx="5">
                  <c:v>203788.88888888888</c:v>
                </c:pt>
                <c:pt idx="6">
                  <c:v>203716.66666666666</c:v>
                </c:pt>
                <c:pt idx="7">
                  <c:v>204936.11111111112</c:v>
                </c:pt>
                <c:pt idx="8">
                  <c:v>204670.5</c:v>
                </c:pt>
                <c:pt idx="9">
                  <c:v>203573.27777777778</c:v>
                </c:pt>
                <c:pt idx="10">
                  <c:v>204494.44444444444</c:v>
                </c:pt>
                <c:pt idx="11" formatCode="#,##0_ ">
                  <c:v>207755.55555555556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1088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4205746558590424E-3"/>
                  <c:y val="2.102496714848883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205746558591309E-3"/>
                  <c:y val="-3.679369250985545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2102873279295434E-2"/>
                  <c:y val="2.628120893561098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1.2102873279295503E-2"/>
                  <c:y val="2.102496714848882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208522</c:v>
                </c:pt>
                <c:pt idx="1">
                  <c:v>208222</c:v>
                </c:pt>
                <c:pt idx="2">
                  <c:v>207722</c:v>
                </c:pt>
                <c:pt idx="3">
                  <c:v>190536</c:v>
                </c:pt>
                <c:pt idx="4">
                  <c:v>207161</c:v>
                </c:pt>
              </c:numCache>
            </c:numRef>
          </c:val>
        </c:ser>
        <c:dLbls>
          <c:showLegendKey val="0"/>
          <c:showVal val="0"/>
          <c:showCatName val="0"/>
          <c:showSerName val="0"/>
          <c:showPercent val="0"/>
          <c:showBubbleSize val="0"/>
        </c:dLbls>
        <c:gapWidth val="100"/>
        <c:axId val="469677776"/>
        <c:axId val="4696766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-5.0000000000000001E-3</c:v>
                </c:pt>
                <c:pt idx="1">
                  <c:v>3.0000000000000001E-3</c:v>
                </c:pt>
                <c:pt idx="2">
                  <c:v>-6.0000000000000001E-3</c:v>
                </c:pt>
                <c:pt idx="3">
                  <c:v>-1.6E-2</c:v>
                </c:pt>
                <c:pt idx="4">
                  <c:v>-2.4E-2</c:v>
                </c:pt>
              </c:numCache>
            </c:numRef>
          </c:val>
          <c:smooth val="0"/>
        </c:ser>
        <c:dLbls>
          <c:showLegendKey val="0"/>
          <c:showVal val="0"/>
          <c:showCatName val="0"/>
          <c:showSerName val="0"/>
          <c:showPercent val="0"/>
          <c:showBubbleSize val="0"/>
        </c:dLbls>
        <c:marker val="1"/>
        <c:smooth val="0"/>
        <c:axId val="469672680"/>
        <c:axId val="469676208"/>
      </c:lineChart>
      <c:catAx>
        <c:axId val="4696777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9676600"/>
        <c:crosses val="autoZero"/>
        <c:auto val="1"/>
        <c:lblAlgn val="ctr"/>
        <c:lblOffset val="100"/>
        <c:noMultiLvlLbl val="0"/>
      </c:catAx>
      <c:valAx>
        <c:axId val="469676600"/>
        <c:scaling>
          <c:orientation val="minMax"/>
          <c:max val="255000"/>
          <c:min val="120000"/>
        </c:scaling>
        <c:delete val="0"/>
        <c:axPos val="l"/>
        <c:numFmt formatCode="0_);[Red]\(0\)" sourceLinked="0"/>
        <c:majorTickMark val="out"/>
        <c:minorTickMark val="none"/>
        <c:tickLblPos val="nextTo"/>
        <c:txPr>
          <a:bodyPr/>
          <a:lstStyle/>
          <a:p>
            <a:pPr>
              <a:defRPr>
                <a:latin typeface="+mn-lt"/>
              </a:defRPr>
            </a:pPr>
            <a:endParaRPr lang="zh-CN"/>
          </a:p>
        </c:txPr>
        <c:crossAx val="469677776"/>
        <c:crosses val="autoZero"/>
        <c:crossBetween val="between"/>
        <c:majorUnit val="25000"/>
      </c:valAx>
      <c:catAx>
        <c:axId val="469672680"/>
        <c:scaling>
          <c:orientation val="minMax"/>
        </c:scaling>
        <c:delete val="1"/>
        <c:axPos val="b"/>
        <c:numFmt formatCode="General" sourceLinked="1"/>
        <c:majorTickMark val="out"/>
        <c:minorTickMark val="none"/>
        <c:tickLblPos val="none"/>
        <c:crossAx val="469676208"/>
        <c:crosses val="autoZero"/>
        <c:auto val="1"/>
        <c:lblAlgn val="ctr"/>
        <c:lblOffset val="100"/>
        <c:noMultiLvlLbl val="0"/>
      </c:catAx>
      <c:valAx>
        <c:axId val="469676208"/>
        <c:scaling>
          <c:orientation val="minMax"/>
          <c:max val="6.0000000000000012E-2"/>
        </c:scaling>
        <c:delete val="0"/>
        <c:axPos val="r"/>
        <c:numFmt formatCode="0.0%" sourceLinked="0"/>
        <c:majorTickMark val="out"/>
        <c:minorTickMark val="none"/>
        <c:tickLblPos val="nextTo"/>
        <c:txPr>
          <a:bodyPr/>
          <a:lstStyle/>
          <a:p>
            <a:pPr>
              <a:defRPr>
                <a:latin typeface="+mn-lt"/>
              </a:defRPr>
            </a:pPr>
            <a:endParaRPr lang="zh-CN"/>
          </a:p>
        </c:txPr>
        <c:crossAx val="469672680"/>
        <c:crosses val="max"/>
        <c:crossBetween val="between"/>
        <c:majorUnit val="3.0000000000000006E-2"/>
      </c:valAx>
      <c:spPr>
        <a:noFill/>
        <a:ln w="25399">
          <a:noFill/>
        </a:ln>
      </c:spPr>
    </c:plotArea>
    <c:legend>
      <c:legendPos val="t"/>
      <c:layout>
        <c:manualLayout>
          <c:xMode val="edge"/>
          <c:yMode val="edge"/>
          <c:x val="0.14740328648203055"/>
          <c:y val="0"/>
          <c:w val="0.74782173824502884"/>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9"/>
            </c:marker>
            <c:bubble3D val="0"/>
          </c:dPt>
          <c:dPt>
            <c:idx val="20"/>
            <c:marker>
              <c:symbol val="circle"/>
              <c:size val="9"/>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numCache>
            </c:numRef>
          </c:val>
          <c:smooth val="0"/>
        </c:ser>
        <c:dLbls>
          <c:showLegendKey val="0"/>
          <c:showVal val="0"/>
          <c:showCatName val="0"/>
          <c:showSerName val="0"/>
          <c:showPercent val="0"/>
          <c:showBubbleSize val="0"/>
        </c:dLbls>
        <c:marker val="1"/>
        <c:smooth val="0"/>
        <c:axId val="469679344"/>
        <c:axId val="469683656"/>
      </c:lineChart>
      <c:catAx>
        <c:axId val="4696793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9683656"/>
        <c:crosses val="autoZero"/>
        <c:auto val="1"/>
        <c:lblAlgn val="ctr"/>
        <c:lblOffset val="100"/>
        <c:tickLblSkip val="1"/>
        <c:tickMarkSkip val="1"/>
        <c:noMultiLvlLbl val="0"/>
      </c:catAx>
      <c:valAx>
        <c:axId val="469683656"/>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9679344"/>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numCache>
            </c:numRef>
          </c:val>
          <c:smooth val="0"/>
        </c:ser>
        <c:dLbls>
          <c:showLegendKey val="0"/>
          <c:showVal val="0"/>
          <c:showCatName val="0"/>
          <c:showSerName val="0"/>
          <c:showPercent val="0"/>
          <c:showBubbleSize val="0"/>
        </c:dLbls>
        <c:marker val="1"/>
        <c:smooth val="0"/>
        <c:axId val="469682872"/>
        <c:axId val="469680912"/>
      </c:lineChart>
      <c:catAx>
        <c:axId val="4696828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469680912"/>
        <c:crosses val="autoZero"/>
        <c:auto val="1"/>
        <c:lblAlgn val="ctr"/>
        <c:lblOffset val="100"/>
        <c:tickLblSkip val="1"/>
        <c:tickMarkSkip val="1"/>
        <c:noMultiLvlLbl val="0"/>
      </c:catAx>
      <c:valAx>
        <c:axId val="46968091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46968287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17年4月市场份额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3.2000000000000002E-3</c:v>
                </c:pt>
                <c:pt idx="1">
                  <c:v>4.9799999999999997E-2</c:v>
                </c:pt>
                <c:pt idx="2">
                  <c:v>0.3372</c:v>
                </c:pt>
                <c:pt idx="3">
                  <c:v>9.2200000000000004E-2</c:v>
                </c:pt>
                <c:pt idx="4">
                  <c:v>2.7199999999999998E-2</c:v>
                </c:pt>
                <c:pt idx="5">
                  <c:v>5.8299999999999998E-2</c:v>
                </c:pt>
                <c:pt idx="6">
                  <c:v>0.43180000000000002</c:v>
                </c:pt>
              </c:numCache>
            </c:numRef>
          </c:val>
        </c:ser>
        <c:ser>
          <c:idx val="1"/>
          <c:order val="1"/>
          <c:tx>
            <c:strRef>
              <c:f>Sheet1!$A$4</c:f>
              <c:strCache>
                <c:ptCount val="1"/>
                <c:pt idx="0">
                  <c:v>17年5月市场份额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3.2000000000000002E-3</c:v>
                </c:pt>
                <c:pt idx="1">
                  <c:v>6.2300000000000001E-2</c:v>
                </c:pt>
                <c:pt idx="2">
                  <c:v>0.3538</c:v>
                </c:pt>
                <c:pt idx="3">
                  <c:v>0.112</c:v>
                </c:pt>
                <c:pt idx="4">
                  <c:v>2.9600000000000001E-2</c:v>
                </c:pt>
                <c:pt idx="5">
                  <c:v>4.19E-2</c:v>
                </c:pt>
                <c:pt idx="6">
                  <c:v>0.4133</c:v>
                </c:pt>
              </c:numCache>
            </c:numRef>
          </c:val>
        </c:ser>
        <c:dLbls>
          <c:showLegendKey val="0"/>
          <c:showVal val="0"/>
          <c:showCatName val="0"/>
          <c:showSerName val="0"/>
          <c:showPercent val="0"/>
          <c:showBubbleSize val="0"/>
        </c:dLbls>
        <c:gapWidth val="100"/>
        <c:axId val="430133440"/>
        <c:axId val="43012873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layout/>
              <c:tx>
                <c:rich>
                  <a:bodyPr/>
                  <a:lstStyle/>
                  <a:p>
                    <a:r>
                      <a:rPr lang="en-US" altLang="en-US" dirty="0" smtClean="0"/>
                      <a:t>0.1%</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1000">
                    <a:solidFill>
                      <a:schemeClr val="tx2"/>
                    </a:solidFill>
                    <a:latin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0</c:v>
                </c:pt>
                <c:pt idx="1">
                  <c:v>1.2500000000000004E-2</c:v>
                </c:pt>
                <c:pt idx="2">
                  <c:v>1.6600000000000004E-2</c:v>
                </c:pt>
                <c:pt idx="3">
                  <c:v>1.9799999999999998E-2</c:v>
                </c:pt>
                <c:pt idx="4">
                  <c:v>2.4000000000000028E-3</c:v>
                </c:pt>
                <c:pt idx="5">
                  <c:v>-1.6399999999999998E-2</c:v>
                </c:pt>
                <c:pt idx="6">
                  <c:v>-1.8500000000000016E-2</c:v>
                </c:pt>
              </c:numCache>
            </c:numRef>
          </c:val>
          <c:smooth val="0"/>
        </c:ser>
        <c:dLbls>
          <c:showLegendKey val="0"/>
          <c:showVal val="0"/>
          <c:showCatName val="0"/>
          <c:showSerName val="0"/>
          <c:showPercent val="0"/>
          <c:showBubbleSize val="0"/>
        </c:dLbls>
        <c:marker val="1"/>
        <c:smooth val="0"/>
        <c:axId val="435193840"/>
        <c:axId val="430130304"/>
      </c:lineChart>
      <c:catAx>
        <c:axId val="43013344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30128736"/>
        <c:crosses val="autoZero"/>
        <c:auto val="1"/>
        <c:lblAlgn val="ctr"/>
        <c:lblOffset val="100"/>
        <c:tickLblSkip val="1"/>
        <c:tickMarkSkip val="1"/>
        <c:noMultiLvlLbl val="0"/>
      </c:catAx>
      <c:valAx>
        <c:axId val="430128736"/>
        <c:scaling>
          <c:orientation val="minMax"/>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430133440"/>
        <c:crosses val="autoZero"/>
        <c:crossBetween val="between"/>
        <c:majorUnit val="0.2"/>
      </c:valAx>
      <c:valAx>
        <c:axId val="430130304"/>
        <c:scaling>
          <c:orientation val="minMax"/>
        </c:scaling>
        <c:delete val="0"/>
        <c:axPos val="r"/>
        <c:numFmt formatCode="0.0%" sourceLinked="0"/>
        <c:majorTickMark val="out"/>
        <c:minorTickMark val="none"/>
        <c:tickLblPos val="nextTo"/>
        <c:crossAx val="435193840"/>
        <c:crosses val="max"/>
        <c:crossBetween val="between"/>
        <c:majorUnit val="1.0000000000000002E-2"/>
      </c:valAx>
      <c:catAx>
        <c:axId val="435193840"/>
        <c:scaling>
          <c:orientation val="minMax"/>
        </c:scaling>
        <c:delete val="1"/>
        <c:axPos val="b"/>
        <c:numFmt formatCode="General" sourceLinked="1"/>
        <c:majorTickMark val="out"/>
        <c:minorTickMark val="none"/>
        <c:tickLblPos val="nextTo"/>
        <c:crossAx val="43013030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4"/>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6"/>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8"/>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0"/>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2"/>
              <c:delete val="1"/>
              <c:extLst>
                <c:ext xmlns:c15="http://schemas.microsoft.com/office/drawing/2012/chart" uri="{CE6537A1-D6FC-4f65-9D91-7224C49458BB}"/>
              </c:extLst>
            </c:dLbl>
            <c:dLbl>
              <c:idx val="23"/>
              <c:delete val="1"/>
              <c:extLst>
                <c:ext xmlns:c15="http://schemas.microsoft.com/office/drawing/2012/chart" uri="{CE6537A1-D6FC-4f65-9D91-7224C49458BB}"/>
              </c:extLst>
            </c:dLbl>
            <c:dLbl>
              <c:idx val="24"/>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numCache>
            </c:numRef>
          </c:val>
          <c:smooth val="0"/>
        </c:ser>
        <c:dLbls>
          <c:showLegendKey val="0"/>
          <c:showVal val="0"/>
          <c:showCatName val="0"/>
          <c:showSerName val="0"/>
          <c:showPercent val="0"/>
          <c:showBubbleSize val="0"/>
        </c:dLbls>
        <c:marker val="1"/>
        <c:smooth val="0"/>
        <c:axId val="469674640"/>
        <c:axId val="469673464"/>
      </c:lineChart>
      <c:catAx>
        <c:axId val="469674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69673464"/>
        <c:crosses val="autoZero"/>
        <c:auto val="1"/>
        <c:lblAlgn val="ctr"/>
        <c:lblOffset val="100"/>
        <c:tickLblSkip val="1"/>
        <c:tickMarkSkip val="1"/>
        <c:noMultiLvlLbl val="0"/>
      </c:catAx>
      <c:valAx>
        <c:axId val="469673464"/>
        <c:scaling>
          <c:orientation val="minMax"/>
          <c:max val="8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69674640"/>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numCache>
            </c:numRef>
          </c:val>
          <c:smooth val="0"/>
        </c:ser>
        <c:dLbls>
          <c:showLegendKey val="0"/>
          <c:showVal val="0"/>
          <c:showCatName val="0"/>
          <c:showSerName val="0"/>
          <c:showPercent val="0"/>
          <c:showBubbleSize val="0"/>
        </c:dLbls>
        <c:marker val="1"/>
        <c:smooth val="0"/>
        <c:axId val="473073872"/>
        <c:axId val="473076616"/>
      </c:lineChart>
      <c:catAx>
        <c:axId val="4730738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3076616"/>
        <c:crosses val="autoZero"/>
        <c:auto val="1"/>
        <c:lblAlgn val="ctr"/>
        <c:lblOffset val="100"/>
        <c:tickLblSkip val="1"/>
        <c:tickMarkSkip val="1"/>
        <c:noMultiLvlLbl val="0"/>
      </c:catAx>
      <c:valAx>
        <c:axId val="473076616"/>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3073872"/>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dPt>
          <c:dPt>
            <c:idx val="1"/>
            <c:marker>
              <c:symbol val="circle"/>
              <c:size val="7"/>
            </c:marker>
            <c:bubble3D val="0"/>
          </c:dPt>
          <c:dPt>
            <c:idx val="2"/>
            <c:bubble3D val="0"/>
          </c:dPt>
          <c:dPt>
            <c:idx val="3"/>
            <c:marker>
              <c:symbol val="circle"/>
              <c:size val="7"/>
            </c:marker>
            <c:bubble3D val="0"/>
          </c:dPt>
          <c:dPt>
            <c:idx val="4"/>
            <c:bubble3D val="0"/>
          </c:dPt>
          <c:dPt>
            <c:idx val="5"/>
            <c:marker>
              <c:symbol val="circle"/>
              <c:size val="7"/>
            </c:marker>
            <c:bubble3D val="0"/>
          </c:dPt>
          <c:dPt>
            <c:idx val="6"/>
            <c:bubble3D val="0"/>
          </c:dPt>
          <c:dPt>
            <c:idx val="7"/>
            <c:marker>
              <c:symbol val="circle"/>
              <c:size val="7"/>
            </c:marker>
            <c:bubble3D val="0"/>
          </c:dPt>
          <c:dPt>
            <c:idx val="8"/>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numCache>
            </c:numRef>
          </c:val>
          <c:smooth val="0"/>
        </c:ser>
        <c:dLbls>
          <c:showLegendKey val="0"/>
          <c:showVal val="0"/>
          <c:showCatName val="0"/>
          <c:showSerName val="0"/>
          <c:showPercent val="0"/>
          <c:showBubbleSize val="0"/>
        </c:dLbls>
        <c:marker val="1"/>
        <c:smooth val="0"/>
        <c:axId val="473082888"/>
        <c:axId val="473077792"/>
      </c:lineChart>
      <c:catAx>
        <c:axId val="4730828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3077792"/>
        <c:crosses val="autoZero"/>
        <c:auto val="1"/>
        <c:lblAlgn val="ctr"/>
        <c:lblOffset val="100"/>
        <c:tickLblSkip val="1"/>
        <c:tickMarkSkip val="1"/>
        <c:noMultiLvlLbl val="0"/>
      </c:catAx>
      <c:valAx>
        <c:axId val="473077792"/>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3082888"/>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2.2400000000000002</c:v>
                </c:pt>
                <c:pt idx="2">
                  <c:v>1.82</c:v>
                </c:pt>
                <c:pt idx="3">
                  <c:v>1.49</c:v>
                </c:pt>
                <c:pt idx="4">
                  <c:v>1.78</c:v>
                </c:pt>
                <c:pt idx="5">
                  <c:v>1.43</c:v>
                </c:pt>
                <c:pt idx="6">
                  <c:v>-0.19</c:v>
                </c:pt>
                <c:pt idx="7">
                  <c:v>-0.23</c:v>
                </c:pt>
                <c:pt idx="8">
                  <c:v>-1.1299999999999999</c:v>
                </c:pt>
                <c:pt idx="9">
                  <c:v>-1.49</c:v>
                </c:pt>
                <c:pt idx="10">
                  <c:v>-1.63</c:v>
                </c:pt>
              </c:numCache>
            </c:numRef>
          </c:val>
          <c:smooth val="0"/>
        </c:ser>
        <c:dLbls>
          <c:showLegendKey val="0"/>
          <c:showVal val="0"/>
          <c:showCatName val="0"/>
          <c:showSerName val="0"/>
          <c:showPercent val="0"/>
          <c:showBubbleSize val="0"/>
        </c:dLbls>
        <c:marker val="1"/>
        <c:smooth val="0"/>
        <c:axId val="473073088"/>
        <c:axId val="473074656"/>
      </c:lineChart>
      <c:catAx>
        <c:axId val="4730730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3074656"/>
        <c:crosses val="autoZero"/>
        <c:auto val="1"/>
        <c:lblAlgn val="ctr"/>
        <c:lblOffset val="100"/>
        <c:tickLblSkip val="1"/>
        <c:tickMarkSkip val="1"/>
        <c:noMultiLvlLbl val="0"/>
      </c:catAx>
      <c:valAx>
        <c:axId val="473074656"/>
        <c:scaling>
          <c:orientation val="minMax"/>
          <c:max val="8"/>
          <c:min val="-6"/>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3073088"/>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spPr>
              <a:ln w="19050" cmpd="sng">
                <a:solidFill>
                  <a:schemeClr val="bg1">
                    <a:lumMod val="75000"/>
                  </a:schemeClr>
                </a:solidFill>
              </a:ln>
              <a:effectLst/>
            </c:spPr>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3"/>
              <c:delete val="1"/>
              <c:extLst>
                <c:ext xmlns:c15="http://schemas.microsoft.com/office/drawing/2012/chart" uri="{CE6537A1-D6FC-4f65-9D91-7224C49458BB}"/>
              </c:extLst>
            </c:dLbl>
            <c:dLbl>
              <c:idx val="15"/>
              <c:delete val="1"/>
              <c:extLst>
                <c:ext xmlns:c15="http://schemas.microsoft.com/office/drawing/2012/chart" uri="{CE6537A1-D6FC-4f65-9D91-7224C49458BB}"/>
              </c:extLst>
            </c:dLbl>
            <c:dLbl>
              <c:idx val="17"/>
              <c:delete val="1"/>
              <c:extLst>
                <c:ext xmlns:c15="http://schemas.microsoft.com/office/drawing/2012/chart" uri="{CE6537A1-D6FC-4f65-9D91-7224C49458BB}"/>
              </c:extLst>
            </c:dLbl>
            <c:dLbl>
              <c:idx val="19"/>
              <c:delete val="1"/>
              <c:extLst>
                <c:ext xmlns:c15="http://schemas.microsoft.com/office/drawing/2012/chart" uri="{CE6537A1-D6FC-4f65-9D91-7224C49458BB}"/>
              </c:extLst>
            </c:dLbl>
            <c:dLbl>
              <c:idx val="21"/>
              <c:delete val="1"/>
              <c:extLst>
                <c:ext xmlns:c15="http://schemas.microsoft.com/office/drawing/2012/chart" uri="{CE6537A1-D6FC-4f65-9D91-7224C49458BB}"/>
              </c:extLst>
            </c:dLbl>
            <c:dLbl>
              <c:idx val="23"/>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-4.33</c:v>
                </c:pt>
                <c:pt idx="3">
                  <c:v>4.05</c:v>
                </c:pt>
                <c:pt idx="4">
                  <c:v>1.68</c:v>
                </c:pt>
                <c:pt idx="5">
                  <c:v>2.56</c:v>
                </c:pt>
                <c:pt idx="6">
                  <c:v>3.48</c:v>
                </c:pt>
                <c:pt idx="7">
                  <c:v>2.44</c:v>
                </c:pt>
                <c:pt idx="8">
                  <c:v>6.53</c:v>
                </c:pt>
                <c:pt idx="9">
                  <c:v>5.96</c:v>
                </c:pt>
                <c:pt idx="10">
                  <c:v>4.38</c:v>
                </c:pt>
              </c:numCache>
            </c:numRef>
          </c:val>
          <c:smooth val="0"/>
        </c:ser>
        <c:dLbls>
          <c:showLegendKey val="0"/>
          <c:showVal val="0"/>
          <c:showCatName val="0"/>
          <c:showSerName val="0"/>
          <c:showPercent val="0"/>
          <c:showBubbleSize val="0"/>
        </c:dLbls>
        <c:marker val="1"/>
        <c:smooth val="0"/>
        <c:axId val="473079752"/>
        <c:axId val="473073480"/>
      </c:lineChart>
      <c:catAx>
        <c:axId val="47307975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3073480"/>
        <c:crosses val="autoZero"/>
        <c:auto val="1"/>
        <c:lblAlgn val="ctr"/>
        <c:lblOffset val="100"/>
        <c:tickLblSkip val="1"/>
        <c:tickMarkSkip val="1"/>
        <c:noMultiLvlLbl val="0"/>
      </c:catAx>
      <c:valAx>
        <c:axId val="473073480"/>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3079752"/>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1.59</c:v>
                </c:pt>
                <c:pt idx="2">
                  <c:v>0.5</c:v>
                </c:pt>
                <c:pt idx="3">
                  <c:v>0.46</c:v>
                </c:pt>
                <c:pt idx="4">
                  <c:v>0.41</c:v>
                </c:pt>
                <c:pt idx="5">
                  <c:v>-0.21</c:v>
                </c:pt>
                <c:pt idx="6">
                  <c:v>-1.28</c:v>
                </c:pt>
                <c:pt idx="7">
                  <c:v>-1.43</c:v>
                </c:pt>
                <c:pt idx="8">
                  <c:v>-2.71</c:v>
                </c:pt>
                <c:pt idx="9">
                  <c:v>-2.97</c:v>
                </c:pt>
                <c:pt idx="10">
                  <c:v>-3.28</c:v>
                </c:pt>
              </c:numCache>
            </c:numRef>
          </c:val>
          <c:smooth val="0"/>
        </c:ser>
        <c:dLbls>
          <c:showLegendKey val="0"/>
          <c:showVal val="0"/>
          <c:showCatName val="0"/>
          <c:showSerName val="0"/>
          <c:showPercent val="0"/>
          <c:showBubbleSize val="0"/>
        </c:dLbls>
        <c:marker val="1"/>
        <c:smooth val="0"/>
        <c:axId val="473072696"/>
        <c:axId val="473084064"/>
      </c:lineChart>
      <c:catAx>
        <c:axId val="47307269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3084064"/>
        <c:crosses val="autoZero"/>
        <c:auto val="1"/>
        <c:lblAlgn val="ctr"/>
        <c:lblOffset val="100"/>
        <c:tickLblSkip val="1"/>
        <c:tickMarkSkip val="1"/>
        <c:noMultiLvlLbl val="0"/>
      </c:catAx>
      <c:valAx>
        <c:axId val="473084064"/>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3072696"/>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dPt>
            <c:idx val="24"/>
            <c:marker>
              <c:symbol val="circle"/>
              <c:size val="10"/>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-5.53</c:v>
                </c:pt>
                <c:pt idx="3">
                  <c:v>2.63</c:v>
                </c:pt>
                <c:pt idx="4">
                  <c:v>0.41</c:v>
                </c:pt>
                <c:pt idx="5">
                  <c:v>1.18</c:v>
                </c:pt>
                <c:pt idx="6">
                  <c:v>1.99</c:v>
                </c:pt>
                <c:pt idx="7">
                  <c:v>1.1000000000000001</c:v>
                </c:pt>
                <c:pt idx="8">
                  <c:v>5.25</c:v>
                </c:pt>
                <c:pt idx="9">
                  <c:v>4.2300000000000004</c:v>
                </c:pt>
                <c:pt idx="10">
                  <c:v>3.4</c:v>
                </c:pt>
              </c:numCache>
            </c:numRef>
          </c:val>
          <c:smooth val="0"/>
        </c:ser>
        <c:dLbls>
          <c:showLegendKey val="0"/>
          <c:showVal val="0"/>
          <c:showCatName val="0"/>
          <c:showSerName val="0"/>
          <c:showPercent val="0"/>
          <c:showBubbleSize val="0"/>
        </c:dLbls>
        <c:marker val="1"/>
        <c:smooth val="0"/>
        <c:axId val="474420024"/>
        <c:axId val="474421592"/>
      </c:lineChart>
      <c:catAx>
        <c:axId val="47442002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4421592"/>
        <c:crosses val="autoZero"/>
        <c:auto val="1"/>
        <c:lblAlgn val="ctr"/>
        <c:lblOffset val="100"/>
        <c:tickLblSkip val="1"/>
        <c:tickMarkSkip val="1"/>
        <c:noMultiLvlLbl val="0"/>
      </c:catAx>
      <c:valAx>
        <c:axId val="474421592"/>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442002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8"/>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ser>
        <c:ser>
          <c:idx val="4"/>
          <c:order val="4"/>
          <c:tx>
            <c:strRef>
              <c:f>Sheet1!$A$6</c:f>
              <c:strCache>
                <c:ptCount val="1"/>
                <c:pt idx="0">
                  <c:v>Y2017</c:v>
                </c:pt>
              </c:strCache>
            </c:strRef>
          </c:tx>
          <c:spPr>
            <a:ln w="31750">
              <a:solidFill>
                <a:schemeClr val="accent4"/>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1.61</c:v>
                </c:pt>
                <c:pt idx="2">
                  <c:v>-0.74</c:v>
                </c:pt>
                <c:pt idx="3">
                  <c:v>-1.05</c:v>
                </c:pt>
                <c:pt idx="4">
                  <c:v>-0.94</c:v>
                </c:pt>
                <c:pt idx="5">
                  <c:v>-1.68</c:v>
                </c:pt>
                <c:pt idx="6">
                  <c:v>-2.87</c:v>
                </c:pt>
                <c:pt idx="7">
                  <c:v>-2.87</c:v>
                </c:pt>
                <c:pt idx="8">
                  <c:v>-4.12</c:v>
                </c:pt>
                <c:pt idx="9">
                  <c:v>-4.1100000000000003</c:v>
                </c:pt>
                <c:pt idx="10">
                  <c:v>-4.38</c:v>
                </c:pt>
              </c:numCache>
            </c:numRef>
          </c:val>
          <c:smooth val="0"/>
        </c:ser>
        <c:dLbls>
          <c:showLegendKey val="0"/>
          <c:showVal val="0"/>
          <c:showCatName val="0"/>
          <c:showSerName val="0"/>
          <c:showPercent val="0"/>
          <c:showBubbleSize val="0"/>
        </c:dLbls>
        <c:marker val="1"/>
        <c:smooth val="0"/>
        <c:axId val="474418456"/>
        <c:axId val="474415712"/>
      </c:lineChart>
      <c:catAx>
        <c:axId val="4744184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74415712"/>
        <c:crosses val="autoZero"/>
        <c:auto val="1"/>
        <c:lblAlgn val="ctr"/>
        <c:lblOffset val="100"/>
        <c:tickLblSkip val="1"/>
        <c:tickMarkSkip val="1"/>
        <c:noMultiLvlLbl val="0"/>
      </c:catAx>
      <c:valAx>
        <c:axId val="47441571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74418456"/>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Pt>
            <c:idx val="12"/>
            <c:marker>
              <c:symbol val="circle"/>
              <c:size val="10"/>
            </c:marker>
            <c:bubble3D val="0"/>
          </c:dPt>
          <c:dPt>
            <c:idx val="14"/>
            <c:marker>
              <c:symbol val="circle"/>
              <c:size val="9"/>
            </c:marker>
            <c:bubble3D val="0"/>
          </c:dPt>
          <c:dPt>
            <c:idx val="16"/>
            <c:marker>
              <c:symbol val="circle"/>
              <c:size val="9"/>
            </c:marker>
            <c:bubble3D val="0"/>
          </c:dPt>
          <c:dPt>
            <c:idx val="18"/>
            <c:marker>
              <c:symbol val="circle"/>
              <c:size val="10"/>
            </c:marker>
            <c:bubble3D val="0"/>
          </c:dPt>
          <c:dPt>
            <c:idx val="20"/>
            <c:marker>
              <c:symbol val="circle"/>
              <c:size val="10"/>
            </c:marker>
            <c:bubble3D val="0"/>
          </c:dPt>
          <c:dPt>
            <c:idx val="22"/>
            <c:marker>
              <c:symbol val="circle"/>
              <c:size val="10"/>
            </c:marker>
            <c:bubble3D val="0"/>
          </c:dPt>
          <c:dPt>
            <c:idx val="24"/>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dPt>
          <c:dPt>
            <c:idx val="1"/>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10"/>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1.99</c:v>
                </c:pt>
                <c:pt idx="2">
                  <c:v>2.2200000000000002</c:v>
                </c:pt>
                <c:pt idx="3">
                  <c:v>-0.7</c:v>
                </c:pt>
                <c:pt idx="4">
                  <c:v>1.6</c:v>
                </c:pt>
                <c:pt idx="5">
                  <c:v>-0.47</c:v>
                </c:pt>
                <c:pt idx="6">
                  <c:v>0.02</c:v>
                </c:pt>
                <c:pt idx="7">
                  <c:v>-0.03</c:v>
                </c:pt>
                <c:pt idx="8">
                  <c:v>-1.1399999999999999</c:v>
                </c:pt>
                <c:pt idx="9" formatCode="0.00_ ">
                  <c:v>-1.86</c:v>
                </c:pt>
                <c:pt idx="10" formatCode="0.00_ ">
                  <c:v>-2.0099999999999998</c:v>
                </c:pt>
              </c:numCache>
            </c:numRef>
          </c:val>
          <c:smooth val="0"/>
        </c:ser>
        <c:dLbls>
          <c:showLegendKey val="0"/>
          <c:showVal val="0"/>
          <c:showCatName val="0"/>
          <c:showSerName val="0"/>
          <c:showPercent val="0"/>
          <c:showBubbleSize val="0"/>
        </c:dLbls>
        <c:marker val="1"/>
        <c:smooth val="0"/>
        <c:axId val="435198544"/>
        <c:axId val="435198152"/>
      </c:lineChart>
      <c:catAx>
        <c:axId val="43519854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435198152"/>
        <c:crosses val="autoZero"/>
        <c:auto val="1"/>
        <c:lblAlgn val="ctr"/>
        <c:lblOffset val="100"/>
        <c:tickLblSkip val="1"/>
        <c:tickMarkSkip val="1"/>
        <c:noMultiLvlLbl val="0"/>
      </c:catAx>
      <c:valAx>
        <c:axId val="435198152"/>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435198544"/>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dPt>
          <c:dPt>
            <c:idx val="1"/>
            <c:invertIfNegative val="0"/>
            <c:bubble3D val="0"/>
            <c:spPr>
              <a:solidFill>
                <a:srgbClr val="BFBFBF"/>
              </a:solidFill>
              <a:ln w="9525">
                <a:noFill/>
                <a:prstDash val="solid"/>
              </a:ln>
              <a:effectLst>
                <a:outerShdw blurRad="40005" dist="20320" dir="5400000" algn="tl" rotWithShape="0">
                  <a:prstClr val="black">
                    <a:alpha val="38000"/>
                  </a:prstClr>
                </a:outerShdw>
              </a:effectLst>
            </c:spPr>
          </c:dPt>
          <c:dPt>
            <c:idx val="2"/>
            <c:invertIfNegative val="0"/>
            <c:bubble3D val="0"/>
            <c:spPr>
              <a:solidFill>
                <a:srgbClr val="275C9D"/>
              </a:solidFill>
              <a:ln w="9525">
                <a:noFill/>
              </a:ln>
              <a:effectLst>
                <a:outerShdw blurRad="40005" dist="20320" dir="5400000" algn="tl" rotWithShape="0">
                  <a:prstClr val="black">
                    <a:alpha val="38000"/>
                  </a:prstClr>
                </a:outerShdw>
              </a:effectLst>
            </c:spPr>
          </c:dPt>
          <c:dPt>
            <c:idx val="3"/>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Pt>
            <c:idx val="4"/>
            <c:invertIfNegative val="0"/>
            <c:bubble3D val="0"/>
            <c:spPr>
              <a:solidFill>
                <a:srgbClr val="BFBFBF"/>
              </a:solidFill>
              <a:ln w="9525">
                <a:noFill/>
              </a:ln>
              <a:effectLst>
                <a:outerShdw blurRad="40005" dist="20320" dir="5400000" algn="tl" rotWithShape="0">
                  <a:prstClr val="black">
                    <a:alpha val="38000"/>
                  </a:prstClr>
                </a:outerShdw>
              </a:effectLst>
            </c:spPr>
          </c:dPt>
          <c:dPt>
            <c:idx val="5"/>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Pt>
            <c:idx val="6"/>
            <c:invertIfNegative val="0"/>
            <c:bubble3D val="0"/>
            <c:spPr>
              <a:solidFill>
                <a:srgbClr val="275C9D"/>
              </a:solidFill>
              <a:ln w="9525">
                <a:noFill/>
                <a:prstDash val="solid"/>
              </a:ln>
              <a:effectLst>
                <a:outerShdw blurRad="40005" dist="20320" dir="5400000" algn="tl" rotWithShape="0">
                  <a:prstClr val="black">
                    <a:alpha val="38000"/>
                  </a:prstClr>
                </a:outerShdw>
              </a:effectLst>
            </c:spPr>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0.183</c:v>
                </c:pt>
                <c:pt idx="1">
                  <c:v>0.26100000000000001</c:v>
                </c:pt>
                <c:pt idx="2">
                  <c:v>-0.10199999999999999</c:v>
                </c:pt>
                <c:pt idx="3">
                  <c:v>-4.1000000000000002E-2</c:v>
                </c:pt>
                <c:pt idx="4">
                  <c:v>-3.0000000000000001E-3</c:v>
                </c:pt>
                <c:pt idx="5">
                  <c:v>-0.17100000000000001</c:v>
                </c:pt>
                <c:pt idx="6">
                  <c:v>-5.3999999999999999E-2</c:v>
                </c:pt>
              </c:numCache>
            </c:numRef>
          </c:val>
        </c:ser>
        <c:dLbls>
          <c:showLegendKey val="0"/>
          <c:showVal val="1"/>
          <c:showCatName val="0"/>
          <c:showSerName val="0"/>
          <c:showPercent val="0"/>
          <c:showBubbleSize val="0"/>
        </c:dLbls>
        <c:gapWidth val="150"/>
        <c:axId val="435197760"/>
        <c:axId val="435196192"/>
      </c:barChart>
      <c:catAx>
        <c:axId val="435197760"/>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435196192"/>
        <c:crosses val="autoZero"/>
        <c:auto val="0"/>
        <c:lblAlgn val="ctr"/>
        <c:lblOffset val="200"/>
        <c:tickLblSkip val="1"/>
        <c:tickMarkSkip val="1"/>
        <c:noMultiLvlLbl val="0"/>
      </c:catAx>
      <c:valAx>
        <c:axId val="435196192"/>
        <c:scaling>
          <c:orientation val="minMax"/>
          <c:max val="0.41000000000000031"/>
          <c:min val="-0.51"/>
        </c:scaling>
        <c:delete val="1"/>
        <c:axPos val="l"/>
        <c:numFmt formatCode="0.0%" sourceLinked="1"/>
        <c:majorTickMark val="out"/>
        <c:minorTickMark val="none"/>
        <c:tickLblPos val="none"/>
        <c:crossAx val="435197760"/>
        <c:crosses val="autoZero"/>
        <c:crossBetween val="between"/>
        <c:majorUnit val="0.1"/>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Sheet1!$B$2:$AA$2</c:f>
            </c:numRef>
          </c:val>
          <c:smooth val="0"/>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dPt>
          <c:dPt>
            <c:idx val="1"/>
            <c:marker>
              <c:symbol val="circle"/>
              <c:size val="7"/>
            </c:marker>
            <c:bubble3D val="0"/>
          </c:dPt>
          <c:dPt>
            <c:idx val="2"/>
            <c:marker>
              <c:symbol val="circle"/>
              <c:size val="10"/>
            </c:marker>
            <c:bubble3D val="0"/>
          </c:dPt>
          <c:dPt>
            <c:idx val="3"/>
            <c:marker>
              <c:symbol val="circle"/>
              <c:size val="7"/>
            </c:marker>
            <c:bubble3D val="0"/>
          </c:dPt>
          <c:dPt>
            <c:idx val="4"/>
            <c:marker>
              <c:symbol val="circle"/>
              <c:size val="10"/>
            </c:marker>
            <c:bubble3D val="0"/>
          </c:dPt>
          <c:dPt>
            <c:idx val="5"/>
            <c:marker>
              <c:symbol val="circle"/>
              <c:size val="7"/>
            </c:marker>
            <c:bubble3D val="0"/>
          </c:dPt>
          <c:dPt>
            <c:idx val="6"/>
            <c:marker>
              <c:symbol val="circle"/>
              <c:size val="10"/>
            </c:marker>
            <c:bubble3D val="0"/>
          </c:dPt>
          <c:dPt>
            <c:idx val="7"/>
            <c:marker>
              <c:symbol val="circle"/>
              <c:size val="7"/>
            </c:marker>
            <c:bubble3D val="0"/>
          </c:dPt>
          <c:dPt>
            <c:idx val="8"/>
            <c:marker>
              <c:symbol val="circle"/>
              <c:size val="10"/>
            </c:marker>
            <c:bubble3D val="0"/>
          </c:dPt>
          <c:dPt>
            <c:idx val="9"/>
            <c:marker>
              <c:symbol val="circle"/>
              <c:size val="7"/>
            </c:marker>
            <c:bubble3D val="0"/>
          </c:dPt>
          <c:dPt>
            <c:idx val="10"/>
            <c:marker>
              <c:symbol val="circle"/>
              <c:size val="10"/>
            </c:marker>
            <c:bubble3D val="0"/>
          </c:dPt>
          <c:dPt>
            <c:idx val="11"/>
            <c:marker>
              <c:symbol val="circle"/>
              <c:size val="7"/>
            </c:marker>
            <c:bubble3D val="0"/>
          </c:dPt>
          <c:dPt>
            <c:idx val="12"/>
            <c:marker>
              <c:symbol val="circle"/>
              <c:size val="10"/>
            </c:marker>
            <c:bubble3D val="0"/>
          </c:dPt>
          <c:dPt>
            <c:idx val="13"/>
            <c:marker>
              <c:symbol val="circle"/>
              <c:size val="7"/>
            </c:marker>
            <c:bubble3D val="0"/>
          </c:dPt>
          <c:dPt>
            <c:idx val="14"/>
            <c:marker>
              <c:symbol val="circle"/>
              <c:size val="10"/>
            </c:marker>
            <c:bubble3D val="0"/>
          </c:dPt>
          <c:dPt>
            <c:idx val="15"/>
            <c:marker>
              <c:symbol val="circle"/>
              <c:size val="7"/>
            </c:marker>
            <c:bubble3D val="0"/>
          </c:dPt>
          <c:dPt>
            <c:idx val="16"/>
            <c:marker>
              <c:symbol val="circle"/>
              <c:size val="10"/>
            </c:marker>
            <c:bubble3D val="0"/>
          </c:dPt>
          <c:dPt>
            <c:idx val="17"/>
            <c:marker>
              <c:symbol val="circle"/>
              <c:size val="7"/>
            </c:marker>
            <c:bubble3D val="0"/>
          </c:dPt>
          <c:dPt>
            <c:idx val="18"/>
            <c:marker>
              <c:symbol val="circle"/>
              <c:size val="10"/>
            </c:marker>
            <c:bubble3D val="0"/>
          </c:dPt>
          <c:dPt>
            <c:idx val="19"/>
            <c:marker>
              <c:symbol val="circle"/>
              <c:size val="7"/>
            </c:marker>
            <c:bubble3D val="0"/>
          </c:dPt>
          <c:dPt>
            <c:idx val="20"/>
            <c:marker>
              <c:symbol val="circle"/>
              <c:size val="10"/>
            </c:marker>
            <c:bubble3D val="0"/>
          </c:dPt>
          <c:dPt>
            <c:idx val="21"/>
            <c:marker>
              <c:symbol val="circle"/>
              <c:size val="7"/>
            </c:marker>
            <c:bubble3D val="0"/>
          </c:dPt>
          <c:dPt>
            <c:idx val="22"/>
            <c:marker>
              <c:symbol val="circle"/>
              <c:size val="10"/>
            </c:marker>
            <c:bubble3D val="0"/>
          </c:dPt>
          <c:dPt>
            <c:idx val="23"/>
            <c:marker>
              <c:symbol val="circle"/>
              <c:size val="7"/>
            </c:marker>
            <c:bubble3D val="0"/>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Sheet1!$B$3:$AA$3</c:f>
            </c:numRef>
          </c:val>
          <c:smooth val="0"/>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Sheet1!$B$4:$AA$4</c:f>
              <c:numCache>
                <c:formatCode>0.00_ </c:formatCode>
                <c:ptCount val="26"/>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Sheet1!$B$5:$AA$5</c:f>
              <c:numCache>
                <c:formatCode>0.00_ </c:formatCode>
                <c:ptCount val="26"/>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Sheet1!$B$6:$AA$6</c:f>
              <c:numCache>
                <c:formatCode>0.00_ </c:formatCode>
                <c:ptCount val="26"/>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5"/>
              <c:delete val="1"/>
              <c:extLst>
                <c:ext xmlns:c15="http://schemas.microsoft.com/office/drawing/2012/chart" uri="{CE6537A1-D6FC-4f65-9D91-7224C49458BB}"/>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delete val="1"/>
              <c:extLst>
                <c:ext xmlns:c15="http://schemas.microsoft.com/office/drawing/2012/chart" uri="{CE6537A1-D6FC-4f65-9D91-7224C49458BB}"/>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Sheet1!$B$7:$AA$7</c:f>
              <c:numCache>
                <c:formatCode>0.00_ </c:formatCode>
                <c:ptCount val="26"/>
                <c:pt idx="0">
                  <c:v>0</c:v>
                </c:pt>
                <c:pt idx="1">
                  <c:v>0.4</c:v>
                </c:pt>
                <c:pt idx="2">
                  <c:v>-0.76</c:v>
                </c:pt>
                <c:pt idx="3">
                  <c:v>-0.63</c:v>
                </c:pt>
                <c:pt idx="4">
                  <c:v>-10.16</c:v>
                </c:pt>
                <c:pt idx="5">
                  <c:v>-10.09</c:v>
                </c:pt>
                <c:pt idx="6">
                  <c:v>-2.4500000000000002</c:v>
                </c:pt>
                <c:pt idx="7">
                  <c:v>-2.72</c:v>
                </c:pt>
                <c:pt idx="8">
                  <c:v>-1.04</c:v>
                </c:pt>
                <c:pt idx="9">
                  <c:v>-0.43</c:v>
                </c:pt>
                <c:pt idx="10">
                  <c:v>3.59</c:v>
                </c:pt>
              </c:numCache>
            </c:numRef>
          </c:val>
          <c:smooth val="0"/>
        </c:ser>
        <c:dLbls>
          <c:showLegendKey val="0"/>
          <c:showVal val="0"/>
          <c:showCatName val="0"/>
          <c:showSerName val="0"/>
          <c:showPercent val="0"/>
          <c:showBubbleSize val="0"/>
        </c:dLbls>
        <c:marker val="1"/>
        <c:smooth val="0"/>
        <c:axId val="435192664"/>
        <c:axId val="435193056"/>
      </c:lineChart>
      <c:catAx>
        <c:axId val="4351926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435193056"/>
        <c:crosses val="autoZero"/>
        <c:auto val="1"/>
        <c:lblAlgn val="ctr"/>
        <c:lblOffset val="100"/>
        <c:tickLblSkip val="1"/>
        <c:tickMarkSkip val="1"/>
        <c:noMultiLvlLbl val="0"/>
      </c:catAx>
      <c:valAx>
        <c:axId val="4351930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5192664"/>
        <c:crosses val="autoZero"/>
        <c:crossBetween val="between"/>
        <c:majorUnit val="5"/>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07942221965789E-2"/>
          <c:y val="7.2735614886552544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dPt>
          <c:dPt>
            <c:idx val="2"/>
            <c:marker>
              <c:symbol val="circle"/>
              <c:size val="10"/>
            </c:marker>
            <c:bubble3D val="0"/>
          </c:dPt>
          <c:dPt>
            <c:idx val="4"/>
            <c:marker>
              <c:symbol val="circle"/>
              <c:size val="10"/>
            </c:marker>
            <c:bubble3D val="0"/>
          </c:dPt>
          <c:dPt>
            <c:idx val="6"/>
            <c:marker>
              <c:symbol val="circle"/>
              <c:size val="10"/>
            </c:marker>
            <c:bubble3D val="0"/>
          </c:dPt>
          <c:dPt>
            <c:idx val="8"/>
            <c:marker>
              <c:symbol val="circle"/>
              <c:size val="10"/>
            </c:marker>
            <c:bubble3D val="0"/>
          </c:dPt>
          <c:dPt>
            <c:idx val="10"/>
            <c:marker>
              <c:symbol val="circle"/>
              <c:size val="9"/>
            </c:marker>
            <c:bubble3D val="0"/>
          </c:dPt>
          <c:dPt>
            <c:idx val="12"/>
            <c:marker>
              <c:symbol val="circle"/>
              <c:size val="10"/>
            </c:marker>
            <c:bubble3D val="0"/>
          </c:dPt>
          <c:dPt>
            <c:idx val="14"/>
            <c:marker>
              <c:symbol val="circle"/>
              <c:size val="10"/>
            </c:marker>
            <c:bubble3D val="0"/>
          </c:dPt>
          <c:dPt>
            <c:idx val="16"/>
            <c:marker>
              <c:symbol val="circle"/>
              <c:size val="10"/>
            </c:marker>
            <c:bubble3D val="0"/>
          </c:dPt>
          <c:dPt>
            <c:idx val="18"/>
            <c:marker>
              <c:symbol val="circle"/>
              <c:size val="10"/>
            </c:marker>
            <c:bubble3D val="0"/>
          </c:dPt>
          <c:dPt>
            <c:idx val="20"/>
            <c:marker>
              <c:symbol val="circle"/>
              <c:size val="10"/>
            </c:marker>
            <c:bubble3D val="0"/>
          </c:dPt>
          <c:dPt>
            <c:idx val="22"/>
            <c:marker>
              <c:symbol val="circle"/>
              <c:size val="10"/>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Pt>
            <c:idx val="11"/>
            <c:marker>
              <c:symbol val="circle"/>
              <c:size val="7"/>
            </c:marker>
            <c:bubble3D val="0"/>
          </c:dPt>
          <c:dPt>
            <c:idx val="13"/>
            <c:marker>
              <c:symbol val="circle"/>
              <c:size val="7"/>
            </c:marker>
            <c:bubble3D val="0"/>
          </c:dPt>
          <c:dPt>
            <c:idx val="15"/>
            <c:marker>
              <c:symbol val="circle"/>
              <c:size val="7"/>
            </c:marker>
            <c:bubble3D val="0"/>
          </c:dPt>
          <c:dPt>
            <c:idx val="17"/>
            <c:marker>
              <c:symbol val="circle"/>
              <c:size val="7"/>
            </c:marker>
            <c:bubble3D val="0"/>
          </c:dPt>
          <c:dPt>
            <c:idx val="19"/>
            <c:marker>
              <c:symbol val="circle"/>
              <c:size val="7"/>
            </c:marker>
            <c:bubble3D val="0"/>
          </c:dPt>
          <c:dPt>
            <c:idx val="21"/>
            <c:marker>
              <c:symbol val="circle"/>
              <c:size val="7"/>
            </c:marker>
            <c:bubble3D val="0"/>
          </c:dPt>
          <c:dPt>
            <c:idx val="23"/>
            <c:marker>
              <c:symbol val="circle"/>
              <c:size val="7"/>
            </c:marker>
            <c:bubble3D val="0"/>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dPt>
          <c:dPt>
            <c:idx val="3"/>
            <c:marker>
              <c:symbol val="circle"/>
              <c:size val="7"/>
            </c:marker>
            <c:bubble3D val="0"/>
          </c:dPt>
          <c:dPt>
            <c:idx val="5"/>
            <c:marker>
              <c:symbol val="circle"/>
              <c:size val="7"/>
            </c:marker>
            <c:bubble3D val="0"/>
          </c:dPt>
          <c:dPt>
            <c:idx val="7"/>
            <c:marker>
              <c:symbol val="circle"/>
              <c:size val="7"/>
            </c:marker>
            <c:bubble3D val="0"/>
          </c:dPt>
          <c:dPt>
            <c:idx val="9"/>
            <c:marker>
              <c:symbol val="circle"/>
              <c:size val="7"/>
            </c:marker>
            <c:bubble3D val="0"/>
          </c:dPt>
          <c:dLbls>
            <c:dLbl>
              <c:idx val="1"/>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9"/>
              <c:delete val="1"/>
              <c:extLst>
                <c:ext xmlns:c15="http://schemas.microsoft.com/office/drawing/2012/chart" uri="{CE6537A1-D6FC-4f65-9D91-7224C49458BB}"/>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numCache>
            </c:numRef>
          </c:val>
          <c:smooth val="0"/>
        </c:ser>
        <c:dLbls>
          <c:showLegendKey val="0"/>
          <c:showVal val="0"/>
          <c:showCatName val="0"/>
          <c:showSerName val="0"/>
          <c:showPercent val="0"/>
          <c:showBubbleSize val="0"/>
        </c:dLbls>
        <c:marker val="1"/>
        <c:smooth val="0"/>
        <c:axId val="375031448"/>
        <c:axId val="376442616"/>
      </c:lineChart>
      <c:catAx>
        <c:axId val="3750314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376442616"/>
        <c:crosses val="autoZero"/>
        <c:auto val="1"/>
        <c:lblAlgn val="ctr"/>
        <c:lblOffset val="100"/>
        <c:tickLblSkip val="1"/>
        <c:tickMarkSkip val="1"/>
        <c:noMultiLvlLbl val="0"/>
      </c:catAx>
      <c:valAx>
        <c:axId val="376442616"/>
        <c:scaling>
          <c:orientation val="minMax"/>
          <c:max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375031448"/>
        <c:crosses val="autoZero"/>
        <c:crossBetween val="between"/>
        <c:majorUnit val="2"/>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ser>
        <c:dLbls>
          <c:showLegendKey val="0"/>
          <c:showVal val="0"/>
          <c:showCatName val="0"/>
          <c:showSerName val="0"/>
          <c:showPercent val="0"/>
          <c:showBubbleSize val="0"/>
        </c:dLbls>
        <c:gapWidth val="100"/>
        <c:axId val="435196584"/>
        <c:axId val="467959952"/>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numCache>
            </c:numRef>
          </c:val>
        </c:ser>
        <c:dLbls>
          <c:showLegendKey val="0"/>
          <c:showVal val="0"/>
          <c:showCatName val="0"/>
          <c:showSerName val="0"/>
          <c:showPercent val="0"/>
          <c:showBubbleSize val="0"/>
        </c:dLbls>
        <c:gapWidth val="150"/>
        <c:axId val="435196584"/>
        <c:axId val="467959952"/>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numCache>
            </c:numRef>
          </c:val>
          <c:smooth val="0"/>
        </c:ser>
        <c:dLbls>
          <c:showLegendKey val="0"/>
          <c:showVal val="0"/>
          <c:showCatName val="0"/>
          <c:showSerName val="0"/>
          <c:showPercent val="0"/>
          <c:showBubbleSize val="0"/>
        </c:dLbls>
        <c:marker val="1"/>
        <c:smooth val="0"/>
        <c:axId val="467967008"/>
        <c:axId val="467963480"/>
      </c:lineChart>
      <c:catAx>
        <c:axId val="435196584"/>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67959952"/>
        <c:crosses val="autoZero"/>
        <c:auto val="1"/>
        <c:lblAlgn val="ctr"/>
        <c:lblOffset val="100"/>
        <c:noMultiLvlLbl val="0"/>
      </c:catAx>
      <c:valAx>
        <c:axId val="467959952"/>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435196584"/>
        <c:crosses val="autoZero"/>
        <c:crossBetween val="between"/>
        <c:majorUnit val="3000"/>
      </c:valAx>
      <c:catAx>
        <c:axId val="467967008"/>
        <c:scaling>
          <c:orientation val="minMax"/>
        </c:scaling>
        <c:delete val="1"/>
        <c:axPos val="b"/>
        <c:numFmt formatCode="General" sourceLinked="1"/>
        <c:majorTickMark val="out"/>
        <c:minorTickMark val="none"/>
        <c:tickLblPos val="none"/>
        <c:crossAx val="467963480"/>
        <c:crosses val="autoZero"/>
        <c:auto val="1"/>
        <c:lblAlgn val="ctr"/>
        <c:lblOffset val="100"/>
        <c:noMultiLvlLbl val="0"/>
      </c:catAx>
      <c:valAx>
        <c:axId val="467963480"/>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46796700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numCache>
            </c:numRef>
          </c:val>
        </c:ser>
        <c:dLbls>
          <c:showLegendKey val="0"/>
          <c:showVal val="0"/>
          <c:showCatName val="0"/>
          <c:showSerName val="0"/>
          <c:showPercent val="0"/>
          <c:showBubbleSize val="0"/>
        </c:dLbls>
        <c:gapWidth val="100"/>
        <c:axId val="502031208"/>
        <c:axId val="50203160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tx>
                <c:rich>
                  <a:bodyPr/>
                  <a:lstStyle/>
                  <a:p>
                    <a:r>
                      <a:rPr lang="en-US" altLang="en-US" dirty="0" smtClean="0"/>
                      <a:t>3.4%</a:t>
                    </a:r>
                    <a:endParaRPr lang="en-US" altLang="en-US" dirty="0"/>
                  </a:p>
                </c:rich>
              </c:tx>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numCache>
            </c:numRef>
          </c:val>
          <c:smooth val="0"/>
        </c:ser>
        <c:dLbls>
          <c:showLegendKey val="0"/>
          <c:showVal val="0"/>
          <c:showCatName val="0"/>
          <c:showSerName val="0"/>
          <c:showPercent val="0"/>
          <c:showBubbleSize val="0"/>
        </c:dLbls>
        <c:marker val="1"/>
        <c:smooth val="0"/>
        <c:axId val="502031992"/>
        <c:axId val="502032384"/>
      </c:lineChart>
      <c:catAx>
        <c:axId val="5020312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02031600"/>
        <c:crosses val="autoZero"/>
        <c:auto val="1"/>
        <c:lblAlgn val="ctr"/>
        <c:lblOffset val="100"/>
        <c:noMultiLvlLbl val="0"/>
      </c:catAx>
      <c:valAx>
        <c:axId val="502031600"/>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502031208"/>
        <c:crosses val="autoZero"/>
        <c:crossBetween val="between"/>
        <c:majorUnit val="5000"/>
        <c:minorUnit val="200"/>
      </c:valAx>
      <c:catAx>
        <c:axId val="502031992"/>
        <c:scaling>
          <c:orientation val="minMax"/>
        </c:scaling>
        <c:delete val="1"/>
        <c:axPos val="b"/>
        <c:numFmt formatCode="General" sourceLinked="1"/>
        <c:majorTickMark val="out"/>
        <c:minorTickMark val="none"/>
        <c:tickLblPos val="none"/>
        <c:crossAx val="502032384"/>
        <c:crosses val="autoZero"/>
        <c:auto val="1"/>
        <c:lblAlgn val="ctr"/>
        <c:lblOffset val="100"/>
        <c:noMultiLvlLbl val="0"/>
      </c:catAx>
      <c:valAx>
        <c:axId val="502032384"/>
        <c:scaling>
          <c:orientation val="minMax"/>
          <c:max val="0.1"/>
          <c:min val="0"/>
        </c:scaling>
        <c:delete val="0"/>
        <c:axPos val="r"/>
        <c:numFmt formatCode="0.0%" sourceLinked="0"/>
        <c:majorTickMark val="out"/>
        <c:minorTickMark val="none"/>
        <c:tickLblPos val="nextTo"/>
        <c:crossAx val="502031992"/>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0.11659</cdr:x>
      <cdr:y>0.54751</cdr:y>
    </cdr:from>
    <cdr:to>
      <cdr:x>0.19374</cdr:x>
      <cdr:y>0.63204</cdr:y>
    </cdr:to>
    <cdr:sp macro="" textlink="">
      <cdr:nvSpPr>
        <cdr:cNvPr id="17" name="Oval 178"/>
        <cdr:cNvSpPr>
          <a:spLocks xmlns:a="http://schemas.openxmlformats.org/drawingml/2006/main" noChangeArrowheads="1"/>
        </cdr:cNvSpPr>
      </cdr:nvSpPr>
      <cdr:spPr bwMode="auto">
        <a:xfrm xmlns:a="http://schemas.openxmlformats.org/drawingml/2006/main">
          <a:off x="936353" y="1584176"/>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12.85</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0.17038</cdr:x>
      <cdr:y>0.3733</cdr:y>
    </cdr:from>
    <cdr:to>
      <cdr:x>0.24753</cdr:x>
      <cdr:y>0.45783</cdr:y>
    </cdr:to>
    <cdr:sp macro="" textlink="">
      <cdr:nvSpPr>
        <cdr:cNvPr id="3" name="Oval 178"/>
        <cdr:cNvSpPr>
          <a:spLocks xmlns:a="http://schemas.openxmlformats.org/drawingml/2006/main" noChangeArrowheads="1"/>
        </cdr:cNvSpPr>
      </cdr:nvSpPr>
      <cdr:spPr bwMode="auto">
        <a:xfrm xmlns:a="http://schemas.openxmlformats.org/drawingml/2006/main">
          <a:off x="1368401" y="1080120"/>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13.58</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0.26004</cdr:x>
      <cdr:y>0.32353</cdr:y>
    </cdr:from>
    <cdr:to>
      <cdr:x>0.33719</cdr:x>
      <cdr:y>0.40806</cdr:y>
    </cdr:to>
    <cdr:sp macro="" textlink="">
      <cdr:nvSpPr>
        <cdr:cNvPr id="4" name="Oval 178"/>
        <cdr:cNvSpPr>
          <a:spLocks xmlns:a="http://schemas.openxmlformats.org/drawingml/2006/main" noChangeArrowheads="1"/>
        </cdr:cNvSpPr>
      </cdr:nvSpPr>
      <cdr:spPr bwMode="auto">
        <a:xfrm xmlns:a="http://schemas.openxmlformats.org/drawingml/2006/main">
          <a:off x="20884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13.83</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0.34073</cdr:x>
      <cdr:y>0.24887</cdr:y>
    </cdr:from>
    <cdr:to>
      <cdr:x>0.41788</cdr:x>
      <cdr:y>0.3334</cdr:y>
    </cdr:to>
    <cdr:sp macro="" textlink="">
      <cdr:nvSpPr>
        <cdr:cNvPr id="5" name="Oval 178"/>
        <cdr:cNvSpPr>
          <a:spLocks xmlns:a="http://schemas.openxmlformats.org/drawingml/2006/main" noChangeArrowheads="1"/>
        </cdr:cNvSpPr>
      </cdr:nvSpPr>
      <cdr:spPr bwMode="auto">
        <a:xfrm xmlns:a="http://schemas.openxmlformats.org/drawingml/2006/main">
          <a:off x="2736553" y="72008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14.27</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0.41245</cdr:x>
      <cdr:y>0.27375</cdr:y>
    </cdr:from>
    <cdr:to>
      <cdr:x>0.4896</cdr:x>
      <cdr:y>0.35828</cdr:y>
    </cdr:to>
    <cdr:sp macro="" textlink="">
      <cdr:nvSpPr>
        <cdr:cNvPr id="6" name="Oval 178"/>
        <cdr:cNvSpPr>
          <a:spLocks xmlns:a="http://schemas.openxmlformats.org/drawingml/2006/main" noChangeArrowheads="1"/>
        </cdr:cNvSpPr>
      </cdr:nvSpPr>
      <cdr:spPr bwMode="auto">
        <a:xfrm xmlns:a="http://schemas.openxmlformats.org/drawingml/2006/main">
          <a:off x="3312617" y="79208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smtClean="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0.37227</cdr:y>
    </cdr:from>
    <cdr:to>
      <cdr:x>0.18922</cdr:x>
      <cdr:y>0.43601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075464"/>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￥45,385</a:t>
          </a:r>
          <a:endParaRPr lang="en-US" altLang="en-US" sz="900" dirty="0" smtClean="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0.10814</cdr:x>
      <cdr:y>0.52071</cdr:y>
    </cdr:from>
    <cdr:to>
      <cdr:x>0.18923</cdr:x>
      <cdr:y>0.59535</cdr:y>
    </cdr:to>
    <cdr:sp macro="" textlink="">
      <cdr:nvSpPr>
        <cdr:cNvPr id="17" name="Oval 178"/>
        <cdr:cNvSpPr>
          <a:spLocks xmlns:a="http://schemas.openxmlformats.org/drawingml/2006/main" noChangeArrowheads="1"/>
        </cdr:cNvSpPr>
      </cdr:nvSpPr>
      <cdr:spPr bwMode="auto">
        <a:xfrm xmlns:a="http://schemas.openxmlformats.org/drawingml/2006/main">
          <a:off x="864344" y="1500336"/>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9.92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0.12186</cdr:x>
      <cdr:y>0.7001</cdr:y>
    </cdr:from>
    <cdr:to>
      <cdr:x>0.19901</cdr:x>
      <cdr:y>0.77011</cdr:y>
    </cdr:to>
    <cdr:sp macro="" textlink="">
      <cdr:nvSpPr>
        <cdr:cNvPr id="17" name="Oval 178"/>
        <cdr:cNvSpPr>
          <a:spLocks xmlns:a="http://schemas.openxmlformats.org/drawingml/2006/main" noChangeArrowheads="1"/>
        </cdr:cNvSpPr>
      </cdr:nvSpPr>
      <cdr:spPr bwMode="auto">
        <a:xfrm xmlns:a="http://schemas.openxmlformats.org/drawingml/2006/main">
          <a:off x="982712" y="2017216"/>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12.67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0.09939</cdr:x>
      <cdr:y>0.47484</cdr:y>
    </cdr:from>
    <cdr:to>
      <cdr:x>0.18946</cdr:x>
      <cdr:y>0.57402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94619" y="1368152"/>
          <a:ext cx="720141"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14,152</a:t>
          </a:r>
        </a:p>
      </cdr:txBody>
    </cdr:sp>
  </cdr:relSizeAnchor>
</c:userShapes>
</file>

<file path=ppt/drawings/drawing14.xml><?xml version="1.0" encoding="utf-8"?>
<c:userShapes xmlns:c="http://schemas.openxmlformats.org/drawingml/2006/chart">
  <cdr:relSizeAnchor xmlns:cdr="http://schemas.openxmlformats.org/drawingml/2006/chartDrawing">
    <cdr:from>
      <cdr:x>0.12661</cdr:x>
      <cdr:y>0.69996</cdr:y>
    </cdr:from>
    <cdr:to>
      <cdr:x>0.20376</cdr:x>
      <cdr:y>0.79913</cdr:y>
    </cdr:to>
    <cdr:sp macro="" textlink="">
      <cdr:nvSpPr>
        <cdr:cNvPr id="15" name="Oval 178"/>
        <cdr:cNvSpPr>
          <a:spLocks xmlns:a="http://schemas.openxmlformats.org/drawingml/2006/main" noChangeArrowheads="1"/>
        </cdr:cNvSpPr>
      </cdr:nvSpPr>
      <cdr:spPr bwMode="auto">
        <a:xfrm xmlns:a="http://schemas.openxmlformats.org/drawingml/2006/main">
          <a:off x="1021060" y="2016793"/>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12.44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0.25136</cdr:x>
      <cdr:y>0.47832</cdr:y>
    </cdr:from>
    <cdr:to>
      <cdr:x>0.32851</cdr:x>
      <cdr:y>0.57749</cdr:y>
    </cdr:to>
    <cdr:sp macro="" textlink="">
      <cdr:nvSpPr>
        <cdr:cNvPr id="4" name="Oval 178"/>
        <cdr:cNvSpPr>
          <a:spLocks xmlns:a="http://schemas.openxmlformats.org/drawingml/2006/main" noChangeArrowheads="1"/>
        </cdr:cNvSpPr>
      </cdr:nvSpPr>
      <cdr:spPr bwMode="auto">
        <a:xfrm xmlns:a="http://schemas.openxmlformats.org/drawingml/2006/main">
          <a:off x="2027116" y="1378202"/>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13.43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0.34091</cdr:x>
      <cdr:y>0.30009</cdr:y>
    </cdr:from>
    <cdr:to>
      <cdr:x>0.41806</cdr:x>
      <cdr:y>0.39926</cdr:y>
    </cdr:to>
    <cdr:sp macro="" textlink="">
      <cdr:nvSpPr>
        <cdr:cNvPr id="5" name="Oval 178"/>
        <cdr:cNvSpPr>
          <a:spLocks xmlns:a="http://schemas.openxmlformats.org/drawingml/2006/main" noChangeArrowheads="1"/>
        </cdr:cNvSpPr>
      </cdr:nvSpPr>
      <cdr:spPr bwMode="auto">
        <a:xfrm xmlns:a="http://schemas.openxmlformats.org/drawingml/2006/main">
          <a:off x="2749252" y="864665"/>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13.85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0.41234</cdr:x>
      <cdr:y>0.32509</cdr:y>
    </cdr:from>
    <cdr:to>
      <cdr:x>0.48949</cdr:x>
      <cdr:y>0.42426</cdr:y>
    </cdr:to>
    <cdr:sp macro="" textlink="">
      <cdr:nvSpPr>
        <cdr:cNvPr id="6" name="Oval 178"/>
        <cdr:cNvSpPr>
          <a:spLocks xmlns:a="http://schemas.openxmlformats.org/drawingml/2006/main" noChangeArrowheads="1"/>
        </cdr:cNvSpPr>
      </cdr:nvSpPr>
      <cdr:spPr bwMode="auto">
        <a:xfrm xmlns:a="http://schemas.openxmlformats.org/drawingml/2006/main">
          <a:off x="3325316" y="936673"/>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13.61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0.08998</cdr:x>
      <cdr:y>0.52516</cdr:y>
    </cdr:from>
    <cdr:to>
      <cdr:x>0.17994</cdr:x>
      <cdr:y>0.62434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8" y="1513160"/>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16,500</a:t>
          </a:r>
        </a:p>
      </cdr:txBody>
    </cdr:sp>
  </cdr:relSizeAnchor>
</c:userShapes>
</file>

<file path=ppt/drawings/drawing2.xml><?xml version="1.0" encoding="utf-8"?>
<c:userShapes xmlns:c="http://schemas.openxmlformats.org/drawingml/2006/chart">
  <cdr:relSizeAnchor xmlns:cdr="http://schemas.openxmlformats.org/drawingml/2006/chartDrawing">
    <cdr:from>
      <cdr:x>0.08182</cdr:x>
      <cdr:y>0.49134</cdr:y>
    </cdr:from>
    <cdr:to>
      <cdr:x>0.17182</cdr:x>
      <cdr:y>0.5624</cdr:y>
    </cdr:to>
    <cdr:sp macro="" textlink="">
      <cdr:nvSpPr>
        <cdr:cNvPr id="5" name="Oval 178"/>
        <cdr:cNvSpPr>
          <a:spLocks xmlns:a="http://schemas.openxmlformats.org/drawingml/2006/main" noChangeArrowheads="1"/>
        </cdr:cNvSpPr>
      </cdr:nvSpPr>
      <cdr:spPr bwMode="auto">
        <a:xfrm xmlns:a="http://schemas.openxmlformats.org/drawingml/2006/main">
          <a:off x="648073" y="1421828"/>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kern="0" dirty="0" smtClean="0">
              <a:solidFill>
                <a:srgbClr val="FF9933"/>
              </a:solidFill>
            </a:rPr>
            <a:t>12,330</a:t>
          </a:r>
          <a:endParaRPr lang="zh-HK" altLang="en-US" sz="900" kern="0" dirty="0">
            <a:solidFill>
              <a:srgbClr val="FF9933"/>
            </a:solidFill>
          </a:endParaRPr>
        </a:p>
      </cdr:txBody>
    </cdr:sp>
  </cdr:relSizeAnchor>
  <cdr:relSizeAnchor xmlns:cdr="http://schemas.openxmlformats.org/drawingml/2006/chartDrawing">
    <cdr:from>
      <cdr:x>0.16364</cdr:x>
      <cdr:y>0.46645</cdr:y>
    </cdr:from>
    <cdr:to>
      <cdr:x>0.25364</cdr:x>
      <cdr:y>0.53751</cdr:y>
    </cdr:to>
    <cdr:sp macro="" textlink="">
      <cdr:nvSpPr>
        <cdr:cNvPr id="3" name="Oval 178"/>
        <cdr:cNvSpPr>
          <a:spLocks xmlns:a="http://schemas.openxmlformats.org/drawingml/2006/main" noChangeArrowheads="1"/>
        </cdr:cNvSpPr>
      </cdr:nvSpPr>
      <cdr:spPr bwMode="auto">
        <a:xfrm xmlns:a="http://schemas.openxmlformats.org/drawingml/2006/main">
          <a:off x="1296145" y="1349820"/>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13,150</a:t>
          </a:r>
          <a:endParaRPr lang="zh-HK" altLang="en-US" sz="9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a:t>
          </a:r>
          <a:r>
            <a:rPr lang="en-US" altLang="zh-CN" sz="900" dirty="0" smtClean="0">
              <a:solidFill>
                <a:srgbClr val="FF9933"/>
              </a:solidFill>
            </a:rPr>
            <a:t>5,245</a:t>
          </a:r>
          <a:endParaRPr lang="zh-HK" altLang="en-US" sz="900" kern="0" dirty="0">
            <a:solidFill>
              <a:srgbClr val="FF9933"/>
            </a:solidFill>
          </a:endParaRPr>
        </a:p>
      </cdr:txBody>
    </cdr:sp>
  </cdr:relSizeAnchor>
  <cdr:relSizeAnchor xmlns:cdr="http://schemas.openxmlformats.org/drawingml/2006/chartDrawing">
    <cdr:from>
      <cdr:x>0.30909</cdr:x>
      <cdr:y>0.59087</cdr:y>
    </cdr:from>
    <cdr:to>
      <cdr:x>0.39909</cdr:x>
      <cdr:y>0.66193</cdr:y>
    </cdr:to>
    <cdr:sp macro="" textlink="">
      <cdr:nvSpPr>
        <cdr:cNvPr id="6" name="Oval 178"/>
        <cdr:cNvSpPr>
          <a:spLocks xmlns:a="http://schemas.openxmlformats.org/drawingml/2006/main" noChangeArrowheads="1"/>
        </cdr:cNvSpPr>
      </cdr:nvSpPr>
      <cdr:spPr bwMode="auto">
        <a:xfrm xmlns:a="http://schemas.openxmlformats.org/drawingml/2006/main">
          <a:off x="2448273" y="1709860"/>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16,775</a:t>
          </a:r>
          <a:endParaRPr lang="en-US" altLang="en-US" sz="900" dirty="0">
            <a:solidFill>
              <a:srgbClr val="FF9933"/>
            </a:solidFill>
          </a:endParaRPr>
        </a:p>
      </cdr:txBody>
    </cdr:sp>
  </cdr:relSizeAnchor>
  <cdr:relSizeAnchor xmlns:cdr="http://schemas.openxmlformats.org/drawingml/2006/chartDrawing">
    <cdr:from>
      <cdr:x>0.39091</cdr:x>
      <cdr:y>0.64064</cdr:y>
    </cdr:from>
    <cdr:to>
      <cdr:x>0.48091</cdr:x>
      <cdr:y>0.7117</cdr:y>
    </cdr:to>
    <cdr:sp macro="" textlink="">
      <cdr:nvSpPr>
        <cdr:cNvPr id="7" name="Oval 178"/>
        <cdr:cNvSpPr>
          <a:spLocks xmlns:a="http://schemas.openxmlformats.org/drawingml/2006/main" noChangeArrowheads="1"/>
        </cdr:cNvSpPr>
      </cdr:nvSpPr>
      <cdr:spPr bwMode="auto">
        <a:xfrm xmlns:a="http://schemas.openxmlformats.org/drawingml/2006/main">
          <a:off x="3096345" y="1853876"/>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17,920</a:t>
          </a:r>
          <a:endParaRPr lang="en-US" altLang="en-US" sz="90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0.09913</cdr:x>
      <cdr:y>0.55011</cdr:y>
    </cdr:from>
    <cdr:to>
      <cdr:x>0.16976</cdr:x>
      <cdr:y>0.61912</cdr:y>
    </cdr:to>
    <cdr:sp macro="" textlink="">
      <cdr:nvSpPr>
        <cdr:cNvPr id="19" name="矩形 18"/>
        <cdr:cNvSpPr/>
      </cdr:nvSpPr>
      <cdr:spPr>
        <a:xfrm xmlns:a="http://schemas.openxmlformats.org/drawingml/2006/main">
          <a:off x="792337" y="1585045"/>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3.48</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0.18021</cdr:x>
      <cdr:y>0.70006</cdr:y>
    </cdr:from>
    <cdr:to>
      <cdr:x>0.25084</cdr:x>
      <cdr:y>0.76908</cdr:y>
    </cdr:to>
    <cdr:sp macro="" textlink="">
      <cdr:nvSpPr>
        <cdr:cNvPr id="4" name="矩形 3"/>
        <cdr:cNvSpPr/>
      </cdr:nvSpPr>
      <cdr:spPr>
        <a:xfrm xmlns:a="http://schemas.openxmlformats.org/drawingml/2006/main">
          <a:off x="1440409" y="201709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3.15</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0.26129</cdr:x>
      <cdr:y>0.5751</cdr:y>
    </cdr:from>
    <cdr:to>
      <cdr:x>0.33192</cdr:x>
      <cdr:y>0.64412</cdr:y>
    </cdr:to>
    <cdr:sp macro="" textlink="">
      <cdr:nvSpPr>
        <cdr:cNvPr id="5" name="矩形 4"/>
        <cdr:cNvSpPr/>
      </cdr:nvSpPr>
      <cdr:spPr>
        <a:xfrm xmlns:a="http://schemas.openxmlformats.org/drawingml/2006/main">
          <a:off x="2088481" y="165705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3.42</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0.33336</cdr:x>
      <cdr:y>0.55011</cdr:y>
    </cdr:from>
    <cdr:to>
      <cdr:x>0.40399</cdr:x>
      <cdr:y>0.61913</cdr:y>
    </cdr:to>
    <cdr:sp macro="" textlink="">
      <cdr:nvSpPr>
        <cdr:cNvPr id="6" name="矩形 5"/>
        <cdr:cNvSpPr/>
      </cdr:nvSpPr>
      <cdr:spPr>
        <a:xfrm xmlns:a="http://schemas.openxmlformats.org/drawingml/2006/main">
          <a:off x="2664545" y="1585045"/>
          <a:ext cx="564551"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3.47</a:t>
          </a:r>
          <a:r>
            <a:rPr lang="zh-CN" altLang="en-US" sz="900" dirty="0" smtClean="0">
              <a:solidFill>
                <a:srgbClr val="FF9933"/>
              </a:solidFill>
            </a:rPr>
            <a:t>万</a:t>
          </a:r>
          <a:endParaRPr lang="en-US" altLang="zh-CN" sz="900" dirty="0" smtClean="0">
            <a:solidFill>
              <a:srgbClr val="FF9933"/>
            </a:solidFill>
          </a:endParaRPr>
        </a:p>
      </cdr:txBody>
    </cdr:sp>
  </cdr:relSizeAnchor>
  <cdr:relSizeAnchor xmlns:cdr="http://schemas.openxmlformats.org/drawingml/2006/chartDrawing">
    <cdr:from>
      <cdr:x>0.40543</cdr:x>
      <cdr:y>0.42516</cdr:y>
    </cdr:from>
    <cdr:to>
      <cdr:x>0.47606</cdr:x>
      <cdr:y>0.49418</cdr:y>
    </cdr:to>
    <cdr:sp macro="" textlink="">
      <cdr:nvSpPr>
        <cdr:cNvPr id="7" name="矩形 6"/>
        <cdr:cNvSpPr/>
      </cdr:nvSpPr>
      <cdr:spPr>
        <a:xfrm xmlns:a="http://schemas.openxmlformats.org/drawingml/2006/main">
          <a:off x="3240609" y="1225005"/>
          <a:ext cx="564550" cy="198869"/>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smtClean="0">
              <a:solidFill>
                <a:srgbClr val="FF9933"/>
              </a:solidFill>
            </a:rPr>
            <a:t>3.63</a:t>
          </a:r>
          <a:r>
            <a:rPr lang="zh-CN" altLang="en-US" sz="900" dirty="0" smtClean="0">
              <a:solidFill>
                <a:srgbClr val="FF9933"/>
              </a:solidFill>
            </a:rPr>
            <a:t>万</a:t>
          </a:r>
          <a:endParaRPr lang="en-US" altLang="zh-CN" sz="900" dirty="0" smtClean="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0.09986</cdr:x>
      <cdr:y>0.50443</cdr:y>
    </cdr:from>
    <cdr:to>
      <cdr:x>0.1781</cdr:x>
      <cdr:y>0.57894</cdr:y>
    </cdr:to>
    <cdr:sp macro="" textlink="">
      <cdr:nvSpPr>
        <cdr:cNvPr id="18" name="Oval 178"/>
        <cdr:cNvSpPr>
          <a:spLocks xmlns:a="http://schemas.openxmlformats.org/drawingml/2006/main" noChangeArrowheads="1"/>
        </cdr:cNvSpPr>
      </cdr:nvSpPr>
      <cdr:spPr bwMode="auto">
        <a:xfrm xmlns:a="http://schemas.openxmlformats.org/drawingml/2006/main">
          <a:off x="796116" y="1453430"/>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7,499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0.10811</cdr:x>
      <cdr:y>0.77028</cdr:y>
    </cdr:from>
    <cdr:to>
      <cdr:x>0.17373</cdr:x>
      <cdr:y>0.85039</cdr:y>
    </cdr:to>
    <cdr:sp macro="" textlink="">
      <cdr:nvSpPr>
        <cdr:cNvPr id="16" name="矩形 15"/>
        <cdr:cNvSpPr/>
      </cdr:nvSpPr>
      <cdr:spPr>
        <a:xfrm xmlns:a="http://schemas.openxmlformats.org/drawingml/2006/main">
          <a:off x="864097" y="2219424"/>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smtClean="0">
              <a:solidFill>
                <a:srgbClr val="FF9933"/>
              </a:solidFill>
            </a:rPr>
            <a:t>5.99</a:t>
          </a:r>
          <a:r>
            <a:rPr lang="zh-CN" altLang="en-US" sz="900" dirty="0" smtClean="0">
              <a:solidFill>
                <a:srgbClr val="FF9933"/>
              </a:solidFill>
              <a:latin typeface="+mn-lt"/>
            </a:rPr>
            <a:t>万</a:t>
          </a:r>
          <a:endParaRPr lang="zh-CN" altLang="en-US" sz="900" dirty="0">
            <a:solidFill>
              <a:srgbClr val="FF9933"/>
            </a:solidFill>
            <a:latin typeface="+mn-lt"/>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0.09847</cdr:x>
      <cdr:y>0.24863</cdr:y>
    </cdr:from>
    <cdr:to>
      <cdr:x>0.1767</cdr:x>
      <cdr:y>0.30487</cdr:y>
    </cdr:to>
    <cdr:sp macro="" textlink="">
      <cdr:nvSpPr>
        <cdr:cNvPr id="19" name="Oval 178"/>
        <cdr:cNvSpPr>
          <a:spLocks xmlns:a="http://schemas.openxmlformats.org/drawingml/2006/main" noChangeArrowheads="1"/>
        </cdr:cNvSpPr>
      </cdr:nvSpPr>
      <cdr:spPr bwMode="auto">
        <a:xfrm xmlns:a="http://schemas.openxmlformats.org/drawingml/2006/main">
          <a:off x="792337" y="716384"/>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5,656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0.66878</cdr:y>
    </cdr:from>
    <cdr:to>
      <cdr:x>0.19046</cdr:x>
      <cdr:y>0.76292</cdr:y>
    </cdr:to>
    <cdr:sp macro="" textlink="">
      <cdr:nvSpPr>
        <cdr:cNvPr id="18" name="Oval 178"/>
        <cdr:cNvSpPr>
          <a:spLocks xmlns:a="http://schemas.openxmlformats.org/drawingml/2006/main" noChangeArrowheads="1"/>
        </cdr:cNvSpPr>
      </cdr:nvSpPr>
      <cdr:spPr bwMode="auto">
        <a:xfrm xmlns:a="http://schemas.openxmlformats.org/drawingml/2006/main">
          <a:off x="864345" y="1939007"/>
          <a:ext cx="660369" cy="2729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9</a:t>
          </a:r>
          <a:r>
            <a:rPr lang="en-US" altLang="zh-CN" sz="900" kern="0" dirty="0" smtClean="0">
              <a:solidFill>
                <a:srgbClr val="FF9933"/>
              </a:solidFill>
            </a:rPr>
            <a:t>.64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24,409</a:t>
          </a:r>
          <a:endParaRPr lang="en-US" altLang="en-US" sz="900" dirty="0" smtClean="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0.09912</cdr:x>
      <cdr:y>0.37062</cdr:y>
    </cdr:from>
    <cdr:to>
      <cdr:x>0.1802</cdr:x>
      <cdr:y>0.45172</cdr:y>
    </cdr:to>
    <cdr:sp macro="" textlink="">
      <cdr:nvSpPr>
        <cdr:cNvPr id="16" name="Oval 178"/>
        <cdr:cNvSpPr>
          <a:spLocks xmlns:a="http://schemas.openxmlformats.org/drawingml/2006/main" noChangeArrowheads="1"/>
        </cdr:cNvSpPr>
      </cdr:nvSpPr>
      <cdr:spPr bwMode="auto">
        <a:xfrm xmlns:a="http://schemas.openxmlformats.org/drawingml/2006/main">
          <a:off x="792337" y="1067865"/>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34.91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2017/7/10</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2017/7/10</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26</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28</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29</a:t>
            </a:fld>
            <a:endParaRPr lang="zh-CN" altLang="en-US"/>
          </a:p>
        </p:txBody>
      </p:sp>
    </p:spTree>
    <p:extLst>
      <p:ext uri="{BB962C8B-B14F-4D97-AF65-F5344CB8AC3E}">
        <p14:creationId xmlns:p14="http://schemas.microsoft.com/office/powerpoint/2010/main" val="3938259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31</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35</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38</a:t>
            </a:fld>
            <a:endParaRPr lang="zh-CN" altLang="en-US" smtClean="0">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6</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9</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10</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12</a:t>
            </a:fld>
            <a:endParaRPr lang="zh-CN" altLang="en-US" smtClean="0"/>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13</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15</a:t>
            </a:fld>
            <a:endParaRPr lang="zh-CN" altLang="en-US" smtClean="0"/>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17</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19</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6461470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r>
              <a:rPr lang="en-US" altLang="zh-CN" sz="1400" dirty="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dirty="0" smtClean="0">
                <a:solidFill>
                  <a:schemeClr val="tx1">
                    <a:lumMod val="50000"/>
                    <a:lumOff val="50000"/>
                  </a:schemeClr>
                </a:solidFill>
                <a:latin typeface="+mn-ea"/>
                <a:ea typeface="+mn-ea"/>
                <a:cs typeface="Arial" pitchFamily="34" charset="0"/>
              </a:rPr>
              <a:t> </a:t>
            </a:r>
            <a:r>
              <a:rPr lang="en-US" altLang="zh-CN" sz="1400" dirty="0" smtClean="0">
                <a:solidFill>
                  <a:schemeClr val="tx1">
                    <a:lumMod val="50000"/>
                    <a:lumOff val="50000"/>
                  </a:schemeClr>
                </a:solidFill>
                <a:latin typeface="+mn-ea"/>
                <a:ea typeface="+mn-ea"/>
                <a:cs typeface="Arial" pitchFamily="34" charset="0"/>
              </a:rPr>
              <a:t>2017</a:t>
            </a:r>
            <a:r>
              <a:rPr lang="zh-CN" altLang="en-US" sz="1400" dirty="0" smtClean="0">
                <a:solidFill>
                  <a:schemeClr val="tx1">
                    <a:lumMod val="50000"/>
                    <a:lumOff val="50000"/>
                  </a:schemeClr>
                </a:solidFill>
                <a:latin typeface="+mn-ea"/>
                <a:ea typeface="+mn-ea"/>
                <a:cs typeface="Arial" pitchFamily="34" charset="0"/>
              </a:rPr>
              <a:t>年</a:t>
            </a:r>
            <a:r>
              <a:rPr lang="en-US" altLang="zh-CN" sz="1400" dirty="0" smtClean="0">
                <a:solidFill>
                  <a:schemeClr val="tx1">
                    <a:lumMod val="50000"/>
                    <a:lumOff val="50000"/>
                  </a:schemeClr>
                </a:solidFill>
                <a:latin typeface="+mn-ea"/>
                <a:ea typeface="+mn-ea"/>
                <a:cs typeface="Arial" pitchFamily="34" charset="0"/>
              </a:rPr>
              <a:t>5</a:t>
            </a:r>
            <a:r>
              <a:rPr lang="zh-CN" altLang="en-US" sz="1400" dirty="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376090125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smtClean="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rPr>
              <a:t>上海安路</a:t>
            </a:r>
            <a:r>
              <a:rPr lang="zh-CN" altLang="en-US" sz="2800" b="1" spc="300" dirty="0">
                <a:solidFill>
                  <a:schemeClr val="bg1"/>
                </a:solidFill>
                <a:latin typeface="微软雅黑" panose="020B0503020204020204" pitchFamily="34" charset="-122"/>
                <a:ea typeface="微软雅黑" panose="020B0503020204020204" pitchFamily="34" charset="-122"/>
              </a:rPr>
              <a:t>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smtClean="0">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r>
              <a:rPr lang="en-US" altLang="zh-CN" sz="1400" smtClean="0">
                <a:solidFill>
                  <a:schemeClr val="tx1">
                    <a:lumMod val="50000"/>
                    <a:lumOff val="50000"/>
                  </a:schemeClr>
                </a:solidFill>
                <a:latin typeface="+mn-ea"/>
                <a:ea typeface="+mn-ea"/>
                <a:cs typeface="Arial" pitchFamily="34" charset="0"/>
              </a:rPr>
              <a:t>.</a:t>
            </a:r>
          </a:p>
          <a:p>
            <a:pPr algn="r" eaLnBrk="1" hangingPunct="1">
              <a:lnSpc>
                <a:spcPct val="100000"/>
              </a:lnSpc>
              <a:spcBef>
                <a:spcPct val="0"/>
              </a:spcBef>
              <a:buFontTx/>
              <a:buNone/>
            </a:pPr>
            <a:r>
              <a:rPr lang="zh-CN" altLang="en-US" sz="1400" smtClean="0">
                <a:solidFill>
                  <a:schemeClr val="tx1">
                    <a:lumMod val="50000"/>
                    <a:lumOff val="50000"/>
                  </a:schemeClr>
                </a:solidFill>
                <a:latin typeface="+mn-ea"/>
                <a:ea typeface="+mn-ea"/>
                <a:cs typeface="Arial" pitchFamily="34" charset="0"/>
              </a:rPr>
              <a:t> </a:t>
            </a:r>
            <a:r>
              <a:rPr lang="en-US" altLang="zh-CN" sz="1400" smtClean="0">
                <a:solidFill>
                  <a:schemeClr val="tx1">
                    <a:lumMod val="50000"/>
                    <a:lumOff val="50000"/>
                  </a:schemeClr>
                </a:solidFill>
                <a:latin typeface="+mn-ea"/>
                <a:ea typeface="+mn-ea"/>
                <a:cs typeface="Arial" pitchFamily="34" charset="0"/>
              </a:rPr>
              <a:t>201X</a:t>
            </a:r>
            <a:r>
              <a:rPr lang="zh-CN" altLang="en-US" sz="1400" smtClean="0">
                <a:solidFill>
                  <a:schemeClr val="tx1">
                    <a:lumMod val="50000"/>
                    <a:lumOff val="50000"/>
                  </a:schemeClr>
                </a:solidFill>
                <a:latin typeface="+mn-ea"/>
                <a:ea typeface="+mn-ea"/>
                <a:cs typeface="Arial" pitchFamily="34" charset="0"/>
              </a:rPr>
              <a:t>年</a:t>
            </a:r>
            <a:r>
              <a:rPr lang="en-US" altLang="zh-CN" sz="1400" smtClean="0">
                <a:solidFill>
                  <a:schemeClr val="tx1">
                    <a:lumMod val="50000"/>
                    <a:lumOff val="50000"/>
                  </a:schemeClr>
                </a:solidFill>
                <a:latin typeface="+mn-ea"/>
                <a:ea typeface="+mn-ea"/>
                <a:cs typeface="Arial" pitchFamily="34" charset="0"/>
              </a:rPr>
              <a:t>X</a:t>
            </a:r>
            <a:r>
              <a:rPr lang="zh-CN" altLang="en-US" sz="1400" smtClean="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smtClean="0"/>
              <a:t>单击此处编辑母版标题样式</a:t>
            </a:r>
            <a:endParaRPr lang="zh-CN" altLang="en-US"/>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smtClean="0">
                <a:solidFill>
                  <a:srgbClr val="1F497D"/>
                </a:solidFill>
                <a:latin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633649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smtClean="0"/>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smtClean="0"/>
              <a:t>单击此处编辑母版文本样式</a:t>
            </a:r>
          </a:p>
        </p:txBody>
      </p:sp>
    </p:spTree>
    <p:extLst>
      <p:ext uri="{BB962C8B-B14F-4D97-AF65-F5344CB8AC3E}">
        <p14:creationId xmlns:p14="http://schemas.microsoft.com/office/powerpoint/2010/main" val="37970422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smtClean="0">
                <a:solidFill>
                  <a:prstClr val="white"/>
                </a:solidFill>
                <a:latin typeface="微软雅黑" panose="020B0503020204020204" pitchFamily="34" charset="-122"/>
                <a:ea typeface="微软雅黑" panose="020B0503020204020204" pitchFamily="34" charset="-122"/>
              </a:rPr>
              <a:t>上海安路</a:t>
            </a:r>
            <a:r>
              <a:rPr lang="zh-CN" altLang="en-US" sz="2800" b="1" spc="300" dirty="0">
                <a:solidFill>
                  <a:prstClr val="white"/>
                </a:solidFill>
                <a:latin typeface="微软雅黑" panose="020B0503020204020204" pitchFamily="34" charset="-122"/>
                <a:ea typeface="微软雅黑" panose="020B0503020204020204" pitchFamily="34" charset="-122"/>
              </a:rPr>
              <a:t>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r>
              <a:rPr lang="en-US" altLang="zh-CN" sz="1400" dirty="0" smtClean="0">
                <a:solidFill>
                  <a:srgbClr val="5F5F5F">
                    <a:lumMod val="50000"/>
                    <a:lumOff val="50000"/>
                  </a:srgbClr>
                </a:solidFill>
                <a:latin typeface="微软雅黑"/>
                <a:ea typeface="微软雅黑"/>
                <a:cs typeface="Arial" pitchFamily="34" charset="0"/>
              </a:rPr>
              <a:t>.</a:t>
            </a:r>
          </a:p>
          <a:p>
            <a:pPr algn="r" eaLnBrk="1" hangingPunct="1">
              <a:lnSpc>
                <a:spcPct val="100000"/>
              </a:lnSpc>
              <a:spcBef>
                <a:spcPct val="0"/>
              </a:spcBef>
              <a:buFontTx/>
              <a:buNone/>
            </a:pPr>
            <a:r>
              <a:rPr lang="zh-CN" altLang="en-US" sz="1400" dirty="0" smtClean="0">
                <a:solidFill>
                  <a:srgbClr val="5F5F5F">
                    <a:lumMod val="50000"/>
                    <a:lumOff val="50000"/>
                  </a:srgbClr>
                </a:solidFill>
                <a:latin typeface="微软雅黑"/>
                <a:ea typeface="微软雅黑"/>
                <a:cs typeface="Arial" pitchFamily="34" charset="0"/>
              </a:rPr>
              <a:t> </a:t>
            </a:r>
            <a:r>
              <a:rPr lang="en-US" altLang="zh-CN" sz="1400" dirty="0" smtClean="0">
                <a:solidFill>
                  <a:srgbClr val="5F5F5F">
                    <a:lumMod val="50000"/>
                    <a:lumOff val="50000"/>
                  </a:srgbClr>
                </a:solidFill>
                <a:latin typeface="微软雅黑"/>
                <a:ea typeface="微软雅黑"/>
                <a:cs typeface="Arial" pitchFamily="34" charset="0"/>
              </a:rPr>
              <a:t>2016</a:t>
            </a:r>
            <a:r>
              <a:rPr lang="zh-CN" altLang="en-US" sz="1400" dirty="0" smtClean="0">
                <a:solidFill>
                  <a:srgbClr val="5F5F5F">
                    <a:lumMod val="50000"/>
                    <a:lumOff val="50000"/>
                  </a:srgbClr>
                </a:solidFill>
                <a:latin typeface="微软雅黑"/>
                <a:ea typeface="微软雅黑"/>
                <a:cs typeface="Arial" pitchFamily="34" charset="0"/>
              </a:rPr>
              <a:t>年</a:t>
            </a:r>
            <a:r>
              <a:rPr lang="en-US" altLang="zh-CN" sz="1400" dirty="0" smtClean="0">
                <a:solidFill>
                  <a:srgbClr val="5F5F5F">
                    <a:lumMod val="50000"/>
                    <a:lumOff val="50000"/>
                  </a:srgbClr>
                </a:solidFill>
                <a:latin typeface="微软雅黑"/>
                <a:ea typeface="微软雅黑"/>
                <a:cs typeface="Arial" pitchFamily="34" charset="0"/>
              </a:rPr>
              <a:t>8</a:t>
            </a:r>
            <a:r>
              <a:rPr lang="zh-CN" altLang="en-US" sz="1400" dirty="0" smtClean="0">
                <a:solidFill>
                  <a:srgbClr val="5F5F5F">
                    <a:lumMod val="50000"/>
                    <a:lumOff val="50000"/>
                  </a:srgbClr>
                </a:solidFill>
                <a:latin typeface="微软雅黑"/>
                <a:ea typeface="微软雅黑"/>
                <a:cs typeface="Arial" pitchFamily="34" charset="0"/>
              </a:rPr>
              <a:t>月</a:t>
            </a:r>
            <a:endParaRPr lang="zh-CN" altLang="en-US" sz="1400" dirty="0">
              <a:solidFill>
                <a:srgbClr val="5F5F5F">
                  <a:lumMod val="50000"/>
                  <a:lumOff val="50000"/>
                </a:srgbClr>
              </a:solidFill>
              <a:latin typeface="微软雅黑"/>
              <a:ea typeface="微软雅黑"/>
              <a:cs typeface="Arial" pitchFamily="34" charset="0"/>
            </a:endParaRP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smtClean="0"/>
              <a:t>单击此处编辑母版文本样式       </a:t>
            </a:r>
          </a:p>
        </p:txBody>
      </p:sp>
    </p:spTree>
    <p:extLst>
      <p:ext uri="{BB962C8B-B14F-4D97-AF65-F5344CB8AC3E}">
        <p14:creationId xmlns:p14="http://schemas.microsoft.com/office/powerpoint/2010/main" val="179354457"/>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rgbClr val="1F477D"/>
                </a:solidFill>
              </a:rPr>
              <a:t>I</a:t>
            </a:r>
            <a:r>
              <a:rPr lang="en-US" altLang="zh-CN" sz="1200" b="1" baseline="0" dirty="0" smtClean="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smtClean="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smtClean="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endParaRPr lang="en-US" altLang="zh-CN" dirty="0" smtClean="0"/>
          </a:p>
          <a:p>
            <a:pPr lvl="2"/>
            <a:endParaRPr lang="zh-CN" altLang="en-US" dirty="0" smtClean="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smtClean="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smtClean="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smtClean="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9.xml"/><Relationship Id="rId5" Type="http://schemas.openxmlformats.org/officeDocument/2006/relationships/image" Target="../media/image6.png"/><Relationship Id="rId4" Type="http://schemas.openxmlformats.org/officeDocument/2006/relationships/chart" Target="../charts/chart8.xml"/></Relationships>
</file>

<file path=ppt/slides/_rels/slide1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9.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chart" Target="../charts/chart15.xml"/></Relationships>
</file>

<file path=ppt/slides/_rels/slide22.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6.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3.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7.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chart" Target="../charts/chart1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chart" Target="../charts/chart19.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chart" Target="../charts/chart20.xml"/><Relationship Id="rId1" Type="http://schemas.openxmlformats.org/officeDocument/2006/relationships/slideLayout" Target="../slideLayouts/slideLayout1.xml"/><Relationship Id="rId5" Type="http://schemas.openxmlformats.org/officeDocument/2006/relationships/chart" Target="../charts/chart21.xml"/><Relationship Id="rId4" Type="http://schemas.openxmlformats.org/officeDocument/2006/relationships/image" Target="../media/image14.jpeg"/></Relationships>
</file>

<file path=ppt/slides/_rels/slide2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22.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23.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chart" Target="../charts/chart25.xml"/></Relationships>
</file>

<file path=ppt/slides/_rels/slide29.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8.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4.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9.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30.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33.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31.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4.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32.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5.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33.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34.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7.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35.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8.xml.rels><?xml version="1.0" encoding="UTF-8" standalone="yes"?>
<Relationships xmlns="http://schemas.openxmlformats.org/package/2006/relationships"><Relationship Id="rId8" Type="http://schemas.openxmlformats.org/officeDocument/2006/relationships/chart" Target="../charts/chart36.xml"/><Relationship Id="rId3" Type="http://schemas.openxmlformats.org/officeDocument/2006/relationships/tags" Target="../tags/tag173.xml"/><Relationship Id="rId7" Type="http://schemas.openxmlformats.org/officeDocument/2006/relationships/notesSlide" Target="../notesSlides/notesSlide16.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9.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7.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指数分析</a:t>
            </a:r>
            <a:r>
              <a:rPr lang="en-US" altLang="zh-CN" dirty="0"/>
              <a:t>(</a:t>
            </a:r>
            <a:r>
              <a:rPr lang="en-US" altLang="zh-CN" dirty="0" smtClean="0"/>
              <a:t>2017.5</a:t>
            </a:r>
            <a:r>
              <a:rPr lang="zh-CN" altLang="en-US" dirty="0" smtClean="0"/>
              <a:t>月</a:t>
            </a:r>
            <a:r>
              <a:rPr lang="en-US" altLang="zh-CN" dirty="0" smtClean="0"/>
              <a:t>)</a:t>
            </a:r>
            <a:endParaRPr lang="en-US" altLang="zh-CN" dirty="0"/>
          </a:p>
        </p:txBody>
      </p:sp>
    </p:spTree>
    <p:extLst>
      <p:ext uri="{BB962C8B-B14F-4D97-AF65-F5344CB8AC3E}">
        <p14:creationId xmlns:p14="http://schemas.microsoft.com/office/powerpoint/2010/main" val="6666302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287"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10</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a:t>整体价格变化</a:t>
            </a:r>
            <a:r>
              <a:rPr lang="en-US" altLang="en-US" dirty="0" err="1"/>
              <a:t>指数</a:t>
            </a:r>
            <a:r>
              <a:rPr lang="en-US" altLang="en-US" dirty="0" smtClean="0"/>
              <a:t>—5</a:t>
            </a:r>
            <a:r>
              <a:rPr lang="zh-CN" altLang="en-US" dirty="0" smtClean="0"/>
              <a:t>月</a:t>
            </a:r>
            <a:endParaRPr lang="zh-CN" altLang="en-US" dirty="0"/>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1343943393"/>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latin typeface="+mn-ea"/>
                <a:ea typeface="+mn-ea"/>
              </a:rPr>
              <a:t>2017</a:t>
            </a:r>
            <a:r>
              <a:rPr lang="zh-CN" altLang="en-US" sz="1600" b="1" dirty="0" smtClean="0">
                <a:latin typeface="+mn-ea"/>
                <a:ea typeface="+mn-ea"/>
              </a:rPr>
              <a:t>年</a:t>
            </a:r>
            <a:r>
              <a:rPr lang="en-US" altLang="zh-CN" sz="1600" b="1" dirty="0" smtClean="0">
                <a:latin typeface="+mn-ea"/>
                <a:ea typeface="+mn-ea"/>
              </a:rPr>
              <a:t>GAIN·5</a:t>
            </a:r>
            <a:r>
              <a:rPr lang="zh-CN" altLang="en-US" sz="1600" b="1" dirty="0" smtClean="0">
                <a:latin typeface="+mn-ea"/>
                <a:ea typeface="+mn-ea"/>
              </a:rPr>
              <a:t>月整体价格变化指数</a:t>
            </a:r>
            <a:r>
              <a:rPr lang="zh-CN" altLang="en-US" sz="1600" b="1" dirty="0" smtClean="0">
                <a:latin typeface="+mn-ea"/>
                <a:ea typeface="+mn-ea"/>
              </a:rPr>
              <a:t>为</a:t>
            </a:r>
            <a:r>
              <a:rPr lang="en-US" altLang="zh-CN" sz="1600" b="1" dirty="0" smtClean="0">
                <a:latin typeface="+mn-ea"/>
                <a:ea typeface="+mn-ea"/>
              </a:rPr>
              <a:t>6.61</a:t>
            </a:r>
            <a:r>
              <a:rPr lang="zh-CN" altLang="en-US" sz="1600" b="1" dirty="0" smtClean="0">
                <a:latin typeface="+mn-ea"/>
                <a:ea typeface="+mn-ea"/>
              </a:rPr>
              <a:t>，</a:t>
            </a:r>
            <a:r>
              <a:rPr lang="zh-CN" altLang="en-US" sz="1600" b="1" dirty="0" smtClean="0">
                <a:latin typeface="+mn-ea"/>
                <a:ea typeface="+mn-ea"/>
              </a:rPr>
              <a:t>环</a:t>
            </a:r>
            <a:r>
              <a:rPr lang="zh-CN" altLang="en-US" sz="1600" b="1" dirty="0" smtClean="0">
                <a:latin typeface="+mn-ea"/>
                <a:ea typeface="+mn-ea"/>
              </a:rPr>
              <a:t>比下降</a:t>
            </a:r>
            <a:r>
              <a:rPr lang="en-US" altLang="zh-CN" sz="1600" b="1" dirty="0" smtClean="0">
                <a:latin typeface="+mn-ea"/>
                <a:ea typeface="+mn-ea"/>
              </a:rPr>
              <a:t>1.1%</a:t>
            </a:r>
            <a:r>
              <a:rPr lang="zh-CN" altLang="en-US" sz="1600" b="1" dirty="0" smtClean="0">
                <a:latin typeface="+mn-ea"/>
                <a:ea typeface="+mn-ea"/>
              </a:rPr>
              <a:t>，市场均价从</a:t>
            </a:r>
            <a:r>
              <a:rPr lang="en-US" altLang="zh-CN" sz="1600" b="1" dirty="0" smtClean="0">
                <a:latin typeface="+mn-ea"/>
                <a:ea typeface="+mn-ea"/>
              </a:rPr>
              <a:t>14.27</a:t>
            </a:r>
            <a:r>
              <a:rPr lang="zh-CN" altLang="en-US" sz="1600" b="1" dirty="0" smtClean="0">
                <a:latin typeface="+mn-ea"/>
                <a:ea typeface="+mn-ea"/>
              </a:rPr>
              <a:t>万下降至</a:t>
            </a:r>
            <a:r>
              <a:rPr lang="en-US" altLang="zh-CN" sz="1600" b="1" dirty="0" smtClean="0">
                <a:latin typeface="+mn-ea"/>
                <a:ea typeface="+mn-ea"/>
              </a:rPr>
              <a:t>14.11</a:t>
            </a:r>
            <a:r>
              <a:rPr lang="zh-CN" altLang="en-US" sz="1600" b="1" dirty="0" smtClean="0">
                <a:latin typeface="+mn-ea"/>
                <a:ea typeface="+mn-ea"/>
              </a:rPr>
              <a:t>万</a:t>
            </a:r>
            <a:endParaRPr lang="zh-CN" altLang="en-US" sz="1600" b="1" dirty="0" smtClean="0">
              <a:latin typeface="+mn-ea"/>
              <a:ea typeface="+mn-ea"/>
            </a:endParaRPr>
          </a:p>
          <a:p>
            <a:pPr algn="l" eaLnBrk="1" hangingPunct="1">
              <a:lnSpc>
                <a:spcPts val="2000"/>
              </a:lnSpc>
              <a:spcAft>
                <a:spcPts val="600"/>
              </a:spcAft>
              <a:buFont typeface="Wingdings" pitchFamily="2" charset="2"/>
              <a:buChar char="Ø"/>
            </a:pPr>
            <a:r>
              <a:rPr lang="zh-CN" altLang="en-US" sz="1400" dirty="0" smtClean="0">
                <a:latin typeface="+mn-ea"/>
                <a:ea typeface="+mn-ea"/>
              </a:rPr>
              <a:t>本月整体</a:t>
            </a:r>
            <a:r>
              <a:rPr lang="zh-CN" altLang="en-US" sz="1400" dirty="0">
                <a:latin typeface="+mn-ea"/>
                <a:ea typeface="+mn-ea"/>
              </a:rPr>
              <a:t>乘用车市场</a:t>
            </a:r>
            <a:r>
              <a:rPr lang="zh-CN" altLang="en-US" sz="1400" dirty="0" smtClean="0">
                <a:latin typeface="+mn-ea"/>
                <a:ea typeface="+mn-ea"/>
              </a:rPr>
              <a:t>成交价格</a:t>
            </a:r>
            <a:r>
              <a:rPr lang="zh-CN" altLang="en-US" sz="1400" dirty="0" smtClean="0">
                <a:latin typeface="+mn-ea"/>
                <a:ea typeface="+mn-ea"/>
              </a:rPr>
              <a:t>指数小幅下降，降幅</a:t>
            </a:r>
            <a:r>
              <a:rPr lang="en-US" altLang="zh-CN" sz="1400" dirty="0" smtClean="0">
                <a:latin typeface="+mn-ea"/>
                <a:ea typeface="+mn-ea"/>
              </a:rPr>
              <a:t>1</a:t>
            </a:r>
            <a:r>
              <a:rPr lang="en-US" altLang="zh-CN" sz="1400" dirty="0" smtClean="0">
                <a:latin typeface="+mn-ea"/>
                <a:ea typeface="+mn-ea"/>
              </a:rPr>
              <a:t>,600</a:t>
            </a:r>
            <a:r>
              <a:rPr lang="zh-CN" altLang="en-US" sz="1400" dirty="0" smtClean="0">
                <a:latin typeface="+mn-ea"/>
                <a:ea typeface="+mn-ea"/>
              </a:rPr>
              <a:t>元</a:t>
            </a:r>
            <a:endParaRPr lang="en-US" altLang="zh-CN" sz="1400" dirty="0" smtClean="0">
              <a:latin typeface="+mn-ea"/>
              <a:ea typeface="+mn-ea"/>
            </a:endParaRPr>
          </a:p>
          <a:p>
            <a:pPr algn="l" eaLnBrk="1" hangingPunct="1">
              <a:lnSpc>
                <a:spcPts val="2000"/>
              </a:lnSpc>
              <a:spcAft>
                <a:spcPts val="600"/>
              </a:spcAft>
              <a:buFont typeface="Wingdings" pitchFamily="2" charset="2"/>
              <a:buChar char="Ø"/>
            </a:pPr>
            <a:r>
              <a:rPr lang="zh-CN" altLang="en-US" sz="1400" dirty="0" smtClean="0">
                <a:latin typeface="+mn-ea"/>
                <a:ea typeface="+mn-ea"/>
              </a:rPr>
              <a:t>本月细分市场中除了</a:t>
            </a:r>
            <a:r>
              <a:rPr lang="en-US" altLang="zh-CN" sz="1400" dirty="0" smtClean="0">
                <a:latin typeface="+mn-ea"/>
                <a:ea typeface="+mn-ea"/>
              </a:rPr>
              <a:t>A00</a:t>
            </a:r>
            <a:r>
              <a:rPr lang="zh-CN" altLang="en-US" sz="1400" dirty="0" smtClean="0">
                <a:latin typeface="+mn-ea"/>
                <a:ea typeface="+mn-ea"/>
              </a:rPr>
              <a:t>和</a:t>
            </a:r>
            <a:r>
              <a:rPr lang="en-US" altLang="zh-CN" sz="1400" dirty="0" smtClean="0">
                <a:latin typeface="+mn-ea"/>
                <a:ea typeface="+mn-ea"/>
              </a:rPr>
              <a:t>A</a:t>
            </a:r>
            <a:r>
              <a:rPr lang="zh-CN" altLang="en-US" sz="1400" dirty="0" smtClean="0">
                <a:latin typeface="+mn-ea"/>
                <a:ea typeface="+mn-ea"/>
              </a:rPr>
              <a:t>级市场以外，其余各细分</a:t>
            </a:r>
            <a:r>
              <a:rPr lang="zh-CN" altLang="en-US" sz="1400" dirty="0" smtClean="0">
                <a:latin typeface="+mn-ea"/>
                <a:ea typeface="+mn-ea"/>
              </a:rPr>
              <a:t>市场的终端成交价格</a:t>
            </a:r>
            <a:r>
              <a:rPr lang="zh-CN" altLang="en-US" sz="1400" dirty="0" smtClean="0">
                <a:latin typeface="+mn-ea"/>
                <a:ea typeface="+mn-ea"/>
              </a:rPr>
              <a:t>指数普遍出现了下降，导致整体的价格指数出现下降</a:t>
            </a:r>
            <a:endParaRPr lang="en-US" altLang="zh-CN" sz="1400" dirty="0">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11</a:t>
            </a:fld>
            <a:endParaRPr lang="zh-CN" altLang="en-US" dirty="0" smtClean="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smtClean="0">
                <a:solidFill>
                  <a:srgbClr val="5F5F5F"/>
                </a:solidFill>
                <a:ea typeface="华文细黑" pitchFamily="2" charset="-122"/>
              </a:rPr>
              <a:t>本月各级别市场价格只有</a:t>
            </a:r>
            <a:r>
              <a:rPr lang="en-US" altLang="zh-CN" sz="1300" dirty="0" smtClean="0">
                <a:solidFill>
                  <a:srgbClr val="5F5F5F"/>
                </a:solidFill>
                <a:ea typeface="华文细黑" pitchFamily="2" charset="-122"/>
              </a:rPr>
              <a:t>A</a:t>
            </a:r>
            <a:r>
              <a:rPr lang="en-US" altLang="zh-CN" sz="1300" dirty="0" smtClean="0">
                <a:ea typeface="华文细黑" pitchFamily="2" charset="-122"/>
              </a:rPr>
              <a:t>00</a:t>
            </a:r>
            <a:r>
              <a:rPr lang="zh-CN" altLang="en-US" sz="1300" dirty="0" smtClean="0">
                <a:ea typeface="华文细黑" pitchFamily="2" charset="-122"/>
              </a:rPr>
              <a:t>级和</a:t>
            </a:r>
            <a:r>
              <a:rPr lang="en-US" altLang="zh-CN" sz="1300" dirty="0" smtClean="0">
                <a:ea typeface="华文细黑" pitchFamily="2" charset="-122"/>
              </a:rPr>
              <a:t>A</a:t>
            </a:r>
            <a:r>
              <a:rPr lang="zh-CN" altLang="en-US" sz="1300" dirty="0" smtClean="0">
                <a:ea typeface="华文细黑" pitchFamily="2" charset="-122"/>
              </a:rPr>
              <a:t>级呈现</a:t>
            </a:r>
            <a:r>
              <a:rPr lang="zh-CN" altLang="en-US" sz="1300" dirty="0" smtClean="0">
                <a:ea typeface="华文细黑" pitchFamily="2" charset="-122"/>
              </a:rPr>
              <a:t>环比上升，其余各细分市场价格均为下降</a:t>
            </a:r>
            <a:endParaRPr lang="en-US" altLang="zh-CN" sz="1300" dirty="0" smtClean="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rPr>
              <a:t>从销量绝对值的变化上看，</a:t>
            </a:r>
            <a:r>
              <a:rPr lang="zh-CN" altLang="en-US" sz="1300" dirty="0" smtClean="0">
                <a:ea typeface="华文细黑" pitchFamily="2" charset="-122"/>
              </a:rPr>
              <a:t>本月</a:t>
            </a:r>
            <a:r>
              <a:rPr lang="en-US" altLang="zh-CN" sz="1300" dirty="0" smtClean="0">
                <a:ea typeface="华文细黑" pitchFamily="2" charset="-122"/>
              </a:rPr>
              <a:t>A00</a:t>
            </a:r>
            <a:r>
              <a:rPr lang="zh-CN" altLang="en-US" sz="1300" dirty="0" smtClean="0">
                <a:ea typeface="华文细黑" pitchFamily="2" charset="-122"/>
              </a:rPr>
              <a:t>级、</a:t>
            </a:r>
            <a:r>
              <a:rPr lang="en-US" altLang="zh-CN" sz="1300" dirty="0" smtClean="0">
                <a:ea typeface="华文细黑" pitchFamily="2" charset="-122"/>
              </a:rPr>
              <a:t>A</a:t>
            </a:r>
            <a:r>
              <a:rPr lang="zh-CN" altLang="en-US" sz="1300" dirty="0" smtClean="0">
                <a:ea typeface="华文细黑" pitchFamily="2" charset="-122"/>
              </a:rPr>
              <a:t>级、</a:t>
            </a:r>
            <a:r>
              <a:rPr lang="en-US" altLang="zh-CN" sz="1300" dirty="0" smtClean="0">
                <a:ea typeface="华文细黑" pitchFamily="2" charset="-122"/>
              </a:rPr>
              <a:t>C</a:t>
            </a:r>
            <a:r>
              <a:rPr lang="zh-CN" altLang="en-US" sz="1300" dirty="0" smtClean="0">
                <a:ea typeface="华文细黑" pitchFamily="2" charset="-122"/>
              </a:rPr>
              <a:t>级、</a:t>
            </a:r>
            <a:r>
              <a:rPr lang="en-US" altLang="zh-CN" sz="1300" dirty="0" smtClean="0">
                <a:ea typeface="华文细黑" pitchFamily="2" charset="-122"/>
              </a:rPr>
              <a:t>MPV</a:t>
            </a:r>
            <a:r>
              <a:rPr lang="zh-CN" altLang="en-US" sz="1300" dirty="0" smtClean="0">
                <a:ea typeface="华文细黑" pitchFamily="2" charset="-122"/>
              </a:rPr>
              <a:t>以及</a:t>
            </a:r>
            <a:r>
              <a:rPr lang="en-US" altLang="zh-CN" sz="1300" dirty="0" smtClean="0">
                <a:ea typeface="华文细黑" pitchFamily="2" charset="-122"/>
              </a:rPr>
              <a:t>SUV</a:t>
            </a:r>
            <a:r>
              <a:rPr lang="zh-CN" altLang="en-US" sz="1300" dirty="0" smtClean="0">
                <a:ea typeface="华文细黑" pitchFamily="2" charset="-122"/>
              </a:rPr>
              <a:t>市场均出现销量下降</a:t>
            </a:r>
            <a:endParaRPr lang="en-US" altLang="zh-CN" sz="1300" dirty="0" smtClean="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smtClean="0">
                <a:solidFill>
                  <a:srgbClr val="5F5F5F"/>
                </a:solidFill>
                <a:ea typeface="华文细黑" pitchFamily="2" charset="-122"/>
                <a:cs typeface="Arial" charset="0"/>
              </a:rPr>
              <a:t>从市场份额的变化上来看，本月</a:t>
            </a:r>
            <a:r>
              <a:rPr lang="en-US" altLang="zh-CN" sz="1300" dirty="0" smtClean="0">
                <a:solidFill>
                  <a:srgbClr val="5F5F5F"/>
                </a:solidFill>
                <a:ea typeface="华文细黑" pitchFamily="2" charset="-122"/>
                <a:cs typeface="Arial" charset="0"/>
              </a:rPr>
              <a:t>A00</a:t>
            </a:r>
            <a:r>
              <a:rPr lang="zh-CN" altLang="en-US" sz="1300" dirty="0" smtClean="0">
                <a:solidFill>
                  <a:srgbClr val="5F5F5F"/>
                </a:solidFill>
                <a:ea typeface="华文细黑" pitchFamily="2" charset="-122"/>
                <a:cs typeface="Arial" charset="0"/>
              </a:rPr>
              <a:t>级没有出现任何变化，而</a:t>
            </a:r>
            <a:r>
              <a:rPr lang="en-US" altLang="zh-CN" sz="1300" dirty="0" smtClean="0">
                <a:solidFill>
                  <a:srgbClr val="5F5F5F"/>
                </a:solidFill>
                <a:ea typeface="华文细黑" pitchFamily="2" charset="-122"/>
                <a:cs typeface="Arial" charset="0"/>
              </a:rPr>
              <a:t>MPV</a:t>
            </a:r>
            <a:r>
              <a:rPr lang="zh-CN" altLang="en-US" sz="1300" dirty="0" smtClean="0">
                <a:solidFill>
                  <a:srgbClr val="5F5F5F"/>
                </a:solidFill>
                <a:ea typeface="华文细黑" pitchFamily="2" charset="-122"/>
                <a:cs typeface="Arial" charset="0"/>
              </a:rPr>
              <a:t>和</a:t>
            </a:r>
            <a:r>
              <a:rPr lang="en-US" altLang="zh-CN" sz="1300" dirty="0" smtClean="0">
                <a:solidFill>
                  <a:srgbClr val="5F5F5F"/>
                </a:solidFill>
                <a:ea typeface="华文细黑" pitchFamily="2" charset="-122"/>
                <a:cs typeface="Arial" charset="0"/>
              </a:rPr>
              <a:t>SUV</a:t>
            </a:r>
            <a:r>
              <a:rPr lang="zh-CN" altLang="en-US" sz="1300" dirty="0" smtClean="0">
                <a:solidFill>
                  <a:srgbClr val="5F5F5F"/>
                </a:solidFill>
                <a:ea typeface="华文细黑" pitchFamily="2" charset="-122"/>
                <a:cs typeface="Arial" charset="0"/>
              </a:rPr>
              <a:t>出现了</a:t>
            </a:r>
            <a:r>
              <a:rPr lang="en-US" altLang="zh-CN" sz="1300" dirty="0" smtClean="0">
                <a:solidFill>
                  <a:srgbClr val="5F5F5F"/>
                </a:solidFill>
                <a:ea typeface="华文细黑" pitchFamily="2" charset="-122"/>
                <a:cs typeface="Arial" charset="0"/>
              </a:rPr>
              <a:t>1.64%</a:t>
            </a:r>
            <a:r>
              <a:rPr lang="zh-CN" altLang="en-US" sz="1300" dirty="0" smtClean="0">
                <a:solidFill>
                  <a:srgbClr val="5F5F5F"/>
                </a:solidFill>
                <a:ea typeface="华文细黑" pitchFamily="2" charset="-122"/>
                <a:cs typeface="Arial" charset="0"/>
              </a:rPr>
              <a:t>和</a:t>
            </a:r>
            <a:r>
              <a:rPr lang="en-US" altLang="zh-CN" sz="1300" dirty="0" smtClean="0">
                <a:solidFill>
                  <a:srgbClr val="5F5F5F"/>
                </a:solidFill>
                <a:ea typeface="华文细黑" pitchFamily="2" charset="-122"/>
                <a:cs typeface="Arial" charset="0"/>
              </a:rPr>
              <a:t>1.85%</a:t>
            </a:r>
            <a:r>
              <a:rPr lang="zh-CN" altLang="en-US" sz="1300" dirty="0" smtClean="0">
                <a:solidFill>
                  <a:srgbClr val="5F5F5F"/>
                </a:solidFill>
                <a:ea typeface="华文细黑" pitchFamily="2" charset="-122"/>
                <a:cs typeface="Arial" charset="0"/>
              </a:rPr>
              <a:t>的下降，其余各级别市场份额均呈现上升</a:t>
            </a:r>
            <a:endParaRPr lang="en-US" altLang="zh-CN" sz="1300" dirty="0" smtClean="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smtClean="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5</a:t>
            </a:r>
            <a:r>
              <a:rPr lang="zh-CN" altLang="en-US" sz="1400" dirty="0" smtClean="0">
                <a:solidFill>
                  <a:srgbClr val="5F5F5F"/>
                </a:solidFill>
                <a:latin typeface="+mn-ea"/>
                <a:ea typeface="+mn-ea"/>
              </a:rPr>
              <a:t>月整体价格变化指数</a:t>
            </a:r>
            <a:r>
              <a:rPr lang="zh-CN" altLang="en-US" sz="1400" dirty="0" smtClean="0">
                <a:solidFill>
                  <a:srgbClr val="5F5F5F"/>
                </a:solidFill>
                <a:latin typeface="+mn-ea"/>
                <a:ea typeface="+mn-ea"/>
              </a:rPr>
              <a:t>呈下降</a:t>
            </a:r>
            <a:r>
              <a:rPr lang="zh-CN" altLang="en-US" sz="1400" dirty="0" smtClean="0">
                <a:solidFill>
                  <a:srgbClr val="5F5F5F"/>
                </a:solidFill>
                <a:latin typeface="+mn-ea"/>
              </a:rPr>
              <a:t>态</a:t>
            </a:r>
            <a:r>
              <a:rPr lang="zh-CN" altLang="en-US" sz="1400" dirty="0" smtClean="0">
                <a:solidFill>
                  <a:srgbClr val="5F5F5F"/>
                </a:solidFill>
                <a:latin typeface="+mn-ea"/>
                <a:ea typeface="+mn-ea"/>
              </a:rPr>
              <a:t>势，成交价降低，</a:t>
            </a:r>
            <a:r>
              <a:rPr lang="zh-CN" altLang="en-US" sz="1400" dirty="0" smtClean="0">
                <a:solidFill>
                  <a:srgbClr val="5F5F5F"/>
                </a:solidFill>
                <a:latin typeface="+mn-ea"/>
                <a:ea typeface="+mn-ea"/>
              </a:rPr>
              <a:t>其影响因素表现如下</a:t>
            </a:r>
            <a:r>
              <a:rPr lang="zh-CN" altLang="en-US" sz="1400" dirty="0" smtClean="0">
                <a:solidFill>
                  <a:srgbClr val="474747"/>
                </a:solidFill>
                <a:latin typeface="+mn-ea"/>
                <a:ea typeface="+mn-ea"/>
              </a:rPr>
              <a:t>：</a:t>
            </a:r>
            <a:endParaRPr lang="zh-CN" altLang="en-US" sz="1400" dirty="0">
              <a:solidFill>
                <a:srgbClr val="474747"/>
              </a:solidFill>
              <a:latin typeface="+mn-ea"/>
              <a:ea typeface="+mn-ea"/>
            </a:endParaRPr>
          </a:p>
        </p:txBody>
      </p:sp>
      <p:graphicFrame>
        <p:nvGraphicFramePr>
          <p:cNvPr id="22" name="Object 10"/>
          <p:cNvGraphicFramePr>
            <a:graphicFrameLocks noChangeAspect="1"/>
          </p:cNvGraphicFramePr>
          <p:nvPr>
            <p:extLst>
              <p:ext uri="{D42A27DB-BD31-4B8C-83A1-F6EECF244321}">
                <p14:modId xmlns:p14="http://schemas.microsoft.com/office/powerpoint/2010/main" val="2251575821"/>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4857418"/>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266"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50180161"/>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12</a:t>
            </a:fld>
            <a:endParaRPr lang="zh-CN" altLang="en-US" dirty="0" smtClean="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年</a:t>
            </a:r>
            <a:r>
              <a:rPr lang="en-US" altLang="zh-CN" sz="1600" b="1" dirty="0" smtClean="0">
                <a:latin typeface="+mj-ea"/>
                <a:ea typeface="+mj-ea"/>
              </a:rPr>
              <a:t>GAIN·5</a:t>
            </a:r>
            <a:r>
              <a:rPr lang="zh-CN" altLang="en-US" sz="1600" b="1" dirty="0" smtClean="0">
                <a:latin typeface="+mj-ea"/>
                <a:ea typeface="+mj-ea"/>
              </a:rPr>
              <a:t>月整体终端优惠指数为</a:t>
            </a:r>
            <a:r>
              <a:rPr lang="en-US" altLang="zh-CN" sz="1600" b="1" dirty="0" smtClean="0">
                <a:latin typeface="+mj-ea"/>
                <a:ea typeface="+mj-ea"/>
              </a:rPr>
              <a:t>-2.0</a:t>
            </a:r>
            <a:r>
              <a:rPr lang="zh-CN" altLang="en-US" sz="1600" b="1" dirty="0" smtClean="0">
                <a:latin typeface="+mj-ea"/>
                <a:ea typeface="+mj-ea"/>
              </a:rPr>
              <a:t>，</a:t>
            </a:r>
            <a:r>
              <a:rPr lang="zh-CN" altLang="en-US" sz="1600" b="1" dirty="0" smtClean="0">
                <a:latin typeface="+mj-ea"/>
                <a:ea typeface="+mj-ea"/>
              </a:rPr>
              <a:t>环比</a:t>
            </a:r>
            <a:r>
              <a:rPr lang="zh-CN" altLang="en-US" sz="1600" b="1" dirty="0" smtClean="0">
                <a:latin typeface="+mj-ea"/>
                <a:ea typeface="+mj-ea"/>
              </a:rPr>
              <a:t>下降</a:t>
            </a:r>
            <a:r>
              <a:rPr lang="en-US" altLang="zh-CN" sz="1600" b="1" dirty="0" smtClean="0">
                <a:latin typeface="+mj-ea"/>
                <a:ea typeface="+mj-ea"/>
              </a:rPr>
              <a:t>6.8%</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latin typeface="+mn-ea"/>
              </a:rPr>
              <a:t>5</a:t>
            </a:r>
            <a:r>
              <a:rPr lang="zh-CN" altLang="en-US" sz="1400" dirty="0" smtClean="0">
                <a:latin typeface="+mn-ea"/>
              </a:rPr>
              <a:t>月乘用车市场整体终端优惠依旧出现增加</a:t>
            </a:r>
            <a:r>
              <a:rPr lang="zh-CN" altLang="en-US" sz="1400" dirty="0" smtClean="0">
                <a:latin typeface="+mn-ea"/>
              </a:rPr>
              <a:t>，</a:t>
            </a:r>
            <a:r>
              <a:rPr lang="zh-CN" altLang="en-US" sz="1400" dirty="0">
                <a:latin typeface="+mn-ea"/>
              </a:rPr>
              <a:t>除了</a:t>
            </a:r>
            <a:r>
              <a:rPr lang="en-US" altLang="zh-CN" sz="1400" dirty="0" smtClean="0">
                <a:latin typeface="+mn-ea"/>
              </a:rPr>
              <a:t>A00</a:t>
            </a:r>
            <a:r>
              <a:rPr lang="zh-CN" altLang="en-US" sz="1400" dirty="0" smtClean="0">
                <a:latin typeface="+mn-ea"/>
              </a:rPr>
              <a:t>和</a:t>
            </a:r>
            <a:r>
              <a:rPr lang="en-US" altLang="zh-CN" sz="1400" dirty="0" smtClean="0">
                <a:latin typeface="+mn-ea"/>
              </a:rPr>
              <a:t>A0</a:t>
            </a:r>
            <a:r>
              <a:rPr lang="zh-CN" altLang="en-US" sz="1400" dirty="0" smtClean="0">
                <a:latin typeface="+mn-ea"/>
              </a:rPr>
              <a:t>级别优惠减少以外、其它各细分市场的优惠均出现增加</a:t>
            </a:r>
            <a:endParaRPr lang="en-US" altLang="zh-CN" sz="1400" dirty="0" smtClean="0">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n-ea"/>
              </a:rPr>
              <a:t>在出现连续</a:t>
            </a:r>
            <a:r>
              <a:rPr lang="en-US" altLang="zh-CN" sz="1400" dirty="0" smtClean="0">
                <a:latin typeface="+mn-ea"/>
              </a:rPr>
              <a:t>4</a:t>
            </a:r>
            <a:r>
              <a:rPr lang="zh-CN" altLang="en-US" sz="1400" dirty="0" smtClean="0">
                <a:latin typeface="+mn-ea"/>
              </a:rPr>
              <a:t>个月的下降后，本月优惠指数已与去年同期接近</a:t>
            </a:r>
            <a:endParaRPr lang="en-US" altLang="zh-CN" sz="1400" dirty="0" smtClean="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a:t>GAIN</a:t>
            </a:r>
            <a:r>
              <a:rPr lang="en-US" altLang="zh-CN" dirty="0"/>
              <a:t>·</a:t>
            </a:r>
            <a:r>
              <a:rPr lang="zh-CN" altLang="en-US" dirty="0" smtClean="0"/>
              <a:t>整体终端优惠</a:t>
            </a:r>
            <a:r>
              <a:rPr lang="en-US" altLang="en-US" dirty="0" err="1" smtClean="0"/>
              <a:t>指数</a:t>
            </a:r>
            <a:r>
              <a:rPr lang="en-US" altLang="en-US" dirty="0" smtClean="0"/>
              <a:t>—5</a:t>
            </a:r>
            <a:r>
              <a:rPr lang="zh-CN" altLang="en-US" dirty="0" smtClean="0"/>
              <a:t>月</a:t>
            </a:r>
            <a:endParaRPr lang="zh-CN" altLang="en-US" dirty="0"/>
          </a:p>
        </p:txBody>
      </p:sp>
    </p:spTree>
    <p:extLst>
      <p:ext uri="{BB962C8B-B14F-4D97-AF65-F5344CB8AC3E}">
        <p14:creationId xmlns:p14="http://schemas.microsoft.com/office/powerpoint/2010/main" val="23026939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13</a:t>
            </a:fld>
            <a:endParaRPr lang="zh-CN" altLang="en-US" smtClean="0"/>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615878"/>
            <a:ext cx="250825" cy="900113"/>
          </a:xfrm>
          <a:prstGeom prst="upArrow">
            <a:avLst>
              <a:gd name="adj1" fmla="val 50000"/>
              <a:gd name="adj2" fmla="val 89715"/>
            </a:avLst>
          </a:prstGeom>
          <a:solidFill>
            <a:srgbClr val="BFBFBF"/>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736703"/>
            <a:ext cx="250825" cy="900113"/>
          </a:xfrm>
          <a:prstGeom prst="upArrow">
            <a:avLst>
              <a:gd name="adj1" fmla="val 50000"/>
              <a:gd name="adj2" fmla="val 89715"/>
            </a:avLst>
          </a:prstGeom>
          <a:solidFill>
            <a:srgbClr val="275C9D"/>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8035" y="3573016"/>
            <a:ext cx="332399"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9" name="Text Box 69"/>
          <p:cNvSpPr txBox="1">
            <a:spLocks noChangeArrowheads="1"/>
          </p:cNvSpPr>
          <p:nvPr/>
        </p:nvSpPr>
        <p:spPr bwMode="auto">
          <a:xfrm>
            <a:off x="7772958" y="4581128"/>
            <a:ext cx="332399"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10" name="Text Box 26"/>
          <p:cNvSpPr txBox="1">
            <a:spLocks noChangeArrowheads="1"/>
          </p:cNvSpPr>
          <p:nvPr/>
        </p:nvSpPr>
        <p:spPr bwMode="auto">
          <a:xfrm>
            <a:off x="2713583" y="3358569"/>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1967720574"/>
              </p:ext>
            </p:extLst>
          </p:nvPr>
        </p:nvGraphicFramePr>
        <p:xfrm>
          <a:off x="899593" y="3501008"/>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5</a:t>
            </a:r>
            <a:r>
              <a:rPr lang="zh-CN" altLang="en-US" sz="1400" dirty="0" smtClean="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smtClean="0">
                <a:solidFill>
                  <a:srgbClr val="5F5F5F"/>
                </a:solidFill>
                <a:latin typeface="+mn-ea"/>
                <a:ea typeface="+mn-ea"/>
              </a:rPr>
              <a:t>本月</a:t>
            </a:r>
            <a:r>
              <a:rPr lang="en-US" altLang="zh-CN" sz="1400" dirty="0" smtClean="0">
                <a:solidFill>
                  <a:srgbClr val="5F5F5F"/>
                </a:solidFill>
                <a:latin typeface="+mn-ea"/>
                <a:ea typeface="+mn-ea"/>
              </a:rPr>
              <a:t>A00</a:t>
            </a:r>
            <a:r>
              <a:rPr lang="zh-CN" altLang="en-US" sz="1400" dirty="0" smtClean="0">
                <a:solidFill>
                  <a:srgbClr val="5F5F5F"/>
                </a:solidFill>
                <a:latin typeface="+mn-ea"/>
                <a:ea typeface="+mn-ea"/>
              </a:rPr>
              <a:t>级和</a:t>
            </a:r>
            <a:r>
              <a:rPr lang="en-US" altLang="zh-CN" sz="1400" dirty="0" smtClean="0">
                <a:solidFill>
                  <a:srgbClr val="5F5F5F"/>
                </a:solidFill>
                <a:latin typeface="+mn-ea"/>
                <a:ea typeface="+mn-ea"/>
              </a:rPr>
              <a:t>A0</a:t>
            </a:r>
            <a:r>
              <a:rPr lang="zh-CN" altLang="en-US" sz="1400" dirty="0" smtClean="0">
                <a:solidFill>
                  <a:srgbClr val="5F5F5F"/>
                </a:solidFill>
                <a:latin typeface="+mn-ea"/>
                <a:ea typeface="+mn-ea"/>
              </a:rPr>
              <a:t>级</a:t>
            </a:r>
            <a:r>
              <a:rPr lang="zh-CN" altLang="en-US" sz="1400" dirty="0" smtClean="0">
                <a:solidFill>
                  <a:srgbClr val="5F5F5F"/>
                </a:solidFill>
                <a:latin typeface="+mn-ea"/>
                <a:ea typeface="+mn-ea"/>
              </a:rPr>
              <a:t>优惠有明显的减少</a:t>
            </a:r>
            <a:r>
              <a:rPr lang="zh-CN" altLang="en-US" sz="1400" dirty="0" smtClean="0">
                <a:solidFill>
                  <a:srgbClr val="5F5F5F"/>
                </a:solidFill>
                <a:latin typeface="+mn-ea"/>
                <a:ea typeface="+mn-ea"/>
              </a:rPr>
              <a:t>，其它细分市场优惠</a:t>
            </a:r>
            <a:r>
              <a:rPr lang="zh-CN" altLang="en-US" sz="1400" dirty="0" smtClean="0">
                <a:solidFill>
                  <a:srgbClr val="5F5F5F"/>
                </a:solidFill>
                <a:latin typeface="+mn-ea"/>
                <a:ea typeface="+mn-ea"/>
              </a:rPr>
              <a:t>幅度则不同</a:t>
            </a:r>
            <a:r>
              <a:rPr lang="zh-CN" altLang="en-US" sz="1400" dirty="0" smtClean="0">
                <a:solidFill>
                  <a:srgbClr val="5F5F5F"/>
                </a:solidFill>
                <a:latin typeface="+mn-ea"/>
                <a:ea typeface="+mn-ea"/>
              </a:rPr>
              <a:t>程度增加，其中</a:t>
            </a:r>
            <a:r>
              <a:rPr lang="en-US" altLang="zh-CN" sz="1400" dirty="0" smtClean="0">
                <a:solidFill>
                  <a:srgbClr val="5F5F5F"/>
                </a:solidFill>
                <a:latin typeface="+mn-ea"/>
                <a:ea typeface="+mn-ea"/>
              </a:rPr>
              <a:t>MPV</a:t>
            </a:r>
            <a:r>
              <a:rPr lang="zh-CN" altLang="en-US" sz="1400" dirty="0" smtClean="0">
                <a:solidFill>
                  <a:srgbClr val="5F5F5F"/>
                </a:solidFill>
                <a:latin typeface="+mn-ea"/>
                <a:ea typeface="+mn-ea"/>
              </a:rPr>
              <a:t>增加较为明显</a:t>
            </a:r>
            <a:endParaRPr lang="en-US" altLang="zh-CN" sz="1400" dirty="0" smtClean="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14</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313"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07332274"/>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smtClean="0"/>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17287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a:t>
            </a:r>
            <a:r>
              <a:rPr lang="en-US" altLang="zh-CN" sz="1600" b="1" dirty="0" smtClean="0">
                <a:latin typeface="+mj-ea"/>
                <a:ea typeface="+mj-ea"/>
                <a:cs typeface="Arial" pitchFamily="34" charset="0"/>
              </a:rPr>
              <a:t>GAIN·5</a:t>
            </a:r>
            <a:r>
              <a:rPr lang="zh-CN" altLang="en-US" sz="1600" b="1" dirty="0" smtClean="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a:t>
            </a:r>
            <a:r>
              <a:rPr lang="zh-CN" altLang="en-US" sz="1600" b="1" dirty="0" smtClean="0">
                <a:latin typeface="+mj-ea"/>
                <a:ea typeface="+mj-ea"/>
                <a:cs typeface="Arial" pitchFamily="34" charset="0"/>
              </a:rPr>
              <a:t>为</a:t>
            </a:r>
            <a:r>
              <a:rPr lang="en-US" altLang="zh-CN" sz="1600" b="1" dirty="0" smtClean="0">
                <a:latin typeface="+mj-ea"/>
                <a:ea typeface="+mj-ea"/>
                <a:cs typeface="Arial" pitchFamily="34" charset="0"/>
              </a:rPr>
              <a:t>3.59</a:t>
            </a:r>
            <a:r>
              <a:rPr lang="zh-CN" altLang="en-US" sz="1600" b="1" dirty="0" smtClean="0">
                <a:latin typeface="+mj-ea"/>
                <a:ea typeface="+mj-ea"/>
                <a:cs typeface="Arial" pitchFamily="34" charset="0"/>
              </a:rPr>
              <a:t>，</a:t>
            </a:r>
            <a:r>
              <a:rPr lang="zh-CN" altLang="en-US" sz="1600" b="1" dirty="0">
                <a:latin typeface="+mj-ea"/>
                <a:ea typeface="+mj-ea"/>
                <a:cs typeface="Arial" pitchFamily="34" charset="0"/>
              </a:rPr>
              <a:t>环</a:t>
            </a:r>
            <a:r>
              <a:rPr lang="zh-CN" altLang="en-US" sz="1600" b="1" dirty="0" smtClean="0">
                <a:latin typeface="+mj-ea"/>
                <a:ea typeface="+mj-ea"/>
                <a:cs typeface="Arial" pitchFamily="34" charset="0"/>
              </a:rPr>
              <a:t>比</a:t>
            </a:r>
            <a:r>
              <a:rPr lang="zh-CN" altLang="en-US" sz="1600" b="1" dirty="0" smtClean="0">
                <a:latin typeface="+mj-ea"/>
                <a:ea typeface="+mj-ea"/>
                <a:cs typeface="Arial" pitchFamily="34" charset="0"/>
              </a:rPr>
              <a:t>上升</a:t>
            </a:r>
            <a:r>
              <a:rPr lang="en-US" altLang="zh-CN" sz="1600" b="1" dirty="0" smtClean="0">
                <a:latin typeface="+mj-ea"/>
                <a:ea typeface="+mj-ea"/>
                <a:cs typeface="Arial" pitchFamily="34" charset="0"/>
              </a:rPr>
              <a:t>4.7%</a:t>
            </a:r>
            <a:r>
              <a:rPr lang="zh-CN" altLang="en-US" sz="1600" b="1" dirty="0">
                <a:latin typeface="+mj-ea"/>
                <a:ea typeface="+mj-ea"/>
                <a:cs typeface="Arial" pitchFamily="34" charset="0"/>
              </a:rPr>
              <a:t>，市场均价由</a:t>
            </a:r>
            <a:r>
              <a:rPr lang="en-US" altLang="zh-CN" sz="1600" b="1" dirty="0" smtClean="0">
                <a:latin typeface="+mj-ea"/>
                <a:ea typeface="+mj-ea"/>
                <a:cs typeface="Arial" pitchFamily="34" charset="0"/>
              </a:rPr>
              <a:t>3.47</a:t>
            </a:r>
            <a:r>
              <a:rPr lang="zh-CN" altLang="en-US" sz="1600" b="1" dirty="0" smtClean="0">
                <a:latin typeface="+mj-ea"/>
                <a:ea typeface="+mj-ea"/>
                <a:cs typeface="Arial" pitchFamily="34" charset="0"/>
              </a:rPr>
              <a:t>万</a:t>
            </a:r>
            <a:r>
              <a:rPr lang="zh-CN" altLang="en-US" sz="1600" b="1" dirty="0" smtClean="0">
                <a:latin typeface="+mj-ea"/>
                <a:ea typeface="+mj-ea"/>
                <a:cs typeface="Arial" pitchFamily="34" charset="0"/>
              </a:rPr>
              <a:t>上升至</a:t>
            </a:r>
            <a:r>
              <a:rPr lang="en-US" altLang="zh-CN" sz="1600" b="1" dirty="0" smtClean="0">
                <a:latin typeface="+mj-ea"/>
                <a:ea typeface="+mj-ea"/>
                <a:cs typeface="Arial" pitchFamily="34" charset="0"/>
              </a:rPr>
              <a:t>3.63</a:t>
            </a:r>
            <a:r>
              <a:rPr lang="zh-CN" altLang="en-US" sz="1600" b="1" dirty="0" smtClean="0">
                <a:latin typeface="+mj-ea"/>
                <a:ea typeface="+mj-ea"/>
                <a:cs typeface="Arial" pitchFamily="34" charset="0"/>
              </a:rPr>
              <a:t>万</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级价格指数涨幅较大，主要是由于奔奔的权重加大</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本月由于奔奔权重增加</a:t>
            </a:r>
            <a:r>
              <a:rPr lang="en-US" altLang="zh-CN" sz="1400" dirty="0" smtClean="0"/>
              <a:t>5%</a:t>
            </a:r>
            <a:r>
              <a:rPr lang="zh-CN" altLang="en-US" sz="1400" dirty="0" smtClean="0"/>
              <a:t>，导致其加权成交价格上升幅度较大，因而拉动了该级别整体价格指数</a:t>
            </a:r>
            <a:endParaRPr lang="en-US" altLang="zh-CN" sz="1400" dirty="0" smtClean="0"/>
          </a:p>
        </p:txBody>
      </p:sp>
    </p:spTree>
    <p:extLst>
      <p:ext uri="{BB962C8B-B14F-4D97-AF65-F5344CB8AC3E}">
        <p14:creationId xmlns:p14="http://schemas.microsoft.com/office/powerpoint/2010/main" val="2472930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493"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01287472"/>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16</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2113" y="836613"/>
            <a:ext cx="8356600" cy="115222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cs typeface="Arial" pitchFamily="34" charset="0"/>
              </a:rPr>
              <a:t>2017 GAIN·5</a:t>
            </a:r>
            <a:r>
              <a:rPr lang="zh-CN" altLang="en-US" sz="1600" b="1" dirty="0" smtClean="0">
                <a:latin typeface="+mj-ea"/>
                <a:ea typeface="+mj-ea"/>
                <a:cs typeface="Arial" pitchFamily="34" charset="0"/>
              </a:rPr>
              <a:t>月</a:t>
            </a:r>
            <a:r>
              <a:rPr lang="en-US" altLang="zh-CN" sz="1600" b="1" dirty="0" smtClean="0">
                <a:latin typeface="+mj-ea"/>
                <a:ea typeface="+mj-ea"/>
                <a:cs typeface="Arial" pitchFamily="34" charset="0"/>
              </a:rPr>
              <a:t>A00</a:t>
            </a:r>
            <a:r>
              <a:rPr lang="zh-CN" altLang="en-US" sz="1600" b="1" dirty="0" smtClean="0">
                <a:latin typeface="+mj-ea"/>
                <a:ea typeface="+mj-ea"/>
                <a:cs typeface="Arial" pitchFamily="34" charset="0"/>
              </a:rPr>
              <a:t>级终端优惠指数</a:t>
            </a:r>
            <a:r>
              <a:rPr lang="zh-CN" altLang="en-US" sz="1600" b="1" dirty="0" smtClean="0">
                <a:latin typeface="+mj-ea"/>
                <a:ea typeface="+mj-ea"/>
                <a:cs typeface="Arial" pitchFamily="34" charset="0"/>
              </a:rPr>
              <a:t>为</a:t>
            </a:r>
            <a:r>
              <a:rPr lang="en-US" altLang="zh-CN" sz="1600" b="1" dirty="0" smtClean="0">
                <a:latin typeface="+mj-ea"/>
                <a:ea typeface="+mj-ea"/>
                <a:cs typeface="Arial" pitchFamily="34" charset="0"/>
              </a:rPr>
              <a:t>4.51</a:t>
            </a:r>
            <a:r>
              <a:rPr lang="zh-CN" altLang="en-US" sz="1600" b="1" dirty="0" smtClean="0">
                <a:latin typeface="+mj-ea"/>
                <a:ea typeface="+mj-ea"/>
                <a:cs typeface="Arial" pitchFamily="34" charset="0"/>
              </a:rPr>
              <a:t>，</a:t>
            </a:r>
            <a:r>
              <a:rPr lang="zh-CN" altLang="en-US" sz="1600" b="1" dirty="0" smtClean="0">
                <a:latin typeface="+mj-ea"/>
                <a:ea typeface="+mj-ea"/>
                <a:cs typeface="Arial" pitchFamily="34" charset="0"/>
              </a:rPr>
              <a:t>环比</a:t>
            </a:r>
            <a:r>
              <a:rPr lang="zh-CN" altLang="en-US" sz="1600" b="1" dirty="0" smtClean="0">
                <a:latin typeface="+mj-ea"/>
                <a:ea typeface="+mj-ea"/>
                <a:cs typeface="Arial" pitchFamily="34" charset="0"/>
              </a:rPr>
              <a:t>上升</a:t>
            </a:r>
            <a:r>
              <a:rPr lang="en-US" altLang="zh-CN" sz="1600" b="1" dirty="0" smtClean="0">
                <a:latin typeface="+mj-ea"/>
                <a:ea typeface="+mj-ea"/>
                <a:cs typeface="Arial" pitchFamily="34" charset="0"/>
              </a:rPr>
              <a:t>18.3%</a:t>
            </a:r>
            <a:endParaRPr lang="zh-CN" altLang="en-US" sz="1600" b="1" dirty="0" smtClean="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zh-CN" altLang="en-US" sz="1400" dirty="0" smtClean="0"/>
              <a:t>本月</a:t>
            </a:r>
            <a:r>
              <a:rPr lang="en-US" altLang="zh-CN" sz="1400" dirty="0" smtClean="0"/>
              <a:t>A00</a:t>
            </a:r>
            <a:r>
              <a:rPr lang="zh-CN" altLang="en-US" sz="1400" dirty="0" smtClean="0"/>
              <a:t>级别市场</a:t>
            </a:r>
            <a:r>
              <a:rPr lang="zh-CN" altLang="en-US" sz="1400" dirty="0" smtClean="0"/>
              <a:t>的优惠指数上升幅度较大</a:t>
            </a:r>
            <a:endParaRPr lang="en-US" altLang="zh-CN" sz="1400" dirty="0" smtClean="0"/>
          </a:p>
          <a:p>
            <a:pPr marL="342000" lvl="1" indent="-342000">
              <a:lnSpc>
                <a:spcPct val="150000"/>
              </a:lnSpc>
              <a:spcBef>
                <a:spcPts val="0"/>
              </a:spcBef>
              <a:spcAft>
                <a:spcPts val="600"/>
              </a:spcAft>
              <a:buFont typeface="Wingdings" pitchFamily="2" charset="2"/>
              <a:buChar char="Ø"/>
              <a:defRPr/>
            </a:pPr>
            <a:r>
              <a:rPr lang="zh-CN" altLang="en-US" sz="1400" dirty="0" smtClean="0"/>
              <a:t>由于</a:t>
            </a:r>
            <a:r>
              <a:rPr lang="en-US" altLang="zh-CN" sz="1400" dirty="0" smtClean="0"/>
              <a:t>F0</a:t>
            </a:r>
            <a:r>
              <a:rPr lang="zh-CN" altLang="en-US" sz="1400" dirty="0" smtClean="0"/>
              <a:t>以及奥拓车型加权优惠减少，因此拉高了该级别的优惠指数</a:t>
            </a:r>
            <a:endParaRPr lang="en-US" altLang="zh-CN" sz="1400" dirty="0" smtClean="0"/>
          </a:p>
        </p:txBody>
      </p:sp>
      <p:sp>
        <p:nvSpPr>
          <p:cNvPr id="15" name="Oval 178"/>
          <p:cNvSpPr>
            <a:spLocks noChangeArrowheads="1"/>
          </p:cNvSpPr>
          <p:nvPr/>
        </p:nvSpPr>
        <p:spPr bwMode="auto">
          <a:xfrm>
            <a:off x="1763688" y="5085184"/>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￥8,500</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·A00</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sp>
        <p:nvSpPr>
          <p:cNvPr id="17" name="Oval 178"/>
          <p:cNvSpPr>
            <a:spLocks noChangeArrowheads="1"/>
          </p:cNvSpPr>
          <p:nvPr/>
        </p:nvSpPr>
        <p:spPr bwMode="auto">
          <a:xfrm>
            <a:off x="2411760" y="494116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7,742</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3059832" y="4869160"/>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7,686</a:t>
            </a:r>
            <a:endParaRPr lang="zh-HK" altLang="en-US" sz="900" kern="0" dirty="0">
              <a:solidFill>
                <a:srgbClr val="FF9933"/>
              </a:solidFill>
            </a:endParaRPr>
          </a:p>
        </p:txBody>
      </p:sp>
      <p:sp>
        <p:nvSpPr>
          <p:cNvPr id="20" name="Oval 178"/>
          <p:cNvSpPr>
            <a:spLocks noChangeArrowheads="1"/>
          </p:cNvSpPr>
          <p:nvPr/>
        </p:nvSpPr>
        <p:spPr bwMode="auto">
          <a:xfrm>
            <a:off x="3635896" y="4365104"/>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kern="0" dirty="0" smtClean="0">
                <a:solidFill>
                  <a:srgbClr val="FF9933"/>
                </a:solidFill>
              </a:rPr>
              <a:t>6,282</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17</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a:t>
            </a:r>
            <a:r>
              <a:rPr lang="zh-CN" altLang="en-US" b="1" dirty="0" smtClean="0">
                <a:solidFill>
                  <a:srgbClr val="075A77"/>
                </a:solidFill>
                <a:latin typeface="+mn-ea"/>
                <a:ea typeface="+mn-ea"/>
              </a:rPr>
              <a:t>：</a:t>
            </a:r>
            <a:r>
              <a:rPr lang="zh-CN" altLang="en-US" b="1" dirty="0">
                <a:solidFill>
                  <a:srgbClr val="075A77"/>
                </a:solidFill>
                <a:latin typeface="+mn-ea"/>
                <a:ea typeface="+mn-ea"/>
              </a:rPr>
              <a:t>比亚</a:t>
            </a:r>
            <a:r>
              <a:rPr lang="zh-CN" altLang="en-US" b="1" dirty="0" smtClean="0">
                <a:solidFill>
                  <a:srgbClr val="075A77"/>
                </a:solidFill>
                <a:latin typeface="+mn-ea"/>
                <a:ea typeface="+mn-ea"/>
              </a:rPr>
              <a:t>迪</a:t>
            </a:r>
            <a:r>
              <a:rPr lang="en-US" altLang="zh-CN" b="1" dirty="0" smtClean="0">
                <a:solidFill>
                  <a:srgbClr val="075A77"/>
                </a:solidFill>
                <a:latin typeface="+mn-ea"/>
                <a:ea typeface="+mn-ea"/>
              </a:rPr>
              <a:t>F0</a:t>
            </a:r>
            <a:r>
              <a:rPr lang="zh-CN" altLang="en-US" b="1" dirty="0" smtClean="0">
                <a:solidFill>
                  <a:srgbClr val="075A77"/>
                </a:solidFill>
                <a:latin typeface="+mn-ea"/>
                <a:ea typeface="+mn-ea"/>
              </a:rPr>
              <a:t>、</a:t>
            </a:r>
            <a:r>
              <a:rPr lang="zh-CN" altLang="en-US" b="1" dirty="0" smtClean="0">
                <a:solidFill>
                  <a:srgbClr val="075A77"/>
                </a:solidFill>
                <a:latin typeface="+mn-ea"/>
                <a:ea typeface="+mn-ea"/>
              </a:rPr>
              <a:t>奔奔</a:t>
            </a:r>
            <a:endParaRPr lang="zh-CN" altLang="en-US" b="1" dirty="0">
              <a:solidFill>
                <a:srgbClr val="075A77"/>
              </a:solidFill>
              <a:latin typeface="+mn-ea"/>
              <a:ea typeface="+mn-ea"/>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323528" y="3714752"/>
            <a:ext cx="1143000" cy="267702"/>
          </a:xfrm>
          <a:prstGeom prst="rect">
            <a:avLst/>
          </a:prstGeom>
          <a:noFill/>
        </p:spPr>
        <p:txBody>
          <a:bodyPr>
            <a:spAutoFit/>
          </a:bodyPr>
          <a:lstStyle/>
          <a:p>
            <a:pPr>
              <a:defRPr/>
            </a:pPr>
            <a:r>
              <a:rPr lang="zh-CN" altLang="en-US" sz="1400" b="1" dirty="0" smtClean="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smtClean="0">
                <a:solidFill>
                  <a:prstClr val="black"/>
                </a:solidFill>
                <a:latin typeface="Calibri"/>
                <a:ea typeface="华文细黑" pitchFamily="2" charset="-122"/>
              </a:rPr>
              <a:t>2011</a:t>
            </a:r>
            <a:r>
              <a:rPr lang="zh-CN" altLang="en-US" sz="1000" dirty="0" smtClean="0">
                <a:solidFill>
                  <a:prstClr val="black"/>
                </a:solidFill>
                <a:latin typeface="Calibri"/>
                <a:ea typeface="华文细黑" pitchFamily="2" charset="-122"/>
              </a:rPr>
              <a:t>年</a:t>
            </a:r>
            <a:r>
              <a:rPr lang="zh-CN" altLang="en-US" sz="1000" dirty="0">
                <a:solidFill>
                  <a:prstClr val="black"/>
                </a:solidFill>
                <a:latin typeface="Calibri"/>
                <a:ea typeface="华文细黑" pitchFamily="2" charset="-122"/>
              </a:rPr>
              <a:t>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0896" y="3789369"/>
            <a:ext cx="1440904" cy="792497"/>
          </a:xfrm>
          <a:prstGeom prst="rect">
            <a:avLst/>
          </a:prstGeom>
          <a:noFill/>
        </p:spPr>
      </p:pic>
      <p:sp>
        <p:nvSpPr>
          <p:cNvPr id="18" name="矩形 17"/>
          <p:cNvSpPr/>
          <p:nvPr/>
        </p:nvSpPr>
        <p:spPr>
          <a:xfrm>
            <a:off x="467544" y="496509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41,063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-3.0%</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389101975"/>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pic>
        <p:nvPicPr>
          <p:cNvPr id="16"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31640" y="1118100"/>
            <a:ext cx="1368152" cy="716501"/>
          </a:xfrm>
          <a:prstGeom prst="rect">
            <a:avLst/>
          </a:prstGeom>
          <a:noFill/>
          <a:ln w="9525">
            <a:noFill/>
            <a:miter lim="800000"/>
            <a:headEnd/>
            <a:tailEnd/>
          </a:ln>
        </p:spPr>
      </p:pic>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67544" y="92905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smtClean="0">
                <a:solidFill>
                  <a:srgbClr val="000000"/>
                </a:solidFill>
                <a:latin typeface="Calibri"/>
                <a:ea typeface="华文细黑" pitchFamily="2" charset="-122"/>
              </a:rPr>
              <a:t>F0</a:t>
            </a:r>
            <a:endParaRPr lang="en-US" altLang="zh-CN" sz="1400" b="1" dirty="0">
              <a:solidFill>
                <a:srgbClr val="000000"/>
              </a:solidFill>
              <a:latin typeface="Calibri"/>
              <a:ea typeface="华文细黑" pitchFamily="2" charset="-122"/>
            </a:endParaRPr>
          </a:p>
        </p:txBody>
      </p:sp>
      <p:graphicFrame>
        <p:nvGraphicFramePr>
          <p:cNvPr id="25" name="对象 4"/>
          <p:cNvGraphicFramePr>
            <a:graphicFrameLocks/>
          </p:cNvGraphicFramePr>
          <p:nvPr>
            <p:extLst>
              <p:ext uri="{D42A27DB-BD31-4B8C-83A1-F6EECF244321}">
                <p14:modId xmlns:p14="http://schemas.microsoft.com/office/powerpoint/2010/main" val="3568805412"/>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26" name="矩形 25"/>
          <p:cNvSpPr/>
          <p:nvPr/>
        </p:nvSpPr>
        <p:spPr>
          <a:xfrm>
            <a:off x="467544"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35,520</a:t>
            </a:r>
            <a:endParaRPr lang="en-US" altLang="zh-CN" sz="1400" dirty="0">
              <a:solidFill>
                <a:srgbClr val="5F5F5F"/>
              </a:solidFill>
              <a:ea typeface="华文细黑" pitchFamily="2" charset="-122"/>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spTree>
    <p:extLst>
      <p:ext uri="{BB962C8B-B14F-4D97-AF65-F5344CB8AC3E}">
        <p14:creationId xmlns:p14="http://schemas.microsoft.com/office/powerpoint/2010/main" val="19313870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336"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886429713"/>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18</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5" name="内容占位符 2"/>
          <p:cNvSpPr txBox="1">
            <a:spLocks/>
          </p:cNvSpPr>
          <p:nvPr>
            <p:custDataLst>
              <p:tags r:id="rId6"/>
            </p:custDataLst>
          </p:nvPr>
        </p:nvSpPr>
        <p:spPr>
          <a:xfrm>
            <a:off x="395288" y="836613"/>
            <a:ext cx="8355012" cy="2089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a:t>
            </a:r>
            <a:r>
              <a:rPr lang="zh-CN" altLang="en-US" sz="1600" b="1" dirty="0" smtClean="0">
                <a:latin typeface="+mj-ea"/>
                <a:ea typeface="+mj-ea"/>
              </a:rPr>
              <a:t> </a:t>
            </a:r>
            <a:r>
              <a:rPr lang="en-US" altLang="zh-CN" sz="1600" b="1" dirty="0" smtClean="0">
                <a:latin typeface="+mj-ea"/>
                <a:ea typeface="+mj-ea"/>
              </a:rPr>
              <a:t>GAIN·5</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级市场价格变化指数为</a:t>
            </a:r>
            <a:r>
              <a:rPr lang="en-US" altLang="zh-CN" sz="1600" b="1" dirty="0" smtClean="0">
                <a:latin typeface="+mj-ea"/>
                <a:ea typeface="+mj-ea"/>
              </a:rPr>
              <a:t>-</a:t>
            </a:r>
            <a:r>
              <a:rPr lang="en-US" altLang="zh-CN" sz="1600" b="1" dirty="0" smtClean="0">
                <a:latin typeface="+mj-ea"/>
                <a:ea typeface="+mj-ea"/>
              </a:rPr>
              <a:t>2.24</a:t>
            </a:r>
            <a:r>
              <a:rPr lang="zh-CN" altLang="en-US" sz="1600" b="1" dirty="0" smtClean="0">
                <a:latin typeface="+mj-ea"/>
                <a:ea typeface="+mj-ea"/>
              </a:rPr>
              <a:t>，</a:t>
            </a:r>
            <a:r>
              <a:rPr lang="zh-CN" altLang="en-US" sz="1600" b="1" dirty="0" smtClean="0">
                <a:latin typeface="+mj-ea"/>
                <a:ea typeface="+mj-ea"/>
              </a:rPr>
              <a:t>环比</a:t>
            </a:r>
            <a:r>
              <a:rPr lang="zh-CN" altLang="en-US" sz="1600" b="1" dirty="0" smtClean="0">
                <a:latin typeface="+mj-ea"/>
                <a:ea typeface="+mj-ea"/>
              </a:rPr>
              <a:t>下降</a:t>
            </a:r>
            <a:r>
              <a:rPr lang="en-US" altLang="zh-CN" sz="1600" b="1" dirty="0" smtClean="0">
                <a:latin typeface="+mj-ea"/>
                <a:ea typeface="+mj-ea"/>
              </a:rPr>
              <a:t>4.4%</a:t>
            </a:r>
            <a:r>
              <a:rPr lang="zh-CN" altLang="en-US" sz="1600" b="1" dirty="0" smtClean="0">
                <a:latin typeface="+mj-ea"/>
                <a:ea typeface="+mj-ea"/>
              </a:rPr>
              <a:t>，市场均价由</a:t>
            </a:r>
            <a:r>
              <a:rPr lang="en-US" altLang="zh-CN" sz="1600" b="1" dirty="0" smtClean="0">
                <a:latin typeface="+mj-ea"/>
                <a:ea typeface="+mj-ea"/>
              </a:rPr>
              <a:t>6.90</a:t>
            </a:r>
            <a:r>
              <a:rPr lang="zh-CN" altLang="en-US" sz="1600" b="1" dirty="0" smtClean="0">
                <a:latin typeface="+mj-ea"/>
                <a:ea typeface="+mj-ea"/>
              </a:rPr>
              <a:t>万</a:t>
            </a:r>
            <a:r>
              <a:rPr lang="zh-CN" altLang="en-US" sz="1600" b="1" dirty="0" smtClean="0">
                <a:latin typeface="+mj-ea"/>
                <a:ea typeface="+mj-ea"/>
              </a:rPr>
              <a:t>下降至</a:t>
            </a:r>
            <a:r>
              <a:rPr lang="en-US" altLang="zh-CN" sz="1600" b="1" dirty="0" smtClean="0">
                <a:latin typeface="+mj-ea"/>
                <a:ea typeface="+mj-ea"/>
              </a:rPr>
              <a:t>6.59</a:t>
            </a:r>
            <a:r>
              <a:rPr lang="zh-CN" altLang="en-US" sz="1600" b="1" dirty="0" smtClean="0">
                <a:latin typeface="+mj-ea"/>
                <a:ea typeface="+mj-ea"/>
              </a:rPr>
              <a:t>万</a:t>
            </a:r>
            <a:endParaRPr lang="zh-CN" altLang="en-US" sz="1600" b="1"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smtClean="0">
                <a:latin typeface="+mj-ea"/>
                <a:ea typeface="+mj-ea"/>
              </a:rPr>
              <a:t>A0</a:t>
            </a:r>
            <a:r>
              <a:rPr lang="zh-CN" altLang="en-US" sz="1400" dirty="0" smtClean="0">
                <a:latin typeface="+mj-ea"/>
                <a:ea typeface="+mj-ea"/>
              </a:rPr>
              <a:t>级市场整体成交价</a:t>
            </a:r>
            <a:r>
              <a:rPr lang="zh-CN" altLang="en-US" sz="1400" dirty="0" smtClean="0">
                <a:latin typeface="+mj-ea"/>
                <a:ea typeface="+mj-ea"/>
              </a:rPr>
              <a:t>在</a:t>
            </a:r>
            <a:r>
              <a:rPr lang="en-US" altLang="zh-CN" sz="1400" dirty="0" smtClean="0">
                <a:latin typeface="+mj-ea"/>
                <a:ea typeface="+mj-ea"/>
              </a:rPr>
              <a:t>3</a:t>
            </a:r>
            <a:r>
              <a:rPr lang="zh-CN" altLang="en-US" sz="1400" dirty="0" smtClean="0">
                <a:latin typeface="+mj-ea"/>
                <a:ea typeface="+mj-ea"/>
              </a:rPr>
              <a:t>个月连续</a:t>
            </a:r>
            <a:r>
              <a:rPr lang="zh-CN" altLang="en-US" sz="1400" dirty="0" smtClean="0">
                <a:latin typeface="+mj-ea"/>
                <a:ea typeface="+mj-ea"/>
              </a:rPr>
              <a:t>上涨后本月出现下降，</a:t>
            </a:r>
            <a:r>
              <a:rPr lang="zh-CN" altLang="en-US" sz="1400" dirty="0" smtClean="0">
                <a:latin typeface="+mj-ea"/>
                <a:ea typeface="+mj-ea"/>
              </a:rPr>
              <a:t>降幅</a:t>
            </a:r>
            <a:r>
              <a:rPr lang="en-US" altLang="zh-CN" sz="1400" dirty="0" smtClean="0">
                <a:latin typeface="+mj-ea"/>
                <a:ea typeface="+mj-ea"/>
              </a:rPr>
              <a:t>3,100</a:t>
            </a:r>
            <a:r>
              <a:rPr lang="zh-CN" altLang="en-US" sz="1400" dirty="0" smtClean="0">
                <a:latin typeface="+mj-ea"/>
                <a:ea typeface="+mj-ea"/>
              </a:rPr>
              <a:t>元</a:t>
            </a:r>
            <a:endParaRPr lang="en-US" altLang="zh-CN" sz="1400"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smtClean="0">
                <a:latin typeface="+mj-ea"/>
                <a:ea typeface="+mj-ea"/>
              </a:rPr>
              <a:t>本月由于</a:t>
            </a:r>
            <a:r>
              <a:rPr lang="en-US" altLang="zh-CN" sz="1400" dirty="0" smtClean="0">
                <a:latin typeface="+mj-ea"/>
                <a:ea typeface="+mj-ea"/>
              </a:rPr>
              <a:t>POLO</a:t>
            </a:r>
            <a:r>
              <a:rPr lang="zh-CN" altLang="en-US" sz="1400" dirty="0" smtClean="0">
                <a:latin typeface="+mj-ea"/>
                <a:ea typeface="+mj-ea"/>
              </a:rPr>
              <a:t>的权重出现较大下降，导致其加权成交价格下降明显，此外瑞纳的加权成交价也出现</a:t>
            </a:r>
            <a:r>
              <a:rPr lang="zh-CN" altLang="en-US" sz="1400" dirty="0" smtClean="0">
                <a:latin typeface="+mj-ea"/>
                <a:ea typeface="+mj-ea"/>
              </a:rPr>
              <a:t>明显下跌，</a:t>
            </a:r>
            <a:r>
              <a:rPr lang="zh-CN" altLang="en-US" sz="1400" dirty="0">
                <a:latin typeface="+mj-ea"/>
                <a:ea typeface="+mj-ea"/>
              </a:rPr>
              <a:t>因</a:t>
            </a:r>
            <a:r>
              <a:rPr lang="zh-CN" altLang="en-US" sz="1400" dirty="0" smtClean="0">
                <a:latin typeface="+mj-ea"/>
                <a:ea typeface="+mj-ea"/>
              </a:rPr>
              <a:t>而拉低本月该级别的价格指数</a:t>
            </a:r>
            <a:endParaRPr lang="en-US" altLang="zh-CN" sz="1400" dirty="0" smtClean="0"/>
          </a:p>
        </p:txBody>
      </p:sp>
      <p:sp>
        <p:nvSpPr>
          <p:cNvPr id="16" name="矩形 15"/>
          <p:cNvSpPr/>
          <p:nvPr/>
        </p:nvSpPr>
        <p:spPr>
          <a:xfrm>
            <a:off x="1907704" y="5517232"/>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6.31</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sp>
        <p:nvSpPr>
          <p:cNvPr id="19" name="矩形 18"/>
          <p:cNvSpPr/>
          <p:nvPr/>
        </p:nvSpPr>
        <p:spPr>
          <a:xfrm>
            <a:off x="2483768" y="5157192"/>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6.67</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0"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6.90</a:t>
            </a:r>
            <a:r>
              <a:rPr lang="zh-CN" altLang="en-US" sz="900" dirty="0" smtClean="0">
                <a:solidFill>
                  <a:srgbClr val="FF9933"/>
                </a:solidFill>
                <a:latin typeface="+mn-lt"/>
              </a:rPr>
              <a:t>万</a:t>
            </a:r>
            <a:endParaRPr lang="zh-CN" altLang="en-US" sz="900" dirty="0">
              <a:solidFill>
                <a:srgbClr val="FF9933"/>
              </a:solidFill>
              <a:latin typeface="+mn-lt"/>
            </a:endParaRPr>
          </a:p>
        </p:txBody>
      </p:sp>
      <p:sp>
        <p:nvSpPr>
          <p:cNvPr id="28" name="矩形 27"/>
          <p:cNvSpPr/>
          <p:nvPr/>
        </p:nvSpPr>
        <p:spPr>
          <a:xfrm>
            <a:off x="3707904" y="5301208"/>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smtClean="0">
                <a:solidFill>
                  <a:srgbClr val="FF9933"/>
                </a:solidFill>
                <a:latin typeface="+mn-lt"/>
              </a:rPr>
              <a:t>6.59</a:t>
            </a:r>
            <a:r>
              <a:rPr lang="zh-CN" altLang="en-US" sz="900" dirty="0" smtClean="0">
                <a:solidFill>
                  <a:srgbClr val="FF9933"/>
                </a:solidFill>
                <a:latin typeface="+mn-lt"/>
              </a:rPr>
              <a:t>万</a:t>
            </a:r>
            <a:endParaRPr lang="zh-CN" altLang="en-US" sz="900" dirty="0">
              <a:solidFill>
                <a:srgbClr val="FF9933"/>
              </a:solidFill>
              <a:latin typeface="+mn-lt"/>
            </a:endParaRPr>
          </a:p>
        </p:txBody>
      </p:sp>
    </p:spTree>
    <p:extLst>
      <p:ext uri="{BB962C8B-B14F-4D97-AF65-F5344CB8AC3E}">
        <p14:creationId xmlns:p14="http://schemas.microsoft.com/office/powerpoint/2010/main" val="344135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469"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483358843"/>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19</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A0</a:t>
            </a:r>
            <a:r>
              <a:rPr lang="zh-CN" altLang="en-US" sz="1600" b="1" dirty="0" smtClean="0">
                <a:latin typeface="+mj-ea"/>
                <a:ea typeface="+mj-ea"/>
              </a:rPr>
              <a:t>级别终端优惠指数</a:t>
            </a:r>
            <a:r>
              <a:rPr lang="zh-CN" altLang="en-US" sz="1600" b="1" dirty="0" smtClean="0">
                <a:latin typeface="+mj-ea"/>
                <a:ea typeface="+mj-ea"/>
              </a:rPr>
              <a:t>为</a:t>
            </a:r>
            <a:r>
              <a:rPr lang="en-US" altLang="zh-CN" sz="1600" b="1" dirty="0" smtClean="0">
                <a:latin typeface="+mj-ea"/>
                <a:ea typeface="+mj-ea"/>
              </a:rPr>
              <a:t>2.36</a:t>
            </a:r>
            <a:r>
              <a:rPr lang="zh-CN" altLang="en-US" sz="1600" b="1" dirty="0" smtClean="0">
                <a:latin typeface="+mj-ea"/>
                <a:ea typeface="+mj-ea"/>
              </a:rPr>
              <a:t>，</a:t>
            </a:r>
            <a:r>
              <a:rPr lang="zh-CN" altLang="en-US" sz="1600" b="1" dirty="0" smtClean="0">
                <a:latin typeface="+mj-ea"/>
                <a:ea typeface="+mj-ea"/>
              </a:rPr>
              <a:t>环比上升</a:t>
            </a:r>
            <a:r>
              <a:rPr lang="en-US" altLang="zh-CN" sz="1600" b="1" dirty="0" smtClean="0">
                <a:latin typeface="+mj-ea"/>
                <a:ea typeface="+mj-ea"/>
              </a:rPr>
              <a:t>26.1%</a:t>
            </a:r>
            <a:endParaRPr lang="zh-CN" altLang="en-US" sz="1600" b="1"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在经历</a:t>
            </a:r>
            <a:r>
              <a:rPr lang="zh-CN" altLang="en-US" sz="1400" dirty="0" smtClean="0">
                <a:latin typeface="+mj-ea"/>
                <a:ea typeface="+mj-ea"/>
              </a:rPr>
              <a:t>连续</a:t>
            </a:r>
            <a:r>
              <a:rPr lang="en-US" altLang="zh-CN" sz="1400" dirty="0">
                <a:latin typeface="+mj-ea"/>
                <a:ea typeface="+mj-ea"/>
              </a:rPr>
              <a:t>3</a:t>
            </a:r>
            <a:r>
              <a:rPr lang="zh-CN" altLang="en-US" sz="1400" dirty="0" smtClean="0">
                <a:latin typeface="+mj-ea"/>
                <a:ea typeface="+mj-ea"/>
              </a:rPr>
              <a:t>个月</a:t>
            </a:r>
            <a:r>
              <a:rPr lang="zh-CN" altLang="en-US" sz="1400" dirty="0" smtClean="0">
                <a:latin typeface="+mj-ea"/>
                <a:ea typeface="+mj-ea"/>
              </a:rPr>
              <a:t>的优惠增加后，本月</a:t>
            </a:r>
            <a:r>
              <a:rPr lang="en-US" altLang="zh-CN" sz="1400" dirty="0" smtClean="0">
                <a:latin typeface="+mj-ea"/>
                <a:ea typeface="+mj-ea"/>
              </a:rPr>
              <a:t>A0</a:t>
            </a:r>
            <a:r>
              <a:rPr lang="zh-CN" altLang="en-US" sz="1400" dirty="0" smtClean="0">
                <a:latin typeface="+mj-ea"/>
                <a:ea typeface="+mj-ea"/>
              </a:rPr>
              <a:t>级别市场的整体优惠出现</a:t>
            </a:r>
            <a:r>
              <a:rPr lang="zh-CN" altLang="en-US" sz="1400" dirty="0" smtClean="0">
                <a:latin typeface="+mj-ea"/>
                <a:ea typeface="+mj-ea"/>
              </a:rPr>
              <a:t>减少</a:t>
            </a:r>
            <a:endParaRPr lang="en-US" altLang="zh-CN" sz="1400" dirty="0" smtClean="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smtClean="0">
                <a:latin typeface="+mj-ea"/>
                <a:ea typeface="+mj-ea"/>
              </a:rPr>
              <a:t>本月优惠指数上升，主要是受权重车型</a:t>
            </a:r>
            <a:r>
              <a:rPr lang="en-US" altLang="zh-CN" sz="1400" dirty="0" smtClean="0">
                <a:latin typeface="+mj-ea"/>
                <a:ea typeface="+mj-ea"/>
              </a:rPr>
              <a:t>POLO</a:t>
            </a:r>
            <a:r>
              <a:rPr lang="zh-CN" altLang="en-US" sz="1400" dirty="0" smtClean="0">
                <a:latin typeface="+mj-ea"/>
                <a:ea typeface="+mj-ea"/>
              </a:rPr>
              <a:t>优惠减少的影响</a:t>
            </a:r>
            <a:endParaRPr lang="en-US" altLang="zh-CN" sz="1400" dirty="0" smtClean="0">
              <a:latin typeface="+mj-ea"/>
              <a:ea typeface="+mj-ea"/>
            </a:endParaRPr>
          </a:p>
        </p:txBody>
      </p:sp>
      <p:sp>
        <p:nvSpPr>
          <p:cNvPr id="15" name="Oval 178"/>
          <p:cNvSpPr>
            <a:spLocks noChangeArrowheads="1"/>
          </p:cNvSpPr>
          <p:nvPr/>
        </p:nvSpPr>
        <p:spPr bwMode="auto">
          <a:xfrm>
            <a:off x="1725599" y="438009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6,144</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·A0</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sp>
        <p:nvSpPr>
          <p:cNvPr id="17" name="Oval 178"/>
          <p:cNvSpPr>
            <a:spLocks noChangeArrowheads="1"/>
          </p:cNvSpPr>
          <p:nvPr/>
        </p:nvSpPr>
        <p:spPr bwMode="auto">
          <a:xfrm>
            <a:off x="2411760" y="486916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8,391</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-A0</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2997322" y="499021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8,713</a:t>
            </a:r>
            <a:endParaRPr lang="en-US" altLang="zh-CN" sz="900" dirty="0" smtClean="0">
              <a:solidFill>
                <a:srgbClr val="FF9933"/>
              </a:solidFill>
            </a:endParaRPr>
          </a:p>
        </p:txBody>
      </p:sp>
      <p:sp>
        <p:nvSpPr>
          <p:cNvPr id="27" name="Oval 178"/>
          <p:cNvSpPr>
            <a:spLocks noChangeArrowheads="1"/>
          </p:cNvSpPr>
          <p:nvPr/>
        </p:nvSpPr>
        <p:spPr bwMode="auto">
          <a:xfrm>
            <a:off x="3635896" y="4725144"/>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smtClean="0">
                <a:solidFill>
                  <a:srgbClr val="FF9933"/>
                </a:solidFill>
              </a:rPr>
              <a:t>￥6,439</a:t>
            </a:r>
            <a:endParaRPr lang="en-US" altLang="zh-CN" sz="900" dirty="0" smtClean="0">
              <a:solidFill>
                <a:srgbClr val="FF9933"/>
              </a:solidFill>
            </a:endParaRPr>
          </a:p>
        </p:txBody>
      </p:sp>
    </p:spTree>
    <p:extLst>
      <p:ext uri="{BB962C8B-B14F-4D97-AF65-F5344CB8AC3E}">
        <p14:creationId xmlns:p14="http://schemas.microsoft.com/office/powerpoint/2010/main" val="27422572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solidFill>
                  <a:srgbClr val="5F5F5F">
                    <a:tint val="75000"/>
                  </a:srgbClr>
                </a:solidFill>
              </a:rPr>
              <a:pPr/>
              <a:t>2</a:t>
            </a:fld>
            <a:endParaRPr lang="zh-CN" altLang="en-US" smtClean="0">
              <a:solidFill>
                <a:srgbClr val="5F5F5F">
                  <a:tint val="75000"/>
                </a:srgbClr>
              </a:solidFill>
            </a:endParaRPr>
          </a:p>
        </p:txBody>
      </p:sp>
      <p:sp>
        <p:nvSpPr>
          <p:cNvPr id="8196" name="Rectangle 2"/>
          <p:cNvSpPr txBox="1">
            <a:spLocks noChangeArrowheads="1"/>
          </p:cNvSpPr>
          <p:nvPr/>
        </p:nvSpPr>
        <p:spPr bwMode="auto">
          <a:xfrm>
            <a:off x="439519" y="1367406"/>
            <a:ext cx="8135937" cy="4365850"/>
          </a:xfrm>
          <a:prstGeom prst="rect">
            <a:avLst/>
          </a:prstGeom>
          <a:noFill/>
          <a:ln w="9525">
            <a:noFill/>
            <a:miter lim="800000"/>
            <a:headEnd/>
            <a:tailEnd/>
          </a:ln>
        </p:spPr>
        <p:txBody>
          <a:bodyPr/>
          <a:lstStyle/>
          <a:p>
            <a:pPr>
              <a:tabLst>
                <a:tab pos="6400800" algn="r"/>
              </a:tabLst>
            </a:pPr>
            <a:r>
              <a:rPr lang="zh-CN" altLang="en-US" sz="2800" dirty="0" smtClean="0">
                <a:solidFill>
                  <a:srgbClr val="5F5F5F"/>
                </a:solidFill>
                <a:latin typeface="华文细黑" pitchFamily="2" charset="-122"/>
                <a:ea typeface="华文细黑" pitchFamily="2" charset="-122"/>
                <a:cs typeface="Arial" charset="0"/>
              </a:rPr>
              <a:t>报告调整说明</a:t>
            </a:r>
            <a:endParaRPr lang="en-US" altLang="zh-CN" sz="2800" dirty="0" smtClean="0">
              <a:solidFill>
                <a:srgbClr val="5F5F5F"/>
              </a:solidFill>
              <a:latin typeface="华文细黑" pitchFamily="2" charset="-122"/>
              <a:ea typeface="华文细黑" pitchFamily="2" charset="-122"/>
              <a:cs typeface="Arial" charset="0"/>
            </a:endParaRPr>
          </a:p>
          <a:p>
            <a:pPr>
              <a:tabLst>
                <a:tab pos="6400800" algn="r"/>
              </a:tabLst>
            </a:pPr>
            <a:endParaRPr lang="en-US" altLang="zh-CN" sz="2800" dirty="0" smtClean="0">
              <a:solidFill>
                <a:srgbClr val="5F5F5F"/>
              </a:solidFill>
              <a:latin typeface="华文细黑" pitchFamily="2" charset="-122"/>
              <a:ea typeface="华文细黑" pitchFamily="2" charset="-122"/>
              <a:cs typeface="Arial" charset="0"/>
            </a:endParaRPr>
          </a:p>
          <a:p>
            <a:pPr algn="l">
              <a:lnSpc>
                <a:spcPct val="150000"/>
              </a:lnSpc>
              <a:tabLst>
                <a:tab pos="6400800" algn="r"/>
              </a:tabLst>
            </a:pPr>
            <a:r>
              <a:rPr lang="en-US" altLang="zh-CN" b="1" dirty="0" smtClean="0">
                <a:solidFill>
                  <a:srgbClr val="5F5F5F"/>
                </a:solidFill>
                <a:latin typeface="华文细黑" pitchFamily="2" charset="-122"/>
                <a:ea typeface="华文细黑" pitchFamily="2" charset="-122"/>
                <a:cs typeface="Arial" charset="0"/>
              </a:rPr>
              <a:t>        </a:t>
            </a:r>
            <a:r>
              <a:rPr lang="zh-CN" altLang="en-US" b="1" dirty="0" smtClean="0">
                <a:solidFill>
                  <a:srgbClr val="5F5F5F"/>
                </a:solidFill>
                <a:latin typeface="华文细黑" pitchFamily="2" charset="-122"/>
                <a:ea typeface="华文细黑" pitchFamily="2" charset="-122"/>
                <a:cs typeface="Arial" charset="0"/>
              </a:rPr>
              <a:t>为了更加客观准确地反映国内乘用车市场终端成交价格指数和优惠指数的走势，自本月起将对报告数据进行调整</a:t>
            </a:r>
            <a:endParaRPr lang="en-US" altLang="zh-CN" b="1" dirty="0" smtClean="0">
              <a:solidFill>
                <a:srgbClr val="5F5F5F"/>
              </a:solidFill>
              <a:latin typeface="华文细黑" pitchFamily="2" charset="-122"/>
              <a:ea typeface="华文细黑" pitchFamily="2" charset="-122"/>
              <a:cs typeface="Arial" charset="0"/>
            </a:endParaRPr>
          </a:p>
          <a:p>
            <a:pPr algn="l">
              <a:lnSpc>
                <a:spcPct val="150000"/>
              </a:lnSpc>
              <a:tabLst>
                <a:tab pos="6400800" algn="r"/>
              </a:tabLst>
            </a:pPr>
            <a:r>
              <a:rPr lang="en-US" altLang="zh-CN" b="1" dirty="0">
                <a:solidFill>
                  <a:srgbClr val="5F5F5F"/>
                </a:solidFill>
                <a:latin typeface="华文细黑" pitchFamily="2" charset="-122"/>
                <a:ea typeface="华文细黑" pitchFamily="2" charset="-122"/>
                <a:cs typeface="Arial" charset="0"/>
              </a:rPr>
              <a:t> </a:t>
            </a:r>
            <a:r>
              <a:rPr lang="en-US" altLang="zh-CN" b="1" dirty="0" smtClean="0">
                <a:solidFill>
                  <a:srgbClr val="5F5F5F"/>
                </a:solidFill>
                <a:latin typeface="华文细黑" pitchFamily="2" charset="-122"/>
                <a:ea typeface="华文细黑" pitchFamily="2" charset="-122"/>
                <a:cs typeface="Arial" charset="0"/>
              </a:rPr>
              <a:t>       </a:t>
            </a:r>
            <a:r>
              <a:rPr lang="zh-CN" altLang="en-US" b="1" dirty="0" smtClean="0">
                <a:solidFill>
                  <a:srgbClr val="5F5F5F"/>
                </a:solidFill>
                <a:latin typeface="华文细黑" pitchFamily="2" charset="-122"/>
                <a:ea typeface="华文细黑" pitchFamily="2" charset="-122"/>
                <a:cs typeface="Arial" charset="0"/>
              </a:rPr>
              <a:t>本期报告对</a:t>
            </a:r>
            <a:r>
              <a:rPr lang="en-US" altLang="zh-CN" b="1" dirty="0" smtClean="0">
                <a:solidFill>
                  <a:srgbClr val="5F5F5F"/>
                </a:solidFill>
                <a:latin typeface="华文细黑" pitchFamily="2" charset="-122"/>
                <a:ea typeface="华文细黑" pitchFamily="2" charset="-122"/>
                <a:cs typeface="Arial" charset="0"/>
              </a:rPr>
              <a:t>2017</a:t>
            </a:r>
            <a:r>
              <a:rPr lang="zh-CN" altLang="en-US" b="1" dirty="0" smtClean="0">
                <a:solidFill>
                  <a:srgbClr val="5F5F5F"/>
                </a:solidFill>
                <a:latin typeface="华文细黑" pitchFamily="2" charset="-122"/>
                <a:ea typeface="华文细黑" pitchFamily="2" charset="-122"/>
                <a:cs typeface="Arial" charset="0"/>
              </a:rPr>
              <a:t>年历史数据进行了调整，同时自本月起，更改为当月发布上月度指数</a:t>
            </a:r>
            <a:endParaRPr lang="en-US" altLang="zh-CN" b="1" dirty="0" smtClean="0">
              <a:solidFill>
                <a:srgbClr val="5F5F5F"/>
              </a:solidFill>
              <a:latin typeface="华文细黑" pitchFamily="2" charset="-122"/>
              <a:ea typeface="华文细黑" pitchFamily="2" charset="-122"/>
              <a:cs typeface="Arial" charset="0"/>
            </a:endParaRPr>
          </a:p>
          <a:p>
            <a:pPr algn="l">
              <a:tabLst>
                <a:tab pos="6400800" algn="r"/>
              </a:tabLst>
            </a:pPr>
            <a:r>
              <a:rPr lang="en-US" altLang="zh-CN" dirty="0">
                <a:solidFill>
                  <a:srgbClr val="5F5F5F"/>
                </a:solidFill>
                <a:latin typeface="华文细黑" pitchFamily="2" charset="-122"/>
                <a:ea typeface="华文细黑" pitchFamily="2" charset="-122"/>
                <a:cs typeface="Arial" charset="0"/>
              </a:rPr>
              <a:t> </a:t>
            </a:r>
            <a:r>
              <a:rPr lang="en-US" altLang="zh-CN" dirty="0" smtClean="0">
                <a:solidFill>
                  <a:srgbClr val="5F5F5F"/>
                </a:solidFill>
                <a:latin typeface="华文细黑" pitchFamily="2" charset="-122"/>
                <a:ea typeface="华文细黑" pitchFamily="2" charset="-122"/>
                <a:cs typeface="Arial" charset="0"/>
              </a:rPr>
              <a:t>       </a:t>
            </a:r>
            <a:endParaRPr lang="en-US" altLang="zh-CN" dirty="0">
              <a:solidFill>
                <a:srgbClr val="5F5F5F"/>
              </a:solidFill>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253218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20</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a:t>
            </a:r>
            <a:r>
              <a:rPr lang="zh-CN" altLang="en-US" b="1" dirty="0" smtClean="0">
                <a:solidFill>
                  <a:srgbClr val="075A77"/>
                </a:solidFill>
                <a:latin typeface="+mn-ea"/>
                <a:ea typeface="+mn-ea"/>
              </a:rPr>
              <a:t>欧</a:t>
            </a:r>
            <a:endParaRPr lang="zh-CN" altLang="en-US" b="1" dirty="0">
              <a:solidFill>
                <a:srgbClr val="075A77"/>
              </a:solidFill>
              <a:latin typeface="+mn-ea"/>
              <a:ea typeface="+mn-ea"/>
            </a:endParaRP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860102844"/>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a:t>
            </a:r>
            <a:r>
              <a:rPr lang="zh-CN" altLang="en-US" sz="1400" b="1" dirty="0" smtClean="0">
                <a:solidFill>
                  <a:prstClr val="black"/>
                </a:solidFill>
                <a:latin typeface="Calibri"/>
                <a:ea typeface="华文细黑" pitchFamily="2" charset="-122"/>
              </a:rPr>
              <a:t>欧</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259632" y="1096248"/>
            <a:ext cx="1368896" cy="820584"/>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88" y="3900104"/>
            <a:ext cx="1296888" cy="753032"/>
          </a:xfrm>
          <a:prstGeom prst="rect">
            <a:avLst/>
          </a:prstGeom>
          <a:noFill/>
        </p:spPr>
      </p:pic>
      <p:sp>
        <p:nvSpPr>
          <p:cNvPr id="19" name="矩形 18"/>
          <p:cNvSpPr/>
          <p:nvPr/>
        </p:nvSpPr>
        <p:spPr>
          <a:xfrm>
            <a:off x="500064"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90,613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zh-CN" altLang="en-US" sz="1400" dirty="0" smtClean="0">
                <a:solidFill>
                  <a:srgbClr val="5F5F5F"/>
                </a:solidFill>
                <a:ea typeface="华文细黑" pitchFamily="2" charset="-122"/>
              </a:rPr>
              <a:t>：</a:t>
            </a:r>
            <a:r>
              <a:rPr lang="en-US" altLang="zh-CN" sz="1400" dirty="0" smtClean="0">
                <a:solidFill>
                  <a:srgbClr val="5F5F5F"/>
                </a:solidFill>
                <a:ea typeface="华文细黑" pitchFamily="2" charset="-122"/>
              </a:rPr>
              <a:t>-0.1</a:t>
            </a:r>
            <a:r>
              <a:rPr lang="en-US" altLang="zh-CN" sz="1400" dirty="0" smtClean="0">
                <a:solidFill>
                  <a:srgbClr val="5F5F5F"/>
                </a:solidFill>
                <a:ea typeface="华文细黑" pitchFamily="2" charset="-122"/>
              </a:rPr>
              <a:t>%</a:t>
            </a:r>
            <a:r>
              <a:rPr lang="zh-CN" altLang="en-US" sz="1400" dirty="0" smtClean="0">
                <a:solidFill>
                  <a:srgbClr val="5F5F5F"/>
                </a:solidFill>
                <a:ea typeface="华文细黑" pitchFamily="2" charset="-122"/>
              </a:rPr>
              <a:t>  </a:t>
            </a:r>
            <a:r>
              <a:rPr lang="en-US" altLang="zh-CN" sz="1400" dirty="0" smtClean="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4965093"/>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57,760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2571776150"/>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6" descr="锋范.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7624" y="3864223"/>
            <a:ext cx="1329439" cy="788913"/>
          </a:xfrm>
          <a:prstGeom prst="rect">
            <a:avLst/>
          </a:prstGeom>
          <a:noFill/>
          <a:ln w="9525">
            <a:noFill/>
            <a:miter lim="800000"/>
            <a:headEnd/>
            <a:tailEnd/>
          </a:ln>
        </p:spPr>
      </p:pic>
      <p:sp>
        <p:nvSpPr>
          <p:cNvPr id="1126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89069267-0594-4058-9775-C15586F3129C}" type="slidenum">
              <a:rPr lang="zh-CN" altLang="en-US" smtClean="0">
                <a:solidFill>
                  <a:srgbClr val="5F5F5F">
                    <a:tint val="75000"/>
                  </a:srgbClr>
                </a:solidFill>
              </a:rPr>
              <a:pPr/>
              <a:t>21</a:t>
            </a:fld>
            <a:endParaRPr lang="zh-CN" altLang="en-US" smtClean="0">
              <a:solidFill>
                <a:srgbClr val="5F5F5F">
                  <a:tint val="75000"/>
                </a:srgbClr>
              </a:solidFill>
            </a:endParaRPr>
          </a:p>
        </p:txBody>
      </p:sp>
      <p:sp>
        <p:nvSpPr>
          <p:cNvPr id="3" name="标题 2"/>
          <p:cNvSpPr>
            <a:spLocks noGrp="1"/>
          </p:cNvSpPr>
          <p:nvPr>
            <p:ph type="title" idx="4294967295"/>
          </p:nvPr>
        </p:nvSpPr>
        <p:spPr>
          <a:xfrm>
            <a:off x="1187624" y="296652"/>
            <a:ext cx="5184576"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级别重点车型经销商利润：瑞纳、锋范</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5" name="图表 11"/>
          <p:cNvGraphicFramePr>
            <a:graphicFrameLocks/>
          </p:cNvGraphicFramePr>
          <p:nvPr>
            <p:extLst>
              <p:ext uri="{D42A27DB-BD31-4B8C-83A1-F6EECF244321}">
                <p14:modId xmlns:p14="http://schemas.microsoft.com/office/powerpoint/2010/main" val="2865825696"/>
              </p:ext>
            </p:extLst>
          </p:nvPr>
        </p:nvGraphicFramePr>
        <p:xfrm>
          <a:off x="3635375" y="929469"/>
          <a:ext cx="5040313"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2"/>
          <p:cNvGraphicFramePr>
            <a:graphicFrameLocks/>
          </p:cNvGraphicFramePr>
          <p:nvPr>
            <p:extLst>
              <p:ext uri="{D42A27DB-BD31-4B8C-83A1-F6EECF244321}">
                <p14:modId xmlns:p14="http://schemas.microsoft.com/office/powerpoint/2010/main" val="1805349709"/>
              </p:ext>
            </p:extLst>
          </p:nvPr>
        </p:nvGraphicFramePr>
        <p:xfrm>
          <a:off x="3635374" y="3715657"/>
          <a:ext cx="4959177"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瑞纳</a:t>
            </a:r>
            <a:endParaRPr lang="en-US" altLang="zh-CN" sz="1400" b="1" dirty="0">
              <a:solidFill>
                <a:prstClr val="black"/>
              </a:solidFill>
              <a:latin typeface="Calibri"/>
              <a:ea typeface="华文细黑" pitchFamily="2" charset="-122"/>
            </a:endParaRPr>
          </a:p>
        </p:txBody>
      </p:sp>
      <p:sp>
        <p:nvSpPr>
          <p:cNvPr id="16" name="TextBox 15"/>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锋范</a:t>
            </a:r>
            <a:endParaRPr lang="en-US" altLang="zh-CN" sz="1400" b="1" dirty="0">
              <a:solidFill>
                <a:prstClr val="black"/>
              </a:solidFill>
              <a:latin typeface="Calibri"/>
              <a:ea typeface="华文细黑" pitchFamily="2" charset="-122"/>
            </a:endParaRPr>
          </a:p>
        </p:txBody>
      </p:sp>
      <p:sp>
        <p:nvSpPr>
          <p:cNvPr id="18" name="TextBox 17"/>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5122" name="Picture 2" descr="\\user\mydoc\zhouty\桌面\11470996295369_1632617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87624" y="1127944"/>
            <a:ext cx="1454242" cy="716880"/>
          </a:xfrm>
          <a:prstGeom prst="rect">
            <a:avLst/>
          </a:prstGeom>
          <a:noFill/>
        </p:spPr>
      </p:pic>
      <p:sp>
        <p:nvSpPr>
          <p:cNvPr id="21" name="矩形 20"/>
          <p:cNvSpPr/>
          <p:nvPr/>
        </p:nvSpPr>
        <p:spPr>
          <a:xfrm>
            <a:off x="500064"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71,789</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sp>
        <p:nvSpPr>
          <p:cNvPr id="22" name="矩形 21"/>
          <p:cNvSpPr/>
          <p:nvPr/>
        </p:nvSpPr>
        <p:spPr>
          <a:xfrm>
            <a:off x="467544" y="4965093"/>
            <a:ext cx="306382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smtClean="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88,476</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-1.1</a:t>
            </a:r>
            <a:r>
              <a:rPr lang="en-US" altLang="zh-CN"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p:txBody>
      </p:sp>
    </p:spTree>
    <p:extLst>
      <p:ext uri="{BB962C8B-B14F-4D97-AF65-F5344CB8AC3E}">
        <p14:creationId xmlns:p14="http://schemas.microsoft.com/office/powerpoint/2010/main" val="10354084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361"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22</a:t>
            </a:fld>
            <a:endParaRPr lang="zh-CN" altLang="en-US" smtClean="0"/>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A</a:t>
            </a:r>
            <a:r>
              <a:rPr lang="zh-CN" altLang="en-US" sz="1600" b="1" dirty="0" smtClean="0">
                <a:latin typeface="+mj-ea"/>
                <a:ea typeface="+mj-ea"/>
              </a:rPr>
              <a:t>级市场价格变化指数</a:t>
            </a:r>
            <a:r>
              <a:rPr lang="zh-CN" altLang="en-US" sz="1600" b="1" dirty="0" smtClean="0">
                <a:latin typeface="+mj-ea"/>
                <a:ea typeface="+mj-ea"/>
              </a:rPr>
              <a:t>为</a:t>
            </a:r>
            <a:r>
              <a:rPr lang="en-US" altLang="zh-CN" sz="1600" b="1" dirty="0" smtClean="0">
                <a:latin typeface="+mj-ea"/>
                <a:ea typeface="+mj-ea"/>
              </a:rPr>
              <a:t>-0.58</a:t>
            </a:r>
            <a:r>
              <a:rPr lang="zh-CN" altLang="en-US" sz="1600" b="1" dirty="0" smtClean="0">
                <a:latin typeface="+mj-ea"/>
                <a:ea typeface="+mj-ea"/>
              </a:rPr>
              <a:t>，</a:t>
            </a:r>
            <a:r>
              <a:rPr lang="zh-CN" altLang="en-US" sz="1600" b="1" dirty="0" smtClean="0">
                <a:latin typeface="+mj-ea"/>
                <a:ea typeface="+mj-ea"/>
              </a:rPr>
              <a:t>环</a:t>
            </a:r>
            <a:r>
              <a:rPr lang="zh-CN" altLang="en-US" sz="1600" b="1" dirty="0" smtClean="0">
                <a:latin typeface="+mj-ea"/>
                <a:ea typeface="+mj-ea"/>
              </a:rPr>
              <a:t>比与上月持平，市场均价仍然保持在</a:t>
            </a:r>
            <a:r>
              <a:rPr lang="en-US" altLang="zh-CN" sz="1600" b="1" dirty="0" smtClean="0">
                <a:latin typeface="+mj-ea"/>
                <a:ea typeface="+mj-ea"/>
              </a:rPr>
              <a:t>10.17</a:t>
            </a:r>
            <a:r>
              <a:rPr lang="zh-CN" altLang="en-US" sz="1600" b="1" dirty="0" smtClean="0">
                <a:latin typeface="+mj-ea"/>
                <a:ea typeface="+mj-ea"/>
              </a:rPr>
              <a:t>万元</a:t>
            </a:r>
            <a:endParaRPr lang="zh-CN" altLang="en-US" sz="1600" b="1"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smtClean="0"/>
              <a:t>A</a:t>
            </a:r>
            <a:r>
              <a:rPr lang="zh-CN" altLang="en-US" sz="1400" dirty="0" smtClean="0"/>
              <a:t>级别市场</a:t>
            </a:r>
            <a:r>
              <a:rPr lang="zh-CN" altLang="en-US" sz="1400" dirty="0"/>
              <a:t>整体成交</a:t>
            </a:r>
            <a:r>
              <a:rPr lang="zh-CN" altLang="en-US" sz="1400" dirty="0" smtClean="0"/>
              <a:t>价格与上月保持一致</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en-US" altLang="zh-CN" sz="1400" dirty="0" smtClean="0"/>
              <a:t>A</a:t>
            </a:r>
            <a:r>
              <a:rPr lang="zh-CN" altLang="en-US" sz="1400" dirty="0" smtClean="0"/>
              <a:t>级别细分市场</a:t>
            </a:r>
            <a:r>
              <a:rPr lang="zh-CN" altLang="en-US" sz="1400" dirty="0" smtClean="0"/>
              <a:t>本月虽然轩逸、凌渡等车型权重有所上升，但由于宝来、</a:t>
            </a:r>
            <a:r>
              <a:rPr lang="en-US" altLang="zh-CN" sz="1400" dirty="0" smtClean="0"/>
              <a:t>301</a:t>
            </a:r>
            <a:r>
              <a:rPr lang="zh-CN" altLang="en-US" sz="1400" dirty="0" smtClean="0"/>
              <a:t>等车型加权成交价格相应下降，因此整体级别价格指数未发生变化</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789706934"/>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10.20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92850" y="5243270"/>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3219" y="526378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10.17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smtClean="0">
                <a:solidFill>
                  <a:srgbClr val="FF9933"/>
                </a:solidFill>
              </a:rPr>
              <a:t>10.17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403"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539868443"/>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23</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2" name="Oval 178"/>
          <p:cNvSpPr>
            <a:spLocks noChangeArrowheads="1"/>
          </p:cNvSpPr>
          <p:nvPr/>
        </p:nvSpPr>
        <p:spPr bwMode="auto">
          <a:xfrm rot="10800000" flipV="1">
            <a:off x="1121181" y="47314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12,949</a:t>
            </a: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A</a:t>
            </a:r>
            <a:r>
              <a:rPr lang="zh-CN" altLang="en-US" sz="1600" b="1" dirty="0" smtClean="0">
                <a:latin typeface="+mj-ea"/>
                <a:ea typeface="+mj-ea"/>
              </a:rPr>
              <a:t>级别终端优惠指数为</a:t>
            </a:r>
            <a:r>
              <a:rPr lang="en-US" altLang="zh-CN" sz="1600" b="1" dirty="0" smtClean="0">
                <a:latin typeface="+mj-ea"/>
                <a:ea typeface="+mj-ea"/>
              </a:rPr>
              <a:t>-</a:t>
            </a:r>
            <a:r>
              <a:rPr lang="en-US" altLang="zh-CN" sz="1600" b="1" dirty="0" smtClean="0">
                <a:latin typeface="+mj-ea"/>
                <a:ea typeface="+mj-ea"/>
              </a:rPr>
              <a:t>2.39</a:t>
            </a:r>
            <a:r>
              <a:rPr lang="zh-CN" altLang="en-US" sz="1600" b="1" dirty="0" smtClean="0">
                <a:latin typeface="+mj-ea"/>
                <a:ea typeface="+mj-ea"/>
              </a:rPr>
              <a:t>，</a:t>
            </a:r>
            <a:r>
              <a:rPr lang="zh-CN" altLang="en-US" sz="1600" b="1" dirty="0" smtClean="0">
                <a:latin typeface="+mj-ea"/>
                <a:ea typeface="+mj-ea"/>
              </a:rPr>
              <a:t>环比下降</a:t>
            </a:r>
            <a:r>
              <a:rPr lang="en-US" altLang="zh-CN" sz="1600" b="1" dirty="0" smtClean="0">
                <a:latin typeface="+mj-ea"/>
                <a:ea typeface="+mj-ea"/>
              </a:rPr>
              <a:t>10.2%</a:t>
            </a:r>
            <a:endParaRPr lang="zh-CN" altLang="en-US" sz="1600" b="1"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smtClean="0"/>
              <a:t>A</a:t>
            </a:r>
            <a:r>
              <a:rPr lang="zh-CN" altLang="en-US" sz="1400" dirty="0" smtClean="0"/>
              <a:t>级别终端优惠指数本月继续下降，已经是自今年</a:t>
            </a:r>
            <a:r>
              <a:rPr lang="en-US" altLang="zh-CN" sz="1400" dirty="0" smtClean="0"/>
              <a:t>1</a:t>
            </a:r>
            <a:r>
              <a:rPr lang="zh-CN" altLang="en-US" sz="1400" dirty="0" smtClean="0"/>
              <a:t>月份以来连续第</a:t>
            </a:r>
            <a:r>
              <a:rPr lang="en-US" altLang="zh-CN" sz="1400" dirty="0" smtClean="0"/>
              <a:t>4</a:t>
            </a:r>
            <a:r>
              <a:rPr lang="zh-CN" altLang="en-US" sz="1400" dirty="0" smtClean="0"/>
              <a:t>个月下降</a:t>
            </a:r>
            <a:r>
              <a:rPr lang="zh-CN" altLang="en-US" sz="1400" dirty="0" smtClean="0"/>
              <a:t>，超越去年</a:t>
            </a:r>
            <a:r>
              <a:rPr lang="zh-CN" altLang="en-US" sz="1400" dirty="0" smtClean="0"/>
              <a:t>同期</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本月该级别优惠指数下降主要是受到权重</a:t>
            </a:r>
            <a:r>
              <a:rPr lang="zh-CN" altLang="en-US" sz="1400" dirty="0" smtClean="0"/>
              <a:t>车型英朗和轩逸加权优惠</a:t>
            </a:r>
            <a:r>
              <a:rPr lang="zh-CN" altLang="en-US" sz="1400" dirty="0" smtClean="0"/>
              <a:t>增加的</a:t>
            </a:r>
            <a:r>
              <a:rPr lang="zh-CN" altLang="en-US" sz="1400" dirty="0" smtClean="0"/>
              <a:t>影响</a:t>
            </a:r>
            <a:endParaRPr lang="en-US" altLang="zh-CN" sz="1400" dirty="0" smtClean="0"/>
          </a:p>
        </p:txBody>
      </p:sp>
      <p:sp>
        <p:nvSpPr>
          <p:cNvPr id="17" name="Oval 178"/>
          <p:cNvSpPr>
            <a:spLocks noChangeArrowheads="1"/>
          </p:cNvSpPr>
          <p:nvPr/>
        </p:nvSpPr>
        <p:spPr bwMode="auto">
          <a:xfrm rot="10800000" flipV="1">
            <a:off x="1714748" y="469924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13,144</a:t>
            </a: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769968"/>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14,675</a:t>
            </a:r>
            <a:endParaRPr lang="en-US" altLang="en-US" sz="900" dirty="0" smtClean="0">
              <a:solidFill>
                <a:srgbClr val="FF9933"/>
              </a:solidFill>
            </a:endParaRPr>
          </a:p>
        </p:txBody>
      </p:sp>
      <p:sp>
        <p:nvSpPr>
          <p:cNvPr id="29" name="Oval 178"/>
          <p:cNvSpPr>
            <a:spLocks noChangeArrowheads="1"/>
          </p:cNvSpPr>
          <p:nvPr/>
        </p:nvSpPr>
        <p:spPr bwMode="auto">
          <a:xfrm rot="10800000" flipV="1">
            <a:off x="2987824" y="486916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15,810</a:t>
            </a:r>
            <a:endParaRPr lang="en-US" altLang="en-US" sz="900" dirty="0" smtClean="0">
              <a:solidFill>
                <a:srgbClr val="FF9933"/>
              </a:solidFill>
            </a:endParaRPr>
          </a:p>
        </p:txBody>
      </p:sp>
      <p:sp>
        <p:nvSpPr>
          <p:cNvPr id="30" name="Oval 178"/>
          <p:cNvSpPr>
            <a:spLocks noChangeArrowheads="1"/>
          </p:cNvSpPr>
          <p:nvPr/>
        </p:nvSpPr>
        <p:spPr bwMode="auto">
          <a:xfrm rot="10800000" flipV="1">
            <a:off x="3491880" y="51571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17,425</a:t>
            </a:r>
            <a:endParaRPr lang="en-US" altLang="en-US" sz="900" dirty="0" smtClean="0">
              <a:solidFill>
                <a:srgbClr val="FF9933"/>
              </a:solidFill>
            </a:endParaRPr>
          </a:p>
        </p:txBody>
      </p:sp>
    </p:spTree>
    <p:extLst>
      <p:ext uri="{BB962C8B-B14F-4D97-AF65-F5344CB8AC3E}">
        <p14:creationId xmlns:p14="http://schemas.microsoft.com/office/powerpoint/2010/main" val="33730842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24</a:t>
            </a:fld>
            <a:endParaRPr lang="zh-CN" altLang="en-US" smtClean="0"/>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smtClean="0">
                <a:solidFill>
                  <a:srgbClr val="075A77"/>
                </a:solidFill>
                <a:latin typeface="+mn-ea"/>
                <a:ea typeface="+mn-ea"/>
              </a:rPr>
              <a:t>：</a:t>
            </a:r>
            <a:r>
              <a:rPr lang="zh-CN" altLang="en-US" b="1" dirty="0">
                <a:solidFill>
                  <a:srgbClr val="075A77"/>
                </a:solidFill>
                <a:latin typeface="+mn-ea"/>
              </a:rPr>
              <a:t>福睿斯</a:t>
            </a:r>
            <a:r>
              <a:rPr lang="zh-CN" altLang="en-US" b="1" dirty="0" smtClean="0">
                <a:solidFill>
                  <a:srgbClr val="075A77"/>
                </a:solidFill>
                <a:latin typeface="+mn-ea"/>
                <a:ea typeface="+mn-ea"/>
              </a:rPr>
              <a:t>、</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150908145"/>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sp>
        <p:nvSpPr>
          <p:cNvPr id="14" name="TextBox 13"/>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3996748"/>
            <a:ext cx="1600805" cy="800404"/>
          </a:xfrm>
          <a:prstGeom prst="rect">
            <a:avLst/>
          </a:prstGeom>
          <a:noFill/>
        </p:spPr>
      </p:pic>
      <p:sp>
        <p:nvSpPr>
          <p:cNvPr id="19" name="矩形 18"/>
          <p:cNvSpPr/>
          <p:nvPr/>
        </p:nvSpPr>
        <p:spPr>
          <a:xfrm>
            <a:off x="467544" y="496509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121</a:t>
            </a:r>
            <a:r>
              <a:rPr lang="en-US" altLang="zh-CN" sz="1400" dirty="0">
                <a:solidFill>
                  <a:srgbClr val="5F5F5F"/>
                </a:solidFill>
                <a:ea typeface="华文细黑" pitchFamily="2" charset="-122"/>
              </a:rPr>
              <a:t>,</a:t>
            </a:r>
            <a:r>
              <a:rPr lang="en-US" altLang="zh-CN" sz="1400" dirty="0" smtClean="0">
                <a:solidFill>
                  <a:srgbClr val="5F5F5F"/>
                </a:solidFill>
                <a:ea typeface="华文细黑" pitchFamily="2" charset="-122"/>
              </a:rPr>
              <a:t>444</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2.4%</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634627109"/>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300797"/>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81,284</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-6.6%</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331640" y="971361"/>
            <a:ext cx="1600803" cy="1027627"/>
          </a:xfrm>
          <a:prstGeom prst="rect">
            <a:avLst/>
          </a:prstGeom>
        </p:spPr>
      </p:pic>
    </p:spTree>
    <p:extLst>
      <p:ext uri="{BB962C8B-B14F-4D97-AF65-F5344CB8AC3E}">
        <p14:creationId xmlns:p14="http://schemas.microsoft.com/office/powerpoint/2010/main" val="315277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7E5F7A69-BDF7-45CD-8DB7-35BD905181A9}" type="slidenum">
              <a:rPr lang="zh-CN" altLang="en-US" smtClean="0"/>
              <a:pPr/>
              <a:t>25</a:t>
            </a:fld>
            <a:endParaRPr lang="zh-CN" altLang="en-US" smtClean="0"/>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951314143"/>
              </p:ext>
            </p:extLst>
          </p:nvPr>
        </p:nvGraphicFramePr>
        <p:xfrm>
          <a:off x="3635375" y="3733080"/>
          <a:ext cx="5040313" cy="2432224"/>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科鲁兹</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捷达</a:t>
            </a:r>
            <a:endParaRPr lang="en-US" altLang="zh-CN" sz="1400" b="1" dirty="0">
              <a:solidFill>
                <a:prstClr val="black"/>
              </a:solidFill>
              <a:latin typeface="Calibri"/>
              <a:ea typeface="华文细黑" pitchFamily="2" charset="-122"/>
            </a:endParaRPr>
          </a:p>
        </p:txBody>
      </p:sp>
      <p:sp>
        <p:nvSpPr>
          <p:cNvPr id="17" name="TextBox 16"/>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4098" name="Picture 2" descr="\\user\mydoc\zhouty\桌面\16530956036479_2253403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31640" y="1147397"/>
            <a:ext cx="1620629" cy="768662"/>
          </a:xfrm>
          <a:prstGeom prst="rect">
            <a:avLst/>
          </a:prstGeom>
          <a:noFill/>
        </p:spPr>
      </p:pic>
      <p:pic>
        <p:nvPicPr>
          <p:cNvPr id="4099" name="Picture 3" descr="\\user\mydoc\zhouty\桌面\10130145010634_1511770_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258891" y="4062048"/>
            <a:ext cx="1728787" cy="663096"/>
          </a:xfrm>
          <a:prstGeom prst="rect">
            <a:avLst/>
          </a:prstGeom>
          <a:noFill/>
        </p:spPr>
      </p:pic>
      <p:sp>
        <p:nvSpPr>
          <p:cNvPr id="22" name="矩形 21"/>
          <p:cNvSpPr/>
          <p:nvPr/>
        </p:nvSpPr>
        <p:spPr>
          <a:xfrm>
            <a:off x="492076"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114,389</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0.7%</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sp>
        <p:nvSpPr>
          <p:cNvPr id="24" name="矩形 23"/>
          <p:cNvSpPr/>
          <p:nvPr/>
        </p:nvSpPr>
        <p:spPr>
          <a:xfrm>
            <a:off x="467544" y="496509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85,163</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-3.1</a:t>
            </a:r>
            <a:r>
              <a:rPr lang="en-US" altLang="zh-CN" sz="1400" dirty="0" smtClean="0">
                <a:solidFill>
                  <a:srgbClr val="5F5F5F"/>
                </a:solidFill>
                <a:ea typeface="华文细黑" pitchFamily="2" charset="-122"/>
              </a:rPr>
              <a:t>%</a:t>
            </a:r>
            <a:endParaRPr lang="en-US" altLang="zh-CN" sz="1400" dirty="0" smtClean="0">
              <a:solidFill>
                <a:srgbClr val="5F5F5F"/>
              </a:solidFill>
              <a:ea typeface="华文细黑" pitchFamily="2" charset="-122"/>
            </a:endParaRPr>
          </a:p>
        </p:txBody>
      </p:sp>
      <p:graphicFrame>
        <p:nvGraphicFramePr>
          <p:cNvPr id="18" name="图表 11"/>
          <p:cNvGraphicFramePr>
            <a:graphicFrameLocks/>
          </p:cNvGraphicFramePr>
          <p:nvPr>
            <p:extLst>
              <p:ext uri="{D42A27DB-BD31-4B8C-83A1-F6EECF244321}">
                <p14:modId xmlns:p14="http://schemas.microsoft.com/office/powerpoint/2010/main" val="1963281992"/>
              </p:ext>
            </p:extLst>
          </p:nvPr>
        </p:nvGraphicFramePr>
        <p:xfrm>
          <a:off x="3635375" y="1012825"/>
          <a:ext cx="5050145"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19" name="标题 2"/>
          <p:cNvSpPr txBox="1">
            <a:spLocks/>
          </p:cNvSpPr>
          <p:nvPr/>
        </p:nvSpPr>
        <p:spPr>
          <a:xfrm>
            <a:off x="1186904" y="296652"/>
            <a:ext cx="4897264"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A</a:t>
            </a:r>
            <a:r>
              <a:rPr lang="zh-CN" altLang="en-US" b="1" dirty="0" smtClean="0">
                <a:solidFill>
                  <a:srgbClr val="075A77"/>
                </a:solidFill>
                <a:latin typeface="+mn-ea"/>
                <a:ea typeface="+mn-ea"/>
              </a:rPr>
              <a:t>级别重点车型经销商利润：</a:t>
            </a:r>
            <a:r>
              <a:rPr lang="zh-CN" altLang="en-US" b="1" dirty="0">
                <a:solidFill>
                  <a:srgbClr val="075A77"/>
                </a:solidFill>
                <a:latin typeface="+mn-ea"/>
              </a:rPr>
              <a:t>科鲁兹</a:t>
            </a:r>
            <a:r>
              <a:rPr lang="zh-CN" altLang="en-US" b="1" dirty="0" smtClean="0">
                <a:solidFill>
                  <a:srgbClr val="075A77"/>
                </a:solidFill>
                <a:latin typeface="+mn-ea"/>
                <a:ea typeface="+mn-ea"/>
              </a:rPr>
              <a:t>、捷达</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3322339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383"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263002944"/>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26</a:t>
            </a:fld>
            <a:endParaRPr lang="zh-CN" altLang="en-US" dirty="0"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20" name="Oval 178"/>
          <p:cNvSpPr>
            <a:spLocks noChangeArrowheads="1"/>
          </p:cNvSpPr>
          <p:nvPr/>
        </p:nvSpPr>
        <p:spPr bwMode="auto">
          <a:xfrm>
            <a:off x="1187624" y="544522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19.56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lt"/>
              </a:rPr>
              <a:t>2017 GAIN·5</a:t>
            </a:r>
            <a:r>
              <a:rPr lang="zh-CN" altLang="en-US" sz="1600" b="1" dirty="0" smtClean="0">
                <a:latin typeface="+mj-lt"/>
              </a:rPr>
              <a:t>月</a:t>
            </a:r>
            <a:r>
              <a:rPr lang="en-US" altLang="zh-CN" sz="1600" b="1" dirty="0" smtClean="0">
                <a:latin typeface="+mj-lt"/>
              </a:rPr>
              <a:t>B</a:t>
            </a:r>
            <a:r>
              <a:rPr lang="zh-CN" altLang="en-US" sz="1600" b="1" dirty="0" smtClean="0">
                <a:latin typeface="+mj-lt"/>
              </a:rPr>
              <a:t>级</a:t>
            </a:r>
            <a:r>
              <a:rPr lang="zh-CN" altLang="en-US" sz="1600" b="1" dirty="0" smtClean="0">
                <a:latin typeface="+mj-lt"/>
              </a:rPr>
              <a:t>市场价格变化指数为</a:t>
            </a:r>
            <a:r>
              <a:rPr lang="en-US" altLang="zh-CN" sz="1600" b="1" dirty="0" smtClean="0">
                <a:latin typeface="+mj-lt"/>
              </a:rPr>
              <a:t>2.95</a:t>
            </a:r>
            <a:r>
              <a:rPr lang="zh-CN" altLang="en-US" sz="1600" b="1" dirty="0" smtClean="0">
                <a:latin typeface="+mj-lt"/>
              </a:rPr>
              <a:t>，</a:t>
            </a:r>
            <a:r>
              <a:rPr lang="zh-CN" altLang="en-US" sz="1600" b="1" dirty="0" smtClean="0">
                <a:latin typeface="+mj-lt"/>
              </a:rPr>
              <a:t>环比下降</a:t>
            </a:r>
            <a:r>
              <a:rPr lang="en-US" altLang="zh-CN" sz="1600" b="1" dirty="0" smtClean="0">
                <a:latin typeface="+mj-lt"/>
              </a:rPr>
              <a:t>0.3%</a:t>
            </a:r>
            <a:r>
              <a:rPr lang="zh-CN" altLang="en-US" sz="1600" b="1" dirty="0" smtClean="0">
                <a:latin typeface="+mj-lt"/>
              </a:rPr>
              <a:t>，市场均价从</a:t>
            </a:r>
            <a:r>
              <a:rPr lang="en-US" altLang="zh-CN" sz="1600" b="1" dirty="0" smtClean="0"/>
              <a:t>20.48</a:t>
            </a:r>
            <a:r>
              <a:rPr lang="zh-CN" altLang="en-US" sz="1600" b="1" dirty="0" smtClean="0">
                <a:latin typeface="+mj-lt"/>
              </a:rPr>
              <a:t>万</a:t>
            </a:r>
            <a:r>
              <a:rPr lang="zh-CN" altLang="en-US" sz="1600" b="1" dirty="0" smtClean="0">
                <a:latin typeface="+mj-lt"/>
              </a:rPr>
              <a:t>下降至</a:t>
            </a:r>
            <a:r>
              <a:rPr lang="en-US" altLang="zh-CN" sz="1600" b="1" dirty="0" smtClean="0">
                <a:latin typeface="+mj-lt"/>
              </a:rPr>
              <a:t>20.42</a:t>
            </a:r>
            <a:r>
              <a:rPr lang="zh-CN" altLang="en-US" sz="1600" b="1" dirty="0" smtClean="0">
                <a:latin typeface="+mj-lt"/>
              </a:rPr>
              <a:t>万</a:t>
            </a:r>
            <a:endParaRPr lang="zh-CN" altLang="en-US" sz="1600" b="1" dirty="0" smtClean="0">
              <a:latin typeface="+mj-lt"/>
            </a:endParaRPr>
          </a:p>
          <a:p>
            <a:pPr marL="342000" lvl="1" indent="-342000">
              <a:lnSpc>
                <a:spcPts val="2000"/>
              </a:lnSpc>
              <a:spcBef>
                <a:spcPts val="0"/>
              </a:spcBef>
              <a:spcAft>
                <a:spcPts val="600"/>
              </a:spcAft>
              <a:buFont typeface="Wingdings" pitchFamily="2" charset="2"/>
              <a:buChar char="Ø"/>
              <a:defRPr/>
            </a:pPr>
            <a:r>
              <a:rPr lang="zh-CN" altLang="en-US" sz="1400" dirty="0" smtClean="0"/>
              <a:t>继上个月终端价格指数下降后，本月该级别价格指数也出现微跌，下降幅度</a:t>
            </a:r>
            <a:r>
              <a:rPr lang="zh-CN" altLang="en-US" sz="1400" dirty="0" smtClean="0"/>
              <a:t>为</a:t>
            </a:r>
            <a:r>
              <a:rPr lang="en-US" altLang="zh-CN" sz="1400" dirty="0" smtClean="0"/>
              <a:t>600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本月该</a:t>
            </a:r>
            <a:r>
              <a:rPr lang="zh-CN" altLang="en-US" sz="1400" dirty="0" smtClean="0"/>
              <a:t>级别权重车型奥迪</a:t>
            </a:r>
            <a:r>
              <a:rPr lang="en-US" altLang="zh-CN" sz="1400" dirty="0" smtClean="0"/>
              <a:t>A4</a:t>
            </a:r>
            <a:r>
              <a:rPr lang="zh-CN" altLang="en-US" sz="1400" dirty="0" smtClean="0"/>
              <a:t>出现较</a:t>
            </a:r>
            <a:r>
              <a:rPr lang="zh-CN" altLang="en-US" sz="1400" dirty="0" smtClean="0"/>
              <a:t>明显</a:t>
            </a:r>
            <a:r>
              <a:rPr lang="zh-CN" altLang="en-US" sz="1400" dirty="0" smtClean="0"/>
              <a:t>的终端成交</a:t>
            </a:r>
            <a:r>
              <a:rPr lang="zh-CN" altLang="en-US" sz="1400" dirty="0" smtClean="0"/>
              <a:t>价格下降</a:t>
            </a:r>
            <a:r>
              <a:rPr lang="zh-CN" altLang="en-US" sz="1400" dirty="0" smtClean="0"/>
              <a:t>，同时天籁、雅阁等</a:t>
            </a:r>
            <a:r>
              <a:rPr lang="zh-CN" altLang="en-US" sz="1400" dirty="0" smtClean="0"/>
              <a:t>车型</a:t>
            </a:r>
            <a:r>
              <a:rPr lang="zh-CN" altLang="en-US" sz="1400" dirty="0" smtClean="0"/>
              <a:t>的加权成交价格也出现明显下跌</a:t>
            </a:r>
            <a:r>
              <a:rPr lang="zh-CN" altLang="en-US" sz="1400" dirty="0" smtClean="0"/>
              <a:t>，导致该级别价格指数出现下降</a:t>
            </a:r>
            <a:endParaRPr lang="en-US" altLang="zh-CN" sz="1400" dirty="0" smtClean="0"/>
          </a:p>
        </p:txBody>
      </p:sp>
      <p:sp>
        <p:nvSpPr>
          <p:cNvPr id="17" name="Oval 178"/>
          <p:cNvSpPr>
            <a:spLocks noChangeArrowheads="1"/>
          </p:cNvSpPr>
          <p:nvPr/>
        </p:nvSpPr>
        <p:spPr bwMode="auto">
          <a:xfrm>
            <a:off x="1835696" y="472514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21.17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339752" y="4581128"/>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21.60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2987824" y="515719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20.48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707904" y="515719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smtClean="0">
                <a:solidFill>
                  <a:srgbClr val="FF9933"/>
                </a:solidFill>
              </a:rPr>
              <a:t>20.42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424"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708513411"/>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27</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B</a:t>
            </a:r>
            <a:r>
              <a:rPr lang="zh-CN" altLang="en-US" sz="1600" b="1" dirty="0" smtClean="0">
                <a:latin typeface="+mj-ea"/>
                <a:ea typeface="+mj-ea"/>
              </a:rPr>
              <a:t>级终端优惠指数</a:t>
            </a:r>
            <a:r>
              <a:rPr lang="zh-CN" altLang="en-US" sz="1600" b="1" dirty="0" smtClean="0">
                <a:latin typeface="+mj-ea"/>
                <a:ea typeface="+mj-ea"/>
              </a:rPr>
              <a:t>为</a:t>
            </a:r>
            <a:r>
              <a:rPr lang="en-US" altLang="zh-CN" sz="1600" b="1" dirty="0" smtClean="0">
                <a:latin typeface="+mj-ea"/>
                <a:ea typeface="+mj-ea"/>
              </a:rPr>
              <a:t>-2.01</a:t>
            </a:r>
            <a:r>
              <a:rPr lang="zh-CN" altLang="en-US" sz="1600" b="1" dirty="0" smtClean="0">
                <a:latin typeface="+mj-ea"/>
                <a:ea typeface="+mj-ea"/>
              </a:rPr>
              <a:t>，</a:t>
            </a:r>
            <a:r>
              <a:rPr lang="zh-CN" altLang="en-US" sz="1600" b="1" dirty="0" smtClean="0">
                <a:latin typeface="+mj-ea"/>
                <a:ea typeface="+mj-ea"/>
              </a:rPr>
              <a:t>环比</a:t>
            </a:r>
            <a:r>
              <a:rPr lang="zh-CN" altLang="en-US" sz="1600" b="1" dirty="0">
                <a:latin typeface="+mj-ea"/>
                <a:ea typeface="+mj-ea"/>
              </a:rPr>
              <a:t>下降</a:t>
            </a:r>
            <a:r>
              <a:rPr lang="en-US" altLang="zh-CN" sz="1600" b="1" dirty="0" smtClean="0">
                <a:latin typeface="+mj-ea"/>
                <a:ea typeface="+mj-ea"/>
              </a:rPr>
              <a:t>4.1%</a:t>
            </a:r>
            <a:endParaRPr lang="zh-CN" altLang="en-US" sz="1600" b="1"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B</a:t>
            </a:r>
            <a:r>
              <a:rPr lang="zh-CN" altLang="en-US" sz="1400" dirty="0" smtClean="0"/>
              <a:t>级车市场终端优惠额度呈现小幅增加</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该</a:t>
            </a:r>
            <a:r>
              <a:rPr lang="zh-CN" altLang="en-US" sz="1400" dirty="0" smtClean="0"/>
              <a:t>级别中权重</a:t>
            </a:r>
            <a:r>
              <a:rPr lang="zh-CN" altLang="en-US" sz="1400" dirty="0" smtClean="0"/>
              <a:t>车型宝马</a:t>
            </a:r>
            <a:r>
              <a:rPr lang="en-US" altLang="zh-CN" sz="1400" dirty="0" smtClean="0"/>
              <a:t>3</a:t>
            </a:r>
            <a:r>
              <a:rPr lang="zh-CN" altLang="en-US" sz="1400" dirty="0" smtClean="0"/>
              <a:t>系和帕萨特出现</a:t>
            </a:r>
            <a:r>
              <a:rPr lang="zh-CN" altLang="en-US" sz="1400" dirty="0" smtClean="0"/>
              <a:t>较大幅度的终端优惠</a:t>
            </a:r>
            <a:r>
              <a:rPr lang="zh-CN" altLang="en-US" sz="1400" dirty="0" smtClean="0"/>
              <a:t>，</a:t>
            </a:r>
            <a:r>
              <a:rPr lang="zh-CN" altLang="en-US" sz="1400" dirty="0" smtClean="0"/>
              <a:t>因此拉动级别优惠指数的下降</a:t>
            </a:r>
            <a:endParaRPr lang="en-US" altLang="zh-CN" sz="1400" dirty="0" smtClean="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28,512</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·B</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-B</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31,170</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30,308</a:t>
            </a:r>
          </a:p>
        </p:txBody>
      </p:sp>
      <p:sp>
        <p:nvSpPr>
          <p:cNvPr id="28" name="Oval 178"/>
          <p:cNvSpPr>
            <a:spLocks noChangeArrowheads="1"/>
          </p:cNvSpPr>
          <p:nvPr/>
        </p:nvSpPr>
        <p:spPr bwMode="auto">
          <a:xfrm rot="10800000" flipV="1">
            <a:off x="3563888"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31,540</a:t>
            </a:r>
          </a:p>
        </p:txBody>
      </p:sp>
    </p:spTree>
    <p:extLst>
      <p:ext uri="{BB962C8B-B14F-4D97-AF65-F5344CB8AC3E}">
        <p14:creationId xmlns:p14="http://schemas.microsoft.com/office/powerpoint/2010/main" val="2327551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28</a:t>
            </a:fld>
            <a:endParaRPr lang="zh-CN" altLang="en-US" smtClean="0"/>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252385082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661471953"/>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15616" y="1255724"/>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259632" y="3979381"/>
            <a:ext cx="1656184" cy="889779"/>
          </a:xfrm>
          <a:prstGeom prst="rect">
            <a:avLst/>
          </a:prstGeom>
          <a:noFill/>
        </p:spPr>
      </p:pic>
      <p:sp>
        <p:nvSpPr>
          <p:cNvPr id="19" name="矩形 18"/>
          <p:cNvSpPr/>
          <p:nvPr/>
        </p:nvSpPr>
        <p:spPr>
          <a:xfrm>
            <a:off x="500064"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211,829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-0.5%</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p:txBody>
      </p:sp>
      <p:sp>
        <p:nvSpPr>
          <p:cNvPr id="20" name="矩形 19"/>
          <p:cNvSpPr/>
          <p:nvPr/>
        </p:nvSpPr>
        <p:spPr>
          <a:xfrm>
            <a:off x="467544" y="496509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月成交均价：</a:t>
            </a:r>
            <a:r>
              <a:rPr lang="en-US" altLang="zh-CN" sz="1400" dirty="0" smtClean="0">
                <a:solidFill>
                  <a:srgbClr val="5F5F5F"/>
                </a:solidFill>
                <a:ea typeface="华文细黑" pitchFamily="2" charset="-122"/>
              </a:rPr>
              <a:t>206,372</a:t>
            </a:r>
            <a:endParaRPr lang="en-US" altLang="zh-CN" sz="1400" dirty="0" smtClean="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smtClean="0">
                <a:solidFill>
                  <a:srgbClr val="5F5F5F"/>
                </a:solidFill>
                <a:ea typeface="华文细黑" pitchFamily="2" charset="-122"/>
              </a:rPr>
              <a:t>月经销商利润率：</a:t>
            </a:r>
            <a:r>
              <a:rPr lang="en-US" altLang="zh-CN" sz="1400" dirty="0" smtClean="0">
                <a:solidFill>
                  <a:srgbClr val="5F5F5F"/>
                </a:solidFill>
                <a:ea typeface="华文细黑" pitchFamily="2" charset="-122"/>
              </a:rPr>
              <a:t>1.8%</a:t>
            </a:r>
            <a:r>
              <a:rPr lang="zh-CN" altLang="en-US" sz="1400" dirty="0" smtClean="0">
                <a:solidFill>
                  <a:srgbClr val="5F5F5F"/>
                </a:solidFill>
                <a:ea typeface="华文细黑" pitchFamily="2" charset="-122"/>
              </a:rPr>
              <a:t> </a:t>
            </a:r>
            <a:endParaRPr lang="en-US" altLang="zh-CN" sz="1400" dirty="0" smtClean="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n-ea"/>
                <a:ea typeface="+mn-ea"/>
              </a:rPr>
              <a:t>B</a:t>
            </a:r>
            <a:r>
              <a:rPr lang="zh-CN" altLang="en-US" b="1" dirty="0" smtClean="0">
                <a:solidFill>
                  <a:srgbClr val="075A77"/>
                </a:solidFill>
                <a:latin typeface="+mn-ea"/>
                <a:ea typeface="+mn-ea"/>
              </a:rPr>
              <a:t>级别重点车型经销商利润率：帕萨特、雅阁</a:t>
            </a:r>
            <a:endParaRPr lang="zh-CN" altLang="en-US" b="1" dirty="0">
              <a:solidFill>
                <a:srgbClr val="075A77"/>
              </a:solidFill>
              <a:latin typeface="+mn-ea"/>
              <a:ea typeface="+mn-ea"/>
            </a:endParaRPr>
          </a:p>
        </p:txBody>
      </p:sp>
    </p:spTree>
    <p:extLst>
      <p:ext uri="{BB962C8B-B14F-4D97-AF65-F5344CB8AC3E}">
        <p14:creationId xmlns:p14="http://schemas.microsoft.com/office/powerpoint/2010/main" val="2014294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36C24BD-EB7E-4EB7-B9A3-0B0411B89CD4}" type="slidenum">
              <a:rPr lang="zh-CN" altLang="en-US" smtClean="0"/>
              <a:pPr/>
              <a:t>29</a:t>
            </a:fld>
            <a:endParaRPr lang="zh-CN" altLang="en-US" smtClean="0"/>
          </a:p>
        </p:txBody>
      </p:sp>
      <p:sp>
        <p:nvSpPr>
          <p:cNvPr id="3" name="标题 2"/>
          <p:cNvSpPr>
            <a:spLocks noGrp="1"/>
          </p:cNvSpPr>
          <p:nvPr>
            <p:ph type="title" idx="4294967295"/>
          </p:nvPr>
        </p:nvSpPr>
        <p:spPr>
          <a:xfrm>
            <a:off x="1166936" y="296652"/>
            <a:ext cx="4917952" cy="432011"/>
          </a:xfrm>
          <a:prstGeom prst="rect">
            <a:avLst/>
          </a:prstGeom>
          <a:noFill/>
        </p:spPr>
        <p:txBody>
          <a:bodyPr/>
          <a:lstStyle/>
          <a:p>
            <a:pPr>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级别重点车型经销商利润率：天籁、凯美瑞</a:t>
            </a:r>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8" name="图表 11"/>
          <p:cNvGraphicFramePr>
            <a:graphicFrameLocks/>
          </p:cNvGraphicFramePr>
          <p:nvPr>
            <p:extLst>
              <p:ext uri="{D42A27DB-BD31-4B8C-83A1-F6EECF244321}">
                <p14:modId xmlns:p14="http://schemas.microsoft.com/office/powerpoint/2010/main" val="3156546963"/>
              </p:ext>
            </p:extLst>
          </p:nvPr>
        </p:nvGraphicFramePr>
        <p:xfrm>
          <a:off x="3429000" y="1000128"/>
          <a:ext cx="5246688" cy="24288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2"/>
          <p:cNvGraphicFramePr>
            <a:graphicFrameLocks/>
          </p:cNvGraphicFramePr>
          <p:nvPr>
            <p:extLst>
              <p:ext uri="{D42A27DB-BD31-4B8C-83A1-F6EECF244321}">
                <p14:modId xmlns:p14="http://schemas.microsoft.com/office/powerpoint/2010/main" val="1631714292"/>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323528"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天籁</a:t>
            </a:r>
            <a:endParaRPr lang="en-US" altLang="zh-CN" sz="1400" b="1" dirty="0">
              <a:solidFill>
                <a:prstClr val="black"/>
              </a:solidFill>
              <a:latin typeface="Calibri"/>
              <a:ea typeface="华文细黑" pitchFamily="2" charset="-122"/>
            </a:endParaRPr>
          </a:p>
        </p:txBody>
      </p:sp>
      <p:sp>
        <p:nvSpPr>
          <p:cNvPr id="20" name="TextBox 19"/>
          <p:cNvSpPr txBox="1"/>
          <p:nvPr/>
        </p:nvSpPr>
        <p:spPr>
          <a:xfrm>
            <a:off x="395536"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凯美瑞</a:t>
            </a:r>
            <a:endParaRPr lang="en-US" altLang="zh-CN" sz="1400" b="1" dirty="0">
              <a:solidFill>
                <a:prstClr val="black"/>
              </a:solidFill>
              <a:latin typeface="Calibri"/>
              <a:ea typeface="华文细黑" pitchFamily="2" charset="-122"/>
            </a:endParaRPr>
          </a:p>
        </p:txBody>
      </p:sp>
      <p:sp>
        <p:nvSpPr>
          <p:cNvPr id="15" name="TextBox 14"/>
          <p:cNvSpPr txBox="1"/>
          <p:nvPr/>
        </p:nvSpPr>
        <p:spPr>
          <a:xfrm>
            <a:off x="0" y="6286506"/>
            <a:ext cx="4071938" cy="246221"/>
          </a:xfrm>
          <a:prstGeom prst="rect">
            <a:avLst/>
          </a:prstGeom>
          <a:noFill/>
        </p:spPr>
        <p:txBody>
          <a:bodyPr>
            <a:spAutoFit/>
          </a:bodyPr>
          <a:lstStyle/>
          <a:p>
            <a:pPr>
              <a:defRPr/>
            </a:pPr>
            <a:r>
              <a:rPr lang="zh-CN" altLang="en-US" sz="1000" dirty="0">
                <a:solidFill>
                  <a:prstClr val="black"/>
                </a:solidFill>
                <a:latin typeface="Calibri"/>
                <a:ea typeface="华文细黑" pitchFamily="2" charset="-122"/>
              </a:rPr>
              <a:t>注：级别重点车型指的是该款车</a:t>
            </a:r>
            <a:r>
              <a:rPr lang="en-US" altLang="zh-CN" sz="1000" dirty="0">
                <a:solidFill>
                  <a:prstClr val="black"/>
                </a:solidFill>
                <a:latin typeface="Calibri"/>
                <a:ea typeface="华文细黑" pitchFamily="2" charset="-122"/>
              </a:rPr>
              <a:t>2011</a:t>
            </a:r>
            <a:r>
              <a:rPr lang="zh-CN" altLang="en-US" sz="1000" dirty="0">
                <a:solidFill>
                  <a:prstClr val="black"/>
                </a:solidFill>
                <a:latin typeface="Calibri"/>
                <a:ea typeface="华文细黑" pitchFamily="2" charset="-122"/>
              </a:rPr>
              <a:t>年年度销量列级别</a:t>
            </a:r>
            <a:r>
              <a:rPr lang="en-US" altLang="zh-CN" sz="1000" dirty="0">
                <a:solidFill>
                  <a:prstClr val="black"/>
                </a:solidFill>
                <a:latin typeface="Calibri"/>
                <a:ea typeface="华文细黑" pitchFamily="2" charset="-122"/>
              </a:rPr>
              <a:t>TOP4</a:t>
            </a:r>
            <a:endParaRPr lang="zh-CN" altLang="en-US" sz="1000" dirty="0">
              <a:solidFill>
                <a:prstClr val="black"/>
              </a:solidFill>
              <a:latin typeface="Calibri"/>
              <a:ea typeface="华文细黑" pitchFamily="2" charset="-122"/>
            </a:endParaRPr>
          </a:p>
        </p:txBody>
      </p:sp>
      <p:pic>
        <p:nvPicPr>
          <p:cNvPr id="3074" name="Picture 2" descr="\\user\mydoc\zhouty\桌面\18335969739874_2349945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259632" y="4076824"/>
            <a:ext cx="1656184" cy="720328"/>
          </a:xfrm>
          <a:prstGeom prst="rect">
            <a:avLst/>
          </a:prstGeom>
          <a:noFill/>
        </p:spPr>
      </p:pic>
      <p:pic>
        <p:nvPicPr>
          <p:cNvPr id="3075" name="Picture 3"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r="-408"/>
          <a:stretch>
            <a:fillRect/>
          </a:stretch>
        </p:blipFill>
        <p:spPr bwMode="auto">
          <a:xfrm flipH="1">
            <a:off x="1187624" y="1269107"/>
            <a:ext cx="1656184" cy="719733"/>
          </a:xfrm>
          <a:prstGeom prst="rect">
            <a:avLst/>
          </a:prstGeom>
          <a:noFill/>
        </p:spPr>
      </p:pic>
      <p:sp>
        <p:nvSpPr>
          <p:cNvPr id="21" name="矩形 20"/>
          <p:cNvSpPr/>
          <p:nvPr/>
        </p:nvSpPr>
        <p:spPr>
          <a:xfrm>
            <a:off x="500064" y="230079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成交均价：</a:t>
            </a:r>
            <a:r>
              <a:rPr lang="en-US" altLang="zh-CN" sz="1400" dirty="0" smtClean="0">
                <a:solidFill>
                  <a:srgbClr val="5F5F5F"/>
                </a:solidFill>
                <a:ea typeface="华文细黑" pitchFamily="2" charset="-122"/>
                <a:cs typeface="Arial" pitchFamily="34" charset="0"/>
              </a:rPr>
              <a:t>193,735</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0.2</a:t>
            </a:r>
            <a:r>
              <a:rPr lang="en-US" altLang="zh-CN" sz="1400" dirty="0" smtClean="0">
                <a:solidFill>
                  <a:srgbClr val="5F5F5F"/>
                </a:solidFill>
                <a:ea typeface="华文细黑" pitchFamily="2" charset="-122"/>
                <a:cs typeface="Arial" pitchFamily="34" charset="0"/>
              </a:rPr>
              <a:t>%</a:t>
            </a:r>
            <a:endParaRPr lang="en-US" altLang="zh-CN" sz="1400" dirty="0" smtClean="0">
              <a:solidFill>
                <a:srgbClr val="5F5F5F"/>
              </a:solidFill>
              <a:ea typeface="华文细黑" pitchFamily="2" charset="-122"/>
              <a:cs typeface="Arial" pitchFamily="34" charset="0"/>
            </a:endParaRPr>
          </a:p>
        </p:txBody>
      </p:sp>
      <p:sp>
        <p:nvSpPr>
          <p:cNvPr id="22" name="矩形 21"/>
          <p:cNvSpPr/>
          <p:nvPr/>
        </p:nvSpPr>
        <p:spPr>
          <a:xfrm>
            <a:off x="467544" y="496509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月成交均价：</a:t>
            </a:r>
            <a:r>
              <a:rPr lang="en-US" altLang="zh-CN" sz="1400" dirty="0" smtClean="0">
                <a:solidFill>
                  <a:srgbClr val="5F5F5F"/>
                </a:solidFill>
                <a:ea typeface="华文细黑" pitchFamily="2" charset="-122"/>
                <a:cs typeface="Arial" pitchFamily="34" charset="0"/>
              </a:rPr>
              <a:t>207,161</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smtClean="0">
                <a:solidFill>
                  <a:srgbClr val="5F5F5F"/>
                </a:solidFill>
                <a:ea typeface="华文细黑" pitchFamily="2" charset="-122"/>
                <a:cs typeface="Arial" pitchFamily="34" charset="0"/>
              </a:rPr>
              <a:t>月经销商利润率：</a:t>
            </a:r>
            <a:r>
              <a:rPr lang="en-US" altLang="zh-CN" sz="1400" dirty="0" smtClean="0">
                <a:solidFill>
                  <a:srgbClr val="5F5F5F"/>
                </a:solidFill>
                <a:ea typeface="华文细黑" pitchFamily="2" charset="-122"/>
                <a:cs typeface="Arial" pitchFamily="34" charset="0"/>
              </a:rPr>
              <a:t>-2.4%</a:t>
            </a:r>
            <a:r>
              <a:rPr lang="zh-CN" altLang="en-US" sz="1400" dirty="0" smtClean="0">
                <a:solidFill>
                  <a:srgbClr val="5F5F5F"/>
                </a:solidFill>
                <a:ea typeface="华文细黑" pitchFamily="2" charset="-122"/>
                <a:cs typeface="Arial" pitchFamily="34" charset="0"/>
              </a:rPr>
              <a:t> </a:t>
            </a:r>
            <a:endParaRPr lang="en-US" altLang="zh-CN" sz="1400" dirty="0" smtClean="0">
              <a:solidFill>
                <a:srgbClr val="5F5F5F"/>
              </a:solidFill>
              <a:ea typeface="华文细黑" pitchFamily="2" charset="-122"/>
              <a:cs typeface="Arial" pitchFamily="34" charset="0"/>
            </a:endParaRPr>
          </a:p>
        </p:txBody>
      </p:sp>
    </p:spTree>
    <p:extLst>
      <p:ext uri="{BB962C8B-B14F-4D97-AF65-F5344CB8AC3E}">
        <p14:creationId xmlns:p14="http://schemas.microsoft.com/office/powerpoint/2010/main" val="1860874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3</a:t>
            </a:fld>
            <a:endParaRPr lang="zh-CN" altLang="en-US" smtClean="0"/>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smtClean="0"/>
              <a:t>目录</a:t>
            </a:r>
            <a:endParaRPr lang="zh-CN" altLang="en-US" dirty="0"/>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35"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39554978"/>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30</a:t>
            </a:fld>
            <a:endParaRPr lang="zh-CN" altLang="en-US" smtClean="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smtClean="0">
                <a:latin typeface="+mj-ea"/>
                <a:ea typeface="+mj-ea"/>
              </a:rPr>
              <a:t>2017 GAIN·5</a:t>
            </a:r>
            <a:r>
              <a:rPr lang="zh-CN" altLang="en-US" sz="1600" b="1" dirty="0" smtClean="0">
                <a:latin typeface="+mj-ea"/>
                <a:ea typeface="+mj-ea"/>
              </a:rPr>
              <a:t>月</a:t>
            </a:r>
            <a:r>
              <a:rPr lang="en-US" altLang="zh-CN" sz="1600" b="1" dirty="0" smtClean="0">
                <a:latin typeface="+mj-ea"/>
                <a:ea typeface="+mj-ea"/>
              </a:rPr>
              <a:t>C</a:t>
            </a:r>
            <a:r>
              <a:rPr lang="zh-CN" altLang="en-US" sz="1600" b="1" dirty="0" smtClean="0">
                <a:latin typeface="+mj-ea"/>
                <a:ea typeface="+mj-ea"/>
              </a:rPr>
              <a:t>级市场价格变化指数为</a:t>
            </a:r>
            <a:r>
              <a:rPr lang="en-US" altLang="zh-CN" sz="1600" b="1" dirty="0" smtClean="0">
                <a:latin typeface="+mj-ea"/>
                <a:ea typeface="+mj-ea"/>
              </a:rPr>
              <a:t>5.27</a:t>
            </a:r>
            <a:r>
              <a:rPr lang="zh-CN" altLang="en-US" sz="1600" b="1" dirty="0" smtClean="0">
                <a:latin typeface="+mj-ea"/>
                <a:ea typeface="+mj-ea"/>
              </a:rPr>
              <a:t>，</a:t>
            </a:r>
            <a:r>
              <a:rPr lang="zh-CN" altLang="en-US" sz="1600" b="1" dirty="0" smtClean="0">
                <a:latin typeface="+mj-ea"/>
                <a:ea typeface="+mj-ea"/>
              </a:rPr>
              <a:t>环</a:t>
            </a:r>
            <a:r>
              <a:rPr lang="zh-CN" altLang="en-US" sz="1600" b="1" dirty="0" smtClean="0">
                <a:latin typeface="+mj-ea"/>
                <a:ea typeface="+mj-ea"/>
              </a:rPr>
              <a:t>比下降</a:t>
            </a:r>
            <a:r>
              <a:rPr lang="en-US" altLang="zh-CN" sz="1600" b="1" dirty="0" smtClean="0">
                <a:latin typeface="+mj-ea"/>
                <a:ea typeface="+mj-ea"/>
              </a:rPr>
              <a:t>0.7%</a:t>
            </a:r>
            <a:r>
              <a:rPr lang="zh-CN" altLang="en-US" sz="1600" b="1" dirty="0" smtClean="0">
                <a:latin typeface="+mj-ea"/>
                <a:ea typeface="+mj-ea"/>
              </a:rPr>
              <a:t>，市场均价从</a:t>
            </a:r>
            <a:r>
              <a:rPr lang="en-US" altLang="zh-CN" sz="1600" b="1" dirty="0" smtClean="0">
                <a:latin typeface="+mj-ea"/>
                <a:ea typeface="+mj-ea"/>
              </a:rPr>
              <a:t>38.20</a:t>
            </a:r>
            <a:r>
              <a:rPr lang="zh-CN" altLang="en-US" sz="1600" b="1" dirty="0" smtClean="0">
                <a:latin typeface="+mj-ea"/>
                <a:ea typeface="+mj-ea"/>
              </a:rPr>
              <a:t>万下降至</a:t>
            </a:r>
            <a:r>
              <a:rPr lang="en-US" altLang="zh-CN" sz="1600" b="1" dirty="0" smtClean="0">
                <a:latin typeface="+mj-ea"/>
                <a:ea typeface="+mj-ea"/>
              </a:rPr>
              <a:t>37.92</a:t>
            </a:r>
            <a:r>
              <a:rPr lang="zh-CN" altLang="en-US" sz="1600" b="1" dirty="0" smtClean="0">
                <a:latin typeface="+mj-ea"/>
                <a:ea typeface="+mj-ea"/>
              </a:rPr>
              <a:t>万</a:t>
            </a:r>
            <a:endParaRPr lang="zh-CN" altLang="en-US" sz="1600" b="1" dirty="0" smtClean="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a:t>
            </a:r>
            <a:r>
              <a:rPr lang="zh-CN" altLang="en-US" sz="1400" dirty="0" smtClean="0"/>
              <a:t>月</a:t>
            </a:r>
            <a:r>
              <a:rPr lang="en-US" altLang="zh-CN" sz="1400" dirty="0" smtClean="0"/>
              <a:t>C</a:t>
            </a:r>
            <a:r>
              <a:rPr lang="zh-CN" altLang="en-US" sz="1400" dirty="0" smtClean="0"/>
              <a:t>级别市场</a:t>
            </a:r>
            <a:r>
              <a:rPr lang="zh-CN" altLang="en-US" sz="1400" dirty="0" smtClean="0"/>
              <a:t>成交价下降，降幅为</a:t>
            </a:r>
            <a:r>
              <a:rPr lang="en-US" altLang="zh-CN" sz="1400" dirty="0" smtClean="0"/>
              <a:t>2,800</a:t>
            </a:r>
            <a:r>
              <a:rPr lang="zh-CN" altLang="en-US" sz="1400" dirty="0" smtClean="0"/>
              <a:t>元</a:t>
            </a:r>
            <a:endParaRPr lang="en-US" altLang="zh-CN" sz="1400" dirty="0" smtClean="0"/>
          </a:p>
          <a:p>
            <a:pPr marL="342000" lvl="1" indent="-342000">
              <a:lnSpc>
                <a:spcPts val="2000"/>
              </a:lnSpc>
              <a:spcBef>
                <a:spcPts val="0"/>
              </a:spcBef>
              <a:spcAft>
                <a:spcPts val="600"/>
              </a:spcAft>
              <a:buFont typeface="Wingdings" pitchFamily="2" charset="2"/>
              <a:buChar char="Ø"/>
              <a:defRPr/>
            </a:pPr>
            <a:r>
              <a:rPr lang="zh-CN" altLang="en-US" sz="1400" dirty="0" smtClean="0"/>
              <a:t>本月权重车型奥迪</a:t>
            </a:r>
            <a:r>
              <a:rPr lang="en-US" altLang="zh-CN" sz="1400" dirty="0" smtClean="0"/>
              <a:t>A6</a:t>
            </a:r>
            <a:r>
              <a:rPr lang="zh-CN" altLang="en-US" sz="1400" dirty="0" smtClean="0"/>
              <a:t>出现较明显降幅，影响到该</a:t>
            </a:r>
            <a:r>
              <a:rPr lang="zh-CN" altLang="en-US" sz="1400" dirty="0" smtClean="0"/>
              <a:t>级别价格</a:t>
            </a:r>
            <a:r>
              <a:rPr lang="zh-CN" altLang="en-US" sz="1400" dirty="0" smtClean="0"/>
              <a:t>指数</a:t>
            </a:r>
            <a:r>
              <a:rPr lang="zh-CN" altLang="en-US" sz="1400" dirty="0" smtClean="0"/>
              <a:t>下降</a:t>
            </a:r>
            <a:endParaRPr lang="en-US" altLang="zh-CN" sz="1400" dirty="0" smtClean="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38.45</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38.04</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38.20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5896" y="4581128"/>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37.92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448"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737075754"/>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31</a:t>
            </a:fld>
            <a:endParaRPr lang="zh-CN" altLang="en-US" dirty="0" smtClean="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smtClean="0">
                <a:solidFill>
                  <a:srgbClr val="5F5F5F"/>
                </a:solidFill>
                <a:latin typeface="+mn-ea"/>
                <a:ea typeface="+mn-ea"/>
              </a:rPr>
              <a:t>级终端</a:t>
            </a:r>
            <a:r>
              <a:rPr lang="zh-CN" altLang="en-US" sz="1600" b="1" dirty="0">
                <a:solidFill>
                  <a:srgbClr val="5F5F5F"/>
                </a:solidFill>
                <a:latin typeface="+mn-ea"/>
                <a:ea typeface="+mn-ea"/>
              </a:rPr>
              <a:t>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0.78</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a:t>
            </a:r>
            <a:r>
              <a:rPr lang="zh-CN" altLang="en-US" sz="1600" b="1" dirty="0" smtClean="0">
                <a:solidFill>
                  <a:srgbClr val="5F5F5F"/>
                </a:solidFill>
                <a:latin typeface="+mn-ea"/>
                <a:ea typeface="+mn-ea"/>
              </a:rPr>
              <a:t>下降</a:t>
            </a:r>
            <a:r>
              <a:rPr lang="en-US" altLang="zh-CN" sz="1600" b="1" dirty="0" smtClean="0">
                <a:solidFill>
                  <a:srgbClr val="5F5F5F"/>
                </a:solidFill>
                <a:latin typeface="+mn-ea"/>
                <a:ea typeface="+mn-ea"/>
              </a:rPr>
              <a:t>0.3%</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a:latin typeface="+mn-ea"/>
                <a:ea typeface="+mn-ea"/>
              </a:rPr>
              <a:t>C</a:t>
            </a:r>
            <a:r>
              <a:rPr lang="zh-CN" altLang="en-US" sz="1400" dirty="0" smtClean="0">
                <a:latin typeface="+mn-ea"/>
                <a:ea typeface="+mn-ea"/>
              </a:rPr>
              <a:t>级别</a:t>
            </a:r>
            <a:r>
              <a:rPr lang="zh-CN" altLang="en-US" sz="1400" dirty="0">
                <a:latin typeface="+mn-ea"/>
                <a:ea typeface="+mn-ea"/>
              </a:rPr>
              <a:t>终端</a:t>
            </a:r>
            <a:r>
              <a:rPr lang="zh-CN" altLang="en-US" sz="1400" dirty="0" smtClean="0">
                <a:latin typeface="+mn-ea"/>
                <a:ea typeface="+mn-ea"/>
              </a:rPr>
              <a:t>优惠出现</a:t>
            </a:r>
            <a:r>
              <a:rPr lang="zh-CN" altLang="en-US" sz="1400" dirty="0" smtClean="0">
                <a:latin typeface="+mn-ea"/>
                <a:ea typeface="+mn-ea"/>
              </a:rPr>
              <a:t>小幅增加，</a:t>
            </a:r>
            <a:r>
              <a:rPr lang="zh-CN" altLang="en-US" sz="1400" dirty="0">
                <a:latin typeface="+mn-ea"/>
                <a:ea typeface="+mn-ea"/>
              </a:rPr>
              <a:t>主要</a:t>
            </a:r>
            <a:r>
              <a:rPr lang="zh-CN" altLang="en-US" sz="1400" dirty="0" smtClean="0">
                <a:latin typeface="+mn-ea"/>
                <a:ea typeface="+mn-ea"/>
              </a:rPr>
              <a:t>受奥迪</a:t>
            </a:r>
            <a:r>
              <a:rPr lang="en-US" altLang="zh-CN" sz="1400" dirty="0" smtClean="0">
                <a:latin typeface="+mn-ea"/>
                <a:ea typeface="+mn-ea"/>
              </a:rPr>
              <a:t>A6</a:t>
            </a:r>
            <a:r>
              <a:rPr lang="zh-CN" altLang="en-US" sz="1400" dirty="0" smtClean="0">
                <a:latin typeface="+mn-ea"/>
                <a:ea typeface="+mn-ea"/>
              </a:rPr>
              <a:t>的</a:t>
            </a:r>
            <a:r>
              <a:rPr lang="zh-CN" altLang="en-US" sz="1400" dirty="0" smtClean="0">
                <a:latin typeface="+mn-ea"/>
                <a:ea typeface="+mn-ea"/>
              </a:rPr>
              <a:t>影响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该级别内权重</a:t>
            </a:r>
            <a:r>
              <a:rPr lang="zh-CN" altLang="en-US" sz="1400" dirty="0" smtClean="0">
                <a:latin typeface="+mn-ea"/>
                <a:ea typeface="+mn-ea"/>
              </a:rPr>
              <a:t>车型奥迪</a:t>
            </a:r>
            <a:r>
              <a:rPr lang="en-US" altLang="zh-CN" sz="1400" dirty="0" smtClean="0">
                <a:latin typeface="+mn-ea"/>
                <a:ea typeface="+mn-ea"/>
              </a:rPr>
              <a:t>A6</a:t>
            </a:r>
            <a:r>
              <a:rPr lang="zh-CN" altLang="en-US" sz="1400" dirty="0" smtClean="0">
                <a:latin typeface="+mn-ea"/>
                <a:ea typeface="+mn-ea"/>
              </a:rPr>
              <a:t>的权重本月有所增加，拉升了其加权优惠价格，导致该级别优惠指数下降</a:t>
            </a:r>
            <a:endParaRPr lang="en-US" altLang="zh-CN" sz="1400" dirty="0" smtClean="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59,448</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·C</a:t>
            </a:r>
            <a:r>
              <a:rPr lang="zh-CN" altLang="en-US" dirty="0" smtClean="0"/>
              <a:t>级终端优惠</a:t>
            </a:r>
            <a:r>
              <a:rPr lang="en-US" altLang="en-US" dirty="0" err="1" smtClean="0"/>
              <a:t>指数</a:t>
            </a:r>
            <a:r>
              <a:rPr lang="en-US" altLang="en-US" dirty="0" smtClean="0"/>
              <a:t>—5</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-C</a:t>
              </a:r>
              <a:r>
                <a:rPr lang="zh-CN" altLang="en-US" sz="1700" b="1" kern="0" dirty="0" smtClean="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￥56,366</a:t>
            </a:r>
            <a:endParaRPr lang="en-US" altLang="en-US" sz="900" dirty="0" smtClean="0">
              <a:solidFill>
                <a:srgbClr val="FF9933"/>
              </a:solidFill>
            </a:endParaRP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57,121</a:t>
            </a:r>
          </a:p>
        </p:txBody>
      </p:sp>
      <p:sp>
        <p:nvSpPr>
          <p:cNvPr id="27" name="Oval 178"/>
          <p:cNvSpPr>
            <a:spLocks noChangeArrowheads="1"/>
          </p:cNvSpPr>
          <p:nvPr/>
        </p:nvSpPr>
        <p:spPr bwMode="auto">
          <a:xfrm rot="10800000" flipV="1">
            <a:off x="3563888" y="494116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57,288</a:t>
            </a:r>
          </a:p>
        </p:txBody>
      </p:sp>
    </p:spTree>
    <p:extLst>
      <p:ext uri="{BB962C8B-B14F-4D97-AF65-F5344CB8AC3E}">
        <p14:creationId xmlns:p14="http://schemas.microsoft.com/office/powerpoint/2010/main" val="1040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286"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998904003"/>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32</a:t>
            </a:fld>
            <a:endParaRPr lang="zh-CN" altLang="en-US" smtClean="0"/>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r>
              <a:rPr lang="en-US" altLang="zh-CN" sz="900" dirty="0" smtClean="0">
                <a:latin typeface="+mn-lt"/>
                <a:ea typeface="华文细黑" pitchFamily="2" charset="-122"/>
              </a:rPr>
              <a:t>,2016</a:t>
            </a:r>
            <a:r>
              <a:rPr lang="zh-CN" altLang="en-US" sz="900" dirty="0" smtClean="0">
                <a:latin typeface="+mn-lt"/>
                <a:ea typeface="华文细黑" pitchFamily="2" charset="-122"/>
              </a:rPr>
              <a:t>年对</a:t>
            </a:r>
            <a:r>
              <a:rPr lang="en-US" altLang="zh-CN" sz="900" dirty="0" smtClean="0">
                <a:latin typeface="+mn-lt"/>
                <a:ea typeface="华文细黑" pitchFamily="2" charset="-122"/>
              </a:rPr>
              <a:t>MPV</a:t>
            </a:r>
            <a:r>
              <a:rPr lang="zh-CN" altLang="en-US" sz="900" dirty="0" smtClean="0">
                <a:latin typeface="+mn-lt"/>
                <a:ea typeface="华文细黑" pitchFamily="2" charset="-122"/>
              </a:rPr>
              <a:t>产品进行了调整</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MPV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a:t>
            </a:r>
            <a:r>
              <a:rPr lang="zh-CN" altLang="en-US" sz="1600" b="1" dirty="0" smtClean="0">
                <a:solidFill>
                  <a:srgbClr val="5F5F5F"/>
                </a:solidFill>
                <a:latin typeface="+mn-ea"/>
                <a:ea typeface="+mn-ea"/>
              </a:rPr>
              <a:t>指数为</a:t>
            </a:r>
            <a:r>
              <a:rPr lang="en-US" altLang="zh-CN" sz="1600" b="1" dirty="0" smtClean="0">
                <a:solidFill>
                  <a:srgbClr val="5F5F5F"/>
                </a:solidFill>
                <a:latin typeface="+mn-ea"/>
                <a:ea typeface="+mn-ea"/>
              </a:rPr>
              <a:t>41.54</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环</a:t>
            </a:r>
            <a:r>
              <a:rPr lang="zh-CN" altLang="en-US" sz="1600" b="1" dirty="0" smtClean="0">
                <a:solidFill>
                  <a:srgbClr val="5F5F5F"/>
                </a:solidFill>
                <a:latin typeface="+mn-ea"/>
                <a:ea typeface="+mn-ea"/>
              </a:rPr>
              <a:t>比</a:t>
            </a:r>
            <a:r>
              <a:rPr lang="zh-CN" altLang="en-US" sz="1600" b="1" dirty="0" smtClean="0">
                <a:solidFill>
                  <a:srgbClr val="5F5F5F"/>
                </a:solidFill>
                <a:latin typeface="+mn-ea"/>
                <a:ea typeface="+mn-ea"/>
              </a:rPr>
              <a:t>下降</a:t>
            </a:r>
            <a:r>
              <a:rPr lang="en-US" altLang="zh-CN" sz="1600" b="1" dirty="0" smtClean="0">
                <a:solidFill>
                  <a:srgbClr val="5F5F5F"/>
                </a:solidFill>
                <a:latin typeface="+mn-ea"/>
                <a:ea typeface="+mn-ea"/>
              </a:rPr>
              <a:t>1.2</a:t>
            </a:r>
            <a:r>
              <a:rPr lang="en-US" altLang="zh-CN"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14.56</a:t>
            </a:r>
            <a:r>
              <a:rPr lang="zh-CN" altLang="en-US" sz="1600" b="1" dirty="0" smtClean="0">
                <a:solidFill>
                  <a:srgbClr val="5F5F5F"/>
                </a:solidFill>
                <a:latin typeface="+mn-ea"/>
                <a:ea typeface="+mn-ea"/>
              </a:rPr>
              <a:t>万下降至</a:t>
            </a:r>
            <a:r>
              <a:rPr lang="en-US" altLang="zh-CN" sz="1600" b="1" dirty="0" smtClean="0">
                <a:solidFill>
                  <a:srgbClr val="5F5F5F"/>
                </a:solidFill>
                <a:latin typeface="+mn-ea"/>
                <a:ea typeface="+mn-ea"/>
              </a:rPr>
              <a:t>14.39</a:t>
            </a:r>
            <a:r>
              <a:rPr lang="zh-CN" altLang="en-US" sz="1600" b="1" dirty="0" smtClean="0">
                <a:solidFill>
                  <a:srgbClr val="5F5F5F"/>
                </a:solidFill>
                <a:latin typeface="+mn-ea"/>
                <a:ea typeface="+mn-ea"/>
              </a:rPr>
              <a:t>万</a:t>
            </a:r>
            <a:r>
              <a:rPr lang="zh-CN" altLang="en-US" sz="1600" b="1" dirty="0" smtClean="0">
                <a:solidFill>
                  <a:srgbClr val="5F5F5F"/>
                </a:solidFill>
                <a:latin typeface="+mn-ea"/>
              </a:rPr>
              <a:t> </a:t>
            </a:r>
            <a:endParaRPr lang="zh-CN" altLang="en-US" sz="1600" b="1" dirty="0" smtClean="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smtClean="0">
                <a:latin typeface="+mn-ea"/>
                <a:ea typeface="+mn-ea"/>
              </a:rPr>
              <a:t>MPV</a:t>
            </a:r>
            <a:r>
              <a:rPr lang="zh-CN" altLang="en-US" sz="1400" dirty="0" smtClean="0">
                <a:latin typeface="+mn-ea"/>
                <a:ea typeface="+mn-ea"/>
              </a:rPr>
              <a:t>级别市场的成交</a:t>
            </a:r>
            <a:r>
              <a:rPr lang="zh-CN" altLang="en-US" sz="1400" dirty="0" smtClean="0">
                <a:latin typeface="+mn-ea"/>
                <a:ea typeface="+mn-ea"/>
              </a:rPr>
              <a:t>价格本月出现了小幅的下降，降幅为</a:t>
            </a:r>
            <a:r>
              <a:rPr lang="en-US" altLang="zh-CN" sz="1400" dirty="0" smtClean="0">
                <a:latin typeface="+mn-ea"/>
                <a:ea typeface="+mn-ea"/>
              </a:rPr>
              <a:t>1,700</a:t>
            </a:r>
            <a:r>
              <a:rPr lang="zh-CN" altLang="en-US" sz="1400" dirty="0" smtClean="0">
                <a:latin typeface="+mn-ea"/>
                <a:ea typeface="+mn-ea"/>
              </a:rPr>
              <a:t>元</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本月该级别权重车型别</a:t>
            </a:r>
            <a:r>
              <a:rPr lang="zh-CN" altLang="en-US" sz="1400" dirty="0" smtClean="0">
                <a:latin typeface="+mn-ea"/>
                <a:ea typeface="+mn-ea"/>
              </a:rPr>
              <a:t>克</a:t>
            </a:r>
            <a:r>
              <a:rPr lang="en-US" altLang="zh-CN" sz="1400" dirty="0" smtClean="0">
                <a:latin typeface="+mn-ea"/>
                <a:ea typeface="+mn-ea"/>
              </a:rPr>
              <a:t>GL8</a:t>
            </a:r>
            <a:r>
              <a:rPr lang="zh-CN" altLang="en-US" sz="1400" dirty="0" smtClean="0">
                <a:latin typeface="+mn-ea"/>
                <a:ea typeface="+mn-ea"/>
              </a:rPr>
              <a:t>的权重有所下降，且其终端成交价格下降，因而</a:t>
            </a:r>
            <a:r>
              <a:rPr lang="zh-CN" altLang="en-US" sz="1400" dirty="0" smtClean="0">
                <a:latin typeface="+mn-ea"/>
                <a:ea typeface="+mn-ea"/>
              </a:rPr>
              <a:t>直接拉动了</a:t>
            </a:r>
            <a:r>
              <a:rPr lang="en-US" altLang="zh-CN" sz="1400" dirty="0" smtClean="0">
                <a:latin typeface="+mn-ea"/>
                <a:ea typeface="+mn-ea"/>
              </a:rPr>
              <a:t>MPV</a:t>
            </a:r>
            <a:r>
              <a:rPr lang="zh-CN" altLang="en-US" sz="1400" dirty="0" smtClean="0">
                <a:latin typeface="+mn-ea"/>
                <a:ea typeface="+mn-ea"/>
              </a:rPr>
              <a:t>市场价格指数的大幅上升</a:t>
            </a:r>
            <a:endParaRPr lang="en-US" altLang="zh-CN" sz="1400" dirty="0">
              <a:latin typeface="+mn-ea"/>
              <a:ea typeface="+mn-ea"/>
            </a:endParaRPr>
          </a:p>
        </p:txBody>
      </p:sp>
      <p:sp>
        <p:nvSpPr>
          <p:cNvPr id="15" name="Oval 178"/>
          <p:cNvSpPr>
            <a:spLocks noChangeArrowheads="1"/>
          </p:cNvSpPr>
          <p:nvPr/>
        </p:nvSpPr>
        <p:spPr bwMode="auto">
          <a:xfrm>
            <a:off x="1835696" y="495109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10.46</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941168"/>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11.02</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36510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14.56</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293096"/>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smtClean="0">
                <a:solidFill>
                  <a:srgbClr val="FF9933"/>
                </a:solidFill>
              </a:rPr>
              <a:t>14.39</a:t>
            </a:r>
            <a:r>
              <a:rPr lang="zh-CN" altLang="en-US" sz="900" noProof="0" dirty="0" smtClean="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727"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267546907"/>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33</a:t>
            </a:fld>
            <a:endParaRPr lang="zh-CN" altLang="en-US" dirty="0" smtClean="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2.86</a:t>
            </a:r>
            <a:r>
              <a:rPr lang="zh-CN" altLang="en-US" sz="1600" b="1" dirty="0" smtClean="0">
                <a:solidFill>
                  <a:srgbClr val="5F5F5F"/>
                </a:solidFill>
                <a:latin typeface="微软雅黑"/>
                <a:ea typeface="微软雅黑"/>
              </a:rPr>
              <a:t>，</a:t>
            </a:r>
            <a:r>
              <a:rPr lang="zh-CN" altLang="en-US" sz="1600" b="1" dirty="0" smtClean="0">
                <a:solidFill>
                  <a:srgbClr val="5F5F5F"/>
                </a:solidFill>
                <a:latin typeface="微软雅黑"/>
                <a:ea typeface="微软雅黑"/>
              </a:rPr>
              <a:t>环比下降</a:t>
            </a:r>
            <a:r>
              <a:rPr lang="en-US" altLang="zh-CN" sz="1600" b="1" dirty="0" smtClean="0">
                <a:solidFill>
                  <a:srgbClr val="5F5F5F"/>
                </a:solidFill>
                <a:latin typeface="微软雅黑"/>
                <a:ea typeface="微软雅黑"/>
              </a:rPr>
              <a:t>17.1</a:t>
            </a:r>
            <a:r>
              <a:rPr lang="en-US" altLang="zh-CN" sz="1600" b="1" dirty="0" smtClean="0">
                <a:solidFill>
                  <a:srgbClr val="5F5F5F"/>
                </a:solidFill>
                <a:latin typeface="微软雅黑"/>
                <a:ea typeface="微软雅黑"/>
              </a:rPr>
              <a:t>%</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a:t>
            </a:r>
            <a:r>
              <a:rPr lang="zh-CN" altLang="en-US" sz="1400" dirty="0" smtClean="0">
                <a:solidFill>
                  <a:srgbClr val="5F5F5F"/>
                </a:solidFill>
                <a:latin typeface="微软雅黑"/>
                <a:ea typeface="微软雅黑"/>
              </a:rPr>
              <a:t>月</a:t>
            </a:r>
            <a:r>
              <a:rPr lang="en-US" altLang="zh-CN" sz="1400" dirty="0" smtClean="0">
                <a:solidFill>
                  <a:srgbClr val="5F5F5F"/>
                </a:solidFill>
                <a:latin typeface="微软雅黑"/>
                <a:ea typeface="微软雅黑"/>
              </a:rPr>
              <a:t>MPV</a:t>
            </a:r>
            <a:r>
              <a:rPr lang="zh-CN" altLang="en-US" sz="1400" dirty="0" smtClean="0">
                <a:solidFill>
                  <a:srgbClr val="5F5F5F"/>
                </a:solidFill>
                <a:latin typeface="微软雅黑"/>
                <a:ea typeface="微软雅黑"/>
              </a:rPr>
              <a:t>市场终端优惠指数下降</a:t>
            </a:r>
            <a:r>
              <a:rPr lang="zh-CN" altLang="en-US" sz="1400" dirty="0" smtClean="0">
                <a:solidFill>
                  <a:srgbClr val="5F5F5F"/>
                </a:solidFill>
                <a:latin typeface="微软雅黑"/>
                <a:ea typeface="微软雅黑"/>
              </a:rPr>
              <a:t>，同样</a:t>
            </a:r>
            <a:r>
              <a:rPr lang="zh-CN" altLang="en-US" sz="1400" dirty="0" smtClean="0">
                <a:solidFill>
                  <a:srgbClr val="5F5F5F"/>
                </a:solidFill>
                <a:latin typeface="微软雅黑"/>
                <a:ea typeface="微软雅黑"/>
              </a:rPr>
              <a:t>受别克</a:t>
            </a:r>
            <a:r>
              <a:rPr lang="en-US" altLang="zh-CN" sz="1400" dirty="0" smtClean="0">
                <a:solidFill>
                  <a:srgbClr val="5F5F5F"/>
                </a:solidFill>
                <a:latin typeface="微软雅黑"/>
                <a:ea typeface="微软雅黑"/>
              </a:rPr>
              <a:t>GL8</a:t>
            </a:r>
            <a:r>
              <a:rPr lang="zh-CN" altLang="en-US" sz="1400" dirty="0" smtClean="0">
                <a:solidFill>
                  <a:srgbClr val="5F5F5F"/>
                </a:solidFill>
                <a:latin typeface="微软雅黑"/>
                <a:ea typeface="微软雅黑"/>
              </a:rPr>
              <a:t>的影响</a:t>
            </a:r>
            <a:endParaRPr lang="en-US" altLang="zh-CN" sz="1400" dirty="0" smtClean="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smtClean="0">
                <a:ea typeface="微软雅黑" panose="020B0503020204020204" pitchFamily="34" charset="-122"/>
              </a:rPr>
              <a:t>本月别克</a:t>
            </a:r>
            <a:r>
              <a:rPr lang="en-US" altLang="zh-CN" sz="1400" dirty="0" smtClean="0">
                <a:ea typeface="微软雅黑" panose="020B0503020204020204" pitchFamily="34" charset="-122"/>
              </a:rPr>
              <a:t>GL8</a:t>
            </a:r>
            <a:r>
              <a:rPr lang="zh-CN" altLang="en-US" sz="1400" dirty="0" smtClean="0">
                <a:ea typeface="微软雅黑" panose="020B0503020204020204" pitchFamily="34" charset="-122"/>
              </a:rPr>
              <a:t>的终端优惠指数增幅明显，导致了该</a:t>
            </a:r>
            <a:r>
              <a:rPr lang="zh-CN" altLang="en-US" sz="1400" dirty="0" smtClean="0">
                <a:ea typeface="微软雅黑" panose="020B0503020204020204" pitchFamily="34" charset="-122"/>
              </a:rPr>
              <a:t>级别市场终端优惠指数的下降</a:t>
            </a:r>
            <a:endParaRPr lang="en-US" altLang="zh-CN" sz="1400" dirty="0" smtClean="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a:t>
            </a:r>
            <a:r>
              <a:rPr lang="zh-CN" altLang="en-US" sz="900" dirty="0" smtClean="0">
                <a:solidFill>
                  <a:srgbClr val="5F5F5F"/>
                </a:solidFill>
                <a:latin typeface="Arial"/>
                <a:ea typeface="华文细黑" pitchFamily="2" charset="-122"/>
              </a:rPr>
              <a:t>：基期为上年</a:t>
            </a:r>
            <a:r>
              <a:rPr lang="en-US" altLang="zh-CN" sz="900" dirty="0" smtClean="0">
                <a:solidFill>
                  <a:srgbClr val="5F5F5F"/>
                </a:solidFill>
                <a:latin typeface="Arial"/>
                <a:ea typeface="华文细黑" pitchFamily="2" charset="-122"/>
              </a:rPr>
              <a:t>12</a:t>
            </a:r>
            <a:r>
              <a:rPr lang="zh-CN" altLang="en-US" sz="900" dirty="0" smtClean="0">
                <a:solidFill>
                  <a:srgbClr val="5F5F5F"/>
                </a:solidFill>
                <a:latin typeface="Arial"/>
                <a:ea typeface="华文细黑" pitchFamily="2" charset="-122"/>
              </a:rPr>
              <a:t>月</a:t>
            </a:r>
            <a:endParaRPr lang="zh-CN" altLang="en-US" sz="900" dirty="0">
              <a:solidFill>
                <a:srgbClr val="5F5F5F"/>
              </a:solidFill>
              <a:latin typeface="Arial"/>
              <a:ea typeface="华文细黑" pitchFamily="2" charset="-122"/>
            </a:endParaRPr>
          </a:p>
        </p:txBody>
      </p:sp>
      <p:sp>
        <p:nvSpPr>
          <p:cNvPr id="16" name="Oval 178"/>
          <p:cNvSpPr>
            <a:spLocks noChangeArrowheads="1"/>
          </p:cNvSpPr>
          <p:nvPr/>
        </p:nvSpPr>
        <p:spPr bwMode="auto">
          <a:xfrm rot="10800000" flipV="1">
            <a:off x="1187624"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2,537</a:t>
            </a:r>
          </a:p>
        </p:txBody>
      </p:sp>
      <p:sp>
        <p:nvSpPr>
          <p:cNvPr id="17" name="Oval 178"/>
          <p:cNvSpPr>
            <a:spLocks noChangeArrowheads="1"/>
          </p:cNvSpPr>
          <p:nvPr/>
        </p:nvSpPr>
        <p:spPr bwMode="auto">
          <a:xfrm rot="10800000" flipV="1">
            <a:off x="1835696"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￥3,252</a:t>
            </a:r>
            <a:endParaRPr lang="en-US" altLang="en-US" sz="900" dirty="0" smtClean="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·MPV</a:t>
            </a:r>
            <a:r>
              <a:rPr lang="zh-CN" altLang="en-US" dirty="0" smtClean="0"/>
              <a:t>终端优惠</a:t>
            </a:r>
            <a:r>
              <a:rPr lang="en-US" altLang="en-US" dirty="0" err="1" smtClean="0"/>
              <a:t>指数</a:t>
            </a:r>
            <a:r>
              <a:rPr lang="en-US" altLang="en-US" dirty="0" smtClean="0"/>
              <a:t>—5</a:t>
            </a:r>
            <a:r>
              <a:rPr lang="zh-CN" altLang="en-US" dirty="0" smtClean="0"/>
              <a:t>月</a:t>
            </a:r>
            <a:endParaRPr lang="zh-CN" altLang="en-US" dirty="0"/>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￥3,885</a:t>
            </a:r>
            <a:endParaRPr lang="en-US" altLang="en-US" sz="900" dirty="0" smtClean="0">
              <a:solidFill>
                <a:srgbClr val="FF9933"/>
              </a:solidFill>
            </a:endParaRP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4,798</a:t>
            </a:r>
          </a:p>
        </p:txBody>
      </p:sp>
      <p:sp>
        <p:nvSpPr>
          <p:cNvPr id="29" name="Oval 178"/>
          <p:cNvSpPr>
            <a:spLocks noChangeArrowheads="1"/>
          </p:cNvSpPr>
          <p:nvPr/>
        </p:nvSpPr>
        <p:spPr bwMode="auto">
          <a:xfrm rot="10800000" flipV="1">
            <a:off x="35638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5,621</a:t>
            </a:r>
          </a:p>
        </p:txBody>
      </p:sp>
    </p:spTree>
    <p:extLst>
      <p:ext uri="{BB962C8B-B14F-4D97-AF65-F5344CB8AC3E}">
        <p14:creationId xmlns:p14="http://schemas.microsoft.com/office/powerpoint/2010/main" val="2079904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514"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699443645"/>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34</a:t>
            </a:fld>
            <a:endParaRPr lang="zh-CN" altLang="en-US" smtClean="0"/>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smtClean="0">
                <a:solidFill>
                  <a:srgbClr val="5F5F5F"/>
                </a:solidFill>
                <a:latin typeface="+mn-ea"/>
                <a:ea typeface="+mn-ea"/>
              </a:rPr>
              <a:t>SUV</a:t>
            </a:r>
            <a:r>
              <a:rPr lang="zh-CN" altLang="en-US" sz="1600" b="1" dirty="0" smtClean="0">
                <a:solidFill>
                  <a:srgbClr val="5F5F5F"/>
                </a:solidFill>
                <a:latin typeface="+mn-ea"/>
                <a:ea typeface="+mn-ea"/>
              </a:rPr>
              <a:t>价格</a:t>
            </a:r>
            <a:r>
              <a:rPr lang="zh-CN" altLang="en-US" sz="1600" b="1" dirty="0">
                <a:solidFill>
                  <a:srgbClr val="5F5F5F"/>
                </a:solidFill>
                <a:latin typeface="+mn-ea"/>
                <a:ea typeface="+mn-ea"/>
              </a:rPr>
              <a:t>变化指数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1.51</a:t>
            </a:r>
            <a:r>
              <a:rPr lang="zh-CN" altLang="en-US" sz="1600" b="1" dirty="0" smtClean="0">
                <a:solidFill>
                  <a:srgbClr val="5F5F5F"/>
                </a:solidFill>
                <a:latin typeface="+mn-ea"/>
                <a:ea typeface="+mn-ea"/>
              </a:rPr>
              <a:t>，</a:t>
            </a:r>
            <a:r>
              <a:rPr lang="zh-CN" altLang="en-US" sz="1600" b="1" dirty="0" smtClean="0">
                <a:solidFill>
                  <a:srgbClr val="5F5F5F"/>
                </a:solidFill>
                <a:latin typeface="+mn-ea"/>
                <a:ea typeface="+mn-ea"/>
              </a:rPr>
              <a:t>环</a:t>
            </a:r>
            <a:r>
              <a:rPr lang="zh-CN" altLang="en-US" sz="1600" b="1" dirty="0" smtClean="0">
                <a:solidFill>
                  <a:srgbClr val="5F5F5F"/>
                </a:solidFill>
                <a:latin typeface="+mn-ea"/>
                <a:ea typeface="+mn-ea"/>
              </a:rPr>
              <a:t>比下降</a:t>
            </a:r>
            <a:r>
              <a:rPr lang="en-US" altLang="zh-CN" sz="1600" b="1" dirty="0" smtClean="0">
                <a:solidFill>
                  <a:srgbClr val="5F5F5F"/>
                </a:solidFill>
                <a:latin typeface="+mn-ea"/>
                <a:ea typeface="+mn-ea"/>
              </a:rPr>
              <a:t>1.8%</a:t>
            </a:r>
            <a:r>
              <a:rPr lang="zh-CN" altLang="en-US" sz="1600" b="1" dirty="0" smtClean="0">
                <a:solidFill>
                  <a:srgbClr val="5F5F5F"/>
                </a:solidFill>
                <a:latin typeface="+mn-ea"/>
                <a:ea typeface="+mn-ea"/>
              </a:rPr>
              <a:t>，</a:t>
            </a:r>
            <a:r>
              <a:rPr lang="zh-CN" altLang="en-US" sz="1600" b="1" dirty="0">
                <a:solidFill>
                  <a:srgbClr val="5F5F5F"/>
                </a:solidFill>
                <a:latin typeface="+mn-ea"/>
                <a:ea typeface="+mn-ea"/>
              </a:rPr>
              <a:t>市场均价</a:t>
            </a:r>
            <a:r>
              <a:rPr lang="zh-CN" altLang="en-US" sz="1600" b="1" dirty="0" smtClean="0">
                <a:solidFill>
                  <a:srgbClr val="5F5F5F"/>
                </a:solidFill>
                <a:latin typeface="+mn-ea"/>
                <a:ea typeface="+mn-ea"/>
              </a:rPr>
              <a:t>从</a:t>
            </a:r>
            <a:r>
              <a:rPr lang="en-US" altLang="zh-CN" sz="1600" b="1" dirty="0" smtClean="0">
                <a:solidFill>
                  <a:srgbClr val="5F5F5F"/>
                </a:solidFill>
                <a:latin typeface="+mn-ea"/>
              </a:rPr>
              <a:t>15.20</a:t>
            </a:r>
            <a:r>
              <a:rPr lang="zh-CN" altLang="en-US" sz="1600" b="1" dirty="0" smtClean="0">
                <a:solidFill>
                  <a:srgbClr val="5F5F5F"/>
                </a:solidFill>
                <a:latin typeface="+mn-ea"/>
                <a:ea typeface="+mn-ea"/>
              </a:rPr>
              <a:t>万下降至</a:t>
            </a:r>
            <a:r>
              <a:rPr lang="en-US" altLang="zh-CN" sz="1600" b="1" dirty="0" smtClean="0">
                <a:solidFill>
                  <a:srgbClr val="5F5F5F"/>
                </a:solidFill>
                <a:latin typeface="+mn-ea"/>
                <a:ea typeface="+mn-ea"/>
              </a:rPr>
              <a:t>14.93</a:t>
            </a:r>
            <a:r>
              <a:rPr lang="zh-CN" altLang="en-US" sz="1600" b="1" dirty="0" smtClean="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en-US" altLang="zh-CN" sz="1400" dirty="0" smtClean="0">
                <a:latin typeface="+mn-ea"/>
                <a:ea typeface="+mn-ea"/>
              </a:rPr>
              <a:t>SUV</a:t>
            </a:r>
            <a:r>
              <a:rPr lang="zh-CN" altLang="en-US" sz="1400" dirty="0" smtClean="0">
                <a:latin typeface="+mn-ea"/>
                <a:ea typeface="+mn-ea"/>
              </a:rPr>
              <a:t>市场整体终端成交价指数</a:t>
            </a:r>
            <a:r>
              <a:rPr lang="zh-CN" altLang="en-US" sz="1400" dirty="0" smtClean="0">
                <a:latin typeface="+mn-ea"/>
                <a:ea typeface="+mn-ea"/>
              </a:rPr>
              <a:t>出现下降，降幅为</a:t>
            </a:r>
            <a:r>
              <a:rPr lang="en-US" altLang="zh-CN" sz="1400" dirty="0" smtClean="0">
                <a:latin typeface="+mn-ea"/>
                <a:ea typeface="+mn-ea"/>
              </a:rPr>
              <a:t>2,700</a:t>
            </a:r>
            <a:r>
              <a:rPr lang="zh-CN" altLang="en-US" sz="1400" dirty="0" smtClean="0">
                <a:latin typeface="+mn-ea"/>
                <a:ea typeface="+mn-ea"/>
              </a:rPr>
              <a:t>元</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本月权重车型哈弗</a:t>
            </a:r>
            <a:r>
              <a:rPr lang="en-US" altLang="zh-CN" sz="1400" dirty="0" smtClean="0">
                <a:latin typeface="+mn-ea"/>
                <a:ea typeface="+mn-ea"/>
              </a:rPr>
              <a:t>H6</a:t>
            </a:r>
            <a:r>
              <a:rPr lang="zh-CN" altLang="en-US" sz="1400" dirty="0" smtClean="0">
                <a:latin typeface="+mn-ea"/>
                <a:ea typeface="+mn-ea"/>
              </a:rPr>
              <a:t>以及本田</a:t>
            </a:r>
            <a:r>
              <a:rPr lang="en-US" altLang="zh-CN" sz="1400" dirty="0" smtClean="0">
                <a:latin typeface="+mn-ea"/>
                <a:ea typeface="+mn-ea"/>
              </a:rPr>
              <a:t>CR-V</a:t>
            </a:r>
            <a:r>
              <a:rPr lang="zh-CN" altLang="en-US" sz="1400" dirty="0" smtClean="0">
                <a:latin typeface="+mn-ea"/>
                <a:ea typeface="+mn-ea"/>
              </a:rPr>
              <a:t>的加权成交价格降幅明显，导致</a:t>
            </a:r>
            <a:r>
              <a:rPr lang="zh-CN" altLang="en-US" sz="1400" dirty="0" smtClean="0">
                <a:latin typeface="+mn-ea"/>
                <a:ea typeface="+mn-ea"/>
              </a:rPr>
              <a:t>该级别价格</a:t>
            </a:r>
            <a:r>
              <a:rPr lang="zh-CN" altLang="en-US" sz="1400" dirty="0" smtClean="0">
                <a:latin typeface="+mn-ea"/>
                <a:ea typeface="+mn-ea"/>
              </a:rPr>
              <a:t>指数下降</a:t>
            </a:r>
            <a:endParaRPr lang="en-US" altLang="zh-CN" sz="1400" dirty="0" smtClean="0">
              <a:latin typeface="+mn-ea"/>
              <a:ea typeface="+mn-ea"/>
            </a:endParaRPr>
          </a:p>
        </p:txBody>
      </p:sp>
      <p:sp>
        <p:nvSpPr>
          <p:cNvPr id="15" name="Oval 178"/>
          <p:cNvSpPr>
            <a:spLocks noChangeArrowheads="1"/>
          </p:cNvSpPr>
          <p:nvPr/>
        </p:nvSpPr>
        <p:spPr bwMode="auto">
          <a:xfrm>
            <a:off x="1187624" y="5661248"/>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13.26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835696" y="537321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14.16</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价格</a:t>
            </a:r>
            <a:r>
              <a:rPr lang="zh-CN" altLang="en-US" dirty="0"/>
              <a:t>变化</a:t>
            </a:r>
            <a:r>
              <a:rPr lang="en-US" altLang="en-US" dirty="0" err="1"/>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117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14.78</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15.20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563888"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smtClean="0">
                <a:ln>
                  <a:noFill/>
                </a:ln>
                <a:solidFill>
                  <a:srgbClr val="FF9933"/>
                </a:solidFill>
                <a:effectLst/>
                <a:uLnTx/>
                <a:uFillTx/>
              </a:rPr>
              <a:t>14.93</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552"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58070147"/>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35</a:t>
            </a:fld>
            <a:endParaRPr lang="zh-CN" altLang="en-US" dirty="0" smtClean="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a:t>
            </a:r>
            <a:r>
              <a:rPr lang="zh-CN" altLang="en-US" sz="900" dirty="0" smtClean="0">
                <a:latin typeface="+mn-lt"/>
                <a:ea typeface="华文细黑" pitchFamily="2" charset="-122"/>
              </a:rPr>
              <a:t>：基期为上年</a:t>
            </a:r>
            <a:r>
              <a:rPr lang="en-US" altLang="zh-CN" sz="900" dirty="0" smtClean="0">
                <a:latin typeface="+mn-lt"/>
                <a:ea typeface="华文细黑" pitchFamily="2" charset="-122"/>
              </a:rPr>
              <a:t>12</a:t>
            </a:r>
            <a:r>
              <a:rPr lang="zh-CN" altLang="en-US" sz="900" dirty="0" smtClean="0">
                <a:latin typeface="+mn-lt"/>
                <a:ea typeface="华文细黑" pitchFamily="2" charset="-122"/>
              </a:rPr>
              <a:t>月</a:t>
            </a:r>
            <a:endParaRPr lang="zh-CN" altLang="en-US" sz="900" dirty="0">
              <a:latin typeface="+mn-lt"/>
              <a:ea typeface="华文细黑" pitchFamily="2" charset="-122"/>
            </a:endParaRP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smtClean="0">
                <a:solidFill>
                  <a:srgbClr val="5F5F5F"/>
                </a:solidFill>
                <a:latin typeface="+mn-ea"/>
                <a:ea typeface="+mn-ea"/>
              </a:rPr>
              <a:t>2017 GAIN·5</a:t>
            </a:r>
            <a:r>
              <a:rPr lang="zh-CN" altLang="en-US" sz="1600" b="1" dirty="0" smtClean="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a:t>
            </a:r>
            <a:r>
              <a:rPr lang="zh-CN" altLang="en-US" sz="1600" b="1" dirty="0" smtClean="0">
                <a:solidFill>
                  <a:srgbClr val="5F5F5F"/>
                </a:solidFill>
                <a:latin typeface="+mn-ea"/>
                <a:ea typeface="+mn-ea"/>
              </a:rPr>
              <a:t>为</a:t>
            </a:r>
            <a:r>
              <a:rPr lang="en-US" altLang="zh-CN" sz="1600" b="1" dirty="0" smtClean="0">
                <a:solidFill>
                  <a:srgbClr val="5F5F5F"/>
                </a:solidFill>
                <a:latin typeface="+mn-ea"/>
                <a:ea typeface="+mn-ea"/>
              </a:rPr>
              <a:t>-</a:t>
            </a:r>
            <a:r>
              <a:rPr lang="en-US" altLang="zh-CN" sz="1600" b="1" dirty="0" smtClean="0">
                <a:solidFill>
                  <a:srgbClr val="5F5F5F"/>
                </a:solidFill>
                <a:latin typeface="+mn-ea"/>
                <a:ea typeface="+mn-ea"/>
              </a:rPr>
              <a:t>1.63</a:t>
            </a:r>
            <a:r>
              <a:rPr lang="zh-CN" altLang="en-US" sz="1600" b="1" dirty="0" smtClean="0">
                <a:solidFill>
                  <a:srgbClr val="5F5F5F"/>
                </a:solidFill>
                <a:latin typeface="+mn-ea"/>
                <a:ea typeface="+mn-ea"/>
              </a:rPr>
              <a:t>，</a:t>
            </a:r>
            <a:r>
              <a:rPr lang="zh-CN" altLang="en-US" sz="1600" b="1" dirty="0" smtClean="0">
                <a:solidFill>
                  <a:srgbClr val="5F5F5F"/>
                </a:solidFill>
                <a:latin typeface="+mn-ea"/>
                <a:ea typeface="+mn-ea"/>
              </a:rPr>
              <a:t>环比</a:t>
            </a:r>
            <a:r>
              <a:rPr lang="zh-CN" altLang="en-US" sz="1600" b="1" dirty="0" smtClean="0">
                <a:solidFill>
                  <a:srgbClr val="5F5F5F"/>
                </a:solidFill>
                <a:latin typeface="+mn-ea"/>
                <a:ea typeface="+mn-ea"/>
              </a:rPr>
              <a:t>下降</a:t>
            </a:r>
            <a:r>
              <a:rPr lang="en-US" altLang="zh-CN" sz="1600" b="1" dirty="0" smtClean="0">
                <a:solidFill>
                  <a:srgbClr val="5F5F5F"/>
                </a:solidFill>
                <a:latin typeface="+mn-ea"/>
                <a:ea typeface="+mn-ea"/>
              </a:rPr>
              <a:t>5.4%</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a:t>
            </a:r>
            <a:r>
              <a:rPr lang="zh-CN" altLang="en-US" sz="1400" dirty="0" smtClean="0">
                <a:latin typeface="+mn-ea"/>
                <a:ea typeface="+mn-ea"/>
              </a:rPr>
              <a:t>月</a:t>
            </a:r>
            <a:r>
              <a:rPr lang="en-US" altLang="zh-CN" sz="1400" dirty="0" smtClean="0">
                <a:latin typeface="+mn-ea"/>
                <a:ea typeface="+mn-ea"/>
              </a:rPr>
              <a:t>SUV</a:t>
            </a:r>
            <a:r>
              <a:rPr lang="zh-CN" altLang="en-US" sz="1400" dirty="0" smtClean="0">
                <a:latin typeface="+mn-ea"/>
                <a:ea typeface="+mn-ea"/>
              </a:rPr>
              <a:t>市场</a:t>
            </a:r>
            <a:r>
              <a:rPr lang="zh-CN" altLang="en-US" sz="1400" dirty="0">
                <a:latin typeface="+mn-ea"/>
                <a:ea typeface="+mn-ea"/>
              </a:rPr>
              <a:t>终端</a:t>
            </a:r>
            <a:r>
              <a:rPr lang="zh-CN" altLang="en-US" sz="1400" dirty="0" smtClean="0">
                <a:latin typeface="+mn-ea"/>
                <a:ea typeface="+mn-ea"/>
              </a:rPr>
              <a:t>优惠指数连续第</a:t>
            </a:r>
            <a:r>
              <a:rPr lang="en-US" altLang="zh-CN" sz="1400" dirty="0" smtClean="0">
                <a:latin typeface="+mn-ea"/>
                <a:ea typeface="+mn-ea"/>
              </a:rPr>
              <a:t>4</a:t>
            </a:r>
            <a:r>
              <a:rPr lang="zh-CN" altLang="en-US" sz="1400" dirty="0" smtClean="0">
                <a:latin typeface="+mn-ea"/>
                <a:ea typeface="+mn-ea"/>
              </a:rPr>
              <a:t>个月出现下降</a:t>
            </a:r>
            <a:endParaRPr lang="en-US" altLang="zh-CN" sz="1400" dirty="0" smtClean="0">
              <a:latin typeface="+mn-ea"/>
              <a:ea typeface="+mn-ea"/>
            </a:endParaRPr>
          </a:p>
          <a:p>
            <a:pPr lvl="1" algn="l" eaLnBrk="1" hangingPunct="1">
              <a:lnSpc>
                <a:spcPts val="2000"/>
              </a:lnSpc>
              <a:spcAft>
                <a:spcPts val="600"/>
              </a:spcAft>
              <a:buFont typeface="Wingdings" pitchFamily="2" charset="2"/>
              <a:buChar char="Ø"/>
            </a:pPr>
            <a:r>
              <a:rPr lang="zh-CN" altLang="en-US" sz="1400" dirty="0" smtClean="0">
                <a:latin typeface="+mn-ea"/>
                <a:ea typeface="+mn-ea"/>
              </a:rPr>
              <a:t>本月</a:t>
            </a:r>
            <a:r>
              <a:rPr lang="zh-CN" altLang="en-US" sz="1400" dirty="0" smtClean="0">
                <a:latin typeface="+mn-ea"/>
                <a:ea typeface="+mn-ea"/>
              </a:rPr>
              <a:t>由于权重车型途观的优惠幅度增加明显，拉低了</a:t>
            </a:r>
            <a:r>
              <a:rPr lang="zh-CN" altLang="en-US" sz="1400" dirty="0" smtClean="0">
                <a:latin typeface="+mn-ea"/>
                <a:ea typeface="+mn-ea"/>
              </a:rPr>
              <a:t>该级别的优惠指数</a:t>
            </a:r>
            <a:endParaRPr lang="en-US" altLang="zh-CN" sz="1400" dirty="0" smtClean="0">
              <a:latin typeface="+mn-ea"/>
              <a:ea typeface="+mn-ea"/>
            </a:endParaRPr>
          </a:p>
        </p:txBody>
      </p:sp>
      <p:sp>
        <p:nvSpPr>
          <p:cNvPr id="15" name="Oval 178"/>
          <p:cNvSpPr>
            <a:spLocks noChangeArrowheads="1"/>
          </p:cNvSpPr>
          <p:nvPr/>
        </p:nvSpPr>
        <p:spPr bwMode="auto">
          <a:xfrm rot="10800000" flipV="1">
            <a:off x="1187624"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￥9,133</a:t>
            </a:r>
            <a:endParaRPr lang="en-US" altLang="en-US" sz="900" dirty="0" smtClean="0">
              <a:solidFill>
                <a:srgbClr val="FF9933"/>
              </a:solidFill>
            </a:endParaRPr>
          </a:p>
        </p:txBody>
      </p:sp>
      <p:sp>
        <p:nvSpPr>
          <p:cNvPr id="16" name="Oval 178"/>
          <p:cNvSpPr>
            <a:spLocks noChangeArrowheads="1"/>
          </p:cNvSpPr>
          <p:nvPr/>
        </p:nvSpPr>
        <p:spPr bwMode="auto">
          <a:xfrm rot="10800000" flipV="1">
            <a:off x="1763688"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9,200</a:t>
            </a:r>
          </a:p>
        </p:txBody>
      </p:sp>
      <p:sp>
        <p:nvSpPr>
          <p:cNvPr id="17"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·SUV</a:t>
            </a:r>
            <a:r>
              <a:rPr lang="zh-CN" altLang="en-US" dirty="0" smtClean="0"/>
              <a:t>终端优惠</a:t>
            </a:r>
            <a:r>
              <a:rPr lang="en-US" altLang="en-US" dirty="0" err="1" smtClean="0"/>
              <a:t>指数</a:t>
            </a:r>
            <a:r>
              <a:rPr lang="en-US" altLang="en-US" dirty="0" smtClean="0"/>
              <a:t>—5</a:t>
            </a:r>
            <a:r>
              <a:rPr lang="zh-CN" altLang="en-US" dirty="0" smtClean="0"/>
              <a:t>月</a:t>
            </a:r>
            <a:endParaRPr lang="zh-CN" altLang="en-US" dirty="0"/>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zh-CN" sz="900" dirty="0" smtClean="0">
                <a:solidFill>
                  <a:srgbClr val="FF9933"/>
                </a:solidFill>
              </a:rPr>
              <a:t>12,094</a:t>
            </a:r>
            <a:endParaRPr lang="en-US" altLang="en-US" sz="900" dirty="0" smtClean="0">
              <a:solidFill>
                <a:srgbClr val="FF9933"/>
              </a:solidFill>
            </a:endParaRPr>
          </a:p>
        </p:txBody>
      </p:sp>
      <p:sp>
        <p:nvSpPr>
          <p:cNvPr id="27" name="Oval 178"/>
          <p:cNvSpPr>
            <a:spLocks noChangeArrowheads="1"/>
          </p:cNvSpPr>
          <p:nvPr/>
        </p:nvSpPr>
        <p:spPr bwMode="auto">
          <a:xfrm rot="10800000" flipV="1">
            <a:off x="2987824" y="522920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13,485</a:t>
            </a:r>
          </a:p>
        </p:txBody>
      </p:sp>
      <p:sp>
        <p:nvSpPr>
          <p:cNvPr id="28" name="Oval 178"/>
          <p:cNvSpPr>
            <a:spLocks noChangeArrowheads="1"/>
          </p:cNvSpPr>
          <p:nvPr/>
        </p:nvSpPr>
        <p:spPr bwMode="auto">
          <a:xfrm rot="10800000" flipV="1">
            <a:off x="3563888" y="530120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14,219</a:t>
            </a:r>
          </a:p>
        </p:txBody>
      </p:sp>
    </p:spTree>
    <p:extLst>
      <p:ext uri="{BB962C8B-B14F-4D97-AF65-F5344CB8AC3E}">
        <p14:creationId xmlns:p14="http://schemas.microsoft.com/office/powerpoint/2010/main" val="336357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36</a:t>
            </a:fld>
            <a:endParaRPr lang="zh-CN" altLang="en-US" dirty="0" smtClean="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2919422550"/>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月上海价格</a:t>
            </a:r>
            <a:r>
              <a:rPr lang="zh-CN" altLang="en-US" sz="1600" b="1" dirty="0">
                <a:solidFill>
                  <a:srgbClr val="5F5F5F"/>
                </a:solidFill>
                <a:latin typeface="微软雅黑"/>
                <a:ea typeface="微软雅黑"/>
              </a:rPr>
              <a:t>变化</a:t>
            </a:r>
            <a:r>
              <a:rPr lang="zh-CN" altLang="en-US" sz="1600" b="1" dirty="0" smtClean="0">
                <a:solidFill>
                  <a:srgbClr val="5F5F5F"/>
                </a:solidFill>
                <a:latin typeface="微软雅黑"/>
                <a:ea typeface="微软雅黑"/>
              </a:rPr>
              <a:t>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4.38</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a:t>
            </a:r>
            <a:r>
              <a:rPr lang="zh-CN" altLang="en-US" sz="1600" b="1" dirty="0" smtClean="0">
                <a:solidFill>
                  <a:srgbClr val="5F5F5F"/>
                </a:solidFill>
                <a:latin typeface="微软雅黑"/>
                <a:ea typeface="微软雅黑"/>
              </a:rPr>
              <a:t>比下降</a:t>
            </a:r>
            <a:r>
              <a:rPr lang="en-US" altLang="zh-CN" sz="1600" b="1" dirty="0" smtClean="0">
                <a:solidFill>
                  <a:srgbClr val="5F5F5F"/>
                </a:solidFill>
                <a:latin typeface="微软雅黑"/>
                <a:ea typeface="微软雅黑"/>
              </a:rPr>
              <a:t>2%</a:t>
            </a:r>
            <a:r>
              <a:rPr lang="zh-CN" altLang="en-US" sz="1600" b="1" dirty="0">
                <a:solidFill>
                  <a:srgbClr val="5F5F5F"/>
                </a:solidFill>
                <a:latin typeface="微软雅黑"/>
                <a:ea typeface="微软雅黑"/>
              </a:rPr>
              <a:t>，市场</a:t>
            </a:r>
            <a:r>
              <a:rPr lang="zh-CN" altLang="en-US" sz="1600" b="1" dirty="0" smtClean="0">
                <a:solidFill>
                  <a:srgbClr val="5F5F5F"/>
                </a:solidFill>
                <a:latin typeface="微软雅黑"/>
                <a:ea typeface="微软雅黑"/>
              </a:rPr>
              <a:t>均价</a:t>
            </a:r>
            <a:r>
              <a:rPr lang="zh-CN" altLang="en-US" sz="1600" b="1" dirty="0">
                <a:solidFill>
                  <a:srgbClr val="5F5F5F"/>
                </a:solidFill>
                <a:latin typeface="微软雅黑"/>
                <a:ea typeface="微软雅黑"/>
              </a:rPr>
              <a:t>从</a:t>
            </a:r>
            <a:r>
              <a:rPr lang="en-US" altLang="zh-CN" sz="1600" b="1" dirty="0" smtClean="0">
                <a:solidFill>
                  <a:srgbClr val="5F5F5F"/>
                </a:solidFill>
                <a:latin typeface="微软雅黑"/>
              </a:rPr>
              <a:t>14.11</a:t>
            </a:r>
            <a:r>
              <a:rPr lang="zh-CN" altLang="en-US" sz="1600" b="1" dirty="0" smtClean="0">
                <a:solidFill>
                  <a:srgbClr val="5F5F5F"/>
                </a:solidFill>
                <a:latin typeface="微软雅黑"/>
                <a:ea typeface="微软雅黑"/>
              </a:rPr>
              <a:t>万下降至</a:t>
            </a:r>
            <a:r>
              <a:rPr lang="en-US" altLang="zh-CN" sz="1600" b="1" dirty="0" smtClean="0">
                <a:solidFill>
                  <a:srgbClr val="5F5F5F"/>
                </a:solidFill>
                <a:latin typeface="微软雅黑"/>
                <a:ea typeface="微软雅黑"/>
              </a:rPr>
              <a:t>13.82</a:t>
            </a:r>
            <a:r>
              <a:rPr lang="zh-CN" altLang="en-US" sz="1600" b="1" dirty="0" smtClean="0">
                <a:solidFill>
                  <a:srgbClr val="5F5F5F"/>
                </a:solidFill>
                <a:latin typeface="微软雅黑"/>
                <a:ea typeface="微软雅黑"/>
              </a:rPr>
              <a:t>万</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本月上海地区的成交价格</a:t>
            </a:r>
            <a:r>
              <a:rPr lang="zh-CN" altLang="en-US" sz="1400" dirty="0" smtClean="0">
                <a:solidFill>
                  <a:srgbClr val="474747"/>
                </a:solidFill>
                <a:latin typeface="+mn-ea"/>
                <a:ea typeface="+mn-ea"/>
              </a:rPr>
              <a:t>指数环比下降，降幅为</a:t>
            </a:r>
            <a:r>
              <a:rPr lang="en-US" altLang="zh-CN" sz="1400" dirty="0" smtClean="0">
                <a:solidFill>
                  <a:srgbClr val="474747"/>
                </a:solidFill>
                <a:latin typeface="+mn-ea"/>
                <a:ea typeface="+mn-ea"/>
              </a:rPr>
              <a:t>2,900</a:t>
            </a:r>
            <a:r>
              <a:rPr lang="zh-CN" altLang="en-US" sz="1400" dirty="0" smtClean="0">
                <a:solidFill>
                  <a:srgbClr val="474747"/>
                </a:solidFill>
                <a:latin typeface="+mn-ea"/>
                <a:ea typeface="+mn-ea"/>
              </a:rPr>
              <a:t>元</a:t>
            </a:r>
            <a:endParaRPr lang="en-US" altLang="zh-CN" sz="1400" dirty="0" smtClean="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smtClean="0">
                <a:solidFill>
                  <a:srgbClr val="474747"/>
                </a:solidFill>
                <a:latin typeface="+mn-ea"/>
                <a:ea typeface="+mn-ea"/>
              </a:rPr>
              <a:t>上海乘用车市场本月主要</a:t>
            </a:r>
            <a:r>
              <a:rPr lang="zh-CN" altLang="en-US" sz="1400" dirty="0" smtClean="0">
                <a:solidFill>
                  <a:srgbClr val="474747"/>
                </a:solidFill>
                <a:latin typeface="+mn-ea"/>
                <a:ea typeface="+mn-ea"/>
              </a:rPr>
              <a:t>受</a:t>
            </a:r>
            <a:r>
              <a:rPr lang="zh-CN" altLang="en-US" sz="1400" dirty="0" smtClean="0">
                <a:solidFill>
                  <a:srgbClr val="474747"/>
                </a:solidFill>
                <a:latin typeface="+mn-ea"/>
                <a:ea typeface="+mn-ea"/>
              </a:rPr>
              <a:t>宝马</a:t>
            </a:r>
            <a:r>
              <a:rPr lang="en-US" altLang="zh-CN" sz="1400" dirty="0" smtClean="0">
                <a:solidFill>
                  <a:srgbClr val="474747"/>
                </a:solidFill>
                <a:latin typeface="+mn-ea"/>
                <a:ea typeface="+mn-ea"/>
              </a:rPr>
              <a:t>5</a:t>
            </a:r>
            <a:r>
              <a:rPr lang="zh-CN" altLang="en-US" sz="1400" dirty="0" smtClean="0">
                <a:solidFill>
                  <a:srgbClr val="474747"/>
                </a:solidFill>
                <a:latin typeface="+mn-ea"/>
                <a:ea typeface="+mn-ea"/>
              </a:rPr>
              <a:t>系</a:t>
            </a:r>
            <a:r>
              <a:rPr lang="zh-CN" altLang="en-US" sz="1400" dirty="0" smtClean="0">
                <a:solidFill>
                  <a:srgbClr val="474747"/>
                </a:solidFill>
                <a:latin typeface="+mn-ea"/>
                <a:ea typeface="+mn-ea"/>
              </a:rPr>
              <a:t>、</a:t>
            </a:r>
            <a:r>
              <a:rPr lang="en-US" altLang="zh-CN" sz="1400" dirty="0" smtClean="0">
                <a:solidFill>
                  <a:srgbClr val="474747"/>
                </a:solidFill>
                <a:latin typeface="+mn-ea"/>
                <a:ea typeface="+mn-ea"/>
              </a:rPr>
              <a:t>GL8</a:t>
            </a:r>
            <a:r>
              <a:rPr lang="zh-CN" altLang="en-US" sz="1400" dirty="0" smtClean="0">
                <a:solidFill>
                  <a:srgbClr val="474747"/>
                </a:solidFill>
                <a:latin typeface="+mn-ea"/>
                <a:ea typeface="+mn-ea"/>
              </a:rPr>
              <a:t>等车型加权成交价格下降的影响，拉低了</a:t>
            </a:r>
            <a:r>
              <a:rPr lang="zh-CN" altLang="en-US" sz="1400" dirty="0" smtClean="0">
                <a:solidFill>
                  <a:srgbClr val="474747"/>
                </a:solidFill>
                <a:latin typeface="+mn-ea"/>
                <a:ea typeface="+mn-ea"/>
              </a:rPr>
              <a:t>该地区价格</a:t>
            </a:r>
            <a:r>
              <a:rPr lang="zh-CN" altLang="en-US" sz="1400" dirty="0" smtClean="0">
                <a:solidFill>
                  <a:srgbClr val="474747"/>
                </a:solidFill>
                <a:latin typeface="+mn-ea"/>
                <a:ea typeface="+mn-ea"/>
              </a:rPr>
              <a:t>指数</a:t>
            </a:r>
            <a:endParaRPr lang="en-US" altLang="zh-CN" sz="1400" dirty="0" smtClean="0">
              <a:solidFill>
                <a:srgbClr val="474747"/>
              </a:solidFill>
              <a:latin typeface="+mn-ea"/>
              <a:ea typeface="+mn-ea"/>
            </a:endParaRPr>
          </a:p>
        </p:txBody>
      </p:sp>
      <p:sp>
        <p:nvSpPr>
          <p:cNvPr id="15" name="Oval 178"/>
          <p:cNvSpPr>
            <a:spLocks noChangeArrowheads="1"/>
          </p:cNvSpPr>
          <p:nvPr/>
        </p:nvSpPr>
        <p:spPr bwMode="auto">
          <a:xfrm>
            <a:off x="1835696" y="4653136"/>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13.47</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5</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13.70</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22108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14.11</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365104"/>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smtClean="0">
                <a:solidFill>
                  <a:srgbClr val="FF9933"/>
                </a:solidFill>
              </a:rPr>
              <a:t>13.82</a:t>
            </a:r>
            <a:r>
              <a:rPr kumimoji="0" lang="zh-CN" altLang="en-US" sz="900" i="0" u="none" strike="noStrike" kern="0" cap="none" spc="0" normalizeH="0" baseline="0" noProof="0" dirty="0" smtClean="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37</a:t>
            </a:fld>
            <a:endParaRPr lang="zh-CN" altLang="en-US" smtClean="0">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3642513729"/>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a:t>
            </a:r>
            <a:r>
              <a:rPr lang="en-US" altLang="zh-CN" sz="1600" b="1" dirty="0" smtClean="0">
                <a:solidFill>
                  <a:srgbClr val="5F5F5F"/>
                </a:solidFill>
                <a:latin typeface="微软雅黑"/>
                <a:ea typeface="微软雅黑"/>
              </a:rPr>
              <a:t>GAIN·5</a:t>
            </a:r>
            <a:r>
              <a:rPr lang="zh-CN" altLang="en-US" sz="1600" b="1" dirty="0" smtClean="0">
                <a:solidFill>
                  <a:srgbClr val="5F5F5F"/>
                </a:solidFill>
                <a:latin typeface="微软雅黑"/>
                <a:ea typeface="微软雅黑"/>
              </a:rPr>
              <a:t>月上海终端</a:t>
            </a:r>
            <a:r>
              <a:rPr lang="zh-CN" altLang="en-US" sz="1600" b="1" dirty="0">
                <a:solidFill>
                  <a:srgbClr val="5F5F5F"/>
                </a:solidFill>
                <a:latin typeface="微软雅黑"/>
                <a:ea typeface="微软雅黑"/>
              </a:rPr>
              <a:t>优惠指数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a:t>
            </a:r>
            <a:r>
              <a:rPr lang="en-US" altLang="zh-CN" sz="1600" b="1" dirty="0" smtClean="0">
                <a:solidFill>
                  <a:srgbClr val="5F5F5F"/>
                </a:solidFill>
                <a:latin typeface="微软雅黑"/>
                <a:ea typeface="微软雅黑"/>
              </a:rPr>
              <a:t>3.28</a:t>
            </a:r>
            <a:r>
              <a:rPr lang="zh-CN" altLang="en-US" sz="1600" b="1" dirty="0" smtClean="0">
                <a:solidFill>
                  <a:srgbClr val="5F5F5F"/>
                </a:solidFill>
                <a:latin typeface="微软雅黑"/>
                <a:ea typeface="微软雅黑"/>
              </a:rPr>
              <a:t>，</a:t>
            </a:r>
            <a:r>
              <a:rPr lang="zh-CN" altLang="en-US" sz="1600" b="1" dirty="0">
                <a:solidFill>
                  <a:srgbClr val="5F5F5F"/>
                </a:solidFill>
                <a:latin typeface="微软雅黑"/>
                <a:ea typeface="微软雅黑"/>
              </a:rPr>
              <a:t>环比</a:t>
            </a:r>
            <a:r>
              <a:rPr lang="zh-CN" altLang="en-US" sz="1600" b="1" dirty="0" smtClean="0">
                <a:solidFill>
                  <a:srgbClr val="5F5F5F"/>
                </a:solidFill>
                <a:latin typeface="微软雅黑"/>
                <a:ea typeface="微软雅黑"/>
              </a:rPr>
              <a:t>下降</a:t>
            </a:r>
            <a:r>
              <a:rPr lang="en-US" altLang="zh-CN" sz="1600" b="1" dirty="0" smtClean="0">
                <a:solidFill>
                  <a:srgbClr val="5F5F5F"/>
                </a:solidFill>
                <a:latin typeface="微软雅黑"/>
                <a:ea typeface="微软雅黑"/>
              </a:rPr>
              <a:t>4.1%</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上海地区终端优惠已连续</a:t>
            </a:r>
            <a:r>
              <a:rPr lang="zh-CN" altLang="en-US" sz="1400" dirty="0" smtClean="0">
                <a:solidFill>
                  <a:srgbClr val="5F5F5F"/>
                </a:solidFill>
                <a:latin typeface="微软雅黑"/>
                <a:ea typeface="微软雅黑"/>
              </a:rPr>
              <a:t>第</a:t>
            </a:r>
            <a:r>
              <a:rPr lang="en-US" altLang="zh-CN" sz="1400" dirty="0">
                <a:solidFill>
                  <a:srgbClr val="5F5F5F"/>
                </a:solidFill>
                <a:latin typeface="微软雅黑"/>
                <a:ea typeface="微软雅黑"/>
              </a:rPr>
              <a:t>4</a:t>
            </a:r>
            <a:r>
              <a:rPr lang="zh-CN" altLang="en-US" sz="1400" dirty="0" smtClean="0">
                <a:solidFill>
                  <a:srgbClr val="5F5F5F"/>
                </a:solidFill>
                <a:latin typeface="微软雅黑"/>
                <a:ea typeface="微软雅黑"/>
              </a:rPr>
              <a:t>个月</a:t>
            </a:r>
            <a:r>
              <a:rPr lang="zh-CN" altLang="en-US" sz="1400" dirty="0" smtClean="0">
                <a:solidFill>
                  <a:srgbClr val="5F5F5F"/>
                </a:solidFill>
                <a:latin typeface="微软雅黑"/>
                <a:ea typeface="微软雅黑"/>
              </a:rPr>
              <a:t>保持增加态势</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本月上海</a:t>
            </a:r>
            <a:r>
              <a:rPr lang="zh-CN" altLang="en-US" sz="1400" dirty="0" smtClean="0">
                <a:solidFill>
                  <a:srgbClr val="5F5F5F"/>
                </a:solidFill>
                <a:latin typeface="微软雅黑"/>
                <a:ea typeface="微软雅黑"/>
              </a:rPr>
              <a:t>地区轩逸、途观以及</a:t>
            </a:r>
            <a:r>
              <a:rPr lang="en-US" altLang="zh-CN" sz="1400" dirty="0" smtClean="0">
                <a:solidFill>
                  <a:srgbClr val="5F5F5F"/>
                </a:solidFill>
                <a:latin typeface="微软雅黑"/>
                <a:ea typeface="微软雅黑"/>
              </a:rPr>
              <a:t>A6</a:t>
            </a:r>
            <a:r>
              <a:rPr lang="zh-CN" altLang="en-US" sz="1400" dirty="0" smtClean="0">
                <a:solidFill>
                  <a:srgbClr val="5F5F5F"/>
                </a:solidFill>
                <a:latin typeface="微软雅黑"/>
                <a:ea typeface="微软雅黑"/>
              </a:rPr>
              <a:t>等车型的加权优惠增加明显，</a:t>
            </a:r>
            <a:r>
              <a:rPr lang="zh-CN" altLang="en-US" sz="1400" dirty="0" smtClean="0">
                <a:solidFill>
                  <a:srgbClr val="5F5F5F"/>
                </a:solidFill>
                <a:latin typeface="微软雅黑"/>
                <a:ea typeface="微软雅黑"/>
              </a:rPr>
              <a:t>对该地区市场终端优惠产生较大影响</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14,280</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—5</a:t>
            </a:r>
            <a:r>
              <a:rPr lang="zh-CN" altLang="en-US" dirty="0" smtClean="0"/>
              <a:t>月上海</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0851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16,516</a:t>
            </a:r>
          </a:p>
        </p:txBody>
      </p:sp>
      <p:sp>
        <p:nvSpPr>
          <p:cNvPr id="26" name="Oval 178"/>
          <p:cNvSpPr>
            <a:spLocks noChangeArrowheads="1"/>
          </p:cNvSpPr>
          <p:nvPr/>
        </p:nvSpPr>
        <p:spPr bwMode="auto">
          <a:xfrm rot="10800000" flipV="1">
            <a:off x="2987824" y="522920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18,406</a:t>
            </a:r>
          </a:p>
        </p:txBody>
      </p:sp>
      <p:sp>
        <p:nvSpPr>
          <p:cNvPr id="27" name="Oval 178"/>
          <p:cNvSpPr>
            <a:spLocks noChangeArrowheads="1"/>
          </p:cNvSpPr>
          <p:nvPr/>
        </p:nvSpPr>
        <p:spPr bwMode="auto">
          <a:xfrm rot="10800000" flipV="1">
            <a:off x="3563888" y="5373216"/>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19,166</a:t>
            </a:r>
          </a:p>
        </p:txBody>
      </p:sp>
    </p:spTree>
    <p:extLst>
      <p:ext uri="{BB962C8B-B14F-4D97-AF65-F5344CB8AC3E}">
        <p14:creationId xmlns:p14="http://schemas.microsoft.com/office/powerpoint/2010/main" val="3599228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38</a:t>
            </a:fld>
            <a:endParaRPr lang="zh-CN" altLang="en-US" dirty="0" smtClean="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1" name="Object 4"/>
          <p:cNvGraphicFramePr>
            <a:graphicFrameLocks noChangeAspect="1"/>
          </p:cNvGraphicFramePr>
          <p:nvPr>
            <p:extLst>
              <p:ext uri="{D42A27DB-BD31-4B8C-83A1-F6EECF244321}">
                <p14:modId xmlns:p14="http://schemas.microsoft.com/office/powerpoint/2010/main" val="3493632966"/>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656283"/>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rgbClr val="5F5F5F"/>
                </a:solidFill>
                <a:latin typeface="微软雅黑"/>
                <a:ea typeface="微软雅黑"/>
              </a:rPr>
              <a:t>2017 GAIN·5</a:t>
            </a:r>
            <a:r>
              <a:rPr lang="zh-CN" altLang="en-US" sz="1600" b="1" dirty="0" smtClean="0">
                <a:solidFill>
                  <a:srgbClr val="5F5F5F"/>
                </a:solidFill>
                <a:latin typeface="微软雅黑"/>
                <a:ea typeface="微软雅黑"/>
              </a:rPr>
              <a:t>月北京价格变化指数</a:t>
            </a:r>
            <a:r>
              <a:rPr lang="zh-CN" altLang="en-US" sz="1600" b="1" dirty="0" smtClean="0">
                <a:solidFill>
                  <a:srgbClr val="5F5F5F"/>
                </a:solidFill>
                <a:latin typeface="微软雅黑"/>
                <a:ea typeface="微软雅黑"/>
              </a:rPr>
              <a:t>为</a:t>
            </a:r>
            <a:r>
              <a:rPr lang="en-US" altLang="zh-CN" sz="1600" b="1" dirty="0" smtClean="0">
                <a:solidFill>
                  <a:srgbClr val="5F5F5F"/>
                </a:solidFill>
                <a:latin typeface="微软雅黑"/>
                <a:ea typeface="微软雅黑"/>
              </a:rPr>
              <a:t>3.40</a:t>
            </a:r>
            <a:r>
              <a:rPr lang="zh-CN" altLang="en-US" sz="1600" b="1" dirty="0" smtClean="0">
                <a:solidFill>
                  <a:srgbClr val="5F5F5F"/>
                </a:solidFill>
                <a:latin typeface="微软雅黑"/>
                <a:ea typeface="微软雅黑"/>
              </a:rPr>
              <a:t>，</a:t>
            </a:r>
            <a:r>
              <a:rPr lang="zh-CN" altLang="en-US" sz="1600" b="1" dirty="0" smtClean="0">
                <a:solidFill>
                  <a:srgbClr val="5F5F5F"/>
                </a:solidFill>
                <a:latin typeface="微软雅黑"/>
                <a:ea typeface="微软雅黑"/>
              </a:rPr>
              <a:t>环</a:t>
            </a:r>
            <a:r>
              <a:rPr lang="zh-CN" altLang="en-US" sz="1600" b="1" dirty="0" smtClean="0">
                <a:solidFill>
                  <a:srgbClr val="5F5F5F"/>
                </a:solidFill>
                <a:latin typeface="微软雅黑"/>
                <a:ea typeface="微软雅黑"/>
              </a:rPr>
              <a:t>比</a:t>
            </a:r>
            <a:r>
              <a:rPr lang="zh-CN" altLang="en-US" sz="1600" b="1" dirty="0" smtClean="0">
                <a:solidFill>
                  <a:srgbClr val="5F5F5F"/>
                </a:solidFill>
                <a:latin typeface="微软雅黑"/>
                <a:ea typeface="微软雅黑"/>
              </a:rPr>
              <a:t>下降</a:t>
            </a:r>
            <a:r>
              <a:rPr lang="en-US" altLang="zh-CN" sz="1600" b="1" dirty="0" smtClean="0">
                <a:solidFill>
                  <a:srgbClr val="5F5F5F"/>
                </a:solidFill>
                <a:latin typeface="微软雅黑"/>
                <a:ea typeface="微软雅黑"/>
              </a:rPr>
              <a:t>1.8</a:t>
            </a:r>
            <a:r>
              <a:rPr lang="en-US" altLang="zh-CN" sz="1600" b="1" dirty="0" smtClean="0">
                <a:solidFill>
                  <a:srgbClr val="5F5F5F"/>
                </a:solidFill>
                <a:latin typeface="微软雅黑"/>
                <a:ea typeface="微软雅黑"/>
              </a:rPr>
              <a:t>%</a:t>
            </a:r>
            <a:r>
              <a:rPr lang="zh-CN" altLang="en-US" sz="1600" b="1" dirty="0" smtClean="0">
                <a:solidFill>
                  <a:srgbClr val="5F5F5F"/>
                </a:solidFill>
                <a:latin typeface="微软雅黑"/>
                <a:ea typeface="微软雅黑"/>
              </a:rPr>
              <a:t>，市场均价由</a:t>
            </a:r>
            <a:r>
              <a:rPr lang="en-US" altLang="zh-CN" sz="1600" b="1" dirty="0" smtClean="0">
                <a:solidFill>
                  <a:srgbClr val="5F5F5F"/>
                </a:solidFill>
                <a:latin typeface="微软雅黑"/>
              </a:rPr>
              <a:t>13.85</a:t>
            </a:r>
            <a:r>
              <a:rPr lang="zh-CN" altLang="en-US" sz="1600" b="1" dirty="0" smtClean="0">
                <a:solidFill>
                  <a:srgbClr val="5F5F5F"/>
                </a:solidFill>
                <a:latin typeface="微软雅黑"/>
                <a:ea typeface="微软雅黑"/>
              </a:rPr>
              <a:t>万下降至</a:t>
            </a:r>
            <a:r>
              <a:rPr lang="en-US" altLang="zh-CN" sz="1600" b="1" dirty="0" smtClean="0">
                <a:solidFill>
                  <a:srgbClr val="5F5F5F"/>
                </a:solidFill>
                <a:latin typeface="微软雅黑"/>
                <a:ea typeface="微软雅黑"/>
              </a:rPr>
              <a:t>13.61</a:t>
            </a:r>
            <a:r>
              <a:rPr lang="zh-CN" altLang="en-US" sz="1600" b="1" dirty="0" smtClean="0">
                <a:solidFill>
                  <a:srgbClr val="5F5F5F"/>
                </a:solidFill>
                <a:latin typeface="微软雅黑"/>
                <a:ea typeface="微软雅黑"/>
              </a:rPr>
              <a:t>万</a:t>
            </a:r>
            <a:endParaRPr lang="zh-CN" altLang="en-US" sz="1600" b="1" dirty="0" smtClean="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本月北京地区市场整体成交价指数环比</a:t>
            </a:r>
            <a:r>
              <a:rPr lang="zh-CN" altLang="en-US" sz="1400" dirty="0" smtClean="0">
                <a:solidFill>
                  <a:srgbClr val="5F5F5F"/>
                </a:solidFill>
                <a:latin typeface="微软雅黑"/>
                <a:ea typeface="微软雅黑"/>
              </a:rPr>
              <a:t>出现</a:t>
            </a:r>
            <a:r>
              <a:rPr lang="zh-CN" altLang="en-US" sz="1400" dirty="0">
                <a:solidFill>
                  <a:srgbClr val="5F5F5F"/>
                </a:solidFill>
                <a:latin typeface="微软雅黑"/>
                <a:ea typeface="微软雅黑"/>
              </a:rPr>
              <a:t>下降</a:t>
            </a:r>
            <a:r>
              <a:rPr lang="zh-CN" altLang="en-US" sz="1400" dirty="0" smtClean="0">
                <a:solidFill>
                  <a:srgbClr val="5F5F5F"/>
                </a:solidFill>
                <a:latin typeface="微软雅黑"/>
                <a:ea typeface="微软雅黑"/>
              </a:rPr>
              <a:t>，降幅为</a:t>
            </a:r>
            <a:r>
              <a:rPr lang="en-US" altLang="zh-CN" sz="1400" dirty="0" smtClean="0">
                <a:solidFill>
                  <a:srgbClr val="5F5F5F"/>
                </a:solidFill>
                <a:latin typeface="微软雅黑"/>
                <a:ea typeface="微软雅黑"/>
              </a:rPr>
              <a:t>2</a:t>
            </a:r>
            <a:r>
              <a:rPr lang="en-US" altLang="zh-CN" sz="1400" dirty="0" smtClean="0">
                <a:solidFill>
                  <a:srgbClr val="5F5F5F"/>
                </a:solidFill>
                <a:latin typeface="微软雅黑"/>
                <a:ea typeface="微软雅黑"/>
              </a:rPr>
              <a:t>,400</a:t>
            </a:r>
            <a:r>
              <a:rPr lang="zh-CN" altLang="en-US" sz="1400" dirty="0" smtClean="0">
                <a:solidFill>
                  <a:srgbClr val="5F5F5F"/>
                </a:solidFill>
                <a:latin typeface="微软雅黑"/>
                <a:ea typeface="微软雅黑"/>
              </a:rPr>
              <a:t>元</a:t>
            </a:r>
            <a:endParaRPr lang="en-US" altLang="zh-CN" sz="1400" dirty="0" smtClean="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rgbClr val="5F5F5F"/>
                </a:solidFill>
                <a:latin typeface="微软雅黑"/>
                <a:ea typeface="微软雅黑"/>
              </a:rPr>
              <a:t>本月北京</a:t>
            </a:r>
            <a:r>
              <a:rPr lang="zh-CN" altLang="en-US" sz="1400" dirty="0">
                <a:solidFill>
                  <a:srgbClr val="5F5F5F"/>
                </a:solidFill>
                <a:latin typeface="微软雅黑"/>
                <a:ea typeface="微软雅黑"/>
              </a:rPr>
              <a:t>终端</a:t>
            </a:r>
            <a:r>
              <a:rPr lang="zh-CN" altLang="en-US" sz="1400" dirty="0" smtClean="0">
                <a:solidFill>
                  <a:srgbClr val="5F5F5F"/>
                </a:solidFill>
                <a:latin typeface="微软雅黑"/>
                <a:ea typeface="微软雅黑"/>
              </a:rPr>
              <a:t>市场</a:t>
            </a:r>
            <a:r>
              <a:rPr lang="zh-CN" altLang="en-US" sz="1400" dirty="0" smtClean="0">
                <a:solidFill>
                  <a:srgbClr val="5F5F5F"/>
                </a:solidFill>
                <a:latin typeface="微软雅黑"/>
                <a:ea typeface="微软雅黑"/>
              </a:rPr>
              <a:t>由于宝马</a:t>
            </a:r>
            <a:r>
              <a:rPr lang="en-US" altLang="zh-CN" sz="1400" dirty="0" smtClean="0">
                <a:solidFill>
                  <a:srgbClr val="5F5F5F"/>
                </a:solidFill>
                <a:latin typeface="微软雅黑"/>
                <a:ea typeface="微软雅黑"/>
              </a:rPr>
              <a:t>5</a:t>
            </a:r>
            <a:r>
              <a:rPr lang="zh-CN" altLang="en-US" sz="1400" dirty="0" smtClean="0">
                <a:solidFill>
                  <a:srgbClr val="5F5F5F"/>
                </a:solidFill>
                <a:latin typeface="微软雅黑"/>
                <a:ea typeface="微软雅黑"/>
              </a:rPr>
              <a:t>系以及别</a:t>
            </a:r>
            <a:r>
              <a:rPr lang="zh-CN" altLang="en-US" sz="1400" dirty="0" smtClean="0">
                <a:solidFill>
                  <a:srgbClr val="5F5F5F"/>
                </a:solidFill>
                <a:latin typeface="微软雅黑"/>
                <a:ea typeface="微软雅黑"/>
              </a:rPr>
              <a:t>克</a:t>
            </a:r>
            <a:r>
              <a:rPr lang="en-US" altLang="zh-CN" sz="1400" dirty="0" smtClean="0">
                <a:solidFill>
                  <a:srgbClr val="5F5F5F"/>
                </a:solidFill>
                <a:latin typeface="微软雅黑"/>
                <a:ea typeface="微软雅黑"/>
              </a:rPr>
              <a:t>GL8</a:t>
            </a:r>
            <a:r>
              <a:rPr lang="zh-CN" altLang="en-US" sz="1400" dirty="0" smtClean="0">
                <a:solidFill>
                  <a:srgbClr val="5F5F5F"/>
                </a:solidFill>
                <a:latin typeface="微软雅黑"/>
                <a:ea typeface="微软雅黑"/>
              </a:rPr>
              <a:t>等权车型加权成交价各出现</a:t>
            </a:r>
            <a:r>
              <a:rPr lang="zh-CN" altLang="en-US" sz="1400" dirty="0" smtClean="0">
                <a:solidFill>
                  <a:srgbClr val="5F5F5F"/>
                </a:solidFill>
                <a:latin typeface="微软雅黑"/>
                <a:ea typeface="微软雅黑"/>
              </a:rPr>
              <a:t>了</a:t>
            </a:r>
            <a:r>
              <a:rPr lang="zh-CN" altLang="en-US" sz="1400" dirty="0" smtClean="0">
                <a:solidFill>
                  <a:srgbClr val="5F5F5F"/>
                </a:solidFill>
                <a:latin typeface="微软雅黑"/>
                <a:ea typeface="微软雅黑"/>
              </a:rPr>
              <a:t>一定幅度的下跌，</a:t>
            </a:r>
            <a:r>
              <a:rPr lang="zh-CN" altLang="en-US" sz="1400" dirty="0" smtClean="0">
                <a:solidFill>
                  <a:srgbClr val="5F5F5F"/>
                </a:solidFill>
                <a:latin typeface="微软雅黑"/>
                <a:ea typeface="微软雅黑"/>
              </a:rPr>
              <a:t>因而</a:t>
            </a:r>
            <a:r>
              <a:rPr lang="zh-CN" altLang="en-US" sz="1400" dirty="0" smtClean="0">
                <a:solidFill>
                  <a:srgbClr val="5F5F5F"/>
                </a:solidFill>
                <a:latin typeface="微软雅黑"/>
                <a:ea typeface="微软雅黑"/>
              </a:rPr>
              <a:t>使得北京</a:t>
            </a:r>
            <a:r>
              <a:rPr lang="zh-CN" altLang="en-US" sz="1400" dirty="0" smtClean="0">
                <a:solidFill>
                  <a:srgbClr val="5F5F5F"/>
                </a:solidFill>
                <a:latin typeface="微软雅黑"/>
                <a:ea typeface="微软雅黑"/>
              </a:rPr>
              <a:t>地区的价格指数</a:t>
            </a:r>
            <a:r>
              <a:rPr lang="zh-CN" altLang="en-US" sz="1400" dirty="0" smtClean="0">
                <a:solidFill>
                  <a:srgbClr val="5F5F5F"/>
                </a:solidFill>
                <a:latin typeface="微软雅黑"/>
                <a:ea typeface="微软雅黑"/>
              </a:rPr>
              <a:t>出现下降</a:t>
            </a:r>
            <a:endParaRPr lang="en-US" altLang="zh-CN" sz="1400" dirty="0" smtClean="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a:t>城市</a:t>
            </a:r>
            <a:r>
              <a:rPr lang="zh-CN" altLang="en-US" dirty="0" smtClean="0"/>
              <a:t>价格</a:t>
            </a:r>
            <a:r>
              <a:rPr lang="zh-CN" altLang="en-US" dirty="0"/>
              <a:t>变化</a:t>
            </a:r>
            <a:r>
              <a:rPr lang="en-US" altLang="en-US" dirty="0" err="1"/>
              <a:t>指数</a:t>
            </a:r>
            <a:r>
              <a:rPr lang="en-US" altLang="en-US" dirty="0" smtClean="0"/>
              <a:t>—</a:t>
            </a:r>
            <a:r>
              <a:rPr lang="en-US" altLang="en-US" dirty="0"/>
              <a:t>5</a:t>
            </a:r>
            <a:r>
              <a:rPr lang="zh-CN" altLang="en-US" dirty="0" smtClean="0"/>
              <a:t>月北京</a:t>
            </a:r>
            <a:endParaRPr lang="zh-CN" altLang="en-US" dirty="0"/>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smtClean="0">
                  <a:solidFill>
                    <a:srgbClr val="FFFFFF"/>
                  </a:solidFill>
                  <a:ea typeface="华文细黑" pitchFamily="2" charset="-122"/>
                </a:rPr>
                <a:t>月度价格变化指数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Tree>
    <p:extLst>
      <p:ext uri="{BB962C8B-B14F-4D97-AF65-F5344CB8AC3E}">
        <p14:creationId xmlns:p14="http://schemas.microsoft.com/office/powerpoint/2010/main" val="224227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39</a:t>
            </a:fld>
            <a:endParaRPr lang="zh-CN" altLang="en-US" smtClean="0">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a:t>
            </a:r>
            <a:r>
              <a:rPr lang="zh-CN" altLang="en-US" sz="900" dirty="0" smtClean="0">
                <a:solidFill>
                  <a:prstClr val="black"/>
                </a:solidFill>
                <a:latin typeface="Calibri"/>
                <a:ea typeface="华文细黑" pitchFamily="2" charset="-122"/>
              </a:rPr>
              <a:t>：基期为上年</a:t>
            </a:r>
            <a:r>
              <a:rPr lang="en-US" altLang="zh-CN" sz="900" dirty="0" smtClean="0">
                <a:solidFill>
                  <a:prstClr val="black"/>
                </a:solidFill>
                <a:latin typeface="Calibri"/>
                <a:ea typeface="华文细黑" pitchFamily="2" charset="-122"/>
              </a:rPr>
              <a:t>12</a:t>
            </a:r>
            <a:r>
              <a:rPr lang="zh-CN" altLang="en-US" sz="900" dirty="0" smtClean="0">
                <a:solidFill>
                  <a:prstClr val="black"/>
                </a:solidFill>
                <a:latin typeface="Calibri"/>
                <a:ea typeface="华文细黑" pitchFamily="2" charset="-122"/>
              </a:rPr>
              <a:t>月</a:t>
            </a:r>
            <a:endParaRPr lang="zh-CN" altLang="en-US" sz="900" dirty="0">
              <a:solidFill>
                <a:prstClr val="black"/>
              </a:solidFill>
              <a:latin typeface="Calibri"/>
              <a:ea typeface="华文细黑" pitchFamily="2" charset="-122"/>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1110243940"/>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smtClean="0">
                <a:solidFill>
                  <a:schemeClr val="tx1"/>
                </a:solidFill>
                <a:latin typeface="微软雅黑"/>
                <a:ea typeface="微软雅黑"/>
              </a:rPr>
              <a:t>2017 GAIN·5</a:t>
            </a:r>
            <a:r>
              <a:rPr lang="zh-CN" altLang="en-US" sz="1600" b="1" dirty="0" smtClean="0">
                <a:solidFill>
                  <a:schemeClr val="tx1"/>
                </a:solidFill>
                <a:latin typeface="微软雅黑"/>
                <a:ea typeface="微软雅黑"/>
              </a:rPr>
              <a:t>月北京终端优惠指数为</a:t>
            </a:r>
            <a:r>
              <a:rPr lang="en-US" altLang="zh-CN" sz="1600" b="1" dirty="0" smtClean="0">
                <a:solidFill>
                  <a:schemeClr val="tx1"/>
                </a:solidFill>
                <a:latin typeface="微软雅黑"/>
                <a:ea typeface="微软雅黑"/>
              </a:rPr>
              <a:t>-4.38</a:t>
            </a:r>
            <a:r>
              <a:rPr lang="zh-CN" altLang="en-US" sz="1600" b="1" dirty="0" smtClean="0">
                <a:solidFill>
                  <a:schemeClr val="tx1"/>
                </a:solidFill>
                <a:latin typeface="微软雅黑"/>
                <a:ea typeface="微软雅黑"/>
              </a:rPr>
              <a:t>，</a:t>
            </a:r>
            <a:r>
              <a:rPr lang="zh-CN" altLang="en-US" sz="1600" b="1" dirty="0" smtClean="0">
                <a:solidFill>
                  <a:schemeClr val="tx1"/>
                </a:solidFill>
                <a:latin typeface="微软雅黑"/>
                <a:ea typeface="微软雅黑"/>
              </a:rPr>
              <a:t>环比</a:t>
            </a:r>
            <a:r>
              <a:rPr lang="zh-CN" altLang="en-US" sz="1600" b="1" dirty="0" smtClean="0">
                <a:solidFill>
                  <a:schemeClr val="tx1"/>
                </a:solidFill>
                <a:latin typeface="微软雅黑"/>
                <a:ea typeface="微软雅黑"/>
              </a:rPr>
              <a:t>下降</a:t>
            </a:r>
            <a:r>
              <a:rPr lang="en-US" altLang="zh-CN" sz="1600" b="1" dirty="0" smtClean="0">
                <a:solidFill>
                  <a:schemeClr val="tx1"/>
                </a:solidFill>
                <a:latin typeface="微软雅黑"/>
                <a:ea typeface="微软雅黑"/>
              </a:rPr>
              <a:t>1.6%</a:t>
            </a:r>
            <a:endParaRPr lang="zh-CN" altLang="en-US" sz="1600" b="1"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北京地区终端优惠幅度出现了连续</a:t>
            </a:r>
            <a:r>
              <a:rPr lang="en-US" altLang="zh-CN" sz="1400" dirty="0" smtClean="0">
                <a:solidFill>
                  <a:schemeClr val="tx1"/>
                </a:solidFill>
                <a:latin typeface="微软雅黑"/>
                <a:ea typeface="微软雅黑"/>
              </a:rPr>
              <a:t>5</a:t>
            </a:r>
            <a:r>
              <a:rPr lang="zh-CN" altLang="en-US" sz="1400" dirty="0" smtClean="0">
                <a:solidFill>
                  <a:schemeClr val="tx1"/>
                </a:solidFill>
                <a:latin typeface="微软雅黑"/>
                <a:ea typeface="微软雅黑"/>
              </a:rPr>
              <a:t>个月的增长</a:t>
            </a:r>
            <a:endParaRPr lang="en-US" altLang="zh-CN" sz="1400" dirty="0" smtClean="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smtClean="0">
                <a:solidFill>
                  <a:schemeClr val="tx1"/>
                </a:solidFill>
                <a:latin typeface="微软雅黑"/>
                <a:ea typeface="微软雅黑"/>
              </a:rPr>
              <a:t>本月</a:t>
            </a:r>
            <a:r>
              <a:rPr lang="zh-CN" altLang="en-US" sz="1400" dirty="0" smtClean="0">
                <a:solidFill>
                  <a:schemeClr val="tx1"/>
                </a:solidFill>
                <a:latin typeface="微软雅黑"/>
                <a:ea typeface="微软雅黑"/>
              </a:rPr>
              <a:t>北京</a:t>
            </a:r>
            <a:r>
              <a:rPr lang="zh-CN" altLang="en-US" sz="1400" dirty="0" smtClean="0">
                <a:solidFill>
                  <a:schemeClr val="tx1"/>
                </a:solidFill>
                <a:latin typeface="微软雅黑"/>
                <a:ea typeface="微软雅黑"/>
              </a:rPr>
              <a:t>地区由于奥迪</a:t>
            </a:r>
            <a:r>
              <a:rPr lang="en-US" altLang="zh-CN" sz="1400" dirty="0" smtClean="0">
                <a:solidFill>
                  <a:schemeClr val="tx1"/>
                </a:solidFill>
                <a:latin typeface="微软雅黑"/>
                <a:ea typeface="微软雅黑"/>
              </a:rPr>
              <a:t>A6</a:t>
            </a:r>
            <a:r>
              <a:rPr lang="zh-CN" altLang="en-US" sz="1400" dirty="0" smtClean="0">
                <a:solidFill>
                  <a:schemeClr val="tx1"/>
                </a:solidFill>
                <a:latin typeface="微软雅黑"/>
                <a:ea typeface="微软雅黑"/>
              </a:rPr>
              <a:t>、途观等几款权重车型的加权优惠有所增加</a:t>
            </a:r>
            <a:r>
              <a:rPr lang="zh-CN" altLang="en-US" sz="1400" dirty="0" smtClean="0">
                <a:solidFill>
                  <a:schemeClr val="tx1"/>
                </a:solidFill>
                <a:latin typeface="微软雅黑"/>
                <a:ea typeface="微软雅黑"/>
              </a:rPr>
              <a:t>，拉动</a:t>
            </a:r>
            <a:r>
              <a:rPr lang="zh-CN" altLang="en-US" sz="1400" dirty="0" smtClean="0">
                <a:solidFill>
                  <a:schemeClr val="tx1"/>
                </a:solidFill>
                <a:latin typeface="微软雅黑"/>
                <a:ea typeface="微软雅黑"/>
              </a:rPr>
              <a:t>了该地区的优惠幅度进一步增加</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16,759</a:t>
            </a:r>
          </a:p>
        </p:txBody>
      </p:sp>
      <p:sp>
        <p:nvSpPr>
          <p:cNvPr id="16" name="内容占位符 3"/>
          <p:cNvSpPr>
            <a:spLocks noGrp="1"/>
          </p:cNvSpPr>
          <p:nvPr>
            <p:ph sz="quarter" idx="13"/>
          </p:nvPr>
        </p:nvSpPr>
        <p:spPr>
          <a:xfrm>
            <a:off x="1187624" y="260648"/>
            <a:ext cx="7561584" cy="454567"/>
          </a:xfrm>
        </p:spPr>
        <p:txBody>
          <a:bodyPr/>
          <a:lstStyle/>
          <a:p>
            <a:r>
              <a:rPr lang="en-US" altLang="en-US" dirty="0" smtClean="0"/>
              <a:t>2017</a:t>
            </a:r>
            <a:r>
              <a:rPr lang="en-US" altLang="zh-CN" dirty="0" smtClean="0"/>
              <a:t> </a:t>
            </a:r>
            <a:r>
              <a:rPr lang="en-US" altLang="en-US" dirty="0" smtClean="0"/>
              <a:t>GAIN</a:t>
            </a:r>
            <a:r>
              <a:rPr lang="en-US" altLang="zh-CN" dirty="0" smtClean="0"/>
              <a:t>·</a:t>
            </a:r>
            <a:r>
              <a:rPr lang="zh-CN" altLang="en-US" dirty="0" smtClean="0"/>
              <a:t>城市终端优惠</a:t>
            </a:r>
            <a:r>
              <a:rPr lang="en-US" altLang="en-US" dirty="0" err="1" smtClean="0"/>
              <a:t>指数</a:t>
            </a:r>
            <a:r>
              <a:rPr lang="en-US" altLang="en-US" dirty="0" smtClean="0"/>
              <a:t>—5</a:t>
            </a:r>
            <a:r>
              <a:rPr lang="zh-CN" altLang="en-US" dirty="0" smtClean="0"/>
              <a:t>月北京</a:t>
            </a:r>
            <a:endParaRPr lang="zh-CN" altLang="en-US" dirty="0"/>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smtClean="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30120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a:t>
            </a:r>
            <a:r>
              <a:rPr lang="en-US" altLang="en-US" sz="900" dirty="0" smtClean="0">
                <a:solidFill>
                  <a:srgbClr val="FF9933"/>
                </a:solidFill>
              </a:rPr>
              <a:t>19,301</a:t>
            </a:r>
          </a:p>
        </p:txBody>
      </p:sp>
      <p:sp>
        <p:nvSpPr>
          <p:cNvPr id="26" name="Oval 178"/>
          <p:cNvSpPr>
            <a:spLocks noChangeArrowheads="1"/>
          </p:cNvSpPr>
          <p:nvPr/>
        </p:nvSpPr>
        <p:spPr bwMode="auto">
          <a:xfrm rot="10800000" flipV="1">
            <a:off x="2987824" y="544522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￥20,944</a:t>
            </a:r>
            <a:endParaRPr lang="en-US" altLang="en-US" sz="900" dirty="0" smtClean="0">
              <a:solidFill>
                <a:srgbClr val="FF9933"/>
              </a:solidFill>
            </a:endParaRPr>
          </a:p>
        </p:txBody>
      </p:sp>
      <p:sp>
        <p:nvSpPr>
          <p:cNvPr id="27" name="Oval 178"/>
          <p:cNvSpPr>
            <a:spLocks noChangeArrowheads="1"/>
          </p:cNvSpPr>
          <p:nvPr/>
        </p:nvSpPr>
        <p:spPr bwMode="auto">
          <a:xfrm rot="10800000" flipV="1">
            <a:off x="3563888"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smtClean="0">
                <a:solidFill>
                  <a:srgbClr val="FF9933"/>
                </a:solidFill>
              </a:rPr>
              <a:t>￥21,283</a:t>
            </a:r>
            <a:endParaRPr lang="en-US" altLang="en-US" sz="900" dirty="0" smtClean="0">
              <a:solidFill>
                <a:srgbClr val="FF9933"/>
              </a:solidFill>
            </a:endParaRPr>
          </a:p>
        </p:txBody>
      </p:sp>
    </p:spTree>
    <p:extLst>
      <p:ext uri="{BB962C8B-B14F-4D97-AF65-F5344CB8AC3E}">
        <p14:creationId xmlns:p14="http://schemas.microsoft.com/office/powerpoint/2010/main" val="1563436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4</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smtClean="0">
                <a:solidFill>
                  <a:srgbClr val="1F497D"/>
                </a:solidFill>
                <a:latin typeface="微软雅黑" panose="020B0503020204020204" pitchFamily="34" charset="-122"/>
                <a:ea typeface="微软雅黑" panose="020B0503020204020204" pitchFamily="34" charset="-122"/>
              </a:rPr>
              <a:t>Thank you !</a:t>
            </a:r>
            <a:endParaRPr lang="zh-CN" altLang="en-US" sz="4800" b="1" dirty="0" smtClean="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tr>
            </a:tbl>
          </a:graphicData>
        </a:graphic>
      </p:graphicFrame>
    </p:spTree>
    <p:extLst>
      <p:ext uri="{BB962C8B-B14F-4D97-AF65-F5344CB8AC3E}">
        <p14:creationId xmlns:p14="http://schemas.microsoft.com/office/powerpoint/2010/main" val="1394519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5</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187624"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a:t>
            </a:r>
            <a:r>
              <a:rPr lang="zh-CN" altLang="en-US" sz="1600" dirty="0" smtClean="0">
                <a:latin typeface="+mn-ea"/>
                <a:ea typeface="+mn-ea"/>
              </a:rPr>
              <a:t>体系</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a:t>
            </a:r>
            <a:r>
              <a:rPr lang="zh-CN" altLang="en-US" sz="1600" dirty="0" smtClean="0">
                <a:latin typeface="+mn-ea"/>
                <a:ea typeface="+mn-ea"/>
              </a:rPr>
              <a:t>发布</a:t>
            </a:r>
            <a:endParaRPr lang="zh-CN" altLang="en-US" sz="1600" dirty="0">
              <a:latin typeface="+mn-ea"/>
              <a:ea typeface="+mn-ea"/>
            </a:endParaRP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a:t>
            </a:r>
            <a:r>
              <a:rPr lang="zh-CN" altLang="en-US" sz="1600" dirty="0" smtClean="0">
                <a:latin typeface="+mn-ea"/>
                <a:ea typeface="+mn-ea"/>
              </a:rPr>
              <a:t>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a:t>
            </a:r>
            <a:r>
              <a:rPr lang="zh-CN" altLang="en-US" sz="1600" b="1" kern="0" dirty="0" smtClean="0">
                <a:solidFill>
                  <a:srgbClr val="000099"/>
                </a:solidFill>
                <a:latin typeface="+mn-lt"/>
                <a:ea typeface="华文细黑" pitchFamily="2" charset="-122"/>
              </a:rPr>
              <a:t>幅度为</a:t>
            </a:r>
            <a:r>
              <a:rPr lang="zh-CN" altLang="en-US" sz="1600" b="1" kern="0" dirty="0">
                <a:solidFill>
                  <a:srgbClr val="000099"/>
                </a:solidFill>
                <a:latin typeface="+mn-lt"/>
                <a:ea typeface="华文细黑" pitchFamily="2" charset="-122"/>
              </a:rPr>
              <a:t>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指数</a:t>
            </a:r>
            <a:r>
              <a:rPr lang="zh-CN" altLang="en-US" b="1" dirty="0">
                <a:solidFill>
                  <a:srgbClr val="075A77"/>
                </a:solidFill>
                <a:latin typeface="+mj-ea"/>
                <a:ea typeface="+mj-ea"/>
              </a:rPr>
              <a:t>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a:t>
            </a:r>
            <a:r>
              <a:rPr lang="zh-CN" altLang="en-US" sz="1300" dirty="0" smtClean="0">
                <a:latin typeface="+mn-ea"/>
                <a:ea typeface="+mn-ea"/>
              </a:rPr>
              <a:t>武汉等</a:t>
            </a:r>
            <a:r>
              <a:rPr lang="en-US" altLang="zh-CN" sz="1300" dirty="0" smtClean="0">
                <a:latin typeface="+mn-ea"/>
                <a:ea typeface="+mn-ea"/>
              </a:rPr>
              <a:t>46</a:t>
            </a:r>
            <a:r>
              <a:rPr lang="zh-CN" altLang="en-US" sz="1300" dirty="0" smtClean="0">
                <a:latin typeface="+mn-ea"/>
                <a:ea typeface="+mn-ea"/>
              </a:rPr>
              <a:t>个</a:t>
            </a:r>
            <a:r>
              <a:rPr lang="zh-CN" altLang="en-US" sz="1300" dirty="0">
                <a:latin typeface="+mn-ea"/>
                <a:ea typeface="+mn-ea"/>
              </a:rPr>
              <a:t>城市，覆盖了全国乘用车主销区域的</a:t>
            </a:r>
            <a:r>
              <a:rPr lang="zh-CN" altLang="en-US" sz="1300" dirty="0" smtClean="0">
                <a:latin typeface="+mn-ea"/>
                <a:ea typeface="+mn-ea"/>
              </a:rPr>
              <a:t>一、二、三线</a:t>
            </a:r>
            <a:r>
              <a:rPr lang="zh-CN" altLang="en-US" sz="1300" dirty="0">
                <a:latin typeface="+mn-ea"/>
                <a:ea typeface="+mn-ea"/>
              </a:rPr>
              <a:t>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smtClean="0"/>
              <a:t>2017</a:t>
            </a:r>
            <a:r>
              <a:rPr lang="zh-CN" altLang="en-US" dirty="0" smtClean="0"/>
              <a:t>年</a:t>
            </a:r>
            <a:r>
              <a:rPr lang="en-US" altLang="zh-CN" dirty="0"/>
              <a:t>GAIN·</a:t>
            </a:r>
            <a:r>
              <a:rPr lang="zh-CN" altLang="en-US" dirty="0"/>
              <a:t>指数计算的车型为以下指定</a:t>
            </a:r>
            <a:r>
              <a:rPr lang="en-US" altLang="zh-CN" dirty="0" smtClean="0"/>
              <a:t>226</a:t>
            </a:r>
            <a:r>
              <a:rPr lang="zh-CN" altLang="en-US" dirty="0" smtClean="0"/>
              <a:t>个</a:t>
            </a:r>
            <a:r>
              <a:rPr lang="zh-CN" altLang="en-US" dirty="0"/>
              <a:t>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6716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smtClean="0">
                <a:solidFill>
                  <a:srgbClr val="000099"/>
                </a:solidFill>
                <a:latin typeface="+mn-lt"/>
                <a:ea typeface="华文细黑" pitchFamily="2" charset="-122"/>
              </a:rPr>
              <a:t>2016</a:t>
            </a:r>
            <a:r>
              <a:rPr lang="zh-CN" altLang="en-US" sz="1100" b="1" dirty="0" smtClean="0">
                <a:solidFill>
                  <a:srgbClr val="000099"/>
                </a:solidFill>
                <a:latin typeface="+mn-lt"/>
                <a:ea typeface="华文细黑" pitchFamily="2" charset="-122"/>
              </a:rPr>
              <a:t>年</a:t>
            </a:r>
            <a:r>
              <a:rPr lang="zh-CN" altLang="en-US" sz="1100" b="1" dirty="0">
                <a:solidFill>
                  <a:srgbClr val="000099"/>
                </a:solidFill>
                <a:latin typeface="+mn-lt"/>
                <a:ea typeface="华文细黑" pitchFamily="2" charset="-122"/>
              </a:rPr>
              <a:t>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对于跟踪列表中确认已停产且连续两期无销量的车型，取消跟踪。</a:t>
            </a:r>
          </a:p>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对于未进入以上列表的品牌（包括新增品牌和未进入列表的品牌），在其月销量超过以上列表中各级别销量的最低品牌月销量时，进行跟踪。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26" name="表格 25"/>
          <p:cNvGraphicFramePr>
            <a:graphicFrameLocks noGrp="1"/>
          </p:cNvGraphicFramePr>
          <p:nvPr>
            <p:extLst>
              <p:ext uri="{D42A27DB-BD31-4B8C-83A1-F6EECF244321}">
                <p14:modId xmlns:p14="http://schemas.microsoft.com/office/powerpoint/2010/main" val="2432955759"/>
              </p:ext>
            </p:extLst>
          </p:nvPr>
        </p:nvGraphicFramePr>
        <p:xfrm>
          <a:off x="323528" y="2539534"/>
          <a:ext cx="6823674" cy="3779070"/>
        </p:xfrm>
        <a:graphic>
          <a:graphicData uri="http://schemas.openxmlformats.org/drawingml/2006/table">
            <a:tbl>
              <a:tblPr/>
              <a:tblGrid>
                <a:gridCol w="524898"/>
                <a:gridCol w="524898"/>
                <a:gridCol w="524898"/>
                <a:gridCol w="524898"/>
                <a:gridCol w="524898"/>
                <a:gridCol w="524898"/>
                <a:gridCol w="524898"/>
                <a:gridCol w="524898"/>
                <a:gridCol w="524898"/>
                <a:gridCol w="524898"/>
                <a:gridCol w="524898"/>
                <a:gridCol w="524898"/>
                <a:gridCol w="524898"/>
              </a:tblGrid>
              <a:tr h="152705">
                <a:tc>
                  <a:txBody>
                    <a:bodyPr/>
                    <a:lstStyle/>
                    <a:p>
                      <a:pPr algn="ctr" rtl="0" fontAlgn="ctr"/>
                      <a:r>
                        <a:rPr lang="en-US" sz="6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9050" cap="flat" cmpd="sng" algn="ctr">
                      <a:solidFill>
                        <a:srgbClr val="275C9D"/>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gridSpan="2">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600" b="1" i="0" u="none" strike="noStrike">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275C9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5069">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奥拓</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瑞风</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RX5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奔奔</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MG3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系</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中华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景逸</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森雅</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F0</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Polo 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启悦</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优</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SR9</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北斗星</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飞度 </a:t>
                      </a:r>
                      <a:r>
                        <a:rPr lang="en-US" sz="600" b="0" i="0" u="none" strike="noStrike" dirty="0">
                          <a:solidFill>
                            <a:schemeClr val="tx1">
                              <a:lumMod val="50000"/>
                            </a:schemeClr>
                          </a:solidFill>
                          <a:effectLst/>
                          <a:latin typeface="Arial" panose="020B0604020202020204" pitchFamily="34" charset="0"/>
                          <a:ea typeface="宋体" panose="02010600030101010101" pitchFamily="2" charset="-122"/>
                        </a:rPr>
                        <a:t>HB</a:t>
                      </a:r>
                      <a:endParaRPr lang="en-US" sz="600" b="0" i="0" u="none" strike="noStrike" dirty="0">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蔚领</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3</a:t>
                      </a: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系</a:t>
                      </a:r>
                      <a:r>
                        <a:rPr lang="en-US" sz="600" b="0" i="0" u="none" strike="noStrike">
                          <a:solidFill>
                            <a:schemeClr val="tx1">
                              <a:lumMod val="50000"/>
                            </a:schemeClr>
                          </a:solidFill>
                          <a:effectLst/>
                          <a:latin typeface="Arial" panose="020B0604020202020204" pitchFamily="34" charset="0"/>
                          <a:ea typeface="宋体" panose="02010600030101010101" pitchFamily="2"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迈威</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艾瑞泽</a:t>
                      </a: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7</a:t>
                      </a: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a:t>
                      </a: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级</a:t>
                      </a:r>
                      <a:endPar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途安</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BX7</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爱丽舍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H1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4008</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荣威 </a:t>
                      </a:r>
                      <a:r>
                        <a:rPr lang="en-US" altLang="zh-CN"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福美来</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XFL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XT5</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A3 Sportback</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奔腾</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GLC</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维特拉</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奔腾</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C4</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A3 Limousine</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马自达</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菱智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元</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锋范</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瑞风</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自由侠</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瑞纳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标致 </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锋驭</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GLA</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赛欧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308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哈弗</a:t>
                      </a:r>
                      <a:r>
                        <a:rPr lang="en-US" sz="600" b="0" i="0" u="none" strike="noStrike">
                          <a:solidFill>
                            <a:schemeClr val="tx1">
                              <a:lumMod val="50000"/>
                            </a:schemeClr>
                          </a:solidFill>
                          <a:effectLst/>
                          <a:latin typeface="Arial" panose="020B0604020202020204" pitchFamily="34" charset="0"/>
                          <a:ea typeface="宋体" panose="02010600030101010101" pitchFamily="2" charset="-122"/>
                        </a:rPr>
                        <a:t>H6</a:t>
                      </a:r>
                      <a:endParaRPr 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凯翼</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天语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标致 </a:t>
                      </a:r>
                      <a:r>
                        <a:rPr lang="en-US" altLang="zh-CN" sz="600" b="0" i="0" u="none" strike="noStrike">
                          <a:solidFill>
                            <a:schemeClr val="tx1">
                              <a:lumMod val="50000"/>
                            </a:schemeClr>
                          </a:solidFill>
                          <a:effectLst/>
                          <a:latin typeface="Arial" panose="020B0604020202020204" pitchFamily="34" charset="0"/>
                          <a:ea typeface="宋体" panose="02010600030101010101" pitchFamily="2" charset="-122"/>
                        </a:rPr>
                        <a:t>408</a:t>
                      </a: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艾瑞泽</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510</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长城</a:t>
                      </a:r>
                      <a:r>
                        <a:rPr lang="en-US" sz="600" b="0" i="0" u="none" strike="noStrike">
                          <a:solidFill>
                            <a:schemeClr val="tx1">
                              <a:lumMod val="50000"/>
                            </a:schemeClr>
                          </a:solidFill>
                          <a:effectLst/>
                          <a:latin typeface="Arial" panose="020B0604020202020204" pitchFamily="34" charset="0"/>
                          <a:ea typeface="宋体" panose="02010600030101010101" pitchFamily="2" charset="-122"/>
                        </a:rPr>
                        <a:t>C30</a:t>
                      </a:r>
                      <a:endParaRPr 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风神</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A60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锐志</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dirty="0">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S3L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H2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73601">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悦翔</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启辰</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H6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运动版 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福克斯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海马</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哈弗</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H7 </a:t>
                      </a: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福克斯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伊兰特 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索纳塔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风行</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福瑞迪</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比亚迪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600" b="0" i="0" u="none" strike="noStrike">
                          <a:solidFill>
                            <a:schemeClr val="tx1">
                              <a:lumMod val="50000"/>
                            </a:schemeClr>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标致 </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中华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V3Ⅱ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海马</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GA3S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宝骏</a:t>
                      </a:r>
                      <a:r>
                        <a:rPr lang="en-US" altLang="zh-CN" sz="600" b="0" i="0" u="none" strike="noStrike">
                          <a:solidFill>
                            <a:schemeClr val="tx1">
                              <a:lumMod val="50000"/>
                            </a:schemeClr>
                          </a:solidFill>
                          <a:effectLst/>
                          <a:latin typeface="微软雅黑" panose="020B0503020204020204" pitchFamily="34" charset="-122"/>
                          <a:ea typeface="微软雅黑" panose="020B0503020204020204" pitchFamily="34" charset="-122"/>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花冠</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EX</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大迈</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传祺</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宋体" panose="02010600030101010101" pitchFamily="2" charset="-122"/>
                          <a:ea typeface="宋体" panose="02010600030101010101" pitchFamily="2" charset="-122"/>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绅宝 </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远景</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驭胜</a:t>
                      </a:r>
                      <a:r>
                        <a:rPr 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r>
              <a:tr h="137434">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190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帝豪</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en-US" sz="600" b="0" i="0" u="none" strike="noStrike">
                          <a:solidFill>
                            <a:schemeClr val="tx1">
                              <a:lumMod val="50000"/>
                            </a:schemeClr>
                          </a:solidFill>
                          <a:effectLst/>
                          <a:latin typeface="Arial" panose="020B0604020202020204" pitchFamily="34" charset="0"/>
                          <a:ea typeface="宋体" panose="02010600030101010101" pitchFamily="2" charset="-122"/>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幻速</a:t>
                      </a:r>
                      <a:r>
                        <a:rPr lang="en-US" sz="600" b="0" i="0" u="none" strike="noStrike">
                          <a:solidFill>
                            <a:schemeClr val="tx1">
                              <a:lumMod val="50000"/>
                            </a:schemeClr>
                          </a:solidFill>
                          <a:effectLst/>
                          <a:latin typeface="微软雅黑" panose="020B0503020204020204" pitchFamily="34" charset="-122"/>
                          <a:ea typeface="微软雅黑" panose="020B0503020204020204" pitchFamily="34" charset="-122"/>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瑞虎</a:t>
                      </a:r>
                      <a:r>
                        <a:rPr lang="en-US" altLang="zh-CN"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c>
                  <a:txBody>
                    <a:bodyPr/>
                    <a:lstStyle/>
                    <a:p>
                      <a:pPr algn="ctr" rtl="0" fontAlgn="ctr"/>
                      <a:r>
                        <a:rPr lang="zh-CN" altLang="en-US" sz="600" b="0" i="0" u="none" strike="noStrike" dirty="0">
                          <a:solidFill>
                            <a:schemeClr val="tx1">
                              <a:lumMod val="50000"/>
                            </a:schemeClr>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90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9050" cap="flat" cmpd="sng" algn="ctr">
                      <a:solidFill>
                        <a:srgbClr val="275C9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76301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n-lt"/>
                <a:ea typeface="华文细黑" pitchFamily="2" charset="-122"/>
              </a:rPr>
              <a:t>GAIN·</a:t>
            </a:r>
            <a:r>
              <a:rPr lang="zh-CN" altLang="en-US" sz="1600" dirty="0">
                <a:latin typeface="+mn-ea"/>
                <a:ea typeface="+mn-ea"/>
              </a:rPr>
              <a:t>价格变化指数简称</a:t>
            </a:r>
            <a:r>
              <a:rPr lang="en-US" altLang="zh-CN" sz="1600" dirty="0">
                <a:latin typeface="+mn-ea"/>
                <a:ea typeface="+mn-ea"/>
              </a:rPr>
              <a:t>GAIN·</a:t>
            </a:r>
            <a:r>
              <a:rPr lang="zh-CN" altLang="en-US" sz="1600" dirty="0">
                <a:latin typeface="+mn-ea"/>
                <a:ea typeface="+mn-ea"/>
              </a:rPr>
              <a:t>价格</a:t>
            </a:r>
            <a:r>
              <a:rPr lang="zh-CN" altLang="en-US" sz="1600" dirty="0" smtClean="0">
                <a:latin typeface="+mn-ea"/>
                <a:ea typeface="+mn-ea"/>
              </a:rPr>
              <a:t>指数，</a:t>
            </a:r>
            <a:r>
              <a:rPr lang="zh-CN" altLang="en-US" sz="1600" dirty="0">
                <a:latin typeface="+mn-ea"/>
                <a:ea typeface="+mn-ea"/>
              </a:rPr>
              <a:t>是反映中国乘用车市场在销车型实际销售价格变化趋势的综合指数</a:t>
            </a:r>
            <a:r>
              <a:rPr lang="zh-CN" altLang="en-US" sz="1600" dirty="0" smtClean="0">
                <a:latin typeface="+mn-ea"/>
                <a:ea typeface="+mn-ea"/>
              </a:rPr>
              <a:t>体系</a:t>
            </a:r>
            <a:endParaRPr lang="zh-CN" altLang="en-US" sz="1600" dirty="0">
              <a:latin typeface="+mn-ea"/>
              <a:ea typeface="+mn-ea"/>
            </a:endParaRP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gridCol w="595312"/>
                <a:gridCol w="636588"/>
                <a:gridCol w="595312"/>
                <a:gridCol w="83502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价格变化指数定义及计算实例</a:t>
            </a:r>
            <a:endParaRPr lang="zh-CN" altLang="en-US" b="1" dirty="0">
              <a:solidFill>
                <a:srgbClr val="075A77"/>
              </a:solidFill>
              <a:latin typeface="+mj-ea"/>
              <a:ea typeface="+mj-ea"/>
            </a:endParaRPr>
          </a:p>
        </p:txBody>
      </p:sp>
    </p:spTree>
    <p:extLst>
      <p:ext uri="{BB962C8B-B14F-4D97-AF65-F5344CB8AC3E}">
        <p14:creationId xmlns:p14="http://schemas.microsoft.com/office/powerpoint/2010/main" val="1682006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gridCol w="473848"/>
                <a:gridCol w="506702"/>
                <a:gridCol w="473848"/>
                <a:gridCol w="748267"/>
                <a:gridCol w="581035"/>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smtClean="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smtClean="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smtClean="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gridCol w="539750"/>
                <a:gridCol w="539750"/>
                <a:gridCol w="576263"/>
                <a:gridCol w="757237"/>
                <a:gridCol w="863600"/>
                <a:gridCol w="755650"/>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smtClean="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gridCol w="539750"/>
                <a:gridCol w="539750"/>
                <a:gridCol w="576262"/>
                <a:gridCol w="757238"/>
                <a:gridCol w="757237"/>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smtClean="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smtClean="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smtClean="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smtClean="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smtClean="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smtClean="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a:t>
            </a:r>
            <a:r>
              <a:rPr lang="zh-CN" altLang="en-US" sz="1600" dirty="0" smtClean="0">
                <a:latin typeface="+mn-ea"/>
                <a:ea typeface="+mn-ea"/>
              </a:rPr>
              <a:t>体系</a:t>
            </a:r>
            <a:endParaRPr lang="zh-CN" altLang="en-US" sz="1600" dirty="0">
              <a:latin typeface="+mn-ea"/>
              <a:ea typeface="+mn-ea"/>
            </a:endParaRP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smtClean="0">
                <a:solidFill>
                  <a:srgbClr val="075A77"/>
                </a:solidFill>
                <a:latin typeface="+mj-ea"/>
                <a:ea typeface="+mj-ea"/>
              </a:rPr>
              <a:t>GAIN·</a:t>
            </a:r>
            <a:r>
              <a:rPr lang="zh-CN" altLang="en-US" b="1" dirty="0" smtClean="0">
                <a:solidFill>
                  <a:srgbClr val="075A77"/>
                </a:solidFill>
                <a:latin typeface="+mj-ea"/>
                <a:ea typeface="+mj-ea"/>
              </a:rPr>
              <a:t>终端优惠指数定义及计算实例</a:t>
            </a:r>
            <a:endParaRPr lang="zh-CN" altLang="en-US" b="1" dirty="0">
              <a:solidFill>
                <a:srgbClr val="075A77"/>
              </a:solidFill>
              <a:latin typeface="+mj-ea"/>
              <a:ea typeface="+mj-ea"/>
            </a:endParaRPr>
          </a:p>
        </p:txBody>
      </p:sp>
    </p:spTree>
    <p:extLst>
      <p:ext uri="{BB962C8B-B14F-4D97-AF65-F5344CB8AC3E}">
        <p14:creationId xmlns:p14="http://schemas.microsoft.com/office/powerpoint/2010/main" val="1843861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9</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37162</TotalTime>
  <Words>4278</Words>
  <Application>Microsoft Office PowerPoint</Application>
  <PresentationFormat>全屏显示(4:3)</PresentationFormat>
  <Paragraphs>1130</Paragraphs>
  <Slides>40</Slides>
  <Notes>16</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40</vt:i4>
      </vt:variant>
    </vt:vector>
  </HeadingPairs>
  <TitlesOfParts>
    <vt:vector size="54"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A0级别重点车型经销商利润：瑞纳、锋范</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B级别重点车型经销商利润率：天籁、凯美瑞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Yiran</cp:lastModifiedBy>
  <cp:revision>4190</cp:revision>
  <cp:lastPrinted>2015-01-04T13:47:55Z</cp:lastPrinted>
  <dcterms:created xsi:type="dcterms:W3CDTF">2010-12-01T03:37:10Z</dcterms:created>
  <dcterms:modified xsi:type="dcterms:W3CDTF">2017-07-10T12:26:55Z</dcterms:modified>
</cp:coreProperties>
</file>