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5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6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theme/themeOverride4.xml" ContentType="application/vnd.openxmlformats-officedocument.themeOverrid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9"/>
  </p:notesMasterIdLst>
  <p:sldIdLst>
    <p:sldId id="256" r:id="rId3"/>
    <p:sldId id="417" r:id="rId4"/>
    <p:sldId id="439" r:id="rId5"/>
    <p:sldId id="451" r:id="rId6"/>
    <p:sldId id="452" r:id="rId7"/>
    <p:sldId id="453" r:id="rId8"/>
    <p:sldId id="454" r:id="rId9"/>
    <p:sldId id="455" r:id="rId10"/>
    <p:sldId id="418" r:id="rId11"/>
    <p:sldId id="456" r:id="rId12"/>
    <p:sldId id="432" r:id="rId13"/>
    <p:sldId id="458" r:id="rId14"/>
    <p:sldId id="459" r:id="rId15"/>
    <p:sldId id="469" r:id="rId16"/>
    <p:sldId id="468" r:id="rId17"/>
    <p:sldId id="462" r:id="rId18"/>
    <p:sldId id="461" r:id="rId19"/>
    <p:sldId id="419" r:id="rId20"/>
    <p:sldId id="463" r:id="rId21"/>
    <p:sldId id="464" r:id="rId22"/>
    <p:sldId id="465" r:id="rId23"/>
    <p:sldId id="466" r:id="rId24"/>
    <p:sldId id="467" r:id="rId25"/>
    <p:sldId id="420" r:id="rId26"/>
    <p:sldId id="471" r:id="rId27"/>
    <p:sldId id="472" r:id="rId28"/>
    <p:sldId id="474" r:id="rId29"/>
    <p:sldId id="475" r:id="rId30"/>
    <p:sldId id="476" r:id="rId31"/>
    <p:sldId id="421" r:id="rId32"/>
    <p:sldId id="409" r:id="rId33"/>
    <p:sldId id="405" r:id="rId34"/>
    <p:sldId id="406" r:id="rId35"/>
    <p:sldId id="408" r:id="rId36"/>
    <p:sldId id="470" r:id="rId37"/>
    <p:sldId id="264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2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D9D9D9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1280" autoAdjust="0"/>
  </p:normalViewPr>
  <p:slideViewPr>
    <p:cSldViewPr snapToGrid="0" showGuides="1">
      <p:cViewPr varScale="1">
        <p:scale>
          <a:sx n="72" d="100"/>
          <a:sy n="72" d="100"/>
        </p:scale>
        <p:origin x="1356" y="7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2019%204&#26376;&#24066;&#22330;&#20998;&#26512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4&#26376;\3&#26376;&#26032;&#33021;&#28304;&#20108;&#25163;&#36710;&#25253;&#21578;\2019&#20108;&#25163;&#36710;&#21457;&#23637;&#25253;&#21578;&#20013;&#30340;&#22270;&#34920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4&#26376;\3&#26376;&#26032;&#33021;&#28304;&#20108;&#25163;&#36710;&#25253;&#21578;\2019&#20108;&#25163;&#36710;&#21457;&#23637;&#25253;&#21578;&#20013;&#30340;&#22270;&#34920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4&#26376;\3&#26376;&#26032;&#33021;&#28304;&#20108;&#25163;&#36710;&#25253;&#21578;\2019&#20108;&#25163;&#36710;&#21457;&#23637;&#25253;&#21578;&#20013;&#30340;&#22270;&#34920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4&#26376;\3&#26376;&#26032;&#33021;&#28304;&#20108;&#25163;&#36710;&#25253;&#21578;\2019&#20108;&#25163;&#36710;&#21457;&#23637;&#25253;&#21578;&#20013;&#30340;&#22270;&#3492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3&#26376;\3&#26376;&#27719;&#25253;&#25968;&#25454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3&#26376;\3&#26376;&#27719;&#25253;&#25968;&#25454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3&#26376;\3&#26376;&#27719;&#25253;&#25968;&#25454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PPT&#27169;&#26495;\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9075074705"/>
          <c:y val="0.16241053567696448"/>
          <c:w val="0.74605664109042913"/>
          <c:h val="0.69221687047613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75-4F18-8544-055831428E44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75-4F18-8544-055831428E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43556</c:v>
                </c:pt>
                <c:pt idx="1">
                  <c:v>43525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120.06</c:v>
                </c:pt>
                <c:pt idx="1">
                  <c:v>125.06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75-4F18-8544-055831428E4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60-4342-8D92-376E8EBB3C50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0.21879999999999999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60-4342-8D92-376E8EBB3C50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60-4342-8D92-376E8EBB3C50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60-4342-8D92-376E8EBB3C50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0.23799999999999999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60-4342-8D92-376E8EBB3C5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106952146953233"/>
          <c:y val="0.14586747525947111"/>
          <c:w val="0.88554207836828736"/>
          <c:h val="0.711269803830585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PPT模板2!$B$27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PPT模板2!$B$28:$B$31</c:f>
              <c:numCache>
                <c:formatCode>0.00%</c:formatCode>
                <c:ptCount val="4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44-44E2-A570-2B7FD4A6FA33}"/>
            </c:ext>
          </c:extLst>
        </c:ser>
        <c:ser>
          <c:idx val="1"/>
          <c:order val="1"/>
          <c:tx>
            <c:strRef>
              <c:f>PPT模板2!$C$27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PPT模板2!$C$28:$C$31</c:f>
              <c:numCache>
                <c:formatCode>0.00%</c:formatCode>
                <c:ptCount val="4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44-44E2-A570-2B7FD4A6FA33}"/>
            </c:ext>
          </c:extLst>
        </c:ser>
        <c:ser>
          <c:idx val="2"/>
          <c:order val="2"/>
          <c:tx>
            <c:strRef>
              <c:f>PPT模板2!$D$27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PPT模板2!$D$28:$D$31</c:f>
              <c:numCache>
                <c:formatCode>0.00%</c:formatCode>
                <c:ptCount val="4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44-44E2-A570-2B7FD4A6FA33}"/>
            </c:ext>
          </c:extLst>
        </c:ser>
        <c:ser>
          <c:idx val="3"/>
          <c:order val="3"/>
          <c:tx>
            <c:strRef>
              <c:f>PPT模板2!$E$27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PPT模板2!$E$28:$E$31</c:f>
              <c:numCache>
                <c:formatCode>0.00%</c:formatCode>
                <c:ptCount val="4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44-44E2-A570-2B7FD4A6FA33}"/>
            </c:ext>
          </c:extLst>
        </c:ser>
        <c:ser>
          <c:idx val="4"/>
          <c:order val="4"/>
          <c:tx>
            <c:strRef>
              <c:f>PPT模板2!$F$27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PPT模板2!$F$28:$F$31</c:f>
              <c:numCache>
                <c:formatCode>0.00%</c:formatCode>
                <c:ptCount val="4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44-44E2-A570-2B7FD4A6FA33}"/>
            </c:ext>
          </c:extLst>
        </c:ser>
        <c:ser>
          <c:idx val="5"/>
          <c:order val="5"/>
          <c:tx>
            <c:strRef>
              <c:f>PPT模板2!$G$27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744-44E2-A570-2B7FD4A6FA33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744-44E2-A570-2B7FD4A6FA33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744-44E2-A570-2B7FD4A6FA33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744-44E2-A570-2B7FD4A6FA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PPT模板2!$A$28:$A$31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PPT模板2!$G$28:$G$31</c:f>
              <c:numCache>
                <c:formatCode>0.00%</c:formatCode>
                <c:ptCount val="4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44-44E2-A570-2B7FD4A6FA3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62416855332E-2"/>
          <c:y val="0.1369106997516539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PPT模板2!$B$148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C6-4AB0-A226-33DB574509C1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C6-4AB0-A226-33DB574509C1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C6-4AB0-A226-33DB574509C1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7C6-4AB0-A226-33DB574509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PPT模板2!$A$149:$A$152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PPT模板2!$B$149:$B$152</c:f>
              <c:numCache>
                <c:formatCode>0.00%</c:formatCode>
                <c:ptCount val="4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C6-4AB0-A226-33DB574509C1}"/>
            </c:ext>
          </c:extLst>
        </c:ser>
        <c:ser>
          <c:idx val="1"/>
          <c:order val="1"/>
          <c:tx>
            <c:strRef>
              <c:f>PPT模板2!$C$148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PPT模板2!$A$149:$A$152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PPT模板2!$C$149:$C$152</c:f>
              <c:numCache>
                <c:formatCode>0.00%</c:formatCode>
                <c:ptCount val="4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C6-4AB0-A226-33DB574509C1}"/>
            </c:ext>
          </c:extLst>
        </c:ser>
        <c:ser>
          <c:idx val="2"/>
          <c:order val="2"/>
          <c:tx>
            <c:strRef>
              <c:f>PPT模板2!$D$148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PPT模板2!$A$149:$A$152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PPT模板2!$D$149:$D$152</c:f>
              <c:numCache>
                <c:formatCode>0.00%</c:formatCode>
                <c:ptCount val="4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7C6-4AB0-A226-33DB574509C1}"/>
            </c:ext>
          </c:extLst>
        </c:ser>
        <c:ser>
          <c:idx val="3"/>
          <c:order val="3"/>
          <c:tx>
            <c:strRef>
              <c:f>PPT模板2!$E$148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PPT模板2!$A$149:$A$152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PPT模板2!$E$149:$E$152</c:f>
              <c:numCache>
                <c:formatCode>0.00%</c:formatCode>
                <c:ptCount val="4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7C6-4AB0-A226-33DB574509C1}"/>
            </c:ext>
          </c:extLst>
        </c:ser>
        <c:ser>
          <c:idx val="4"/>
          <c:order val="4"/>
          <c:tx>
            <c:strRef>
              <c:f>PPT模板2!$F$148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PPT模板2!$A$149:$A$152</c:f>
              <c:numCache>
                <c:formatCode>yyyy"年"m"月"</c:formatCode>
                <c:ptCount val="4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</c:numCache>
            </c:numRef>
          </c:cat>
          <c:val>
            <c:numRef>
              <c:f>PPT模板2!$F$149:$F$152</c:f>
              <c:numCache>
                <c:formatCode>0.00%</c:formatCode>
                <c:ptCount val="4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7C6-4AB0-A226-33DB574509C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1-4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5358921586055175"/>
          <c:y val="0.32886503786643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PPT模板2!$A$172</c:f>
              <c:strCache>
                <c:ptCount val="1"/>
                <c:pt idx="0">
                  <c:v>2019年1-4月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56A-4892-9A7E-84054541925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56A-4892-9A7E-84054541925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56A-4892-9A7E-84054541925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56A-4892-9A7E-84054541925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56A-4892-9A7E-840545419259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56A-4892-9A7E-840545419259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56A-4892-9A7E-840545419259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56A-4892-9A7E-840545419259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56A-4892-9A7E-840545419259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56A-4892-9A7E-8405454192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PPT模板2!$B$170:$F$171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PPT模板2!$B$172:$F$172</c:f>
              <c:numCache>
                <c:formatCode>0.00%</c:formatCode>
                <c:ptCount val="5"/>
                <c:pt idx="0">
                  <c:v>0.12068186057579366</c:v>
                </c:pt>
                <c:pt idx="1">
                  <c:v>0.42848808552436246</c:v>
                </c:pt>
                <c:pt idx="2">
                  <c:v>0.1839039557949412</c:v>
                </c:pt>
                <c:pt idx="3">
                  <c:v>0.1633933686490241</c:v>
                </c:pt>
                <c:pt idx="4">
                  <c:v>0.1035327294558786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56A-4892-9A7E-84054541925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1-4月</a:t>
            </a:r>
          </a:p>
        </c:rich>
      </c:tx>
      <c:layout>
        <c:manualLayout>
          <c:xMode val="edge"/>
          <c:yMode val="edge"/>
          <c:x val="0.32039261720422113"/>
          <c:y val="0.34312410225490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PPT模板2!$A$190</c:f>
              <c:strCache>
                <c:ptCount val="1"/>
                <c:pt idx="0">
                  <c:v>2018年1-4月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01-4489-8024-94F0D4FE58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01-4489-8024-94F0D4FE586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01-4489-8024-94F0D4FE586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01-4489-8024-94F0D4FE586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101-4489-8024-94F0D4FE5864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101-4489-8024-94F0D4FE5864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01-4489-8024-94F0D4FE5864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01-4489-8024-94F0D4FE5864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01-4489-8024-94F0D4FE5864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101-4489-8024-94F0D4FE58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PPT模板2!$B$189:$F$189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PPT模板2!$B$190:$F$190</c:f>
              <c:numCache>
                <c:formatCode>0.00%</c:formatCode>
                <c:ptCount val="5"/>
                <c:pt idx="0">
                  <c:v>0.12125118988968164</c:v>
                </c:pt>
                <c:pt idx="1">
                  <c:v>0.42398644795630669</c:v>
                </c:pt>
                <c:pt idx="2">
                  <c:v>0.19209216736761536</c:v>
                </c:pt>
                <c:pt idx="3">
                  <c:v>0.16756551093661906</c:v>
                </c:pt>
                <c:pt idx="4">
                  <c:v>9.510468384977723E-2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101-4489-8024-94F0D4FE5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9264433180863"/>
          <c:y val="0.18808382765520781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24B-4E89-8DAB-AE2595E0C20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24B-4E89-8DAB-AE2595E0C20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24B-4E89-8DAB-AE2595E0C20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24B-4E89-8DAB-AE2595E0C20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24B-4E89-8DAB-AE2595E0C20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24B-4E89-8DAB-AE2595E0C20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24B-4E89-8DAB-AE2595E0C20F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4B-4E89-8DAB-AE2595E0C20F}"/>
                </c:ext>
              </c:extLst>
            </c:dLbl>
            <c:dLbl>
              <c:idx val="1"/>
              <c:layout>
                <c:manualLayout>
                  <c:x val="0.16071207813079491"/>
                  <c:y val="4.2157052977564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4B-4E89-8DAB-AE2595E0C20F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24B-4E89-8DAB-AE2595E0C20F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24B-4E89-8DAB-AE2595E0C20F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24B-4E89-8DAB-AE2595E0C20F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524B-4E89-8DAB-AE2595E0C20F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24B-4E89-8DAB-AE2595E0C2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PPT模板2!$B$91:$H$91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PPT模板2!$B$92:$H$92</c:f>
              <c:numCache>
                <c:formatCode>0.00%</c:formatCode>
                <c:ptCount val="7"/>
                <c:pt idx="0">
                  <c:v>0.36774098237874869</c:v>
                </c:pt>
                <c:pt idx="1">
                  <c:v>0.22581243622646177</c:v>
                </c:pt>
                <c:pt idx="2">
                  <c:v>0.16767845424967964</c:v>
                </c:pt>
                <c:pt idx="3">
                  <c:v>0.10792629926237421</c:v>
                </c:pt>
                <c:pt idx="4">
                  <c:v>4.2725264456194234E-2</c:v>
                </c:pt>
                <c:pt idx="5">
                  <c:v>7.1797408861816264E-2</c:v>
                </c:pt>
                <c:pt idx="6">
                  <c:v>1.6319154564725203E-2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24B-4E89-8DAB-AE2595E0C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731642952468749"/>
          <c:y val="0.24373053404868555"/>
          <c:w val="0.21959295358818187"/>
          <c:h val="0.58152320041137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376176197277207"/>
          <c:y val="0.11834272386466409"/>
          <c:w val="0.62175689972771642"/>
          <c:h val="0.7336694229191328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F7-4C2F-9B89-BB0A439A1F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F7-4C2F-9B89-BB0A439A1FC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4F7-4C2F-9B89-BB0A439A1F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4F7-4C2F-9B89-BB0A439A1FC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4F7-4C2F-9B89-BB0A439A1FC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4F7-4C2F-9B89-BB0A439A1FC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4F7-4C2F-9B89-BB0A439A1FCA}"/>
              </c:ext>
            </c:extLst>
          </c:dPt>
          <c:dLbls>
            <c:dLbl>
              <c:idx val="0"/>
              <c:layout>
                <c:manualLayout>
                  <c:x val="7.354441376449615E-2"/>
                  <c:y val="-0.138977348958099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F7-4C2F-9B89-BB0A439A1FCA}"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F7-4C2F-9B89-BB0A439A1FCA}"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F7-4C2F-9B89-BB0A439A1FCA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F7-4C2F-9B89-BB0A439A1FCA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F7-4C2F-9B89-BB0A439A1FCA}"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4F7-4C2F-9B89-BB0A439A1FCA}"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4F7-4C2F-9B89-BB0A439A1FCA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0.374258736565318</c:v>
                </c:pt>
                <c:pt idx="1">
                  <c:v>0.18685584782149001</c:v>
                </c:pt>
                <c:pt idx="2">
                  <c:v>0.17022856197192199</c:v>
                </c:pt>
                <c:pt idx="3">
                  <c:v>0.116140465398512</c:v>
                </c:pt>
                <c:pt idx="4">
                  <c:v>4.7153548410823101E-2</c:v>
                </c:pt>
                <c:pt idx="5">
                  <c:v>7.90198313826804E-2</c:v>
                </c:pt>
                <c:pt idx="6">
                  <c:v>2.6343008449253899E-2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4F7-4C2F-9B89-BB0A439A1F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PPT模板1!$B$358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PPT模板1!$A$359:$A$368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2019年1-4月</c:v>
                </c:pt>
              </c:strCache>
            </c:strRef>
          </c:cat>
          <c:val>
            <c:numRef>
              <c:f>PPT模板1!$B$359:$B$368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6.333711325804499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F7-4FE3-82A9-ED5DBBC503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PPT模板1!$B$374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PPT模板1!$A$375:$A$386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2019年1-4月</c:v>
                </c:pt>
              </c:strCache>
            </c:strRef>
          </c:cat>
          <c:val>
            <c:numRef>
              <c:f>PPT模板1!$B$375:$B$386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0.29951299992709302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06-4B62-905A-B570BCFBC6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31681173260848E-2"/>
          <c:y val="7.3977364868013512E-2"/>
          <c:w val="0.91452409587230765"/>
          <c:h val="0.7396571488929414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PPT模板1!$A$394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2097331583552099E-2"/>
                  <c:y val="3.012722368037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CA-444B-BF5F-BCB8837DEE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PPT模板1!$B$393:$M$393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PPT模板1!$B$394:$M$394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8CA-444B-BF5F-BCB8837DEE8B}"/>
            </c:ext>
          </c:extLst>
        </c:ser>
        <c:ser>
          <c:idx val="1"/>
          <c:order val="1"/>
          <c:tx>
            <c:strRef>
              <c:f>PPT模板1!$A$395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CA-444B-BF5F-BCB8837DEE8B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CA-444B-BF5F-BCB8837DEE8B}"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PPT模板1!$B$393:$M$393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PPT模板1!$B$395:$M$395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 formatCode="0.0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8CA-444B-BF5F-BCB8837DEE8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164754737280447E-2"/>
          <c:y val="3.631022604610229E-2"/>
          <c:w val="0.88248132177387617"/>
          <c:h val="0.79187274734294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PPT模板1!$D$219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7368689934634963E-2"/>
                  <c:y val="6.82087757840582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7E-406F-B624-2AD00044A915}"/>
                </c:ext>
              </c:extLst>
            </c:dLbl>
            <c:dLbl>
              <c:idx val="1"/>
              <c:layout>
                <c:manualLayout>
                  <c:x val="-9.5402552735723168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7E-406F-B624-2AD00044A915}"/>
                </c:ext>
              </c:extLst>
            </c:dLbl>
            <c:dLbl>
              <c:idx val="2"/>
              <c:layout>
                <c:manualLayout>
                  <c:x val="-2.704298650392609E-2"/>
                  <c:y val="-3.025817216009841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7E-406F-B624-2AD00044A915}"/>
                </c:ext>
              </c:extLst>
            </c:dLbl>
            <c:dLbl>
              <c:idx val="3"/>
              <c:layout>
                <c:manualLayout>
                  <c:x val="-1.0141119938972284E-2"/>
                  <c:y val="-6.05163443201968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7E-406F-B624-2AD00044A9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PPT模板1!$D$220:$D$231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7E-406F-B624-2AD00044A915}"/>
            </c:ext>
          </c:extLst>
        </c:ser>
        <c:ser>
          <c:idx val="1"/>
          <c:order val="1"/>
          <c:tx>
            <c:strRef>
              <c:f>PPT模板1!$E$219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6442172918652331E-2"/>
                  <c:y val="1.6504643970330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47E-406F-B624-2AD00044A915}"/>
                </c:ext>
              </c:extLst>
            </c:dLbl>
            <c:dLbl>
              <c:idx val="1"/>
              <c:layout>
                <c:manualLayout>
                  <c:x val="1.8592053221449155E-2"/>
                  <c:y val="-1.210326886403936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47E-406F-B624-2AD00044A915}"/>
                </c:ext>
              </c:extLst>
            </c:dLbl>
            <c:dLbl>
              <c:idx val="2"/>
              <c:layout>
                <c:manualLayout>
                  <c:x val="1.18313065954676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7E-406F-B624-2AD00044A915}"/>
                </c:ext>
              </c:extLst>
            </c:dLbl>
            <c:spPr>
              <a:noFill/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PPT模板1!$E$220:$E$231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47E-406F-B624-2AD00044A9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PPT模板1!$F$219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PPT模板1!$C$220:$C$231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PPT模板1!$F$220:$F$231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47E-406F-B624-2AD00044A9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00" b="1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全国线下交易量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科鲁兹三厢</c:v>
                </c:pt>
                <c:pt idx="1">
                  <c:v>宝来三厢</c:v>
                </c:pt>
                <c:pt idx="2">
                  <c:v>朗逸</c:v>
                </c:pt>
                <c:pt idx="3">
                  <c:v>荣光</c:v>
                </c:pt>
                <c:pt idx="4">
                  <c:v>奥迪A6L</c:v>
                </c:pt>
                <c:pt idx="5">
                  <c:v>雅阁</c:v>
                </c:pt>
                <c:pt idx="6">
                  <c:v>凯越</c:v>
                </c:pt>
                <c:pt idx="7">
                  <c:v>宏光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8.8138225587264616E-3</c:v>
                </c:pt>
                <c:pt idx="1">
                  <c:v>9.3913803145020385E-3</c:v>
                </c:pt>
                <c:pt idx="2">
                  <c:v>9.6728790526111434E-3</c:v>
                </c:pt>
                <c:pt idx="3">
                  <c:v>9.9737914967967384E-3</c:v>
                </c:pt>
                <c:pt idx="4">
                  <c:v>1.0580469811687051E-2</c:v>
                </c:pt>
                <c:pt idx="5">
                  <c:v>1.0750339739856339E-2</c:v>
                </c:pt>
                <c:pt idx="6">
                  <c:v>1.0764900019413706E-2</c:v>
                </c:pt>
                <c:pt idx="7">
                  <c:v>1.1138613861386138E-2</c:v>
                </c:pt>
                <c:pt idx="8">
                  <c:v>1.4269073966220151E-2</c:v>
                </c:pt>
                <c:pt idx="9">
                  <c:v>1.546787031644341E-2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DD-4038-A0D8-9851FDB41B4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47202712"/>
        <c:axId val="847199432"/>
      </c:barChart>
      <c:catAx>
        <c:axId val="847202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7199432"/>
        <c:crosses val="autoZero"/>
        <c:auto val="1"/>
        <c:lblAlgn val="ctr"/>
        <c:lblOffset val="100"/>
        <c:noMultiLvlLbl val="0"/>
      </c:catAx>
      <c:valAx>
        <c:axId val="847199432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7202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Sheet2!$B$269:$B$272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Sheet2!$C$269:$C$272</c:f>
              <c:numCache>
                <c:formatCode>General</c:formatCode>
                <c:ptCount val="4"/>
                <c:pt idx="0">
                  <c:v>1.8818193311840192</c:v>
                </c:pt>
                <c:pt idx="1">
                  <c:v>0.74212692967409943</c:v>
                </c:pt>
                <c:pt idx="2">
                  <c:v>0.99262423056906479</c:v>
                </c:pt>
                <c:pt idx="3">
                  <c:v>0.28199751149883262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D11-4992-9F39-AEF1841873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3247104"/>
        <c:axId val="403248640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Sheet2!$B$269:$B$272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Sheet2!$D$269:$D$272</c:f>
              <c:numCache>
                <c:formatCode>0.00</c:formatCode>
                <c:ptCount val="4"/>
                <c:pt idx="0">
                  <c:v>1.1192758253461128</c:v>
                </c:pt>
                <c:pt idx="1">
                  <c:v>0.79202279202279202</c:v>
                </c:pt>
                <c:pt idx="2">
                  <c:v>0.23102815177478581</c:v>
                </c:pt>
                <c:pt idx="3">
                  <c:v>0.18425289038489681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D11-4992-9F39-AEF1841873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3276544"/>
        <c:axId val="403250176"/>
      </c:lineChart>
      <c:catAx>
        <c:axId val="4032471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03248640"/>
        <c:crosses val="autoZero"/>
        <c:auto val="1"/>
        <c:lblAlgn val="ctr"/>
        <c:lblOffset val="100"/>
        <c:noMultiLvlLbl val="0"/>
      </c:catAx>
      <c:valAx>
        <c:axId val="403248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03247104"/>
        <c:crosses val="autoZero"/>
        <c:crossBetween val="between"/>
      </c:valAx>
      <c:valAx>
        <c:axId val="403250176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403276544"/>
        <c:crosses val="max"/>
        <c:crossBetween val="between"/>
      </c:valAx>
      <c:catAx>
        <c:axId val="403276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403250176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1256</c:v>
                </c:pt>
                <c:pt idx="1">
                  <c:v>150</c:v>
                </c:pt>
                <c:pt idx="2">
                  <c:v>601</c:v>
                </c:pt>
                <c:pt idx="3">
                  <c:v>0</c:v>
                </c:pt>
                <c:pt idx="4">
                  <c:v>12</c:v>
                </c:pt>
                <c:pt idx="5">
                  <c:v>16</c:v>
                </c:pt>
                <c:pt idx="6">
                  <c:v>225</c:v>
                </c:pt>
                <c:pt idx="7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42-41C1-B79F-E18AAA82F5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1336</c:v>
                </c:pt>
                <c:pt idx="1">
                  <c:v>180</c:v>
                </c:pt>
                <c:pt idx="2">
                  <c:v>504</c:v>
                </c:pt>
                <c:pt idx="3">
                  <c:v>1</c:v>
                </c:pt>
                <c:pt idx="4">
                  <c:v>5</c:v>
                </c:pt>
                <c:pt idx="5">
                  <c:v>204</c:v>
                </c:pt>
                <c:pt idx="6">
                  <c:v>68</c:v>
                </c:pt>
                <c:pt idx="7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F5-4ED6-B5B3-9815B4B03E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774</c:v>
                </c:pt>
                <c:pt idx="1">
                  <c:v>688</c:v>
                </c:pt>
                <c:pt idx="2">
                  <c:v>415</c:v>
                </c:pt>
                <c:pt idx="3">
                  <c:v>213</c:v>
                </c:pt>
                <c:pt idx="4">
                  <c:v>92</c:v>
                </c:pt>
                <c:pt idx="5">
                  <c:v>126</c:v>
                </c:pt>
                <c:pt idx="6">
                  <c:v>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BA-4659-B471-088AAB29C92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797</c:v>
                </c:pt>
                <c:pt idx="1">
                  <c:v>729</c:v>
                </c:pt>
                <c:pt idx="2">
                  <c:v>299</c:v>
                </c:pt>
                <c:pt idx="3">
                  <c:v>344</c:v>
                </c:pt>
                <c:pt idx="4">
                  <c:v>154</c:v>
                </c:pt>
                <c:pt idx="5">
                  <c:v>117</c:v>
                </c:pt>
                <c:pt idx="6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1E-4478-B5CC-6FD7409843C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4B9-4D10-AE26-98AF110349A5}"/>
                </c:ext>
              </c:extLst>
            </c:dLbl>
            <c:dLbl>
              <c:idx val="3"/>
              <c:layout>
                <c:manualLayout>
                  <c:x val="-6.1111111111111123E-2"/>
                  <c:y val="-0.115740740740740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4B9-4D10-AE26-98AF110349A5}"/>
                </c:ext>
              </c:extLst>
            </c:dLbl>
            <c:dLbl>
              <c:idx val="4"/>
              <c:layout>
                <c:manualLayout>
                  <c:x val="-3.3699308283409592E-2"/>
                  <c:y val="-0.138888944614407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4B9-4D10-AE26-98AF110349A5}"/>
                </c:ext>
              </c:extLst>
            </c:dLbl>
            <c:dLbl>
              <c:idx val="5"/>
              <c:layout>
                <c:manualLayout>
                  <c:x val="-2.2954123769182447E-2"/>
                  <c:y val="-0.163187053847568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4B9-4D10-AE26-98AF110349A5}"/>
                </c:ext>
              </c:extLst>
            </c:dLbl>
            <c:dLbl>
              <c:idx val="6"/>
              <c:layout>
                <c:manualLayout>
                  <c:x val="1.1111111111111124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4B9-4D10-AE26-98AF110349A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184</c:v>
                </c:pt>
                <c:pt idx="1">
                  <c:v>906</c:v>
                </c:pt>
                <c:pt idx="2">
                  <c:v>756</c:v>
                </c:pt>
                <c:pt idx="3">
                  <c:v>122</c:v>
                </c:pt>
                <c:pt idx="4">
                  <c:v>196</c:v>
                </c:pt>
                <c:pt idx="5">
                  <c:v>249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4B9-4D10-AE26-98AF1103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A31-4658-9381-3AE9F607E3F5}"/>
                </c:ext>
              </c:extLst>
            </c:dLbl>
            <c:dLbl>
              <c:idx val="3"/>
              <c:layout>
                <c:manualLayout>
                  <c:x val="-6.1111111111111123E-2"/>
                  <c:y val="-0.115740740740740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31-4658-9381-3AE9F607E3F5}"/>
                </c:ext>
              </c:extLst>
            </c:dLbl>
            <c:dLbl>
              <c:idx val="4"/>
              <c:layout>
                <c:manualLayout>
                  <c:x val="-3.3699308283409592E-2"/>
                  <c:y val="-0.138888944614407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A31-4658-9381-3AE9F607E3F5}"/>
                </c:ext>
              </c:extLst>
            </c:dLbl>
            <c:dLbl>
              <c:idx val="5"/>
              <c:layout>
                <c:manualLayout>
                  <c:x val="-2.2954123769182447E-2"/>
                  <c:y val="-0.163187053847568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31-4658-9381-3AE9F607E3F5}"/>
                </c:ext>
              </c:extLst>
            </c:dLbl>
            <c:dLbl>
              <c:idx val="6"/>
              <c:layout>
                <c:manualLayout>
                  <c:x val="1.1111111111111124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31-4658-9381-3AE9F607E3F5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121</c:v>
                </c:pt>
                <c:pt idx="1">
                  <c:v>1056</c:v>
                </c:pt>
                <c:pt idx="2">
                  <c:v>709</c:v>
                </c:pt>
                <c:pt idx="3">
                  <c:v>181</c:v>
                </c:pt>
                <c:pt idx="4">
                  <c:v>46</c:v>
                </c:pt>
                <c:pt idx="5">
                  <c:v>359</c:v>
                </c:pt>
                <c:pt idx="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31-4658-9381-3AE9F607E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2154374710517111"/>
          <c:y val="0.23125165086848221"/>
          <c:w val="7.3001698129570733E-2"/>
          <c:h val="0.5374963639099245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9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3-4F73-86BB-2063D7F5A721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73-4F73-86BB-2063D7F5A721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73-4F73-86BB-2063D7F5A721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1706</c:v>
                </c:pt>
                <c:pt idx="1">
                  <c:v>546</c:v>
                </c:pt>
                <c:pt idx="2">
                  <c:v>164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73-4F73-86BB-2063D7F5A72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 dirty="0">
                <a:effectLst/>
              </a:rPr>
              <a:t>2019</a:t>
            </a:r>
            <a:r>
              <a:rPr lang="zh-CN" altLang="zh-CN" sz="1200" b="1" i="0" baseline="0" dirty="0">
                <a:effectLst/>
              </a:rPr>
              <a:t>年</a:t>
            </a:r>
            <a:r>
              <a:rPr lang="en-US" altLang="zh-CN" sz="1200" b="1" i="0" baseline="0" dirty="0">
                <a:effectLst/>
              </a:rPr>
              <a:t>3</a:t>
            </a:r>
            <a:r>
              <a:rPr lang="zh-CN" altLang="en-US" sz="1200" b="1" i="0" baseline="0" dirty="0">
                <a:effectLst/>
              </a:rPr>
              <a:t>月</a:t>
            </a:r>
            <a:r>
              <a:rPr lang="zh-CN" altLang="zh-CN" sz="1200" b="1" i="0" baseline="0" dirty="0">
                <a:effectLst/>
              </a:rPr>
              <a:t>交易使用年限分析</a:t>
            </a:r>
            <a:endParaRPr lang="zh-CN" altLang="zh-CN" sz="1200" b="1" dirty="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760622413365952"/>
          <c:y val="0.23293960920051596"/>
          <c:w val="0.55988460019282038"/>
          <c:h val="0.66350431287718914"/>
        </c:manualLayout>
      </c:layout>
      <c:doughnutChart>
        <c:varyColors val="1"/>
        <c:ser>
          <c:idx val="0"/>
          <c:order val="0"/>
          <c:tx>
            <c:strRef>
              <c:f>'2019年3月'!$C$191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0106-4C72-99A0-3F4B9A125FDB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0106-4C72-99A0-3F4B9A125FDB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0106-4C72-99A0-3F4B9A125FDB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0106-4C72-99A0-3F4B9A125FDB}"/>
              </c:ext>
            </c:extLst>
          </c:dPt>
          <c:dLbls>
            <c:dLbl>
              <c:idx val="0"/>
              <c:layout>
                <c:manualLayout>
                  <c:x val="0.21478346611377236"/>
                  <c:y val="-7.37546704402472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106-4C72-99A0-3F4B9A125FDB}"/>
                </c:ext>
              </c:extLst>
            </c:dLbl>
            <c:dLbl>
              <c:idx val="1"/>
              <c:layout>
                <c:manualLayout>
                  <c:x val="-3.5362271698095478E-2"/>
                  <c:y val="0.125889885737603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0106-4C72-99A0-3F4B9A125FDB}"/>
                </c:ext>
              </c:extLst>
            </c:dLbl>
            <c:dLbl>
              <c:idx val="2"/>
              <c:layout>
                <c:manualLayout>
                  <c:x val="-0.14052244753895632"/>
                  <c:y val="0.12292372885288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03951289984672"/>
                      <c:h val="0.265871667611976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106-4C72-99A0-3F4B9A125FDB}"/>
                </c:ext>
              </c:extLst>
            </c:dLbl>
            <c:dLbl>
              <c:idx val="3"/>
              <c:layout>
                <c:manualLayout>
                  <c:x val="-5.7350863814704535E-2"/>
                  <c:y val="-0.1435049130695601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183362008240055"/>
                      <c:h val="0.127745620456888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106-4C72-99A0-3F4B9A125F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'2019年3月'!$B$192:$B$195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'2019年3月'!$C$192:$C$195</c:f>
              <c:numCache>
                <c:formatCode>0.00%</c:formatCode>
                <c:ptCount val="4"/>
                <c:pt idx="0">
                  <c:v>0.24033630915494927</c:v>
                </c:pt>
                <c:pt idx="1">
                  <c:v>0.44051301938615184</c:v>
                </c:pt>
                <c:pt idx="2">
                  <c:v>0.21338919828727007</c:v>
                </c:pt>
                <c:pt idx="3">
                  <c:v>0.10576147317162882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06-4C72-99A0-3F4B9A125F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9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05-4B9A-9157-F2DECF414CBC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05-4B9A-9157-F2DECF414CBC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05-4B9A-9157-F2DECF414CBC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1824</c:v>
                </c:pt>
                <c:pt idx="1">
                  <c:v>551</c:v>
                </c:pt>
                <c:pt idx="2">
                  <c:v>135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05-4B9A-9157-F2DECF414CB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eiti SC Medium" pitchFamily="2" charset="-128"/>
                <a:ea typeface="Heiti SC Medium" pitchFamily="2" charset="-128"/>
                <a:cs typeface="+mn-cs"/>
              </a:defRPr>
            </a:pPr>
            <a:r>
              <a:rPr lang="en-US"/>
              <a:t>4</a:t>
            </a:r>
            <a:r>
              <a:rPr lang="zh-CN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eiti SC Medium" pitchFamily="2" charset="-128"/>
              <a:ea typeface="Heiti SC Medium" pitchFamily="2" charset="-128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B6C-834C-9512-4EE653E371D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B6C-834C-9512-4EE653E371D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B6C-834C-9512-4EE653E371D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B6C-834C-9512-4EE653E371D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B6C-834C-9512-4EE653E371D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B6C-834C-9512-4EE653E371D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B6C-834C-9512-4EE653E371D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B6C-834C-9512-4EE653E371D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B6C-834C-9512-4EE653E371D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B6C-834C-9512-4EE653E371D9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B6C-834C-9512-4EE653E371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Heiti SC Medium" pitchFamily="2" charset="-128"/>
                    <a:ea typeface="Heiti SC Medium" pitchFamily="2" charset="-128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Sheet1!$A$11:$A$21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Sheet1!$B$11:$B$21</c:f>
              <c:numCache>
                <c:formatCode>0.0%</c:formatCode>
                <c:ptCount val="11"/>
                <c:pt idx="0">
                  <c:v>0.224</c:v>
                </c:pt>
                <c:pt idx="1">
                  <c:v>0.13600000000000001</c:v>
                </c:pt>
                <c:pt idx="2">
                  <c:v>0.11899999999999999</c:v>
                </c:pt>
                <c:pt idx="3">
                  <c:v>5.341002465078061E-2</c:v>
                </c:pt>
                <c:pt idx="4">
                  <c:v>6.3270336894001647E-2</c:v>
                </c:pt>
                <c:pt idx="5">
                  <c:v>4.9000000000000002E-2</c:v>
                </c:pt>
                <c:pt idx="6">
                  <c:v>5.0944946589975351E-2</c:v>
                </c:pt>
                <c:pt idx="7">
                  <c:v>6.4000000000000001E-2</c:v>
                </c:pt>
                <c:pt idx="8">
                  <c:v>6.8000000000000005E-2</c:v>
                </c:pt>
                <c:pt idx="9">
                  <c:v>0.04</c:v>
                </c:pt>
                <c:pt idx="10">
                  <c:v>0.13200000000000001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B6C-834C-9512-4EE653E371D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eiti SC Medium" pitchFamily="2" charset="-128"/>
              <a:ea typeface="Heiti SC Medium" pitchFamily="2" charset="-128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Heiti SC Medium" pitchFamily="2" charset="-128"/>
          <a:ea typeface="Heiti SC Medium" pitchFamily="2" charset="-128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j-cs"/>
              </a:defRPr>
            </a:pPr>
            <a:r>
              <a:rPr lang="en-US"/>
              <a:t>4</a:t>
            </a:r>
            <a:r>
              <a:rPr lang="zh-CN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Heiti SC Light" panose="02000000000000000000" pitchFamily="2" charset="-128"/>
              <a:ea typeface="Heiti SC Light" panose="02000000000000000000" pitchFamily="2" charset="-128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5.0299999999999997E-2</c:v>
                </c:pt>
                <c:pt idx="1">
                  <c:v>0.16350000000000001</c:v>
                </c:pt>
                <c:pt idx="2">
                  <c:v>0.40560000000000002</c:v>
                </c:pt>
                <c:pt idx="3">
                  <c:v>0.31440000000000001</c:v>
                </c:pt>
                <c:pt idx="4">
                  <c:v>6.2799999999999995E-2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ED-4940-89C0-57C090878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b="0" i="0">
          <a:latin typeface="Heiti SC Light" panose="02000000000000000000" pitchFamily="2" charset="-128"/>
          <a:ea typeface="Heiti SC Light" panose="02000000000000000000" pitchFamily="2" charset="-128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00" normalizeH="0" baseline="0">
                <a:solidFill>
                  <a:schemeClr val="lt1"/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defRPr>
            </a:pPr>
            <a:r>
              <a:rPr lang="zh-CN" sz="1800" b="1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00" normalizeH="0" baseline="0">
              <a:solidFill>
                <a:schemeClr val="lt1"/>
              </a:solidFill>
              <a:latin typeface="Heiti SC Light" panose="02000000000000000000" pitchFamily="2" charset="-128"/>
              <a:ea typeface="Heiti SC Light" panose="02000000000000000000" pitchFamily="2" charset="-128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Heiti SC Light" panose="02000000000000000000" pitchFamily="2" charset="-128"/>
                    <a:ea typeface="Heiti SC Light" panose="02000000000000000000" pitchFamily="2" charset="-128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Sheet1!$A$48:$A$55</c:f>
              <c:strCache>
                <c:ptCount val="8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  <c:pt idx="7">
                  <c:v>8年及以上</c:v>
                </c:pt>
              </c:strCache>
            </c:strRef>
          </c:cat>
          <c:val>
            <c:numRef>
              <c:f>Sheet1!$B$48:$B$55</c:f>
              <c:numCache>
                <c:formatCode>0.0%</c:formatCode>
                <c:ptCount val="8"/>
                <c:pt idx="0">
                  <c:v>0.10377358490566038</c:v>
                </c:pt>
                <c:pt idx="1">
                  <c:v>0.13522012578616352</c:v>
                </c:pt>
                <c:pt idx="2">
                  <c:v>0.18867924528301888</c:v>
                </c:pt>
                <c:pt idx="3">
                  <c:v>0.17295597484276728</c:v>
                </c:pt>
                <c:pt idx="4">
                  <c:v>0.12578616352201258</c:v>
                </c:pt>
                <c:pt idx="5">
                  <c:v>0.12264150943396226</c:v>
                </c:pt>
                <c:pt idx="6">
                  <c:v>8.8050314465408799E-2</c:v>
                </c:pt>
                <c:pt idx="7">
                  <c:v>6.2893081761006289E-2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94-0141-AC3B-0F4FCED2709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30" baseline="0">
                <a:solidFill>
                  <a:schemeClr val="lt1"/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accent1">
                <a:lumMod val="60000"/>
                <a:lumOff val="40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lt1"/>
                </a:solidFill>
                <a:latin typeface="Heiti SC Light" panose="02000000000000000000" pitchFamily="2" charset="-128"/>
                <a:ea typeface="Heiti SC Light" panose="02000000000000000000" pitchFamily="2" charset="-128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/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 b="0" i="0">
          <a:latin typeface="Heiti SC Light" panose="02000000000000000000" pitchFamily="2" charset="-128"/>
          <a:ea typeface="Heiti SC Light" panose="02000000000000000000" pitchFamily="2" charset="-128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2019年4月交易使用年限分析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1A0-4DA6-90DD-A1F61513649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81A0-4DA6-90DD-A1F61513649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A0-4DA6-90DD-A1F61513649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81A0-4DA6-90DD-A1F615136496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1A0-4DA6-90DD-A1F615136496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1A0-4DA6-90DD-A1F615136496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1A0-4DA6-90DD-A1F615136496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1A0-4DA6-90DD-A1F615136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PPT模板1!$C$192:$C$195</c:f>
              <c:numCache>
                <c:formatCode>0.00%</c:formatCode>
                <c:ptCount val="4"/>
                <c:pt idx="0">
                  <c:v>0.23965694876969476</c:v>
                </c:pt>
                <c:pt idx="1">
                  <c:v>0.45052418008107364</c:v>
                </c:pt>
                <c:pt idx="2">
                  <c:v>0.20092834053923042</c:v>
                </c:pt>
                <c:pt idx="3">
                  <c:v>0.10889053061000119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1A0-4DA6-90DD-A1F615136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kern="120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kern="120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kern="120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200" b="1" i="0" kern="120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月二手车交易价格区间分布</a:t>
            </a:r>
            <a:endParaRPr lang="zh-CN" altLang="zh-CN" sz="1200" dirty="0">
              <a:effectLst/>
            </a:endParaRPr>
          </a:p>
        </c:rich>
      </c:tx>
      <c:layout>
        <c:manualLayout>
          <c:xMode val="edge"/>
          <c:yMode val="edge"/>
          <c:x val="0.14194975136931887"/>
          <c:y val="1.71345616250580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408084219686631"/>
          <c:y val="0.29605041608652011"/>
          <c:w val="0.4883172597731279"/>
          <c:h val="0.57507020348320559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3E-4E92-AAA0-686A4E4D3E2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63E-4E92-AAA0-686A4E4D3E2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63E-4E92-AAA0-686A4E4D3E2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63E-4E92-AAA0-686A4E4D3E2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63E-4E92-AAA0-686A4E4D3E2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63E-4E92-AAA0-686A4E4D3E2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63E-4E92-AAA0-686A4E4D3E29}"/>
              </c:ext>
            </c:extLst>
          </c:dPt>
          <c:dLbls>
            <c:dLbl>
              <c:idx val="0"/>
              <c:layout>
                <c:manualLayout>
                  <c:x val="0.10461792369976006"/>
                  <c:y val="-2.2057982277196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3E-4E92-AAA0-686A4E4D3E29}"/>
                </c:ext>
              </c:extLst>
            </c:dLbl>
            <c:dLbl>
              <c:idx val="1"/>
              <c:layout>
                <c:manualLayout>
                  <c:x val="0.15576910559826954"/>
                  <c:y val="4.9538581096395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3E-4E92-AAA0-686A4E4D3E29}"/>
                </c:ext>
              </c:extLst>
            </c:dLbl>
            <c:dLbl>
              <c:idx val="2"/>
              <c:layout>
                <c:manualLayout>
                  <c:x val="-8.6676346782958838E-2"/>
                  <c:y val="6.3994484560006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63E-4E92-AAA0-686A4E4D3E29}"/>
                </c:ext>
              </c:extLst>
            </c:dLbl>
            <c:dLbl>
              <c:idx val="3"/>
              <c:layout>
                <c:manualLayout>
                  <c:x val="-8.3289383465457861E-2"/>
                  <c:y val="-4.26521063368196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504921344968493"/>
                      <c:h val="7.73969497781951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63E-4E92-AAA0-686A4E4D3E29}"/>
                </c:ext>
              </c:extLst>
            </c:dLbl>
            <c:dLbl>
              <c:idx val="4"/>
              <c:layout>
                <c:manualLayout>
                  <c:x val="-8.123005537906261E-2"/>
                  <c:y val="-6.6922470830769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63E-4E92-AAA0-686A4E4D3E29}"/>
                </c:ext>
              </c:extLst>
            </c:dLbl>
            <c:dLbl>
              <c:idx val="5"/>
              <c:layout>
                <c:manualLayout>
                  <c:x val="-3.5093170747800127E-2"/>
                  <c:y val="-7.0598711265097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63E-4E92-AAA0-686A4E4D3E29}"/>
                </c:ext>
              </c:extLst>
            </c:dLbl>
            <c:dLbl>
              <c:idx val="6"/>
              <c:layout>
                <c:manualLayout>
                  <c:x val="2.0008525807409003E-2"/>
                  <c:y val="-8.1433260115165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3162816914634"/>
                      <c:h val="0.1005808020149650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63E-4E92-AAA0-686A4E4D3E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Sheet1!$B$68:$H$68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Sheet1!$B$69:$H$69</c:f>
              <c:numCache>
                <c:formatCode>0.00%</c:formatCode>
                <c:ptCount val="7"/>
                <c:pt idx="0">
                  <c:v>0.37001609736580099</c:v>
                </c:pt>
                <c:pt idx="1">
                  <c:v>0.2205990453238548</c:v>
                </c:pt>
                <c:pt idx="2">
                  <c:v>0.16924565696792623</c:v>
                </c:pt>
                <c:pt idx="3">
                  <c:v>0.10932251491099924</c:v>
                </c:pt>
                <c:pt idx="4">
                  <c:v>4.2337002540220152E-2</c:v>
                </c:pt>
                <c:pt idx="5">
                  <c:v>7.2819644369178663E-2</c:v>
                </c:pt>
                <c:pt idx="6">
                  <c:v>1.5660038522019894E-2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63E-4E92-AAA0-686A4E4D3E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78274654795569809"/>
          <c:y val="0.50231030917210984"/>
          <c:w val="0.18494768483208995"/>
          <c:h val="0.423130765641264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0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2019年4月二手车交易价格区间分布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E1-4010-AFBA-37CD5D1422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E1-4010-AFBA-37CD5D1422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E1-4010-AFBA-37CD5D1422E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E1-4010-AFBA-37CD5D1422E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FE1-4010-AFBA-37CD5D1422E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FE1-4010-AFBA-37CD5D1422E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FE1-4010-AFBA-37CD5D1422EE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FE1-4010-AFBA-37CD5D1422EE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E1-4010-AFBA-37CD5D1422EE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FE1-4010-AFBA-37CD5D1422EE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FE1-4010-AFBA-37CD5D1422EE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fld id="{47F1AEB1-3B7A-4A48-9B5C-E15F412D86C1}" type="VALUE">
                      <a:rPr lang="en-US" altLang="zh-CN" smtClean="0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FE1-4010-AFBA-37CD5D1422EE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FE1-4010-AFBA-37CD5D1422EE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FE1-4010-AFBA-37CD5D1422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PPT模板2!$B$68:$H$68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PPT模板2!$B$69:$H$69</c:f>
              <c:numCache>
                <c:formatCode>0.00%</c:formatCode>
                <c:ptCount val="7"/>
                <c:pt idx="0">
                  <c:v>0.36085268287598049</c:v>
                </c:pt>
                <c:pt idx="1">
                  <c:v>0.21653245771766608</c:v>
                </c:pt>
                <c:pt idx="2">
                  <c:v>0.16900772244373213</c:v>
                </c:pt>
                <c:pt idx="3">
                  <c:v>0.11171049088334679</c:v>
                </c:pt>
                <c:pt idx="4">
                  <c:v>4.5961135868101702E-2</c:v>
                </c:pt>
                <c:pt idx="5">
                  <c:v>7.7372110598597971E-2</c:v>
                </c:pt>
                <c:pt idx="6">
                  <c:v>1.8563399612574815E-2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FE1-4010-AFBA-37CD5D1422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2018年1-4月</c:v>
                </c:pt>
                <c:pt idx="1">
                  <c:v>2019年1-4月</c:v>
                </c:pt>
              </c:strCache>
            </c:strRef>
          </c:cat>
          <c:val>
            <c:numRef>
              <c:f>PPT模板2!$B$2:$C$2</c:f>
              <c:numCache>
                <c:formatCode>General</c:formatCode>
                <c:ptCount val="2"/>
                <c:pt idx="0">
                  <c:v>434.3</c:v>
                </c:pt>
                <c:pt idx="1">
                  <c:v>445.6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10-412F-99BE-215D0AE75F2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2018年1-4月</c:v>
                </c:pt>
                <c:pt idx="1">
                  <c:v>2019年1-4月</c:v>
                </c:pt>
              </c:strCache>
            </c:strRef>
          </c:cat>
          <c:val>
            <c:numRef>
              <c:f>PPT模板2!$J$2:$K$2</c:f>
              <c:numCache>
                <c:formatCode>General</c:formatCode>
                <c:ptCount val="2"/>
                <c:pt idx="0">
                  <c:v>2681.4</c:v>
                </c:pt>
                <c:pt idx="1">
                  <c:v>2822.5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A2-4E7E-8595-151B0CBE49A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08667476933E-2"/>
          <c:y val="0.10953830542871638"/>
          <c:w val="0.92082817374610015"/>
          <c:h val="0.73972298325722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CE-4C41-BF12-B454411D1789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CE-4C41-BF12-B454411D1789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2CE-4C41-BF12-B454411D1789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2CE-4C41-BF12-B454411D1789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E2CE-4C41-BF12-B454411D1789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E2CE-4C41-BF12-B454411D1789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2CE-4C41-BF12-B454411D1789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E2CE-4C41-BF12-B454411D1789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2CE-4C41-BF12-B454411D1789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2CE-4C41-BF12-B454411D17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255.2834</c:v>
                </c:pt>
                <c:pt idx="1">
                  <c:v>26.375299999999999</c:v>
                </c:pt>
                <c:pt idx="2">
                  <c:v>35.584200000000003</c:v>
                </c:pt>
                <c:pt idx="3">
                  <c:v>10.656000000000001</c:v>
                </c:pt>
                <c:pt idx="4">
                  <c:v>39.511400000000002</c:v>
                </c:pt>
                <c:pt idx="5">
                  <c:v>46.881799999999998</c:v>
                </c:pt>
                <c:pt idx="6">
                  <c:v>10.877000000000001</c:v>
                </c:pt>
                <c:pt idx="7">
                  <c:v>0.9274</c:v>
                </c:pt>
                <c:pt idx="8">
                  <c:v>2.3464999999999998</c:v>
                </c:pt>
                <c:pt idx="9">
                  <c:v>5.8295000000000003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CE-4C41-BF12-B454411D1789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CE-4C41-BF12-B454411D1789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2CE-4C41-BF12-B454411D1789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2CE-4C41-BF12-B454411D1789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2CE-4C41-BF12-B454411D1789}"/>
                </c:ext>
              </c:extLst>
            </c:dLbl>
            <c:dLbl>
              <c:idx val="4"/>
              <c:layout>
                <c:manualLayout>
                  <c:x val="1.22322170833265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2CE-4C41-BF12-B454411D1789}"/>
                </c:ext>
              </c:extLst>
            </c:dLbl>
            <c:dLbl>
              <c:idx val="5"/>
              <c:layout>
                <c:manualLayout>
                  <c:x val="1.3761244218742381E-2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2CE-4C41-BF12-B454411D1789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E2CE-4C41-BF12-B454411D1789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E2CE-4C41-BF12-B454411D1789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2CE-4C41-BF12-B454411D1789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2CE-4C41-BF12-B454411D1789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264.14830000000001</c:v>
                </c:pt>
                <c:pt idx="1">
                  <c:v>27.782599999999999</c:v>
                </c:pt>
                <c:pt idx="2">
                  <c:v>35.192599999999999</c:v>
                </c:pt>
                <c:pt idx="3">
                  <c:v>10.3813</c:v>
                </c:pt>
                <c:pt idx="4">
                  <c:v>45.437100000000001</c:v>
                </c:pt>
                <c:pt idx="5">
                  <c:v>45.455599999999997</c:v>
                </c:pt>
                <c:pt idx="6">
                  <c:v>7.2359</c:v>
                </c:pt>
                <c:pt idx="7">
                  <c:v>0.76070000000000004</c:v>
                </c:pt>
                <c:pt idx="8">
                  <c:v>3.8725999999999998</c:v>
                </c:pt>
                <c:pt idx="9">
                  <c:v>5.3753000000000002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CE-4C41-BF12-B454411D17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3.4725720512967175</c:v>
                      </c:pt>
                      <c:pt idx="1">
                        <c:v>5.3356739070266475</c:v>
                      </c:pt>
                      <c:pt idx="2">
                        <c:v>-1.10048841901744</c:v>
                      </c:pt>
                      <c:pt idx="3">
                        <c:v>-2.5778903903904005</c:v>
                      </c:pt>
                      <c:pt idx="4">
                        <c:v>14.997443775720424</c:v>
                      </c:pt>
                      <c:pt idx="5">
                        <c:v>-3.0421186899820434</c:v>
                      </c:pt>
                      <c:pt idx="6">
                        <c:v>-33.475222947503916</c:v>
                      </c:pt>
                      <c:pt idx="7">
                        <c:v>-17.974983825749401</c:v>
                      </c:pt>
                      <c:pt idx="8">
                        <c:v>65.037289580225874</c:v>
                      </c:pt>
                      <c:pt idx="9">
                        <c:v>-7.7914057809417638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E2CE-4C41-BF12-B454411D1789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3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33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23.09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8.43</a:t>
          </a:r>
          <a:r>
            <a:rPr lang="en-US" altLang="zh-CN" sz="1000" b="1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6.42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8.02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/>
            <a:t>6.78%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21.94</a:t>
          </a:r>
          <a:r>
            <a:rPr lang="en-US" altLang="zh-CN" sz="1000" b="0" i="0" u="none" dirty="0"/>
            <a:t>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20.12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6.85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9.33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8.5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32.96</a:t>
          </a:r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31.68</a:t>
          </a: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3.25%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10.47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5.66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23.09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8.43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8.02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6.78%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6.42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06466" y="985440"/>
          <a:ext cx="527867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7867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21.94</a:t>
          </a:r>
          <a:r>
            <a:rPr lang="en-US" altLang="zh-CN" sz="1000" b="0" i="0" u="none" kern="1200" dirty="0"/>
            <a:t>%</a:t>
          </a:r>
          <a:endParaRPr lang="zh-CN" altLang="en-US" sz="1000" b="0" i="0" u="none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20.12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34333" y="83056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84476" y="880708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0975" y="83056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9.33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10975" y="830565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8.5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6.85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659805"/>
        <a:ext cx="513601" cy="342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32.96</a:t>
          </a: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31.68</a:t>
          </a: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10.47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5.66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3.25%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0.44571</cdr:x>
      <cdr:y>0.39887</cdr:y>
    </cdr:from>
    <cdr:to>
      <cdr:x>0.55429</cdr:x>
      <cdr:y>0.60112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8C4D59CE-BF1A-4073-9DA4-ACA767217EBF}"/>
            </a:ext>
          </a:extLst>
        </cdr:cNvPr>
        <cdr:cNvSpPr/>
      </cdr:nvSpPr>
      <cdr:spPr>
        <a:xfrm xmlns:a="http://schemas.openxmlformats.org/drawingml/2006/main">
          <a:off x="3289990" y="1496266"/>
          <a:ext cx="801479" cy="758683"/>
        </a:xfrm>
        <a:prstGeom xmlns:a="http://schemas.openxmlformats.org/drawingml/2006/main" prst="downArrow">
          <a:avLst>
            <a:gd name="adj1" fmla="val 58696"/>
            <a:gd name="adj2" fmla="val 50000"/>
          </a:avLst>
        </a:prstGeom>
        <a:solidFill xmlns:a="http://schemas.openxmlformats.org/drawingml/2006/main">
          <a:schemeClr val="accent3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altLang="zh-CN" dirty="0"/>
        </a:p>
        <a:p xmlns:a="http://schemas.openxmlformats.org/drawingml/2006/main">
          <a:r>
            <a: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4%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0.31338</cdr:x>
      <cdr:y>0.07877</cdr:y>
    </cdr:from>
    <cdr:to>
      <cdr:x>0.53058</cdr:x>
      <cdr:y>0.34553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B2073397-F360-4082-BFF7-C509E12A646E}"/>
            </a:ext>
          </a:extLst>
        </cdr:cNvPr>
        <cdr:cNvSpPr txBox="1"/>
      </cdr:nvSpPr>
      <cdr:spPr>
        <a:xfrm xmlns:a="http://schemas.openxmlformats.org/drawingml/2006/main">
          <a:off x="1319319" y="27001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0.3844</cdr:x>
      <cdr:y>0.2682</cdr:y>
    </cdr:from>
    <cdr:to>
      <cdr:x>0.61629</cdr:x>
      <cdr:y>0.49854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632931" y="934623"/>
          <a:ext cx="985052" cy="802706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2.6%</a:t>
          </a:r>
          <a:endParaRPr lang="zh-CN" sz="800" b="1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0.41573</cdr:x>
      <cdr:y>0.27869</cdr:y>
    </cdr:from>
    <cdr:to>
      <cdr:x>0.63949</cdr:x>
      <cdr:y>0.50906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1832632" y="971178"/>
          <a:ext cx="986400" cy="802800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5.26%</a:t>
          </a:r>
          <a:endParaRPr lang="zh-CN" sz="800" b="1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0.2818</cdr:x>
      <cdr:y>0.43053</cdr:y>
    </cdr:from>
    <cdr:to>
      <cdr:x>0.54857</cdr:x>
      <cdr:y>0.63852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157987" y="1426691"/>
          <a:ext cx="1096216" cy="6892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1-4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0.30111</cdr:x>
      <cdr:y>0.39656</cdr:y>
    </cdr:from>
    <cdr:to>
      <cdr:x>0.53548</cdr:x>
      <cdr:y>0.60344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77403" y="1314133"/>
          <a:ext cx="916472" cy="6855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indent="0" algn="ctr"/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 xmlns:a="http://schemas.openxmlformats.org/drawingml/2006/main">
          <a:pPr marL="0" indent="0" algn="ctr"/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1-4 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月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445.6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2822.5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5.26%</a:t>
            </a:r>
            <a:endParaRPr lang="zh-CN" altLang="en-US" sz="1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A477FE-0303-4396-A6D4-F40870BF143D}"/>
              </a:ext>
            </a:extLst>
          </p:cNvPr>
          <p:cNvSpPr txBox="1"/>
          <p:nvPr/>
        </p:nvSpPr>
        <p:spPr>
          <a:xfrm>
            <a:off x="669851" y="6113721"/>
            <a:ext cx="2717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年，同为累计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月份数据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581814"/>
              </p:ext>
            </p:extLst>
          </p:nvPr>
        </p:nvGraphicFramePr>
        <p:xfrm>
          <a:off x="324000" y="2172062"/>
          <a:ext cx="4248000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579339"/>
              </p:ext>
            </p:extLst>
          </p:nvPr>
        </p:nvGraphicFramePr>
        <p:xfrm>
          <a:off x="4572000" y="2172062"/>
          <a:ext cx="4408226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397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02374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264.15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3.47%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45.46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45.44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35.19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27.78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万辆，同比上升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5.34%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042648"/>
              </p:ext>
            </p:extLst>
          </p:nvPr>
        </p:nvGraphicFramePr>
        <p:xfrm>
          <a:off x="657090" y="2154140"/>
          <a:ext cx="8305935" cy="39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4621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43.65%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23.8% 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21.88%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10.67%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352140"/>
              </p:ext>
            </p:extLst>
          </p:nvPr>
        </p:nvGraphicFramePr>
        <p:xfrm>
          <a:off x="445168" y="2118979"/>
          <a:ext cx="8323200" cy="38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6998485"/>
              </p:ext>
            </p:extLst>
          </p:nvPr>
        </p:nvGraphicFramePr>
        <p:xfrm>
          <a:off x="179388" y="1783745"/>
          <a:ext cx="8605241" cy="4405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>
            <a:extLst>
              <a:ext uri="{FF2B5EF4-FFF2-40B4-BE49-F238E27FC236}">
                <a16:creationId xmlns:a16="http://schemas.microsoft.com/office/drawing/2014/main" id="{3AEBF7D4-B888-48D6-9AAD-C27E77FAAC6B}"/>
              </a:ext>
            </a:extLst>
          </p:cNvPr>
          <p:cNvSpPr/>
          <p:nvPr/>
        </p:nvSpPr>
        <p:spPr>
          <a:xfrm>
            <a:off x="1606857" y="3497982"/>
            <a:ext cx="6986727" cy="1074018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60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。国五的排放占比为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26.08%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，国一、国二、国三排放占比分别为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52.1%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25.44%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6.15%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9BDC6E56-7A34-4E9E-963D-02103D4C8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1490858"/>
              </p:ext>
            </p:extLst>
          </p:nvPr>
        </p:nvGraphicFramePr>
        <p:xfrm>
          <a:off x="830179" y="2642698"/>
          <a:ext cx="7483642" cy="3833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4DDEAEA9-F4CA-4F2F-B47B-C6F46C853557}"/>
              </a:ext>
            </a:extLst>
          </p:cNvPr>
          <p:cNvGraphicFramePr>
            <a:graphicFrameLocks/>
          </p:cNvGraphicFramePr>
          <p:nvPr/>
        </p:nvGraphicFramePr>
        <p:xfrm>
          <a:off x="453886" y="2842713"/>
          <a:ext cx="3892828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D43AA0E-3364-4597-98E2-AAD3E41E4E62}"/>
              </a:ext>
            </a:extLst>
          </p:cNvPr>
          <p:cNvGraphicFramePr>
            <a:graphicFrameLocks/>
          </p:cNvGraphicFramePr>
          <p:nvPr/>
        </p:nvGraphicFramePr>
        <p:xfrm>
          <a:off x="4346714" y="2842713"/>
          <a:ext cx="4240695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196361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12.07%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42.85%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0.45%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18.39%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0.82%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16.34%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0.42%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10.35%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0.84%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年二手车销量情况，一线城市正逐渐向二线城市转移，三线城市正逐渐向四五线城市转移。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53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0.28%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4.36%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0.36%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1.21%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0.59%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0.98%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万区间以上下降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0.93%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万元价格区间与历史同期相比增幅最大。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>
            <a:graphicFrameLocks/>
          </p:cNvGraphicFramePr>
          <p:nvPr/>
        </p:nvGraphicFramePr>
        <p:xfrm>
          <a:off x="4572001" y="2719923"/>
          <a:ext cx="4109212" cy="331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AF6823C4-47C4-4036-8FEA-5288FCB97369}"/>
              </a:ext>
            </a:extLst>
          </p:cNvPr>
          <p:cNvGraphicFramePr/>
          <p:nvPr/>
        </p:nvGraphicFramePr>
        <p:xfrm>
          <a:off x="462789" y="2834339"/>
          <a:ext cx="3910263" cy="331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7391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八、历年二手车交易均价趋势</a:t>
            </a:r>
          </a:p>
        </p:txBody>
      </p:sp>
      <p:graphicFrame>
        <p:nvGraphicFramePr>
          <p:cNvPr id="5" name="内容占位符 3">
            <a:extLst>
              <a:ext uri="{FF2B5EF4-FFF2-40B4-BE49-F238E27FC236}">
                <a16:creationId xmlns:a16="http://schemas.microsoft.com/office/drawing/2014/main" id="{00000000-0008-0000-0000-000018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419342"/>
              </p:ext>
            </p:extLst>
          </p:nvPr>
        </p:nvGraphicFramePr>
        <p:xfrm>
          <a:off x="462600" y="1708486"/>
          <a:ext cx="8218800" cy="42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966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000-00001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7989438"/>
              </p:ext>
            </p:extLst>
          </p:nvPr>
        </p:nvGraphicFramePr>
        <p:xfrm>
          <a:off x="709863" y="1961148"/>
          <a:ext cx="8101096" cy="4223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728031" y="1414912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899764"/>
              </p:ext>
            </p:extLst>
          </p:nvPr>
        </p:nvGraphicFramePr>
        <p:xfrm>
          <a:off x="656222" y="2057402"/>
          <a:ext cx="7831555" cy="3982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824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月，全国的转籍比例为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29.36%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，北京的转籍比例最高，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贵州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转籍率最低为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2.25%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1400" dirty="0"/>
              <a:t>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29.95%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，吉林的转籍比例最高，西藏转籍率最低为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1.19%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164906"/>
              </p:ext>
            </p:extLst>
          </p:nvPr>
        </p:nvGraphicFramePr>
        <p:xfrm>
          <a:off x="1126435" y="2941983"/>
          <a:ext cx="3315398" cy="2717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0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55.14%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46.66%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46.04%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37.92%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35.92%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535840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54.78%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40.83%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38.49%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35.43%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月转籍车辆转入地分析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778413" y="1332694"/>
            <a:ext cx="3345025" cy="2003532"/>
            <a:chOff x="1429392" y="4061216"/>
            <a:chExt cx="3345025" cy="2003532"/>
          </a:xfrm>
          <a:solidFill>
            <a:schemeClr val="accent1">
              <a:lumMod val="40000"/>
              <a:lumOff val="60000"/>
            </a:schemeClr>
          </a:solidFill>
        </p:grpSpPr>
        <p:graphicFrame>
          <p:nvGraphicFramePr>
            <p:cNvPr id="63" name="图示 62"/>
            <p:cNvGraphicFramePr/>
            <p:nvPr>
              <p:extLst>
                <p:ext uri="{D42A27DB-BD31-4B8C-83A1-F6EECF244321}">
                  <p14:modId xmlns:p14="http://schemas.microsoft.com/office/powerpoint/2010/main" val="786619412"/>
                </p:ext>
              </p:extLst>
            </p:nvPr>
          </p:nvGraphicFramePr>
          <p:xfrm>
            <a:off x="1429392" y="4061216"/>
            <a:ext cx="334502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25" name="浙江"/>
            <p:cNvSpPr>
              <a:spLocks/>
            </p:cNvSpPr>
            <p:nvPr/>
          </p:nvSpPr>
          <p:spPr bwMode="auto">
            <a:xfrm>
              <a:off x="1850920" y="4678955"/>
              <a:ext cx="703829" cy="714415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2147483646 w 1493"/>
                <a:gd name="T19" fmla="*/ 2147483646 h 1731"/>
                <a:gd name="T20" fmla="*/ 2147483646 w 1493"/>
                <a:gd name="T21" fmla="*/ 2147483646 h 1731"/>
                <a:gd name="T22" fmla="*/ 2147483646 w 1493"/>
                <a:gd name="T23" fmla="*/ 2147483646 h 1731"/>
                <a:gd name="T24" fmla="*/ 2147483646 w 1493"/>
                <a:gd name="T25" fmla="*/ 2147483646 h 1731"/>
                <a:gd name="T26" fmla="*/ 2147483646 w 1493"/>
                <a:gd name="T27" fmla="*/ 2147483646 h 1731"/>
                <a:gd name="T28" fmla="*/ 2147483646 w 1493"/>
                <a:gd name="T29" fmla="*/ 2147483646 h 1731"/>
                <a:gd name="T30" fmla="*/ 2147483646 w 1493"/>
                <a:gd name="T31" fmla="*/ 2147483646 h 1731"/>
                <a:gd name="T32" fmla="*/ 2147483646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2147483646 h 1731"/>
                <a:gd name="T44" fmla="*/ 2147483646 w 1493"/>
                <a:gd name="T45" fmla="*/ 2147483646 h 1731"/>
                <a:gd name="T46" fmla="*/ 2147483646 w 1493"/>
                <a:gd name="T47" fmla="*/ 2147483646 h 1731"/>
                <a:gd name="T48" fmla="*/ 2147483646 w 1493"/>
                <a:gd name="T49" fmla="*/ 2147483646 h 1731"/>
                <a:gd name="T50" fmla="*/ 2147483646 w 1493"/>
                <a:gd name="T51" fmla="*/ 2147483646 h 1731"/>
                <a:gd name="T52" fmla="*/ 2147483646 w 1493"/>
                <a:gd name="T53" fmla="*/ 2147483646 h 1731"/>
                <a:gd name="T54" fmla="*/ 2147483646 w 1493"/>
                <a:gd name="T55" fmla="*/ 2147483646 h 1731"/>
                <a:gd name="T56" fmla="*/ 2147483646 w 1493"/>
                <a:gd name="T57" fmla="*/ 2147483646 h 1731"/>
                <a:gd name="T58" fmla="*/ 2147483646 w 1493"/>
                <a:gd name="T59" fmla="*/ 2147483646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浙江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74012" y="3959215"/>
            <a:ext cx="3145975" cy="2003532"/>
            <a:chOff x="5039757" y="3906519"/>
            <a:chExt cx="3145975" cy="2003532"/>
          </a:xfrm>
        </p:grpSpPr>
        <p:graphicFrame>
          <p:nvGraphicFramePr>
            <p:cNvPr id="107" name="图示 106"/>
            <p:cNvGraphicFramePr/>
            <p:nvPr>
              <p:extLst>
                <p:ext uri="{D42A27DB-BD31-4B8C-83A1-F6EECF244321}">
                  <p14:modId xmlns:p14="http://schemas.microsoft.com/office/powerpoint/2010/main" val="1202077341"/>
                </p:ext>
              </p:extLst>
            </p:nvPr>
          </p:nvGraphicFramePr>
          <p:xfrm>
            <a:off x="5039757" y="3906519"/>
            <a:ext cx="314597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29" name="四川"/>
            <p:cNvSpPr>
              <a:spLocks/>
            </p:cNvSpPr>
            <p:nvPr/>
          </p:nvSpPr>
          <p:spPr bwMode="auto">
            <a:xfrm>
              <a:off x="5264543" y="4565503"/>
              <a:ext cx="970120" cy="800753"/>
            </a:xfrm>
            <a:custGeom>
              <a:avLst/>
              <a:gdLst>
                <a:gd name="T0" fmla="*/ 2147483646 w 4006"/>
                <a:gd name="T1" fmla="*/ 2147483646 h 3723"/>
                <a:gd name="T2" fmla="*/ 2147483646 w 4006"/>
                <a:gd name="T3" fmla="*/ 2147483646 h 3723"/>
                <a:gd name="T4" fmla="*/ 2147483646 w 4006"/>
                <a:gd name="T5" fmla="*/ 2147483646 h 3723"/>
                <a:gd name="T6" fmla="*/ 2147483646 w 4006"/>
                <a:gd name="T7" fmla="*/ 2147483646 h 3723"/>
                <a:gd name="T8" fmla="*/ 2147483646 w 4006"/>
                <a:gd name="T9" fmla="*/ 2147483646 h 3723"/>
                <a:gd name="T10" fmla="*/ 2147483646 w 4006"/>
                <a:gd name="T11" fmla="*/ 2147483646 h 3723"/>
                <a:gd name="T12" fmla="*/ 2147483646 w 4006"/>
                <a:gd name="T13" fmla="*/ 2147483646 h 3723"/>
                <a:gd name="T14" fmla="*/ 2147483646 w 4006"/>
                <a:gd name="T15" fmla="*/ 2147483646 h 3723"/>
                <a:gd name="T16" fmla="*/ 2147483646 w 4006"/>
                <a:gd name="T17" fmla="*/ 2147483646 h 3723"/>
                <a:gd name="T18" fmla="*/ 2147483646 w 4006"/>
                <a:gd name="T19" fmla="*/ 2147483646 h 3723"/>
                <a:gd name="T20" fmla="*/ 2147483646 w 4006"/>
                <a:gd name="T21" fmla="*/ 2147483646 h 3723"/>
                <a:gd name="T22" fmla="*/ 2147483646 w 4006"/>
                <a:gd name="T23" fmla="*/ 2147483646 h 3723"/>
                <a:gd name="T24" fmla="*/ 2147483646 w 4006"/>
                <a:gd name="T25" fmla="*/ 2147483646 h 3723"/>
                <a:gd name="T26" fmla="*/ 2147483646 w 4006"/>
                <a:gd name="T27" fmla="*/ 2147483646 h 3723"/>
                <a:gd name="T28" fmla="*/ 2147483646 w 4006"/>
                <a:gd name="T29" fmla="*/ 2147483646 h 3723"/>
                <a:gd name="T30" fmla="*/ 2147483646 w 4006"/>
                <a:gd name="T31" fmla="*/ 2147483646 h 3723"/>
                <a:gd name="T32" fmla="*/ 2147483646 w 4006"/>
                <a:gd name="T33" fmla="*/ 2147483646 h 3723"/>
                <a:gd name="T34" fmla="*/ 2147483646 w 4006"/>
                <a:gd name="T35" fmla="*/ 2147483646 h 3723"/>
                <a:gd name="T36" fmla="*/ 2147483646 w 4006"/>
                <a:gd name="T37" fmla="*/ 2147483646 h 3723"/>
                <a:gd name="T38" fmla="*/ 2147483646 w 4006"/>
                <a:gd name="T39" fmla="*/ 2147483646 h 3723"/>
                <a:gd name="T40" fmla="*/ 2147483646 w 4006"/>
                <a:gd name="T41" fmla="*/ 2147483646 h 3723"/>
                <a:gd name="T42" fmla="*/ 2147483646 w 4006"/>
                <a:gd name="T43" fmla="*/ 2147483646 h 3723"/>
                <a:gd name="T44" fmla="*/ 2147483646 w 4006"/>
                <a:gd name="T45" fmla="*/ 2147483646 h 3723"/>
                <a:gd name="T46" fmla="*/ 2147483646 w 4006"/>
                <a:gd name="T47" fmla="*/ 2147483646 h 3723"/>
                <a:gd name="T48" fmla="*/ 2147483646 w 4006"/>
                <a:gd name="T49" fmla="*/ 2147483646 h 3723"/>
                <a:gd name="T50" fmla="*/ 2147483646 w 4006"/>
                <a:gd name="T51" fmla="*/ 2147483646 h 3723"/>
                <a:gd name="T52" fmla="*/ 2147483646 w 4006"/>
                <a:gd name="T53" fmla="*/ 2147483646 h 3723"/>
                <a:gd name="T54" fmla="*/ 2147483646 w 4006"/>
                <a:gd name="T55" fmla="*/ 2147483646 h 3723"/>
                <a:gd name="T56" fmla="*/ 2147483646 w 4006"/>
                <a:gd name="T57" fmla="*/ 2147483646 h 3723"/>
                <a:gd name="T58" fmla="*/ 2147483646 w 4006"/>
                <a:gd name="T59" fmla="*/ 2147483646 h 3723"/>
                <a:gd name="T60" fmla="*/ 2147483646 w 4006"/>
                <a:gd name="T61" fmla="*/ 2147483646 h 3723"/>
                <a:gd name="T62" fmla="*/ 2147483646 w 4006"/>
                <a:gd name="T63" fmla="*/ 2147483646 h 3723"/>
                <a:gd name="T64" fmla="*/ 2147483646 w 4006"/>
                <a:gd name="T65" fmla="*/ 2147483646 h 3723"/>
                <a:gd name="T66" fmla="*/ 2147483646 w 4006"/>
                <a:gd name="T67" fmla="*/ 2147483646 h 3723"/>
                <a:gd name="T68" fmla="*/ 2147483646 w 4006"/>
                <a:gd name="T69" fmla="*/ 2147483646 h 3723"/>
                <a:gd name="T70" fmla="*/ 2147483646 w 4006"/>
                <a:gd name="T71" fmla="*/ 2147483646 h 3723"/>
                <a:gd name="T72" fmla="*/ 2147483646 w 4006"/>
                <a:gd name="T73" fmla="*/ 2147483646 h 3723"/>
                <a:gd name="T74" fmla="*/ 2147483646 w 4006"/>
                <a:gd name="T75" fmla="*/ 2147483646 h 3723"/>
                <a:gd name="T76" fmla="*/ 2147483646 w 4006"/>
                <a:gd name="T77" fmla="*/ 2147483646 h 3723"/>
                <a:gd name="T78" fmla="*/ 2147483646 w 4006"/>
                <a:gd name="T79" fmla="*/ 2147483646 h 3723"/>
                <a:gd name="T80" fmla="*/ 2147483646 w 4006"/>
                <a:gd name="T81" fmla="*/ 2147483646 h 3723"/>
                <a:gd name="T82" fmla="*/ 2147483646 w 4006"/>
                <a:gd name="T83" fmla="*/ 2147483646 h 3723"/>
                <a:gd name="T84" fmla="*/ 2147483646 w 4006"/>
                <a:gd name="T85" fmla="*/ 2147483646 h 3723"/>
                <a:gd name="T86" fmla="*/ 2147483646 w 4006"/>
                <a:gd name="T87" fmla="*/ 2147483646 h 3723"/>
                <a:gd name="T88" fmla="*/ 2147483646 w 4006"/>
                <a:gd name="T89" fmla="*/ 2147483646 h 3723"/>
                <a:gd name="T90" fmla="*/ 2147483646 w 4006"/>
                <a:gd name="T91" fmla="*/ 2147483646 h 3723"/>
                <a:gd name="T92" fmla="*/ 2147483646 w 4006"/>
                <a:gd name="T93" fmla="*/ 2147483646 h 3723"/>
                <a:gd name="T94" fmla="*/ 2147483646 w 4006"/>
                <a:gd name="T95" fmla="*/ 2147483646 h 3723"/>
                <a:gd name="T96" fmla="*/ 2147483646 w 4006"/>
                <a:gd name="T97" fmla="*/ 2147483646 h 3723"/>
                <a:gd name="T98" fmla="*/ 2147483646 w 4006"/>
                <a:gd name="T99" fmla="*/ 2147483646 h 3723"/>
                <a:gd name="T100" fmla="*/ 2147483646 w 4006"/>
                <a:gd name="T101" fmla="*/ 2147483646 h 3723"/>
                <a:gd name="T102" fmla="*/ 2147483646 w 4006"/>
                <a:gd name="T103" fmla="*/ 2147483646 h 3723"/>
                <a:gd name="T104" fmla="*/ 2147483646 w 4006"/>
                <a:gd name="T105" fmla="*/ 2147483646 h 3723"/>
                <a:gd name="T106" fmla="*/ 2147483646 w 4006"/>
                <a:gd name="T107" fmla="*/ 2147483646 h 3723"/>
                <a:gd name="T108" fmla="*/ 2147483646 w 4006"/>
                <a:gd name="T109" fmla="*/ 2147483646 h 3723"/>
                <a:gd name="T110" fmla="*/ 2147483646 w 4006"/>
                <a:gd name="T111" fmla="*/ 2147483646 h 3723"/>
                <a:gd name="T112" fmla="*/ 2147483646 w 4006"/>
                <a:gd name="T113" fmla="*/ 2147483646 h 3723"/>
                <a:gd name="T114" fmla="*/ 2147483646 w 4006"/>
                <a:gd name="T115" fmla="*/ 2147483646 h 3723"/>
                <a:gd name="T116" fmla="*/ 2147483646 w 4006"/>
                <a:gd name="T117" fmla="*/ 2147483646 h 3723"/>
                <a:gd name="T118" fmla="*/ 2147483646 w 4006"/>
                <a:gd name="T119" fmla="*/ 2147483646 h 3723"/>
                <a:gd name="T120" fmla="*/ 2147483646 w 4006"/>
                <a:gd name="T121" fmla="*/ 2147483646 h 3723"/>
                <a:gd name="T122" fmla="*/ 2147483646 w 4006"/>
                <a:gd name="T123" fmla="*/ 2147483646 h 3723"/>
                <a:gd name="T124" fmla="*/ 2147483646 w 4006"/>
                <a:gd name="T125" fmla="*/ 2147483646 h 37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06"/>
                <a:gd name="T190" fmla="*/ 0 h 3723"/>
                <a:gd name="T191" fmla="*/ 4006 w 4006"/>
                <a:gd name="T192" fmla="*/ 3723 h 37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bg2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lvl="0" algn="ctr">
                <a:defRPr/>
              </a:pPr>
              <a:r>
                <a:rPr lang="zh-CN" altLang="en-US" sz="1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13120" y="1332694"/>
            <a:ext cx="1514313" cy="2002927"/>
            <a:chOff x="2785193" y="3548673"/>
            <a:chExt cx="1514313" cy="2002927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2627607" y="4979797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2785193" y="4775006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2819649" y="4536489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2785193" y="4297971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2627607" y="4092021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3012941" y="35486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405578" y="35486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25.05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278282" y="392960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670918" y="392960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13.82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371457" y="4378938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64093" y="4378938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13.34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278282" y="48282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吉林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70918" y="48282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8.29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012941" y="520920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山西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05578" y="520920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7.89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59677" y="3987417"/>
            <a:ext cx="1985525" cy="2002927"/>
            <a:chOff x="2067937" y="3821156"/>
            <a:chExt cx="1985525" cy="2002927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2381563" y="5252280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2539149" y="5047489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2573605" y="4808972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2539149" y="4570454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2381563" y="4364504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2067937" y="4537288"/>
              <a:ext cx="594904" cy="5706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2766897" y="38211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59534" y="38211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18.92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032238" y="4202084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424874" y="4202084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13.6%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125413" y="465142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518049" y="465142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12.35%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032238" y="51007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江苏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424874" y="51007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8.78%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766897" y="548168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159534" y="548168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7.19%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aphicFrame>
        <p:nvGraphicFramePr>
          <p:cNvPr id="128" name="图示 127"/>
          <p:cNvGraphicFramePr/>
          <p:nvPr>
            <p:extLst>
              <p:ext uri="{D42A27DB-BD31-4B8C-83A1-F6EECF244321}">
                <p14:modId xmlns:p14="http://schemas.microsoft.com/office/powerpoint/2010/main" val="1465679543"/>
              </p:ext>
            </p:extLst>
          </p:nvPr>
        </p:nvGraphicFramePr>
        <p:xfrm>
          <a:off x="3000431" y="1308816"/>
          <a:ext cx="3285252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2" name="北京">
            <a:extLst>
              <a:ext uri="{FF2B5EF4-FFF2-40B4-BE49-F238E27FC236}">
                <a16:creationId xmlns:a16="http://schemas.microsoft.com/office/drawing/2014/main" id="{00000000-0008-0000-0000-000079040000}"/>
              </a:ext>
            </a:extLst>
          </p:cNvPr>
          <p:cNvSpPr/>
          <p:nvPr/>
        </p:nvSpPr>
        <p:spPr>
          <a:xfrm>
            <a:off x="614540" y="1941854"/>
            <a:ext cx="685060" cy="729227"/>
          </a:xfrm>
          <a:custGeom>
            <a:avLst/>
            <a:gdLst>
              <a:gd name="T0" fmla="*/ 265 w 636"/>
              <a:gd name="T1" fmla="*/ 650 h 711"/>
              <a:gd name="T2" fmla="*/ 282 w 636"/>
              <a:gd name="T3" fmla="*/ 694 h 711"/>
              <a:gd name="T4" fmla="*/ 304 w 636"/>
              <a:gd name="T5" fmla="*/ 711 h 711"/>
              <a:gd name="T6" fmla="*/ 325 w 636"/>
              <a:gd name="T7" fmla="*/ 696 h 711"/>
              <a:gd name="T8" fmla="*/ 372 w 636"/>
              <a:gd name="T9" fmla="*/ 646 h 711"/>
              <a:gd name="T10" fmla="*/ 401 w 636"/>
              <a:gd name="T11" fmla="*/ 633 h 711"/>
              <a:gd name="T12" fmla="*/ 428 w 636"/>
              <a:gd name="T13" fmla="*/ 631 h 711"/>
              <a:gd name="T14" fmla="*/ 448 w 636"/>
              <a:gd name="T15" fmla="*/ 625 h 711"/>
              <a:gd name="T16" fmla="*/ 471 w 636"/>
              <a:gd name="T17" fmla="*/ 626 h 711"/>
              <a:gd name="T18" fmla="*/ 486 w 636"/>
              <a:gd name="T19" fmla="*/ 568 h 711"/>
              <a:gd name="T20" fmla="*/ 496 w 636"/>
              <a:gd name="T21" fmla="*/ 535 h 711"/>
              <a:gd name="T22" fmla="*/ 446 w 636"/>
              <a:gd name="T23" fmla="*/ 513 h 711"/>
              <a:gd name="T24" fmla="*/ 435 w 636"/>
              <a:gd name="T25" fmla="*/ 469 h 711"/>
              <a:gd name="T26" fmla="*/ 446 w 636"/>
              <a:gd name="T27" fmla="*/ 441 h 711"/>
              <a:gd name="T28" fmla="*/ 496 w 636"/>
              <a:gd name="T29" fmla="*/ 436 h 711"/>
              <a:gd name="T30" fmla="*/ 572 w 636"/>
              <a:gd name="T31" fmla="*/ 416 h 711"/>
              <a:gd name="T32" fmla="*/ 599 w 636"/>
              <a:gd name="T33" fmla="*/ 391 h 711"/>
              <a:gd name="T34" fmla="*/ 619 w 636"/>
              <a:gd name="T35" fmla="*/ 366 h 711"/>
              <a:gd name="T36" fmla="*/ 602 w 636"/>
              <a:gd name="T37" fmla="*/ 320 h 711"/>
              <a:gd name="T38" fmla="*/ 594 w 636"/>
              <a:gd name="T39" fmla="*/ 270 h 711"/>
              <a:gd name="T40" fmla="*/ 597 w 636"/>
              <a:gd name="T41" fmla="*/ 248 h 711"/>
              <a:gd name="T42" fmla="*/ 574 w 636"/>
              <a:gd name="T43" fmla="*/ 252 h 711"/>
              <a:gd name="T44" fmla="*/ 570 w 636"/>
              <a:gd name="T45" fmla="*/ 220 h 711"/>
              <a:gd name="T46" fmla="*/ 592 w 636"/>
              <a:gd name="T47" fmla="*/ 199 h 711"/>
              <a:gd name="T48" fmla="*/ 627 w 636"/>
              <a:gd name="T49" fmla="*/ 194 h 711"/>
              <a:gd name="T50" fmla="*/ 633 w 636"/>
              <a:gd name="T51" fmla="*/ 161 h 711"/>
              <a:gd name="T52" fmla="*/ 545 w 636"/>
              <a:gd name="T53" fmla="*/ 147 h 711"/>
              <a:gd name="T54" fmla="*/ 474 w 636"/>
              <a:gd name="T55" fmla="*/ 142 h 711"/>
              <a:gd name="T56" fmla="*/ 429 w 636"/>
              <a:gd name="T57" fmla="*/ 93 h 711"/>
              <a:gd name="T58" fmla="*/ 382 w 636"/>
              <a:gd name="T59" fmla="*/ 49 h 711"/>
              <a:gd name="T60" fmla="*/ 366 w 636"/>
              <a:gd name="T61" fmla="*/ 3 h 711"/>
              <a:gd name="T62" fmla="*/ 353 w 636"/>
              <a:gd name="T63" fmla="*/ 3 h 711"/>
              <a:gd name="T64" fmla="*/ 340 w 636"/>
              <a:gd name="T65" fmla="*/ 28 h 711"/>
              <a:gd name="T66" fmla="*/ 308 w 636"/>
              <a:gd name="T67" fmla="*/ 34 h 711"/>
              <a:gd name="T68" fmla="*/ 300 w 636"/>
              <a:gd name="T69" fmla="*/ 51 h 711"/>
              <a:gd name="T70" fmla="*/ 288 w 636"/>
              <a:gd name="T71" fmla="*/ 63 h 711"/>
              <a:gd name="T72" fmla="*/ 266 w 636"/>
              <a:gd name="T73" fmla="*/ 72 h 711"/>
              <a:gd name="T74" fmla="*/ 298 w 636"/>
              <a:gd name="T75" fmla="*/ 108 h 711"/>
              <a:gd name="T76" fmla="*/ 302 w 636"/>
              <a:gd name="T77" fmla="*/ 129 h 711"/>
              <a:gd name="T78" fmla="*/ 252 w 636"/>
              <a:gd name="T79" fmla="*/ 139 h 711"/>
              <a:gd name="T80" fmla="*/ 233 w 636"/>
              <a:gd name="T81" fmla="*/ 131 h 711"/>
              <a:gd name="T82" fmla="*/ 216 w 636"/>
              <a:gd name="T83" fmla="*/ 173 h 711"/>
              <a:gd name="T84" fmla="*/ 176 w 636"/>
              <a:gd name="T85" fmla="*/ 217 h 711"/>
              <a:gd name="T86" fmla="*/ 144 w 636"/>
              <a:gd name="T87" fmla="*/ 209 h 711"/>
              <a:gd name="T88" fmla="*/ 106 w 636"/>
              <a:gd name="T89" fmla="*/ 227 h 711"/>
              <a:gd name="T90" fmla="*/ 90 w 636"/>
              <a:gd name="T91" fmla="*/ 271 h 711"/>
              <a:gd name="T92" fmla="*/ 137 w 636"/>
              <a:gd name="T93" fmla="*/ 318 h 711"/>
              <a:gd name="T94" fmla="*/ 145 w 636"/>
              <a:gd name="T95" fmla="*/ 374 h 711"/>
              <a:gd name="T96" fmla="*/ 115 w 636"/>
              <a:gd name="T97" fmla="*/ 416 h 711"/>
              <a:gd name="T98" fmla="*/ 63 w 636"/>
              <a:gd name="T99" fmla="*/ 432 h 711"/>
              <a:gd name="T100" fmla="*/ 0 w 636"/>
              <a:gd name="T101" fmla="*/ 481 h 711"/>
              <a:gd name="T102" fmla="*/ 10 w 636"/>
              <a:gd name="T103" fmla="*/ 516 h 711"/>
              <a:gd name="T104" fmla="*/ 39 w 636"/>
              <a:gd name="T105" fmla="*/ 566 h 711"/>
              <a:gd name="T106" fmla="*/ 17 w 636"/>
              <a:gd name="T107" fmla="*/ 575 h 711"/>
              <a:gd name="T108" fmla="*/ 25 w 636"/>
              <a:gd name="T109" fmla="*/ 607 h 711"/>
              <a:gd name="T110" fmla="*/ 37 w 636"/>
              <a:gd name="T111" fmla="*/ 646 h 711"/>
              <a:gd name="T112" fmla="*/ 64 w 636"/>
              <a:gd name="T113" fmla="*/ 662 h 711"/>
              <a:gd name="T114" fmla="*/ 93 w 636"/>
              <a:gd name="T115" fmla="*/ 663 h 711"/>
              <a:gd name="T116" fmla="*/ 118 w 636"/>
              <a:gd name="T117" fmla="*/ 689 h 711"/>
              <a:gd name="T118" fmla="*/ 157 w 636"/>
              <a:gd name="T119" fmla="*/ 675 h 711"/>
              <a:gd name="T120" fmla="*/ 201 w 636"/>
              <a:gd name="T121" fmla="*/ 649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06BEDC-D994-4692-9040-7210F0A15455}"/>
              </a:ext>
            </a:extLst>
          </p:cNvPr>
          <p:cNvSpPr txBox="1"/>
          <p:nvPr/>
        </p:nvSpPr>
        <p:spPr>
          <a:xfrm>
            <a:off x="728479" y="2163884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sp>
        <p:nvSpPr>
          <p:cNvPr id="54" name="吉林">
            <a:extLst>
              <a:ext uri="{FF2B5EF4-FFF2-40B4-BE49-F238E27FC236}">
                <a16:creationId xmlns:a16="http://schemas.microsoft.com/office/drawing/2014/main" id="{00000000-0008-0000-0000-000070040000}"/>
              </a:ext>
            </a:extLst>
          </p:cNvPr>
          <p:cNvSpPr/>
          <p:nvPr/>
        </p:nvSpPr>
        <p:spPr>
          <a:xfrm>
            <a:off x="3328394" y="1861473"/>
            <a:ext cx="875879" cy="812821"/>
          </a:xfrm>
          <a:custGeom>
            <a:avLst/>
            <a:gdLst>
              <a:gd name="T0" fmla="*/ 3049 w 3070"/>
              <a:gd name="T1" fmla="*/ 1066 h 2270"/>
              <a:gd name="T2" fmla="*/ 2912 w 3070"/>
              <a:gd name="T3" fmla="*/ 1134 h 2270"/>
              <a:gd name="T4" fmla="*/ 2939 w 3070"/>
              <a:gd name="T5" fmla="*/ 1241 h 2270"/>
              <a:gd name="T6" fmla="*/ 2898 w 3070"/>
              <a:gd name="T7" fmla="*/ 1258 h 2270"/>
              <a:gd name="T8" fmla="*/ 2808 w 3070"/>
              <a:gd name="T9" fmla="*/ 1144 h 2270"/>
              <a:gd name="T10" fmla="*/ 2698 w 3070"/>
              <a:gd name="T11" fmla="*/ 1099 h 2270"/>
              <a:gd name="T12" fmla="*/ 2672 w 3070"/>
              <a:gd name="T13" fmla="*/ 1361 h 2270"/>
              <a:gd name="T14" fmla="*/ 2561 w 3070"/>
              <a:gd name="T15" fmla="*/ 1389 h 2270"/>
              <a:gd name="T16" fmla="*/ 2456 w 3070"/>
              <a:gd name="T17" fmla="*/ 1597 h 2270"/>
              <a:gd name="T18" fmla="*/ 2264 w 3070"/>
              <a:gd name="T19" fmla="*/ 1629 h 2270"/>
              <a:gd name="T20" fmla="*/ 2260 w 3070"/>
              <a:gd name="T21" fmla="*/ 1775 h 2270"/>
              <a:gd name="T22" fmla="*/ 2242 w 3070"/>
              <a:gd name="T23" fmla="*/ 1913 h 2270"/>
              <a:gd name="T24" fmla="*/ 2009 w 3070"/>
              <a:gd name="T25" fmla="*/ 1932 h 2270"/>
              <a:gd name="T26" fmla="*/ 1914 w 3070"/>
              <a:gd name="T27" fmla="*/ 1860 h 2270"/>
              <a:gd name="T28" fmla="*/ 1833 w 3070"/>
              <a:gd name="T29" fmla="*/ 1849 h 2270"/>
              <a:gd name="T30" fmla="*/ 1760 w 3070"/>
              <a:gd name="T31" fmla="*/ 1980 h 2270"/>
              <a:gd name="T32" fmla="*/ 1688 w 3070"/>
              <a:gd name="T33" fmla="*/ 2138 h 2270"/>
              <a:gd name="T34" fmla="*/ 1572 w 3070"/>
              <a:gd name="T35" fmla="*/ 2264 h 2270"/>
              <a:gd name="T36" fmla="*/ 1532 w 3070"/>
              <a:gd name="T37" fmla="*/ 2213 h 2270"/>
              <a:gd name="T38" fmla="*/ 1513 w 3070"/>
              <a:gd name="T39" fmla="*/ 2111 h 2270"/>
              <a:gd name="T40" fmla="*/ 1364 w 3070"/>
              <a:gd name="T41" fmla="*/ 1935 h 2270"/>
              <a:gd name="T42" fmla="*/ 1373 w 3070"/>
              <a:gd name="T43" fmla="*/ 1725 h 2270"/>
              <a:gd name="T44" fmla="*/ 1272 w 3070"/>
              <a:gd name="T45" fmla="*/ 1660 h 2270"/>
              <a:gd name="T46" fmla="*/ 1194 w 3070"/>
              <a:gd name="T47" fmla="*/ 1540 h 2270"/>
              <a:gd name="T48" fmla="*/ 1128 w 3070"/>
              <a:gd name="T49" fmla="*/ 1391 h 2270"/>
              <a:gd name="T50" fmla="*/ 1005 w 3070"/>
              <a:gd name="T51" fmla="*/ 1471 h 2270"/>
              <a:gd name="T52" fmla="*/ 986 w 3070"/>
              <a:gd name="T53" fmla="*/ 1381 h 2270"/>
              <a:gd name="T54" fmla="*/ 814 w 3070"/>
              <a:gd name="T55" fmla="*/ 1271 h 2270"/>
              <a:gd name="T56" fmla="*/ 697 w 3070"/>
              <a:gd name="T57" fmla="*/ 1273 h 2270"/>
              <a:gd name="T58" fmla="*/ 677 w 3070"/>
              <a:gd name="T59" fmla="*/ 1175 h 2270"/>
              <a:gd name="T60" fmla="*/ 599 w 3070"/>
              <a:gd name="T61" fmla="*/ 972 h 2270"/>
              <a:gd name="T62" fmla="*/ 463 w 3070"/>
              <a:gd name="T63" fmla="*/ 828 h 2270"/>
              <a:gd name="T64" fmla="*/ 253 w 3070"/>
              <a:gd name="T65" fmla="*/ 865 h 2270"/>
              <a:gd name="T66" fmla="*/ 182 w 3070"/>
              <a:gd name="T67" fmla="*/ 740 h 2270"/>
              <a:gd name="T68" fmla="*/ 191 w 3070"/>
              <a:gd name="T69" fmla="*/ 534 h 2270"/>
              <a:gd name="T70" fmla="*/ 102 w 3070"/>
              <a:gd name="T71" fmla="*/ 366 h 2270"/>
              <a:gd name="T72" fmla="*/ 31 w 3070"/>
              <a:gd name="T73" fmla="*/ 286 h 2270"/>
              <a:gd name="T74" fmla="*/ 95 w 3070"/>
              <a:gd name="T75" fmla="*/ 214 h 2270"/>
              <a:gd name="T76" fmla="*/ 236 w 3070"/>
              <a:gd name="T77" fmla="*/ 229 h 2270"/>
              <a:gd name="T78" fmla="*/ 319 w 3070"/>
              <a:gd name="T79" fmla="*/ 154 h 2270"/>
              <a:gd name="T80" fmla="*/ 441 w 3070"/>
              <a:gd name="T81" fmla="*/ 45 h 2270"/>
              <a:gd name="T82" fmla="*/ 627 w 3070"/>
              <a:gd name="T83" fmla="*/ 1 h 2270"/>
              <a:gd name="T84" fmla="*/ 692 w 3070"/>
              <a:gd name="T85" fmla="*/ 161 h 2270"/>
              <a:gd name="T86" fmla="*/ 851 w 3070"/>
              <a:gd name="T87" fmla="*/ 350 h 2270"/>
              <a:gd name="T88" fmla="*/ 1017 w 3070"/>
              <a:gd name="T89" fmla="*/ 300 h 2270"/>
              <a:gd name="T90" fmla="*/ 1169 w 3070"/>
              <a:gd name="T91" fmla="*/ 275 h 2270"/>
              <a:gd name="T92" fmla="*/ 1297 w 3070"/>
              <a:gd name="T93" fmla="*/ 387 h 2270"/>
              <a:gd name="T94" fmla="*/ 1532 w 3070"/>
              <a:gd name="T95" fmla="*/ 342 h 2270"/>
              <a:gd name="T96" fmla="*/ 1685 w 3070"/>
              <a:gd name="T97" fmla="*/ 452 h 2270"/>
              <a:gd name="T98" fmla="*/ 1715 w 3070"/>
              <a:gd name="T99" fmla="*/ 600 h 2270"/>
              <a:gd name="T100" fmla="*/ 1848 w 3070"/>
              <a:gd name="T101" fmla="*/ 583 h 2270"/>
              <a:gd name="T102" fmla="*/ 1909 w 3070"/>
              <a:gd name="T103" fmla="*/ 738 h 2270"/>
              <a:gd name="T104" fmla="*/ 2029 w 3070"/>
              <a:gd name="T105" fmla="*/ 723 h 2270"/>
              <a:gd name="T106" fmla="*/ 2085 w 3070"/>
              <a:gd name="T107" fmla="*/ 562 h 2270"/>
              <a:gd name="T108" fmla="*/ 2236 w 3070"/>
              <a:gd name="T109" fmla="*/ 802 h 2270"/>
              <a:gd name="T110" fmla="*/ 2365 w 3070"/>
              <a:gd name="T111" fmla="*/ 929 h 2270"/>
              <a:gd name="T112" fmla="*/ 2443 w 3070"/>
              <a:gd name="T113" fmla="*/ 798 h 2270"/>
              <a:gd name="T114" fmla="*/ 2599 w 3070"/>
              <a:gd name="T115" fmla="*/ 669 h 2270"/>
              <a:gd name="T116" fmla="*/ 2722 w 3070"/>
              <a:gd name="T117" fmla="*/ 632 h 2270"/>
              <a:gd name="T118" fmla="*/ 2797 w 3070"/>
              <a:gd name="T119" fmla="*/ 789 h 2270"/>
              <a:gd name="T120" fmla="*/ 2968 w 3070"/>
              <a:gd name="T121" fmla="*/ 823 h 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rgbClr val="808080"/>
            </a:solidFill>
            <a:round/>
          </a:ln>
        </p:spPr>
        <p:txBody>
          <a:bodyPr/>
          <a:lstStyle/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BFCBC5-0670-4BB8-94A9-B4A9BB5FCEDD}"/>
              </a:ext>
            </a:extLst>
          </p:cNvPr>
          <p:cNvSpPr txBox="1"/>
          <p:nvPr/>
        </p:nvSpPr>
        <p:spPr>
          <a:xfrm>
            <a:off x="3535535" y="2129385"/>
            <a:ext cx="53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吉林</a:t>
            </a:r>
          </a:p>
        </p:txBody>
      </p:sp>
      <p:sp>
        <p:nvSpPr>
          <p:cNvPr id="60" name="上海">
            <a:extLst>
              <a:ext uri="{FF2B5EF4-FFF2-40B4-BE49-F238E27FC236}">
                <a16:creationId xmlns:a16="http://schemas.microsoft.com/office/drawing/2014/main" id="{00000000-0008-0000-0000-00006A040000}"/>
              </a:ext>
            </a:extLst>
          </p:cNvPr>
          <p:cNvSpPr>
            <a:spLocks noEditPoints="1"/>
          </p:cNvSpPr>
          <p:nvPr/>
        </p:nvSpPr>
        <p:spPr>
          <a:xfrm flipV="1">
            <a:off x="5386727" y="4605156"/>
            <a:ext cx="729300" cy="721386"/>
          </a:xfrm>
          <a:custGeom>
            <a:avLst/>
            <a:gdLst>
              <a:gd name="T0" fmla="*/ 121 w 357"/>
              <a:gd name="T1" fmla="*/ 465 h 494"/>
              <a:gd name="T2" fmla="*/ 98 w 357"/>
              <a:gd name="T3" fmla="*/ 454 h 494"/>
              <a:gd name="T4" fmla="*/ 48 w 357"/>
              <a:gd name="T5" fmla="*/ 449 h 494"/>
              <a:gd name="T6" fmla="*/ 30 w 357"/>
              <a:gd name="T7" fmla="*/ 439 h 494"/>
              <a:gd name="T8" fmla="*/ 25 w 357"/>
              <a:gd name="T9" fmla="*/ 416 h 494"/>
              <a:gd name="T10" fmla="*/ 22 w 357"/>
              <a:gd name="T11" fmla="*/ 373 h 494"/>
              <a:gd name="T12" fmla="*/ 11 w 357"/>
              <a:gd name="T13" fmla="*/ 365 h 494"/>
              <a:gd name="T14" fmla="*/ 0 w 357"/>
              <a:gd name="T15" fmla="*/ 366 h 494"/>
              <a:gd name="T16" fmla="*/ 5 w 357"/>
              <a:gd name="T17" fmla="*/ 342 h 494"/>
              <a:gd name="T18" fmla="*/ 32 w 357"/>
              <a:gd name="T19" fmla="*/ 302 h 494"/>
              <a:gd name="T20" fmla="*/ 46 w 357"/>
              <a:gd name="T21" fmla="*/ 247 h 494"/>
              <a:gd name="T22" fmla="*/ 50 w 357"/>
              <a:gd name="T23" fmla="*/ 184 h 494"/>
              <a:gd name="T24" fmla="*/ 80 w 357"/>
              <a:gd name="T25" fmla="*/ 157 h 494"/>
              <a:gd name="T26" fmla="*/ 113 w 357"/>
              <a:gd name="T27" fmla="*/ 146 h 494"/>
              <a:gd name="T28" fmla="*/ 163 w 357"/>
              <a:gd name="T29" fmla="*/ 164 h 494"/>
              <a:gd name="T30" fmla="*/ 199 w 357"/>
              <a:gd name="T31" fmla="*/ 184 h 494"/>
              <a:gd name="T32" fmla="*/ 233 w 357"/>
              <a:gd name="T33" fmla="*/ 200 h 494"/>
              <a:gd name="T34" fmla="*/ 287 w 357"/>
              <a:gd name="T35" fmla="*/ 241 h 494"/>
              <a:gd name="T36" fmla="*/ 325 w 357"/>
              <a:gd name="T37" fmla="*/ 298 h 494"/>
              <a:gd name="T38" fmla="*/ 350 w 357"/>
              <a:gd name="T39" fmla="*/ 340 h 494"/>
              <a:gd name="T40" fmla="*/ 357 w 357"/>
              <a:gd name="T41" fmla="*/ 372 h 494"/>
              <a:gd name="T42" fmla="*/ 348 w 357"/>
              <a:gd name="T43" fmla="*/ 402 h 494"/>
              <a:gd name="T44" fmla="*/ 323 w 357"/>
              <a:gd name="T45" fmla="*/ 411 h 494"/>
              <a:gd name="T46" fmla="*/ 265 w 357"/>
              <a:gd name="T47" fmla="*/ 409 h 494"/>
              <a:gd name="T48" fmla="*/ 215 w 357"/>
              <a:gd name="T49" fmla="*/ 421 h 494"/>
              <a:gd name="T50" fmla="*/ 192 w 357"/>
              <a:gd name="T51" fmla="*/ 448 h 494"/>
              <a:gd name="T52" fmla="*/ 171 w 357"/>
              <a:gd name="T53" fmla="*/ 472 h 494"/>
              <a:gd name="T54" fmla="*/ 71 w 357"/>
              <a:gd name="T55" fmla="*/ 6 h 494"/>
              <a:gd name="T56" fmla="*/ 99 w 357"/>
              <a:gd name="T57" fmla="*/ 0 h 494"/>
              <a:gd name="T58" fmla="*/ 144 w 357"/>
              <a:gd name="T59" fmla="*/ 25 h 494"/>
              <a:gd name="T60" fmla="*/ 190 w 357"/>
              <a:gd name="T61" fmla="*/ 45 h 494"/>
              <a:gd name="T62" fmla="*/ 213 w 357"/>
              <a:gd name="T63" fmla="*/ 62 h 494"/>
              <a:gd name="T64" fmla="*/ 266 w 357"/>
              <a:gd name="T65" fmla="*/ 84 h 494"/>
              <a:gd name="T66" fmla="*/ 304 w 357"/>
              <a:gd name="T67" fmla="*/ 92 h 494"/>
              <a:gd name="T68" fmla="*/ 313 w 357"/>
              <a:gd name="T69" fmla="*/ 99 h 494"/>
              <a:gd name="T70" fmla="*/ 314 w 357"/>
              <a:gd name="T71" fmla="*/ 112 h 494"/>
              <a:gd name="T72" fmla="*/ 284 w 357"/>
              <a:gd name="T73" fmla="*/ 137 h 494"/>
              <a:gd name="T74" fmla="*/ 260 w 357"/>
              <a:gd name="T75" fmla="*/ 135 h 494"/>
              <a:gd name="T76" fmla="*/ 188 w 357"/>
              <a:gd name="T77" fmla="*/ 106 h 494"/>
              <a:gd name="T78" fmla="*/ 125 w 357"/>
              <a:gd name="T79" fmla="*/ 84 h 494"/>
              <a:gd name="T80" fmla="*/ 98 w 357"/>
              <a:gd name="T81" fmla="*/ 71 h 494"/>
              <a:gd name="T82" fmla="*/ 51 w 357"/>
              <a:gd name="T83" fmla="*/ 42 h 494"/>
              <a:gd name="T84" fmla="*/ 43 w 357"/>
              <a:gd name="T85" fmla="*/ 31 h 494"/>
              <a:gd name="T86" fmla="*/ 46 w 357"/>
              <a:gd name="T87" fmla="*/ 20 h 494"/>
              <a:gd name="T88" fmla="*/ 71 w 357"/>
              <a:gd name="T89" fmla="*/ 6 h 494"/>
              <a:gd name="T90" fmla="*/ 215 w 357"/>
              <a:gd name="T91" fmla="*/ 162 h 494"/>
              <a:gd name="T92" fmla="*/ 222 w 357"/>
              <a:gd name="T93" fmla="*/ 157 h 494"/>
              <a:gd name="T94" fmla="*/ 260 w 357"/>
              <a:gd name="T95" fmla="*/ 166 h 494"/>
              <a:gd name="T96" fmla="*/ 282 w 357"/>
              <a:gd name="T97" fmla="*/ 183 h 494"/>
              <a:gd name="T98" fmla="*/ 278 w 357"/>
              <a:gd name="T99" fmla="*/ 193 h 494"/>
              <a:gd name="T100" fmla="*/ 253 w 357"/>
              <a:gd name="T101" fmla="*/ 183 h 494"/>
              <a:gd name="T102" fmla="*/ 289 w 357"/>
              <a:gd name="T103" fmla="*/ 175 h 494"/>
              <a:gd name="T104" fmla="*/ 293 w 357"/>
              <a:gd name="T105" fmla="*/ 171 h 494"/>
              <a:gd name="T106" fmla="*/ 319 w 357"/>
              <a:gd name="T107" fmla="*/ 189 h 494"/>
              <a:gd name="T108" fmla="*/ 315 w 357"/>
              <a:gd name="T109" fmla="*/ 194 h 494"/>
              <a:gd name="T110" fmla="*/ 295 w 357"/>
              <a:gd name="T111" fmla="*/ 187 h 494"/>
              <a:gd name="T112" fmla="*/ 289 w 357"/>
              <a:gd name="T113" fmla="*/ 175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bg2">
                <a:lumMod val="50000"/>
              </a:schemeClr>
            </a:solidFill>
            <a:rou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838C7C-BE63-4C26-B29C-AA674CFC0470}"/>
              </a:ext>
            </a:extLst>
          </p:cNvPr>
          <p:cNvSpPr txBox="1"/>
          <p:nvPr/>
        </p:nvSpPr>
        <p:spPr>
          <a:xfrm>
            <a:off x="5468037" y="474662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</a:p>
        </p:txBody>
      </p:sp>
    </p:spTree>
    <p:extLst>
      <p:ext uri="{BB962C8B-B14F-4D97-AF65-F5344CB8AC3E}">
        <p14:creationId xmlns:p14="http://schemas.microsoft.com/office/powerpoint/2010/main" val="27692529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11.08%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7FD74BB-943C-46B6-83B1-CD2FB10BED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7003113"/>
              </p:ext>
            </p:extLst>
          </p:nvPr>
        </p:nvGraphicFramePr>
        <p:xfrm>
          <a:off x="715616" y="1770443"/>
          <a:ext cx="7477890" cy="4245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1-4</a:t>
              </a:r>
              <a:r>
                <a:rPr lang="zh-CN" altLang="en-US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2019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1-4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68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月新能源乘用车新车销量达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万台，同比增长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月份单月同比增长率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，虽增长有所放缓，但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月的补贴新政实施期，新能源狭义乘用车走势很好，体现了新能源乘用车在政策明朗后的阶段性发展动力较强。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月新能源二手车同比增长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，数据对比发现，增长率与新车趋势类似，有小幅度下降，原因是前几个月交易增长较大。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新能源二手车监测样本选取自部分二手车交易数据</a:t>
            </a:r>
            <a:endParaRPr kumimoji="0" lang="en-US" altLang="zh-CN" sz="11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2.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新能源新车、二手车同比增长率计算方式：（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年新能源二手车销量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-2018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年同期的值）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÷2018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年同期的值</a:t>
            </a:r>
            <a:endParaRPr kumimoji="0" lang="en-US" altLang="zh-CN" sz="11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92486" y="2883058"/>
            <a:ext cx="25996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相比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年新能源二手车同比增长率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8324" y="2883058"/>
            <a:ext cx="2210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相比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新能源新车同比增长率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/>
        </p:nvGraphicFramePr>
        <p:xfrm>
          <a:off x="1355523" y="3241945"/>
          <a:ext cx="6436619" cy="275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月全国新能源二手车交易车型分析中，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级车型占比持续最高占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53.06%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20.02%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。各车型占比情况小微车型依然占绝对主力，其中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级车型以下车型占比有所提升。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占比开始提升至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8.74%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，货车比例车型替代性提升，主要替代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市场占比。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新能源二手车主要销售车型集中在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级及以下车型基本不变。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/>
        </p:nvGraphicFramePr>
        <p:xfrm>
          <a:off x="4686299" y="2705344"/>
          <a:ext cx="4262664" cy="290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84154" y="5629717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641348" y="2577940"/>
          <a:ext cx="4222481" cy="3030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273974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月，新能源二手车价格区间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万元内的环比变化不大，为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31.65%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万元内的车辆市场占有量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28.95%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两个月占比维持稳定，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8-12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万及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12-15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万元车型区间明显提升，提升至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13.66%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6.12%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，占据了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万区间的部分空间。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从价格占比看，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万以下的价格是新能源二手车的主要销售区间。但在车型价格上开始呈现上升趋势。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4438873" y="2534760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16869" y="551706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498473" y="255104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625124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4" y="1392839"/>
            <a:ext cx="7436140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月全国新能源二手车交易量情况区域分布：华东区相比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月占比再次扩大，占比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41.94%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，华北市场有所下滑占比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28.16%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，华中提升到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7.19%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，西南提升至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14.26%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，华南、西北环比均有下降。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1328" y="5508680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月新能源二手车区域分析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/>
        </p:nvGraphicFramePr>
        <p:xfrm>
          <a:off x="4775510" y="2328388"/>
          <a:ext cx="4189196" cy="316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22999" y="5488873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0" y="2329256"/>
          <a:ext cx="5730436" cy="3159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767144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新能源二手车交易车辆使用年限依旧普遍在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月全国新能源二手车使用年限分析：使用年限在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72.44%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，环比有所提升，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年占比相比稳定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21.88%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，新能源二手车使用年限在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年以上的交易占进一步缩小。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与传统二手车使用年限相比，新能源二手车的使用年限更短，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年以内的新能源车保有量是市场主流。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4036118" y="2796876"/>
          <a:ext cx="4656061" cy="3097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0" y="2742260"/>
          <a:ext cx="5200950" cy="3153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2762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469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120.06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68.61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3.31%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9.88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7.94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4.09%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12.36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7.3%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13.22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3.76%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8540684"/>
              </p:ext>
            </p:extLst>
          </p:nvPr>
        </p:nvGraphicFramePr>
        <p:xfrm>
          <a:off x="881019" y="2477305"/>
          <a:ext cx="7381461" cy="3751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1-4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一、“行”认证检测、认证量分析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80109" y="2228846"/>
          <a:ext cx="7612380" cy="3871345"/>
        </p:xfrm>
        <a:graphic>
          <a:graphicData uri="http://schemas.openxmlformats.org/drawingml/2006/table">
            <a:tbl>
              <a:tblPr/>
              <a:tblGrid>
                <a:gridCol w="232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　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初检量（台）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检测量（台）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认证量（台）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5237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15895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5629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4742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3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14783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699246" y="1440991"/>
            <a:ext cx="8755380" cy="418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Microsoft YaHei" charset="-122"/>
              </a:rPr>
              <a:t>四月份因受清明及五一假期影响，略低于三月份，但从第三、四两周数据恢复状态良好。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二、“行”认证检测量品牌分布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564777" y="1443406"/>
          <a:ext cx="5620872" cy="4661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6313668-62B6-BB45-B2A3-DB44287D940C}"/>
              </a:ext>
            </a:extLst>
          </p:cNvPr>
          <p:cNvGraphicFramePr>
            <a:graphicFrameLocks noGrp="1"/>
          </p:cNvGraphicFramePr>
          <p:nvPr/>
        </p:nvGraphicFramePr>
        <p:xfrm>
          <a:off x="6617821" y="2140366"/>
          <a:ext cx="2120900" cy="32676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791">
                  <a:extLst>
                    <a:ext uri="{9D8B030D-6E8A-4147-A177-3AD203B41FA5}">
                      <a16:colId xmlns:a16="http://schemas.microsoft.com/office/drawing/2014/main" val="156963751"/>
                    </a:ext>
                  </a:extLst>
                </a:gridCol>
                <a:gridCol w="1020109">
                  <a:extLst>
                    <a:ext uri="{9D8B030D-6E8A-4147-A177-3AD203B41FA5}">
                      <a16:colId xmlns:a16="http://schemas.microsoft.com/office/drawing/2014/main" val="4291747593"/>
                    </a:ext>
                  </a:extLst>
                </a:gridCol>
              </a:tblGrid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品牌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本月占比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380147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大众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22.4%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6305716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奥迪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13.6%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050249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宝马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11.9%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2089085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奔驰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5.3%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151927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丰田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6.3%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66006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本田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4.9%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63324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别克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5.1%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5048533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日产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6.4%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47817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现代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6.8%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716863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福特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4.0%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8479532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其他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Heiti SC Medium" pitchFamily="2" charset="-128"/>
                          <a:ea typeface="Heiti SC Medium" pitchFamily="2" charset="-128"/>
                        </a:rPr>
                        <a:t>13.2%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Heiti SC Medium" pitchFamily="2" charset="-128"/>
                        <a:ea typeface="Heiti SC Medium" pitchFamily="2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6980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21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三、“行”认证检测量价格区间分布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273361" y="1936377"/>
          <a:ext cx="6825876" cy="3630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0822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四、“行”认证检测量车龄分布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158500" y="1748118"/>
          <a:ext cx="7055598" cy="3778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9349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320539" y="423781"/>
            <a:ext cx="893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二手车大会情况介绍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FCEE58-A7A2-4101-9D59-95883E967766}"/>
              </a:ext>
            </a:extLst>
          </p:cNvPr>
          <p:cNvSpPr txBox="1"/>
          <p:nvPr/>
        </p:nvSpPr>
        <p:spPr>
          <a:xfrm>
            <a:off x="320538" y="1317219"/>
            <a:ext cx="8502924" cy="511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大赛：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全国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19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个分赛区已全部比赛完毕，晋级复赛队伍共计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60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支左右。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复赛时间：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13-14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日    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地点：利星行之星（北京）汽车有限公司 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决赛时间：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17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日 二手车大会期间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地点：贵阳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大会时间：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月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17-19</a:t>
            </a:r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1F2426-F6D7-4FC0-A730-E72FAE1FC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835" y="4035515"/>
            <a:ext cx="1998594" cy="199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969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17" y="1183477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月，全国二手车交易量月度同比小幅回升。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月份月度同比增长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141606"/>
              </p:ext>
            </p:extLst>
          </p:nvPr>
        </p:nvGraphicFramePr>
        <p:xfrm>
          <a:off x="410817" y="2279374"/>
          <a:ext cx="8275984" cy="3723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4788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429939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12.1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-7.55%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11.6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7.98%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8.8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8.63%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8.5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2.27%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8.2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-15.40%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8.0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-1.57%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6.3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4.87%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6.2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4.07%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4.7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10.79%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4.4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</a:rPr>
                        <a:t>2.83%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959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4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229600" cy="768085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cs typeface="+mn-cs"/>
              </a:rPr>
              <a:t>4</a:t>
            </a:r>
            <a:r>
              <a:rPr lang="zh-CN" altLang="en-US" sz="1400" dirty="0">
                <a:cs typeface="+mn-cs"/>
              </a:rPr>
              <a:t>月，二手车使用年限在</a:t>
            </a:r>
            <a:r>
              <a:rPr lang="en-US" altLang="zh-CN" sz="1400" dirty="0">
                <a:cs typeface="+mn-cs"/>
              </a:rPr>
              <a:t>3-6</a:t>
            </a:r>
            <a:r>
              <a:rPr lang="zh-CN" altLang="en-US" sz="1400" dirty="0">
                <a:cs typeface="+mn-cs"/>
              </a:rPr>
              <a:t>年的交易量最多，占比为</a:t>
            </a:r>
            <a:r>
              <a:rPr lang="en-US" altLang="zh-CN" sz="1400" dirty="0">
                <a:cs typeface="+mn-cs"/>
              </a:rPr>
              <a:t>45.05%</a:t>
            </a:r>
            <a:r>
              <a:rPr lang="zh-CN" altLang="en-US" sz="1400" dirty="0">
                <a:cs typeface="+mn-cs"/>
              </a:rPr>
              <a:t>，环比增加</a:t>
            </a:r>
            <a:r>
              <a:rPr lang="en-US" altLang="zh-CN" sz="1400" dirty="0">
                <a:cs typeface="+mn-cs"/>
              </a:rPr>
              <a:t>1</a:t>
            </a:r>
            <a:r>
              <a:rPr lang="zh-CN" altLang="en-US" sz="1400" dirty="0">
                <a:cs typeface="+mn-cs"/>
              </a:rPr>
              <a:t>个百分点；</a:t>
            </a:r>
            <a:endParaRPr lang="en-US" altLang="zh-CN" sz="1400" dirty="0"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cs typeface="+mn-cs"/>
              </a:rPr>
              <a:t>使用年限在</a:t>
            </a:r>
            <a:r>
              <a:rPr lang="en-US" altLang="zh-CN" sz="1400" dirty="0">
                <a:cs typeface="+mn-cs"/>
              </a:rPr>
              <a:t>3</a:t>
            </a:r>
            <a:r>
              <a:rPr lang="zh-CN" altLang="en-US" sz="1400" dirty="0">
                <a:cs typeface="+mn-cs"/>
              </a:rPr>
              <a:t>年内为</a:t>
            </a:r>
            <a:r>
              <a:rPr lang="en-US" altLang="zh-CN" sz="1400" dirty="0">
                <a:cs typeface="+mn-cs"/>
              </a:rPr>
              <a:t>23.97%</a:t>
            </a:r>
            <a:r>
              <a:rPr lang="zh-CN" altLang="en-US" sz="1400" dirty="0">
                <a:cs typeface="+mn-cs"/>
              </a:rPr>
              <a:t>，环比下降</a:t>
            </a:r>
            <a:r>
              <a:rPr lang="en-US" altLang="zh-CN" sz="1400" dirty="0">
                <a:cs typeface="+mn-cs"/>
              </a:rPr>
              <a:t>0.06</a:t>
            </a:r>
            <a:r>
              <a:rPr lang="zh-CN" altLang="en-US" sz="1400" dirty="0">
                <a:cs typeface="+mn-cs"/>
              </a:rPr>
              <a:t>个百分点；</a:t>
            </a:r>
            <a:endParaRPr lang="en-US" altLang="zh-CN" sz="1400" dirty="0"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cs typeface="+mn-cs"/>
              </a:rPr>
              <a:t>车龄在</a:t>
            </a:r>
            <a:r>
              <a:rPr lang="en-US" altLang="zh-CN" sz="1400" dirty="0">
                <a:cs typeface="+mn-cs"/>
              </a:rPr>
              <a:t>7-10</a:t>
            </a:r>
            <a:r>
              <a:rPr lang="zh-CN" altLang="en-US" sz="1400" dirty="0">
                <a:cs typeface="+mn-cs"/>
              </a:rPr>
              <a:t>年内占比为</a:t>
            </a:r>
            <a:r>
              <a:rPr lang="en-US" altLang="zh-CN" sz="1400" dirty="0">
                <a:cs typeface="+mn-cs"/>
              </a:rPr>
              <a:t>20.09%</a:t>
            </a:r>
            <a:r>
              <a:rPr lang="zh-CN" altLang="en-US" sz="1400" dirty="0">
                <a:cs typeface="+mn-cs"/>
              </a:rPr>
              <a:t>，环比下降</a:t>
            </a:r>
            <a:r>
              <a:rPr lang="en-US" altLang="zh-CN" sz="1400" dirty="0">
                <a:cs typeface="+mn-cs"/>
              </a:rPr>
              <a:t>1.25</a:t>
            </a:r>
            <a:r>
              <a:rPr lang="zh-CN" altLang="en-US" sz="1400" dirty="0">
                <a:cs typeface="+mn-cs"/>
              </a:rPr>
              <a:t>个百分点；</a:t>
            </a:r>
            <a:endParaRPr lang="en-US" altLang="zh-CN" sz="1400" dirty="0"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cs typeface="+mn-cs"/>
              </a:rPr>
              <a:t>车龄</a:t>
            </a:r>
            <a:r>
              <a:rPr lang="en-US" altLang="zh-CN" sz="1400" dirty="0">
                <a:cs typeface="+mn-cs"/>
              </a:rPr>
              <a:t>10</a:t>
            </a:r>
            <a:r>
              <a:rPr lang="zh-CN" altLang="en-US" sz="1400" dirty="0">
                <a:cs typeface="+mn-cs"/>
              </a:rPr>
              <a:t>年以上为</a:t>
            </a:r>
            <a:r>
              <a:rPr lang="en-US" altLang="zh-CN" sz="1400" dirty="0">
                <a:cs typeface="+mn-cs"/>
              </a:rPr>
              <a:t>10.89%</a:t>
            </a:r>
            <a:r>
              <a:rPr lang="zh-CN" altLang="en-US" sz="1400" dirty="0">
                <a:cs typeface="+mn-cs"/>
              </a:rPr>
              <a:t>，环比增加</a:t>
            </a:r>
            <a:r>
              <a:rPr lang="en-US" altLang="zh-CN" sz="1400" dirty="0">
                <a:cs typeface="+mn-cs"/>
              </a:rPr>
              <a:t>0.31</a:t>
            </a:r>
            <a:r>
              <a:rPr lang="zh-CN" altLang="en-US" sz="1400" dirty="0"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602776"/>
              </p:ext>
            </p:extLst>
          </p:nvPr>
        </p:nvGraphicFramePr>
        <p:xfrm>
          <a:off x="4578603" y="2676525"/>
          <a:ext cx="3830509" cy="3232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34234"/>
              </p:ext>
            </p:extLst>
          </p:nvPr>
        </p:nvGraphicFramePr>
        <p:xfrm>
          <a:off x="734888" y="2595112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818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36.09%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万价格区间的二手车交易量环比下降外，其他价格区间交易量环比均有上升。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42713" y="4447600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4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41503" y="4447600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3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1A4D19E6-1406-4A25-B992-CB157C5282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492968"/>
              </p:ext>
            </p:extLst>
          </p:nvPr>
        </p:nvGraphicFramePr>
        <p:xfrm>
          <a:off x="4572000" y="2653534"/>
          <a:ext cx="4453249" cy="368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869166"/>
              </p:ext>
            </p:extLst>
          </p:nvPr>
        </p:nvGraphicFramePr>
        <p:xfrm>
          <a:off x="-41349" y="2603250"/>
          <a:ext cx="4293703" cy="368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004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月，二手乘用车交易均价前五名的省份是，上海、北京、浙江、江苏、重庆。其中上海市交易均价最高，为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9.86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二手乘用车交易均价最低的五个省份是，内蒙古、湖南、四川、新疆、云南。其中云南的均价最低，为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2.24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608067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9.86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9.79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9.01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重庆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8.34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089610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4.48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4.25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3.69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2.83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2.24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2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25023</TotalTime>
  <Words>2740</Words>
  <Application>Microsoft Office PowerPoint</Application>
  <PresentationFormat>全屏显示(4:3)</PresentationFormat>
  <Paragraphs>386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Heiti SC Light</vt:lpstr>
      <vt:lpstr>Heiti SC Medium</vt:lpstr>
      <vt:lpstr>等线</vt:lpstr>
      <vt:lpstr>仿宋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四、2019年4月二手车交易车辆使用年限分析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2499</cp:revision>
  <dcterms:created xsi:type="dcterms:W3CDTF">2016-02-18T09:25:00Z</dcterms:created>
  <dcterms:modified xsi:type="dcterms:W3CDTF">2019-06-03T01:41:16Z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