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288" r:id="rId3"/>
    <p:sldId id="307" r:id="rId4"/>
    <p:sldId id="317" r:id="rId5"/>
    <p:sldId id="312" r:id="rId6"/>
    <p:sldId id="304" r:id="rId7"/>
    <p:sldId id="310" r:id="rId8"/>
    <p:sldId id="318" r:id="rId9"/>
    <p:sldId id="309" r:id="rId10"/>
    <p:sldId id="305" r:id="rId11"/>
    <p:sldId id="311" r:id="rId12"/>
    <p:sldId id="306" r:id="rId13"/>
    <p:sldId id="303" r:id="rId14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C48"/>
    <a:srgbClr val="2C2D39"/>
    <a:srgbClr val="242630"/>
    <a:srgbClr val="2A1F43"/>
    <a:srgbClr val="0C1B43"/>
    <a:srgbClr val="000000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96" d="100"/>
          <a:sy n="96" d="100"/>
        </p:scale>
        <p:origin x="18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2022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月北京国产纯电动乘用车品牌销售排行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ARCFOX</c:v>
                </c:pt>
                <c:pt idx="2">
                  <c:v>极氪</c:v>
                </c:pt>
                <c:pt idx="3">
                  <c:v>传祺</c:v>
                </c:pt>
                <c:pt idx="4">
                  <c:v>蔚来</c:v>
                </c:pt>
                <c:pt idx="5">
                  <c:v>小鹏</c:v>
                </c:pt>
                <c:pt idx="6">
                  <c:v>大众</c:v>
                </c:pt>
                <c:pt idx="7">
                  <c:v>北京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143</c:v>
                </c:pt>
                <c:pt idx="1">
                  <c:v>155</c:v>
                </c:pt>
                <c:pt idx="2">
                  <c:v>166</c:v>
                </c:pt>
                <c:pt idx="3">
                  <c:v>288</c:v>
                </c:pt>
                <c:pt idx="4">
                  <c:v>452</c:v>
                </c:pt>
                <c:pt idx="5">
                  <c:v>468</c:v>
                </c:pt>
                <c:pt idx="6">
                  <c:v>495</c:v>
                </c:pt>
                <c:pt idx="7">
                  <c:v>499</c:v>
                </c:pt>
                <c:pt idx="8">
                  <c:v>795</c:v>
                </c:pt>
                <c:pt idx="9">
                  <c:v>1825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49233</c:v>
                </c:pt>
                <c:pt idx="1">
                  <c:v>25245</c:v>
                </c:pt>
                <c:pt idx="2">
                  <c:v>63976</c:v>
                </c:pt>
                <c:pt idx="3">
                  <c:v>63656</c:v>
                </c:pt>
                <c:pt idx="4">
                  <c:v>57391</c:v>
                </c:pt>
                <c:pt idx="5">
                  <c:v>65404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FC-4458-BFD6-6F5E02942FA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46700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 formatCode="0.00%">
                  <c:v>-3.3500000000000002E-2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月份北京国产乘用车新车销售车型占比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485465116279064E-2"/>
          <c:y val="0.26432781615392542"/>
          <c:w val="0.83502906976744184"/>
          <c:h val="0.6903629849463485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EE24-4A8B-AAF9-8DDBAD8549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E24-4A8B-AAF9-8DDBAD8549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37C3-4B3D-A2BD-2940448612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C-EE24-4A8B-AAF9-8DDBAD854948}"/>
              </c:ext>
            </c:extLst>
          </c:dPt>
          <c:dLbls>
            <c:dLbl>
              <c:idx val="0"/>
              <c:layout>
                <c:manualLayout>
                  <c:x val="1.9493339132027102E-3"/>
                  <c:y val="-2.459446205460205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E24-4A8B-AAF9-8DDBAD854948}"/>
                </c:ext>
              </c:extLst>
            </c:dLbl>
            <c:dLbl>
              <c:idx val="1"/>
              <c:layout>
                <c:manualLayout>
                  <c:x val="-0.26607692615821293"/>
                  <c:y val="-0.153283890569997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E24-4A8B-AAF9-8DDBAD854948}"/>
                </c:ext>
              </c:extLst>
            </c:dLbl>
            <c:dLbl>
              <c:idx val="3"/>
              <c:layout>
                <c:manualLayout>
                  <c:x val="-2.8071209485442228E-2"/>
                  <c:y val="-2.65159044026178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E24-4A8B-AAF9-8DDBAD854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MPV</c:v>
                </c:pt>
                <c:pt idx="1">
                  <c:v>SUV</c:v>
                </c:pt>
                <c:pt idx="2">
                  <c:v>轿车</c:v>
                </c:pt>
                <c:pt idx="3">
                  <c:v>微客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3343</c:v>
                </c:pt>
                <c:pt idx="1">
                  <c:v>21721</c:v>
                </c:pt>
                <c:pt idx="2">
                  <c:v>18969</c:v>
                </c:pt>
                <c:pt idx="3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4-4A8B-AAF9-8DDBAD85494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日产</c:v>
                </c:pt>
                <c:pt idx="2">
                  <c:v>别克</c:v>
                </c:pt>
                <c:pt idx="3">
                  <c:v>奥迪</c:v>
                </c:pt>
                <c:pt idx="4">
                  <c:v>比亚迪</c:v>
                </c:pt>
                <c:pt idx="5">
                  <c:v>奔驰</c:v>
                </c:pt>
                <c:pt idx="6">
                  <c:v>丰田</c:v>
                </c:pt>
                <c:pt idx="7">
                  <c:v>本田</c:v>
                </c:pt>
                <c:pt idx="8">
                  <c:v>宝马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1377</c:v>
                </c:pt>
                <c:pt idx="1">
                  <c:v>1492</c:v>
                </c:pt>
                <c:pt idx="2">
                  <c:v>2088</c:v>
                </c:pt>
                <c:pt idx="3">
                  <c:v>2091</c:v>
                </c:pt>
                <c:pt idx="4">
                  <c:v>2220</c:v>
                </c:pt>
                <c:pt idx="5">
                  <c:v>3301</c:v>
                </c:pt>
                <c:pt idx="6">
                  <c:v>3474</c:v>
                </c:pt>
                <c:pt idx="7">
                  <c:v>3522</c:v>
                </c:pt>
                <c:pt idx="8">
                  <c:v>3857</c:v>
                </c:pt>
                <c:pt idx="9">
                  <c:v>5232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</c:strCache>
            </c:strRef>
          </c:cat>
          <c:val>
            <c:numRef>
              <c:f>Sheet1!$B$2:$B$14</c:f>
              <c:numCache>
                <c:formatCode>0.00%</c:formatCode>
                <c:ptCount val="13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月份北京进口车销售车型占比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485465116279064E-2"/>
          <c:y val="0.26432781615392542"/>
          <c:w val="0.83502906976744184"/>
          <c:h val="0.6903629849463485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EE24-4A8B-AAF9-8DDBAD8549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E24-4A8B-AAF9-8DDBAD8549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37C3-4B3D-A2BD-2940448612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C-EE24-4A8B-AAF9-8DDBAD854948}"/>
              </c:ext>
            </c:extLst>
          </c:dPt>
          <c:dLbls>
            <c:dLbl>
              <c:idx val="0"/>
              <c:layout>
                <c:manualLayout>
                  <c:x val="1.9493339132027102E-3"/>
                  <c:y val="-2.459446205460205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E24-4A8B-AAF9-8DDBAD854948}"/>
                </c:ext>
              </c:extLst>
            </c:dLbl>
            <c:dLbl>
              <c:idx val="1"/>
              <c:layout>
                <c:manualLayout>
                  <c:x val="-0.26607692615821293"/>
                  <c:y val="-0.153283890569997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E24-4A8B-AAF9-8DDBAD854948}"/>
                </c:ext>
              </c:extLst>
            </c:dLbl>
            <c:dLbl>
              <c:idx val="3"/>
              <c:layout>
                <c:manualLayout>
                  <c:x val="-2.8071209485442228E-2"/>
                  <c:y val="-2.65159044026178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E24-4A8B-AAF9-8DDBAD854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MPV</c:v>
                </c:pt>
                <c:pt idx="1">
                  <c:v>SUV</c:v>
                </c:pt>
                <c:pt idx="2">
                  <c:v>轿车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182</c:v>
                </c:pt>
                <c:pt idx="1">
                  <c:v>2216</c:v>
                </c:pt>
                <c:pt idx="2">
                  <c:v>2016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4-4A8B-AAF9-8DDBAD85494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2022</a:t>
            </a:r>
            <a:r>
              <a:rPr lang="zh-CN" sz="2400" b="1" dirty="0"/>
              <a:t>年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月</a:t>
            </a:r>
            <a:r>
              <a:rPr lang="zh-CN" sz="2400" b="1" dirty="0"/>
              <a:t>北京进口车销量排行</a:t>
            </a:r>
          </a:p>
        </c:rich>
      </c:tx>
      <c:layout>
        <c:manualLayout>
          <c:xMode val="edge"/>
          <c:yMode val="edge"/>
          <c:x val="0.27014837598425195"/>
          <c:y val="4.2187497404804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迷你</c:v>
                </c:pt>
                <c:pt idx="2">
                  <c:v>丰田</c:v>
                </c:pt>
                <c:pt idx="3">
                  <c:v>沃尔沃</c:v>
                </c:pt>
                <c:pt idx="4">
                  <c:v>路虎</c:v>
                </c:pt>
                <c:pt idx="5">
                  <c:v>保时捷</c:v>
                </c:pt>
                <c:pt idx="6">
                  <c:v>奥迪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119</c:v>
                </c:pt>
                <c:pt idx="1">
                  <c:v>134</c:v>
                </c:pt>
                <c:pt idx="2">
                  <c:v>156</c:v>
                </c:pt>
                <c:pt idx="3">
                  <c:v>167</c:v>
                </c:pt>
                <c:pt idx="4">
                  <c:v>239</c:v>
                </c:pt>
                <c:pt idx="5">
                  <c:v>272</c:v>
                </c:pt>
                <c:pt idx="6">
                  <c:v>430</c:v>
                </c:pt>
                <c:pt idx="7">
                  <c:v>657</c:v>
                </c:pt>
                <c:pt idx="8">
                  <c:v>881</c:v>
                </c:pt>
                <c:pt idx="9">
                  <c:v>1062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9.315202551900377E-2"/>
          <c:h val="0.1183823747139901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2022/3/7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2022/3/7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124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88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699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2022/3/7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2022/3/7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2882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7.04%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0.65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59.59%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93.98%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9760735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7252884"/>
              </p:ext>
            </p:extLst>
          </p:nvPr>
        </p:nvGraphicFramePr>
        <p:xfrm>
          <a:off x="1391920" y="1635760"/>
          <a:ext cx="8575040" cy="439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2701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26.15%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5.14%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41.87%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3084991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en-US" sz="1800" dirty="0"/>
              <a:t>2022</a:t>
            </a:r>
            <a:r>
              <a:rPr lang="zh-CN" altLang="en-US" sz="1800" dirty="0"/>
              <a:t>年</a:t>
            </a:r>
            <a:r>
              <a:rPr lang="en-US" altLang="zh-CN" sz="1800" dirty="0"/>
              <a:t>1</a:t>
            </a:r>
            <a:r>
              <a:rPr lang="zh-CN" altLang="en-US" sz="1800" dirty="0"/>
              <a:t>月北京汽车销售整体环比、同比都呈现出下降趋势，与</a:t>
            </a:r>
            <a:r>
              <a:rPr lang="en-US" altLang="zh-CN" sz="1800" dirty="0"/>
              <a:t>2021</a:t>
            </a:r>
            <a:r>
              <a:rPr lang="zh-CN" altLang="en-US" sz="1800" dirty="0"/>
              <a:t>年</a:t>
            </a:r>
            <a:r>
              <a:rPr lang="en-US" altLang="zh-CN" sz="1800" dirty="0"/>
              <a:t>12</a:t>
            </a:r>
            <a:r>
              <a:rPr lang="zh-CN" altLang="en-US" sz="1800" dirty="0"/>
              <a:t>月相比新能源汽车、二手车都呈现大幅下降趋势，下降幅度分别超过</a:t>
            </a:r>
            <a:r>
              <a:rPr lang="en-US" altLang="zh-CN" sz="1800" dirty="0"/>
              <a:t>41%</a:t>
            </a:r>
            <a:r>
              <a:rPr lang="zh-CN" altLang="en-US" sz="1800" dirty="0"/>
              <a:t>和</a:t>
            </a:r>
            <a:r>
              <a:rPr lang="en-US" altLang="zh-CN" sz="1800" dirty="0"/>
              <a:t>26.15%</a:t>
            </a:r>
            <a:r>
              <a:rPr lang="zh-CN" altLang="en-US" sz="1800" dirty="0"/>
              <a:t>，新车整体环比降幅也超过了</a:t>
            </a:r>
            <a:r>
              <a:rPr lang="en-US" altLang="zh-CN" sz="1800" dirty="0"/>
              <a:t>21.77%</a:t>
            </a:r>
            <a:r>
              <a:rPr lang="zh-CN" altLang="en-US" sz="1800" dirty="0"/>
              <a:t>。环比大幅下降主要是受去年</a:t>
            </a:r>
            <a:r>
              <a:rPr lang="en-US" altLang="zh-CN" sz="1800" dirty="0"/>
              <a:t>12</a:t>
            </a:r>
            <a:r>
              <a:rPr lang="zh-CN" altLang="en-US" sz="1800" dirty="0"/>
              <a:t>月份北京销售翘尾的高基数影响；在同比上虽然</a:t>
            </a:r>
            <a:r>
              <a:rPr lang="en-US" altLang="zh-CN" sz="1800" dirty="0"/>
              <a:t>2022</a:t>
            </a:r>
            <a:r>
              <a:rPr lang="zh-CN" altLang="en-US" sz="1800" dirty="0"/>
              <a:t>年</a:t>
            </a:r>
            <a:r>
              <a:rPr lang="en-US" altLang="zh-CN" sz="1800" dirty="0"/>
              <a:t>1</a:t>
            </a:r>
            <a:r>
              <a:rPr lang="zh-CN" altLang="en-US" sz="1800" dirty="0"/>
              <a:t>月整体也呈现了下降趋势，但基本在预期范围内。</a:t>
            </a:r>
            <a:endParaRPr lang="en-US" altLang="zh-CN" sz="1800" dirty="0"/>
          </a:p>
          <a:p>
            <a:pPr rtl="0"/>
            <a:r>
              <a:rPr lang="zh-CN" altLang="en-US" sz="1800" dirty="0"/>
              <a:t>影响北京</a:t>
            </a:r>
            <a:r>
              <a:rPr lang="en-US" altLang="zh-CN" sz="1800" dirty="0"/>
              <a:t>1</a:t>
            </a:r>
            <a:r>
              <a:rPr lang="zh-CN" altLang="en-US" sz="1800" dirty="0"/>
              <a:t>月份的销售主要原因为：</a:t>
            </a:r>
            <a:r>
              <a:rPr lang="en-US" altLang="zh-CN" sz="1800" dirty="0"/>
              <a:t>1</a:t>
            </a:r>
            <a:r>
              <a:rPr lang="zh-CN" altLang="en-US" sz="1800" dirty="0"/>
              <a:t>、汽车销售费需求年前集中释放；</a:t>
            </a:r>
            <a:r>
              <a:rPr lang="en-US" altLang="zh-CN" sz="1800" dirty="0"/>
              <a:t>2</a:t>
            </a:r>
            <a:r>
              <a:rPr lang="zh-CN" altLang="en-US" sz="1800" dirty="0"/>
              <a:t>、受北京疫情防控及迎奥运影响加强了进出京人员管控；</a:t>
            </a:r>
            <a:r>
              <a:rPr lang="en-US" altLang="zh-CN" sz="1800" dirty="0"/>
              <a:t>3</a:t>
            </a:r>
            <a:r>
              <a:rPr lang="zh-CN" altLang="en-US" sz="1800" dirty="0"/>
              <a:t>、今年春节较往年提前，影响实际销售天数；</a:t>
            </a:r>
            <a:r>
              <a:rPr lang="en-US" altLang="zh-CN" sz="1800" dirty="0"/>
              <a:t>4</a:t>
            </a:r>
            <a:r>
              <a:rPr lang="zh-CN" altLang="en-US" sz="1800" dirty="0"/>
              <a:t>、新能源汽车指标基本释放完成，有效需求不足；</a:t>
            </a:r>
            <a:r>
              <a:rPr lang="en-US" altLang="zh-CN" sz="1800" dirty="0"/>
              <a:t>5</a:t>
            </a:r>
            <a:r>
              <a:rPr lang="zh-CN" altLang="en-US" sz="1800" dirty="0"/>
              <a:t>、平行进口汽车有效供给依然紧张；</a:t>
            </a:r>
            <a:r>
              <a:rPr lang="en-US" altLang="zh-CN" sz="1800" dirty="0"/>
              <a:t>6</a:t>
            </a:r>
            <a:r>
              <a:rPr lang="zh-CN" altLang="en-US" sz="1800" dirty="0"/>
              <a:t>、二手车受指标因素影响，经销商处于观望中。</a:t>
            </a:r>
            <a:endParaRPr lang="en-US" altLang="zh-CN" sz="1800" dirty="0"/>
          </a:p>
          <a:p>
            <a:pPr rtl="0"/>
            <a:r>
              <a:rPr lang="en-US" sz="1800" dirty="0"/>
              <a:t>2</a:t>
            </a:r>
            <a:r>
              <a:rPr lang="zh-CN" altLang="en-US" sz="1800" dirty="0"/>
              <a:t>月份北京汽车销售相关影响因素仍然存在，春节及奥运影响会进一步加强，</a:t>
            </a:r>
            <a:r>
              <a:rPr lang="en-US" altLang="zh-CN" sz="1800" dirty="0"/>
              <a:t>2</a:t>
            </a:r>
            <a:r>
              <a:rPr lang="zh-CN" altLang="en-US" sz="1800" dirty="0"/>
              <a:t>月份本身就是一年中的汽车销售低谷期，好消息是北京已然在推动二手车周转指标政策的落地实施，虽然</a:t>
            </a:r>
            <a:r>
              <a:rPr lang="en-US" altLang="zh-CN" sz="1800" dirty="0"/>
              <a:t>1</a:t>
            </a:r>
            <a:r>
              <a:rPr lang="zh-CN" altLang="en-US" sz="1800" dirty="0"/>
              <a:t>季度北京汽车整体销售会呈现下降趋势，但</a:t>
            </a:r>
            <a:r>
              <a:rPr lang="en-US" altLang="zh-CN" sz="1800" dirty="0"/>
              <a:t>2022</a:t>
            </a:r>
            <a:r>
              <a:rPr lang="zh-CN" altLang="en-US" sz="1800" dirty="0"/>
              <a:t>年北京全年汽车销售在相关政策带动下会有明显增长，未来可期。</a:t>
            </a:r>
            <a:endParaRPr lang="en-US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33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0407773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323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21.77%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下降幅度高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5.07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.35%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，降幅高于全国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4.75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2678553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9EB85D-6A31-4BB5-A85F-1DD105887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5896163"/>
              </p:ext>
            </p:extLst>
          </p:nvPr>
        </p:nvGraphicFramePr>
        <p:xfrm>
          <a:off x="2062480" y="1841507"/>
          <a:ext cx="6990080" cy="4533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4015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5150271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03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4414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10.12%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12.32%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，进口车销售依然低迷。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572395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8.48%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，占有率环比增加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0535421"/>
              </p:ext>
            </p:extLst>
          </p:nvPr>
        </p:nvGraphicFramePr>
        <p:xfrm>
          <a:off x="477520" y="1483360"/>
          <a:ext cx="730504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9EB85D-6A31-4BB5-A85F-1DD105887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630149"/>
              </p:ext>
            </p:extLst>
          </p:nvPr>
        </p:nvGraphicFramePr>
        <p:xfrm>
          <a:off x="2578963" y="1930283"/>
          <a:ext cx="6272074" cy="4335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00833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5683550"/>
              </p:ext>
            </p:extLst>
          </p:nvPr>
        </p:nvGraphicFramePr>
        <p:xfrm>
          <a:off x="1755446" y="1166707"/>
          <a:ext cx="7855914" cy="512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4656</TotalTime>
  <Words>692</Words>
  <Application>Microsoft Office PowerPoint</Application>
  <PresentationFormat>宽屏</PresentationFormat>
  <Paragraphs>75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yanghua@sxtauto.com.cn</cp:lastModifiedBy>
  <cp:revision>32</cp:revision>
  <dcterms:created xsi:type="dcterms:W3CDTF">2021-12-26T04:02:55Z</dcterms:created>
  <dcterms:modified xsi:type="dcterms:W3CDTF">2022-03-07T04:48:54Z</dcterms:modified>
</cp:coreProperties>
</file>