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4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5.xml" ContentType="application/vnd.openxmlformats-officedocument.themeOverride+xml"/>
  <Override PartName="/ppt/charts/chart3.xml" ContentType="application/vnd.openxmlformats-officedocument.drawingml.chart+xml"/>
  <Override PartName="/ppt/theme/themeOverride6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7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5.xml" ContentType="application/vnd.openxmlformats-officedocument.drawingml.chart+xml"/>
  <Override PartName="/ppt/theme/themeOverride8.xml" ContentType="application/vnd.openxmlformats-officedocument.themeOverr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9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rts/chart9.xml" ContentType="application/vnd.openxmlformats-officedocument.drawingml.chart+xml"/>
  <Override PartName="/ppt/theme/themeOverride10.xml" ContentType="application/vnd.openxmlformats-officedocument.themeOverrid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11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charts/chart13.xml" ContentType="application/vnd.openxmlformats-officedocument.drawingml.chart+xml"/>
  <Override PartName="/ppt/theme/themeOverride12.xml" ContentType="application/vnd.openxmlformats-officedocument.themeOverrid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3.xml" ContentType="application/vnd.openxmlformats-officedocument.themeOverrid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4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5.xml" ContentType="application/vnd.openxmlformats-officedocument.themeOverride+xml"/>
  <Override PartName="/ppt/charts/chart17.xml" ContentType="application/vnd.openxmlformats-officedocument.drawingml.chart+xml"/>
  <Override PartName="/ppt/theme/themeOverride16.xml" ContentType="application/vnd.openxmlformats-officedocument.themeOverride+xml"/>
  <Override PartName="/ppt/charts/chart1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7.xml" ContentType="application/vnd.openxmlformats-officedocument.themeOverride+xml"/>
  <Override PartName="/ppt/charts/chart1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8.xml" ContentType="application/vnd.openxmlformats-officedocument.themeOverr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charts/chart20.xml" ContentType="application/vnd.openxmlformats-officedocument.drawingml.chart+xml"/>
  <Override PartName="/ppt/theme/themeOverride19.xml" ContentType="application/vnd.openxmlformats-officedocument.themeOverride+xml"/>
  <Override PartName="/ppt/charts/chart21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20.xml" ContentType="application/vnd.openxmlformats-officedocument.themeOverride+xml"/>
  <Override PartName="/ppt/charts/chart22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3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charts/chart24.xml" ContentType="application/vnd.openxmlformats-officedocument.drawingml.chart+xml"/>
  <Override PartName="/ppt/theme/themeOverride21.xml" ContentType="application/vnd.openxmlformats-officedocument.themeOverride+xml"/>
  <Override PartName="/ppt/charts/chart25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22.xml" ContentType="application/vnd.openxmlformats-officedocument.themeOverride+xml"/>
  <Override PartName="/ppt/charts/chart26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7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charts/chart28.xml" ContentType="application/vnd.openxmlformats-officedocument.drawingml.chart+xml"/>
  <Override PartName="/ppt/theme/themeOverride23.xml" ContentType="application/vnd.openxmlformats-officedocument.themeOverride+xml"/>
  <Override PartName="/ppt/charts/chart29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24.xml" ContentType="application/vnd.openxmlformats-officedocument.themeOverride+xml"/>
  <Override PartName="/ppt/charts/chart30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charts/chart31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27.xml" ContentType="application/vnd.openxmlformats-officedocument.themeOverride+xml"/>
  <Override PartName="/ppt/charts/chart32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28.xml" ContentType="application/vnd.openxmlformats-officedocument.themeOverride+xml"/>
  <Override PartName="/ppt/charts/chart33.xml" ContentType="application/vnd.openxmlformats-officedocument.drawingml.chart+xml"/>
  <Override PartName="/ppt/theme/themeOverride29.xml" ContentType="application/vnd.openxmlformats-officedocument.themeOverride+xml"/>
  <Override PartName="/ppt/charts/chart34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30.xml" ContentType="application/vnd.openxmlformats-officedocument.themeOverr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charts/chart35.xml" ContentType="application/vnd.openxmlformats-officedocument.drawingml.chart+xml"/>
  <Override PartName="/ppt/theme/themeOverride31.xml" ContentType="application/vnd.openxmlformats-officedocument.themeOverride+xml"/>
  <Override PartName="/ppt/charts/chart3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3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3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theme/themeOverride32.xml" ContentType="application/vnd.openxmlformats-officedocument.themeOverr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charts/chart39.xml" ContentType="application/vnd.openxmlformats-officedocument.drawingml.chart+xml"/>
  <Override PartName="/ppt/theme/themeOverride33.xml" ContentType="application/vnd.openxmlformats-officedocument.themeOverride+xml"/>
  <Override PartName="/ppt/charts/chart40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41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42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theme/themeOverride34.xml" ContentType="application/vnd.openxmlformats-officedocument.themeOverr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.xml" ContentType="application/vnd.openxmlformats-officedocument.presentationml.notesSlide+xml"/>
  <Override PartName="/ppt/charts/chart43.xml" ContentType="application/vnd.openxmlformats-officedocument.drawingml.chart+xml"/>
  <Override PartName="/ppt/theme/themeOverride35.xml" ContentType="application/vnd.openxmlformats-officedocument.themeOverride+xml"/>
  <Override PartName="/ppt/charts/chart4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theme/themeOverride36.xml" ContentType="application/vnd.openxmlformats-officedocument.themeOverride+xml"/>
  <Override PartName="/ppt/charts/chart4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charts/chart4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theme/themeOverride39.xml" ContentType="application/vnd.openxmlformats-officedocument.themeOverride+xml"/>
  <Override PartName="/ppt/charts/chart47.xml" ContentType="application/vnd.openxmlformats-officedocument.drawingml.chart+xml"/>
  <Override PartName="/ppt/theme/themeOverride40.xml" ContentType="application/vnd.openxmlformats-officedocument.themeOverride+xml"/>
  <Override PartName="/ppt/charts/chart48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theme/themeOverride41.xml" ContentType="application/vnd.openxmlformats-officedocument.themeOverride+xml"/>
  <Override PartName="/ppt/charts/chart49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theme/themeOverride42.xml" ContentType="application/vnd.openxmlformats-officedocument.themeOverr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charts/chart50.xml" ContentType="application/vnd.openxmlformats-officedocument.drawingml.chart+xml"/>
  <Override PartName="/ppt/theme/themeOverride43.xml" ContentType="application/vnd.openxmlformats-officedocument.themeOverride+xml"/>
  <Override PartName="/ppt/charts/chart51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52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53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theme/themeOverride44.xml" ContentType="application/vnd.openxmlformats-officedocument.themeOverr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charts/chart54.xml" ContentType="application/vnd.openxmlformats-officedocument.drawingml.chart+xml"/>
  <Override PartName="/ppt/theme/themeOverride45.xml" ContentType="application/vnd.openxmlformats-officedocument.themeOverride+xml"/>
  <Override PartName="/ppt/charts/chart55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56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57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theme/themeOverride46.xml" ContentType="application/vnd.openxmlformats-officedocument.themeOverr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charts/chart58.xml" ContentType="application/vnd.openxmlformats-officedocument.drawingml.chart+xml"/>
  <Override PartName="/ppt/theme/themeOverride47.xml" ContentType="application/vnd.openxmlformats-officedocument.themeOverride+xml"/>
  <Override PartName="/ppt/charts/chart59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theme/themeOverride48.xml" ContentType="application/vnd.openxmlformats-officedocument.themeOverride+xml"/>
  <Override PartName="/ppt/charts/chart60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theme/themeOverride49.xml" ContentType="application/vnd.openxmlformats-officedocument.themeOverride+xml"/>
  <Override PartName="/ppt/theme/themeOverride50.xml" ContentType="application/vnd.openxmlformats-officedocument.themeOverride+xml"/>
  <Override PartName="/ppt/tags/tag10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53" r:id="rId3"/>
    <p:sldId id="258" r:id="rId4"/>
    <p:sldId id="333" r:id="rId5"/>
    <p:sldId id="334" r:id="rId6"/>
    <p:sldId id="335" r:id="rId7"/>
    <p:sldId id="336" r:id="rId8"/>
    <p:sldId id="354" r:id="rId9"/>
    <p:sldId id="337" r:id="rId10"/>
    <p:sldId id="338" r:id="rId11"/>
    <p:sldId id="339" r:id="rId12"/>
    <p:sldId id="342" r:id="rId13"/>
    <p:sldId id="331" r:id="rId14"/>
    <p:sldId id="344" r:id="rId15"/>
    <p:sldId id="345" r:id="rId16"/>
    <p:sldId id="346" r:id="rId17"/>
    <p:sldId id="347" r:id="rId18"/>
    <p:sldId id="341" r:id="rId19"/>
    <p:sldId id="349" r:id="rId20"/>
    <p:sldId id="350" r:id="rId21"/>
    <p:sldId id="351" r:id="rId22"/>
    <p:sldId id="352" r:id="rId23"/>
    <p:sldId id="262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5" userDrawn="1">
          <p15:clr>
            <a:srgbClr val="A4A3A4"/>
          </p15:clr>
        </p15:guide>
        <p15:guide id="2" orient="horz" pos="2042" userDrawn="1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100"/>
    <a:srgbClr val="9C0006"/>
    <a:srgbClr val="339933"/>
    <a:srgbClr val="BFEFBF"/>
    <a:srgbClr val="33CC33"/>
    <a:srgbClr val="E1FFE1"/>
    <a:srgbClr val="CCFFCC"/>
    <a:srgbClr val="00EA6A"/>
    <a:srgbClr val="B2C1D3"/>
    <a:srgbClr val="048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58" autoAdjust="0"/>
    <p:restoredTop sz="96110" autoAdjust="0"/>
  </p:normalViewPr>
  <p:slideViewPr>
    <p:cSldViewPr snapToGrid="0" showGuides="1">
      <p:cViewPr varScale="1">
        <p:scale>
          <a:sx n="107" d="100"/>
          <a:sy n="107" d="100"/>
        </p:scale>
        <p:origin x="1002" y="96"/>
      </p:cViewPr>
      <p:guideLst>
        <p:guide orient="horz" pos="3735"/>
        <p:guide orient="horz" pos="204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12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1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21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package" Target="../embeddings/Microsoft_Excel_Worksheet24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6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7.xlsx"/><Relationship Id="rId1" Type="http://schemas.openxmlformats.org/officeDocument/2006/relationships/themeOverride" Target="../theme/themeOverride23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4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6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7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8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package" Target="../embeddings/Microsoft_Excel_Worksheet31.xlsx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2.xlsx"/><Relationship Id="rId1" Type="http://schemas.openxmlformats.org/officeDocument/2006/relationships/themeOverride" Target="../theme/themeOverride29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0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4.xlsx"/><Relationship Id="rId1" Type="http://schemas.openxmlformats.org/officeDocument/2006/relationships/themeOverride" Target="../theme/themeOverride31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2.xml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package" Target="../embeddings/Microsoft_Excel_Worksheet37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8.xlsx"/><Relationship Id="rId1" Type="http://schemas.openxmlformats.org/officeDocument/2006/relationships/themeOverride" Target="../theme/themeOverride3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0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4.xml"/><Relationship Id="rId2" Type="http://schemas.microsoft.com/office/2011/relationships/chartColorStyle" Target="colors31.xml"/><Relationship Id="rId1" Type="http://schemas.microsoft.com/office/2011/relationships/chartStyle" Target="style31.xml"/><Relationship Id="rId4" Type="http://schemas.openxmlformats.org/officeDocument/2006/relationships/package" Target="../embeddings/Microsoft_Excel_Worksheet41.xlsx"/></Relationships>
</file>

<file path=ppt/charts/_rels/chart4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2.xlsx"/><Relationship Id="rId1" Type="http://schemas.openxmlformats.org/officeDocument/2006/relationships/themeOverride" Target="../theme/themeOverride35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6.xml"/><Relationship Id="rId2" Type="http://schemas.microsoft.com/office/2011/relationships/chartColorStyle" Target="colors32.xml"/><Relationship Id="rId1" Type="http://schemas.microsoft.com/office/2011/relationships/chartStyle" Target="style32.xml"/><Relationship Id="rId4" Type="http://schemas.openxmlformats.org/officeDocument/2006/relationships/package" Target="../embeddings/Microsoft_Excel_Worksheet43.xlsx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7.xml"/><Relationship Id="rId2" Type="http://schemas.microsoft.com/office/2011/relationships/chartColorStyle" Target="colors33.xml"/><Relationship Id="rId1" Type="http://schemas.microsoft.com/office/2011/relationships/chartStyle" Target="style33.xml"/><Relationship Id="rId4" Type="http://schemas.openxmlformats.org/officeDocument/2006/relationships/package" Target="../embeddings/Microsoft_Excel_Worksheet44.xlsx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9.xml"/><Relationship Id="rId2" Type="http://schemas.microsoft.com/office/2011/relationships/chartColorStyle" Target="colors34.xml"/><Relationship Id="rId1" Type="http://schemas.microsoft.com/office/2011/relationships/chartStyle" Target="style34.xml"/><Relationship Id="rId4" Type="http://schemas.openxmlformats.org/officeDocument/2006/relationships/package" Target="../embeddings/Microsoft_Excel_Worksheet45.xlsx"/></Relationships>
</file>

<file path=ppt/charts/_rels/chart4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6.xlsx"/><Relationship Id="rId1" Type="http://schemas.openxmlformats.org/officeDocument/2006/relationships/themeOverride" Target="../theme/themeOverride40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1.xml"/><Relationship Id="rId2" Type="http://schemas.microsoft.com/office/2011/relationships/chartColorStyle" Target="colors35.xml"/><Relationship Id="rId1" Type="http://schemas.microsoft.com/office/2011/relationships/chartStyle" Target="style35.xml"/><Relationship Id="rId4" Type="http://schemas.openxmlformats.org/officeDocument/2006/relationships/package" Target="../embeddings/Microsoft_Excel_Worksheet47.xlsx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2.xml"/><Relationship Id="rId2" Type="http://schemas.microsoft.com/office/2011/relationships/chartColorStyle" Target="colors36.xml"/><Relationship Id="rId1" Type="http://schemas.microsoft.com/office/2011/relationships/chartStyle" Target="style36.xml"/><Relationship Id="rId4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8.xml"/></Relationships>
</file>

<file path=ppt/charts/_rels/chart5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9.xlsx"/><Relationship Id="rId1" Type="http://schemas.openxmlformats.org/officeDocument/2006/relationships/themeOverride" Target="../theme/themeOverride43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0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1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4.xml"/><Relationship Id="rId2" Type="http://schemas.microsoft.com/office/2011/relationships/chartColorStyle" Target="colors39.xml"/><Relationship Id="rId1" Type="http://schemas.microsoft.com/office/2011/relationships/chartStyle" Target="style39.xml"/><Relationship Id="rId4" Type="http://schemas.openxmlformats.org/officeDocument/2006/relationships/package" Target="../embeddings/Microsoft_Excel_Worksheet52.xlsx"/></Relationships>
</file>

<file path=ppt/charts/_rels/chart5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3.xlsx"/><Relationship Id="rId1" Type="http://schemas.openxmlformats.org/officeDocument/2006/relationships/themeOverride" Target="../theme/themeOverride45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4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5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6.xml"/><Relationship Id="rId2" Type="http://schemas.microsoft.com/office/2011/relationships/chartColorStyle" Target="colors42.xml"/><Relationship Id="rId1" Type="http://schemas.microsoft.com/office/2011/relationships/chartStyle" Target="style42.xml"/><Relationship Id="rId4" Type="http://schemas.openxmlformats.org/officeDocument/2006/relationships/package" Target="../embeddings/Microsoft_Excel_Worksheet56.xlsx"/></Relationships>
</file>

<file path=ppt/charts/_rels/chart5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7.xlsx"/><Relationship Id="rId1" Type="http://schemas.openxmlformats.org/officeDocument/2006/relationships/themeOverride" Target="../theme/themeOverride47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8.xml"/><Relationship Id="rId2" Type="http://schemas.microsoft.com/office/2011/relationships/chartColorStyle" Target="colors43.xml"/><Relationship Id="rId1" Type="http://schemas.microsoft.com/office/2011/relationships/chartStyle" Target="style43.xml"/><Relationship Id="rId4" Type="http://schemas.openxmlformats.org/officeDocument/2006/relationships/package" Target="../embeddings/Microsoft_Excel_Worksheet58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9.xml"/><Relationship Id="rId2" Type="http://schemas.microsoft.com/office/2011/relationships/chartColorStyle" Target="colors44.xml"/><Relationship Id="rId1" Type="http://schemas.microsoft.com/office/2011/relationships/chartStyle" Target="style44.xml"/><Relationship Id="rId4" Type="http://schemas.openxmlformats.org/officeDocument/2006/relationships/package" Target="../embeddings/Microsoft_Excel_Worksheet59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10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#,##0.00_ ;[Red]\-#,##0.00\ </c:formatCode>
                <c:ptCount val="3"/>
                <c:pt idx="0">
                  <c:v>14.459772848605279</c:v>
                </c:pt>
                <c:pt idx="1">
                  <c:v>18.809524841973477</c:v>
                </c:pt>
                <c:pt idx="2">
                  <c:v>28.717620780449874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35"/>
          <c:min val="12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9.3955329962747189</c:v>
                </c:pt>
                <c:pt idx="1">
                  <c:v>13.582456332707794</c:v>
                </c:pt>
                <c:pt idx="2">
                  <c:v>22.980483909081737</c:v>
                </c:pt>
                <c:pt idx="3">
                  <c:v>33.015002207610891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8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8.84</c:v>
                </c:pt>
                <c:pt idx="1">
                  <c:v>12.84</c:v>
                </c:pt>
                <c:pt idx="2">
                  <c:v>22.01</c:v>
                </c:pt>
                <c:pt idx="3">
                  <c:v>32.32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AD998DFB-F92F-425F-A95E-1D7ACE112FF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CD89D0DE-3579-4DEA-8B5F-E0945D039B8F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37580</c:v>
                </c:pt>
                <c:pt idx="1">
                  <c:v>353277</c:v>
                </c:pt>
                <c:pt idx="2">
                  <c:v>242138</c:v>
                </c:pt>
                <c:pt idx="3" formatCode="_ * #,##0_ ;_ * \-#,##0_ ;_ * &quot;-&quot;??_ ;_ @_ ">
                  <c:v>83801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27.32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" panose="020B0500000000000000" pitchFamily="34" charset="-122"/>
                        <a:ea typeface="思源黑体 CN" panose="020B0500000000000000" pitchFamily="34" charset="-122"/>
                      </a:rPr>
                      <a:t>26.93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25.58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28.72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27.90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25.94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26.35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29.28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27.21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27.70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27.40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28.01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27.32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-1.4508803939342396</c:v>
                </c:pt>
                <c:pt idx="2">
                  <c:v>-6.37</c:v>
                </c:pt>
                <c:pt idx="3">
                  <c:v>5.1100000000000003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7787</c:v>
                </c:pt>
                <c:pt idx="1">
                  <c:v>7404</c:v>
                </c:pt>
                <c:pt idx="2">
                  <c:v>18679</c:v>
                </c:pt>
                <c:pt idx="3">
                  <c:v>33732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6369</c:v>
                </c:pt>
                <c:pt idx="1">
                  <c:v>5110</c:v>
                </c:pt>
                <c:pt idx="2">
                  <c:v>10339</c:v>
                </c:pt>
                <c:pt idx="3">
                  <c:v>15391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2.75</c:v>
                </c:pt>
                <c:pt idx="1">
                  <c:v>2.8</c:v>
                </c:pt>
                <c:pt idx="2">
                  <c:v>1.88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2.79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2.70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2.73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2.38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2.05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2.35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2.21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2.47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2.49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2.79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-0.53775555433180822</c:v>
                </c:pt>
                <c:pt idx="2">
                  <c:v>-0.2897483590059694</c:v>
                </c:pt>
                <c:pt idx="3">
                  <c:v>-0.32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2.79</c:v>
                </c:pt>
                <c:pt idx="1">
                  <c:v>2.76</c:v>
                </c:pt>
                <c:pt idx="2">
                  <c:v>1.76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234-42A5-8D41-5DA5F751BE15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234-42A5-8D41-5DA5F751BE15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234-42A5-8D41-5DA5F751BE15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234-42A5-8D41-5DA5F751BE15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tx>
                <c:rich>
                  <a:bodyPr/>
                  <a:lstStyle/>
                  <a:p>
                    <a:fld id="{7ECACE50-766B-4C3F-865C-8D985CACB2E4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234-42A5-8D41-5DA5F751BE15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234-42A5-8D41-5DA5F751BE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686804</c:v>
                </c:pt>
                <c:pt idx="1">
                  <c:v>716796</c:v>
                </c:pt>
                <c:pt idx="2">
                  <c:v>67602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234-42A5-8D41-5DA5F751BE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tx>
                <c:rich>
                  <a:bodyPr/>
                  <a:lstStyle/>
                  <a:p>
                    <a:fld id="{A3C7A005-CF40-44A4-A9E4-83B4C3F3CDC7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686804</c:v>
                </c:pt>
                <c:pt idx="1">
                  <c:v>716796</c:v>
                </c:pt>
                <c:pt idx="2">
                  <c:v>67602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3.03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2.87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2.79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2.75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2.47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2.37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2.61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2.78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2.82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3.03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-1.1707524092780748</c:v>
                </c:pt>
                <c:pt idx="2">
                  <c:v>-1.7</c:v>
                </c:pt>
                <c:pt idx="3">
                  <c:v>-2.0299999999999998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FF1-494D-B5F2-F2CCAF1EB215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FF1-494D-B5F2-F2CCAF1EB215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FF1-494D-B5F2-F2CCAF1EB215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FF1-494D-B5F2-F2CCAF1EB215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FFF1-494D-B5F2-F2CCAF1EB215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0461475914935839E-2"/>
                      <c:h val="5.23190685373495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FF1-494D-B5F2-F2CCAF1EB215}"/>
                </c:ext>
              </c:extLst>
            </c:dLbl>
            <c:dLbl>
              <c:idx val="1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D296092F-E3A8-459D-8952-685EBE0171BB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FFF1-494D-B5F2-F2CCAF1EB215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83917238-D32A-4CBC-B276-C2DEC3572B5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FFF1-494D-B5F2-F2CCAF1EB2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 formatCode="_ * #,##0_ ;_ * \-#,##0_ ;_ * &quot;-&quot;??_ ;_ @_ ">
                  <c:v>47813</c:v>
                </c:pt>
                <c:pt idx="1">
                  <c:v>61062</c:v>
                </c:pt>
                <c:pt idx="2">
                  <c:v>310837</c:v>
                </c:pt>
                <c:pt idx="3">
                  <c:v>207608</c:v>
                </c:pt>
                <c:pt idx="4" formatCode="_ * #,##0_ ;_ * \-#,##0_ ;_ * &quot;-&quot;??_ ;_ @_ ">
                  <c:v>59484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FF1-494D-B5F2-F2CCAF1EB2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0.63789011565892295</c:v>
                </c:pt>
                <c:pt idx="1">
                  <c:v>0.82700026202876264</c:v>
                </c:pt>
                <c:pt idx="2">
                  <c:v>2.2529238345382132</c:v>
                </c:pt>
                <c:pt idx="3">
                  <c:v>3.9236868242071505</c:v>
                </c:pt>
                <c:pt idx="4">
                  <c:v>4.9009296617577069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25-463C-9174-2815B8FA9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0.64</c:v>
                </c:pt>
                <c:pt idx="1">
                  <c:v>0.9</c:v>
                </c:pt>
                <c:pt idx="2">
                  <c:v>2.31</c:v>
                </c:pt>
                <c:pt idx="3">
                  <c:v>3.93</c:v>
                </c:pt>
                <c:pt idx="4">
                  <c:v>5.7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6-4442-A523-04130DF9E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2.65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2.62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2.32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2.17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1.91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2.26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-0.13592428747009838</c:v>
                </c:pt>
                <c:pt idx="2">
                  <c:v>0.61</c:v>
                </c:pt>
                <c:pt idx="3">
                  <c:v>0.85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6F5-4E03-8E3A-78C942F518C4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6F5-4E03-8E3A-78C942F518C4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6F5-4E03-8E3A-78C942F518C4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6F5-4E03-8E3A-78C942F518C4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95EC42C6-A820-4B9A-90EE-94A825417154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6F5-4E03-8E3A-78C942F518C4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8AF072CA-46F6-42CF-8327-26BF8D5B3DA2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F6F5-4E03-8E3A-78C942F518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37580</c:v>
                </c:pt>
                <c:pt idx="1">
                  <c:v>353277</c:v>
                </c:pt>
                <c:pt idx="2">
                  <c:v>242138</c:v>
                </c:pt>
                <c:pt idx="3" formatCode="_ * #,##0_ ;_ * \-#,##0_ ;_ * &quot;-&quot;??_ ;_ @_ ">
                  <c:v>83801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6F5-4E03-8E3A-78C942F518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1.6800200638638381</c:v>
                </c:pt>
                <c:pt idx="1">
                  <c:v>2.4387521895283086</c:v>
                </c:pt>
                <c:pt idx="2">
                  <c:v>3.6273155332908282</c:v>
                </c:pt>
                <c:pt idx="3">
                  <c:v>2.4317023329077103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1.63</c:v>
                </c:pt>
                <c:pt idx="1">
                  <c:v>2.56</c:v>
                </c:pt>
                <c:pt idx="2">
                  <c:v>3.42</c:v>
                </c:pt>
                <c:pt idx="3">
                  <c:v>2.4500000000000002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1.71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1.69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1.88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0.93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1.20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1.22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1.71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-8.7626684220213732E-2</c:v>
                </c:pt>
                <c:pt idx="2">
                  <c:v>0.17</c:v>
                </c:pt>
                <c:pt idx="3">
                  <c:v>0.61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348-4402-A934-9B319CC0BCD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348-4402-A934-9B319CC0BCD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348-4402-A934-9B319CC0BCD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0.5万以上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#,##0">
                  <c:v>4133</c:v>
                </c:pt>
                <c:pt idx="1">
                  <c:v>5865</c:v>
                </c:pt>
                <c:pt idx="2">
                  <c:v>57604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348-4402-A934-9B319CC0BCD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/>
                      <a:t>16.54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16.94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16.10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17.82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17.48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17.88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17.89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17.39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17.44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16.36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16.54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2.4182784996607642</c:v>
                </c:pt>
                <c:pt idx="2">
                  <c:v>-2.66</c:v>
                </c:pt>
                <c:pt idx="3">
                  <c:v>4.2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44F-4969-9617-E3A42A4A3F5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44F-4969-9617-E3A42A4A3F5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44F-4969-9617-E3A42A4A3F5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44F-4969-9617-E3A42A4A3F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0.5万以上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#,##0">
                  <c:v>386</c:v>
                </c:pt>
                <c:pt idx="1">
                  <c:v>2225</c:v>
                </c:pt>
                <c:pt idx="2">
                  <c:v>34598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4F-4969-9617-E3A42A4A3F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12.52813509265067</c:v>
                </c:pt>
                <c:pt idx="1">
                  <c:v>20.435784534333994</c:v>
                </c:pt>
                <c:pt idx="2">
                  <c:v>38.873678731189393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tx>
                <c:rich>
                  <a:bodyPr/>
                  <a:lstStyle/>
                  <a:p>
                    <a:fld id="{3779D5B6-45CE-4205-87CA-A45825F8F966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327782</c:v>
                </c:pt>
                <c:pt idx="1">
                  <c:v>315135</c:v>
                </c:pt>
                <c:pt idx="2">
                  <c:v>24590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17.80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17.80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17.37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18.60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18.51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17.53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17.26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17.55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17.80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-2.39</c:v>
                </c:pt>
                <c:pt idx="3">
                  <c:v>-3.19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12.39</c:v>
                </c:pt>
                <c:pt idx="1">
                  <c:v>21.72</c:v>
                </c:pt>
                <c:pt idx="2">
                  <c:v>35.409999999999997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12.52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12.71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12.39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12.53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14.83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13.98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14.57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13.48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13.10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12.49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12.02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12.40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12.52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1.4737991412737017</c:v>
                </c:pt>
                <c:pt idx="2">
                  <c:v>-1.05</c:v>
                </c:pt>
                <c:pt idx="3">
                  <c:v>0.04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4.434716708844884</c:v>
                </c:pt>
                <c:pt idx="1">
                  <c:v>8.5258894511483057</c:v>
                </c:pt>
                <c:pt idx="2">
                  <c:v>10.748703647656905</c:v>
                </c:pt>
                <c:pt idx="3">
                  <c:v>19.124718511682122</c:v>
                </c:pt>
                <c:pt idx="4">
                  <c:v>22.688498214817692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4.54</c:v>
                </c:pt>
                <c:pt idx="1">
                  <c:v>8.65</c:v>
                </c:pt>
                <c:pt idx="2">
                  <c:v>11.26</c:v>
                </c:pt>
                <c:pt idx="3">
                  <c:v>19.38</c:v>
                </c:pt>
                <c:pt idx="4">
                  <c:v>23.02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04B4-4131-B602-98BC9BE954EC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3A3-4479-87D3-ADC412F14879}"/>
                </c:ext>
              </c:extLst>
            </c:dLbl>
            <c:dLbl>
              <c:idx val="4"/>
              <c:layout>
                <c:manualLayout>
                  <c:x val="9.7818166011664747E-3"/>
                  <c:y val="-0.2234086174437117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0E42455D-3216-4DBF-87BB-E5A1CCB42F78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1808981495449933E-2"/>
                      <c:h val="1.815549766408025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04B4-4131-B602-98BC9BE954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A0级</c:v>
                </c:pt>
                <c:pt idx="1">
                  <c:v>A00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_ * #,##0_ ;_ * \-#,##0_ ;_ * "-"??_ ;_ @_ </c:formatCode>
                <c:ptCount val="5"/>
                <c:pt idx="0" formatCode="#,##0">
                  <c:v>56518</c:v>
                </c:pt>
                <c:pt idx="1">
                  <c:v>47813</c:v>
                </c:pt>
                <c:pt idx="2" formatCode="#,##0">
                  <c:v>114215</c:v>
                </c:pt>
                <c:pt idx="3" formatCode="#,##0">
                  <c:v>82348</c:v>
                </c:pt>
                <c:pt idx="4">
                  <c:v>26888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21.59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21.13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21.72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20.44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21.98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21.16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21.61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21.30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21.14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21.13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21.65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21.59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84A-4C2B-9BEE-2E8790013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-2.14</c:v>
                </c:pt>
                <c:pt idx="2">
                  <c:v>0.59</c:v>
                </c:pt>
                <c:pt idx="3">
                  <c:v>-5.34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13.78</c:v>
                </c:pt>
                <c:pt idx="1">
                  <c:v>17.61</c:v>
                </c:pt>
                <c:pt idx="2">
                  <c:v>25.58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35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10.117011331445067</c:v>
                </c:pt>
                <c:pt idx="1">
                  <c:v>13.996897604023863</c:v>
                </c:pt>
                <c:pt idx="2">
                  <c:v>23.154216317171439</c:v>
                </c:pt>
                <c:pt idx="3">
                  <c:v>30.539155981171998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8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10.06</c:v>
                </c:pt>
                <c:pt idx="1">
                  <c:v>14.56</c:v>
                </c:pt>
                <c:pt idx="2">
                  <c:v>23.74</c:v>
                </c:pt>
                <c:pt idx="3">
                  <c:v>29.56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53DECEED-ABA6-45B9-BB40-6B12D7425A1C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12002</c:v>
                </c:pt>
                <c:pt idx="1">
                  <c:v>126149</c:v>
                </c:pt>
                <c:pt idx="2">
                  <c:v>115374</c:v>
                </c:pt>
                <c:pt idx="3" formatCode="_ * #,##0_ ;_ * \-#,##0_ ;_ * &quot;-&quot;??_ ;_ @_ ">
                  <c:v>61610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35.31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34.30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35.41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38.87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38.97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40.50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39.58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38.76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38.31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37.80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36.67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36.87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35.31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-2.8620524835893613</c:v>
                </c:pt>
                <c:pt idx="2">
                  <c:v>0.28000000000000003</c:v>
                </c:pt>
                <c:pt idx="3">
                  <c:v>10.09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  <c:pt idx="3">
                  <c:v>40万以上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997</c:v>
                </c:pt>
                <c:pt idx="1">
                  <c:v>2796</c:v>
                </c:pt>
                <c:pt idx="2">
                  <c:v>8858</c:v>
                </c:pt>
                <c:pt idx="3">
                  <c:v>7851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545</c:v>
                </c:pt>
                <c:pt idx="1">
                  <c:v>1597</c:v>
                </c:pt>
                <c:pt idx="2">
                  <c:v>8255</c:v>
                </c:pt>
                <c:pt idx="3">
                  <c:v>317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0.00_ ;[Red]\-0.00\ </c:formatCode>
                <c:ptCount val="3"/>
                <c:pt idx="0" formatCode="0.00">
                  <c:v>1.44286263959802</c:v>
                </c:pt>
                <c:pt idx="1">
                  <c:v>1.5096848603297217</c:v>
                </c:pt>
                <c:pt idx="2" formatCode="0.00">
                  <c:v>1.181902399349491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3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1.49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1.58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1.42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1.15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1.21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1.19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1.20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1.49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0.54</c:v>
                </c:pt>
                <c:pt idx="2">
                  <c:v>-0.36</c:v>
                </c:pt>
                <c:pt idx="3">
                  <c:v>-0.13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0.00_ ;[Red]\-0.00\ </c:formatCode>
                <c:ptCount val="3"/>
                <c:pt idx="0" formatCode="0.00">
                  <c:v>1.22</c:v>
                </c:pt>
                <c:pt idx="1">
                  <c:v>1.66</c:v>
                </c:pt>
                <c:pt idx="2" formatCode="0.00">
                  <c:v>1.33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3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841-49CC-BED7-6893A07C5525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841-49CC-BED7-6893A07C5525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841-49CC-BED7-6893A07C5525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841-49CC-BED7-6893A07C5525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tx>
                <c:rich>
                  <a:bodyPr/>
                  <a:lstStyle/>
                  <a:p>
                    <a:fld id="{36DD4380-4BE3-4633-A6E7-A6400799FD30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7841-49CC-BED7-6893A07C5525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841-49CC-BED7-6893A07C55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327782</c:v>
                </c:pt>
                <c:pt idx="1">
                  <c:v>315135</c:v>
                </c:pt>
                <c:pt idx="2">
                  <c:v>24590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841-49CC-BED7-6893A07C55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13.93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14.79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13.78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14.46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15.60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15.52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15.85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15.54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14.95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14.88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13.82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14.41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13.93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6.1791697298483328</c:v>
                </c:pt>
                <c:pt idx="2">
                  <c:v>-1.08</c:v>
                </c:pt>
                <c:pt idx="3">
                  <c:v>3.83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1.53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1.55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1.22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1.44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1.08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1.35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1.36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1.30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1.53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0.09</c:v>
                </c:pt>
                <c:pt idx="2">
                  <c:v>-2.5099999999999998</c:v>
                </c:pt>
                <c:pt idx="3">
                  <c:v>-0.73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0.63789011565892295</c:v>
                </c:pt>
                <c:pt idx="1">
                  <c:v>0.76256909303231413</c:v>
                </c:pt>
                <c:pt idx="2">
                  <c:v>1.3045653149458842</c:v>
                </c:pt>
                <c:pt idx="3">
                  <c:v>2.3341944455238912</c:v>
                </c:pt>
                <c:pt idx="4">
                  <c:v>2.1618904343945715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CF-41C9-B57B-EF784E5FC2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0.64</c:v>
                </c:pt>
                <c:pt idx="1">
                  <c:v>0.83</c:v>
                </c:pt>
                <c:pt idx="2">
                  <c:v>1.1000000000000001</c:v>
                </c:pt>
                <c:pt idx="3">
                  <c:v>1.87</c:v>
                </c:pt>
                <c:pt idx="4">
                  <c:v>2.0499999999999998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42-4C83-A2C7-B83630ED9F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4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725-45B0-B3B9-96F24C1BE5FA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725-45B0-B3B9-96F24C1BE5FA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725-45B0-B3B9-96F24C1BE5FA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725-45B0-B3B9-96F24C1BE5FA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C725-45B0-B3B9-96F24C1BE5FA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725-45B0-B3B9-96F24C1BE5FA}"/>
                </c:ext>
              </c:extLst>
            </c:dLbl>
            <c:dLbl>
              <c:idx val="4"/>
              <c:layout>
                <c:manualLayout>
                  <c:x val="9.7818166011664747E-3"/>
                  <c:y val="-0.2234086174437117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34C359E5-CE7D-47C9-B36A-F1D20F92130F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1808981495449933E-2"/>
                      <c:h val="1.815549766408025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C725-45B0-B3B9-96F24C1BE5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A0级</c:v>
                </c:pt>
                <c:pt idx="1">
                  <c:v>A00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_ * #,##0_ ;_ * \-#,##0_ ;_ * "-"??_ ;_ @_ </c:formatCode>
                <c:ptCount val="5"/>
                <c:pt idx="0" formatCode="#,##0">
                  <c:v>56518</c:v>
                </c:pt>
                <c:pt idx="1">
                  <c:v>47813</c:v>
                </c:pt>
                <c:pt idx="2" formatCode="#,##0">
                  <c:v>114215</c:v>
                </c:pt>
                <c:pt idx="3" formatCode="#,##0">
                  <c:v>82348</c:v>
                </c:pt>
                <c:pt idx="4">
                  <c:v>26888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725-45B0-B3B9-96F24C1BE5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1.49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1.66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1.02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0.98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1.03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1.14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1.49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0.70334976160851292</c:v>
                </c:pt>
                <c:pt idx="2">
                  <c:v>0.75</c:v>
                </c:pt>
                <c:pt idx="3">
                  <c:v>7.0000000000000007E-2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661481481481483"/>
                      <c:h val="0.20528005206180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8618-443B-B6B6-0070DCEC7568}"/>
                </c:ext>
              </c:extLst>
            </c:dLbl>
            <c:dLbl>
              <c:idx val="1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661481481481483"/>
                      <c:h val="0.20528005206180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618-443B-B6B6-0070DCEC7568}"/>
                </c:ext>
              </c:extLst>
            </c:dLbl>
            <c:dLbl>
              <c:idx val="2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661481481481483"/>
                      <c:h val="0.20528005206180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8618-443B-B6B6-0070DCEC7568}"/>
                </c:ext>
              </c:extLst>
            </c:dLbl>
            <c:dLbl>
              <c:idx val="3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661481481481483"/>
                      <c:h val="0.205280052061805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618-443B-B6B6-0070DCEC7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6576" tIns="18288" rIns="36576" bIns="18288" anchor="ctr" anchorCtr="1">
                <a:no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0.00_ ;[Red]\-0.00\ </c:formatCode>
                <c:ptCount val="4"/>
                <c:pt idx="0">
                  <c:v>0.75829061823051835</c:v>
                </c:pt>
                <c:pt idx="1">
                  <c:v>1.3730642118447471</c:v>
                </c:pt>
                <c:pt idx="2">
                  <c:v>1.6558724669336389</c:v>
                </c:pt>
                <c:pt idx="3">
                  <c:v>1.6620390715792899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4"/>
          <c:min val="0"/>
        </c:scaling>
        <c:delete val="1"/>
        <c:axPos val="t"/>
        <c:numFmt formatCode="0.00_ ;[Red]\-0.00\ 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500"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697685185185183"/>
                      <c:h val="0.209244927931334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2CB1-49A1-903E-A9479E8D281F}"/>
                </c:ext>
              </c:extLst>
            </c:dLbl>
            <c:dLbl>
              <c:idx val="1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345833333333334"/>
                      <c:h val="0.3935278908812691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CB1-49A1-903E-A9479E8D281F}"/>
                </c:ext>
              </c:extLst>
            </c:dLbl>
            <c:dLbl>
              <c:idx val="2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345833333333334"/>
                      <c:h val="0.3935278908812691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2CB1-49A1-903E-A9479E8D281F}"/>
                </c:ext>
              </c:extLst>
            </c:dLbl>
            <c:dLbl>
              <c:idx val="3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297546296296296"/>
                      <c:h val="0.1701546024571061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CB1-49A1-903E-A9479E8D28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6576" tIns="18288" rIns="36576" bIns="18288" anchor="ctr" anchorCtr="1">
                <a:no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0.00_ ;[Red]\-0.00\ </c:formatCode>
                <c:ptCount val="4"/>
                <c:pt idx="0">
                  <c:v>0.98</c:v>
                </c:pt>
                <c:pt idx="1">
                  <c:v>1.79</c:v>
                </c:pt>
                <c:pt idx="2">
                  <c:v>1.34</c:v>
                </c:pt>
                <c:pt idx="3">
                  <c:v>2.06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4"/>
          <c:min val="0"/>
        </c:scaling>
        <c:delete val="1"/>
        <c:axPos val="t"/>
        <c:numFmt formatCode="0.00_ ;[Red]\-0.00\ 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2">
              <a:lumMod val="25000"/>
            </a:schemeClr>
          </a:solidFill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0F7-4F2A-B018-587F1C517472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0F7-4F2A-B018-587F1C517472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0F7-4F2A-B018-587F1C517472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0F7-4F2A-B018-587F1C517472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39CC34B9-D24D-472F-B9C3-36C44D7EEACD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0F7-4F2A-B018-587F1C5174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12002</c:v>
                </c:pt>
                <c:pt idx="1">
                  <c:v>126149</c:v>
                </c:pt>
                <c:pt idx="2">
                  <c:v>115374</c:v>
                </c:pt>
                <c:pt idx="3" formatCode="_ * #,##0_ ;_ * \-#,##0_ ;_ * &quot;-&quot;??_ ;_ @_ ">
                  <c:v>61610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0F7-4F2A-B018-587F1C5174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0.70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" panose="020B0500000000000000" pitchFamily="34" charset="-122"/>
                        <a:ea typeface="思源黑体 CN" panose="020B0500000000000000" pitchFamily="34" charset="-122"/>
                      </a:rPr>
                      <a:t>1.22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1.18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0.42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0.43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0.52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0.60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0.43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0.70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1.480512305779321</c:v>
                </c:pt>
                <c:pt idx="2">
                  <c:v>1.78</c:v>
                </c:pt>
                <c:pt idx="3">
                  <c:v>1.36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994-446A-B4FA-C5229282465B}"/>
              </c:ext>
            </c:extLst>
          </c:dPt>
          <c:dPt>
            <c:idx val="1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994-446A-B4FA-C522928246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994-446A-B4FA-C5229282465B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994-446A-B4FA-C522928246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" panose="020B0500000000000000" pitchFamily="34" charset="-122"/>
                    <a:ea typeface="思源黑体 CN" panose="020B05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3916</c:v>
                </c:pt>
                <c:pt idx="1">
                  <c:v>4764</c:v>
                </c:pt>
                <c:pt idx="2">
                  <c:v>2942</c:v>
                </c:pt>
                <c:pt idx="3">
                  <c:v>12968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994-446A-B4FA-C522928246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900">
          <a:solidFill>
            <a:schemeClr val="bg2">
              <a:lumMod val="25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</a:defRPr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4.434716708844884</c:v>
                </c:pt>
                <c:pt idx="1">
                  <c:v>8.4832611116570042</c:v>
                </c:pt>
                <c:pt idx="2">
                  <c:v>10.335768688817179</c:v>
                </c:pt>
                <c:pt idx="3">
                  <c:v>19.670210974528882</c:v>
                </c:pt>
                <c:pt idx="4">
                  <c:v>32.017943312487589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6A6-4ADC-8940-CAE925561FBC}"/>
              </c:ext>
            </c:extLst>
          </c:dPt>
          <c:dPt>
            <c:idx val="1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6A6-4ADC-8940-CAE925561FBC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6A6-4ADC-8940-CAE925561FBC}"/>
              </c:ext>
            </c:extLst>
          </c:dPt>
          <c:dPt>
            <c:idx val="3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6A6-4ADC-8940-CAE925561F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386</c:v>
                </c:pt>
                <c:pt idx="1">
                  <c:v>1495</c:v>
                </c:pt>
                <c:pt idx="2">
                  <c:v>2535</c:v>
                </c:pt>
                <c:pt idx="3">
                  <c:v>6298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6A6-4ADC-8940-CAE925561F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4.54</c:v>
                </c:pt>
                <c:pt idx="1">
                  <c:v>8.59</c:v>
                </c:pt>
                <c:pt idx="2">
                  <c:v>10.210000000000001</c:v>
                </c:pt>
                <c:pt idx="3">
                  <c:v>18.940000000000001</c:v>
                </c:pt>
                <c:pt idx="4">
                  <c:v>31.96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108F-4A1B-97A8-9A66B1C027E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0461475914935839E-2"/>
                      <c:h val="5.23190685373495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3A3-4479-87D3-ADC412F14879}"/>
                </c:ext>
              </c:extLst>
            </c:dLbl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783BFE18-D4FC-4CF4-83D5-4330A2C127DB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3A3-4479-87D3-ADC412F14879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6AB9FDEA-3F4E-47BE-A751-FCDCB053707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08F-4A1B-97A8-9A66B1C027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 formatCode="_ * #,##0_ ;_ * \-#,##0_ ;_ * &quot;-&quot;??_ ;_ @_ ">
                  <c:v>47813</c:v>
                </c:pt>
                <c:pt idx="1">
                  <c:v>61062</c:v>
                </c:pt>
                <c:pt idx="2">
                  <c:v>310837</c:v>
                </c:pt>
                <c:pt idx="3">
                  <c:v>207608</c:v>
                </c:pt>
                <c:pt idx="4" formatCode="_ * #,##0_ ;_ * \-#,##0_ ;_ * &quot;-&quot;??_ ;_ @_ ">
                  <c:v>59484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Medium" panose="020B0600000000000000" pitchFamily="34" charset="-122"/>
                        <a:ea typeface="思源黑体 CN Medium" panose="020B0600000000000000" pitchFamily="34" charset="-122"/>
                      </a:rPr>
                      <a:t>18.09</a:t>
                    </a: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18.11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17.61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18.81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19.11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18.70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19.13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19.19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18.90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19.01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18.02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18.74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18.09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84A-4C2B-9BEE-2E8790013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0.12299570421880901</c:v>
                </c:pt>
                <c:pt idx="2">
                  <c:v>-2.66</c:v>
                </c:pt>
                <c:pt idx="3">
                  <c:v>3.99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582A3D24-6083-4546-8C6D-DEE86BAAAE49}" type="datetimeFigureOut">
              <a:rPr lang="zh-CN" altLang="en-US" smtClean="0"/>
              <a:pPr/>
              <a:t>2024/5/7</a:t>
            </a:fld>
            <a:endParaRPr lang="zh-CN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A3ED8765-8EF3-408C-9341-152904E414E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" panose="020B0500000000000000" pitchFamily="34" charset="-122"/>
        <a:ea typeface="思源黑体 CN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694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ṧľîḑe">
            <a:extLst>
              <a:ext uri="{FF2B5EF4-FFF2-40B4-BE49-F238E27FC236}">
                <a16:creationId xmlns:a16="http://schemas.microsoft.com/office/drawing/2014/main" id="{6E18C361-0440-D430-2569-1212608D231B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3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744071"/>
            <a:ext cx="9921270" cy="1561980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48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 defTabSz="914354"/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style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9527" y="5837829"/>
            <a:ext cx="5159373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837829"/>
            <a:ext cx="5172074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70976EC-3746-0C92-1438-992DD3DE6A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2pPr>
            <a:lvl3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3pPr>
            <a:lvl4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4pPr>
            <a:lvl5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3E0EBE-EC20-4150-A2C6-9837F344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0990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9843A96-03C5-9D7B-2B61-D476974FF4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301" y="366870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 marL="800100" indent="-342900">
              <a:buFont typeface="+mj-ea"/>
              <a:buAutoNum type="circleNumDbPlain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2pPr>
            <a:lvl3pPr marL="1257300" indent="-342900">
              <a:buFont typeface="+mj-lt"/>
              <a:buAutoNum type="alphaLcParenR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3pPr>
            <a:lvl4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4pPr>
            <a:lvl5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AC4CC43B-9EB6-4465-8B1A-3F7180DAD0DF}" type="datetime1">
              <a:rPr lang="zh-CN" altLang="en-US" smtClean="0"/>
              <a:pPr/>
              <a:t>2024/5/7</a:t>
            </a:fld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cxnSp>
        <p:nvCxnSpPr>
          <p:cNvPr id="10" name="î$ļíďé">
            <a:extLst>
              <a:ext uri="{FF2B5EF4-FFF2-40B4-BE49-F238E27FC236}">
                <a16:creationId xmlns:a16="http://schemas.microsoft.com/office/drawing/2014/main" id="{5866F782-5852-4C4E-B3FE-2AD687E8AC1B}"/>
              </a:ext>
            </a:extLst>
          </p:cNvPr>
          <p:cNvCxnSpPr>
            <a:cxnSpLocks/>
          </p:cNvCxnSpPr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îSḻidê">
            <a:extLst>
              <a:ext uri="{FF2B5EF4-FFF2-40B4-BE49-F238E27FC236}">
                <a16:creationId xmlns:a16="http://schemas.microsoft.com/office/drawing/2014/main" id="{3CCCD118-A808-47B5-869B-310AF975DC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2" name="ïṧľîḑe">
            <a:extLst>
              <a:ext uri="{FF2B5EF4-FFF2-40B4-BE49-F238E27FC236}">
                <a16:creationId xmlns:a16="http://schemas.microsoft.com/office/drawing/2014/main" id="{111B8532-FC10-D4FB-A6DD-C81B4655B3C0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99052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279D9A-DC49-4C12-80D3-3D89C278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6834F10D-3A58-4285-A9DB-D9098A7BEDDD}" type="datetime1">
              <a:rPr lang="zh-CN" altLang="en-US" smtClean="0"/>
              <a:pPr/>
              <a:t>2024/5/7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EF8C95-8814-4768-850F-851B6434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94C1D7-7C5A-49B3-9D05-119C615E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9" name="ïṧľîḑe">
            <a:extLst>
              <a:ext uri="{FF2B5EF4-FFF2-40B4-BE49-F238E27FC236}">
                <a16:creationId xmlns:a16="http://schemas.microsoft.com/office/drawing/2014/main" id="{D6D3B013-4ABD-F86F-E107-2F35D6E63A07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8247FF78-C3ED-400F-0B06-FC367289A0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195" y="114942"/>
            <a:ext cx="671197" cy="29496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ED64347-4179-1F5D-8BA8-2F5AAC25AAB3}"/>
              </a:ext>
            </a:extLst>
          </p:cNvPr>
          <p:cNvSpPr txBox="1"/>
          <p:nvPr userDrawn="1"/>
        </p:nvSpPr>
        <p:spPr>
          <a:xfrm>
            <a:off x="766613" y="6446976"/>
            <a:ext cx="20597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www.isengine.com.cn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2" name="ïṧľîḑe">
            <a:extLst>
              <a:ext uri="{FF2B5EF4-FFF2-40B4-BE49-F238E27FC236}">
                <a16:creationId xmlns:a16="http://schemas.microsoft.com/office/drawing/2014/main" id="{7C8293B9-80CD-B22B-689C-DBE0E14B5371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4">
              <a:alphaModFix amt="5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ṧľîḑe">
            <a:extLst>
              <a:ext uri="{FF2B5EF4-FFF2-40B4-BE49-F238E27FC236}">
                <a16:creationId xmlns:a16="http://schemas.microsoft.com/office/drawing/2014/main" id="{473A12A2-D6F6-27A7-7AD3-B2FB01AD9F2C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>
              <a:alphaModFix amt="16000"/>
            </a:blip>
            <a:stretch>
              <a:fillRect t="-795" b="-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495360"/>
            <a:ext cx="10858500" cy="16430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lang="en-US" altLang="zh-CN" sz="3200" b="1" smtClean="0">
                <a:solidFill>
                  <a:schemeClr val="tx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Click to edit Master text styles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01EED25-4D2A-435D-A5F9-01DCC2F074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5837829"/>
            <a:ext cx="5175248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8A0E05B-55F4-A93D-7847-C3FB41F69C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8059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4" r:id="rId5"/>
    <p:sldLayoutId id="2147483656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思源黑体 CN" panose="020B0500000000000000" pitchFamily="34" charset="-122"/>
          <a:ea typeface="思源黑体 CN Normal" panose="020B04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chart" Target="../charts/chart23.xml"/><Relationship Id="rId5" Type="http://schemas.openxmlformats.org/officeDocument/2006/relationships/tags" Target="../tags/tag40.xml"/><Relationship Id="rId10" Type="http://schemas.openxmlformats.org/officeDocument/2006/relationships/chart" Target="../charts/chart22.xml"/><Relationship Id="rId4" Type="http://schemas.openxmlformats.org/officeDocument/2006/relationships/tags" Target="../tags/tag39.xml"/><Relationship Id="rId9" Type="http://schemas.openxmlformats.org/officeDocument/2006/relationships/chart" Target="../charts/chart2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4.xml"/><Relationship Id="rId3" Type="http://schemas.openxmlformats.org/officeDocument/2006/relationships/tags" Target="../tags/tag4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chart" Target="../charts/chart27.xml"/><Relationship Id="rId5" Type="http://schemas.openxmlformats.org/officeDocument/2006/relationships/tags" Target="../tags/tag46.xml"/><Relationship Id="rId10" Type="http://schemas.openxmlformats.org/officeDocument/2006/relationships/chart" Target="../charts/chart26.xml"/><Relationship Id="rId4" Type="http://schemas.openxmlformats.org/officeDocument/2006/relationships/tags" Target="../tags/tag45.xml"/><Relationship Id="rId9" Type="http://schemas.openxmlformats.org/officeDocument/2006/relationships/chart" Target="../charts/chart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8.xml"/><Relationship Id="rId3" Type="http://schemas.openxmlformats.org/officeDocument/2006/relationships/tags" Target="../tags/tag5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chart" Target="../charts/chart30.xml"/><Relationship Id="rId4" Type="http://schemas.openxmlformats.org/officeDocument/2006/relationships/tags" Target="../tags/tag51.xml"/><Relationship Id="rId9" Type="http://schemas.openxmlformats.org/officeDocument/2006/relationships/chart" Target="../charts/char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4.xml"/><Relationship Id="rId1" Type="http://schemas.openxmlformats.org/officeDocument/2006/relationships/themeOverride" Target="../theme/themeOverride2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1.xml"/><Relationship Id="rId3" Type="http://schemas.openxmlformats.org/officeDocument/2006/relationships/tags" Target="../tags/tag5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chart" Target="../charts/chart34.xml"/><Relationship Id="rId5" Type="http://schemas.openxmlformats.org/officeDocument/2006/relationships/tags" Target="../tags/tag59.xml"/><Relationship Id="rId10" Type="http://schemas.openxmlformats.org/officeDocument/2006/relationships/chart" Target="../charts/chart33.xml"/><Relationship Id="rId4" Type="http://schemas.openxmlformats.org/officeDocument/2006/relationships/tags" Target="../tags/tag58.xml"/><Relationship Id="rId9" Type="http://schemas.openxmlformats.org/officeDocument/2006/relationships/chart" Target="../charts/chart3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5.xml"/><Relationship Id="rId3" Type="http://schemas.openxmlformats.org/officeDocument/2006/relationships/tags" Target="../tags/tag6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chart" Target="../charts/chart38.xml"/><Relationship Id="rId5" Type="http://schemas.openxmlformats.org/officeDocument/2006/relationships/tags" Target="../tags/tag65.xml"/><Relationship Id="rId10" Type="http://schemas.openxmlformats.org/officeDocument/2006/relationships/chart" Target="../charts/chart37.xml"/><Relationship Id="rId4" Type="http://schemas.openxmlformats.org/officeDocument/2006/relationships/tags" Target="../tags/tag64.xml"/><Relationship Id="rId9" Type="http://schemas.openxmlformats.org/officeDocument/2006/relationships/chart" Target="../charts/chart3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9.xml"/><Relationship Id="rId3" Type="http://schemas.openxmlformats.org/officeDocument/2006/relationships/tags" Target="../tags/tag6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chart" Target="../charts/chart42.xml"/><Relationship Id="rId5" Type="http://schemas.openxmlformats.org/officeDocument/2006/relationships/tags" Target="../tags/tag71.xml"/><Relationship Id="rId10" Type="http://schemas.openxmlformats.org/officeDocument/2006/relationships/chart" Target="../charts/chart41.xml"/><Relationship Id="rId4" Type="http://schemas.openxmlformats.org/officeDocument/2006/relationships/tags" Target="../tags/tag70.xml"/><Relationship Id="rId9" Type="http://schemas.openxmlformats.org/officeDocument/2006/relationships/chart" Target="../charts/chart4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7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chart" Target="../charts/chart45.xml"/><Relationship Id="rId5" Type="http://schemas.openxmlformats.org/officeDocument/2006/relationships/tags" Target="../tags/tag77.xml"/><Relationship Id="rId10" Type="http://schemas.openxmlformats.org/officeDocument/2006/relationships/chart" Target="../charts/chart44.xml"/><Relationship Id="rId4" Type="http://schemas.openxmlformats.org/officeDocument/2006/relationships/tags" Target="../tags/tag76.xml"/><Relationship Id="rId9" Type="http://schemas.openxmlformats.org/officeDocument/2006/relationships/chart" Target="../charts/char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9.xml"/><Relationship Id="rId1" Type="http://schemas.openxmlformats.org/officeDocument/2006/relationships/themeOverride" Target="../theme/themeOverride3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6.xml"/><Relationship Id="rId3" Type="http://schemas.openxmlformats.org/officeDocument/2006/relationships/tags" Target="../tags/tag8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chart" Target="../charts/chart49.xml"/><Relationship Id="rId5" Type="http://schemas.openxmlformats.org/officeDocument/2006/relationships/tags" Target="../tags/tag84.xml"/><Relationship Id="rId10" Type="http://schemas.openxmlformats.org/officeDocument/2006/relationships/chart" Target="../charts/chart48.xml"/><Relationship Id="rId4" Type="http://schemas.openxmlformats.org/officeDocument/2006/relationships/tags" Target="../tags/tag83.xml"/><Relationship Id="rId9" Type="http://schemas.openxmlformats.org/officeDocument/2006/relationships/chart" Target="../charts/char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0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chart" Target="../charts/chart53.xml"/><Relationship Id="rId5" Type="http://schemas.openxmlformats.org/officeDocument/2006/relationships/tags" Target="../tags/tag90.xml"/><Relationship Id="rId10" Type="http://schemas.openxmlformats.org/officeDocument/2006/relationships/chart" Target="../charts/chart52.xml"/><Relationship Id="rId4" Type="http://schemas.openxmlformats.org/officeDocument/2006/relationships/tags" Target="../tags/tag89.xml"/><Relationship Id="rId9" Type="http://schemas.openxmlformats.org/officeDocument/2006/relationships/chart" Target="../charts/chart5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4.xml"/><Relationship Id="rId3" Type="http://schemas.openxmlformats.org/officeDocument/2006/relationships/tags" Target="../tags/tag9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chart" Target="../charts/chart57.xml"/><Relationship Id="rId5" Type="http://schemas.openxmlformats.org/officeDocument/2006/relationships/tags" Target="../tags/tag96.xml"/><Relationship Id="rId10" Type="http://schemas.openxmlformats.org/officeDocument/2006/relationships/chart" Target="../charts/chart56.xml"/><Relationship Id="rId4" Type="http://schemas.openxmlformats.org/officeDocument/2006/relationships/tags" Target="../tags/tag95.xml"/><Relationship Id="rId9" Type="http://schemas.openxmlformats.org/officeDocument/2006/relationships/chart" Target="../charts/chart5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8.xml"/><Relationship Id="rId3" Type="http://schemas.openxmlformats.org/officeDocument/2006/relationships/tags" Target="../tags/tag10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10" Type="http://schemas.openxmlformats.org/officeDocument/2006/relationships/chart" Target="../charts/chart60.xml"/><Relationship Id="rId4" Type="http://schemas.openxmlformats.org/officeDocument/2006/relationships/tags" Target="../tags/tag101.xml"/><Relationship Id="rId9" Type="http://schemas.openxmlformats.org/officeDocument/2006/relationships/chart" Target="../charts/chart5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04.xml"/><Relationship Id="rId1" Type="http://schemas.openxmlformats.org/officeDocument/2006/relationships/themeOverride" Target="../theme/themeOverride50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chart" Target="../charts/chart4.xml"/><Relationship Id="rId5" Type="http://schemas.openxmlformats.org/officeDocument/2006/relationships/tags" Target="../tags/tag9.xml"/><Relationship Id="rId10" Type="http://schemas.openxmlformats.org/officeDocument/2006/relationships/chart" Target="../charts/chart3.xml"/><Relationship Id="rId4" Type="http://schemas.openxmlformats.org/officeDocument/2006/relationships/tags" Target="../tags/tag8.xml"/><Relationship Id="rId9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chart" Target="../charts/chart8.xml"/><Relationship Id="rId5" Type="http://schemas.openxmlformats.org/officeDocument/2006/relationships/tags" Target="../tags/tag15.xml"/><Relationship Id="rId10" Type="http://schemas.openxmlformats.org/officeDocument/2006/relationships/chart" Target="../charts/chart7.xml"/><Relationship Id="rId4" Type="http://schemas.openxmlformats.org/officeDocument/2006/relationships/tags" Target="../tags/tag14.xml"/><Relationship Id="rId9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chart" Target="../charts/chart12.xml"/><Relationship Id="rId5" Type="http://schemas.openxmlformats.org/officeDocument/2006/relationships/tags" Target="../tags/tag21.xml"/><Relationship Id="rId10" Type="http://schemas.openxmlformats.org/officeDocument/2006/relationships/chart" Target="../charts/chart11.xml"/><Relationship Id="rId4" Type="http://schemas.openxmlformats.org/officeDocument/2006/relationships/tags" Target="../tags/tag20.xml"/><Relationship Id="rId9" Type="http://schemas.openxmlformats.org/officeDocument/2006/relationships/chart" Target="../charts/char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10" Type="http://schemas.openxmlformats.org/officeDocument/2006/relationships/chart" Target="../charts/chart15.xml"/><Relationship Id="rId4" Type="http://schemas.openxmlformats.org/officeDocument/2006/relationships/tags" Target="../tags/tag26.xml"/><Relationship Id="rId9" Type="http://schemas.openxmlformats.org/officeDocument/2006/relationships/chart" Target="../charts/char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chart" Target="../charts/chart19.xml"/><Relationship Id="rId5" Type="http://schemas.openxmlformats.org/officeDocument/2006/relationships/tags" Target="../tags/tag34.xml"/><Relationship Id="rId10" Type="http://schemas.openxmlformats.org/officeDocument/2006/relationships/chart" Target="../charts/chart18.xml"/><Relationship Id="rId4" Type="http://schemas.openxmlformats.org/officeDocument/2006/relationships/tags" Target="../tags/tag33.xml"/><Relationship Id="rId9" Type="http://schemas.openxmlformats.org/officeDocument/2006/relationships/chart" Target="../charts/char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îṩḻï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ïśľíḑé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1839" y="2275754"/>
            <a:ext cx="9921270" cy="2152811"/>
          </a:xfrm>
        </p:spPr>
        <p:txBody>
          <a:bodyPr anchor="ctr"/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altLang="zh-CN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M.A.D.E </a:t>
            </a:r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产业研究</a:t>
            </a:r>
            <a:br>
              <a:rPr lang="en-US" altLang="zh-CN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</a:b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价格</a:t>
            </a:r>
            <a:r>
              <a:rPr lang="en-US" altLang="zh-CN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/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优惠指数走势报告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iṡ1íḑé">
            <a:extLst>
              <a:ext uri="{FF2B5EF4-FFF2-40B4-BE49-F238E27FC236}">
                <a16:creationId xmlns:a16="http://schemas.microsoft.com/office/drawing/2014/main" id="{BFF7D8B0-524B-4065-95EB-00BAEDA269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/>
              <a:t>www.</a:t>
            </a:r>
            <a:r>
              <a:rPr lang="en-US" altLang="zh-CN" dirty="0" err="1"/>
              <a:t>isengine</a:t>
            </a:r>
            <a:r>
              <a:rPr lang="en-US" altLang="zh-CN" dirty="0"/>
              <a:t>.</a:t>
            </a:r>
            <a:r>
              <a:rPr lang="en-GB" altLang="zh-CN" dirty="0"/>
              <a:t>com.cn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F4FA66-4ABF-62FE-B0FE-8439F2A24D95}"/>
              </a:ext>
            </a:extLst>
          </p:cNvPr>
          <p:cNvSpPr txBox="1"/>
          <p:nvPr/>
        </p:nvSpPr>
        <p:spPr>
          <a:xfrm>
            <a:off x="4470205" y="4730620"/>
            <a:ext cx="272453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2024</a:t>
            </a:r>
            <a:r>
              <a:rPr lang="zh-CN" altLang="en-US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</a:t>
            </a:r>
            <a:r>
              <a:rPr lang="zh-CN" altLang="en-US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4724CA-FF36-5492-69EA-0E751D808D43}"/>
              </a:ext>
            </a:extLst>
          </p:cNvPr>
          <p:cNvSpPr txBox="1"/>
          <p:nvPr/>
        </p:nvSpPr>
        <p:spPr>
          <a:xfrm>
            <a:off x="2711384" y="1169216"/>
            <a:ext cx="62421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j-cs"/>
              </a:rPr>
              <a:t>全国乘用车市场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月轿车市场优惠变化指数为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-2.03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2.75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轿车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市场整体优惠幅度较上月减少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.6%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今年一季度以来，轿车市场整体优惠幅度始终呈现下探走势，本月除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级市场终端优惠没有明显变化以外，其它各级别市场优惠幅度都较上月有所缩减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8876346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885895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409E1416-2E99-66AB-1697-8DD4E8F54F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2349276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F66E925C-AABB-D840-E226-B0CF4AD706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5558688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23" name="表格 11">
            <a:extLst>
              <a:ext uri="{FF2B5EF4-FFF2-40B4-BE49-F238E27FC236}">
                <a16:creationId xmlns:a16="http://schemas.microsoft.com/office/drawing/2014/main" id="{395BBC46-0E83-D6F7-F5C9-68EF78CEC2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42279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0%</a:t>
                      </a:r>
                      <a:endParaRPr lang="zh-CN" altLang="en-US" sz="9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-8.1%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-14.1%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F61A20A9-015C-D71C-B6E1-15B20A92FB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8768939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A47BB712-1CA5-BFB8-13F0-38BB3EC2B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D3494B-1C5A-9385-8E5F-7B0D978DA49A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本月轿车市场监测车型销量合计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68.7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3891C3-D491-E38E-E771-D9A38B999625}"/>
              </a:ext>
            </a:extLst>
          </p:cNvPr>
          <p:cNvSpPr txBox="1"/>
          <p:nvPr/>
        </p:nvSpPr>
        <p:spPr>
          <a:xfrm>
            <a:off x="5990446" y="3707469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20.7</a:t>
            </a: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30%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AC33D17-EAB7-5165-4C98-D1CA935BA9E9}"/>
              </a:ext>
            </a:extLst>
          </p:cNvPr>
          <p:cNvSpPr txBox="1"/>
          <p:nvPr/>
        </p:nvSpPr>
        <p:spPr>
          <a:xfrm>
            <a:off x="5399963" y="459402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31.1</a:t>
            </a: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45%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044B5D0-EA2F-85D4-27AA-14746D84450C}"/>
              </a:ext>
            </a:extLst>
          </p:cNvPr>
          <p:cNvSpPr txBox="1"/>
          <p:nvPr/>
        </p:nvSpPr>
        <p:spPr>
          <a:xfrm>
            <a:off x="7528297" y="354852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5.9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9%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C31F4BF-9EC6-9713-5505-B0EAE3563AF2}"/>
              </a:ext>
            </a:extLst>
          </p:cNvPr>
          <p:cNvSpPr txBox="1"/>
          <p:nvPr/>
        </p:nvSpPr>
        <p:spPr>
          <a:xfrm>
            <a:off x="7528297" y="5509207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6.1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9%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F3878E7-8C2E-9CD3-B723-534E75F838C5}"/>
              </a:ext>
            </a:extLst>
          </p:cNvPr>
          <p:cNvSpPr txBox="1"/>
          <p:nvPr/>
        </p:nvSpPr>
        <p:spPr>
          <a:xfrm>
            <a:off x="7528297" y="471299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A00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4.8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7%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8655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0.85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2.80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400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1.5%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与轿车市场形成鲜明对比的是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市场一季度整体呈现出优惠幅度扩大的态势，本月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级细分市场终端优惠幅度出现放大，而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级小幅缩小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65409831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33BFB22C-A415-D58E-339D-1A67FA1038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4817869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0158429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496702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+3.3%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-4.6%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+6.0%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3056158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80000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06F88C36-CE3F-DBA4-C4A8-15693D320C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00094A4-403D-372B-E13D-729892C1CA34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71.6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BAA123C-8655-49AD-365F-C2C75E0669F5}"/>
              </a:ext>
            </a:extLst>
          </p:cNvPr>
          <p:cNvSpPr txBox="1"/>
          <p:nvPr/>
        </p:nvSpPr>
        <p:spPr>
          <a:xfrm>
            <a:off x="5830164" y="3771619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24.2</a:t>
            </a: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34%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607D2A4-4A12-3B55-7AD2-2B3D43CEFAC3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35.3</a:t>
            </a: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49%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BBDE95E-5F12-A5BE-E256-0942B7D421B8}"/>
              </a:ext>
            </a:extLst>
          </p:cNvPr>
          <p:cNvSpPr txBox="1"/>
          <p:nvPr/>
        </p:nvSpPr>
        <p:spPr>
          <a:xfrm>
            <a:off x="7528297" y="370878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</a:t>
            </a:r>
            <a:r>
              <a:rPr lang="zh-CN" altLang="en-US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8.4</a:t>
            </a: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12%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FF332FB-9046-ED77-E9ED-A82AA5CF64C3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A0</a:t>
            </a:r>
            <a:r>
              <a:rPr lang="zh-CN" altLang="en-US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3.7</a:t>
            </a: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5%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9401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0.61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1.88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1,200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6.8%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市场终端优惠幅度也继续呈现扩大趋势，格瑞维亚、赛那等优惠幅度较高的车型本月销量占比提升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38972242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45CB3977-A073-885F-DF52-D87C198E47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0802606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9BA6D2FA-D288-4E49-49DC-69A8CF8FC9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866818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腾势</a:t>
                      </a:r>
                      <a:r>
                        <a:rPr 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i</a:t>
                      </a:r>
                      <a:endParaRPr lang="en-US" sz="800" b="0" i="0" u="none" strike="noStrike" dirty="0">
                        <a:solidFill>
                          <a:srgbClr val="40404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15,504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-4,496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赛那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28,640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5,668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别克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GL8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21,315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1,337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9,162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2,504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小鹏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X9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500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格瑞维亚 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HEV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34,455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645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M6 PRO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15,710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1,210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理想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MEGA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新增</a:t>
                      </a:r>
                      <a:endParaRPr lang="en-US" sz="800" b="0" i="0" u="none" strike="noStrik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新增</a:t>
                      </a:r>
                      <a:endParaRPr lang="en-US" sz="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梦想家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33,955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16,362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五菱佳辰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5,049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-1,022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-4.6%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C95AC18-4CB4-B6A9-9B33-4F10609180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0362467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75148ED6-300F-E531-08B2-766D2A7C930A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75837E-DA5C-3453-FA96-A7C831FA664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9175C59-F959-6A71-54AA-3124C755850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1852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2024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全国新能源乘用车市场价格指数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03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37951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月整体新能源市场价格变化指数为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-3.19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17.23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本月新能源市场整体成交均价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1,400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0.8%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本月新能源市场整体成交均价继续小幅下跌，三大车身形式市场有所分化，轿车市场和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市场环比出现上涨，而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市场终端成交价格则环比下降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本月整体新能源市场监测车型销量合计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66.7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</a:p>
        </p:txBody>
      </p: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0787823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303744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+1.1%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-5.9%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+9.8%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10932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118B8C74-EB11-3AA1-4855-42D648F3B3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1560196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747954" y="487906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轿车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32.8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49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74715" y="376720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SUV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31.5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47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72F3D55-1C61-75FC-E3F8-F5BB0C93D9BF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MPV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4%</a:t>
            </a:r>
          </a:p>
        </p:txBody>
      </p: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96072430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3862794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8DAB7E4-257F-738A-B5B7-EBE730EF65E6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9994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月新能源轿车市场价格变化指数为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12.53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本月新能源轿车市场成交均价较上月上涨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1,400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1.1%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再次出现各级别细分市场终端成交价格下跌而整体均价上涨的现象，其原因为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级为代表的低端市场销量份额出现较明显下滑，价格权重向中高端市场转移所致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99533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本月新能源轿车市场监测车型销量合计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32.8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60900052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0809670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664447"/>
              </p:ext>
            </p:extLst>
          </p:nvPr>
        </p:nvGraphicFramePr>
        <p:xfrm>
          <a:off x="9693481" y="3695884"/>
          <a:ext cx="646981" cy="2201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403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-2.3%</a:t>
                      </a:r>
                      <a:endParaRPr lang="zh-CN" altLang="en-US" sz="900" b="1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-1.4%</a:t>
                      </a:r>
                      <a:endParaRPr lang="zh-CN" altLang="en-US" sz="900" b="1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9187881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-4.5%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-1.3%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071822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10669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D2F20FB4-99FC-E0A3-633C-E485917201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2646473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BBA78F07-5B46-804C-3592-4C0DE36F42D8}"/>
              </a:ext>
            </a:extLst>
          </p:cNvPr>
          <p:cNvSpPr txBox="1"/>
          <p:nvPr/>
        </p:nvSpPr>
        <p:spPr>
          <a:xfrm>
            <a:off x="6060251" y="372126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8.2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25%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C36F532-8E8B-C6A5-57EB-69BE5F0DD925}"/>
              </a:ext>
            </a:extLst>
          </p:cNvPr>
          <p:cNvSpPr txBox="1"/>
          <p:nvPr/>
        </p:nvSpPr>
        <p:spPr>
          <a:xfrm>
            <a:off x="5336754" y="427743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11.4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35%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1D8660-D5B8-0676-FC04-93407496F858}"/>
              </a:ext>
            </a:extLst>
          </p:cNvPr>
          <p:cNvSpPr txBox="1"/>
          <p:nvPr/>
        </p:nvSpPr>
        <p:spPr>
          <a:xfrm>
            <a:off x="7603912" y="36958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2.7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8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4FCF32A-1D9D-D10C-C01F-F0E27D5D88BF}"/>
              </a:ext>
            </a:extLst>
          </p:cNvPr>
          <p:cNvSpPr txBox="1"/>
          <p:nvPr/>
        </p:nvSpPr>
        <p:spPr>
          <a:xfrm>
            <a:off x="6653316" y="466754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5.6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17%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D2012F-C59F-57FD-D539-3D30F7ECABB3}"/>
              </a:ext>
            </a:extLst>
          </p:cNvPr>
          <p:cNvSpPr txBox="1"/>
          <p:nvPr/>
        </p:nvSpPr>
        <p:spPr>
          <a:xfrm>
            <a:off x="6069854" y="51500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4.8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15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00BE6F-CB65-C6C9-DD07-39CC4CC6C5DD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4590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-5.34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20.44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市场整体成交均价较上月下跌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12,800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5.9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市场成交均价出现较明显下降，其中销量占比最大的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级细分市场终端价格都出现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明显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下跌，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A0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级则小幅上涨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2F0498-33FD-8034-4DE2-7C63E0FF1D72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8" name="AutoShape 12">
              <a:extLst>
                <a:ext uri="{FF2B5EF4-FFF2-40B4-BE49-F238E27FC236}">
                  <a16:creationId xmlns:a16="http://schemas.microsoft.com/office/drawing/2014/main" id="{962A4836-1F92-5435-44A5-779DD6358BF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9" name="Text Box 10">
              <a:extLst>
                <a:ext uri="{FF2B5EF4-FFF2-40B4-BE49-F238E27FC236}">
                  <a16:creationId xmlns:a16="http://schemas.microsoft.com/office/drawing/2014/main" id="{9317A862-38D4-76AD-E7DD-C429B82F4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43D16AD-0924-A449-1FCE-094292648749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本月新能源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31.5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00932000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1096789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682069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+0.6%</a:t>
                      </a:r>
                      <a:endParaRPr lang="zh-CN" altLang="en-US" sz="900" b="1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-3.8%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+3.3%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6625749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284299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0BFE06A1-6C61-A79A-1CD1-F5D6E75EC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5067305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07609EAE-8504-DD52-5225-6D6562CE6862}"/>
              </a:ext>
            </a:extLst>
          </p:cNvPr>
          <p:cNvSpPr txBox="1"/>
          <p:nvPr/>
        </p:nvSpPr>
        <p:spPr>
          <a:xfrm>
            <a:off x="5450583" y="4039378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11.5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37%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CBE410B-3B16-EA75-76A3-03562AED2F5A}"/>
              </a:ext>
            </a:extLst>
          </p:cNvPr>
          <p:cNvSpPr txBox="1"/>
          <p:nvPr/>
        </p:nvSpPr>
        <p:spPr>
          <a:xfrm>
            <a:off x="5997489" y="4941923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12.6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40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A92B934-85E7-C000-ED3B-6C91EDD3568C}"/>
              </a:ext>
            </a:extLst>
          </p:cNvPr>
          <p:cNvSpPr txBox="1"/>
          <p:nvPr/>
        </p:nvSpPr>
        <p:spPr>
          <a:xfrm>
            <a:off x="6621290" y="3941128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6.1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20%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70FA36F-351E-4818-671B-95602B4F96AD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1.2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4%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DC20B73-6FDC-1E91-7688-CE08E21B100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3910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10.09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38.87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市场整体成交均价较上月上涨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34,600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上涨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9.8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市场随着高价权重车型理想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MEGA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的加入，整体成交均价被大幅拉升，同时小鹏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X9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、梦想家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EV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销量占比的提升也助推了整体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市场成交价格大幅提升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179942590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8139615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419751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腾势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i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403,081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6,766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-5.7%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小鹏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X9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392,243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993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理想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MEGA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559,800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新增</a:t>
                      </a:r>
                      <a:endParaRPr lang="en-US" sz="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新增</a:t>
                      </a:r>
                      <a:endParaRPr lang="en-US" sz="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梦想家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347,143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-20,096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传祺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E8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221,323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-812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传祺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E9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343,720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-13,692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梦想家 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367,014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-3,564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1.6%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极氪</a:t>
                      </a:r>
                      <a:r>
                        <a:rPr lang="en-US" altLang="zh-CN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009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519,357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14,091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高山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371,284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-3,468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极狐考拉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134,976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-5,011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7622767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4C4823-2B51-B533-2DDC-DCA6E7F74F9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3235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2024</a:t>
            </a:r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3</a:t>
            </a:r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全国新能源乘用车市场优惠指数</a:t>
            </a:r>
            <a:endParaRPr lang="en-GB" altLang="zh-CN" sz="36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04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52729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月整体新能源市场优惠变化指数为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-0.13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1.46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400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2.9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总体而言本月新能源市场整体终端优惠变化幅度有限，各车身市场中轿车终端优惠增加，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市场优惠减少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7008156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539616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+18.2%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algn="ctr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-8.8%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-11.0%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004774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97148894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1630091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CA77E57-FC8E-70E8-9C7E-62607112A2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145193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1D6D568A-6696-A5B9-ECB1-3094755178D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FEE092-D7C4-62E4-2707-B1F86CC996E7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本月整体新能源市场监测车型销量合计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66.7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A879F0-3310-64A8-A03A-88918716F7A8}"/>
              </a:ext>
            </a:extLst>
          </p:cNvPr>
          <p:cNvSpPr txBox="1"/>
          <p:nvPr/>
        </p:nvSpPr>
        <p:spPr>
          <a:xfrm>
            <a:off x="5747954" y="487906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轿车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32.8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49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9AE01AB-52DC-C5AA-5E46-3C585AA4CDFA}"/>
              </a:ext>
            </a:extLst>
          </p:cNvPr>
          <p:cNvSpPr txBox="1"/>
          <p:nvPr/>
        </p:nvSpPr>
        <p:spPr>
          <a:xfrm>
            <a:off x="5974715" y="376720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SUV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31.5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47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54A6245-E14B-F3A7-AF10-14BE1A313E21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MPV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4%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017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ḷí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ṧlîḋe">
            <a:extLst>
              <a:ext uri="{FF2B5EF4-FFF2-40B4-BE49-F238E27FC236}">
                <a16:creationId xmlns:a16="http://schemas.microsoft.com/office/drawing/2014/main" id="{7E146E7C-0D83-410E-B360-7847E2675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全国整体乘用车市场价格指数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全国整体乘用车市场优惠指数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全国新能源乘用车市场价格指数</a:t>
            </a:r>
            <a:endParaRPr lang="en-US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全国新能源乘用车市场优惠指数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indent="0">
              <a:lnSpc>
                <a:spcPct val="250000"/>
              </a:lnSpc>
              <a:buNone/>
            </a:pPr>
            <a:endParaRPr lang="en-GB" altLang="zh-C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íş1ïḋê">
            <a:extLst>
              <a:ext uri="{FF2B5EF4-FFF2-40B4-BE49-F238E27FC236}">
                <a16:creationId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>
                <a:latin typeface="思源黑体 CN Normal" panose="020B0400000000000000" pitchFamily="34" charset="-122"/>
              </a:rPr>
              <a:t>CONTENTS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453982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月新能源轿车市场优惠变化指数为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-0.73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1.44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2,200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18.2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本月新能源轿车市场在经历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月的大幅缩减后，本月出现反弹，各级别细分市场发生分化，中高端市场优惠有所增加，低端市场则出现减少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86696605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51E8E5A-70A9-A308-29DB-2DDE91E18F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7527394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" name="表格 11">
            <a:extLst>
              <a:ext uri="{FF2B5EF4-FFF2-40B4-BE49-F238E27FC236}">
                <a16:creationId xmlns:a16="http://schemas.microsoft.com/office/drawing/2014/main" id="{E7CDCDAA-7EF7-0510-101F-3A4E15E10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528611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0%</a:t>
                      </a:r>
                      <a:endParaRPr lang="zh-CN" altLang="en-US" sz="9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-8.2%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292273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+18.8%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+25.0%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+5.3%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F0676953-26F8-2E3C-0BB6-B821DDD1B0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4839425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64139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1CDD0283-737E-D67E-02BA-3626319B84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3623181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:a16="http://schemas.microsoft.com/office/drawing/2014/main" id="{12C9E0A1-0D25-181C-E522-5424E7ADF743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72CB10-3647-6791-F586-462BB3229DEB}"/>
              </a:ext>
            </a:extLst>
          </p:cNvPr>
          <p:cNvSpPr txBox="1"/>
          <p:nvPr/>
        </p:nvSpPr>
        <p:spPr>
          <a:xfrm>
            <a:off x="5299533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本月新能源轿车市场监测车型销量合计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32.8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BF7D57-3C5F-CADE-C3EC-A21A52E028B4}"/>
              </a:ext>
            </a:extLst>
          </p:cNvPr>
          <p:cNvSpPr txBox="1"/>
          <p:nvPr/>
        </p:nvSpPr>
        <p:spPr>
          <a:xfrm>
            <a:off x="6060251" y="372126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8.2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25%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D59EF37-2B1D-FA36-0048-F7A9ECD6EF25}"/>
              </a:ext>
            </a:extLst>
          </p:cNvPr>
          <p:cNvSpPr txBox="1"/>
          <p:nvPr/>
        </p:nvSpPr>
        <p:spPr>
          <a:xfrm>
            <a:off x="5336754" y="427743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11.4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35%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07969E2-9436-8B2E-B162-E17280E55339}"/>
              </a:ext>
            </a:extLst>
          </p:cNvPr>
          <p:cNvSpPr txBox="1"/>
          <p:nvPr/>
        </p:nvSpPr>
        <p:spPr>
          <a:xfrm>
            <a:off x="7603912" y="36958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2.7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8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0E1564-4B8F-1967-38C0-C288A2CDEB59}"/>
              </a:ext>
            </a:extLst>
          </p:cNvPr>
          <p:cNvSpPr txBox="1"/>
          <p:nvPr/>
        </p:nvSpPr>
        <p:spPr>
          <a:xfrm>
            <a:off x="6653316" y="466754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5.6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17%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936A862-3F17-E013-CB96-741759968694}"/>
              </a:ext>
            </a:extLst>
          </p:cNvPr>
          <p:cNvSpPr txBox="1"/>
          <p:nvPr/>
        </p:nvSpPr>
        <p:spPr>
          <a:xfrm>
            <a:off x="6069854" y="51500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4.8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15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1378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0.07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1.51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减少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1,500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8.8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幅度较前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个月有所回落，各级别细分市场中除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级继续保持优惠增加以外，其它市场都出现了优惠缩减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57449462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848725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617033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-22.7%</a:t>
                      </a:r>
                      <a:endParaRPr lang="zh-CN" altLang="en-US" sz="900" b="1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-23.4%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+23.8%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-19.3%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5101436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64433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3BE3A1DC-0159-E57A-1B08-8267CA19E2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5205298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A34C534A-2FEA-9B94-3511-5E2609589B4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D8E760C-7C07-A1EB-93FA-455694112BE4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本月新能源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31.5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4BED3F6-101F-2C2D-15F7-D4E0087BDCD7}"/>
              </a:ext>
            </a:extLst>
          </p:cNvPr>
          <p:cNvSpPr txBox="1"/>
          <p:nvPr/>
        </p:nvSpPr>
        <p:spPr>
          <a:xfrm>
            <a:off x="5450583" y="4039378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11.5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37%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A49BED4-1EAC-A134-1CDD-20411C403B11}"/>
              </a:ext>
            </a:extLst>
          </p:cNvPr>
          <p:cNvSpPr txBox="1"/>
          <p:nvPr/>
        </p:nvSpPr>
        <p:spPr>
          <a:xfrm>
            <a:off x="5997489" y="4941923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12.6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40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%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DBA0D6A-BCD8-8346-4761-996257C64671}"/>
              </a:ext>
            </a:extLst>
          </p:cNvPr>
          <p:cNvSpPr txBox="1"/>
          <p:nvPr/>
        </p:nvSpPr>
        <p:spPr>
          <a:xfrm>
            <a:off x="6621290" y="3941128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6.1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20%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E3E76B6-5C89-BA36-A78C-A6B80DA9A6B4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1.2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: 4%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326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1.36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1.18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市场整体优惠幅度较上月减少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1,500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8.8%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市场中终端优惠金额较大的梦想家、传祺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E9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、腾势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D9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等车型销量占比下滑，同时小鹏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X9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、理想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MEGA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等终端优惠较低车型销量占比上升，导致该市场整体优惠出现缩减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83336101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9BA6D2FA-D288-4E49-49DC-69A8CF8FC9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009700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腾势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i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15,504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-4,496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-5.7%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小鹏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X9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500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理想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MEGA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新增</a:t>
                      </a:r>
                      <a:endParaRPr lang="en-US" sz="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新增</a:t>
                      </a:r>
                      <a:endParaRPr lang="en-US" sz="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梦想家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33,955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16,362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传祺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E8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6,489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70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传祺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E9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17,533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10,438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梦想家 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34,112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4,962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1.6%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极氪</a:t>
                      </a:r>
                      <a:r>
                        <a:rPr lang="en-US" altLang="zh-CN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009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2,343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-3,631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高山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18,753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875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-3.0%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 极狐考拉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7,974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1,156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5AEF9989-52CE-5C4C-4A09-96BDB9FFA4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1019295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1C9F102D-8DA8-7156-E8EE-8F83AE7D7E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2498983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55F06911-AE2A-32B1-78D3-B71A76F73F58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9C63E2C-30E2-75AC-C503-1435776A247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4217B4-5976-3D22-0CC0-0CDE839D045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4964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ļi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ṣļiḋè">
            <a:extLst>
              <a:ext uri="{FF2B5EF4-FFF2-40B4-BE49-F238E27FC236}">
                <a16:creationId xmlns:a16="http://schemas.microsoft.com/office/drawing/2014/main" id="{DFD52094-98C0-4141-A04B-98B9DF4DFA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026024"/>
            <a:ext cx="10858500" cy="211239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5400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</a:rPr>
              <a:t>获取更多市场价格信息</a:t>
            </a:r>
            <a:endParaRPr lang="en-US" altLang="zh-CN" sz="5400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</a:rPr>
              <a:t>欢迎访问</a:t>
            </a:r>
            <a:r>
              <a:rPr lang="en-US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</a:rPr>
              <a:t>ISE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</a:rPr>
              <a:t>官方网站</a:t>
            </a:r>
            <a:endParaRPr lang="en-GB" altLang="zh-CN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Normal" panose="020B0400000000000000" pitchFamily="34" charset="-122"/>
            </a:endParaRPr>
          </a:p>
        </p:txBody>
      </p:sp>
      <p:sp>
        <p:nvSpPr>
          <p:cNvPr id="5" name="îŝļide">
            <a:extLst>
              <a:ext uri="{FF2B5EF4-FFF2-40B4-BE49-F238E27FC236}">
                <a16:creationId xmlns:a16="http://schemas.microsoft.com/office/drawing/2014/main" id="{929167BD-7790-467B-980C-709781C564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0399" y="5540189"/>
            <a:ext cx="5830047" cy="593912"/>
          </a:xfrm>
        </p:spPr>
        <p:txBody>
          <a:bodyPr>
            <a:normAutofit/>
          </a:bodyPr>
          <a:lstStyle/>
          <a:p>
            <a:r>
              <a:rPr lang="en-GB" altLang="zh-CN" sz="2800" dirty="0">
                <a:solidFill>
                  <a:schemeClr val="tx1"/>
                </a:solidFill>
              </a:rPr>
              <a:t>www.</a:t>
            </a:r>
            <a:r>
              <a:rPr lang="en-US" altLang="zh-CN" sz="2800" dirty="0">
                <a:solidFill>
                  <a:schemeClr val="tx1"/>
                </a:solidFill>
              </a:rPr>
              <a:t>isengine.com.cn</a:t>
            </a:r>
            <a:endParaRPr lang="en-GB" altLang="zh-CN" sz="2800" dirty="0">
              <a:solidFill>
                <a:schemeClr val="tx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04A94E-ADDB-14B3-AB5C-FE1339D9F93F}"/>
              </a:ext>
            </a:extLst>
          </p:cNvPr>
          <p:cNvSpPr txBox="1"/>
          <p:nvPr/>
        </p:nvSpPr>
        <p:spPr>
          <a:xfrm>
            <a:off x="9043554" y="6269864"/>
            <a:ext cx="763693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200" b="1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网址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51AA86-FB36-D844-A876-B3C586CB2FA4}"/>
              </a:ext>
            </a:extLst>
          </p:cNvPr>
          <p:cNvSpPr txBox="1"/>
          <p:nvPr/>
        </p:nvSpPr>
        <p:spPr>
          <a:xfrm>
            <a:off x="10457108" y="6269864"/>
            <a:ext cx="1079500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200" b="1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公众号</a:t>
            </a:r>
          </a:p>
        </p:txBody>
      </p:sp>
      <p:pic>
        <p:nvPicPr>
          <p:cNvPr id="10" name="图片 9" descr="ise官网二维码">
            <a:extLst>
              <a:ext uri="{FF2B5EF4-FFF2-40B4-BE49-F238E27FC236}">
                <a16:creationId xmlns:a16="http://schemas.microsoft.com/office/drawing/2014/main" id="{AE992ED3-6364-729A-826C-BB6E9E81C1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2714" y="5386734"/>
            <a:ext cx="792480" cy="792480"/>
          </a:xfrm>
          <a:prstGeom prst="rect">
            <a:avLst/>
          </a:prstGeom>
        </p:spPr>
      </p:pic>
      <p:pic>
        <p:nvPicPr>
          <p:cNvPr id="11" name="图片 10" descr="公众号二维码">
            <a:extLst>
              <a:ext uri="{FF2B5EF4-FFF2-40B4-BE49-F238E27FC236}">
                <a16:creationId xmlns:a16="http://schemas.microsoft.com/office/drawing/2014/main" id="{AA4A1B81-EC24-4D5C-5AA1-80B408A5EA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9092" y="5386734"/>
            <a:ext cx="802640" cy="80264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2024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全国整体乘用车市场价格指数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01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208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4.20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17.23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本月市场整体成交均价较上月上涨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11,300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7.1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春节过后，乘用车市场整体成交均价强势反弹，三大车身市场成交价格全部环比上涨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月度价格变化指数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月度销量环比变化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本月整体市场监测车型销量合计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147.1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</a:p>
        </p:txBody>
      </p: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4100283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370469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轿车</a:t>
                      </a:r>
                      <a:endParaRPr lang="en-US" altLang="zh-CN" sz="10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0" kern="1200" dirty="0">
                          <a:solidFill>
                            <a:srgbClr val="9C0006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+5.0%</a:t>
                      </a:r>
                      <a:endParaRPr lang="zh-CN" altLang="en-US" sz="900" b="0" kern="1200" dirty="0">
                        <a:solidFill>
                          <a:srgbClr val="9C0006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0" kern="1200" dirty="0">
                          <a:solidFill>
                            <a:srgbClr val="9C0006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+6.8%</a:t>
                      </a:r>
                      <a:endParaRPr lang="zh-CN" altLang="en-US" sz="900" b="0" kern="1200" dirty="0">
                        <a:solidFill>
                          <a:srgbClr val="9C0006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0" kern="1200" dirty="0">
                          <a:solidFill>
                            <a:srgbClr val="9C0006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+12.3%</a:t>
                      </a:r>
                      <a:endParaRPr lang="zh-CN" altLang="en-US" sz="900" b="0" kern="1200" dirty="0">
                        <a:solidFill>
                          <a:srgbClr val="9C0006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51355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月度均价环比变化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118B8C74-EB11-3AA1-4855-42D648F3B3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0742666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927935" y="390254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71.6</a:t>
            </a: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49%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27935" y="49183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68.7</a:t>
            </a: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47%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72F3D55-1C61-75FC-E3F8-F5BB0C93D9BF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6.7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4%</a:t>
            </a:r>
          </a:p>
        </p:txBody>
      </p: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86605651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9256354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56E1FC8F-331E-7AA6-8E5D-12735113381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682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月轿车市场价格变化指数为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3.83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14.46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本月轿车市场整体成交均价较上月上涨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6,800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5.0%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本月轿车市场终端成交价格出现反弹，但并未超越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月价格水平；各级别细分市场均价走势出现分化，低端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级均价环比有所下跌，而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级、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级则出现回升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本月轿车市场监测车型销量合计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68.7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723040895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7656071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914087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-2.3%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-1.2%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+1.3%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+3.8%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+0.2%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7458078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22890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D2F20FB4-99FC-E0A3-633C-E485917201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604748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BBA78F07-5B46-804C-3592-4C0DE36F42D8}"/>
              </a:ext>
            </a:extLst>
          </p:cNvPr>
          <p:cNvSpPr txBox="1"/>
          <p:nvPr/>
        </p:nvSpPr>
        <p:spPr>
          <a:xfrm>
            <a:off x="5990446" y="3707469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20.7</a:t>
            </a: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30%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C36F532-8E8B-C6A5-57EB-69BE5F0DD925}"/>
              </a:ext>
            </a:extLst>
          </p:cNvPr>
          <p:cNvSpPr txBox="1"/>
          <p:nvPr/>
        </p:nvSpPr>
        <p:spPr>
          <a:xfrm>
            <a:off x="5399963" y="459402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31.1</a:t>
            </a: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45%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1D8660-D5B8-0676-FC04-93407496F858}"/>
              </a:ext>
            </a:extLst>
          </p:cNvPr>
          <p:cNvSpPr txBox="1"/>
          <p:nvPr/>
        </p:nvSpPr>
        <p:spPr>
          <a:xfrm>
            <a:off x="7528297" y="354852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5.9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9%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4FCF32A-1D9D-D10C-C01F-F0E27D5D88BF}"/>
              </a:ext>
            </a:extLst>
          </p:cNvPr>
          <p:cNvSpPr txBox="1"/>
          <p:nvPr/>
        </p:nvSpPr>
        <p:spPr>
          <a:xfrm>
            <a:off x="7528297" y="5509207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6.1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9%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C14A89-90B9-9C6E-EC35-FFDAE62941D8}"/>
              </a:ext>
            </a:extLst>
          </p:cNvPr>
          <p:cNvSpPr txBox="1"/>
          <p:nvPr/>
        </p:nvSpPr>
        <p:spPr>
          <a:xfrm>
            <a:off x="7528297" y="471299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A00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4.8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7%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A34EBA-C912-C2BB-1EDB-FF47ADC4EE3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1552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3.99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18.81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市场整体成交均价较上月上涨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12,000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6.8%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月份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市场整体成交价格反弹力度明显强于轿车市场，且各级别细分市场均价全部出现上升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2F0498-33FD-8034-4DE2-7C63E0FF1D72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8" name="AutoShape 12">
              <a:extLst>
                <a:ext uri="{FF2B5EF4-FFF2-40B4-BE49-F238E27FC236}">
                  <a16:creationId xmlns:a16="http://schemas.microsoft.com/office/drawing/2014/main" id="{962A4836-1F92-5435-44A5-779DD6358BF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9" name="Text Box 10">
              <a:extLst>
                <a:ext uri="{FF2B5EF4-FFF2-40B4-BE49-F238E27FC236}">
                  <a16:creationId xmlns:a16="http://schemas.microsoft.com/office/drawing/2014/main" id="{9317A862-38D4-76AD-E7DD-C429B82F4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43D16AD-0924-A449-1FCE-094292648749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本月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71.6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t>万辆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72112385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2740824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969297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+6.3%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+5.8%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+4.4%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+2.2%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5956371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79191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0BFE06A1-6C61-A79A-1CD1-F5D6E75EC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9883923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07609EAE-8504-DD52-5225-6D6562CE6862}"/>
              </a:ext>
            </a:extLst>
          </p:cNvPr>
          <p:cNvSpPr txBox="1"/>
          <p:nvPr/>
        </p:nvSpPr>
        <p:spPr>
          <a:xfrm>
            <a:off x="5830164" y="3771619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24.2</a:t>
            </a: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34%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CBE410B-3B16-EA75-76A3-03562AED2F5A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35.3</a:t>
            </a: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49%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A92B934-85E7-C000-ED3B-6C91EDD3568C}"/>
              </a:ext>
            </a:extLst>
          </p:cNvPr>
          <p:cNvSpPr txBox="1"/>
          <p:nvPr/>
        </p:nvSpPr>
        <p:spPr>
          <a:xfrm>
            <a:off x="7528297" y="370878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</a:t>
            </a:r>
            <a:r>
              <a:rPr lang="zh-CN" altLang="en-US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8.4</a:t>
            </a: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12%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70FA36F-351E-4818-671B-95602B4F96AD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A0</a:t>
            </a:r>
            <a:r>
              <a:rPr lang="zh-CN" altLang="en-US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</a:t>
            </a:r>
            <a:endParaRPr lang="en-US" altLang="zh-CN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监测销量</a:t>
            </a:r>
            <a:r>
              <a: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3.7</a:t>
            </a: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  <a:endParaRPr lang="en-US" altLang="zh-CN" sz="7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份额占比</a:t>
            </a:r>
            <a:r>
              <a: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 5%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2D2E410-580A-7CDC-AD2E-A238AAE68E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3114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5.11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28.72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上涨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31,400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12.3%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随着理想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MEGA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的开启交付，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月成交价格反弹力度强劲，同时小鹏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X9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、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赛那腾势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D9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等高价车型销量占比也有所提升，进一步推动该市场终端成交均价的上扬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8905870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1785145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595106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腾势</a:t>
                      </a:r>
                      <a:r>
                        <a:rPr 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i</a:t>
                      </a:r>
                      <a:endParaRPr lang="en-US" sz="800" b="0" i="0" u="none" strike="noStrike" dirty="0">
                        <a:solidFill>
                          <a:srgbClr val="404040"/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403,081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6,766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赛那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312,543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-6,600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别克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GL8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279,674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-9,441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233,932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-6,414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小鹏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X9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392,243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993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2.3%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格瑞维亚 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HEV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307,353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-3,125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M6 PRO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114,286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-740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理想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MEGA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559,800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新增</a:t>
                      </a:r>
                      <a:endParaRPr lang="en-US" sz="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新增</a:t>
                      </a:r>
                      <a:endParaRPr lang="en-US" sz="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梦想家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347,143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-20,096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五菱佳辰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74,892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966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-4.6%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29091332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110425-6391-F313-F43B-6AA9251DE61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6308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2024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全国整体乘用车市场优惠指数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02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4564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MADE·3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-0.32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2.73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减少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0.2%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月整体乘用车市场优惠幅度未出现明显波动，轿车市场整体优惠环比有所萎缩，而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市场则小幅放大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1304144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533933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+1.5%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+6.8%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22137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23995570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9998916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460AEAB5-D5ED-42C7-6E33-ED3C31B70A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5666937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CDFDFACE-4B6C-C56F-1BDA-BFCC1F0DE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8FD4F0-0211-A066-D201-8003FCAD6F70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本月整体市场监测车型销量合计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147.1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万辆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774634-69DA-F5BD-B215-801F8D09F9AC}"/>
              </a:ext>
            </a:extLst>
          </p:cNvPr>
          <p:cNvSpPr txBox="1"/>
          <p:nvPr/>
        </p:nvSpPr>
        <p:spPr>
          <a:xfrm>
            <a:off x="5927935" y="390254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71.6</a:t>
            </a: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49%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581B78F-E950-6110-E978-824DF43FE9F6}"/>
              </a:ext>
            </a:extLst>
          </p:cNvPr>
          <p:cNvSpPr txBox="1"/>
          <p:nvPr/>
        </p:nvSpPr>
        <p:spPr>
          <a:xfrm>
            <a:off x="5927935" y="49183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68.7</a:t>
            </a: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47%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7C94510-06C7-A904-6D8B-45ED46D9D844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6.7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4%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20487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93024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2DA0FF"/>
      </a:accent1>
      <a:accent2>
        <a:srgbClr val="0371D4"/>
      </a:accent2>
      <a:accent3>
        <a:srgbClr val="6EADE0"/>
      </a:accent3>
      <a:accent4>
        <a:srgbClr val="5B6F86"/>
      </a:accent4>
      <a:accent5>
        <a:srgbClr val="7F98B5"/>
      </a:accent5>
      <a:accent6>
        <a:srgbClr val="58B6D3"/>
      </a:accent6>
      <a:hlink>
        <a:srgbClr val="F84D4D"/>
      </a:hlink>
      <a:folHlink>
        <a:srgbClr val="979797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1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6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8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0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Fish</Template>
  <TotalTime>32348</TotalTime>
  <Words>3546</Words>
  <Application>Microsoft Office PowerPoint</Application>
  <PresentationFormat>宽屏</PresentationFormat>
  <Paragraphs>903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思源黑体 CN</vt:lpstr>
      <vt:lpstr>思源黑体 CN Heavy</vt:lpstr>
      <vt:lpstr>思源黑体 CN Medium</vt:lpstr>
      <vt:lpstr>思源黑体 CN Normal</vt:lpstr>
      <vt:lpstr>微软雅黑 Light</vt:lpstr>
      <vt:lpstr>Arial</vt:lpstr>
      <vt:lpstr>Wingdings</vt:lpstr>
      <vt:lpstr>Designed by iSlide</vt:lpstr>
      <vt:lpstr>M.A.D.E 产业研究 价格/优惠指数走势报告</vt:lpstr>
      <vt:lpstr>PowerPoint 演示文稿</vt:lpstr>
      <vt:lpstr>PowerPoint 演示文稿</vt:lpstr>
      <vt:lpstr>加权价格变化指数—整体市场</vt:lpstr>
      <vt:lpstr>加权价格变化指数—轿车市场</vt:lpstr>
      <vt:lpstr>加权价格变化指数—SUV市场</vt:lpstr>
      <vt:lpstr>加权价格变化指数—MPV市场</vt:lpstr>
      <vt:lpstr>PowerPoint 演示文稿</vt:lpstr>
      <vt:lpstr>加权优惠变化指数—整体市场</vt:lpstr>
      <vt:lpstr>加权优惠变化指数—轿车市场</vt:lpstr>
      <vt:lpstr>加权优惠变化指数—SUV市场</vt:lpstr>
      <vt:lpstr>加权优惠变化指数—MPV市场</vt:lpstr>
      <vt:lpstr>PowerPoint 演示文稿</vt:lpstr>
      <vt:lpstr>加权价格变化指数—新能源市场</vt:lpstr>
      <vt:lpstr>加权价格变化指数—新能源轿车市场</vt:lpstr>
      <vt:lpstr>加权价格变化指数—新能源SUV市场</vt:lpstr>
      <vt:lpstr>加权价格变化指数—新能源MPV市场</vt:lpstr>
      <vt:lpstr>PowerPoint 演示文稿</vt:lpstr>
      <vt:lpstr>加权优惠变化指数—新能源市场</vt:lpstr>
      <vt:lpstr>加权优惠变化指数—新能源轿车市场</vt:lpstr>
      <vt:lpstr>加权优惠变化指数—新能源SUV市场</vt:lpstr>
      <vt:lpstr>加权优惠变化指数—新能源MPV市场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Fish</dc:creator>
  <cp:lastModifiedBy>Ryan Gu</cp:lastModifiedBy>
  <cp:revision>468</cp:revision>
  <cp:lastPrinted>2022-10-30T16:00:00Z</cp:lastPrinted>
  <dcterms:created xsi:type="dcterms:W3CDTF">2022-10-30T16:00:00Z</dcterms:created>
  <dcterms:modified xsi:type="dcterms:W3CDTF">2024-05-07T09:28:07Z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c0ebd8ea-114a-44dd-bdb3-ea45792a0b8c</vt:lpwstr>
  </property>
</Properties>
</file>