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9.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0.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1.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2.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3.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omments/comment1.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302" r:id="rId2"/>
    <p:sldId id="288" r:id="rId3"/>
    <p:sldId id="307" r:id="rId4"/>
    <p:sldId id="323" r:id="rId5"/>
    <p:sldId id="327" r:id="rId6"/>
    <p:sldId id="304" r:id="rId7"/>
    <p:sldId id="310" r:id="rId8"/>
    <p:sldId id="309" r:id="rId9"/>
    <p:sldId id="305" r:id="rId10"/>
    <p:sldId id="324" r:id="rId11"/>
    <p:sldId id="329" r:id="rId12"/>
    <p:sldId id="306" r:id="rId13"/>
    <p:sldId id="325" r:id="rId14"/>
    <p:sldId id="326" r:id="rId15"/>
    <p:sldId id="332" r:id="rId16"/>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郭咏" initials="g" lastIdx="3" clrIdx="0">
    <p:extLst>
      <p:ext uri="{19B8F6BF-5375-455C-9EA6-DF929625EA0E}">
        <p15:presenceInfo xmlns:p15="http://schemas.microsoft.com/office/powerpoint/2012/main" userId="郭咏"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0551" autoAdjust="0"/>
  </p:normalViewPr>
  <p:slideViewPr>
    <p:cSldViewPr snapToGrid="0" snapToObjects="1">
      <p:cViewPr varScale="1">
        <p:scale>
          <a:sx n="94" d="100"/>
          <a:sy n="94" d="100"/>
        </p:scale>
        <p:origin x="75" y="10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9.2829396322223659E-2"/>
          <c:y val="0.13761276077011295"/>
          <c:w val="0.88564304377814995"/>
          <c:h val="0.77273256465236928"/>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52056</c:v>
                </c:pt>
                <c:pt idx="1">
                  <c:v>30604</c:v>
                </c:pt>
                <c:pt idx="2">
                  <c:v>51266</c:v>
                </c:pt>
                <c:pt idx="3">
                  <c:v>40707</c:v>
                </c:pt>
                <c:pt idx="4">
                  <c:v>25609</c:v>
                </c:pt>
                <c:pt idx="5">
                  <c:v>52983</c:v>
                </c:pt>
                <c:pt idx="6">
                  <c:v>63305</c:v>
                </c:pt>
                <c:pt idx="7">
                  <c:v>65840</c:v>
                </c:pt>
                <c:pt idx="8">
                  <c:v>64810</c:v>
                </c:pt>
                <c:pt idx="9">
                  <c:v>46444</c:v>
                </c:pt>
                <c:pt idx="10">
                  <c:v>46227</c:v>
                </c:pt>
                <c:pt idx="11">
                  <c:v>68042</c:v>
                </c:pt>
              </c:numCache>
            </c:numRef>
          </c:val>
          <c:extLst>
            <c:ext xmlns:c16="http://schemas.microsoft.com/office/drawing/2014/chart" uri="{C3380CC4-5D6E-409C-BE32-E72D297353CC}">
              <c16:uniqueId val="{00000001-9515-4366-B9D5-B22EE22EA329}"/>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27653</c:v>
                </c:pt>
                <c:pt idx="1">
                  <c:v>39363</c:v>
                </c:pt>
                <c:pt idx="2">
                  <c:v>54740</c:v>
                </c:pt>
                <c:pt idx="3">
                  <c:v>58788</c:v>
                </c:pt>
                <c:pt idx="4">
                  <c:v>49891</c:v>
                </c:pt>
                <c:pt idx="5">
                  <c:v>70773</c:v>
                </c:pt>
                <c:pt idx="6">
                  <c:v>68898</c:v>
                </c:pt>
                <c:pt idx="7">
                  <c:v>62259</c:v>
                </c:pt>
                <c:pt idx="8">
                  <c:v>66140</c:v>
                </c:pt>
                <c:pt idx="9">
                  <c:v>51833</c:v>
                </c:pt>
                <c:pt idx="10">
                  <c:v>57431</c:v>
                </c:pt>
                <c:pt idx="11">
                  <c:v>70407</c:v>
                </c:pt>
              </c:numCache>
            </c:numRef>
          </c:val>
          <c:extLst>
            <c:ext xmlns:c16="http://schemas.microsoft.com/office/drawing/2014/chart" uri="{C3380CC4-5D6E-409C-BE32-E72D297353CC}">
              <c16:uniqueId val="{00000000-55CA-41EC-8CF1-5A304C8479A0}"/>
            </c:ext>
          </c:extLst>
        </c:ser>
        <c:ser>
          <c:idx val="6"/>
          <c:order val="6"/>
          <c:tx>
            <c:strRef>
              <c:f>Sheet1!$A$8</c:f>
              <c:strCache>
                <c:ptCount val="1"/>
                <c:pt idx="0">
                  <c:v>2024年</c:v>
                </c:pt>
              </c:strCache>
            </c:strRef>
          </c:tx>
          <c:spPr>
            <a:solidFill>
              <a:srgbClr val="00B0F0"/>
            </a:solidFill>
            <a:ln>
              <a:solidFill>
                <a:srgbClr val="00B0F0"/>
              </a:solidFill>
            </a:ln>
            <a:effectLst/>
          </c:spPr>
          <c:invertIfNegative val="1"/>
          <c:dPt>
            <c:idx val="0"/>
            <c:invertIfNegative val="1"/>
            <c:bubble3D val="0"/>
            <c:spPr>
              <a:solidFill>
                <a:srgbClr val="00B0F0"/>
              </a:solidFill>
              <a:ln>
                <a:solidFill>
                  <a:srgbClr val="FF0000"/>
                </a:solidFill>
              </a:ln>
              <a:effectLst/>
            </c:spPr>
            <c:extLst>
              <c:ext xmlns:c16="http://schemas.microsoft.com/office/drawing/2014/chart" uri="{C3380CC4-5D6E-409C-BE32-E72D297353CC}">
                <c16:uniqueId val="{00000001-860D-461F-9CB6-4219D540CAB1}"/>
              </c:ext>
            </c:extLst>
          </c:dPt>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60269</c:v>
                </c:pt>
                <c:pt idx="1">
                  <c:v>26145</c:v>
                </c:pt>
                <c:pt idx="2">
                  <c:v>55824</c:v>
                </c:pt>
                <c:pt idx="3">
                  <c:v>55036</c:v>
                </c:pt>
                <c:pt idx="4">
                  <c:v>56461</c:v>
                </c:pt>
                <c:pt idx="5">
                  <c:v>61572</c:v>
                </c:pt>
              </c:numCache>
            </c:numRef>
          </c:val>
          <c:extLst>
            <c:ext xmlns:c14="http://schemas.microsoft.com/office/drawing/2007/8/2/chart" uri="{6F2FDCE9-48DA-4B69-8628-5D25D57E5C99}">
              <c14:invertSolidFillFmt>
                <c14:spPr xmlns:c14="http://schemas.microsoft.com/office/drawing/2007/8/2/chart">
                  <a:solidFill>
                    <a:srgbClr val="FFFFFF"/>
                  </a:solidFill>
                  <a:ln>
                    <a:solidFill>
                      <a:srgbClr val="00B0F0"/>
                    </a:solidFill>
                  </a:ln>
                  <a:effectLst/>
                </c14:spPr>
              </c14:invertSolidFillFmt>
            </c:ext>
            <c:ext xmlns:c16="http://schemas.microsoft.com/office/drawing/2014/chart" uri="{C3380CC4-5D6E-409C-BE32-E72D297353CC}">
              <c16:uniqueId val="{00000000-860D-461F-9CB6-4219D540CAB1}"/>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xmlns:c15="http://schemas.microsoft.com/office/drawing/2012/chart">
                  <c:ext xmlns:c16="http://schemas.microsoft.com/office/drawing/2014/chart" uri="{C3380CC4-5D6E-409C-BE32-E72D297353CC}">
                    <c16:uniqueId val="{00000001-67D8-461F-ADE0-CE3147A56A5D}"/>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1234547773307553"/>
          <c:y val="0.13730949044643459"/>
          <c:w val="0.34888346393694536"/>
          <c:h val="7.4679987085702032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2024</a:t>
            </a:r>
            <a:r>
              <a:rPr lang="zh-CN" sz="2000" b="1" dirty="0"/>
              <a:t>年</a:t>
            </a:r>
            <a:r>
              <a:rPr lang="en-US" altLang="zh-CN" sz="2000" b="1" dirty="0"/>
              <a:t>6</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3656923648087443"/>
          <c:y val="4.218747757555627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大众</c:v>
                </c:pt>
                <c:pt idx="1">
                  <c:v>丰田</c:v>
                </c:pt>
                <c:pt idx="2">
                  <c:v>迷你</c:v>
                </c:pt>
                <c:pt idx="3">
                  <c:v>沃尔沃</c:v>
                </c:pt>
                <c:pt idx="4">
                  <c:v>保时捷</c:v>
                </c:pt>
                <c:pt idx="5">
                  <c:v>路虎</c:v>
                </c:pt>
                <c:pt idx="6">
                  <c:v>宝马</c:v>
                </c:pt>
                <c:pt idx="7">
                  <c:v>奥迪</c:v>
                </c:pt>
                <c:pt idx="8">
                  <c:v>雷克萨斯</c:v>
                </c:pt>
                <c:pt idx="9">
                  <c:v>奔驰</c:v>
                </c:pt>
              </c:strCache>
            </c:strRef>
          </c:cat>
          <c:val>
            <c:numRef>
              <c:f>Sheet1!$B$2:$B$11</c:f>
              <c:numCache>
                <c:formatCode>General</c:formatCode>
                <c:ptCount val="10"/>
                <c:pt idx="0">
                  <c:v>42</c:v>
                </c:pt>
                <c:pt idx="1">
                  <c:v>82</c:v>
                </c:pt>
                <c:pt idx="2">
                  <c:v>87</c:v>
                </c:pt>
                <c:pt idx="3">
                  <c:v>190</c:v>
                </c:pt>
                <c:pt idx="4">
                  <c:v>218</c:v>
                </c:pt>
                <c:pt idx="5">
                  <c:v>353</c:v>
                </c:pt>
                <c:pt idx="6">
                  <c:v>422</c:v>
                </c:pt>
                <c:pt idx="7">
                  <c:v>432</c:v>
                </c:pt>
                <c:pt idx="8">
                  <c:v>485</c:v>
                </c:pt>
                <c:pt idx="9">
                  <c:v>548</c:v>
                </c:pt>
              </c:numCache>
            </c:numRef>
          </c:val>
          <c:extLst>
            <c:ext xmlns:c16="http://schemas.microsoft.com/office/drawing/2014/chart" uri="{C3380CC4-5D6E-409C-BE32-E72D297353CC}">
              <c16:uniqueId val="{00000000-2821-41CC-BDD8-D127E5D5270E}"/>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10990</c:v>
                </c:pt>
                <c:pt idx="1">
                  <c:v>7732</c:v>
                </c:pt>
                <c:pt idx="2">
                  <c:v>16926</c:v>
                </c:pt>
                <c:pt idx="3">
                  <c:v>13339</c:v>
                </c:pt>
                <c:pt idx="4">
                  <c:v>10778</c:v>
                </c:pt>
                <c:pt idx="5">
                  <c:v>22472</c:v>
                </c:pt>
                <c:pt idx="6">
                  <c:v>23283</c:v>
                </c:pt>
                <c:pt idx="7">
                  <c:v>22518</c:v>
                </c:pt>
                <c:pt idx="8">
                  <c:v>24310</c:v>
                </c:pt>
                <c:pt idx="9">
                  <c:v>16579</c:v>
                </c:pt>
                <c:pt idx="10">
                  <c:v>19641</c:v>
                </c:pt>
                <c:pt idx="11">
                  <c:v>25049</c:v>
                </c:pt>
              </c:numCache>
            </c:numRef>
          </c:val>
          <c:extLst>
            <c:ext xmlns:c16="http://schemas.microsoft.com/office/drawing/2014/chart" uri="{C3380CC4-5D6E-409C-BE32-E72D297353CC}">
              <c16:uniqueId val="{00000001-CB05-45B8-8FB6-6E147F0B573B}"/>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8351</c:v>
                </c:pt>
                <c:pt idx="1">
                  <c:v>13978</c:v>
                </c:pt>
                <c:pt idx="2">
                  <c:v>21556</c:v>
                </c:pt>
                <c:pt idx="3">
                  <c:v>21149</c:v>
                </c:pt>
                <c:pt idx="4">
                  <c:v>19044</c:v>
                </c:pt>
                <c:pt idx="5">
                  <c:v>29323</c:v>
                </c:pt>
                <c:pt idx="6">
                  <c:v>30200</c:v>
                </c:pt>
                <c:pt idx="7">
                  <c:v>28053</c:v>
                </c:pt>
                <c:pt idx="8">
                  <c:v>25315</c:v>
                </c:pt>
                <c:pt idx="9">
                  <c:v>21757</c:v>
                </c:pt>
                <c:pt idx="10">
                  <c:v>24050</c:v>
                </c:pt>
                <c:pt idx="11">
                  <c:v>28445</c:v>
                </c:pt>
              </c:numCache>
            </c:numRef>
          </c:val>
          <c:extLst>
            <c:ext xmlns:c16="http://schemas.microsoft.com/office/drawing/2014/chart" uri="{C3380CC4-5D6E-409C-BE32-E72D297353CC}">
              <c16:uniqueId val="{00000000-0EB1-468D-97AE-97B8F704B00F}"/>
            </c:ext>
          </c:extLst>
        </c:ser>
        <c:ser>
          <c:idx val="6"/>
          <c:order val="6"/>
          <c:tx>
            <c:strRef>
              <c:f>Sheet1!$A$8</c:f>
              <c:strCache>
                <c:ptCount val="1"/>
                <c:pt idx="0">
                  <c:v>2024年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19594</c:v>
                </c:pt>
                <c:pt idx="1">
                  <c:v>10377</c:v>
                </c:pt>
                <c:pt idx="2">
                  <c:v>26169</c:v>
                </c:pt>
                <c:pt idx="3">
                  <c:v>26947</c:v>
                </c:pt>
                <c:pt idx="4">
                  <c:v>29656</c:v>
                </c:pt>
                <c:pt idx="5">
                  <c:v>33021</c:v>
                </c:pt>
              </c:numCache>
            </c:numRef>
          </c:val>
          <c:extLst>
            <c:ext xmlns:c16="http://schemas.microsoft.com/office/drawing/2014/chart" uri="{C3380CC4-5D6E-409C-BE32-E72D297353CC}">
              <c16:uniqueId val="{00000000-9D0B-4A87-A1B9-DF89C1EBFBC8}"/>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xmlns:c15="http://schemas.microsoft.com/office/drawing/2012/chart">
                  <c:ext xmlns:c16="http://schemas.microsoft.com/office/drawing/2014/chart" uri="{C3380CC4-5D6E-409C-BE32-E72D297353CC}">
                    <c16:uniqueId val="{00000001-555C-46A1-B010-BB0771E2986D}"/>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33195767731824821"/>
          <c:h val="0.10427372432937299"/>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5</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埃安</c:v>
                </c:pt>
                <c:pt idx="1">
                  <c:v>宝马</c:v>
                </c:pt>
                <c:pt idx="2">
                  <c:v>大众</c:v>
                </c:pt>
                <c:pt idx="3">
                  <c:v>北京</c:v>
                </c:pt>
                <c:pt idx="4">
                  <c:v>小鹏</c:v>
                </c:pt>
                <c:pt idx="5">
                  <c:v>极氪</c:v>
                </c:pt>
                <c:pt idx="6">
                  <c:v>蔚来</c:v>
                </c:pt>
                <c:pt idx="7">
                  <c:v>极狐</c:v>
                </c:pt>
                <c:pt idx="8">
                  <c:v>特斯拉</c:v>
                </c:pt>
                <c:pt idx="9">
                  <c:v>比亚迪</c:v>
                </c:pt>
              </c:strCache>
            </c:strRef>
          </c:cat>
          <c:val>
            <c:numRef>
              <c:f>Sheet1!$B$2:$B$11</c:f>
              <c:numCache>
                <c:formatCode>General</c:formatCode>
                <c:ptCount val="10"/>
                <c:pt idx="0">
                  <c:v>425</c:v>
                </c:pt>
                <c:pt idx="1">
                  <c:v>499</c:v>
                </c:pt>
                <c:pt idx="2">
                  <c:v>518</c:v>
                </c:pt>
                <c:pt idx="3">
                  <c:v>534</c:v>
                </c:pt>
                <c:pt idx="4">
                  <c:v>637</c:v>
                </c:pt>
                <c:pt idx="5">
                  <c:v>676</c:v>
                </c:pt>
                <c:pt idx="6">
                  <c:v>1384</c:v>
                </c:pt>
                <c:pt idx="7">
                  <c:v>1605</c:v>
                </c:pt>
                <c:pt idx="8">
                  <c:v>2614</c:v>
                </c:pt>
                <c:pt idx="9">
                  <c:v>3007</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6</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北京</c:v>
                </c:pt>
                <c:pt idx="1">
                  <c:v>埃安</c:v>
                </c:pt>
                <c:pt idx="2">
                  <c:v>宝马</c:v>
                </c:pt>
                <c:pt idx="3">
                  <c:v>大众</c:v>
                </c:pt>
                <c:pt idx="4">
                  <c:v>小鹏</c:v>
                </c:pt>
                <c:pt idx="5">
                  <c:v>极氪</c:v>
                </c:pt>
                <c:pt idx="6">
                  <c:v>极狐</c:v>
                </c:pt>
                <c:pt idx="7">
                  <c:v>蔚来</c:v>
                </c:pt>
                <c:pt idx="8">
                  <c:v>特斯拉</c:v>
                </c:pt>
                <c:pt idx="9">
                  <c:v>比亚迪</c:v>
                </c:pt>
              </c:strCache>
            </c:strRef>
          </c:cat>
          <c:val>
            <c:numRef>
              <c:f>Sheet1!$B$2:$B$11</c:f>
              <c:numCache>
                <c:formatCode>General</c:formatCode>
                <c:ptCount val="10"/>
                <c:pt idx="0">
                  <c:v>367</c:v>
                </c:pt>
                <c:pt idx="1">
                  <c:v>523</c:v>
                </c:pt>
                <c:pt idx="2">
                  <c:v>611</c:v>
                </c:pt>
                <c:pt idx="3">
                  <c:v>757</c:v>
                </c:pt>
                <c:pt idx="4">
                  <c:v>761</c:v>
                </c:pt>
                <c:pt idx="5">
                  <c:v>995</c:v>
                </c:pt>
                <c:pt idx="6">
                  <c:v>1405</c:v>
                </c:pt>
                <c:pt idx="7">
                  <c:v>1676</c:v>
                </c:pt>
                <c:pt idx="8">
                  <c:v>3339</c:v>
                </c:pt>
                <c:pt idx="9">
                  <c:v>5134</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5</a:t>
            </a:r>
            <a:r>
              <a:rPr lang="zh-CN" altLang="en-US" sz="1800" b="1" dirty="0"/>
              <a:t>月北京国产新能源乘用车品牌销售排行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坦克</c:v>
                </c:pt>
                <c:pt idx="1">
                  <c:v>小鹏</c:v>
                </c:pt>
                <c:pt idx="2">
                  <c:v>极氪</c:v>
                </c:pt>
                <c:pt idx="3">
                  <c:v>问界</c:v>
                </c:pt>
                <c:pt idx="4">
                  <c:v>理想</c:v>
                </c:pt>
                <c:pt idx="5">
                  <c:v>蔚来</c:v>
                </c:pt>
                <c:pt idx="6">
                  <c:v>极狐</c:v>
                </c:pt>
                <c:pt idx="7">
                  <c:v>特斯拉</c:v>
                </c:pt>
                <c:pt idx="8">
                  <c:v>丰田</c:v>
                </c:pt>
                <c:pt idx="9">
                  <c:v>比亚迪</c:v>
                </c:pt>
              </c:strCache>
            </c:strRef>
          </c:cat>
          <c:val>
            <c:numRef>
              <c:f>Sheet1!$B$2:$B$11</c:f>
              <c:numCache>
                <c:formatCode>General</c:formatCode>
                <c:ptCount val="10"/>
                <c:pt idx="0">
                  <c:v>610</c:v>
                </c:pt>
                <c:pt idx="1">
                  <c:v>637</c:v>
                </c:pt>
                <c:pt idx="2">
                  <c:v>676</c:v>
                </c:pt>
                <c:pt idx="3">
                  <c:v>1144</c:v>
                </c:pt>
                <c:pt idx="4">
                  <c:v>1354</c:v>
                </c:pt>
                <c:pt idx="5">
                  <c:v>1384</c:v>
                </c:pt>
                <c:pt idx="6">
                  <c:v>1605</c:v>
                </c:pt>
                <c:pt idx="7">
                  <c:v>2614</c:v>
                </c:pt>
                <c:pt idx="8">
                  <c:v>2620</c:v>
                </c:pt>
                <c:pt idx="9">
                  <c:v>6548</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6</a:t>
            </a:r>
            <a:r>
              <a:rPr lang="zh-CN" altLang="en-US" sz="1800" b="1" dirty="0"/>
              <a:t>月北京国产新能源乘用车品牌销售排行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小鹏</c:v>
                </c:pt>
                <c:pt idx="1">
                  <c:v>大众</c:v>
                </c:pt>
                <c:pt idx="2">
                  <c:v>极氪</c:v>
                </c:pt>
                <c:pt idx="3">
                  <c:v>极狐</c:v>
                </c:pt>
                <c:pt idx="4">
                  <c:v>问界</c:v>
                </c:pt>
                <c:pt idx="5">
                  <c:v>蔚来</c:v>
                </c:pt>
                <c:pt idx="6">
                  <c:v>理想</c:v>
                </c:pt>
                <c:pt idx="7">
                  <c:v>丰田</c:v>
                </c:pt>
                <c:pt idx="8">
                  <c:v>特斯拉</c:v>
                </c:pt>
                <c:pt idx="9">
                  <c:v>比亚迪</c:v>
                </c:pt>
              </c:strCache>
            </c:strRef>
          </c:cat>
          <c:val>
            <c:numRef>
              <c:f>Sheet1!$B$2:$B$11</c:f>
              <c:numCache>
                <c:formatCode>General</c:formatCode>
                <c:ptCount val="10"/>
                <c:pt idx="0">
                  <c:v>761</c:v>
                </c:pt>
                <c:pt idx="1">
                  <c:v>766</c:v>
                </c:pt>
                <c:pt idx="2">
                  <c:v>995</c:v>
                </c:pt>
                <c:pt idx="3">
                  <c:v>1405</c:v>
                </c:pt>
                <c:pt idx="4">
                  <c:v>1513</c:v>
                </c:pt>
                <c:pt idx="5">
                  <c:v>1676</c:v>
                </c:pt>
                <c:pt idx="6">
                  <c:v>1825</c:v>
                </c:pt>
                <c:pt idx="7">
                  <c:v>2602</c:v>
                </c:pt>
                <c:pt idx="8">
                  <c:v>3339</c:v>
                </c:pt>
                <c:pt idx="9">
                  <c:v>7698</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48118</c:v>
                </c:pt>
                <c:pt idx="1">
                  <c:v>32393</c:v>
                </c:pt>
                <c:pt idx="2">
                  <c:v>62659</c:v>
                </c:pt>
                <c:pt idx="3">
                  <c:v>51721</c:v>
                </c:pt>
                <c:pt idx="4">
                  <c:v>17364</c:v>
                </c:pt>
                <c:pt idx="5">
                  <c:v>52189</c:v>
                </c:pt>
                <c:pt idx="6">
                  <c:v>63572</c:v>
                </c:pt>
                <c:pt idx="7">
                  <c:v>65935</c:v>
                </c:pt>
                <c:pt idx="8">
                  <c:v>67079</c:v>
                </c:pt>
                <c:pt idx="9">
                  <c:v>45343</c:v>
                </c:pt>
                <c:pt idx="10">
                  <c:v>38774</c:v>
                </c:pt>
                <c:pt idx="11">
                  <c:v>39719</c:v>
                </c:pt>
              </c:numCache>
            </c:numRef>
          </c:val>
          <c:extLst xmlns:c15="http://schemas.microsoft.com/office/drawing/2012/chart">
            <c:ext xmlns:c16="http://schemas.microsoft.com/office/drawing/2014/chart" uri="{C3380CC4-5D6E-409C-BE32-E72D297353CC}">
              <c16:uniqueId val="{00000001-4950-4175-867F-BCFB3A31E272}"/>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34230</c:v>
                </c:pt>
                <c:pt idx="1">
                  <c:v>57381</c:v>
                </c:pt>
                <c:pt idx="2">
                  <c:v>69286</c:v>
                </c:pt>
                <c:pt idx="3">
                  <c:v>61028</c:v>
                </c:pt>
                <c:pt idx="4">
                  <c:v>58202</c:v>
                </c:pt>
                <c:pt idx="5">
                  <c:v>59298</c:v>
                </c:pt>
                <c:pt idx="6">
                  <c:v>62220</c:v>
                </c:pt>
                <c:pt idx="7">
                  <c:v>59717</c:v>
                </c:pt>
                <c:pt idx="8">
                  <c:v>55435</c:v>
                </c:pt>
                <c:pt idx="9">
                  <c:v>53330</c:v>
                </c:pt>
                <c:pt idx="10">
                  <c:v>55400</c:v>
                </c:pt>
                <c:pt idx="11">
                  <c:v>50583</c:v>
                </c:pt>
              </c:numCache>
            </c:numRef>
          </c:val>
          <c:extLst>
            <c:ext xmlns:c16="http://schemas.microsoft.com/office/drawing/2014/chart" uri="{C3380CC4-5D6E-409C-BE32-E72D297353CC}">
              <c16:uniqueId val="{00000000-6475-4641-B9EB-EE44E3B1334A}"/>
            </c:ext>
          </c:extLst>
        </c:ser>
        <c:ser>
          <c:idx val="6"/>
          <c:order val="6"/>
          <c:tx>
            <c:strRef>
              <c:f>Sheet1!$A$8</c:f>
              <c:strCache>
                <c:ptCount val="1"/>
                <c:pt idx="0">
                  <c:v>2024年</c:v>
                </c:pt>
              </c:strCache>
            </c:strRef>
          </c:tx>
          <c:spPr>
            <a:solidFill>
              <a:srgbClr val="92D05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60055</c:v>
                </c:pt>
                <c:pt idx="1">
                  <c:v>23781</c:v>
                </c:pt>
                <c:pt idx="2">
                  <c:v>62539</c:v>
                </c:pt>
                <c:pt idx="3">
                  <c:v>63595</c:v>
                </c:pt>
                <c:pt idx="4">
                  <c:v>58596</c:v>
                </c:pt>
                <c:pt idx="5">
                  <c:v>56426</c:v>
                </c:pt>
              </c:numCache>
            </c:numRef>
          </c:val>
          <c:extLst>
            <c:ext xmlns:c16="http://schemas.microsoft.com/office/drawing/2014/chart" uri="{C3380CC4-5D6E-409C-BE32-E72D297353CC}">
              <c16:uniqueId val="{00000000-727E-44C2-A459-2E521129087F}"/>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rgbClr val="92D050"/>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rgbClr val="FFC000"/>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46121</c:v>
                      </c:pt>
                      <c:pt idx="1">
                        <c:v>26325</c:v>
                      </c:pt>
                      <c:pt idx="2">
                        <c:v>71769</c:v>
                      </c:pt>
                      <c:pt idx="3">
                        <c:v>67053</c:v>
                      </c:pt>
                      <c:pt idx="4">
                        <c:v>56468</c:v>
                      </c:pt>
                      <c:pt idx="5">
                        <c:v>66148</c:v>
                      </c:pt>
                      <c:pt idx="6">
                        <c:v>68508</c:v>
                      </c:pt>
                      <c:pt idx="7">
                        <c:v>66170</c:v>
                      </c:pt>
                      <c:pt idx="8">
                        <c:v>59548</c:v>
                      </c:pt>
                      <c:pt idx="9">
                        <c:v>48663</c:v>
                      </c:pt>
                      <c:pt idx="10">
                        <c:v>54683</c:v>
                      </c:pt>
                      <c:pt idx="11">
                        <c:v>63233</c:v>
                      </c:pt>
                    </c:numCache>
                  </c:numRef>
                </c:val>
                <c:extLst xmlns:c15="http://schemas.microsoft.com/office/drawing/2012/chart">
                  <c:ext xmlns:c16="http://schemas.microsoft.com/office/drawing/2014/chart" uri="{C3380CC4-5D6E-409C-BE32-E72D297353CC}">
                    <c16:uniqueId val="{00000001-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zh-CN" altLang="en-US" sz="2000" b="1" dirty="0"/>
              <a:t>北京二手车外迁率</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spPr>
            <a:ln w="28575" cap="rnd">
              <a:solidFill>
                <a:srgbClr val="00B0F0"/>
              </a:solidFill>
              <a:round/>
            </a:ln>
            <a:effectLst/>
          </c:spPr>
          <c:marker>
            <c:symbol val="circle"/>
            <c:size val="5"/>
            <c:spPr>
              <a:solidFill>
                <a:schemeClr val="accent2"/>
              </a:solidFill>
              <a:ln w="9525">
                <a:solidFill>
                  <a:schemeClr val="accent2"/>
                </a:solidFill>
              </a:ln>
              <a:effectLst/>
            </c:spPr>
          </c:marker>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Sheet1!$B$3:$M$3</c:f>
              <c:numCache>
                <c:formatCode>0.00%</c:formatCode>
                <c:ptCount val="12"/>
                <c:pt idx="0">
                  <c:v>0.41410000000000002</c:v>
                </c:pt>
                <c:pt idx="1">
                  <c:v>0.37759999999999999</c:v>
                </c:pt>
                <c:pt idx="2">
                  <c:v>0.37119999999999997</c:v>
                </c:pt>
                <c:pt idx="3">
                  <c:v>0.41039999999999999</c:v>
                </c:pt>
                <c:pt idx="4">
                  <c:v>0.42170000000000002</c:v>
                </c:pt>
                <c:pt idx="5">
                  <c:v>0.41439999999999999</c:v>
                </c:pt>
                <c:pt idx="6">
                  <c:v>0.40310000000000001</c:v>
                </c:pt>
                <c:pt idx="7">
                  <c:v>0.41799999999999998</c:v>
                </c:pt>
                <c:pt idx="8">
                  <c:v>0.38579999999999998</c:v>
                </c:pt>
                <c:pt idx="9">
                  <c:v>0.39710000000000001</c:v>
                </c:pt>
                <c:pt idx="10">
                  <c:v>0.39589999999999997</c:v>
                </c:pt>
                <c:pt idx="11">
                  <c:v>0.41620000000000001</c:v>
                </c:pt>
              </c:numCache>
            </c:numRef>
          </c:val>
          <c:smooth val="0"/>
          <c:extLst>
            <c:ext xmlns:c16="http://schemas.microsoft.com/office/drawing/2014/chart" uri="{C3380CC4-5D6E-409C-BE32-E72D297353CC}">
              <c16:uniqueId val="{00000001-71AB-44BF-8AC4-323C495991A3}"/>
            </c:ext>
          </c:extLst>
        </c:ser>
        <c:ser>
          <c:idx val="2"/>
          <c:order val="2"/>
          <c:spPr>
            <a:ln w="28575" cap="rnd">
              <a:solidFill>
                <a:schemeClr val="tx2"/>
              </a:solidFill>
              <a:round/>
            </a:ln>
            <a:effectLst/>
          </c:spPr>
          <c:marker>
            <c:symbol val="circle"/>
            <c:size val="5"/>
            <c:spPr>
              <a:solidFill>
                <a:srgbClr val="FF0000"/>
              </a:solidFill>
              <a:ln w="9525">
                <a:solidFill>
                  <a:schemeClr val="accent3"/>
                </a:solidFill>
              </a:ln>
              <a:effectLst/>
            </c:spPr>
          </c:marker>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Sheet1!$B$4:$M$4</c:f>
              <c:numCache>
                <c:formatCode>0.00%</c:formatCode>
                <c:ptCount val="12"/>
                <c:pt idx="0">
                  <c:v>0.41160000000000002</c:v>
                </c:pt>
                <c:pt idx="1">
                  <c:v>0.38159999999999999</c:v>
                </c:pt>
                <c:pt idx="2">
                  <c:v>0.36270000000000002</c:v>
                </c:pt>
                <c:pt idx="3">
                  <c:v>0.35849999999999999</c:v>
                </c:pt>
                <c:pt idx="4">
                  <c:v>0.36530000000000001</c:v>
                </c:pt>
                <c:pt idx="5">
                  <c:v>0.36170000000000002</c:v>
                </c:pt>
              </c:numCache>
            </c:numRef>
          </c:val>
          <c:smooth val="0"/>
          <c:extLst>
            <c:ext xmlns:c16="http://schemas.microsoft.com/office/drawing/2014/chart" uri="{C3380CC4-5D6E-409C-BE32-E72D297353CC}">
              <c16:uniqueId val="{00000000-2A27-4551-81FF-339DD9B9608B}"/>
            </c:ext>
          </c:extLst>
        </c:ser>
        <c:dLbls>
          <c:showLegendKey val="0"/>
          <c:showVal val="0"/>
          <c:showCatName val="0"/>
          <c:showSerName val="0"/>
          <c:showPercent val="0"/>
          <c:showBubbleSize val="0"/>
        </c:dLbls>
        <c:marker val="1"/>
        <c:smooth val="0"/>
        <c:axId val="618104080"/>
        <c:axId val="472338896"/>
        <c:extLst>
          <c:ext xmlns:c15="http://schemas.microsoft.com/office/drawing/2012/chart" uri="{02D57815-91ED-43cb-92C2-25804820EDAC}">
            <c15:filteredLineSeries>
              <c15: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extLst>
                      <c:ext uri="{02D57815-91ED-43cb-92C2-25804820EDAC}">
                        <c15:formulaRef>
                          <c15:sqref>Sheet1!$B$1:$M$1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Sheet1!$B$2:$M$2</c15:sqref>
                        </c15:formulaRef>
                      </c:ext>
                    </c:extLst>
                    <c:numCache>
                      <c:formatCode>0.00%</c:formatCode>
                      <c:ptCount val="12"/>
                      <c:pt idx="0">
                        <c:v>0.42770000000000002</c:v>
                      </c:pt>
                      <c:pt idx="1">
                        <c:v>0.3967</c:v>
                      </c:pt>
                      <c:pt idx="2">
                        <c:v>0.36349999999999999</c:v>
                      </c:pt>
                      <c:pt idx="3">
                        <c:v>0.35060000000000002</c:v>
                      </c:pt>
                      <c:pt idx="4">
                        <c:v>0.43009999999999998</c:v>
                      </c:pt>
                      <c:pt idx="5">
                        <c:v>0.36620000000000003</c:v>
                      </c:pt>
                      <c:pt idx="6">
                        <c:v>0.40100000000000002</c:v>
                      </c:pt>
                      <c:pt idx="7">
                        <c:v>0.41020000000000001</c:v>
                      </c:pt>
                      <c:pt idx="8">
                        <c:v>0.43230000000000002</c:v>
                      </c:pt>
                      <c:pt idx="9">
                        <c:v>0.41249999999999998</c:v>
                      </c:pt>
                      <c:pt idx="10">
                        <c:v>0.43080000000000002</c:v>
                      </c:pt>
                      <c:pt idx="11">
                        <c:v>0.47649999999999998</c:v>
                      </c:pt>
                    </c:numCache>
                  </c:numRef>
                </c:val>
                <c:smooth val="0"/>
                <c:extLst>
                  <c:ext xmlns:c16="http://schemas.microsoft.com/office/drawing/2014/chart" uri="{C3380CC4-5D6E-409C-BE32-E72D297353CC}">
                    <c16:uniqueId val="{00000000-71AB-44BF-8AC4-323C495991A3}"/>
                  </c:ext>
                </c:extLst>
              </c15:ser>
            </c15:filteredLineSeries>
          </c:ext>
        </c:extLst>
      </c:lineChart>
      <c:catAx>
        <c:axId val="618104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72338896"/>
        <c:crosses val="autoZero"/>
        <c:auto val="1"/>
        <c:lblAlgn val="ctr"/>
        <c:lblOffset val="100"/>
        <c:noMultiLvlLbl val="0"/>
      </c:catAx>
      <c:valAx>
        <c:axId val="47233889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1810408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zh-CN"/>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a:t>北京新车月度销量同比增长趋势图</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manualLayout>
          <c:layoutTarget val="inner"/>
          <c:xMode val="edge"/>
          <c:yMode val="edge"/>
          <c:x val="0.10801724137931035"/>
          <c:y val="0.17910631079885778"/>
          <c:w val="0.88089901477832511"/>
          <c:h val="0.58884194408762514"/>
        </c:manualLayout>
      </c:layout>
      <c:lineChart>
        <c:grouping val="standard"/>
        <c:varyColors val="0"/>
        <c:ser>
          <c:idx val="5"/>
          <c:order val="5"/>
          <c:tx>
            <c:strRef>
              <c:f>Sheet1!$A$7</c:f>
              <c:strCache>
                <c:ptCount val="1"/>
                <c:pt idx="0">
                  <c:v>2022年</c:v>
                </c:pt>
              </c:strCache>
            </c:strRef>
          </c:tx>
          <c:spPr>
            <a:ln w="31750" cap="rnd">
              <a:solidFill>
                <a:schemeClr val="accent6">
                  <a:lumMod val="60000"/>
                </a:schemeClr>
              </a:solidFill>
              <a:round/>
            </a:ln>
            <a:effectLst/>
          </c:spPr>
          <c:marker>
            <c:symbol val="circle"/>
            <c:size val="17"/>
            <c:spPr>
              <a:solidFill>
                <a:schemeClr val="accent6">
                  <a:lumMod val="6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0.00%</c:formatCode>
                <c:ptCount val="12"/>
                <c:pt idx="0">
                  <c:v>-3.3500000000000002E-2</c:v>
                </c:pt>
                <c:pt idx="1">
                  <c:v>4.4600000000000001E-2</c:v>
                </c:pt>
                <c:pt idx="2">
                  <c:v>-0.1714</c:v>
                </c:pt>
                <c:pt idx="3">
                  <c:v>-0.30320000000000003</c:v>
                </c:pt>
                <c:pt idx="4">
                  <c:v>-0.52249999999999996</c:v>
                </c:pt>
                <c:pt idx="5">
                  <c:v>-0.16489999999999999</c:v>
                </c:pt>
                <c:pt idx="6">
                  <c:v>2.4799999999999999E-2</c:v>
                </c:pt>
                <c:pt idx="7">
                  <c:v>0.1338</c:v>
                </c:pt>
                <c:pt idx="8">
                  <c:v>0.1396</c:v>
                </c:pt>
                <c:pt idx="9">
                  <c:v>-3.6600000000000001E-2</c:v>
                </c:pt>
                <c:pt idx="10">
                  <c:v>-6.0400000000000002E-2</c:v>
                </c:pt>
                <c:pt idx="11">
                  <c:v>2.2599999999999999E-2</c:v>
                </c:pt>
              </c:numCache>
            </c:numRef>
          </c:val>
          <c:smooth val="0"/>
          <c:extLst>
            <c:ext xmlns:c16="http://schemas.microsoft.com/office/drawing/2014/chart" uri="{C3380CC4-5D6E-409C-BE32-E72D297353CC}">
              <c16:uniqueId val="{00000001-CA63-42E9-96A1-DF9CB0890105}"/>
            </c:ext>
          </c:extLst>
        </c:ser>
        <c:ser>
          <c:idx val="6"/>
          <c:order val="6"/>
          <c:tx>
            <c:strRef>
              <c:f>Sheet1!$A$8</c:f>
              <c:strCache>
                <c:ptCount val="1"/>
                <c:pt idx="0">
                  <c:v>2023年</c:v>
                </c:pt>
              </c:strCache>
            </c:strRef>
          </c:tx>
          <c:spPr>
            <a:ln w="31750" cap="rnd">
              <a:solidFill>
                <a:schemeClr val="accent2">
                  <a:lumMod val="80000"/>
                  <a:lumOff val="20000"/>
                </a:schemeClr>
              </a:solidFill>
              <a:round/>
            </a:ln>
            <a:effectLst/>
          </c:spPr>
          <c:marker>
            <c:symbol val="circle"/>
            <c:size val="17"/>
            <c:spPr>
              <a:solidFill>
                <a:schemeClr val="accent2">
                  <a:lumMod val="80000"/>
                  <a:lumOff val="2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0.00%</c:formatCode>
                <c:ptCount val="12"/>
                <c:pt idx="0">
                  <c:v>-0.46879999999999999</c:v>
                </c:pt>
                <c:pt idx="1">
                  <c:v>0.28620000000000001</c:v>
                </c:pt>
                <c:pt idx="2">
                  <c:v>6.7799999999999999E-2</c:v>
                </c:pt>
                <c:pt idx="3">
                  <c:v>0.44419999999999998</c:v>
                </c:pt>
                <c:pt idx="4">
                  <c:v>0.94820000000000004</c:v>
                </c:pt>
                <c:pt idx="5">
                  <c:v>0.33579999999999999</c:v>
                </c:pt>
                <c:pt idx="6">
                  <c:v>8.8400000000000006E-2</c:v>
                </c:pt>
                <c:pt idx="7">
                  <c:v>-5.4399999999999997E-2</c:v>
                </c:pt>
                <c:pt idx="8">
                  <c:v>2.0500000000000001E-2</c:v>
                </c:pt>
                <c:pt idx="9">
                  <c:v>0.11600000000000001</c:v>
                </c:pt>
                <c:pt idx="10">
                  <c:v>0.2424</c:v>
                </c:pt>
                <c:pt idx="11">
                  <c:v>0.1071</c:v>
                </c:pt>
              </c:numCache>
            </c:numRef>
          </c:val>
          <c:smooth val="0"/>
          <c:extLst>
            <c:ext xmlns:c16="http://schemas.microsoft.com/office/drawing/2014/chart" uri="{C3380CC4-5D6E-409C-BE32-E72D297353CC}">
              <c16:uniqueId val="{00000000-D3C3-4EEE-A5CA-1065F222C2EB}"/>
            </c:ext>
          </c:extLst>
        </c:ser>
        <c:ser>
          <c:idx val="7"/>
          <c:order val="7"/>
          <c:tx>
            <c:strRef>
              <c:f>Sheet1!$A$9</c:f>
              <c:strCache>
                <c:ptCount val="1"/>
                <c:pt idx="0">
                  <c:v>2024年</c:v>
                </c:pt>
              </c:strCache>
            </c:strRef>
          </c:tx>
          <c:spPr>
            <a:ln w="31750" cap="rnd">
              <a:solidFill>
                <a:srgbClr val="FF0000"/>
              </a:solidFill>
              <a:round/>
            </a:ln>
            <a:effectLst/>
          </c:spPr>
          <c:marker>
            <c:symbol val="circle"/>
            <c:size val="17"/>
            <c:spPr>
              <a:solidFill>
                <a:srgbClr val="FF0000"/>
              </a:solidFill>
              <a:ln>
                <a:noFill/>
              </a:ln>
              <a:effectLst/>
            </c:spPr>
          </c:marker>
          <c:dPt>
            <c:idx val="0"/>
            <c:marker>
              <c:symbol val="circle"/>
              <c:size val="17"/>
              <c:spPr>
                <a:solidFill>
                  <a:srgbClr val="FF0000"/>
                </a:solidFill>
                <a:ln>
                  <a:solidFill>
                    <a:srgbClr val="FF0000"/>
                  </a:solidFill>
                </a:ln>
                <a:effectLst/>
              </c:spPr>
            </c:marker>
            <c:bubble3D val="0"/>
            <c:extLst>
              <c:ext xmlns:c16="http://schemas.microsoft.com/office/drawing/2014/chart" uri="{C3380CC4-5D6E-409C-BE32-E72D297353CC}">
                <c16:uniqueId val="{00000001-04FE-4561-9C2F-461C19F20166}"/>
              </c:ext>
            </c:extLst>
          </c:dPt>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Sheet1!$B$9:$M$9</c:f>
              <c:numCache>
                <c:formatCode>0.00%</c:formatCode>
                <c:ptCount val="12"/>
                <c:pt idx="0">
                  <c:v>1.1795</c:v>
                </c:pt>
                <c:pt idx="1">
                  <c:v>-0.33579999999999999</c:v>
                </c:pt>
                <c:pt idx="2">
                  <c:v>1.9800000000000002E-2</c:v>
                </c:pt>
                <c:pt idx="3">
                  <c:v>-6.3799999999999996E-2</c:v>
                </c:pt>
                <c:pt idx="4">
                  <c:v>0.13170000000000001</c:v>
                </c:pt>
                <c:pt idx="5">
                  <c:v>-0.13</c:v>
                </c:pt>
              </c:numCache>
            </c:numRef>
          </c:val>
          <c:smooth val="0"/>
          <c:extLst>
            <c:ext xmlns:c16="http://schemas.microsoft.com/office/drawing/2014/chart" uri="{C3380CC4-5D6E-409C-BE32-E72D297353CC}">
              <c16:uniqueId val="{00000000-04FE-4561-9C2F-461C19F20166}"/>
            </c:ext>
          </c:extLst>
        </c:ser>
        <c:dLbls>
          <c:showLegendKey val="0"/>
          <c:showVal val="0"/>
          <c:showCatName val="0"/>
          <c:showSerName val="0"/>
          <c:showPercent val="0"/>
          <c:showBubbleSize val="0"/>
        </c:dLbls>
        <c:marker val="1"/>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31750" cap="rnd">
                    <a:solidFill>
                      <a:schemeClr val="accent2"/>
                    </a:solidFill>
                    <a:round/>
                  </a:ln>
                  <a:effectLst/>
                </c:spPr>
                <c:marker>
                  <c:symbol val="circle"/>
                  <c:size val="17"/>
                  <c:spPr>
                    <a:solidFill>
                      <a:schemeClr val="accent2"/>
                    </a:solidFill>
                    <a:ln>
                      <a:noFill/>
                    </a:ln>
                    <a:effectLst/>
                  </c:spPr>
                </c:marker>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ln w="31750" cap="rnd">
                    <a:solidFill>
                      <a:schemeClr val="accent4"/>
                    </a:solidFill>
                    <a:round/>
                  </a:ln>
                  <a:effectLst/>
                </c:spPr>
                <c:marker>
                  <c:symbol val="circle"/>
                  <c:size val="17"/>
                  <c:spPr>
                    <a:solidFill>
                      <a:schemeClr val="accent4"/>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ln w="31750" cap="rnd">
                    <a:solidFill>
                      <a:schemeClr val="accent6"/>
                    </a:solidFill>
                    <a:round/>
                  </a:ln>
                  <a:effectLst/>
                </c:spPr>
                <c:marker>
                  <c:symbol val="circle"/>
                  <c:size val="17"/>
                  <c:spPr>
                    <a:solidFill>
                      <a:schemeClr val="accent6"/>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ln w="31750" cap="rnd">
                    <a:solidFill>
                      <a:schemeClr val="accent2">
                        <a:lumMod val="60000"/>
                      </a:schemeClr>
                    </a:solidFill>
                    <a:round/>
                  </a:ln>
                  <a:effectLst/>
                </c:spPr>
                <c:marker>
                  <c:symbol val="circle"/>
                  <c:size val="17"/>
                  <c:spPr>
                    <a:solidFill>
                      <a:schemeClr val="accent2">
                        <a:lumMod val="60000"/>
                      </a:schemeClr>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xmlns:c15="http://schemas.microsoft.com/office/drawing/2012/chart">
                  <c:ext xmlns:c16="http://schemas.microsoft.com/office/drawing/2014/chart" uri="{C3380CC4-5D6E-409C-BE32-E72D297353CC}">
                    <c16:uniqueId val="{00000000-77B9-49E4-9F96-C609E5D562D3}"/>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2021年累计</c:v>
                      </c:pt>
                    </c:strCache>
                  </c:strRef>
                </c:tx>
                <c:spPr>
                  <a:ln w="31750" cap="rnd">
                    <a:solidFill>
                      <a:schemeClr val="accent4">
                        <a:lumMod val="60000"/>
                      </a:schemeClr>
                    </a:solidFill>
                    <a:round/>
                  </a:ln>
                  <a:effectLst/>
                </c:spPr>
                <c:marker>
                  <c:symbol val="none"/>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Sheet1!$B$6:$M$6</c15:sqref>
                        </c15:formulaRef>
                      </c:ext>
                    </c:extLst>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xmlns:c15="http://schemas.microsoft.com/office/drawing/2012/chart">
                  <c:ext xmlns:c16="http://schemas.microsoft.com/office/drawing/2014/chart" uri="{C3380CC4-5D6E-409C-BE32-E72D297353CC}">
                    <c16:uniqueId val="{00000001-77B9-49E4-9F96-C609E5D562D3}"/>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zh-CN"/>
          </a:p>
        </c:txPr>
        <c:crossAx val="229012608"/>
        <c:crosses val="autoZero"/>
        <c:crossBetween val="between"/>
      </c:valAx>
      <c:dTable>
        <c:showHorzBorder val="1"/>
        <c:showVertBorder val="1"/>
        <c:showOutline val="1"/>
        <c:showKeys val="1"/>
        <c:spPr>
          <a:noFill/>
          <a:ln w="9525">
            <a:solidFill>
              <a:schemeClr val="dk1">
                <a:lumMod val="35000"/>
                <a:lumOff val="65000"/>
              </a:schemeClr>
            </a:solidFill>
          </a:ln>
          <a:effectLst/>
        </c:spPr>
        <c:txPr>
          <a:bodyPr rot="0" spcFirstLastPara="1" vertOverflow="ellipsis" vert="horz" wrap="square" anchor="ctr" anchorCtr="1"/>
          <a:lstStyle/>
          <a:p>
            <a:pPr rtl="0">
              <a:defRPr sz="1197" b="0" i="0" u="none" strike="noStrike" kern="1200" baseline="0">
                <a:solidFill>
                  <a:schemeClr val="dk1">
                    <a:lumMod val="75000"/>
                    <a:lumOff val="25000"/>
                  </a:schemeClr>
                </a:solidFill>
                <a:latin typeface="+mn-lt"/>
                <a:ea typeface="+mn-ea"/>
                <a:cs typeface="+mn-cs"/>
              </a:defRPr>
            </a:pPr>
            <a:endParaRPr lang="zh-CN"/>
          </a:p>
        </c:txPr>
      </c:dTable>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5</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蔚来</c:v>
                </c:pt>
                <c:pt idx="1">
                  <c:v>本田</c:v>
                </c:pt>
                <c:pt idx="2">
                  <c:v>极狐</c:v>
                </c:pt>
                <c:pt idx="3">
                  <c:v>奥迪</c:v>
                </c:pt>
                <c:pt idx="4">
                  <c:v>奔驰</c:v>
                </c:pt>
                <c:pt idx="5">
                  <c:v>宝马</c:v>
                </c:pt>
                <c:pt idx="6">
                  <c:v>特斯拉</c:v>
                </c:pt>
                <c:pt idx="7">
                  <c:v>丰田</c:v>
                </c:pt>
                <c:pt idx="8">
                  <c:v>大众</c:v>
                </c:pt>
                <c:pt idx="9">
                  <c:v>比亚迪</c:v>
                </c:pt>
              </c:strCache>
            </c:strRef>
          </c:cat>
          <c:val>
            <c:numRef>
              <c:f>Sheet1!$B$2:$B$11</c:f>
              <c:numCache>
                <c:formatCode>General</c:formatCode>
                <c:ptCount val="10"/>
                <c:pt idx="0">
                  <c:v>1384</c:v>
                </c:pt>
                <c:pt idx="1">
                  <c:v>1503</c:v>
                </c:pt>
                <c:pt idx="2">
                  <c:v>1605</c:v>
                </c:pt>
                <c:pt idx="3">
                  <c:v>1911</c:v>
                </c:pt>
                <c:pt idx="4">
                  <c:v>1961</c:v>
                </c:pt>
                <c:pt idx="5">
                  <c:v>2384</c:v>
                </c:pt>
                <c:pt idx="6">
                  <c:v>2614</c:v>
                </c:pt>
                <c:pt idx="7">
                  <c:v>3603</c:v>
                </c:pt>
                <c:pt idx="8">
                  <c:v>4722</c:v>
                </c:pt>
                <c:pt idx="9">
                  <c:v>6458</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6</a:t>
            </a:r>
            <a:r>
              <a:rPr lang="zh-CN" altLang="en-US" dirty="0"/>
              <a:t>月北京国产乘用车品牌销售排行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蔚来</c:v>
                </c:pt>
                <c:pt idx="1">
                  <c:v>理想</c:v>
                </c:pt>
                <c:pt idx="2">
                  <c:v>奔驰</c:v>
                </c:pt>
                <c:pt idx="3">
                  <c:v>日产</c:v>
                </c:pt>
                <c:pt idx="4">
                  <c:v>奥迪</c:v>
                </c:pt>
                <c:pt idx="5">
                  <c:v>宝马</c:v>
                </c:pt>
                <c:pt idx="6">
                  <c:v>特斯拉</c:v>
                </c:pt>
                <c:pt idx="7">
                  <c:v>丰田</c:v>
                </c:pt>
                <c:pt idx="8">
                  <c:v>大众</c:v>
                </c:pt>
                <c:pt idx="9">
                  <c:v>比亚迪</c:v>
                </c:pt>
              </c:strCache>
            </c:strRef>
          </c:cat>
          <c:val>
            <c:numRef>
              <c:f>Sheet1!$B$2:$B$11</c:f>
              <c:numCache>
                <c:formatCode>General</c:formatCode>
                <c:ptCount val="10"/>
                <c:pt idx="0">
                  <c:v>1676</c:v>
                </c:pt>
                <c:pt idx="1">
                  <c:v>1825</c:v>
                </c:pt>
                <c:pt idx="2">
                  <c:v>1984</c:v>
                </c:pt>
                <c:pt idx="3">
                  <c:v>2043</c:v>
                </c:pt>
                <c:pt idx="4">
                  <c:v>2197</c:v>
                </c:pt>
                <c:pt idx="5">
                  <c:v>2504</c:v>
                </c:pt>
                <c:pt idx="6">
                  <c:v>3339</c:v>
                </c:pt>
                <c:pt idx="7">
                  <c:v>3945</c:v>
                </c:pt>
                <c:pt idx="8">
                  <c:v>5576</c:v>
                </c:pt>
                <c:pt idx="9">
                  <c:v>7698</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6</a:t>
            </a:r>
            <a:r>
              <a:rPr lang="zh-CN" altLang="en-US" dirty="0"/>
              <a:t>月北京国产传统乘用车品牌销售排行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红旗</c:v>
                </c:pt>
                <c:pt idx="1">
                  <c:v>坦克</c:v>
                </c:pt>
                <c:pt idx="2">
                  <c:v>别克</c:v>
                </c:pt>
                <c:pt idx="3">
                  <c:v>本田</c:v>
                </c:pt>
                <c:pt idx="4">
                  <c:v>丰田</c:v>
                </c:pt>
                <c:pt idx="5">
                  <c:v>日产</c:v>
                </c:pt>
                <c:pt idx="6">
                  <c:v>奔驰</c:v>
                </c:pt>
                <c:pt idx="7">
                  <c:v>宝马</c:v>
                </c:pt>
                <c:pt idx="8">
                  <c:v>奥迪</c:v>
                </c:pt>
                <c:pt idx="9">
                  <c:v>大众</c:v>
                </c:pt>
              </c:strCache>
            </c:strRef>
          </c:cat>
          <c:val>
            <c:numRef>
              <c:f>Sheet1!$B$2:$B$11</c:f>
              <c:numCache>
                <c:formatCode>General</c:formatCode>
                <c:ptCount val="10"/>
                <c:pt idx="0">
                  <c:v>843</c:v>
                </c:pt>
                <c:pt idx="1">
                  <c:v>907</c:v>
                </c:pt>
                <c:pt idx="2">
                  <c:v>931</c:v>
                </c:pt>
                <c:pt idx="3">
                  <c:v>1108</c:v>
                </c:pt>
                <c:pt idx="4">
                  <c:v>1343</c:v>
                </c:pt>
                <c:pt idx="5">
                  <c:v>1775</c:v>
                </c:pt>
                <c:pt idx="6">
                  <c:v>1815</c:v>
                </c:pt>
                <c:pt idx="7">
                  <c:v>1893</c:v>
                </c:pt>
                <c:pt idx="8">
                  <c:v>1995</c:v>
                </c:pt>
                <c:pt idx="9">
                  <c:v>4810</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5</a:t>
            </a:r>
            <a:r>
              <a:rPr lang="zh-CN" altLang="en-US" dirty="0"/>
              <a:t>月北京国产传统乘用车品牌销售排行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269838796299935"/>
          <c:y val="0.21340553126189937"/>
          <c:w val="0.79388881285437918"/>
          <c:h val="0.64103924635650245"/>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吉利</c:v>
                </c:pt>
                <c:pt idx="1">
                  <c:v>丰田</c:v>
                </c:pt>
                <c:pt idx="2">
                  <c:v>本田</c:v>
                </c:pt>
                <c:pt idx="3">
                  <c:v>日产</c:v>
                </c:pt>
                <c:pt idx="4">
                  <c:v>别克</c:v>
                </c:pt>
                <c:pt idx="5">
                  <c:v>红旗</c:v>
                </c:pt>
                <c:pt idx="6">
                  <c:v>奔驰</c:v>
                </c:pt>
                <c:pt idx="7">
                  <c:v>奥迪</c:v>
                </c:pt>
                <c:pt idx="8">
                  <c:v>宝马</c:v>
                </c:pt>
                <c:pt idx="9">
                  <c:v>大众</c:v>
                </c:pt>
              </c:strCache>
            </c:strRef>
          </c:cat>
          <c:val>
            <c:numRef>
              <c:f>Sheet1!$B$2:$B$11</c:f>
              <c:numCache>
                <c:formatCode>General</c:formatCode>
                <c:ptCount val="10"/>
                <c:pt idx="0">
                  <c:v>760</c:v>
                </c:pt>
                <c:pt idx="1">
                  <c:v>983</c:v>
                </c:pt>
                <c:pt idx="2">
                  <c:v>1004</c:v>
                </c:pt>
                <c:pt idx="3">
                  <c:v>1039</c:v>
                </c:pt>
                <c:pt idx="4">
                  <c:v>1041</c:v>
                </c:pt>
                <c:pt idx="5">
                  <c:v>1081</c:v>
                </c:pt>
                <c:pt idx="6">
                  <c:v>1790</c:v>
                </c:pt>
                <c:pt idx="7">
                  <c:v>1819</c:v>
                </c:pt>
                <c:pt idx="8">
                  <c:v>1885</c:v>
                </c:pt>
                <c:pt idx="9">
                  <c:v>4189</c:v>
                </c:pt>
              </c:numCache>
            </c:numRef>
          </c:val>
          <c:extLst>
            <c:ext xmlns:c16="http://schemas.microsoft.com/office/drawing/2014/chart" uri="{C3380CC4-5D6E-409C-BE32-E72D297353CC}">
              <c16:uniqueId val="{00000000-AD4A-4085-8E9A-206DAC693BE4}"/>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max val="5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majorUnit val="1000"/>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4414</c:v>
                </c:pt>
                <c:pt idx="1">
                  <c:v>2521</c:v>
                </c:pt>
                <c:pt idx="2">
                  <c:v>4045</c:v>
                </c:pt>
                <c:pt idx="3">
                  <c:v>3763</c:v>
                </c:pt>
                <c:pt idx="4">
                  <c:v>1652</c:v>
                </c:pt>
                <c:pt idx="5">
                  <c:v>3350</c:v>
                </c:pt>
                <c:pt idx="6">
                  <c:v>4279</c:v>
                </c:pt>
                <c:pt idx="7">
                  <c:v>4380</c:v>
                </c:pt>
                <c:pt idx="8">
                  <c:v>4194</c:v>
                </c:pt>
                <c:pt idx="9">
                  <c:v>3212</c:v>
                </c:pt>
                <c:pt idx="10">
                  <c:v>2762</c:v>
                </c:pt>
                <c:pt idx="11">
                  <c:v>2802</c:v>
                </c:pt>
              </c:numCache>
            </c:numRef>
          </c:val>
          <c:extLst>
            <c:ext xmlns:c16="http://schemas.microsoft.com/office/drawing/2014/chart" uri="{C3380CC4-5D6E-409C-BE32-E72D297353CC}">
              <c16:uniqueId val="{00000001-D36A-42E6-B98F-9E116902DB41}"/>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2925</c:v>
                </c:pt>
                <c:pt idx="1">
                  <c:v>3462</c:v>
                </c:pt>
                <c:pt idx="2">
                  <c:v>4275</c:v>
                </c:pt>
                <c:pt idx="3">
                  <c:v>3889</c:v>
                </c:pt>
                <c:pt idx="4">
                  <c:v>3377</c:v>
                </c:pt>
                <c:pt idx="5">
                  <c:v>3568</c:v>
                </c:pt>
                <c:pt idx="6">
                  <c:v>3677</c:v>
                </c:pt>
                <c:pt idx="7">
                  <c:v>3370</c:v>
                </c:pt>
                <c:pt idx="8">
                  <c:v>3992</c:v>
                </c:pt>
                <c:pt idx="9">
                  <c:v>3306</c:v>
                </c:pt>
                <c:pt idx="10">
                  <c:v>4186</c:v>
                </c:pt>
                <c:pt idx="11">
                  <c:v>4922</c:v>
                </c:pt>
              </c:numCache>
            </c:numRef>
          </c:val>
          <c:extLst>
            <c:ext xmlns:c16="http://schemas.microsoft.com/office/drawing/2014/chart" uri="{C3380CC4-5D6E-409C-BE32-E72D297353CC}">
              <c16:uniqueId val="{00000000-FA10-4831-80F6-585F7B81CE3A}"/>
            </c:ext>
          </c:extLst>
        </c:ser>
        <c:ser>
          <c:idx val="6"/>
          <c:order val="6"/>
          <c:tx>
            <c:strRef>
              <c:f>Sheet1!$A$8</c:f>
              <c:strCache>
                <c:ptCount val="1"/>
                <c:pt idx="0">
                  <c:v>2024年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4133</c:v>
                </c:pt>
                <c:pt idx="1">
                  <c:v>1691</c:v>
                </c:pt>
                <c:pt idx="2">
                  <c:v>3574</c:v>
                </c:pt>
                <c:pt idx="3">
                  <c:v>2877</c:v>
                </c:pt>
                <c:pt idx="4">
                  <c:v>3122</c:v>
                </c:pt>
                <c:pt idx="5">
                  <c:v>3080</c:v>
                </c:pt>
              </c:numCache>
            </c:numRef>
          </c:val>
          <c:extLst>
            <c:ext xmlns:c16="http://schemas.microsoft.com/office/drawing/2014/chart" uri="{C3380CC4-5D6E-409C-BE32-E72D297353CC}">
              <c16:uniqueId val="{00000000-6791-49C0-8023-0AAFCE1299B7}"/>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xmlns:c15="http://schemas.microsoft.com/office/drawing/2012/chart">
                  <c:ext xmlns:c16="http://schemas.microsoft.com/office/drawing/2014/chart" uri="{C3380CC4-5D6E-409C-BE32-E72D297353CC}">
                    <c16:uniqueId val="{00000000-0F75-4EE8-B86A-57CBA0B241A2}"/>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xmlns:c15="http://schemas.microsoft.com/office/drawing/2012/chart">
                  <c:ext xmlns:c16="http://schemas.microsoft.com/office/drawing/2014/chart" uri="{C3380CC4-5D6E-409C-BE32-E72D297353CC}">
                    <c16:uniqueId val="{00000001-0F75-4EE8-B86A-57CBA0B241A2}"/>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31450573293273743"/>
          <c:h val="4.87517387197648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t>销售进口车北京市场占有率</a:t>
            </a:r>
            <a:endParaRPr lang="en-US" altLang="zh-CN" sz="2000" b="1"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dLbl>
              <c:idx val="3"/>
              <c:layout>
                <c:manualLayout>
                  <c:x val="-1.9648851902494224E-2"/>
                  <c:y val="8.07703932976624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9FE-4B83-954B-7CE01995EAF9}"/>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Sheet1!$A$2:$A$43</c:f>
              <c:strCache>
                <c:ptCount val="38"/>
                <c:pt idx="0">
                  <c:v>5月</c:v>
                </c:pt>
                <c:pt idx="1">
                  <c:v>6月</c:v>
                </c:pt>
                <c:pt idx="2">
                  <c:v>7月</c:v>
                </c:pt>
                <c:pt idx="3">
                  <c:v>8月</c:v>
                </c:pt>
                <c:pt idx="4">
                  <c:v>9月</c:v>
                </c:pt>
                <c:pt idx="5">
                  <c:v>10月</c:v>
                </c:pt>
                <c:pt idx="6">
                  <c:v>11月</c:v>
                </c:pt>
                <c:pt idx="7">
                  <c:v>12月</c:v>
                </c:pt>
                <c:pt idx="8">
                  <c:v>2022年1月</c:v>
                </c:pt>
                <c:pt idx="9">
                  <c:v>2月</c:v>
                </c:pt>
                <c:pt idx="10">
                  <c:v>3月</c:v>
                </c:pt>
                <c:pt idx="11">
                  <c:v>4月</c:v>
                </c:pt>
                <c:pt idx="12">
                  <c:v>5月</c:v>
                </c:pt>
                <c:pt idx="13">
                  <c:v>6月</c:v>
                </c:pt>
                <c:pt idx="14">
                  <c:v>7月</c:v>
                </c:pt>
                <c:pt idx="15">
                  <c:v>8月</c:v>
                </c:pt>
                <c:pt idx="16">
                  <c:v>9月</c:v>
                </c:pt>
                <c:pt idx="17">
                  <c:v>10月</c:v>
                </c:pt>
                <c:pt idx="18">
                  <c:v>11月</c:v>
                </c:pt>
                <c:pt idx="19">
                  <c:v>12月</c:v>
                </c:pt>
                <c:pt idx="20">
                  <c:v>2023年1月</c:v>
                </c:pt>
                <c:pt idx="21">
                  <c:v>2月</c:v>
                </c:pt>
                <c:pt idx="22">
                  <c:v>3月</c:v>
                </c:pt>
                <c:pt idx="23">
                  <c:v>4月</c:v>
                </c:pt>
                <c:pt idx="24">
                  <c:v>5月</c:v>
                </c:pt>
                <c:pt idx="25">
                  <c:v>6月</c:v>
                </c:pt>
                <c:pt idx="26">
                  <c:v>7月</c:v>
                </c:pt>
                <c:pt idx="27">
                  <c:v>8月</c:v>
                </c:pt>
                <c:pt idx="28">
                  <c:v>9月</c:v>
                </c:pt>
                <c:pt idx="29">
                  <c:v>10月</c:v>
                </c:pt>
                <c:pt idx="30">
                  <c:v>11月</c:v>
                </c:pt>
                <c:pt idx="31">
                  <c:v>12月</c:v>
                </c:pt>
                <c:pt idx="32">
                  <c:v>2024年1月</c:v>
                </c:pt>
                <c:pt idx="33">
                  <c:v>2月</c:v>
                </c:pt>
                <c:pt idx="34">
                  <c:v>3月</c:v>
                </c:pt>
                <c:pt idx="35">
                  <c:v>4月</c:v>
                </c:pt>
                <c:pt idx="36">
                  <c:v>5月</c:v>
                </c:pt>
                <c:pt idx="37">
                  <c:v>6月</c:v>
                </c:pt>
              </c:strCache>
            </c:strRef>
          </c:cat>
          <c:val>
            <c:numRef>
              <c:f>Sheet1!$B$2:$B$43</c:f>
              <c:numCache>
                <c:formatCode>0.00%</c:formatCode>
                <c:ptCount val="38"/>
                <c:pt idx="0">
                  <c:v>9.2299999999999993E-2</c:v>
                </c:pt>
                <c:pt idx="1">
                  <c:v>9.2299999999999993E-2</c:v>
                </c:pt>
                <c:pt idx="2">
                  <c:v>9.6600000000000005E-2</c:v>
                </c:pt>
                <c:pt idx="3">
                  <c:v>8.9700000000000002E-2</c:v>
                </c:pt>
                <c:pt idx="4">
                  <c:v>8.5800000000000001E-2</c:v>
                </c:pt>
                <c:pt idx="5">
                  <c:v>7.8E-2</c:v>
                </c:pt>
                <c:pt idx="6">
                  <c:v>7.6600000000000001E-2</c:v>
                </c:pt>
                <c:pt idx="7">
                  <c:v>7.3800000000000004E-2</c:v>
                </c:pt>
                <c:pt idx="8">
                  <c:v>8.48E-2</c:v>
                </c:pt>
                <c:pt idx="9">
                  <c:v>8.2400000000000001E-2</c:v>
                </c:pt>
                <c:pt idx="10">
                  <c:v>7.8899999999999998E-2</c:v>
                </c:pt>
                <c:pt idx="11">
                  <c:v>9.2399999999999996E-2</c:v>
                </c:pt>
                <c:pt idx="12">
                  <c:v>6.4500000000000002E-2</c:v>
                </c:pt>
                <c:pt idx="13">
                  <c:v>6.3200000000000006E-2</c:v>
                </c:pt>
                <c:pt idx="14">
                  <c:v>6.7599999999999993E-2</c:v>
                </c:pt>
                <c:pt idx="15">
                  <c:v>6.6500000000000004E-2</c:v>
                </c:pt>
                <c:pt idx="16">
                  <c:v>6.4699999999999994E-2</c:v>
                </c:pt>
                <c:pt idx="17">
                  <c:v>6.9199999999999998E-2</c:v>
                </c:pt>
                <c:pt idx="18">
                  <c:v>5.9700000000000003E-2</c:v>
                </c:pt>
                <c:pt idx="19">
                  <c:v>4.1200000000000001E-2</c:v>
                </c:pt>
                <c:pt idx="20">
                  <c:v>0.10580000000000001</c:v>
                </c:pt>
                <c:pt idx="21">
                  <c:v>8.7999999999999995E-2</c:v>
                </c:pt>
                <c:pt idx="22">
                  <c:v>5.9799999999999999E-2</c:v>
                </c:pt>
                <c:pt idx="23">
                  <c:v>6.6199999999999995E-2</c:v>
                </c:pt>
                <c:pt idx="24">
                  <c:v>6.7699999999999996E-2</c:v>
                </c:pt>
                <c:pt idx="25">
                  <c:v>5.04E-2</c:v>
                </c:pt>
                <c:pt idx="26">
                  <c:v>5.3400000000000003E-2</c:v>
                </c:pt>
                <c:pt idx="27">
                  <c:v>5.4100000000000002E-2</c:v>
                </c:pt>
                <c:pt idx="28">
                  <c:v>6.0400000000000002E-2</c:v>
                </c:pt>
                <c:pt idx="29">
                  <c:v>6.3799999999999996E-2</c:v>
                </c:pt>
                <c:pt idx="30">
                  <c:v>7.2900000000000006E-2</c:v>
                </c:pt>
                <c:pt idx="31">
                  <c:v>6.5299999999999997E-2</c:v>
                </c:pt>
                <c:pt idx="32">
                  <c:v>6.8599999999999994E-2</c:v>
                </c:pt>
                <c:pt idx="33">
                  <c:v>6.4699999999999994E-2</c:v>
                </c:pt>
                <c:pt idx="34">
                  <c:v>6.4000000000000001E-2</c:v>
                </c:pt>
                <c:pt idx="35">
                  <c:v>5.2299999999999999E-2</c:v>
                </c:pt>
                <c:pt idx="36">
                  <c:v>5.5300000000000002E-2</c:v>
                </c:pt>
                <c:pt idx="37">
                  <c:v>0.05</c:v>
                </c:pt>
              </c:numCache>
            </c:numRef>
          </c:val>
          <c:smooth val="0"/>
          <c:extLs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2024</a:t>
            </a:r>
            <a:r>
              <a:rPr lang="zh-CN" sz="2000" b="1" dirty="0"/>
              <a:t>年</a:t>
            </a:r>
            <a:r>
              <a:rPr lang="en-US" altLang="zh-CN" sz="2000" b="1" dirty="0"/>
              <a:t>5</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1185126356007313"/>
          <c:y val="4.218741733503073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075978222842659"/>
          <c:y val="0.23077464023503894"/>
          <c:w val="0.72697392589752441"/>
          <c:h val="0.6906816825867403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丰田</c:v>
                </c:pt>
                <c:pt idx="1">
                  <c:v>迈巴赫</c:v>
                </c:pt>
                <c:pt idx="2">
                  <c:v>迷你</c:v>
                </c:pt>
                <c:pt idx="3">
                  <c:v>沃尔沃</c:v>
                </c:pt>
                <c:pt idx="4">
                  <c:v>保时捷</c:v>
                </c:pt>
                <c:pt idx="5">
                  <c:v>路虎</c:v>
                </c:pt>
                <c:pt idx="6">
                  <c:v>奥迪</c:v>
                </c:pt>
                <c:pt idx="7">
                  <c:v>雷克萨斯</c:v>
                </c:pt>
                <c:pt idx="8">
                  <c:v>宝马</c:v>
                </c:pt>
                <c:pt idx="9">
                  <c:v>奔驰</c:v>
                </c:pt>
              </c:strCache>
            </c:strRef>
          </c:cat>
          <c:val>
            <c:numRef>
              <c:f>Sheet1!$B$2:$B$11</c:f>
              <c:numCache>
                <c:formatCode>General</c:formatCode>
                <c:ptCount val="10"/>
                <c:pt idx="0">
                  <c:v>77</c:v>
                </c:pt>
                <c:pt idx="1">
                  <c:v>100</c:v>
                </c:pt>
                <c:pt idx="2">
                  <c:v>103</c:v>
                </c:pt>
                <c:pt idx="3">
                  <c:v>232</c:v>
                </c:pt>
                <c:pt idx="4">
                  <c:v>235</c:v>
                </c:pt>
                <c:pt idx="5">
                  <c:v>340</c:v>
                </c:pt>
                <c:pt idx="6">
                  <c:v>396</c:v>
                </c:pt>
                <c:pt idx="7">
                  <c:v>419</c:v>
                </c:pt>
                <c:pt idx="8">
                  <c:v>430</c:v>
                </c:pt>
                <c:pt idx="9">
                  <c:v>537</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4-04-01T17:30:06.566" idx="3">
    <p:pos x="7066" y="928"/>
    <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2024/8/7</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2024/8/7</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2024/8/7</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2024/8/7</a:t>
            </a:fld>
            <a:endParaRPr lang="en-US" dirty="0"/>
          </a:p>
        </p:txBody>
      </p:sp>
    </p:spTree>
    <p:extLst>
      <p:ext uri="{BB962C8B-B14F-4D97-AF65-F5344CB8AC3E}">
        <p14:creationId xmlns:p14="http://schemas.microsoft.com/office/powerpoint/2010/main" val="4276464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2024/8/7</a:t>
            </a:fld>
            <a:endParaRPr lang="en-US" dirty="0"/>
          </a:p>
        </p:txBody>
      </p:sp>
    </p:spTree>
    <p:extLst>
      <p:ext uri="{BB962C8B-B14F-4D97-AF65-F5344CB8AC3E}">
        <p14:creationId xmlns:p14="http://schemas.microsoft.com/office/powerpoint/2010/main" val="32385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2024/8/7</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2024/8/7</a:t>
            </a:fld>
            <a:endParaRPr lang="en-US" dirty="0"/>
          </a:p>
        </p:txBody>
      </p:sp>
    </p:spTree>
    <p:extLst>
      <p:ext uri="{BB962C8B-B14F-4D97-AF65-F5344CB8AC3E}">
        <p14:creationId xmlns:p14="http://schemas.microsoft.com/office/powerpoint/2010/main" val="2821691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14</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2024/8/7</a:t>
            </a:fld>
            <a:endParaRPr lang="en-US" dirty="0"/>
          </a:p>
        </p:txBody>
      </p:sp>
    </p:spTree>
    <p:extLst>
      <p:ext uri="{BB962C8B-B14F-4D97-AF65-F5344CB8AC3E}">
        <p14:creationId xmlns:p14="http://schemas.microsoft.com/office/powerpoint/2010/main" val="4189381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15</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2024/8/7</a:t>
            </a:fld>
            <a:endParaRPr lang="en-US" dirty="0"/>
          </a:p>
        </p:txBody>
      </p:sp>
    </p:spTree>
    <p:extLst>
      <p:ext uri="{BB962C8B-B14F-4D97-AF65-F5344CB8AC3E}">
        <p14:creationId xmlns:p14="http://schemas.microsoft.com/office/powerpoint/2010/main" val="825951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2024/8/7</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2024/8/7</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2024/8/7</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2024/8/7</a:t>
            </a:fld>
            <a:endParaRPr lang="en-US" dirty="0"/>
          </a:p>
        </p:txBody>
      </p:sp>
    </p:spTree>
    <p:extLst>
      <p:ext uri="{BB962C8B-B14F-4D97-AF65-F5344CB8AC3E}">
        <p14:creationId xmlns:p14="http://schemas.microsoft.com/office/powerpoint/2010/main" val="2924418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2024/8/7</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2024/8/7</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2024/8/7</a:t>
            </a:fld>
            <a:endParaRPr lang="en-US" dirty="0"/>
          </a:p>
        </p:txBody>
      </p:sp>
    </p:spTree>
    <p:extLst>
      <p:ext uri="{BB962C8B-B14F-4D97-AF65-F5344CB8AC3E}">
        <p14:creationId xmlns:p14="http://schemas.microsoft.com/office/powerpoint/2010/main" val="3172902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2024/8/7</a:t>
            </a:fld>
            <a:endParaRPr lang="en-US" dirty="0"/>
          </a:p>
        </p:txBody>
      </p:sp>
    </p:spTree>
    <p:extLst>
      <p:ext uri="{BB962C8B-B14F-4D97-AF65-F5344CB8AC3E}">
        <p14:creationId xmlns:p14="http://schemas.microsoft.com/office/powerpoint/2010/main" val="4123904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2024/8/7</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hart" Target="../charts/chart13.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hart" Target="../charts/chart15.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chart" Target="../charts/char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hart" Target="../charts/chart6.xml"/><Relationship Id="rId4" Type="http://schemas.openxmlformats.org/officeDocument/2006/relationships/chart" Target="../charts/chart5.xml"/></Relationships>
</file>

<file path=ppt/slides/_rels/slide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hart" Target="../charts/chart10.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2024</a:t>
            </a:r>
            <a:r>
              <a:rPr lang="zh-CN" altLang="en-US" dirty="0"/>
              <a:t>年</a:t>
            </a:r>
            <a:r>
              <a:rPr lang="en-US" altLang="zh-CN" dirty="0"/>
              <a:t>6</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2253869085"/>
              </p:ext>
            </p:extLst>
          </p:nvPr>
        </p:nvGraphicFramePr>
        <p:xfrm>
          <a:off x="1391920" y="163576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1126128560"/>
              </p:ext>
            </p:extLst>
          </p:nvPr>
        </p:nvGraphicFramePr>
        <p:xfrm>
          <a:off x="6329680" y="163576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710525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849657014"/>
              </p:ext>
            </p:extLst>
          </p:nvPr>
        </p:nvGraphicFramePr>
        <p:xfrm>
          <a:off x="1543203" y="146414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2508583953"/>
              </p:ext>
            </p:extLst>
          </p:nvPr>
        </p:nvGraphicFramePr>
        <p:xfrm>
          <a:off x="6400800" y="145398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170698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93595"/>
            <a:ext cx="4172504" cy="3154005"/>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5.64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4.84%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0.92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1-6</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32.5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4.25%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756599166"/>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63600" y="5368746"/>
            <a:ext cx="10464800" cy="789319"/>
          </a:xfrm>
          <a:prstGeom prst="rect">
            <a:avLst/>
          </a:prstGeom>
          <a:noFill/>
        </p:spPr>
        <p:txBody>
          <a:bodyPr wrap="square">
            <a:spAutoFit/>
          </a:bodyPr>
          <a:lstStyle/>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北京二手车交易外迁率为</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36</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.17%</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，外迁率环比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.36</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.27</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百分点，</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1-6</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月北京二手车外迁率为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37.26%</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，累计外迁</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12</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.11</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万辆，同比下降</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10</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4" name="图表 3">
            <a:extLst>
              <a:ext uri="{FF2B5EF4-FFF2-40B4-BE49-F238E27FC236}">
                <a16:creationId xmlns:a16="http://schemas.microsoft.com/office/drawing/2014/main" id="{A7A111BA-5912-E0C6-8FED-F87797C2D90F}"/>
              </a:ext>
            </a:extLst>
          </p:cNvPr>
          <p:cNvGraphicFramePr/>
          <p:nvPr>
            <p:extLst>
              <p:ext uri="{D42A27DB-BD31-4B8C-83A1-F6EECF244321}">
                <p14:modId xmlns:p14="http://schemas.microsoft.com/office/powerpoint/2010/main" val="3362729313"/>
              </p:ext>
            </p:extLst>
          </p:nvPr>
        </p:nvGraphicFramePr>
        <p:xfrm>
          <a:off x="639413" y="1473201"/>
          <a:ext cx="10577227" cy="373298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99406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a:xfrm>
            <a:off x="638986" y="1470024"/>
            <a:ext cx="10904865" cy="5076156"/>
          </a:xfrm>
        </p:spPr>
        <p:txBody>
          <a:bodyPr rtlCol="0">
            <a:noAutofit/>
          </a:bodyPr>
          <a:lstStyle/>
          <a:p>
            <a:pPr marL="285750" indent="-285750" algn="just">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月北京累计交易新车</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31.53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30.12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4.68%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其中带动汽车消费整体增长的主要是新能源汽车。</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1-6</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月北京市新能源汽车累计交易超过 </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14.57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28.47%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，同期汽油车销售下降 </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9.72%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，凸显新能源汽车在北京汽车消费市场中的引领作用。</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 </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 </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28 </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日比亚迪第五代</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9DM </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技术发布暨秦 </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L</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、海豹 </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06 </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上市发布，其依靠强大的技术优势及价格优势再一次给了合资燃油车“致命一击”，面对国产新能源汽车的步步紧逼，传统合资燃油车只能降价促销，但销量依然惨淡。</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1-6</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月北京市新能源汽车累计交易量已占新车总交易量的 </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46.23%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月份北京新能源车交易占比更是突破</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达到 </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52.52%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和</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53.63%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与新车销售增长相比北京上半年二手车交易则持续低迷，</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1-6 </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月北京累计交易二手车 </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32.5 </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万辆，同比下降 </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4.25%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2023 </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年春节过后各汽车厂家掀起价格战，最受伤的是二手车经销商。今年春节刚过，各新能源汽车品牌掀起新一轮价格战，新能源车企“掀桌子”，首先被掀翻在地的仍是二手车商。除新车价格不断下调之外，北京市各区汽车消费券的发放也造成消费者购买新车实际价格的再次降低，新车价格甚至低于在售二手车，迫使二手车价格不得不亏损销售是造成上半年单车销售平均价格大幅不断下行的主要原因。而新车价格的持续下跌造成消费者惜售和观望，则是造成上半年二手车交易低迷的主要原因。</a:t>
            </a:r>
          </a:p>
          <a:p>
            <a:pPr marL="285750" indent="-285750" algn="just">
              <a:buFont typeface="Wingdings" panose="05000000000000000000" pitchFamily="2" charset="2"/>
              <a:buChar char="l"/>
            </a:pP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423577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marL="285750" indent="-285750" algn="just">
              <a:buFont typeface="Wingdings" panose="05000000000000000000" pitchFamily="2" charset="2"/>
              <a:buChar char="l"/>
            </a:pP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上半年新车价格的持续下降及各种促销活动虽带动了北京的汽车市场，但不断的降价促销也极大的损伤了汽车流通企业的盈利能力，上半年大部分汽车经销商都处于亏损状态，虽然销量有所增长，但盈利水平却在大幅下降，卖得越多亏得越多成为常态，特别是部分合资品牌燃油车，虽也在降价促销但效果并不明显，反而降低了盈利能力。在市场动荡过程中希望厂家和政府相关部门能够更多的关注汽车流通企业的生存压力，给与更多的帮扶政策，共渡难关。</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6</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虽然</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上涨</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.05%</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但</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却下降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13</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虽然</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5</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6</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月份北京集中释放了新能源汽车及汽油车购车指标，但今年</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6</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月份并没有出现去年同期指标发放后的集中购车的情形</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受新能源汽车新款投放及价格战，消费者明显推迟了购车需求处于观望中。预计</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7</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月北京的汽车销售还将处于高位，但整体销量能否保持持续增长趋势还需取决于旺销车型的供应是否及时，已及市场整体价格的稳定及消费信心的增强，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7</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月北京增加发放</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2</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万个新能源汽车指标，将进一步促进纯电动新能源汽车的销量增长。</a:t>
            </a:r>
            <a:endPar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en-US" altLang="zh-CN" sz="1800" b="1" kern="100" dirty="0">
              <a:latin typeface="宋体"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74260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3893184253"/>
              </p:ext>
            </p:extLst>
          </p:nvPr>
        </p:nvGraphicFramePr>
        <p:xfrm>
          <a:off x="638986"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943755"/>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6</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.16</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上涨</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.05%</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环比增幅</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.45</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13</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同比降</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高于</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百分点。</a:t>
            </a:r>
            <a:endPar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月北京累计交易新车</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31.53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30.12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4.68%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低</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2.47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百分</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点。</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4222482310"/>
              </p:ext>
            </p:extLst>
          </p:nvPr>
        </p:nvGraphicFramePr>
        <p:xfrm>
          <a:off x="995680" y="1752748"/>
          <a:ext cx="10312400" cy="411973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3788731397"/>
              </p:ext>
            </p:extLst>
          </p:nvPr>
        </p:nvGraphicFramePr>
        <p:xfrm>
          <a:off x="1156240" y="1493520"/>
          <a:ext cx="442781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2877101799"/>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0101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2909236021"/>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图表 1">
            <a:extLst>
              <a:ext uri="{FF2B5EF4-FFF2-40B4-BE49-F238E27FC236}">
                <a16:creationId xmlns:a16="http://schemas.microsoft.com/office/drawing/2014/main" id="{E6AA44C0-0FEA-27C7-66C5-6C92BA971112}"/>
              </a:ext>
            </a:extLst>
          </p:cNvPr>
          <p:cNvGraphicFramePr/>
          <p:nvPr>
            <p:extLst>
              <p:ext uri="{D42A27DB-BD31-4B8C-83A1-F6EECF244321}">
                <p14:modId xmlns:p14="http://schemas.microsoft.com/office/powerpoint/2010/main" val="1737098392"/>
              </p:ext>
            </p:extLst>
          </p:nvPr>
        </p:nvGraphicFramePr>
        <p:xfrm>
          <a:off x="1149456" y="1442324"/>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240095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866297"/>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6</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3080</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1.35%</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13.68%</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1-6</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月北京市进口车累计交易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1.85</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万辆，同比下降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14.04%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1891378721"/>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9028590" y="1787114"/>
            <a:ext cx="2685890" cy="2912464"/>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6</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5.0%</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，占有率环比下降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0.53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1.77</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2678545534"/>
              </p:ext>
            </p:extLst>
          </p:nvPr>
        </p:nvGraphicFramePr>
        <p:xfrm>
          <a:off x="477520" y="1483360"/>
          <a:ext cx="8483600" cy="465497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198015179"/>
              </p:ext>
            </p:extLst>
          </p:nvPr>
        </p:nvGraphicFramePr>
        <p:xfrm>
          <a:off x="1358284" y="1411550"/>
          <a:ext cx="4110362" cy="487749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2" name="图表 1">
            <a:extLst>
              <a:ext uri="{FF2B5EF4-FFF2-40B4-BE49-F238E27FC236}">
                <a16:creationId xmlns:a16="http://schemas.microsoft.com/office/drawing/2014/main" id="{331027E7-CDF7-05E6-786B-9F4F3335BE4A}"/>
              </a:ext>
            </a:extLst>
          </p:cNvPr>
          <p:cNvGraphicFramePr/>
          <p:nvPr>
            <p:extLst>
              <p:ext uri="{D42A27DB-BD31-4B8C-83A1-F6EECF244321}">
                <p14:modId xmlns:p14="http://schemas.microsoft.com/office/powerpoint/2010/main" val="2986216841"/>
              </p:ext>
            </p:extLst>
          </p:nvPr>
        </p:nvGraphicFramePr>
        <p:xfrm>
          <a:off x="6091632" y="1454192"/>
          <a:ext cx="4110362" cy="487749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60007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251531"/>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11.35%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12.61%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53.63%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2.03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61.73%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1-6</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14.57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28.47%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46.23%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4116902987"/>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182595</TotalTime>
  <Words>1216</Words>
  <Application>Microsoft Office PowerPoint</Application>
  <PresentationFormat>宽屏</PresentationFormat>
  <Paragraphs>88</Paragraphs>
  <Slides>15</Slides>
  <Notes>15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15</vt:i4>
      </vt:variant>
    </vt:vector>
  </HeadingPairs>
  <TitlesOfParts>
    <vt:vector size="22" baseType="lpstr">
      <vt:lpstr>Microsoft YaHei UI</vt:lpstr>
      <vt:lpstr>等线</vt:lpstr>
      <vt:lpstr>宋体</vt:lpstr>
      <vt:lpstr>Arial</vt:lpstr>
      <vt:lpstr>Calibri</vt:lpstr>
      <vt:lpstr>Wingdings</vt:lpstr>
      <vt:lpstr>最小和静音</vt:lpstr>
      <vt:lpstr>北京汽车市场分析</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2023年北京汽车交易情况</vt:lpstr>
      <vt:lpstr>2023年北京汽车交易情况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承桉 李</cp:lastModifiedBy>
  <cp:revision>245</cp:revision>
  <dcterms:created xsi:type="dcterms:W3CDTF">2021-12-26T04:02:55Z</dcterms:created>
  <dcterms:modified xsi:type="dcterms:W3CDTF">2024-08-07T06:26:55Z</dcterms:modified>
</cp:coreProperties>
</file>