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2.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3.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omments/comment1.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302" r:id="rId2"/>
    <p:sldId id="288" r:id="rId3"/>
    <p:sldId id="307" r:id="rId4"/>
    <p:sldId id="323" r:id="rId5"/>
    <p:sldId id="327" r:id="rId6"/>
    <p:sldId id="304" r:id="rId7"/>
    <p:sldId id="310" r:id="rId8"/>
    <p:sldId id="309" r:id="rId9"/>
    <p:sldId id="305" r:id="rId10"/>
    <p:sldId id="324" r:id="rId11"/>
    <p:sldId id="329" r:id="rId12"/>
    <p:sldId id="306" r:id="rId13"/>
    <p:sldId id="325" r:id="rId14"/>
    <p:sldId id="326" r:id="rId15"/>
    <p:sldId id="332" r:id="rId16"/>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咏" initials="g" lastIdx="3" clrIdx="0">
    <p:extLst>
      <p:ext uri="{19B8F6BF-5375-455C-9EA6-DF929625EA0E}">
        <p15:presenceInfo xmlns:p15="http://schemas.microsoft.com/office/powerpoint/2012/main" userId="郭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0551" autoAdjust="0"/>
  </p:normalViewPr>
  <p:slideViewPr>
    <p:cSldViewPr snapToGrid="0" snapToObjects="1">
      <p:cViewPr varScale="1">
        <p:scale>
          <a:sx n="94" d="100"/>
          <a:sy n="94" d="100"/>
        </p:scale>
        <p:origin x="75" y="10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9.2829396322223659E-2"/>
          <c:y val="0.13761276077011295"/>
          <c:w val="0.88564304377814995"/>
          <c:h val="0.77273256465236928"/>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pt idx="7">
                  <c:v>62259</c:v>
                </c:pt>
                <c:pt idx="8">
                  <c:v>66140</c:v>
                </c:pt>
                <c:pt idx="9">
                  <c:v>51833</c:v>
                </c:pt>
                <c:pt idx="10">
                  <c:v>57431</c:v>
                </c:pt>
                <c:pt idx="11">
                  <c:v>70407</c:v>
                </c:pt>
              </c:numCache>
            </c:numRef>
          </c:val>
          <c:extLst>
            <c:ext xmlns:c16="http://schemas.microsoft.com/office/drawing/2014/chart" uri="{C3380CC4-5D6E-409C-BE32-E72D297353CC}">
              <c16:uniqueId val="{00000000-55CA-41EC-8CF1-5A304C8479A0}"/>
            </c:ext>
          </c:extLst>
        </c:ser>
        <c:ser>
          <c:idx val="6"/>
          <c:order val="6"/>
          <c:tx>
            <c:strRef>
              <c:f>Sheet1!$A$8</c:f>
              <c:strCache>
                <c:ptCount val="1"/>
                <c:pt idx="0">
                  <c:v>2024年</c:v>
                </c:pt>
              </c:strCache>
            </c:strRef>
          </c:tx>
          <c:spPr>
            <a:solidFill>
              <a:srgbClr val="00B0F0"/>
            </a:solidFill>
            <a:ln>
              <a:solidFill>
                <a:srgbClr val="00B0F0"/>
              </a:solidFill>
            </a:ln>
            <a:effectLst/>
          </c:spPr>
          <c:invertIfNegative val="1"/>
          <c:dPt>
            <c:idx val="0"/>
            <c:invertIfNegative val="1"/>
            <c:bubble3D val="0"/>
            <c:spPr>
              <a:solidFill>
                <a:srgbClr val="00B0F0"/>
              </a:solidFill>
              <a:ln>
                <a:solidFill>
                  <a:srgbClr val="FF0000"/>
                </a:solidFill>
              </a:ln>
              <a:effectLst/>
            </c:spPr>
            <c:extLst>
              <c:ext xmlns:c16="http://schemas.microsoft.com/office/drawing/2014/chart" uri="{C3380CC4-5D6E-409C-BE32-E72D297353CC}">
                <c16:uniqueId val="{00000001-860D-461F-9CB6-4219D540CAB1}"/>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60269</c:v>
                </c:pt>
                <c:pt idx="1">
                  <c:v>26145</c:v>
                </c:pt>
                <c:pt idx="2">
                  <c:v>55824</c:v>
                </c:pt>
                <c:pt idx="3">
                  <c:v>55036</c:v>
                </c:pt>
                <c:pt idx="4">
                  <c:v>56461</c:v>
                </c:pt>
                <c:pt idx="5">
                  <c:v>61572</c:v>
                </c:pt>
                <c:pt idx="6">
                  <c:v>60296</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B0F0"/>
                    </a:solidFill>
                  </a:ln>
                  <a:effectLst/>
                </c14:spPr>
              </c14:invertSolidFillFmt>
            </c:ext>
            <c:ext xmlns:c16="http://schemas.microsoft.com/office/drawing/2014/chart" uri="{C3380CC4-5D6E-409C-BE32-E72D297353CC}">
              <c16:uniqueId val="{00000000-860D-461F-9CB6-4219D540CAB1}"/>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1234547773307553"/>
          <c:y val="0.13730949044643459"/>
          <c:w val="0.34888346393694536"/>
          <c:h val="7.4679987085702032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2024</a:t>
            </a:r>
            <a:r>
              <a:rPr lang="zh-CN" sz="2000" b="1" dirty="0"/>
              <a:t>年</a:t>
            </a:r>
            <a:r>
              <a:rPr lang="en-US" altLang="zh-CN" sz="2000" b="1" dirty="0"/>
              <a:t>6</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丰田</c:v>
                </c:pt>
                <c:pt idx="2">
                  <c:v>迷你</c:v>
                </c:pt>
                <c:pt idx="3">
                  <c:v>沃尔沃</c:v>
                </c:pt>
                <c:pt idx="4">
                  <c:v>保时捷</c:v>
                </c:pt>
                <c:pt idx="5">
                  <c:v>路虎</c:v>
                </c:pt>
                <c:pt idx="6">
                  <c:v>宝马</c:v>
                </c:pt>
                <c:pt idx="7">
                  <c:v>奥迪</c:v>
                </c:pt>
                <c:pt idx="8">
                  <c:v>雷克萨斯</c:v>
                </c:pt>
                <c:pt idx="9">
                  <c:v>奔驰</c:v>
                </c:pt>
              </c:strCache>
            </c:strRef>
          </c:cat>
          <c:val>
            <c:numRef>
              <c:f>Sheet1!$B$2:$B$11</c:f>
              <c:numCache>
                <c:formatCode>General</c:formatCode>
                <c:ptCount val="10"/>
                <c:pt idx="0">
                  <c:v>42</c:v>
                </c:pt>
                <c:pt idx="1">
                  <c:v>82</c:v>
                </c:pt>
                <c:pt idx="2">
                  <c:v>87</c:v>
                </c:pt>
                <c:pt idx="3">
                  <c:v>190</c:v>
                </c:pt>
                <c:pt idx="4">
                  <c:v>218</c:v>
                </c:pt>
                <c:pt idx="5">
                  <c:v>353</c:v>
                </c:pt>
                <c:pt idx="6">
                  <c:v>422</c:v>
                </c:pt>
                <c:pt idx="7">
                  <c:v>432</c:v>
                </c:pt>
                <c:pt idx="8">
                  <c:v>485</c:v>
                </c:pt>
                <c:pt idx="9">
                  <c:v>548</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pt idx="7">
                  <c:v>28053</c:v>
                </c:pt>
                <c:pt idx="8">
                  <c:v>25315</c:v>
                </c:pt>
                <c:pt idx="9">
                  <c:v>21757</c:v>
                </c:pt>
                <c:pt idx="10">
                  <c:v>24050</c:v>
                </c:pt>
                <c:pt idx="11">
                  <c:v>28445</c:v>
                </c:pt>
              </c:numCache>
            </c:numRef>
          </c:val>
          <c:extLst>
            <c:ext xmlns:c16="http://schemas.microsoft.com/office/drawing/2014/chart" uri="{C3380CC4-5D6E-409C-BE32-E72D297353CC}">
              <c16:uniqueId val="{00000000-0EB1-468D-97AE-97B8F704B00F}"/>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19594</c:v>
                </c:pt>
                <c:pt idx="1">
                  <c:v>10377</c:v>
                </c:pt>
                <c:pt idx="2">
                  <c:v>26169</c:v>
                </c:pt>
                <c:pt idx="3">
                  <c:v>26947</c:v>
                </c:pt>
                <c:pt idx="4">
                  <c:v>29656</c:v>
                </c:pt>
                <c:pt idx="5">
                  <c:v>33021</c:v>
                </c:pt>
                <c:pt idx="6">
                  <c:v>33561</c:v>
                </c:pt>
              </c:numCache>
            </c:numRef>
          </c:val>
          <c:extLst>
            <c:ext xmlns:c16="http://schemas.microsoft.com/office/drawing/2014/chart" uri="{C3380CC4-5D6E-409C-BE32-E72D297353CC}">
              <c16:uniqueId val="{00000000-9D0B-4A87-A1B9-DF89C1EBFBC8}"/>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33195767731824821"/>
          <c:h val="0.10427372432937299"/>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7</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宝马</c:v>
                </c:pt>
                <c:pt idx="1">
                  <c:v>小鹏</c:v>
                </c:pt>
                <c:pt idx="2">
                  <c:v>极氪</c:v>
                </c:pt>
                <c:pt idx="3">
                  <c:v>丰田</c:v>
                </c:pt>
                <c:pt idx="4">
                  <c:v>小米</c:v>
                </c:pt>
                <c:pt idx="5">
                  <c:v>大众</c:v>
                </c:pt>
                <c:pt idx="6">
                  <c:v>ARCFOX</c:v>
                </c:pt>
                <c:pt idx="7">
                  <c:v>蔚来</c:v>
                </c:pt>
                <c:pt idx="8">
                  <c:v>特斯拉</c:v>
                </c:pt>
                <c:pt idx="9">
                  <c:v>比亚迪</c:v>
                </c:pt>
              </c:strCache>
            </c:strRef>
          </c:cat>
          <c:val>
            <c:numRef>
              <c:f>Sheet1!$B$2:$B$11</c:f>
              <c:numCache>
                <c:formatCode>General</c:formatCode>
                <c:ptCount val="10"/>
                <c:pt idx="0">
                  <c:v>582</c:v>
                </c:pt>
                <c:pt idx="1">
                  <c:v>620</c:v>
                </c:pt>
                <c:pt idx="2">
                  <c:v>686</c:v>
                </c:pt>
                <c:pt idx="3">
                  <c:v>744</c:v>
                </c:pt>
                <c:pt idx="4">
                  <c:v>783</c:v>
                </c:pt>
                <c:pt idx="5">
                  <c:v>860</c:v>
                </c:pt>
                <c:pt idx="6">
                  <c:v>1136</c:v>
                </c:pt>
                <c:pt idx="7">
                  <c:v>1620</c:v>
                </c:pt>
                <c:pt idx="8">
                  <c:v>2123</c:v>
                </c:pt>
                <c:pt idx="9">
                  <c:v>4758</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6</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北京</c:v>
                </c:pt>
                <c:pt idx="1">
                  <c:v>埃安</c:v>
                </c:pt>
                <c:pt idx="2">
                  <c:v>宝马</c:v>
                </c:pt>
                <c:pt idx="3">
                  <c:v>大众</c:v>
                </c:pt>
                <c:pt idx="4">
                  <c:v>小鹏</c:v>
                </c:pt>
                <c:pt idx="5">
                  <c:v>极氪</c:v>
                </c:pt>
                <c:pt idx="6">
                  <c:v>极狐</c:v>
                </c:pt>
                <c:pt idx="7">
                  <c:v>蔚来</c:v>
                </c:pt>
                <c:pt idx="8">
                  <c:v>特斯拉</c:v>
                </c:pt>
                <c:pt idx="9">
                  <c:v>比亚迪</c:v>
                </c:pt>
              </c:strCache>
            </c:strRef>
          </c:cat>
          <c:val>
            <c:numRef>
              <c:f>Sheet1!$B$2:$B$11</c:f>
              <c:numCache>
                <c:formatCode>General</c:formatCode>
                <c:ptCount val="10"/>
                <c:pt idx="0">
                  <c:v>367</c:v>
                </c:pt>
                <c:pt idx="1">
                  <c:v>523</c:v>
                </c:pt>
                <c:pt idx="2">
                  <c:v>611</c:v>
                </c:pt>
                <c:pt idx="3">
                  <c:v>757</c:v>
                </c:pt>
                <c:pt idx="4">
                  <c:v>761</c:v>
                </c:pt>
                <c:pt idx="5">
                  <c:v>995</c:v>
                </c:pt>
                <c:pt idx="6">
                  <c:v>1405</c:v>
                </c:pt>
                <c:pt idx="7">
                  <c:v>1676</c:v>
                </c:pt>
                <c:pt idx="8">
                  <c:v>3339</c:v>
                </c:pt>
                <c:pt idx="9">
                  <c:v>5134</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7</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极氪</c:v>
                </c:pt>
                <c:pt idx="1">
                  <c:v>小米</c:v>
                </c:pt>
                <c:pt idx="2">
                  <c:v>大众</c:v>
                </c:pt>
                <c:pt idx="3">
                  <c:v>ARCFOX</c:v>
                </c:pt>
                <c:pt idx="4">
                  <c:v>蔚来</c:v>
                </c:pt>
                <c:pt idx="5">
                  <c:v>理想</c:v>
                </c:pt>
                <c:pt idx="6">
                  <c:v>问界</c:v>
                </c:pt>
                <c:pt idx="7">
                  <c:v>特斯拉</c:v>
                </c:pt>
                <c:pt idx="8">
                  <c:v>丰田</c:v>
                </c:pt>
                <c:pt idx="9">
                  <c:v>比亚迪</c:v>
                </c:pt>
              </c:strCache>
            </c:strRef>
          </c:cat>
          <c:val>
            <c:numRef>
              <c:f>Sheet1!$B$2:$B$11</c:f>
              <c:numCache>
                <c:formatCode>General</c:formatCode>
                <c:ptCount val="10"/>
                <c:pt idx="0">
                  <c:v>686</c:v>
                </c:pt>
                <c:pt idx="1">
                  <c:v>783</c:v>
                </c:pt>
                <c:pt idx="2">
                  <c:v>867</c:v>
                </c:pt>
                <c:pt idx="3">
                  <c:v>1136</c:v>
                </c:pt>
                <c:pt idx="4">
                  <c:v>1620</c:v>
                </c:pt>
                <c:pt idx="5">
                  <c:v>1658</c:v>
                </c:pt>
                <c:pt idx="6">
                  <c:v>1841</c:v>
                </c:pt>
                <c:pt idx="7">
                  <c:v>2123</c:v>
                </c:pt>
                <c:pt idx="8">
                  <c:v>3634</c:v>
                </c:pt>
                <c:pt idx="9">
                  <c:v>7939</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6</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小鹏</c:v>
                </c:pt>
                <c:pt idx="1">
                  <c:v>大众</c:v>
                </c:pt>
                <c:pt idx="2">
                  <c:v>极氪</c:v>
                </c:pt>
                <c:pt idx="3">
                  <c:v>极狐</c:v>
                </c:pt>
                <c:pt idx="4">
                  <c:v>问界</c:v>
                </c:pt>
                <c:pt idx="5">
                  <c:v>蔚来</c:v>
                </c:pt>
                <c:pt idx="6">
                  <c:v>理想</c:v>
                </c:pt>
                <c:pt idx="7">
                  <c:v>丰田</c:v>
                </c:pt>
                <c:pt idx="8">
                  <c:v>特斯拉</c:v>
                </c:pt>
                <c:pt idx="9">
                  <c:v>比亚迪</c:v>
                </c:pt>
              </c:strCache>
            </c:strRef>
          </c:cat>
          <c:val>
            <c:numRef>
              <c:f>Sheet1!$B$2:$B$11</c:f>
              <c:numCache>
                <c:formatCode>General</c:formatCode>
                <c:ptCount val="10"/>
                <c:pt idx="0">
                  <c:v>761</c:v>
                </c:pt>
                <c:pt idx="1">
                  <c:v>766</c:v>
                </c:pt>
                <c:pt idx="2">
                  <c:v>995</c:v>
                </c:pt>
                <c:pt idx="3">
                  <c:v>1405</c:v>
                </c:pt>
                <c:pt idx="4">
                  <c:v>1513</c:v>
                </c:pt>
                <c:pt idx="5">
                  <c:v>1676</c:v>
                </c:pt>
                <c:pt idx="6">
                  <c:v>1825</c:v>
                </c:pt>
                <c:pt idx="7">
                  <c:v>2602</c:v>
                </c:pt>
                <c:pt idx="8">
                  <c:v>3339</c:v>
                </c:pt>
                <c:pt idx="9">
                  <c:v>7698</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pt idx="7">
                  <c:v>59717</c:v>
                </c:pt>
                <c:pt idx="8">
                  <c:v>55435</c:v>
                </c:pt>
                <c:pt idx="9">
                  <c:v>53330</c:v>
                </c:pt>
                <c:pt idx="10">
                  <c:v>55400</c:v>
                </c:pt>
                <c:pt idx="11">
                  <c:v>50583</c:v>
                </c:pt>
              </c:numCache>
            </c:numRef>
          </c:val>
          <c:extLst>
            <c:ext xmlns:c16="http://schemas.microsoft.com/office/drawing/2014/chart" uri="{C3380CC4-5D6E-409C-BE32-E72D297353CC}">
              <c16:uniqueId val="{00000000-6475-4641-B9EB-EE44E3B1334A}"/>
            </c:ext>
          </c:extLst>
        </c:ser>
        <c:ser>
          <c:idx val="6"/>
          <c:order val="6"/>
          <c:tx>
            <c:strRef>
              <c:f>Sheet1!$A$8</c:f>
              <c:strCache>
                <c:ptCount val="1"/>
                <c:pt idx="0">
                  <c:v>2024年</c:v>
                </c:pt>
              </c:strCache>
            </c:strRef>
          </c:tx>
          <c:spPr>
            <a:solidFill>
              <a:srgbClr val="92D05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60055</c:v>
                </c:pt>
                <c:pt idx="1">
                  <c:v>23781</c:v>
                </c:pt>
                <c:pt idx="2">
                  <c:v>62539</c:v>
                </c:pt>
                <c:pt idx="3">
                  <c:v>63595</c:v>
                </c:pt>
                <c:pt idx="4">
                  <c:v>58596</c:v>
                </c:pt>
                <c:pt idx="5">
                  <c:v>56426</c:v>
                </c:pt>
                <c:pt idx="6">
                  <c:v>60690</c:v>
                </c:pt>
              </c:numCache>
            </c:numRef>
          </c:val>
          <c:extLst>
            <c:ext xmlns:c16="http://schemas.microsoft.com/office/drawing/2014/chart" uri="{C3380CC4-5D6E-409C-BE32-E72D297353CC}">
              <c16:uniqueId val="{00000000-727E-44C2-A459-2E521129087F}"/>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spPr>
            <a:ln w="28575" cap="rnd">
              <a:solidFill>
                <a:srgbClr val="00B0F0"/>
              </a:solidFill>
              <a:round/>
            </a:ln>
            <a:effectLst/>
          </c:spPr>
          <c:marker>
            <c:symbol val="circle"/>
            <c:size val="5"/>
            <c:spPr>
              <a:solidFill>
                <a:schemeClr val="accent2"/>
              </a:solidFill>
              <a:ln w="9525">
                <a:solidFill>
                  <a:schemeClr val="accent2"/>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pt idx="7">
                  <c:v>0.41799999999999998</c:v>
                </c:pt>
                <c:pt idx="8">
                  <c:v>0.38579999999999998</c:v>
                </c:pt>
                <c:pt idx="9">
                  <c:v>0.39710000000000001</c:v>
                </c:pt>
                <c:pt idx="10">
                  <c:v>0.39589999999999997</c:v>
                </c:pt>
                <c:pt idx="11">
                  <c:v>0.41620000000000001</c:v>
                </c:pt>
              </c:numCache>
            </c:numRef>
          </c:val>
          <c:smooth val="0"/>
          <c:extLst>
            <c:ext xmlns:c16="http://schemas.microsoft.com/office/drawing/2014/chart" uri="{C3380CC4-5D6E-409C-BE32-E72D297353CC}">
              <c16:uniqueId val="{00000001-71AB-44BF-8AC4-323C495991A3}"/>
            </c:ext>
          </c:extLst>
        </c:ser>
        <c:ser>
          <c:idx val="2"/>
          <c:order val="2"/>
          <c:spPr>
            <a:ln w="28575" cap="rnd">
              <a:solidFill>
                <a:schemeClr val="tx2"/>
              </a:solidFill>
              <a:round/>
            </a:ln>
            <a:effectLst/>
          </c:spPr>
          <c:marker>
            <c:symbol val="circle"/>
            <c:size val="5"/>
            <c:spPr>
              <a:solidFill>
                <a:srgbClr val="FF0000"/>
              </a:solidFill>
              <a:ln w="9525">
                <a:solidFill>
                  <a:schemeClr val="accent3"/>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Sheet1!$B$4:$M$4</c:f>
              <c:numCache>
                <c:formatCode>0.00%</c:formatCode>
                <c:ptCount val="12"/>
                <c:pt idx="0">
                  <c:v>0.41160000000000002</c:v>
                </c:pt>
                <c:pt idx="1">
                  <c:v>0.38159999999999999</c:v>
                </c:pt>
                <c:pt idx="2">
                  <c:v>0.36270000000000002</c:v>
                </c:pt>
                <c:pt idx="3">
                  <c:v>0.35849999999999999</c:v>
                </c:pt>
                <c:pt idx="4">
                  <c:v>0.36530000000000001</c:v>
                </c:pt>
                <c:pt idx="5">
                  <c:v>0.36170000000000002</c:v>
                </c:pt>
                <c:pt idx="6">
                  <c:v>0.37430000000000002</c:v>
                </c:pt>
              </c:numCache>
            </c:numRef>
          </c:val>
          <c:smooth val="0"/>
          <c:extLst>
            <c:ext xmlns:c16="http://schemas.microsoft.com/office/drawing/2014/chart" uri="{C3380CC4-5D6E-409C-BE32-E72D297353CC}">
              <c16:uniqueId val="{00000000-2A27-4551-81FF-339DD9B9608B}"/>
            </c:ext>
          </c:extLst>
        </c:ser>
        <c:dLbls>
          <c:showLegendKey val="0"/>
          <c:showVal val="0"/>
          <c:showCatName val="0"/>
          <c:showSerName val="0"/>
          <c:showPercent val="0"/>
          <c:showBubbleSize val="0"/>
        </c:dLbls>
        <c:marker val="1"/>
        <c:smooth val="0"/>
        <c:axId val="618104080"/>
        <c:axId val="472338896"/>
        <c:extLst>
          <c:ext xmlns:c15="http://schemas.microsoft.com/office/drawing/2012/chart" uri="{02D57815-91ED-43cb-92C2-25804820EDAC}">
            <c15:filteredLineSeries>
              <c15: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extLst>
                      <c:ext uri="{02D57815-91ED-43cb-92C2-25804820EDAC}">
                        <c15:formulaRef>
                          <c15:sqref>Sheet1!$B$1:$M$1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Sheet1!$B$2:$M$2</c15:sqref>
                        </c15:formulaRef>
                      </c:ext>
                    </c:extLst>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15:ser>
            </c15:filteredLineSeries>
          </c:ext>
        </c:extLst>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zh-CN"/>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0.10801724137931035"/>
          <c:y val="0.17910631079885778"/>
          <c:w val="0.88089901477832511"/>
          <c:h val="0.58884194408762514"/>
        </c:manualLayout>
      </c:layout>
      <c:lineChart>
        <c:grouping val="standard"/>
        <c:varyColors val="0"/>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c:ext xmlns:c16="http://schemas.microsoft.com/office/drawing/2014/chart" uri="{C3380CC4-5D6E-409C-BE32-E72D297353CC}">
              <c16:uniqueId val="{00000001-CA63-42E9-96A1-DF9CB0890105}"/>
            </c:ext>
          </c:extLst>
        </c:ser>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pt idx="7">
                  <c:v>-5.4399999999999997E-2</c:v>
                </c:pt>
                <c:pt idx="8">
                  <c:v>2.0500000000000001E-2</c:v>
                </c:pt>
                <c:pt idx="9">
                  <c:v>0.11600000000000001</c:v>
                </c:pt>
                <c:pt idx="10">
                  <c:v>0.2424</c:v>
                </c:pt>
                <c:pt idx="11">
                  <c:v>0.1071</c:v>
                </c:pt>
              </c:numCache>
            </c:numRef>
          </c:val>
          <c:smooth val="0"/>
          <c:extLst>
            <c:ext xmlns:c16="http://schemas.microsoft.com/office/drawing/2014/chart" uri="{C3380CC4-5D6E-409C-BE32-E72D297353CC}">
              <c16:uniqueId val="{00000000-D3C3-4EEE-A5CA-1065F222C2EB}"/>
            </c:ext>
          </c:extLst>
        </c:ser>
        <c:ser>
          <c:idx val="7"/>
          <c:order val="7"/>
          <c:tx>
            <c:strRef>
              <c:f>Sheet1!$A$9</c:f>
              <c:strCache>
                <c:ptCount val="1"/>
                <c:pt idx="0">
                  <c:v>2024年</c:v>
                </c:pt>
              </c:strCache>
            </c:strRef>
          </c:tx>
          <c:spPr>
            <a:ln w="31750" cap="rnd">
              <a:solidFill>
                <a:srgbClr val="FF0000"/>
              </a:solidFill>
              <a:round/>
            </a:ln>
            <a:effectLst/>
          </c:spPr>
          <c:marker>
            <c:symbol val="circle"/>
            <c:size val="17"/>
            <c:spPr>
              <a:solidFill>
                <a:srgbClr val="FF0000"/>
              </a:solidFill>
              <a:ln>
                <a:noFill/>
              </a:ln>
              <a:effectLst/>
            </c:spPr>
          </c:marker>
          <c:dPt>
            <c:idx val="0"/>
            <c:marker>
              <c:symbol val="circle"/>
              <c:size val="17"/>
              <c:spPr>
                <a:solidFill>
                  <a:srgbClr val="FF0000"/>
                </a:solidFill>
                <a:ln>
                  <a:solidFill>
                    <a:srgbClr val="FF0000"/>
                  </a:solidFill>
                </a:ln>
                <a:effectLst/>
              </c:spPr>
            </c:marker>
            <c:bubble3D val="0"/>
            <c:extLst>
              <c:ext xmlns:c16="http://schemas.microsoft.com/office/drawing/2014/chart" uri="{C3380CC4-5D6E-409C-BE32-E72D297353CC}">
                <c16:uniqueId val="{00000001-04FE-4561-9C2F-461C19F20166}"/>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0.00%</c:formatCode>
                <c:ptCount val="12"/>
                <c:pt idx="0">
                  <c:v>1.1795</c:v>
                </c:pt>
                <c:pt idx="1">
                  <c:v>-0.33579999999999999</c:v>
                </c:pt>
                <c:pt idx="2">
                  <c:v>1.9800000000000002E-2</c:v>
                </c:pt>
                <c:pt idx="3">
                  <c:v>-6.3799999999999996E-2</c:v>
                </c:pt>
                <c:pt idx="4">
                  <c:v>0.13170000000000001</c:v>
                </c:pt>
                <c:pt idx="5">
                  <c:v>-0.13</c:v>
                </c:pt>
                <c:pt idx="6">
                  <c:v>-0.1249</c:v>
                </c:pt>
              </c:numCache>
            </c:numRef>
          </c:val>
          <c:smooth val="0"/>
          <c:extLst>
            <c:ext xmlns:c16="http://schemas.microsoft.com/office/drawing/2014/chart" uri="{C3380CC4-5D6E-409C-BE32-E72D297353CC}">
              <c16:uniqueId val="{00000000-04FE-4561-9C2F-461C19F20166}"/>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7</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蔚来</c:v>
                </c:pt>
                <c:pt idx="1">
                  <c:v>理想</c:v>
                </c:pt>
                <c:pt idx="2">
                  <c:v>问界</c:v>
                </c:pt>
                <c:pt idx="3">
                  <c:v>特斯拉</c:v>
                </c:pt>
                <c:pt idx="4">
                  <c:v>奔驰</c:v>
                </c:pt>
                <c:pt idx="5">
                  <c:v>奥迪</c:v>
                </c:pt>
                <c:pt idx="6">
                  <c:v>宝马</c:v>
                </c:pt>
                <c:pt idx="7">
                  <c:v>丰田</c:v>
                </c:pt>
                <c:pt idx="8">
                  <c:v>大众</c:v>
                </c:pt>
                <c:pt idx="9">
                  <c:v>比亚迪</c:v>
                </c:pt>
              </c:strCache>
            </c:strRef>
          </c:cat>
          <c:val>
            <c:numRef>
              <c:f>Sheet1!$B$2:$B$11</c:f>
              <c:numCache>
                <c:formatCode>General</c:formatCode>
                <c:ptCount val="10"/>
                <c:pt idx="0">
                  <c:v>1620</c:v>
                </c:pt>
                <c:pt idx="1">
                  <c:v>1658</c:v>
                </c:pt>
                <c:pt idx="2">
                  <c:v>1841</c:v>
                </c:pt>
                <c:pt idx="3">
                  <c:v>2123</c:v>
                </c:pt>
                <c:pt idx="4">
                  <c:v>2170</c:v>
                </c:pt>
                <c:pt idx="5">
                  <c:v>2286</c:v>
                </c:pt>
                <c:pt idx="6">
                  <c:v>2339</c:v>
                </c:pt>
                <c:pt idx="7">
                  <c:v>4880</c:v>
                </c:pt>
                <c:pt idx="8">
                  <c:v>5620</c:v>
                </c:pt>
                <c:pt idx="9">
                  <c:v>7939</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6</a:t>
            </a:r>
            <a:r>
              <a:rPr lang="zh-CN" altLang="en-US" dirty="0"/>
              <a:t>月北京国产乘用车品牌销售排行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蔚来</c:v>
                </c:pt>
                <c:pt idx="1">
                  <c:v>理想</c:v>
                </c:pt>
                <c:pt idx="2">
                  <c:v>奔驰</c:v>
                </c:pt>
                <c:pt idx="3">
                  <c:v>日产</c:v>
                </c:pt>
                <c:pt idx="4">
                  <c:v>奥迪</c:v>
                </c:pt>
                <c:pt idx="5">
                  <c:v>宝马</c:v>
                </c:pt>
                <c:pt idx="6">
                  <c:v>特斯拉</c:v>
                </c:pt>
                <c:pt idx="7">
                  <c:v>丰田</c:v>
                </c:pt>
                <c:pt idx="8">
                  <c:v>大众</c:v>
                </c:pt>
                <c:pt idx="9">
                  <c:v>比亚迪</c:v>
                </c:pt>
              </c:strCache>
            </c:strRef>
          </c:cat>
          <c:val>
            <c:numRef>
              <c:f>Sheet1!$B$2:$B$11</c:f>
              <c:numCache>
                <c:formatCode>General</c:formatCode>
                <c:ptCount val="10"/>
                <c:pt idx="0">
                  <c:v>1676</c:v>
                </c:pt>
                <c:pt idx="1">
                  <c:v>1825</c:v>
                </c:pt>
                <c:pt idx="2">
                  <c:v>1984</c:v>
                </c:pt>
                <c:pt idx="3">
                  <c:v>2043</c:v>
                </c:pt>
                <c:pt idx="4">
                  <c:v>2197</c:v>
                </c:pt>
                <c:pt idx="5">
                  <c:v>2504</c:v>
                </c:pt>
                <c:pt idx="6">
                  <c:v>3339</c:v>
                </c:pt>
                <c:pt idx="7">
                  <c:v>3945</c:v>
                </c:pt>
                <c:pt idx="8">
                  <c:v>5576</c:v>
                </c:pt>
                <c:pt idx="9">
                  <c:v>7698</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6</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红旗</c:v>
                </c:pt>
                <c:pt idx="1">
                  <c:v>坦克</c:v>
                </c:pt>
                <c:pt idx="2">
                  <c:v>别克</c:v>
                </c:pt>
                <c:pt idx="3">
                  <c:v>本田</c:v>
                </c:pt>
                <c:pt idx="4">
                  <c:v>丰田</c:v>
                </c:pt>
                <c:pt idx="5">
                  <c:v>日产</c:v>
                </c:pt>
                <c:pt idx="6">
                  <c:v>奔驰</c:v>
                </c:pt>
                <c:pt idx="7">
                  <c:v>宝马</c:v>
                </c:pt>
                <c:pt idx="8">
                  <c:v>奥迪</c:v>
                </c:pt>
                <c:pt idx="9">
                  <c:v>大众</c:v>
                </c:pt>
              </c:strCache>
            </c:strRef>
          </c:cat>
          <c:val>
            <c:numRef>
              <c:f>Sheet1!$B$2:$B$11</c:f>
              <c:numCache>
                <c:formatCode>General</c:formatCode>
                <c:ptCount val="10"/>
                <c:pt idx="0">
                  <c:v>843</c:v>
                </c:pt>
                <c:pt idx="1">
                  <c:v>907</c:v>
                </c:pt>
                <c:pt idx="2">
                  <c:v>931</c:v>
                </c:pt>
                <c:pt idx="3">
                  <c:v>1108</c:v>
                </c:pt>
                <c:pt idx="4">
                  <c:v>1343</c:v>
                </c:pt>
                <c:pt idx="5">
                  <c:v>1775</c:v>
                </c:pt>
                <c:pt idx="6">
                  <c:v>1815</c:v>
                </c:pt>
                <c:pt idx="7">
                  <c:v>1893</c:v>
                </c:pt>
                <c:pt idx="8">
                  <c:v>1995</c:v>
                </c:pt>
                <c:pt idx="9">
                  <c:v>4810</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7</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269838796299935"/>
          <c:y val="0.21340553126189937"/>
          <c:w val="0.79388881285437918"/>
          <c:h val="0.64103924635650245"/>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红旗</c:v>
                </c:pt>
                <c:pt idx="1">
                  <c:v>吉利</c:v>
                </c:pt>
                <c:pt idx="2">
                  <c:v>别克</c:v>
                </c:pt>
                <c:pt idx="3">
                  <c:v>本田</c:v>
                </c:pt>
                <c:pt idx="4">
                  <c:v>日产</c:v>
                </c:pt>
                <c:pt idx="5">
                  <c:v>丰田</c:v>
                </c:pt>
                <c:pt idx="6">
                  <c:v>宝马</c:v>
                </c:pt>
                <c:pt idx="7">
                  <c:v>奔驰</c:v>
                </c:pt>
                <c:pt idx="8">
                  <c:v>奥迪</c:v>
                </c:pt>
                <c:pt idx="9">
                  <c:v>大众</c:v>
                </c:pt>
              </c:strCache>
            </c:strRef>
          </c:cat>
          <c:val>
            <c:numRef>
              <c:f>Sheet1!$B$2:$B$11</c:f>
              <c:numCache>
                <c:formatCode>General</c:formatCode>
                <c:ptCount val="10"/>
                <c:pt idx="0">
                  <c:v>786</c:v>
                </c:pt>
                <c:pt idx="1">
                  <c:v>836</c:v>
                </c:pt>
                <c:pt idx="2">
                  <c:v>971</c:v>
                </c:pt>
                <c:pt idx="3">
                  <c:v>1017</c:v>
                </c:pt>
                <c:pt idx="4">
                  <c:v>1045</c:v>
                </c:pt>
                <c:pt idx="5">
                  <c:v>1246</c:v>
                </c:pt>
                <c:pt idx="6">
                  <c:v>1756</c:v>
                </c:pt>
                <c:pt idx="7">
                  <c:v>2055</c:v>
                </c:pt>
                <c:pt idx="8">
                  <c:v>2110</c:v>
                </c:pt>
                <c:pt idx="9">
                  <c:v>4753</c:v>
                </c:pt>
              </c:numCache>
            </c:numRef>
          </c:val>
          <c:extLst>
            <c:ext xmlns:c16="http://schemas.microsoft.com/office/drawing/2014/chart" uri="{C3380CC4-5D6E-409C-BE32-E72D297353CC}">
              <c16:uniqueId val="{00000000-AD4A-4085-8E9A-206DAC693BE4}"/>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max val="5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majorUnit val="1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c:ext xmlns:c16="http://schemas.microsoft.com/office/drawing/2014/chart" uri="{C3380CC4-5D6E-409C-BE32-E72D297353CC}">
              <c16:uniqueId val="{00000001-D36A-42E6-B98F-9E116902DB41}"/>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4275</c:v>
                </c:pt>
                <c:pt idx="3">
                  <c:v>3889</c:v>
                </c:pt>
                <c:pt idx="4">
                  <c:v>3377</c:v>
                </c:pt>
                <c:pt idx="5">
                  <c:v>3568</c:v>
                </c:pt>
                <c:pt idx="6">
                  <c:v>3677</c:v>
                </c:pt>
                <c:pt idx="7">
                  <c:v>3370</c:v>
                </c:pt>
                <c:pt idx="8">
                  <c:v>3992</c:v>
                </c:pt>
                <c:pt idx="9">
                  <c:v>3306</c:v>
                </c:pt>
                <c:pt idx="10">
                  <c:v>4186</c:v>
                </c:pt>
                <c:pt idx="11">
                  <c:v>4922</c:v>
                </c:pt>
              </c:numCache>
            </c:numRef>
          </c:val>
          <c:extLst>
            <c:ext xmlns:c16="http://schemas.microsoft.com/office/drawing/2014/chart" uri="{C3380CC4-5D6E-409C-BE32-E72D297353CC}">
              <c16:uniqueId val="{00000000-FA10-4831-80F6-585F7B81CE3A}"/>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4133</c:v>
                </c:pt>
                <c:pt idx="1">
                  <c:v>1691</c:v>
                </c:pt>
                <c:pt idx="2">
                  <c:v>3574</c:v>
                </c:pt>
                <c:pt idx="3">
                  <c:v>2877</c:v>
                </c:pt>
                <c:pt idx="4">
                  <c:v>3122</c:v>
                </c:pt>
                <c:pt idx="5">
                  <c:v>3080</c:v>
                </c:pt>
                <c:pt idx="6">
                  <c:v>2976</c:v>
                </c:pt>
              </c:numCache>
            </c:numRef>
          </c:val>
          <c:extLst>
            <c:ext xmlns:c16="http://schemas.microsoft.com/office/drawing/2014/chart" uri="{C3380CC4-5D6E-409C-BE32-E72D297353CC}">
              <c16:uniqueId val="{00000000-6791-49C0-8023-0AAFCE1299B7}"/>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31450573293273743"/>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dLbl>
              <c:idx val="3"/>
              <c:layout>
                <c:manualLayout>
                  <c:x val="-1.9648851902494224E-2"/>
                  <c:y val="8.07703932976624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9FE-4B83-954B-7CE01995EAF9}"/>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Sheet1!$A$2:$A$44</c:f>
              <c:strCache>
                <c:ptCount val="43"/>
                <c:pt idx="0">
                  <c:v>2021年1月</c:v>
                </c:pt>
                <c:pt idx="1">
                  <c:v>2月</c:v>
                </c:pt>
                <c:pt idx="2">
                  <c:v>3月</c:v>
                </c:pt>
                <c:pt idx="3">
                  <c:v>4月</c:v>
                </c:pt>
                <c:pt idx="4">
                  <c:v>5月</c:v>
                </c:pt>
                <c:pt idx="5">
                  <c:v>6月</c:v>
                </c:pt>
                <c:pt idx="6">
                  <c:v>7月</c:v>
                </c:pt>
                <c:pt idx="7">
                  <c:v>8月</c:v>
                </c:pt>
                <c:pt idx="8">
                  <c:v>9月</c:v>
                </c:pt>
                <c:pt idx="9">
                  <c:v>10月</c:v>
                </c:pt>
                <c:pt idx="10">
                  <c:v>11月</c:v>
                </c:pt>
                <c:pt idx="11">
                  <c:v>12月</c:v>
                </c:pt>
                <c:pt idx="12">
                  <c:v>2022年1月</c:v>
                </c:pt>
                <c:pt idx="13">
                  <c:v>2月</c:v>
                </c:pt>
                <c:pt idx="14">
                  <c:v>3月</c:v>
                </c:pt>
                <c:pt idx="15">
                  <c:v>4月</c:v>
                </c:pt>
                <c:pt idx="16">
                  <c:v>5月</c:v>
                </c:pt>
                <c:pt idx="17">
                  <c:v>6月</c:v>
                </c:pt>
                <c:pt idx="18">
                  <c:v>7月</c:v>
                </c:pt>
                <c:pt idx="19">
                  <c:v>8月</c:v>
                </c:pt>
                <c:pt idx="20">
                  <c:v>9月</c:v>
                </c:pt>
                <c:pt idx="21">
                  <c:v>10月</c:v>
                </c:pt>
                <c:pt idx="22">
                  <c:v>11月</c:v>
                </c:pt>
                <c:pt idx="23">
                  <c:v>12月</c:v>
                </c:pt>
                <c:pt idx="24">
                  <c:v>2023年1月</c:v>
                </c:pt>
                <c:pt idx="25">
                  <c:v>2月</c:v>
                </c:pt>
                <c:pt idx="26">
                  <c:v>3月</c:v>
                </c:pt>
                <c:pt idx="27">
                  <c:v>4月</c:v>
                </c:pt>
                <c:pt idx="28">
                  <c:v>5月</c:v>
                </c:pt>
                <c:pt idx="29">
                  <c:v>6月</c:v>
                </c:pt>
                <c:pt idx="30">
                  <c:v>7月</c:v>
                </c:pt>
                <c:pt idx="31">
                  <c:v>8月</c:v>
                </c:pt>
                <c:pt idx="32">
                  <c:v>9月</c:v>
                </c:pt>
                <c:pt idx="33">
                  <c:v>10月</c:v>
                </c:pt>
                <c:pt idx="34">
                  <c:v>11月</c:v>
                </c:pt>
                <c:pt idx="35">
                  <c:v>12月</c:v>
                </c:pt>
                <c:pt idx="36">
                  <c:v>2024年1月</c:v>
                </c:pt>
                <c:pt idx="37">
                  <c:v>2月</c:v>
                </c:pt>
                <c:pt idx="38">
                  <c:v>3月</c:v>
                </c:pt>
                <c:pt idx="39">
                  <c:v>4月</c:v>
                </c:pt>
                <c:pt idx="40">
                  <c:v>5月</c:v>
                </c:pt>
                <c:pt idx="41">
                  <c:v>6月</c:v>
                </c:pt>
                <c:pt idx="42">
                  <c:v>7月</c:v>
                </c:pt>
              </c:strCache>
            </c:strRef>
          </c:cat>
          <c:val>
            <c:numRef>
              <c:f>Sheet1!$B$2:$B$44</c:f>
              <c:numCache>
                <c:formatCode>0.00%</c:formatCode>
                <c:ptCount val="43"/>
                <c:pt idx="0">
                  <c:v>9.35E-2</c:v>
                </c:pt>
                <c:pt idx="1">
                  <c:v>0.10730000000000001</c:v>
                </c:pt>
                <c:pt idx="2">
                  <c:v>8.9499999999999996E-2</c:v>
                </c:pt>
                <c:pt idx="3">
                  <c:v>8.9800000000000005E-2</c:v>
                </c:pt>
                <c:pt idx="4">
                  <c:v>9.2299999999999993E-2</c:v>
                </c:pt>
                <c:pt idx="5">
                  <c:v>9.2299999999999993E-2</c:v>
                </c:pt>
                <c:pt idx="6">
                  <c:v>9.6600000000000005E-2</c:v>
                </c:pt>
                <c:pt idx="7">
                  <c:v>8.9700000000000002E-2</c:v>
                </c:pt>
                <c:pt idx="8">
                  <c:v>8.5800000000000001E-2</c:v>
                </c:pt>
                <c:pt idx="9">
                  <c:v>7.8E-2</c:v>
                </c:pt>
                <c:pt idx="10">
                  <c:v>7.6600000000000001E-2</c:v>
                </c:pt>
                <c:pt idx="11">
                  <c:v>7.3800000000000004E-2</c:v>
                </c:pt>
                <c:pt idx="12">
                  <c:v>8.48E-2</c:v>
                </c:pt>
                <c:pt idx="13">
                  <c:v>8.2400000000000001E-2</c:v>
                </c:pt>
                <c:pt idx="14">
                  <c:v>7.8899999999999998E-2</c:v>
                </c:pt>
                <c:pt idx="15">
                  <c:v>9.2399999999999996E-2</c:v>
                </c:pt>
                <c:pt idx="16">
                  <c:v>6.4500000000000002E-2</c:v>
                </c:pt>
                <c:pt idx="17">
                  <c:v>6.3200000000000006E-2</c:v>
                </c:pt>
                <c:pt idx="18">
                  <c:v>6.7599999999999993E-2</c:v>
                </c:pt>
                <c:pt idx="19">
                  <c:v>6.6500000000000004E-2</c:v>
                </c:pt>
                <c:pt idx="20">
                  <c:v>6.4699999999999994E-2</c:v>
                </c:pt>
                <c:pt idx="21">
                  <c:v>6.9199999999999998E-2</c:v>
                </c:pt>
                <c:pt idx="22">
                  <c:v>5.9700000000000003E-2</c:v>
                </c:pt>
                <c:pt idx="23">
                  <c:v>4.1200000000000001E-2</c:v>
                </c:pt>
                <c:pt idx="24">
                  <c:v>0.10580000000000001</c:v>
                </c:pt>
                <c:pt idx="25">
                  <c:v>8.7999999999999995E-2</c:v>
                </c:pt>
                <c:pt idx="26">
                  <c:v>5.9799999999999999E-2</c:v>
                </c:pt>
                <c:pt idx="27">
                  <c:v>6.6199999999999995E-2</c:v>
                </c:pt>
                <c:pt idx="28">
                  <c:v>6.7699999999999996E-2</c:v>
                </c:pt>
                <c:pt idx="29">
                  <c:v>5.04E-2</c:v>
                </c:pt>
                <c:pt idx="30">
                  <c:v>5.3400000000000003E-2</c:v>
                </c:pt>
                <c:pt idx="31">
                  <c:v>5.4100000000000002E-2</c:v>
                </c:pt>
                <c:pt idx="32">
                  <c:v>6.0400000000000002E-2</c:v>
                </c:pt>
                <c:pt idx="33">
                  <c:v>6.3799999999999996E-2</c:v>
                </c:pt>
                <c:pt idx="34">
                  <c:v>7.2900000000000006E-2</c:v>
                </c:pt>
                <c:pt idx="35">
                  <c:v>6.5299999999999997E-2</c:v>
                </c:pt>
                <c:pt idx="36">
                  <c:v>6.8599999999999994E-2</c:v>
                </c:pt>
                <c:pt idx="37">
                  <c:v>6.4699999999999994E-2</c:v>
                </c:pt>
                <c:pt idx="38">
                  <c:v>6.4000000000000001E-2</c:v>
                </c:pt>
                <c:pt idx="39">
                  <c:v>5.2299999999999999E-2</c:v>
                </c:pt>
                <c:pt idx="40">
                  <c:v>5.5300000000000002E-2</c:v>
                </c:pt>
                <c:pt idx="41">
                  <c:v>0.05</c:v>
                </c:pt>
                <c:pt idx="42">
                  <c:v>4.9399999999999999E-2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2024</a:t>
            </a:r>
            <a:r>
              <a:rPr lang="zh-CN" sz="2000" b="1" dirty="0"/>
              <a:t>年</a:t>
            </a:r>
            <a:r>
              <a:rPr lang="en-US" altLang="zh-CN" sz="2000" b="1" dirty="0"/>
              <a:t>7</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1185126356007313"/>
          <c:y val="4.218741733503073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迷你</c:v>
                </c:pt>
                <c:pt idx="2">
                  <c:v>丰田</c:v>
                </c:pt>
                <c:pt idx="3">
                  <c:v>沃尔沃</c:v>
                </c:pt>
                <c:pt idx="4">
                  <c:v>保时捷</c:v>
                </c:pt>
                <c:pt idx="5">
                  <c:v>宝马</c:v>
                </c:pt>
                <c:pt idx="6">
                  <c:v>路虎</c:v>
                </c:pt>
                <c:pt idx="7">
                  <c:v>奥迪</c:v>
                </c:pt>
                <c:pt idx="8">
                  <c:v>雷克萨斯</c:v>
                </c:pt>
                <c:pt idx="9">
                  <c:v>奔驰</c:v>
                </c:pt>
              </c:strCache>
            </c:strRef>
          </c:cat>
          <c:val>
            <c:numRef>
              <c:f>Sheet1!$B$2:$B$11</c:f>
              <c:numCache>
                <c:formatCode>General</c:formatCode>
                <c:ptCount val="10"/>
                <c:pt idx="0">
                  <c:v>50</c:v>
                </c:pt>
                <c:pt idx="1">
                  <c:v>68</c:v>
                </c:pt>
                <c:pt idx="2">
                  <c:v>97</c:v>
                </c:pt>
                <c:pt idx="3">
                  <c:v>188</c:v>
                </c:pt>
                <c:pt idx="4">
                  <c:v>201</c:v>
                </c:pt>
                <c:pt idx="5">
                  <c:v>365</c:v>
                </c:pt>
                <c:pt idx="6">
                  <c:v>372</c:v>
                </c:pt>
                <c:pt idx="7">
                  <c:v>387</c:v>
                </c:pt>
                <c:pt idx="8">
                  <c:v>504</c:v>
                </c:pt>
                <c:pt idx="9">
                  <c:v>580</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4-04-01T17:30:06.566" idx="3">
    <p:pos x="7066" y="928"/>
    <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2024/9/6</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2024/9/6</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2024/9/6</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2024/9/6</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2024/9/6</a:t>
            </a:fld>
            <a:endParaRPr lang="en-US" dirty="0"/>
          </a:p>
        </p:txBody>
      </p:sp>
    </p:spTree>
    <p:extLst>
      <p:ext uri="{BB962C8B-B14F-4D97-AF65-F5344CB8AC3E}">
        <p14:creationId xmlns:p14="http://schemas.microsoft.com/office/powerpoint/2010/main" val="32385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2024/9/6</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2024/9/6</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14</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2024/9/6</a:t>
            </a:fld>
            <a:endParaRPr lang="en-US" dirty="0"/>
          </a:p>
        </p:txBody>
      </p:sp>
    </p:spTree>
    <p:extLst>
      <p:ext uri="{BB962C8B-B14F-4D97-AF65-F5344CB8AC3E}">
        <p14:creationId xmlns:p14="http://schemas.microsoft.com/office/powerpoint/2010/main" val="4189381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15</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2024/9/6</a:t>
            </a:fld>
            <a:endParaRPr lang="en-US" dirty="0"/>
          </a:p>
        </p:txBody>
      </p:sp>
    </p:spTree>
    <p:extLst>
      <p:ext uri="{BB962C8B-B14F-4D97-AF65-F5344CB8AC3E}">
        <p14:creationId xmlns:p14="http://schemas.microsoft.com/office/powerpoint/2010/main" val="825951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2024/9/6</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2024/9/6</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2024/9/6</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2024/9/6</a:t>
            </a:fld>
            <a:endParaRPr lang="en-US" dirty="0"/>
          </a:p>
        </p:txBody>
      </p:sp>
    </p:spTree>
    <p:extLst>
      <p:ext uri="{BB962C8B-B14F-4D97-AF65-F5344CB8AC3E}">
        <p14:creationId xmlns:p14="http://schemas.microsoft.com/office/powerpoint/2010/main" val="2924418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2024/9/6</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2024/9/6</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2024/9/6</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2024/9/6</a:t>
            </a:fld>
            <a:endParaRPr lang="en-US" dirty="0"/>
          </a:p>
        </p:txBody>
      </p:sp>
    </p:spTree>
    <p:extLst>
      <p:ext uri="{BB962C8B-B14F-4D97-AF65-F5344CB8AC3E}">
        <p14:creationId xmlns:p14="http://schemas.microsoft.com/office/powerpoint/2010/main" val="412390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2024/9/6</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1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15.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chart" Target="../charts/char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2024</a:t>
            </a:r>
            <a:r>
              <a:rPr lang="zh-CN" altLang="en-US" dirty="0"/>
              <a:t>年</a:t>
            </a:r>
            <a:r>
              <a:rPr lang="en-US" altLang="zh-CN" dirty="0"/>
              <a:t>7</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282827870"/>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1126128560"/>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10525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1370977076"/>
              </p:ext>
            </p:extLst>
          </p:nvPr>
        </p:nvGraphicFramePr>
        <p:xfrm>
          <a:off x="1543203" y="146414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2508583953"/>
              </p:ext>
            </p:extLst>
          </p:nvPr>
        </p:nvGraphicFramePr>
        <p:xfrm>
          <a:off x="6400800" y="145398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170698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6.07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7.56%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2.46%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1-7</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38.57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3.97%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3923252146"/>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37</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，外迁率环比增长</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1.26</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.88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月北京二手车外迁率为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37.29%</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，累计外迁</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14</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万辆，同比下降</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10</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2369936237"/>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a:xfrm>
            <a:off x="638986" y="1424304"/>
            <a:ext cx="10904865" cy="5076156"/>
          </a:xfrm>
        </p:spPr>
        <p:txBody>
          <a:bodyPr rtlCol="0">
            <a:noAutofit/>
          </a:bodyPr>
          <a:lstStyle/>
          <a:p>
            <a:pPr marL="342900" indent="-342900" algn="just">
              <a:buFont typeface="Wingdings" panose="05000000000000000000" pitchFamily="2" charset="2"/>
              <a:buChar char=""/>
              <a:tabLst>
                <a:tab pos="457200" algn="l"/>
              </a:tabLst>
            </a:pP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7</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月北京汽车消费市场没能继续延续上升势头，在</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6</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月新车销量达到</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6.16</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万辆后，</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7</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月北京新车交易</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6.03</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万辆，环比下降</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2.07%</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，；同比更是下降</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12.49%</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，比去年同期少销售新车</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8602</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辆。唯一</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7</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月份仍保持双增长的是新能源汽车销售，但</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7</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月北京新能源汽车的增长也有所放缓，全月销售新能源汽车</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3.36</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万辆，环比增长</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1.64%</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，同比增长</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11.13%</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。新能源汽车虽增速有所放缓，但市占率仍稳步提升，</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7</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月北京新能源汽车销量已占北京新车总交易量的</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55.66%</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。是今年市占率连续第三个月超过</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50%</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。在新车消费需求上，北京新能源汽车的市占率不断攀升，而传统汽油车则是节节败退，传统合资车生存越发艰难。在国产新能源汽车市场份额不断增长的大趋势下，北京进口车销售占比持续走低，</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7</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月北京市进口车交易</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2976</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辆，环比再下降</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3.38%</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，同比更是下降</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19.06 %</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。市场份额已经不足</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5%</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，整个进口车销售需求在经济大环境及价格波动的双重影响下出现明显停滞。在</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7</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月新车价格基本稳定及部分车型价格回调的影响下，北京二手车交易终于出现回暖势头。</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7</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月份北京市二手车成交过户</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6.07</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万辆次，环比增长</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7.56%</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，虽同比仍下降</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2.46%</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，但降幅与新车相比呈</a:t>
            </a:r>
            <a:r>
              <a:rPr lang="zh-CN" altLang="en-US" sz="1800" b="1" kern="100" dirty="0">
                <a:effectLst/>
                <a:latin typeface="等线" panose="02010600030101010101" pitchFamily="2" charset="-122"/>
                <a:ea typeface="等线" panose="02010600030101010101" pitchFamily="2" charset="-122"/>
                <a:cs typeface="Times New Roman" panose="02020603050405020304" pitchFamily="18" charset="0"/>
              </a:rPr>
              <a:t>明显</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下降趋势。</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lvl="0" indent="0" algn="just">
              <a:buNone/>
              <a:tabLst>
                <a:tab pos="457200" algn="l"/>
              </a:tabLst>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423577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marL="342900" lvl="0" indent="-342900" algn="just">
              <a:buFont typeface="Wingdings" panose="05000000000000000000" pitchFamily="2" charset="2"/>
              <a:buChar char=""/>
              <a:tabLst>
                <a:tab pos="457200" algn="l"/>
              </a:tabLst>
            </a:pP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1</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7</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月北京累计交易新车</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37.56</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万辆，同比去年累计增长</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1.49%</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，增幅低于全国</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2.91</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个百分点。北京市二手车累计成交过户</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38.57</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万辆次，同比下降</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3.97%</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，新旧车比为</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1</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1.03</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。从整体销售趋势来看。北京汽车销量呈下降趋势，消费需求有所放缓。新车同比增长率受去年同期销售数据影响，累计增长率逐月下降。</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7</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月份北京新增家庭纯电动指标</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2</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万个，在消费者购车意愿不断下降的大趋势下，能否快速带动</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8</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月北京整体新车销量还需观望。在新车价格相对稳定的</a:t>
            </a:r>
            <a:r>
              <a:rPr lang="zh-CN" altLang="en-US" sz="2000" b="1" kern="100" dirty="0">
                <a:effectLst/>
                <a:latin typeface="等线" panose="02010600030101010101" pitchFamily="2" charset="-122"/>
                <a:ea typeface="等线" panose="02010600030101010101" pitchFamily="2" charset="-122"/>
                <a:cs typeface="Times New Roman" panose="02020603050405020304" pitchFamily="18" charset="0"/>
              </a:rPr>
              <a:t>大环境</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下，</a:t>
            </a:r>
            <a:r>
              <a:rPr lang="zh-CN" altLang="en-US" sz="2000" b="1" kern="100" dirty="0">
                <a:effectLst/>
                <a:latin typeface="等线" panose="02010600030101010101" pitchFamily="2" charset="-122"/>
                <a:ea typeface="等线" panose="02010600030101010101" pitchFamily="2" charset="-122"/>
                <a:cs typeface="Times New Roman" panose="02020603050405020304" pitchFamily="18" charset="0"/>
              </a:rPr>
              <a:t>北京</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二手车买卖有所活跃，</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8</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月份北京二手车交易</a:t>
            </a:r>
            <a:r>
              <a:rPr lang="zh-CN" altLang="en-US" sz="2000" b="1" kern="100" dirty="0">
                <a:effectLst/>
                <a:latin typeface="等线" panose="02010600030101010101" pitchFamily="2" charset="-122"/>
                <a:ea typeface="等线" panose="02010600030101010101" pitchFamily="2" charset="-122"/>
                <a:cs typeface="Times New Roman" panose="02020603050405020304" pitchFamily="18" charset="0"/>
              </a:rPr>
              <a:t>将</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继续延续稳步上涨的趋势，有望实现当月同环比双增长</a:t>
            </a:r>
            <a:r>
              <a:rPr lang="zh-CN" altLang="en-US" sz="20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2000" b="1" kern="100" dirty="0">
                <a:effectLst/>
                <a:latin typeface="等线" panose="02010600030101010101" pitchFamily="2" charset="-122"/>
                <a:ea typeface="等线" panose="02010600030101010101" pitchFamily="2" charset="-122"/>
                <a:cs typeface="Times New Roman" panose="02020603050405020304" pitchFamily="18" charset="0"/>
              </a:rPr>
              <a:t>但国家对报废车更新补贴的增加将会减少原有</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2</a:t>
            </a:r>
            <a:r>
              <a:rPr lang="zh-CN" altLang="en-US" sz="2000" b="1" kern="100" dirty="0">
                <a:effectLst/>
                <a:latin typeface="等线" panose="02010600030101010101" pitchFamily="2" charset="-122"/>
                <a:ea typeface="等线" panose="02010600030101010101" pitchFamily="2" charset="-122"/>
                <a:cs typeface="Times New Roman" panose="02020603050405020304" pitchFamily="18" charset="0"/>
              </a:rPr>
              <a:t>万元以下二手车的买卖，对部分二手车经销商的盈利水平有所影响</a:t>
            </a:r>
            <a:r>
              <a:rPr lang="zh-CN" altLang="zh-CN" sz="2000" b="1" kern="100" dirty="0">
                <a:effectLst/>
                <a:latin typeface="等线" panose="02010600030101010101" pitchFamily="2" charset="-122"/>
                <a:ea typeface="等线" panose="02010600030101010101" pitchFamily="2" charset="-122"/>
                <a:cs typeface="Times New Roman" panose="02020603050405020304" pitchFamily="18" charset="0"/>
              </a:rPr>
              <a:t>。</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en-US" altLang="zh-CN" sz="1800" b="1" kern="100" dirty="0">
              <a:latin typeface="宋体"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74260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2134114775"/>
              </p:ext>
            </p:extLst>
          </p:nvPr>
        </p:nvGraphicFramePr>
        <p:xfrm>
          <a:off x="638986"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94375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03</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.0</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环比降幅低于</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9</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.33</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12.49</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同比降</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高于</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.29</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37.56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低</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3199520244"/>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2257862055"/>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2877101799"/>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2909236021"/>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图表 1">
            <a:extLst>
              <a:ext uri="{FF2B5EF4-FFF2-40B4-BE49-F238E27FC236}">
                <a16:creationId xmlns:a16="http://schemas.microsoft.com/office/drawing/2014/main" id="{E6AA44C0-0FEA-27C7-66C5-6C92BA971112}"/>
              </a:ext>
            </a:extLst>
          </p:cNvPr>
          <p:cNvGraphicFramePr/>
          <p:nvPr>
            <p:extLst>
              <p:ext uri="{D42A27DB-BD31-4B8C-83A1-F6EECF244321}">
                <p14:modId xmlns:p14="http://schemas.microsoft.com/office/powerpoint/2010/main" val="2474107832"/>
              </p:ext>
            </p:extLst>
          </p:nvPr>
        </p:nvGraphicFramePr>
        <p:xfrm>
          <a:off x="1149456" y="1442324"/>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40095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7</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2976</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3.38%</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19.06 %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1-7</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2.15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万辆，同比下降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14,78%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587979568"/>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9028590" y="1787114"/>
            <a:ext cx="2685890" cy="2912464"/>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7</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4.94%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0.06</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1571499069"/>
              </p:ext>
            </p:extLst>
          </p:nvPr>
        </p:nvGraphicFramePr>
        <p:xfrm>
          <a:off x="477520" y="1483360"/>
          <a:ext cx="848360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4163116676"/>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2986216841"/>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0007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251531"/>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3.36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1.64%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11.13%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55.66%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1.89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56.28%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17.93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24.83%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47.74%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861020427"/>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188370</TotalTime>
  <Words>1128</Words>
  <Application>Microsoft Office PowerPoint</Application>
  <PresentationFormat>宽屏</PresentationFormat>
  <Paragraphs>86</Paragraphs>
  <Slides>15</Slides>
  <Notes>15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Microsoft YaHei UI</vt:lpstr>
      <vt:lpstr>等线</vt:lpstr>
      <vt:lpstr>宋体</vt:lpstr>
      <vt:lpstr>Arial</vt:lpstr>
      <vt:lpstr>Calibri</vt:lpstr>
      <vt:lpstr>Wingdings</vt:lpstr>
      <vt:lpstr>最小和静音</vt:lpstr>
      <vt:lpstr>北京汽车市场分析</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承桉 李</cp:lastModifiedBy>
  <cp:revision>262</cp:revision>
  <dcterms:created xsi:type="dcterms:W3CDTF">2021-12-26T04:02:55Z</dcterms:created>
  <dcterms:modified xsi:type="dcterms:W3CDTF">2024-09-06T09:19:20Z</dcterms:modified>
</cp:coreProperties>
</file>