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ags/tag3.xml" ContentType="application/vnd.openxmlformats-officedocument.presentationml.tags+xml"/>
  <Override PartName="/ppt/tags/tag4.xml" ContentType="application/vnd.openxmlformats-officedocument.presentationml.tags+xml"/>
  <Override PartName="/ppt/theme/themeOverride2.xml" ContentType="application/vnd.openxmlformats-officedocument.themeOverride+xml"/>
  <Override PartName="/ppt/tags/tag5.xml" ContentType="application/vnd.openxmlformats-officedocument.presentationml.tags+xml"/>
  <Override PartName="/ppt/theme/themeOverride3.xml" ContentType="application/vnd.openxmlformats-officedocument.themeOverr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4.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5.xml" ContentType="application/vnd.openxmlformats-officedocument.themeOverride+xml"/>
  <Override PartName="/ppt/charts/chart3.xml" ContentType="application/vnd.openxmlformats-officedocument.drawingml.chart+xml"/>
  <Override PartName="/ppt/theme/themeOverride6.xml" ContentType="application/vnd.openxmlformats-officedocument.themeOverr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7.xml" ContentType="application/vnd.openxmlformats-officedocument.themeOverr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charts/chart5.xml" ContentType="application/vnd.openxmlformats-officedocument.drawingml.chart+xml"/>
  <Override PartName="/ppt/theme/themeOverride8.xml" ContentType="application/vnd.openxmlformats-officedocument.themeOverride+xml"/>
  <Override PartName="/ppt/charts/chart6.xml" ContentType="application/vnd.openxmlformats-officedocument.drawingml.chart+xml"/>
  <Override PartName="/ppt/charts/style4.xml" ContentType="application/vnd.ms-office.chartstyle+xml"/>
  <Override PartName="/ppt/charts/colors4.xml" ContentType="application/vnd.ms-office.chartcolorstyle+xml"/>
  <Override PartName="/ppt/charts/chart7.xml" ContentType="application/vnd.openxmlformats-officedocument.drawingml.chart+xml"/>
  <Override PartName="/ppt/charts/style5.xml" ContentType="application/vnd.ms-office.chartstyle+xml"/>
  <Override PartName="/ppt/charts/colors5.xml" ContentType="application/vnd.ms-office.chartcolorstyle+xml"/>
  <Override PartName="/ppt/charts/chart8.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9.xml" ContentType="application/vnd.openxmlformats-officedocument.themeOverr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charts/chart9.xml" ContentType="application/vnd.openxmlformats-officedocument.drawingml.chart+xml"/>
  <Override PartName="/ppt/theme/themeOverride10.xml" ContentType="application/vnd.openxmlformats-officedocument.themeOverride+xml"/>
  <Override PartName="/ppt/charts/chart10.xml" ContentType="application/vnd.openxmlformats-officedocument.drawingml.chart+xml"/>
  <Override PartName="/ppt/charts/style7.xml" ContentType="application/vnd.ms-office.chartstyle+xml"/>
  <Override PartName="/ppt/charts/colors7.xml" ContentType="application/vnd.ms-office.chartcolorstyle+xml"/>
  <Override PartName="/ppt/charts/chart11.xml" ContentType="application/vnd.openxmlformats-officedocument.drawingml.chart+xml"/>
  <Override PartName="/ppt/charts/style8.xml" ContentType="application/vnd.ms-office.chartstyle+xml"/>
  <Override PartName="/ppt/charts/colors8.xml" ContentType="application/vnd.ms-office.chartcolorstyle+xml"/>
  <Override PartName="/ppt/charts/chart12.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11.xml" ContentType="application/vnd.openxmlformats-officedocument.themeOverr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charts/chart13.xml" ContentType="application/vnd.openxmlformats-officedocument.drawingml.chart+xml"/>
  <Override PartName="/ppt/theme/themeOverride12.xml" ContentType="application/vnd.openxmlformats-officedocument.themeOverride+xml"/>
  <Override PartName="/ppt/charts/chart14.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3.xml" ContentType="application/vnd.openxmlformats-officedocument.themeOverride+xml"/>
  <Override PartName="/ppt/charts/chart15.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4.xml" ContentType="application/vnd.openxmlformats-officedocument.themeOverr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charts/chart16.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5.xml" ContentType="application/vnd.openxmlformats-officedocument.themeOverride+xml"/>
  <Override PartName="/ppt/charts/chart17.xml" ContentType="application/vnd.openxmlformats-officedocument.drawingml.chart+xml"/>
  <Override PartName="/ppt/theme/themeOverride16.xml" ContentType="application/vnd.openxmlformats-officedocument.themeOverride+xml"/>
  <Override PartName="/ppt/charts/chart18.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17.xml" ContentType="application/vnd.openxmlformats-officedocument.themeOverride+xml"/>
  <Override PartName="/ppt/charts/chart19.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8.xml" ContentType="application/vnd.openxmlformats-officedocument.themeOverr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charts/chart20.xml" ContentType="application/vnd.openxmlformats-officedocument.drawingml.chart+xml"/>
  <Override PartName="/ppt/theme/themeOverride19.xml" ContentType="application/vnd.openxmlformats-officedocument.themeOverride+xml"/>
  <Override PartName="/ppt/charts/chart21.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22.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23.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20.xml" ContentType="application/vnd.openxmlformats-officedocument.themeOverr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charts/chart24.xml" ContentType="application/vnd.openxmlformats-officedocument.drawingml.chart+xml"/>
  <Override PartName="/ppt/theme/themeOverride21.xml" ContentType="application/vnd.openxmlformats-officedocument.themeOverride+xml"/>
  <Override PartName="/ppt/charts/chart25.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26.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7.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22.xml" ContentType="application/vnd.openxmlformats-officedocument.themeOverr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charts/chart28.xml" ContentType="application/vnd.openxmlformats-officedocument.drawingml.chart+xml"/>
  <Override PartName="/ppt/theme/themeOverride23.xml" ContentType="application/vnd.openxmlformats-officedocument.themeOverride+xml"/>
  <Override PartName="/ppt/charts/chart29.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24.xml" ContentType="application/vnd.openxmlformats-officedocument.themeOverride+xml"/>
  <Override PartName="/ppt/charts/chart30.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25.xml" ContentType="application/vnd.openxmlformats-officedocument.themeOverride+xml"/>
  <Override PartName="/ppt/theme/themeOverride26.xml" ContentType="application/vnd.openxmlformats-officedocument.themeOverr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charts/chart31.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27.xml" ContentType="application/vnd.openxmlformats-officedocument.themeOverride+xml"/>
  <Override PartName="/ppt/charts/chart32.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28.xml" ContentType="application/vnd.openxmlformats-officedocument.themeOverride+xml"/>
  <Override PartName="/ppt/charts/chart33.xml" ContentType="application/vnd.openxmlformats-officedocument.drawingml.chart+xml"/>
  <Override PartName="/ppt/theme/themeOverride29.xml" ContentType="application/vnd.openxmlformats-officedocument.themeOverride+xml"/>
  <Override PartName="/ppt/charts/chart34.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30.xml" ContentType="application/vnd.openxmlformats-officedocument.themeOverr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charts/chart35.xml" ContentType="application/vnd.openxmlformats-officedocument.drawingml.chart+xml"/>
  <Override PartName="/ppt/theme/themeOverride31.xml" ContentType="application/vnd.openxmlformats-officedocument.themeOverride+xml"/>
  <Override PartName="/ppt/charts/chart36.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37.xml" ContentType="application/vnd.openxmlformats-officedocument.drawingml.chart+xml"/>
  <Override PartName="/ppt/charts/style27.xml" ContentType="application/vnd.ms-office.chartstyle+xml"/>
  <Override PartName="/ppt/charts/colors27.xml" ContentType="application/vnd.ms-office.chartcolorstyle+xml"/>
  <Override PartName="/ppt/charts/chart38.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32.xml" ContentType="application/vnd.openxmlformats-officedocument.themeOverr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charts/chart39.xml" ContentType="application/vnd.openxmlformats-officedocument.drawingml.chart+xml"/>
  <Override PartName="/ppt/theme/themeOverride33.xml" ContentType="application/vnd.openxmlformats-officedocument.themeOverride+xml"/>
  <Override PartName="/ppt/charts/chart40.xml" ContentType="application/vnd.openxmlformats-officedocument.drawingml.chart+xml"/>
  <Override PartName="/ppt/charts/style29.xml" ContentType="application/vnd.ms-office.chartstyle+xml"/>
  <Override PartName="/ppt/charts/colors29.xml" ContentType="application/vnd.ms-office.chartcolorstyle+xml"/>
  <Override PartName="/ppt/charts/chart41.xml" ContentType="application/vnd.openxmlformats-officedocument.drawingml.chart+xml"/>
  <Override PartName="/ppt/charts/style30.xml" ContentType="application/vnd.ms-office.chartstyle+xml"/>
  <Override PartName="/ppt/charts/colors30.xml" ContentType="application/vnd.ms-office.chartcolorstyle+xml"/>
  <Override PartName="/ppt/charts/chart42.xml" ContentType="application/vnd.openxmlformats-officedocument.drawingml.chart+xml"/>
  <Override PartName="/ppt/charts/style31.xml" ContentType="application/vnd.ms-office.chartstyle+xml"/>
  <Override PartName="/ppt/charts/colors31.xml" ContentType="application/vnd.ms-office.chartcolorstyle+xml"/>
  <Override PartName="/ppt/theme/themeOverride34.xml" ContentType="application/vnd.openxmlformats-officedocument.themeOverride+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xml" ContentType="application/vnd.openxmlformats-officedocument.presentationml.notesSlide+xml"/>
  <Override PartName="/ppt/charts/chart43.xml" ContentType="application/vnd.openxmlformats-officedocument.drawingml.chart+xml"/>
  <Override PartName="/ppt/theme/themeOverride35.xml" ContentType="application/vnd.openxmlformats-officedocument.themeOverride+xml"/>
  <Override PartName="/ppt/charts/chart44.xml" ContentType="application/vnd.openxmlformats-officedocument.drawingml.chart+xml"/>
  <Override PartName="/ppt/charts/style32.xml" ContentType="application/vnd.ms-office.chartstyle+xml"/>
  <Override PartName="/ppt/charts/colors32.xml" ContentType="application/vnd.ms-office.chartcolorstyle+xml"/>
  <Override PartName="/ppt/theme/themeOverride36.xml" ContentType="application/vnd.openxmlformats-officedocument.themeOverride+xml"/>
  <Override PartName="/ppt/charts/chart45.xml" ContentType="application/vnd.openxmlformats-officedocument.drawingml.chart+xml"/>
  <Override PartName="/ppt/charts/style33.xml" ContentType="application/vnd.ms-office.chartstyle+xml"/>
  <Override PartName="/ppt/charts/colors33.xml" ContentType="application/vnd.ms-office.chartcolorstyle+xml"/>
  <Override PartName="/ppt/theme/themeOverride37.xml" ContentType="application/vnd.openxmlformats-officedocument.themeOverride+xml"/>
  <Override PartName="/ppt/theme/themeOverride38.xml" ContentType="application/vnd.openxmlformats-officedocument.themeOverr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charts/chart46.xml" ContentType="application/vnd.openxmlformats-officedocument.drawingml.chart+xml"/>
  <Override PartName="/ppt/charts/style34.xml" ContentType="application/vnd.ms-office.chartstyle+xml"/>
  <Override PartName="/ppt/charts/colors34.xml" ContentType="application/vnd.ms-office.chartcolorstyle+xml"/>
  <Override PartName="/ppt/theme/themeOverride39.xml" ContentType="application/vnd.openxmlformats-officedocument.themeOverride+xml"/>
  <Override PartName="/ppt/charts/chart47.xml" ContentType="application/vnd.openxmlformats-officedocument.drawingml.chart+xml"/>
  <Override PartName="/ppt/theme/themeOverride40.xml" ContentType="application/vnd.openxmlformats-officedocument.themeOverride+xml"/>
  <Override PartName="/ppt/charts/chart48.xml" ContentType="application/vnd.openxmlformats-officedocument.drawingml.chart+xml"/>
  <Override PartName="/ppt/charts/style35.xml" ContentType="application/vnd.ms-office.chartstyle+xml"/>
  <Override PartName="/ppt/charts/colors35.xml" ContentType="application/vnd.ms-office.chartcolorstyle+xml"/>
  <Override PartName="/ppt/theme/themeOverride41.xml" ContentType="application/vnd.openxmlformats-officedocument.themeOverride+xml"/>
  <Override PartName="/ppt/charts/chart49.xml" ContentType="application/vnd.openxmlformats-officedocument.drawingml.chart+xml"/>
  <Override PartName="/ppt/charts/style36.xml" ContentType="application/vnd.ms-office.chartstyle+xml"/>
  <Override PartName="/ppt/charts/colors36.xml" ContentType="application/vnd.ms-office.chartcolorstyle+xml"/>
  <Override PartName="/ppt/theme/themeOverride42.xml" ContentType="application/vnd.openxmlformats-officedocument.themeOverrid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charts/chart50.xml" ContentType="application/vnd.openxmlformats-officedocument.drawingml.chart+xml"/>
  <Override PartName="/ppt/theme/themeOverride43.xml" ContentType="application/vnd.openxmlformats-officedocument.themeOverride+xml"/>
  <Override PartName="/ppt/charts/chart51.xml" ContentType="application/vnd.openxmlformats-officedocument.drawingml.chart+xml"/>
  <Override PartName="/ppt/charts/style37.xml" ContentType="application/vnd.ms-office.chartstyle+xml"/>
  <Override PartName="/ppt/charts/colors37.xml" ContentType="application/vnd.ms-office.chartcolorstyle+xml"/>
  <Override PartName="/ppt/charts/chart52.xml" ContentType="application/vnd.openxmlformats-officedocument.drawingml.chart+xml"/>
  <Override PartName="/ppt/charts/style38.xml" ContentType="application/vnd.ms-office.chartstyle+xml"/>
  <Override PartName="/ppt/charts/colors38.xml" ContentType="application/vnd.ms-office.chartcolorstyle+xml"/>
  <Override PartName="/ppt/charts/chart53.xml" ContentType="application/vnd.openxmlformats-officedocument.drawingml.chart+xml"/>
  <Override PartName="/ppt/charts/style39.xml" ContentType="application/vnd.ms-office.chartstyle+xml"/>
  <Override PartName="/ppt/charts/colors39.xml" ContentType="application/vnd.ms-office.chartcolorstyle+xml"/>
  <Override PartName="/ppt/theme/themeOverride44.xml" ContentType="application/vnd.openxmlformats-officedocument.themeOverr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charts/chart54.xml" ContentType="application/vnd.openxmlformats-officedocument.drawingml.chart+xml"/>
  <Override PartName="/ppt/theme/themeOverride45.xml" ContentType="application/vnd.openxmlformats-officedocument.themeOverride+xml"/>
  <Override PartName="/ppt/charts/chart55.xml" ContentType="application/vnd.openxmlformats-officedocument.drawingml.chart+xml"/>
  <Override PartName="/ppt/charts/style40.xml" ContentType="application/vnd.ms-office.chartstyle+xml"/>
  <Override PartName="/ppt/charts/colors40.xml" ContentType="application/vnd.ms-office.chartcolorstyle+xml"/>
  <Override PartName="/ppt/charts/chart56.xml" ContentType="application/vnd.openxmlformats-officedocument.drawingml.chart+xml"/>
  <Override PartName="/ppt/charts/style41.xml" ContentType="application/vnd.ms-office.chartstyle+xml"/>
  <Override PartName="/ppt/charts/colors41.xml" ContentType="application/vnd.ms-office.chartcolorstyle+xml"/>
  <Override PartName="/ppt/charts/chart57.xml" ContentType="application/vnd.openxmlformats-officedocument.drawingml.chart+xml"/>
  <Override PartName="/ppt/charts/style42.xml" ContentType="application/vnd.ms-office.chartstyle+xml"/>
  <Override PartName="/ppt/charts/colors42.xml" ContentType="application/vnd.ms-office.chartcolorstyle+xml"/>
  <Override PartName="/ppt/theme/themeOverride46.xml" ContentType="application/vnd.openxmlformats-officedocument.themeOverr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charts/chart58.xml" ContentType="application/vnd.openxmlformats-officedocument.drawingml.chart+xml"/>
  <Override PartName="/ppt/theme/themeOverride47.xml" ContentType="application/vnd.openxmlformats-officedocument.themeOverride+xml"/>
  <Override PartName="/ppt/charts/chart59.xml" ContentType="application/vnd.openxmlformats-officedocument.drawingml.chart+xml"/>
  <Override PartName="/ppt/charts/style43.xml" ContentType="application/vnd.ms-office.chartstyle+xml"/>
  <Override PartName="/ppt/charts/colors43.xml" ContentType="application/vnd.ms-office.chartcolorstyle+xml"/>
  <Override PartName="/ppt/theme/themeOverride48.xml" ContentType="application/vnd.openxmlformats-officedocument.themeOverride+xml"/>
  <Override PartName="/ppt/charts/chart60.xml" ContentType="application/vnd.openxmlformats-officedocument.drawingml.chart+xml"/>
  <Override PartName="/ppt/charts/style44.xml" ContentType="application/vnd.ms-office.chartstyle+xml"/>
  <Override PartName="/ppt/charts/colors44.xml" ContentType="application/vnd.ms-office.chartcolorstyle+xml"/>
  <Override PartName="/ppt/theme/themeOverride49.xml" ContentType="application/vnd.openxmlformats-officedocument.themeOverride+xml"/>
  <Override PartName="/ppt/theme/themeOverride50.xml" ContentType="application/vnd.openxmlformats-officedocument.themeOverride+xml"/>
  <Override PartName="/ppt/tags/tag10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353" r:id="rId3"/>
    <p:sldId id="258" r:id="rId4"/>
    <p:sldId id="333" r:id="rId5"/>
    <p:sldId id="363" r:id="rId6"/>
    <p:sldId id="364" r:id="rId7"/>
    <p:sldId id="365" r:id="rId8"/>
    <p:sldId id="354" r:id="rId9"/>
    <p:sldId id="337" r:id="rId10"/>
    <p:sldId id="338" r:id="rId11"/>
    <p:sldId id="339" r:id="rId12"/>
    <p:sldId id="342" r:id="rId13"/>
    <p:sldId id="331" r:id="rId14"/>
    <p:sldId id="344" r:id="rId15"/>
    <p:sldId id="345" r:id="rId16"/>
    <p:sldId id="346" r:id="rId17"/>
    <p:sldId id="347" r:id="rId18"/>
    <p:sldId id="341" r:id="rId19"/>
    <p:sldId id="349" r:id="rId20"/>
    <p:sldId id="350" r:id="rId21"/>
    <p:sldId id="351" r:id="rId22"/>
    <p:sldId id="352" r:id="rId23"/>
    <p:sldId id="262" r:id="rId24"/>
  </p:sldIdLst>
  <p:sldSz cx="12192000" cy="6858000"/>
  <p:notesSz cx="6735763" cy="9866313"/>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35" userDrawn="1">
          <p15:clr>
            <a:srgbClr val="A4A3A4"/>
          </p15:clr>
        </p15:guide>
        <p15:guide id="2" orient="horz" pos="2042" userDrawn="1">
          <p15:clr>
            <a:srgbClr val="A4A3A4"/>
          </p15:clr>
        </p15:guide>
        <p15:guide id="3"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100"/>
    <a:srgbClr val="6BA42C"/>
    <a:srgbClr val="C6E6A2"/>
    <a:srgbClr val="E7F4D8"/>
    <a:srgbClr val="18334C"/>
    <a:srgbClr val="29567F"/>
    <a:srgbClr val="27537B"/>
    <a:srgbClr val="346EA2"/>
    <a:srgbClr val="3876AE"/>
    <a:srgbClr val="5491C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200" autoAdjust="0"/>
    <p:restoredTop sz="95147" autoAdjust="0"/>
  </p:normalViewPr>
  <p:slideViewPr>
    <p:cSldViewPr snapToGrid="0" showGuides="1">
      <p:cViewPr varScale="1">
        <p:scale>
          <a:sx n="92" d="100"/>
          <a:sy n="92" d="100"/>
        </p:scale>
        <p:origin x="54" y="147"/>
      </p:cViewPr>
      <p:guideLst>
        <p:guide orient="horz" pos="3735"/>
        <p:guide orient="horz" pos="2042"/>
        <p:guide pos="3840"/>
      </p:guideLst>
    </p:cSldViewPr>
  </p:slideViewPr>
  <p:notesTextViewPr>
    <p:cViewPr>
      <p:scale>
        <a:sx n="3" d="2"/>
        <a:sy n="3" d="2"/>
      </p:scale>
      <p:origin x="0" y="0"/>
    </p:cViewPr>
  </p:notesTextViewPr>
  <p:notesViewPr>
    <p:cSldViewPr snapToGrid="0">
      <p:cViewPr varScale="1">
        <p:scale>
          <a:sx n="81" d="100"/>
          <a:sy n="81" d="100"/>
        </p:scale>
        <p:origin x="312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7.xml"/><Relationship Id="rId1" Type="http://schemas.microsoft.com/office/2011/relationships/chartStyle" Target="style7.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8.xml"/><Relationship Id="rId1" Type="http://schemas.microsoft.com/office/2011/relationships/chartStyle" Target="style8.xml"/></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2" Type="http://schemas.openxmlformats.org/officeDocument/2006/relationships/package" Target="../embeddings/Microsoft_Excel_Worksheet12.xlsx"/><Relationship Id="rId1" Type="http://schemas.openxmlformats.org/officeDocument/2006/relationships/themeOverride" Target="../theme/themeOverride12.xml"/></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2" Type="http://schemas.openxmlformats.org/officeDocument/2006/relationships/package" Target="../embeddings/Microsoft_Excel_Worksheet16.xlsx"/><Relationship Id="rId1" Type="http://schemas.openxmlformats.org/officeDocument/2006/relationships/themeOverride" Target="../theme/themeOverride16.xml"/></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2" Type="http://schemas.openxmlformats.org/officeDocument/2006/relationships/package" Target="../embeddings/Microsoft_Excel_Worksheet19.xlsx"/><Relationship Id="rId1" Type="http://schemas.openxmlformats.org/officeDocument/2006/relationships/themeOverride" Target="../theme/themeOverride19.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15.xml"/><Relationship Id="rId1" Type="http://schemas.microsoft.com/office/2011/relationships/chartStyle" Target="style15.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16.xml"/><Relationship Id="rId1" Type="http://schemas.microsoft.com/office/2011/relationships/chartStyle" Target="style16.xml"/></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2" Type="http://schemas.openxmlformats.org/officeDocument/2006/relationships/package" Target="../embeddings/Microsoft_Excel_Worksheet23.xlsx"/><Relationship Id="rId1" Type="http://schemas.openxmlformats.org/officeDocument/2006/relationships/themeOverride" Target="../theme/themeOverride21.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18.xml"/><Relationship Id="rId1" Type="http://schemas.microsoft.com/office/2011/relationships/chartStyle" Target="style18.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19.xml"/><Relationship Id="rId1" Type="http://schemas.microsoft.com/office/2011/relationships/chartStyle" Target="style19.xml"/></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2" Type="http://schemas.openxmlformats.org/officeDocument/2006/relationships/package" Target="../embeddings/Microsoft_Excel_Worksheet27.xlsx"/><Relationship Id="rId1" Type="http://schemas.openxmlformats.org/officeDocument/2006/relationships/themeOverride" Target="../theme/themeOverride23.xml"/></Relationships>
</file>

<file path=ppt/charts/_rels/chart29.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6.xml"/></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3" Type="http://schemas.openxmlformats.org/officeDocument/2006/relationships/themeOverride" Target="../theme/themeOverride28.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2" Type="http://schemas.openxmlformats.org/officeDocument/2006/relationships/package" Target="../embeddings/Microsoft_Excel_Worksheet32.xlsx"/><Relationship Id="rId1" Type="http://schemas.openxmlformats.org/officeDocument/2006/relationships/themeOverride" Target="../theme/themeOverride29.xml"/></Relationships>
</file>

<file path=ppt/charts/_rels/chart34.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2" Type="http://schemas.openxmlformats.org/officeDocument/2006/relationships/package" Target="../embeddings/Microsoft_Excel_Worksheet34.xlsx"/><Relationship Id="rId1" Type="http://schemas.openxmlformats.org/officeDocument/2006/relationships/themeOverride" Target="../theme/themeOverride31.xml"/></Relationships>
</file>

<file path=ppt/charts/_rels/chart36.xml.rels><?xml version="1.0" encoding="UTF-8" standalone="yes"?>
<Relationships xmlns="http://schemas.openxmlformats.org/package/2006/relationships"><Relationship Id="rId3" Type="http://schemas.openxmlformats.org/officeDocument/2006/relationships/package" Target="../embeddings/Microsoft_Excel_Worksheet35.xlsx"/><Relationship Id="rId2" Type="http://schemas.microsoft.com/office/2011/relationships/chartColorStyle" Target="colors26.xml"/><Relationship Id="rId1" Type="http://schemas.microsoft.com/office/2011/relationships/chartStyle" Target="style26.xml"/></Relationships>
</file>

<file path=ppt/charts/_rels/chart37.xml.rels><?xml version="1.0" encoding="UTF-8" standalone="yes"?>
<Relationships xmlns="http://schemas.openxmlformats.org/package/2006/relationships"><Relationship Id="rId3" Type="http://schemas.openxmlformats.org/officeDocument/2006/relationships/package" Target="../embeddings/Microsoft_Excel_Worksheet36.xlsx"/><Relationship Id="rId2" Type="http://schemas.microsoft.com/office/2011/relationships/chartColorStyle" Target="colors27.xml"/><Relationship Id="rId1" Type="http://schemas.microsoft.com/office/2011/relationships/chartStyle" Target="style27.xml"/></Relationships>
</file>

<file path=ppt/charts/_rels/chart38.xml.rels><?xml version="1.0" encoding="UTF-8" standalone="yes"?>
<Relationships xmlns="http://schemas.openxmlformats.org/package/2006/relationships"><Relationship Id="rId3" Type="http://schemas.openxmlformats.org/officeDocument/2006/relationships/themeOverride" Target="../theme/themeOverride32.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package" Target="../embeddings/Microsoft_Excel_Worksheet37.xlsx"/></Relationships>
</file>

<file path=ppt/charts/_rels/chart39.xml.rels><?xml version="1.0" encoding="UTF-8" standalone="yes"?>
<Relationships xmlns="http://schemas.openxmlformats.org/package/2006/relationships"><Relationship Id="rId2" Type="http://schemas.openxmlformats.org/officeDocument/2006/relationships/package" Target="../embeddings/Microsoft_Excel_Worksheet38.xlsx"/><Relationship Id="rId1" Type="http://schemas.openxmlformats.org/officeDocument/2006/relationships/themeOverride" Target="../theme/themeOverride33.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3.xlsx"/></Relationships>
</file>

<file path=ppt/charts/_rels/chart40.xml.rels><?xml version="1.0" encoding="UTF-8" standalone="yes"?>
<Relationships xmlns="http://schemas.openxmlformats.org/package/2006/relationships"><Relationship Id="rId3" Type="http://schemas.openxmlformats.org/officeDocument/2006/relationships/package" Target="../embeddings/Microsoft_Excel_Worksheet39.xlsx"/><Relationship Id="rId2" Type="http://schemas.microsoft.com/office/2011/relationships/chartColorStyle" Target="colors29.xml"/><Relationship Id="rId1" Type="http://schemas.microsoft.com/office/2011/relationships/chartStyle" Target="style29.xml"/></Relationships>
</file>

<file path=ppt/charts/_rels/chart41.xml.rels><?xml version="1.0" encoding="UTF-8" standalone="yes"?>
<Relationships xmlns="http://schemas.openxmlformats.org/package/2006/relationships"><Relationship Id="rId3" Type="http://schemas.openxmlformats.org/officeDocument/2006/relationships/package" Target="../embeddings/Microsoft_Excel_Worksheet40.xlsx"/><Relationship Id="rId2" Type="http://schemas.microsoft.com/office/2011/relationships/chartColorStyle" Target="colors30.xml"/><Relationship Id="rId1" Type="http://schemas.microsoft.com/office/2011/relationships/chartStyle" Target="style30.xml"/></Relationships>
</file>

<file path=ppt/charts/_rels/chart42.xml.rels><?xml version="1.0" encoding="UTF-8" standalone="yes"?>
<Relationships xmlns="http://schemas.openxmlformats.org/package/2006/relationships"><Relationship Id="rId3" Type="http://schemas.openxmlformats.org/officeDocument/2006/relationships/themeOverride" Target="../theme/themeOverride34.xml"/><Relationship Id="rId2" Type="http://schemas.microsoft.com/office/2011/relationships/chartColorStyle" Target="colors31.xml"/><Relationship Id="rId1" Type="http://schemas.microsoft.com/office/2011/relationships/chartStyle" Target="style31.xml"/><Relationship Id="rId4" Type="http://schemas.openxmlformats.org/officeDocument/2006/relationships/package" Target="../embeddings/Microsoft_Excel_Worksheet41.xlsx"/></Relationships>
</file>

<file path=ppt/charts/_rels/chart43.xml.rels><?xml version="1.0" encoding="UTF-8" standalone="yes"?>
<Relationships xmlns="http://schemas.openxmlformats.org/package/2006/relationships"><Relationship Id="rId2" Type="http://schemas.openxmlformats.org/officeDocument/2006/relationships/package" Target="../embeddings/Microsoft_Excel_Worksheet42.xlsx"/><Relationship Id="rId1" Type="http://schemas.openxmlformats.org/officeDocument/2006/relationships/themeOverride" Target="../theme/themeOverride35.xml"/></Relationships>
</file>

<file path=ppt/charts/_rels/chart44.xml.rels><?xml version="1.0" encoding="UTF-8" standalone="yes"?>
<Relationships xmlns="http://schemas.openxmlformats.org/package/2006/relationships"><Relationship Id="rId3" Type="http://schemas.openxmlformats.org/officeDocument/2006/relationships/themeOverride" Target="../theme/themeOverride36.xml"/><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package" Target="../embeddings/Microsoft_Excel_Worksheet43.xlsx"/></Relationships>
</file>

<file path=ppt/charts/_rels/chart45.xml.rels><?xml version="1.0" encoding="UTF-8" standalone="yes"?>
<Relationships xmlns="http://schemas.openxmlformats.org/package/2006/relationships"><Relationship Id="rId3" Type="http://schemas.openxmlformats.org/officeDocument/2006/relationships/themeOverride" Target="../theme/themeOverride37.xml"/><Relationship Id="rId2" Type="http://schemas.microsoft.com/office/2011/relationships/chartColorStyle" Target="colors33.xml"/><Relationship Id="rId1" Type="http://schemas.microsoft.com/office/2011/relationships/chartStyle" Target="style33.xml"/><Relationship Id="rId4" Type="http://schemas.openxmlformats.org/officeDocument/2006/relationships/package" Target="../embeddings/Microsoft_Excel_Worksheet44.xlsx"/></Relationships>
</file>

<file path=ppt/charts/_rels/chart46.xml.rels><?xml version="1.0" encoding="UTF-8" standalone="yes"?>
<Relationships xmlns="http://schemas.openxmlformats.org/package/2006/relationships"><Relationship Id="rId3" Type="http://schemas.openxmlformats.org/officeDocument/2006/relationships/themeOverride" Target="../theme/themeOverride39.xml"/><Relationship Id="rId2" Type="http://schemas.microsoft.com/office/2011/relationships/chartColorStyle" Target="colors34.xml"/><Relationship Id="rId1" Type="http://schemas.microsoft.com/office/2011/relationships/chartStyle" Target="style34.xml"/><Relationship Id="rId4" Type="http://schemas.openxmlformats.org/officeDocument/2006/relationships/package" Target="../embeddings/Microsoft_Excel_Worksheet45.xlsx"/></Relationships>
</file>

<file path=ppt/charts/_rels/chart47.xml.rels><?xml version="1.0" encoding="UTF-8" standalone="yes"?>
<Relationships xmlns="http://schemas.openxmlformats.org/package/2006/relationships"><Relationship Id="rId2" Type="http://schemas.openxmlformats.org/officeDocument/2006/relationships/package" Target="../embeddings/Microsoft_Excel_Worksheet46.xlsx"/><Relationship Id="rId1" Type="http://schemas.openxmlformats.org/officeDocument/2006/relationships/themeOverride" Target="../theme/themeOverride40.xml"/></Relationships>
</file>

<file path=ppt/charts/_rels/chart48.xml.rels><?xml version="1.0" encoding="UTF-8" standalone="yes"?>
<Relationships xmlns="http://schemas.openxmlformats.org/package/2006/relationships"><Relationship Id="rId3" Type="http://schemas.openxmlformats.org/officeDocument/2006/relationships/themeOverride" Target="../theme/themeOverride41.xml"/><Relationship Id="rId2" Type="http://schemas.microsoft.com/office/2011/relationships/chartColorStyle" Target="colors35.xml"/><Relationship Id="rId1" Type="http://schemas.microsoft.com/office/2011/relationships/chartStyle" Target="style35.xml"/><Relationship Id="rId4" Type="http://schemas.openxmlformats.org/officeDocument/2006/relationships/package" Target="../embeddings/Microsoft_Excel_Worksheet47.xlsx"/></Relationships>
</file>

<file path=ppt/charts/_rels/chart49.xml.rels><?xml version="1.0" encoding="UTF-8" standalone="yes"?>
<Relationships xmlns="http://schemas.openxmlformats.org/package/2006/relationships"><Relationship Id="rId3" Type="http://schemas.openxmlformats.org/officeDocument/2006/relationships/themeOverride" Target="../theme/themeOverride42.xml"/><Relationship Id="rId2" Type="http://schemas.microsoft.com/office/2011/relationships/chartColorStyle" Target="colors36.xml"/><Relationship Id="rId1" Type="http://schemas.microsoft.com/office/2011/relationships/chartStyle" Target="style36.xml"/><Relationship Id="rId4" Type="http://schemas.openxmlformats.org/officeDocument/2006/relationships/package" Target="../embeddings/Microsoft_Excel_Worksheet48.xlsx"/></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8.xml"/></Relationships>
</file>

<file path=ppt/charts/_rels/chart50.xml.rels><?xml version="1.0" encoding="UTF-8" standalone="yes"?>
<Relationships xmlns="http://schemas.openxmlformats.org/package/2006/relationships"><Relationship Id="rId2" Type="http://schemas.openxmlformats.org/officeDocument/2006/relationships/package" Target="../embeddings/Microsoft_Excel_Worksheet49.xlsx"/><Relationship Id="rId1" Type="http://schemas.openxmlformats.org/officeDocument/2006/relationships/themeOverride" Target="../theme/themeOverride43.xml"/></Relationships>
</file>

<file path=ppt/charts/_rels/chart51.xml.rels><?xml version="1.0" encoding="UTF-8" standalone="yes"?>
<Relationships xmlns="http://schemas.openxmlformats.org/package/2006/relationships"><Relationship Id="rId3" Type="http://schemas.openxmlformats.org/officeDocument/2006/relationships/package" Target="../embeddings/Microsoft_Excel_Worksheet50.xlsx"/><Relationship Id="rId2" Type="http://schemas.microsoft.com/office/2011/relationships/chartColorStyle" Target="colors37.xml"/><Relationship Id="rId1" Type="http://schemas.microsoft.com/office/2011/relationships/chartStyle" Target="style37.xml"/></Relationships>
</file>

<file path=ppt/charts/_rels/chart52.xml.rels><?xml version="1.0" encoding="UTF-8" standalone="yes"?>
<Relationships xmlns="http://schemas.openxmlformats.org/package/2006/relationships"><Relationship Id="rId3" Type="http://schemas.openxmlformats.org/officeDocument/2006/relationships/package" Target="../embeddings/Microsoft_Excel_Worksheet51.xlsx"/><Relationship Id="rId2" Type="http://schemas.microsoft.com/office/2011/relationships/chartColorStyle" Target="colors38.xml"/><Relationship Id="rId1" Type="http://schemas.microsoft.com/office/2011/relationships/chartStyle" Target="style38.xml"/></Relationships>
</file>

<file path=ppt/charts/_rels/chart53.xml.rels><?xml version="1.0" encoding="UTF-8" standalone="yes"?>
<Relationships xmlns="http://schemas.openxmlformats.org/package/2006/relationships"><Relationship Id="rId3" Type="http://schemas.openxmlformats.org/officeDocument/2006/relationships/themeOverride" Target="../theme/themeOverride44.xml"/><Relationship Id="rId2" Type="http://schemas.microsoft.com/office/2011/relationships/chartColorStyle" Target="colors39.xml"/><Relationship Id="rId1" Type="http://schemas.microsoft.com/office/2011/relationships/chartStyle" Target="style39.xml"/><Relationship Id="rId4" Type="http://schemas.openxmlformats.org/officeDocument/2006/relationships/package" Target="../embeddings/Microsoft_Excel_Worksheet52.xlsx"/></Relationships>
</file>

<file path=ppt/charts/_rels/chart54.xml.rels><?xml version="1.0" encoding="UTF-8" standalone="yes"?>
<Relationships xmlns="http://schemas.openxmlformats.org/package/2006/relationships"><Relationship Id="rId2" Type="http://schemas.openxmlformats.org/officeDocument/2006/relationships/package" Target="../embeddings/Microsoft_Excel_Worksheet53.xlsx"/><Relationship Id="rId1" Type="http://schemas.openxmlformats.org/officeDocument/2006/relationships/themeOverride" Target="../theme/themeOverride45.xml"/></Relationships>
</file>

<file path=ppt/charts/_rels/chart55.xml.rels><?xml version="1.0" encoding="UTF-8" standalone="yes"?>
<Relationships xmlns="http://schemas.openxmlformats.org/package/2006/relationships"><Relationship Id="rId3" Type="http://schemas.openxmlformats.org/officeDocument/2006/relationships/package" Target="../embeddings/Microsoft_Excel_Worksheet54.xlsx"/><Relationship Id="rId2" Type="http://schemas.microsoft.com/office/2011/relationships/chartColorStyle" Target="colors40.xml"/><Relationship Id="rId1" Type="http://schemas.microsoft.com/office/2011/relationships/chartStyle" Target="style40.xml"/></Relationships>
</file>

<file path=ppt/charts/_rels/chart56.xml.rels><?xml version="1.0" encoding="UTF-8" standalone="yes"?>
<Relationships xmlns="http://schemas.openxmlformats.org/package/2006/relationships"><Relationship Id="rId3" Type="http://schemas.openxmlformats.org/officeDocument/2006/relationships/package" Target="../embeddings/Microsoft_Excel_Worksheet55.xlsx"/><Relationship Id="rId2" Type="http://schemas.microsoft.com/office/2011/relationships/chartColorStyle" Target="colors41.xml"/><Relationship Id="rId1" Type="http://schemas.microsoft.com/office/2011/relationships/chartStyle" Target="style41.xml"/></Relationships>
</file>

<file path=ppt/charts/_rels/chart57.xml.rels><?xml version="1.0" encoding="UTF-8" standalone="yes"?>
<Relationships xmlns="http://schemas.openxmlformats.org/package/2006/relationships"><Relationship Id="rId3" Type="http://schemas.openxmlformats.org/officeDocument/2006/relationships/themeOverride" Target="../theme/themeOverride46.xml"/><Relationship Id="rId2" Type="http://schemas.microsoft.com/office/2011/relationships/chartColorStyle" Target="colors42.xml"/><Relationship Id="rId1" Type="http://schemas.microsoft.com/office/2011/relationships/chartStyle" Target="style42.xml"/><Relationship Id="rId4" Type="http://schemas.openxmlformats.org/officeDocument/2006/relationships/package" Target="../embeddings/Microsoft_Excel_Worksheet56.xlsx"/></Relationships>
</file>

<file path=ppt/charts/_rels/chart58.xml.rels><?xml version="1.0" encoding="UTF-8" standalone="yes"?>
<Relationships xmlns="http://schemas.openxmlformats.org/package/2006/relationships"><Relationship Id="rId2" Type="http://schemas.openxmlformats.org/officeDocument/2006/relationships/package" Target="../embeddings/Microsoft_Excel_Worksheet57.xlsx"/><Relationship Id="rId1" Type="http://schemas.openxmlformats.org/officeDocument/2006/relationships/themeOverride" Target="../theme/themeOverride47.xml"/></Relationships>
</file>

<file path=ppt/charts/_rels/chart59.xml.rels><?xml version="1.0" encoding="UTF-8" standalone="yes"?>
<Relationships xmlns="http://schemas.openxmlformats.org/package/2006/relationships"><Relationship Id="rId3" Type="http://schemas.openxmlformats.org/officeDocument/2006/relationships/themeOverride" Target="../theme/themeOverride48.xml"/><Relationship Id="rId2" Type="http://schemas.microsoft.com/office/2011/relationships/chartColorStyle" Target="colors43.xml"/><Relationship Id="rId1" Type="http://schemas.microsoft.com/office/2011/relationships/chartStyle" Target="style43.xml"/><Relationship Id="rId4" Type="http://schemas.openxmlformats.org/officeDocument/2006/relationships/package" Target="../embeddings/Microsoft_Excel_Worksheet58.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4.xml"/><Relationship Id="rId1" Type="http://schemas.microsoft.com/office/2011/relationships/chartStyle" Target="style4.xml"/></Relationships>
</file>

<file path=ppt/charts/_rels/chart60.xml.rels><?xml version="1.0" encoding="UTF-8" standalone="yes"?>
<Relationships xmlns="http://schemas.openxmlformats.org/package/2006/relationships"><Relationship Id="rId3" Type="http://schemas.openxmlformats.org/officeDocument/2006/relationships/themeOverride" Target="../theme/themeOverride49.xml"/><Relationship Id="rId2" Type="http://schemas.microsoft.com/office/2011/relationships/chartColorStyle" Target="colors44.xml"/><Relationship Id="rId1" Type="http://schemas.microsoft.com/office/2011/relationships/chartStyle" Target="style44.xml"/><Relationship Id="rId4" Type="http://schemas.openxmlformats.org/officeDocument/2006/relationships/package" Target="../embeddings/Microsoft_Excel_Worksheet59.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5.xml"/><Relationship Id="rId1" Type="http://schemas.microsoft.com/office/2011/relationships/chartStyle" Target="style5.xml"/></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Worksheet8.xlsx"/><Relationship Id="rId1" Type="http://schemas.openxmlformats.org/officeDocument/2006/relationships/themeOverride" Target="../theme/themeOverride10.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0" i="0" u="none" strike="noStrike" kern="1200" baseline="0">
                    <a:solidFill>
                      <a:schemeClr val="tx1"/>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c:v>
                </c:pt>
                <c:pt idx="1">
                  <c:v>SUV</c:v>
                </c:pt>
                <c:pt idx="2">
                  <c:v>MPV</c:v>
                </c:pt>
              </c:strCache>
            </c:strRef>
          </c:cat>
          <c:val>
            <c:numRef>
              <c:f>Sheet1!$B$2:$B$4</c:f>
              <c:numCache>
                <c:formatCode>#,##0.00_ ;[Red]\-#,##0.00\ </c:formatCode>
                <c:ptCount val="3"/>
                <c:pt idx="0">
                  <c:v>13.236397488966805</c:v>
                </c:pt>
                <c:pt idx="1">
                  <c:v>17.414412038970561</c:v>
                </c:pt>
                <c:pt idx="2">
                  <c:v>27.689040003255638</c:v>
                </c:pt>
              </c:numCache>
            </c:numRef>
          </c:val>
          <c:extLst>
            <c:ext xmlns:c16="http://schemas.microsoft.com/office/drawing/2014/chart" uri="{C3380CC4-5D6E-409C-BE32-E72D297353CC}">
              <c16:uniqueId val="{00000000-E590-4184-A730-19450CFC5701}"/>
            </c:ext>
          </c:extLst>
        </c:ser>
        <c:dLbls>
          <c:showLegendKey val="0"/>
          <c:showVal val="0"/>
          <c:showCatName val="0"/>
          <c:showSerName val="0"/>
          <c:showPercent val="0"/>
          <c:showBubbleSize val="0"/>
        </c:dLbls>
        <c:gapWidth val="97"/>
        <c:axId val="641275480"/>
        <c:axId val="641277832"/>
      </c:barChart>
      <c:catAx>
        <c:axId val="641275480"/>
        <c:scaling>
          <c:orientation val="maxMin"/>
        </c:scaling>
        <c:delete val="1"/>
        <c:axPos val="l"/>
        <c:numFmt formatCode="General" sourceLinked="1"/>
        <c:majorTickMark val="none"/>
        <c:minorTickMark val="none"/>
        <c:tickLblPos val="nextTo"/>
        <c:crossAx val="641277832"/>
        <c:crosses val="autoZero"/>
        <c:auto val="1"/>
        <c:lblAlgn val="ctr"/>
        <c:lblOffset val="100"/>
        <c:noMultiLvlLbl val="0"/>
      </c:catAx>
      <c:valAx>
        <c:axId val="641277832"/>
        <c:scaling>
          <c:orientation val="minMax"/>
          <c:max val="35"/>
          <c:min val="12"/>
        </c:scaling>
        <c:delete val="1"/>
        <c:axPos val="t"/>
        <c:numFmt formatCode="#,##0.00_ ;[Red]\-#,##0.00\ " sourceLinked="1"/>
        <c:majorTickMark val="out"/>
        <c:minorTickMark val="none"/>
        <c:tickLblPos val="nextTo"/>
        <c:crossAx val="64127548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金额</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1"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#,##0.00_ ;[Red]\-#,##0.00\ </c:formatCode>
                <c:ptCount val="4"/>
                <c:pt idx="0">
                  <c:v>9.5355398992745588</c:v>
                </c:pt>
                <c:pt idx="1">
                  <c:v>12.870971689960928</c:v>
                </c:pt>
                <c:pt idx="2">
                  <c:v>20.901829837891484</c:v>
                </c:pt>
                <c:pt idx="3">
                  <c:v>29.29613903844335</c:v>
                </c:pt>
              </c:numCache>
            </c:numRef>
          </c:val>
          <c:extLst>
            <c:ext xmlns:c16="http://schemas.microsoft.com/office/drawing/2014/chart" uri="{C3380CC4-5D6E-409C-BE32-E72D297353CC}">
              <c16:uniqueId val="{00000000-1D8A-4D8F-87A3-5B3B51DE1B02}"/>
            </c:ext>
          </c:extLst>
        </c:ser>
        <c:dLbls>
          <c:showLegendKey val="0"/>
          <c:showVal val="0"/>
          <c:showCatName val="0"/>
          <c:showSerName val="0"/>
          <c:showPercent val="0"/>
          <c:showBubbleSize val="0"/>
        </c:dLbls>
        <c:gapWidth val="97"/>
        <c:axId val="641275088"/>
        <c:axId val="645549384"/>
      </c:barChart>
      <c:catAx>
        <c:axId val="641275088"/>
        <c:scaling>
          <c:orientation val="maxMin"/>
        </c:scaling>
        <c:delete val="1"/>
        <c:axPos val="l"/>
        <c:numFmt formatCode="General" sourceLinked="1"/>
        <c:majorTickMark val="none"/>
        <c:minorTickMark val="none"/>
        <c:tickLblPos val="nextTo"/>
        <c:crossAx val="645549384"/>
        <c:crosses val="autoZero"/>
        <c:auto val="1"/>
        <c:lblAlgn val="ctr"/>
        <c:lblOffset val="100"/>
        <c:noMultiLvlLbl val="0"/>
      </c:catAx>
      <c:valAx>
        <c:axId val="645549384"/>
        <c:scaling>
          <c:orientation val="minMax"/>
          <c:max val="80"/>
          <c:min val="0"/>
        </c:scaling>
        <c:delete val="1"/>
        <c:axPos val="t"/>
        <c:numFmt formatCode="#,##0.00_ ;[Red]\-#,##0.00\ " sourceLinked="1"/>
        <c:majorTickMark val="out"/>
        <c:minorTickMark val="none"/>
        <c:tickLblPos val="nextTo"/>
        <c:crossAx val="6412750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1"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9.77</c:v>
                </c:pt>
                <c:pt idx="1">
                  <c:v>13</c:v>
                </c:pt>
                <c:pt idx="2">
                  <c:v>22.04</c:v>
                </c:pt>
                <c:pt idx="3">
                  <c:v>29.84</c:v>
                </c:pt>
              </c:numCache>
            </c:numRef>
          </c:val>
          <c:extLst>
            <c:ext xmlns:c16="http://schemas.microsoft.com/office/drawing/2014/chart" uri="{C3380CC4-5D6E-409C-BE32-E72D297353CC}">
              <c16:uniqueId val="{00000000-DDBA-443F-AC94-9093E7BB60EF}"/>
            </c:ext>
          </c:extLst>
        </c:ser>
        <c:dLbls>
          <c:showLegendKey val="0"/>
          <c:showVal val="0"/>
          <c:showCatName val="0"/>
          <c:showSerName val="0"/>
          <c:showPercent val="0"/>
          <c:showBubbleSize val="0"/>
        </c:dLbls>
        <c:gapWidth val="100"/>
        <c:axId val="645548992"/>
        <c:axId val="645550952"/>
      </c:barChart>
      <c:catAx>
        <c:axId val="645548992"/>
        <c:scaling>
          <c:orientation val="maxMin"/>
        </c:scaling>
        <c:delete val="1"/>
        <c:axPos val="r"/>
        <c:numFmt formatCode="General" sourceLinked="1"/>
        <c:majorTickMark val="out"/>
        <c:minorTickMark val="none"/>
        <c:tickLblPos val="nextTo"/>
        <c:crossAx val="645550952"/>
        <c:crosses val="autoZero"/>
        <c:auto val="1"/>
        <c:lblAlgn val="ctr"/>
        <c:lblOffset val="100"/>
        <c:noMultiLvlLbl val="0"/>
      </c:catAx>
      <c:valAx>
        <c:axId val="645550952"/>
        <c:scaling>
          <c:orientation val="maxMin"/>
          <c:max val="80"/>
          <c:min val="1"/>
        </c:scaling>
        <c:delete val="1"/>
        <c:axPos val="t"/>
        <c:numFmt formatCode="0.00" sourceLinked="1"/>
        <c:majorTickMark val="out"/>
        <c:minorTickMark val="none"/>
        <c:tickLblPos val="nextTo"/>
        <c:crossAx val="64554899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细分市场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A107-4054-9749-B8E304ECA6E3}"/>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A107-4054-9749-B8E304ECA6E3}"/>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A107-4054-9749-B8E304ECA6E3}"/>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A107-4054-9749-B8E304ECA6E3}"/>
              </c:ext>
            </c:extLst>
          </c:dPt>
          <c:dLbls>
            <c:dLbl>
              <c:idx val="0"/>
              <c:layout>
                <c:manualLayout>
                  <c:x val="5.8828718488952757E-3"/>
                  <c:y val="0.16664540250181867"/>
                </c:manualLayout>
              </c:layout>
              <c:tx>
                <c:rich>
                  <a:bodyPr rot="0" spcFirstLastPara="1" vertOverflow="ellipsis" vert="horz" wrap="square" lIns="38100" tIns="19050" rIns="38100" bIns="19050" anchor="ctr" anchorCtr="1">
                    <a:noAutofit/>
                  </a:bodyPr>
                  <a:lstStyle/>
                  <a:p>
                    <a:pPr>
                      <a:defRPr lang="en-US" altLang="zh-CN" sz="100" b="0" i="0" u="none" strike="noStrike" kern="1200" baseline="0">
                        <a:solidFill>
                          <a:schemeClr val="bg1"/>
                        </a:solidFill>
                        <a:latin typeface="微软雅黑"/>
                        <a:ea typeface="+mn-ea"/>
                        <a:cs typeface="+mn-cs"/>
                      </a:defRPr>
                    </a:pPr>
                    <a:fld id="{AD998DFB-F92F-425F-A95E-1D7ACE112FF0}" type="VALUE">
                      <a:rPr lang="en-US" altLang="zh-CN">
                        <a:latin typeface="思源黑体 CN Normal" panose="020B0400000000000000" pitchFamily="34" charset="-122"/>
                        <a:ea typeface="思源黑体 CN Normal" panose="020B0400000000000000" pitchFamily="34" charset="-122"/>
                      </a:rPr>
                      <a:pPr>
                        <a:defRPr lang="en-US" altLang="zh-CN" sz="100">
                          <a:solidFill>
                            <a:schemeClr val="bg1"/>
                          </a:solidFill>
                          <a:latin typeface="微软雅黑"/>
                        </a:defRPr>
                      </a:pPr>
                      <a:t>[值]</a:t>
                    </a:fld>
                    <a:endParaRPr lang="zh-CN" altLang="en-US"/>
                  </a:p>
                </c:rich>
              </c:tx>
              <c:spPr>
                <a:noFill/>
                <a:ln>
                  <a:noFill/>
                </a:ln>
                <a:effectLst/>
              </c:spPr>
              <c:txPr>
                <a:bodyPr rot="0" spcFirstLastPara="1" vertOverflow="ellipsis" vert="horz" wrap="square" lIns="38100" tIns="19050" rIns="38100" bIns="19050" anchor="ctr" anchorCtr="1">
                  <a:noAutofit/>
                </a:bodyPr>
                <a:lstStyle/>
                <a:p>
                  <a:pPr>
                    <a:defRPr lang="en-US" altLang="zh-CN" sz="100" b="0" i="0" u="none" strike="noStrike" kern="1200" baseline="0">
                      <a:solidFill>
                        <a:schemeClr val="bg1"/>
                      </a:solidFill>
                      <a:latin typeface="微软雅黑"/>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4.2961904201813859E-2"/>
                      <c:h val="2.0546947625209071E-2"/>
                    </c:manualLayout>
                  </c15:layout>
                  <c15:dlblFieldTable/>
                  <c15:showDataLabelsRange val="0"/>
                </c:ext>
                <c:ext xmlns:c16="http://schemas.microsoft.com/office/drawing/2014/chart" uri="{C3380CC4-5D6E-409C-BE32-E72D297353CC}">
                  <c16:uniqueId val="{00000001-A107-4054-9749-B8E304ECA6E3}"/>
                </c:ext>
              </c:extLst>
            </c:dLbl>
            <c:dLbl>
              <c:idx val="3"/>
              <c:layout>
                <c:manualLayout>
                  <c:x val="3.9888210732485622E-5"/>
                  <c:y val="-0.24834110692275382"/>
                </c:manualLayout>
              </c:layout>
              <c:tx>
                <c:rich>
                  <a:bodyPr/>
                  <a:lstStyle/>
                  <a:p>
                    <a:fld id="{CD89D0DE-3579-4DEA-8B5F-E0945D039B8F}" type="VALUE">
                      <a:rPr lang="en-US" altLang="zh-CN">
                        <a:latin typeface="思源黑体 CN Normal" panose="020B0400000000000000" pitchFamily="34" charset="-122"/>
                        <a:ea typeface="思源黑体 CN Normal" panose="020B0400000000000000" pitchFamily="34"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A107-4054-9749-B8E304ECA6E3}"/>
                </c:ext>
              </c:extLst>
            </c:dLbl>
            <c:spPr>
              <a:noFill/>
              <a:ln>
                <a:noFill/>
              </a:ln>
              <a:effectLst/>
            </c:spPr>
            <c:txPr>
              <a:bodyPr rot="0" spcFirstLastPara="1" vertOverflow="ellipsis" vert="horz" wrap="square" lIns="38100" tIns="19050" rIns="38100" bIns="19050" anchor="ctr" anchorCtr="1">
                <a:spAutoFit/>
              </a:bodyPr>
              <a:lstStyle/>
              <a:p>
                <a:pPr>
                  <a:defRPr lang="en-US" altLang="zh-CN" sz="100" b="0" i="0" u="none" strike="noStrike" kern="1200" baseline="0">
                    <a:solidFill>
                      <a:schemeClr val="bg1"/>
                    </a:solidFill>
                    <a:latin typeface="微软雅黑"/>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4"/>
                <c:pt idx="0">
                  <c:v>A0级</c:v>
                </c:pt>
                <c:pt idx="1">
                  <c:v>A级</c:v>
                </c:pt>
                <c:pt idx="2">
                  <c:v>B级</c:v>
                </c:pt>
                <c:pt idx="3">
                  <c:v>C级</c:v>
                </c:pt>
              </c:strCache>
            </c:strRef>
          </c:cat>
          <c:val>
            <c:numRef>
              <c:f>Sheet1!$B$2:$B$5</c:f>
              <c:numCache>
                <c:formatCode>#,##0</c:formatCode>
                <c:ptCount val="4"/>
                <c:pt idx="0">
                  <c:v>55001</c:v>
                </c:pt>
                <c:pt idx="1">
                  <c:v>425856</c:v>
                </c:pt>
                <c:pt idx="2">
                  <c:v>318367</c:v>
                </c:pt>
                <c:pt idx="3" formatCode="_ * #,##0_ ;_ * \-#,##0_ ;_ * &quot;-&quot;??_ ;_ @_ ">
                  <c:v>105870</c:v>
                </c:pt>
              </c:numCache>
            </c:numRef>
          </c:val>
          <c:extLst>
            <c:ext xmlns:c16="http://schemas.microsoft.com/office/drawing/2014/chart" uri="{C3380CC4-5D6E-409C-BE32-E72D297353CC}">
              <c16:uniqueId val="{00000008-A107-4054-9749-B8E304ECA6E3}"/>
            </c:ext>
          </c:extLst>
        </c:ser>
        <c:dLbls>
          <c:showLegendKey val="0"/>
          <c:showVal val="0"/>
          <c:showCatName val="0"/>
          <c:showSerName val="0"/>
          <c:showPercent val="0"/>
          <c:showBubbleSize val="0"/>
          <c:showLeaderLines val="1"/>
        </c:dLbls>
        <c:firstSliceAng val="9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Y2024</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EFD-4549-97AC-CA217D7AA649}"/>
              </c:ext>
            </c:extLst>
          </c:dPt>
          <c:dPt>
            <c:idx val="1"/>
            <c:bubble3D val="0"/>
            <c:extLst>
              <c:ext xmlns:c16="http://schemas.microsoft.com/office/drawing/2014/chart" uri="{C3380CC4-5D6E-409C-BE32-E72D297353CC}">
                <c16:uniqueId val="{00000001-AEFD-4549-97AC-CA217D7AA649}"/>
              </c:ext>
            </c:extLst>
          </c:dPt>
          <c:dPt>
            <c:idx val="2"/>
            <c:bubble3D val="0"/>
            <c:extLst>
              <c:ext xmlns:c16="http://schemas.microsoft.com/office/drawing/2014/chart" uri="{C3380CC4-5D6E-409C-BE32-E72D297353CC}">
                <c16:uniqueId val="{00000002-AEFD-4549-97AC-CA217D7AA649}"/>
              </c:ext>
            </c:extLst>
          </c:dPt>
          <c:dPt>
            <c:idx val="3"/>
            <c:bubble3D val="0"/>
            <c:extLst>
              <c:ext xmlns:c16="http://schemas.microsoft.com/office/drawing/2014/chart" uri="{C3380CC4-5D6E-409C-BE32-E72D297353CC}">
                <c16:uniqueId val="{00000003-AEFD-4549-97AC-CA217D7AA649}"/>
              </c:ext>
            </c:extLst>
          </c:dPt>
          <c:dPt>
            <c:idx val="4"/>
            <c:bubble3D val="0"/>
            <c:extLst>
              <c:ext xmlns:c16="http://schemas.microsoft.com/office/drawing/2014/chart" uri="{C3380CC4-5D6E-409C-BE32-E72D297353CC}">
                <c16:uniqueId val="{00000004-AEFD-4549-97AC-CA217D7AA649}"/>
              </c:ext>
            </c:extLst>
          </c:dPt>
          <c:dPt>
            <c:idx val="5"/>
            <c:bubble3D val="0"/>
            <c:extLst>
              <c:ext xmlns:c16="http://schemas.microsoft.com/office/drawing/2014/chart" uri="{C3380CC4-5D6E-409C-BE32-E72D297353CC}">
                <c16:uniqueId val="{00000005-AEFD-4549-97AC-CA217D7AA649}"/>
              </c:ext>
            </c:extLst>
          </c:dPt>
          <c:dPt>
            <c:idx val="6"/>
            <c:bubble3D val="0"/>
            <c:extLst>
              <c:ext xmlns:c16="http://schemas.microsoft.com/office/drawing/2014/chart" uri="{C3380CC4-5D6E-409C-BE32-E72D297353CC}">
                <c16:uniqueId val="{00000006-AEFD-4549-97AC-CA217D7AA649}"/>
              </c:ext>
            </c:extLst>
          </c:dPt>
          <c:dPt>
            <c:idx val="7"/>
            <c:bubble3D val="0"/>
            <c:extLst>
              <c:ext xmlns:c16="http://schemas.microsoft.com/office/drawing/2014/chart" uri="{C3380CC4-5D6E-409C-BE32-E72D297353CC}">
                <c16:uniqueId val="{00000007-AEFD-4549-97AC-CA217D7AA649}"/>
              </c:ext>
            </c:extLst>
          </c:dPt>
          <c:dPt>
            <c:idx val="8"/>
            <c:bubble3D val="0"/>
            <c:extLst>
              <c:ext xmlns:c16="http://schemas.microsoft.com/office/drawing/2014/chart" uri="{C3380CC4-5D6E-409C-BE32-E72D297353CC}">
                <c16:uniqueId val="{00000008-AEFD-4549-97AC-CA217D7AA649}"/>
              </c:ext>
            </c:extLst>
          </c:dPt>
          <c:dPt>
            <c:idx val="9"/>
            <c:bubble3D val="0"/>
            <c:extLst>
              <c:ext xmlns:c16="http://schemas.microsoft.com/office/drawing/2014/chart" uri="{C3380CC4-5D6E-409C-BE32-E72D297353CC}">
                <c16:uniqueId val="{00000009-AEFD-4549-97AC-CA217D7AA649}"/>
              </c:ext>
            </c:extLst>
          </c:dPt>
          <c:dPt>
            <c:idx val="10"/>
            <c:bubble3D val="0"/>
            <c:extLst>
              <c:ext xmlns:c16="http://schemas.microsoft.com/office/drawing/2014/chart" uri="{C3380CC4-5D6E-409C-BE32-E72D297353CC}">
                <c16:uniqueId val="{0000000A-AEFD-4549-97AC-CA217D7AA649}"/>
              </c:ext>
            </c:extLst>
          </c:dPt>
          <c:dPt>
            <c:idx val="11"/>
            <c:bubble3D val="0"/>
            <c:extLst>
              <c:ext xmlns:c16="http://schemas.microsoft.com/office/drawing/2014/chart" uri="{C3380CC4-5D6E-409C-BE32-E72D297353CC}">
                <c16:uniqueId val="{0000000B-AEFD-4549-97AC-CA217D7AA649}"/>
              </c:ext>
            </c:extLst>
          </c:dPt>
          <c:dLbls>
            <c:dLbl>
              <c:idx val="0"/>
              <c:tx>
                <c:rich>
                  <a:bodyPr/>
                  <a:lstStyle/>
                  <a:p>
                    <a:r>
                      <a:rPr lang="en-US" altLang="zh-CN" dirty="0">
                        <a:latin typeface="思源黑体 CN Medium" panose="020B0600000000000000" pitchFamily="34" charset="-122"/>
                        <a:ea typeface="思源黑体 CN Medium" panose="020B0600000000000000" pitchFamily="34" charset="-122"/>
                      </a:rPr>
                      <a:t>27.32</a:t>
                    </a:r>
                  </a:p>
                </c:rich>
              </c:tx>
              <c:dLblPos val="l"/>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AEFD-4549-97AC-CA217D7AA649}"/>
                </c:ext>
              </c:extLst>
            </c:dLbl>
            <c:dLbl>
              <c:idx val="1"/>
              <c:tx>
                <c:rich>
                  <a:bodyPr/>
                  <a:lstStyle/>
                  <a:p>
                    <a:r>
                      <a:rPr lang="en-US" altLang="zh-CN" dirty="0">
                        <a:latin typeface="思源黑体 CN" panose="020B0500000000000000" pitchFamily="34" charset="-122"/>
                        <a:ea typeface="思源黑体 CN" panose="020B0500000000000000" pitchFamily="34" charset="-122"/>
                      </a:rPr>
                      <a:t>26.93</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EFD-4549-97AC-CA217D7AA649}"/>
                </c:ext>
              </c:extLst>
            </c:dLbl>
            <c:dLbl>
              <c:idx val="2"/>
              <c:tx>
                <c:rich>
                  <a:bodyPr/>
                  <a:lstStyle/>
                  <a:p>
                    <a:r>
                      <a:rPr lang="en-US" altLang="zh-CN" dirty="0"/>
                      <a:t>25.58</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EFD-4549-97AC-CA217D7AA649}"/>
                </c:ext>
              </c:extLst>
            </c:dLbl>
            <c:dLbl>
              <c:idx val="3"/>
              <c:tx>
                <c:rich>
                  <a:bodyPr/>
                  <a:lstStyle/>
                  <a:p>
                    <a:r>
                      <a:rPr lang="en-US" altLang="zh-CN" dirty="0"/>
                      <a:t>28.72</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EFD-4549-97AC-CA217D7AA649}"/>
                </c:ext>
              </c:extLst>
            </c:dLbl>
            <c:dLbl>
              <c:idx val="4"/>
              <c:tx>
                <c:rich>
                  <a:bodyPr/>
                  <a:lstStyle/>
                  <a:p>
                    <a:r>
                      <a:rPr lang="en-US" altLang="zh-CN" dirty="0"/>
                      <a:t>27.68</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EFD-4549-97AC-CA217D7AA649}"/>
                </c:ext>
              </c:extLst>
            </c:dLbl>
            <c:dLbl>
              <c:idx val="5"/>
              <c:tx>
                <c:rich>
                  <a:bodyPr/>
                  <a:lstStyle/>
                  <a:p>
                    <a:r>
                      <a:rPr lang="en-US" altLang="zh-CN" dirty="0"/>
                      <a:t>27.23</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EFD-4549-97AC-CA217D7AA649}"/>
                </c:ext>
              </c:extLst>
            </c:dLbl>
            <c:dLbl>
              <c:idx val="6"/>
              <c:tx>
                <c:rich>
                  <a:bodyPr/>
                  <a:lstStyle/>
                  <a:p>
                    <a:r>
                      <a:rPr lang="en-US" altLang="zh-CN" dirty="0"/>
                      <a:t>27.72</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EFD-4549-97AC-CA217D7AA649}"/>
                </c:ext>
              </c:extLst>
            </c:dLbl>
            <c:dLbl>
              <c:idx val="7"/>
              <c:tx>
                <c:rich>
                  <a:bodyPr/>
                  <a:lstStyle/>
                  <a:p>
                    <a:r>
                      <a:rPr lang="en-US" altLang="zh-CN" dirty="0"/>
                      <a:t>27.66</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EFD-4549-97AC-CA217D7AA649}"/>
                </c:ext>
              </c:extLst>
            </c:dLbl>
            <c:dLbl>
              <c:idx val="8"/>
              <c:tx>
                <c:rich>
                  <a:bodyPr/>
                  <a:lstStyle/>
                  <a:p>
                    <a:r>
                      <a:rPr lang="en-US" altLang="zh-CN" dirty="0"/>
                      <a:t>27.69</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EFD-4549-97AC-CA217D7AA649}"/>
                </c:ext>
              </c:extLst>
            </c:dLbl>
            <c:dLbl>
              <c:idx val="9"/>
              <c:tx>
                <c:rich>
                  <a:bodyPr/>
                  <a:lstStyle/>
                  <a:p>
                    <a:r>
                      <a:rPr lang="en-US" altLang="zh-CN" dirty="0"/>
                      <a:t>27.70</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EFD-4549-97AC-CA217D7AA649}"/>
                </c:ext>
              </c:extLst>
            </c:dLbl>
            <c:dLbl>
              <c:idx val="10"/>
              <c:tx>
                <c:rich>
                  <a:bodyPr/>
                  <a:lstStyle/>
                  <a:p>
                    <a:r>
                      <a:rPr lang="en-US" altLang="zh-CN" dirty="0"/>
                      <a:t>27.40</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EFD-4549-97AC-CA217D7AA649}"/>
                </c:ext>
              </c:extLst>
            </c:dLbl>
            <c:dLbl>
              <c:idx val="11"/>
              <c:tx>
                <c:rich>
                  <a:bodyPr/>
                  <a:lstStyle/>
                  <a:p>
                    <a:r>
                      <a:rPr lang="en-US" altLang="zh-CN" dirty="0"/>
                      <a:t>28.01</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EFD-4549-97AC-CA217D7AA649}"/>
                </c:ext>
              </c:extLst>
            </c:dLbl>
            <c:dLbl>
              <c:idx val="12"/>
              <c:tx>
                <c:rich>
                  <a:bodyPr/>
                  <a:lstStyle/>
                  <a:p>
                    <a:r>
                      <a:rPr lang="en-US" altLang="zh-CN" dirty="0"/>
                      <a:t>27.32</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EFD-4549-97AC-CA217D7AA649}"/>
                </c:ext>
              </c:extLst>
            </c:dLbl>
            <c:spPr>
              <a:noFill/>
              <a:ln>
                <a:noFill/>
              </a:ln>
              <a:effectLst/>
            </c:spPr>
            <c:txPr>
              <a:bodyPr wrap="square" lIns="38100" tIns="19050" rIns="38100" bIns="19050" anchor="ctr">
                <a:spAutoFit/>
              </a:bodyPr>
              <a:lstStyle/>
              <a:p>
                <a:pPr>
                  <a:defRPr sz="800">
                    <a:solidFill>
                      <a:schemeClr val="bg2">
                        <a:lumMod val="25000"/>
                      </a:schemeClr>
                    </a:solidFill>
                    <a:latin typeface="思源黑体 CN Heavy" panose="020B0A00000000000000" pitchFamily="34" charset="-122"/>
                    <a:ea typeface="思源黑体 CN Heavy" panose="020B0A00000000000000"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-1.4508803939342396</c:v>
                </c:pt>
                <c:pt idx="2">
                  <c:v>-6.37</c:v>
                </c:pt>
                <c:pt idx="3">
                  <c:v>5.1100000000000003</c:v>
                </c:pt>
                <c:pt idx="4">
                  <c:v>1.32</c:v>
                </c:pt>
                <c:pt idx="5">
                  <c:v>-0.35</c:v>
                </c:pt>
                <c:pt idx="6">
                  <c:v>1.47</c:v>
                </c:pt>
                <c:pt idx="7">
                  <c:v>1.23</c:v>
                </c:pt>
                <c:pt idx="8">
                  <c:v>1.34</c:v>
                </c:pt>
              </c:numCache>
            </c:numRef>
          </c:val>
          <c:smooth val="0"/>
          <c:extLst>
            <c:ext xmlns:c16="http://schemas.microsoft.com/office/drawing/2014/chart" uri="{C3380CC4-5D6E-409C-BE32-E72D297353CC}">
              <c16:uniqueId val="{0000000D-AEFD-4549-97AC-CA217D7AA649}"/>
            </c:ext>
          </c:extLst>
        </c:ser>
        <c:dLbls>
          <c:showLegendKey val="0"/>
          <c:showVal val="0"/>
          <c:showCatName val="0"/>
          <c:showSerName val="0"/>
          <c:showPercent val="0"/>
          <c:showBubbleSize val="0"/>
        </c:dLbls>
        <c:marker val="1"/>
        <c:smooth val="0"/>
        <c:axId val="645548600"/>
        <c:axId val="645548208"/>
      </c:lineChart>
      <c:catAx>
        <c:axId val="64554860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latin typeface="思源黑体 CN" panose="020B0500000000000000" pitchFamily="34" charset="-122"/>
                <a:ea typeface="思源黑体 CN" panose="020B0500000000000000" pitchFamily="34" charset="-122"/>
              </a:defRPr>
            </a:pPr>
            <a:endParaRPr lang="zh-CN"/>
          </a:p>
        </c:txPr>
        <c:crossAx val="645548208"/>
        <c:crosses val="autoZero"/>
        <c:auto val="1"/>
        <c:lblAlgn val="ctr"/>
        <c:lblOffset val="100"/>
        <c:tickLblSkip val="1"/>
        <c:tickMarkSkip val="1"/>
        <c:noMultiLvlLbl val="0"/>
      </c:catAx>
      <c:valAx>
        <c:axId val="645548208"/>
        <c:scaling>
          <c:orientation val="minMax"/>
          <c:max val="30"/>
          <c:min val="-30"/>
        </c:scaling>
        <c:delete val="1"/>
        <c:axPos val="l"/>
        <c:numFmt formatCode="0.0_ " sourceLinked="0"/>
        <c:majorTickMark val="out"/>
        <c:minorTickMark val="none"/>
        <c:tickLblPos val="nextTo"/>
        <c:crossAx val="645548600"/>
        <c:crosses val="autoZero"/>
        <c:crossBetween val="between"/>
        <c:majorUnit val="10"/>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2">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B53-4C58-8039-A5D2174D0E5B}"/>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B53-4C58-8039-A5D2174D0E5B}"/>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B53-4C58-8039-A5D2174D0E5B}"/>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B53-4C58-8039-A5D2174D0E5B}"/>
              </c:ext>
            </c:extLst>
          </c:dPt>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思源黑体 CN Heavy" panose="020B0A00000000000000" pitchFamily="34" charset="-122"/>
                    <a:ea typeface="思源黑体 CN Heavy" panose="020B0A00000000000000" pitchFamily="34" charset="-122"/>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10万以下</c:v>
                </c:pt>
                <c:pt idx="1">
                  <c:v>10-20万</c:v>
                </c:pt>
                <c:pt idx="2">
                  <c:v>20-30万</c:v>
                </c:pt>
                <c:pt idx="3">
                  <c:v>30万以上</c:v>
                </c:pt>
              </c:strCache>
            </c:strRef>
          </c:cat>
          <c:val>
            <c:numRef>
              <c:f>Sheet1!$B$2:$B$5</c:f>
              <c:numCache>
                <c:formatCode>General</c:formatCode>
                <c:ptCount val="4"/>
                <c:pt idx="0">
                  <c:v>6263</c:v>
                </c:pt>
                <c:pt idx="1">
                  <c:v>13032</c:v>
                </c:pt>
                <c:pt idx="2">
                  <c:v>19975</c:v>
                </c:pt>
                <c:pt idx="3">
                  <c:v>34449</c:v>
                </c:pt>
              </c:numCache>
            </c:numRef>
          </c:val>
          <c:extLst>
            <c:ext xmlns:c16="http://schemas.microsoft.com/office/drawing/2014/chart" uri="{C3380CC4-5D6E-409C-BE32-E72D297353CC}">
              <c16:uniqueId val="{00000008-9B53-4C58-8039-A5D2174D0E5B}"/>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bg2">
                  <a:lumMod val="25000"/>
                </a:schemeClr>
              </a:solidFill>
              <a:latin typeface="思源黑体 CN Normal" panose="020B0400000000000000" pitchFamily="34" charset="-122"/>
              <a:ea typeface="思源黑体 CN Normal" panose="020B0400000000000000"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7DA9-474C-8E31-8D3356AC947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7DA9-474C-8E31-8D3356AC947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7DA9-474C-8E31-8D3356AC947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7DA9-474C-8E31-8D3356AC947B}"/>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思源黑体 CN Heavy" panose="020B0A00000000000000" pitchFamily="34" charset="-122"/>
                    <a:ea typeface="思源黑体 CN Heavy" panose="020B0A00000000000000" pitchFamily="34" charset="-122"/>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10万以下</c:v>
                </c:pt>
                <c:pt idx="1">
                  <c:v>10-20万</c:v>
                </c:pt>
                <c:pt idx="2">
                  <c:v>20-30万</c:v>
                </c:pt>
                <c:pt idx="3">
                  <c:v>30万以上</c:v>
                </c:pt>
              </c:strCache>
            </c:strRef>
          </c:cat>
          <c:val>
            <c:numRef>
              <c:f>Sheet1!$B$2:$B$5</c:f>
              <c:numCache>
                <c:formatCode>General</c:formatCode>
                <c:ptCount val="4"/>
                <c:pt idx="0">
                  <c:v>6503</c:v>
                </c:pt>
                <c:pt idx="1">
                  <c:v>10259</c:v>
                </c:pt>
                <c:pt idx="2">
                  <c:v>21536</c:v>
                </c:pt>
                <c:pt idx="3">
                  <c:v>33096</c:v>
                </c:pt>
              </c:numCache>
            </c:numRef>
          </c:val>
          <c:extLst>
            <c:ext xmlns:c16="http://schemas.microsoft.com/office/drawing/2014/chart" uri="{C3380CC4-5D6E-409C-BE32-E72D297353CC}">
              <c16:uniqueId val="{00000008-7DA9-474C-8E31-8D3356AC947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1"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c:v>
                </c:pt>
                <c:pt idx="1">
                  <c:v>SUV</c:v>
                </c:pt>
                <c:pt idx="2">
                  <c:v>MPV</c:v>
                </c:pt>
              </c:strCache>
            </c:strRef>
          </c:cat>
          <c:val>
            <c:numRef>
              <c:f>Sheet1!$B$2:$B$4</c:f>
              <c:numCache>
                <c:formatCode>0.00</c:formatCode>
                <c:ptCount val="3"/>
                <c:pt idx="0">
                  <c:v>2.5647551933446167</c:v>
                </c:pt>
                <c:pt idx="1">
                  <c:v>2.5180319944668792</c:v>
                </c:pt>
                <c:pt idx="2">
                  <c:v>2.1557295948127342</c:v>
                </c:pt>
              </c:numCache>
            </c:numRef>
          </c:val>
          <c:extLst>
            <c:ext xmlns:c16="http://schemas.microsoft.com/office/drawing/2014/chart" uri="{C3380CC4-5D6E-409C-BE32-E72D297353CC}">
              <c16:uniqueId val="{00000000-E590-4184-A730-19450CFC5701}"/>
            </c:ext>
          </c:extLst>
        </c:ser>
        <c:dLbls>
          <c:showLegendKey val="0"/>
          <c:showVal val="0"/>
          <c:showCatName val="0"/>
          <c:showSerName val="0"/>
          <c:showPercent val="0"/>
          <c:showBubbleSize val="0"/>
        </c:dLbls>
        <c:gapWidth val="97"/>
        <c:axId val="644457816"/>
        <c:axId val="644462128"/>
      </c:barChart>
      <c:catAx>
        <c:axId val="644457816"/>
        <c:scaling>
          <c:orientation val="maxMin"/>
        </c:scaling>
        <c:delete val="1"/>
        <c:axPos val="l"/>
        <c:numFmt formatCode="General" sourceLinked="1"/>
        <c:majorTickMark val="none"/>
        <c:minorTickMark val="none"/>
        <c:tickLblPos val="nextTo"/>
        <c:crossAx val="644462128"/>
        <c:crosses val="autoZero"/>
        <c:auto val="1"/>
        <c:lblAlgn val="ctr"/>
        <c:lblOffset val="100"/>
        <c:noMultiLvlLbl val="0"/>
      </c:catAx>
      <c:valAx>
        <c:axId val="644462128"/>
        <c:scaling>
          <c:orientation val="minMax"/>
          <c:max val="5"/>
          <c:min val="0"/>
        </c:scaling>
        <c:delete val="1"/>
        <c:axPos val="t"/>
        <c:numFmt formatCode="0.00" sourceLinked="1"/>
        <c:majorTickMark val="out"/>
        <c:minorTickMark val="none"/>
        <c:tickLblPos val="nextTo"/>
        <c:crossAx val="64445781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Y2024</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EFD-4549-97AC-CA217D7AA649}"/>
              </c:ext>
            </c:extLst>
          </c:dPt>
          <c:dPt>
            <c:idx val="1"/>
            <c:bubble3D val="0"/>
            <c:extLst>
              <c:ext xmlns:c16="http://schemas.microsoft.com/office/drawing/2014/chart" uri="{C3380CC4-5D6E-409C-BE32-E72D297353CC}">
                <c16:uniqueId val="{00000001-AEFD-4549-97AC-CA217D7AA649}"/>
              </c:ext>
            </c:extLst>
          </c:dPt>
          <c:dPt>
            <c:idx val="2"/>
            <c:bubble3D val="0"/>
            <c:extLst>
              <c:ext xmlns:c16="http://schemas.microsoft.com/office/drawing/2014/chart" uri="{C3380CC4-5D6E-409C-BE32-E72D297353CC}">
                <c16:uniqueId val="{00000002-AEFD-4549-97AC-CA217D7AA649}"/>
              </c:ext>
            </c:extLst>
          </c:dPt>
          <c:dPt>
            <c:idx val="3"/>
            <c:bubble3D val="0"/>
            <c:extLst>
              <c:ext xmlns:c16="http://schemas.microsoft.com/office/drawing/2014/chart" uri="{C3380CC4-5D6E-409C-BE32-E72D297353CC}">
                <c16:uniqueId val="{00000003-AEFD-4549-97AC-CA217D7AA649}"/>
              </c:ext>
            </c:extLst>
          </c:dPt>
          <c:dPt>
            <c:idx val="4"/>
            <c:bubble3D val="0"/>
            <c:extLst>
              <c:ext xmlns:c16="http://schemas.microsoft.com/office/drawing/2014/chart" uri="{C3380CC4-5D6E-409C-BE32-E72D297353CC}">
                <c16:uniqueId val="{00000004-AEFD-4549-97AC-CA217D7AA649}"/>
              </c:ext>
            </c:extLst>
          </c:dPt>
          <c:dPt>
            <c:idx val="5"/>
            <c:bubble3D val="0"/>
            <c:extLst>
              <c:ext xmlns:c16="http://schemas.microsoft.com/office/drawing/2014/chart" uri="{C3380CC4-5D6E-409C-BE32-E72D297353CC}">
                <c16:uniqueId val="{00000005-AEFD-4549-97AC-CA217D7AA649}"/>
              </c:ext>
            </c:extLst>
          </c:dPt>
          <c:dPt>
            <c:idx val="6"/>
            <c:bubble3D val="0"/>
            <c:extLst>
              <c:ext xmlns:c16="http://schemas.microsoft.com/office/drawing/2014/chart" uri="{C3380CC4-5D6E-409C-BE32-E72D297353CC}">
                <c16:uniqueId val="{00000006-AEFD-4549-97AC-CA217D7AA649}"/>
              </c:ext>
            </c:extLst>
          </c:dPt>
          <c:dPt>
            <c:idx val="7"/>
            <c:bubble3D val="0"/>
            <c:extLst>
              <c:ext xmlns:c16="http://schemas.microsoft.com/office/drawing/2014/chart" uri="{C3380CC4-5D6E-409C-BE32-E72D297353CC}">
                <c16:uniqueId val="{00000007-AEFD-4549-97AC-CA217D7AA649}"/>
              </c:ext>
            </c:extLst>
          </c:dPt>
          <c:dPt>
            <c:idx val="8"/>
            <c:bubble3D val="0"/>
            <c:extLst>
              <c:ext xmlns:c16="http://schemas.microsoft.com/office/drawing/2014/chart" uri="{C3380CC4-5D6E-409C-BE32-E72D297353CC}">
                <c16:uniqueId val="{00000008-AEFD-4549-97AC-CA217D7AA649}"/>
              </c:ext>
            </c:extLst>
          </c:dPt>
          <c:dPt>
            <c:idx val="9"/>
            <c:bubble3D val="0"/>
            <c:extLst>
              <c:ext xmlns:c16="http://schemas.microsoft.com/office/drawing/2014/chart" uri="{C3380CC4-5D6E-409C-BE32-E72D297353CC}">
                <c16:uniqueId val="{00000009-AEFD-4549-97AC-CA217D7AA649}"/>
              </c:ext>
            </c:extLst>
          </c:dPt>
          <c:dPt>
            <c:idx val="10"/>
            <c:bubble3D val="0"/>
            <c:extLst>
              <c:ext xmlns:c16="http://schemas.microsoft.com/office/drawing/2014/chart" uri="{C3380CC4-5D6E-409C-BE32-E72D297353CC}">
                <c16:uniqueId val="{0000000A-AEFD-4549-97AC-CA217D7AA649}"/>
              </c:ext>
            </c:extLst>
          </c:dPt>
          <c:dPt>
            <c:idx val="11"/>
            <c:bubble3D val="0"/>
            <c:extLst>
              <c:ext xmlns:c16="http://schemas.microsoft.com/office/drawing/2014/chart" uri="{C3380CC4-5D6E-409C-BE32-E72D297353CC}">
                <c16:uniqueId val="{0000000B-AEFD-4549-97AC-CA217D7AA649}"/>
              </c:ext>
            </c:extLst>
          </c:dPt>
          <c:dLbls>
            <c:dLbl>
              <c:idx val="0"/>
              <c:tx>
                <c:rich>
                  <a:bodyPr/>
                  <a:lstStyle/>
                  <a:p>
                    <a:r>
                      <a:rPr lang="en-US" altLang="zh-CN" dirty="0">
                        <a:latin typeface="思源黑体 CN Medium" panose="020B0600000000000000" pitchFamily="34" charset="-122"/>
                        <a:ea typeface="思源黑体 CN Medium" panose="020B0600000000000000" pitchFamily="34" charset="-122"/>
                      </a:rPr>
                      <a:t>2.79</a:t>
                    </a:r>
                  </a:p>
                </c:rich>
              </c:tx>
              <c:dLblPos val="l"/>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AEFD-4549-97AC-CA217D7AA649}"/>
                </c:ext>
              </c:extLst>
            </c:dLbl>
            <c:dLbl>
              <c:idx val="1"/>
              <c:tx>
                <c:rich>
                  <a:bodyPr/>
                  <a:lstStyle/>
                  <a:p>
                    <a:r>
                      <a:rPr lang="en-US" altLang="zh-CN" dirty="0">
                        <a:latin typeface="思源黑体 CN Heavy" panose="020B0A00000000000000" pitchFamily="34" charset="-122"/>
                        <a:ea typeface="思源黑体 CN Heavy" panose="020B0A00000000000000" pitchFamily="34" charset="-122"/>
                      </a:rPr>
                      <a:t>2.70</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EFD-4549-97AC-CA217D7AA649}"/>
                </c:ext>
              </c:extLst>
            </c:dLbl>
            <c:dLbl>
              <c:idx val="2"/>
              <c:tx>
                <c:rich>
                  <a:bodyPr/>
                  <a:lstStyle/>
                  <a:p>
                    <a:r>
                      <a:rPr lang="en-US" altLang="zh-CN" dirty="0"/>
                      <a:t>2.74</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EFD-4549-97AC-CA217D7AA649}"/>
                </c:ext>
              </c:extLst>
            </c:dLbl>
            <c:dLbl>
              <c:idx val="3"/>
              <c:tx>
                <c:rich>
                  <a:bodyPr/>
                  <a:lstStyle/>
                  <a:p>
                    <a:r>
                      <a:rPr lang="en-US" altLang="zh-CN" dirty="0"/>
                      <a:t>2.73</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EFD-4549-97AC-CA217D7AA649}"/>
                </c:ext>
              </c:extLst>
            </c:dLbl>
            <c:dLbl>
              <c:idx val="4"/>
              <c:tx>
                <c:rich>
                  <a:bodyPr/>
                  <a:lstStyle/>
                  <a:p>
                    <a:r>
                      <a:rPr lang="en-US" altLang="zh-CN" dirty="0"/>
                      <a:t>2.47</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EFD-4549-97AC-CA217D7AA649}"/>
                </c:ext>
              </c:extLst>
            </c:dLbl>
            <c:dLbl>
              <c:idx val="5"/>
              <c:tx>
                <c:rich>
                  <a:bodyPr/>
                  <a:lstStyle/>
                  <a:p>
                    <a:r>
                      <a:rPr lang="en-US" altLang="zh-CN" dirty="0"/>
                      <a:t>2.75</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EFD-4549-97AC-CA217D7AA649}"/>
                </c:ext>
              </c:extLst>
            </c:dLbl>
            <c:dLbl>
              <c:idx val="6"/>
              <c:tx>
                <c:rich>
                  <a:bodyPr/>
                  <a:lstStyle/>
                  <a:p>
                    <a:r>
                      <a:rPr lang="en-US" altLang="zh-CN" dirty="0"/>
                      <a:t>2.80</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EFD-4549-97AC-CA217D7AA649}"/>
                </c:ext>
              </c:extLst>
            </c:dLbl>
            <c:dLbl>
              <c:idx val="7"/>
              <c:tx>
                <c:rich>
                  <a:bodyPr/>
                  <a:lstStyle/>
                  <a:p>
                    <a:r>
                      <a:rPr lang="en-US" altLang="zh-CN" dirty="0"/>
                      <a:t>2.63</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EFD-4549-97AC-CA217D7AA649}"/>
                </c:ext>
              </c:extLst>
            </c:dLbl>
            <c:dLbl>
              <c:idx val="8"/>
              <c:tx>
                <c:rich>
                  <a:bodyPr/>
                  <a:lstStyle/>
                  <a:p>
                    <a:r>
                      <a:rPr lang="en-US" altLang="zh-CN" dirty="0"/>
                      <a:t>2.53</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EFD-4549-97AC-CA217D7AA649}"/>
                </c:ext>
              </c:extLst>
            </c:dLbl>
            <c:dLbl>
              <c:idx val="9"/>
              <c:tx>
                <c:rich>
                  <a:bodyPr/>
                  <a:lstStyle/>
                  <a:p>
                    <a:r>
                      <a:rPr lang="en-US" altLang="zh-CN" dirty="0"/>
                      <a:t>2.21</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EFD-4549-97AC-CA217D7AA649}"/>
                </c:ext>
              </c:extLst>
            </c:dLbl>
            <c:dLbl>
              <c:idx val="10"/>
              <c:tx>
                <c:rich>
                  <a:bodyPr/>
                  <a:lstStyle/>
                  <a:p>
                    <a:r>
                      <a:rPr lang="en-US" altLang="zh-CN" dirty="0"/>
                      <a:t>2.47</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EFD-4549-97AC-CA217D7AA649}"/>
                </c:ext>
              </c:extLst>
            </c:dLbl>
            <c:dLbl>
              <c:idx val="11"/>
              <c:tx>
                <c:rich>
                  <a:bodyPr/>
                  <a:lstStyle/>
                  <a:p>
                    <a:r>
                      <a:rPr lang="en-US" altLang="zh-CN" dirty="0"/>
                      <a:t>2.49</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EFD-4549-97AC-CA217D7AA649}"/>
                </c:ext>
              </c:extLst>
            </c:dLbl>
            <c:dLbl>
              <c:idx val="12"/>
              <c:tx>
                <c:rich>
                  <a:bodyPr/>
                  <a:lstStyle/>
                  <a:p>
                    <a:r>
                      <a:rPr lang="en-US" altLang="zh-CN" dirty="0"/>
                      <a:t>2.79</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EFD-4549-97AC-CA217D7AA649}"/>
                </c:ext>
              </c:extLst>
            </c:dLbl>
            <c:spPr>
              <a:noFill/>
              <a:ln>
                <a:noFill/>
              </a:ln>
              <a:effectLst/>
            </c:spPr>
            <c:txPr>
              <a:bodyPr wrap="square" lIns="38100" tIns="19050" rIns="38100" bIns="19050" anchor="ctr">
                <a:spAutoFit/>
              </a:bodyPr>
              <a:lstStyle/>
              <a:p>
                <a:pPr>
                  <a:defRPr sz="800">
                    <a:solidFill>
                      <a:schemeClr val="bg2">
                        <a:lumMod val="25000"/>
                      </a:schemeClr>
                    </a:solidFill>
                    <a:latin typeface="思源黑体 CN Heavy" panose="020B0A00000000000000" pitchFamily="34" charset="-122"/>
                    <a:ea typeface="思源黑体 CN Heavy" panose="020B0A00000000000000"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-0.53775555433180822</c:v>
                </c:pt>
                <c:pt idx="2">
                  <c:v>-0.2897483590059694</c:v>
                </c:pt>
                <c:pt idx="3">
                  <c:v>-0.32</c:v>
                </c:pt>
                <c:pt idx="4">
                  <c:v>-1.9</c:v>
                </c:pt>
                <c:pt idx="5">
                  <c:v>-0.19</c:v>
                </c:pt>
                <c:pt idx="6">
                  <c:v>0.09</c:v>
                </c:pt>
                <c:pt idx="7">
                  <c:v>-0.96</c:v>
                </c:pt>
                <c:pt idx="8">
                  <c:v>-1.57</c:v>
                </c:pt>
              </c:numCache>
            </c:numRef>
          </c:val>
          <c:smooth val="0"/>
          <c:extLst>
            <c:ext xmlns:c16="http://schemas.microsoft.com/office/drawing/2014/chart" uri="{C3380CC4-5D6E-409C-BE32-E72D297353CC}">
              <c16:uniqueId val="{0000000D-AEFD-4549-97AC-CA217D7AA649}"/>
            </c:ext>
          </c:extLst>
        </c:ser>
        <c:dLbls>
          <c:showLegendKey val="0"/>
          <c:showVal val="0"/>
          <c:showCatName val="0"/>
          <c:showSerName val="0"/>
          <c:showPercent val="0"/>
          <c:showBubbleSize val="0"/>
        </c:dLbls>
        <c:marker val="1"/>
        <c:smooth val="0"/>
        <c:axId val="644460168"/>
        <c:axId val="644460952"/>
      </c:lineChart>
      <c:catAx>
        <c:axId val="644460168"/>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latin typeface="思源黑体 CN" panose="020B0500000000000000" pitchFamily="34" charset="-122"/>
                <a:ea typeface="思源黑体 CN" panose="020B0500000000000000" pitchFamily="34" charset="-122"/>
              </a:defRPr>
            </a:pPr>
            <a:endParaRPr lang="zh-CN"/>
          </a:p>
        </c:txPr>
        <c:crossAx val="644460952"/>
        <c:crosses val="autoZero"/>
        <c:auto val="1"/>
        <c:lblAlgn val="ctr"/>
        <c:lblOffset val="100"/>
        <c:tickLblSkip val="1"/>
        <c:tickMarkSkip val="1"/>
        <c:noMultiLvlLbl val="0"/>
      </c:catAx>
      <c:valAx>
        <c:axId val="644460952"/>
        <c:scaling>
          <c:orientation val="minMax"/>
          <c:max val="5"/>
          <c:min val="-5"/>
        </c:scaling>
        <c:delete val="1"/>
        <c:axPos val="l"/>
        <c:numFmt formatCode="0.0_ " sourceLinked="0"/>
        <c:majorTickMark val="out"/>
        <c:minorTickMark val="none"/>
        <c:tickLblPos val="nextTo"/>
        <c:crossAx val="644460168"/>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2">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1"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c:v>
                </c:pt>
                <c:pt idx="1">
                  <c:v>SUV</c:v>
                </c:pt>
                <c:pt idx="2">
                  <c:v>MPV</c:v>
                </c:pt>
              </c:strCache>
            </c:strRef>
          </c:cat>
          <c:val>
            <c:numRef>
              <c:f>Sheet1!$B$2:$B$4</c:f>
              <c:numCache>
                <c:formatCode>0.00</c:formatCode>
                <c:ptCount val="3"/>
                <c:pt idx="0">
                  <c:v>2.64</c:v>
                </c:pt>
                <c:pt idx="1">
                  <c:v>2.64</c:v>
                </c:pt>
                <c:pt idx="2">
                  <c:v>2.34</c:v>
                </c:pt>
              </c:numCache>
            </c:numRef>
          </c:val>
          <c:extLst>
            <c:ext xmlns:c16="http://schemas.microsoft.com/office/drawing/2014/chart" uri="{C3380CC4-5D6E-409C-BE32-E72D297353CC}">
              <c16:uniqueId val="{00000000-13E8-4B26-BB3E-C39658198AD1}"/>
            </c:ext>
          </c:extLst>
        </c:ser>
        <c:dLbls>
          <c:showLegendKey val="0"/>
          <c:showVal val="0"/>
          <c:showCatName val="0"/>
          <c:showSerName val="0"/>
          <c:showPercent val="0"/>
          <c:showBubbleSize val="0"/>
        </c:dLbls>
        <c:gapWidth val="100"/>
        <c:axId val="644462520"/>
        <c:axId val="644463304"/>
      </c:barChart>
      <c:catAx>
        <c:axId val="644462520"/>
        <c:scaling>
          <c:orientation val="maxMin"/>
        </c:scaling>
        <c:delete val="1"/>
        <c:axPos val="r"/>
        <c:numFmt formatCode="General" sourceLinked="1"/>
        <c:majorTickMark val="out"/>
        <c:minorTickMark val="none"/>
        <c:tickLblPos val="nextTo"/>
        <c:crossAx val="644463304"/>
        <c:crosses val="autoZero"/>
        <c:auto val="1"/>
        <c:lblAlgn val="ctr"/>
        <c:lblOffset val="100"/>
        <c:noMultiLvlLbl val="0"/>
      </c:catAx>
      <c:valAx>
        <c:axId val="644463304"/>
        <c:scaling>
          <c:orientation val="maxMin"/>
          <c:max val="5"/>
          <c:min val="0"/>
        </c:scaling>
        <c:delete val="1"/>
        <c:axPos val="t"/>
        <c:numFmt formatCode="0.00" sourceLinked="1"/>
        <c:majorTickMark val="out"/>
        <c:minorTickMark val="none"/>
        <c:tickLblPos val="nextTo"/>
        <c:crossAx val="64446252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车身市场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82FA-4DC9-A418-601842DA1BE6}"/>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82FA-4DC9-A418-601842DA1BE6}"/>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82FA-4DC9-A418-601842DA1BE6}"/>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82FA-4DC9-A418-601842DA1BE6}"/>
              </c:ext>
            </c:extLst>
          </c:dPt>
          <c:dLbls>
            <c:dLbl>
              <c:idx val="2"/>
              <c:layout>
                <c:manualLayout>
                  <c:x val="1.9118854083299879E-2"/>
                  <c:y val="0.13375864224976913"/>
                </c:manualLayout>
              </c:layout>
              <c:tx>
                <c:rich>
                  <a:bodyPr rot="0" spcFirstLastPara="1" vertOverflow="ellipsis" vert="horz" wrap="square" lIns="38100" tIns="19050" rIns="38100" bIns="19050" anchor="ctr" anchorCtr="1">
                    <a:noAutofit/>
                  </a:bodyPr>
                  <a:lstStyle/>
                  <a:p>
                    <a:pPr>
                      <a:defRPr sz="100" b="0" i="0" u="none" strike="noStrike" kern="1200" baseline="0">
                        <a:solidFill>
                          <a:schemeClr val="bg1">
                            <a:lumMod val="95000"/>
                          </a:schemeClr>
                        </a:solidFill>
                        <a:latin typeface="+mn-lt"/>
                        <a:ea typeface="+mn-ea"/>
                        <a:cs typeface="+mn-cs"/>
                      </a:defRPr>
                    </a:pPr>
                    <a:fld id="{A3C7A005-CF40-44A4-A9E4-83B4C3F3CDC7}" type="VALUE">
                      <a:rPr lang="en-US" altLang="zh-CN">
                        <a:latin typeface="思源黑体 CN" panose="020B0500000000000000" pitchFamily="34" charset="-122"/>
                        <a:ea typeface="思源黑体 CN Normal" panose="020B0400000000000000" pitchFamily="34" charset="-122"/>
                      </a:rPr>
                      <a:pPr>
                        <a:defRPr sz="100">
                          <a:solidFill>
                            <a:schemeClr val="bg1">
                              <a:lumMod val="95000"/>
                            </a:schemeClr>
                          </a:solidFill>
                        </a:defRPr>
                      </a:pPr>
                      <a:t>[值]</a:t>
                    </a:fld>
                    <a:endParaRPr lang="zh-CN" altLang="en-US"/>
                  </a:p>
                </c:rich>
              </c:tx>
              <c:spPr>
                <a:noFill/>
                <a:ln>
                  <a:noFill/>
                </a:ln>
                <a:effectLst/>
              </c:spPr>
              <c:txPr>
                <a:bodyPr rot="0" spcFirstLastPara="1" vertOverflow="ellipsis" vert="horz" wrap="square" lIns="38100" tIns="19050" rIns="38100" bIns="19050" anchor="ctr" anchorCtr="1">
                  <a:noAutofit/>
                </a:bodyPr>
                <a:lstStyle/>
                <a:p>
                  <a:pPr>
                    <a:defRPr sz="100" b="0" i="0" u="none" strike="noStrike" kern="1200" baseline="0">
                      <a:solidFill>
                        <a:schemeClr val="bg1">
                          <a:lumMod val="95000"/>
                        </a:schemeClr>
                      </a:solidFill>
                      <a:latin typeface="+mn-lt"/>
                      <a:ea typeface="+mn-ea"/>
                      <a:cs typeface="+mn-cs"/>
                    </a:defRPr>
                  </a:pPr>
                  <a:endParaRPr lang="zh-CN"/>
                </a:p>
              </c:txPr>
              <c:dLblPos val="bestFit"/>
              <c:showLegendKey val="0"/>
              <c:showVal val="1"/>
              <c:showCatName val="0"/>
              <c:showSerName val="0"/>
              <c:showPercent val="0"/>
              <c:showBubbleSize val="0"/>
              <c:extLst>
                <c:ext xmlns:c15="http://schemas.microsoft.com/office/drawing/2012/chart" uri="{CE6537A1-D6FC-4f65-9D91-7224C49458BB}">
                  <c15:layout>
                    <c:manualLayout>
                      <c:w val="0.25671592178842367"/>
                      <c:h val="0.16051997800311815"/>
                    </c:manualLayout>
                  </c15:layout>
                  <c15:dlblFieldTable/>
                  <c15:showDataLabelsRange val="0"/>
                </c:ext>
                <c:ext xmlns:c16="http://schemas.microsoft.com/office/drawing/2014/chart" uri="{C3380CC4-5D6E-409C-BE32-E72D297353CC}">
                  <c16:uniqueId val="{00000005-82FA-4DC9-A418-601842DA1BE6}"/>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2FA-4DC9-A418-601842DA1BE6}"/>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Sheet1!$A$2:$A$4</c:f>
              <c:strCache>
                <c:ptCount val="3"/>
                <c:pt idx="0">
                  <c:v>轿车</c:v>
                </c:pt>
                <c:pt idx="1">
                  <c:v>SUV</c:v>
                </c:pt>
                <c:pt idx="2">
                  <c:v>MPV</c:v>
                </c:pt>
              </c:strCache>
            </c:strRef>
          </c:cat>
          <c:val>
            <c:numRef>
              <c:f>Sheet1!$B$2:$B$4</c:f>
              <c:numCache>
                <c:formatCode>#,##0</c:formatCode>
                <c:ptCount val="3"/>
                <c:pt idx="0">
                  <c:v>890948</c:v>
                </c:pt>
                <c:pt idx="1">
                  <c:v>905094</c:v>
                </c:pt>
                <c:pt idx="2">
                  <c:v>73719</c:v>
                </c:pt>
              </c:numCache>
            </c:numRef>
          </c:val>
          <c:extLst>
            <c:ext xmlns:c16="http://schemas.microsoft.com/office/drawing/2014/chart" uri="{C3380CC4-5D6E-409C-BE32-E72D297353CC}">
              <c16:uniqueId val="{00000008-82FA-4DC9-A418-601842DA1BE6}"/>
            </c:ext>
          </c:extLst>
        </c:ser>
        <c:dLbls>
          <c:showLegendKey val="0"/>
          <c:showVal val="0"/>
          <c:showCatName val="0"/>
          <c:showSerName val="0"/>
          <c:showPercent val="0"/>
          <c:showBubbleSize val="0"/>
          <c:showLeaderLines val="1"/>
        </c:dLbls>
        <c:firstSliceAng val="103"/>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车身市场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82FA-4DC9-A418-601842DA1BE6}"/>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82FA-4DC9-A418-601842DA1BE6}"/>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82FA-4DC9-A418-601842DA1BE6}"/>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82FA-4DC9-A418-601842DA1BE6}"/>
              </c:ext>
            </c:extLst>
          </c:dPt>
          <c:dLbls>
            <c:dLbl>
              <c:idx val="2"/>
              <c:layout>
                <c:manualLayout>
                  <c:x val="1.9118854083299879E-2"/>
                  <c:y val="0.13375864224976913"/>
                </c:manualLayout>
              </c:layout>
              <c:tx>
                <c:rich>
                  <a:bodyPr rot="0" spcFirstLastPara="1" vertOverflow="ellipsis" vert="horz" wrap="square" lIns="38100" tIns="19050" rIns="38100" bIns="19050" anchor="ctr" anchorCtr="1">
                    <a:noAutofit/>
                  </a:bodyPr>
                  <a:lstStyle/>
                  <a:p>
                    <a:pPr>
                      <a:defRPr sz="100" b="0" i="0" u="none" strike="noStrike" kern="1200" baseline="0">
                        <a:solidFill>
                          <a:schemeClr val="bg1">
                            <a:lumMod val="95000"/>
                          </a:schemeClr>
                        </a:solidFill>
                        <a:latin typeface="+mn-lt"/>
                        <a:ea typeface="+mn-ea"/>
                        <a:cs typeface="+mn-cs"/>
                      </a:defRPr>
                    </a:pPr>
                    <a:fld id="{A3C7A005-CF40-44A4-A9E4-83B4C3F3CDC7}" type="VALUE">
                      <a:rPr lang="en-US" altLang="zh-CN">
                        <a:latin typeface="思源黑体 CN" panose="020B0500000000000000" pitchFamily="34" charset="-122"/>
                        <a:ea typeface="思源黑体 CN Normal" panose="020B0400000000000000" pitchFamily="34" charset="-122"/>
                      </a:rPr>
                      <a:pPr>
                        <a:defRPr sz="100">
                          <a:solidFill>
                            <a:schemeClr val="bg1">
                              <a:lumMod val="95000"/>
                            </a:schemeClr>
                          </a:solidFill>
                        </a:defRPr>
                      </a:pPr>
                      <a:t>[值]</a:t>
                    </a:fld>
                    <a:endParaRPr lang="zh-CN" altLang="en-US"/>
                  </a:p>
                </c:rich>
              </c:tx>
              <c:spPr>
                <a:noFill/>
                <a:ln>
                  <a:noFill/>
                </a:ln>
                <a:effectLst/>
              </c:spPr>
              <c:txPr>
                <a:bodyPr rot="0" spcFirstLastPara="1" vertOverflow="ellipsis" vert="horz" wrap="square" lIns="38100" tIns="19050" rIns="38100" bIns="19050" anchor="ctr" anchorCtr="1">
                  <a:noAutofit/>
                </a:bodyPr>
                <a:lstStyle/>
                <a:p>
                  <a:pPr>
                    <a:defRPr sz="100" b="0" i="0" u="none" strike="noStrike" kern="1200" baseline="0">
                      <a:solidFill>
                        <a:schemeClr val="bg1">
                          <a:lumMod val="95000"/>
                        </a:schemeClr>
                      </a:solidFill>
                      <a:latin typeface="+mn-lt"/>
                      <a:ea typeface="+mn-ea"/>
                      <a:cs typeface="+mn-cs"/>
                    </a:defRPr>
                  </a:pPr>
                  <a:endParaRPr lang="zh-CN"/>
                </a:p>
              </c:txPr>
              <c:dLblPos val="bestFit"/>
              <c:showLegendKey val="0"/>
              <c:showVal val="1"/>
              <c:showCatName val="0"/>
              <c:showSerName val="0"/>
              <c:showPercent val="0"/>
              <c:showBubbleSize val="0"/>
              <c:extLst>
                <c:ext xmlns:c15="http://schemas.microsoft.com/office/drawing/2012/chart" uri="{CE6537A1-D6FC-4f65-9D91-7224C49458BB}">
                  <c15:layout>
                    <c:manualLayout>
                      <c:w val="0.25671592178842367"/>
                      <c:h val="0.16051997800311815"/>
                    </c:manualLayout>
                  </c15:layout>
                  <c15:dlblFieldTable/>
                  <c15:showDataLabelsRange val="0"/>
                </c:ext>
                <c:ext xmlns:c16="http://schemas.microsoft.com/office/drawing/2014/chart" uri="{C3380CC4-5D6E-409C-BE32-E72D297353CC}">
                  <c16:uniqueId val="{00000005-82FA-4DC9-A418-601842DA1BE6}"/>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2FA-4DC9-A418-601842DA1BE6}"/>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Sheet1!$A$2:$A$4</c:f>
              <c:strCache>
                <c:ptCount val="3"/>
                <c:pt idx="0">
                  <c:v>轿车</c:v>
                </c:pt>
                <c:pt idx="1">
                  <c:v>SUV</c:v>
                </c:pt>
                <c:pt idx="2">
                  <c:v>MPV</c:v>
                </c:pt>
              </c:strCache>
            </c:strRef>
          </c:cat>
          <c:val>
            <c:numRef>
              <c:f>Sheet1!$B$2:$B$4</c:f>
              <c:numCache>
                <c:formatCode>#,##0</c:formatCode>
                <c:ptCount val="3"/>
                <c:pt idx="0">
                  <c:v>890948</c:v>
                </c:pt>
                <c:pt idx="1">
                  <c:v>905094</c:v>
                </c:pt>
                <c:pt idx="2">
                  <c:v>73719</c:v>
                </c:pt>
              </c:numCache>
            </c:numRef>
          </c:val>
          <c:extLst>
            <c:ext xmlns:c16="http://schemas.microsoft.com/office/drawing/2014/chart" uri="{C3380CC4-5D6E-409C-BE32-E72D297353CC}">
              <c16:uniqueId val="{00000008-82FA-4DC9-A418-601842DA1BE6}"/>
            </c:ext>
          </c:extLst>
        </c:ser>
        <c:dLbls>
          <c:showLegendKey val="0"/>
          <c:showVal val="0"/>
          <c:showCatName val="0"/>
          <c:showSerName val="0"/>
          <c:showPercent val="0"/>
          <c:showBubbleSize val="0"/>
          <c:showLeaderLines val="1"/>
        </c:dLbls>
        <c:firstSliceAng val="103"/>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Y2023</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3BDA-4FA8-B8BB-C665CEBE6690}"/>
              </c:ext>
            </c:extLst>
          </c:dPt>
          <c:dPt>
            <c:idx val="1"/>
            <c:bubble3D val="0"/>
            <c:extLst>
              <c:ext xmlns:c16="http://schemas.microsoft.com/office/drawing/2014/chart" uri="{C3380CC4-5D6E-409C-BE32-E72D297353CC}">
                <c16:uniqueId val="{00000001-3BDA-4FA8-B8BB-C665CEBE6690}"/>
              </c:ext>
            </c:extLst>
          </c:dPt>
          <c:dPt>
            <c:idx val="2"/>
            <c:bubble3D val="0"/>
            <c:extLst>
              <c:ext xmlns:c16="http://schemas.microsoft.com/office/drawing/2014/chart" uri="{C3380CC4-5D6E-409C-BE32-E72D297353CC}">
                <c16:uniqueId val="{00000002-3BDA-4FA8-B8BB-C665CEBE6690}"/>
              </c:ext>
            </c:extLst>
          </c:dPt>
          <c:dPt>
            <c:idx val="3"/>
            <c:bubble3D val="0"/>
            <c:extLst>
              <c:ext xmlns:c16="http://schemas.microsoft.com/office/drawing/2014/chart" uri="{C3380CC4-5D6E-409C-BE32-E72D297353CC}">
                <c16:uniqueId val="{00000003-3BDA-4FA8-B8BB-C665CEBE6690}"/>
              </c:ext>
            </c:extLst>
          </c:dPt>
          <c:dPt>
            <c:idx val="4"/>
            <c:bubble3D val="0"/>
            <c:extLst>
              <c:ext xmlns:c16="http://schemas.microsoft.com/office/drawing/2014/chart" uri="{C3380CC4-5D6E-409C-BE32-E72D297353CC}">
                <c16:uniqueId val="{00000004-3BDA-4FA8-B8BB-C665CEBE6690}"/>
              </c:ext>
            </c:extLst>
          </c:dPt>
          <c:dPt>
            <c:idx val="5"/>
            <c:bubble3D val="0"/>
            <c:extLst>
              <c:ext xmlns:c16="http://schemas.microsoft.com/office/drawing/2014/chart" uri="{C3380CC4-5D6E-409C-BE32-E72D297353CC}">
                <c16:uniqueId val="{00000005-3BDA-4FA8-B8BB-C665CEBE6690}"/>
              </c:ext>
            </c:extLst>
          </c:dPt>
          <c:dPt>
            <c:idx val="6"/>
            <c:bubble3D val="0"/>
            <c:extLst>
              <c:ext xmlns:c16="http://schemas.microsoft.com/office/drawing/2014/chart" uri="{C3380CC4-5D6E-409C-BE32-E72D297353CC}">
                <c16:uniqueId val="{00000006-3BDA-4FA8-B8BB-C665CEBE6690}"/>
              </c:ext>
            </c:extLst>
          </c:dPt>
          <c:dPt>
            <c:idx val="7"/>
            <c:bubble3D val="0"/>
            <c:extLst>
              <c:ext xmlns:c16="http://schemas.microsoft.com/office/drawing/2014/chart" uri="{C3380CC4-5D6E-409C-BE32-E72D297353CC}">
                <c16:uniqueId val="{00000007-3BDA-4FA8-B8BB-C665CEBE6690}"/>
              </c:ext>
            </c:extLst>
          </c:dPt>
          <c:dPt>
            <c:idx val="8"/>
            <c:bubble3D val="0"/>
            <c:extLst>
              <c:ext xmlns:c16="http://schemas.microsoft.com/office/drawing/2014/chart" uri="{C3380CC4-5D6E-409C-BE32-E72D297353CC}">
                <c16:uniqueId val="{00000008-3BDA-4FA8-B8BB-C665CEBE6690}"/>
              </c:ext>
            </c:extLst>
          </c:dPt>
          <c:dPt>
            <c:idx val="9"/>
            <c:bubble3D val="0"/>
            <c:extLst>
              <c:ext xmlns:c16="http://schemas.microsoft.com/office/drawing/2014/chart" uri="{C3380CC4-5D6E-409C-BE32-E72D297353CC}">
                <c16:uniqueId val="{00000009-3BDA-4FA8-B8BB-C665CEBE6690}"/>
              </c:ext>
            </c:extLst>
          </c:dPt>
          <c:dPt>
            <c:idx val="10"/>
            <c:bubble3D val="0"/>
            <c:extLst>
              <c:ext xmlns:c16="http://schemas.microsoft.com/office/drawing/2014/chart" uri="{C3380CC4-5D6E-409C-BE32-E72D297353CC}">
                <c16:uniqueId val="{0000000A-3BDA-4FA8-B8BB-C665CEBE6690}"/>
              </c:ext>
            </c:extLst>
          </c:dPt>
          <c:dPt>
            <c:idx val="11"/>
            <c:bubble3D val="0"/>
            <c:extLst>
              <c:ext xmlns:c16="http://schemas.microsoft.com/office/drawing/2014/chart" uri="{C3380CC4-5D6E-409C-BE32-E72D297353CC}">
                <c16:uniqueId val="{0000000B-3BDA-4FA8-B8BB-C665CEBE6690}"/>
              </c:ext>
            </c:extLst>
          </c:dPt>
          <c:dLbls>
            <c:dLbl>
              <c:idx val="0"/>
              <c:tx>
                <c:rich>
                  <a:bodyPr/>
                  <a:lstStyle/>
                  <a:p>
                    <a:r>
                      <a:rPr lang="en-US" altLang="zh-CN" dirty="0">
                        <a:latin typeface="思源黑体 CN Medium" panose="020B0600000000000000" pitchFamily="34" charset="-122"/>
                        <a:ea typeface="思源黑体 CN Medium" panose="020B0600000000000000" pitchFamily="34" charset="-122"/>
                      </a:rPr>
                      <a:t>3.03</a:t>
                    </a:r>
                  </a:p>
                </c:rich>
              </c:tx>
              <c:dLblPos val="l"/>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3BDA-4FA8-B8BB-C665CEBE6690}"/>
                </c:ext>
              </c:extLst>
            </c:dLbl>
            <c:dLbl>
              <c:idx val="1"/>
              <c:tx>
                <c:rich>
                  <a:bodyPr/>
                  <a:lstStyle/>
                  <a:p>
                    <a:r>
                      <a:rPr lang="en-US" altLang="zh-CN" dirty="0">
                        <a:latin typeface="思源黑体 CN Heavy" panose="020B0A00000000000000" pitchFamily="34" charset="-122"/>
                        <a:ea typeface="思源黑体 CN Heavy" panose="020B0A00000000000000" pitchFamily="34" charset="-122"/>
                      </a:rPr>
                      <a:t>2.87</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3BDA-4FA8-B8BB-C665CEBE6690}"/>
                </c:ext>
              </c:extLst>
            </c:dLbl>
            <c:dLbl>
              <c:idx val="2"/>
              <c:tx>
                <c:rich>
                  <a:bodyPr/>
                  <a:lstStyle/>
                  <a:p>
                    <a:r>
                      <a:rPr lang="en-US" altLang="zh-CN" dirty="0"/>
                      <a:t>2.79</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3BDA-4FA8-B8BB-C665CEBE6690}"/>
                </c:ext>
              </c:extLst>
            </c:dLbl>
            <c:dLbl>
              <c:idx val="3"/>
              <c:tx>
                <c:rich>
                  <a:bodyPr/>
                  <a:lstStyle/>
                  <a:p>
                    <a:r>
                      <a:rPr lang="en-US" altLang="zh-CN" dirty="0"/>
                      <a:t>2.75</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3BDA-4FA8-B8BB-C665CEBE6690}"/>
                </c:ext>
              </c:extLst>
            </c:dLbl>
            <c:dLbl>
              <c:idx val="4"/>
              <c:tx>
                <c:rich>
                  <a:bodyPr/>
                  <a:lstStyle/>
                  <a:p>
                    <a:r>
                      <a:rPr lang="en-US" altLang="zh-CN" dirty="0"/>
                      <a:t>2.46</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3BDA-4FA8-B8BB-C665CEBE6690}"/>
                </c:ext>
              </c:extLst>
            </c:dLbl>
            <c:dLbl>
              <c:idx val="5"/>
              <c:tx>
                <c:rich>
                  <a:bodyPr/>
                  <a:lstStyle/>
                  <a:p>
                    <a:r>
                      <a:rPr lang="en-US" altLang="zh-CN" dirty="0"/>
                      <a:t>2.78</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3BDA-4FA8-B8BB-C665CEBE6690}"/>
                </c:ext>
              </c:extLst>
            </c:dLbl>
            <c:dLbl>
              <c:idx val="6"/>
              <c:tx>
                <c:rich>
                  <a:bodyPr/>
                  <a:lstStyle/>
                  <a:p>
                    <a:r>
                      <a:rPr lang="en-US" altLang="zh-CN" dirty="0"/>
                      <a:t>2.97</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3BDA-4FA8-B8BB-C665CEBE6690}"/>
                </c:ext>
              </c:extLst>
            </c:dLbl>
            <c:dLbl>
              <c:idx val="7"/>
              <c:tx>
                <c:rich>
                  <a:bodyPr/>
                  <a:lstStyle/>
                  <a:p>
                    <a:r>
                      <a:rPr lang="en-US" altLang="zh-CN" dirty="0"/>
                      <a:t>2.64</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3BDA-4FA8-B8BB-C665CEBE6690}"/>
                </c:ext>
              </c:extLst>
            </c:dLbl>
            <c:dLbl>
              <c:idx val="8"/>
              <c:tx>
                <c:rich>
                  <a:bodyPr/>
                  <a:lstStyle/>
                  <a:p>
                    <a:r>
                      <a:rPr lang="en-US" altLang="zh-CN" dirty="0"/>
                      <a:t>2.56</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3BDA-4FA8-B8BB-C665CEBE6690}"/>
                </c:ext>
              </c:extLst>
            </c:dLbl>
            <c:dLbl>
              <c:idx val="9"/>
              <c:tx>
                <c:rich>
                  <a:bodyPr/>
                  <a:lstStyle/>
                  <a:p>
                    <a:r>
                      <a:rPr lang="en-US" altLang="zh-CN" dirty="0"/>
                      <a:t>2.61</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3BDA-4FA8-B8BB-C665CEBE6690}"/>
                </c:ext>
              </c:extLst>
            </c:dLbl>
            <c:dLbl>
              <c:idx val="10"/>
              <c:tx>
                <c:rich>
                  <a:bodyPr/>
                  <a:lstStyle/>
                  <a:p>
                    <a:r>
                      <a:rPr lang="en-US" altLang="zh-CN" dirty="0"/>
                      <a:t>2.78</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3BDA-4FA8-B8BB-C665CEBE6690}"/>
                </c:ext>
              </c:extLst>
            </c:dLbl>
            <c:dLbl>
              <c:idx val="11"/>
              <c:tx>
                <c:rich>
                  <a:bodyPr/>
                  <a:lstStyle/>
                  <a:p>
                    <a:r>
                      <a:rPr lang="en-US" altLang="zh-CN" dirty="0"/>
                      <a:t>2.82</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3BDA-4FA8-B8BB-C665CEBE6690}"/>
                </c:ext>
              </c:extLst>
            </c:dLbl>
            <c:dLbl>
              <c:idx val="12"/>
              <c:tx>
                <c:rich>
                  <a:bodyPr/>
                  <a:lstStyle/>
                  <a:p>
                    <a:r>
                      <a:rPr lang="en-US" altLang="zh-CN" dirty="0"/>
                      <a:t>3.03</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3BDA-4FA8-B8BB-C665CEBE6690}"/>
                </c:ext>
              </c:extLst>
            </c:dLbl>
            <c:spPr>
              <a:noFill/>
              <a:ln>
                <a:noFill/>
              </a:ln>
              <a:effectLst/>
            </c:spPr>
            <c:txPr>
              <a:bodyPr wrap="square" lIns="38100" tIns="19050" rIns="38100" bIns="19050" anchor="ctr">
                <a:spAutoFit/>
              </a:bodyPr>
              <a:lstStyle/>
              <a:p>
                <a:pPr>
                  <a:defRPr sz="800">
                    <a:solidFill>
                      <a:schemeClr val="bg2">
                        <a:lumMod val="25000"/>
                      </a:schemeClr>
                    </a:solidFill>
                    <a:latin typeface="思源黑体 CN Heavy" panose="020B0A00000000000000" pitchFamily="34" charset="-122"/>
                    <a:ea typeface="思源黑体 CN Heavy" panose="020B0A00000000000000"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-1.1707524092780748</c:v>
                </c:pt>
                <c:pt idx="2">
                  <c:v>-1.7</c:v>
                </c:pt>
                <c:pt idx="3">
                  <c:v>-2.0299999999999998</c:v>
                </c:pt>
                <c:pt idx="4">
                  <c:v>-4.1100000000000003</c:v>
                </c:pt>
                <c:pt idx="5">
                  <c:v>-1.77</c:v>
                </c:pt>
                <c:pt idx="6">
                  <c:v>-0.42</c:v>
                </c:pt>
                <c:pt idx="7">
                  <c:v>-2.78</c:v>
                </c:pt>
                <c:pt idx="8">
                  <c:v>-3.34</c:v>
                </c:pt>
              </c:numCache>
            </c:numRef>
          </c:val>
          <c:smooth val="0"/>
          <c:extLst>
            <c:ext xmlns:c16="http://schemas.microsoft.com/office/drawing/2014/chart" uri="{C3380CC4-5D6E-409C-BE32-E72D297353CC}">
              <c16:uniqueId val="{0000000D-3BDA-4FA8-B8BB-C665CEBE6690}"/>
            </c:ext>
          </c:extLst>
        </c:ser>
        <c:dLbls>
          <c:showLegendKey val="0"/>
          <c:showVal val="0"/>
          <c:showCatName val="0"/>
          <c:showSerName val="0"/>
          <c:showPercent val="0"/>
          <c:showBubbleSize val="0"/>
        </c:dLbls>
        <c:marker val="1"/>
        <c:smooth val="0"/>
        <c:axId val="647010072"/>
        <c:axId val="647012032"/>
      </c:lineChart>
      <c:catAx>
        <c:axId val="647010072"/>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latin typeface="思源黑体 CN" panose="020B0500000000000000" pitchFamily="34" charset="-122"/>
                <a:ea typeface="思源黑体 CN" panose="020B0500000000000000" pitchFamily="34" charset="-122"/>
              </a:defRPr>
            </a:pPr>
            <a:endParaRPr lang="zh-CN"/>
          </a:p>
        </c:txPr>
        <c:crossAx val="647012032"/>
        <c:crosses val="autoZero"/>
        <c:auto val="1"/>
        <c:lblAlgn val="ctr"/>
        <c:lblOffset val="100"/>
        <c:tickLblSkip val="1"/>
        <c:tickMarkSkip val="1"/>
        <c:noMultiLvlLbl val="0"/>
      </c:catAx>
      <c:valAx>
        <c:axId val="647012032"/>
        <c:scaling>
          <c:orientation val="minMax"/>
          <c:max val="20"/>
          <c:min val="-20"/>
        </c:scaling>
        <c:delete val="1"/>
        <c:axPos val="l"/>
        <c:numFmt formatCode="0.0_ " sourceLinked="0"/>
        <c:majorTickMark val="out"/>
        <c:minorTickMark val="none"/>
        <c:tickLblPos val="nextTo"/>
        <c:crossAx val="647010072"/>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2">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金额</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1"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A00</c:v>
                </c:pt>
                <c:pt idx="1">
                  <c:v>A0</c:v>
                </c:pt>
                <c:pt idx="2">
                  <c:v>A</c:v>
                </c:pt>
                <c:pt idx="3">
                  <c:v>B</c:v>
                </c:pt>
                <c:pt idx="4">
                  <c:v>C</c:v>
                </c:pt>
              </c:strCache>
            </c:strRef>
          </c:cat>
          <c:val>
            <c:numRef>
              <c:f>Sheet1!$B$2:$B$6</c:f>
              <c:numCache>
                <c:formatCode>#,##0.00_);[Red]\(#,##0.00\)</c:formatCode>
                <c:ptCount val="5"/>
                <c:pt idx="0">
                  <c:v>0.6893234752981261</c:v>
                </c:pt>
                <c:pt idx="1">
                  <c:v>0.61948702351987017</c:v>
                </c:pt>
                <c:pt idx="2">
                  <c:v>2.6682617072175971</c:v>
                </c:pt>
                <c:pt idx="3">
                  <c:v>2.90286406927537</c:v>
                </c:pt>
                <c:pt idx="4">
                  <c:v>4.8518187345031496</c:v>
                </c:pt>
              </c:numCache>
            </c:numRef>
          </c:val>
          <c:extLst>
            <c:ext xmlns:c16="http://schemas.microsoft.com/office/drawing/2014/chart" uri="{C3380CC4-5D6E-409C-BE32-E72D297353CC}">
              <c16:uniqueId val="{00000000-F925-463C-9174-2815B8FA9EA5}"/>
            </c:ext>
          </c:extLst>
        </c:ser>
        <c:dLbls>
          <c:showLegendKey val="0"/>
          <c:showVal val="0"/>
          <c:showCatName val="0"/>
          <c:showSerName val="0"/>
          <c:showPercent val="0"/>
          <c:showBubbleSize val="0"/>
        </c:dLbls>
        <c:gapWidth val="97"/>
        <c:axId val="647013992"/>
        <c:axId val="647014776"/>
      </c:barChart>
      <c:catAx>
        <c:axId val="647013992"/>
        <c:scaling>
          <c:orientation val="maxMin"/>
        </c:scaling>
        <c:delete val="1"/>
        <c:axPos val="l"/>
        <c:numFmt formatCode="General" sourceLinked="1"/>
        <c:majorTickMark val="none"/>
        <c:minorTickMark val="none"/>
        <c:tickLblPos val="nextTo"/>
        <c:crossAx val="647014776"/>
        <c:crosses val="autoZero"/>
        <c:auto val="1"/>
        <c:lblAlgn val="ctr"/>
        <c:lblOffset val="100"/>
        <c:noMultiLvlLbl val="0"/>
      </c:catAx>
      <c:valAx>
        <c:axId val="647014776"/>
        <c:scaling>
          <c:orientation val="minMax"/>
          <c:max val="10"/>
          <c:min val="0"/>
        </c:scaling>
        <c:delete val="1"/>
        <c:axPos val="t"/>
        <c:numFmt formatCode="#,##0.00_);[Red]\(#,##0.00\)" sourceLinked="1"/>
        <c:majorTickMark val="out"/>
        <c:minorTickMark val="none"/>
        <c:tickLblPos val="nextTo"/>
        <c:crossAx val="64701399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优惠幅度</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1"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A00</c:v>
                </c:pt>
                <c:pt idx="1">
                  <c:v>A0</c:v>
                </c:pt>
                <c:pt idx="2">
                  <c:v>A</c:v>
                </c:pt>
                <c:pt idx="3">
                  <c:v>B</c:v>
                </c:pt>
                <c:pt idx="4">
                  <c:v>C</c:v>
                </c:pt>
              </c:strCache>
            </c:strRef>
          </c:cat>
          <c:val>
            <c:numRef>
              <c:f>Sheet1!$B$2:$B$6</c:f>
              <c:numCache>
                <c:formatCode>0.00</c:formatCode>
                <c:ptCount val="5"/>
                <c:pt idx="0">
                  <c:v>0.65</c:v>
                </c:pt>
                <c:pt idx="1">
                  <c:v>0.68</c:v>
                </c:pt>
                <c:pt idx="2">
                  <c:v>2.5499999999999998</c:v>
                </c:pt>
                <c:pt idx="3">
                  <c:v>3.25</c:v>
                </c:pt>
                <c:pt idx="4">
                  <c:v>3.78</c:v>
                </c:pt>
              </c:numCache>
            </c:numRef>
          </c:val>
          <c:extLst>
            <c:ext xmlns:c16="http://schemas.microsoft.com/office/drawing/2014/chart" uri="{C3380CC4-5D6E-409C-BE32-E72D297353CC}">
              <c16:uniqueId val="{00000000-7676-4442-A523-04130DF9E5A8}"/>
            </c:ext>
          </c:extLst>
        </c:ser>
        <c:dLbls>
          <c:showLegendKey val="0"/>
          <c:showVal val="0"/>
          <c:showCatName val="0"/>
          <c:showSerName val="0"/>
          <c:showPercent val="0"/>
          <c:showBubbleSize val="0"/>
        </c:dLbls>
        <c:gapWidth val="100"/>
        <c:axId val="647012424"/>
        <c:axId val="647010856"/>
      </c:barChart>
      <c:catAx>
        <c:axId val="647012424"/>
        <c:scaling>
          <c:orientation val="maxMin"/>
        </c:scaling>
        <c:delete val="1"/>
        <c:axPos val="r"/>
        <c:numFmt formatCode="General" sourceLinked="1"/>
        <c:majorTickMark val="out"/>
        <c:minorTickMark val="none"/>
        <c:tickLblPos val="nextTo"/>
        <c:crossAx val="647010856"/>
        <c:crosses val="autoZero"/>
        <c:auto val="1"/>
        <c:lblAlgn val="ctr"/>
        <c:lblOffset val="100"/>
        <c:noMultiLvlLbl val="0"/>
      </c:catAx>
      <c:valAx>
        <c:axId val="647010856"/>
        <c:scaling>
          <c:orientation val="maxMin"/>
          <c:max val="10"/>
          <c:min val="0"/>
        </c:scaling>
        <c:delete val="1"/>
        <c:axPos val="t"/>
        <c:numFmt formatCode="0.00" sourceLinked="1"/>
        <c:majorTickMark val="out"/>
        <c:minorTickMark val="none"/>
        <c:tickLblPos val="nextTo"/>
        <c:crossAx val="6470124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细分市场</c:v>
                </c:pt>
              </c:strCache>
            </c:strRef>
          </c:tx>
          <c:spPr>
            <a:effectLst>
              <a:outerShdw blurRad="88900" algn="ctr" rotWithShape="0">
                <a:srgbClr val="000000">
                  <a:alpha val="40000"/>
                </a:srgbClr>
              </a:outerShdw>
            </a:effectLst>
          </c:spPr>
          <c:dPt>
            <c:idx val="0"/>
            <c:bubble3D val="0"/>
            <c:spPr>
              <a:solidFill>
                <a:srgbClr val="0371D4">
                  <a:lumMod val="20000"/>
                  <a:lumOff val="80000"/>
                </a:srgbClr>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73A3-4479-87D3-ADC412F14879}"/>
              </c:ext>
            </c:extLst>
          </c:dPt>
          <c:dPt>
            <c:idx val="1"/>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73A3-4479-87D3-ADC412F14879}"/>
              </c:ext>
            </c:extLst>
          </c:dPt>
          <c:dPt>
            <c:idx val="2"/>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73A3-4479-87D3-ADC412F14879}"/>
              </c:ext>
            </c:extLst>
          </c:dPt>
          <c:dPt>
            <c:idx val="3"/>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73A3-4479-87D3-ADC412F14879}"/>
              </c:ext>
            </c:extLst>
          </c:dPt>
          <c:dPt>
            <c:idx val="4"/>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9-108F-4A1B-97A8-9A66B1C027E1}"/>
              </c:ext>
            </c:extLst>
          </c:dPt>
          <c:dLbls>
            <c:dLbl>
              <c:idx val="1"/>
              <c:layout>
                <c:manualLayout>
                  <c:x val="5.7839823264543219E-2"/>
                  <c:y val="8.1184980172447255E-2"/>
                </c:manualLayout>
              </c:layout>
              <c:tx>
                <c:rich>
                  <a:bodyPr rot="0" spcFirstLastPara="1" vertOverflow="ellipsis" vert="horz" wrap="square" lIns="38100" tIns="19050" rIns="38100" bIns="19050" anchor="ctr" anchorCtr="1">
                    <a:noAutofit/>
                  </a:bodyPr>
                  <a:lstStyle/>
                  <a:p>
                    <a:pPr>
                      <a:defRPr lang="en-US" altLang="zh-CN" sz="100" b="0" i="0" u="none" strike="noStrike" kern="1200" baseline="0">
                        <a:solidFill>
                          <a:schemeClr val="bg1"/>
                        </a:solidFill>
                        <a:latin typeface="微软雅黑"/>
                        <a:ea typeface="+mn-ea"/>
                        <a:cs typeface="+mn-cs"/>
                      </a:defRPr>
                    </a:pPr>
                    <a:fld id="{783BFE18-D4FC-4CF4-83D5-4330A2C127DB}" type="VALUE">
                      <a:rPr lang="en-US" altLang="zh-CN">
                        <a:latin typeface="思源黑体 CN Normal" panose="020B0400000000000000" pitchFamily="34" charset="-122"/>
                        <a:ea typeface="思源黑体 CN Normal" panose="020B0400000000000000" pitchFamily="34" charset="-122"/>
                      </a:rPr>
                      <a:pPr>
                        <a:defRPr lang="en-US" altLang="zh-CN" sz="100">
                          <a:solidFill>
                            <a:schemeClr val="bg1"/>
                          </a:solidFill>
                          <a:latin typeface="微软雅黑"/>
                        </a:defRPr>
                      </a:pPr>
                      <a:t>[值]</a:t>
                    </a:fld>
                    <a:endParaRPr lang="zh-CN" altLang="en-US"/>
                  </a:p>
                </c:rich>
              </c:tx>
              <c:spPr>
                <a:noFill/>
                <a:ln>
                  <a:noFill/>
                </a:ln>
                <a:effectLst/>
              </c:spPr>
              <c:txPr>
                <a:bodyPr rot="0" spcFirstLastPara="1" vertOverflow="ellipsis" vert="horz" wrap="square" lIns="38100" tIns="19050" rIns="38100" bIns="19050" anchor="ctr" anchorCtr="1">
                  <a:noAutofit/>
                </a:bodyPr>
                <a:lstStyle/>
                <a:p>
                  <a:pPr>
                    <a:defRPr lang="en-US" altLang="zh-CN" sz="100" b="0" i="0" u="none" strike="noStrike" kern="1200" baseline="0">
                      <a:solidFill>
                        <a:schemeClr val="bg1"/>
                      </a:solidFill>
                      <a:latin typeface="微软雅黑"/>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4.2961904201813859E-2"/>
                      <c:h val="2.0546947625209071E-2"/>
                    </c:manualLayout>
                  </c15:layout>
                  <c15:dlblFieldTable/>
                  <c15:showDataLabelsRange val="0"/>
                </c:ext>
                <c:ext xmlns:c16="http://schemas.microsoft.com/office/drawing/2014/chart" uri="{C3380CC4-5D6E-409C-BE32-E72D297353CC}">
                  <c16:uniqueId val="{00000003-73A3-4479-87D3-ADC412F14879}"/>
                </c:ext>
              </c:extLst>
            </c:dLbl>
            <c:dLbl>
              <c:idx val="4"/>
              <c:layout>
                <c:manualLayout>
                  <c:x val="3.9888210732485622E-5"/>
                  <c:y val="-0.24834110692275382"/>
                </c:manualLayout>
              </c:layout>
              <c:tx>
                <c:rich>
                  <a:bodyPr/>
                  <a:lstStyle/>
                  <a:p>
                    <a:fld id="{6AB9FDEA-3F4E-47BE-A751-FCDCB0537070}" type="VALUE">
                      <a:rPr lang="en-US" altLang="zh-CN">
                        <a:latin typeface="思源黑体 CN Normal" panose="020B0400000000000000" pitchFamily="34" charset="-122"/>
                        <a:ea typeface="思源黑体 CN Normal" panose="020B0400000000000000" pitchFamily="34"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108F-4A1B-97A8-9A66B1C027E1}"/>
                </c:ext>
              </c:extLst>
            </c:dLbl>
            <c:spPr>
              <a:noFill/>
              <a:ln>
                <a:noFill/>
              </a:ln>
              <a:effectLst/>
            </c:spPr>
            <c:txPr>
              <a:bodyPr rot="0" spcFirstLastPara="1" vertOverflow="ellipsis" vert="horz" wrap="square" lIns="38100" tIns="19050" rIns="38100" bIns="19050" anchor="ctr" anchorCtr="1">
                <a:spAutoFit/>
              </a:bodyPr>
              <a:lstStyle/>
              <a:p>
                <a:pPr>
                  <a:defRPr lang="en-US" altLang="zh-CN" sz="100" b="0" i="0" u="none" strike="noStrike" kern="1200" baseline="0">
                    <a:solidFill>
                      <a:schemeClr val="bg1"/>
                    </a:solidFill>
                    <a:latin typeface="微软雅黑"/>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Sheet1!$A$2:$A$6</c:f>
              <c:strCache>
                <c:ptCount val="5"/>
                <c:pt idx="0">
                  <c:v>A00级</c:v>
                </c:pt>
                <c:pt idx="1">
                  <c:v>A0级</c:v>
                </c:pt>
                <c:pt idx="2">
                  <c:v>A级</c:v>
                </c:pt>
                <c:pt idx="3">
                  <c:v>B级</c:v>
                </c:pt>
                <c:pt idx="4">
                  <c:v>C级</c:v>
                </c:pt>
              </c:strCache>
            </c:strRef>
          </c:cat>
          <c:val>
            <c:numRef>
              <c:f>Sheet1!$B$2:$B$6</c:f>
              <c:numCache>
                <c:formatCode>#,##0</c:formatCode>
                <c:ptCount val="5"/>
                <c:pt idx="0" formatCode="_ * #,##0_ ;_ * \-#,##0_ ;_ * &quot;-&quot;??_ ;_ @_ ">
                  <c:v>54597</c:v>
                </c:pt>
                <c:pt idx="1">
                  <c:v>74590</c:v>
                </c:pt>
                <c:pt idx="2">
                  <c:v>302709</c:v>
                </c:pt>
                <c:pt idx="3">
                  <c:v>289077</c:v>
                </c:pt>
                <c:pt idx="4" formatCode="_ * #,##0_ ;_ * \-#,##0_ ;_ * &quot;-&quot;??_ ;_ @_ ">
                  <c:v>94771</c:v>
                </c:pt>
              </c:numCache>
            </c:numRef>
          </c:val>
          <c:extLst>
            <c:ext xmlns:c16="http://schemas.microsoft.com/office/drawing/2014/chart" uri="{C3380CC4-5D6E-409C-BE32-E72D297353CC}">
              <c16:uniqueId val="{00000008-73A3-4479-87D3-ADC412F14879}"/>
            </c:ext>
          </c:extLst>
        </c:ser>
        <c:dLbls>
          <c:showLegendKey val="0"/>
          <c:showVal val="0"/>
          <c:showCatName val="0"/>
          <c:showSerName val="0"/>
          <c:showPercent val="0"/>
          <c:showBubbleSize val="0"/>
          <c:showLeaderLines val="1"/>
        </c:dLbls>
        <c:firstSliceAng val="9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1428397601128104E-2"/>
          <c:y val="9.1583845193368305E-2"/>
          <c:w val="0.91546382420694083"/>
          <c:h val="0.80055859694549236"/>
        </c:manualLayout>
      </c:layout>
      <c:lineChart>
        <c:grouping val="standard"/>
        <c:varyColors val="0"/>
        <c:ser>
          <c:idx val="4"/>
          <c:order val="0"/>
          <c:tx>
            <c:strRef>
              <c:f>Sheet1!$A$2</c:f>
              <c:strCache>
                <c:ptCount val="1"/>
                <c:pt idx="0">
                  <c:v>Y2024</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EFD-4549-97AC-CA217D7AA649}"/>
              </c:ext>
            </c:extLst>
          </c:dPt>
          <c:dPt>
            <c:idx val="1"/>
            <c:bubble3D val="0"/>
            <c:extLst>
              <c:ext xmlns:c16="http://schemas.microsoft.com/office/drawing/2014/chart" uri="{C3380CC4-5D6E-409C-BE32-E72D297353CC}">
                <c16:uniqueId val="{00000001-AEFD-4549-97AC-CA217D7AA649}"/>
              </c:ext>
            </c:extLst>
          </c:dPt>
          <c:dPt>
            <c:idx val="2"/>
            <c:bubble3D val="0"/>
            <c:extLst>
              <c:ext xmlns:c16="http://schemas.microsoft.com/office/drawing/2014/chart" uri="{C3380CC4-5D6E-409C-BE32-E72D297353CC}">
                <c16:uniqueId val="{00000002-AEFD-4549-97AC-CA217D7AA649}"/>
              </c:ext>
            </c:extLst>
          </c:dPt>
          <c:dPt>
            <c:idx val="3"/>
            <c:bubble3D val="0"/>
            <c:extLst>
              <c:ext xmlns:c16="http://schemas.microsoft.com/office/drawing/2014/chart" uri="{C3380CC4-5D6E-409C-BE32-E72D297353CC}">
                <c16:uniqueId val="{00000003-AEFD-4549-97AC-CA217D7AA649}"/>
              </c:ext>
            </c:extLst>
          </c:dPt>
          <c:dPt>
            <c:idx val="4"/>
            <c:bubble3D val="0"/>
            <c:extLst>
              <c:ext xmlns:c16="http://schemas.microsoft.com/office/drawing/2014/chart" uri="{C3380CC4-5D6E-409C-BE32-E72D297353CC}">
                <c16:uniqueId val="{00000004-AEFD-4549-97AC-CA217D7AA649}"/>
              </c:ext>
            </c:extLst>
          </c:dPt>
          <c:dPt>
            <c:idx val="5"/>
            <c:bubble3D val="0"/>
            <c:extLst>
              <c:ext xmlns:c16="http://schemas.microsoft.com/office/drawing/2014/chart" uri="{C3380CC4-5D6E-409C-BE32-E72D297353CC}">
                <c16:uniqueId val="{00000005-AEFD-4549-97AC-CA217D7AA649}"/>
              </c:ext>
            </c:extLst>
          </c:dPt>
          <c:dPt>
            <c:idx val="6"/>
            <c:bubble3D val="0"/>
            <c:extLst>
              <c:ext xmlns:c16="http://schemas.microsoft.com/office/drawing/2014/chart" uri="{C3380CC4-5D6E-409C-BE32-E72D297353CC}">
                <c16:uniqueId val="{00000006-AEFD-4549-97AC-CA217D7AA649}"/>
              </c:ext>
            </c:extLst>
          </c:dPt>
          <c:dPt>
            <c:idx val="7"/>
            <c:bubble3D val="0"/>
            <c:extLst>
              <c:ext xmlns:c16="http://schemas.microsoft.com/office/drawing/2014/chart" uri="{C3380CC4-5D6E-409C-BE32-E72D297353CC}">
                <c16:uniqueId val="{00000007-AEFD-4549-97AC-CA217D7AA649}"/>
              </c:ext>
            </c:extLst>
          </c:dPt>
          <c:dPt>
            <c:idx val="8"/>
            <c:bubble3D val="0"/>
            <c:extLst>
              <c:ext xmlns:c16="http://schemas.microsoft.com/office/drawing/2014/chart" uri="{C3380CC4-5D6E-409C-BE32-E72D297353CC}">
                <c16:uniqueId val="{00000008-AEFD-4549-97AC-CA217D7AA649}"/>
              </c:ext>
            </c:extLst>
          </c:dPt>
          <c:dPt>
            <c:idx val="9"/>
            <c:bubble3D val="0"/>
            <c:extLst>
              <c:ext xmlns:c16="http://schemas.microsoft.com/office/drawing/2014/chart" uri="{C3380CC4-5D6E-409C-BE32-E72D297353CC}">
                <c16:uniqueId val="{00000009-AEFD-4549-97AC-CA217D7AA649}"/>
              </c:ext>
            </c:extLst>
          </c:dPt>
          <c:dPt>
            <c:idx val="10"/>
            <c:bubble3D val="0"/>
            <c:extLst>
              <c:ext xmlns:c16="http://schemas.microsoft.com/office/drawing/2014/chart" uri="{C3380CC4-5D6E-409C-BE32-E72D297353CC}">
                <c16:uniqueId val="{0000000A-AEFD-4549-97AC-CA217D7AA649}"/>
              </c:ext>
            </c:extLst>
          </c:dPt>
          <c:dPt>
            <c:idx val="11"/>
            <c:bubble3D val="0"/>
            <c:extLst>
              <c:ext xmlns:c16="http://schemas.microsoft.com/office/drawing/2014/chart" uri="{C3380CC4-5D6E-409C-BE32-E72D297353CC}">
                <c16:uniqueId val="{0000000B-AEFD-4549-97AC-CA217D7AA649}"/>
              </c:ext>
            </c:extLst>
          </c:dPt>
          <c:dLbls>
            <c:dLbl>
              <c:idx val="0"/>
              <c:tx>
                <c:rich>
                  <a:bodyPr/>
                  <a:lstStyle/>
                  <a:p>
                    <a:r>
                      <a:rPr lang="en-US" altLang="zh-CN" dirty="0">
                        <a:latin typeface="思源黑体 CN Medium" panose="020B0600000000000000" pitchFamily="34" charset="-122"/>
                        <a:ea typeface="思源黑体 CN Medium" panose="020B0600000000000000" pitchFamily="34" charset="-122"/>
                      </a:rPr>
                      <a:t>2.65</a:t>
                    </a:r>
                  </a:p>
                </c:rich>
              </c:tx>
              <c:dLblPos val="l"/>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AEFD-4549-97AC-CA217D7AA649}"/>
                </c:ext>
              </c:extLst>
            </c:dLbl>
            <c:dLbl>
              <c:idx val="1"/>
              <c:tx>
                <c:rich>
                  <a:bodyPr/>
                  <a:lstStyle/>
                  <a:p>
                    <a:r>
                      <a:rPr lang="en-US" altLang="zh-CN" dirty="0">
                        <a:latin typeface="思源黑体 CN Heavy" panose="020B0A00000000000000" pitchFamily="34" charset="-122"/>
                        <a:ea typeface="思源黑体 CN Heavy" panose="020B0A00000000000000" pitchFamily="34" charset="-122"/>
                      </a:rPr>
                      <a:t>2.62</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EFD-4549-97AC-CA217D7AA649}"/>
                </c:ext>
              </c:extLst>
            </c:dLbl>
            <c:dLbl>
              <c:idx val="2"/>
              <c:tx>
                <c:rich>
                  <a:bodyPr/>
                  <a:lstStyle/>
                  <a:p>
                    <a:r>
                      <a:rPr lang="en-US" altLang="zh-CN" dirty="0"/>
                      <a:t>2.76</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EFD-4549-97AC-CA217D7AA649}"/>
                </c:ext>
              </c:extLst>
            </c:dLbl>
            <c:dLbl>
              <c:idx val="3"/>
              <c:tx>
                <c:rich>
                  <a:bodyPr/>
                  <a:lstStyle/>
                  <a:p>
                    <a:r>
                      <a:rPr lang="en-US" altLang="zh-CN" dirty="0"/>
                      <a:t>2.80</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EFD-4549-97AC-CA217D7AA649}"/>
                </c:ext>
              </c:extLst>
            </c:dLbl>
            <c:dLbl>
              <c:idx val="4"/>
              <c:tx>
                <c:rich>
                  <a:bodyPr/>
                  <a:lstStyle/>
                  <a:p>
                    <a:r>
                      <a:rPr lang="en-US" altLang="zh-CN" dirty="0"/>
                      <a:t>2.52</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EFD-4549-97AC-CA217D7AA649}"/>
                </c:ext>
              </c:extLst>
            </c:dLbl>
            <c:dLbl>
              <c:idx val="5"/>
              <c:tx>
                <c:rich>
                  <a:bodyPr/>
                  <a:lstStyle/>
                  <a:p>
                    <a:r>
                      <a:rPr lang="en-US" altLang="zh-CN" dirty="0"/>
                      <a:t>2.76</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EFD-4549-97AC-CA217D7AA649}"/>
                </c:ext>
              </c:extLst>
            </c:dLbl>
            <c:dLbl>
              <c:idx val="6"/>
              <c:tx>
                <c:rich>
                  <a:bodyPr/>
                  <a:lstStyle/>
                  <a:p>
                    <a:r>
                      <a:rPr lang="en-US" altLang="zh-CN" dirty="0"/>
                      <a:t>2.67</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EFD-4549-97AC-CA217D7AA649}"/>
                </c:ext>
              </c:extLst>
            </c:dLbl>
            <c:dLbl>
              <c:idx val="7"/>
              <c:tx>
                <c:rich>
                  <a:bodyPr/>
                  <a:lstStyle/>
                  <a:p>
                    <a:r>
                      <a:rPr lang="en-US" altLang="zh-CN" dirty="0"/>
                      <a:t>2.64</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EFD-4549-97AC-CA217D7AA649}"/>
                </c:ext>
              </c:extLst>
            </c:dLbl>
            <c:dLbl>
              <c:idx val="8"/>
              <c:tx>
                <c:rich>
                  <a:bodyPr/>
                  <a:lstStyle/>
                  <a:p>
                    <a:r>
                      <a:rPr lang="en-US" altLang="zh-CN" dirty="0"/>
                      <a:t>2.52</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EFD-4549-97AC-CA217D7AA649}"/>
                </c:ext>
              </c:extLst>
            </c:dLbl>
            <c:dLbl>
              <c:idx val="9"/>
              <c:tx>
                <c:rich>
                  <a:bodyPr/>
                  <a:lstStyle/>
                  <a:p>
                    <a:r>
                      <a:rPr lang="en-US" altLang="zh-CN" dirty="0"/>
                      <a:t>1.91</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EFD-4549-97AC-CA217D7AA649}"/>
                </c:ext>
              </c:extLst>
            </c:dLbl>
            <c:dLbl>
              <c:idx val="10"/>
              <c:tx>
                <c:rich>
                  <a:bodyPr/>
                  <a:lstStyle/>
                  <a:p>
                    <a:r>
                      <a:rPr lang="en-US" altLang="zh-CN" dirty="0"/>
                      <a:t>2.26</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EFD-4549-97AC-CA217D7AA649}"/>
                </c:ext>
              </c:extLst>
            </c:dLbl>
            <c:dLbl>
              <c:idx val="11"/>
              <c:tx>
                <c:rich>
                  <a:bodyPr/>
                  <a:lstStyle/>
                  <a:p>
                    <a:r>
                      <a:rPr lang="en-US" altLang="zh-CN" dirty="0"/>
                      <a:t>2.24</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EFD-4549-97AC-CA217D7AA649}"/>
                </c:ext>
              </c:extLst>
            </c:dLbl>
            <c:dLbl>
              <c:idx val="12"/>
              <c:tx>
                <c:rich>
                  <a:bodyPr/>
                  <a:lstStyle/>
                  <a:p>
                    <a:r>
                      <a:rPr lang="en-US" altLang="zh-CN" dirty="0"/>
                      <a:t>2.65</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EFD-4549-97AC-CA217D7AA649}"/>
                </c:ext>
              </c:extLst>
            </c:dLbl>
            <c:spPr>
              <a:noFill/>
              <a:ln>
                <a:noFill/>
              </a:ln>
              <a:effectLst/>
            </c:spPr>
            <c:txPr>
              <a:bodyPr wrap="square" lIns="38100" tIns="19050" rIns="38100" bIns="19050" anchor="ctr">
                <a:spAutoFit/>
              </a:bodyPr>
              <a:lstStyle/>
              <a:p>
                <a:pPr>
                  <a:defRPr sz="800">
                    <a:solidFill>
                      <a:schemeClr val="bg2">
                        <a:lumMod val="25000"/>
                      </a:schemeClr>
                    </a:solidFill>
                    <a:latin typeface="思源黑体 CN Heavy" panose="020B0A00000000000000" pitchFamily="34" charset="-122"/>
                    <a:ea typeface="思源黑体 CN Heavy" panose="020B0A00000000000000"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-0.13592428747009838</c:v>
                </c:pt>
                <c:pt idx="2">
                  <c:v>0.61</c:v>
                </c:pt>
                <c:pt idx="3">
                  <c:v>0.85</c:v>
                </c:pt>
                <c:pt idx="4">
                  <c:v>-0.71</c:v>
                </c:pt>
                <c:pt idx="5">
                  <c:v>0.63</c:v>
                </c:pt>
                <c:pt idx="6">
                  <c:v>0.12</c:v>
                </c:pt>
                <c:pt idx="7">
                  <c:v>-0.06</c:v>
                </c:pt>
                <c:pt idx="8">
                  <c:v>-0.71</c:v>
                </c:pt>
              </c:numCache>
            </c:numRef>
          </c:val>
          <c:smooth val="0"/>
          <c:extLst>
            <c:ext xmlns:c16="http://schemas.microsoft.com/office/drawing/2014/chart" uri="{C3380CC4-5D6E-409C-BE32-E72D297353CC}">
              <c16:uniqueId val="{0000000D-AEFD-4549-97AC-CA217D7AA649}"/>
            </c:ext>
          </c:extLst>
        </c:ser>
        <c:dLbls>
          <c:showLegendKey val="0"/>
          <c:showVal val="0"/>
          <c:showCatName val="0"/>
          <c:showSerName val="0"/>
          <c:showPercent val="0"/>
          <c:showBubbleSize val="0"/>
        </c:dLbls>
        <c:marker val="1"/>
        <c:smooth val="0"/>
        <c:axId val="646870624"/>
        <c:axId val="646868272"/>
      </c:lineChart>
      <c:catAx>
        <c:axId val="646870624"/>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latin typeface="思源黑体 CN" panose="020B0500000000000000" pitchFamily="34" charset="-122"/>
                <a:ea typeface="思源黑体 CN" panose="020B0500000000000000" pitchFamily="34" charset="-122"/>
              </a:defRPr>
            </a:pPr>
            <a:endParaRPr lang="zh-CN"/>
          </a:p>
        </c:txPr>
        <c:crossAx val="646868272"/>
        <c:crosses val="autoZero"/>
        <c:auto val="1"/>
        <c:lblAlgn val="ctr"/>
        <c:lblOffset val="100"/>
        <c:tickLblSkip val="1"/>
        <c:tickMarkSkip val="1"/>
        <c:noMultiLvlLbl val="0"/>
      </c:catAx>
      <c:valAx>
        <c:axId val="646868272"/>
        <c:scaling>
          <c:orientation val="minMax"/>
          <c:max val="10"/>
          <c:min val="-10"/>
        </c:scaling>
        <c:delete val="1"/>
        <c:axPos val="l"/>
        <c:numFmt formatCode="0.0_ " sourceLinked="0"/>
        <c:majorTickMark val="out"/>
        <c:minorTickMark val="none"/>
        <c:tickLblPos val="nextTo"/>
        <c:crossAx val="646870624"/>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2">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优惠幅度</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1"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#,##0.00_);[Red]\(#,##0.00\)</c:formatCode>
                <c:ptCount val="4"/>
                <c:pt idx="0">
                  <c:v>1.2220235995709168</c:v>
                </c:pt>
                <c:pt idx="1">
                  <c:v>2.5802891587766759</c:v>
                </c:pt>
                <c:pt idx="2">
                  <c:v>2.9700164275820047</c:v>
                </c:pt>
                <c:pt idx="3">
                  <c:v>1.5817161613299333</c:v>
                </c:pt>
              </c:numCache>
            </c:numRef>
          </c:val>
          <c:extLst>
            <c:ext xmlns:c16="http://schemas.microsoft.com/office/drawing/2014/chart" uri="{C3380CC4-5D6E-409C-BE32-E72D297353CC}">
              <c16:uniqueId val="{00000000-2D84-4029-A8E4-D572A2F0404A}"/>
            </c:ext>
          </c:extLst>
        </c:ser>
        <c:dLbls>
          <c:showLegendKey val="0"/>
          <c:showVal val="0"/>
          <c:showCatName val="0"/>
          <c:showSerName val="0"/>
          <c:showPercent val="0"/>
          <c:showBubbleSize val="0"/>
        </c:dLbls>
        <c:gapWidth val="97"/>
        <c:axId val="647191864"/>
        <c:axId val="647188728"/>
      </c:barChart>
      <c:catAx>
        <c:axId val="647191864"/>
        <c:scaling>
          <c:orientation val="maxMin"/>
        </c:scaling>
        <c:delete val="1"/>
        <c:axPos val="l"/>
        <c:numFmt formatCode="General" sourceLinked="1"/>
        <c:majorTickMark val="out"/>
        <c:minorTickMark val="none"/>
        <c:tickLblPos val="nextTo"/>
        <c:crossAx val="647188728"/>
        <c:crosses val="autoZero"/>
        <c:auto val="1"/>
        <c:lblAlgn val="ctr"/>
        <c:lblOffset val="100"/>
        <c:noMultiLvlLbl val="0"/>
      </c:catAx>
      <c:valAx>
        <c:axId val="647188728"/>
        <c:scaling>
          <c:orientation val="minMax"/>
          <c:max val="7"/>
          <c:min val="0"/>
        </c:scaling>
        <c:delete val="1"/>
        <c:axPos val="t"/>
        <c:numFmt formatCode="#,##0.00_);[Red]\(#,##0.00\)" sourceLinked="1"/>
        <c:majorTickMark val="out"/>
        <c:minorTickMark val="none"/>
        <c:tickLblPos val="nextTo"/>
        <c:crossAx val="6471918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优惠幅度</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1"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1.39</c:v>
                </c:pt>
                <c:pt idx="1">
                  <c:v>2.74</c:v>
                </c:pt>
                <c:pt idx="2">
                  <c:v>3.15</c:v>
                </c:pt>
                <c:pt idx="3">
                  <c:v>1.46</c:v>
                </c:pt>
              </c:numCache>
            </c:numRef>
          </c:val>
          <c:extLst>
            <c:ext xmlns:c16="http://schemas.microsoft.com/office/drawing/2014/chart" uri="{C3380CC4-5D6E-409C-BE32-E72D297353CC}">
              <c16:uniqueId val="{00000000-05E4-4024-859E-40ECFD7333B8}"/>
            </c:ext>
          </c:extLst>
        </c:ser>
        <c:dLbls>
          <c:showLegendKey val="0"/>
          <c:showVal val="0"/>
          <c:showCatName val="0"/>
          <c:showSerName val="0"/>
          <c:showPercent val="0"/>
          <c:showBubbleSize val="0"/>
        </c:dLbls>
        <c:gapWidth val="100"/>
        <c:axId val="647186768"/>
        <c:axId val="647191080"/>
      </c:barChart>
      <c:catAx>
        <c:axId val="647186768"/>
        <c:scaling>
          <c:orientation val="maxMin"/>
        </c:scaling>
        <c:delete val="1"/>
        <c:axPos val="r"/>
        <c:numFmt formatCode="General" sourceLinked="1"/>
        <c:majorTickMark val="out"/>
        <c:minorTickMark val="none"/>
        <c:tickLblPos val="nextTo"/>
        <c:crossAx val="647191080"/>
        <c:crosses val="autoZero"/>
        <c:auto val="1"/>
        <c:lblAlgn val="ctr"/>
        <c:lblOffset val="100"/>
        <c:noMultiLvlLbl val="0"/>
      </c:catAx>
      <c:valAx>
        <c:axId val="647191080"/>
        <c:scaling>
          <c:orientation val="maxMin"/>
          <c:max val="7"/>
          <c:min val="0"/>
        </c:scaling>
        <c:delete val="1"/>
        <c:axPos val="t"/>
        <c:numFmt formatCode="0.00" sourceLinked="1"/>
        <c:majorTickMark val="out"/>
        <c:minorTickMark val="none"/>
        <c:tickLblPos val="nextTo"/>
        <c:crossAx val="64718676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细分市场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A107-4054-9749-B8E304ECA6E3}"/>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A107-4054-9749-B8E304ECA6E3}"/>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A107-4054-9749-B8E304ECA6E3}"/>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A107-4054-9749-B8E304ECA6E3}"/>
              </c:ext>
            </c:extLst>
          </c:dPt>
          <c:dLbls>
            <c:dLbl>
              <c:idx val="0"/>
              <c:layout>
                <c:manualLayout>
                  <c:x val="5.8828718488952757E-3"/>
                  <c:y val="0.16664540250181867"/>
                </c:manualLayout>
              </c:layout>
              <c:tx>
                <c:rich>
                  <a:bodyPr rot="0" spcFirstLastPara="1" vertOverflow="ellipsis" vert="horz" wrap="square" lIns="38100" tIns="19050" rIns="38100" bIns="19050" anchor="ctr" anchorCtr="1">
                    <a:noAutofit/>
                  </a:bodyPr>
                  <a:lstStyle/>
                  <a:p>
                    <a:pPr>
                      <a:defRPr lang="en-US" altLang="zh-CN" sz="100" b="0" i="0" u="none" strike="noStrike" kern="1200" baseline="0">
                        <a:solidFill>
                          <a:schemeClr val="bg1"/>
                        </a:solidFill>
                        <a:latin typeface="微软雅黑"/>
                        <a:ea typeface="+mn-ea"/>
                        <a:cs typeface="+mn-cs"/>
                      </a:defRPr>
                    </a:pPr>
                    <a:fld id="{AD998DFB-F92F-425F-A95E-1D7ACE112FF0}" type="VALUE">
                      <a:rPr lang="en-US" altLang="zh-CN">
                        <a:latin typeface="思源黑体 CN Normal" panose="020B0400000000000000" pitchFamily="34" charset="-122"/>
                        <a:ea typeface="思源黑体 CN Normal" panose="020B0400000000000000" pitchFamily="34" charset="-122"/>
                      </a:rPr>
                      <a:pPr>
                        <a:defRPr lang="en-US" altLang="zh-CN" sz="100">
                          <a:solidFill>
                            <a:schemeClr val="bg1"/>
                          </a:solidFill>
                          <a:latin typeface="微软雅黑"/>
                        </a:defRPr>
                      </a:pPr>
                      <a:t>[值]</a:t>
                    </a:fld>
                    <a:endParaRPr lang="zh-CN" altLang="en-US"/>
                  </a:p>
                </c:rich>
              </c:tx>
              <c:spPr>
                <a:noFill/>
                <a:ln>
                  <a:noFill/>
                </a:ln>
                <a:effectLst/>
              </c:spPr>
              <c:txPr>
                <a:bodyPr rot="0" spcFirstLastPara="1" vertOverflow="ellipsis" vert="horz" wrap="square" lIns="38100" tIns="19050" rIns="38100" bIns="19050" anchor="ctr" anchorCtr="1">
                  <a:noAutofit/>
                </a:bodyPr>
                <a:lstStyle/>
                <a:p>
                  <a:pPr>
                    <a:defRPr lang="en-US" altLang="zh-CN" sz="100" b="0" i="0" u="none" strike="noStrike" kern="1200" baseline="0">
                      <a:solidFill>
                        <a:schemeClr val="bg1"/>
                      </a:solidFill>
                      <a:latin typeface="微软雅黑"/>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4.2961904201813859E-2"/>
                      <c:h val="2.0546947625209071E-2"/>
                    </c:manualLayout>
                  </c15:layout>
                  <c15:dlblFieldTable/>
                  <c15:showDataLabelsRange val="0"/>
                </c:ext>
                <c:ext xmlns:c16="http://schemas.microsoft.com/office/drawing/2014/chart" uri="{C3380CC4-5D6E-409C-BE32-E72D297353CC}">
                  <c16:uniqueId val="{00000001-A107-4054-9749-B8E304ECA6E3}"/>
                </c:ext>
              </c:extLst>
            </c:dLbl>
            <c:dLbl>
              <c:idx val="3"/>
              <c:layout>
                <c:manualLayout>
                  <c:x val="3.9888210732485622E-5"/>
                  <c:y val="-0.24834110692275382"/>
                </c:manualLayout>
              </c:layout>
              <c:tx>
                <c:rich>
                  <a:bodyPr/>
                  <a:lstStyle/>
                  <a:p>
                    <a:fld id="{CD89D0DE-3579-4DEA-8B5F-E0945D039B8F}" type="VALUE">
                      <a:rPr lang="en-US" altLang="zh-CN">
                        <a:latin typeface="思源黑体 CN Normal" panose="020B0400000000000000" pitchFamily="34" charset="-122"/>
                        <a:ea typeface="思源黑体 CN Normal" panose="020B0400000000000000" pitchFamily="34"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A107-4054-9749-B8E304ECA6E3}"/>
                </c:ext>
              </c:extLst>
            </c:dLbl>
            <c:spPr>
              <a:noFill/>
              <a:ln>
                <a:noFill/>
              </a:ln>
              <a:effectLst/>
            </c:spPr>
            <c:txPr>
              <a:bodyPr rot="0" spcFirstLastPara="1" vertOverflow="ellipsis" vert="horz" wrap="square" lIns="38100" tIns="19050" rIns="38100" bIns="19050" anchor="ctr" anchorCtr="1">
                <a:spAutoFit/>
              </a:bodyPr>
              <a:lstStyle/>
              <a:p>
                <a:pPr>
                  <a:defRPr lang="en-US" altLang="zh-CN" sz="100" b="0" i="0" u="none" strike="noStrike" kern="1200" baseline="0">
                    <a:solidFill>
                      <a:schemeClr val="bg1"/>
                    </a:solidFill>
                    <a:latin typeface="微软雅黑"/>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4"/>
                <c:pt idx="0">
                  <c:v>A0级</c:v>
                </c:pt>
                <c:pt idx="1">
                  <c:v>A级</c:v>
                </c:pt>
                <c:pt idx="2">
                  <c:v>B级</c:v>
                </c:pt>
                <c:pt idx="3">
                  <c:v>C级</c:v>
                </c:pt>
              </c:strCache>
            </c:strRef>
          </c:cat>
          <c:val>
            <c:numRef>
              <c:f>Sheet1!$B$2:$B$5</c:f>
              <c:numCache>
                <c:formatCode>#,##0</c:formatCode>
                <c:ptCount val="4"/>
                <c:pt idx="0">
                  <c:v>55001</c:v>
                </c:pt>
                <c:pt idx="1">
                  <c:v>425856</c:v>
                </c:pt>
                <c:pt idx="2">
                  <c:v>318367</c:v>
                </c:pt>
                <c:pt idx="3" formatCode="_ * #,##0_ ;_ * \-#,##0_ ;_ * &quot;-&quot;??_ ;_ @_ ">
                  <c:v>105870</c:v>
                </c:pt>
              </c:numCache>
            </c:numRef>
          </c:val>
          <c:extLst>
            <c:ext xmlns:c16="http://schemas.microsoft.com/office/drawing/2014/chart" uri="{C3380CC4-5D6E-409C-BE32-E72D297353CC}">
              <c16:uniqueId val="{00000008-A107-4054-9749-B8E304ECA6E3}"/>
            </c:ext>
          </c:extLst>
        </c:ser>
        <c:dLbls>
          <c:showLegendKey val="0"/>
          <c:showVal val="0"/>
          <c:showCatName val="0"/>
          <c:showSerName val="0"/>
          <c:showPercent val="0"/>
          <c:showBubbleSize val="0"/>
          <c:showLeaderLines val="1"/>
        </c:dLbls>
        <c:firstSliceAng val="9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Y2024</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EFD-4549-97AC-CA217D7AA649}"/>
              </c:ext>
            </c:extLst>
          </c:dPt>
          <c:dPt>
            <c:idx val="1"/>
            <c:bubble3D val="0"/>
            <c:extLst>
              <c:ext xmlns:c16="http://schemas.microsoft.com/office/drawing/2014/chart" uri="{C3380CC4-5D6E-409C-BE32-E72D297353CC}">
                <c16:uniqueId val="{00000001-AEFD-4549-97AC-CA217D7AA649}"/>
              </c:ext>
            </c:extLst>
          </c:dPt>
          <c:dPt>
            <c:idx val="2"/>
            <c:bubble3D val="0"/>
            <c:extLst>
              <c:ext xmlns:c16="http://schemas.microsoft.com/office/drawing/2014/chart" uri="{C3380CC4-5D6E-409C-BE32-E72D297353CC}">
                <c16:uniqueId val="{00000002-AEFD-4549-97AC-CA217D7AA649}"/>
              </c:ext>
            </c:extLst>
          </c:dPt>
          <c:dPt>
            <c:idx val="3"/>
            <c:bubble3D val="0"/>
            <c:extLst>
              <c:ext xmlns:c16="http://schemas.microsoft.com/office/drawing/2014/chart" uri="{C3380CC4-5D6E-409C-BE32-E72D297353CC}">
                <c16:uniqueId val="{00000003-AEFD-4549-97AC-CA217D7AA649}"/>
              </c:ext>
            </c:extLst>
          </c:dPt>
          <c:dPt>
            <c:idx val="4"/>
            <c:bubble3D val="0"/>
            <c:extLst>
              <c:ext xmlns:c16="http://schemas.microsoft.com/office/drawing/2014/chart" uri="{C3380CC4-5D6E-409C-BE32-E72D297353CC}">
                <c16:uniqueId val="{00000004-AEFD-4549-97AC-CA217D7AA649}"/>
              </c:ext>
            </c:extLst>
          </c:dPt>
          <c:dPt>
            <c:idx val="5"/>
            <c:bubble3D val="0"/>
            <c:extLst>
              <c:ext xmlns:c16="http://schemas.microsoft.com/office/drawing/2014/chart" uri="{C3380CC4-5D6E-409C-BE32-E72D297353CC}">
                <c16:uniqueId val="{00000005-AEFD-4549-97AC-CA217D7AA649}"/>
              </c:ext>
            </c:extLst>
          </c:dPt>
          <c:dPt>
            <c:idx val="6"/>
            <c:bubble3D val="0"/>
            <c:extLst>
              <c:ext xmlns:c16="http://schemas.microsoft.com/office/drawing/2014/chart" uri="{C3380CC4-5D6E-409C-BE32-E72D297353CC}">
                <c16:uniqueId val="{00000006-AEFD-4549-97AC-CA217D7AA649}"/>
              </c:ext>
            </c:extLst>
          </c:dPt>
          <c:dPt>
            <c:idx val="7"/>
            <c:bubble3D val="0"/>
            <c:extLst>
              <c:ext xmlns:c16="http://schemas.microsoft.com/office/drawing/2014/chart" uri="{C3380CC4-5D6E-409C-BE32-E72D297353CC}">
                <c16:uniqueId val="{00000007-AEFD-4549-97AC-CA217D7AA649}"/>
              </c:ext>
            </c:extLst>
          </c:dPt>
          <c:dPt>
            <c:idx val="8"/>
            <c:bubble3D val="0"/>
            <c:extLst>
              <c:ext xmlns:c16="http://schemas.microsoft.com/office/drawing/2014/chart" uri="{C3380CC4-5D6E-409C-BE32-E72D297353CC}">
                <c16:uniqueId val="{00000008-AEFD-4549-97AC-CA217D7AA649}"/>
              </c:ext>
            </c:extLst>
          </c:dPt>
          <c:dPt>
            <c:idx val="9"/>
            <c:bubble3D val="0"/>
            <c:extLst>
              <c:ext xmlns:c16="http://schemas.microsoft.com/office/drawing/2014/chart" uri="{C3380CC4-5D6E-409C-BE32-E72D297353CC}">
                <c16:uniqueId val="{00000009-AEFD-4549-97AC-CA217D7AA649}"/>
              </c:ext>
            </c:extLst>
          </c:dPt>
          <c:dPt>
            <c:idx val="10"/>
            <c:bubble3D val="0"/>
            <c:extLst>
              <c:ext xmlns:c16="http://schemas.microsoft.com/office/drawing/2014/chart" uri="{C3380CC4-5D6E-409C-BE32-E72D297353CC}">
                <c16:uniqueId val="{0000000A-AEFD-4549-97AC-CA217D7AA649}"/>
              </c:ext>
            </c:extLst>
          </c:dPt>
          <c:dPt>
            <c:idx val="11"/>
            <c:bubble3D val="0"/>
            <c:extLst>
              <c:ext xmlns:c16="http://schemas.microsoft.com/office/drawing/2014/chart" uri="{C3380CC4-5D6E-409C-BE32-E72D297353CC}">
                <c16:uniqueId val="{0000000B-AEFD-4549-97AC-CA217D7AA649}"/>
              </c:ext>
            </c:extLst>
          </c:dPt>
          <c:dLbls>
            <c:dLbl>
              <c:idx val="0"/>
              <c:tx>
                <c:rich>
                  <a:bodyPr/>
                  <a:lstStyle/>
                  <a:p>
                    <a:r>
                      <a:rPr lang="en-US" altLang="zh-CN" dirty="0">
                        <a:latin typeface="思源黑体 CN Medium" panose="020B0600000000000000" pitchFamily="34" charset="-122"/>
                        <a:ea typeface="思源黑体 CN Medium" panose="020B0600000000000000" pitchFamily="34" charset="-122"/>
                      </a:rPr>
                      <a:t>1.71</a:t>
                    </a:r>
                  </a:p>
                </c:rich>
              </c:tx>
              <c:dLblPos val="l"/>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AEFD-4549-97AC-CA217D7AA649}"/>
                </c:ext>
              </c:extLst>
            </c:dLbl>
            <c:dLbl>
              <c:idx val="1"/>
              <c:tx>
                <c:rich>
                  <a:bodyPr/>
                  <a:lstStyle/>
                  <a:p>
                    <a:r>
                      <a:rPr lang="en-US" altLang="zh-CN" dirty="0">
                        <a:latin typeface="思源黑体 CN Heavy" panose="020B0A00000000000000" pitchFamily="34" charset="-122"/>
                        <a:ea typeface="思源黑体 CN Heavy" panose="020B0A00000000000000" pitchFamily="34" charset="-122"/>
                      </a:rPr>
                      <a:t>1.69</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EFD-4549-97AC-CA217D7AA649}"/>
                </c:ext>
              </c:extLst>
            </c:dLbl>
            <c:dLbl>
              <c:idx val="2"/>
              <c:tx>
                <c:rich>
                  <a:bodyPr/>
                  <a:lstStyle/>
                  <a:p>
                    <a:r>
                      <a:rPr lang="en-US" altLang="zh-CN" dirty="0"/>
                      <a:t>1.76</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EFD-4549-97AC-CA217D7AA649}"/>
                </c:ext>
              </c:extLst>
            </c:dLbl>
            <c:dLbl>
              <c:idx val="3"/>
              <c:tx>
                <c:rich>
                  <a:bodyPr/>
                  <a:lstStyle/>
                  <a:p>
                    <a:r>
                      <a:rPr lang="en-US" altLang="zh-CN" dirty="0"/>
                      <a:t>1.88</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EFD-4549-97AC-CA217D7AA649}"/>
                </c:ext>
              </c:extLst>
            </c:dLbl>
            <c:dLbl>
              <c:idx val="4"/>
              <c:tx>
                <c:rich>
                  <a:bodyPr/>
                  <a:lstStyle/>
                  <a:p>
                    <a:r>
                      <a:rPr lang="en-US" altLang="zh-CN" dirty="0"/>
                      <a:t>2.18</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EFD-4549-97AC-CA217D7AA649}"/>
                </c:ext>
              </c:extLst>
            </c:dLbl>
            <c:dLbl>
              <c:idx val="5"/>
              <c:tx>
                <c:rich>
                  <a:bodyPr/>
                  <a:lstStyle/>
                  <a:p>
                    <a:r>
                      <a:rPr lang="en-US" altLang="zh-CN" dirty="0"/>
                      <a:t>2.34</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EFD-4549-97AC-CA217D7AA649}"/>
                </c:ext>
              </c:extLst>
            </c:dLbl>
            <c:dLbl>
              <c:idx val="6"/>
              <c:tx>
                <c:rich>
                  <a:bodyPr/>
                  <a:lstStyle/>
                  <a:p>
                    <a:r>
                      <a:rPr lang="en-US" altLang="zh-CN" dirty="0"/>
                      <a:t>2.45</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EFD-4549-97AC-CA217D7AA649}"/>
                </c:ext>
              </c:extLst>
            </c:dLbl>
            <c:dLbl>
              <c:idx val="7"/>
              <c:tx>
                <c:rich>
                  <a:bodyPr/>
                  <a:lstStyle/>
                  <a:p>
                    <a:r>
                      <a:rPr lang="en-US" altLang="zh-CN" dirty="0"/>
                      <a:t>2.34</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EFD-4549-97AC-CA217D7AA649}"/>
                </c:ext>
              </c:extLst>
            </c:dLbl>
            <c:dLbl>
              <c:idx val="8"/>
              <c:tx>
                <c:rich>
                  <a:bodyPr/>
                  <a:lstStyle/>
                  <a:p>
                    <a:r>
                      <a:rPr lang="en-US" altLang="zh-CN" dirty="0"/>
                      <a:t>2.16</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EFD-4549-97AC-CA217D7AA649}"/>
                </c:ext>
              </c:extLst>
            </c:dLbl>
            <c:dLbl>
              <c:idx val="9"/>
              <c:tx>
                <c:rich>
                  <a:bodyPr/>
                  <a:lstStyle/>
                  <a:p>
                    <a:r>
                      <a:rPr lang="en-US" altLang="zh-CN" dirty="0"/>
                      <a:t>1.22</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EFD-4549-97AC-CA217D7AA649}"/>
                </c:ext>
              </c:extLst>
            </c:dLbl>
            <c:dLbl>
              <c:idx val="10"/>
              <c:tx>
                <c:rich>
                  <a:bodyPr/>
                  <a:lstStyle/>
                  <a:p>
                    <a:r>
                      <a:rPr lang="en-US" altLang="zh-CN" dirty="0"/>
                      <a:t>1.28</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EFD-4549-97AC-CA217D7AA649}"/>
                </c:ext>
              </c:extLst>
            </c:dLbl>
            <c:dLbl>
              <c:idx val="11"/>
              <c:tx>
                <c:rich>
                  <a:bodyPr/>
                  <a:lstStyle/>
                  <a:p>
                    <a:r>
                      <a:rPr lang="en-US" altLang="zh-CN" dirty="0"/>
                      <a:t>1.33</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EFD-4549-97AC-CA217D7AA649}"/>
                </c:ext>
              </c:extLst>
            </c:dLbl>
            <c:dLbl>
              <c:idx val="12"/>
              <c:tx>
                <c:rich>
                  <a:bodyPr/>
                  <a:lstStyle/>
                  <a:p>
                    <a:r>
                      <a:rPr lang="en-US" altLang="zh-CN" dirty="0"/>
                      <a:t>1.71</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B511-4CD4-B48D-FC4D9C63A044}"/>
                </c:ext>
              </c:extLst>
            </c:dLbl>
            <c:spPr>
              <a:noFill/>
              <a:ln>
                <a:noFill/>
              </a:ln>
              <a:effectLst/>
            </c:spPr>
            <c:txPr>
              <a:bodyPr/>
              <a:lstStyle/>
              <a:p>
                <a:pPr>
                  <a:defRPr b="0">
                    <a:solidFill>
                      <a:schemeClr val="bg2">
                        <a:lumMod val="25000"/>
                      </a:schemeClr>
                    </a:solidFill>
                    <a:latin typeface="思源黑体 CN Heavy" panose="020B0A00000000000000" pitchFamily="34" charset="-122"/>
                    <a:ea typeface="思源黑体 CN Heavy" panose="020B0A00000000000000"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-8.7626684220213732E-2</c:v>
                </c:pt>
                <c:pt idx="2">
                  <c:v>0.17</c:v>
                </c:pt>
                <c:pt idx="3">
                  <c:v>0.61</c:v>
                </c:pt>
                <c:pt idx="4">
                  <c:v>1.71</c:v>
                </c:pt>
                <c:pt idx="5">
                  <c:v>2.2799999999999998</c:v>
                </c:pt>
                <c:pt idx="6">
                  <c:v>2.68</c:v>
                </c:pt>
                <c:pt idx="7">
                  <c:v>2.2799999999999998</c:v>
                </c:pt>
                <c:pt idx="8">
                  <c:v>1.62</c:v>
                </c:pt>
              </c:numCache>
            </c:numRef>
          </c:val>
          <c:smooth val="0"/>
          <c:extLst>
            <c:ext xmlns:c16="http://schemas.microsoft.com/office/drawing/2014/chart" uri="{C3380CC4-5D6E-409C-BE32-E72D297353CC}">
              <c16:uniqueId val="{0000000D-AEFD-4549-97AC-CA217D7AA649}"/>
            </c:ext>
          </c:extLst>
        </c:ser>
        <c:dLbls>
          <c:showLegendKey val="0"/>
          <c:showVal val="0"/>
          <c:showCatName val="0"/>
          <c:showSerName val="0"/>
          <c:showPercent val="0"/>
          <c:showBubbleSize val="0"/>
        </c:dLbls>
        <c:marker val="1"/>
        <c:smooth val="0"/>
        <c:axId val="646867880"/>
        <c:axId val="976595120"/>
      </c:lineChart>
      <c:catAx>
        <c:axId val="64686788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976595120"/>
        <c:crosses val="autoZero"/>
        <c:auto val="1"/>
        <c:lblAlgn val="ctr"/>
        <c:lblOffset val="100"/>
        <c:tickLblSkip val="1"/>
        <c:tickMarkSkip val="1"/>
        <c:noMultiLvlLbl val="0"/>
      </c:catAx>
      <c:valAx>
        <c:axId val="976595120"/>
        <c:scaling>
          <c:orientation val="minMax"/>
          <c:max val="5"/>
          <c:min val="-5"/>
        </c:scaling>
        <c:delete val="1"/>
        <c:axPos val="l"/>
        <c:numFmt formatCode="0.0_ " sourceLinked="0"/>
        <c:majorTickMark val="out"/>
        <c:minorTickMark val="none"/>
        <c:tickLblPos val="nextTo"/>
        <c:crossAx val="64686788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思源黑体 CN" panose="020B0500000000000000" pitchFamily="34" charset="-122"/>
          <a:ea typeface="思源黑体 CN" panose="020B0500000000000000" pitchFamily="34" charset="-122"/>
          <a:cs typeface="宋体"/>
        </a:defRPr>
      </a:pPr>
      <a:endParaRPr lang="zh-CN"/>
    </a:p>
  </c:txPr>
  <c:externalData r:id="rId2">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D348-4402-A934-9B319CC0BCDB}"/>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D348-4402-A934-9B319CC0BCDB}"/>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D348-4402-A934-9B319CC0BCDB}"/>
              </c:ext>
            </c:extLst>
          </c:dPt>
          <c:dPt>
            <c:idx val="3"/>
            <c:bubble3D val="0"/>
            <c:spPr>
              <a:solidFill>
                <a:srgbClr val="5491C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C52A-4578-A678-16F7FEADA13A}"/>
              </c:ext>
            </c:extLst>
          </c:dPt>
          <c:dPt>
            <c:idx val="4"/>
            <c:bubble3D val="0"/>
            <c:spPr>
              <a:solidFill>
                <a:srgbClr val="3876AE"/>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9-C52A-4578-A678-16F7FEADA13A}"/>
              </c:ext>
            </c:extLst>
          </c:dPt>
          <c:dPt>
            <c:idx val="5"/>
            <c:bubble3D val="0"/>
            <c:spPr>
              <a:solidFill>
                <a:srgbClr val="346EA2"/>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B-C52A-4578-A678-16F7FEADA13A}"/>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思源黑体 CN Heavy" panose="020B0A00000000000000" pitchFamily="34" charset="-122"/>
                    <a:ea typeface="思源黑体 CN Heavy" panose="020B0A00000000000000" pitchFamily="34" charset="-122"/>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Sheet1!$A$2:$A$7</c:f>
              <c:strCache>
                <c:ptCount val="6"/>
                <c:pt idx="0">
                  <c:v>无优惠</c:v>
                </c:pt>
                <c:pt idx="1">
                  <c:v>0-0.5万</c:v>
                </c:pt>
                <c:pt idx="2">
                  <c:v>0.5-1万</c:v>
                </c:pt>
                <c:pt idx="3">
                  <c:v>1-2万</c:v>
                </c:pt>
                <c:pt idx="4">
                  <c:v>2-3万</c:v>
                </c:pt>
                <c:pt idx="5">
                  <c:v>3万及以上</c:v>
                </c:pt>
              </c:strCache>
            </c:strRef>
          </c:cat>
          <c:val>
            <c:numRef>
              <c:f>Sheet1!$B$2:$B$7</c:f>
              <c:numCache>
                <c:formatCode>General</c:formatCode>
                <c:ptCount val="6"/>
                <c:pt idx="0">
                  <c:v>15066</c:v>
                </c:pt>
                <c:pt idx="1">
                  <c:v>899</c:v>
                </c:pt>
                <c:pt idx="2">
                  <c:v>15628</c:v>
                </c:pt>
                <c:pt idx="3">
                  <c:v>6600</c:v>
                </c:pt>
                <c:pt idx="4">
                  <c:v>6310</c:v>
                </c:pt>
                <c:pt idx="5">
                  <c:v>29216</c:v>
                </c:pt>
              </c:numCache>
            </c:numRef>
          </c:val>
          <c:extLst>
            <c:ext xmlns:c16="http://schemas.microsoft.com/office/drawing/2014/chart" uri="{C3380CC4-5D6E-409C-BE32-E72D297353CC}">
              <c16:uniqueId val="{00000008-D348-4402-A934-9B319CC0BCDB}"/>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0"/>
          <c:y val="8.8888888888888889E-3"/>
          <c:w val="1"/>
          <c:h val="6.3069816272965873E-2"/>
        </c:manualLayout>
      </c:layout>
      <c:overlay val="0"/>
      <c:spPr>
        <a:solidFill>
          <a:schemeClr val="lt1">
            <a:alpha val="78000"/>
          </a:schemeClr>
        </a:solidFill>
        <a:ln>
          <a:noFill/>
        </a:ln>
        <a:effectLst/>
      </c:spPr>
      <c:txPr>
        <a:bodyPr rot="0" spcFirstLastPara="1" vertOverflow="ellipsis" vert="horz" wrap="square" anchor="ctr" anchorCtr="1"/>
        <a:lstStyle/>
        <a:p>
          <a:pPr>
            <a:defRPr sz="800" b="0" i="0" u="none" strike="noStrike" kern="1200" baseline="0">
              <a:solidFill>
                <a:schemeClr val="dk1">
                  <a:lumMod val="65000"/>
                  <a:lumOff val="35000"/>
                </a:schemeClr>
              </a:solidFill>
              <a:latin typeface="思源黑体 CN" panose="020B0500000000000000" pitchFamily="34" charset="-122"/>
              <a:ea typeface="思源黑体 CN" panose="020B0500000000000000"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Y2024</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EFD-4549-97AC-CA217D7AA649}"/>
              </c:ext>
            </c:extLst>
          </c:dPt>
          <c:dPt>
            <c:idx val="1"/>
            <c:bubble3D val="0"/>
            <c:extLst>
              <c:ext xmlns:c16="http://schemas.microsoft.com/office/drawing/2014/chart" uri="{C3380CC4-5D6E-409C-BE32-E72D297353CC}">
                <c16:uniqueId val="{00000001-AEFD-4549-97AC-CA217D7AA649}"/>
              </c:ext>
            </c:extLst>
          </c:dPt>
          <c:dPt>
            <c:idx val="2"/>
            <c:bubble3D val="0"/>
            <c:extLst>
              <c:ext xmlns:c16="http://schemas.microsoft.com/office/drawing/2014/chart" uri="{C3380CC4-5D6E-409C-BE32-E72D297353CC}">
                <c16:uniqueId val="{00000002-AEFD-4549-97AC-CA217D7AA649}"/>
              </c:ext>
            </c:extLst>
          </c:dPt>
          <c:dPt>
            <c:idx val="3"/>
            <c:bubble3D val="0"/>
            <c:extLst>
              <c:ext xmlns:c16="http://schemas.microsoft.com/office/drawing/2014/chart" uri="{C3380CC4-5D6E-409C-BE32-E72D297353CC}">
                <c16:uniqueId val="{00000003-AEFD-4549-97AC-CA217D7AA649}"/>
              </c:ext>
            </c:extLst>
          </c:dPt>
          <c:dPt>
            <c:idx val="4"/>
            <c:bubble3D val="0"/>
            <c:extLst>
              <c:ext xmlns:c16="http://schemas.microsoft.com/office/drawing/2014/chart" uri="{C3380CC4-5D6E-409C-BE32-E72D297353CC}">
                <c16:uniqueId val="{00000004-AEFD-4549-97AC-CA217D7AA649}"/>
              </c:ext>
            </c:extLst>
          </c:dPt>
          <c:dPt>
            <c:idx val="5"/>
            <c:bubble3D val="0"/>
            <c:extLst>
              <c:ext xmlns:c16="http://schemas.microsoft.com/office/drawing/2014/chart" uri="{C3380CC4-5D6E-409C-BE32-E72D297353CC}">
                <c16:uniqueId val="{00000005-AEFD-4549-97AC-CA217D7AA649}"/>
              </c:ext>
            </c:extLst>
          </c:dPt>
          <c:dPt>
            <c:idx val="6"/>
            <c:bubble3D val="0"/>
            <c:extLst>
              <c:ext xmlns:c16="http://schemas.microsoft.com/office/drawing/2014/chart" uri="{C3380CC4-5D6E-409C-BE32-E72D297353CC}">
                <c16:uniqueId val="{00000006-AEFD-4549-97AC-CA217D7AA649}"/>
              </c:ext>
            </c:extLst>
          </c:dPt>
          <c:dPt>
            <c:idx val="7"/>
            <c:bubble3D val="0"/>
            <c:extLst>
              <c:ext xmlns:c16="http://schemas.microsoft.com/office/drawing/2014/chart" uri="{C3380CC4-5D6E-409C-BE32-E72D297353CC}">
                <c16:uniqueId val="{00000007-AEFD-4549-97AC-CA217D7AA649}"/>
              </c:ext>
            </c:extLst>
          </c:dPt>
          <c:dPt>
            <c:idx val="8"/>
            <c:bubble3D val="0"/>
            <c:extLst>
              <c:ext xmlns:c16="http://schemas.microsoft.com/office/drawing/2014/chart" uri="{C3380CC4-5D6E-409C-BE32-E72D297353CC}">
                <c16:uniqueId val="{00000008-AEFD-4549-97AC-CA217D7AA649}"/>
              </c:ext>
            </c:extLst>
          </c:dPt>
          <c:dPt>
            <c:idx val="9"/>
            <c:bubble3D val="0"/>
            <c:extLst>
              <c:ext xmlns:c16="http://schemas.microsoft.com/office/drawing/2014/chart" uri="{C3380CC4-5D6E-409C-BE32-E72D297353CC}">
                <c16:uniqueId val="{00000009-AEFD-4549-97AC-CA217D7AA649}"/>
              </c:ext>
            </c:extLst>
          </c:dPt>
          <c:dPt>
            <c:idx val="10"/>
            <c:bubble3D val="0"/>
            <c:extLst>
              <c:ext xmlns:c16="http://schemas.microsoft.com/office/drawing/2014/chart" uri="{C3380CC4-5D6E-409C-BE32-E72D297353CC}">
                <c16:uniqueId val="{0000000A-AEFD-4549-97AC-CA217D7AA649}"/>
              </c:ext>
            </c:extLst>
          </c:dPt>
          <c:dPt>
            <c:idx val="11"/>
            <c:bubble3D val="0"/>
            <c:extLst>
              <c:ext xmlns:c16="http://schemas.microsoft.com/office/drawing/2014/chart" uri="{C3380CC4-5D6E-409C-BE32-E72D297353CC}">
                <c16:uniqueId val="{0000000B-AEFD-4549-97AC-CA217D7AA649}"/>
              </c:ext>
            </c:extLst>
          </c:dPt>
          <c:dLbls>
            <c:dLbl>
              <c:idx val="0"/>
              <c:tx>
                <c:rich>
                  <a:bodyPr/>
                  <a:lstStyle/>
                  <a:p>
                    <a:r>
                      <a:rPr lang="en-US" altLang="zh-CN" dirty="0"/>
                      <a:t>16.54</a:t>
                    </a:r>
                  </a:p>
                </c:rich>
              </c:tx>
              <c:dLblPos val="l"/>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AEFD-4549-97AC-CA217D7AA649}"/>
                </c:ext>
              </c:extLst>
            </c:dLbl>
            <c:dLbl>
              <c:idx val="1"/>
              <c:tx>
                <c:rich>
                  <a:bodyPr/>
                  <a:lstStyle/>
                  <a:p>
                    <a:r>
                      <a:rPr lang="en-US" altLang="zh-CN" dirty="0"/>
                      <a:t>16.94</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EFD-4549-97AC-CA217D7AA649}"/>
                </c:ext>
              </c:extLst>
            </c:dLbl>
            <c:dLbl>
              <c:idx val="2"/>
              <c:tx>
                <c:rich>
                  <a:bodyPr/>
                  <a:lstStyle/>
                  <a:p>
                    <a:r>
                      <a:rPr lang="en-US" altLang="zh-CN" dirty="0"/>
                      <a:t>16.10</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EFD-4549-97AC-CA217D7AA649}"/>
                </c:ext>
              </c:extLst>
            </c:dLbl>
            <c:dLbl>
              <c:idx val="3"/>
              <c:tx>
                <c:rich>
                  <a:bodyPr/>
                  <a:lstStyle/>
                  <a:p>
                    <a:r>
                      <a:rPr lang="en-US" altLang="zh-CN" dirty="0"/>
                      <a:t>17.23</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EFD-4549-97AC-CA217D7AA649}"/>
                </c:ext>
              </c:extLst>
            </c:dLbl>
            <c:dLbl>
              <c:idx val="4"/>
              <c:tx>
                <c:rich>
                  <a:bodyPr/>
                  <a:lstStyle/>
                  <a:p>
                    <a:r>
                      <a:rPr lang="en-US" altLang="zh-CN" dirty="0"/>
                      <a:t>17.23</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EFD-4549-97AC-CA217D7AA649}"/>
                </c:ext>
              </c:extLst>
            </c:dLbl>
            <c:dLbl>
              <c:idx val="5"/>
              <c:tx>
                <c:rich>
                  <a:bodyPr/>
                  <a:lstStyle/>
                  <a:p>
                    <a:r>
                      <a:rPr lang="en-US" altLang="zh-CN" dirty="0"/>
                      <a:t>16.72</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EFD-4549-97AC-CA217D7AA649}"/>
                </c:ext>
              </c:extLst>
            </c:dLbl>
            <c:dLbl>
              <c:idx val="6"/>
              <c:tx>
                <c:rich>
                  <a:bodyPr/>
                  <a:lstStyle/>
                  <a:p>
                    <a:r>
                      <a:rPr lang="en-US" altLang="zh-CN" dirty="0"/>
                      <a:t>17.16</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EFD-4549-97AC-CA217D7AA649}"/>
                </c:ext>
              </c:extLst>
            </c:dLbl>
            <c:dLbl>
              <c:idx val="7"/>
              <c:tx>
                <c:rich>
                  <a:bodyPr/>
                  <a:lstStyle/>
                  <a:p>
                    <a:r>
                      <a:rPr lang="en-US" altLang="zh-CN" dirty="0"/>
                      <a:t>16.80</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EFD-4549-97AC-CA217D7AA649}"/>
                </c:ext>
              </c:extLst>
            </c:dLbl>
            <c:dLbl>
              <c:idx val="8"/>
              <c:tx>
                <c:rich>
                  <a:bodyPr/>
                  <a:lstStyle/>
                  <a:p>
                    <a:r>
                      <a:rPr lang="en-US" altLang="zh-CN" dirty="0"/>
                      <a:t>15.83</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EFD-4549-97AC-CA217D7AA649}"/>
                </c:ext>
              </c:extLst>
            </c:dLbl>
            <c:dLbl>
              <c:idx val="9"/>
              <c:tx>
                <c:rich>
                  <a:bodyPr/>
                  <a:lstStyle/>
                  <a:p>
                    <a:r>
                      <a:rPr lang="en-US" altLang="zh-CN" dirty="0"/>
                      <a:t>17.44</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EFD-4549-97AC-CA217D7AA649}"/>
                </c:ext>
              </c:extLst>
            </c:dLbl>
            <c:dLbl>
              <c:idx val="10"/>
              <c:tx>
                <c:rich>
                  <a:bodyPr/>
                  <a:lstStyle/>
                  <a:p>
                    <a:r>
                      <a:rPr lang="en-US" altLang="zh-CN" dirty="0"/>
                      <a:t>16.36</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EFD-4549-97AC-CA217D7AA649}"/>
                </c:ext>
              </c:extLst>
            </c:dLbl>
            <c:dLbl>
              <c:idx val="11"/>
              <c:tx>
                <c:rich>
                  <a:bodyPr/>
                  <a:lstStyle/>
                  <a:p>
                    <a:r>
                      <a:rPr lang="en-US" altLang="zh-CN" dirty="0"/>
                      <a:t>17.00</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EFD-4549-97AC-CA217D7AA649}"/>
                </c:ext>
              </c:extLst>
            </c:dLbl>
            <c:dLbl>
              <c:idx val="12"/>
              <c:tx>
                <c:rich>
                  <a:bodyPr/>
                  <a:lstStyle/>
                  <a:p>
                    <a:r>
                      <a:rPr lang="en-US" altLang="zh-CN" dirty="0"/>
                      <a:t>16.54</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EFD-4549-97AC-CA217D7AA649}"/>
                </c:ext>
              </c:extLst>
            </c:dLbl>
            <c:spPr>
              <a:noFill/>
              <a:ln>
                <a:noFill/>
              </a:ln>
              <a:effectLst/>
            </c:spPr>
            <c:txPr>
              <a:bodyPr wrap="square" lIns="38100" tIns="19050" rIns="38100" bIns="19050" anchor="ctr">
                <a:spAutoFit/>
              </a:bodyPr>
              <a:lstStyle/>
              <a:p>
                <a:pPr>
                  <a:defRPr b="0">
                    <a:solidFill>
                      <a:schemeClr val="bg2">
                        <a:lumMod val="25000"/>
                      </a:schemeClr>
                    </a:solidFill>
                    <a:latin typeface="思源黑体 CN Heavy" panose="020B0A00000000000000" pitchFamily="34" charset="-122"/>
                    <a:ea typeface="思源黑体 CN Heavy" panose="020B0A00000000000000"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2.4182784996607642</c:v>
                </c:pt>
                <c:pt idx="2">
                  <c:v>-2.66</c:v>
                </c:pt>
                <c:pt idx="3">
                  <c:v>4.2</c:v>
                </c:pt>
                <c:pt idx="4">
                  <c:v>4.16</c:v>
                </c:pt>
                <c:pt idx="5">
                  <c:v>1.1100000000000001</c:v>
                </c:pt>
                <c:pt idx="6">
                  <c:v>3.77</c:v>
                </c:pt>
                <c:pt idx="7">
                  <c:v>1.59</c:v>
                </c:pt>
                <c:pt idx="8">
                  <c:v>-4.3</c:v>
                </c:pt>
              </c:numCache>
            </c:numRef>
          </c:val>
          <c:smooth val="0"/>
          <c:extLst>
            <c:ext xmlns:c16="http://schemas.microsoft.com/office/drawing/2014/chart" uri="{C3380CC4-5D6E-409C-BE32-E72D297353CC}">
              <c16:uniqueId val="{0000000D-AEFD-4549-97AC-CA217D7AA649}"/>
            </c:ext>
          </c:extLst>
        </c:ser>
        <c:dLbls>
          <c:showLegendKey val="0"/>
          <c:showVal val="0"/>
          <c:showCatName val="0"/>
          <c:showSerName val="0"/>
          <c:showPercent val="0"/>
          <c:showBubbleSize val="0"/>
        </c:dLbls>
        <c:marker val="1"/>
        <c:smooth val="0"/>
        <c:axId val="641271952"/>
        <c:axId val="641272736"/>
      </c:lineChart>
      <c:catAx>
        <c:axId val="641271952"/>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641272736"/>
        <c:crosses val="autoZero"/>
        <c:auto val="1"/>
        <c:lblAlgn val="ctr"/>
        <c:lblOffset val="100"/>
        <c:tickLblSkip val="1"/>
        <c:tickMarkSkip val="1"/>
        <c:noMultiLvlLbl val="0"/>
      </c:catAx>
      <c:valAx>
        <c:axId val="641272736"/>
        <c:scaling>
          <c:orientation val="minMax"/>
          <c:max val="30"/>
          <c:min val="-30"/>
        </c:scaling>
        <c:delete val="1"/>
        <c:axPos val="l"/>
        <c:numFmt formatCode="0.0_ " sourceLinked="0"/>
        <c:majorTickMark val="out"/>
        <c:minorTickMark val="none"/>
        <c:tickLblPos val="nextTo"/>
        <c:crossAx val="641271952"/>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思源黑体 CN" panose="020B0500000000000000" pitchFamily="34" charset="-122"/>
          <a:ea typeface="思源黑体 CN" panose="020B0500000000000000" pitchFamily="34" charset="-122"/>
          <a:cs typeface="宋体"/>
        </a:defRPr>
      </a:pPr>
      <a:endParaRPr lang="zh-CN"/>
    </a:p>
  </c:txPr>
  <c:externalData r:id="rId2">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844F-4969-9617-E3A42A4A3F5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844F-4969-9617-E3A42A4A3F5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844F-4969-9617-E3A42A4A3F5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844F-4969-9617-E3A42A4A3F5B}"/>
              </c:ext>
            </c:extLst>
          </c:dPt>
          <c:dPt>
            <c:idx val="4"/>
            <c:bubble3D val="0"/>
            <c:spPr>
              <a:pattFill prst="pct50">
                <a:fgClr>
                  <a:srgbClr val="29567F"/>
                </a:fgClr>
                <a:bgClr>
                  <a:srgbClr val="FFFFFF"/>
                </a:bgClr>
              </a:pattFill>
              <a:ln w="19050">
                <a:noFill/>
              </a:ln>
              <a:effectLst/>
            </c:spPr>
            <c:extLst>
              <c:ext xmlns:c16="http://schemas.microsoft.com/office/drawing/2014/chart" uri="{C3380CC4-5D6E-409C-BE32-E72D297353CC}">
                <c16:uniqueId val="{00000009-BD4A-4825-988C-73F1F73177ED}"/>
              </c:ext>
            </c:extLst>
          </c:dPt>
          <c:dPt>
            <c:idx val="5"/>
            <c:bubble3D val="0"/>
            <c:spPr>
              <a:pattFill prst="pct50">
                <a:fgClr>
                  <a:srgbClr val="18334C"/>
                </a:fgClr>
                <a:bgClr>
                  <a:srgbClr val="FFFFFF"/>
                </a:bgClr>
              </a:pattFill>
              <a:ln w="19050">
                <a:noFill/>
              </a:ln>
              <a:effectLst/>
            </c:spPr>
            <c:extLst>
              <c:ext xmlns:c16="http://schemas.microsoft.com/office/drawing/2014/chart" uri="{C3380CC4-5D6E-409C-BE32-E72D297353CC}">
                <c16:uniqueId val="{0000000B-BD4A-4825-988C-73F1F73177ED}"/>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思源黑体 CN Heavy" panose="020B0A00000000000000" pitchFamily="34" charset="-122"/>
                    <a:ea typeface="思源黑体 CN Heavy" panose="020B0A00000000000000" pitchFamily="34" charset="-122"/>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Sheet1!$A$2:$A$7</c:f>
              <c:strCache>
                <c:ptCount val="6"/>
                <c:pt idx="0">
                  <c:v>无优惠</c:v>
                </c:pt>
                <c:pt idx="1">
                  <c:v>0-0.5万</c:v>
                </c:pt>
                <c:pt idx="2">
                  <c:v>0.5-1万</c:v>
                </c:pt>
                <c:pt idx="3">
                  <c:v>1-2万</c:v>
                </c:pt>
                <c:pt idx="4">
                  <c:v>2-3万</c:v>
                </c:pt>
                <c:pt idx="5">
                  <c:v>3万及以上</c:v>
                </c:pt>
              </c:strCache>
            </c:strRef>
          </c:cat>
          <c:val>
            <c:numRef>
              <c:f>Sheet1!$B$2:$B$7</c:f>
              <c:numCache>
                <c:formatCode>General</c:formatCode>
                <c:ptCount val="6"/>
                <c:pt idx="0" formatCode="#,##0">
                  <c:v>11373</c:v>
                </c:pt>
                <c:pt idx="1">
                  <c:v>1171</c:v>
                </c:pt>
                <c:pt idx="2">
                  <c:v>13892</c:v>
                </c:pt>
                <c:pt idx="3">
                  <c:v>7476</c:v>
                </c:pt>
                <c:pt idx="4">
                  <c:v>8126</c:v>
                </c:pt>
                <c:pt idx="5">
                  <c:v>29356</c:v>
                </c:pt>
              </c:numCache>
            </c:numRef>
          </c:val>
          <c:extLst>
            <c:ext xmlns:c16="http://schemas.microsoft.com/office/drawing/2014/chart" uri="{C3380CC4-5D6E-409C-BE32-E72D297353CC}">
              <c16:uniqueId val="{00000008-844F-4969-9617-E3A42A4A3F5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339933"/>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1"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c:v>
                </c:pt>
                <c:pt idx="1">
                  <c:v>SUV</c:v>
                </c:pt>
                <c:pt idx="2">
                  <c:v>MPV</c:v>
                </c:pt>
              </c:strCache>
            </c:strRef>
          </c:cat>
          <c:val>
            <c:numRef>
              <c:f>Sheet1!$B$2:$B$4</c:f>
              <c:numCache>
                <c:formatCode>#,##0.00_ ;[Red]\-#,##0.00\ </c:formatCode>
                <c:ptCount val="3"/>
                <c:pt idx="0">
                  <c:v>11.878210083416901</c:v>
                </c:pt>
                <c:pt idx="1">
                  <c:v>18.827396735454627</c:v>
                </c:pt>
                <c:pt idx="2">
                  <c:v>34.992114273783848</c:v>
                </c:pt>
              </c:numCache>
            </c:numRef>
          </c:val>
          <c:extLst>
            <c:ext xmlns:c16="http://schemas.microsoft.com/office/drawing/2014/chart" uri="{C3380CC4-5D6E-409C-BE32-E72D297353CC}">
              <c16:uniqueId val="{00000000-E590-4184-A730-19450CFC5701}"/>
            </c:ext>
          </c:extLst>
        </c:ser>
        <c:dLbls>
          <c:showLegendKey val="0"/>
          <c:showVal val="0"/>
          <c:showCatName val="0"/>
          <c:showSerName val="0"/>
          <c:showPercent val="0"/>
          <c:showBubbleSize val="0"/>
        </c:dLbls>
        <c:gapWidth val="97"/>
        <c:axId val="978984352"/>
        <c:axId val="978974160"/>
      </c:barChart>
      <c:catAx>
        <c:axId val="978984352"/>
        <c:scaling>
          <c:orientation val="maxMin"/>
        </c:scaling>
        <c:delete val="1"/>
        <c:axPos val="l"/>
        <c:numFmt formatCode="General" sourceLinked="1"/>
        <c:majorTickMark val="none"/>
        <c:minorTickMark val="none"/>
        <c:tickLblPos val="nextTo"/>
        <c:crossAx val="978974160"/>
        <c:crosses val="autoZero"/>
        <c:auto val="1"/>
        <c:lblAlgn val="ctr"/>
        <c:lblOffset val="100"/>
        <c:noMultiLvlLbl val="0"/>
      </c:catAx>
      <c:valAx>
        <c:axId val="978974160"/>
        <c:scaling>
          <c:orientation val="minMax"/>
          <c:max val="70"/>
          <c:min val="0"/>
        </c:scaling>
        <c:delete val="1"/>
        <c:axPos val="t"/>
        <c:numFmt formatCode="#,##0.00_ ;[Red]\-#,##0.00\ " sourceLinked="1"/>
        <c:majorTickMark val="out"/>
        <c:minorTickMark val="none"/>
        <c:tickLblPos val="nextTo"/>
        <c:crossAx val="9789843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车身市场</c:v>
                </c:pt>
              </c:strCache>
            </c:strRef>
          </c:tx>
          <c:spPr>
            <a:effectLst>
              <a:outerShdw blurRad="88900" algn="ctr" rotWithShape="0">
                <a:srgbClr val="000000">
                  <a:alpha val="40000"/>
                </a:srgbClr>
              </a:outerShdw>
            </a:effectLst>
          </c:spPr>
          <c:dPt>
            <c:idx val="0"/>
            <c:bubble3D val="0"/>
            <c:spPr>
              <a:solidFill>
                <a:srgbClr val="339933"/>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82FA-4DC9-A418-601842DA1BE6}"/>
              </c:ext>
            </c:extLst>
          </c:dPt>
          <c:dPt>
            <c:idx val="1"/>
            <c:bubble3D val="0"/>
            <c:spPr>
              <a:solidFill>
                <a:srgbClr val="00610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82FA-4DC9-A418-601842DA1BE6}"/>
              </c:ext>
            </c:extLst>
          </c:dPt>
          <c:dPt>
            <c:idx val="2"/>
            <c:bubble3D val="0"/>
            <c:spPr>
              <a:solidFill>
                <a:srgbClr val="92D05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82FA-4DC9-A418-601842DA1BE6}"/>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82FA-4DC9-A418-601842DA1BE6}"/>
              </c:ext>
            </c:extLst>
          </c:dPt>
          <c:dLbls>
            <c:dLbl>
              <c:idx val="2"/>
              <c:layout>
                <c:manualLayout>
                  <c:x val="2.9282037776181113E-3"/>
                  <c:y val="0.2079516191572704"/>
                </c:manualLayout>
              </c:layout>
              <c:tx>
                <c:rich>
                  <a:bodyPr/>
                  <a:lstStyle/>
                  <a:p>
                    <a:fld id="{3779D5B6-45CE-4205-87CA-A45825F8F966}" type="VALUE">
                      <a:rPr lang="en-US" altLang="zh-CN">
                        <a:latin typeface="思源黑体 CN" panose="020B0500000000000000" pitchFamily="34" charset="-122"/>
                        <a:ea typeface="思源黑体 CN Normal" panose="020B0400000000000000" pitchFamily="34"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82FA-4DC9-A418-601842DA1BE6}"/>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2FA-4DC9-A418-601842DA1BE6}"/>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Sheet1!$A$2:$A$4</c:f>
              <c:strCache>
                <c:ptCount val="3"/>
                <c:pt idx="0">
                  <c:v>轿车</c:v>
                </c:pt>
                <c:pt idx="1">
                  <c:v>SUV</c:v>
                </c:pt>
                <c:pt idx="2">
                  <c:v>MPV</c:v>
                </c:pt>
              </c:strCache>
            </c:strRef>
          </c:cat>
          <c:val>
            <c:numRef>
              <c:f>Sheet1!$B$2:$B$4</c:f>
              <c:numCache>
                <c:formatCode>#,##0_ </c:formatCode>
                <c:ptCount val="3"/>
                <c:pt idx="0">
                  <c:v>490548</c:v>
                </c:pt>
                <c:pt idx="1">
                  <c:v>453907</c:v>
                </c:pt>
                <c:pt idx="2">
                  <c:v>28738</c:v>
                </c:pt>
              </c:numCache>
            </c:numRef>
          </c:val>
          <c:extLst>
            <c:ext xmlns:c16="http://schemas.microsoft.com/office/drawing/2014/chart" uri="{C3380CC4-5D6E-409C-BE32-E72D297353CC}">
              <c16:uniqueId val="{00000008-82FA-4DC9-A418-601842DA1BE6}"/>
            </c:ext>
          </c:extLst>
        </c:ser>
        <c:dLbls>
          <c:showLegendKey val="0"/>
          <c:showVal val="0"/>
          <c:showCatName val="0"/>
          <c:showSerName val="0"/>
          <c:showPercent val="0"/>
          <c:showBubbleSize val="0"/>
          <c:showLeaderLines val="1"/>
        </c:dLbls>
        <c:firstSliceAng val="106"/>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Y2024</c:v>
                </c:pt>
              </c:strCache>
            </c:strRef>
          </c:tx>
          <c:spPr>
            <a:ln w="38100">
              <a:solidFill>
                <a:srgbClr val="339933"/>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339933"/>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EFD-4549-97AC-CA217D7AA649}"/>
              </c:ext>
            </c:extLst>
          </c:dPt>
          <c:dPt>
            <c:idx val="1"/>
            <c:bubble3D val="0"/>
            <c:extLst>
              <c:ext xmlns:c16="http://schemas.microsoft.com/office/drawing/2014/chart" uri="{C3380CC4-5D6E-409C-BE32-E72D297353CC}">
                <c16:uniqueId val="{00000001-AEFD-4549-97AC-CA217D7AA649}"/>
              </c:ext>
            </c:extLst>
          </c:dPt>
          <c:dPt>
            <c:idx val="2"/>
            <c:bubble3D val="0"/>
            <c:extLst>
              <c:ext xmlns:c16="http://schemas.microsoft.com/office/drawing/2014/chart" uri="{C3380CC4-5D6E-409C-BE32-E72D297353CC}">
                <c16:uniqueId val="{00000002-AEFD-4549-97AC-CA217D7AA649}"/>
              </c:ext>
            </c:extLst>
          </c:dPt>
          <c:dPt>
            <c:idx val="3"/>
            <c:bubble3D val="0"/>
            <c:extLst>
              <c:ext xmlns:c16="http://schemas.microsoft.com/office/drawing/2014/chart" uri="{C3380CC4-5D6E-409C-BE32-E72D297353CC}">
                <c16:uniqueId val="{00000003-AEFD-4549-97AC-CA217D7AA649}"/>
              </c:ext>
            </c:extLst>
          </c:dPt>
          <c:dPt>
            <c:idx val="4"/>
            <c:bubble3D val="0"/>
            <c:extLst>
              <c:ext xmlns:c16="http://schemas.microsoft.com/office/drawing/2014/chart" uri="{C3380CC4-5D6E-409C-BE32-E72D297353CC}">
                <c16:uniqueId val="{00000004-AEFD-4549-97AC-CA217D7AA649}"/>
              </c:ext>
            </c:extLst>
          </c:dPt>
          <c:dPt>
            <c:idx val="5"/>
            <c:bubble3D val="0"/>
            <c:extLst>
              <c:ext xmlns:c16="http://schemas.microsoft.com/office/drawing/2014/chart" uri="{C3380CC4-5D6E-409C-BE32-E72D297353CC}">
                <c16:uniqueId val="{00000005-AEFD-4549-97AC-CA217D7AA649}"/>
              </c:ext>
            </c:extLst>
          </c:dPt>
          <c:dPt>
            <c:idx val="6"/>
            <c:bubble3D val="0"/>
            <c:extLst>
              <c:ext xmlns:c16="http://schemas.microsoft.com/office/drawing/2014/chart" uri="{C3380CC4-5D6E-409C-BE32-E72D297353CC}">
                <c16:uniqueId val="{00000006-AEFD-4549-97AC-CA217D7AA649}"/>
              </c:ext>
            </c:extLst>
          </c:dPt>
          <c:dPt>
            <c:idx val="7"/>
            <c:bubble3D val="0"/>
            <c:extLst>
              <c:ext xmlns:c16="http://schemas.microsoft.com/office/drawing/2014/chart" uri="{C3380CC4-5D6E-409C-BE32-E72D297353CC}">
                <c16:uniqueId val="{00000007-AEFD-4549-97AC-CA217D7AA649}"/>
              </c:ext>
            </c:extLst>
          </c:dPt>
          <c:dPt>
            <c:idx val="8"/>
            <c:bubble3D val="0"/>
            <c:extLst>
              <c:ext xmlns:c16="http://schemas.microsoft.com/office/drawing/2014/chart" uri="{C3380CC4-5D6E-409C-BE32-E72D297353CC}">
                <c16:uniqueId val="{00000008-AEFD-4549-97AC-CA217D7AA649}"/>
              </c:ext>
            </c:extLst>
          </c:dPt>
          <c:dPt>
            <c:idx val="9"/>
            <c:bubble3D val="0"/>
            <c:extLst>
              <c:ext xmlns:c16="http://schemas.microsoft.com/office/drawing/2014/chart" uri="{C3380CC4-5D6E-409C-BE32-E72D297353CC}">
                <c16:uniqueId val="{00000009-AEFD-4549-97AC-CA217D7AA649}"/>
              </c:ext>
            </c:extLst>
          </c:dPt>
          <c:dPt>
            <c:idx val="10"/>
            <c:bubble3D val="0"/>
            <c:extLst>
              <c:ext xmlns:c16="http://schemas.microsoft.com/office/drawing/2014/chart" uri="{C3380CC4-5D6E-409C-BE32-E72D297353CC}">
                <c16:uniqueId val="{0000000A-AEFD-4549-97AC-CA217D7AA649}"/>
              </c:ext>
            </c:extLst>
          </c:dPt>
          <c:dPt>
            <c:idx val="11"/>
            <c:bubble3D val="0"/>
            <c:extLst>
              <c:ext xmlns:c16="http://schemas.microsoft.com/office/drawing/2014/chart" uri="{C3380CC4-5D6E-409C-BE32-E72D297353CC}">
                <c16:uniqueId val="{0000000B-AEFD-4549-97AC-CA217D7AA649}"/>
              </c:ext>
            </c:extLst>
          </c:dPt>
          <c:dLbls>
            <c:dLbl>
              <c:idx val="0"/>
              <c:tx>
                <c:rich>
                  <a:bodyPr/>
                  <a:lstStyle/>
                  <a:p>
                    <a:r>
                      <a:rPr lang="en-US" altLang="zh-CN" dirty="0">
                        <a:latin typeface="思源黑体 CN Medium" panose="020B0600000000000000" pitchFamily="34" charset="-122"/>
                        <a:ea typeface="思源黑体 CN Medium" panose="020B0600000000000000" pitchFamily="34" charset="-122"/>
                      </a:rPr>
                      <a:t>17.80</a:t>
                    </a:r>
                  </a:p>
                </c:rich>
              </c:tx>
              <c:dLblPos val="l"/>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AEFD-4549-97AC-CA217D7AA649}"/>
                </c:ext>
              </c:extLst>
            </c:dLbl>
            <c:dLbl>
              <c:idx val="1"/>
              <c:tx>
                <c:rich>
                  <a:bodyPr/>
                  <a:lstStyle/>
                  <a:p>
                    <a:r>
                      <a:rPr lang="en-US" altLang="zh-CN" dirty="0">
                        <a:latin typeface="思源黑体 CN Heavy" panose="020B0A00000000000000" pitchFamily="34" charset="-122"/>
                        <a:ea typeface="思源黑体 CN Heavy" panose="020B0A00000000000000" pitchFamily="34" charset="-122"/>
                      </a:rPr>
                      <a:t>17.80</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EFD-4549-97AC-CA217D7AA649}"/>
                </c:ext>
              </c:extLst>
            </c:dLbl>
            <c:dLbl>
              <c:idx val="2"/>
              <c:tx>
                <c:rich>
                  <a:bodyPr/>
                  <a:lstStyle/>
                  <a:p>
                    <a:r>
                      <a:rPr lang="en-US" altLang="zh-CN" dirty="0"/>
                      <a:t>17.37</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EFD-4549-97AC-CA217D7AA649}"/>
                </c:ext>
              </c:extLst>
            </c:dLbl>
            <c:dLbl>
              <c:idx val="3"/>
              <c:tx>
                <c:rich>
                  <a:bodyPr/>
                  <a:lstStyle/>
                  <a:p>
                    <a:r>
                      <a:rPr lang="en-US" altLang="zh-CN" dirty="0"/>
                      <a:t>17.23</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EFD-4549-97AC-CA217D7AA649}"/>
                </c:ext>
              </c:extLst>
            </c:dLbl>
            <c:dLbl>
              <c:idx val="4"/>
              <c:tx>
                <c:rich>
                  <a:bodyPr/>
                  <a:lstStyle/>
                  <a:p>
                    <a:r>
                      <a:rPr lang="en-US" altLang="zh-CN" dirty="0"/>
                      <a:t>16.84</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EFD-4549-97AC-CA217D7AA649}"/>
                </c:ext>
              </c:extLst>
            </c:dLbl>
            <c:dLbl>
              <c:idx val="5"/>
              <c:tx>
                <c:rich>
                  <a:bodyPr/>
                  <a:lstStyle/>
                  <a:p>
                    <a:r>
                      <a:rPr lang="en-US" altLang="zh-CN" dirty="0"/>
                      <a:t>16.56</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EFD-4549-97AC-CA217D7AA649}"/>
                </c:ext>
              </c:extLst>
            </c:dLbl>
            <c:dLbl>
              <c:idx val="6"/>
              <c:tx>
                <c:rich>
                  <a:bodyPr/>
                  <a:lstStyle/>
                  <a:p>
                    <a:r>
                      <a:rPr lang="en-US" altLang="zh-CN" dirty="0"/>
                      <a:t>17.38</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EFD-4549-97AC-CA217D7AA649}"/>
                </c:ext>
              </c:extLst>
            </c:dLbl>
            <c:dLbl>
              <c:idx val="7"/>
              <c:tx>
                <c:rich>
                  <a:bodyPr/>
                  <a:lstStyle/>
                  <a:p>
                    <a:r>
                      <a:rPr lang="en-US" altLang="zh-CN" dirty="0"/>
                      <a:t>16.65</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EFD-4549-97AC-CA217D7AA649}"/>
                </c:ext>
              </c:extLst>
            </c:dLbl>
            <c:dLbl>
              <c:idx val="8"/>
              <c:tx>
                <c:rich>
                  <a:bodyPr/>
                  <a:lstStyle/>
                  <a:p>
                    <a:r>
                      <a:rPr lang="en-US" altLang="zh-CN" dirty="0"/>
                      <a:t>15.80</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EFD-4549-97AC-CA217D7AA649}"/>
                </c:ext>
              </c:extLst>
            </c:dLbl>
            <c:dLbl>
              <c:idx val="9"/>
              <c:tx>
                <c:rich>
                  <a:bodyPr/>
                  <a:lstStyle/>
                  <a:p>
                    <a:r>
                      <a:rPr lang="en-US" altLang="zh-CN" dirty="0"/>
                      <a:t>17.26</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EFD-4549-97AC-CA217D7AA649}"/>
                </c:ext>
              </c:extLst>
            </c:dLbl>
            <c:dLbl>
              <c:idx val="10"/>
              <c:tx>
                <c:rich>
                  <a:bodyPr/>
                  <a:lstStyle/>
                  <a:p>
                    <a:r>
                      <a:rPr lang="en-US" altLang="zh-CN" dirty="0"/>
                      <a:t>16.76</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EFD-4549-97AC-CA217D7AA649}"/>
                </c:ext>
              </c:extLst>
            </c:dLbl>
            <c:dLbl>
              <c:idx val="11"/>
              <c:tx>
                <c:rich>
                  <a:bodyPr/>
                  <a:lstStyle/>
                  <a:p>
                    <a:r>
                      <a:rPr lang="en-US" altLang="zh-CN" dirty="0"/>
                      <a:t>17.55</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EFD-4549-97AC-CA217D7AA649}"/>
                </c:ext>
              </c:extLst>
            </c:dLbl>
            <c:dLbl>
              <c:idx val="12"/>
              <c:tx>
                <c:rich>
                  <a:bodyPr/>
                  <a:lstStyle/>
                  <a:p>
                    <a:r>
                      <a:rPr lang="en-US" altLang="zh-CN" dirty="0"/>
                      <a:t>17.80</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EFD-4549-97AC-CA217D7AA649}"/>
                </c:ext>
              </c:extLst>
            </c:dLbl>
            <c:spPr>
              <a:noFill/>
              <a:ln>
                <a:noFill/>
              </a:ln>
              <a:effectLst/>
            </c:spPr>
            <c:txPr>
              <a:bodyPr wrap="square" lIns="38100" tIns="19050" rIns="38100" bIns="19050" anchor="ctr">
                <a:spAutoFit/>
              </a:bodyPr>
              <a:lstStyle/>
              <a:p>
                <a:pPr>
                  <a:defRPr sz="800">
                    <a:solidFill>
                      <a:schemeClr val="bg2">
                        <a:lumMod val="25000"/>
                      </a:schemeClr>
                    </a:solidFill>
                    <a:latin typeface="思源黑体 CN Heavy" panose="020B0A00000000000000" pitchFamily="34" charset="-122"/>
                    <a:ea typeface="思源黑体 CN Heavy" panose="020B0A00000000000000"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c:v>
                </c:pt>
                <c:pt idx="2">
                  <c:v>-2.39</c:v>
                </c:pt>
                <c:pt idx="3">
                  <c:v>-3.19</c:v>
                </c:pt>
                <c:pt idx="4">
                  <c:v>-5.42</c:v>
                </c:pt>
                <c:pt idx="5">
                  <c:v>-6.99</c:v>
                </c:pt>
                <c:pt idx="6">
                  <c:v>-2.36</c:v>
                </c:pt>
                <c:pt idx="7">
                  <c:v>-6.48</c:v>
                </c:pt>
                <c:pt idx="8">
                  <c:v>-11.22</c:v>
                </c:pt>
              </c:numCache>
            </c:numRef>
          </c:val>
          <c:smooth val="0"/>
          <c:extLst>
            <c:ext xmlns:c16="http://schemas.microsoft.com/office/drawing/2014/chart" uri="{C3380CC4-5D6E-409C-BE32-E72D297353CC}">
              <c16:uniqueId val="{0000000D-AEFD-4549-97AC-CA217D7AA649}"/>
            </c:ext>
          </c:extLst>
        </c:ser>
        <c:dLbls>
          <c:showLegendKey val="0"/>
          <c:showVal val="0"/>
          <c:showCatName val="0"/>
          <c:showSerName val="0"/>
          <c:showPercent val="0"/>
          <c:showBubbleSize val="0"/>
        </c:dLbls>
        <c:marker val="1"/>
        <c:smooth val="0"/>
        <c:axId val="978979256"/>
        <c:axId val="978974552"/>
      </c:lineChart>
      <c:catAx>
        <c:axId val="978979256"/>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latin typeface="思源黑体 CN" panose="020B0500000000000000" pitchFamily="34" charset="-122"/>
                <a:ea typeface="思源黑体 CN" panose="020B0500000000000000" pitchFamily="34" charset="-122"/>
              </a:defRPr>
            </a:pPr>
            <a:endParaRPr lang="zh-CN"/>
          </a:p>
        </c:txPr>
        <c:crossAx val="978974552"/>
        <c:crosses val="autoZero"/>
        <c:auto val="1"/>
        <c:lblAlgn val="ctr"/>
        <c:lblOffset val="100"/>
        <c:tickLblSkip val="1"/>
        <c:tickMarkSkip val="1"/>
        <c:noMultiLvlLbl val="0"/>
      </c:catAx>
      <c:valAx>
        <c:axId val="978974552"/>
        <c:scaling>
          <c:orientation val="minMax"/>
          <c:max val="30"/>
          <c:min val="-30"/>
        </c:scaling>
        <c:delete val="1"/>
        <c:axPos val="l"/>
        <c:numFmt formatCode="0.0_ " sourceLinked="0"/>
        <c:majorTickMark val="out"/>
        <c:minorTickMark val="none"/>
        <c:tickLblPos val="nextTo"/>
        <c:crossAx val="978979256"/>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2">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339933"/>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1"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c:v>
                </c:pt>
                <c:pt idx="1">
                  <c:v>SUV</c:v>
                </c:pt>
                <c:pt idx="2">
                  <c:v>MPV</c:v>
                </c:pt>
              </c:strCache>
            </c:strRef>
          </c:cat>
          <c:val>
            <c:numRef>
              <c:f>Sheet1!$B$2:$B$4</c:f>
              <c:numCache>
                <c:formatCode>0.00</c:formatCode>
                <c:ptCount val="3"/>
                <c:pt idx="0">
                  <c:v>12.74</c:v>
                </c:pt>
                <c:pt idx="1">
                  <c:v>19.66</c:v>
                </c:pt>
                <c:pt idx="2">
                  <c:v>35.1</c:v>
                </c:pt>
              </c:numCache>
            </c:numRef>
          </c:val>
          <c:extLst>
            <c:ext xmlns:c16="http://schemas.microsoft.com/office/drawing/2014/chart" uri="{C3380CC4-5D6E-409C-BE32-E72D297353CC}">
              <c16:uniqueId val="{00000000-13E8-4B26-BB3E-C39658198AD1}"/>
            </c:ext>
          </c:extLst>
        </c:ser>
        <c:dLbls>
          <c:showLegendKey val="0"/>
          <c:showVal val="0"/>
          <c:showCatName val="0"/>
          <c:showSerName val="0"/>
          <c:showPercent val="0"/>
          <c:showBubbleSize val="0"/>
        </c:dLbls>
        <c:gapWidth val="100"/>
        <c:axId val="978977296"/>
        <c:axId val="978981216"/>
      </c:barChart>
      <c:catAx>
        <c:axId val="978977296"/>
        <c:scaling>
          <c:orientation val="maxMin"/>
        </c:scaling>
        <c:delete val="1"/>
        <c:axPos val="r"/>
        <c:numFmt formatCode="General" sourceLinked="1"/>
        <c:majorTickMark val="out"/>
        <c:minorTickMark val="none"/>
        <c:tickLblPos val="nextTo"/>
        <c:crossAx val="978981216"/>
        <c:crosses val="autoZero"/>
        <c:auto val="1"/>
        <c:lblAlgn val="ctr"/>
        <c:lblOffset val="100"/>
        <c:noMultiLvlLbl val="0"/>
      </c:catAx>
      <c:valAx>
        <c:axId val="978981216"/>
        <c:scaling>
          <c:orientation val="maxMin"/>
          <c:max val="70"/>
          <c:min val="0"/>
        </c:scaling>
        <c:delete val="1"/>
        <c:axPos val="t"/>
        <c:numFmt formatCode="0.00" sourceLinked="1"/>
        <c:majorTickMark val="out"/>
        <c:minorTickMark val="none"/>
        <c:tickLblPos val="nextTo"/>
        <c:crossAx val="9789772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Y2024</c:v>
                </c:pt>
              </c:strCache>
            </c:strRef>
          </c:tx>
          <c:spPr>
            <a:ln w="38100">
              <a:solidFill>
                <a:srgbClr val="339933"/>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339933"/>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EFD-4549-97AC-CA217D7AA649}"/>
              </c:ext>
            </c:extLst>
          </c:dPt>
          <c:dPt>
            <c:idx val="1"/>
            <c:bubble3D val="0"/>
            <c:extLst>
              <c:ext xmlns:c16="http://schemas.microsoft.com/office/drawing/2014/chart" uri="{C3380CC4-5D6E-409C-BE32-E72D297353CC}">
                <c16:uniqueId val="{00000001-AEFD-4549-97AC-CA217D7AA649}"/>
              </c:ext>
            </c:extLst>
          </c:dPt>
          <c:dPt>
            <c:idx val="2"/>
            <c:bubble3D val="0"/>
            <c:extLst>
              <c:ext xmlns:c16="http://schemas.microsoft.com/office/drawing/2014/chart" uri="{C3380CC4-5D6E-409C-BE32-E72D297353CC}">
                <c16:uniqueId val="{00000002-AEFD-4549-97AC-CA217D7AA649}"/>
              </c:ext>
            </c:extLst>
          </c:dPt>
          <c:dPt>
            <c:idx val="3"/>
            <c:bubble3D val="0"/>
            <c:extLst>
              <c:ext xmlns:c16="http://schemas.microsoft.com/office/drawing/2014/chart" uri="{C3380CC4-5D6E-409C-BE32-E72D297353CC}">
                <c16:uniqueId val="{00000003-AEFD-4549-97AC-CA217D7AA649}"/>
              </c:ext>
            </c:extLst>
          </c:dPt>
          <c:dPt>
            <c:idx val="4"/>
            <c:bubble3D val="0"/>
            <c:extLst>
              <c:ext xmlns:c16="http://schemas.microsoft.com/office/drawing/2014/chart" uri="{C3380CC4-5D6E-409C-BE32-E72D297353CC}">
                <c16:uniqueId val="{00000004-AEFD-4549-97AC-CA217D7AA649}"/>
              </c:ext>
            </c:extLst>
          </c:dPt>
          <c:dPt>
            <c:idx val="5"/>
            <c:bubble3D val="0"/>
            <c:extLst>
              <c:ext xmlns:c16="http://schemas.microsoft.com/office/drawing/2014/chart" uri="{C3380CC4-5D6E-409C-BE32-E72D297353CC}">
                <c16:uniqueId val="{00000005-AEFD-4549-97AC-CA217D7AA649}"/>
              </c:ext>
            </c:extLst>
          </c:dPt>
          <c:dPt>
            <c:idx val="6"/>
            <c:bubble3D val="0"/>
            <c:extLst>
              <c:ext xmlns:c16="http://schemas.microsoft.com/office/drawing/2014/chart" uri="{C3380CC4-5D6E-409C-BE32-E72D297353CC}">
                <c16:uniqueId val="{00000006-AEFD-4549-97AC-CA217D7AA649}"/>
              </c:ext>
            </c:extLst>
          </c:dPt>
          <c:dPt>
            <c:idx val="7"/>
            <c:bubble3D val="0"/>
            <c:extLst>
              <c:ext xmlns:c16="http://schemas.microsoft.com/office/drawing/2014/chart" uri="{C3380CC4-5D6E-409C-BE32-E72D297353CC}">
                <c16:uniqueId val="{00000007-AEFD-4549-97AC-CA217D7AA649}"/>
              </c:ext>
            </c:extLst>
          </c:dPt>
          <c:dPt>
            <c:idx val="8"/>
            <c:bubble3D val="0"/>
            <c:extLst>
              <c:ext xmlns:c16="http://schemas.microsoft.com/office/drawing/2014/chart" uri="{C3380CC4-5D6E-409C-BE32-E72D297353CC}">
                <c16:uniqueId val="{00000008-AEFD-4549-97AC-CA217D7AA649}"/>
              </c:ext>
            </c:extLst>
          </c:dPt>
          <c:dPt>
            <c:idx val="9"/>
            <c:bubble3D val="0"/>
            <c:extLst>
              <c:ext xmlns:c16="http://schemas.microsoft.com/office/drawing/2014/chart" uri="{C3380CC4-5D6E-409C-BE32-E72D297353CC}">
                <c16:uniqueId val="{00000009-AEFD-4549-97AC-CA217D7AA649}"/>
              </c:ext>
            </c:extLst>
          </c:dPt>
          <c:dPt>
            <c:idx val="10"/>
            <c:bubble3D val="0"/>
            <c:extLst>
              <c:ext xmlns:c16="http://schemas.microsoft.com/office/drawing/2014/chart" uri="{C3380CC4-5D6E-409C-BE32-E72D297353CC}">
                <c16:uniqueId val="{0000000A-AEFD-4549-97AC-CA217D7AA649}"/>
              </c:ext>
            </c:extLst>
          </c:dPt>
          <c:dPt>
            <c:idx val="11"/>
            <c:bubble3D val="0"/>
            <c:extLst>
              <c:ext xmlns:c16="http://schemas.microsoft.com/office/drawing/2014/chart" uri="{C3380CC4-5D6E-409C-BE32-E72D297353CC}">
                <c16:uniqueId val="{0000000B-AEFD-4549-97AC-CA217D7AA649}"/>
              </c:ext>
            </c:extLst>
          </c:dPt>
          <c:dLbls>
            <c:dLbl>
              <c:idx val="0"/>
              <c:tx>
                <c:rich>
                  <a:bodyPr/>
                  <a:lstStyle/>
                  <a:p>
                    <a:r>
                      <a:rPr lang="en-US" altLang="zh-CN" dirty="0">
                        <a:latin typeface="思源黑体 CN Medium" panose="020B0600000000000000" pitchFamily="34" charset="-122"/>
                        <a:ea typeface="思源黑体 CN Medium" panose="020B0600000000000000" pitchFamily="34" charset="-122"/>
                      </a:rPr>
                      <a:t>12.52</a:t>
                    </a:r>
                  </a:p>
                </c:rich>
              </c:tx>
              <c:dLblPos val="l"/>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AEFD-4549-97AC-CA217D7AA649}"/>
                </c:ext>
              </c:extLst>
            </c:dLbl>
            <c:dLbl>
              <c:idx val="1"/>
              <c:tx>
                <c:rich>
                  <a:bodyPr/>
                  <a:lstStyle/>
                  <a:p>
                    <a:r>
                      <a:rPr lang="en-US" altLang="zh-CN" dirty="0">
                        <a:latin typeface="思源黑体 CN Heavy" panose="020B0A00000000000000" pitchFamily="34" charset="-122"/>
                        <a:ea typeface="思源黑体 CN Heavy" panose="020B0A00000000000000" pitchFamily="34" charset="-122"/>
                      </a:rPr>
                      <a:t>12.71</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EFD-4549-97AC-CA217D7AA649}"/>
                </c:ext>
              </c:extLst>
            </c:dLbl>
            <c:dLbl>
              <c:idx val="2"/>
              <c:tx>
                <c:rich>
                  <a:bodyPr/>
                  <a:lstStyle/>
                  <a:p>
                    <a:r>
                      <a:rPr lang="en-US" altLang="zh-CN" dirty="0"/>
                      <a:t>12.39</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EFD-4549-97AC-CA217D7AA649}"/>
                </c:ext>
              </c:extLst>
            </c:dLbl>
            <c:dLbl>
              <c:idx val="3"/>
              <c:tx>
                <c:rich>
                  <a:bodyPr/>
                  <a:lstStyle/>
                  <a:p>
                    <a:r>
                      <a:rPr lang="en-US" altLang="zh-CN" dirty="0"/>
                      <a:t>12.53</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EFD-4549-97AC-CA217D7AA649}"/>
                </c:ext>
              </c:extLst>
            </c:dLbl>
            <c:dLbl>
              <c:idx val="4"/>
              <c:tx>
                <c:rich>
                  <a:bodyPr/>
                  <a:lstStyle/>
                  <a:p>
                    <a:r>
                      <a:rPr lang="en-US" altLang="zh-CN" dirty="0"/>
                      <a:t>13.28</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EFD-4549-97AC-CA217D7AA649}"/>
                </c:ext>
              </c:extLst>
            </c:dLbl>
            <c:dLbl>
              <c:idx val="5"/>
              <c:tx>
                <c:rich>
                  <a:bodyPr/>
                  <a:lstStyle/>
                  <a:p>
                    <a:r>
                      <a:rPr lang="en-US" altLang="zh-CN" dirty="0"/>
                      <a:t>12.95</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EFD-4549-97AC-CA217D7AA649}"/>
                </c:ext>
              </c:extLst>
            </c:dLbl>
            <c:dLbl>
              <c:idx val="6"/>
              <c:tx>
                <c:rich>
                  <a:bodyPr/>
                  <a:lstStyle/>
                  <a:p>
                    <a:r>
                      <a:rPr lang="en-US" altLang="zh-CN" dirty="0"/>
                      <a:t>13.74</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EFD-4549-97AC-CA217D7AA649}"/>
                </c:ext>
              </c:extLst>
            </c:dLbl>
            <c:dLbl>
              <c:idx val="7"/>
              <c:tx>
                <c:rich>
                  <a:bodyPr/>
                  <a:lstStyle/>
                  <a:p>
                    <a:r>
                      <a:rPr lang="en-US" altLang="zh-CN" dirty="0"/>
                      <a:t>12.74</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EFD-4549-97AC-CA217D7AA649}"/>
                </c:ext>
              </c:extLst>
            </c:dLbl>
            <c:dLbl>
              <c:idx val="8"/>
              <c:tx>
                <c:rich>
                  <a:bodyPr/>
                  <a:lstStyle/>
                  <a:p>
                    <a:r>
                      <a:rPr lang="en-US" altLang="zh-CN" dirty="0"/>
                      <a:t>11.88</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EFD-4549-97AC-CA217D7AA649}"/>
                </c:ext>
              </c:extLst>
            </c:dLbl>
            <c:dLbl>
              <c:idx val="9"/>
              <c:tx>
                <c:rich>
                  <a:bodyPr/>
                  <a:lstStyle/>
                  <a:p>
                    <a:r>
                      <a:rPr lang="en-US" altLang="zh-CN" dirty="0"/>
                      <a:t>12.49</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EFD-4549-97AC-CA217D7AA649}"/>
                </c:ext>
              </c:extLst>
            </c:dLbl>
            <c:dLbl>
              <c:idx val="10"/>
              <c:tx>
                <c:rich>
                  <a:bodyPr/>
                  <a:lstStyle/>
                  <a:p>
                    <a:r>
                      <a:rPr lang="en-US" altLang="zh-CN" dirty="0"/>
                      <a:t>12.02</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EFD-4549-97AC-CA217D7AA649}"/>
                </c:ext>
              </c:extLst>
            </c:dLbl>
            <c:dLbl>
              <c:idx val="11"/>
              <c:tx>
                <c:rich>
                  <a:bodyPr/>
                  <a:lstStyle/>
                  <a:p>
                    <a:r>
                      <a:rPr lang="en-US" altLang="zh-CN" dirty="0"/>
                      <a:t>12.40</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EFD-4549-97AC-CA217D7AA649}"/>
                </c:ext>
              </c:extLst>
            </c:dLbl>
            <c:dLbl>
              <c:idx val="12"/>
              <c:tx>
                <c:rich>
                  <a:bodyPr/>
                  <a:lstStyle/>
                  <a:p>
                    <a:r>
                      <a:rPr lang="en-US" altLang="zh-CN" dirty="0"/>
                      <a:t>12.52</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EFD-4549-97AC-CA217D7AA649}"/>
                </c:ext>
              </c:extLst>
            </c:dLbl>
            <c:spPr>
              <a:noFill/>
              <a:ln>
                <a:noFill/>
              </a:ln>
              <a:effectLst/>
            </c:spPr>
            <c:txPr>
              <a:bodyPr wrap="square" lIns="38100" tIns="19050" rIns="38100" bIns="19050" anchor="ctr">
                <a:spAutoFit/>
              </a:bodyPr>
              <a:lstStyle/>
              <a:p>
                <a:pPr>
                  <a:defRPr sz="800">
                    <a:solidFill>
                      <a:schemeClr val="bg2">
                        <a:lumMod val="25000"/>
                      </a:schemeClr>
                    </a:solidFill>
                    <a:latin typeface="思源黑体 CN Heavy" panose="020B0A00000000000000" pitchFamily="34" charset="-122"/>
                    <a:ea typeface="思源黑体 CN Heavy" panose="020B0A00000000000000" pitchFamily="34" charset="-122"/>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1.4737991412737017</c:v>
                </c:pt>
                <c:pt idx="2">
                  <c:v>-1.05</c:v>
                </c:pt>
                <c:pt idx="3">
                  <c:v>0.04</c:v>
                </c:pt>
                <c:pt idx="4">
                  <c:v>6.06</c:v>
                </c:pt>
                <c:pt idx="5">
                  <c:v>3.38</c:v>
                </c:pt>
                <c:pt idx="6">
                  <c:v>9.75</c:v>
                </c:pt>
                <c:pt idx="7">
                  <c:v>1.76</c:v>
                </c:pt>
                <c:pt idx="8">
                  <c:v>-5.15</c:v>
                </c:pt>
              </c:numCache>
            </c:numRef>
          </c:val>
          <c:smooth val="0"/>
          <c:extLst>
            <c:ext xmlns:c16="http://schemas.microsoft.com/office/drawing/2014/chart" uri="{C3380CC4-5D6E-409C-BE32-E72D297353CC}">
              <c16:uniqueId val="{0000000D-AEFD-4549-97AC-CA217D7AA649}"/>
            </c:ext>
          </c:extLst>
        </c:ser>
        <c:dLbls>
          <c:showLegendKey val="0"/>
          <c:showVal val="0"/>
          <c:showCatName val="0"/>
          <c:showSerName val="0"/>
          <c:showPercent val="0"/>
          <c:showBubbleSize val="0"/>
        </c:dLbls>
        <c:marker val="1"/>
        <c:smooth val="0"/>
        <c:axId val="978977688"/>
        <c:axId val="978972984"/>
      </c:lineChart>
      <c:catAx>
        <c:axId val="978977688"/>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latin typeface="思源黑体 CN" panose="020B0500000000000000" pitchFamily="34" charset="-122"/>
                <a:ea typeface="思源黑体 CN" panose="020B0500000000000000" pitchFamily="34" charset="-122"/>
              </a:defRPr>
            </a:pPr>
            <a:endParaRPr lang="zh-CN"/>
          </a:p>
        </c:txPr>
        <c:crossAx val="978972984"/>
        <c:crosses val="autoZero"/>
        <c:auto val="1"/>
        <c:lblAlgn val="ctr"/>
        <c:lblOffset val="100"/>
        <c:tickLblSkip val="1"/>
        <c:tickMarkSkip val="1"/>
        <c:noMultiLvlLbl val="0"/>
      </c:catAx>
      <c:valAx>
        <c:axId val="978972984"/>
        <c:scaling>
          <c:orientation val="minMax"/>
          <c:max val="20"/>
          <c:min val="-20"/>
        </c:scaling>
        <c:delete val="1"/>
        <c:axPos val="l"/>
        <c:numFmt formatCode="0.0_ " sourceLinked="0"/>
        <c:majorTickMark val="out"/>
        <c:minorTickMark val="none"/>
        <c:tickLblPos val="nextTo"/>
        <c:crossAx val="978977688"/>
        <c:crosses val="autoZero"/>
        <c:crossBetween val="between"/>
        <c:majorUnit val="10"/>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2">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金额</c:v>
                </c:pt>
              </c:strCache>
            </c:strRef>
          </c:tx>
          <c:spPr>
            <a:solidFill>
              <a:srgbClr val="339933"/>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1"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A00</c:v>
                </c:pt>
                <c:pt idx="1">
                  <c:v>A0</c:v>
                </c:pt>
                <c:pt idx="2">
                  <c:v>A</c:v>
                </c:pt>
                <c:pt idx="3">
                  <c:v>B</c:v>
                </c:pt>
                <c:pt idx="4">
                  <c:v>C</c:v>
                </c:pt>
              </c:strCache>
            </c:strRef>
          </c:cat>
          <c:val>
            <c:numRef>
              <c:f>Sheet1!$B$2:$B$6</c:f>
              <c:numCache>
                <c:formatCode>#,##0.00_ ;[Red]\-#,##0.00\ </c:formatCode>
                <c:ptCount val="5"/>
                <c:pt idx="0">
                  <c:v>4.2525999318568983</c:v>
                </c:pt>
                <c:pt idx="1">
                  <c:v>7.8640794272732979</c:v>
                </c:pt>
                <c:pt idx="2">
                  <c:v>10.005156070189212</c:v>
                </c:pt>
                <c:pt idx="3">
                  <c:v>15.620242208925468</c:v>
                </c:pt>
                <c:pt idx="4">
                  <c:v>23.266738916053747</c:v>
                </c:pt>
              </c:numCache>
            </c:numRef>
          </c:val>
          <c:extLst>
            <c:ext xmlns:c16="http://schemas.microsoft.com/office/drawing/2014/chart" uri="{C3380CC4-5D6E-409C-BE32-E72D297353CC}">
              <c16:uniqueId val="{00000000-ED4C-4F3C-8D61-B54F4A1FE282}"/>
            </c:ext>
          </c:extLst>
        </c:ser>
        <c:dLbls>
          <c:showLegendKey val="0"/>
          <c:showVal val="0"/>
          <c:showCatName val="0"/>
          <c:showSerName val="0"/>
          <c:showPercent val="0"/>
          <c:showBubbleSize val="0"/>
        </c:dLbls>
        <c:gapWidth val="97"/>
        <c:axId val="978978080"/>
        <c:axId val="978980432"/>
      </c:barChart>
      <c:catAx>
        <c:axId val="978978080"/>
        <c:scaling>
          <c:orientation val="maxMin"/>
        </c:scaling>
        <c:delete val="1"/>
        <c:axPos val="l"/>
        <c:numFmt formatCode="General" sourceLinked="1"/>
        <c:majorTickMark val="none"/>
        <c:minorTickMark val="none"/>
        <c:tickLblPos val="nextTo"/>
        <c:crossAx val="978980432"/>
        <c:crosses val="autoZero"/>
        <c:auto val="1"/>
        <c:lblAlgn val="ctr"/>
        <c:lblOffset val="100"/>
        <c:noMultiLvlLbl val="0"/>
      </c:catAx>
      <c:valAx>
        <c:axId val="978980432"/>
        <c:scaling>
          <c:orientation val="minMax"/>
          <c:max val="70"/>
          <c:min val="0"/>
        </c:scaling>
        <c:delete val="1"/>
        <c:axPos val="t"/>
        <c:numFmt formatCode="#,##0.00_ ;[Red]\-#,##0.00\ " sourceLinked="1"/>
        <c:majorTickMark val="out"/>
        <c:minorTickMark val="none"/>
        <c:tickLblPos val="nextTo"/>
        <c:crossAx val="97897808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339933"/>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1"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A00</c:v>
                </c:pt>
                <c:pt idx="1">
                  <c:v>A0</c:v>
                </c:pt>
                <c:pt idx="2">
                  <c:v>A</c:v>
                </c:pt>
                <c:pt idx="3">
                  <c:v>B</c:v>
                </c:pt>
                <c:pt idx="4">
                  <c:v>C</c:v>
                </c:pt>
              </c:strCache>
            </c:strRef>
          </c:cat>
          <c:val>
            <c:numRef>
              <c:f>Sheet1!$B$2:$B$6</c:f>
              <c:numCache>
                <c:formatCode>0.00</c:formatCode>
                <c:ptCount val="5"/>
                <c:pt idx="0">
                  <c:v>4.32</c:v>
                </c:pt>
                <c:pt idx="1">
                  <c:v>7.97</c:v>
                </c:pt>
                <c:pt idx="2">
                  <c:v>10.32</c:v>
                </c:pt>
                <c:pt idx="3">
                  <c:v>15.91</c:v>
                </c:pt>
                <c:pt idx="4">
                  <c:v>23.8</c:v>
                </c:pt>
              </c:numCache>
            </c:numRef>
          </c:val>
          <c:extLst>
            <c:ext xmlns:c16="http://schemas.microsoft.com/office/drawing/2014/chart" uri="{C3380CC4-5D6E-409C-BE32-E72D297353CC}">
              <c16:uniqueId val="{00000000-E309-4DD0-B80D-546129D1678A}"/>
            </c:ext>
          </c:extLst>
        </c:ser>
        <c:dLbls>
          <c:showLegendKey val="0"/>
          <c:showVal val="0"/>
          <c:showCatName val="0"/>
          <c:showSerName val="0"/>
          <c:showPercent val="0"/>
          <c:showBubbleSize val="0"/>
        </c:dLbls>
        <c:gapWidth val="100"/>
        <c:axId val="978980824"/>
        <c:axId val="978978472"/>
      </c:barChart>
      <c:catAx>
        <c:axId val="978980824"/>
        <c:scaling>
          <c:orientation val="maxMin"/>
        </c:scaling>
        <c:delete val="1"/>
        <c:axPos val="r"/>
        <c:numFmt formatCode="General" sourceLinked="1"/>
        <c:majorTickMark val="out"/>
        <c:minorTickMark val="none"/>
        <c:tickLblPos val="nextTo"/>
        <c:crossAx val="978978472"/>
        <c:crosses val="autoZero"/>
        <c:auto val="1"/>
        <c:lblAlgn val="ctr"/>
        <c:lblOffset val="100"/>
        <c:noMultiLvlLbl val="0"/>
      </c:catAx>
      <c:valAx>
        <c:axId val="978978472"/>
        <c:scaling>
          <c:orientation val="maxMin"/>
          <c:max val="70"/>
          <c:min val="0"/>
        </c:scaling>
        <c:delete val="1"/>
        <c:axPos val="t"/>
        <c:numFmt formatCode="0.00" sourceLinked="1"/>
        <c:majorTickMark val="out"/>
        <c:minorTickMark val="none"/>
        <c:tickLblPos val="nextTo"/>
        <c:crossAx val="9789808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细分市场</c:v>
                </c:pt>
              </c:strCache>
            </c:strRef>
          </c:tx>
          <c:spPr>
            <a:effectLst>
              <a:outerShdw blurRad="88900" algn="ctr" rotWithShape="0">
                <a:srgbClr val="000000">
                  <a:alpha val="40000"/>
                </a:srgbClr>
              </a:outerShdw>
            </a:effectLst>
          </c:spPr>
          <c:dPt>
            <c:idx val="0"/>
            <c:bubble3D val="0"/>
            <c:spPr>
              <a:solidFill>
                <a:srgbClr val="33CC33"/>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73A3-4479-87D3-ADC412F14879}"/>
              </c:ext>
            </c:extLst>
          </c:dPt>
          <c:dPt>
            <c:idx val="1"/>
            <c:bubble3D val="0"/>
            <c:spPr>
              <a:solidFill>
                <a:srgbClr val="CCFFC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73A3-4479-87D3-ADC412F14879}"/>
              </c:ext>
            </c:extLst>
          </c:dPt>
          <c:dPt>
            <c:idx val="2"/>
            <c:bubble3D val="0"/>
            <c:spPr>
              <a:solidFill>
                <a:srgbClr val="00610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73A3-4479-87D3-ADC412F14879}"/>
              </c:ext>
            </c:extLst>
          </c:dPt>
          <c:dPt>
            <c:idx val="3"/>
            <c:bubble3D val="0"/>
            <c:spPr>
              <a:solidFill>
                <a:srgbClr val="339933"/>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73A3-4479-87D3-ADC412F14879}"/>
              </c:ext>
            </c:extLst>
          </c:dPt>
          <c:dPt>
            <c:idx val="4"/>
            <c:bubble3D val="0"/>
            <c:spPr>
              <a:solidFill>
                <a:srgbClr val="92D05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8-04B4-4131-B602-98BC9BE954EC}"/>
              </c:ext>
            </c:extLst>
          </c:dPt>
          <c:cat>
            <c:strRef>
              <c:f>Sheet1!$A$2:$A$6</c:f>
              <c:strCache>
                <c:ptCount val="5"/>
                <c:pt idx="0">
                  <c:v>A00级</c:v>
                </c:pt>
                <c:pt idx="1">
                  <c:v>A0</c:v>
                </c:pt>
                <c:pt idx="2">
                  <c:v>A级</c:v>
                </c:pt>
                <c:pt idx="3">
                  <c:v>B级</c:v>
                </c:pt>
                <c:pt idx="4">
                  <c:v>C级</c:v>
                </c:pt>
              </c:strCache>
            </c:strRef>
          </c:cat>
          <c:val>
            <c:numRef>
              <c:f>Sheet1!$B$2:$B$6</c:f>
              <c:numCache>
                <c:formatCode>#,##0_ </c:formatCode>
                <c:ptCount val="5"/>
                <c:pt idx="0">
                  <c:v>73375</c:v>
                </c:pt>
                <c:pt idx="1">
                  <c:v>95962</c:v>
                </c:pt>
                <c:pt idx="2">
                  <c:v>112097</c:v>
                </c:pt>
                <c:pt idx="3">
                  <c:v>160440</c:v>
                </c:pt>
                <c:pt idx="4">
                  <c:v>48674</c:v>
                </c:pt>
              </c:numCache>
            </c:numRef>
          </c:val>
          <c:extLst>
            <c:ext xmlns:c16="http://schemas.microsoft.com/office/drawing/2014/chart" uri="{C3380CC4-5D6E-409C-BE32-E72D297353CC}">
              <c16:uniqueId val="{00000008-73A3-4479-87D3-ADC412F14879}"/>
            </c:ext>
          </c:extLst>
        </c:ser>
        <c:dLbls>
          <c:showLegendKey val="0"/>
          <c:showVal val="0"/>
          <c:showCatName val="0"/>
          <c:showSerName val="0"/>
          <c:showPercent val="0"/>
          <c:showBubbleSize val="0"/>
          <c:showLeaderLines val="1"/>
        </c:dLbls>
        <c:firstSliceAng val="8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Y2024</c:v>
                </c:pt>
              </c:strCache>
            </c:strRef>
          </c:tx>
          <c:spPr>
            <a:ln w="38100">
              <a:solidFill>
                <a:srgbClr val="339933"/>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339933"/>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384A-4C2B-9BEE-2E8790013DF1}"/>
              </c:ext>
            </c:extLst>
          </c:dPt>
          <c:dPt>
            <c:idx val="1"/>
            <c:bubble3D val="0"/>
            <c:extLst>
              <c:ext xmlns:c16="http://schemas.microsoft.com/office/drawing/2014/chart" uri="{C3380CC4-5D6E-409C-BE32-E72D297353CC}">
                <c16:uniqueId val="{00000001-384A-4C2B-9BEE-2E8790013DF1}"/>
              </c:ext>
            </c:extLst>
          </c:dPt>
          <c:dPt>
            <c:idx val="2"/>
            <c:bubble3D val="0"/>
            <c:extLst>
              <c:ext xmlns:c16="http://schemas.microsoft.com/office/drawing/2014/chart" uri="{C3380CC4-5D6E-409C-BE32-E72D297353CC}">
                <c16:uniqueId val="{00000002-384A-4C2B-9BEE-2E8790013DF1}"/>
              </c:ext>
            </c:extLst>
          </c:dPt>
          <c:dPt>
            <c:idx val="3"/>
            <c:bubble3D val="0"/>
            <c:extLst>
              <c:ext xmlns:c16="http://schemas.microsoft.com/office/drawing/2014/chart" uri="{C3380CC4-5D6E-409C-BE32-E72D297353CC}">
                <c16:uniqueId val="{00000003-384A-4C2B-9BEE-2E8790013DF1}"/>
              </c:ext>
            </c:extLst>
          </c:dPt>
          <c:dPt>
            <c:idx val="4"/>
            <c:bubble3D val="0"/>
            <c:extLst>
              <c:ext xmlns:c16="http://schemas.microsoft.com/office/drawing/2014/chart" uri="{C3380CC4-5D6E-409C-BE32-E72D297353CC}">
                <c16:uniqueId val="{00000004-384A-4C2B-9BEE-2E8790013DF1}"/>
              </c:ext>
            </c:extLst>
          </c:dPt>
          <c:dPt>
            <c:idx val="5"/>
            <c:bubble3D val="0"/>
            <c:extLst>
              <c:ext xmlns:c16="http://schemas.microsoft.com/office/drawing/2014/chart" uri="{C3380CC4-5D6E-409C-BE32-E72D297353CC}">
                <c16:uniqueId val="{00000005-384A-4C2B-9BEE-2E8790013DF1}"/>
              </c:ext>
            </c:extLst>
          </c:dPt>
          <c:dPt>
            <c:idx val="6"/>
            <c:bubble3D val="0"/>
            <c:extLst>
              <c:ext xmlns:c16="http://schemas.microsoft.com/office/drawing/2014/chart" uri="{C3380CC4-5D6E-409C-BE32-E72D297353CC}">
                <c16:uniqueId val="{00000006-384A-4C2B-9BEE-2E8790013DF1}"/>
              </c:ext>
            </c:extLst>
          </c:dPt>
          <c:dPt>
            <c:idx val="7"/>
            <c:bubble3D val="0"/>
            <c:extLst>
              <c:ext xmlns:c16="http://schemas.microsoft.com/office/drawing/2014/chart" uri="{C3380CC4-5D6E-409C-BE32-E72D297353CC}">
                <c16:uniqueId val="{00000007-384A-4C2B-9BEE-2E8790013DF1}"/>
              </c:ext>
            </c:extLst>
          </c:dPt>
          <c:dPt>
            <c:idx val="8"/>
            <c:bubble3D val="0"/>
            <c:extLst>
              <c:ext xmlns:c16="http://schemas.microsoft.com/office/drawing/2014/chart" uri="{C3380CC4-5D6E-409C-BE32-E72D297353CC}">
                <c16:uniqueId val="{00000008-384A-4C2B-9BEE-2E8790013DF1}"/>
              </c:ext>
            </c:extLst>
          </c:dPt>
          <c:dPt>
            <c:idx val="9"/>
            <c:bubble3D val="0"/>
            <c:extLst>
              <c:ext xmlns:c16="http://schemas.microsoft.com/office/drawing/2014/chart" uri="{C3380CC4-5D6E-409C-BE32-E72D297353CC}">
                <c16:uniqueId val="{00000009-384A-4C2B-9BEE-2E8790013DF1}"/>
              </c:ext>
            </c:extLst>
          </c:dPt>
          <c:dPt>
            <c:idx val="10"/>
            <c:bubble3D val="0"/>
            <c:extLst>
              <c:ext xmlns:c16="http://schemas.microsoft.com/office/drawing/2014/chart" uri="{C3380CC4-5D6E-409C-BE32-E72D297353CC}">
                <c16:uniqueId val="{0000000A-384A-4C2B-9BEE-2E8790013DF1}"/>
              </c:ext>
            </c:extLst>
          </c:dPt>
          <c:dPt>
            <c:idx val="11"/>
            <c:bubble3D val="0"/>
            <c:extLst>
              <c:ext xmlns:c16="http://schemas.microsoft.com/office/drawing/2014/chart" uri="{C3380CC4-5D6E-409C-BE32-E72D297353CC}">
                <c16:uniqueId val="{0000000B-384A-4C2B-9BEE-2E8790013DF1}"/>
              </c:ext>
            </c:extLst>
          </c:dPt>
          <c:dLbls>
            <c:dLbl>
              <c:idx val="0"/>
              <c:tx>
                <c:rich>
                  <a:bodyPr/>
                  <a:lstStyle/>
                  <a:p>
                    <a:r>
                      <a:rPr lang="en-US" altLang="zh-CN" dirty="0">
                        <a:latin typeface="思源黑体 CN Medium" panose="020B0600000000000000" pitchFamily="34" charset="-122"/>
                        <a:ea typeface="思源黑体 CN Medium" panose="020B0600000000000000" pitchFamily="34" charset="-122"/>
                      </a:rPr>
                      <a:t>21.59</a:t>
                    </a:r>
                  </a:p>
                </c:rich>
              </c:tx>
              <c:dLblPos val="l"/>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384A-4C2B-9BEE-2E8790013DF1}"/>
                </c:ext>
              </c:extLst>
            </c:dLbl>
            <c:dLbl>
              <c:idx val="1"/>
              <c:tx>
                <c:rich>
                  <a:bodyPr/>
                  <a:lstStyle/>
                  <a:p>
                    <a:r>
                      <a:rPr lang="en-US" altLang="zh-CN" dirty="0">
                        <a:latin typeface="思源黑体 CN Heavy" panose="020B0A00000000000000" pitchFamily="34" charset="-122"/>
                        <a:ea typeface="思源黑体 CN Heavy" panose="020B0A00000000000000" pitchFamily="34" charset="-122"/>
                      </a:rPr>
                      <a:t>21.13</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384A-4C2B-9BEE-2E8790013DF1}"/>
                </c:ext>
              </c:extLst>
            </c:dLbl>
            <c:dLbl>
              <c:idx val="2"/>
              <c:tx>
                <c:rich>
                  <a:bodyPr/>
                  <a:lstStyle/>
                  <a:p>
                    <a:r>
                      <a:rPr lang="en-US" altLang="zh-CN" dirty="0"/>
                      <a:t>21.72</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384A-4C2B-9BEE-2E8790013DF1}"/>
                </c:ext>
              </c:extLst>
            </c:dLbl>
            <c:dLbl>
              <c:idx val="3"/>
              <c:tx>
                <c:rich>
                  <a:bodyPr/>
                  <a:lstStyle/>
                  <a:p>
                    <a:r>
                      <a:rPr lang="en-US" altLang="zh-CN" dirty="0"/>
                      <a:t>20.44</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384A-4C2B-9BEE-2E8790013DF1}"/>
                </c:ext>
              </c:extLst>
            </c:dLbl>
            <c:dLbl>
              <c:idx val="4"/>
              <c:tx>
                <c:rich>
                  <a:bodyPr/>
                  <a:lstStyle/>
                  <a:p>
                    <a:r>
                      <a:rPr lang="en-US" altLang="zh-CN" dirty="0"/>
                      <a:t>19.44</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384A-4C2B-9BEE-2E8790013DF1}"/>
                </c:ext>
              </c:extLst>
            </c:dLbl>
            <c:dLbl>
              <c:idx val="5"/>
              <c:tx>
                <c:rich>
                  <a:bodyPr/>
                  <a:lstStyle/>
                  <a:p>
                    <a:r>
                      <a:rPr lang="en-US" altLang="zh-CN" dirty="0"/>
                      <a:t>19.38</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384A-4C2B-9BEE-2E8790013DF1}"/>
                </c:ext>
              </c:extLst>
            </c:dLbl>
            <c:dLbl>
              <c:idx val="6"/>
              <c:tx>
                <c:rich>
                  <a:bodyPr/>
                  <a:lstStyle/>
                  <a:p>
                    <a:r>
                      <a:rPr lang="en-US" altLang="zh-CN" dirty="0"/>
                      <a:t>20.04</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384A-4C2B-9BEE-2E8790013DF1}"/>
                </c:ext>
              </c:extLst>
            </c:dLbl>
            <c:dLbl>
              <c:idx val="7"/>
              <c:tx>
                <c:rich>
                  <a:bodyPr/>
                  <a:lstStyle/>
                  <a:p>
                    <a:r>
                      <a:rPr lang="en-US" altLang="zh-CN" dirty="0"/>
                      <a:t>19.66</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384A-4C2B-9BEE-2E8790013DF1}"/>
                </c:ext>
              </c:extLst>
            </c:dLbl>
            <c:dLbl>
              <c:idx val="8"/>
              <c:tx>
                <c:rich>
                  <a:bodyPr/>
                  <a:lstStyle/>
                  <a:p>
                    <a:r>
                      <a:rPr lang="en-US" altLang="zh-CN" dirty="0"/>
                      <a:t>18.83</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384A-4C2B-9BEE-2E8790013DF1}"/>
                </c:ext>
              </c:extLst>
            </c:dLbl>
            <c:dLbl>
              <c:idx val="9"/>
              <c:tx>
                <c:rich>
                  <a:bodyPr/>
                  <a:lstStyle/>
                  <a:p>
                    <a:r>
                      <a:rPr lang="en-US" altLang="zh-CN" dirty="0"/>
                      <a:t>21.13</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384A-4C2B-9BEE-2E8790013DF1}"/>
                </c:ext>
              </c:extLst>
            </c:dLbl>
            <c:dLbl>
              <c:idx val="10"/>
              <c:tx>
                <c:rich>
                  <a:bodyPr/>
                  <a:lstStyle/>
                  <a:p>
                    <a:r>
                      <a:rPr lang="en-US" altLang="zh-CN" dirty="0"/>
                      <a:t>20.99</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384A-4C2B-9BEE-2E8790013DF1}"/>
                </c:ext>
              </c:extLst>
            </c:dLbl>
            <c:dLbl>
              <c:idx val="11"/>
              <c:tx>
                <c:rich>
                  <a:bodyPr/>
                  <a:lstStyle/>
                  <a:p>
                    <a:r>
                      <a:rPr lang="en-US" altLang="zh-CN" dirty="0"/>
                      <a:t>21.65</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384A-4C2B-9BEE-2E8790013DF1}"/>
                </c:ext>
              </c:extLst>
            </c:dLbl>
            <c:dLbl>
              <c:idx val="12"/>
              <c:tx>
                <c:rich>
                  <a:bodyPr/>
                  <a:lstStyle/>
                  <a:p>
                    <a:r>
                      <a:rPr lang="en-US" altLang="zh-CN" dirty="0"/>
                      <a:t>21.59</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6D2B-43D3-A44D-2A4F8E94629D}"/>
                </c:ext>
              </c:extLst>
            </c:dLbl>
            <c:spPr>
              <a:noFill/>
              <a:ln>
                <a:noFill/>
              </a:ln>
              <a:effectLst/>
            </c:spPr>
            <c:txPr>
              <a:bodyPr wrap="square" lIns="38100" tIns="19050" rIns="38100" bIns="19050" anchor="ctr">
                <a:spAutoFit/>
              </a:bodyPr>
              <a:lstStyle/>
              <a:p>
                <a:pPr>
                  <a:defRPr sz="800">
                    <a:solidFill>
                      <a:schemeClr val="bg2">
                        <a:lumMod val="25000"/>
                      </a:schemeClr>
                    </a:solidFill>
                    <a:latin typeface="思源黑体 CN Heavy" panose="020B0A00000000000000" pitchFamily="34" charset="-122"/>
                    <a:ea typeface="思源黑体 CN Heavy" panose="020B0A00000000000000"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-2.14</c:v>
                </c:pt>
                <c:pt idx="2">
                  <c:v>0.59</c:v>
                </c:pt>
                <c:pt idx="3">
                  <c:v>-5.34</c:v>
                </c:pt>
                <c:pt idx="4">
                  <c:v>-9.9700000000000006</c:v>
                </c:pt>
                <c:pt idx="5">
                  <c:v>-10.25</c:v>
                </c:pt>
                <c:pt idx="6">
                  <c:v>-7.17</c:v>
                </c:pt>
                <c:pt idx="7">
                  <c:v>-8.91</c:v>
                </c:pt>
                <c:pt idx="8">
                  <c:v>-12.79</c:v>
                </c:pt>
              </c:numCache>
            </c:numRef>
          </c:val>
          <c:smooth val="0"/>
          <c:extLst>
            <c:ext xmlns:c16="http://schemas.microsoft.com/office/drawing/2014/chart" uri="{C3380CC4-5D6E-409C-BE32-E72D297353CC}">
              <c16:uniqueId val="{0000000D-384A-4C2B-9BEE-2E8790013DF1}"/>
            </c:ext>
          </c:extLst>
        </c:ser>
        <c:dLbls>
          <c:showLegendKey val="0"/>
          <c:showVal val="0"/>
          <c:showCatName val="0"/>
          <c:showSerName val="0"/>
          <c:showPercent val="0"/>
          <c:showBubbleSize val="0"/>
        </c:dLbls>
        <c:marker val="1"/>
        <c:smooth val="0"/>
        <c:axId val="978987488"/>
        <c:axId val="978985136"/>
      </c:lineChart>
      <c:catAx>
        <c:axId val="978987488"/>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latin typeface="思源黑体 CN" panose="020B0500000000000000" pitchFamily="34" charset="-122"/>
                <a:ea typeface="思源黑体 CN" panose="020B0500000000000000" pitchFamily="34" charset="-122"/>
              </a:defRPr>
            </a:pPr>
            <a:endParaRPr lang="zh-CN"/>
          </a:p>
        </c:txPr>
        <c:crossAx val="978985136"/>
        <c:crosses val="autoZero"/>
        <c:auto val="1"/>
        <c:lblAlgn val="ctr"/>
        <c:lblOffset val="100"/>
        <c:tickLblSkip val="1"/>
        <c:tickMarkSkip val="1"/>
        <c:noMultiLvlLbl val="0"/>
      </c:catAx>
      <c:valAx>
        <c:axId val="978985136"/>
        <c:scaling>
          <c:orientation val="minMax"/>
          <c:max val="30"/>
          <c:min val="-30"/>
        </c:scaling>
        <c:delete val="1"/>
        <c:axPos val="l"/>
        <c:numFmt formatCode="0.0_ " sourceLinked="0"/>
        <c:majorTickMark val="out"/>
        <c:minorTickMark val="none"/>
        <c:tickLblPos val="nextTo"/>
        <c:crossAx val="978987488"/>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0" i="0" u="none" strike="noStrike" kern="1200" baseline="0">
                    <a:solidFill>
                      <a:schemeClr val="tx1"/>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c:v>
                </c:pt>
                <c:pt idx="1">
                  <c:v>SUV</c:v>
                </c:pt>
                <c:pt idx="2">
                  <c:v>MPV</c:v>
                </c:pt>
              </c:strCache>
            </c:strRef>
          </c:cat>
          <c:val>
            <c:numRef>
              <c:f>Sheet1!$B$2:$B$4</c:f>
              <c:numCache>
                <c:formatCode>0.00</c:formatCode>
                <c:ptCount val="3"/>
                <c:pt idx="0">
                  <c:v>14.42</c:v>
                </c:pt>
                <c:pt idx="1">
                  <c:v>18.2</c:v>
                </c:pt>
                <c:pt idx="2">
                  <c:v>27.66</c:v>
                </c:pt>
              </c:numCache>
            </c:numRef>
          </c:val>
          <c:extLst>
            <c:ext xmlns:c16="http://schemas.microsoft.com/office/drawing/2014/chart" uri="{C3380CC4-5D6E-409C-BE32-E72D297353CC}">
              <c16:uniqueId val="{00000000-13E8-4B26-BB3E-C39658198AD1}"/>
            </c:ext>
          </c:extLst>
        </c:ser>
        <c:dLbls>
          <c:showLegendKey val="0"/>
          <c:showVal val="0"/>
          <c:showCatName val="0"/>
          <c:showSerName val="0"/>
          <c:showPercent val="0"/>
          <c:showBubbleSize val="0"/>
        </c:dLbls>
        <c:gapWidth val="100"/>
        <c:axId val="641273912"/>
        <c:axId val="641274304"/>
      </c:barChart>
      <c:catAx>
        <c:axId val="641273912"/>
        <c:scaling>
          <c:orientation val="maxMin"/>
        </c:scaling>
        <c:delete val="1"/>
        <c:axPos val="r"/>
        <c:numFmt formatCode="General" sourceLinked="1"/>
        <c:majorTickMark val="out"/>
        <c:minorTickMark val="none"/>
        <c:tickLblPos val="nextTo"/>
        <c:crossAx val="641274304"/>
        <c:crosses val="autoZero"/>
        <c:auto val="1"/>
        <c:lblAlgn val="ctr"/>
        <c:lblOffset val="100"/>
        <c:noMultiLvlLbl val="0"/>
      </c:catAx>
      <c:valAx>
        <c:axId val="641274304"/>
        <c:scaling>
          <c:orientation val="maxMin"/>
          <c:max val="35"/>
          <c:min val="12"/>
        </c:scaling>
        <c:delete val="1"/>
        <c:axPos val="t"/>
        <c:numFmt formatCode="0.00" sourceLinked="1"/>
        <c:majorTickMark val="out"/>
        <c:minorTickMark val="none"/>
        <c:tickLblPos val="nextTo"/>
        <c:crossAx val="64127391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金额</c:v>
                </c:pt>
              </c:strCache>
            </c:strRef>
          </c:tx>
          <c:spPr>
            <a:solidFill>
              <a:srgbClr val="339933"/>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1"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#,##0.00_ ;[Red]\-#,##0.00\ </c:formatCode>
                <c:ptCount val="4"/>
                <c:pt idx="0">
                  <c:v>10.622156648089174</c:v>
                </c:pt>
                <c:pt idx="1">
                  <c:v>13.484155792966321</c:v>
                </c:pt>
                <c:pt idx="2">
                  <c:v>21.393359836036623</c:v>
                </c:pt>
                <c:pt idx="3">
                  <c:v>27.399061402359902</c:v>
                </c:pt>
              </c:numCache>
            </c:numRef>
          </c:val>
          <c:extLst>
            <c:ext xmlns:c16="http://schemas.microsoft.com/office/drawing/2014/chart" uri="{C3380CC4-5D6E-409C-BE32-E72D297353CC}">
              <c16:uniqueId val="{00000000-1D8A-4D8F-87A3-5B3B51DE1B02}"/>
            </c:ext>
          </c:extLst>
        </c:ser>
        <c:dLbls>
          <c:showLegendKey val="0"/>
          <c:showVal val="0"/>
          <c:showCatName val="0"/>
          <c:showSerName val="0"/>
          <c:showPercent val="0"/>
          <c:showBubbleSize val="0"/>
        </c:dLbls>
        <c:gapWidth val="97"/>
        <c:axId val="978987096"/>
        <c:axId val="978985920"/>
      </c:barChart>
      <c:catAx>
        <c:axId val="978987096"/>
        <c:scaling>
          <c:orientation val="maxMin"/>
        </c:scaling>
        <c:delete val="1"/>
        <c:axPos val="l"/>
        <c:numFmt formatCode="General" sourceLinked="1"/>
        <c:majorTickMark val="none"/>
        <c:minorTickMark val="none"/>
        <c:tickLblPos val="nextTo"/>
        <c:crossAx val="978985920"/>
        <c:crosses val="autoZero"/>
        <c:auto val="1"/>
        <c:lblAlgn val="ctr"/>
        <c:lblOffset val="100"/>
        <c:noMultiLvlLbl val="0"/>
      </c:catAx>
      <c:valAx>
        <c:axId val="978985920"/>
        <c:scaling>
          <c:orientation val="minMax"/>
          <c:max val="80"/>
          <c:min val="0"/>
        </c:scaling>
        <c:delete val="1"/>
        <c:axPos val="t"/>
        <c:numFmt formatCode="#,##0.00_ ;[Red]\-#,##0.00\ " sourceLinked="1"/>
        <c:majorTickMark val="out"/>
        <c:minorTickMark val="none"/>
        <c:tickLblPos val="nextTo"/>
        <c:crossAx val="9789870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339933"/>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1"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10.93</c:v>
                </c:pt>
                <c:pt idx="1">
                  <c:v>13.56</c:v>
                </c:pt>
                <c:pt idx="2">
                  <c:v>22.07</c:v>
                </c:pt>
                <c:pt idx="3">
                  <c:v>27.62</c:v>
                </c:pt>
              </c:numCache>
            </c:numRef>
          </c:val>
          <c:extLst>
            <c:ext xmlns:c16="http://schemas.microsoft.com/office/drawing/2014/chart" uri="{C3380CC4-5D6E-409C-BE32-E72D297353CC}">
              <c16:uniqueId val="{00000000-DDBA-443F-AC94-9093E7BB60EF}"/>
            </c:ext>
          </c:extLst>
        </c:ser>
        <c:dLbls>
          <c:showLegendKey val="0"/>
          <c:showVal val="0"/>
          <c:showCatName val="0"/>
          <c:showSerName val="0"/>
          <c:showPercent val="0"/>
          <c:showBubbleSize val="0"/>
        </c:dLbls>
        <c:gapWidth val="100"/>
        <c:axId val="978985528"/>
        <c:axId val="976602176"/>
      </c:barChart>
      <c:catAx>
        <c:axId val="978985528"/>
        <c:scaling>
          <c:orientation val="maxMin"/>
        </c:scaling>
        <c:delete val="1"/>
        <c:axPos val="r"/>
        <c:numFmt formatCode="General" sourceLinked="1"/>
        <c:majorTickMark val="out"/>
        <c:minorTickMark val="none"/>
        <c:tickLblPos val="nextTo"/>
        <c:crossAx val="976602176"/>
        <c:crosses val="autoZero"/>
        <c:auto val="1"/>
        <c:lblAlgn val="ctr"/>
        <c:lblOffset val="100"/>
        <c:noMultiLvlLbl val="0"/>
      </c:catAx>
      <c:valAx>
        <c:axId val="976602176"/>
        <c:scaling>
          <c:orientation val="maxMin"/>
          <c:max val="80"/>
          <c:min val="1"/>
        </c:scaling>
        <c:delete val="1"/>
        <c:axPos val="t"/>
        <c:numFmt formatCode="0.00" sourceLinked="1"/>
        <c:majorTickMark val="out"/>
        <c:minorTickMark val="none"/>
        <c:tickLblPos val="nextTo"/>
        <c:crossAx val="97898552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细分市场</c:v>
                </c:pt>
              </c:strCache>
            </c:strRef>
          </c:tx>
          <c:spPr>
            <a:solidFill>
              <a:srgbClr val="006100"/>
            </a:solidFill>
            <a:effectLst>
              <a:outerShdw blurRad="88900" algn="ctr" rotWithShape="0">
                <a:srgbClr val="000000">
                  <a:alpha val="40000"/>
                </a:srgbClr>
              </a:outerShdw>
            </a:effectLst>
          </c:spPr>
          <c:dPt>
            <c:idx val="0"/>
            <c:bubble3D val="0"/>
            <c:spPr>
              <a:solidFill>
                <a:srgbClr val="92D05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A107-4054-9749-B8E304ECA6E3}"/>
              </c:ext>
            </c:extLst>
          </c:dPt>
          <c:dPt>
            <c:idx val="1"/>
            <c:bubble3D val="0"/>
            <c:spPr>
              <a:solidFill>
                <a:srgbClr val="00610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A107-4054-9749-B8E304ECA6E3}"/>
              </c:ext>
            </c:extLst>
          </c:dPt>
          <c:dPt>
            <c:idx val="2"/>
            <c:bubble3D val="0"/>
            <c:spPr>
              <a:solidFill>
                <a:srgbClr val="339933"/>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A107-4054-9749-B8E304ECA6E3}"/>
              </c:ext>
            </c:extLst>
          </c:dPt>
          <c:dPt>
            <c:idx val="3"/>
            <c:bubble3D val="0"/>
            <c:spPr>
              <a:solidFill>
                <a:srgbClr val="BFEFBF"/>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A107-4054-9749-B8E304ECA6E3}"/>
              </c:ext>
            </c:extLst>
          </c:dPt>
          <c:dLbls>
            <c:dLbl>
              <c:idx val="0"/>
              <c:layout>
                <c:manualLayout>
                  <c:x val="5.8828718488952757E-3"/>
                  <c:y val="0.16664540250181867"/>
                </c:manualLayout>
              </c:layout>
              <c:tx>
                <c:rich>
                  <a:bodyPr rot="0" spcFirstLastPara="1" vertOverflow="ellipsis" vert="horz" wrap="square" lIns="38100" tIns="19050" rIns="38100" bIns="19050" anchor="ctr" anchorCtr="1">
                    <a:noAutofit/>
                  </a:bodyPr>
                  <a:lstStyle/>
                  <a:p>
                    <a:pPr>
                      <a:defRPr lang="en-US" altLang="zh-CN" sz="100" b="0" i="0" u="none" strike="noStrike" kern="1200" baseline="0">
                        <a:solidFill>
                          <a:schemeClr val="bg1"/>
                        </a:solidFill>
                        <a:latin typeface="微软雅黑"/>
                        <a:ea typeface="+mn-ea"/>
                        <a:cs typeface="+mn-cs"/>
                      </a:defRPr>
                    </a:pPr>
                    <a:fld id="{53DECEED-ABA6-45B9-BB40-6B12D7425A1C}" type="VALUE">
                      <a:rPr lang="en-US" altLang="zh-CN">
                        <a:latin typeface="思源黑体 CN Normal" panose="020B0400000000000000" pitchFamily="34" charset="-122"/>
                        <a:ea typeface="思源黑体 CN Normal" panose="020B0400000000000000" pitchFamily="34" charset="-122"/>
                      </a:rPr>
                      <a:pPr>
                        <a:defRPr lang="en-US" altLang="zh-CN" sz="100">
                          <a:solidFill>
                            <a:schemeClr val="bg1"/>
                          </a:solidFill>
                          <a:latin typeface="微软雅黑"/>
                        </a:defRPr>
                      </a:pPr>
                      <a:t>[值]</a:t>
                    </a:fld>
                    <a:endParaRPr lang="zh-CN" altLang="en-US"/>
                  </a:p>
                </c:rich>
              </c:tx>
              <c:spPr>
                <a:noFill/>
                <a:ln>
                  <a:noFill/>
                </a:ln>
                <a:effectLst/>
              </c:spPr>
              <c:txPr>
                <a:bodyPr rot="0" spcFirstLastPara="1" vertOverflow="ellipsis" vert="horz" wrap="square" lIns="38100" tIns="19050" rIns="38100" bIns="19050" anchor="ctr" anchorCtr="1">
                  <a:noAutofit/>
                </a:bodyPr>
                <a:lstStyle/>
                <a:p>
                  <a:pPr>
                    <a:defRPr lang="en-US" altLang="zh-CN" sz="100" b="0" i="0" u="none" strike="noStrike" kern="1200" baseline="0">
                      <a:solidFill>
                        <a:schemeClr val="bg1"/>
                      </a:solidFill>
                      <a:latin typeface="微软雅黑"/>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4.2961904201813859E-2"/>
                      <c:h val="2.0546947625209071E-2"/>
                    </c:manualLayout>
                  </c15:layout>
                  <c15:dlblFieldTable/>
                  <c15:showDataLabelsRange val="0"/>
                </c:ext>
                <c:ext xmlns:c16="http://schemas.microsoft.com/office/drawing/2014/chart" uri="{C3380CC4-5D6E-409C-BE32-E72D297353CC}">
                  <c16:uniqueId val="{00000001-A107-4054-9749-B8E304ECA6E3}"/>
                </c:ext>
              </c:extLst>
            </c:dLbl>
            <c:spPr>
              <a:noFill/>
              <a:ln>
                <a:noFill/>
              </a:ln>
              <a:effectLst/>
            </c:spPr>
            <c:txPr>
              <a:bodyPr rot="0" spcFirstLastPara="1" vertOverflow="ellipsis" vert="horz" wrap="square" lIns="38100" tIns="19050" rIns="38100" bIns="19050" anchor="ctr" anchorCtr="1">
                <a:spAutoFit/>
              </a:bodyPr>
              <a:lstStyle/>
              <a:p>
                <a:pPr>
                  <a:defRPr lang="en-US" altLang="zh-CN" sz="100" b="0" i="0" u="none" strike="noStrike" kern="1200" baseline="0">
                    <a:solidFill>
                      <a:schemeClr val="bg1"/>
                    </a:solidFill>
                    <a:latin typeface="微软雅黑"/>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4"/>
                <c:pt idx="0">
                  <c:v>A0级</c:v>
                </c:pt>
                <c:pt idx="1">
                  <c:v>A级</c:v>
                </c:pt>
                <c:pt idx="2">
                  <c:v>B级</c:v>
                </c:pt>
                <c:pt idx="3">
                  <c:v>C级</c:v>
                </c:pt>
              </c:strCache>
            </c:strRef>
          </c:cat>
          <c:val>
            <c:numRef>
              <c:f>Sheet1!$B$2:$B$5</c:f>
              <c:numCache>
                <c:formatCode>#,##0_ </c:formatCode>
                <c:ptCount val="4"/>
                <c:pt idx="0">
                  <c:v>30144</c:v>
                </c:pt>
                <c:pt idx="1">
                  <c:v>169982</c:v>
                </c:pt>
                <c:pt idx="2">
                  <c:v>169794</c:v>
                </c:pt>
                <c:pt idx="3">
                  <c:v>83987</c:v>
                </c:pt>
              </c:numCache>
            </c:numRef>
          </c:val>
          <c:extLst>
            <c:ext xmlns:c16="http://schemas.microsoft.com/office/drawing/2014/chart" uri="{C3380CC4-5D6E-409C-BE32-E72D297353CC}">
              <c16:uniqueId val="{00000008-A107-4054-9749-B8E304ECA6E3}"/>
            </c:ext>
          </c:extLst>
        </c:ser>
        <c:dLbls>
          <c:showLegendKey val="0"/>
          <c:showVal val="0"/>
          <c:showCatName val="0"/>
          <c:showSerName val="0"/>
          <c:showPercent val="0"/>
          <c:showBubbleSize val="0"/>
          <c:showLeaderLines val="1"/>
        </c:dLbls>
        <c:firstSliceAng val="112"/>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Y2024</c:v>
                </c:pt>
              </c:strCache>
            </c:strRef>
          </c:tx>
          <c:spPr>
            <a:ln w="38100">
              <a:solidFill>
                <a:srgbClr val="339933"/>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339933"/>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EFD-4549-97AC-CA217D7AA649}"/>
              </c:ext>
            </c:extLst>
          </c:dPt>
          <c:dPt>
            <c:idx val="1"/>
            <c:bubble3D val="0"/>
            <c:extLst>
              <c:ext xmlns:c16="http://schemas.microsoft.com/office/drawing/2014/chart" uri="{C3380CC4-5D6E-409C-BE32-E72D297353CC}">
                <c16:uniqueId val="{00000001-AEFD-4549-97AC-CA217D7AA649}"/>
              </c:ext>
            </c:extLst>
          </c:dPt>
          <c:dPt>
            <c:idx val="2"/>
            <c:bubble3D val="0"/>
            <c:extLst>
              <c:ext xmlns:c16="http://schemas.microsoft.com/office/drawing/2014/chart" uri="{C3380CC4-5D6E-409C-BE32-E72D297353CC}">
                <c16:uniqueId val="{00000002-AEFD-4549-97AC-CA217D7AA649}"/>
              </c:ext>
            </c:extLst>
          </c:dPt>
          <c:dPt>
            <c:idx val="3"/>
            <c:bubble3D val="0"/>
            <c:extLst>
              <c:ext xmlns:c16="http://schemas.microsoft.com/office/drawing/2014/chart" uri="{C3380CC4-5D6E-409C-BE32-E72D297353CC}">
                <c16:uniqueId val="{00000003-AEFD-4549-97AC-CA217D7AA649}"/>
              </c:ext>
            </c:extLst>
          </c:dPt>
          <c:dPt>
            <c:idx val="4"/>
            <c:bubble3D val="0"/>
            <c:extLst>
              <c:ext xmlns:c16="http://schemas.microsoft.com/office/drawing/2014/chart" uri="{C3380CC4-5D6E-409C-BE32-E72D297353CC}">
                <c16:uniqueId val="{00000004-AEFD-4549-97AC-CA217D7AA649}"/>
              </c:ext>
            </c:extLst>
          </c:dPt>
          <c:dPt>
            <c:idx val="5"/>
            <c:bubble3D val="0"/>
            <c:extLst>
              <c:ext xmlns:c16="http://schemas.microsoft.com/office/drawing/2014/chart" uri="{C3380CC4-5D6E-409C-BE32-E72D297353CC}">
                <c16:uniqueId val="{00000005-AEFD-4549-97AC-CA217D7AA649}"/>
              </c:ext>
            </c:extLst>
          </c:dPt>
          <c:dPt>
            <c:idx val="6"/>
            <c:bubble3D val="0"/>
            <c:extLst>
              <c:ext xmlns:c16="http://schemas.microsoft.com/office/drawing/2014/chart" uri="{C3380CC4-5D6E-409C-BE32-E72D297353CC}">
                <c16:uniqueId val="{00000006-AEFD-4549-97AC-CA217D7AA649}"/>
              </c:ext>
            </c:extLst>
          </c:dPt>
          <c:dPt>
            <c:idx val="7"/>
            <c:bubble3D val="0"/>
            <c:extLst>
              <c:ext xmlns:c16="http://schemas.microsoft.com/office/drawing/2014/chart" uri="{C3380CC4-5D6E-409C-BE32-E72D297353CC}">
                <c16:uniqueId val="{00000007-AEFD-4549-97AC-CA217D7AA649}"/>
              </c:ext>
            </c:extLst>
          </c:dPt>
          <c:dPt>
            <c:idx val="8"/>
            <c:bubble3D val="0"/>
            <c:extLst>
              <c:ext xmlns:c16="http://schemas.microsoft.com/office/drawing/2014/chart" uri="{C3380CC4-5D6E-409C-BE32-E72D297353CC}">
                <c16:uniqueId val="{00000008-AEFD-4549-97AC-CA217D7AA649}"/>
              </c:ext>
            </c:extLst>
          </c:dPt>
          <c:dPt>
            <c:idx val="9"/>
            <c:bubble3D val="0"/>
            <c:extLst>
              <c:ext xmlns:c16="http://schemas.microsoft.com/office/drawing/2014/chart" uri="{C3380CC4-5D6E-409C-BE32-E72D297353CC}">
                <c16:uniqueId val="{00000009-AEFD-4549-97AC-CA217D7AA649}"/>
              </c:ext>
            </c:extLst>
          </c:dPt>
          <c:dPt>
            <c:idx val="10"/>
            <c:bubble3D val="0"/>
            <c:extLst>
              <c:ext xmlns:c16="http://schemas.microsoft.com/office/drawing/2014/chart" uri="{C3380CC4-5D6E-409C-BE32-E72D297353CC}">
                <c16:uniqueId val="{0000000A-AEFD-4549-97AC-CA217D7AA649}"/>
              </c:ext>
            </c:extLst>
          </c:dPt>
          <c:dPt>
            <c:idx val="11"/>
            <c:bubble3D val="0"/>
            <c:extLst>
              <c:ext xmlns:c16="http://schemas.microsoft.com/office/drawing/2014/chart" uri="{C3380CC4-5D6E-409C-BE32-E72D297353CC}">
                <c16:uniqueId val="{0000000B-AEFD-4549-97AC-CA217D7AA649}"/>
              </c:ext>
            </c:extLst>
          </c:dPt>
          <c:dLbls>
            <c:dLbl>
              <c:idx val="0"/>
              <c:tx>
                <c:rich>
                  <a:bodyPr/>
                  <a:lstStyle/>
                  <a:p>
                    <a:r>
                      <a:rPr lang="en-US" altLang="zh-CN" dirty="0">
                        <a:latin typeface="思源黑体 CN Medium" panose="020B0600000000000000" pitchFamily="34" charset="-122"/>
                        <a:ea typeface="思源黑体 CN Medium" panose="020B0600000000000000" pitchFamily="34" charset="-122"/>
                      </a:rPr>
                      <a:t>35.31</a:t>
                    </a:r>
                  </a:p>
                </c:rich>
              </c:tx>
              <c:dLblPos val="l"/>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AEFD-4549-97AC-CA217D7AA649}"/>
                </c:ext>
              </c:extLst>
            </c:dLbl>
            <c:dLbl>
              <c:idx val="1"/>
              <c:tx>
                <c:rich>
                  <a:bodyPr/>
                  <a:lstStyle/>
                  <a:p>
                    <a:r>
                      <a:rPr lang="en-US" altLang="zh-CN" dirty="0">
                        <a:latin typeface="思源黑体 CN Medium" panose="020B0600000000000000" pitchFamily="34" charset="-122"/>
                        <a:ea typeface="思源黑体 CN Medium" panose="020B0600000000000000" pitchFamily="34" charset="-122"/>
                      </a:rPr>
                      <a:t>34.30</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EFD-4549-97AC-CA217D7AA649}"/>
                </c:ext>
              </c:extLst>
            </c:dLbl>
            <c:dLbl>
              <c:idx val="2"/>
              <c:tx>
                <c:rich>
                  <a:bodyPr/>
                  <a:lstStyle/>
                  <a:p>
                    <a:r>
                      <a:rPr lang="en-US" altLang="zh-CN" dirty="0"/>
                      <a:t>35.41</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EFD-4549-97AC-CA217D7AA649}"/>
                </c:ext>
              </c:extLst>
            </c:dLbl>
            <c:dLbl>
              <c:idx val="3"/>
              <c:tx>
                <c:rich>
                  <a:bodyPr/>
                  <a:lstStyle/>
                  <a:p>
                    <a:r>
                      <a:rPr lang="en-US" altLang="zh-CN" dirty="0"/>
                      <a:t>38.87</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EFD-4549-97AC-CA217D7AA649}"/>
                </c:ext>
              </c:extLst>
            </c:dLbl>
            <c:dLbl>
              <c:idx val="4"/>
              <c:tx>
                <c:rich>
                  <a:bodyPr/>
                  <a:lstStyle/>
                  <a:p>
                    <a:r>
                      <a:rPr lang="en-US" altLang="zh-CN" dirty="0"/>
                      <a:t>36.76</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EFD-4549-97AC-CA217D7AA649}"/>
                </c:ext>
              </c:extLst>
            </c:dLbl>
            <c:dLbl>
              <c:idx val="5"/>
              <c:tx>
                <c:rich>
                  <a:bodyPr/>
                  <a:lstStyle/>
                  <a:p>
                    <a:r>
                      <a:rPr lang="en-US" altLang="zh-CN" dirty="0"/>
                      <a:t>35.26</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EFD-4549-97AC-CA217D7AA649}"/>
                </c:ext>
              </c:extLst>
            </c:dLbl>
            <c:dLbl>
              <c:idx val="6"/>
              <c:tx>
                <c:rich>
                  <a:bodyPr/>
                  <a:lstStyle/>
                  <a:p>
                    <a:r>
                      <a:rPr lang="en-US" altLang="zh-CN" dirty="0"/>
                      <a:t>35.33</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EFD-4549-97AC-CA217D7AA649}"/>
                </c:ext>
              </c:extLst>
            </c:dLbl>
            <c:dLbl>
              <c:idx val="7"/>
              <c:tx>
                <c:rich>
                  <a:bodyPr/>
                  <a:lstStyle/>
                  <a:p>
                    <a:r>
                      <a:rPr lang="en-US" altLang="zh-CN" dirty="0"/>
                      <a:t>35.10</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EFD-4549-97AC-CA217D7AA649}"/>
                </c:ext>
              </c:extLst>
            </c:dLbl>
            <c:dLbl>
              <c:idx val="8"/>
              <c:tx>
                <c:rich>
                  <a:bodyPr/>
                  <a:lstStyle/>
                  <a:p>
                    <a:r>
                      <a:rPr lang="en-US" altLang="zh-CN" dirty="0"/>
                      <a:t>34.99</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EFD-4549-97AC-CA217D7AA649}"/>
                </c:ext>
              </c:extLst>
            </c:dLbl>
            <c:dLbl>
              <c:idx val="9"/>
              <c:tx>
                <c:rich>
                  <a:bodyPr/>
                  <a:lstStyle/>
                  <a:p>
                    <a:r>
                      <a:rPr lang="en-US" altLang="zh-CN" dirty="0"/>
                      <a:t>37.80</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EFD-4549-97AC-CA217D7AA649}"/>
                </c:ext>
              </c:extLst>
            </c:dLbl>
            <c:dLbl>
              <c:idx val="10"/>
              <c:tx>
                <c:rich>
                  <a:bodyPr/>
                  <a:lstStyle/>
                  <a:p>
                    <a:r>
                      <a:rPr lang="en-US" altLang="zh-CN" dirty="0"/>
                      <a:t>36.67</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EFD-4549-97AC-CA217D7AA649}"/>
                </c:ext>
              </c:extLst>
            </c:dLbl>
            <c:dLbl>
              <c:idx val="11"/>
              <c:tx>
                <c:rich>
                  <a:bodyPr/>
                  <a:lstStyle/>
                  <a:p>
                    <a:r>
                      <a:rPr lang="en-US" altLang="zh-CN" dirty="0"/>
                      <a:t>36.87</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EFD-4549-97AC-CA217D7AA649}"/>
                </c:ext>
              </c:extLst>
            </c:dLbl>
            <c:dLbl>
              <c:idx val="12"/>
              <c:tx>
                <c:rich>
                  <a:bodyPr/>
                  <a:lstStyle/>
                  <a:p>
                    <a:r>
                      <a:rPr lang="en-US" altLang="zh-CN" dirty="0"/>
                      <a:t>35.31</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EFD-4549-97AC-CA217D7AA649}"/>
                </c:ext>
              </c:extLst>
            </c:dLbl>
            <c:spPr>
              <a:noFill/>
              <a:ln>
                <a:noFill/>
              </a:ln>
              <a:effectLst/>
            </c:spPr>
            <c:txPr>
              <a:bodyPr wrap="square" lIns="38100" tIns="19050" rIns="38100" bIns="19050" anchor="ctr">
                <a:spAutoFit/>
              </a:bodyPr>
              <a:lstStyle/>
              <a:p>
                <a:pPr>
                  <a:defRPr sz="800">
                    <a:solidFill>
                      <a:schemeClr val="bg2">
                        <a:lumMod val="25000"/>
                      </a:schemeClr>
                    </a:solidFill>
                    <a:latin typeface="思源黑体 CN Medium" panose="020B0600000000000000" pitchFamily="34" charset="-122"/>
                    <a:ea typeface="思源黑体 CN Medium" panose="020B0600000000000000"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-2.8620524835893613</c:v>
                </c:pt>
                <c:pt idx="2">
                  <c:v>0.28000000000000003</c:v>
                </c:pt>
                <c:pt idx="3">
                  <c:v>10.09</c:v>
                </c:pt>
                <c:pt idx="4">
                  <c:v>4.1100000000000003</c:v>
                </c:pt>
                <c:pt idx="5">
                  <c:v>-0.13</c:v>
                </c:pt>
                <c:pt idx="6">
                  <c:v>0.05</c:v>
                </c:pt>
                <c:pt idx="7">
                  <c:v>-0.6</c:v>
                </c:pt>
                <c:pt idx="8">
                  <c:v>-0.9</c:v>
                </c:pt>
              </c:numCache>
            </c:numRef>
          </c:val>
          <c:smooth val="0"/>
          <c:extLst>
            <c:ext xmlns:c16="http://schemas.microsoft.com/office/drawing/2014/chart" uri="{C3380CC4-5D6E-409C-BE32-E72D297353CC}">
              <c16:uniqueId val="{0000000D-AEFD-4549-97AC-CA217D7AA649}"/>
            </c:ext>
          </c:extLst>
        </c:ser>
        <c:dLbls>
          <c:showLegendKey val="0"/>
          <c:showVal val="0"/>
          <c:showCatName val="0"/>
          <c:showSerName val="0"/>
          <c:showPercent val="0"/>
          <c:showBubbleSize val="0"/>
        </c:dLbls>
        <c:marker val="1"/>
        <c:smooth val="0"/>
        <c:axId val="976599824"/>
        <c:axId val="976593160"/>
      </c:lineChart>
      <c:catAx>
        <c:axId val="976599824"/>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latin typeface="思源黑体 CN" panose="020B0500000000000000" pitchFamily="34" charset="-122"/>
                <a:ea typeface="思源黑体 CN" panose="020B0500000000000000" pitchFamily="34" charset="-122"/>
              </a:defRPr>
            </a:pPr>
            <a:endParaRPr lang="zh-CN"/>
          </a:p>
        </c:txPr>
        <c:crossAx val="976593160"/>
        <c:crosses val="autoZero"/>
        <c:auto val="1"/>
        <c:lblAlgn val="ctr"/>
        <c:lblOffset val="100"/>
        <c:tickLblSkip val="1"/>
        <c:tickMarkSkip val="1"/>
        <c:noMultiLvlLbl val="0"/>
      </c:catAx>
      <c:valAx>
        <c:axId val="976593160"/>
        <c:scaling>
          <c:orientation val="minMax"/>
          <c:max val="20"/>
          <c:min val="-20"/>
        </c:scaling>
        <c:delete val="1"/>
        <c:axPos val="l"/>
        <c:numFmt formatCode="0.0_ " sourceLinked="0"/>
        <c:majorTickMark val="out"/>
        <c:minorTickMark val="none"/>
        <c:tickLblPos val="nextTo"/>
        <c:crossAx val="976599824"/>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2">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E1FFE1"/>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B53-4C58-8039-A5D2174D0E5B}"/>
              </c:ext>
            </c:extLst>
          </c:dPt>
          <c:dPt>
            <c:idx val="1"/>
            <c:bubble3D val="0"/>
            <c:spPr>
              <a:solidFill>
                <a:srgbClr val="BFEFBF"/>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B53-4C58-8039-A5D2174D0E5B}"/>
              </c:ext>
            </c:extLst>
          </c:dPt>
          <c:dPt>
            <c:idx val="2"/>
            <c:bubble3D val="0"/>
            <c:spPr>
              <a:solidFill>
                <a:srgbClr val="92D05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B53-4C58-8039-A5D2174D0E5B}"/>
              </c:ext>
            </c:extLst>
          </c:dPt>
          <c:dPt>
            <c:idx val="3"/>
            <c:bubble3D val="0"/>
            <c:spPr>
              <a:solidFill>
                <a:srgbClr val="339933"/>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B53-4C58-8039-A5D2174D0E5B}"/>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思源黑体 CN Medium" panose="020B0600000000000000" pitchFamily="34" charset="-122"/>
                    <a:ea typeface="思源黑体 CN Medium" panose="020B0600000000000000" pitchFamily="34" charset="-122"/>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10-20万</c:v>
                </c:pt>
                <c:pt idx="1">
                  <c:v>20-30万</c:v>
                </c:pt>
                <c:pt idx="2">
                  <c:v>30-40万</c:v>
                </c:pt>
                <c:pt idx="3">
                  <c:v>40万以上</c:v>
                </c:pt>
              </c:strCache>
            </c:strRef>
          </c:cat>
          <c:val>
            <c:numRef>
              <c:f>Sheet1!$B$2:$B$5</c:f>
              <c:numCache>
                <c:formatCode>#,##0_ </c:formatCode>
                <c:ptCount val="4"/>
                <c:pt idx="0">
                  <c:v>3507</c:v>
                </c:pt>
                <c:pt idx="1">
                  <c:v>3670</c:v>
                </c:pt>
                <c:pt idx="2">
                  <c:v>11784</c:v>
                </c:pt>
                <c:pt idx="3">
                  <c:v>9733</c:v>
                </c:pt>
              </c:numCache>
            </c:numRef>
          </c:val>
          <c:extLst>
            <c:ext xmlns:c16="http://schemas.microsoft.com/office/drawing/2014/chart" uri="{C3380CC4-5D6E-409C-BE32-E72D297353CC}">
              <c16:uniqueId val="{00000008-9B53-4C58-8039-A5D2174D0E5B}"/>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bg2">
                  <a:lumMod val="25000"/>
                </a:schemeClr>
              </a:solidFill>
              <a:latin typeface="思源黑体 CN" panose="020B0500000000000000" pitchFamily="34" charset="-122"/>
              <a:ea typeface="思源黑体 CN" panose="020B0500000000000000"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E1FFE1"/>
                </a:fgClr>
                <a:bgClr>
                  <a:srgbClr val="FFFFFF"/>
                </a:bgClr>
              </a:pattFill>
              <a:ln w="19050">
                <a:noFill/>
              </a:ln>
              <a:effectLst/>
            </c:spPr>
            <c:extLst>
              <c:ext xmlns:c16="http://schemas.microsoft.com/office/drawing/2014/chart" uri="{C3380CC4-5D6E-409C-BE32-E72D297353CC}">
                <c16:uniqueId val="{00000001-7DA9-474C-8E31-8D3356AC947B}"/>
              </c:ext>
            </c:extLst>
          </c:dPt>
          <c:dPt>
            <c:idx val="1"/>
            <c:bubble3D val="0"/>
            <c:spPr>
              <a:pattFill prst="pct70">
                <a:fgClr>
                  <a:srgbClr val="BFEFBF"/>
                </a:fgClr>
                <a:bgClr>
                  <a:srgbClr val="FFFFFF"/>
                </a:bgClr>
              </a:pattFill>
              <a:ln w="19050">
                <a:noFill/>
              </a:ln>
              <a:effectLst/>
            </c:spPr>
            <c:extLst>
              <c:ext xmlns:c16="http://schemas.microsoft.com/office/drawing/2014/chart" uri="{C3380CC4-5D6E-409C-BE32-E72D297353CC}">
                <c16:uniqueId val="{00000003-7DA9-474C-8E31-8D3356AC947B}"/>
              </c:ext>
            </c:extLst>
          </c:dPt>
          <c:dPt>
            <c:idx val="2"/>
            <c:bubble3D val="0"/>
            <c:spPr>
              <a:pattFill prst="pct70">
                <a:fgClr>
                  <a:srgbClr val="92D050"/>
                </a:fgClr>
                <a:bgClr>
                  <a:srgbClr val="FFFFFF"/>
                </a:bgClr>
              </a:pattFill>
              <a:ln w="19050">
                <a:noFill/>
              </a:ln>
              <a:effectLst/>
            </c:spPr>
            <c:extLst>
              <c:ext xmlns:c16="http://schemas.microsoft.com/office/drawing/2014/chart" uri="{C3380CC4-5D6E-409C-BE32-E72D297353CC}">
                <c16:uniqueId val="{00000005-7DA9-474C-8E31-8D3356AC947B}"/>
              </c:ext>
            </c:extLst>
          </c:dPt>
          <c:dPt>
            <c:idx val="3"/>
            <c:bubble3D val="0"/>
            <c:spPr>
              <a:pattFill prst="pct70">
                <a:fgClr>
                  <a:srgbClr val="339933"/>
                </a:fgClr>
                <a:bgClr>
                  <a:srgbClr val="FFFFFF"/>
                </a:bgClr>
              </a:pattFill>
              <a:ln w="19050">
                <a:noFill/>
              </a:ln>
              <a:effectLst/>
            </c:spPr>
            <c:extLst>
              <c:ext xmlns:c16="http://schemas.microsoft.com/office/drawing/2014/chart" uri="{C3380CC4-5D6E-409C-BE32-E72D297353CC}">
                <c16:uniqueId val="{00000007-7DA9-474C-8E31-8D3356AC947B}"/>
              </c:ext>
            </c:extLst>
          </c:dPt>
          <c:dPt>
            <c:idx val="4"/>
            <c:bubble3D val="0"/>
            <c:spPr>
              <a:pattFill prst="pct50">
                <a:fgClr>
                  <a:srgbClr val="4472C4"/>
                </a:fgClr>
                <a:bgClr>
                  <a:schemeClr val="bg1"/>
                </a:bgClr>
              </a:pattFill>
              <a:ln w="19050">
                <a:noFill/>
              </a:ln>
              <a:effectLst/>
            </c:spPr>
            <c:extLst>
              <c:ext xmlns:c16="http://schemas.microsoft.com/office/drawing/2014/chart" uri="{C3380CC4-5D6E-409C-BE32-E72D297353CC}">
                <c16:uniqueId val="{00000009-686C-4D1E-92D0-5071A5D8157A}"/>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思源黑体 CN Heavy" panose="020B0A00000000000000" pitchFamily="34" charset="-122"/>
                    <a:ea typeface="思源黑体 CN Heavy" panose="020B0A00000000000000" pitchFamily="34" charset="-122"/>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10-20万</c:v>
                </c:pt>
                <c:pt idx="1">
                  <c:v>20-30万</c:v>
                </c:pt>
                <c:pt idx="2">
                  <c:v>30-40万</c:v>
                </c:pt>
              </c:strCache>
            </c:strRef>
          </c:cat>
          <c:val>
            <c:numRef>
              <c:f>Sheet1!$B$2:$B$6</c:f>
              <c:numCache>
                <c:formatCode>#,##0</c:formatCode>
                <c:ptCount val="5"/>
                <c:pt idx="0">
                  <c:v>2121</c:v>
                </c:pt>
                <c:pt idx="1">
                  <c:v>4012</c:v>
                </c:pt>
                <c:pt idx="2">
                  <c:v>12477</c:v>
                </c:pt>
                <c:pt idx="3">
                  <c:v>7604</c:v>
                </c:pt>
              </c:numCache>
            </c:numRef>
          </c:val>
          <c:extLst>
            <c:ext xmlns:c16="http://schemas.microsoft.com/office/drawing/2014/chart" uri="{C3380CC4-5D6E-409C-BE32-E72D297353CC}">
              <c16:uniqueId val="{00000008-7DA9-474C-8E31-8D3356AC947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339933"/>
            </a:solidFill>
            <a:ln>
              <a:noFill/>
            </a:ln>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1"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c:v>
                </c:pt>
                <c:pt idx="1">
                  <c:v>SUV</c:v>
                </c:pt>
                <c:pt idx="2">
                  <c:v>MPV</c:v>
                </c:pt>
              </c:strCache>
            </c:strRef>
          </c:cat>
          <c:val>
            <c:numRef>
              <c:f>Sheet1!$B$2:$B$4</c:f>
              <c:numCache>
                <c:formatCode>0.00</c:formatCode>
                <c:ptCount val="3"/>
                <c:pt idx="0">
                  <c:v>0.95775595864217211</c:v>
                </c:pt>
                <c:pt idx="1">
                  <c:v>0.86391210093697612</c:v>
                </c:pt>
                <c:pt idx="2">
                  <c:v>0.96664068480757182</c:v>
                </c:pt>
              </c:numCache>
            </c:numRef>
          </c:val>
          <c:extLst>
            <c:ext xmlns:c16="http://schemas.microsoft.com/office/drawing/2014/chart" uri="{C3380CC4-5D6E-409C-BE32-E72D297353CC}">
              <c16:uniqueId val="{00000000-E590-4184-A730-19450CFC5701}"/>
            </c:ext>
          </c:extLst>
        </c:ser>
        <c:dLbls>
          <c:showLegendKey val="0"/>
          <c:showVal val="0"/>
          <c:showCatName val="0"/>
          <c:showSerName val="0"/>
          <c:showPercent val="0"/>
          <c:showBubbleSize val="0"/>
        </c:dLbls>
        <c:gapWidth val="97"/>
        <c:axId val="976605704"/>
        <c:axId val="976608448"/>
      </c:barChart>
      <c:catAx>
        <c:axId val="976605704"/>
        <c:scaling>
          <c:orientation val="maxMin"/>
        </c:scaling>
        <c:delete val="1"/>
        <c:axPos val="l"/>
        <c:numFmt formatCode="General" sourceLinked="1"/>
        <c:majorTickMark val="none"/>
        <c:minorTickMark val="none"/>
        <c:tickLblPos val="nextTo"/>
        <c:crossAx val="976608448"/>
        <c:crosses val="autoZero"/>
        <c:auto val="1"/>
        <c:lblAlgn val="ctr"/>
        <c:lblOffset val="100"/>
        <c:noMultiLvlLbl val="0"/>
      </c:catAx>
      <c:valAx>
        <c:axId val="976608448"/>
        <c:scaling>
          <c:orientation val="minMax"/>
          <c:max val="3"/>
          <c:min val="0"/>
        </c:scaling>
        <c:delete val="1"/>
        <c:axPos val="t"/>
        <c:numFmt formatCode="0.00" sourceLinked="1"/>
        <c:majorTickMark val="out"/>
        <c:minorTickMark val="none"/>
        <c:tickLblPos val="nextTo"/>
        <c:crossAx val="9766057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Y2024</c:v>
                </c:pt>
              </c:strCache>
            </c:strRef>
          </c:tx>
          <c:spPr>
            <a:ln w="38100">
              <a:solidFill>
                <a:srgbClr val="339933"/>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339933"/>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EFD-4549-97AC-CA217D7AA649}"/>
              </c:ext>
            </c:extLst>
          </c:dPt>
          <c:dPt>
            <c:idx val="1"/>
            <c:bubble3D val="0"/>
            <c:extLst>
              <c:ext xmlns:c16="http://schemas.microsoft.com/office/drawing/2014/chart" uri="{C3380CC4-5D6E-409C-BE32-E72D297353CC}">
                <c16:uniqueId val="{00000001-AEFD-4549-97AC-CA217D7AA649}"/>
              </c:ext>
            </c:extLst>
          </c:dPt>
          <c:dPt>
            <c:idx val="2"/>
            <c:bubble3D val="0"/>
            <c:extLst>
              <c:ext xmlns:c16="http://schemas.microsoft.com/office/drawing/2014/chart" uri="{C3380CC4-5D6E-409C-BE32-E72D297353CC}">
                <c16:uniqueId val="{00000002-AEFD-4549-97AC-CA217D7AA649}"/>
              </c:ext>
            </c:extLst>
          </c:dPt>
          <c:dPt>
            <c:idx val="3"/>
            <c:bubble3D val="0"/>
            <c:extLst>
              <c:ext xmlns:c16="http://schemas.microsoft.com/office/drawing/2014/chart" uri="{C3380CC4-5D6E-409C-BE32-E72D297353CC}">
                <c16:uniqueId val="{00000003-AEFD-4549-97AC-CA217D7AA649}"/>
              </c:ext>
            </c:extLst>
          </c:dPt>
          <c:dPt>
            <c:idx val="4"/>
            <c:bubble3D val="0"/>
            <c:extLst>
              <c:ext xmlns:c16="http://schemas.microsoft.com/office/drawing/2014/chart" uri="{C3380CC4-5D6E-409C-BE32-E72D297353CC}">
                <c16:uniqueId val="{00000004-AEFD-4549-97AC-CA217D7AA649}"/>
              </c:ext>
            </c:extLst>
          </c:dPt>
          <c:dPt>
            <c:idx val="5"/>
            <c:bubble3D val="0"/>
            <c:extLst>
              <c:ext xmlns:c16="http://schemas.microsoft.com/office/drawing/2014/chart" uri="{C3380CC4-5D6E-409C-BE32-E72D297353CC}">
                <c16:uniqueId val="{00000005-AEFD-4549-97AC-CA217D7AA649}"/>
              </c:ext>
            </c:extLst>
          </c:dPt>
          <c:dPt>
            <c:idx val="6"/>
            <c:bubble3D val="0"/>
            <c:extLst>
              <c:ext xmlns:c16="http://schemas.microsoft.com/office/drawing/2014/chart" uri="{C3380CC4-5D6E-409C-BE32-E72D297353CC}">
                <c16:uniqueId val="{00000006-AEFD-4549-97AC-CA217D7AA649}"/>
              </c:ext>
            </c:extLst>
          </c:dPt>
          <c:dPt>
            <c:idx val="7"/>
            <c:bubble3D val="0"/>
            <c:extLst>
              <c:ext xmlns:c16="http://schemas.microsoft.com/office/drawing/2014/chart" uri="{C3380CC4-5D6E-409C-BE32-E72D297353CC}">
                <c16:uniqueId val="{00000007-AEFD-4549-97AC-CA217D7AA649}"/>
              </c:ext>
            </c:extLst>
          </c:dPt>
          <c:dPt>
            <c:idx val="8"/>
            <c:bubble3D val="0"/>
            <c:extLst>
              <c:ext xmlns:c16="http://schemas.microsoft.com/office/drawing/2014/chart" uri="{C3380CC4-5D6E-409C-BE32-E72D297353CC}">
                <c16:uniqueId val="{00000008-AEFD-4549-97AC-CA217D7AA649}"/>
              </c:ext>
            </c:extLst>
          </c:dPt>
          <c:dPt>
            <c:idx val="9"/>
            <c:bubble3D val="0"/>
            <c:extLst>
              <c:ext xmlns:c16="http://schemas.microsoft.com/office/drawing/2014/chart" uri="{C3380CC4-5D6E-409C-BE32-E72D297353CC}">
                <c16:uniqueId val="{00000009-AEFD-4549-97AC-CA217D7AA649}"/>
              </c:ext>
            </c:extLst>
          </c:dPt>
          <c:dPt>
            <c:idx val="10"/>
            <c:bubble3D val="0"/>
            <c:extLst>
              <c:ext xmlns:c16="http://schemas.microsoft.com/office/drawing/2014/chart" uri="{C3380CC4-5D6E-409C-BE32-E72D297353CC}">
                <c16:uniqueId val="{0000000A-AEFD-4549-97AC-CA217D7AA649}"/>
              </c:ext>
            </c:extLst>
          </c:dPt>
          <c:dPt>
            <c:idx val="11"/>
            <c:bubble3D val="0"/>
            <c:extLst>
              <c:ext xmlns:c16="http://schemas.microsoft.com/office/drawing/2014/chart" uri="{C3380CC4-5D6E-409C-BE32-E72D297353CC}">
                <c16:uniqueId val="{0000000B-AEFD-4549-97AC-CA217D7AA649}"/>
              </c:ext>
            </c:extLst>
          </c:dPt>
          <c:dLbls>
            <c:dLbl>
              <c:idx val="0"/>
              <c:tx>
                <c:rich>
                  <a:bodyPr/>
                  <a:lstStyle/>
                  <a:p>
                    <a:r>
                      <a:rPr lang="en-US" altLang="zh-CN" dirty="0">
                        <a:latin typeface="思源黑体 CN Medium" panose="020B0600000000000000" pitchFamily="34" charset="-122"/>
                        <a:ea typeface="思源黑体 CN Medium" panose="020B0600000000000000" pitchFamily="34" charset="-122"/>
                      </a:rPr>
                      <a:t>1.49</a:t>
                    </a:r>
                  </a:p>
                </c:rich>
              </c:tx>
              <c:dLblPos val="l"/>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AEFD-4549-97AC-CA217D7AA649}"/>
                </c:ext>
              </c:extLst>
            </c:dLbl>
            <c:dLbl>
              <c:idx val="1"/>
              <c:tx>
                <c:rich>
                  <a:bodyPr/>
                  <a:lstStyle/>
                  <a:p>
                    <a:r>
                      <a:rPr lang="en-US" altLang="zh-CN" dirty="0">
                        <a:latin typeface="思源黑体 CN Heavy" panose="020B0A00000000000000" pitchFamily="34" charset="-122"/>
                        <a:ea typeface="思源黑体 CN Heavy" panose="020B0A00000000000000" pitchFamily="34" charset="-122"/>
                      </a:rPr>
                      <a:t>1.58</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EFD-4549-97AC-CA217D7AA649}"/>
                </c:ext>
              </c:extLst>
            </c:dLbl>
            <c:dLbl>
              <c:idx val="2"/>
              <c:tx>
                <c:rich>
                  <a:bodyPr/>
                  <a:lstStyle/>
                  <a:p>
                    <a:r>
                      <a:rPr lang="en-US" altLang="zh-CN" dirty="0"/>
                      <a:t>1.42</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EFD-4549-97AC-CA217D7AA649}"/>
                </c:ext>
              </c:extLst>
            </c:dLbl>
            <c:dLbl>
              <c:idx val="3"/>
              <c:tx>
                <c:rich>
                  <a:bodyPr/>
                  <a:lstStyle/>
                  <a:p>
                    <a:r>
                      <a:rPr lang="en-US" altLang="zh-CN" dirty="0"/>
                      <a:t>1.46</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EFD-4549-97AC-CA217D7AA649}"/>
                </c:ext>
              </c:extLst>
            </c:dLbl>
            <c:dLbl>
              <c:idx val="4"/>
              <c:tx>
                <c:rich>
                  <a:bodyPr/>
                  <a:lstStyle/>
                  <a:p>
                    <a:r>
                      <a:rPr lang="en-US" altLang="zh-CN" dirty="0"/>
                      <a:t>1.05</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EFD-4549-97AC-CA217D7AA649}"/>
                </c:ext>
              </c:extLst>
            </c:dLbl>
            <c:dLbl>
              <c:idx val="5"/>
              <c:tx>
                <c:rich>
                  <a:bodyPr/>
                  <a:lstStyle/>
                  <a:p>
                    <a:r>
                      <a:rPr lang="en-US" altLang="zh-CN" dirty="0"/>
                      <a:t>1.10</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EFD-4549-97AC-CA217D7AA649}"/>
                </c:ext>
              </c:extLst>
            </c:dLbl>
            <c:dLbl>
              <c:idx val="6"/>
              <c:tx>
                <c:rich>
                  <a:bodyPr/>
                  <a:lstStyle/>
                  <a:p>
                    <a:r>
                      <a:rPr lang="en-US" altLang="zh-CN" dirty="0"/>
                      <a:t>1.11</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EFD-4549-97AC-CA217D7AA649}"/>
                </c:ext>
              </c:extLst>
            </c:dLbl>
            <c:dLbl>
              <c:idx val="7"/>
              <c:tx>
                <c:rich>
                  <a:bodyPr/>
                  <a:lstStyle/>
                  <a:p>
                    <a:r>
                      <a:rPr lang="en-US" altLang="zh-CN" dirty="0"/>
                      <a:t>1.09</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EFD-4549-97AC-CA217D7AA649}"/>
                </c:ext>
              </c:extLst>
            </c:dLbl>
            <c:dLbl>
              <c:idx val="8"/>
              <c:tx>
                <c:rich>
                  <a:bodyPr/>
                  <a:lstStyle/>
                  <a:p>
                    <a:r>
                      <a:rPr lang="en-US" altLang="zh-CN" dirty="0"/>
                      <a:t>0.91</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EFD-4549-97AC-CA217D7AA649}"/>
                </c:ext>
              </c:extLst>
            </c:dLbl>
            <c:dLbl>
              <c:idx val="9"/>
              <c:tx>
                <c:rich>
                  <a:bodyPr/>
                  <a:lstStyle/>
                  <a:p>
                    <a:r>
                      <a:rPr lang="en-US" altLang="zh-CN" dirty="0"/>
                      <a:t>1.21</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EFD-4549-97AC-CA217D7AA649}"/>
                </c:ext>
              </c:extLst>
            </c:dLbl>
            <c:dLbl>
              <c:idx val="10"/>
              <c:tx>
                <c:rich>
                  <a:bodyPr/>
                  <a:lstStyle/>
                  <a:p>
                    <a:r>
                      <a:rPr lang="en-US" altLang="zh-CN" dirty="0"/>
                      <a:t>1.19</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EFD-4549-97AC-CA217D7AA649}"/>
                </c:ext>
              </c:extLst>
            </c:dLbl>
            <c:dLbl>
              <c:idx val="11"/>
              <c:tx>
                <c:rich>
                  <a:bodyPr/>
                  <a:lstStyle/>
                  <a:p>
                    <a:r>
                      <a:rPr lang="en-US" altLang="zh-CN" dirty="0"/>
                      <a:t>1.20</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EFD-4549-97AC-CA217D7AA649}"/>
                </c:ext>
              </c:extLst>
            </c:dLbl>
            <c:dLbl>
              <c:idx val="12"/>
              <c:tx>
                <c:rich>
                  <a:bodyPr/>
                  <a:lstStyle/>
                  <a:p>
                    <a:r>
                      <a:rPr lang="en-US" altLang="zh-CN" dirty="0"/>
                      <a:t>1.49</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EFD-4549-97AC-CA217D7AA649}"/>
                </c:ext>
              </c:extLst>
            </c:dLbl>
            <c:spPr>
              <a:noFill/>
              <a:ln>
                <a:noFill/>
              </a:ln>
              <a:effectLst/>
            </c:spPr>
            <c:txPr>
              <a:bodyPr wrap="square" lIns="38100" tIns="19050" rIns="38100" bIns="19050" anchor="ctr">
                <a:spAutoFit/>
              </a:bodyPr>
              <a:lstStyle/>
              <a:p>
                <a:pPr>
                  <a:defRPr sz="800">
                    <a:solidFill>
                      <a:schemeClr val="bg2">
                        <a:lumMod val="25000"/>
                      </a:schemeClr>
                    </a:solidFill>
                    <a:latin typeface="思源黑体 CN Heavy" panose="020B0A00000000000000" pitchFamily="34" charset="-122"/>
                    <a:ea typeface="思源黑体 CN Heavy" panose="020B0A00000000000000"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0.54</c:v>
                </c:pt>
                <c:pt idx="2">
                  <c:v>-0.36</c:v>
                </c:pt>
                <c:pt idx="3">
                  <c:v>-0.13</c:v>
                </c:pt>
                <c:pt idx="4">
                  <c:v>-2.44</c:v>
                </c:pt>
                <c:pt idx="5">
                  <c:v>-2.19</c:v>
                </c:pt>
                <c:pt idx="6">
                  <c:v>-2.14</c:v>
                </c:pt>
                <c:pt idx="7">
                  <c:v>-2.2200000000000002</c:v>
                </c:pt>
                <c:pt idx="8">
                  <c:v>-3.22</c:v>
                </c:pt>
              </c:numCache>
            </c:numRef>
          </c:val>
          <c:smooth val="0"/>
          <c:extLst>
            <c:ext xmlns:c16="http://schemas.microsoft.com/office/drawing/2014/chart" uri="{C3380CC4-5D6E-409C-BE32-E72D297353CC}">
              <c16:uniqueId val="{0000000D-AEFD-4549-97AC-CA217D7AA649}"/>
            </c:ext>
          </c:extLst>
        </c:ser>
        <c:dLbls>
          <c:showLegendKey val="0"/>
          <c:showVal val="0"/>
          <c:showCatName val="0"/>
          <c:showSerName val="0"/>
          <c:showPercent val="0"/>
          <c:showBubbleSize val="0"/>
        </c:dLbls>
        <c:marker val="1"/>
        <c:smooth val="0"/>
        <c:axId val="976606880"/>
        <c:axId val="976606096"/>
      </c:lineChart>
      <c:catAx>
        <c:axId val="97660688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latin typeface="思源黑体 CN" panose="020B0500000000000000" pitchFamily="34" charset="-122"/>
                <a:ea typeface="思源黑体 CN" panose="020B0500000000000000" pitchFamily="34" charset="-122"/>
              </a:defRPr>
            </a:pPr>
            <a:endParaRPr lang="zh-CN"/>
          </a:p>
        </c:txPr>
        <c:crossAx val="976606096"/>
        <c:crosses val="autoZero"/>
        <c:auto val="1"/>
        <c:lblAlgn val="ctr"/>
        <c:lblOffset val="100"/>
        <c:tickLblSkip val="1"/>
        <c:tickMarkSkip val="1"/>
        <c:noMultiLvlLbl val="0"/>
      </c:catAx>
      <c:valAx>
        <c:axId val="976606096"/>
        <c:scaling>
          <c:orientation val="minMax"/>
          <c:max val="10"/>
          <c:min val="-10"/>
        </c:scaling>
        <c:delete val="1"/>
        <c:axPos val="l"/>
        <c:numFmt formatCode="0.0_ " sourceLinked="0"/>
        <c:majorTickMark val="out"/>
        <c:minorTickMark val="none"/>
        <c:tickLblPos val="nextTo"/>
        <c:crossAx val="97660688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2">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339933"/>
            </a:solidFill>
            <a:ln>
              <a:noFill/>
            </a:ln>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1"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c:v>
                </c:pt>
                <c:pt idx="1">
                  <c:v>SUV</c:v>
                </c:pt>
                <c:pt idx="2">
                  <c:v>MPV</c:v>
                </c:pt>
              </c:strCache>
            </c:strRef>
          </c:cat>
          <c:val>
            <c:numRef>
              <c:f>Sheet1!$B$2:$B$4</c:f>
              <c:numCache>
                <c:formatCode>0.00</c:formatCode>
                <c:ptCount val="3"/>
                <c:pt idx="0">
                  <c:v>1.1299999999999999</c:v>
                </c:pt>
                <c:pt idx="1">
                  <c:v>1.06</c:v>
                </c:pt>
                <c:pt idx="2">
                  <c:v>1.02</c:v>
                </c:pt>
              </c:numCache>
            </c:numRef>
          </c:val>
          <c:extLst>
            <c:ext xmlns:c16="http://schemas.microsoft.com/office/drawing/2014/chart" uri="{C3380CC4-5D6E-409C-BE32-E72D297353CC}">
              <c16:uniqueId val="{00000000-13E8-4B26-BB3E-C39658198AD1}"/>
            </c:ext>
          </c:extLst>
        </c:ser>
        <c:dLbls>
          <c:showLegendKey val="0"/>
          <c:showVal val="0"/>
          <c:showCatName val="0"/>
          <c:showSerName val="0"/>
          <c:showPercent val="0"/>
          <c:showBubbleSize val="0"/>
        </c:dLbls>
        <c:gapWidth val="100"/>
        <c:axId val="976606488"/>
        <c:axId val="646419792"/>
      </c:barChart>
      <c:catAx>
        <c:axId val="976606488"/>
        <c:scaling>
          <c:orientation val="maxMin"/>
        </c:scaling>
        <c:delete val="1"/>
        <c:axPos val="r"/>
        <c:numFmt formatCode="General" sourceLinked="1"/>
        <c:majorTickMark val="out"/>
        <c:minorTickMark val="none"/>
        <c:tickLblPos val="nextTo"/>
        <c:crossAx val="646419792"/>
        <c:crosses val="autoZero"/>
        <c:auto val="1"/>
        <c:lblAlgn val="ctr"/>
        <c:lblOffset val="100"/>
        <c:noMultiLvlLbl val="0"/>
      </c:catAx>
      <c:valAx>
        <c:axId val="646419792"/>
        <c:scaling>
          <c:orientation val="maxMin"/>
          <c:max val="3"/>
          <c:min val="0"/>
        </c:scaling>
        <c:delete val="1"/>
        <c:axPos val="t"/>
        <c:numFmt formatCode="0.00" sourceLinked="1"/>
        <c:majorTickMark val="out"/>
        <c:minorTickMark val="none"/>
        <c:tickLblPos val="nextTo"/>
        <c:crossAx val="9766064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车身市场</c:v>
                </c:pt>
              </c:strCache>
            </c:strRef>
          </c:tx>
          <c:spPr>
            <a:effectLst>
              <a:outerShdw blurRad="88900" algn="ctr" rotWithShape="0">
                <a:srgbClr val="000000">
                  <a:alpha val="40000"/>
                </a:srgbClr>
              </a:outerShdw>
            </a:effectLst>
          </c:spPr>
          <c:dPt>
            <c:idx val="0"/>
            <c:bubble3D val="0"/>
            <c:spPr>
              <a:solidFill>
                <a:srgbClr val="339933"/>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82FA-4DC9-A418-601842DA1BE6}"/>
              </c:ext>
            </c:extLst>
          </c:dPt>
          <c:dPt>
            <c:idx val="1"/>
            <c:bubble3D val="0"/>
            <c:spPr>
              <a:solidFill>
                <a:srgbClr val="00610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82FA-4DC9-A418-601842DA1BE6}"/>
              </c:ext>
            </c:extLst>
          </c:dPt>
          <c:dPt>
            <c:idx val="2"/>
            <c:bubble3D val="0"/>
            <c:spPr>
              <a:solidFill>
                <a:srgbClr val="92D05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82FA-4DC9-A418-601842DA1BE6}"/>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82FA-4DC9-A418-601842DA1BE6}"/>
              </c:ext>
            </c:extLst>
          </c:dPt>
          <c:dLbls>
            <c:dLbl>
              <c:idx val="2"/>
              <c:layout>
                <c:manualLayout>
                  <c:x val="2.9282037776181113E-3"/>
                  <c:y val="0.2079516191572704"/>
                </c:manualLayout>
              </c:layout>
              <c:tx>
                <c:rich>
                  <a:bodyPr/>
                  <a:lstStyle/>
                  <a:p>
                    <a:fld id="{3779D5B6-45CE-4205-87CA-A45825F8F966}" type="VALUE">
                      <a:rPr lang="en-US" altLang="zh-CN">
                        <a:latin typeface="思源黑体 CN" panose="020B0500000000000000" pitchFamily="34" charset="-122"/>
                        <a:ea typeface="思源黑体 CN Normal" panose="020B0400000000000000" pitchFamily="34"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82FA-4DC9-A418-601842DA1BE6}"/>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2FA-4DC9-A418-601842DA1BE6}"/>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Sheet1!$A$2:$A$4</c:f>
              <c:strCache>
                <c:ptCount val="3"/>
                <c:pt idx="0">
                  <c:v>轿车</c:v>
                </c:pt>
                <c:pt idx="1">
                  <c:v>SUV</c:v>
                </c:pt>
                <c:pt idx="2">
                  <c:v>MPV</c:v>
                </c:pt>
              </c:strCache>
            </c:strRef>
          </c:cat>
          <c:val>
            <c:numRef>
              <c:f>Sheet1!$B$2:$B$4</c:f>
              <c:numCache>
                <c:formatCode>#,##0_ </c:formatCode>
                <c:ptCount val="3"/>
                <c:pt idx="0">
                  <c:v>490548</c:v>
                </c:pt>
                <c:pt idx="1">
                  <c:v>453907</c:v>
                </c:pt>
                <c:pt idx="2">
                  <c:v>28738</c:v>
                </c:pt>
              </c:numCache>
            </c:numRef>
          </c:val>
          <c:extLst>
            <c:ext xmlns:c16="http://schemas.microsoft.com/office/drawing/2014/chart" uri="{C3380CC4-5D6E-409C-BE32-E72D297353CC}">
              <c16:uniqueId val="{00000008-82FA-4DC9-A418-601842DA1BE6}"/>
            </c:ext>
          </c:extLst>
        </c:ser>
        <c:dLbls>
          <c:showLegendKey val="0"/>
          <c:showVal val="0"/>
          <c:showCatName val="0"/>
          <c:showSerName val="0"/>
          <c:showPercent val="0"/>
          <c:showBubbleSize val="0"/>
          <c:showLeaderLines val="1"/>
        </c:dLbls>
        <c:firstSliceAng val="106"/>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Y2024</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EFD-4549-97AC-CA217D7AA649}"/>
              </c:ext>
            </c:extLst>
          </c:dPt>
          <c:dPt>
            <c:idx val="1"/>
            <c:bubble3D val="0"/>
            <c:extLst>
              <c:ext xmlns:c16="http://schemas.microsoft.com/office/drawing/2014/chart" uri="{C3380CC4-5D6E-409C-BE32-E72D297353CC}">
                <c16:uniqueId val="{00000001-AEFD-4549-97AC-CA217D7AA649}"/>
              </c:ext>
            </c:extLst>
          </c:dPt>
          <c:dPt>
            <c:idx val="2"/>
            <c:bubble3D val="0"/>
            <c:extLst>
              <c:ext xmlns:c16="http://schemas.microsoft.com/office/drawing/2014/chart" uri="{C3380CC4-5D6E-409C-BE32-E72D297353CC}">
                <c16:uniqueId val="{00000002-AEFD-4549-97AC-CA217D7AA649}"/>
              </c:ext>
            </c:extLst>
          </c:dPt>
          <c:dPt>
            <c:idx val="3"/>
            <c:bubble3D val="0"/>
            <c:extLst>
              <c:ext xmlns:c16="http://schemas.microsoft.com/office/drawing/2014/chart" uri="{C3380CC4-5D6E-409C-BE32-E72D297353CC}">
                <c16:uniqueId val="{00000003-AEFD-4549-97AC-CA217D7AA649}"/>
              </c:ext>
            </c:extLst>
          </c:dPt>
          <c:dPt>
            <c:idx val="4"/>
            <c:bubble3D val="0"/>
            <c:extLst>
              <c:ext xmlns:c16="http://schemas.microsoft.com/office/drawing/2014/chart" uri="{C3380CC4-5D6E-409C-BE32-E72D297353CC}">
                <c16:uniqueId val="{00000004-AEFD-4549-97AC-CA217D7AA649}"/>
              </c:ext>
            </c:extLst>
          </c:dPt>
          <c:dPt>
            <c:idx val="5"/>
            <c:bubble3D val="0"/>
            <c:extLst>
              <c:ext xmlns:c16="http://schemas.microsoft.com/office/drawing/2014/chart" uri="{C3380CC4-5D6E-409C-BE32-E72D297353CC}">
                <c16:uniqueId val="{00000005-AEFD-4549-97AC-CA217D7AA649}"/>
              </c:ext>
            </c:extLst>
          </c:dPt>
          <c:dPt>
            <c:idx val="6"/>
            <c:bubble3D val="0"/>
            <c:extLst>
              <c:ext xmlns:c16="http://schemas.microsoft.com/office/drawing/2014/chart" uri="{C3380CC4-5D6E-409C-BE32-E72D297353CC}">
                <c16:uniqueId val="{00000006-AEFD-4549-97AC-CA217D7AA649}"/>
              </c:ext>
            </c:extLst>
          </c:dPt>
          <c:dPt>
            <c:idx val="7"/>
            <c:bubble3D val="0"/>
            <c:extLst>
              <c:ext xmlns:c16="http://schemas.microsoft.com/office/drawing/2014/chart" uri="{C3380CC4-5D6E-409C-BE32-E72D297353CC}">
                <c16:uniqueId val="{00000007-AEFD-4549-97AC-CA217D7AA649}"/>
              </c:ext>
            </c:extLst>
          </c:dPt>
          <c:dPt>
            <c:idx val="8"/>
            <c:bubble3D val="0"/>
            <c:extLst>
              <c:ext xmlns:c16="http://schemas.microsoft.com/office/drawing/2014/chart" uri="{C3380CC4-5D6E-409C-BE32-E72D297353CC}">
                <c16:uniqueId val="{00000008-AEFD-4549-97AC-CA217D7AA649}"/>
              </c:ext>
            </c:extLst>
          </c:dPt>
          <c:dPt>
            <c:idx val="9"/>
            <c:bubble3D val="0"/>
            <c:extLst>
              <c:ext xmlns:c16="http://schemas.microsoft.com/office/drawing/2014/chart" uri="{C3380CC4-5D6E-409C-BE32-E72D297353CC}">
                <c16:uniqueId val="{00000009-AEFD-4549-97AC-CA217D7AA649}"/>
              </c:ext>
            </c:extLst>
          </c:dPt>
          <c:dPt>
            <c:idx val="10"/>
            <c:bubble3D val="0"/>
            <c:extLst>
              <c:ext xmlns:c16="http://schemas.microsoft.com/office/drawing/2014/chart" uri="{C3380CC4-5D6E-409C-BE32-E72D297353CC}">
                <c16:uniqueId val="{0000000A-AEFD-4549-97AC-CA217D7AA649}"/>
              </c:ext>
            </c:extLst>
          </c:dPt>
          <c:dPt>
            <c:idx val="11"/>
            <c:bubble3D val="0"/>
            <c:extLst>
              <c:ext xmlns:c16="http://schemas.microsoft.com/office/drawing/2014/chart" uri="{C3380CC4-5D6E-409C-BE32-E72D297353CC}">
                <c16:uniqueId val="{0000000B-AEFD-4549-97AC-CA217D7AA649}"/>
              </c:ext>
            </c:extLst>
          </c:dPt>
          <c:dLbls>
            <c:dLbl>
              <c:idx val="0"/>
              <c:tx>
                <c:rich>
                  <a:bodyPr/>
                  <a:lstStyle/>
                  <a:p>
                    <a:r>
                      <a:rPr lang="en-US" altLang="zh-CN" dirty="0">
                        <a:latin typeface="思源黑体 CN Medium" panose="020B0600000000000000" pitchFamily="34" charset="-122"/>
                        <a:ea typeface="思源黑体 CN Medium" panose="020B0600000000000000" pitchFamily="34" charset="-122"/>
                      </a:rPr>
                      <a:t>13.93</a:t>
                    </a:r>
                  </a:p>
                </c:rich>
              </c:tx>
              <c:dLblPos val="l"/>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AEFD-4549-97AC-CA217D7AA649}"/>
                </c:ext>
              </c:extLst>
            </c:dLbl>
            <c:dLbl>
              <c:idx val="1"/>
              <c:tx>
                <c:rich>
                  <a:bodyPr/>
                  <a:lstStyle/>
                  <a:p>
                    <a:r>
                      <a:rPr lang="en-US" altLang="zh-CN" dirty="0">
                        <a:latin typeface="思源黑体 CN Heavy" panose="020B0A00000000000000" pitchFamily="34" charset="-122"/>
                        <a:ea typeface="思源黑体 CN Heavy" panose="020B0A00000000000000" pitchFamily="34" charset="-122"/>
                      </a:rPr>
                      <a:t>14.79</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EFD-4549-97AC-CA217D7AA649}"/>
                </c:ext>
              </c:extLst>
            </c:dLbl>
            <c:dLbl>
              <c:idx val="2"/>
              <c:tx>
                <c:rich>
                  <a:bodyPr/>
                  <a:lstStyle/>
                  <a:p>
                    <a:r>
                      <a:rPr lang="en-US" altLang="zh-CN" dirty="0"/>
                      <a:t>13.78</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EFD-4549-97AC-CA217D7AA649}"/>
                </c:ext>
              </c:extLst>
            </c:dLbl>
            <c:dLbl>
              <c:idx val="3"/>
              <c:tx>
                <c:rich>
                  <a:bodyPr/>
                  <a:lstStyle/>
                  <a:p>
                    <a:r>
                      <a:rPr lang="en-US" altLang="zh-CN" dirty="0"/>
                      <a:t>14.46</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EFD-4549-97AC-CA217D7AA649}"/>
                </c:ext>
              </c:extLst>
            </c:dLbl>
            <c:dLbl>
              <c:idx val="4"/>
              <c:layout>
                <c:manualLayout>
                  <c:x val="-4.0428208451609944E-2"/>
                  <c:y val="-7.7533217243290764E-2"/>
                </c:manualLayout>
              </c:layout>
              <c:tx>
                <c:rich>
                  <a:bodyPr/>
                  <a:lstStyle/>
                  <a:p>
                    <a:r>
                      <a:rPr lang="en-US" altLang="zh-CN" sz="800" dirty="0">
                        <a:latin typeface="思源黑体 CN Heavy" panose="020B0A00000000000000" pitchFamily="34" charset="-122"/>
                        <a:ea typeface="思源黑体 CN Heavy" panose="020B0A00000000000000" pitchFamily="34" charset="-122"/>
                      </a:rPr>
                      <a:t>15.07</a:t>
                    </a:r>
                  </a:p>
                </c:rich>
              </c:tx>
              <c:dLblPos val="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EFD-4549-97AC-CA217D7AA649}"/>
                </c:ext>
              </c:extLst>
            </c:dLbl>
            <c:dLbl>
              <c:idx val="5"/>
              <c:tx>
                <c:rich>
                  <a:bodyPr/>
                  <a:lstStyle/>
                  <a:p>
                    <a:r>
                      <a:rPr lang="en-US" altLang="zh-CN" dirty="0"/>
                      <a:t>14.47</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EFD-4549-97AC-CA217D7AA649}"/>
                </c:ext>
              </c:extLst>
            </c:dLbl>
            <c:dLbl>
              <c:idx val="6"/>
              <c:tx>
                <c:rich>
                  <a:bodyPr/>
                  <a:lstStyle/>
                  <a:p>
                    <a:r>
                      <a:rPr lang="en-US" altLang="zh-CN" dirty="0"/>
                      <a:t>14.87</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EFD-4549-97AC-CA217D7AA649}"/>
                </c:ext>
              </c:extLst>
            </c:dLbl>
            <c:dLbl>
              <c:idx val="7"/>
              <c:tx>
                <c:rich>
                  <a:bodyPr/>
                  <a:lstStyle/>
                  <a:p>
                    <a:r>
                      <a:rPr lang="en-US" altLang="zh-CN" dirty="0"/>
                      <a:t>14.42</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EFD-4549-97AC-CA217D7AA649}"/>
                </c:ext>
              </c:extLst>
            </c:dLbl>
            <c:dLbl>
              <c:idx val="8"/>
              <c:tx>
                <c:rich>
                  <a:bodyPr/>
                  <a:lstStyle/>
                  <a:p>
                    <a:r>
                      <a:rPr lang="en-US" altLang="zh-CN" dirty="0"/>
                      <a:t>13.24</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EFD-4549-97AC-CA217D7AA649}"/>
                </c:ext>
              </c:extLst>
            </c:dLbl>
            <c:dLbl>
              <c:idx val="9"/>
              <c:tx>
                <c:rich>
                  <a:bodyPr/>
                  <a:lstStyle/>
                  <a:p>
                    <a:r>
                      <a:rPr lang="en-US" altLang="zh-CN" dirty="0"/>
                      <a:t>14.88</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EFD-4549-97AC-CA217D7AA649}"/>
                </c:ext>
              </c:extLst>
            </c:dLbl>
            <c:dLbl>
              <c:idx val="10"/>
              <c:tx>
                <c:rich>
                  <a:bodyPr/>
                  <a:lstStyle/>
                  <a:p>
                    <a:r>
                      <a:rPr lang="en-US" altLang="zh-CN" dirty="0"/>
                      <a:t>13.82</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EFD-4549-97AC-CA217D7AA649}"/>
                </c:ext>
              </c:extLst>
            </c:dLbl>
            <c:dLbl>
              <c:idx val="11"/>
              <c:tx>
                <c:rich>
                  <a:bodyPr/>
                  <a:lstStyle/>
                  <a:p>
                    <a:r>
                      <a:rPr lang="en-US" altLang="zh-CN" dirty="0"/>
                      <a:t>14.41</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EFD-4549-97AC-CA217D7AA649}"/>
                </c:ext>
              </c:extLst>
            </c:dLbl>
            <c:dLbl>
              <c:idx val="12"/>
              <c:tx>
                <c:rich>
                  <a:bodyPr/>
                  <a:lstStyle/>
                  <a:p>
                    <a:r>
                      <a:rPr lang="en-US" altLang="zh-CN" dirty="0"/>
                      <a:t>13.93</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EFD-4549-97AC-CA217D7AA649}"/>
                </c:ext>
              </c:extLst>
            </c:dLbl>
            <c:spPr>
              <a:noFill/>
              <a:ln>
                <a:noFill/>
              </a:ln>
              <a:effectLst/>
            </c:spPr>
            <c:txPr>
              <a:bodyPr wrap="square" lIns="38100" tIns="19050" rIns="38100" bIns="19050" anchor="ctr">
                <a:spAutoFit/>
              </a:bodyPr>
              <a:lstStyle/>
              <a:p>
                <a:pPr>
                  <a:defRPr sz="800">
                    <a:solidFill>
                      <a:schemeClr val="bg2">
                        <a:lumMod val="25000"/>
                      </a:schemeClr>
                    </a:solidFill>
                    <a:latin typeface="思源黑体 CN Heavy" panose="020B0A00000000000000" pitchFamily="34" charset="-122"/>
                    <a:ea typeface="思源黑体 CN Heavy" panose="020B0A00000000000000"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6.1791697298483328</c:v>
                </c:pt>
                <c:pt idx="2">
                  <c:v>-1.08</c:v>
                </c:pt>
                <c:pt idx="3">
                  <c:v>3.83</c:v>
                </c:pt>
                <c:pt idx="4">
                  <c:v>8.2200000000000006</c:v>
                </c:pt>
                <c:pt idx="5">
                  <c:v>3.93</c:v>
                </c:pt>
                <c:pt idx="6">
                  <c:v>6.75</c:v>
                </c:pt>
                <c:pt idx="7">
                  <c:v>3.52</c:v>
                </c:pt>
                <c:pt idx="8">
                  <c:v>-4.96</c:v>
                </c:pt>
              </c:numCache>
            </c:numRef>
          </c:val>
          <c:smooth val="0"/>
          <c:extLst>
            <c:ext xmlns:c16="http://schemas.microsoft.com/office/drawing/2014/chart" uri="{C3380CC4-5D6E-409C-BE32-E72D297353CC}">
              <c16:uniqueId val="{0000000D-AEFD-4549-97AC-CA217D7AA649}"/>
            </c:ext>
          </c:extLst>
        </c:ser>
        <c:dLbls>
          <c:showLegendKey val="0"/>
          <c:showVal val="0"/>
          <c:showCatName val="0"/>
          <c:showSerName val="0"/>
          <c:showPercent val="0"/>
          <c:showBubbleSize val="0"/>
        </c:dLbls>
        <c:marker val="1"/>
        <c:smooth val="0"/>
        <c:axId val="338382160"/>
        <c:axId val="641273520"/>
      </c:lineChart>
      <c:catAx>
        <c:axId val="33838216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latin typeface="思源黑体 CN" panose="020B0500000000000000" pitchFamily="34" charset="-122"/>
                <a:ea typeface="思源黑体 CN" panose="020B0500000000000000" pitchFamily="34" charset="-122"/>
              </a:defRPr>
            </a:pPr>
            <a:endParaRPr lang="zh-CN"/>
          </a:p>
        </c:txPr>
        <c:crossAx val="641273520"/>
        <c:crosses val="autoZero"/>
        <c:auto val="1"/>
        <c:lblAlgn val="ctr"/>
        <c:lblOffset val="100"/>
        <c:tickLblSkip val="1"/>
        <c:tickMarkSkip val="1"/>
        <c:noMultiLvlLbl val="0"/>
      </c:catAx>
      <c:valAx>
        <c:axId val="641273520"/>
        <c:scaling>
          <c:orientation val="minMax"/>
          <c:max val="20"/>
          <c:min val="-20"/>
        </c:scaling>
        <c:delete val="1"/>
        <c:axPos val="l"/>
        <c:numFmt formatCode="0.0_ " sourceLinked="0"/>
        <c:majorTickMark val="out"/>
        <c:minorTickMark val="none"/>
        <c:tickLblPos val="nextTo"/>
        <c:crossAx val="33838216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2">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Y2024</c:v>
                </c:pt>
              </c:strCache>
            </c:strRef>
          </c:tx>
          <c:spPr>
            <a:ln w="38100">
              <a:solidFill>
                <a:srgbClr val="339933"/>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339933"/>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3BDA-4FA8-B8BB-C665CEBE6690}"/>
              </c:ext>
            </c:extLst>
          </c:dPt>
          <c:dPt>
            <c:idx val="1"/>
            <c:bubble3D val="0"/>
            <c:extLst>
              <c:ext xmlns:c16="http://schemas.microsoft.com/office/drawing/2014/chart" uri="{C3380CC4-5D6E-409C-BE32-E72D297353CC}">
                <c16:uniqueId val="{00000001-3BDA-4FA8-B8BB-C665CEBE6690}"/>
              </c:ext>
            </c:extLst>
          </c:dPt>
          <c:dPt>
            <c:idx val="2"/>
            <c:bubble3D val="0"/>
            <c:extLst>
              <c:ext xmlns:c16="http://schemas.microsoft.com/office/drawing/2014/chart" uri="{C3380CC4-5D6E-409C-BE32-E72D297353CC}">
                <c16:uniqueId val="{00000002-3BDA-4FA8-B8BB-C665CEBE6690}"/>
              </c:ext>
            </c:extLst>
          </c:dPt>
          <c:dPt>
            <c:idx val="3"/>
            <c:bubble3D val="0"/>
            <c:extLst>
              <c:ext xmlns:c16="http://schemas.microsoft.com/office/drawing/2014/chart" uri="{C3380CC4-5D6E-409C-BE32-E72D297353CC}">
                <c16:uniqueId val="{00000003-3BDA-4FA8-B8BB-C665CEBE6690}"/>
              </c:ext>
            </c:extLst>
          </c:dPt>
          <c:dPt>
            <c:idx val="4"/>
            <c:bubble3D val="0"/>
            <c:extLst>
              <c:ext xmlns:c16="http://schemas.microsoft.com/office/drawing/2014/chart" uri="{C3380CC4-5D6E-409C-BE32-E72D297353CC}">
                <c16:uniqueId val="{00000004-3BDA-4FA8-B8BB-C665CEBE6690}"/>
              </c:ext>
            </c:extLst>
          </c:dPt>
          <c:dPt>
            <c:idx val="5"/>
            <c:bubble3D val="0"/>
            <c:extLst>
              <c:ext xmlns:c16="http://schemas.microsoft.com/office/drawing/2014/chart" uri="{C3380CC4-5D6E-409C-BE32-E72D297353CC}">
                <c16:uniqueId val="{00000005-3BDA-4FA8-B8BB-C665CEBE6690}"/>
              </c:ext>
            </c:extLst>
          </c:dPt>
          <c:dPt>
            <c:idx val="6"/>
            <c:bubble3D val="0"/>
            <c:extLst>
              <c:ext xmlns:c16="http://schemas.microsoft.com/office/drawing/2014/chart" uri="{C3380CC4-5D6E-409C-BE32-E72D297353CC}">
                <c16:uniqueId val="{00000006-3BDA-4FA8-B8BB-C665CEBE6690}"/>
              </c:ext>
            </c:extLst>
          </c:dPt>
          <c:dPt>
            <c:idx val="7"/>
            <c:bubble3D val="0"/>
            <c:extLst>
              <c:ext xmlns:c16="http://schemas.microsoft.com/office/drawing/2014/chart" uri="{C3380CC4-5D6E-409C-BE32-E72D297353CC}">
                <c16:uniqueId val="{00000007-3BDA-4FA8-B8BB-C665CEBE6690}"/>
              </c:ext>
            </c:extLst>
          </c:dPt>
          <c:dPt>
            <c:idx val="8"/>
            <c:bubble3D val="0"/>
            <c:extLst>
              <c:ext xmlns:c16="http://schemas.microsoft.com/office/drawing/2014/chart" uri="{C3380CC4-5D6E-409C-BE32-E72D297353CC}">
                <c16:uniqueId val="{00000008-3BDA-4FA8-B8BB-C665CEBE6690}"/>
              </c:ext>
            </c:extLst>
          </c:dPt>
          <c:dPt>
            <c:idx val="9"/>
            <c:bubble3D val="0"/>
            <c:extLst>
              <c:ext xmlns:c16="http://schemas.microsoft.com/office/drawing/2014/chart" uri="{C3380CC4-5D6E-409C-BE32-E72D297353CC}">
                <c16:uniqueId val="{00000009-3BDA-4FA8-B8BB-C665CEBE6690}"/>
              </c:ext>
            </c:extLst>
          </c:dPt>
          <c:dPt>
            <c:idx val="10"/>
            <c:bubble3D val="0"/>
            <c:extLst>
              <c:ext xmlns:c16="http://schemas.microsoft.com/office/drawing/2014/chart" uri="{C3380CC4-5D6E-409C-BE32-E72D297353CC}">
                <c16:uniqueId val="{0000000A-3BDA-4FA8-B8BB-C665CEBE6690}"/>
              </c:ext>
            </c:extLst>
          </c:dPt>
          <c:dPt>
            <c:idx val="11"/>
            <c:bubble3D val="0"/>
            <c:extLst>
              <c:ext xmlns:c16="http://schemas.microsoft.com/office/drawing/2014/chart" uri="{C3380CC4-5D6E-409C-BE32-E72D297353CC}">
                <c16:uniqueId val="{0000000B-3BDA-4FA8-B8BB-C665CEBE6690}"/>
              </c:ext>
            </c:extLst>
          </c:dPt>
          <c:dLbls>
            <c:dLbl>
              <c:idx val="0"/>
              <c:tx>
                <c:rich>
                  <a:bodyPr/>
                  <a:lstStyle/>
                  <a:p>
                    <a:r>
                      <a:rPr lang="en-US" altLang="zh-CN" dirty="0">
                        <a:latin typeface="思源黑体 CN Medium" panose="020B0600000000000000" pitchFamily="34" charset="-122"/>
                        <a:ea typeface="思源黑体 CN Medium" panose="020B0600000000000000" pitchFamily="34" charset="-122"/>
                      </a:rPr>
                      <a:t>1.53</a:t>
                    </a:r>
                  </a:p>
                </c:rich>
              </c:tx>
              <c:dLblPos val="l"/>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3BDA-4FA8-B8BB-C665CEBE6690}"/>
                </c:ext>
              </c:extLst>
            </c:dLbl>
            <c:dLbl>
              <c:idx val="1"/>
              <c:tx>
                <c:rich>
                  <a:bodyPr/>
                  <a:lstStyle/>
                  <a:p>
                    <a:r>
                      <a:rPr lang="en-US" altLang="zh-CN" dirty="0">
                        <a:latin typeface="思源黑体 CN Heavy" panose="020B0A00000000000000" pitchFamily="34" charset="-122"/>
                        <a:ea typeface="思源黑体 CN Heavy" panose="020B0A00000000000000" pitchFamily="34" charset="-122"/>
                      </a:rPr>
                      <a:t>1.55</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3BDA-4FA8-B8BB-C665CEBE6690}"/>
                </c:ext>
              </c:extLst>
            </c:dLbl>
            <c:dLbl>
              <c:idx val="2"/>
              <c:tx>
                <c:rich>
                  <a:bodyPr/>
                  <a:lstStyle/>
                  <a:p>
                    <a:r>
                      <a:rPr lang="en-US" altLang="zh-CN" dirty="0"/>
                      <a:t>1.22</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3BDA-4FA8-B8BB-C665CEBE6690}"/>
                </c:ext>
              </c:extLst>
            </c:dLbl>
            <c:dLbl>
              <c:idx val="3"/>
              <c:tx>
                <c:rich>
                  <a:bodyPr/>
                  <a:lstStyle/>
                  <a:p>
                    <a:r>
                      <a:rPr lang="en-US" altLang="zh-CN" dirty="0"/>
                      <a:t>1.44</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3BDA-4FA8-B8BB-C665CEBE6690}"/>
                </c:ext>
              </c:extLst>
            </c:dLbl>
            <c:dLbl>
              <c:idx val="4"/>
              <c:tx>
                <c:rich>
                  <a:bodyPr/>
                  <a:lstStyle/>
                  <a:p>
                    <a:r>
                      <a:rPr lang="en-US" altLang="zh-CN" dirty="0"/>
                      <a:t>1.17</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3BDA-4FA8-B8BB-C665CEBE6690}"/>
                </c:ext>
              </c:extLst>
            </c:dLbl>
            <c:dLbl>
              <c:idx val="5"/>
              <c:tx>
                <c:rich>
                  <a:bodyPr/>
                  <a:lstStyle/>
                  <a:p>
                    <a:r>
                      <a:rPr lang="en-US" altLang="zh-CN" dirty="0"/>
                      <a:t>1.17</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3BDA-4FA8-B8BB-C665CEBE6690}"/>
                </c:ext>
              </c:extLst>
            </c:dLbl>
            <c:dLbl>
              <c:idx val="6"/>
              <c:tx>
                <c:rich>
                  <a:bodyPr/>
                  <a:lstStyle/>
                  <a:p>
                    <a:r>
                      <a:rPr lang="en-US" altLang="zh-CN" dirty="0"/>
                      <a:t>1.23</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3BDA-4FA8-B8BB-C665CEBE6690}"/>
                </c:ext>
              </c:extLst>
            </c:dLbl>
            <c:dLbl>
              <c:idx val="7"/>
              <c:tx>
                <c:rich>
                  <a:bodyPr/>
                  <a:lstStyle/>
                  <a:p>
                    <a:r>
                      <a:rPr lang="en-US" altLang="zh-CN" dirty="0"/>
                      <a:t>1.13</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3BDA-4FA8-B8BB-C665CEBE6690}"/>
                </c:ext>
              </c:extLst>
            </c:dLbl>
            <c:dLbl>
              <c:idx val="8"/>
              <c:tx>
                <c:rich>
                  <a:bodyPr/>
                  <a:lstStyle/>
                  <a:p>
                    <a:r>
                      <a:rPr lang="en-US" altLang="zh-CN" dirty="0"/>
                      <a:t>0.96</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3BDA-4FA8-B8BB-C665CEBE6690}"/>
                </c:ext>
              </c:extLst>
            </c:dLbl>
            <c:dLbl>
              <c:idx val="9"/>
              <c:tx>
                <c:rich>
                  <a:bodyPr/>
                  <a:lstStyle/>
                  <a:p>
                    <a:r>
                      <a:rPr lang="en-US" altLang="zh-CN" dirty="0"/>
                      <a:t>1.46</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3BDA-4FA8-B8BB-C665CEBE6690}"/>
                </c:ext>
              </c:extLst>
            </c:dLbl>
            <c:dLbl>
              <c:idx val="10"/>
              <c:tx>
                <c:rich>
                  <a:bodyPr/>
                  <a:lstStyle/>
                  <a:p>
                    <a:r>
                      <a:rPr lang="en-US" altLang="zh-CN" dirty="0"/>
                      <a:t>1.36</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3BDA-4FA8-B8BB-C665CEBE6690}"/>
                </c:ext>
              </c:extLst>
            </c:dLbl>
            <c:dLbl>
              <c:idx val="11"/>
              <c:tx>
                <c:rich>
                  <a:bodyPr/>
                  <a:lstStyle/>
                  <a:p>
                    <a:r>
                      <a:rPr lang="en-US" altLang="zh-CN" dirty="0"/>
                      <a:t>1.30</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3BDA-4FA8-B8BB-C665CEBE6690}"/>
                </c:ext>
              </c:extLst>
            </c:dLbl>
            <c:dLbl>
              <c:idx val="12"/>
              <c:tx>
                <c:rich>
                  <a:bodyPr/>
                  <a:lstStyle/>
                  <a:p>
                    <a:r>
                      <a:rPr lang="en-US" altLang="zh-CN" dirty="0"/>
                      <a:t>1.53</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3BDA-4FA8-B8BB-C665CEBE6690}"/>
                </c:ext>
              </c:extLst>
            </c:dLbl>
            <c:spPr>
              <a:noFill/>
              <a:ln>
                <a:noFill/>
              </a:ln>
              <a:effectLst/>
            </c:spPr>
            <c:txPr>
              <a:bodyPr wrap="square" lIns="38100" tIns="19050" rIns="38100" bIns="19050" anchor="ctr">
                <a:spAutoFit/>
              </a:bodyPr>
              <a:lstStyle/>
              <a:p>
                <a:pPr>
                  <a:defRPr sz="800">
                    <a:solidFill>
                      <a:schemeClr val="bg2">
                        <a:lumMod val="25000"/>
                      </a:schemeClr>
                    </a:solidFill>
                    <a:latin typeface="思源黑体 CN Heavy" panose="020B0A00000000000000" pitchFamily="34" charset="-122"/>
                    <a:ea typeface="思源黑体 CN Heavy" panose="020B0A00000000000000"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0.09</c:v>
                </c:pt>
                <c:pt idx="2">
                  <c:v>-2.5099999999999998</c:v>
                </c:pt>
                <c:pt idx="3">
                  <c:v>-0.73</c:v>
                </c:pt>
                <c:pt idx="4">
                  <c:v>-2.9</c:v>
                </c:pt>
                <c:pt idx="5">
                  <c:v>-2.89</c:v>
                </c:pt>
                <c:pt idx="6">
                  <c:v>-2.46</c:v>
                </c:pt>
                <c:pt idx="7">
                  <c:v>-3.26</c:v>
                </c:pt>
                <c:pt idx="8">
                  <c:v>-4.5999999999999996</c:v>
                </c:pt>
              </c:numCache>
            </c:numRef>
          </c:val>
          <c:smooth val="0"/>
          <c:extLst>
            <c:ext xmlns:c16="http://schemas.microsoft.com/office/drawing/2014/chart" uri="{C3380CC4-5D6E-409C-BE32-E72D297353CC}">
              <c16:uniqueId val="{0000000D-3BDA-4FA8-B8BB-C665CEBE6690}"/>
            </c:ext>
          </c:extLst>
        </c:ser>
        <c:dLbls>
          <c:showLegendKey val="0"/>
          <c:showVal val="0"/>
          <c:showCatName val="0"/>
          <c:showSerName val="0"/>
          <c:showPercent val="0"/>
          <c:showBubbleSize val="0"/>
        </c:dLbls>
        <c:marker val="1"/>
        <c:smooth val="0"/>
        <c:axId val="646423712"/>
        <c:axId val="646424104"/>
      </c:lineChart>
      <c:catAx>
        <c:axId val="646423712"/>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latin typeface="思源黑体 CN" panose="020B0500000000000000" pitchFamily="34" charset="-122"/>
                <a:ea typeface="思源黑体 CN" panose="020B0500000000000000" pitchFamily="34" charset="-122"/>
              </a:defRPr>
            </a:pPr>
            <a:endParaRPr lang="zh-CN"/>
          </a:p>
        </c:txPr>
        <c:crossAx val="646424104"/>
        <c:crosses val="autoZero"/>
        <c:auto val="1"/>
        <c:lblAlgn val="ctr"/>
        <c:lblOffset val="100"/>
        <c:tickLblSkip val="1"/>
        <c:tickMarkSkip val="1"/>
        <c:noMultiLvlLbl val="0"/>
      </c:catAx>
      <c:valAx>
        <c:axId val="646424104"/>
        <c:scaling>
          <c:orientation val="minMax"/>
          <c:max val="10"/>
          <c:min val="-10"/>
        </c:scaling>
        <c:delete val="1"/>
        <c:axPos val="l"/>
        <c:numFmt formatCode="0.0_ " sourceLinked="0"/>
        <c:majorTickMark val="out"/>
        <c:minorTickMark val="none"/>
        <c:tickLblPos val="nextTo"/>
        <c:crossAx val="646423712"/>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2">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金额</c:v>
                </c:pt>
              </c:strCache>
            </c:strRef>
          </c:tx>
          <c:spPr>
            <a:solidFill>
              <a:srgbClr val="339933"/>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1"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A00</c:v>
                </c:pt>
                <c:pt idx="1">
                  <c:v>A0</c:v>
                </c:pt>
                <c:pt idx="2">
                  <c:v>A</c:v>
                </c:pt>
                <c:pt idx="3">
                  <c:v>B</c:v>
                </c:pt>
                <c:pt idx="4">
                  <c:v>C</c:v>
                </c:pt>
              </c:strCache>
            </c:strRef>
          </c:cat>
          <c:val>
            <c:numRef>
              <c:f>Sheet1!$B$2:$B$6</c:f>
              <c:numCache>
                <c:formatCode>#,##0.00_);[Red]\(#,##0.00\)</c:formatCode>
                <c:ptCount val="5"/>
                <c:pt idx="0">
                  <c:v>0.6893234752981261</c:v>
                </c:pt>
                <c:pt idx="1">
                  <c:v>0.5820739459369334</c:v>
                </c:pt>
                <c:pt idx="2">
                  <c:v>1.4308779003898411</c:v>
                </c:pt>
                <c:pt idx="3">
                  <c:v>0.88613924208426764</c:v>
                </c:pt>
                <c:pt idx="4">
                  <c:v>1.2495352755064311</c:v>
                </c:pt>
              </c:numCache>
            </c:numRef>
          </c:val>
          <c:extLst>
            <c:ext xmlns:c16="http://schemas.microsoft.com/office/drawing/2014/chart" uri="{C3380CC4-5D6E-409C-BE32-E72D297353CC}">
              <c16:uniqueId val="{00000000-B2CF-41C9-B57B-EF784E5FC2BB}"/>
            </c:ext>
          </c:extLst>
        </c:ser>
        <c:dLbls>
          <c:showLegendKey val="0"/>
          <c:showVal val="0"/>
          <c:showCatName val="0"/>
          <c:showSerName val="0"/>
          <c:showPercent val="0"/>
          <c:showBubbleSize val="0"/>
        </c:dLbls>
        <c:gapWidth val="97"/>
        <c:axId val="646421752"/>
        <c:axId val="646424888"/>
      </c:barChart>
      <c:catAx>
        <c:axId val="646421752"/>
        <c:scaling>
          <c:orientation val="maxMin"/>
        </c:scaling>
        <c:delete val="1"/>
        <c:axPos val="l"/>
        <c:numFmt formatCode="General" sourceLinked="1"/>
        <c:majorTickMark val="none"/>
        <c:minorTickMark val="none"/>
        <c:tickLblPos val="nextTo"/>
        <c:crossAx val="646424888"/>
        <c:crosses val="autoZero"/>
        <c:auto val="1"/>
        <c:lblAlgn val="ctr"/>
        <c:lblOffset val="100"/>
        <c:noMultiLvlLbl val="0"/>
      </c:catAx>
      <c:valAx>
        <c:axId val="646424888"/>
        <c:scaling>
          <c:orientation val="minMax"/>
          <c:max val="4"/>
          <c:min val="0"/>
        </c:scaling>
        <c:delete val="1"/>
        <c:axPos val="t"/>
        <c:numFmt formatCode="#,##0.00_);[Red]\(#,##0.00\)" sourceLinked="1"/>
        <c:majorTickMark val="out"/>
        <c:minorTickMark val="none"/>
        <c:tickLblPos val="nextTo"/>
        <c:crossAx val="646421752"/>
        <c:crosses val="autoZero"/>
        <c:crossBetween val="between"/>
        <c:majorUnit val="4"/>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339933"/>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1"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A00</c:v>
                </c:pt>
                <c:pt idx="1">
                  <c:v>A0</c:v>
                </c:pt>
                <c:pt idx="2">
                  <c:v>A</c:v>
                </c:pt>
                <c:pt idx="3">
                  <c:v>B</c:v>
                </c:pt>
                <c:pt idx="4">
                  <c:v>C</c:v>
                </c:pt>
              </c:strCache>
            </c:strRef>
          </c:cat>
          <c:val>
            <c:numRef>
              <c:f>Sheet1!$B$2:$B$6</c:f>
              <c:numCache>
                <c:formatCode>0.00</c:formatCode>
                <c:ptCount val="5"/>
                <c:pt idx="0">
                  <c:v>0.65</c:v>
                </c:pt>
                <c:pt idx="1">
                  <c:v>0.64</c:v>
                </c:pt>
                <c:pt idx="2">
                  <c:v>1.39</c:v>
                </c:pt>
                <c:pt idx="3">
                  <c:v>1.38</c:v>
                </c:pt>
                <c:pt idx="4">
                  <c:v>1.04</c:v>
                </c:pt>
              </c:numCache>
            </c:numRef>
          </c:val>
          <c:extLst>
            <c:ext xmlns:c16="http://schemas.microsoft.com/office/drawing/2014/chart" uri="{C3380CC4-5D6E-409C-BE32-E72D297353CC}">
              <c16:uniqueId val="{00000000-3642-4C83-A2C7-B83630ED9F65}"/>
            </c:ext>
          </c:extLst>
        </c:ser>
        <c:dLbls>
          <c:showLegendKey val="0"/>
          <c:showVal val="0"/>
          <c:showCatName val="0"/>
          <c:showSerName val="0"/>
          <c:showPercent val="0"/>
          <c:showBubbleSize val="0"/>
        </c:dLbls>
        <c:gapWidth val="100"/>
        <c:axId val="646425280"/>
        <c:axId val="646425672"/>
      </c:barChart>
      <c:catAx>
        <c:axId val="646425280"/>
        <c:scaling>
          <c:orientation val="maxMin"/>
        </c:scaling>
        <c:delete val="1"/>
        <c:axPos val="r"/>
        <c:numFmt formatCode="General" sourceLinked="1"/>
        <c:majorTickMark val="out"/>
        <c:minorTickMark val="none"/>
        <c:tickLblPos val="nextTo"/>
        <c:crossAx val="646425672"/>
        <c:crosses val="autoZero"/>
        <c:auto val="1"/>
        <c:lblAlgn val="ctr"/>
        <c:lblOffset val="100"/>
        <c:noMultiLvlLbl val="0"/>
      </c:catAx>
      <c:valAx>
        <c:axId val="646425672"/>
        <c:scaling>
          <c:orientation val="maxMin"/>
          <c:max val="4"/>
        </c:scaling>
        <c:delete val="1"/>
        <c:axPos val="t"/>
        <c:numFmt formatCode="0.00" sourceLinked="1"/>
        <c:majorTickMark val="out"/>
        <c:minorTickMark val="none"/>
        <c:tickLblPos val="nextTo"/>
        <c:crossAx val="646425280"/>
        <c:crosses val="autoZero"/>
        <c:crossBetween val="between"/>
        <c:majorUnit val="4"/>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细分市场</c:v>
                </c:pt>
              </c:strCache>
            </c:strRef>
          </c:tx>
          <c:spPr>
            <a:effectLst>
              <a:outerShdw blurRad="88900" algn="ctr" rotWithShape="0">
                <a:srgbClr val="000000">
                  <a:alpha val="40000"/>
                </a:srgbClr>
              </a:outerShdw>
            </a:effectLst>
          </c:spPr>
          <c:dPt>
            <c:idx val="0"/>
            <c:bubble3D val="0"/>
            <c:spPr>
              <a:solidFill>
                <a:srgbClr val="33CC33"/>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73A3-4479-87D3-ADC412F14879}"/>
              </c:ext>
            </c:extLst>
          </c:dPt>
          <c:dPt>
            <c:idx val="1"/>
            <c:bubble3D val="0"/>
            <c:spPr>
              <a:solidFill>
                <a:srgbClr val="CCFFC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73A3-4479-87D3-ADC412F14879}"/>
              </c:ext>
            </c:extLst>
          </c:dPt>
          <c:dPt>
            <c:idx val="2"/>
            <c:bubble3D val="0"/>
            <c:spPr>
              <a:solidFill>
                <a:srgbClr val="00610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73A3-4479-87D3-ADC412F14879}"/>
              </c:ext>
            </c:extLst>
          </c:dPt>
          <c:dPt>
            <c:idx val="3"/>
            <c:bubble3D val="0"/>
            <c:spPr>
              <a:solidFill>
                <a:srgbClr val="339933"/>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73A3-4479-87D3-ADC412F14879}"/>
              </c:ext>
            </c:extLst>
          </c:dPt>
          <c:dPt>
            <c:idx val="4"/>
            <c:bubble3D val="0"/>
            <c:spPr>
              <a:solidFill>
                <a:srgbClr val="92D05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8-04B4-4131-B602-98BC9BE954EC}"/>
              </c:ext>
            </c:extLst>
          </c:dPt>
          <c:cat>
            <c:strRef>
              <c:f>Sheet1!$A$2:$A$6</c:f>
              <c:strCache>
                <c:ptCount val="5"/>
                <c:pt idx="0">
                  <c:v>A00级</c:v>
                </c:pt>
                <c:pt idx="1">
                  <c:v>A0</c:v>
                </c:pt>
                <c:pt idx="2">
                  <c:v>A级</c:v>
                </c:pt>
                <c:pt idx="3">
                  <c:v>B级</c:v>
                </c:pt>
                <c:pt idx="4">
                  <c:v>C级</c:v>
                </c:pt>
              </c:strCache>
            </c:strRef>
          </c:cat>
          <c:val>
            <c:numRef>
              <c:f>Sheet1!$B$2:$B$6</c:f>
              <c:numCache>
                <c:formatCode>#,##0_ </c:formatCode>
                <c:ptCount val="5"/>
                <c:pt idx="0">
                  <c:v>73375</c:v>
                </c:pt>
                <c:pt idx="1">
                  <c:v>95962</c:v>
                </c:pt>
                <c:pt idx="2">
                  <c:v>112097</c:v>
                </c:pt>
                <c:pt idx="3">
                  <c:v>160440</c:v>
                </c:pt>
                <c:pt idx="4">
                  <c:v>48674</c:v>
                </c:pt>
              </c:numCache>
            </c:numRef>
          </c:val>
          <c:extLst>
            <c:ext xmlns:c16="http://schemas.microsoft.com/office/drawing/2014/chart" uri="{C3380CC4-5D6E-409C-BE32-E72D297353CC}">
              <c16:uniqueId val="{00000008-73A3-4479-87D3-ADC412F14879}"/>
            </c:ext>
          </c:extLst>
        </c:ser>
        <c:dLbls>
          <c:showLegendKey val="0"/>
          <c:showVal val="0"/>
          <c:showCatName val="0"/>
          <c:showSerName val="0"/>
          <c:showPercent val="0"/>
          <c:showBubbleSize val="0"/>
          <c:showLeaderLines val="1"/>
        </c:dLbls>
        <c:firstSliceAng val="8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Y2024</c:v>
                </c:pt>
              </c:strCache>
            </c:strRef>
          </c:tx>
          <c:spPr>
            <a:ln w="38100">
              <a:solidFill>
                <a:srgbClr val="339933"/>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339933"/>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EFD-4549-97AC-CA217D7AA649}"/>
              </c:ext>
            </c:extLst>
          </c:dPt>
          <c:dPt>
            <c:idx val="1"/>
            <c:bubble3D val="0"/>
            <c:extLst>
              <c:ext xmlns:c16="http://schemas.microsoft.com/office/drawing/2014/chart" uri="{C3380CC4-5D6E-409C-BE32-E72D297353CC}">
                <c16:uniqueId val="{00000001-AEFD-4549-97AC-CA217D7AA649}"/>
              </c:ext>
            </c:extLst>
          </c:dPt>
          <c:dPt>
            <c:idx val="2"/>
            <c:bubble3D val="0"/>
            <c:extLst>
              <c:ext xmlns:c16="http://schemas.microsoft.com/office/drawing/2014/chart" uri="{C3380CC4-5D6E-409C-BE32-E72D297353CC}">
                <c16:uniqueId val="{00000002-AEFD-4549-97AC-CA217D7AA649}"/>
              </c:ext>
            </c:extLst>
          </c:dPt>
          <c:dPt>
            <c:idx val="3"/>
            <c:bubble3D val="0"/>
            <c:extLst>
              <c:ext xmlns:c16="http://schemas.microsoft.com/office/drawing/2014/chart" uri="{C3380CC4-5D6E-409C-BE32-E72D297353CC}">
                <c16:uniqueId val="{00000003-AEFD-4549-97AC-CA217D7AA649}"/>
              </c:ext>
            </c:extLst>
          </c:dPt>
          <c:dPt>
            <c:idx val="4"/>
            <c:bubble3D val="0"/>
            <c:extLst>
              <c:ext xmlns:c16="http://schemas.microsoft.com/office/drawing/2014/chart" uri="{C3380CC4-5D6E-409C-BE32-E72D297353CC}">
                <c16:uniqueId val="{00000004-AEFD-4549-97AC-CA217D7AA649}"/>
              </c:ext>
            </c:extLst>
          </c:dPt>
          <c:dPt>
            <c:idx val="5"/>
            <c:bubble3D val="0"/>
            <c:extLst>
              <c:ext xmlns:c16="http://schemas.microsoft.com/office/drawing/2014/chart" uri="{C3380CC4-5D6E-409C-BE32-E72D297353CC}">
                <c16:uniqueId val="{00000005-AEFD-4549-97AC-CA217D7AA649}"/>
              </c:ext>
            </c:extLst>
          </c:dPt>
          <c:dPt>
            <c:idx val="6"/>
            <c:bubble3D val="0"/>
            <c:extLst>
              <c:ext xmlns:c16="http://schemas.microsoft.com/office/drawing/2014/chart" uri="{C3380CC4-5D6E-409C-BE32-E72D297353CC}">
                <c16:uniqueId val="{00000006-AEFD-4549-97AC-CA217D7AA649}"/>
              </c:ext>
            </c:extLst>
          </c:dPt>
          <c:dPt>
            <c:idx val="7"/>
            <c:bubble3D val="0"/>
            <c:extLst>
              <c:ext xmlns:c16="http://schemas.microsoft.com/office/drawing/2014/chart" uri="{C3380CC4-5D6E-409C-BE32-E72D297353CC}">
                <c16:uniqueId val="{00000007-AEFD-4549-97AC-CA217D7AA649}"/>
              </c:ext>
            </c:extLst>
          </c:dPt>
          <c:dPt>
            <c:idx val="8"/>
            <c:bubble3D val="0"/>
            <c:extLst>
              <c:ext xmlns:c16="http://schemas.microsoft.com/office/drawing/2014/chart" uri="{C3380CC4-5D6E-409C-BE32-E72D297353CC}">
                <c16:uniqueId val="{00000008-AEFD-4549-97AC-CA217D7AA649}"/>
              </c:ext>
            </c:extLst>
          </c:dPt>
          <c:dPt>
            <c:idx val="9"/>
            <c:bubble3D val="0"/>
            <c:extLst>
              <c:ext xmlns:c16="http://schemas.microsoft.com/office/drawing/2014/chart" uri="{C3380CC4-5D6E-409C-BE32-E72D297353CC}">
                <c16:uniqueId val="{00000009-AEFD-4549-97AC-CA217D7AA649}"/>
              </c:ext>
            </c:extLst>
          </c:dPt>
          <c:dPt>
            <c:idx val="10"/>
            <c:bubble3D val="0"/>
            <c:extLst>
              <c:ext xmlns:c16="http://schemas.microsoft.com/office/drawing/2014/chart" uri="{C3380CC4-5D6E-409C-BE32-E72D297353CC}">
                <c16:uniqueId val="{0000000A-AEFD-4549-97AC-CA217D7AA649}"/>
              </c:ext>
            </c:extLst>
          </c:dPt>
          <c:dPt>
            <c:idx val="11"/>
            <c:bubble3D val="0"/>
            <c:extLst>
              <c:ext xmlns:c16="http://schemas.microsoft.com/office/drawing/2014/chart" uri="{C3380CC4-5D6E-409C-BE32-E72D297353CC}">
                <c16:uniqueId val="{0000000B-AEFD-4549-97AC-CA217D7AA649}"/>
              </c:ext>
            </c:extLst>
          </c:dPt>
          <c:dLbls>
            <c:dLbl>
              <c:idx val="0"/>
              <c:tx>
                <c:rich>
                  <a:bodyPr/>
                  <a:lstStyle/>
                  <a:p>
                    <a:r>
                      <a:rPr lang="en-US" altLang="zh-CN" dirty="0">
                        <a:latin typeface="思源黑体 CN Medium" panose="020B0600000000000000" pitchFamily="34" charset="-122"/>
                        <a:ea typeface="思源黑体 CN Medium" panose="020B0600000000000000" pitchFamily="34" charset="-122"/>
                      </a:rPr>
                      <a:t>1.49</a:t>
                    </a:r>
                  </a:p>
                </c:rich>
              </c:tx>
              <c:dLblPos val="l"/>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AEFD-4549-97AC-CA217D7AA649}"/>
                </c:ext>
              </c:extLst>
            </c:dLbl>
            <c:dLbl>
              <c:idx val="1"/>
              <c:tx>
                <c:rich>
                  <a:bodyPr/>
                  <a:lstStyle/>
                  <a:p>
                    <a:r>
                      <a:rPr lang="en-US" altLang="zh-CN" dirty="0">
                        <a:latin typeface="思源黑体 CN Heavy" panose="020B0A00000000000000" pitchFamily="34" charset="-122"/>
                        <a:ea typeface="思源黑体 CN Heavy" panose="020B0A00000000000000" pitchFamily="34" charset="-122"/>
                      </a:rPr>
                      <a:t>1.65</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EFD-4549-97AC-CA217D7AA649}"/>
                </c:ext>
              </c:extLst>
            </c:dLbl>
            <c:dLbl>
              <c:idx val="2"/>
              <c:tx>
                <c:rich>
                  <a:bodyPr/>
                  <a:lstStyle/>
                  <a:p>
                    <a:r>
                      <a:rPr lang="en-US" altLang="zh-CN" dirty="0"/>
                      <a:t>1.66</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EFD-4549-97AC-CA217D7AA649}"/>
                </c:ext>
              </c:extLst>
            </c:dLbl>
            <c:dLbl>
              <c:idx val="3"/>
              <c:tx>
                <c:rich>
                  <a:bodyPr/>
                  <a:lstStyle/>
                  <a:p>
                    <a:r>
                      <a:rPr lang="en-US" altLang="zh-CN" dirty="0"/>
                      <a:t>1.51</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EFD-4549-97AC-CA217D7AA649}"/>
                </c:ext>
              </c:extLst>
            </c:dLbl>
            <c:dLbl>
              <c:idx val="4"/>
              <c:tx>
                <c:rich>
                  <a:bodyPr/>
                  <a:lstStyle/>
                  <a:p>
                    <a:r>
                      <a:rPr lang="en-US" altLang="zh-CN" dirty="0"/>
                      <a:t>0.90</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EFD-4549-97AC-CA217D7AA649}"/>
                </c:ext>
              </c:extLst>
            </c:dLbl>
            <c:dLbl>
              <c:idx val="5"/>
              <c:tx>
                <c:rich>
                  <a:bodyPr/>
                  <a:lstStyle/>
                  <a:p>
                    <a:r>
                      <a:rPr lang="en-US" altLang="zh-CN" dirty="0"/>
                      <a:t>1.00</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EFD-4549-97AC-CA217D7AA649}"/>
                </c:ext>
              </c:extLst>
            </c:dLbl>
            <c:dLbl>
              <c:idx val="6"/>
              <c:tx>
                <c:rich>
                  <a:bodyPr/>
                  <a:lstStyle/>
                  <a:p>
                    <a:r>
                      <a:rPr lang="en-US" altLang="zh-CN" dirty="0"/>
                      <a:t>0.97</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EFD-4549-97AC-CA217D7AA649}"/>
                </c:ext>
              </c:extLst>
            </c:dLbl>
            <c:dLbl>
              <c:idx val="7"/>
              <c:tx>
                <c:rich>
                  <a:bodyPr/>
                  <a:lstStyle/>
                  <a:p>
                    <a:r>
                      <a:rPr lang="en-US" altLang="zh-CN" dirty="0"/>
                      <a:t>1.06</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EFD-4549-97AC-CA217D7AA649}"/>
                </c:ext>
              </c:extLst>
            </c:dLbl>
            <c:dLbl>
              <c:idx val="8"/>
              <c:tx>
                <c:rich>
                  <a:bodyPr/>
                  <a:lstStyle/>
                  <a:p>
                    <a:r>
                      <a:rPr lang="en-US" altLang="zh-CN" dirty="0"/>
                      <a:t>0.86</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EFD-4549-97AC-CA217D7AA649}"/>
                </c:ext>
              </c:extLst>
            </c:dLbl>
            <c:dLbl>
              <c:idx val="9"/>
              <c:tx>
                <c:rich>
                  <a:bodyPr/>
                  <a:lstStyle/>
                  <a:p>
                    <a:r>
                      <a:rPr lang="en-US" altLang="zh-CN" dirty="0"/>
                      <a:t>0.98</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EFD-4549-97AC-CA217D7AA649}"/>
                </c:ext>
              </c:extLst>
            </c:dLbl>
            <c:dLbl>
              <c:idx val="10"/>
              <c:tx>
                <c:rich>
                  <a:bodyPr/>
                  <a:lstStyle/>
                  <a:p>
                    <a:r>
                      <a:rPr lang="en-US" altLang="zh-CN" dirty="0"/>
                      <a:t>1.03</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EFD-4549-97AC-CA217D7AA649}"/>
                </c:ext>
              </c:extLst>
            </c:dLbl>
            <c:dLbl>
              <c:idx val="11"/>
              <c:tx>
                <c:rich>
                  <a:bodyPr/>
                  <a:lstStyle/>
                  <a:p>
                    <a:r>
                      <a:rPr lang="en-US" altLang="zh-CN" dirty="0"/>
                      <a:t>1.14</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EFD-4549-97AC-CA217D7AA649}"/>
                </c:ext>
              </c:extLst>
            </c:dLbl>
            <c:dLbl>
              <c:idx val="12"/>
              <c:tx>
                <c:rich>
                  <a:bodyPr/>
                  <a:lstStyle/>
                  <a:p>
                    <a:r>
                      <a:rPr lang="en-US" altLang="zh-CN" dirty="0"/>
                      <a:t>1.49</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EFD-4549-97AC-CA217D7AA649}"/>
                </c:ext>
              </c:extLst>
            </c:dLbl>
            <c:spPr>
              <a:noFill/>
              <a:ln>
                <a:noFill/>
              </a:ln>
              <a:effectLst/>
            </c:spPr>
            <c:txPr>
              <a:bodyPr wrap="square" lIns="38100" tIns="19050" rIns="38100" bIns="19050" anchor="ctr">
                <a:spAutoFit/>
              </a:bodyPr>
              <a:lstStyle/>
              <a:p>
                <a:pPr>
                  <a:defRPr sz="800">
                    <a:solidFill>
                      <a:schemeClr val="bg2">
                        <a:lumMod val="25000"/>
                      </a:schemeClr>
                    </a:solidFill>
                    <a:latin typeface="思源黑体 CN Heavy" panose="020B0A00000000000000" pitchFamily="34" charset="-122"/>
                    <a:ea typeface="思源黑体 CN Heavy" panose="020B0A00000000000000"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0.70334976160851292</c:v>
                </c:pt>
                <c:pt idx="2">
                  <c:v>0.75</c:v>
                </c:pt>
                <c:pt idx="3">
                  <c:v>7.0000000000000007E-2</c:v>
                </c:pt>
                <c:pt idx="4">
                  <c:v>-2.76</c:v>
                </c:pt>
                <c:pt idx="5">
                  <c:v>-2.31</c:v>
                </c:pt>
                <c:pt idx="6">
                  <c:v>-2.42</c:v>
                </c:pt>
                <c:pt idx="7">
                  <c:v>-2.0099999999999998</c:v>
                </c:pt>
                <c:pt idx="8">
                  <c:v>-2.92</c:v>
                </c:pt>
              </c:numCache>
            </c:numRef>
          </c:val>
          <c:smooth val="0"/>
          <c:extLst>
            <c:ext xmlns:c16="http://schemas.microsoft.com/office/drawing/2014/chart" uri="{C3380CC4-5D6E-409C-BE32-E72D297353CC}">
              <c16:uniqueId val="{0000000D-AEFD-4549-97AC-CA217D7AA649}"/>
            </c:ext>
          </c:extLst>
        </c:ser>
        <c:dLbls>
          <c:showLegendKey val="0"/>
          <c:showVal val="0"/>
          <c:showCatName val="0"/>
          <c:showSerName val="0"/>
          <c:showPercent val="0"/>
          <c:showBubbleSize val="0"/>
        </c:dLbls>
        <c:marker val="1"/>
        <c:smooth val="0"/>
        <c:axId val="647184808"/>
        <c:axId val="647189120"/>
      </c:lineChart>
      <c:catAx>
        <c:axId val="647184808"/>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latin typeface="思源黑体 CN" panose="020B0500000000000000" pitchFamily="34" charset="-122"/>
                <a:ea typeface="思源黑体 CN" panose="020B0500000000000000" pitchFamily="34" charset="-122"/>
              </a:defRPr>
            </a:pPr>
            <a:endParaRPr lang="zh-CN"/>
          </a:p>
        </c:txPr>
        <c:crossAx val="647189120"/>
        <c:crosses val="autoZero"/>
        <c:auto val="1"/>
        <c:lblAlgn val="ctr"/>
        <c:lblOffset val="100"/>
        <c:tickLblSkip val="1"/>
        <c:tickMarkSkip val="1"/>
        <c:noMultiLvlLbl val="0"/>
      </c:catAx>
      <c:valAx>
        <c:axId val="647189120"/>
        <c:scaling>
          <c:orientation val="minMax"/>
          <c:max val="20"/>
          <c:min val="-20"/>
        </c:scaling>
        <c:delete val="1"/>
        <c:axPos val="l"/>
        <c:numFmt formatCode="0.0_ " sourceLinked="0"/>
        <c:majorTickMark val="out"/>
        <c:minorTickMark val="none"/>
        <c:tickLblPos val="nextTo"/>
        <c:crossAx val="647184808"/>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2">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金额</c:v>
                </c:pt>
              </c:strCache>
            </c:strRef>
          </c:tx>
          <c:spPr>
            <a:solidFill>
              <a:srgbClr val="339933"/>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6576" tIns="18288" rIns="36576" bIns="18288" anchor="ctr" anchorCtr="1">
                <a:noAutofit/>
              </a:bodyPr>
              <a:lstStyle/>
              <a:p>
                <a:pPr>
                  <a:defRPr sz="900" b="0"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#,##0.00_);[Red]\(#,##0.00\)</c:formatCode>
                <c:ptCount val="4"/>
                <c:pt idx="0">
                  <c:v>0.75551320329087046</c:v>
                </c:pt>
                <c:pt idx="1">
                  <c:v>1.1203291524985004</c:v>
                </c:pt>
                <c:pt idx="2">
                  <c:v>0.65557870124974948</c:v>
                </c:pt>
                <c:pt idx="3">
                  <c:v>0.80503458868634437</c:v>
                </c:pt>
              </c:numCache>
            </c:numRef>
          </c:val>
          <c:extLst>
            <c:ext xmlns:c16="http://schemas.microsoft.com/office/drawing/2014/chart" uri="{C3380CC4-5D6E-409C-BE32-E72D297353CC}">
              <c16:uniqueId val="{00000000-2D84-4029-A8E4-D572A2F0404A}"/>
            </c:ext>
          </c:extLst>
        </c:ser>
        <c:dLbls>
          <c:showLegendKey val="0"/>
          <c:showVal val="0"/>
          <c:showCatName val="0"/>
          <c:showSerName val="0"/>
          <c:showPercent val="0"/>
          <c:showBubbleSize val="0"/>
        </c:dLbls>
        <c:gapWidth val="97"/>
        <c:axId val="647189904"/>
        <c:axId val="647185592"/>
      </c:barChart>
      <c:catAx>
        <c:axId val="647189904"/>
        <c:scaling>
          <c:orientation val="maxMin"/>
        </c:scaling>
        <c:delete val="1"/>
        <c:axPos val="l"/>
        <c:numFmt formatCode="General" sourceLinked="1"/>
        <c:majorTickMark val="out"/>
        <c:minorTickMark val="none"/>
        <c:tickLblPos val="nextTo"/>
        <c:crossAx val="647185592"/>
        <c:crosses val="autoZero"/>
        <c:auto val="1"/>
        <c:lblAlgn val="ctr"/>
        <c:lblOffset val="100"/>
        <c:noMultiLvlLbl val="0"/>
      </c:catAx>
      <c:valAx>
        <c:axId val="647185592"/>
        <c:scaling>
          <c:orientation val="minMax"/>
          <c:max val="4"/>
          <c:min val="0"/>
        </c:scaling>
        <c:delete val="1"/>
        <c:axPos val="t"/>
        <c:numFmt formatCode="#,##0.00_);[Red]\(#,##0.00\)" sourceLinked="1"/>
        <c:majorTickMark val="out"/>
        <c:minorTickMark val="none"/>
        <c:tickLblPos val="nextTo"/>
        <c:crossAx val="6471899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500">
          <a:latin typeface="思源黑体 CN Heavy" panose="020B0A00000000000000" pitchFamily="34" charset="-122"/>
          <a:ea typeface="思源黑体 CN Heavy" panose="020B0A00000000000000" pitchFamily="34" charset="-122"/>
        </a:defRPr>
      </a:pPr>
      <a:endParaRPr lang="zh-CN"/>
    </a:p>
  </c:txPr>
  <c:externalData r:id="rId3">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339933"/>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6576" tIns="18288" rIns="36576" bIns="18288" anchor="ctr" anchorCtr="1">
                <a:noAutofit/>
              </a:bodyPr>
              <a:lstStyle/>
              <a:p>
                <a:pPr>
                  <a:defRPr sz="900" b="0"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strRef>
              <c:f>Sheet1!$A$2:$A$5</c:f>
              <c:strCache>
                <c:ptCount val="4"/>
                <c:pt idx="0">
                  <c:v>A0</c:v>
                </c:pt>
                <c:pt idx="1">
                  <c:v>A</c:v>
                </c:pt>
                <c:pt idx="2">
                  <c:v>B</c:v>
                </c:pt>
                <c:pt idx="3">
                  <c:v>C</c:v>
                </c:pt>
              </c:strCache>
            </c:strRef>
          </c:cat>
          <c:val>
            <c:numRef>
              <c:f>Sheet1!$B$2:$B$5</c:f>
              <c:numCache>
                <c:formatCode>0.00</c:formatCode>
                <c:ptCount val="4"/>
                <c:pt idx="0">
                  <c:v>0.71</c:v>
                </c:pt>
                <c:pt idx="1">
                  <c:v>1.31</c:v>
                </c:pt>
                <c:pt idx="2">
                  <c:v>1.02</c:v>
                </c:pt>
                <c:pt idx="3">
                  <c:v>0.82</c:v>
                </c:pt>
              </c:numCache>
            </c:numRef>
          </c:val>
          <c:extLst>
            <c:ext xmlns:c16="http://schemas.microsoft.com/office/drawing/2014/chart" uri="{C3380CC4-5D6E-409C-BE32-E72D297353CC}">
              <c16:uniqueId val="{00000000-05E4-4024-859E-40ECFD7333B8}"/>
            </c:ext>
          </c:extLst>
        </c:ser>
        <c:dLbls>
          <c:showLegendKey val="0"/>
          <c:showVal val="0"/>
          <c:showCatName val="0"/>
          <c:showSerName val="0"/>
          <c:showPercent val="0"/>
          <c:showBubbleSize val="0"/>
        </c:dLbls>
        <c:gapWidth val="100"/>
        <c:axId val="647190296"/>
        <c:axId val="647187160"/>
      </c:barChart>
      <c:catAx>
        <c:axId val="647190296"/>
        <c:scaling>
          <c:orientation val="maxMin"/>
        </c:scaling>
        <c:delete val="1"/>
        <c:axPos val="r"/>
        <c:numFmt formatCode="General" sourceLinked="1"/>
        <c:majorTickMark val="out"/>
        <c:minorTickMark val="none"/>
        <c:tickLblPos val="nextTo"/>
        <c:crossAx val="647187160"/>
        <c:crosses val="autoZero"/>
        <c:auto val="1"/>
        <c:lblAlgn val="ctr"/>
        <c:lblOffset val="100"/>
        <c:noMultiLvlLbl val="0"/>
      </c:catAx>
      <c:valAx>
        <c:axId val="647187160"/>
        <c:scaling>
          <c:orientation val="maxMin"/>
          <c:max val="4"/>
          <c:min val="0"/>
        </c:scaling>
        <c:delete val="1"/>
        <c:axPos val="t"/>
        <c:numFmt formatCode="0.00" sourceLinked="1"/>
        <c:majorTickMark val="out"/>
        <c:minorTickMark val="none"/>
        <c:tickLblPos val="nextTo"/>
        <c:crossAx val="6471902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bg2">
              <a:lumMod val="25000"/>
            </a:schemeClr>
          </a:solidFill>
          <a:latin typeface="思源黑体 CN Heavy" panose="020B0A00000000000000" pitchFamily="34" charset="-122"/>
          <a:ea typeface="思源黑体 CN Heavy" panose="020B0A00000000000000" pitchFamily="34" charset="-122"/>
        </a:defRPr>
      </a:pPr>
      <a:endParaRPr lang="zh-CN"/>
    </a:p>
  </c:txPr>
  <c:externalData r:id="rId3">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细分市场</c:v>
                </c:pt>
              </c:strCache>
            </c:strRef>
          </c:tx>
          <c:spPr>
            <a:solidFill>
              <a:srgbClr val="006100"/>
            </a:solidFill>
            <a:effectLst>
              <a:outerShdw blurRad="88900" algn="ctr" rotWithShape="0">
                <a:srgbClr val="000000">
                  <a:alpha val="40000"/>
                </a:srgbClr>
              </a:outerShdw>
            </a:effectLst>
          </c:spPr>
          <c:dPt>
            <c:idx val="0"/>
            <c:bubble3D val="0"/>
            <c:spPr>
              <a:solidFill>
                <a:srgbClr val="92D05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A107-4054-9749-B8E304ECA6E3}"/>
              </c:ext>
            </c:extLst>
          </c:dPt>
          <c:dPt>
            <c:idx val="1"/>
            <c:bubble3D val="0"/>
            <c:spPr>
              <a:solidFill>
                <a:srgbClr val="00610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A107-4054-9749-B8E304ECA6E3}"/>
              </c:ext>
            </c:extLst>
          </c:dPt>
          <c:dPt>
            <c:idx val="2"/>
            <c:bubble3D val="0"/>
            <c:spPr>
              <a:solidFill>
                <a:srgbClr val="339933"/>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A107-4054-9749-B8E304ECA6E3}"/>
              </c:ext>
            </c:extLst>
          </c:dPt>
          <c:dPt>
            <c:idx val="3"/>
            <c:bubble3D val="0"/>
            <c:spPr>
              <a:solidFill>
                <a:srgbClr val="BFEFBF"/>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A107-4054-9749-B8E304ECA6E3}"/>
              </c:ext>
            </c:extLst>
          </c:dPt>
          <c:dLbls>
            <c:dLbl>
              <c:idx val="0"/>
              <c:layout>
                <c:manualLayout>
                  <c:x val="5.8828718488952757E-3"/>
                  <c:y val="0.16664540250181867"/>
                </c:manualLayout>
              </c:layout>
              <c:tx>
                <c:rich>
                  <a:bodyPr rot="0" spcFirstLastPara="1" vertOverflow="ellipsis" vert="horz" wrap="square" lIns="38100" tIns="19050" rIns="38100" bIns="19050" anchor="ctr" anchorCtr="1">
                    <a:noAutofit/>
                  </a:bodyPr>
                  <a:lstStyle/>
                  <a:p>
                    <a:pPr>
                      <a:defRPr lang="en-US" altLang="zh-CN" sz="100" b="0" i="0" u="none" strike="noStrike" kern="1200" baseline="0">
                        <a:solidFill>
                          <a:schemeClr val="bg1"/>
                        </a:solidFill>
                        <a:latin typeface="微软雅黑"/>
                        <a:ea typeface="+mn-ea"/>
                        <a:cs typeface="+mn-cs"/>
                      </a:defRPr>
                    </a:pPr>
                    <a:fld id="{53DECEED-ABA6-45B9-BB40-6B12D7425A1C}" type="VALUE">
                      <a:rPr lang="en-US" altLang="zh-CN">
                        <a:latin typeface="思源黑体 CN Normal" panose="020B0400000000000000" pitchFamily="34" charset="-122"/>
                        <a:ea typeface="思源黑体 CN Normal" panose="020B0400000000000000" pitchFamily="34" charset="-122"/>
                      </a:rPr>
                      <a:pPr>
                        <a:defRPr lang="en-US" altLang="zh-CN" sz="100">
                          <a:solidFill>
                            <a:schemeClr val="bg1"/>
                          </a:solidFill>
                          <a:latin typeface="微软雅黑"/>
                        </a:defRPr>
                      </a:pPr>
                      <a:t>[值]</a:t>
                    </a:fld>
                    <a:endParaRPr lang="zh-CN" altLang="en-US"/>
                  </a:p>
                </c:rich>
              </c:tx>
              <c:spPr>
                <a:noFill/>
                <a:ln>
                  <a:noFill/>
                </a:ln>
                <a:effectLst/>
              </c:spPr>
              <c:txPr>
                <a:bodyPr rot="0" spcFirstLastPara="1" vertOverflow="ellipsis" vert="horz" wrap="square" lIns="38100" tIns="19050" rIns="38100" bIns="19050" anchor="ctr" anchorCtr="1">
                  <a:noAutofit/>
                </a:bodyPr>
                <a:lstStyle/>
                <a:p>
                  <a:pPr>
                    <a:defRPr lang="en-US" altLang="zh-CN" sz="100" b="0" i="0" u="none" strike="noStrike" kern="1200" baseline="0">
                      <a:solidFill>
                        <a:schemeClr val="bg1"/>
                      </a:solidFill>
                      <a:latin typeface="微软雅黑"/>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4.2961904201813859E-2"/>
                      <c:h val="2.0546947625209071E-2"/>
                    </c:manualLayout>
                  </c15:layout>
                  <c15:dlblFieldTable/>
                  <c15:showDataLabelsRange val="0"/>
                </c:ext>
                <c:ext xmlns:c16="http://schemas.microsoft.com/office/drawing/2014/chart" uri="{C3380CC4-5D6E-409C-BE32-E72D297353CC}">
                  <c16:uniqueId val="{00000001-A107-4054-9749-B8E304ECA6E3}"/>
                </c:ext>
              </c:extLst>
            </c:dLbl>
            <c:spPr>
              <a:noFill/>
              <a:ln>
                <a:noFill/>
              </a:ln>
              <a:effectLst/>
            </c:spPr>
            <c:txPr>
              <a:bodyPr rot="0" spcFirstLastPara="1" vertOverflow="ellipsis" vert="horz" wrap="square" lIns="38100" tIns="19050" rIns="38100" bIns="19050" anchor="ctr" anchorCtr="1">
                <a:spAutoFit/>
              </a:bodyPr>
              <a:lstStyle/>
              <a:p>
                <a:pPr>
                  <a:defRPr lang="en-US" altLang="zh-CN" sz="100" b="0" i="0" u="none" strike="noStrike" kern="1200" baseline="0">
                    <a:solidFill>
                      <a:schemeClr val="bg1"/>
                    </a:solidFill>
                    <a:latin typeface="微软雅黑"/>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4"/>
                <c:pt idx="0">
                  <c:v>A0级</c:v>
                </c:pt>
                <c:pt idx="1">
                  <c:v>A级</c:v>
                </c:pt>
                <c:pt idx="2">
                  <c:v>B级</c:v>
                </c:pt>
                <c:pt idx="3">
                  <c:v>C级</c:v>
                </c:pt>
              </c:strCache>
            </c:strRef>
          </c:cat>
          <c:val>
            <c:numRef>
              <c:f>Sheet1!$B$2:$B$5</c:f>
              <c:numCache>
                <c:formatCode>#,##0_ </c:formatCode>
                <c:ptCount val="4"/>
                <c:pt idx="0">
                  <c:v>30144</c:v>
                </c:pt>
                <c:pt idx="1">
                  <c:v>169982</c:v>
                </c:pt>
                <c:pt idx="2">
                  <c:v>169794</c:v>
                </c:pt>
                <c:pt idx="3">
                  <c:v>83987</c:v>
                </c:pt>
              </c:numCache>
            </c:numRef>
          </c:val>
          <c:extLst>
            <c:ext xmlns:c16="http://schemas.microsoft.com/office/drawing/2014/chart" uri="{C3380CC4-5D6E-409C-BE32-E72D297353CC}">
              <c16:uniqueId val="{00000008-A107-4054-9749-B8E304ECA6E3}"/>
            </c:ext>
          </c:extLst>
        </c:ser>
        <c:dLbls>
          <c:showLegendKey val="0"/>
          <c:showVal val="0"/>
          <c:showCatName val="0"/>
          <c:showSerName val="0"/>
          <c:showPercent val="0"/>
          <c:showBubbleSize val="0"/>
          <c:showLeaderLines val="1"/>
        </c:dLbls>
        <c:firstSliceAng val="112"/>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Y2024</c:v>
                </c:pt>
              </c:strCache>
            </c:strRef>
          </c:tx>
          <c:spPr>
            <a:ln w="38100">
              <a:solidFill>
                <a:srgbClr val="339933"/>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339933"/>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EFD-4549-97AC-CA217D7AA649}"/>
              </c:ext>
            </c:extLst>
          </c:dPt>
          <c:dPt>
            <c:idx val="1"/>
            <c:bubble3D val="0"/>
            <c:extLst>
              <c:ext xmlns:c16="http://schemas.microsoft.com/office/drawing/2014/chart" uri="{C3380CC4-5D6E-409C-BE32-E72D297353CC}">
                <c16:uniqueId val="{00000001-AEFD-4549-97AC-CA217D7AA649}"/>
              </c:ext>
            </c:extLst>
          </c:dPt>
          <c:dPt>
            <c:idx val="2"/>
            <c:bubble3D val="0"/>
            <c:extLst>
              <c:ext xmlns:c16="http://schemas.microsoft.com/office/drawing/2014/chart" uri="{C3380CC4-5D6E-409C-BE32-E72D297353CC}">
                <c16:uniqueId val="{00000002-AEFD-4549-97AC-CA217D7AA649}"/>
              </c:ext>
            </c:extLst>
          </c:dPt>
          <c:dPt>
            <c:idx val="3"/>
            <c:bubble3D val="0"/>
            <c:extLst>
              <c:ext xmlns:c16="http://schemas.microsoft.com/office/drawing/2014/chart" uri="{C3380CC4-5D6E-409C-BE32-E72D297353CC}">
                <c16:uniqueId val="{00000003-AEFD-4549-97AC-CA217D7AA649}"/>
              </c:ext>
            </c:extLst>
          </c:dPt>
          <c:dPt>
            <c:idx val="4"/>
            <c:bubble3D val="0"/>
            <c:extLst>
              <c:ext xmlns:c16="http://schemas.microsoft.com/office/drawing/2014/chart" uri="{C3380CC4-5D6E-409C-BE32-E72D297353CC}">
                <c16:uniqueId val="{00000004-AEFD-4549-97AC-CA217D7AA649}"/>
              </c:ext>
            </c:extLst>
          </c:dPt>
          <c:dPt>
            <c:idx val="5"/>
            <c:bubble3D val="0"/>
            <c:extLst>
              <c:ext xmlns:c16="http://schemas.microsoft.com/office/drawing/2014/chart" uri="{C3380CC4-5D6E-409C-BE32-E72D297353CC}">
                <c16:uniqueId val="{00000005-AEFD-4549-97AC-CA217D7AA649}"/>
              </c:ext>
            </c:extLst>
          </c:dPt>
          <c:dPt>
            <c:idx val="6"/>
            <c:bubble3D val="0"/>
            <c:extLst>
              <c:ext xmlns:c16="http://schemas.microsoft.com/office/drawing/2014/chart" uri="{C3380CC4-5D6E-409C-BE32-E72D297353CC}">
                <c16:uniqueId val="{00000006-AEFD-4549-97AC-CA217D7AA649}"/>
              </c:ext>
            </c:extLst>
          </c:dPt>
          <c:dPt>
            <c:idx val="7"/>
            <c:bubble3D val="0"/>
            <c:extLst>
              <c:ext xmlns:c16="http://schemas.microsoft.com/office/drawing/2014/chart" uri="{C3380CC4-5D6E-409C-BE32-E72D297353CC}">
                <c16:uniqueId val="{00000007-AEFD-4549-97AC-CA217D7AA649}"/>
              </c:ext>
            </c:extLst>
          </c:dPt>
          <c:dPt>
            <c:idx val="8"/>
            <c:bubble3D val="0"/>
            <c:extLst>
              <c:ext xmlns:c16="http://schemas.microsoft.com/office/drawing/2014/chart" uri="{C3380CC4-5D6E-409C-BE32-E72D297353CC}">
                <c16:uniqueId val="{00000008-AEFD-4549-97AC-CA217D7AA649}"/>
              </c:ext>
            </c:extLst>
          </c:dPt>
          <c:dPt>
            <c:idx val="9"/>
            <c:bubble3D val="0"/>
            <c:extLst>
              <c:ext xmlns:c16="http://schemas.microsoft.com/office/drawing/2014/chart" uri="{C3380CC4-5D6E-409C-BE32-E72D297353CC}">
                <c16:uniqueId val="{00000009-AEFD-4549-97AC-CA217D7AA649}"/>
              </c:ext>
            </c:extLst>
          </c:dPt>
          <c:dPt>
            <c:idx val="10"/>
            <c:bubble3D val="0"/>
            <c:extLst>
              <c:ext xmlns:c16="http://schemas.microsoft.com/office/drawing/2014/chart" uri="{C3380CC4-5D6E-409C-BE32-E72D297353CC}">
                <c16:uniqueId val="{0000000A-AEFD-4549-97AC-CA217D7AA649}"/>
              </c:ext>
            </c:extLst>
          </c:dPt>
          <c:dPt>
            <c:idx val="11"/>
            <c:bubble3D val="0"/>
            <c:extLst>
              <c:ext xmlns:c16="http://schemas.microsoft.com/office/drawing/2014/chart" uri="{C3380CC4-5D6E-409C-BE32-E72D297353CC}">
                <c16:uniqueId val="{0000000B-AEFD-4549-97AC-CA217D7AA649}"/>
              </c:ext>
            </c:extLst>
          </c:dPt>
          <c:dLbls>
            <c:dLbl>
              <c:idx val="0"/>
              <c:tx>
                <c:rich>
                  <a:bodyPr/>
                  <a:lstStyle/>
                  <a:p>
                    <a:r>
                      <a:rPr lang="en-US" altLang="zh-CN" dirty="0">
                        <a:latin typeface="思源黑体 CN Medium" panose="020B0600000000000000" pitchFamily="34" charset="-122"/>
                        <a:ea typeface="思源黑体 CN Medium" panose="020B0600000000000000" pitchFamily="34" charset="-122"/>
                      </a:rPr>
                      <a:t>0.70</a:t>
                    </a:r>
                  </a:p>
                </c:rich>
              </c:tx>
              <c:dLblPos val="l"/>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AEFD-4549-97AC-CA217D7AA649}"/>
                </c:ext>
              </c:extLst>
            </c:dLbl>
            <c:dLbl>
              <c:idx val="1"/>
              <c:tx>
                <c:rich>
                  <a:bodyPr/>
                  <a:lstStyle/>
                  <a:p>
                    <a:r>
                      <a:rPr lang="en-US" altLang="zh-CN" dirty="0">
                        <a:latin typeface="思源黑体 CN" panose="020B0500000000000000" pitchFamily="34" charset="-122"/>
                        <a:ea typeface="思源黑体 CN" panose="020B0500000000000000" pitchFamily="34" charset="-122"/>
                      </a:rPr>
                      <a:t>1.22</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EFD-4549-97AC-CA217D7AA649}"/>
                </c:ext>
              </c:extLst>
            </c:dLbl>
            <c:dLbl>
              <c:idx val="2"/>
              <c:tx>
                <c:rich>
                  <a:bodyPr/>
                  <a:lstStyle/>
                  <a:p>
                    <a:r>
                      <a:rPr lang="en-US" altLang="zh-CN" dirty="0"/>
                      <a:t>1.33</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EFD-4549-97AC-CA217D7AA649}"/>
                </c:ext>
              </c:extLst>
            </c:dLbl>
            <c:dLbl>
              <c:idx val="3"/>
              <c:tx>
                <c:rich>
                  <a:bodyPr/>
                  <a:lstStyle/>
                  <a:p>
                    <a:r>
                      <a:rPr lang="en-US" altLang="zh-CN" dirty="0"/>
                      <a:t>1.18</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EFD-4549-97AC-CA217D7AA649}"/>
                </c:ext>
              </c:extLst>
            </c:dLbl>
            <c:dLbl>
              <c:idx val="4"/>
              <c:tx>
                <c:rich>
                  <a:bodyPr/>
                  <a:lstStyle/>
                  <a:p>
                    <a:r>
                      <a:rPr lang="en-US" altLang="zh-CN" dirty="0"/>
                      <a:t>1.30</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EFD-4549-97AC-CA217D7AA649}"/>
                </c:ext>
              </c:extLst>
            </c:dLbl>
            <c:dLbl>
              <c:idx val="5"/>
              <c:tx>
                <c:rich>
                  <a:bodyPr/>
                  <a:lstStyle/>
                  <a:p>
                    <a:r>
                      <a:rPr lang="en-US" altLang="zh-CN" dirty="0"/>
                      <a:t>1.42</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EFD-4549-97AC-CA217D7AA649}"/>
                </c:ext>
              </c:extLst>
            </c:dLbl>
            <c:dLbl>
              <c:idx val="6"/>
              <c:tx>
                <c:rich>
                  <a:bodyPr/>
                  <a:lstStyle/>
                  <a:p>
                    <a:r>
                      <a:rPr lang="en-US" altLang="zh-CN" dirty="0"/>
                      <a:t>1.33</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EFD-4549-97AC-CA217D7AA649}"/>
                </c:ext>
              </c:extLst>
            </c:dLbl>
            <c:dLbl>
              <c:idx val="7"/>
              <c:tx>
                <c:rich>
                  <a:bodyPr/>
                  <a:lstStyle/>
                  <a:p>
                    <a:r>
                      <a:rPr lang="en-US" altLang="zh-CN" dirty="0"/>
                      <a:t>1.02</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EFD-4549-97AC-CA217D7AA649}"/>
                </c:ext>
              </c:extLst>
            </c:dLbl>
            <c:dLbl>
              <c:idx val="8"/>
              <c:tx>
                <c:rich>
                  <a:bodyPr/>
                  <a:lstStyle/>
                  <a:p>
                    <a:r>
                      <a:rPr lang="en-US" altLang="zh-CN" dirty="0"/>
                      <a:t>0.97</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EFD-4549-97AC-CA217D7AA649}"/>
                </c:ext>
              </c:extLst>
            </c:dLbl>
            <c:dLbl>
              <c:idx val="9"/>
              <c:tx>
                <c:rich>
                  <a:bodyPr/>
                  <a:lstStyle/>
                  <a:p>
                    <a:r>
                      <a:rPr lang="en-US" altLang="zh-CN" dirty="0"/>
                      <a:t>0.60</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EFD-4549-97AC-CA217D7AA649}"/>
                </c:ext>
              </c:extLst>
            </c:dLbl>
            <c:dLbl>
              <c:idx val="10"/>
              <c:tx>
                <c:rich>
                  <a:bodyPr/>
                  <a:lstStyle/>
                  <a:p>
                    <a:r>
                      <a:rPr lang="en-US" altLang="zh-CN" dirty="0"/>
                      <a:t>0.42</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EFD-4549-97AC-CA217D7AA649}"/>
                </c:ext>
              </c:extLst>
            </c:dLbl>
            <c:dLbl>
              <c:idx val="11"/>
              <c:tx>
                <c:rich>
                  <a:bodyPr/>
                  <a:lstStyle/>
                  <a:p>
                    <a:r>
                      <a:rPr lang="en-US" altLang="zh-CN" dirty="0"/>
                      <a:t>0.43</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EFD-4549-97AC-CA217D7AA649}"/>
                </c:ext>
              </c:extLst>
            </c:dLbl>
            <c:dLbl>
              <c:idx val="12"/>
              <c:tx>
                <c:rich>
                  <a:bodyPr/>
                  <a:lstStyle/>
                  <a:p>
                    <a:r>
                      <a:rPr lang="en-US" altLang="zh-CN" dirty="0"/>
                      <a:t>0.70</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EFD-4549-97AC-CA217D7AA649}"/>
                </c:ext>
              </c:extLst>
            </c:dLbl>
            <c:spPr>
              <a:noFill/>
              <a:ln>
                <a:noFill/>
              </a:ln>
              <a:effectLst/>
            </c:spPr>
            <c:txPr>
              <a:bodyPr wrap="square" lIns="38100" tIns="19050" rIns="38100" bIns="19050" anchor="ctr">
                <a:spAutoFit/>
              </a:bodyPr>
              <a:lstStyle/>
              <a:p>
                <a:pPr>
                  <a:defRPr sz="800">
                    <a:solidFill>
                      <a:schemeClr val="bg2">
                        <a:lumMod val="25000"/>
                      </a:schemeClr>
                    </a:solidFill>
                    <a:latin typeface="思源黑体 CN Heavy" panose="020B0A00000000000000" pitchFamily="34" charset="-122"/>
                    <a:ea typeface="思源黑体 CN Heavy" panose="020B0A00000000000000"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1.480512305779321</c:v>
                </c:pt>
                <c:pt idx="2">
                  <c:v>1.78</c:v>
                </c:pt>
                <c:pt idx="3">
                  <c:v>1.36</c:v>
                </c:pt>
                <c:pt idx="4">
                  <c:v>1.7</c:v>
                </c:pt>
                <c:pt idx="5">
                  <c:v>2.0299999999999998</c:v>
                </c:pt>
                <c:pt idx="6">
                  <c:v>1.77</c:v>
                </c:pt>
                <c:pt idx="7">
                  <c:v>0.91</c:v>
                </c:pt>
                <c:pt idx="8">
                  <c:v>0.75</c:v>
                </c:pt>
              </c:numCache>
            </c:numRef>
          </c:val>
          <c:smooth val="0"/>
          <c:extLst>
            <c:ext xmlns:c16="http://schemas.microsoft.com/office/drawing/2014/chart" uri="{C3380CC4-5D6E-409C-BE32-E72D297353CC}">
              <c16:uniqueId val="{0000000D-AEFD-4549-97AC-CA217D7AA649}"/>
            </c:ext>
          </c:extLst>
        </c:ser>
        <c:dLbls>
          <c:showLegendKey val="0"/>
          <c:showVal val="0"/>
          <c:showCatName val="0"/>
          <c:showSerName val="0"/>
          <c:showPercent val="0"/>
          <c:showBubbleSize val="0"/>
        </c:dLbls>
        <c:marker val="1"/>
        <c:smooth val="0"/>
        <c:axId val="646870232"/>
        <c:axId val="646869056"/>
      </c:lineChart>
      <c:catAx>
        <c:axId val="646870232"/>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latin typeface="思源黑体 CN" panose="020B0500000000000000" pitchFamily="34" charset="-122"/>
                <a:ea typeface="思源黑体 CN" panose="020B0500000000000000" pitchFamily="34" charset="-122"/>
              </a:defRPr>
            </a:pPr>
            <a:endParaRPr lang="zh-CN"/>
          </a:p>
        </c:txPr>
        <c:crossAx val="646869056"/>
        <c:crosses val="autoZero"/>
        <c:auto val="1"/>
        <c:lblAlgn val="ctr"/>
        <c:lblOffset val="100"/>
        <c:tickLblSkip val="1"/>
        <c:tickMarkSkip val="1"/>
        <c:noMultiLvlLbl val="0"/>
      </c:catAx>
      <c:valAx>
        <c:axId val="646869056"/>
        <c:scaling>
          <c:orientation val="minMax"/>
          <c:min val="-5"/>
        </c:scaling>
        <c:delete val="1"/>
        <c:axPos val="l"/>
        <c:numFmt formatCode="0.0_ " sourceLinked="0"/>
        <c:majorTickMark val="out"/>
        <c:minorTickMark val="none"/>
        <c:tickLblPos val="nextTo"/>
        <c:crossAx val="646870232"/>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2">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E1FFE1"/>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C994-446A-B4FA-C5229282465B}"/>
              </c:ext>
            </c:extLst>
          </c:dPt>
          <c:dPt>
            <c:idx val="1"/>
            <c:bubble3D val="0"/>
            <c:spPr>
              <a:solidFill>
                <a:srgbClr val="339933"/>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C994-446A-B4FA-C5229282465B}"/>
              </c:ext>
            </c:extLst>
          </c:dPt>
          <c:dPt>
            <c:idx val="2"/>
            <c:bubble3D val="0"/>
            <c:spPr>
              <a:solidFill>
                <a:srgbClr val="92D05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C994-446A-B4FA-C5229282465B}"/>
              </c:ext>
            </c:extLst>
          </c:dPt>
          <c:dPt>
            <c:idx val="3"/>
            <c:bubble3D val="0"/>
            <c:spPr>
              <a:solidFill>
                <a:srgbClr val="C6E6A2"/>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C994-446A-B4FA-C5229282465B}"/>
              </c:ext>
            </c:extLst>
          </c:dPt>
          <c:dPt>
            <c:idx val="4"/>
            <c:bubble3D val="0"/>
            <c:spPr>
              <a:solidFill>
                <a:srgbClr val="E7F4D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9-0FDE-4A3F-AC6B-0EE4ADF420A6}"/>
              </c:ext>
            </c:extLst>
          </c:dPt>
          <c:dLbls>
            <c:spPr>
              <a:noFill/>
              <a:ln>
                <a:noFill/>
              </a:ln>
              <a:effectLst/>
            </c:spPr>
            <c:txPr>
              <a:bodyPr rot="0" spcFirstLastPara="1" vertOverflow="ellipsis" vert="horz" wrap="square" anchor="ctr" anchorCtr="1"/>
              <a:lstStyle/>
              <a:p>
                <a:pPr>
                  <a:defRPr sz="900" b="1" i="0" u="none" strike="noStrike" kern="1200" baseline="0">
                    <a:solidFill>
                      <a:schemeClr val="bg2">
                        <a:lumMod val="25000"/>
                      </a:schemeClr>
                    </a:solidFill>
                    <a:latin typeface="思源黑体 CN" panose="020B0500000000000000" pitchFamily="34" charset="-122"/>
                    <a:ea typeface="思源黑体 CN" panose="020B0500000000000000" pitchFamily="34" charset="-122"/>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Sheet1!$A$2:$A$6</c:f>
              <c:strCache>
                <c:ptCount val="5"/>
                <c:pt idx="0">
                  <c:v>无优惠</c:v>
                </c:pt>
                <c:pt idx="1">
                  <c:v>0-1万</c:v>
                </c:pt>
                <c:pt idx="2">
                  <c:v>1-2万</c:v>
                </c:pt>
                <c:pt idx="3">
                  <c:v>2-3万</c:v>
                </c:pt>
                <c:pt idx="4">
                  <c:v>3万及以上</c:v>
                </c:pt>
              </c:strCache>
            </c:strRef>
          </c:cat>
          <c:val>
            <c:numRef>
              <c:f>Sheet1!$B$2:$B$6</c:f>
              <c:numCache>
                <c:formatCode>#,##0_ </c:formatCode>
                <c:ptCount val="5"/>
                <c:pt idx="0">
                  <c:v>12497</c:v>
                </c:pt>
                <c:pt idx="1">
                  <c:v>9409</c:v>
                </c:pt>
                <c:pt idx="2">
                  <c:v>2740</c:v>
                </c:pt>
                <c:pt idx="3">
                  <c:v>421</c:v>
                </c:pt>
                <c:pt idx="4">
                  <c:v>3671</c:v>
                </c:pt>
              </c:numCache>
            </c:numRef>
          </c:val>
          <c:extLst>
            <c:ext xmlns:c16="http://schemas.microsoft.com/office/drawing/2014/chart" uri="{C3380CC4-5D6E-409C-BE32-E72D297353CC}">
              <c16:uniqueId val="{00000008-C994-446A-B4FA-C5229282465B}"/>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0"/>
          <c:y val="0"/>
          <c:w val="1"/>
          <c:h val="0.13013858267716535"/>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bg2">
                  <a:lumMod val="25000"/>
                </a:schemeClr>
              </a:solidFill>
              <a:latin typeface="思源黑体 CN" panose="020B0500000000000000" pitchFamily="34" charset="-122"/>
              <a:ea typeface="思源黑体 CN" panose="020B0500000000000000"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sz="900">
          <a:solidFill>
            <a:schemeClr val="bg2">
              <a:lumMod val="25000"/>
            </a:schemeClr>
          </a:solidFill>
          <a:latin typeface="思源黑体 CN" panose="020B0500000000000000" pitchFamily="34" charset="-122"/>
          <a:ea typeface="思源黑体 CN" panose="020B0500000000000000" pitchFamily="34" charset="-122"/>
        </a:defRPr>
      </a:pPr>
      <a:endParaRPr lang="zh-CN"/>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金额</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1"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A00</c:v>
                </c:pt>
                <c:pt idx="1">
                  <c:v>A0</c:v>
                </c:pt>
                <c:pt idx="2">
                  <c:v>A</c:v>
                </c:pt>
                <c:pt idx="3">
                  <c:v>B</c:v>
                </c:pt>
                <c:pt idx="4">
                  <c:v>C</c:v>
                </c:pt>
              </c:strCache>
            </c:strRef>
          </c:cat>
          <c:val>
            <c:numRef>
              <c:f>Sheet1!$B$2:$B$6</c:f>
              <c:numCache>
                <c:formatCode>0.00</c:formatCode>
                <c:ptCount val="5"/>
                <c:pt idx="0">
                  <c:v>4.2525999318568983</c:v>
                </c:pt>
                <c:pt idx="1">
                  <c:v>7.867107157339821</c:v>
                </c:pt>
                <c:pt idx="2">
                  <c:v>9.5100914602596855</c:v>
                </c:pt>
                <c:pt idx="3">
                  <c:v>16.680004470010147</c:v>
                </c:pt>
                <c:pt idx="4">
                  <c:v>29.421070236505805</c:v>
                </c:pt>
              </c:numCache>
            </c:numRef>
          </c:val>
          <c:extLst>
            <c:ext xmlns:c16="http://schemas.microsoft.com/office/drawing/2014/chart" uri="{C3380CC4-5D6E-409C-BE32-E72D297353CC}">
              <c16:uniqueId val="{00000000-ED4C-4F3C-8D61-B54F4A1FE282}"/>
            </c:ext>
          </c:extLst>
        </c:ser>
        <c:dLbls>
          <c:showLegendKey val="0"/>
          <c:showVal val="0"/>
          <c:showCatName val="0"/>
          <c:showSerName val="0"/>
          <c:showPercent val="0"/>
          <c:showBubbleSize val="0"/>
        </c:dLbls>
        <c:gapWidth val="97"/>
        <c:axId val="644462912"/>
        <c:axId val="644459384"/>
      </c:barChart>
      <c:catAx>
        <c:axId val="644462912"/>
        <c:scaling>
          <c:orientation val="maxMin"/>
        </c:scaling>
        <c:delete val="1"/>
        <c:axPos val="l"/>
        <c:numFmt formatCode="General" sourceLinked="1"/>
        <c:majorTickMark val="none"/>
        <c:minorTickMark val="none"/>
        <c:tickLblPos val="nextTo"/>
        <c:crossAx val="644459384"/>
        <c:crosses val="autoZero"/>
        <c:auto val="1"/>
        <c:lblAlgn val="ctr"/>
        <c:lblOffset val="100"/>
        <c:noMultiLvlLbl val="0"/>
      </c:catAx>
      <c:valAx>
        <c:axId val="644459384"/>
        <c:scaling>
          <c:orientation val="minMax"/>
          <c:max val="70"/>
          <c:min val="0"/>
        </c:scaling>
        <c:delete val="1"/>
        <c:axPos val="t"/>
        <c:numFmt formatCode="0.00" sourceLinked="1"/>
        <c:majorTickMark val="out"/>
        <c:minorTickMark val="none"/>
        <c:tickLblPos val="nextTo"/>
        <c:crossAx val="64446291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E1FFE1"/>
                </a:fgClr>
                <a:bgClr>
                  <a:srgbClr val="FFFFFF"/>
                </a:bgClr>
              </a:pattFill>
              <a:ln w="19050">
                <a:noFill/>
              </a:ln>
              <a:effectLst/>
            </c:spPr>
            <c:extLst>
              <c:ext xmlns:c16="http://schemas.microsoft.com/office/drawing/2014/chart" uri="{C3380CC4-5D6E-409C-BE32-E72D297353CC}">
                <c16:uniqueId val="{00000001-26A6-4ADC-8940-CAE925561FBC}"/>
              </c:ext>
            </c:extLst>
          </c:dPt>
          <c:dPt>
            <c:idx val="1"/>
            <c:bubble3D val="0"/>
            <c:spPr>
              <a:pattFill prst="pct70">
                <a:fgClr>
                  <a:srgbClr val="339933"/>
                </a:fgClr>
                <a:bgClr>
                  <a:srgbClr val="FFFFFF"/>
                </a:bgClr>
              </a:pattFill>
              <a:ln w="19050">
                <a:noFill/>
              </a:ln>
              <a:effectLst/>
            </c:spPr>
            <c:extLst>
              <c:ext xmlns:c16="http://schemas.microsoft.com/office/drawing/2014/chart" uri="{C3380CC4-5D6E-409C-BE32-E72D297353CC}">
                <c16:uniqueId val="{00000003-26A6-4ADC-8940-CAE925561FBC}"/>
              </c:ext>
            </c:extLst>
          </c:dPt>
          <c:dPt>
            <c:idx val="2"/>
            <c:bubble3D val="0"/>
            <c:spPr>
              <a:pattFill prst="pct70">
                <a:fgClr>
                  <a:srgbClr val="92D050"/>
                </a:fgClr>
                <a:bgClr>
                  <a:srgbClr val="FFFFFF"/>
                </a:bgClr>
              </a:pattFill>
              <a:ln w="19050">
                <a:noFill/>
              </a:ln>
              <a:effectLst/>
            </c:spPr>
            <c:extLst>
              <c:ext xmlns:c16="http://schemas.microsoft.com/office/drawing/2014/chart" uri="{C3380CC4-5D6E-409C-BE32-E72D297353CC}">
                <c16:uniqueId val="{00000005-26A6-4ADC-8940-CAE925561FBC}"/>
              </c:ext>
            </c:extLst>
          </c:dPt>
          <c:dPt>
            <c:idx val="3"/>
            <c:bubble3D val="0"/>
            <c:spPr>
              <a:pattFill prst="pct50">
                <a:fgClr>
                  <a:srgbClr val="C6E6A2"/>
                </a:fgClr>
                <a:bgClr>
                  <a:srgbClr val="FFFFFF"/>
                </a:bgClr>
              </a:pattFill>
              <a:ln w="19050">
                <a:noFill/>
              </a:ln>
              <a:effectLst/>
            </c:spPr>
            <c:extLst>
              <c:ext xmlns:c16="http://schemas.microsoft.com/office/drawing/2014/chart" uri="{C3380CC4-5D6E-409C-BE32-E72D297353CC}">
                <c16:uniqueId val="{00000007-26A6-4ADC-8940-CAE925561FBC}"/>
              </c:ext>
            </c:extLst>
          </c:dPt>
          <c:dPt>
            <c:idx val="4"/>
            <c:bubble3D val="0"/>
            <c:spPr>
              <a:pattFill prst="pct50">
                <a:fgClr>
                  <a:srgbClr val="E7F4D8"/>
                </a:fgClr>
                <a:bgClr>
                  <a:srgbClr val="FFFFFF"/>
                </a:bgClr>
              </a:pattFill>
              <a:ln w="19050">
                <a:noFill/>
              </a:ln>
              <a:effectLst/>
            </c:spPr>
            <c:extLst>
              <c:ext xmlns:c16="http://schemas.microsoft.com/office/drawing/2014/chart" uri="{C3380CC4-5D6E-409C-BE32-E72D297353CC}">
                <c16:uniqueId val="{00000009-018D-4A02-A32C-EF438820D352}"/>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思源黑体 CN Heavy" panose="020B0A00000000000000" pitchFamily="34" charset="-122"/>
                    <a:ea typeface="思源黑体 CN Heavy" panose="020B0A00000000000000" pitchFamily="34" charset="-122"/>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Sheet1!$A$2:$A$3</c:f>
              <c:strCache>
                <c:ptCount val="2"/>
                <c:pt idx="0">
                  <c:v>无优惠</c:v>
                </c:pt>
                <c:pt idx="1">
                  <c:v>0-1万</c:v>
                </c:pt>
              </c:strCache>
            </c:strRef>
          </c:cat>
          <c:val>
            <c:numRef>
              <c:f>Sheet1!$B$2:$B$6</c:f>
              <c:numCache>
                <c:formatCode>#,##0</c:formatCode>
                <c:ptCount val="5"/>
                <c:pt idx="0">
                  <c:v>11017</c:v>
                </c:pt>
                <c:pt idx="1">
                  <c:v>9419</c:v>
                </c:pt>
                <c:pt idx="2">
                  <c:v>1408</c:v>
                </c:pt>
                <c:pt idx="3">
                  <c:v>546</c:v>
                </c:pt>
                <c:pt idx="4">
                  <c:v>3866</c:v>
                </c:pt>
              </c:numCache>
            </c:numRef>
          </c:val>
          <c:extLst>
            <c:ext xmlns:c16="http://schemas.microsoft.com/office/drawing/2014/chart" uri="{C3380CC4-5D6E-409C-BE32-E72D297353CC}">
              <c16:uniqueId val="{00000008-26A6-4ADC-8940-CAE925561FBC}"/>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latin typeface="思源黑体 CN Heavy" panose="020B0A00000000000000" pitchFamily="34" charset="-122"/>
          <a:ea typeface="思源黑体 CN Heavy" panose="020B0A00000000000000" pitchFamily="34" charset="-122"/>
        </a:defRPr>
      </a:pPr>
      <a:endParaRPr lang="zh-CN"/>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900" b="1" i="0" u="none" strike="noStrike" kern="1200" baseline="0">
                    <a:solidFill>
                      <a:schemeClr val="bg2">
                        <a:lumMod val="25000"/>
                      </a:schemeClr>
                    </a:solidFill>
                    <a:latin typeface="思源黑体 CN Heavy" panose="020B0A00000000000000" pitchFamily="34" charset="-122"/>
                    <a:ea typeface="思源黑体 CN Heavy" panose="020B0A00000000000000"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A00</c:v>
                </c:pt>
                <c:pt idx="1">
                  <c:v>A0</c:v>
                </c:pt>
                <c:pt idx="2">
                  <c:v>A</c:v>
                </c:pt>
                <c:pt idx="3">
                  <c:v>B</c:v>
                </c:pt>
                <c:pt idx="4">
                  <c:v>C</c:v>
                </c:pt>
              </c:strCache>
            </c:strRef>
          </c:cat>
          <c:val>
            <c:numRef>
              <c:f>Sheet1!$B$2:$B$6</c:f>
              <c:numCache>
                <c:formatCode>0.00</c:formatCode>
                <c:ptCount val="5"/>
                <c:pt idx="0">
                  <c:v>4.32</c:v>
                </c:pt>
                <c:pt idx="1">
                  <c:v>7.98</c:v>
                </c:pt>
                <c:pt idx="2">
                  <c:v>9.84</c:v>
                </c:pt>
                <c:pt idx="3">
                  <c:v>17.32</c:v>
                </c:pt>
                <c:pt idx="4">
                  <c:v>31.06</c:v>
                </c:pt>
              </c:numCache>
            </c:numRef>
          </c:val>
          <c:extLst>
            <c:ext xmlns:c16="http://schemas.microsoft.com/office/drawing/2014/chart" uri="{C3380CC4-5D6E-409C-BE32-E72D297353CC}">
              <c16:uniqueId val="{00000000-E309-4DD0-B80D-546129D1678A}"/>
            </c:ext>
          </c:extLst>
        </c:ser>
        <c:dLbls>
          <c:showLegendKey val="0"/>
          <c:showVal val="0"/>
          <c:showCatName val="0"/>
          <c:showSerName val="0"/>
          <c:showPercent val="0"/>
          <c:showBubbleSize val="0"/>
        </c:dLbls>
        <c:gapWidth val="100"/>
        <c:axId val="644458600"/>
        <c:axId val="644460560"/>
      </c:barChart>
      <c:catAx>
        <c:axId val="644458600"/>
        <c:scaling>
          <c:orientation val="maxMin"/>
        </c:scaling>
        <c:delete val="1"/>
        <c:axPos val="r"/>
        <c:numFmt formatCode="General" sourceLinked="1"/>
        <c:majorTickMark val="out"/>
        <c:minorTickMark val="none"/>
        <c:tickLblPos val="nextTo"/>
        <c:crossAx val="644460560"/>
        <c:crosses val="autoZero"/>
        <c:auto val="1"/>
        <c:lblAlgn val="ctr"/>
        <c:lblOffset val="100"/>
        <c:noMultiLvlLbl val="0"/>
      </c:catAx>
      <c:valAx>
        <c:axId val="644460560"/>
        <c:scaling>
          <c:orientation val="maxMin"/>
          <c:max val="70"/>
          <c:min val="0"/>
        </c:scaling>
        <c:delete val="1"/>
        <c:axPos val="t"/>
        <c:numFmt formatCode="0.00" sourceLinked="1"/>
        <c:majorTickMark val="out"/>
        <c:minorTickMark val="none"/>
        <c:tickLblPos val="nextTo"/>
        <c:crossAx val="6444586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细分市场</c:v>
                </c:pt>
              </c:strCache>
            </c:strRef>
          </c:tx>
          <c:spPr>
            <a:effectLst>
              <a:outerShdw blurRad="88900" algn="ctr" rotWithShape="0">
                <a:srgbClr val="000000">
                  <a:alpha val="40000"/>
                </a:srgbClr>
              </a:outerShdw>
            </a:effectLst>
          </c:spPr>
          <c:dPt>
            <c:idx val="0"/>
            <c:bubble3D val="0"/>
            <c:spPr>
              <a:solidFill>
                <a:srgbClr val="0371D4">
                  <a:lumMod val="20000"/>
                  <a:lumOff val="80000"/>
                </a:srgbClr>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73A3-4479-87D3-ADC412F14879}"/>
              </c:ext>
            </c:extLst>
          </c:dPt>
          <c:dPt>
            <c:idx val="1"/>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73A3-4479-87D3-ADC412F14879}"/>
              </c:ext>
            </c:extLst>
          </c:dPt>
          <c:dPt>
            <c:idx val="2"/>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73A3-4479-87D3-ADC412F14879}"/>
              </c:ext>
            </c:extLst>
          </c:dPt>
          <c:dPt>
            <c:idx val="3"/>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73A3-4479-87D3-ADC412F14879}"/>
              </c:ext>
            </c:extLst>
          </c:dPt>
          <c:dPt>
            <c:idx val="4"/>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9-108F-4A1B-97A8-9A66B1C027E1}"/>
              </c:ext>
            </c:extLst>
          </c:dPt>
          <c:dLbls>
            <c:dLbl>
              <c:idx val="1"/>
              <c:layout>
                <c:manualLayout>
                  <c:x val="5.7839823264543219E-2"/>
                  <c:y val="8.1184980172447255E-2"/>
                </c:manualLayout>
              </c:layout>
              <c:tx>
                <c:rich>
                  <a:bodyPr rot="0" spcFirstLastPara="1" vertOverflow="ellipsis" vert="horz" wrap="square" lIns="38100" tIns="19050" rIns="38100" bIns="19050" anchor="ctr" anchorCtr="1">
                    <a:noAutofit/>
                  </a:bodyPr>
                  <a:lstStyle/>
                  <a:p>
                    <a:pPr>
                      <a:defRPr lang="en-US" altLang="zh-CN" sz="100" b="0" i="0" u="none" strike="noStrike" kern="1200" baseline="0">
                        <a:solidFill>
                          <a:schemeClr val="bg1"/>
                        </a:solidFill>
                        <a:latin typeface="微软雅黑"/>
                        <a:ea typeface="+mn-ea"/>
                        <a:cs typeface="+mn-cs"/>
                      </a:defRPr>
                    </a:pPr>
                    <a:fld id="{783BFE18-D4FC-4CF4-83D5-4330A2C127DB}" type="VALUE">
                      <a:rPr lang="en-US" altLang="zh-CN">
                        <a:latin typeface="思源黑体 CN Normal" panose="020B0400000000000000" pitchFamily="34" charset="-122"/>
                        <a:ea typeface="思源黑体 CN Normal" panose="020B0400000000000000" pitchFamily="34" charset="-122"/>
                      </a:rPr>
                      <a:pPr>
                        <a:defRPr lang="en-US" altLang="zh-CN" sz="100">
                          <a:solidFill>
                            <a:schemeClr val="bg1"/>
                          </a:solidFill>
                          <a:latin typeface="微软雅黑"/>
                        </a:defRPr>
                      </a:pPr>
                      <a:t>[值]</a:t>
                    </a:fld>
                    <a:endParaRPr lang="zh-CN" altLang="en-US"/>
                  </a:p>
                </c:rich>
              </c:tx>
              <c:spPr>
                <a:noFill/>
                <a:ln>
                  <a:noFill/>
                </a:ln>
                <a:effectLst/>
              </c:spPr>
              <c:txPr>
                <a:bodyPr rot="0" spcFirstLastPara="1" vertOverflow="ellipsis" vert="horz" wrap="square" lIns="38100" tIns="19050" rIns="38100" bIns="19050" anchor="ctr" anchorCtr="1">
                  <a:noAutofit/>
                </a:bodyPr>
                <a:lstStyle/>
                <a:p>
                  <a:pPr>
                    <a:defRPr lang="en-US" altLang="zh-CN" sz="100" b="0" i="0" u="none" strike="noStrike" kern="1200" baseline="0">
                      <a:solidFill>
                        <a:schemeClr val="bg1"/>
                      </a:solidFill>
                      <a:latin typeface="微软雅黑"/>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4.2961904201813859E-2"/>
                      <c:h val="2.0546947625209071E-2"/>
                    </c:manualLayout>
                  </c15:layout>
                  <c15:dlblFieldTable/>
                  <c15:showDataLabelsRange val="0"/>
                </c:ext>
                <c:ext xmlns:c16="http://schemas.microsoft.com/office/drawing/2014/chart" uri="{C3380CC4-5D6E-409C-BE32-E72D297353CC}">
                  <c16:uniqueId val="{00000003-73A3-4479-87D3-ADC412F14879}"/>
                </c:ext>
              </c:extLst>
            </c:dLbl>
            <c:dLbl>
              <c:idx val="4"/>
              <c:layout>
                <c:manualLayout>
                  <c:x val="3.9888210732485622E-5"/>
                  <c:y val="-0.24834110692275382"/>
                </c:manualLayout>
              </c:layout>
              <c:tx>
                <c:rich>
                  <a:bodyPr/>
                  <a:lstStyle/>
                  <a:p>
                    <a:fld id="{6AB9FDEA-3F4E-47BE-A751-FCDCB0537070}" type="VALUE">
                      <a:rPr lang="en-US" altLang="zh-CN">
                        <a:latin typeface="思源黑体 CN Normal" panose="020B0400000000000000" pitchFamily="34" charset="-122"/>
                        <a:ea typeface="思源黑体 CN Normal" panose="020B0400000000000000" pitchFamily="34"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108F-4A1B-97A8-9A66B1C027E1}"/>
                </c:ext>
              </c:extLst>
            </c:dLbl>
            <c:spPr>
              <a:noFill/>
              <a:ln>
                <a:noFill/>
              </a:ln>
              <a:effectLst/>
            </c:spPr>
            <c:txPr>
              <a:bodyPr rot="0" spcFirstLastPara="1" vertOverflow="ellipsis" vert="horz" wrap="square" lIns="38100" tIns="19050" rIns="38100" bIns="19050" anchor="ctr" anchorCtr="1">
                <a:spAutoFit/>
              </a:bodyPr>
              <a:lstStyle/>
              <a:p>
                <a:pPr>
                  <a:defRPr lang="en-US" altLang="zh-CN" sz="100" b="0" i="0" u="none" strike="noStrike" kern="1200" baseline="0">
                    <a:solidFill>
                      <a:schemeClr val="bg1"/>
                    </a:solidFill>
                    <a:latin typeface="微软雅黑"/>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Sheet1!$A$2:$A$6</c:f>
              <c:strCache>
                <c:ptCount val="5"/>
                <c:pt idx="0">
                  <c:v>A00级</c:v>
                </c:pt>
                <c:pt idx="1">
                  <c:v>A0级</c:v>
                </c:pt>
                <c:pt idx="2">
                  <c:v>A级</c:v>
                </c:pt>
                <c:pt idx="3">
                  <c:v>B级</c:v>
                </c:pt>
                <c:pt idx="4">
                  <c:v>C级</c:v>
                </c:pt>
              </c:strCache>
            </c:strRef>
          </c:cat>
          <c:val>
            <c:numRef>
              <c:f>Sheet1!$B$2:$B$6</c:f>
              <c:numCache>
                <c:formatCode>#,##0</c:formatCode>
                <c:ptCount val="5"/>
                <c:pt idx="0" formatCode="_ * #,##0_ ;_ * \-#,##0_ ;_ * &quot;-&quot;??_ ;_ @_ ">
                  <c:v>54597</c:v>
                </c:pt>
                <c:pt idx="1">
                  <c:v>74590</c:v>
                </c:pt>
                <c:pt idx="2">
                  <c:v>302709</c:v>
                </c:pt>
                <c:pt idx="3">
                  <c:v>289077</c:v>
                </c:pt>
                <c:pt idx="4" formatCode="_ * #,##0_ ;_ * \-#,##0_ ;_ * &quot;-&quot;??_ ;_ @_ ">
                  <c:v>94771</c:v>
                </c:pt>
              </c:numCache>
            </c:numRef>
          </c:val>
          <c:extLst>
            <c:ext xmlns:c16="http://schemas.microsoft.com/office/drawing/2014/chart" uri="{C3380CC4-5D6E-409C-BE32-E72D297353CC}">
              <c16:uniqueId val="{00000008-73A3-4479-87D3-ADC412F14879}"/>
            </c:ext>
          </c:extLst>
        </c:ser>
        <c:dLbls>
          <c:showLegendKey val="0"/>
          <c:showVal val="0"/>
          <c:showCatName val="0"/>
          <c:showSerName val="0"/>
          <c:showPercent val="0"/>
          <c:showBubbleSize val="0"/>
          <c:showLeaderLines val="1"/>
        </c:dLbls>
        <c:firstSliceAng val="9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Y2024</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384A-4C2B-9BEE-2E8790013DF1}"/>
              </c:ext>
            </c:extLst>
          </c:dPt>
          <c:dPt>
            <c:idx val="1"/>
            <c:bubble3D val="0"/>
            <c:extLst>
              <c:ext xmlns:c16="http://schemas.microsoft.com/office/drawing/2014/chart" uri="{C3380CC4-5D6E-409C-BE32-E72D297353CC}">
                <c16:uniqueId val="{00000001-384A-4C2B-9BEE-2E8790013DF1}"/>
              </c:ext>
            </c:extLst>
          </c:dPt>
          <c:dPt>
            <c:idx val="2"/>
            <c:bubble3D val="0"/>
            <c:extLst>
              <c:ext xmlns:c16="http://schemas.microsoft.com/office/drawing/2014/chart" uri="{C3380CC4-5D6E-409C-BE32-E72D297353CC}">
                <c16:uniqueId val="{00000002-384A-4C2B-9BEE-2E8790013DF1}"/>
              </c:ext>
            </c:extLst>
          </c:dPt>
          <c:dPt>
            <c:idx val="3"/>
            <c:bubble3D val="0"/>
            <c:extLst>
              <c:ext xmlns:c16="http://schemas.microsoft.com/office/drawing/2014/chart" uri="{C3380CC4-5D6E-409C-BE32-E72D297353CC}">
                <c16:uniqueId val="{00000003-384A-4C2B-9BEE-2E8790013DF1}"/>
              </c:ext>
            </c:extLst>
          </c:dPt>
          <c:dPt>
            <c:idx val="4"/>
            <c:bubble3D val="0"/>
            <c:extLst>
              <c:ext xmlns:c16="http://schemas.microsoft.com/office/drawing/2014/chart" uri="{C3380CC4-5D6E-409C-BE32-E72D297353CC}">
                <c16:uniqueId val="{00000004-384A-4C2B-9BEE-2E8790013DF1}"/>
              </c:ext>
            </c:extLst>
          </c:dPt>
          <c:dPt>
            <c:idx val="5"/>
            <c:bubble3D val="0"/>
            <c:extLst>
              <c:ext xmlns:c16="http://schemas.microsoft.com/office/drawing/2014/chart" uri="{C3380CC4-5D6E-409C-BE32-E72D297353CC}">
                <c16:uniqueId val="{00000005-384A-4C2B-9BEE-2E8790013DF1}"/>
              </c:ext>
            </c:extLst>
          </c:dPt>
          <c:dPt>
            <c:idx val="6"/>
            <c:bubble3D val="0"/>
            <c:extLst>
              <c:ext xmlns:c16="http://schemas.microsoft.com/office/drawing/2014/chart" uri="{C3380CC4-5D6E-409C-BE32-E72D297353CC}">
                <c16:uniqueId val="{00000006-384A-4C2B-9BEE-2E8790013DF1}"/>
              </c:ext>
            </c:extLst>
          </c:dPt>
          <c:dPt>
            <c:idx val="7"/>
            <c:bubble3D val="0"/>
            <c:extLst>
              <c:ext xmlns:c16="http://schemas.microsoft.com/office/drawing/2014/chart" uri="{C3380CC4-5D6E-409C-BE32-E72D297353CC}">
                <c16:uniqueId val="{00000007-384A-4C2B-9BEE-2E8790013DF1}"/>
              </c:ext>
            </c:extLst>
          </c:dPt>
          <c:dPt>
            <c:idx val="8"/>
            <c:bubble3D val="0"/>
            <c:extLst>
              <c:ext xmlns:c16="http://schemas.microsoft.com/office/drawing/2014/chart" uri="{C3380CC4-5D6E-409C-BE32-E72D297353CC}">
                <c16:uniqueId val="{00000008-384A-4C2B-9BEE-2E8790013DF1}"/>
              </c:ext>
            </c:extLst>
          </c:dPt>
          <c:dPt>
            <c:idx val="9"/>
            <c:bubble3D val="0"/>
            <c:extLst>
              <c:ext xmlns:c16="http://schemas.microsoft.com/office/drawing/2014/chart" uri="{C3380CC4-5D6E-409C-BE32-E72D297353CC}">
                <c16:uniqueId val="{00000009-384A-4C2B-9BEE-2E8790013DF1}"/>
              </c:ext>
            </c:extLst>
          </c:dPt>
          <c:dPt>
            <c:idx val="10"/>
            <c:bubble3D val="0"/>
            <c:extLst>
              <c:ext xmlns:c16="http://schemas.microsoft.com/office/drawing/2014/chart" uri="{C3380CC4-5D6E-409C-BE32-E72D297353CC}">
                <c16:uniqueId val="{0000000A-384A-4C2B-9BEE-2E8790013DF1}"/>
              </c:ext>
            </c:extLst>
          </c:dPt>
          <c:dPt>
            <c:idx val="11"/>
            <c:bubble3D val="0"/>
            <c:extLst>
              <c:ext xmlns:c16="http://schemas.microsoft.com/office/drawing/2014/chart" uri="{C3380CC4-5D6E-409C-BE32-E72D297353CC}">
                <c16:uniqueId val="{0000000B-384A-4C2B-9BEE-2E8790013DF1}"/>
              </c:ext>
            </c:extLst>
          </c:dPt>
          <c:dLbls>
            <c:dLbl>
              <c:idx val="0"/>
              <c:tx>
                <c:rich>
                  <a:bodyPr/>
                  <a:lstStyle/>
                  <a:p>
                    <a:r>
                      <a:rPr lang="en-US" altLang="zh-CN" dirty="0">
                        <a:latin typeface="思源黑体 CN Medium" panose="020B0600000000000000" pitchFamily="34" charset="-122"/>
                        <a:ea typeface="思源黑体 CN Medium" panose="020B0600000000000000" pitchFamily="34" charset="-122"/>
                      </a:rPr>
                      <a:t>18.09</a:t>
                    </a:r>
                  </a:p>
                </c:rich>
              </c:tx>
              <c:dLblPos val="l"/>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384A-4C2B-9BEE-2E8790013DF1}"/>
                </c:ext>
              </c:extLst>
            </c:dLbl>
            <c:dLbl>
              <c:idx val="1"/>
              <c:tx>
                <c:rich>
                  <a:bodyPr/>
                  <a:lstStyle/>
                  <a:p>
                    <a:r>
                      <a:rPr lang="en-US" altLang="zh-CN" dirty="0">
                        <a:latin typeface="思源黑体 CN Heavy" panose="020B0A00000000000000" pitchFamily="34" charset="-122"/>
                        <a:ea typeface="思源黑体 CN Heavy" panose="020B0A00000000000000" pitchFamily="34" charset="-122"/>
                      </a:rPr>
                      <a:t>18.11</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384A-4C2B-9BEE-2E8790013DF1}"/>
                </c:ext>
              </c:extLst>
            </c:dLbl>
            <c:dLbl>
              <c:idx val="2"/>
              <c:tx>
                <c:rich>
                  <a:bodyPr/>
                  <a:lstStyle/>
                  <a:p>
                    <a:r>
                      <a:rPr lang="en-US" altLang="zh-CN" dirty="0"/>
                      <a:t>17.61</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384A-4C2B-9BEE-2E8790013DF1}"/>
                </c:ext>
              </c:extLst>
            </c:dLbl>
            <c:dLbl>
              <c:idx val="3"/>
              <c:tx>
                <c:rich>
                  <a:bodyPr/>
                  <a:lstStyle/>
                  <a:p>
                    <a:r>
                      <a:rPr lang="en-US" altLang="zh-CN" dirty="0"/>
                      <a:t>18.81</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384A-4C2B-9BEE-2E8790013DF1}"/>
                </c:ext>
              </c:extLst>
            </c:dLbl>
            <c:dLbl>
              <c:idx val="4"/>
              <c:tx>
                <c:rich>
                  <a:bodyPr/>
                  <a:lstStyle/>
                  <a:p>
                    <a:r>
                      <a:rPr lang="en-US" altLang="zh-CN" dirty="0"/>
                      <a:t>18.35</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384A-4C2B-9BEE-2E8790013DF1}"/>
                </c:ext>
              </c:extLst>
            </c:dLbl>
            <c:dLbl>
              <c:idx val="5"/>
              <c:tx>
                <c:rich>
                  <a:bodyPr/>
                  <a:lstStyle/>
                  <a:p>
                    <a:r>
                      <a:rPr lang="en-US" altLang="zh-CN" dirty="0"/>
                      <a:t>18.08</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384A-4C2B-9BEE-2E8790013DF1}"/>
                </c:ext>
              </c:extLst>
            </c:dLbl>
            <c:dLbl>
              <c:idx val="6"/>
              <c:tx>
                <c:rich>
                  <a:bodyPr/>
                  <a:lstStyle/>
                  <a:p>
                    <a:r>
                      <a:rPr lang="en-US" altLang="zh-CN" dirty="0"/>
                      <a:t>18.50</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384A-4C2B-9BEE-2E8790013DF1}"/>
                </c:ext>
              </c:extLst>
            </c:dLbl>
            <c:dLbl>
              <c:idx val="7"/>
              <c:tx>
                <c:rich>
                  <a:bodyPr/>
                  <a:lstStyle/>
                  <a:p>
                    <a:r>
                      <a:rPr lang="en-US" altLang="zh-CN" dirty="0"/>
                      <a:t>18.20</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384A-4C2B-9BEE-2E8790013DF1}"/>
                </c:ext>
              </c:extLst>
            </c:dLbl>
            <c:dLbl>
              <c:idx val="8"/>
              <c:tx>
                <c:rich>
                  <a:bodyPr/>
                  <a:lstStyle/>
                  <a:p>
                    <a:r>
                      <a:rPr lang="en-US" altLang="zh-CN" dirty="0"/>
                      <a:t>17.41</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384A-4C2B-9BEE-2E8790013DF1}"/>
                </c:ext>
              </c:extLst>
            </c:dLbl>
            <c:dLbl>
              <c:idx val="9"/>
              <c:tx>
                <c:rich>
                  <a:bodyPr/>
                  <a:lstStyle/>
                  <a:p>
                    <a:r>
                      <a:rPr lang="en-US" altLang="zh-CN" dirty="0"/>
                      <a:t>19.01</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384A-4C2B-9BEE-2E8790013DF1}"/>
                </c:ext>
              </c:extLst>
            </c:dLbl>
            <c:dLbl>
              <c:idx val="10"/>
              <c:tx>
                <c:rich>
                  <a:bodyPr/>
                  <a:lstStyle/>
                  <a:p>
                    <a:r>
                      <a:rPr lang="en-US" altLang="zh-CN" dirty="0"/>
                      <a:t>18.02</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384A-4C2B-9BEE-2E8790013DF1}"/>
                </c:ext>
              </c:extLst>
            </c:dLbl>
            <c:dLbl>
              <c:idx val="11"/>
              <c:tx>
                <c:rich>
                  <a:bodyPr/>
                  <a:lstStyle/>
                  <a:p>
                    <a:r>
                      <a:rPr lang="en-US" altLang="zh-CN" dirty="0"/>
                      <a:t>18.74</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384A-4C2B-9BEE-2E8790013DF1}"/>
                </c:ext>
              </c:extLst>
            </c:dLbl>
            <c:dLbl>
              <c:idx val="12"/>
              <c:tx>
                <c:rich>
                  <a:bodyPr/>
                  <a:lstStyle/>
                  <a:p>
                    <a:r>
                      <a:rPr lang="en-US" altLang="zh-CN" dirty="0"/>
                      <a:t>18.09</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384A-4C2B-9BEE-2E8790013DF1}"/>
                </c:ext>
              </c:extLst>
            </c:dLbl>
            <c:spPr>
              <a:noFill/>
              <a:ln>
                <a:noFill/>
              </a:ln>
              <a:effectLst/>
            </c:spPr>
            <c:txPr>
              <a:bodyPr wrap="square" lIns="38100" tIns="19050" rIns="38100" bIns="19050" anchor="ctr">
                <a:spAutoFit/>
              </a:bodyPr>
              <a:lstStyle/>
              <a:p>
                <a:pPr>
                  <a:defRPr sz="800">
                    <a:solidFill>
                      <a:schemeClr val="bg2">
                        <a:lumMod val="25000"/>
                      </a:schemeClr>
                    </a:solidFill>
                    <a:latin typeface="思源黑体 CN Heavy" panose="020B0A00000000000000" pitchFamily="34" charset="-122"/>
                    <a:ea typeface="思源黑体 CN Heavy" panose="020B0A00000000000000"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0.12299570421880901</c:v>
                </c:pt>
                <c:pt idx="2">
                  <c:v>-2.66</c:v>
                </c:pt>
                <c:pt idx="3">
                  <c:v>3.99</c:v>
                </c:pt>
                <c:pt idx="4">
                  <c:v>1.47</c:v>
                </c:pt>
                <c:pt idx="5">
                  <c:v>-0.04</c:v>
                </c:pt>
                <c:pt idx="6">
                  <c:v>2.29</c:v>
                </c:pt>
                <c:pt idx="7">
                  <c:v>0.62</c:v>
                </c:pt>
                <c:pt idx="8">
                  <c:v>-3.73</c:v>
                </c:pt>
              </c:numCache>
            </c:numRef>
          </c:val>
          <c:smooth val="0"/>
          <c:extLst>
            <c:ext xmlns:c16="http://schemas.microsoft.com/office/drawing/2014/chart" uri="{C3380CC4-5D6E-409C-BE32-E72D297353CC}">
              <c16:uniqueId val="{0000000D-384A-4C2B-9BEE-2E8790013DF1}"/>
            </c:ext>
          </c:extLst>
        </c:ser>
        <c:dLbls>
          <c:showLegendKey val="0"/>
          <c:showVal val="0"/>
          <c:showCatName val="0"/>
          <c:showSerName val="0"/>
          <c:showPercent val="0"/>
          <c:showBubbleSize val="0"/>
        </c:dLbls>
        <c:marker val="1"/>
        <c:smooth val="0"/>
        <c:axId val="644458208"/>
        <c:axId val="338385296"/>
      </c:lineChart>
      <c:catAx>
        <c:axId val="644458208"/>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latin typeface="思源黑体 CN" panose="020B0500000000000000" pitchFamily="34" charset="-122"/>
                <a:ea typeface="思源黑体 CN" panose="020B0500000000000000" pitchFamily="34" charset="-122"/>
              </a:defRPr>
            </a:pPr>
            <a:endParaRPr lang="zh-CN"/>
          </a:p>
        </c:txPr>
        <c:crossAx val="338385296"/>
        <c:crosses val="autoZero"/>
        <c:auto val="1"/>
        <c:lblAlgn val="ctr"/>
        <c:lblOffset val="100"/>
        <c:tickLblSkip val="1"/>
        <c:tickMarkSkip val="1"/>
        <c:noMultiLvlLbl val="0"/>
      </c:catAx>
      <c:valAx>
        <c:axId val="338385296"/>
        <c:scaling>
          <c:orientation val="minMax"/>
          <c:max val="20"/>
          <c:min val="-20"/>
        </c:scaling>
        <c:delete val="1"/>
        <c:axPos val="l"/>
        <c:numFmt formatCode="0.0_ " sourceLinked="0"/>
        <c:majorTickMark val="out"/>
        <c:minorTickMark val="none"/>
        <c:tickLblPos val="nextTo"/>
        <c:crossAx val="644458208"/>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3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4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15373" y="0"/>
            <a:ext cx="2918831" cy="495029"/>
          </a:xfrm>
          <a:prstGeom prst="rect">
            <a:avLst/>
          </a:prstGeom>
        </p:spPr>
        <p:txBody>
          <a:bodyPr vert="horz" lIns="91440" tIns="45720" rIns="91440" bIns="45720" rtlCol="0"/>
          <a:lstStyle>
            <a:lvl1pPr algn="r">
              <a:defRPr sz="1200"/>
            </a:lvl1pPr>
          </a:lstStyle>
          <a:p>
            <a:fld id="{08A0ADD8-102A-4418-B478-A156574D25E9}" type="datetimeFigureOut">
              <a:rPr lang="zh-CN" altLang="en-US" smtClean="0"/>
              <a:t>2024/10/9</a:t>
            </a:fld>
            <a:endParaRPr lang="zh-CN" altLang="en-US"/>
          </a:p>
        </p:txBody>
      </p:sp>
      <p:sp>
        <p:nvSpPr>
          <p:cNvPr id="4" name="页脚占位符 3"/>
          <p:cNvSpPr>
            <a:spLocks noGrp="1"/>
          </p:cNvSpPr>
          <p:nvPr>
            <p:ph type="ftr" sz="quarter" idx="2"/>
          </p:nvPr>
        </p:nvSpPr>
        <p:spPr>
          <a:xfrm>
            <a:off x="0" y="9371286"/>
            <a:ext cx="2918831" cy="495028"/>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15373" y="9371286"/>
            <a:ext cx="2918831" cy="495028"/>
          </a:xfrm>
          <a:prstGeom prst="rect">
            <a:avLst/>
          </a:prstGeom>
        </p:spPr>
        <p:txBody>
          <a:bodyPr vert="horz" lIns="91440" tIns="45720" rIns="91440" bIns="45720" rtlCol="0" anchor="b"/>
          <a:lstStyle>
            <a:lvl1pPr algn="r">
              <a:defRPr sz="1200"/>
            </a:lvl1pPr>
          </a:lstStyle>
          <a:p>
            <a:fld id="{F8CED90E-5194-423B-9CFE-D91009805339}" type="slidenum">
              <a:rPr lang="zh-CN" altLang="en-US" smtClean="0"/>
              <a:t>‹#›</a:t>
            </a:fld>
            <a:endParaRPr lang="zh-CN" altLang="en-US"/>
          </a:p>
        </p:txBody>
      </p:sp>
    </p:spTree>
    <p:extLst>
      <p:ext uri="{BB962C8B-B14F-4D97-AF65-F5344CB8AC3E}">
        <p14:creationId xmlns:p14="http://schemas.microsoft.com/office/powerpoint/2010/main" val="41162206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atin typeface="思源黑体 CN" panose="020B0500000000000000" pitchFamily="34" charset="-122"/>
                <a:ea typeface="思源黑体 CN" panose="020B0500000000000000" pitchFamily="34" charset="-122"/>
              </a:defRPr>
            </a:lvl1pPr>
          </a:lstStyle>
          <a:p>
            <a:endParaRPr lang="zh-CN" altLang="en-US" dirty="0"/>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atin typeface="思源黑体 CN" panose="020B0500000000000000" pitchFamily="34" charset="-122"/>
                <a:ea typeface="思源黑体 CN" panose="020B0500000000000000" pitchFamily="34" charset="-122"/>
              </a:defRPr>
            </a:lvl1pPr>
          </a:lstStyle>
          <a:p>
            <a:fld id="{582A3D24-6083-4546-8C6D-DEE86BAAAE49}" type="datetimeFigureOut">
              <a:rPr lang="zh-CN" altLang="en-US" smtClean="0"/>
              <a:pPr/>
              <a:t>2024/10/9</a:t>
            </a:fld>
            <a:endParaRPr lang="zh-CN" altLang="en-US" dirty="0"/>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atin typeface="思源黑体 CN" panose="020B0500000000000000" pitchFamily="34" charset="-122"/>
                <a:ea typeface="思源黑体 CN" panose="020B0500000000000000" pitchFamily="34" charset="-122"/>
              </a:defRPr>
            </a:lvl1pPr>
          </a:lstStyle>
          <a:p>
            <a:endParaRPr lang="zh-CN" altLang="en-US" dirty="0"/>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atin typeface="思源黑体 CN" panose="020B0500000000000000" pitchFamily="34" charset="-122"/>
                <a:ea typeface="思源黑体 CN" panose="020B0500000000000000" pitchFamily="34" charset="-122"/>
              </a:defRPr>
            </a:lvl1pPr>
          </a:lstStyle>
          <a:p>
            <a:fld id="{A3ED8765-8EF3-408C-9341-152904E414ED}" type="slidenum">
              <a:rPr lang="zh-CN" altLang="en-US" smtClean="0"/>
              <a:pPr/>
              <a:t>‹#›</a:t>
            </a:fld>
            <a:endParaRPr lang="zh-CN" altLang="en-US" dirty="0"/>
          </a:p>
        </p:txBody>
      </p:sp>
    </p:spTree>
    <p:extLst>
      <p:ext uri="{BB962C8B-B14F-4D97-AF65-F5344CB8AC3E}">
        <p14:creationId xmlns:p14="http://schemas.microsoft.com/office/powerpoint/2010/main" val="1898542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panose="020B0500000000000000" pitchFamily="34" charset="-122"/>
        <a:ea typeface="思源黑体 CN" panose="020B0500000000000000" pitchFamily="34" charset="-122"/>
        <a:cs typeface="+mn-cs"/>
      </a:defRPr>
    </a:lvl1pPr>
    <a:lvl2pPr marL="457200" algn="l" defTabSz="914400" rtl="0" eaLnBrk="1" latinLnBrk="0" hangingPunct="1">
      <a:defRPr sz="1200" kern="1200">
        <a:solidFill>
          <a:schemeClr val="tx1"/>
        </a:solidFill>
        <a:latin typeface="思源黑体 CN" panose="020B0500000000000000" pitchFamily="34" charset="-122"/>
        <a:ea typeface="思源黑体 CN" panose="020B0500000000000000" pitchFamily="34" charset="-122"/>
        <a:cs typeface="+mn-cs"/>
      </a:defRPr>
    </a:lvl2pPr>
    <a:lvl3pPr marL="914400" algn="l" defTabSz="914400" rtl="0" eaLnBrk="1" latinLnBrk="0" hangingPunct="1">
      <a:defRPr sz="1200" kern="1200">
        <a:solidFill>
          <a:schemeClr val="tx1"/>
        </a:solidFill>
        <a:latin typeface="思源黑体 CN" panose="020B0500000000000000" pitchFamily="34" charset="-122"/>
        <a:ea typeface="思源黑体 CN" panose="020B0500000000000000" pitchFamily="34" charset="-122"/>
        <a:cs typeface="+mn-cs"/>
      </a:defRPr>
    </a:lvl3pPr>
    <a:lvl4pPr marL="1371600" algn="l" defTabSz="914400" rtl="0" eaLnBrk="1" latinLnBrk="0" hangingPunct="1">
      <a:defRPr sz="1200" kern="1200">
        <a:solidFill>
          <a:schemeClr val="tx1"/>
        </a:solidFill>
        <a:latin typeface="思源黑体 CN" panose="020B0500000000000000" pitchFamily="34" charset="-122"/>
        <a:ea typeface="思源黑体 CN" panose="020B0500000000000000" pitchFamily="34" charset="-122"/>
        <a:cs typeface="+mn-cs"/>
      </a:defRPr>
    </a:lvl4pPr>
    <a:lvl5pPr marL="1828800" algn="l" defTabSz="914400" rtl="0" eaLnBrk="1" latinLnBrk="0" hangingPunct="1">
      <a:defRPr sz="1200" kern="1200">
        <a:solidFill>
          <a:schemeClr val="tx1"/>
        </a:solidFill>
        <a:latin typeface="思源黑体 CN" panose="020B0500000000000000" pitchFamily="34" charset="-122"/>
        <a:ea typeface="思源黑体 CN" panose="020B05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3ED8765-8EF3-408C-9341-152904E414ED}" type="slidenum">
              <a:rPr lang="zh-CN" altLang="en-US" smtClean="0"/>
              <a:t>17</a:t>
            </a:fld>
            <a:endParaRPr lang="zh-CN" altLang="en-US"/>
          </a:p>
        </p:txBody>
      </p:sp>
    </p:spTree>
    <p:extLst>
      <p:ext uri="{BB962C8B-B14F-4D97-AF65-F5344CB8AC3E}">
        <p14:creationId xmlns:p14="http://schemas.microsoft.com/office/powerpoint/2010/main" val="40376946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2">
            <a:lumMod val="10000"/>
          </a:schemeClr>
        </a:solidFill>
        <a:effectLst/>
      </p:bgPr>
    </p:bg>
    <p:spTree>
      <p:nvGrpSpPr>
        <p:cNvPr id="1" name=""/>
        <p:cNvGrpSpPr/>
        <p:nvPr/>
      </p:nvGrpSpPr>
      <p:grpSpPr>
        <a:xfrm>
          <a:off x="0" y="0"/>
          <a:ext cx="0" cy="0"/>
          <a:chOff x="0" y="0"/>
          <a:chExt cx="0" cy="0"/>
        </a:xfrm>
      </p:grpSpPr>
      <p:sp>
        <p:nvSpPr>
          <p:cNvPr id="5" name="ïṧľîḑe">
            <a:extLst>
              <a:ext uri="{FF2B5EF4-FFF2-40B4-BE49-F238E27FC236}">
                <a16:creationId xmlns:a16="http://schemas.microsoft.com/office/drawing/2014/main" id="{6E18C361-0440-D430-2569-1212608D231B}"/>
              </a:ext>
            </a:extLst>
          </p:cNvPr>
          <p:cNvSpPr/>
          <p:nvPr userDrawn="1"/>
        </p:nvSpPr>
        <p:spPr>
          <a:xfrm flipH="1">
            <a:off x="0" y="0"/>
            <a:ext cx="12192000" cy="6858000"/>
          </a:xfrm>
          <a:prstGeom prst="rect">
            <a:avLst/>
          </a:prstGeom>
          <a:blipFill>
            <a:blip r:embed="rId2">
              <a:alphaModFix amt="35000"/>
            </a:blip>
            <a:stretch>
              <a:fillRect t="-795" b="-7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panose="020B0500000000000000" pitchFamily="34" charset="-122"/>
              <a:ea typeface="思源黑体 CN Normal" panose="020B0400000000000000" pitchFamily="34" charset="-122"/>
            </a:endParaRPr>
          </a:p>
        </p:txBody>
      </p:sp>
      <p:sp>
        <p:nvSpPr>
          <p:cNvPr id="2" name="标题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660400" y="1744071"/>
            <a:ext cx="9921270" cy="1561980"/>
          </a:xfrm>
        </p:spPr>
        <p:txBody>
          <a:bodyPr vert="horz" lIns="91440" tIns="45720" rIns="91440" bIns="45720" rtlCol="0" anchor="b">
            <a:noAutofit/>
          </a:bodyPr>
          <a:lstStyle>
            <a:lvl1pPr>
              <a:defRPr lang="zh-CN" altLang="en-US" sz="4800" b="1" dirty="0">
                <a:solidFill>
                  <a:schemeClr val="bg1"/>
                </a:solidFill>
                <a:latin typeface="思源黑体 CN Normal" panose="020B0400000000000000" pitchFamily="34" charset="-122"/>
                <a:ea typeface="思源黑体 CN Normal" panose="020B0400000000000000" pitchFamily="34" charset="-122"/>
              </a:defRPr>
            </a:lvl1pPr>
          </a:lstStyle>
          <a:p>
            <a:pPr lvl="0" defTabSz="914354"/>
            <a:r>
              <a:rPr lang="en-US" altLang="zh-CN" dirty="0"/>
              <a:t>Click to edit </a:t>
            </a:r>
            <a:br>
              <a:rPr lang="en-US" altLang="zh-CN" dirty="0"/>
            </a:br>
            <a:r>
              <a:rPr lang="en-US" altLang="zh-CN" dirty="0"/>
              <a:t>Master title style</a:t>
            </a:r>
            <a:endParaRPr lang="zh-CN" altLang="en-US" dirty="0"/>
          </a:p>
        </p:txBody>
      </p:sp>
      <p:sp>
        <p:nvSpPr>
          <p:cNvPr id="8" name="文本占位符 7">
            <a:extLst>
              <a:ext uri="{FF2B5EF4-FFF2-40B4-BE49-F238E27FC236}">
                <a16:creationId xmlns:a16="http://schemas.microsoft.com/office/drawing/2014/main" id="{44C4A721-803B-47CB-B99E-1D01E8E0169F}"/>
              </a:ext>
            </a:extLst>
          </p:cNvPr>
          <p:cNvSpPr>
            <a:spLocks noGrp="1"/>
          </p:cNvSpPr>
          <p:nvPr>
            <p:ph type="body" sz="quarter" idx="13" hasCustomPrompt="1"/>
          </p:nvPr>
        </p:nvSpPr>
        <p:spPr>
          <a:xfrm>
            <a:off x="6359527" y="5837829"/>
            <a:ext cx="5159373" cy="296271"/>
          </a:xfrm>
        </p:spPr>
        <p:txBody>
          <a:bodyPr vert="horz" lIns="91440" tIns="45720" rIns="91440" bIns="45720" rtlCol="0" anchor="ctr">
            <a:normAutofit/>
          </a:bodyPr>
          <a:lstStyle>
            <a:lvl1pPr marL="0" indent="0" algn="r">
              <a:buNone/>
              <a:defRPr lang="en-US" altLang="zh-CN" sz="1200" b="0" smtClean="0">
                <a:solidFill>
                  <a:schemeClr val="bg1"/>
                </a:solidFill>
                <a:latin typeface="思源黑体 CN Normal" panose="020B0400000000000000" pitchFamily="34" charset="-122"/>
                <a:ea typeface="思源黑体 CN Normal" panose="020B0400000000000000" pitchFamily="34" charset="-122"/>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9" name="文本占位符 8">
            <a:extLst>
              <a:ext uri="{FF2B5EF4-FFF2-40B4-BE49-F238E27FC236}">
                <a16:creationId xmlns:a16="http://schemas.microsoft.com/office/drawing/2014/main" id="{CA939A61-406D-45DC-B757-059EFAA05866}"/>
              </a:ext>
            </a:extLst>
          </p:cNvPr>
          <p:cNvSpPr>
            <a:spLocks noGrp="1"/>
          </p:cNvSpPr>
          <p:nvPr>
            <p:ph type="body" sz="quarter" idx="14" hasCustomPrompt="1"/>
          </p:nvPr>
        </p:nvSpPr>
        <p:spPr>
          <a:xfrm>
            <a:off x="660400" y="5837829"/>
            <a:ext cx="5172074" cy="296271"/>
          </a:xfrm>
        </p:spPr>
        <p:txBody>
          <a:bodyPr vert="horz" lIns="91440" tIns="45720" rIns="91440" bIns="45720" rtlCol="0" anchor="ctr">
            <a:normAutofit/>
          </a:bodyPr>
          <a:lstStyle>
            <a:lvl1pPr marL="0" indent="0">
              <a:buNone/>
              <a:defRPr lang="en-US" altLang="zh-CN" sz="1200" b="0" smtClean="0">
                <a:solidFill>
                  <a:schemeClr val="bg1"/>
                </a:solidFill>
                <a:latin typeface="思源黑体 CN Normal" panose="020B0400000000000000" pitchFamily="34" charset="-122"/>
                <a:ea typeface="思源黑体 CN Normal" panose="020B0400000000000000" pitchFamily="34" charset="-122"/>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www.islide.cc</a:t>
            </a:r>
            <a:endParaRPr lang="en-US" altLang="en-US" dirty="0"/>
          </a:p>
        </p:txBody>
      </p:sp>
      <p:pic>
        <p:nvPicPr>
          <p:cNvPr id="4" name="图片 3">
            <a:extLst>
              <a:ext uri="{FF2B5EF4-FFF2-40B4-BE49-F238E27FC236}">
                <a16:creationId xmlns:a16="http://schemas.microsoft.com/office/drawing/2014/main" id="{970976EC-3746-0C92-1438-992DD3DE6A0D}"/>
              </a:ext>
            </a:extLst>
          </p:cNvPr>
          <p:cNvPicPr>
            <a:picLocks noChangeAspect="1"/>
          </p:cNvPicPr>
          <p:nvPr userDrawn="1"/>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colorTemperature colorTemp="50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660400" y="330702"/>
            <a:ext cx="671197" cy="294960"/>
          </a:xfrm>
          <a:prstGeom prst="rect">
            <a:avLst/>
          </a:prstGeom>
        </p:spPr>
      </p:pic>
    </p:spTree>
    <p:extLst>
      <p:ext uri="{BB962C8B-B14F-4D97-AF65-F5344CB8AC3E}">
        <p14:creationId xmlns:p14="http://schemas.microsoft.com/office/powerpoint/2010/main" val="3218541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DC6DA8-D137-41D2-A934-63CB8FFB8B81}"/>
              </a:ext>
            </a:extLst>
          </p:cNvPr>
          <p:cNvSpPr>
            <a:spLocks noGrp="1"/>
          </p:cNvSpPr>
          <p:nvPr>
            <p:ph type="title"/>
          </p:nvPr>
        </p:nvSpPr>
        <p:spPr/>
        <p:txBody>
          <a:bodyPr/>
          <a:lstStyle>
            <a:lvl1pPr>
              <a:defRPr>
                <a:latin typeface="思源黑体 CN" panose="020B0500000000000000" pitchFamily="34" charset="-122"/>
                <a:ea typeface="思源黑体 CN" panose="020B0500000000000000" pitchFamily="34" charset="-122"/>
              </a:defRPr>
            </a:lvl1pPr>
          </a:lstStyle>
          <a:p>
            <a:r>
              <a:rPr lang="en-US" altLang="zh-CN" dirty="0"/>
              <a:t>Click to edit Master title style</a:t>
            </a:r>
            <a:endParaRPr lang="zh-CN" altLang="en-US" dirty="0"/>
          </a:p>
        </p:txBody>
      </p:sp>
      <p:sp>
        <p:nvSpPr>
          <p:cNvPr id="3" name="内容占位符 2">
            <a:extLst>
              <a:ext uri="{FF2B5EF4-FFF2-40B4-BE49-F238E27FC236}">
                <a16:creationId xmlns:a16="http://schemas.microsoft.com/office/drawing/2014/main" id="{0CED916A-3E34-4B9E-8F9F-7A8921A30F99}"/>
              </a:ext>
            </a:extLst>
          </p:cNvPr>
          <p:cNvSpPr>
            <a:spLocks noGrp="1"/>
          </p:cNvSpPr>
          <p:nvPr>
            <p:ph idx="1"/>
          </p:nvPr>
        </p:nvSpPr>
        <p:spPr/>
        <p:txBody>
          <a:bodyPr/>
          <a:lstStyle>
            <a:lvl1pPr>
              <a:defRPr>
                <a:latin typeface="思源黑体 CN" panose="020B0500000000000000" pitchFamily="34" charset="-122"/>
                <a:ea typeface="思源黑体 CN" panose="020B0500000000000000" pitchFamily="34" charset="-122"/>
              </a:defRPr>
            </a:lvl1pPr>
            <a:lvl2pPr>
              <a:defRPr>
                <a:latin typeface="思源黑体 CN" panose="020B0500000000000000" pitchFamily="34" charset="-122"/>
                <a:ea typeface="思源黑体 CN" panose="020B0500000000000000" pitchFamily="34" charset="-122"/>
              </a:defRPr>
            </a:lvl2pPr>
            <a:lvl3pPr>
              <a:defRPr>
                <a:latin typeface="思源黑体 CN" panose="020B0500000000000000" pitchFamily="34" charset="-122"/>
                <a:ea typeface="思源黑体 CN" panose="020B0500000000000000" pitchFamily="34" charset="-122"/>
              </a:defRPr>
            </a:lvl3pPr>
            <a:lvl4pPr>
              <a:defRPr>
                <a:latin typeface="思源黑体 CN" panose="020B0500000000000000" pitchFamily="34" charset="-122"/>
                <a:ea typeface="思源黑体 CN" panose="020B0500000000000000" pitchFamily="34" charset="-122"/>
              </a:defRPr>
            </a:lvl4pPr>
            <a:lvl5pPr>
              <a:defRPr>
                <a:latin typeface="思源黑体 CN" panose="020B0500000000000000" pitchFamily="34" charset="-122"/>
                <a:ea typeface="思源黑体 CN" panose="020B0500000000000000" pitchFamily="34" charset="-122"/>
              </a:defRPr>
            </a:lvl5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6" name="灯片编号占位符 5">
            <a:extLst>
              <a:ext uri="{FF2B5EF4-FFF2-40B4-BE49-F238E27FC236}">
                <a16:creationId xmlns:a16="http://schemas.microsoft.com/office/drawing/2014/main" id="{7A3E0EBE-EC20-4150-A2C6-9837F3449581}"/>
              </a:ext>
            </a:extLst>
          </p:cNvPr>
          <p:cNvSpPr>
            <a:spLocks noGrp="1"/>
          </p:cNvSpPr>
          <p:nvPr>
            <p:ph type="sldNum" sz="quarter" idx="12"/>
          </p:nvPr>
        </p:nvSpPr>
        <p:spPr>
          <a:xfrm>
            <a:off x="9409902" y="6438900"/>
            <a:ext cx="2661448" cy="215900"/>
          </a:xfrm>
          <a:prstGeom prst="rect">
            <a:avLst/>
          </a:prstGeom>
        </p:spPr>
        <p:txBody>
          <a:bodyPr/>
          <a:lstStyle>
            <a:lvl1pPr>
              <a:defRPr>
                <a:latin typeface="思源黑体 CN" panose="020B0500000000000000" pitchFamily="34" charset="-122"/>
                <a:ea typeface="思源黑体 CN" panose="020B0500000000000000" pitchFamily="34" charset="-122"/>
              </a:defRPr>
            </a:lvl1pPr>
          </a:lstStyle>
          <a:p>
            <a:fld id="{7F65B630-C7FF-41C0-9923-C5E5E29EED81}" type="slidenum">
              <a:rPr lang="zh-CN" altLang="en-US" smtClean="0"/>
              <a:pPr/>
              <a:t>‹#›</a:t>
            </a:fld>
            <a:endParaRPr lang="zh-CN" altLang="en-US" dirty="0"/>
          </a:p>
        </p:txBody>
      </p:sp>
      <p:pic>
        <p:nvPicPr>
          <p:cNvPr id="7" name="图片 6">
            <a:extLst>
              <a:ext uri="{FF2B5EF4-FFF2-40B4-BE49-F238E27FC236}">
                <a16:creationId xmlns:a16="http://schemas.microsoft.com/office/drawing/2014/main" id="{69843A96-03C5-9D7B-2B61-D476974FF49E}"/>
              </a:ext>
            </a:extLst>
          </p:cNvPr>
          <p:cNvPicPr>
            <a:picLocks noChangeAspect="1"/>
          </p:cNvPicPr>
          <p:nvPr userDrawn="1"/>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colorTemperature colorTemp="50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11183301" y="366870"/>
            <a:ext cx="671197" cy="294960"/>
          </a:xfrm>
          <a:prstGeom prst="rect">
            <a:avLst/>
          </a:prstGeom>
        </p:spPr>
      </p:pic>
    </p:spTree>
    <p:extLst>
      <p:ext uri="{BB962C8B-B14F-4D97-AF65-F5344CB8AC3E}">
        <p14:creationId xmlns:p14="http://schemas.microsoft.com/office/powerpoint/2010/main" val="82374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Layout">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660400" y="1500188"/>
            <a:ext cx="2836562" cy="594626"/>
          </a:xfrm>
        </p:spPr>
        <p:txBody>
          <a:bodyPr>
            <a:normAutofit/>
          </a:bodyPr>
          <a:lstStyle>
            <a:lvl1pPr marL="0" indent="0" algn="r">
              <a:buFont typeface="+mj-lt"/>
              <a:buNone/>
              <a:defRPr sz="2400" b="1">
                <a:latin typeface="思源黑体 CN" panose="020B0500000000000000" pitchFamily="34" charset="-122"/>
                <a:ea typeface="思源黑体 CN" panose="020B0500000000000000" pitchFamily="34" charset="-122"/>
              </a:defRPr>
            </a:lvl1pPr>
            <a:lvl2pPr marL="457200" indent="0">
              <a:buFont typeface="+mj-ea"/>
              <a:buNone/>
              <a:defRPr/>
            </a:lvl2pPr>
            <a:lvl3pPr marL="1257300" indent="-342900">
              <a:buFont typeface="+mj-lt"/>
              <a:buAutoNum type="alphaLcParenR"/>
              <a:defRPr/>
            </a:lvl3pPr>
          </a:lstStyle>
          <a:p>
            <a:pPr lvl="0"/>
            <a:r>
              <a:rPr lang="en-US" altLang="zh-CN" dirty="0"/>
              <a:t>CONTENTS</a:t>
            </a:r>
            <a:endParaRPr lang="zh-CN" altLang="en-US" dirty="0"/>
          </a:p>
        </p:txBody>
      </p:sp>
      <p:sp>
        <p:nvSpPr>
          <p:cNvPr id="7" name="文本占位符 6">
            <a:extLst>
              <a:ext uri="{FF2B5EF4-FFF2-40B4-BE49-F238E27FC236}">
                <a16:creationId xmlns:a16="http://schemas.microsoft.com/office/drawing/2014/main" id="{0BEF0FD1-3ACE-43A8-AF57-CC0D436DC7D0}"/>
              </a:ext>
            </a:extLst>
          </p:cNvPr>
          <p:cNvSpPr>
            <a:spLocks noGrp="1"/>
          </p:cNvSpPr>
          <p:nvPr>
            <p:ph type="body" sz="quarter" idx="13"/>
          </p:nvPr>
        </p:nvSpPr>
        <p:spPr>
          <a:xfrm>
            <a:off x="3647836" y="1500187"/>
            <a:ext cx="7871045" cy="4633913"/>
          </a:xfrm>
        </p:spPr>
        <p:txBody>
          <a:bodyPr/>
          <a:lstStyle>
            <a:lvl1pPr marL="342900" indent="-342900">
              <a:buFont typeface="+mj-lt"/>
              <a:buAutoNum type="arabicPeriod"/>
              <a:defRPr>
                <a:latin typeface="思源黑体 CN" panose="020B0500000000000000" pitchFamily="34" charset="-122"/>
                <a:ea typeface="思源黑体 CN" panose="020B0500000000000000" pitchFamily="34" charset="-122"/>
              </a:defRPr>
            </a:lvl1pPr>
            <a:lvl2pPr marL="800100" indent="-342900">
              <a:buFont typeface="+mj-ea"/>
              <a:buAutoNum type="circleNumDbPlain"/>
              <a:defRPr>
                <a:latin typeface="思源黑体 CN" panose="020B0500000000000000" pitchFamily="34" charset="-122"/>
                <a:ea typeface="思源黑体 CN" panose="020B0500000000000000" pitchFamily="34" charset="-122"/>
              </a:defRPr>
            </a:lvl2pPr>
            <a:lvl3pPr marL="1257300" indent="-342900">
              <a:buFont typeface="+mj-lt"/>
              <a:buAutoNum type="alphaLcParenR"/>
              <a:defRPr>
                <a:latin typeface="思源黑体 CN" panose="020B0500000000000000" pitchFamily="34" charset="-122"/>
                <a:ea typeface="思源黑体 CN" panose="020B0500000000000000" pitchFamily="34" charset="-122"/>
              </a:defRPr>
            </a:lvl3pPr>
            <a:lvl4pPr>
              <a:defRPr>
                <a:latin typeface="思源黑体 CN" panose="020B0500000000000000" pitchFamily="34" charset="-122"/>
                <a:ea typeface="思源黑体 CN" panose="020B0500000000000000" pitchFamily="34" charset="-122"/>
              </a:defRPr>
            </a:lvl4pPr>
            <a:lvl5pPr>
              <a:defRPr>
                <a:latin typeface="思源黑体 CN" panose="020B0500000000000000" pitchFamily="34" charset="-122"/>
                <a:ea typeface="思源黑体 CN" panose="020B0500000000000000" pitchFamily="34" charset="-122"/>
              </a:defRPr>
            </a:lvl5p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3" name="页脚占位符 2">
            <a:extLst>
              <a:ext uri="{FF2B5EF4-FFF2-40B4-BE49-F238E27FC236}">
                <a16:creationId xmlns:a16="http://schemas.microsoft.com/office/drawing/2014/main" id="{CAEA95BB-0FD6-4D94-81DB-8D38069818E5}"/>
              </a:ext>
            </a:extLst>
          </p:cNvPr>
          <p:cNvSpPr>
            <a:spLocks noGrp="1"/>
          </p:cNvSpPr>
          <p:nvPr>
            <p:ph type="ftr" sz="quarter" idx="10"/>
          </p:nvPr>
        </p:nvSpPr>
        <p:spPr>
          <a:xfrm>
            <a:off x="660401" y="6438900"/>
            <a:ext cx="3992171" cy="215900"/>
          </a:xfrm>
          <a:prstGeom prst="rect">
            <a:avLst/>
          </a:prstGeom>
        </p:spPr>
        <p:txBody>
          <a:bodyPr/>
          <a:lstStyle>
            <a:lvl1pPr>
              <a:defRPr>
                <a:latin typeface="思源黑体 CN" panose="020B0500000000000000" pitchFamily="34" charset="-122"/>
                <a:ea typeface="思源黑体 CN" panose="020B0500000000000000" pitchFamily="34" charset="-122"/>
              </a:defRPr>
            </a:lvl1pPr>
          </a:lstStyle>
          <a:p>
            <a:endParaRPr lang="zh-CN" altLang="en-US" dirty="0"/>
          </a:p>
        </p:txBody>
      </p:sp>
      <p:sp>
        <p:nvSpPr>
          <p:cNvPr id="4" name="日期占位符 3">
            <a:extLst>
              <a:ext uri="{FF2B5EF4-FFF2-40B4-BE49-F238E27FC236}">
                <a16:creationId xmlns:a16="http://schemas.microsoft.com/office/drawing/2014/main" id="{16C2568E-3CA5-4FDE-A375-CB503A7EDE34}"/>
              </a:ext>
            </a:extLst>
          </p:cNvPr>
          <p:cNvSpPr>
            <a:spLocks noGrp="1"/>
          </p:cNvSpPr>
          <p:nvPr>
            <p:ph type="dt" sz="half" idx="11"/>
          </p:nvPr>
        </p:nvSpPr>
        <p:spPr>
          <a:xfrm>
            <a:off x="5504656" y="6438900"/>
            <a:ext cx="1802924" cy="215900"/>
          </a:xfrm>
          <a:prstGeom prst="rect">
            <a:avLst/>
          </a:prstGeom>
        </p:spPr>
        <p:txBody>
          <a:bodyPr/>
          <a:lstStyle>
            <a:lvl1pPr>
              <a:defRPr>
                <a:latin typeface="思源黑体 CN" panose="020B0500000000000000" pitchFamily="34" charset="-122"/>
                <a:ea typeface="思源黑体 CN" panose="020B0500000000000000" pitchFamily="34" charset="-122"/>
              </a:defRPr>
            </a:lvl1pPr>
          </a:lstStyle>
          <a:p>
            <a:fld id="{AC4CC43B-9EB6-4465-8B1A-3F7180DAD0DF}" type="datetime1">
              <a:rPr lang="zh-CN" altLang="en-US" smtClean="0"/>
              <a:pPr/>
              <a:t>2024/10/9</a:t>
            </a:fld>
            <a:endParaRPr lang="en-US" altLang="zh-CN" dirty="0"/>
          </a:p>
        </p:txBody>
      </p:sp>
      <p:sp>
        <p:nvSpPr>
          <p:cNvPr id="5" name="灯片编号占位符 4">
            <a:extLst>
              <a:ext uri="{FF2B5EF4-FFF2-40B4-BE49-F238E27FC236}">
                <a16:creationId xmlns:a16="http://schemas.microsoft.com/office/drawing/2014/main" id="{E3EAC383-637D-4997-B597-28ADC11AAC10}"/>
              </a:ext>
            </a:extLst>
          </p:cNvPr>
          <p:cNvSpPr>
            <a:spLocks noGrp="1"/>
          </p:cNvSpPr>
          <p:nvPr>
            <p:ph type="sldNum" sz="quarter" idx="12"/>
          </p:nvPr>
        </p:nvSpPr>
        <p:spPr>
          <a:xfrm>
            <a:off x="8857452" y="6438900"/>
            <a:ext cx="2661448" cy="215900"/>
          </a:xfrm>
          <a:prstGeom prst="rect">
            <a:avLst/>
          </a:prstGeom>
        </p:spPr>
        <p:txBody>
          <a:bodyPr/>
          <a:lstStyle>
            <a:lvl1pPr>
              <a:defRPr>
                <a:latin typeface="思源黑体 CN" panose="020B0500000000000000" pitchFamily="34" charset="-122"/>
                <a:ea typeface="思源黑体 CN" panose="020B0500000000000000" pitchFamily="34" charset="-122"/>
              </a:defRPr>
            </a:lvl1pPr>
          </a:lstStyle>
          <a:p>
            <a:fld id="{7F65B630-C7FF-41C0-9923-C5E5E29EED81}" type="slidenum">
              <a:rPr lang="en-US" altLang="zh-CN" smtClean="0"/>
              <a:pPr/>
              <a:t>‹#›</a:t>
            </a:fld>
            <a:endParaRPr lang="en-US" altLang="zh-CN" dirty="0"/>
          </a:p>
        </p:txBody>
      </p:sp>
      <p:cxnSp>
        <p:nvCxnSpPr>
          <p:cNvPr id="10" name="î$ļíďé">
            <a:extLst>
              <a:ext uri="{FF2B5EF4-FFF2-40B4-BE49-F238E27FC236}">
                <a16:creationId xmlns:a16="http://schemas.microsoft.com/office/drawing/2014/main" id="{5866F782-5852-4C4E-B3FE-2AD687E8AC1B}"/>
              </a:ext>
            </a:extLst>
          </p:cNvPr>
          <p:cNvCxnSpPr>
            <a:cxnSpLocks/>
          </p:cNvCxnSpPr>
          <p:nvPr userDrawn="1"/>
        </p:nvCxnSpPr>
        <p:spPr>
          <a:xfrm>
            <a:off x="3621019" y="1500188"/>
            <a:ext cx="0" cy="4633913"/>
          </a:xfrm>
          <a:prstGeom prst="line">
            <a:avLst/>
          </a:prstGeom>
          <a:solidFill>
            <a:srgbClr val="FFCC00"/>
          </a:solidFill>
          <a:ln w="3175" cap="flat" cmpd="sng" algn="ctr">
            <a:solidFill>
              <a:schemeClr val="bg1">
                <a:lumMod val="75000"/>
              </a:schemeClr>
            </a:solidFill>
            <a:prstDash val="solid"/>
            <a:round/>
            <a:headEnd type="none" w="med" len="med"/>
            <a:tailEnd type="none" w="med" len="med"/>
          </a:ln>
          <a:effectLst/>
        </p:spPr>
      </p:cxnSp>
      <p:sp>
        <p:nvSpPr>
          <p:cNvPr id="11" name="îSḻidê">
            <a:extLst>
              <a:ext uri="{FF2B5EF4-FFF2-40B4-BE49-F238E27FC236}">
                <a16:creationId xmlns:a16="http://schemas.microsoft.com/office/drawing/2014/main" id="{3CCCD118-A808-47B5-869B-310AF975DC9C}"/>
              </a:ext>
            </a:extLst>
          </p:cNvPr>
          <p:cNvSpPr>
            <a:spLocks noChangeAspect="1"/>
          </p:cNvSpPr>
          <p:nvPr userDrawn="1"/>
        </p:nvSpPr>
        <p:spPr bwMode="auto">
          <a:xfrm>
            <a:off x="2626456" y="5219207"/>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bg1">
              <a:lumMod val="85000"/>
            </a:schemeClr>
          </a:solidFill>
          <a:ln>
            <a:noFill/>
          </a:ln>
        </p:spPr>
        <p:txBody>
          <a:bodyPr/>
          <a:lstStyle/>
          <a:p>
            <a:endParaRPr lang="zh-CN" altLang="en-US" dirty="0">
              <a:latin typeface="思源黑体 CN" panose="020B0500000000000000" pitchFamily="34" charset="-122"/>
              <a:ea typeface="思源黑体 CN" panose="020B0500000000000000" pitchFamily="34" charset="-122"/>
              <a:cs typeface="+mn-ea"/>
              <a:sym typeface="+mn-lt"/>
            </a:endParaRPr>
          </a:p>
        </p:txBody>
      </p:sp>
      <p:sp>
        <p:nvSpPr>
          <p:cNvPr id="2" name="ïṧľîḑe">
            <a:extLst>
              <a:ext uri="{FF2B5EF4-FFF2-40B4-BE49-F238E27FC236}">
                <a16:creationId xmlns:a16="http://schemas.microsoft.com/office/drawing/2014/main" id="{111B8532-FC10-D4FB-A6DD-C81B4655B3C0}"/>
              </a:ext>
            </a:extLst>
          </p:cNvPr>
          <p:cNvSpPr/>
          <p:nvPr userDrawn="1"/>
        </p:nvSpPr>
        <p:spPr>
          <a:xfrm flipH="1">
            <a:off x="0" y="0"/>
            <a:ext cx="12192000" cy="6858000"/>
          </a:xfrm>
          <a:prstGeom prst="rect">
            <a:avLst/>
          </a:prstGeom>
          <a:blipFill>
            <a:blip r:embed="rId2">
              <a:alphaModFix amt="5000"/>
            </a:blip>
            <a:stretch>
              <a:fillRect t="-795" b="-7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panose="020B0500000000000000" pitchFamily="34" charset="-122"/>
              <a:ea typeface="思源黑体 CN" panose="020B0500000000000000" pitchFamily="34" charset="-122"/>
            </a:endParaRPr>
          </a:p>
        </p:txBody>
      </p:sp>
    </p:spTree>
    <p:extLst>
      <p:ext uri="{BB962C8B-B14F-4D97-AF65-F5344CB8AC3E}">
        <p14:creationId xmlns:p14="http://schemas.microsoft.com/office/powerpoint/2010/main" val="1929775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0C7662-4F6D-4B06-BB36-235FC06BF816}"/>
              </a:ext>
            </a:extLst>
          </p:cNvPr>
          <p:cNvSpPr>
            <a:spLocks noGrp="1"/>
          </p:cNvSpPr>
          <p:nvPr>
            <p:ph type="title"/>
          </p:nvPr>
        </p:nvSpPr>
        <p:spPr>
          <a:xfrm>
            <a:off x="660400" y="2799052"/>
            <a:ext cx="5731164" cy="951057"/>
          </a:xfrm>
        </p:spPr>
        <p:txBody>
          <a:bodyPr vert="horz" lIns="91440" tIns="45720" rIns="91440" bIns="45720" rtlCol="0" anchor="b">
            <a:normAutofit/>
          </a:bodyPr>
          <a:lstStyle>
            <a:lvl1pPr>
              <a:defRPr lang="zh-CN" altLang="en-US" sz="2400">
                <a:solidFill>
                  <a:schemeClr val="bg1"/>
                </a:solidFill>
                <a:latin typeface="思源黑体 CN" panose="020B0500000000000000" pitchFamily="34" charset="-122"/>
                <a:ea typeface="思源黑体 CN" panose="020B0500000000000000" pitchFamily="34" charset="-122"/>
              </a:defRPr>
            </a:lvl1pPr>
          </a:lstStyle>
          <a:p>
            <a:pPr lvl="0" defTabSz="914354"/>
            <a:r>
              <a:rPr lang="en-US" altLang="zh-CN" dirty="0"/>
              <a:t>Click to edit Master title style</a:t>
            </a:r>
            <a:endParaRPr lang="zh-CN" altLang="en-US" dirty="0"/>
          </a:p>
        </p:txBody>
      </p:sp>
      <p:sp>
        <p:nvSpPr>
          <p:cNvPr id="3" name="文本占位符 2">
            <a:extLst>
              <a:ext uri="{FF2B5EF4-FFF2-40B4-BE49-F238E27FC236}">
                <a16:creationId xmlns:a16="http://schemas.microsoft.com/office/drawing/2014/main" id="{9FF9930E-40DF-417D-8161-BD38EB172DC1}"/>
              </a:ext>
            </a:extLst>
          </p:cNvPr>
          <p:cNvSpPr>
            <a:spLocks noGrp="1"/>
          </p:cNvSpPr>
          <p:nvPr>
            <p:ph type="body" idx="1"/>
          </p:nvPr>
        </p:nvSpPr>
        <p:spPr>
          <a:xfrm>
            <a:off x="660400" y="3750109"/>
            <a:ext cx="5731164" cy="2383991"/>
          </a:xfrm>
        </p:spPr>
        <p:txBody>
          <a:bodyPr/>
          <a:lstStyle>
            <a:lvl1pPr marL="0" indent="0">
              <a:buNone/>
              <a:defRPr lang="en-US" altLang="zh-CN" sz="1200" kern="1200">
                <a:solidFill>
                  <a:schemeClr val="bg1"/>
                </a:solidFill>
                <a:latin typeface="思源黑体 CN" panose="020B0500000000000000" pitchFamily="34" charset="-122"/>
                <a:ea typeface="思源黑体 CN" panose="020B0500000000000000" pitchFamily="34" charset="-122"/>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Click to edit Master text styles</a:t>
            </a:r>
          </a:p>
        </p:txBody>
      </p:sp>
      <p:sp>
        <p:nvSpPr>
          <p:cNvPr id="4" name="日期占位符 3">
            <a:extLst>
              <a:ext uri="{FF2B5EF4-FFF2-40B4-BE49-F238E27FC236}">
                <a16:creationId xmlns:a16="http://schemas.microsoft.com/office/drawing/2014/main" id="{E5279D9A-DC49-4C12-80D3-3D89C2783F3A}"/>
              </a:ext>
            </a:extLst>
          </p:cNvPr>
          <p:cNvSpPr>
            <a:spLocks noGrp="1"/>
          </p:cNvSpPr>
          <p:nvPr>
            <p:ph type="dt" sz="half" idx="10"/>
          </p:nvPr>
        </p:nvSpPr>
        <p:spPr>
          <a:xfrm>
            <a:off x="5504656" y="6438900"/>
            <a:ext cx="1802924" cy="215900"/>
          </a:xfrm>
          <a:prstGeom prst="rect">
            <a:avLst/>
          </a:prstGeom>
        </p:spPr>
        <p:txBody>
          <a:bodyPr/>
          <a:lstStyle>
            <a:lvl1pPr>
              <a:defRPr>
                <a:latin typeface="思源黑体 CN" panose="020B0500000000000000" pitchFamily="34" charset="-122"/>
                <a:ea typeface="思源黑体 CN" panose="020B0500000000000000" pitchFamily="34" charset="-122"/>
              </a:defRPr>
            </a:lvl1pPr>
          </a:lstStyle>
          <a:p>
            <a:fld id="{6834F10D-3A58-4285-A9DB-D9098A7BEDDD}" type="datetime1">
              <a:rPr lang="zh-CN" altLang="en-US" smtClean="0"/>
              <a:pPr/>
              <a:t>2024/10/9</a:t>
            </a:fld>
            <a:endParaRPr lang="zh-CN" altLang="en-US" dirty="0"/>
          </a:p>
        </p:txBody>
      </p:sp>
      <p:sp>
        <p:nvSpPr>
          <p:cNvPr id="5" name="页脚占位符 4">
            <a:extLst>
              <a:ext uri="{FF2B5EF4-FFF2-40B4-BE49-F238E27FC236}">
                <a16:creationId xmlns:a16="http://schemas.microsoft.com/office/drawing/2014/main" id="{51EF8C95-8814-4768-850F-851B6434A9EE}"/>
              </a:ext>
            </a:extLst>
          </p:cNvPr>
          <p:cNvSpPr>
            <a:spLocks noGrp="1"/>
          </p:cNvSpPr>
          <p:nvPr>
            <p:ph type="ftr" sz="quarter" idx="11"/>
          </p:nvPr>
        </p:nvSpPr>
        <p:spPr>
          <a:xfrm>
            <a:off x="660401" y="6438900"/>
            <a:ext cx="3992171" cy="215900"/>
          </a:xfrm>
          <a:prstGeom prst="rect">
            <a:avLst/>
          </a:prstGeom>
        </p:spPr>
        <p:txBody>
          <a:bodyPr/>
          <a:lstStyle>
            <a:lvl1pPr>
              <a:defRPr>
                <a:latin typeface="思源黑体 CN" panose="020B0500000000000000" pitchFamily="34" charset="-122"/>
                <a:ea typeface="思源黑体 CN" panose="020B0500000000000000" pitchFamily="34" charset="-122"/>
              </a:defRPr>
            </a:lvl1pPr>
          </a:lstStyle>
          <a:p>
            <a:endParaRPr lang="zh-CN" altLang="en-US" dirty="0"/>
          </a:p>
        </p:txBody>
      </p:sp>
      <p:sp>
        <p:nvSpPr>
          <p:cNvPr id="6" name="灯片编号占位符 5">
            <a:extLst>
              <a:ext uri="{FF2B5EF4-FFF2-40B4-BE49-F238E27FC236}">
                <a16:creationId xmlns:a16="http://schemas.microsoft.com/office/drawing/2014/main" id="{D894C1D7-7C5A-49B3-9D05-119C615E16B1}"/>
              </a:ext>
            </a:extLst>
          </p:cNvPr>
          <p:cNvSpPr>
            <a:spLocks noGrp="1"/>
          </p:cNvSpPr>
          <p:nvPr>
            <p:ph type="sldNum" sz="quarter" idx="12"/>
          </p:nvPr>
        </p:nvSpPr>
        <p:spPr>
          <a:xfrm>
            <a:off x="8857452" y="6438900"/>
            <a:ext cx="2661448" cy="215900"/>
          </a:xfrm>
          <a:prstGeom prst="rect">
            <a:avLst/>
          </a:prstGeom>
        </p:spPr>
        <p:txBody>
          <a:bodyPr/>
          <a:lstStyle>
            <a:lvl1pPr>
              <a:defRPr>
                <a:latin typeface="思源黑体 CN" panose="020B0500000000000000" pitchFamily="34" charset="-122"/>
                <a:ea typeface="思源黑体 CN" panose="020B0500000000000000" pitchFamily="34" charset="-122"/>
              </a:defRPr>
            </a:lvl1pPr>
          </a:lstStyle>
          <a:p>
            <a:fld id="{7F65B630-C7FF-41C0-9923-C5E5E29EED81}" type="slidenum">
              <a:rPr lang="zh-CN" altLang="en-US" smtClean="0"/>
              <a:pPr/>
              <a:t>‹#›</a:t>
            </a:fld>
            <a:endParaRPr lang="zh-CN" altLang="en-US" dirty="0"/>
          </a:p>
        </p:txBody>
      </p:sp>
      <p:sp>
        <p:nvSpPr>
          <p:cNvPr id="9" name="ïṧľîḑe">
            <a:extLst>
              <a:ext uri="{FF2B5EF4-FFF2-40B4-BE49-F238E27FC236}">
                <a16:creationId xmlns:a16="http://schemas.microsoft.com/office/drawing/2014/main" id="{D6D3B013-4ABD-F86F-E107-2F35D6E63A07}"/>
              </a:ext>
            </a:extLst>
          </p:cNvPr>
          <p:cNvSpPr/>
          <p:nvPr userDrawn="1"/>
        </p:nvSpPr>
        <p:spPr>
          <a:xfrm flipH="1">
            <a:off x="0" y="0"/>
            <a:ext cx="12192000" cy="6858000"/>
          </a:xfrm>
          <a:prstGeom prst="rect">
            <a:avLst/>
          </a:prstGeom>
          <a:blipFill>
            <a:blip r:embed="rId2">
              <a:alphaModFix amt="5000"/>
            </a:blip>
            <a:stretch>
              <a:fillRect t="-795" b="-7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panose="020B0500000000000000" pitchFamily="34" charset="-122"/>
              <a:ea typeface="思源黑体 CN" panose="020B0500000000000000" pitchFamily="34" charset="-122"/>
            </a:endParaRPr>
          </a:p>
        </p:txBody>
      </p:sp>
    </p:spTree>
    <p:extLst>
      <p:ext uri="{BB962C8B-B14F-4D97-AF65-F5344CB8AC3E}">
        <p14:creationId xmlns:p14="http://schemas.microsoft.com/office/powerpoint/2010/main" val="641220775"/>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8247FF78-C3ED-400F-0B06-FC367289A06F}"/>
              </a:ext>
            </a:extLst>
          </p:cNvPr>
          <p:cNvPicPr>
            <a:picLocks noChangeAspect="1"/>
          </p:cNvPicPr>
          <p:nvPr userDrawn="1"/>
        </p:nvPicPr>
        <p:blipFill>
          <a:blip r:embed="rId2" cstate="print">
            <a:extLst>
              <a:ext uri="{BEBA8EAE-BF5A-486C-A8C5-ECC9F3942E4B}">
                <a14:imgProps xmlns:a14="http://schemas.microsoft.com/office/drawing/2010/main">
                  <a14:imgLayer r:embed="rId3">
                    <a14:imgEffect>
                      <a14:colorTemperature colorTemp="50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11259195" y="114942"/>
            <a:ext cx="671197" cy="294960"/>
          </a:xfrm>
          <a:prstGeom prst="rect">
            <a:avLst/>
          </a:prstGeom>
        </p:spPr>
      </p:pic>
      <p:sp>
        <p:nvSpPr>
          <p:cNvPr id="12" name="文本框 11">
            <a:extLst>
              <a:ext uri="{FF2B5EF4-FFF2-40B4-BE49-F238E27FC236}">
                <a16:creationId xmlns:a16="http://schemas.microsoft.com/office/drawing/2014/main" id="{7ED64347-4179-1F5D-8BA8-2F5AAC25AAB3}"/>
              </a:ext>
            </a:extLst>
          </p:cNvPr>
          <p:cNvSpPr txBox="1"/>
          <p:nvPr userDrawn="1"/>
        </p:nvSpPr>
        <p:spPr>
          <a:xfrm>
            <a:off x="766613" y="6446976"/>
            <a:ext cx="2059709" cy="246221"/>
          </a:xfrm>
          <a:prstGeom prst="rect">
            <a:avLst/>
          </a:prstGeom>
          <a:noFill/>
        </p:spPr>
        <p:txBody>
          <a:bodyPr wrap="square" rtlCol="0">
            <a:spAutoFit/>
          </a:bodyPr>
          <a:lstStyle/>
          <a:p>
            <a:r>
              <a:rPr lang="en-US" altLang="zh-CN" sz="1000" dirty="0">
                <a:solidFill>
                  <a:schemeClr val="tx1">
                    <a:lumMod val="50000"/>
                    <a:lumOff val="50000"/>
                  </a:schemeClr>
                </a:solidFill>
                <a:latin typeface="思源黑体 CN" panose="020B0500000000000000" pitchFamily="34" charset="-122"/>
                <a:ea typeface="思源黑体 CN" panose="020B0500000000000000" pitchFamily="34" charset="-122"/>
              </a:rPr>
              <a:t>www.isengine.com.cn</a:t>
            </a:r>
            <a:endParaRPr lang="zh-CN" altLang="en-US" sz="1000" dirty="0">
              <a:solidFill>
                <a:schemeClr val="tx1">
                  <a:lumMod val="50000"/>
                  <a:lumOff val="50000"/>
                </a:schemeClr>
              </a:solidFill>
              <a:latin typeface="思源黑体 CN" panose="020B0500000000000000" pitchFamily="34" charset="-122"/>
              <a:ea typeface="思源黑体 CN" panose="020B0500000000000000" pitchFamily="34" charset="-122"/>
            </a:endParaRPr>
          </a:p>
        </p:txBody>
      </p:sp>
      <p:sp>
        <p:nvSpPr>
          <p:cNvPr id="2" name="ïṧľîḑe">
            <a:extLst>
              <a:ext uri="{FF2B5EF4-FFF2-40B4-BE49-F238E27FC236}">
                <a16:creationId xmlns:a16="http://schemas.microsoft.com/office/drawing/2014/main" id="{7C8293B9-80CD-B22B-689C-DBE0E14B5371}"/>
              </a:ext>
            </a:extLst>
          </p:cNvPr>
          <p:cNvSpPr/>
          <p:nvPr userDrawn="1"/>
        </p:nvSpPr>
        <p:spPr>
          <a:xfrm flipH="1">
            <a:off x="0" y="0"/>
            <a:ext cx="12192000" cy="6858000"/>
          </a:xfrm>
          <a:prstGeom prst="rect">
            <a:avLst/>
          </a:prstGeom>
          <a:blipFill>
            <a:blip r:embed="rId4">
              <a:alphaModFix amt="5000"/>
            </a:blip>
            <a:stretch>
              <a:fillRect t="-795" b="-7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panose="020B0500000000000000" pitchFamily="34" charset="-122"/>
              <a:ea typeface="思源黑体 CN" panose="020B0500000000000000" pitchFamily="34" charset="-122"/>
            </a:endParaRPr>
          </a:p>
        </p:txBody>
      </p:sp>
    </p:spTree>
    <p:extLst>
      <p:ext uri="{BB962C8B-B14F-4D97-AF65-F5344CB8AC3E}">
        <p14:creationId xmlns:p14="http://schemas.microsoft.com/office/powerpoint/2010/main" val="3257642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p:bg>
      <p:bgRef idx="1001">
        <a:schemeClr val="bg2"/>
      </p:bgRef>
    </p:bg>
    <p:spTree>
      <p:nvGrpSpPr>
        <p:cNvPr id="1" name=""/>
        <p:cNvGrpSpPr/>
        <p:nvPr/>
      </p:nvGrpSpPr>
      <p:grpSpPr>
        <a:xfrm>
          <a:off x="0" y="0"/>
          <a:ext cx="0" cy="0"/>
          <a:chOff x="0" y="0"/>
          <a:chExt cx="0" cy="0"/>
        </a:xfrm>
      </p:grpSpPr>
      <p:sp>
        <p:nvSpPr>
          <p:cNvPr id="2" name="ïṧľîḑe">
            <a:extLst>
              <a:ext uri="{FF2B5EF4-FFF2-40B4-BE49-F238E27FC236}">
                <a16:creationId xmlns:a16="http://schemas.microsoft.com/office/drawing/2014/main" id="{473A12A2-D6F6-27A7-7AD3-B2FB01AD9F2C}"/>
              </a:ext>
            </a:extLst>
          </p:cNvPr>
          <p:cNvSpPr/>
          <p:nvPr userDrawn="1"/>
        </p:nvSpPr>
        <p:spPr>
          <a:xfrm flipH="1">
            <a:off x="0" y="0"/>
            <a:ext cx="12192000" cy="6858000"/>
          </a:xfrm>
          <a:prstGeom prst="rect">
            <a:avLst/>
          </a:prstGeom>
          <a:blipFill>
            <a:blip r:embed="rId2">
              <a:alphaModFix amt="16000"/>
            </a:blip>
            <a:stretch>
              <a:fillRect t="-795" b="-7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panose="020B0500000000000000" pitchFamily="34" charset="-122"/>
              <a:ea typeface="思源黑体 CN" panose="020B0500000000000000" pitchFamily="34" charset="-122"/>
            </a:endParaRPr>
          </a:p>
        </p:txBody>
      </p:sp>
      <p:sp>
        <p:nvSpPr>
          <p:cNvPr id="7" name="文本占位符 6">
            <a:extLst>
              <a:ext uri="{FF2B5EF4-FFF2-40B4-BE49-F238E27FC236}">
                <a16:creationId xmlns:a16="http://schemas.microsoft.com/office/drawing/2014/main" id="{C2320649-ACD7-42E9-A261-E6ED46ACB452}"/>
              </a:ext>
            </a:extLst>
          </p:cNvPr>
          <p:cNvSpPr>
            <a:spLocks noGrp="1"/>
          </p:cNvSpPr>
          <p:nvPr>
            <p:ph type="body" sz="quarter" idx="13"/>
          </p:nvPr>
        </p:nvSpPr>
        <p:spPr>
          <a:xfrm>
            <a:off x="660400" y="2495360"/>
            <a:ext cx="10858500" cy="1643062"/>
          </a:xfrm>
        </p:spPr>
        <p:txBody>
          <a:bodyPr vert="horz" lIns="91440" tIns="45720" rIns="91440" bIns="45720" rtlCol="0" anchor="b">
            <a:normAutofit/>
          </a:bodyPr>
          <a:lstStyle>
            <a:lvl1pPr marL="0" indent="0" algn="r">
              <a:buNone/>
              <a:defRPr lang="en-US" altLang="zh-CN" sz="3200" b="1" smtClean="0">
                <a:solidFill>
                  <a:schemeClr val="tx1"/>
                </a:solidFill>
                <a:latin typeface="思源黑体 CN" panose="020B0500000000000000" pitchFamily="34" charset="-122"/>
                <a:ea typeface="思源黑体 CN" panose="020B0500000000000000" pitchFamily="34" charset="-122"/>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en-US" altLang="zh-CN" dirty="0"/>
              <a:t>Click to edit Master text styles</a:t>
            </a:r>
          </a:p>
        </p:txBody>
      </p:sp>
      <p:sp>
        <p:nvSpPr>
          <p:cNvPr id="9" name="文本占位符 8">
            <a:extLst>
              <a:ext uri="{FF2B5EF4-FFF2-40B4-BE49-F238E27FC236}">
                <a16:creationId xmlns:a16="http://schemas.microsoft.com/office/drawing/2014/main" id="{A01EED25-4D2A-435D-A5F9-01DCC2F07486}"/>
              </a:ext>
            </a:extLst>
          </p:cNvPr>
          <p:cNvSpPr>
            <a:spLocks noGrp="1"/>
          </p:cNvSpPr>
          <p:nvPr>
            <p:ph type="body" sz="quarter" idx="15" hasCustomPrompt="1"/>
          </p:nvPr>
        </p:nvSpPr>
        <p:spPr>
          <a:xfrm>
            <a:off x="660400" y="5837829"/>
            <a:ext cx="5175248" cy="296271"/>
          </a:xfrm>
        </p:spPr>
        <p:txBody>
          <a:bodyPr vert="horz" lIns="91440" tIns="45720" rIns="91440" bIns="45720" rtlCol="0" anchor="ctr">
            <a:normAutofit/>
          </a:bodyPr>
          <a:lstStyle>
            <a:lvl1pPr marL="0" indent="0">
              <a:buNone/>
              <a:defRPr lang="en-US" altLang="zh-CN" sz="1200" b="0" smtClean="0">
                <a:solidFill>
                  <a:schemeClr val="bg1"/>
                </a:solidFill>
                <a:latin typeface="思源黑体 CN" panose="020B0500000000000000" pitchFamily="34" charset="-122"/>
                <a:ea typeface="思源黑体 CN" panose="020B0500000000000000" pitchFamily="34" charset="-122"/>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www.islide.cc</a:t>
            </a:r>
            <a:endParaRPr lang="en-US" altLang="en-US" dirty="0"/>
          </a:p>
        </p:txBody>
      </p:sp>
      <p:pic>
        <p:nvPicPr>
          <p:cNvPr id="3" name="图片 2">
            <a:extLst>
              <a:ext uri="{FF2B5EF4-FFF2-40B4-BE49-F238E27FC236}">
                <a16:creationId xmlns:a16="http://schemas.microsoft.com/office/drawing/2014/main" id="{88A0E05B-55F4-A93D-7847-C3FB41F69CBF}"/>
              </a:ext>
            </a:extLst>
          </p:cNvPr>
          <p:cNvPicPr>
            <a:picLocks noChangeAspect="1"/>
          </p:cNvPicPr>
          <p:nvPr userDrawn="1"/>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colorTemperature colorTemp="50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660400" y="330702"/>
            <a:ext cx="671197" cy="294960"/>
          </a:xfrm>
          <a:prstGeom prst="rect">
            <a:avLst/>
          </a:prstGeom>
        </p:spPr>
      </p:pic>
    </p:spTree>
    <p:extLst>
      <p:ext uri="{BB962C8B-B14F-4D97-AF65-F5344CB8AC3E}">
        <p14:creationId xmlns:p14="http://schemas.microsoft.com/office/powerpoint/2010/main" val="3444805960"/>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DBA0025F-8F7C-9753-7410-BDF0EA7E1381}"/>
              </a:ext>
            </a:extLst>
          </p:cNvPr>
          <p:cNvGraphicFramePr>
            <a:graphicFrameLocks noChangeAspect="1"/>
          </p:cNvGraphicFramePr>
          <p:nvPr userDrawn="1">
            <p:custDataLst>
              <p:tags r:id="rId8"/>
            </p:custDataLst>
            <p:extLst>
              <p:ext uri="{D42A27DB-BD31-4B8C-83A1-F6EECF244321}">
                <p14:modId xmlns:p14="http://schemas.microsoft.com/office/powerpoint/2010/main" val="90498043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9" imgW="425" imgH="425" progId="TCLayout.ActiveDocument.1">
                  <p:embed/>
                </p:oleObj>
              </mc:Choice>
              <mc:Fallback>
                <p:oleObj name="think-cell 幻灯片" r:id="rId9" imgW="425" imgH="425" progId="TCLayout.ActiveDocument.1">
                  <p:embed/>
                  <p:pic>
                    <p:nvPicPr>
                      <p:cNvPr id="0" name=""/>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标题占位符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dirty="0"/>
              <a:t>Click to edit Master title style</a:t>
            </a:r>
            <a:endParaRPr lang="zh-CN" altLang="en-US" dirty="0"/>
          </a:p>
        </p:txBody>
      </p:sp>
      <p:sp>
        <p:nvSpPr>
          <p:cNvPr id="3" name="文本占位符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Tree>
    <p:extLst>
      <p:ext uri="{BB962C8B-B14F-4D97-AF65-F5344CB8AC3E}">
        <p14:creationId xmlns:p14="http://schemas.microsoft.com/office/powerpoint/2010/main" val="1467915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1" r:id="rId4"/>
    <p:sldLayoutId id="2147483654" r:id="rId5"/>
    <p:sldLayoutId id="2147483656" r:id="rId6"/>
  </p:sldLayoutIdLst>
  <p:hf hdr="0" ftr="0" dt="0"/>
  <p:txStyles>
    <p:titleStyle>
      <a:lvl1pPr algn="l" defTabSz="914400" rtl="0" eaLnBrk="1" latinLnBrk="0" hangingPunct="1">
        <a:lnSpc>
          <a:spcPct val="90000"/>
        </a:lnSpc>
        <a:spcBef>
          <a:spcPct val="0"/>
        </a:spcBef>
        <a:buNone/>
        <a:defRPr lang="zh-CN" altLang="en-US" sz="2800" b="1" kern="1200">
          <a:solidFill>
            <a:schemeClr val="tx1"/>
          </a:solidFill>
          <a:latin typeface="思源黑体 CN" panose="020B0500000000000000" pitchFamily="34" charset="-122"/>
          <a:ea typeface="思源黑体 CN Normal" panose="020B04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思源黑体 CN" panose="020B0500000000000000" pitchFamily="34" charset="-122"/>
          <a:ea typeface="思源黑体 CN Normal" panose="020B04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思源黑体 CN" panose="020B0500000000000000" pitchFamily="34" charset="-122"/>
          <a:ea typeface="思源黑体 CN Normal" panose="020B04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思源黑体 CN" panose="020B0500000000000000" pitchFamily="34" charset="-122"/>
          <a:ea typeface="思源黑体 CN Normal" panose="020B04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思源黑体 CN" panose="020B0500000000000000" pitchFamily="34" charset="-122"/>
          <a:ea typeface="思源黑体 CN Normal" panose="020B04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思源黑体 CN" panose="020B0500000000000000" pitchFamily="34" charset="-122"/>
          <a:ea typeface="思源黑体 CN Normal" panose="020B04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hemeOverride" Target="../theme/themeOverride1.xml"/><Relationship Id="rId6" Type="http://schemas.openxmlformats.org/officeDocument/2006/relationships/image" Target="../media/image1.emf"/><Relationship Id="rId5" Type="http://schemas.openxmlformats.org/officeDocument/2006/relationships/oleObject" Target="../embeddings/oleObject2.bin"/><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chart" Target="../charts/chart20.xml"/><Relationship Id="rId3" Type="http://schemas.openxmlformats.org/officeDocument/2006/relationships/tags" Target="../tags/tag40.xml"/><Relationship Id="rId7" Type="http://schemas.openxmlformats.org/officeDocument/2006/relationships/slideLayout" Target="../slideLayouts/slideLayout5.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chart" Target="../charts/chart23.xml"/><Relationship Id="rId5" Type="http://schemas.openxmlformats.org/officeDocument/2006/relationships/tags" Target="../tags/tag42.xml"/><Relationship Id="rId10" Type="http://schemas.openxmlformats.org/officeDocument/2006/relationships/chart" Target="../charts/chart22.xml"/><Relationship Id="rId4" Type="http://schemas.openxmlformats.org/officeDocument/2006/relationships/tags" Target="../tags/tag41.xml"/><Relationship Id="rId9" Type="http://schemas.openxmlformats.org/officeDocument/2006/relationships/chart" Target="../charts/chart21.xml"/></Relationships>
</file>

<file path=ppt/slides/_rels/slide11.xml.rels><?xml version="1.0" encoding="UTF-8" standalone="yes"?>
<Relationships xmlns="http://schemas.openxmlformats.org/package/2006/relationships"><Relationship Id="rId8" Type="http://schemas.openxmlformats.org/officeDocument/2006/relationships/chart" Target="../charts/chart24.xml"/><Relationship Id="rId3" Type="http://schemas.openxmlformats.org/officeDocument/2006/relationships/tags" Target="../tags/tag46.xml"/><Relationship Id="rId7" Type="http://schemas.openxmlformats.org/officeDocument/2006/relationships/slideLayout" Target="../slideLayouts/slideLayout5.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11" Type="http://schemas.openxmlformats.org/officeDocument/2006/relationships/chart" Target="../charts/chart27.xml"/><Relationship Id="rId5" Type="http://schemas.openxmlformats.org/officeDocument/2006/relationships/tags" Target="../tags/tag48.xml"/><Relationship Id="rId10" Type="http://schemas.openxmlformats.org/officeDocument/2006/relationships/chart" Target="../charts/chart26.xml"/><Relationship Id="rId4" Type="http://schemas.openxmlformats.org/officeDocument/2006/relationships/tags" Target="../tags/tag47.xml"/><Relationship Id="rId9" Type="http://schemas.openxmlformats.org/officeDocument/2006/relationships/chart" Target="../charts/chart25.xml"/></Relationships>
</file>

<file path=ppt/slides/_rels/slide12.xml.rels><?xml version="1.0" encoding="UTF-8" standalone="yes"?>
<Relationships xmlns="http://schemas.openxmlformats.org/package/2006/relationships"><Relationship Id="rId8" Type="http://schemas.openxmlformats.org/officeDocument/2006/relationships/chart" Target="../charts/chart28.xml"/><Relationship Id="rId3" Type="http://schemas.openxmlformats.org/officeDocument/2006/relationships/tags" Target="../tags/tag52.xml"/><Relationship Id="rId7" Type="http://schemas.openxmlformats.org/officeDocument/2006/relationships/slideLayout" Target="../slideLayouts/slideLayout5.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5" Type="http://schemas.openxmlformats.org/officeDocument/2006/relationships/tags" Target="../tags/tag54.xml"/><Relationship Id="rId10" Type="http://schemas.openxmlformats.org/officeDocument/2006/relationships/chart" Target="../charts/chart30.xml"/><Relationship Id="rId4" Type="http://schemas.openxmlformats.org/officeDocument/2006/relationships/tags" Target="../tags/tag53.xml"/><Relationship Id="rId9" Type="http://schemas.openxmlformats.org/officeDocument/2006/relationships/chart" Target="../charts/chart29.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6.xml"/><Relationship Id="rId1" Type="http://schemas.openxmlformats.org/officeDocument/2006/relationships/themeOverride" Target="../theme/themeOverride26.xml"/></Relationships>
</file>

<file path=ppt/slides/_rels/slide14.xml.rels><?xml version="1.0" encoding="UTF-8" standalone="yes"?>
<Relationships xmlns="http://schemas.openxmlformats.org/package/2006/relationships"><Relationship Id="rId8" Type="http://schemas.openxmlformats.org/officeDocument/2006/relationships/chart" Target="../charts/chart31.xml"/><Relationship Id="rId3" Type="http://schemas.openxmlformats.org/officeDocument/2006/relationships/tags" Target="../tags/tag59.xml"/><Relationship Id="rId7" Type="http://schemas.openxmlformats.org/officeDocument/2006/relationships/slideLayout" Target="../slideLayouts/slideLayout5.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tags" Target="../tags/tag62.xml"/><Relationship Id="rId11" Type="http://schemas.openxmlformats.org/officeDocument/2006/relationships/chart" Target="../charts/chart34.xml"/><Relationship Id="rId5" Type="http://schemas.openxmlformats.org/officeDocument/2006/relationships/tags" Target="../tags/tag61.xml"/><Relationship Id="rId10" Type="http://schemas.openxmlformats.org/officeDocument/2006/relationships/chart" Target="../charts/chart33.xml"/><Relationship Id="rId4" Type="http://schemas.openxmlformats.org/officeDocument/2006/relationships/tags" Target="../tags/tag60.xml"/><Relationship Id="rId9" Type="http://schemas.openxmlformats.org/officeDocument/2006/relationships/chart" Target="../charts/chart32.xml"/></Relationships>
</file>

<file path=ppt/slides/_rels/slide15.xml.rels><?xml version="1.0" encoding="UTF-8" standalone="yes"?>
<Relationships xmlns="http://schemas.openxmlformats.org/package/2006/relationships"><Relationship Id="rId8" Type="http://schemas.openxmlformats.org/officeDocument/2006/relationships/chart" Target="../charts/chart35.xml"/><Relationship Id="rId3" Type="http://schemas.openxmlformats.org/officeDocument/2006/relationships/tags" Target="../tags/tag65.xml"/><Relationship Id="rId7" Type="http://schemas.openxmlformats.org/officeDocument/2006/relationships/slideLayout" Target="../slideLayouts/slideLayout5.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tags" Target="../tags/tag68.xml"/><Relationship Id="rId11" Type="http://schemas.openxmlformats.org/officeDocument/2006/relationships/chart" Target="../charts/chart38.xml"/><Relationship Id="rId5" Type="http://schemas.openxmlformats.org/officeDocument/2006/relationships/tags" Target="../tags/tag67.xml"/><Relationship Id="rId10" Type="http://schemas.openxmlformats.org/officeDocument/2006/relationships/chart" Target="../charts/chart37.xml"/><Relationship Id="rId4" Type="http://schemas.openxmlformats.org/officeDocument/2006/relationships/tags" Target="../tags/tag66.xml"/><Relationship Id="rId9" Type="http://schemas.openxmlformats.org/officeDocument/2006/relationships/chart" Target="../charts/chart36.xml"/></Relationships>
</file>

<file path=ppt/slides/_rels/slide16.xml.rels><?xml version="1.0" encoding="UTF-8" standalone="yes"?>
<Relationships xmlns="http://schemas.openxmlformats.org/package/2006/relationships"><Relationship Id="rId8" Type="http://schemas.openxmlformats.org/officeDocument/2006/relationships/chart" Target="../charts/chart39.xml"/><Relationship Id="rId3" Type="http://schemas.openxmlformats.org/officeDocument/2006/relationships/tags" Target="../tags/tag71.xml"/><Relationship Id="rId7" Type="http://schemas.openxmlformats.org/officeDocument/2006/relationships/slideLayout" Target="../slideLayouts/slideLayout5.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chart" Target="../charts/chart42.xml"/><Relationship Id="rId5" Type="http://schemas.openxmlformats.org/officeDocument/2006/relationships/tags" Target="../tags/tag73.xml"/><Relationship Id="rId10" Type="http://schemas.openxmlformats.org/officeDocument/2006/relationships/chart" Target="../charts/chart41.xml"/><Relationship Id="rId4" Type="http://schemas.openxmlformats.org/officeDocument/2006/relationships/tags" Target="../tags/tag72.xml"/><Relationship Id="rId9" Type="http://schemas.openxmlformats.org/officeDocument/2006/relationships/chart" Target="../charts/chart40.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77.xml"/><Relationship Id="rId7" Type="http://schemas.openxmlformats.org/officeDocument/2006/relationships/slideLayout" Target="../slideLayouts/slideLayout5.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11" Type="http://schemas.openxmlformats.org/officeDocument/2006/relationships/chart" Target="../charts/chart45.xml"/><Relationship Id="rId5" Type="http://schemas.openxmlformats.org/officeDocument/2006/relationships/tags" Target="../tags/tag79.xml"/><Relationship Id="rId10" Type="http://schemas.openxmlformats.org/officeDocument/2006/relationships/chart" Target="../charts/chart44.xml"/><Relationship Id="rId4" Type="http://schemas.openxmlformats.org/officeDocument/2006/relationships/tags" Target="../tags/tag78.xml"/><Relationship Id="rId9" Type="http://schemas.openxmlformats.org/officeDocument/2006/relationships/chart" Target="../charts/chart4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81.xml"/><Relationship Id="rId1" Type="http://schemas.openxmlformats.org/officeDocument/2006/relationships/themeOverride" Target="../theme/themeOverride38.xml"/></Relationships>
</file>

<file path=ppt/slides/_rels/slide19.xml.rels><?xml version="1.0" encoding="UTF-8" standalone="yes"?>
<Relationships xmlns="http://schemas.openxmlformats.org/package/2006/relationships"><Relationship Id="rId8" Type="http://schemas.openxmlformats.org/officeDocument/2006/relationships/chart" Target="../charts/chart46.xml"/><Relationship Id="rId3" Type="http://schemas.openxmlformats.org/officeDocument/2006/relationships/tags" Target="../tags/tag84.xml"/><Relationship Id="rId7" Type="http://schemas.openxmlformats.org/officeDocument/2006/relationships/slideLayout" Target="../slideLayouts/slideLayout5.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11" Type="http://schemas.openxmlformats.org/officeDocument/2006/relationships/chart" Target="../charts/chart49.xml"/><Relationship Id="rId5" Type="http://schemas.openxmlformats.org/officeDocument/2006/relationships/tags" Target="../tags/tag86.xml"/><Relationship Id="rId10" Type="http://schemas.openxmlformats.org/officeDocument/2006/relationships/chart" Target="../charts/chart48.xml"/><Relationship Id="rId4" Type="http://schemas.openxmlformats.org/officeDocument/2006/relationships/tags" Target="../tags/tag85.xml"/><Relationship Id="rId9" Type="http://schemas.openxmlformats.org/officeDocument/2006/relationships/chart" Target="../charts/chart4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8" Type="http://schemas.openxmlformats.org/officeDocument/2006/relationships/chart" Target="../charts/chart50.xml"/><Relationship Id="rId3" Type="http://schemas.openxmlformats.org/officeDocument/2006/relationships/tags" Target="../tags/tag90.xml"/><Relationship Id="rId7" Type="http://schemas.openxmlformats.org/officeDocument/2006/relationships/slideLayout" Target="../slideLayouts/slideLayout5.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chart" Target="../charts/chart53.xml"/><Relationship Id="rId5" Type="http://schemas.openxmlformats.org/officeDocument/2006/relationships/tags" Target="../tags/tag92.xml"/><Relationship Id="rId10" Type="http://schemas.openxmlformats.org/officeDocument/2006/relationships/chart" Target="../charts/chart52.xml"/><Relationship Id="rId4" Type="http://schemas.openxmlformats.org/officeDocument/2006/relationships/tags" Target="../tags/tag91.xml"/><Relationship Id="rId9" Type="http://schemas.openxmlformats.org/officeDocument/2006/relationships/chart" Target="../charts/chart51.xml"/></Relationships>
</file>

<file path=ppt/slides/_rels/slide21.xml.rels><?xml version="1.0" encoding="UTF-8" standalone="yes"?>
<Relationships xmlns="http://schemas.openxmlformats.org/package/2006/relationships"><Relationship Id="rId8" Type="http://schemas.openxmlformats.org/officeDocument/2006/relationships/chart" Target="../charts/chart54.xml"/><Relationship Id="rId3" Type="http://schemas.openxmlformats.org/officeDocument/2006/relationships/tags" Target="../tags/tag96.xml"/><Relationship Id="rId7" Type="http://schemas.openxmlformats.org/officeDocument/2006/relationships/slideLayout" Target="../slideLayouts/slideLayout5.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11" Type="http://schemas.openxmlformats.org/officeDocument/2006/relationships/chart" Target="../charts/chart57.xml"/><Relationship Id="rId5" Type="http://schemas.openxmlformats.org/officeDocument/2006/relationships/tags" Target="../tags/tag98.xml"/><Relationship Id="rId10" Type="http://schemas.openxmlformats.org/officeDocument/2006/relationships/chart" Target="../charts/chart56.xml"/><Relationship Id="rId4" Type="http://schemas.openxmlformats.org/officeDocument/2006/relationships/tags" Target="../tags/tag97.xml"/><Relationship Id="rId9" Type="http://schemas.openxmlformats.org/officeDocument/2006/relationships/chart" Target="../charts/chart55.xml"/></Relationships>
</file>

<file path=ppt/slides/_rels/slide22.xml.rels><?xml version="1.0" encoding="UTF-8" standalone="yes"?>
<Relationships xmlns="http://schemas.openxmlformats.org/package/2006/relationships"><Relationship Id="rId8" Type="http://schemas.openxmlformats.org/officeDocument/2006/relationships/chart" Target="../charts/chart58.xml"/><Relationship Id="rId3" Type="http://schemas.openxmlformats.org/officeDocument/2006/relationships/tags" Target="../tags/tag102.xml"/><Relationship Id="rId7" Type="http://schemas.openxmlformats.org/officeDocument/2006/relationships/slideLayout" Target="../slideLayouts/slideLayout5.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5" Type="http://schemas.openxmlformats.org/officeDocument/2006/relationships/tags" Target="../tags/tag104.xml"/><Relationship Id="rId10" Type="http://schemas.openxmlformats.org/officeDocument/2006/relationships/chart" Target="../charts/chart60.xml"/><Relationship Id="rId4" Type="http://schemas.openxmlformats.org/officeDocument/2006/relationships/tags" Target="../tags/tag103.xml"/><Relationship Id="rId9" Type="http://schemas.openxmlformats.org/officeDocument/2006/relationships/chart" Target="../charts/chart59.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06.xml"/><Relationship Id="rId1" Type="http://schemas.openxmlformats.org/officeDocument/2006/relationships/themeOverride" Target="../theme/themeOverride50.xml"/><Relationship Id="rId5" Type="http://schemas.openxmlformats.org/officeDocument/2006/relationships/image" Target="../media/image5.jpe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6.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tags" Target="../tags/tag9.xml"/><Relationship Id="rId7" Type="http://schemas.openxmlformats.org/officeDocument/2006/relationships/slideLayout" Target="../slideLayouts/slideLayout5.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chart" Target="../charts/chart4.xml"/><Relationship Id="rId5" Type="http://schemas.openxmlformats.org/officeDocument/2006/relationships/tags" Target="../tags/tag11.xml"/><Relationship Id="rId10" Type="http://schemas.openxmlformats.org/officeDocument/2006/relationships/chart" Target="../charts/chart3.xml"/><Relationship Id="rId4" Type="http://schemas.openxmlformats.org/officeDocument/2006/relationships/tags" Target="../tags/tag10.xml"/><Relationship Id="rId9" Type="http://schemas.openxmlformats.org/officeDocument/2006/relationships/chart" Target="../charts/chart2.xml"/></Relationships>
</file>

<file path=ppt/slides/_rels/slide5.xml.rels><?xml version="1.0" encoding="UTF-8" standalone="yes"?>
<Relationships xmlns="http://schemas.openxmlformats.org/package/2006/relationships"><Relationship Id="rId8" Type="http://schemas.openxmlformats.org/officeDocument/2006/relationships/chart" Target="../charts/chart5.xml"/><Relationship Id="rId3" Type="http://schemas.openxmlformats.org/officeDocument/2006/relationships/tags" Target="../tags/tag15.xml"/><Relationship Id="rId7" Type="http://schemas.openxmlformats.org/officeDocument/2006/relationships/slideLayout" Target="../slideLayouts/slideLayout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chart" Target="../charts/chart8.xml"/><Relationship Id="rId5" Type="http://schemas.openxmlformats.org/officeDocument/2006/relationships/tags" Target="../tags/tag17.xml"/><Relationship Id="rId10" Type="http://schemas.openxmlformats.org/officeDocument/2006/relationships/chart" Target="../charts/chart7.xml"/><Relationship Id="rId4" Type="http://schemas.openxmlformats.org/officeDocument/2006/relationships/tags" Target="../tags/tag16.xml"/><Relationship Id="rId9" Type="http://schemas.openxmlformats.org/officeDocument/2006/relationships/chart" Target="../charts/chart6.xml"/></Relationships>
</file>

<file path=ppt/slides/_rels/slide6.xml.rels><?xml version="1.0" encoding="UTF-8" standalone="yes"?>
<Relationships xmlns="http://schemas.openxmlformats.org/package/2006/relationships"><Relationship Id="rId8" Type="http://schemas.openxmlformats.org/officeDocument/2006/relationships/chart" Target="../charts/chart9.xml"/><Relationship Id="rId3" Type="http://schemas.openxmlformats.org/officeDocument/2006/relationships/tags" Target="../tags/tag21.xml"/><Relationship Id="rId7" Type="http://schemas.openxmlformats.org/officeDocument/2006/relationships/slideLayout" Target="../slideLayouts/slideLayout5.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chart" Target="../charts/chart12.xml"/><Relationship Id="rId5" Type="http://schemas.openxmlformats.org/officeDocument/2006/relationships/tags" Target="../tags/tag23.xml"/><Relationship Id="rId10" Type="http://schemas.openxmlformats.org/officeDocument/2006/relationships/chart" Target="../charts/chart11.xml"/><Relationship Id="rId4" Type="http://schemas.openxmlformats.org/officeDocument/2006/relationships/tags" Target="../tags/tag22.xml"/><Relationship Id="rId9" Type="http://schemas.openxmlformats.org/officeDocument/2006/relationships/chart" Target="../charts/chart10.xml"/></Relationships>
</file>

<file path=ppt/slides/_rels/slide7.xml.rels><?xml version="1.0" encoding="UTF-8" standalone="yes"?>
<Relationships xmlns="http://schemas.openxmlformats.org/package/2006/relationships"><Relationship Id="rId8" Type="http://schemas.openxmlformats.org/officeDocument/2006/relationships/chart" Target="../charts/chart13.xml"/><Relationship Id="rId3" Type="http://schemas.openxmlformats.org/officeDocument/2006/relationships/tags" Target="../tags/tag27.xml"/><Relationship Id="rId7" Type="http://schemas.openxmlformats.org/officeDocument/2006/relationships/slideLayout" Target="../slideLayouts/slideLayout5.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10" Type="http://schemas.openxmlformats.org/officeDocument/2006/relationships/chart" Target="../charts/chart15.xml"/><Relationship Id="rId4" Type="http://schemas.openxmlformats.org/officeDocument/2006/relationships/tags" Target="../tags/tag28.xml"/><Relationship Id="rId9" Type="http://schemas.openxmlformats.org/officeDocument/2006/relationships/chart" Target="../charts/chart1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9.xml.rels><?xml version="1.0" encoding="UTF-8" standalone="yes"?>
<Relationships xmlns="http://schemas.openxmlformats.org/package/2006/relationships"><Relationship Id="rId8" Type="http://schemas.openxmlformats.org/officeDocument/2006/relationships/chart" Target="../charts/chart16.xml"/><Relationship Id="rId3" Type="http://schemas.openxmlformats.org/officeDocument/2006/relationships/tags" Target="../tags/tag34.xml"/><Relationship Id="rId7" Type="http://schemas.openxmlformats.org/officeDocument/2006/relationships/slideLayout" Target="../slideLayouts/slideLayout5.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chart" Target="../charts/chart19.xml"/><Relationship Id="rId5" Type="http://schemas.openxmlformats.org/officeDocument/2006/relationships/tags" Target="../tags/tag36.xml"/><Relationship Id="rId10" Type="http://schemas.openxmlformats.org/officeDocument/2006/relationships/chart" Target="../charts/chart18.xml"/><Relationship Id="rId4" Type="http://schemas.openxmlformats.org/officeDocument/2006/relationships/tags" Target="../tags/tag35.xml"/><Relationship Id="rId9" Type="http://schemas.openxmlformats.org/officeDocument/2006/relationships/chart" Target="../charts/chart1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lumMod val="50000"/>
          </a:schemeClr>
        </a:solidFill>
        <a:effectLst/>
      </p:bgPr>
    </p:bg>
    <p:spTree>
      <p:nvGrpSpPr>
        <p:cNvPr id="1" name="îṩḻïḓé"/>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54605AD7-CBD6-89C0-D0DE-8EEF99CBE885}"/>
              </a:ext>
            </a:extLst>
          </p:cNvPr>
          <p:cNvGraphicFramePr>
            <a:graphicFrameLocks noChangeAspect="1"/>
          </p:cNvGraphicFramePr>
          <p:nvPr>
            <p:custDataLst>
              <p:tags r:id="rId3"/>
            </p:custDataLst>
            <p:extLst>
              <p:ext uri="{D42A27DB-BD31-4B8C-83A1-F6EECF244321}">
                <p14:modId xmlns:p14="http://schemas.microsoft.com/office/powerpoint/2010/main" val="3303741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5" imgW="425" imgH="425" progId="TCLayout.ActiveDocument.1">
                  <p:embed/>
                </p:oleObj>
              </mc:Choice>
              <mc:Fallback>
                <p:oleObj name="think-cell 幻灯片" r:id="rId5" imgW="425" imgH="425"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9" name="ïśľíḑé">
            <a:extLst>
              <a:ext uri="{FF2B5EF4-FFF2-40B4-BE49-F238E27FC236}">
                <a16:creationId xmlns:a16="http://schemas.microsoft.com/office/drawing/2014/main" id="{6C2532AA-A647-48FF-8A25-36777AF5B18D}"/>
              </a:ext>
            </a:extLst>
          </p:cNvPr>
          <p:cNvSpPr>
            <a:spLocks noGrp="1"/>
          </p:cNvSpPr>
          <p:nvPr>
            <p:ph type="ctrTitle"/>
          </p:nvPr>
        </p:nvSpPr>
        <p:spPr>
          <a:xfrm>
            <a:off x="0" y="2275754"/>
            <a:ext cx="12192000" cy="2152811"/>
          </a:xfrm>
        </p:spPr>
        <p:txBody>
          <a:bodyPr vert="horz" anchor="ctr"/>
          <a:lstStyle/>
          <a:p>
            <a:pPr algn="ctr">
              <a:lnSpc>
                <a:spcPct val="150000"/>
              </a:lnSpc>
              <a:spcBef>
                <a:spcPts val="1200"/>
              </a:spcBef>
            </a:pPr>
            <a:r>
              <a:rPr lang="en-US" altLang="zh-CN" sz="4000" dirty="0">
                <a:solidFill>
                  <a:schemeClr val="bg1"/>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rPr>
              <a:t>M.A.D.E </a:t>
            </a:r>
            <a:r>
              <a:rPr lang="zh-CN" altLang="en-US" sz="4000" dirty="0">
                <a:solidFill>
                  <a:schemeClr val="bg1"/>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rPr>
              <a:t>产业研究</a:t>
            </a:r>
            <a:r>
              <a:rPr lang="en-US" altLang="zh-CN" sz="4000" dirty="0">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rPr>
              <a:t> </a:t>
            </a:r>
            <a:br>
              <a:rPr lang="en-US" altLang="zh-CN" sz="4000" dirty="0">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rPr>
            </a:br>
            <a:r>
              <a:rPr lang="zh-CN" altLang="en-US" sz="6000" dirty="0">
                <a:solidFill>
                  <a:schemeClr val="bg1"/>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rPr>
              <a:t>价格</a:t>
            </a:r>
            <a:r>
              <a:rPr lang="en-US" altLang="zh-CN" sz="6000" dirty="0">
                <a:solidFill>
                  <a:schemeClr val="bg1"/>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rPr>
              <a:t>/</a:t>
            </a:r>
            <a:r>
              <a:rPr lang="zh-CN" altLang="en-US" sz="6000" dirty="0">
                <a:solidFill>
                  <a:schemeClr val="bg1"/>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rPr>
              <a:t>优惠指数走势报告</a:t>
            </a:r>
            <a:endParaRPr lang="zh-CN" altLang="en-US" sz="5400" dirty="0">
              <a:solidFill>
                <a:schemeClr val="bg1"/>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endParaRPr>
          </a:p>
        </p:txBody>
      </p:sp>
      <p:sp>
        <p:nvSpPr>
          <p:cNvPr id="12" name="iṡ1íḑé">
            <a:extLst>
              <a:ext uri="{FF2B5EF4-FFF2-40B4-BE49-F238E27FC236}">
                <a16:creationId xmlns:a16="http://schemas.microsoft.com/office/drawing/2014/main" id="{BFF7D8B0-524B-4065-95EB-00BAEDA26918}"/>
              </a:ext>
            </a:extLst>
          </p:cNvPr>
          <p:cNvSpPr>
            <a:spLocks noGrp="1"/>
          </p:cNvSpPr>
          <p:nvPr>
            <p:ph type="body" sz="quarter" idx="14"/>
          </p:nvPr>
        </p:nvSpPr>
        <p:spPr/>
        <p:txBody>
          <a:bodyPr/>
          <a:lstStyle/>
          <a:p>
            <a:r>
              <a:rPr lang="en-GB" altLang="zh-CN" dirty="0"/>
              <a:t>www.</a:t>
            </a:r>
            <a:r>
              <a:rPr lang="en-US" altLang="zh-CN" dirty="0"/>
              <a:t>isengine.</a:t>
            </a:r>
            <a:r>
              <a:rPr lang="en-GB" altLang="zh-CN" dirty="0"/>
              <a:t>com.cn</a:t>
            </a:r>
          </a:p>
        </p:txBody>
      </p:sp>
      <p:sp>
        <p:nvSpPr>
          <p:cNvPr id="2" name="文本框 1">
            <a:extLst>
              <a:ext uri="{FF2B5EF4-FFF2-40B4-BE49-F238E27FC236}">
                <a16:creationId xmlns:a16="http://schemas.microsoft.com/office/drawing/2014/main" id="{8CF4FA66-4ABF-62FE-B0FE-8439F2A24D95}"/>
              </a:ext>
            </a:extLst>
          </p:cNvPr>
          <p:cNvSpPr txBox="1"/>
          <p:nvPr/>
        </p:nvSpPr>
        <p:spPr>
          <a:xfrm>
            <a:off x="4470205" y="4730620"/>
            <a:ext cx="2724539" cy="369332"/>
          </a:xfrm>
          <a:prstGeom prst="rect">
            <a:avLst/>
          </a:prstGeom>
          <a:noFill/>
        </p:spPr>
        <p:txBody>
          <a:bodyPr wrap="square" rtlCol="0" anchor="ctr">
            <a:spAutoFit/>
          </a:bodyPr>
          <a:lstStyle/>
          <a:p>
            <a:pPr algn="ctr"/>
            <a:r>
              <a:rPr lang="en-US" altLang="zh-CN" b="1" dirty="0">
                <a:solidFill>
                  <a:schemeClr val="bg1"/>
                </a:solidFill>
                <a:latin typeface="思源黑体 CN" panose="020B0500000000000000" pitchFamily="34" charset="-122"/>
                <a:ea typeface="思源黑体 CN" panose="020B0500000000000000" pitchFamily="34" charset="-122"/>
              </a:rPr>
              <a:t>2024</a:t>
            </a:r>
            <a:r>
              <a:rPr lang="zh-CN" altLang="en-US" b="1" dirty="0">
                <a:solidFill>
                  <a:schemeClr val="bg1"/>
                </a:solidFill>
                <a:latin typeface="思源黑体 CN" panose="020B0500000000000000" pitchFamily="34" charset="-122"/>
                <a:ea typeface="思源黑体 CN" panose="020B0500000000000000" pitchFamily="34" charset="-122"/>
              </a:rPr>
              <a:t>年</a:t>
            </a:r>
            <a:r>
              <a:rPr lang="en-US" altLang="zh-CN" b="1" dirty="0">
                <a:solidFill>
                  <a:schemeClr val="bg1"/>
                </a:solidFill>
                <a:latin typeface="思源黑体 CN" panose="020B0500000000000000" pitchFamily="34" charset="-122"/>
                <a:ea typeface="思源黑体 CN" panose="020B0500000000000000" pitchFamily="34" charset="-122"/>
              </a:rPr>
              <a:t>8</a:t>
            </a:r>
            <a:r>
              <a:rPr lang="zh-CN" altLang="en-US" b="1" dirty="0">
                <a:solidFill>
                  <a:schemeClr val="bg1"/>
                </a:solidFill>
                <a:latin typeface="思源黑体 CN" panose="020B0500000000000000" pitchFamily="34" charset="-122"/>
                <a:ea typeface="思源黑体 CN" panose="020B0500000000000000" pitchFamily="34" charset="-122"/>
              </a:rPr>
              <a:t>月</a:t>
            </a:r>
          </a:p>
        </p:txBody>
      </p:sp>
      <p:sp>
        <p:nvSpPr>
          <p:cNvPr id="3" name="文本框 2">
            <a:extLst>
              <a:ext uri="{FF2B5EF4-FFF2-40B4-BE49-F238E27FC236}">
                <a16:creationId xmlns:a16="http://schemas.microsoft.com/office/drawing/2014/main" id="{604724CA-FF36-5492-69EA-0E751D808D43}"/>
              </a:ext>
            </a:extLst>
          </p:cNvPr>
          <p:cNvSpPr txBox="1"/>
          <p:nvPr/>
        </p:nvSpPr>
        <p:spPr>
          <a:xfrm>
            <a:off x="0" y="1169216"/>
            <a:ext cx="12192000" cy="523220"/>
          </a:xfrm>
          <a:prstGeom prst="rect">
            <a:avLst/>
          </a:prstGeom>
          <a:noFill/>
        </p:spPr>
        <p:txBody>
          <a:bodyPr wrap="square" rtlCol="0" anchor="ctr">
            <a:spAutoFit/>
          </a:bodyPr>
          <a:lstStyle/>
          <a:p>
            <a:pPr algn="ctr"/>
            <a:r>
              <a:rPr lang="zh-CN" altLang="en-US" sz="2800" dirty="0">
                <a:solidFill>
                  <a:schemeClr val="bg1"/>
                </a:solidFill>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cs typeface="+mj-cs"/>
              </a:rPr>
              <a:t>全国乘用车市场</a:t>
            </a:r>
          </a:p>
        </p:txBody>
      </p:sp>
    </p:spTree>
    <p:custDataLst>
      <p:tags r:id="rId2"/>
    </p:custDataLst>
    <p:extLst>
      <p:ext uri="{BB962C8B-B14F-4D97-AF65-F5344CB8AC3E}">
        <p14:creationId xmlns:p14="http://schemas.microsoft.com/office/powerpoint/2010/main" val="1421421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îş1íḓê"/>
        <p:cNvGrpSpPr/>
        <p:nvPr/>
      </p:nvGrpSpPr>
      <p:grpSpPr>
        <a:xfrm>
          <a:off x="0" y="0"/>
          <a:ext cx="0" cy="0"/>
          <a:chOff x="0" y="0"/>
          <a:chExt cx="0" cy="0"/>
        </a:xfrm>
      </p:grpSpPr>
      <p:sp>
        <p:nvSpPr>
          <p:cNvPr id="5" name="íṩlîḑè">
            <a:extLst>
              <a:ext uri="{FF2B5EF4-FFF2-40B4-BE49-F238E27FC236}">
                <a16:creationId xmlns:a16="http://schemas.microsoft.com/office/drawing/2014/main" id="{564E1998-ECBB-DF34-BECD-294163617811}"/>
              </a:ext>
            </a:extLst>
          </p:cNvPr>
          <p:cNvSpPr txBox="1">
            <a:spLocks/>
          </p:cNvSpPr>
          <p:nvPr/>
        </p:nvSpPr>
        <p:spPr>
          <a:xfrm>
            <a:off x="9094074" y="6524243"/>
            <a:ext cx="2909888" cy="206381"/>
          </a:xfrm>
          <a:prstGeom prst="rect">
            <a:avLst/>
          </a:prstGeom>
        </p:spPr>
        <p:txBody>
          <a:bodyPr vert="horz" lIns="91440" tIns="45720" rIns="91440" bIns="45720" rtlCol="0" anchor="ctr"/>
          <a:lstStyle>
            <a:defPPr>
              <a:defRPr lang="zh-CN"/>
            </a:defPPr>
            <a:lvl1pPr marL="0" algn="r" defTabSz="914400" rtl="0" eaLnBrk="1" latinLnBrk="0" hangingPunct="1">
              <a:defRPr lang="zh-CN" altLang="en-US" sz="1000"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en-US" altLang="zh-CN" sz="1600" b="0" i="0" u="none" strike="noStrike" kern="1200" cap="none" spc="0" normalizeH="0" baseline="0" noProof="0" smtClean="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endParaRPr>
          </a:p>
        </p:txBody>
      </p:sp>
      <p:sp>
        <p:nvSpPr>
          <p:cNvPr id="6" name="内容占位符 2">
            <a:extLst>
              <a:ext uri="{FF2B5EF4-FFF2-40B4-BE49-F238E27FC236}">
                <a16:creationId xmlns:a16="http://schemas.microsoft.com/office/drawing/2014/main" id="{B9C3F43F-F908-3399-502E-16511219B79F}"/>
              </a:ext>
            </a:extLst>
          </p:cNvPr>
          <p:cNvSpPr txBox="1">
            <a:spLocks/>
          </p:cNvSpPr>
          <p:nvPr>
            <p:custDataLst>
              <p:tags r:id="rId2"/>
            </p:custDataLst>
          </p:nvPr>
        </p:nvSpPr>
        <p:spPr bwMode="auto">
          <a:xfrm>
            <a:off x="669924" y="1154184"/>
            <a:ext cx="10848976" cy="151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58B6D3">
                  <a:lumMod val="50000"/>
                </a:srgbClr>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MADE·8</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月轿车市场优惠变化指数为</a:t>
            </a:r>
            <a:r>
              <a:rPr lang="en-US" altLang="zh-CN" b="1" dirty="0">
                <a:solidFill>
                  <a:prstClr val="black"/>
                </a:solidFill>
                <a:latin typeface="思源黑体 CN" panose="020B0500000000000000" pitchFamily="34" charset="-122"/>
                <a:ea typeface="思源黑体 CN" panose="020B0500000000000000" pitchFamily="34" charset="-122"/>
              </a:rPr>
              <a:t>-3.34</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，市场优惠幅度</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2.56</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本月</a:t>
            </a:r>
            <a:r>
              <a:rPr lang="zh-CN" altLang="en-US" sz="1400" dirty="0">
                <a:solidFill>
                  <a:srgbClr val="5F5F5F"/>
                </a:solidFill>
                <a:latin typeface="思源黑体 CN" panose="020B0500000000000000" pitchFamily="34" charset="-122"/>
                <a:ea typeface="思源黑体 CN" panose="020B0500000000000000" pitchFamily="34" charset="-122"/>
              </a:rPr>
              <a:t>轿车</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市场整体优惠幅度较上月</a:t>
            </a:r>
            <a:r>
              <a:rPr lang="zh-CN" altLang="en-US" sz="1400" dirty="0">
                <a:solidFill>
                  <a:srgbClr val="5F5F5F"/>
                </a:solidFill>
                <a:latin typeface="思源黑体 CN" panose="020B0500000000000000" pitchFamily="34" charset="-122"/>
                <a:ea typeface="思源黑体 CN" panose="020B0500000000000000" pitchFamily="34" charset="-122"/>
              </a:rPr>
              <a:t>减少</a:t>
            </a:r>
            <a:r>
              <a:rPr lang="en-US" altLang="zh-CN" sz="1400" dirty="0">
                <a:solidFill>
                  <a:srgbClr val="5F5F5F"/>
                </a:solidFill>
                <a:latin typeface="思源黑体 CN" panose="020B0500000000000000" pitchFamily="34" charset="-122"/>
                <a:ea typeface="思源黑体 CN" panose="020B0500000000000000" pitchFamily="34" charset="-122"/>
              </a:rPr>
              <a:t>783</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元，环比下降</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3.0%</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思源黑体 CN" panose="020B0500000000000000" pitchFamily="34" charset="-122"/>
                <a:ea typeface="思源黑体 CN" panose="020B0500000000000000" pitchFamily="34" charset="-122"/>
              </a:rPr>
              <a:t>本月轿车市场整体优惠幅度有所下降，</a:t>
            </a:r>
            <a:r>
              <a:rPr lang="en-US" altLang="zh-CN" sz="1400" dirty="0">
                <a:solidFill>
                  <a:srgbClr val="5F5F5F"/>
                </a:solidFill>
                <a:latin typeface="思源黑体 CN" panose="020B0500000000000000" pitchFamily="34" charset="-122"/>
                <a:ea typeface="思源黑体 CN" panose="020B0500000000000000" pitchFamily="34" charset="-122"/>
              </a:rPr>
              <a:t>A00</a:t>
            </a:r>
            <a:r>
              <a:rPr lang="zh-CN" altLang="en-US" sz="1400" dirty="0">
                <a:solidFill>
                  <a:srgbClr val="5F5F5F"/>
                </a:solidFill>
                <a:latin typeface="思源黑体 CN" panose="020B0500000000000000" pitchFamily="34" charset="-122"/>
                <a:ea typeface="思源黑体 CN" panose="020B0500000000000000" pitchFamily="34" charset="-122"/>
              </a:rPr>
              <a:t>级、</a:t>
            </a:r>
            <a:r>
              <a:rPr lang="en-US" altLang="zh-CN" sz="1400" dirty="0">
                <a:solidFill>
                  <a:srgbClr val="5F5F5F"/>
                </a:solidFill>
                <a:latin typeface="思源黑体 CN" panose="020B0500000000000000" pitchFamily="34" charset="-122"/>
                <a:ea typeface="思源黑体 CN" panose="020B0500000000000000" pitchFamily="34" charset="-122"/>
              </a:rPr>
              <a:t>A</a:t>
            </a:r>
            <a:r>
              <a:rPr lang="zh-CN" altLang="en-US" sz="1400" dirty="0">
                <a:solidFill>
                  <a:srgbClr val="5F5F5F"/>
                </a:solidFill>
                <a:latin typeface="思源黑体 CN" panose="020B0500000000000000" pitchFamily="34" charset="-122"/>
                <a:ea typeface="思源黑体 CN" panose="020B0500000000000000" pitchFamily="34" charset="-122"/>
              </a:rPr>
              <a:t>级和</a:t>
            </a:r>
            <a:r>
              <a:rPr lang="en-US" altLang="zh-CN" sz="1400" dirty="0">
                <a:solidFill>
                  <a:srgbClr val="5F5F5F"/>
                </a:solidFill>
                <a:latin typeface="思源黑体 CN" panose="020B0500000000000000" pitchFamily="34" charset="-122"/>
                <a:ea typeface="思源黑体 CN" panose="020B0500000000000000" pitchFamily="34" charset="-122"/>
              </a:rPr>
              <a:t>C</a:t>
            </a:r>
            <a:r>
              <a:rPr lang="zh-CN" altLang="en-US" sz="1400" dirty="0">
                <a:solidFill>
                  <a:srgbClr val="5F5F5F"/>
                </a:solidFill>
                <a:latin typeface="思源黑体 CN" panose="020B0500000000000000" pitchFamily="34" charset="-122"/>
                <a:ea typeface="思源黑体 CN" panose="020B0500000000000000" pitchFamily="34" charset="-122"/>
              </a:rPr>
              <a:t>级轿车市场优惠环比较上月有所上升，而</a:t>
            </a:r>
            <a:r>
              <a:rPr lang="en-US" altLang="zh-CN" sz="1400" dirty="0">
                <a:solidFill>
                  <a:srgbClr val="5F5F5F"/>
                </a:solidFill>
                <a:latin typeface="思源黑体 CN" panose="020B0500000000000000" pitchFamily="34" charset="-122"/>
                <a:ea typeface="思源黑体 CN" panose="020B0500000000000000" pitchFamily="34" charset="-122"/>
              </a:rPr>
              <a:t>A0</a:t>
            </a:r>
            <a:r>
              <a:rPr lang="zh-CN" altLang="en-US" sz="1400" dirty="0">
                <a:solidFill>
                  <a:srgbClr val="5F5F5F"/>
                </a:solidFill>
                <a:latin typeface="思源黑体 CN" panose="020B0500000000000000" pitchFamily="34" charset="-122"/>
                <a:ea typeface="思源黑体 CN" panose="020B0500000000000000" pitchFamily="34" charset="-122"/>
              </a:rPr>
              <a:t>级和</a:t>
            </a:r>
            <a:r>
              <a:rPr lang="en-US" altLang="zh-CN" sz="1400" dirty="0">
                <a:solidFill>
                  <a:srgbClr val="5F5F5F"/>
                </a:solidFill>
                <a:latin typeface="思源黑体 CN" panose="020B0500000000000000" pitchFamily="34" charset="-122"/>
                <a:ea typeface="思源黑体 CN" panose="020B0500000000000000" pitchFamily="34" charset="-122"/>
              </a:rPr>
              <a:t>B</a:t>
            </a:r>
            <a:r>
              <a:rPr lang="zh-CN" altLang="en-US" sz="1400" dirty="0">
                <a:solidFill>
                  <a:srgbClr val="5F5F5F"/>
                </a:solidFill>
                <a:latin typeface="思源黑体 CN" panose="020B0500000000000000" pitchFamily="34" charset="-122"/>
                <a:ea typeface="思源黑体 CN" panose="020B0500000000000000" pitchFamily="34" charset="-122"/>
              </a:rPr>
              <a:t>级市场优惠环比则有所下降</a:t>
            </a:r>
            <a:endPar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endParaRPr>
          </a:p>
        </p:txBody>
      </p:sp>
      <p:sp>
        <p:nvSpPr>
          <p:cNvPr id="30" name="ïsľiḋè">
            <a:extLst>
              <a:ext uri="{FF2B5EF4-FFF2-40B4-BE49-F238E27FC236}">
                <a16:creationId xmlns:a16="http://schemas.microsoft.com/office/drawing/2014/main" id="{61D0CB05-BBC0-9B78-22F4-13EC102A5F48}"/>
              </a:ext>
            </a:extLst>
          </p:cNvPr>
          <p:cNvSpPr>
            <a:spLocks noGrp="1"/>
          </p:cNvSpPr>
          <p:nvPr>
            <p:ph type="title" idx="4294967295"/>
          </p:nvPr>
        </p:nvSpPr>
        <p:spPr>
          <a:xfrm>
            <a:off x="669925" y="308450"/>
            <a:ext cx="9378202" cy="720250"/>
          </a:xfrm>
        </p:spPr>
        <p:txBody>
          <a:bodyPr/>
          <a:lstStyle/>
          <a:p>
            <a:r>
              <a:rPr lang="zh-CN" altLang="en-US" dirty="0">
                <a:latin typeface="思源黑体 CN" panose="020B0500000000000000" pitchFamily="34" charset="-122"/>
                <a:ea typeface="思源黑体 CN" panose="020B0500000000000000" pitchFamily="34" charset="-122"/>
              </a:rPr>
              <a:t>加权优惠变化指数</a:t>
            </a:r>
            <a:r>
              <a:rPr lang="en-US" altLang="zh-CN" dirty="0">
                <a:latin typeface="思源黑体 CN" panose="020B0500000000000000" pitchFamily="34" charset="-122"/>
                <a:ea typeface="思源黑体 CN" panose="020B0500000000000000" pitchFamily="34" charset="-122"/>
              </a:rPr>
              <a:t>—</a:t>
            </a:r>
            <a:r>
              <a:rPr lang="zh-CN" altLang="en-US" dirty="0">
                <a:latin typeface="思源黑体 CN" panose="020B0500000000000000" pitchFamily="34" charset="-122"/>
                <a:ea typeface="思源黑体 CN" panose="020B0500000000000000" pitchFamily="34" charset="-122"/>
              </a:rPr>
              <a:t>轿车市场</a:t>
            </a:r>
          </a:p>
        </p:txBody>
      </p:sp>
      <p:grpSp>
        <p:nvGrpSpPr>
          <p:cNvPr id="35" name="组合 34">
            <a:extLst>
              <a:ext uri="{FF2B5EF4-FFF2-40B4-BE49-F238E27FC236}">
                <a16:creationId xmlns:a16="http://schemas.microsoft.com/office/drawing/2014/main" id="{1D81E14B-F23E-4284-C9EF-B421C76DF3C0}"/>
              </a:ext>
            </a:extLst>
          </p:cNvPr>
          <p:cNvGrpSpPr>
            <a:grpSpLocks/>
          </p:cNvGrpSpPr>
          <p:nvPr>
            <p:custDataLst>
              <p:tags r:id="rId3"/>
            </p:custDataLst>
          </p:nvPr>
        </p:nvGrpSpPr>
        <p:grpSpPr bwMode="auto">
          <a:xfrm>
            <a:off x="660400" y="2781873"/>
            <a:ext cx="4298187" cy="354343"/>
            <a:chOff x="2330450" y="2101520"/>
            <a:chExt cx="4308475" cy="354343"/>
          </a:xfrm>
          <a:solidFill>
            <a:srgbClr val="275C9D"/>
          </a:solidFill>
        </p:grpSpPr>
        <p:sp>
          <p:nvSpPr>
            <p:cNvPr id="36" name="AutoShape 12">
              <a:extLst>
                <a:ext uri="{FF2B5EF4-FFF2-40B4-BE49-F238E27FC236}">
                  <a16:creationId xmlns:a16="http://schemas.microsoft.com/office/drawing/2014/main" id="{4D8AB25B-9EED-0432-FCB0-2CD8459CA367}"/>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7" name="Text Box 10">
              <a:extLst>
                <a:ext uri="{FF2B5EF4-FFF2-40B4-BE49-F238E27FC236}">
                  <a16:creationId xmlns:a16="http://schemas.microsoft.com/office/drawing/2014/main" id="{C0D18203-453E-CB4C-14AB-680744E37124}"/>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a:t>
              </a:r>
              <a:r>
                <a:rPr lang="zh-CN" altLang="en-US" sz="1700" b="1" kern="0" dirty="0">
                  <a:solidFill>
                    <a:srgbClr val="FFFFFF"/>
                  </a:solidFill>
                  <a:latin typeface="思源黑体 CN Medium" panose="020B0600000000000000" pitchFamily="34" charset="-122"/>
                  <a:ea typeface="思源黑体 CN Medium" panose="020B0600000000000000" pitchFamily="34" charset="-122"/>
                </a:rPr>
                <a:t>优惠</a:t>
              </a: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变化指数</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38" name="组合 37">
            <a:extLst>
              <a:ext uri="{FF2B5EF4-FFF2-40B4-BE49-F238E27FC236}">
                <a16:creationId xmlns:a16="http://schemas.microsoft.com/office/drawing/2014/main" id="{C39E1302-A560-42F3-E050-CD65E191127C}"/>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39" name="AutoShape 12">
              <a:extLst>
                <a:ext uri="{FF2B5EF4-FFF2-40B4-BE49-F238E27FC236}">
                  <a16:creationId xmlns:a16="http://schemas.microsoft.com/office/drawing/2014/main" id="{1AF317F7-9E72-9F96-96EF-5551B18CFD4B}"/>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0" name="Text Box 10">
              <a:extLst>
                <a:ext uri="{FF2B5EF4-FFF2-40B4-BE49-F238E27FC236}">
                  <a16:creationId xmlns:a16="http://schemas.microsoft.com/office/drawing/2014/main" id="{71AE4168-950C-AE56-4133-F11B3188E26B}"/>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45" name="组合 44">
            <a:extLst>
              <a:ext uri="{FF2B5EF4-FFF2-40B4-BE49-F238E27FC236}">
                <a16:creationId xmlns:a16="http://schemas.microsoft.com/office/drawing/2014/main" id="{72009421-1D7C-EDC9-0ABC-C016114FE9F9}"/>
              </a:ext>
            </a:extLst>
          </p:cNvPr>
          <p:cNvGrpSpPr>
            <a:grpSpLocks/>
          </p:cNvGrpSpPr>
          <p:nvPr>
            <p:custDataLst>
              <p:tags r:id="rId5"/>
            </p:custDataLst>
          </p:nvPr>
        </p:nvGrpSpPr>
        <p:grpSpPr bwMode="auto">
          <a:xfrm>
            <a:off x="8511016" y="2781873"/>
            <a:ext cx="3020583" cy="354343"/>
            <a:chOff x="2330450" y="2101520"/>
            <a:chExt cx="4308475" cy="354343"/>
          </a:xfrm>
          <a:solidFill>
            <a:srgbClr val="275C9D"/>
          </a:solidFill>
        </p:grpSpPr>
        <p:sp>
          <p:nvSpPr>
            <p:cNvPr id="46" name="AutoShape 12">
              <a:extLst>
                <a:ext uri="{FF2B5EF4-FFF2-40B4-BE49-F238E27FC236}">
                  <a16:creationId xmlns:a16="http://schemas.microsoft.com/office/drawing/2014/main" id="{07DB5D03-0E5A-A3CC-6C35-81A05CD4D5D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7" name="Text Box 10">
              <a:extLst>
                <a:ext uri="{FF2B5EF4-FFF2-40B4-BE49-F238E27FC236}">
                  <a16:creationId xmlns:a16="http://schemas.microsoft.com/office/drawing/2014/main" id="{91A51B6A-3FCF-C0AA-67E5-CC4B87BBB627}"/>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a:t>
              </a:r>
              <a:r>
                <a:rPr lang="zh-CN" altLang="en-US" sz="1700" b="1" kern="0" dirty="0">
                  <a:solidFill>
                    <a:srgbClr val="FFFFFF"/>
                  </a:solidFill>
                  <a:latin typeface="思源黑体 CN Medium" panose="020B0600000000000000" pitchFamily="34" charset="-122"/>
                  <a:ea typeface="思源黑体 CN Medium" panose="020B0600000000000000" pitchFamily="34" charset="-122"/>
                </a:rPr>
                <a:t>优惠</a:t>
              </a: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aphicFrame>
        <p:nvGraphicFramePr>
          <p:cNvPr id="3" name="Object 4">
            <a:extLst>
              <a:ext uri="{FF2B5EF4-FFF2-40B4-BE49-F238E27FC236}">
                <a16:creationId xmlns:a16="http://schemas.microsoft.com/office/drawing/2014/main" id="{B7536203-87DE-1E77-66E6-DA87B8D1DA18}"/>
              </a:ext>
            </a:extLst>
          </p:cNvPr>
          <p:cNvGraphicFramePr>
            <a:graphicFrameLocks noChangeAspect="1"/>
          </p:cNvGraphicFramePr>
          <p:nvPr>
            <p:custDataLst>
              <p:tags r:id="rId6"/>
            </p:custDataLst>
            <p:extLst>
              <p:ext uri="{D42A27DB-BD31-4B8C-83A1-F6EECF244321}">
                <p14:modId xmlns:p14="http://schemas.microsoft.com/office/powerpoint/2010/main" val="2013608516"/>
              </p:ext>
            </p:extLst>
          </p:nvPr>
        </p:nvGraphicFramePr>
        <p:xfrm>
          <a:off x="662433" y="3254545"/>
          <a:ext cx="4298187" cy="2678955"/>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5" name="表格 12">
            <a:extLst>
              <a:ext uri="{FF2B5EF4-FFF2-40B4-BE49-F238E27FC236}">
                <a16:creationId xmlns:a16="http://schemas.microsoft.com/office/drawing/2014/main" id="{FB405FB2-DC1E-CD1C-4879-5617E08D33E6}"/>
              </a:ext>
            </a:extLst>
          </p:cNvPr>
          <p:cNvGraphicFramePr>
            <a:graphicFrameLocks noGrp="1"/>
          </p:cNvGraphicFramePr>
          <p:nvPr>
            <p:extLst>
              <p:ext uri="{D42A27DB-BD31-4B8C-83A1-F6EECF244321}">
                <p14:modId xmlns:p14="http://schemas.microsoft.com/office/powerpoint/2010/main" val="3838885895"/>
              </p:ext>
            </p:extLst>
          </p:nvPr>
        </p:nvGraphicFramePr>
        <p:xfrm>
          <a:off x="8544144" y="3254546"/>
          <a:ext cx="2938443" cy="476074"/>
        </p:xfrm>
        <a:graphic>
          <a:graphicData uri="http://schemas.openxmlformats.org/drawingml/2006/table">
            <a:tbl>
              <a:tblPr firstRow="1" bandRow="1"/>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上月优惠幅度</a:t>
                      </a:r>
                      <a:endParaRPr lang="en-US" altLang="zh-CN" sz="900" dirty="0">
                        <a:solidFill>
                          <a:schemeClr val="bg2">
                            <a:lumMod val="25000"/>
                          </a:schemeClr>
                        </a:solidFill>
                        <a:latin typeface="思源黑体 CN" panose="020B05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panose="020B05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marL="0" algn="ctr" defTabSz="914354" rtl="0" eaLnBrk="1" latinLnBrk="0" hangingPunct="1"/>
                      <a:r>
                        <a:rPr lang="zh-CN" altLang="en-US"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rPr>
                        <a:t>车身形式</a:t>
                      </a:r>
                      <a:endParaRPr lang="en-US" altLang="zh-CN"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endParaRPr>
                    </a:p>
                    <a:p>
                      <a:pPr marL="0" algn="ctr" defTabSz="914354" rtl="0" eaLnBrk="1" latinLnBrk="0" hangingPunct="1"/>
                      <a:r>
                        <a:rPr lang="zh-CN" altLang="en-US"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本月优惠幅度</a:t>
                      </a:r>
                      <a:endParaRPr lang="en-US" altLang="zh-CN" sz="900" dirty="0">
                        <a:solidFill>
                          <a:schemeClr val="bg2">
                            <a:lumMod val="25000"/>
                          </a:schemeClr>
                        </a:solidFill>
                        <a:latin typeface="思源黑体 CN" panose="020B05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panose="020B05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aphicFrame>
        <p:nvGraphicFramePr>
          <p:cNvPr id="22" name="图表 21">
            <a:extLst>
              <a:ext uri="{FF2B5EF4-FFF2-40B4-BE49-F238E27FC236}">
                <a16:creationId xmlns:a16="http://schemas.microsoft.com/office/drawing/2014/main" id="{F66E925C-AABB-D840-E226-B0CF4AD70660}"/>
              </a:ext>
            </a:extLst>
          </p:cNvPr>
          <p:cNvGraphicFramePr/>
          <p:nvPr>
            <p:extLst>
              <p:ext uri="{D42A27DB-BD31-4B8C-83A1-F6EECF244321}">
                <p14:modId xmlns:p14="http://schemas.microsoft.com/office/powerpoint/2010/main" val="3100034098"/>
              </p:ext>
            </p:extLst>
          </p:nvPr>
        </p:nvGraphicFramePr>
        <p:xfrm>
          <a:off x="10276313" y="362342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23" name="表格 11">
            <a:extLst>
              <a:ext uri="{FF2B5EF4-FFF2-40B4-BE49-F238E27FC236}">
                <a16:creationId xmlns:a16="http://schemas.microsoft.com/office/drawing/2014/main" id="{395BBC46-0E83-D6F7-F5C9-68EF78CEC207}"/>
              </a:ext>
            </a:extLst>
          </p:cNvPr>
          <p:cNvGraphicFramePr>
            <a:graphicFrameLocks noGrp="1"/>
          </p:cNvGraphicFramePr>
          <p:nvPr>
            <p:extLst>
              <p:ext uri="{D42A27DB-BD31-4B8C-83A1-F6EECF244321}">
                <p14:modId xmlns:p14="http://schemas.microsoft.com/office/powerpoint/2010/main" val="1595915823"/>
              </p:ext>
            </p:extLst>
          </p:nvPr>
        </p:nvGraphicFramePr>
        <p:xfrm>
          <a:off x="9693481" y="3623018"/>
          <a:ext cx="646981" cy="2274220"/>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454844">
                <a:tc>
                  <a:txBody>
                    <a:bodyPr/>
                    <a:lstStyle/>
                    <a:p>
                      <a:pPr algn="ctr"/>
                      <a:r>
                        <a:rPr lang="en-US" altLang="zh-CN" sz="1000" b="1" dirty="0">
                          <a:solidFill>
                            <a:schemeClr val="bg2">
                              <a:lumMod val="25000"/>
                            </a:schemeClr>
                          </a:solidFill>
                          <a:latin typeface="思源黑体 CN" panose="020B0500000000000000" pitchFamily="34" charset="-122"/>
                          <a:ea typeface="思源黑体 CN" panose="020B0500000000000000" pitchFamily="34" charset="-122"/>
                        </a:rPr>
                        <a:t>A00</a:t>
                      </a:r>
                      <a:r>
                        <a:rPr lang="zh-CN" altLang="en-US" sz="1000" b="1" dirty="0">
                          <a:solidFill>
                            <a:schemeClr val="bg2">
                              <a:lumMod val="25000"/>
                            </a:schemeClr>
                          </a:solidFill>
                          <a:latin typeface="思源黑体 CN" panose="020B0500000000000000" pitchFamily="34" charset="-122"/>
                          <a:ea typeface="思源黑体 CN" panose="020B0500000000000000" pitchFamily="34" charset="-122"/>
                        </a:rPr>
                        <a:t>级</a:t>
                      </a:r>
                      <a:endParaRPr lang="en-US" altLang="zh-CN" sz="1000" b="1" dirty="0">
                        <a:solidFill>
                          <a:schemeClr val="bg2">
                            <a:lumMod val="25000"/>
                          </a:schemeClr>
                        </a:solidFill>
                        <a:latin typeface="思源黑体 CN" panose="020B0500000000000000" pitchFamily="34" charset="-122"/>
                        <a:ea typeface="思源黑体 CN" panose="020B0500000000000000" pitchFamily="34" charset="-122"/>
                      </a:endParaRPr>
                    </a:p>
                    <a:p>
                      <a:pPr algn="ctr"/>
                      <a:r>
                        <a:rPr lang="en-US" altLang="zh-CN" sz="900" b="1" dirty="0">
                          <a:solidFill>
                            <a:srgbClr val="C00000"/>
                          </a:solidFill>
                          <a:latin typeface="思源黑体 CN" panose="020B0500000000000000" pitchFamily="34" charset="-122"/>
                          <a:ea typeface="思源黑体 CN" panose="020B0500000000000000" pitchFamily="34" charset="-122"/>
                        </a:rPr>
                        <a:t>+5.5%</a:t>
                      </a:r>
                      <a:endParaRPr lang="zh-CN" altLang="en-US" sz="900" b="1" dirty="0">
                        <a:solidFill>
                          <a:srgbClr val="C00000"/>
                        </a:solidFill>
                        <a:latin typeface="思源黑体 CN" panose="020B0500000000000000" pitchFamily="34" charset="-122"/>
                        <a:ea typeface="思源黑体 CN" panose="020B0500000000000000" pitchFamily="34" charset="-122"/>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454844">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A0</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-9.4%</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39048934"/>
                  </a:ext>
                </a:extLst>
              </a:tr>
              <a:tr h="454844">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A</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C00000"/>
                          </a:solidFill>
                          <a:latin typeface="思源黑体 CN" panose="020B0500000000000000" pitchFamily="34" charset="-122"/>
                          <a:ea typeface="思源黑体 CN" panose="020B0500000000000000" pitchFamily="34" charset="-122"/>
                          <a:cs typeface="+mn-cs"/>
                        </a:rPr>
                        <a:t>+4.7%</a:t>
                      </a:r>
                      <a:endParaRPr lang="zh-CN" altLang="en-US" sz="900" b="1" kern="1200" dirty="0">
                        <a:solidFill>
                          <a:srgbClr val="C000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454844">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B</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-10.7%</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r h="454844">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C</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C00000"/>
                          </a:solidFill>
                          <a:latin typeface="思源黑体 CN" panose="020B0500000000000000" pitchFamily="34" charset="-122"/>
                          <a:ea typeface="思源黑体 CN" panose="020B0500000000000000" pitchFamily="34" charset="-122"/>
                          <a:cs typeface="+mn-cs"/>
                        </a:rPr>
                        <a:t>+28.4%</a:t>
                      </a:r>
                      <a:endParaRPr lang="zh-CN" altLang="en-US" sz="900" b="1" kern="1200" dirty="0">
                        <a:solidFill>
                          <a:srgbClr val="C000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30969555"/>
                  </a:ext>
                </a:extLst>
              </a:tr>
            </a:tbl>
          </a:graphicData>
        </a:graphic>
      </p:graphicFrame>
      <p:graphicFrame>
        <p:nvGraphicFramePr>
          <p:cNvPr id="24" name="图表 23">
            <a:extLst>
              <a:ext uri="{FF2B5EF4-FFF2-40B4-BE49-F238E27FC236}">
                <a16:creationId xmlns:a16="http://schemas.microsoft.com/office/drawing/2014/main" id="{F61A20A9-015C-D71C-B6E1-15B20A92FB60}"/>
              </a:ext>
            </a:extLst>
          </p:cNvPr>
          <p:cNvGraphicFramePr/>
          <p:nvPr>
            <p:extLst>
              <p:ext uri="{D42A27DB-BD31-4B8C-83A1-F6EECF244321}">
                <p14:modId xmlns:p14="http://schemas.microsoft.com/office/powerpoint/2010/main" val="32895340"/>
              </p:ext>
            </p:extLst>
          </p:nvPr>
        </p:nvGraphicFramePr>
        <p:xfrm>
          <a:off x="8681141" y="3623421"/>
          <a:ext cx="1080000" cy="2274220"/>
        </p:xfrm>
        <a:graphic>
          <a:graphicData uri="http://schemas.openxmlformats.org/drawingml/2006/chart">
            <c:chart xmlns:c="http://schemas.openxmlformats.org/drawingml/2006/chart" xmlns:r="http://schemas.openxmlformats.org/officeDocument/2006/relationships" r:id="rId10"/>
          </a:graphicData>
        </a:graphic>
      </p:graphicFrame>
      <p:sp>
        <p:nvSpPr>
          <p:cNvPr id="25" name="文本框 24">
            <a:extLst>
              <a:ext uri="{FF2B5EF4-FFF2-40B4-BE49-F238E27FC236}">
                <a16:creationId xmlns:a16="http://schemas.microsoft.com/office/drawing/2014/main" id="{A47BB712-1CA5-BFB8-13F0-38BB3EC2B482}"/>
              </a:ext>
            </a:extLst>
          </p:cNvPr>
          <p:cNvSpPr txBox="1"/>
          <p:nvPr/>
        </p:nvSpPr>
        <p:spPr>
          <a:xfrm>
            <a:off x="4271768" y="3283294"/>
            <a:ext cx="685865" cy="184666"/>
          </a:xfrm>
          <a:prstGeom prst="rect">
            <a:avLst/>
          </a:prstGeom>
          <a:noFill/>
        </p:spPr>
        <p:txBody>
          <a:bodyPr wrap="square" rtlCol="0">
            <a:spAutoFit/>
          </a:bodyPr>
          <a:lstStyle/>
          <a:p>
            <a:pPr algn="ctr"/>
            <a:r>
              <a:rPr lang="zh-CN" altLang="en-US" sz="600" b="1" dirty="0">
                <a:solidFill>
                  <a:schemeClr val="bg2">
                    <a:lumMod val="25000"/>
                  </a:schemeClr>
                </a:solidFill>
                <a:latin typeface="思源黑体 CN" panose="020B0500000000000000" pitchFamily="34" charset="-122"/>
                <a:ea typeface="思源黑体 CN Normal" panose="020B0400000000000000" pitchFamily="34" charset="-122"/>
              </a:rPr>
              <a:t>单位：万元</a:t>
            </a:r>
          </a:p>
        </p:txBody>
      </p:sp>
      <p:sp>
        <p:nvSpPr>
          <p:cNvPr id="42" name="文本框 41">
            <a:extLst>
              <a:ext uri="{FF2B5EF4-FFF2-40B4-BE49-F238E27FC236}">
                <a16:creationId xmlns:a16="http://schemas.microsoft.com/office/drawing/2014/main" id="{5779D6B9-65E6-EDDA-1092-C02144CE4985}"/>
              </a:ext>
            </a:extLst>
          </p:cNvPr>
          <p:cNvSpPr txBox="1"/>
          <p:nvPr/>
        </p:nvSpPr>
        <p:spPr>
          <a:xfrm>
            <a:off x="5266429" y="3254546"/>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本月轿车市场监测车型销量合计</a:t>
            </a:r>
            <a:r>
              <a:rPr lang="en-US" altLang="zh-CN" sz="900" b="1" kern="0" dirty="0">
                <a:solidFill>
                  <a:schemeClr val="bg2">
                    <a:lumMod val="25000"/>
                  </a:schemeClr>
                </a:solidFill>
                <a:latin typeface="思源黑体 CN" panose="020B0500000000000000" pitchFamily="34" charset="-122"/>
                <a:ea typeface="思源黑体 CN Normal" panose="020B0400000000000000" pitchFamily="34" charset="-122"/>
              </a:rPr>
              <a:t>89.1</a:t>
            </a: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万辆</a:t>
            </a:r>
          </a:p>
        </p:txBody>
      </p:sp>
      <p:graphicFrame>
        <p:nvGraphicFramePr>
          <p:cNvPr id="43" name="图表 42">
            <a:extLst>
              <a:ext uri="{FF2B5EF4-FFF2-40B4-BE49-F238E27FC236}">
                <a16:creationId xmlns:a16="http://schemas.microsoft.com/office/drawing/2014/main" id="{D2F20FB4-99FC-E0A3-633C-E48591720137}"/>
              </a:ext>
            </a:extLst>
          </p:cNvPr>
          <p:cNvGraphicFramePr/>
          <p:nvPr>
            <p:extLst>
              <p:ext uri="{D42A27DB-BD31-4B8C-83A1-F6EECF244321}">
                <p14:modId xmlns:p14="http://schemas.microsoft.com/office/powerpoint/2010/main" val="3075363504"/>
              </p:ext>
            </p:extLst>
          </p:nvPr>
        </p:nvGraphicFramePr>
        <p:xfrm>
          <a:off x="4755572" y="3423281"/>
          <a:ext cx="3910930" cy="2602187"/>
        </p:xfrm>
        <a:graphic>
          <a:graphicData uri="http://schemas.openxmlformats.org/drawingml/2006/chart">
            <c:chart xmlns:c="http://schemas.openxmlformats.org/drawingml/2006/chart" xmlns:r="http://schemas.openxmlformats.org/officeDocument/2006/relationships" r:id="rId11"/>
          </a:graphicData>
        </a:graphic>
      </p:graphicFrame>
      <p:sp>
        <p:nvSpPr>
          <p:cNvPr id="44" name="文本框 43">
            <a:extLst>
              <a:ext uri="{FF2B5EF4-FFF2-40B4-BE49-F238E27FC236}">
                <a16:creationId xmlns:a16="http://schemas.microsoft.com/office/drawing/2014/main" id="{BBA78F07-5B46-804C-3592-4C0DE36F42D8}"/>
              </a:ext>
            </a:extLst>
          </p:cNvPr>
          <p:cNvSpPr txBox="1"/>
          <p:nvPr/>
        </p:nvSpPr>
        <p:spPr>
          <a:xfrm>
            <a:off x="5695629" y="3775052"/>
            <a:ext cx="1044000" cy="692497"/>
          </a:xfrm>
          <a:prstGeom prst="rect">
            <a:avLst/>
          </a:prstGeom>
          <a:noFill/>
        </p:spPr>
        <p:txBody>
          <a:bodyPr wrap="square" rtlCol="0">
            <a:spAutoFit/>
          </a:bodyPr>
          <a:lstStyle/>
          <a:p>
            <a:pPr algn="ctr">
              <a:lnSpc>
                <a:spcPct val="150000"/>
              </a:lnSpc>
              <a:defRPr/>
            </a:pPr>
            <a:r>
              <a:rPr lang="en-US" altLang="zh-CN" sz="1400" b="1" dirty="0">
                <a:solidFill>
                  <a:srgbClr val="FFFFFF"/>
                </a:solidFill>
                <a:latin typeface="思源黑体 CN Normal" panose="020B0400000000000000" pitchFamily="34" charset="-122"/>
                <a:ea typeface="思源黑体 CN Normal" panose="020B0400000000000000" pitchFamily="34" charset="-122"/>
              </a:rPr>
              <a:t>B</a:t>
            </a:r>
            <a:r>
              <a:rPr lang="zh-CN" altLang="en-US" sz="1400" b="1" dirty="0">
                <a:solidFill>
                  <a:srgbClr val="FFFFFF"/>
                </a:solidFill>
                <a:latin typeface="思源黑体 CN Normal" panose="020B0400000000000000" pitchFamily="34" charset="-122"/>
                <a:ea typeface="思源黑体 CN Normal" panose="020B0400000000000000" pitchFamily="34" charset="-122"/>
              </a:rPr>
              <a:t>级</a:t>
            </a:r>
            <a:endParaRPr lang="en-US" altLang="zh-CN" sz="1400" b="1" dirty="0">
              <a:solidFill>
                <a:srgbClr val="FFFFFF"/>
              </a:solidFill>
              <a:latin typeface="思源黑体 CN Normal" panose="020B0400000000000000" pitchFamily="34" charset="-122"/>
              <a:ea typeface="思源黑体 CN Normal" panose="020B0400000000000000" pitchFamily="34" charset="-122"/>
            </a:endParaRPr>
          </a:p>
          <a:p>
            <a:pPr algn="ctr">
              <a:lnSpc>
                <a:spcPct val="1500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监测销量</a:t>
            </a:r>
            <a:r>
              <a:rPr lang="en-US" altLang="zh-CN" sz="700" dirty="0">
                <a:solidFill>
                  <a:srgbClr val="FFFFFF"/>
                </a:solidFill>
                <a:latin typeface="思源黑体 CN Normal" panose="020B0400000000000000" pitchFamily="34" charset="-122"/>
                <a:ea typeface="思源黑体 CN Normal" panose="020B0400000000000000" pitchFamily="34" charset="-122"/>
              </a:rPr>
              <a:t>: 30.6</a:t>
            </a:r>
            <a:r>
              <a:rPr lang="zh-CN" altLang="en-US" sz="700" dirty="0">
                <a:solidFill>
                  <a:srgbClr val="FFFFFF"/>
                </a:solidFill>
                <a:latin typeface="思源黑体 CN Normal" panose="020B0400000000000000" pitchFamily="34" charset="-122"/>
                <a:ea typeface="思源黑体 CN Normal" panose="020B0400000000000000" pitchFamily="34" charset="-122"/>
              </a:rPr>
              <a:t>万辆</a:t>
            </a:r>
            <a:endParaRPr lang="en-US" altLang="zh-CN" sz="700" dirty="0">
              <a:solidFill>
                <a:srgbClr val="FFFFFF"/>
              </a:solidFill>
              <a:latin typeface="思源黑体 CN Normal" panose="020B0400000000000000" pitchFamily="34" charset="-122"/>
              <a:ea typeface="思源黑体 CN Normal" panose="020B0400000000000000" pitchFamily="34" charset="-122"/>
            </a:endParaRPr>
          </a:p>
          <a:p>
            <a:pPr algn="ctr">
              <a:lnSpc>
                <a:spcPts val="9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份额占比</a:t>
            </a:r>
            <a:r>
              <a:rPr lang="en-US" altLang="zh-CN" sz="700" dirty="0">
                <a:solidFill>
                  <a:srgbClr val="FFFFFF"/>
                </a:solidFill>
                <a:latin typeface="思源黑体 CN Normal" panose="020B0400000000000000" pitchFamily="34" charset="-122"/>
                <a:ea typeface="思源黑体 CN Normal" panose="020B0400000000000000" pitchFamily="34" charset="-122"/>
              </a:rPr>
              <a:t>: 34%</a:t>
            </a:r>
          </a:p>
        </p:txBody>
      </p:sp>
      <p:sp>
        <p:nvSpPr>
          <p:cNvPr id="48" name="文本框 47">
            <a:extLst>
              <a:ext uri="{FF2B5EF4-FFF2-40B4-BE49-F238E27FC236}">
                <a16:creationId xmlns:a16="http://schemas.microsoft.com/office/drawing/2014/main" id="{BC36F532-8E8B-C6A5-57EB-69BE5F0DD925}"/>
              </a:ext>
            </a:extLst>
          </p:cNvPr>
          <p:cNvSpPr txBox="1"/>
          <p:nvPr/>
        </p:nvSpPr>
        <p:spPr>
          <a:xfrm>
            <a:off x="5572412" y="4816710"/>
            <a:ext cx="1044000" cy="692497"/>
          </a:xfrm>
          <a:prstGeom prst="rect">
            <a:avLst/>
          </a:prstGeom>
          <a:noFill/>
        </p:spPr>
        <p:txBody>
          <a:bodyPr wrap="square" rtlCol="0">
            <a:spAutoFit/>
          </a:bodyPr>
          <a:lstStyle/>
          <a:p>
            <a:pPr algn="ctr">
              <a:lnSpc>
                <a:spcPct val="150000"/>
              </a:lnSpc>
              <a:defRPr/>
            </a:pPr>
            <a:r>
              <a:rPr lang="en-US" altLang="zh-CN" sz="1400" b="1" dirty="0">
                <a:solidFill>
                  <a:srgbClr val="FFFFFF"/>
                </a:solidFill>
                <a:latin typeface="思源黑体 CN Normal" panose="020B0400000000000000" pitchFamily="34" charset="-122"/>
                <a:ea typeface="思源黑体 CN Normal" panose="020B0400000000000000" pitchFamily="34" charset="-122"/>
              </a:rPr>
              <a:t>A</a:t>
            </a:r>
            <a:r>
              <a:rPr lang="zh-CN" altLang="en-US" sz="1400" b="1" dirty="0">
                <a:solidFill>
                  <a:srgbClr val="FFFFFF"/>
                </a:solidFill>
                <a:latin typeface="思源黑体 CN Normal" panose="020B0400000000000000" pitchFamily="34" charset="-122"/>
                <a:ea typeface="思源黑体 CN Normal" panose="020B0400000000000000" pitchFamily="34" charset="-122"/>
              </a:rPr>
              <a:t>级</a:t>
            </a:r>
            <a:endParaRPr lang="en-US" altLang="zh-CN" sz="1400" b="1" dirty="0">
              <a:solidFill>
                <a:srgbClr val="FFFFFF"/>
              </a:solidFill>
              <a:latin typeface="思源黑体 CN Normal" panose="020B0400000000000000" pitchFamily="34" charset="-122"/>
              <a:ea typeface="思源黑体 CN Normal" panose="020B0400000000000000" pitchFamily="34" charset="-122"/>
            </a:endParaRPr>
          </a:p>
          <a:p>
            <a:pPr algn="ctr">
              <a:lnSpc>
                <a:spcPct val="1500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监测销量</a:t>
            </a:r>
            <a:r>
              <a:rPr lang="en-US" altLang="zh-CN" sz="700" dirty="0">
                <a:solidFill>
                  <a:srgbClr val="FFFFFF"/>
                </a:solidFill>
                <a:latin typeface="思源黑体 CN Normal" panose="020B0400000000000000" pitchFamily="34" charset="-122"/>
                <a:ea typeface="思源黑体 CN Normal" panose="020B0400000000000000" pitchFamily="34" charset="-122"/>
              </a:rPr>
              <a:t>: 32.9</a:t>
            </a:r>
            <a:r>
              <a:rPr lang="zh-CN" altLang="en-US" sz="700" dirty="0">
                <a:solidFill>
                  <a:srgbClr val="FFFFFF"/>
                </a:solidFill>
                <a:latin typeface="思源黑体 CN Normal" panose="020B0400000000000000" pitchFamily="34" charset="-122"/>
                <a:ea typeface="思源黑体 CN Normal" panose="020B0400000000000000" pitchFamily="34" charset="-122"/>
              </a:rPr>
              <a:t>万辆</a:t>
            </a:r>
            <a:endParaRPr lang="en-US" altLang="zh-CN" sz="700" dirty="0">
              <a:solidFill>
                <a:srgbClr val="FFFFFF"/>
              </a:solidFill>
              <a:latin typeface="思源黑体 CN Normal" panose="020B0400000000000000" pitchFamily="34" charset="-122"/>
              <a:ea typeface="思源黑体 CN Normal" panose="020B0400000000000000" pitchFamily="34" charset="-122"/>
            </a:endParaRPr>
          </a:p>
          <a:p>
            <a:pPr algn="ctr">
              <a:lnSpc>
                <a:spcPts val="9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份额占比</a:t>
            </a:r>
            <a:r>
              <a:rPr lang="en-US" altLang="zh-CN" sz="700" dirty="0">
                <a:solidFill>
                  <a:srgbClr val="FFFFFF"/>
                </a:solidFill>
                <a:latin typeface="思源黑体 CN Normal" panose="020B0400000000000000" pitchFamily="34" charset="-122"/>
                <a:ea typeface="思源黑体 CN Normal" panose="020B0400000000000000" pitchFamily="34" charset="-122"/>
              </a:rPr>
              <a:t>: 37%</a:t>
            </a:r>
          </a:p>
        </p:txBody>
      </p:sp>
      <p:sp>
        <p:nvSpPr>
          <p:cNvPr id="49" name="文本框 48">
            <a:extLst>
              <a:ext uri="{FF2B5EF4-FFF2-40B4-BE49-F238E27FC236}">
                <a16:creationId xmlns:a16="http://schemas.microsoft.com/office/drawing/2014/main" id="{5C1D8660-D5B8-0676-FC04-93407496F858}"/>
              </a:ext>
            </a:extLst>
          </p:cNvPr>
          <p:cNvSpPr txBox="1"/>
          <p:nvPr/>
        </p:nvSpPr>
        <p:spPr>
          <a:xfrm>
            <a:off x="7528297" y="3548521"/>
            <a:ext cx="1044000" cy="692497"/>
          </a:xfrm>
          <a:prstGeom prst="rect">
            <a:avLst/>
          </a:prstGeom>
          <a:noFill/>
        </p:spPr>
        <p:txBody>
          <a:bodyPr wrap="square" rtlCol="0">
            <a:spAutoFit/>
          </a:bodyPr>
          <a:lstStyle/>
          <a:p>
            <a:pPr>
              <a:lnSpc>
                <a:spcPct val="150000"/>
              </a:lnSpc>
              <a:defRPr/>
            </a:pPr>
            <a:r>
              <a:rPr lang="en-US" altLang="zh-CN" sz="1400" b="1" dirty="0">
                <a:solidFill>
                  <a:schemeClr val="bg2">
                    <a:lumMod val="25000"/>
                  </a:schemeClr>
                </a:solidFill>
                <a:latin typeface="思源黑体 CN Normal" panose="020B0400000000000000" pitchFamily="34" charset="-122"/>
                <a:ea typeface="思源黑体 CN Normal" panose="020B0400000000000000" pitchFamily="34" charset="-122"/>
              </a:rPr>
              <a:t>C</a:t>
            </a:r>
            <a:r>
              <a:rPr lang="zh-CN" altLang="en-US" sz="1400" b="1" dirty="0">
                <a:solidFill>
                  <a:schemeClr val="bg2">
                    <a:lumMod val="25000"/>
                  </a:schemeClr>
                </a:solidFill>
                <a:latin typeface="思源黑体 CN Normal" panose="020B0400000000000000" pitchFamily="34" charset="-122"/>
                <a:ea typeface="思源黑体 CN Normal" panose="020B0400000000000000" pitchFamily="34" charset="-122"/>
              </a:rPr>
              <a:t>级</a:t>
            </a:r>
            <a:endParaRPr lang="en-US" altLang="zh-CN" sz="1400" b="1" dirty="0">
              <a:solidFill>
                <a:schemeClr val="bg2">
                  <a:lumMod val="25000"/>
                </a:schemeClr>
              </a:solidFill>
              <a:latin typeface="思源黑体 CN Normal" panose="020B0400000000000000" pitchFamily="34" charset="-122"/>
              <a:ea typeface="思源黑体 CN Normal" panose="020B0400000000000000" pitchFamily="34" charset="-122"/>
            </a:endParaRPr>
          </a:p>
          <a:p>
            <a:pPr>
              <a:lnSpc>
                <a:spcPct val="150000"/>
              </a:lnSpc>
              <a:defRPr/>
            </a:pPr>
            <a:r>
              <a:rPr lang="zh-CN" altLang="en-US" sz="700" dirty="0">
                <a:solidFill>
                  <a:schemeClr val="bg2">
                    <a:lumMod val="25000"/>
                  </a:schemeClr>
                </a:solidFill>
                <a:latin typeface="思源黑体 CN Normal" panose="020B0400000000000000" pitchFamily="34" charset="-122"/>
                <a:ea typeface="思源黑体 CN Normal" panose="020B0400000000000000" pitchFamily="34" charset="-122"/>
              </a:rPr>
              <a:t>监测销量</a:t>
            </a:r>
            <a:r>
              <a:rPr lang="en-US" altLang="zh-CN" sz="700" dirty="0">
                <a:solidFill>
                  <a:schemeClr val="bg2">
                    <a:lumMod val="25000"/>
                  </a:schemeClr>
                </a:solidFill>
                <a:latin typeface="思源黑体 CN Normal" panose="020B0400000000000000" pitchFamily="34" charset="-122"/>
                <a:ea typeface="思源黑体 CN Normal" panose="020B0400000000000000" pitchFamily="34" charset="-122"/>
              </a:rPr>
              <a:t>: 8.4</a:t>
            </a:r>
            <a:r>
              <a:rPr lang="zh-CN" altLang="en-US" sz="700" dirty="0">
                <a:solidFill>
                  <a:schemeClr val="bg2">
                    <a:lumMod val="25000"/>
                  </a:schemeClr>
                </a:solidFill>
                <a:latin typeface="思源黑体 CN Normal" panose="020B0400000000000000" pitchFamily="34" charset="-122"/>
                <a:ea typeface="思源黑体 CN Normal" panose="020B0400000000000000" pitchFamily="34" charset="-122"/>
              </a:rPr>
              <a:t>万辆</a:t>
            </a:r>
            <a:endParaRPr lang="en-US" altLang="zh-CN" sz="700" dirty="0">
              <a:solidFill>
                <a:schemeClr val="bg2">
                  <a:lumMod val="25000"/>
                </a:schemeClr>
              </a:solidFill>
              <a:latin typeface="思源黑体 CN Normal" panose="020B0400000000000000" pitchFamily="34" charset="-122"/>
              <a:ea typeface="思源黑体 CN Normal" panose="020B0400000000000000" pitchFamily="34" charset="-122"/>
            </a:endParaRPr>
          </a:p>
          <a:p>
            <a:pPr>
              <a:lnSpc>
                <a:spcPts val="900"/>
              </a:lnSpc>
              <a:defRPr/>
            </a:pPr>
            <a:r>
              <a:rPr lang="zh-CN" altLang="en-US" sz="700" dirty="0">
                <a:solidFill>
                  <a:schemeClr val="bg2">
                    <a:lumMod val="25000"/>
                  </a:schemeClr>
                </a:solidFill>
                <a:latin typeface="思源黑体 CN Normal" panose="020B0400000000000000" pitchFamily="34" charset="-122"/>
                <a:ea typeface="思源黑体 CN Normal" panose="020B0400000000000000" pitchFamily="34" charset="-122"/>
              </a:rPr>
              <a:t>份额占比</a:t>
            </a:r>
            <a:r>
              <a:rPr lang="en-US" altLang="zh-CN" sz="700" dirty="0">
                <a:solidFill>
                  <a:schemeClr val="bg2">
                    <a:lumMod val="25000"/>
                  </a:schemeClr>
                </a:solidFill>
                <a:latin typeface="思源黑体 CN Normal" panose="020B0400000000000000" pitchFamily="34" charset="-122"/>
                <a:ea typeface="思源黑体 CN Normal" panose="020B0400000000000000" pitchFamily="34" charset="-122"/>
              </a:rPr>
              <a:t>: 9%</a:t>
            </a:r>
          </a:p>
        </p:txBody>
      </p:sp>
      <p:sp>
        <p:nvSpPr>
          <p:cNvPr id="50" name="文本框 49">
            <a:extLst>
              <a:ext uri="{FF2B5EF4-FFF2-40B4-BE49-F238E27FC236}">
                <a16:creationId xmlns:a16="http://schemas.microsoft.com/office/drawing/2014/main" id="{F4FCF32A-1D9D-D10C-C01F-F0E27D5D88BF}"/>
              </a:ext>
            </a:extLst>
          </p:cNvPr>
          <p:cNvSpPr txBox="1"/>
          <p:nvPr/>
        </p:nvSpPr>
        <p:spPr>
          <a:xfrm>
            <a:off x="7528297" y="5509207"/>
            <a:ext cx="1044000" cy="692497"/>
          </a:xfrm>
          <a:prstGeom prst="rect">
            <a:avLst/>
          </a:prstGeom>
          <a:noFill/>
        </p:spPr>
        <p:txBody>
          <a:bodyPr wrap="square" rtlCol="0">
            <a:spAutoFit/>
          </a:bodyPr>
          <a:lstStyle/>
          <a:p>
            <a:pPr>
              <a:lnSpc>
                <a:spcPct val="150000"/>
              </a:lnSpc>
              <a:defRPr/>
            </a:pPr>
            <a:r>
              <a:rPr lang="en-US" altLang="zh-CN" sz="1400" b="1" dirty="0">
                <a:solidFill>
                  <a:schemeClr val="bg2">
                    <a:lumMod val="25000"/>
                  </a:schemeClr>
                </a:solidFill>
                <a:latin typeface="思源黑体 CN Normal" panose="020B0400000000000000" pitchFamily="34" charset="-122"/>
                <a:ea typeface="思源黑体 CN Normal" panose="020B0400000000000000" pitchFamily="34" charset="-122"/>
              </a:rPr>
              <a:t>A0</a:t>
            </a:r>
            <a:r>
              <a:rPr lang="zh-CN" altLang="en-US" sz="1400" b="1" dirty="0">
                <a:solidFill>
                  <a:schemeClr val="bg2">
                    <a:lumMod val="25000"/>
                  </a:schemeClr>
                </a:solidFill>
                <a:latin typeface="思源黑体 CN Normal" panose="020B0400000000000000" pitchFamily="34" charset="-122"/>
                <a:ea typeface="思源黑体 CN Normal" panose="020B0400000000000000" pitchFamily="34" charset="-122"/>
              </a:rPr>
              <a:t>级</a:t>
            </a:r>
            <a:endParaRPr lang="en-US" altLang="zh-CN" sz="1400" b="1" dirty="0">
              <a:solidFill>
                <a:schemeClr val="bg2">
                  <a:lumMod val="25000"/>
                </a:schemeClr>
              </a:solidFill>
              <a:latin typeface="思源黑体 CN Normal" panose="020B0400000000000000" pitchFamily="34" charset="-122"/>
              <a:ea typeface="思源黑体 CN Normal" panose="020B0400000000000000" pitchFamily="34" charset="-122"/>
            </a:endParaRPr>
          </a:p>
          <a:p>
            <a:pPr>
              <a:lnSpc>
                <a:spcPct val="150000"/>
              </a:lnSpc>
              <a:defRPr/>
            </a:pPr>
            <a:r>
              <a:rPr lang="zh-CN" altLang="en-US" sz="700" dirty="0">
                <a:solidFill>
                  <a:schemeClr val="bg2">
                    <a:lumMod val="25000"/>
                  </a:schemeClr>
                </a:solidFill>
                <a:latin typeface="思源黑体 CN Normal" panose="020B0400000000000000" pitchFamily="34" charset="-122"/>
                <a:ea typeface="思源黑体 CN Normal" panose="020B0400000000000000" pitchFamily="34" charset="-122"/>
              </a:rPr>
              <a:t>监测销量</a:t>
            </a:r>
            <a:r>
              <a:rPr lang="en-US" altLang="zh-CN" sz="700" dirty="0">
                <a:solidFill>
                  <a:schemeClr val="bg2">
                    <a:lumMod val="25000"/>
                  </a:schemeClr>
                </a:solidFill>
                <a:latin typeface="思源黑体 CN Normal" panose="020B0400000000000000" pitchFamily="34" charset="-122"/>
                <a:ea typeface="思源黑体 CN Normal" panose="020B0400000000000000" pitchFamily="34" charset="-122"/>
              </a:rPr>
              <a:t>: 9.9</a:t>
            </a:r>
            <a:r>
              <a:rPr lang="zh-CN" altLang="en-US" sz="700" dirty="0">
                <a:solidFill>
                  <a:schemeClr val="bg2">
                    <a:lumMod val="25000"/>
                  </a:schemeClr>
                </a:solidFill>
                <a:latin typeface="思源黑体 CN Normal" panose="020B0400000000000000" pitchFamily="34" charset="-122"/>
                <a:ea typeface="思源黑体 CN Normal" panose="020B0400000000000000" pitchFamily="34" charset="-122"/>
              </a:rPr>
              <a:t>万辆</a:t>
            </a:r>
            <a:endParaRPr lang="en-US" altLang="zh-CN" sz="700" dirty="0">
              <a:solidFill>
                <a:schemeClr val="bg2">
                  <a:lumMod val="25000"/>
                </a:schemeClr>
              </a:solidFill>
              <a:latin typeface="思源黑体 CN Normal" panose="020B0400000000000000" pitchFamily="34" charset="-122"/>
              <a:ea typeface="思源黑体 CN Normal" panose="020B0400000000000000" pitchFamily="34" charset="-122"/>
            </a:endParaRPr>
          </a:p>
          <a:p>
            <a:pPr>
              <a:lnSpc>
                <a:spcPts val="900"/>
              </a:lnSpc>
              <a:defRPr/>
            </a:pPr>
            <a:r>
              <a:rPr lang="zh-CN" altLang="en-US" sz="700" dirty="0">
                <a:solidFill>
                  <a:schemeClr val="bg2">
                    <a:lumMod val="25000"/>
                  </a:schemeClr>
                </a:solidFill>
                <a:latin typeface="思源黑体 CN Normal" panose="020B0400000000000000" pitchFamily="34" charset="-122"/>
                <a:ea typeface="思源黑体 CN Normal" panose="020B0400000000000000" pitchFamily="34" charset="-122"/>
              </a:rPr>
              <a:t>份额占比</a:t>
            </a:r>
            <a:r>
              <a:rPr lang="en-US" altLang="zh-CN" sz="700" dirty="0">
                <a:solidFill>
                  <a:schemeClr val="bg2">
                    <a:lumMod val="25000"/>
                  </a:schemeClr>
                </a:solidFill>
                <a:latin typeface="思源黑体 CN Normal" panose="020B0400000000000000" pitchFamily="34" charset="-122"/>
                <a:ea typeface="思源黑体 CN Normal" panose="020B0400000000000000" pitchFamily="34" charset="-122"/>
              </a:rPr>
              <a:t>: 11%</a:t>
            </a:r>
          </a:p>
        </p:txBody>
      </p:sp>
      <p:sp>
        <p:nvSpPr>
          <p:cNvPr id="52" name="文本框 51">
            <a:extLst>
              <a:ext uri="{FF2B5EF4-FFF2-40B4-BE49-F238E27FC236}">
                <a16:creationId xmlns:a16="http://schemas.microsoft.com/office/drawing/2014/main" id="{30C14A89-90B9-9C6E-EC35-FFDAE62941D8}"/>
              </a:ext>
            </a:extLst>
          </p:cNvPr>
          <p:cNvSpPr txBox="1"/>
          <p:nvPr/>
        </p:nvSpPr>
        <p:spPr>
          <a:xfrm>
            <a:off x="7528297" y="4712991"/>
            <a:ext cx="1044000" cy="692497"/>
          </a:xfrm>
          <a:prstGeom prst="rect">
            <a:avLst/>
          </a:prstGeom>
          <a:noFill/>
        </p:spPr>
        <p:txBody>
          <a:bodyPr wrap="square" rtlCol="0">
            <a:spAutoFit/>
          </a:bodyPr>
          <a:lstStyle/>
          <a:p>
            <a:pPr>
              <a:lnSpc>
                <a:spcPct val="150000"/>
              </a:lnSpc>
              <a:defRPr/>
            </a:pPr>
            <a:r>
              <a:rPr lang="en-US" altLang="zh-CN" sz="1400" b="1" dirty="0">
                <a:solidFill>
                  <a:schemeClr val="bg2">
                    <a:lumMod val="25000"/>
                  </a:schemeClr>
                </a:solidFill>
                <a:latin typeface="思源黑体 CN Normal" panose="020B0400000000000000" pitchFamily="34" charset="-122"/>
                <a:ea typeface="思源黑体 CN Normal" panose="020B0400000000000000" pitchFamily="34" charset="-122"/>
              </a:rPr>
              <a:t>A00</a:t>
            </a:r>
            <a:r>
              <a:rPr lang="zh-CN" altLang="en-US" sz="1400" b="1" dirty="0">
                <a:solidFill>
                  <a:schemeClr val="bg2">
                    <a:lumMod val="25000"/>
                  </a:schemeClr>
                </a:solidFill>
                <a:latin typeface="思源黑体 CN Normal" panose="020B0400000000000000" pitchFamily="34" charset="-122"/>
                <a:ea typeface="思源黑体 CN Normal" panose="020B0400000000000000" pitchFamily="34" charset="-122"/>
              </a:rPr>
              <a:t>级</a:t>
            </a:r>
            <a:endParaRPr lang="en-US" altLang="zh-CN" sz="1400" b="1" dirty="0">
              <a:solidFill>
                <a:schemeClr val="bg2">
                  <a:lumMod val="25000"/>
                </a:schemeClr>
              </a:solidFill>
              <a:latin typeface="思源黑体 CN Normal" panose="020B0400000000000000" pitchFamily="34" charset="-122"/>
              <a:ea typeface="思源黑体 CN Normal" panose="020B0400000000000000" pitchFamily="34" charset="-122"/>
            </a:endParaRPr>
          </a:p>
          <a:p>
            <a:pPr>
              <a:lnSpc>
                <a:spcPct val="150000"/>
              </a:lnSpc>
              <a:defRPr/>
            </a:pPr>
            <a:r>
              <a:rPr lang="zh-CN" altLang="en-US" sz="700" dirty="0">
                <a:solidFill>
                  <a:schemeClr val="bg2">
                    <a:lumMod val="25000"/>
                  </a:schemeClr>
                </a:solidFill>
                <a:latin typeface="思源黑体 CN Normal" panose="020B0400000000000000" pitchFamily="34" charset="-122"/>
                <a:ea typeface="思源黑体 CN Normal" panose="020B0400000000000000" pitchFamily="34" charset="-122"/>
              </a:rPr>
              <a:t>监测销量</a:t>
            </a:r>
            <a:r>
              <a:rPr lang="en-US" altLang="zh-CN" sz="700" dirty="0">
                <a:solidFill>
                  <a:schemeClr val="bg2">
                    <a:lumMod val="25000"/>
                  </a:schemeClr>
                </a:solidFill>
                <a:latin typeface="思源黑体 CN Normal" panose="020B0400000000000000" pitchFamily="34" charset="-122"/>
                <a:ea typeface="思源黑体 CN Normal" panose="020B0400000000000000" pitchFamily="34" charset="-122"/>
              </a:rPr>
              <a:t>: 7.3</a:t>
            </a:r>
            <a:r>
              <a:rPr lang="zh-CN" altLang="en-US" sz="700" dirty="0">
                <a:solidFill>
                  <a:schemeClr val="bg2">
                    <a:lumMod val="25000"/>
                  </a:schemeClr>
                </a:solidFill>
                <a:latin typeface="思源黑体 CN Normal" panose="020B0400000000000000" pitchFamily="34" charset="-122"/>
                <a:ea typeface="思源黑体 CN Normal" panose="020B0400000000000000" pitchFamily="34" charset="-122"/>
              </a:rPr>
              <a:t>万辆</a:t>
            </a:r>
            <a:endParaRPr lang="en-US" altLang="zh-CN" sz="700" dirty="0">
              <a:solidFill>
                <a:schemeClr val="bg2">
                  <a:lumMod val="25000"/>
                </a:schemeClr>
              </a:solidFill>
              <a:latin typeface="思源黑体 CN Normal" panose="020B0400000000000000" pitchFamily="34" charset="-122"/>
              <a:ea typeface="思源黑体 CN Normal" panose="020B0400000000000000" pitchFamily="34" charset="-122"/>
            </a:endParaRPr>
          </a:p>
          <a:p>
            <a:pPr>
              <a:lnSpc>
                <a:spcPts val="900"/>
              </a:lnSpc>
              <a:defRPr/>
            </a:pPr>
            <a:r>
              <a:rPr lang="zh-CN" altLang="en-US" sz="700" dirty="0">
                <a:solidFill>
                  <a:schemeClr val="bg2">
                    <a:lumMod val="25000"/>
                  </a:schemeClr>
                </a:solidFill>
                <a:latin typeface="思源黑体 CN Normal" panose="020B0400000000000000" pitchFamily="34" charset="-122"/>
                <a:ea typeface="思源黑体 CN Normal" panose="020B0400000000000000" pitchFamily="34" charset="-122"/>
              </a:rPr>
              <a:t>份额占比</a:t>
            </a:r>
            <a:r>
              <a:rPr lang="en-US" altLang="zh-CN" sz="700" dirty="0">
                <a:solidFill>
                  <a:schemeClr val="bg2">
                    <a:lumMod val="25000"/>
                  </a:schemeClr>
                </a:solidFill>
                <a:latin typeface="思源黑体 CN Normal" panose="020B0400000000000000" pitchFamily="34" charset="-122"/>
                <a:ea typeface="思源黑体 CN Normal" panose="020B0400000000000000" pitchFamily="34" charset="-122"/>
              </a:rPr>
              <a:t>: 8%</a:t>
            </a:r>
          </a:p>
        </p:txBody>
      </p:sp>
    </p:spTree>
    <p:custDataLst>
      <p:tags r:id="rId1"/>
    </p:custDataLst>
    <p:extLst>
      <p:ext uri="{BB962C8B-B14F-4D97-AF65-F5344CB8AC3E}">
        <p14:creationId xmlns:p14="http://schemas.microsoft.com/office/powerpoint/2010/main" val="16586552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îş1íḓê"/>
        <p:cNvGrpSpPr/>
        <p:nvPr/>
      </p:nvGrpSpPr>
      <p:grpSpPr>
        <a:xfrm>
          <a:off x="0" y="0"/>
          <a:ext cx="0" cy="0"/>
          <a:chOff x="0" y="0"/>
          <a:chExt cx="0" cy="0"/>
        </a:xfrm>
      </p:grpSpPr>
      <p:sp>
        <p:nvSpPr>
          <p:cNvPr id="5" name="íṩlîḑè">
            <a:extLst>
              <a:ext uri="{FF2B5EF4-FFF2-40B4-BE49-F238E27FC236}">
                <a16:creationId xmlns:a16="http://schemas.microsoft.com/office/drawing/2014/main" id="{564E1998-ECBB-DF34-BECD-294163617811}"/>
              </a:ext>
            </a:extLst>
          </p:cNvPr>
          <p:cNvSpPr txBox="1">
            <a:spLocks/>
          </p:cNvSpPr>
          <p:nvPr/>
        </p:nvSpPr>
        <p:spPr>
          <a:xfrm>
            <a:off x="9094074" y="6524243"/>
            <a:ext cx="2909888" cy="206381"/>
          </a:xfrm>
          <a:prstGeom prst="rect">
            <a:avLst/>
          </a:prstGeom>
        </p:spPr>
        <p:txBody>
          <a:bodyPr vert="horz" lIns="91440" tIns="45720" rIns="91440" bIns="45720" rtlCol="0" anchor="ctr"/>
          <a:lstStyle>
            <a:defPPr>
              <a:defRPr lang="zh-CN"/>
            </a:defPPr>
            <a:lvl1pPr marL="0" algn="r" defTabSz="914400" rtl="0" eaLnBrk="1" latinLnBrk="0" hangingPunct="1">
              <a:defRPr lang="zh-CN" altLang="en-US" sz="1000"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en-US" altLang="zh-CN" sz="1600" b="0" i="0" u="none" strike="noStrike" kern="1200" cap="none" spc="0" normalizeH="0" baseline="0" noProof="0" smtClean="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endParaRPr>
          </a:p>
        </p:txBody>
      </p:sp>
      <p:sp>
        <p:nvSpPr>
          <p:cNvPr id="6" name="内容占位符 2">
            <a:extLst>
              <a:ext uri="{FF2B5EF4-FFF2-40B4-BE49-F238E27FC236}">
                <a16:creationId xmlns:a16="http://schemas.microsoft.com/office/drawing/2014/main" id="{B9C3F43F-F908-3399-502E-16511219B79F}"/>
              </a:ext>
            </a:extLst>
          </p:cNvPr>
          <p:cNvSpPr txBox="1">
            <a:spLocks/>
          </p:cNvSpPr>
          <p:nvPr>
            <p:custDataLst>
              <p:tags r:id="rId2"/>
            </p:custDataLst>
          </p:nvPr>
        </p:nvSpPr>
        <p:spPr bwMode="auto">
          <a:xfrm>
            <a:off x="669924" y="1154184"/>
            <a:ext cx="10848976" cy="151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58B6D3">
                  <a:lumMod val="50000"/>
                </a:srgbClr>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MADE·8</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月</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SUV</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市场优惠变化指数为</a:t>
            </a:r>
            <a:r>
              <a:rPr lang="en-US" altLang="zh-CN" b="1" dirty="0">
                <a:solidFill>
                  <a:prstClr val="black"/>
                </a:solidFill>
                <a:latin typeface="思源黑体 CN" panose="020B0500000000000000" pitchFamily="34" charset="-122"/>
                <a:ea typeface="思源黑体 CN" panose="020B0500000000000000" pitchFamily="34" charset="-122"/>
              </a:rPr>
              <a:t>-0.71</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，市场优惠幅度</a:t>
            </a:r>
            <a:r>
              <a:rPr lang="en-US" altLang="zh-CN" b="1" dirty="0">
                <a:solidFill>
                  <a:prstClr val="black"/>
                </a:solidFill>
                <a:latin typeface="思源黑体 CN" panose="020B0500000000000000" pitchFamily="34" charset="-122"/>
                <a:ea typeface="思源黑体 CN" panose="020B0500000000000000" pitchFamily="34" charset="-122"/>
              </a:rPr>
              <a:t>2.52</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万</a:t>
            </a:r>
          </a:p>
          <a:p>
            <a:pPr eaLnBrk="1" hangingPunct="1">
              <a:lnSpc>
                <a:spcPts val="2000"/>
              </a:lnSpc>
              <a:spcAft>
                <a:spcPts val="600"/>
              </a:spcAft>
              <a:buFont typeface="Wingdings" pitchFamily="2" charset="2"/>
              <a:buChar char="Ø"/>
              <a:defRPr/>
            </a:pP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本月</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SUV</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市场优惠幅度较上月</a:t>
            </a:r>
            <a:r>
              <a:rPr lang="zh-CN" altLang="en-US" sz="1400" dirty="0">
                <a:solidFill>
                  <a:srgbClr val="5F5F5F"/>
                </a:solidFill>
                <a:latin typeface="思源黑体 CN" panose="020B0500000000000000" pitchFamily="34" charset="-122"/>
                <a:ea typeface="思源黑体 CN" panose="020B0500000000000000" pitchFamily="34" charset="-122"/>
              </a:rPr>
              <a:t>减少</a:t>
            </a:r>
            <a:r>
              <a:rPr lang="en-US" altLang="zh-CN" sz="1400" dirty="0">
                <a:solidFill>
                  <a:srgbClr val="5F5F5F"/>
                </a:solidFill>
                <a:latin typeface="思源黑体 CN" panose="020B0500000000000000" pitchFamily="34" charset="-122"/>
                <a:ea typeface="思源黑体 CN" panose="020B0500000000000000" pitchFamily="34" charset="-122"/>
              </a:rPr>
              <a:t>1,171</a:t>
            </a:r>
            <a:r>
              <a:rPr lang="zh-CN" altLang="en-US" sz="1400" dirty="0">
                <a:solidFill>
                  <a:srgbClr val="5F5F5F"/>
                </a:solidFill>
                <a:latin typeface="思源黑体 CN" panose="020B0500000000000000" pitchFamily="34" charset="-122"/>
                <a:ea typeface="思源黑体 CN" panose="020B0500000000000000" pitchFamily="34" charset="-122"/>
              </a:rPr>
              <a:t>元，环比下降</a:t>
            </a:r>
            <a:r>
              <a:rPr lang="en-US" altLang="zh-CN" sz="1400" dirty="0">
                <a:solidFill>
                  <a:srgbClr val="5F5F5F"/>
                </a:solidFill>
                <a:latin typeface="思源黑体 CN" panose="020B0500000000000000" pitchFamily="34" charset="-122"/>
                <a:ea typeface="思源黑体 CN" panose="020B0500000000000000" pitchFamily="34" charset="-122"/>
              </a:rPr>
              <a:t>4.4%</a:t>
            </a:r>
          </a:p>
          <a:p>
            <a:pPr lvl="0" eaLnBrk="1" hangingPunct="1">
              <a:lnSpc>
                <a:spcPts val="2000"/>
              </a:lnSpc>
              <a:spcAft>
                <a:spcPts val="600"/>
              </a:spcAft>
              <a:buFont typeface="Wingdings" pitchFamily="2" charset="2"/>
              <a:buChar char="Ø"/>
              <a:defRPr/>
            </a:pPr>
            <a:r>
              <a:rPr lang="zh-CN" altLang="en-US" sz="1400" dirty="0">
                <a:solidFill>
                  <a:srgbClr val="5F5F5F"/>
                </a:solidFill>
                <a:latin typeface="思源黑体 CN" panose="020B0500000000000000" pitchFamily="34" charset="-122"/>
                <a:ea typeface="思源黑体 CN" panose="020B0500000000000000" pitchFamily="34" charset="-122"/>
              </a:rPr>
              <a:t>本月</a:t>
            </a:r>
            <a:r>
              <a:rPr lang="en-US" altLang="zh-CN" sz="1400" dirty="0">
                <a:solidFill>
                  <a:srgbClr val="5F5F5F"/>
                </a:solidFill>
                <a:latin typeface="思源黑体 CN" panose="020B0500000000000000" pitchFamily="34" charset="-122"/>
                <a:ea typeface="思源黑体 CN" panose="020B0500000000000000" pitchFamily="34" charset="-122"/>
              </a:rPr>
              <a:t>SUV</a:t>
            </a:r>
            <a:r>
              <a:rPr lang="zh-CN" altLang="en-US" sz="1400" dirty="0">
                <a:solidFill>
                  <a:srgbClr val="5F5F5F"/>
                </a:solidFill>
                <a:latin typeface="思源黑体 CN" panose="020B0500000000000000" pitchFamily="34" charset="-122"/>
                <a:ea typeface="思源黑体 CN" panose="020B0500000000000000" pitchFamily="34" charset="-122"/>
              </a:rPr>
              <a:t>市场整体优惠幅度有所下降，除</a:t>
            </a:r>
            <a:r>
              <a:rPr lang="en-US" altLang="zh-CN" sz="1400" dirty="0">
                <a:solidFill>
                  <a:srgbClr val="5F5F5F"/>
                </a:solidFill>
                <a:latin typeface="思源黑体 CN" panose="020B0500000000000000" pitchFamily="34" charset="-122"/>
                <a:ea typeface="思源黑体 CN" panose="020B0500000000000000" pitchFamily="34" charset="-122"/>
              </a:rPr>
              <a:t>C</a:t>
            </a:r>
            <a:r>
              <a:rPr lang="zh-CN" altLang="en-US" sz="1400" dirty="0">
                <a:solidFill>
                  <a:srgbClr val="5F5F5F"/>
                </a:solidFill>
                <a:latin typeface="思源黑体 CN" panose="020B0500000000000000" pitchFamily="34" charset="-122"/>
                <a:ea typeface="思源黑体 CN" panose="020B0500000000000000" pitchFamily="34" charset="-122"/>
              </a:rPr>
              <a:t>级</a:t>
            </a:r>
            <a:r>
              <a:rPr lang="en-US" altLang="zh-CN" sz="1400" dirty="0">
                <a:solidFill>
                  <a:srgbClr val="5F5F5F"/>
                </a:solidFill>
                <a:latin typeface="思源黑体 CN" panose="020B0500000000000000" pitchFamily="34" charset="-122"/>
                <a:ea typeface="思源黑体 CN" panose="020B0500000000000000" pitchFamily="34" charset="-122"/>
              </a:rPr>
              <a:t>SUV</a:t>
            </a:r>
            <a:r>
              <a:rPr lang="zh-CN" altLang="en-US" sz="1400" dirty="0">
                <a:solidFill>
                  <a:srgbClr val="5F5F5F"/>
                </a:solidFill>
                <a:latin typeface="思源黑体 CN" panose="020B0500000000000000" pitchFamily="34" charset="-122"/>
                <a:ea typeface="思源黑体 CN" panose="020B0500000000000000" pitchFamily="34" charset="-122"/>
              </a:rPr>
              <a:t>外，其他各</a:t>
            </a:r>
            <a:r>
              <a:rPr lang="en-US" altLang="zh-CN" sz="1400" dirty="0">
                <a:solidFill>
                  <a:srgbClr val="5F5F5F"/>
                </a:solidFill>
                <a:latin typeface="思源黑体 CN" panose="020B0500000000000000" pitchFamily="34" charset="-122"/>
                <a:ea typeface="思源黑体 CN" panose="020B0500000000000000" pitchFamily="34" charset="-122"/>
              </a:rPr>
              <a:t>SUV</a:t>
            </a:r>
            <a:r>
              <a:rPr lang="zh-CN" altLang="en-US" sz="1400" dirty="0">
                <a:solidFill>
                  <a:srgbClr val="5F5F5F"/>
                </a:solidFill>
                <a:latin typeface="思源黑体 CN" panose="020B0500000000000000" pitchFamily="34" charset="-122"/>
                <a:ea typeface="思源黑体 CN" panose="020B0500000000000000" pitchFamily="34" charset="-122"/>
              </a:rPr>
              <a:t>细分市场优惠环比均有不同程度的下降</a:t>
            </a:r>
            <a:endParaRPr lang="en-US" altLang="zh-CN" sz="1400" dirty="0">
              <a:solidFill>
                <a:srgbClr val="5F5F5F"/>
              </a:solidFill>
              <a:latin typeface="思源黑体 CN" panose="020B0500000000000000" pitchFamily="34" charset="-122"/>
              <a:ea typeface="思源黑体 CN" panose="020B0500000000000000" pitchFamily="34" charset="-122"/>
            </a:endParaRPr>
          </a:p>
          <a:p>
            <a:pPr marL="0" lvl="0" indent="0" eaLnBrk="1" hangingPunct="1">
              <a:lnSpc>
                <a:spcPts val="2000"/>
              </a:lnSpc>
              <a:spcAft>
                <a:spcPts val="600"/>
              </a:spcAft>
              <a:defRPr/>
            </a:pPr>
            <a:endPar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endParaRPr>
          </a:p>
        </p:txBody>
      </p:sp>
      <p:sp>
        <p:nvSpPr>
          <p:cNvPr id="30" name="ïsľiḋè">
            <a:extLst>
              <a:ext uri="{FF2B5EF4-FFF2-40B4-BE49-F238E27FC236}">
                <a16:creationId xmlns:a16="http://schemas.microsoft.com/office/drawing/2014/main" id="{61D0CB05-BBC0-9B78-22F4-13EC102A5F48}"/>
              </a:ext>
            </a:extLst>
          </p:cNvPr>
          <p:cNvSpPr>
            <a:spLocks noGrp="1"/>
          </p:cNvSpPr>
          <p:nvPr>
            <p:ph type="title" idx="4294967295"/>
          </p:nvPr>
        </p:nvSpPr>
        <p:spPr>
          <a:xfrm>
            <a:off x="669925" y="308450"/>
            <a:ext cx="9378202" cy="720250"/>
          </a:xfrm>
        </p:spPr>
        <p:txBody>
          <a:bodyPr/>
          <a:lstStyle/>
          <a:p>
            <a:r>
              <a:rPr lang="zh-CN" altLang="en-US" dirty="0">
                <a:latin typeface="思源黑体 CN" panose="020B0500000000000000" pitchFamily="34" charset="-122"/>
                <a:ea typeface="思源黑体 CN" panose="020B0500000000000000" pitchFamily="34" charset="-122"/>
              </a:rPr>
              <a:t>加权优惠变化指数</a:t>
            </a:r>
            <a:r>
              <a:rPr lang="en-US" altLang="zh-CN" dirty="0">
                <a:latin typeface="思源黑体 CN" panose="020B0500000000000000" pitchFamily="34" charset="-122"/>
                <a:ea typeface="思源黑体 CN" panose="020B0500000000000000" pitchFamily="34" charset="-122"/>
              </a:rPr>
              <a:t>—SUV</a:t>
            </a:r>
            <a:r>
              <a:rPr lang="zh-CN" altLang="en-US" dirty="0">
                <a:latin typeface="思源黑体 CN" panose="020B0500000000000000" pitchFamily="34" charset="-122"/>
                <a:ea typeface="思源黑体 CN" panose="020B0500000000000000" pitchFamily="34" charset="-122"/>
              </a:rPr>
              <a:t>市场</a:t>
            </a:r>
          </a:p>
        </p:txBody>
      </p:sp>
      <p:grpSp>
        <p:nvGrpSpPr>
          <p:cNvPr id="35" name="组合 34">
            <a:extLst>
              <a:ext uri="{FF2B5EF4-FFF2-40B4-BE49-F238E27FC236}">
                <a16:creationId xmlns:a16="http://schemas.microsoft.com/office/drawing/2014/main" id="{1D81E14B-F23E-4284-C9EF-B421C76DF3C0}"/>
              </a:ext>
            </a:extLst>
          </p:cNvPr>
          <p:cNvGrpSpPr>
            <a:grpSpLocks/>
          </p:cNvGrpSpPr>
          <p:nvPr>
            <p:custDataLst>
              <p:tags r:id="rId3"/>
            </p:custDataLst>
          </p:nvPr>
        </p:nvGrpSpPr>
        <p:grpSpPr bwMode="auto">
          <a:xfrm>
            <a:off x="660400" y="2781873"/>
            <a:ext cx="4298187" cy="354343"/>
            <a:chOff x="2330450" y="2101520"/>
            <a:chExt cx="4308475" cy="354343"/>
          </a:xfrm>
          <a:solidFill>
            <a:srgbClr val="275C9D"/>
          </a:solidFill>
        </p:grpSpPr>
        <p:sp>
          <p:nvSpPr>
            <p:cNvPr id="36" name="AutoShape 12">
              <a:extLst>
                <a:ext uri="{FF2B5EF4-FFF2-40B4-BE49-F238E27FC236}">
                  <a16:creationId xmlns:a16="http://schemas.microsoft.com/office/drawing/2014/main" id="{4D8AB25B-9EED-0432-FCB0-2CD8459CA367}"/>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7" name="Text Box 10">
              <a:extLst>
                <a:ext uri="{FF2B5EF4-FFF2-40B4-BE49-F238E27FC236}">
                  <a16:creationId xmlns:a16="http://schemas.microsoft.com/office/drawing/2014/main" id="{C0D18203-453E-CB4C-14AB-680744E37124}"/>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a:t>
              </a:r>
              <a:r>
                <a:rPr lang="zh-CN" altLang="en-US" sz="1700" b="1" kern="0" dirty="0">
                  <a:solidFill>
                    <a:srgbClr val="FFFFFF"/>
                  </a:solidFill>
                  <a:latin typeface="思源黑体 CN Medium" panose="020B0600000000000000" pitchFamily="34" charset="-122"/>
                  <a:ea typeface="思源黑体 CN Medium" panose="020B0600000000000000" pitchFamily="34" charset="-122"/>
                </a:rPr>
                <a:t>优惠</a:t>
              </a: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变化指数</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38" name="组合 37">
            <a:extLst>
              <a:ext uri="{FF2B5EF4-FFF2-40B4-BE49-F238E27FC236}">
                <a16:creationId xmlns:a16="http://schemas.microsoft.com/office/drawing/2014/main" id="{C39E1302-A560-42F3-E050-CD65E191127C}"/>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39" name="AutoShape 12">
              <a:extLst>
                <a:ext uri="{FF2B5EF4-FFF2-40B4-BE49-F238E27FC236}">
                  <a16:creationId xmlns:a16="http://schemas.microsoft.com/office/drawing/2014/main" id="{1AF317F7-9E72-9F96-96EF-5551B18CFD4B}"/>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0" name="Text Box 10">
              <a:extLst>
                <a:ext uri="{FF2B5EF4-FFF2-40B4-BE49-F238E27FC236}">
                  <a16:creationId xmlns:a16="http://schemas.microsoft.com/office/drawing/2014/main" id="{71AE4168-950C-AE56-4133-F11B3188E26B}"/>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45" name="组合 44">
            <a:extLst>
              <a:ext uri="{FF2B5EF4-FFF2-40B4-BE49-F238E27FC236}">
                <a16:creationId xmlns:a16="http://schemas.microsoft.com/office/drawing/2014/main" id="{72009421-1D7C-EDC9-0ABC-C016114FE9F9}"/>
              </a:ext>
            </a:extLst>
          </p:cNvPr>
          <p:cNvGrpSpPr>
            <a:grpSpLocks/>
          </p:cNvGrpSpPr>
          <p:nvPr>
            <p:custDataLst>
              <p:tags r:id="rId5"/>
            </p:custDataLst>
          </p:nvPr>
        </p:nvGrpSpPr>
        <p:grpSpPr bwMode="auto">
          <a:xfrm>
            <a:off x="8511016" y="2781873"/>
            <a:ext cx="3020583" cy="354343"/>
            <a:chOff x="2330450" y="2101520"/>
            <a:chExt cx="4308475" cy="354343"/>
          </a:xfrm>
          <a:solidFill>
            <a:srgbClr val="275C9D"/>
          </a:solidFill>
        </p:grpSpPr>
        <p:sp>
          <p:nvSpPr>
            <p:cNvPr id="46" name="AutoShape 12">
              <a:extLst>
                <a:ext uri="{FF2B5EF4-FFF2-40B4-BE49-F238E27FC236}">
                  <a16:creationId xmlns:a16="http://schemas.microsoft.com/office/drawing/2014/main" id="{07DB5D03-0E5A-A3CC-6C35-81A05CD4D5D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7" name="Text Box 10">
              <a:extLst>
                <a:ext uri="{FF2B5EF4-FFF2-40B4-BE49-F238E27FC236}">
                  <a16:creationId xmlns:a16="http://schemas.microsoft.com/office/drawing/2014/main" id="{91A51B6A-3FCF-C0AA-67E5-CC4B87BBB627}"/>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a:t>
              </a:r>
              <a:r>
                <a:rPr lang="zh-CN" altLang="en-US" sz="1700" b="1" kern="0" dirty="0">
                  <a:solidFill>
                    <a:srgbClr val="FFFFFF"/>
                  </a:solidFill>
                  <a:latin typeface="思源黑体 CN Medium" panose="020B0600000000000000" pitchFamily="34" charset="-122"/>
                  <a:ea typeface="思源黑体 CN Medium" panose="020B0600000000000000" pitchFamily="34" charset="-122"/>
                </a:rPr>
                <a:t>优惠</a:t>
              </a: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aphicFrame>
        <p:nvGraphicFramePr>
          <p:cNvPr id="52" name="Object 4">
            <a:extLst>
              <a:ext uri="{FF2B5EF4-FFF2-40B4-BE49-F238E27FC236}">
                <a16:creationId xmlns:a16="http://schemas.microsoft.com/office/drawing/2014/main" id="{ED9C969D-4826-4FFF-C52C-0FB3FF96E02C}"/>
              </a:ext>
            </a:extLst>
          </p:cNvPr>
          <p:cNvGraphicFramePr>
            <a:graphicFrameLocks noChangeAspect="1"/>
          </p:cNvGraphicFramePr>
          <p:nvPr>
            <p:custDataLst>
              <p:tags r:id="rId6"/>
            </p:custDataLst>
            <p:extLst>
              <p:ext uri="{D42A27DB-BD31-4B8C-83A1-F6EECF244321}">
                <p14:modId xmlns:p14="http://schemas.microsoft.com/office/powerpoint/2010/main" val="1467665941"/>
              </p:ext>
            </p:extLst>
          </p:nvPr>
        </p:nvGraphicFramePr>
        <p:xfrm>
          <a:off x="662433" y="3254545"/>
          <a:ext cx="4298187" cy="2678955"/>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0" name="图表 9">
            <a:extLst>
              <a:ext uri="{FF2B5EF4-FFF2-40B4-BE49-F238E27FC236}">
                <a16:creationId xmlns:a16="http://schemas.microsoft.com/office/drawing/2014/main" id="{C5D3D966-EBAA-6867-3083-FD0F013B34AA}"/>
              </a:ext>
            </a:extLst>
          </p:cNvPr>
          <p:cNvGraphicFramePr/>
          <p:nvPr>
            <p:extLst>
              <p:ext uri="{D42A27DB-BD31-4B8C-83A1-F6EECF244321}">
                <p14:modId xmlns:p14="http://schemas.microsoft.com/office/powerpoint/2010/main" val="568557054"/>
              </p:ext>
            </p:extLst>
          </p:nvPr>
        </p:nvGraphicFramePr>
        <p:xfrm>
          <a:off x="10276313" y="362342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11" name="表格 11">
            <a:extLst>
              <a:ext uri="{FF2B5EF4-FFF2-40B4-BE49-F238E27FC236}">
                <a16:creationId xmlns:a16="http://schemas.microsoft.com/office/drawing/2014/main" id="{9010CCB9-1C2B-9EC3-B399-892A685E1B22}"/>
              </a:ext>
            </a:extLst>
          </p:cNvPr>
          <p:cNvGraphicFramePr>
            <a:graphicFrameLocks noGrp="1"/>
          </p:cNvGraphicFramePr>
          <p:nvPr>
            <p:extLst>
              <p:ext uri="{D42A27DB-BD31-4B8C-83A1-F6EECF244321}">
                <p14:modId xmlns:p14="http://schemas.microsoft.com/office/powerpoint/2010/main" val="3804476431"/>
              </p:ext>
            </p:extLst>
          </p:nvPr>
        </p:nvGraphicFramePr>
        <p:xfrm>
          <a:off x="9693481" y="3623018"/>
          <a:ext cx="646981" cy="2274808"/>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568702">
                <a:tc>
                  <a:txBody>
                    <a:bodyPr/>
                    <a:lstStyle/>
                    <a:p>
                      <a:pPr algn="ctr"/>
                      <a:r>
                        <a:rPr lang="en-US" altLang="zh-CN" sz="1000" b="1" dirty="0">
                          <a:solidFill>
                            <a:schemeClr val="bg2">
                              <a:lumMod val="25000"/>
                            </a:schemeClr>
                          </a:solidFill>
                          <a:latin typeface="思源黑体 CN" panose="020B0500000000000000" pitchFamily="34" charset="-122"/>
                          <a:ea typeface="思源黑体 CN" panose="020B0500000000000000" pitchFamily="34" charset="-122"/>
                        </a:rPr>
                        <a:t>A0</a:t>
                      </a:r>
                      <a:r>
                        <a:rPr lang="zh-CN" altLang="en-US" sz="1000" b="1" dirty="0">
                          <a:solidFill>
                            <a:schemeClr val="bg2">
                              <a:lumMod val="25000"/>
                            </a:schemeClr>
                          </a:solidFill>
                          <a:latin typeface="思源黑体 CN" panose="020B0500000000000000" pitchFamily="34" charset="-122"/>
                          <a:ea typeface="思源黑体 CN" panose="020B0500000000000000" pitchFamily="34" charset="-122"/>
                        </a:rPr>
                        <a:t>级</a:t>
                      </a:r>
                      <a:endParaRPr lang="en-US" altLang="zh-CN" sz="1000" b="1" dirty="0">
                        <a:solidFill>
                          <a:schemeClr val="bg2">
                            <a:lumMod val="25000"/>
                          </a:schemeClr>
                        </a:solidFill>
                        <a:latin typeface="思源黑体 CN" panose="020B0500000000000000" pitchFamily="34" charset="-122"/>
                        <a:ea typeface="思源黑体 CN" panose="020B0500000000000000" pitchFamily="34" charset="-122"/>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-12.3%</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568702">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A</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-5.9%</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568702">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B</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-5.7%</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r h="568702">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C</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C00000"/>
                          </a:solidFill>
                          <a:latin typeface="思源黑体 CN" panose="020B0500000000000000" pitchFamily="34" charset="-122"/>
                          <a:ea typeface="思源黑体 CN" panose="020B0500000000000000" pitchFamily="34" charset="-122"/>
                          <a:cs typeface="+mn-cs"/>
                        </a:rPr>
                        <a:t>+8.6%</a:t>
                      </a:r>
                      <a:endParaRPr lang="zh-CN" altLang="en-US" sz="900" b="1" kern="1200" dirty="0">
                        <a:solidFill>
                          <a:srgbClr val="C000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30969555"/>
                  </a:ext>
                </a:extLst>
              </a:tr>
            </a:tbl>
          </a:graphicData>
        </a:graphic>
      </p:graphicFrame>
      <p:graphicFrame>
        <p:nvGraphicFramePr>
          <p:cNvPr id="12" name="图表 11">
            <a:extLst>
              <a:ext uri="{FF2B5EF4-FFF2-40B4-BE49-F238E27FC236}">
                <a16:creationId xmlns:a16="http://schemas.microsoft.com/office/drawing/2014/main" id="{3DDB9DC2-4B5C-A016-81B9-1C773AA3C78F}"/>
              </a:ext>
            </a:extLst>
          </p:cNvPr>
          <p:cNvGraphicFramePr/>
          <p:nvPr>
            <p:extLst>
              <p:ext uri="{D42A27DB-BD31-4B8C-83A1-F6EECF244321}">
                <p14:modId xmlns:p14="http://schemas.microsoft.com/office/powerpoint/2010/main" val="3594018692"/>
              </p:ext>
            </p:extLst>
          </p:nvPr>
        </p:nvGraphicFramePr>
        <p:xfrm>
          <a:off x="8681141" y="3623421"/>
          <a:ext cx="1080000" cy="227422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14" name="表格 12">
            <a:extLst>
              <a:ext uri="{FF2B5EF4-FFF2-40B4-BE49-F238E27FC236}">
                <a16:creationId xmlns:a16="http://schemas.microsoft.com/office/drawing/2014/main" id="{5D261EEF-CB65-332E-9F1E-11DAD0E18046}"/>
              </a:ext>
            </a:extLst>
          </p:cNvPr>
          <p:cNvGraphicFramePr>
            <a:graphicFrameLocks noGrp="1"/>
          </p:cNvGraphicFramePr>
          <p:nvPr>
            <p:extLst>
              <p:ext uri="{D42A27DB-BD31-4B8C-83A1-F6EECF244321}">
                <p14:modId xmlns:p14="http://schemas.microsoft.com/office/powerpoint/2010/main" val="4203800002"/>
              </p:ext>
            </p:extLst>
          </p:nvPr>
        </p:nvGraphicFramePr>
        <p:xfrm>
          <a:off x="8544144" y="3254546"/>
          <a:ext cx="2938443" cy="476074"/>
        </p:xfrm>
        <a:graphic>
          <a:graphicData uri="http://schemas.openxmlformats.org/drawingml/2006/table">
            <a:tbl>
              <a:tblPr firstRow="1" bandRow="1"/>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上月优惠幅度</a:t>
                      </a:r>
                      <a:endParaRPr lang="en-US" altLang="zh-CN" sz="900" dirty="0">
                        <a:solidFill>
                          <a:schemeClr val="bg2">
                            <a:lumMod val="25000"/>
                          </a:schemeClr>
                        </a:solidFill>
                        <a:latin typeface="思源黑体 CN" panose="020B05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panose="020B05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marL="0" algn="ctr" defTabSz="914354" rtl="0" eaLnBrk="1" latinLnBrk="0" hangingPunct="1"/>
                      <a:r>
                        <a:rPr lang="zh-CN" altLang="en-US"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rPr>
                        <a:t>车身形式</a:t>
                      </a:r>
                      <a:endParaRPr lang="en-US" altLang="zh-CN"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endParaRPr>
                    </a:p>
                    <a:p>
                      <a:pPr marL="0" algn="ctr" defTabSz="914354" rtl="0" eaLnBrk="1" latinLnBrk="0" hangingPunct="1"/>
                      <a:r>
                        <a:rPr lang="zh-CN" altLang="en-US"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本月优惠幅度</a:t>
                      </a:r>
                      <a:endParaRPr lang="en-US" altLang="zh-CN" sz="900" dirty="0">
                        <a:solidFill>
                          <a:schemeClr val="bg2">
                            <a:lumMod val="25000"/>
                          </a:schemeClr>
                        </a:solidFill>
                        <a:latin typeface="思源黑体 CN" panose="020B05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panose="020B05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sp>
        <p:nvSpPr>
          <p:cNvPr id="19" name="文本框 18">
            <a:extLst>
              <a:ext uri="{FF2B5EF4-FFF2-40B4-BE49-F238E27FC236}">
                <a16:creationId xmlns:a16="http://schemas.microsoft.com/office/drawing/2014/main" id="{06F88C36-CE3F-DBA4-C4A8-15693D320CA0}"/>
              </a:ext>
            </a:extLst>
          </p:cNvPr>
          <p:cNvSpPr txBox="1"/>
          <p:nvPr/>
        </p:nvSpPr>
        <p:spPr>
          <a:xfrm>
            <a:off x="4271768" y="3283294"/>
            <a:ext cx="685865" cy="184666"/>
          </a:xfrm>
          <a:prstGeom prst="rect">
            <a:avLst/>
          </a:prstGeom>
          <a:noFill/>
        </p:spPr>
        <p:txBody>
          <a:bodyPr wrap="square" rtlCol="0">
            <a:spAutoFit/>
          </a:bodyPr>
          <a:lstStyle/>
          <a:p>
            <a:pPr algn="ctr"/>
            <a:r>
              <a:rPr lang="zh-CN" altLang="en-US" sz="600" b="1" dirty="0">
                <a:solidFill>
                  <a:schemeClr val="bg2">
                    <a:lumMod val="25000"/>
                  </a:schemeClr>
                </a:solidFill>
                <a:latin typeface="思源黑体 CN" panose="020B0500000000000000" pitchFamily="34" charset="-122"/>
                <a:ea typeface="思源黑体 CN Normal" panose="020B0400000000000000" pitchFamily="34" charset="-122"/>
              </a:rPr>
              <a:t>单位：万元</a:t>
            </a:r>
          </a:p>
        </p:txBody>
      </p:sp>
      <p:sp>
        <p:nvSpPr>
          <p:cNvPr id="41" name="文本框 40">
            <a:extLst>
              <a:ext uri="{FF2B5EF4-FFF2-40B4-BE49-F238E27FC236}">
                <a16:creationId xmlns:a16="http://schemas.microsoft.com/office/drawing/2014/main" id="{E43D16AD-0924-A449-1FCE-094292648749}"/>
              </a:ext>
            </a:extLst>
          </p:cNvPr>
          <p:cNvSpPr txBox="1"/>
          <p:nvPr/>
        </p:nvSpPr>
        <p:spPr>
          <a:xfrm>
            <a:off x="5266429" y="3254546"/>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本月</a:t>
            </a:r>
            <a:r>
              <a:rPr lang="en-US" altLang="zh-CN" sz="900" b="1" kern="0" dirty="0">
                <a:solidFill>
                  <a:schemeClr val="bg2">
                    <a:lumMod val="25000"/>
                  </a:schemeClr>
                </a:solidFill>
                <a:latin typeface="思源黑体 CN" panose="020B0500000000000000" pitchFamily="34" charset="-122"/>
                <a:ea typeface="思源黑体 CN Normal" panose="020B0400000000000000" pitchFamily="34" charset="-122"/>
              </a:rPr>
              <a:t>SUV</a:t>
            </a: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市场监测车型销量合计</a:t>
            </a:r>
            <a:r>
              <a:rPr kumimoji="0" lang="en-US" altLang="zh-CN"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90</a:t>
            </a:r>
            <a:r>
              <a:rPr lang="en-US" altLang="zh-CN" sz="900" b="1" kern="0" dirty="0">
                <a:solidFill>
                  <a:schemeClr val="bg2">
                    <a:lumMod val="25000"/>
                  </a:schemeClr>
                </a:solidFill>
                <a:latin typeface="思源黑体 CN" panose="020B0500000000000000" pitchFamily="34" charset="-122"/>
                <a:ea typeface="思源黑体 CN Normal" panose="020B0400000000000000" pitchFamily="34" charset="-122"/>
              </a:rPr>
              <a:t>.5</a:t>
            </a: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万辆</a:t>
            </a:r>
          </a:p>
        </p:txBody>
      </p:sp>
      <p:sp>
        <p:nvSpPr>
          <p:cNvPr id="42" name="文本框 41">
            <a:extLst>
              <a:ext uri="{FF2B5EF4-FFF2-40B4-BE49-F238E27FC236}">
                <a16:creationId xmlns:a16="http://schemas.microsoft.com/office/drawing/2014/main" id="{07609EAE-8504-DD52-5225-6D6562CE6862}"/>
              </a:ext>
            </a:extLst>
          </p:cNvPr>
          <p:cNvSpPr txBox="1"/>
          <p:nvPr/>
        </p:nvSpPr>
        <p:spPr>
          <a:xfrm>
            <a:off x="5830164" y="3771619"/>
            <a:ext cx="1044000" cy="692497"/>
          </a:xfrm>
          <a:prstGeom prst="rect">
            <a:avLst/>
          </a:prstGeom>
          <a:noFill/>
        </p:spPr>
        <p:txBody>
          <a:bodyPr wrap="square" rtlCol="0">
            <a:spAutoFit/>
          </a:bodyPr>
          <a:lstStyle/>
          <a:p>
            <a:pPr algn="ctr">
              <a:lnSpc>
                <a:spcPct val="150000"/>
              </a:lnSpc>
              <a:defRPr/>
            </a:pPr>
            <a:r>
              <a:rPr lang="en-US" altLang="zh-CN" sz="1400" b="1" dirty="0">
                <a:solidFill>
                  <a:srgbClr val="FFFFFF"/>
                </a:solidFill>
                <a:latin typeface="思源黑体 CN Normal" panose="020B0400000000000000" pitchFamily="34" charset="-122"/>
                <a:ea typeface="思源黑体 CN Normal" panose="020B0400000000000000" pitchFamily="34" charset="-122"/>
              </a:rPr>
              <a:t>B</a:t>
            </a:r>
            <a:r>
              <a:rPr lang="zh-CN" altLang="en-US" sz="1400" b="1" dirty="0">
                <a:solidFill>
                  <a:srgbClr val="FFFFFF"/>
                </a:solidFill>
                <a:latin typeface="思源黑体 CN Normal" panose="020B0400000000000000" pitchFamily="34" charset="-122"/>
                <a:ea typeface="思源黑体 CN Normal" panose="020B0400000000000000" pitchFamily="34" charset="-122"/>
              </a:rPr>
              <a:t>级</a:t>
            </a:r>
            <a:endParaRPr lang="en-US" altLang="zh-CN" sz="1400" b="1" dirty="0">
              <a:solidFill>
                <a:srgbClr val="FFFFFF"/>
              </a:solidFill>
              <a:latin typeface="思源黑体 CN Normal" panose="020B0400000000000000" pitchFamily="34" charset="-122"/>
              <a:ea typeface="思源黑体 CN Normal" panose="020B0400000000000000" pitchFamily="34" charset="-122"/>
            </a:endParaRPr>
          </a:p>
          <a:p>
            <a:pPr algn="ctr">
              <a:lnSpc>
                <a:spcPct val="1500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监测销量</a:t>
            </a:r>
            <a:r>
              <a:rPr lang="en-US" altLang="zh-CN" sz="700" dirty="0">
                <a:solidFill>
                  <a:srgbClr val="FFFFFF"/>
                </a:solidFill>
                <a:latin typeface="思源黑体 CN Normal" panose="020B0400000000000000" pitchFamily="34" charset="-122"/>
                <a:ea typeface="思源黑体 CN Normal" panose="020B0400000000000000" pitchFamily="34" charset="-122"/>
              </a:rPr>
              <a:t>: 26.0</a:t>
            </a:r>
            <a:r>
              <a:rPr lang="zh-CN" altLang="en-US" sz="700" dirty="0">
                <a:solidFill>
                  <a:srgbClr val="FFFFFF"/>
                </a:solidFill>
                <a:latin typeface="思源黑体 CN Normal" panose="020B0400000000000000" pitchFamily="34" charset="-122"/>
                <a:ea typeface="思源黑体 CN Normal" panose="020B0400000000000000" pitchFamily="34" charset="-122"/>
              </a:rPr>
              <a:t>万辆</a:t>
            </a:r>
            <a:endParaRPr lang="en-US" altLang="zh-CN" sz="700" dirty="0">
              <a:solidFill>
                <a:srgbClr val="FFFFFF"/>
              </a:solidFill>
              <a:latin typeface="思源黑体 CN Normal" panose="020B0400000000000000" pitchFamily="34" charset="-122"/>
              <a:ea typeface="思源黑体 CN Normal" panose="020B0400000000000000" pitchFamily="34" charset="-122"/>
            </a:endParaRPr>
          </a:p>
          <a:p>
            <a:pPr algn="ctr">
              <a:lnSpc>
                <a:spcPts val="9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份额占比</a:t>
            </a:r>
            <a:r>
              <a:rPr lang="en-US" altLang="zh-CN" sz="700" dirty="0">
                <a:solidFill>
                  <a:srgbClr val="FFFFFF"/>
                </a:solidFill>
                <a:latin typeface="思源黑体 CN Normal" panose="020B0400000000000000" pitchFamily="34" charset="-122"/>
                <a:ea typeface="思源黑体 CN Normal" panose="020B0400000000000000" pitchFamily="34" charset="-122"/>
              </a:rPr>
              <a:t>: 34%</a:t>
            </a:r>
          </a:p>
        </p:txBody>
      </p:sp>
      <p:sp>
        <p:nvSpPr>
          <p:cNvPr id="43" name="文本框 42">
            <a:extLst>
              <a:ext uri="{FF2B5EF4-FFF2-40B4-BE49-F238E27FC236}">
                <a16:creationId xmlns:a16="http://schemas.microsoft.com/office/drawing/2014/main" id="{7CBE410B-3B16-EA75-76A3-03562AED2F5A}"/>
              </a:ext>
            </a:extLst>
          </p:cNvPr>
          <p:cNvSpPr txBox="1"/>
          <p:nvPr/>
        </p:nvSpPr>
        <p:spPr>
          <a:xfrm>
            <a:off x="5743714" y="4883481"/>
            <a:ext cx="1044000" cy="692497"/>
          </a:xfrm>
          <a:prstGeom prst="rect">
            <a:avLst/>
          </a:prstGeom>
          <a:noFill/>
        </p:spPr>
        <p:txBody>
          <a:bodyPr wrap="square" rtlCol="0">
            <a:spAutoFit/>
          </a:bodyPr>
          <a:lstStyle/>
          <a:p>
            <a:pPr algn="ctr">
              <a:lnSpc>
                <a:spcPct val="150000"/>
              </a:lnSpc>
              <a:defRPr/>
            </a:pPr>
            <a:r>
              <a:rPr lang="en-US" altLang="zh-CN" sz="1400" b="1" dirty="0">
                <a:solidFill>
                  <a:srgbClr val="FFFFFF"/>
                </a:solidFill>
                <a:latin typeface="思源黑体 CN Normal" panose="020B0400000000000000" pitchFamily="34" charset="-122"/>
                <a:ea typeface="思源黑体 CN Normal" panose="020B0400000000000000" pitchFamily="34" charset="-122"/>
              </a:rPr>
              <a:t>A</a:t>
            </a:r>
            <a:r>
              <a:rPr lang="zh-CN" altLang="en-US" sz="1400" b="1" dirty="0">
                <a:solidFill>
                  <a:srgbClr val="FFFFFF"/>
                </a:solidFill>
                <a:latin typeface="思源黑体 CN Normal" panose="020B0400000000000000" pitchFamily="34" charset="-122"/>
                <a:ea typeface="思源黑体 CN Normal" panose="020B0400000000000000" pitchFamily="34" charset="-122"/>
              </a:rPr>
              <a:t>级</a:t>
            </a:r>
            <a:endParaRPr lang="en-US" altLang="zh-CN" sz="1400" b="1" dirty="0">
              <a:solidFill>
                <a:srgbClr val="FFFFFF"/>
              </a:solidFill>
              <a:latin typeface="思源黑体 CN Normal" panose="020B0400000000000000" pitchFamily="34" charset="-122"/>
              <a:ea typeface="思源黑体 CN Normal" panose="020B0400000000000000" pitchFamily="34" charset="-122"/>
            </a:endParaRPr>
          </a:p>
          <a:p>
            <a:pPr algn="ctr">
              <a:lnSpc>
                <a:spcPct val="1500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监测销量</a:t>
            </a:r>
            <a:r>
              <a:rPr lang="en-US" altLang="zh-CN" sz="700" dirty="0">
                <a:solidFill>
                  <a:srgbClr val="FFFFFF"/>
                </a:solidFill>
                <a:latin typeface="思源黑体 CN Normal" panose="020B0400000000000000" pitchFamily="34" charset="-122"/>
                <a:ea typeface="思源黑体 CN Normal" panose="020B0400000000000000" pitchFamily="34" charset="-122"/>
              </a:rPr>
              <a:t>: 38.8</a:t>
            </a:r>
            <a:r>
              <a:rPr lang="zh-CN" altLang="en-US" sz="700" dirty="0">
                <a:solidFill>
                  <a:srgbClr val="FFFFFF"/>
                </a:solidFill>
                <a:latin typeface="思源黑体 CN Normal" panose="020B0400000000000000" pitchFamily="34" charset="-122"/>
                <a:ea typeface="思源黑体 CN Normal" panose="020B0400000000000000" pitchFamily="34" charset="-122"/>
              </a:rPr>
              <a:t>万辆</a:t>
            </a:r>
            <a:endParaRPr lang="en-US" altLang="zh-CN" sz="700" dirty="0">
              <a:solidFill>
                <a:srgbClr val="FFFFFF"/>
              </a:solidFill>
              <a:latin typeface="思源黑体 CN Normal" panose="020B0400000000000000" pitchFamily="34" charset="-122"/>
              <a:ea typeface="思源黑体 CN Normal" panose="020B0400000000000000" pitchFamily="34" charset="-122"/>
            </a:endParaRPr>
          </a:p>
          <a:p>
            <a:pPr algn="ctr">
              <a:lnSpc>
                <a:spcPts val="9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份额占比</a:t>
            </a:r>
            <a:r>
              <a:rPr lang="en-US" altLang="zh-CN" sz="700" dirty="0">
                <a:solidFill>
                  <a:srgbClr val="FFFFFF"/>
                </a:solidFill>
                <a:latin typeface="思源黑体 CN Normal" panose="020B0400000000000000" pitchFamily="34" charset="-122"/>
                <a:ea typeface="思源黑体 CN Normal" panose="020B0400000000000000" pitchFamily="34" charset="-122"/>
              </a:rPr>
              <a:t>: 50%</a:t>
            </a:r>
          </a:p>
        </p:txBody>
      </p:sp>
      <p:graphicFrame>
        <p:nvGraphicFramePr>
          <p:cNvPr id="44" name="图表 43">
            <a:extLst>
              <a:ext uri="{FF2B5EF4-FFF2-40B4-BE49-F238E27FC236}">
                <a16:creationId xmlns:a16="http://schemas.microsoft.com/office/drawing/2014/main" id="{0BFE06A1-6C61-A79A-1CD1-F5D6E75ECACE}"/>
              </a:ext>
            </a:extLst>
          </p:cNvPr>
          <p:cNvGraphicFramePr/>
          <p:nvPr>
            <p:extLst>
              <p:ext uri="{D42A27DB-BD31-4B8C-83A1-F6EECF244321}">
                <p14:modId xmlns:p14="http://schemas.microsoft.com/office/powerpoint/2010/main" val="1743394187"/>
              </p:ext>
            </p:extLst>
          </p:nvPr>
        </p:nvGraphicFramePr>
        <p:xfrm>
          <a:off x="4755572" y="3423281"/>
          <a:ext cx="3910930" cy="2602187"/>
        </p:xfrm>
        <a:graphic>
          <a:graphicData uri="http://schemas.openxmlformats.org/drawingml/2006/chart">
            <c:chart xmlns:c="http://schemas.openxmlformats.org/drawingml/2006/chart" xmlns:r="http://schemas.openxmlformats.org/officeDocument/2006/relationships" r:id="rId11"/>
          </a:graphicData>
        </a:graphic>
      </p:graphicFrame>
      <p:sp>
        <p:nvSpPr>
          <p:cNvPr id="48" name="文本框 47">
            <a:extLst>
              <a:ext uri="{FF2B5EF4-FFF2-40B4-BE49-F238E27FC236}">
                <a16:creationId xmlns:a16="http://schemas.microsoft.com/office/drawing/2014/main" id="{07609EAE-8504-DD52-5225-6D6562CE6862}"/>
              </a:ext>
            </a:extLst>
          </p:cNvPr>
          <p:cNvSpPr txBox="1"/>
          <p:nvPr/>
        </p:nvSpPr>
        <p:spPr>
          <a:xfrm>
            <a:off x="5830164" y="3771619"/>
            <a:ext cx="1044000" cy="692497"/>
          </a:xfrm>
          <a:prstGeom prst="rect">
            <a:avLst/>
          </a:prstGeom>
          <a:noFill/>
        </p:spPr>
        <p:txBody>
          <a:bodyPr wrap="square" rtlCol="0">
            <a:spAutoFit/>
          </a:bodyPr>
          <a:lstStyle/>
          <a:p>
            <a:pPr algn="ctr">
              <a:lnSpc>
                <a:spcPct val="150000"/>
              </a:lnSpc>
              <a:defRPr/>
            </a:pPr>
            <a:r>
              <a:rPr lang="en-US" altLang="zh-CN" sz="1400" b="1" dirty="0">
                <a:solidFill>
                  <a:srgbClr val="FFFFFF"/>
                </a:solidFill>
                <a:latin typeface="思源黑体 CN Normal" panose="020B0400000000000000" pitchFamily="34" charset="-122"/>
                <a:ea typeface="思源黑体 CN Normal" panose="020B0400000000000000" pitchFamily="34" charset="-122"/>
              </a:rPr>
              <a:t>B</a:t>
            </a:r>
            <a:r>
              <a:rPr lang="zh-CN" altLang="en-US" sz="1400" b="1" dirty="0">
                <a:solidFill>
                  <a:srgbClr val="FFFFFF"/>
                </a:solidFill>
                <a:latin typeface="思源黑体 CN Normal" panose="020B0400000000000000" pitchFamily="34" charset="-122"/>
                <a:ea typeface="思源黑体 CN Normal" panose="020B0400000000000000" pitchFamily="34" charset="-122"/>
              </a:rPr>
              <a:t>级</a:t>
            </a:r>
            <a:endParaRPr lang="en-US" altLang="zh-CN" sz="1400" b="1" dirty="0">
              <a:solidFill>
                <a:srgbClr val="FFFFFF"/>
              </a:solidFill>
              <a:latin typeface="思源黑体 CN Normal" panose="020B0400000000000000" pitchFamily="34" charset="-122"/>
              <a:ea typeface="思源黑体 CN Normal" panose="020B0400000000000000" pitchFamily="34" charset="-122"/>
            </a:endParaRPr>
          </a:p>
          <a:p>
            <a:pPr algn="ctr">
              <a:lnSpc>
                <a:spcPct val="1500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监测销量</a:t>
            </a:r>
            <a:r>
              <a:rPr lang="en-US" altLang="zh-CN" sz="700" dirty="0">
                <a:solidFill>
                  <a:srgbClr val="FFFFFF"/>
                </a:solidFill>
                <a:latin typeface="思源黑体 CN Normal" panose="020B0400000000000000" pitchFamily="34" charset="-122"/>
                <a:ea typeface="思源黑体 CN Normal" panose="020B0400000000000000" pitchFamily="34" charset="-122"/>
              </a:rPr>
              <a:t>: 31.8</a:t>
            </a:r>
            <a:r>
              <a:rPr lang="zh-CN" altLang="en-US" sz="700" dirty="0">
                <a:solidFill>
                  <a:srgbClr val="FFFFFF"/>
                </a:solidFill>
                <a:latin typeface="思源黑体 CN Normal" panose="020B0400000000000000" pitchFamily="34" charset="-122"/>
                <a:ea typeface="思源黑体 CN Normal" panose="020B0400000000000000" pitchFamily="34" charset="-122"/>
              </a:rPr>
              <a:t>万辆</a:t>
            </a:r>
            <a:endParaRPr lang="en-US" altLang="zh-CN" sz="700" dirty="0">
              <a:solidFill>
                <a:srgbClr val="FFFFFF"/>
              </a:solidFill>
              <a:latin typeface="思源黑体 CN Normal" panose="020B0400000000000000" pitchFamily="34" charset="-122"/>
              <a:ea typeface="思源黑体 CN Normal" panose="020B0400000000000000" pitchFamily="34" charset="-122"/>
            </a:endParaRPr>
          </a:p>
          <a:p>
            <a:pPr algn="ctr">
              <a:lnSpc>
                <a:spcPts val="9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份额占比</a:t>
            </a:r>
            <a:r>
              <a:rPr lang="en-US" altLang="zh-CN" sz="700" dirty="0">
                <a:solidFill>
                  <a:srgbClr val="FFFFFF"/>
                </a:solidFill>
                <a:latin typeface="思源黑体 CN Normal" panose="020B0400000000000000" pitchFamily="34" charset="-122"/>
                <a:ea typeface="思源黑体 CN Normal" panose="020B0400000000000000" pitchFamily="34" charset="-122"/>
              </a:rPr>
              <a:t>: 35%</a:t>
            </a:r>
          </a:p>
        </p:txBody>
      </p:sp>
      <p:sp>
        <p:nvSpPr>
          <p:cNvPr id="49" name="文本框 48">
            <a:extLst>
              <a:ext uri="{FF2B5EF4-FFF2-40B4-BE49-F238E27FC236}">
                <a16:creationId xmlns:a16="http://schemas.microsoft.com/office/drawing/2014/main" id="{7CBE410B-3B16-EA75-76A3-03562AED2F5A}"/>
              </a:ext>
            </a:extLst>
          </p:cNvPr>
          <p:cNvSpPr txBox="1"/>
          <p:nvPr/>
        </p:nvSpPr>
        <p:spPr>
          <a:xfrm>
            <a:off x="5743714" y="4883481"/>
            <a:ext cx="1044000" cy="692497"/>
          </a:xfrm>
          <a:prstGeom prst="rect">
            <a:avLst/>
          </a:prstGeom>
          <a:noFill/>
        </p:spPr>
        <p:txBody>
          <a:bodyPr wrap="square" rtlCol="0">
            <a:spAutoFit/>
          </a:bodyPr>
          <a:lstStyle/>
          <a:p>
            <a:pPr algn="ctr">
              <a:lnSpc>
                <a:spcPct val="150000"/>
              </a:lnSpc>
              <a:defRPr/>
            </a:pPr>
            <a:r>
              <a:rPr lang="en-US" altLang="zh-CN" sz="1400" b="1" dirty="0">
                <a:solidFill>
                  <a:srgbClr val="FFFFFF"/>
                </a:solidFill>
                <a:latin typeface="思源黑体 CN Normal" panose="020B0400000000000000" pitchFamily="34" charset="-122"/>
                <a:ea typeface="思源黑体 CN Normal" panose="020B0400000000000000" pitchFamily="34" charset="-122"/>
              </a:rPr>
              <a:t>A</a:t>
            </a:r>
            <a:r>
              <a:rPr lang="zh-CN" altLang="en-US" sz="1400" b="1" dirty="0">
                <a:solidFill>
                  <a:srgbClr val="FFFFFF"/>
                </a:solidFill>
                <a:latin typeface="思源黑体 CN Normal" panose="020B0400000000000000" pitchFamily="34" charset="-122"/>
                <a:ea typeface="思源黑体 CN Normal" panose="020B0400000000000000" pitchFamily="34" charset="-122"/>
              </a:rPr>
              <a:t>级</a:t>
            </a:r>
            <a:endParaRPr lang="en-US" altLang="zh-CN" sz="1400" b="1" dirty="0">
              <a:solidFill>
                <a:srgbClr val="FFFFFF"/>
              </a:solidFill>
              <a:latin typeface="思源黑体 CN Normal" panose="020B0400000000000000" pitchFamily="34" charset="-122"/>
              <a:ea typeface="思源黑体 CN Normal" panose="020B0400000000000000" pitchFamily="34" charset="-122"/>
            </a:endParaRPr>
          </a:p>
          <a:p>
            <a:pPr algn="ctr">
              <a:lnSpc>
                <a:spcPct val="1500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监测销量</a:t>
            </a:r>
            <a:r>
              <a:rPr lang="en-US" altLang="zh-CN" sz="700" dirty="0">
                <a:solidFill>
                  <a:srgbClr val="FFFFFF"/>
                </a:solidFill>
                <a:latin typeface="思源黑体 CN Normal" panose="020B0400000000000000" pitchFamily="34" charset="-122"/>
                <a:ea typeface="思源黑体 CN Normal" panose="020B0400000000000000" pitchFamily="34" charset="-122"/>
              </a:rPr>
              <a:t>: 42.6</a:t>
            </a:r>
            <a:r>
              <a:rPr lang="zh-CN" altLang="en-US" sz="700" dirty="0">
                <a:solidFill>
                  <a:srgbClr val="FFFFFF"/>
                </a:solidFill>
                <a:latin typeface="思源黑体 CN Normal" panose="020B0400000000000000" pitchFamily="34" charset="-122"/>
                <a:ea typeface="思源黑体 CN Normal" panose="020B0400000000000000" pitchFamily="34" charset="-122"/>
              </a:rPr>
              <a:t>万辆</a:t>
            </a:r>
            <a:endParaRPr lang="en-US" altLang="zh-CN" sz="700" dirty="0">
              <a:solidFill>
                <a:srgbClr val="FFFFFF"/>
              </a:solidFill>
              <a:latin typeface="思源黑体 CN Normal" panose="020B0400000000000000" pitchFamily="34" charset="-122"/>
              <a:ea typeface="思源黑体 CN Normal" panose="020B0400000000000000" pitchFamily="34" charset="-122"/>
            </a:endParaRPr>
          </a:p>
          <a:p>
            <a:pPr algn="ctr">
              <a:lnSpc>
                <a:spcPts val="9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份额占比</a:t>
            </a:r>
            <a:r>
              <a:rPr lang="en-US" altLang="zh-CN" sz="700" dirty="0">
                <a:solidFill>
                  <a:srgbClr val="FFFFFF"/>
                </a:solidFill>
                <a:latin typeface="思源黑体 CN Normal" panose="020B0400000000000000" pitchFamily="34" charset="-122"/>
                <a:ea typeface="思源黑体 CN Normal" panose="020B0400000000000000" pitchFamily="34" charset="-122"/>
              </a:rPr>
              <a:t>: 47%</a:t>
            </a:r>
          </a:p>
        </p:txBody>
      </p:sp>
      <p:sp>
        <p:nvSpPr>
          <p:cNvPr id="50" name="文本框 49">
            <a:extLst>
              <a:ext uri="{FF2B5EF4-FFF2-40B4-BE49-F238E27FC236}">
                <a16:creationId xmlns:a16="http://schemas.microsoft.com/office/drawing/2014/main" id="{9A92B934-85E7-C000-ED3B-6C91EDD3568C}"/>
              </a:ext>
            </a:extLst>
          </p:cNvPr>
          <p:cNvSpPr txBox="1"/>
          <p:nvPr/>
        </p:nvSpPr>
        <p:spPr>
          <a:xfrm>
            <a:off x="7528297" y="3708780"/>
            <a:ext cx="1044000" cy="692497"/>
          </a:xfrm>
          <a:prstGeom prst="rect">
            <a:avLst/>
          </a:prstGeom>
          <a:noFill/>
        </p:spPr>
        <p:txBody>
          <a:bodyPr wrap="square" rtlCol="0">
            <a:spAutoFit/>
          </a:bodyPr>
          <a:lstStyle/>
          <a:p>
            <a:pPr>
              <a:lnSpc>
                <a:spcPct val="150000"/>
              </a:lnSpc>
              <a:defRPr/>
            </a:pPr>
            <a:r>
              <a:rPr lang="en-US" altLang="zh-CN" sz="1400" b="1" dirty="0">
                <a:latin typeface="思源黑体 CN Normal" panose="020B0400000000000000" pitchFamily="34" charset="-122"/>
                <a:ea typeface="思源黑体 CN Normal" panose="020B0400000000000000" pitchFamily="34" charset="-122"/>
              </a:rPr>
              <a:t>C</a:t>
            </a:r>
            <a:r>
              <a:rPr lang="zh-CN" altLang="en-US" sz="1400" b="1" dirty="0">
                <a:latin typeface="思源黑体 CN Normal" panose="020B0400000000000000" pitchFamily="34" charset="-122"/>
                <a:ea typeface="思源黑体 CN Normal" panose="020B0400000000000000" pitchFamily="34" charset="-122"/>
              </a:rPr>
              <a:t>级</a:t>
            </a:r>
            <a:endParaRPr lang="en-US" altLang="zh-CN" sz="1400" b="1" dirty="0">
              <a:latin typeface="思源黑体 CN Normal" panose="020B0400000000000000" pitchFamily="34" charset="-122"/>
              <a:ea typeface="思源黑体 CN Normal" panose="020B0400000000000000" pitchFamily="34" charset="-122"/>
            </a:endParaRPr>
          </a:p>
          <a:p>
            <a:pPr>
              <a:lnSpc>
                <a:spcPct val="150000"/>
              </a:lnSpc>
              <a:defRPr/>
            </a:pPr>
            <a:r>
              <a:rPr lang="zh-CN" altLang="en-US" sz="700" dirty="0">
                <a:latin typeface="思源黑体 CN Normal" panose="020B0400000000000000" pitchFamily="34" charset="-122"/>
                <a:ea typeface="思源黑体 CN Normal" panose="020B0400000000000000" pitchFamily="34" charset="-122"/>
              </a:rPr>
              <a:t>监测销量</a:t>
            </a:r>
            <a:r>
              <a:rPr lang="en-US" altLang="zh-CN" sz="700" dirty="0">
                <a:latin typeface="思源黑体 CN Normal" panose="020B0400000000000000" pitchFamily="34" charset="-122"/>
                <a:ea typeface="思源黑体 CN Normal" panose="020B0400000000000000" pitchFamily="34" charset="-122"/>
              </a:rPr>
              <a:t>: 10.6</a:t>
            </a:r>
            <a:r>
              <a:rPr lang="zh-CN" altLang="en-US" sz="700" dirty="0">
                <a:latin typeface="思源黑体 CN Normal" panose="020B0400000000000000" pitchFamily="34" charset="-122"/>
                <a:ea typeface="思源黑体 CN Normal" panose="020B0400000000000000" pitchFamily="34" charset="-122"/>
              </a:rPr>
              <a:t>万辆</a:t>
            </a:r>
            <a:endParaRPr lang="en-US" altLang="zh-CN" sz="700" dirty="0">
              <a:latin typeface="思源黑体 CN Normal" panose="020B0400000000000000" pitchFamily="34" charset="-122"/>
              <a:ea typeface="思源黑体 CN Normal" panose="020B0400000000000000" pitchFamily="34" charset="-122"/>
            </a:endParaRPr>
          </a:p>
          <a:p>
            <a:pPr>
              <a:lnSpc>
                <a:spcPts val="900"/>
              </a:lnSpc>
              <a:defRPr/>
            </a:pPr>
            <a:r>
              <a:rPr lang="zh-CN" altLang="en-US" sz="700" dirty="0">
                <a:latin typeface="思源黑体 CN Normal" panose="020B0400000000000000" pitchFamily="34" charset="-122"/>
                <a:ea typeface="思源黑体 CN Normal" panose="020B0400000000000000" pitchFamily="34" charset="-122"/>
              </a:rPr>
              <a:t>份额占比</a:t>
            </a:r>
            <a:r>
              <a:rPr lang="en-US" altLang="zh-CN" sz="700" dirty="0">
                <a:latin typeface="思源黑体 CN Normal" panose="020B0400000000000000" pitchFamily="34" charset="-122"/>
                <a:ea typeface="思源黑体 CN Normal" panose="020B0400000000000000" pitchFamily="34" charset="-122"/>
              </a:rPr>
              <a:t>: 12%</a:t>
            </a:r>
          </a:p>
        </p:txBody>
      </p:sp>
      <p:sp>
        <p:nvSpPr>
          <p:cNvPr id="55" name="文本框 54">
            <a:extLst>
              <a:ext uri="{FF2B5EF4-FFF2-40B4-BE49-F238E27FC236}">
                <a16:creationId xmlns:a16="http://schemas.microsoft.com/office/drawing/2014/main" id="{F70FA36F-351E-4818-671B-95602B4F96AD}"/>
              </a:ext>
            </a:extLst>
          </p:cNvPr>
          <p:cNvSpPr txBox="1"/>
          <p:nvPr/>
        </p:nvSpPr>
        <p:spPr>
          <a:xfrm>
            <a:off x="7570808" y="4975285"/>
            <a:ext cx="1044000" cy="692497"/>
          </a:xfrm>
          <a:prstGeom prst="rect">
            <a:avLst/>
          </a:prstGeom>
          <a:noFill/>
        </p:spPr>
        <p:txBody>
          <a:bodyPr wrap="square" rtlCol="0">
            <a:spAutoFit/>
          </a:bodyPr>
          <a:lstStyle/>
          <a:p>
            <a:pPr>
              <a:lnSpc>
                <a:spcPct val="150000"/>
              </a:lnSpc>
              <a:defRPr/>
            </a:pPr>
            <a:r>
              <a:rPr lang="en-US" altLang="zh-CN" sz="1400" b="1" dirty="0">
                <a:latin typeface="思源黑体 CN Normal" panose="020B0400000000000000" pitchFamily="34" charset="-122"/>
                <a:ea typeface="思源黑体 CN Normal" panose="020B0400000000000000" pitchFamily="34" charset="-122"/>
              </a:rPr>
              <a:t>A0</a:t>
            </a:r>
            <a:r>
              <a:rPr lang="zh-CN" altLang="en-US" sz="1400" b="1" dirty="0">
                <a:latin typeface="思源黑体 CN Normal" panose="020B0400000000000000" pitchFamily="34" charset="-122"/>
                <a:ea typeface="思源黑体 CN Normal" panose="020B0400000000000000" pitchFamily="34" charset="-122"/>
              </a:rPr>
              <a:t>级</a:t>
            </a:r>
            <a:endParaRPr lang="en-US" altLang="zh-CN" sz="1400" b="1" dirty="0">
              <a:latin typeface="思源黑体 CN Normal" panose="020B0400000000000000" pitchFamily="34" charset="-122"/>
              <a:ea typeface="思源黑体 CN Normal" panose="020B0400000000000000" pitchFamily="34" charset="-122"/>
            </a:endParaRPr>
          </a:p>
          <a:p>
            <a:pPr>
              <a:lnSpc>
                <a:spcPct val="150000"/>
              </a:lnSpc>
              <a:defRPr/>
            </a:pPr>
            <a:r>
              <a:rPr lang="zh-CN" altLang="en-US" sz="700" dirty="0">
                <a:latin typeface="思源黑体 CN Normal" panose="020B0400000000000000" pitchFamily="34" charset="-122"/>
                <a:ea typeface="思源黑体 CN Normal" panose="020B0400000000000000" pitchFamily="34" charset="-122"/>
              </a:rPr>
              <a:t>监测销量</a:t>
            </a:r>
            <a:r>
              <a:rPr lang="en-US" altLang="zh-CN" sz="700" dirty="0">
                <a:latin typeface="思源黑体 CN Normal" panose="020B0400000000000000" pitchFamily="34" charset="-122"/>
                <a:ea typeface="思源黑体 CN Normal" panose="020B0400000000000000" pitchFamily="34" charset="-122"/>
              </a:rPr>
              <a:t>: 5.5</a:t>
            </a:r>
            <a:r>
              <a:rPr lang="zh-CN" altLang="en-US" sz="700" dirty="0">
                <a:latin typeface="思源黑体 CN Normal" panose="020B0400000000000000" pitchFamily="34" charset="-122"/>
                <a:ea typeface="思源黑体 CN Normal" panose="020B0400000000000000" pitchFamily="34" charset="-122"/>
              </a:rPr>
              <a:t>万辆</a:t>
            </a:r>
            <a:endParaRPr lang="en-US" altLang="zh-CN" sz="700" dirty="0">
              <a:latin typeface="思源黑体 CN Normal" panose="020B0400000000000000" pitchFamily="34" charset="-122"/>
              <a:ea typeface="思源黑体 CN Normal" panose="020B0400000000000000" pitchFamily="34" charset="-122"/>
            </a:endParaRPr>
          </a:p>
          <a:p>
            <a:pPr>
              <a:lnSpc>
                <a:spcPts val="900"/>
              </a:lnSpc>
              <a:defRPr/>
            </a:pPr>
            <a:r>
              <a:rPr lang="zh-CN" altLang="en-US" sz="700" dirty="0">
                <a:latin typeface="思源黑体 CN Normal" panose="020B0400000000000000" pitchFamily="34" charset="-122"/>
                <a:ea typeface="思源黑体 CN Normal" panose="020B0400000000000000" pitchFamily="34" charset="-122"/>
              </a:rPr>
              <a:t>份额占比</a:t>
            </a:r>
            <a:r>
              <a:rPr lang="en-US" altLang="zh-CN" sz="700" dirty="0">
                <a:latin typeface="思源黑体 CN Normal" panose="020B0400000000000000" pitchFamily="34" charset="-122"/>
                <a:ea typeface="思源黑体 CN Normal" panose="020B0400000000000000" pitchFamily="34" charset="-122"/>
              </a:rPr>
              <a:t>: 6%</a:t>
            </a:r>
          </a:p>
        </p:txBody>
      </p:sp>
    </p:spTree>
    <p:custDataLst>
      <p:tags r:id="rId1"/>
    </p:custDataLst>
    <p:extLst>
      <p:ext uri="{BB962C8B-B14F-4D97-AF65-F5344CB8AC3E}">
        <p14:creationId xmlns:p14="http://schemas.microsoft.com/office/powerpoint/2010/main" val="19194013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îş1íḓê"/>
        <p:cNvGrpSpPr/>
        <p:nvPr/>
      </p:nvGrpSpPr>
      <p:grpSpPr>
        <a:xfrm>
          <a:off x="0" y="0"/>
          <a:ext cx="0" cy="0"/>
          <a:chOff x="0" y="0"/>
          <a:chExt cx="0" cy="0"/>
        </a:xfrm>
      </p:grpSpPr>
      <p:sp>
        <p:nvSpPr>
          <p:cNvPr id="5" name="íṩlîḑè">
            <a:extLst>
              <a:ext uri="{FF2B5EF4-FFF2-40B4-BE49-F238E27FC236}">
                <a16:creationId xmlns:a16="http://schemas.microsoft.com/office/drawing/2014/main" id="{564E1998-ECBB-DF34-BECD-294163617811}"/>
              </a:ext>
            </a:extLst>
          </p:cNvPr>
          <p:cNvSpPr txBox="1">
            <a:spLocks/>
          </p:cNvSpPr>
          <p:nvPr/>
        </p:nvSpPr>
        <p:spPr>
          <a:xfrm>
            <a:off x="9094074" y="6524243"/>
            <a:ext cx="2909888" cy="206381"/>
          </a:xfrm>
          <a:prstGeom prst="rect">
            <a:avLst/>
          </a:prstGeom>
        </p:spPr>
        <p:txBody>
          <a:bodyPr vert="horz" lIns="91440" tIns="45720" rIns="91440" bIns="45720" rtlCol="0" anchor="ctr"/>
          <a:lstStyle>
            <a:defPPr>
              <a:defRPr lang="zh-CN"/>
            </a:defPPr>
            <a:lvl1pPr marL="0" algn="r" defTabSz="914400" rtl="0" eaLnBrk="1" latinLnBrk="0" hangingPunct="1">
              <a:defRPr lang="zh-CN" altLang="en-US" sz="1000"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en-US" altLang="zh-CN" sz="1600" b="0" i="0" u="none" strike="noStrike" kern="1200" cap="none" spc="0" normalizeH="0" baseline="0" noProof="0" smtClean="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endParaRPr>
          </a:p>
        </p:txBody>
      </p:sp>
      <p:sp>
        <p:nvSpPr>
          <p:cNvPr id="6" name="内容占位符 2">
            <a:extLst>
              <a:ext uri="{FF2B5EF4-FFF2-40B4-BE49-F238E27FC236}">
                <a16:creationId xmlns:a16="http://schemas.microsoft.com/office/drawing/2014/main" id="{B9C3F43F-F908-3399-502E-16511219B79F}"/>
              </a:ext>
            </a:extLst>
          </p:cNvPr>
          <p:cNvSpPr txBox="1">
            <a:spLocks/>
          </p:cNvSpPr>
          <p:nvPr>
            <p:custDataLst>
              <p:tags r:id="rId2"/>
            </p:custDataLst>
          </p:nvPr>
        </p:nvSpPr>
        <p:spPr bwMode="auto">
          <a:xfrm>
            <a:off x="669924" y="1154184"/>
            <a:ext cx="10848976" cy="151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58B6D3">
                  <a:lumMod val="50000"/>
                </a:srgbClr>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MADE·8</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月</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MPV</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市场优惠变化指数为</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1.62</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，市场优惠幅度</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2.16</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本月</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MPV</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市场整体优惠幅度较上月</a:t>
            </a:r>
            <a:r>
              <a:rPr lang="zh-CN" altLang="en-US" sz="1400" noProof="0" dirty="0">
                <a:solidFill>
                  <a:srgbClr val="5F5F5F"/>
                </a:solidFill>
                <a:latin typeface="思源黑体 CN" panose="020B0500000000000000" pitchFamily="34" charset="-122"/>
                <a:ea typeface="思源黑体 CN" panose="020B0500000000000000" pitchFamily="34" charset="-122"/>
              </a:rPr>
              <a:t>减少</a:t>
            </a:r>
            <a:r>
              <a:rPr lang="en-US" altLang="zh-CN" sz="1400" dirty="0">
                <a:solidFill>
                  <a:srgbClr val="5F5F5F"/>
                </a:solidFill>
                <a:latin typeface="思源黑体 CN" panose="020B0500000000000000" pitchFamily="34" charset="-122"/>
                <a:ea typeface="思源黑体 CN" panose="020B0500000000000000" pitchFamily="34" charset="-122"/>
              </a:rPr>
              <a:t>1</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,824</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元，环比</a:t>
            </a:r>
            <a:r>
              <a:rPr lang="zh-CN" altLang="en-US" sz="1400" noProof="0" dirty="0">
                <a:solidFill>
                  <a:srgbClr val="5F5F5F"/>
                </a:solidFill>
                <a:latin typeface="思源黑体 CN" panose="020B0500000000000000" pitchFamily="34" charset="-122"/>
                <a:ea typeface="思源黑体 CN" panose="020B0500000000000000" pitchFamily="34" charset="-122"/>
              </a:rPr>
              <a:t>下降</a:t>
            </a:r>
            <a:r>
              <a:rPr lang="en-US" altLang="zh-CN" sz="1400" noProof="0" dirty="0">
                <a:solidFill>
                  <a:srgbClr val="5F5F5F"/>
                </a:solidFill>
                <a:latin typeface="思源黑体 CN" panose="020B0500000000000000" pitchFamily="34" charset="-122"/>
                <a:ea typeface="思源黑体 CN" panose="020B0500000000000000" pitchFamily="34" charset="-122"/>
              </a:rPr>
              <a:t>7.8</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a:t>
            </a:r>
          </a:p>
          <a:p>
            <a:pPr lvl="0" eaLnBrk="1" hangingPunct="1">
              <a:lnSpc>
                <a:spcPts val="2000"/>
              </a:lnSpc>
              <a:spcAft>
                <a:spcPts val="600"/>
              </a:spcAft>
              <a:buFont typeface="Wingdings" pitchFamily="2" charset="2"/>
              <a:buChar char="Ø"/>
              <a:defRPr/>
            </a:pPr>
            <a:r>
              <a:rPr lang="zh-CN" altLang="en-US" sz="1400" dirty="0">
                <a:solidFill>
                  <a:srgbClr val="5F5F5F"/>
                </a:solidFill>
                <a:latin typeface="思源黑体 CN" panose="020B0500000000000000" pitchFamily="34" charset="-122"/>
                <a:ea typeface="思源黑体 CN" panose="020B0500000000000000" pitchFamily="34" charset="-122"/>
              </a:rPr>
              <a:t>本月</a:t>
            </a:r>
            <a:r>
              <a:rPr lang="en-US" altLang="zh-CN" sz="1400" dirty="0">
                <a:solidFill>
                  <a:srgbClr val="5F5F5F"/>
                </a:solidFill>
                <a:latin typeface="思源黑体 CN" panose="020B0500000000000000" pitchFamily="34" charset="-122"/>
                <a:ea typeface="思源黑体 CN" panose="020B0500000000000000" pitchFamily="34" charset="-122"/>
              </a:rPr>
              <a:t>MPV</a:t>
            </a:r>
            <a:r>
              <a:rPr lang="zh-CN" altLang="en-US" sz="1400" dirty="0">
                <a:solidFill>
                  <a:srgbClr val="5F5F5F"/>
                </a:solidFill>
                <a:latin typeface="思源黑体 CN" panose="020B0500000000000000" pitchFamily="34" charset="-122"/>
                <a:ea typeface="思源黑体 CN" panose="020B0500000000000000" pitchFamily="34" charset="-122"/>
              </a:rPr>
              <a:t>市场终端优惠幅度稍有下降，本月销量</a:t>
            </a:r>
            <a:r>
              <a:rPr lang="en-US" altLang="zh-CN" sz="1400" dirty="0">
                <a:solidFill>
                  <a:srgbClr val="5F5F5F"/>
                </a:solidFill>
                <a:latin typeface="思源黑体 CN" panose="020B0500000000000000" pitchFamily="34" charset="-122"/>
                <a:ea typeface="思源黑体 CN" panose="020B0500000000000000" pitchFamily="34" charset="-122"/>
              </a:rPr>
              <a:t>Top10</a:t>
            </a:r>
            <a:r>
              <a:rPr lang="zh-CN" altLang="en-US" sz="1400" dirty="0">
                <a:solidFill>
                  <a:srgbClr val="5F5F5F"/>
                </a:solidFill>
                <a:latin typeface="思源黑体 CN" panose="020B0500000000000000" pitchFamily="34" charset="-122"/>
                <a:ea typeface="思源黑体 CN" panose="020B0500000000000000" pitchFamily="34" charset="-122"/>
              </a:rPr>
              <a:t>的</a:t>
            </a:r>
            <a:r>
              <a:rPr lang="en-US" altLang="zh-CN" sz="1400" dirty="0">
                <a:solidFill>
                  <a:srgbClr val="5F5F5F"/>
                </a:solidFill>
                <a:latin typeface="思源黑体 CN" panose="020B0500000000000000" pitchFamily="34" charset="-122"/>
                <a:ea typeface="思源黑体 CN" panose="020B0500000000000000" pitchFamily="34" charset="-122"/>
              </a:rPr>
              <a:t>MPV</a:t>
            </a:r>
            <a:r>
              <a:rPr lang="zh-CN" altLang="en-US" sz="1400" dirty="0">
                <a:solidFill>
                  <a:srgbClr val="5F5F5F"/>
                </a:solidFill>
                <a:latin typeface="思源黑体 CN" panose="020B0500000000000000" pitchFamily="34" charset="-122"/>
                <a:ea typeface="思源黑体 CN" panose="020B0500000000000000" pitchFamily="34" charset="-122"/>
              </a:rPr>
              <a:t>中，别克</a:t>
            </a:r>
            <a:r>
              <a:rPr lang="en-US" altLang="zh-CN" sz="1400" dirty="0">
                <a:solidFill>
                  <a:srgbClr val="5F5F5F"/>
                </a:solidFill>
                <a:latin typeface="思源黑体 CN" panose="020B0500000000000000" pitchFamily="34" charset="-122"/>
                <a:ea typeface="思源黑体 CN" panose="020B0500000000000000" pitchFamily="34" charset="-122"/>
              </a:rPr>
              <a:t>GL8</a:t>
            </a:r>
            <a:r>
              <a:rPr lang="zh-CN" altLang="en-US" sz="1400" dirty="0">
                <a:solidFill>
                  <a:srgbClr val="5F5F5F"/>
                </a:solidFill>
                <a:latin typeface="思源黑体 CN" panose="020B0500000000000000" pitchFamily="34" charset="-122"/>
                <a:ea typeface="思源黑体 CN" panose="020B0500000000000000" pitchFamily="34" charset="-122"/>
              </a:rPr>
              <a:t>的车型优惠幅度有所增加，而传祺</a:t>
            </a:r>
            <a:r>
              <a:rPr lang="en-US" altLang="zh-CN" sz="1400" dirty="0">
                <a:solidFill>
                  <a:srgbClr val="5F5F5F"/>
                </a:solidFill>
                <a:latin typeface="思源黑体 CN" panose="020B0500000000000000" pitchFamily="34" charset="-122"/>
                <a:ea typeface="思源黑体 CN" panose="020B0500000000000000" pitchFamily="34" charset="-122"/>
              </a:rPr>
              <a:t>M8</a:t>
            </a:r>
            <a:r>
              <a:rPr lang="zh-CN" altLang="en-US" sz="1400" dirty="0">
                <a:solidFill>
                  <a:srgbClr val="5F5F5F"/>
                </a:solidFill>
                <a:latin typeface="思源黑体 CN" panose="020B0500000000000000" pitchFamily="34" charset="-122"/>
                <a:ea typeface="思源黑体 CN" panose="020B0500000000000000" pitchFamily="34" charset="-122"/>
              </a:rPr>
              <a:t>、传祺</a:t>
            </a:r>
            <a:r>
              <a:rPr lang="en-US" altLang="zh-CN" sz="1400" dirty="0">
                <a:solidFill>
                  <a:srgbClr val="5F5F5F"/>
                </a:solidFill>
                <a:latin typeface="思源黑体 CN" panose="020B0500000000000000" pitchFamily="34" charset="-122"/>
                <a:ea typeface="思源黑体 CN" panose="020B0500000000000000" pitchFamily="34" charset="-122"/>
              </a:rPr>
              <a:t>M6 PRO</a:t>
            </a:r>
            <a:r>
              <a:rPr lang="zh-CN" altLang="en-US" sz="1400" dirty="0">
                <a:solidFill>
                  <a:srgbClr val="5F5F5F"/>
                </a:solidFill>
                <a:latin typeface="思源黑体 CN" panose="020B0500000000000000" pitchFamily="34" charset="-122"/>
                <a:ea typeface="思源黑体 CN" panose="020B0500000000000000" pitchFamily="34" charset="-122"/>
              </a:rPr>
              <a:t>和格瑞维亚 </a:t>
            </a:r>
            <a:r>
              <a:rPr lang="en-US" altLang="zh-CN" sz="1400" dirty="0">
                <a:solidFill>
                  <a:srgbClr val="5F5F5F"/>
                </a:solidFill>
                <a:latin typeface="思源黑体 CN" panose="020B0500000000000000" pitchFamily="34" charset="-122"/>
                <a:ea typeface="思源黑体 CN" panose="020B0500000000000000" pitchFamily="34" charset="-122"/>
              </a:rPr>
              <a:t>HEV</a:t>
            </a:r>
            <a:r>
              <a:rPr lang="zh-CN" altLang="en-US" sz="1400" dirty="0">
                <a:solidFill>
                  <a:srgbClr val="5F5F5F"/>
                </a:solidFill>
                <a:latin typeface="思源黑体 CN" panose="020B0500000000000000" pitchFamily="34" charset="-122"/>
                <a:ea typeface="思源黑体 CN" panose="020B0500000000000000" pitchFamily="34" charset="-122"/>
              </a:rPr>
              <a:t>的车型优惠幅度则有所减少</a:t>
            </a:r>
            <a:endPar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endParaRPr>
          </a:p>
        </p:txBody>
      </p:sp>
      <p:sp>
        <p:nvSpPr>
          <p:cNvPr id="30" name="ïsľiḋè">
            <a:extLst>
              <a:ext uri="{FF2B5EF4-FFF2-40B4-BE49-F238E27FC236}">
                <a16:creationId xmlns:a16="http://schemas.microsoft.com/office/drawing/2014/main" id="{61D0CB05-BBC0-9B78-22F4-13EC102A5F48}"/>
              </a:ext>
            </a:extLst>
          </p:cNvPr>
          <p:cNvSpPr>
            <a:spLocks noGrp="1"/>
          </p:cNvSpPr>
          <p:nvPr>
            <p:ph type="title" idx="4294967295"/>
          </p:nvPr>
        </p:nvSpPr>
        <p:spPr>
          <a:xfrm>
            <a:off x="669925" y="308450"/>
            <a:ext cx="9378202" cy="720250"/>
          </a:xfrm>
        </p:spPr>
        <p:txBody>
          <a:bodyPr/>
          <a:lstStyle/>
          <a:p>
            <a:r>
              <a:rPr lang="zh-CN" altLang="en-US" dirty="0">
                <a:latin typeface="思源黑体 CN" panose="020B0500000000000000" pitchFamily="34" charset="-122"/>
                <a:ea typeface="思源黑体 CN" panose="020B0500000000000000" pitchFamily="34" charset="-122"/>
              </a:rPr>
              <a:t>加权优惠变化指数</a:t>
            </a:r>
            <a:r>
              <a:rPr lang="en-US" altLang="zh-CN" dirty="0">
                <a:latin typeface="思源黑体 CN" panose="020B0500000000000000" pitchFamily="34" charset="-122"/>
                <a:ea typeface="思源黑体 CN" panose="020B0500000000000000" pitchFamily="34" charset="-122"/>
              </a:rPr>
              <a:t>—MPV</a:t>
            </a:r>
            <a:r>
              <a:rPr lang="zh-CN" altLang="en-US" dirty="0">
                <a:latin typeface="思源黑体 CN" panose="020B0500000000000000" pitchFamily="34" charset="-122"/>
                <a:ea typeface="思源黑体 CN" panose="020B0500000000000000" pitchFamily="34" charset="-122"/>
              </a:rPr>
              <a:t>市场</a:t>
            </a:r>
          </a:p>
        </p:txBody>
      </p:sp>
      <p:grpSp>
        <p:nvGrpSpPr>
          <p:cNvPr id="35" name="组合 34">
            <a:extLst>
              <a:ext uri="{FF2B5EF4-FFF2-40B4-BE49-F238E27FC236}">
                <a16:creationId xmlns:a16="http://schemas.microsoft.com/office/drawing/2014/main" id="{1D81E14B-F23E-4284-C9EF-B421C76DF3C0}"/>
              </a:ext>
            </a:extLst>
          </p:cNvPr>
          <p:cNvGrpSpPr>
            <a:grpSpLocks/>
          </p:cNvGrpSpPr>
          <p:nvPr>
            <p:custDataLst>
              <p:tags r:id="rId3"/>
            </p:custDataLst>
          </p:nvPr>
        </p:nvGrpSpPr>
        <p:grpSpPr bwMode="auto">
          <a:xfrm>
            <a:off x="660400" y="2781873"/>
            <a:ext cx="4298187" cy="354343"/>
            <a:chOff x="2330450" y="2101520"/>
            <a:chExt cx="4308475" cy="354343"/>
          </a:xfrm>
          <a:solidFill>
            <a:srgbClr val="275C9D"/>
          </a:solidFill>
        </p:grpSpPr>
        <p:sp>
          <p:nvSpPr>
            <p:cNvPr id="36" name="AutoShape 12">
              <a:extLst>
                <a:ext uri="{FF2B5EF4-FFF2-40B4-BE49-F238E27FC236}">
                  <a16:creationId xmlns:a16="http://schemas.microsoft.com/office/drawing/2014/main" id="{4D8AB25B-9EED-0432-FCB0-2CD8459CA367}"/>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7" name="Text Box 10">
              <a:extLst>
                <a:ext uri="{FF2B5EF4-FFF2-40B4-BE49-F238E27FC236}">
                  <a16:creationId xmlns:a16="http://schemas.microsoft.com/office/drawing/2014/main" id="{C0D18203-453E-CB4C-14AB-680744E37124}"/>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38" name="组合 37">
            <a:extLst>
              <a:ext uri="{FF2B5EF4-FFF2-40B4-BE49-F238E27FC236}">
                <a16:creationId xmlns:a16="http://schemas.microsoft.com/office/drawing/2014/main" id="{C39E1302-A560-42F3-E050-CD65E191127C}"/>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39" name="AutoShape 12">
              <a:extLst>
                <a:ext uri="{FF2B5EF4-FFF2-40B4-BE49-F238E27FC236}">
                  <a16:creationId xmlns:a16="http://schemas.microsoft.com/office/drawing/2014/main" id="{1AF317F7-9E72-9F96-96EF-5551B18CFD4B}"/>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0" name="Text Box 10">
              <a:extLst>
                <a:ext uri="{FF2B5EF4-FFF2-40B4-BE49-F238E27FC236}">
                  <a16:creationId xmlns:a16="http://schemas.microsoft.com/office/drawing/2014/main" id="{71AE4168-950C-AE56-4133-F11B3188E26B}"/>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月度优惠环比变化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45" name="组合 44">
            <a:extLst>
              <a:ext uri="{FF2B5EF4-FFF2-40B4-BE49-F238E27FC236}">
                <a16:creationId xmlns:a16="http://schemas.microsoft.com/office/drawing/2014/main" id="{72009421-1D7C-EDC9-0ABC-C016114FE9F9}"/>
              </a:ext>
            </a:extLst>
          </p:cNvPr>
          <p:cNvGrpSpPr>
            <a:grpSpLocks/>
          </p:cNvGrpSpPr>
          <p:nvPr>
            <p:custDataLst>
              <p:tags r:id="rId5"/>
            </p:custDataLst>
          </p:nvPr>
        </p:nvGrpSpPr>
        <p:grpSpPr bwMode="auto">
          <a:xfrm>
            <a:off x="8511016" y="2781873"/>
            <a:ext cx="3020583" cy="354343"/>
            <a:chOff x="2330450" y="2101520"/>
            <a:chExt cx="4308475" cy="354343"/>
          </a:xfrm>
          <a:solidFill>
            <a:srgbClr val="275C9D"/>
          </a:solidFill>
        </p:grpSpPr>
        <p:sp>
          <p:nvSpPr>
            <p:cNvPr id="46" name="AutoShape 12">
              <a:extLst>
                <a:ext uri="{FF2B5EF4-FFF2-40B4-BE49-F238E27FC236}">
                  <a16:creationId xmlns:a16="http://schemas.microsoft.com/office/drawing/2014/main" id="{07DB5D03-0E5A-A3CC-6C35-81A05CD4D5D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7" name="Text Box 10">
              <a:extLst>
                <a:ext uri="{FF2B5EF4-FFF2-40B4-BE49-F238E27FC236}">
                  <a16:creationId xmlns:a16="http://schemas.microsoft.com/office/drawing/2014/main" id="{91A51B6A-3FCF-C0AA-67E5-CC4B87BBB627}"/>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月度优惠环比变化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aphicFrame>
        <p:nvGraphicFramePr>
          <p:cNvPr id="52" name="Object 4">
            <a:extLst>
              <a:ext uri="{FF2B5EF4-FFF2-40B4-BE49-F238E27FC236}">
                <a16:creationId xmlns:a16="http://schemas.microsoft.com/office/drawing/2014/main" id="{ED9C969D-4826-4FFF-C52C-0FB3FF96E02C}"/>
              </a:ext>
            </a:extLst>
          </p:cNvPr>
          <p:cNvGraphicFramePr>
            <a:graphicFrameLocks noChangeAspect="1"/>
          </p:cNvGraphicFramePr>
          <p:nvPr>
            <p:custDataLst>
              <p:tags r:id="rId6"/>
            </p:custDataLst>
            <p:extLst>
              <p:ext uri="{D42A27DB-BD31-4B8C-83A1-F6EECF244321}">
                <p14:modId xmlns:p14="http://schemas.microsoft.com/office/powerpoint/2010/main" val="2753515022"/>
              </p:ext>
            </p:extLst>
          </p:nvPr>
        </p:nvGraphicFramePr>
        <p:xfrm>
          <a:off x="662433" y="3254545"/>
          <a:ext cx="4298187" cy="2678955"/>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2" name="图表 1">
            <a:extLst>
              <a:ext uri="{FF2B5EF4-FFF2-40B4-BE49-F238E27FC236}">
                <a16:creationId xmlns:a16="http://schemas.microsoft.com/office/drawing/2014/main" id="{45CB3977-A073-885F-DF52-D87C198E470C}"/>
              </a:ext>
            </a:extLst>
          </p:cNvPr>
          <p:cNvGraphicFramePr/>
          <p:nvPr>
            <p:extLst>
              <p:ext uri="{D42A27DB-BD31-4B8C-83A1-F6EECF244321}">
                <p14:modId xmlns:p14="http://schemas.microsoft.com/office/powerpoint/2010/main" val="2096468579"/>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 name="图表 3">
            <a:extLst>
              <a:ext uri="{FF2B5EF4-FFF2-40B4-BE49-F238E27FC236}">
                <a16:creationId xmlns:a16="http://schemas.microsoft.com/office/drawing/2014/main" id="{7C95AC18-4CB4-B6A9-9B33-4F10609180F8}"/>
              </a:ext>
            </a:extLst>
          </p:cNvPr>
          <p:cNvGraphicFramePr/>
          <p:nvPr>
            <p:extLst>
              <p:ext uri="{D42A27DB-BD31-4B8C-83A1-F6EECF244321}">
                <p14:modId xmlns:p14="http://schemas.microsoft.com/office/powerpoint/2010/main" val="1463017157"/>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10"/>
          </a:graphicData>
        </a:graphic>
      </p:graphicFrame>
      <p:sp>
        <p:nvSpPr>
          <p:cNvPr id="7" name="文本框 6">
            <a:extLst>
              <a:ext uri="{FF2B5EF4-FFF2-40B4-BE49-F238E27FC236}">
                <a16:creationId xmlns:a16="http://schemas.microsoft.com/office/drawing/2014/main" id="{75148ED6-300F-E531-08B2-766D2A7C930A}"/>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上月</a:t>
            </a:r>
          </a:p>
        </p:txBody>
      </p:sp>
      <p:sp>
        <p:nvSpPr>
          <p:cNvPr id="8" name="文本框 7">
            <a:extLst>
              <a:ext uri="{FF2B5EF4-FFF2-40B4-BE49-F238E27FC236}">
                <a16:creationId xmlns:a16="http://schemas.microsoft.com/office/drawing/2014/main" id="{0D75837E-DA5C-3453-FA96-A7C831FA6641}"/>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本月</a:t>
            </a:r>
          </a:p>
        </p:txBody>
      </p:sp>
      <p:sp>
        <p:nvSpPr>
          <p:cNvPr id="9" name="文本框 8">
            <a:extLst>
              <a:ext uri="{FF2B5EF4-FFF2-40B4-BE49-F238E27FC236}">
                <a16:creationId xmlns:a16="http://schemas.microsoft.com/office/drawing/2014/main" id="{49175C59-F959-6A71-54AA-3124C755850B}"/>
              </a:ext>
            </a:extLst>
          </p:cNvPr>
          <p:cNvSpPr txBox="1"/>
          <p:nvPr/>
        </p:nvSpPr>
        <p:spPr>
          <a:xfrm>
            <a:off x="4271768" y="3283294"/>
            <a:ext cx="685865" cy="184666"/>
          </a:xfrm>
          <a:prstGeom prst="rect">
            <a:avLst/>
          </a:prstGeom>
          <a:noFill/>
        </p:spPr>
        <p:txBody>
          <a:bodyPr wrap="square" rtlCol="0">
            <a:spAutoFit/>
          </a:bodyPr>
          <a:lstStyle/>
          <a:p>
            <a:pPr algn="ctr"/>
            <a:r>
              <a:rPr lang="zh-CN" altLang="en-US" sz="600" b="1" dirty="0">
                <a:latin typeface="思源黑体 CN" panose="020B0500000000000000" pitchFamily="34" charset="-122"/>
                <a:ea typeface="思源黑体 CN Normal" panose="020B0400000000000000" pitchFamily="34" charset="-122"/>
              </a:rPr>
              <a:t>单位：万元</a:t>
            </a:r>
          </a:p>
        </p:txBody>
      </p:sp>
      <p:graphicFrame>
        <p:nvGraphicFramePr>
          <p:cNvPr id="24" name="表格 23">
            <a:extLst>
              <a:ext uri="{FF2B5EF4-FFF2-40B4-BE49-F238E27FC236}">
                <a16:creationId xmlns:a16="http://schemas.microsoft.com/office/drawing/2014/main" id="{A3923C6F-C801-08EB-0C70-77E5CF7D0A20}"/>
              </a:ext>
            </a:extLst>
          </p:cNvPr>
          <p:cNvGraphicFramePr>
            <a:graphicFrameLocks noGrp="1"/>
          </p:cNvGraphicFramePr>
          <p:nvPr>
            <p:extLst>
              <p:ext uri="{D42A27DB-BD31-4B8C-83A1-F6EECF244321}">
                <p14:modId xmlns:p14="http://schemas.microsoft.com/office/powerpoint/2010/main" val="3859648745"/>
              </p:ext>
            </p:extLst>
          </p:nvPr>
        </p:nvGraphicFramePr>
        <p:xfrm>
          <a:off x="859805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rPr>
                        <a:t>车型</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rPr>
                        <a:t>市场优惠</a:t>
                      </a:r>
                      <a:endParaRPr lang="zh-CN" altLang="en-US" sz="5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endParaRPr>
                    </a:p>
                  </a:txBody>
                  <a:tcPr marL="0"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rPr>
                        <a:t>优惠变化</a:t>
                      </a:r>
                      <a:endParaRPr lang="en-US" altLang="zh-CN" sz="9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endParaRPr>
                    </a:p>
                  </a:txBody>
                  <a:tcPr marL="0"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rPr>
                        <a:t>权重变化</a:t>
                      </a:r>
                    </a:p>
                  </a:txBody>
                  <a:tcPr marL="0"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marL="0" algn="ctr" defTabSz="914400" rtl="0" eaLnBrk="1" fontAlgn="b" latinLnBrk="0" hangingPunct="1"/>
                      <a:r>
                        <a:rPr lang="zh-CN" alt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赛那</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404040"/>
                          </a:solidFill>
                          <a:effectLst/>
                          <a:latin typeface="思源黑体 CN" panose="020B0500000000000000" pitchFamily="34" charset="-122"/>
                          <a:ea typeface="思源黑体 CN" panose="020B0500000000000000" pitchFamily="34" charset="-122"/>
                          <a:cs typeface="+mn-cs"/>
                        </a:rPr>
                        <a:t>37,438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157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006100"/>
                          </a:solidFill>
                          <a:effectLst/>
                          <a:latin typeface="思源黑体 CN" panose="020B0500000000000000" pitchFamily="34" charset="-122"/>
                          <a:ea typeface="思源黑体 CN" panose="020B0500000000000000" pitchFamily="34" charset="-122"/>
                          <a:cs typeface="+mn-cs"/>
                        </a:rPr>
                        <a:t>-0.8%</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36019136"/>
                  </a:ext>
                </a:extLst>
              </a:tr>
              <a:tr h="252000">
                <a:tc>
                  <a:txBody>
                    <a:bodyPr/>
                    <a:lstStyle/>
                    <a:p>
                      <a:pPr marL="0" algn="ctr" defTabSz="914400" rtl="0" eaLnBrk="1" fontAlgn="b" latinLnBrk="0" hangingPunct="1"/>
                      <a:r>
                        <a:rPr lang="zh-CN" alt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腾势</a:t>
                      </a:r>
                      <a:r>
                        <a:rPr 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D9 DM-i</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404040"/>
                          </a:solidFill>
                          <a:effectLst/>
                          <a:latin typeface="思源黑体 CN" panose="020B0500000000000000" pitchFamily="34" charset="-122"/>
                          <a:ea typeface="思源黑体 CN" panose="020B0500000000000000" pitchFamily="34" charset="-122"/>
                          <a:cs typeface="+mn-cs"/>
                        </a:rPr>
                        <a:t>7,983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37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006100"/>
                          </a:solidFill>
                          <a:effectLst/>
                          <a:latin typeface="思源黑体 CN" panose="020B0500000000000000" pitchFamily="34" charset="-122"/>
                          <a:ea typeface="思源黑体 CN" panose="020B0500000000000000" pitchFamily="34" charset="-122"/>
                          <a:cs typeface="+mn-cs"/>
                        </a:rPr>
                        <a:t>-2.0%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3018680"/>
                  </a:ext>
                </a:extLst>
              </a:tr>
              <a:tr h="252000">
                <a:tc>
                  <a:txBody>
                    <a:bodyPr/>
                    <a:lstStyle/>
                    <a:p>
                      <a:pPr marL="0" algn="ctr" defTabSz="914400" rtl="0" eaLnBrk="1" fontAlgn="b" latinLnBrk="0" hangingPunct="1"/>
                      <a:r>
                        <a:rPr lang="zh-CN" alt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格瑞维亚 </a:t>
                      </a:r>
                      <a:r>
                        <a:rPr 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HEV</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404040"/>
                          </a:solidFill>
                          <a:effectLst/>
                          <a:latin typeface="思源黑体 CN" panose="020B0500000000000000" pitchFamily="34" charset="-122"/>
                          <a:ea typeface="思源黑体 CN" panose="020B0500000000000000" pitchFamily="34" charset="-122"/>
                          <a:cs typeface="+mn-cs"/>
                        </a:rPr>
                        <a:t>42,879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-1,457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006100"/>
                          </a:solidFill>
                          <a:effectLst/>
                          <a:latin typeface="思源黑体 CN" panose="020B0500000000000000" pitchFamily="34" charset="-122"/>
                          <a:ea typeface="思源黑体 CN" panose="020B0500000000000000" pitchFamily="34" charset="-122"/>
                          <a:cs typeface="+mn-cs"/>
                        </a:rPr>
                        <a:t>-0.5%</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105716"/>
                  </a:ext>
                </a:extLst>
              </a:tr>
              <a:tr h="252000">
                <a:tc>
                  <a:txBody>
                    <a:bodyPr/>
                    <a:lstStyle/>
                    <a:p>
                      <a:pPr marL="0" algn="ctr" defTabSz="914400" rtl="0" eaLnBrk="1" fontAlgn="b" latinLnBrk="0" hangingPunct="1"/>
                      <a:r>
                        <a:rPr lang="zh-CN" alt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别克</a:t>
                      </a:r>
                      <a:r>
                        <a:rPr 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GL8</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404040"/>
                          </a:solidFill>
                          <a:effectLst/>
                          <a:latin typeface="思源黑体 CN" panose="020B0500000000000000" pitchFamily="34" charset="-122"/>
                          <a:ea typeface="思源黑体 CN" panose="020B0500000000000000" pitchFamily="34" charset="-122"/>
                          <a:cs typeface="+mn-cs"/>
                        </a:rPr>
                        <a:t>34,302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2,212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006100"/>
                          </a:solidFill>
                          <a:effectLst/>
                          <a:latin typeface="思源黑体 CN" panose="020B0500000000000000" pitchFamily="34" charset="-122"/>
                          <a:ea typeface="思源黑体 CN" panose="020B0500000000000000" pitchFamily="34" charset="-122"/>
                          <a:cs typeface="+mn-cs"/>
                        </a:rPr>
                        <a:t>-0.7%</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2184908"/>
                  </a:ext>
                </a:extLst>
              </a:tr>
              <a:tr h="252000">
                <a:tc>
                  <a:txBody>
                    <a:bodyPr/>
                    <a:lstStyle/>
                    <a:p>
                      <a:pPr marL="0" algn="ctr" defTabSz="914400" rtl="0" eaLnBrk="1" fontAlgn="b" latinLnBrk="0" hangingPunct="1"/>
                      <a:r>
                        <a:rPr lang="zh-CN" alt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传祺</a:t>
                      </a:r>
                      <a:r>
                        <a:rPr 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M8</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404040"/>
                          </a:solidFill>
                          <a:effectLst/>
                          <a:latin typeface="思源黑体 CN" panose="020B0500000000000000" pitchFamily="34" charset="-122"/>
                          <a:ea typeface="思源黑体 CN" panose="020B0500000000000000" pitchFamily="34" charset="-122"/>
                          <a:cs typeface="+mn-cs"/>
                        </a:rPr>
                        <a:t>14,196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-2,303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006100"/>
                          </a:solidFill>
                          <a:effectLst/>
                          <a:latin typeface="思源黑体 CN" panose="020B0500000000000000" pitchFamily="34" charset="-122"/>
                          <a:ea typeface="思源黑体 CN" panose="020B0500000000000000" pitchFamily="34" charset="-122"/>
                          <a:cs typeface="+mn-cs"/>
                        </a:rPr>
                        <a:t>-0.5%</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620654"/>
                  </a:ext>
                </a:extLst>
              </a:tr>
              <a:tr h="252000">
                <a:tc>
                  <a:txBody>
                    <a:bodyPr/>
                    <a:lstStyle/>
                    <a:p>
                      <a:pPr marL="0" algn="ctr" defTabSz="914400" rtl="0" eaLnBrk="1" fontAlgn="b" latinLnBrk="0" hangingPunct="1"/>
                      <a:r>
                        <a:rPr lang="zh-CN" alt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别克</a:t>
                      </a:r>
                      <a:r>
                        <a:rPr 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GL8 PHEV</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404040"/>
                          </a:solidFill>
                          <a:effectLst/>
                          <a:latin typeface="思源黑体 CN" panose="020B0500000000000000" pitchFamily="34" charset="-122"/>
                          <a:ea typeface="思源黑体 CN" panose="020B0500000000000000" pitchFamily="34" charset="-122"/>
                          <a:cs typeface="+mn-cs"/>
                        </a:rPr>
                        <a:t>0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chemeClr val="tx1"/>
                          </a:solidFill>
                          <a:effectLst/>
                          <a:latin typeface="思源黑体 CN" panose="020B0500000000000000" pitchFamily="34" charset="-122"/>
                          <a:ea typeface="思源黑体 CN" panose="020B0500000000000000" pitchFamily="34" charset="-122"/>
                          <a:cs typeface="+mn-cs"/>
                        </a:rPr>
                        <a:t>0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C00000"/>
                          </a:solidFill>
                          <a:effectLst/>
                          <a:latin typeface="思源黑体 CN" panose="020B0500000000000000" pitchFamily="34" charset="-122"/>
                          <a:ea typeface="思源黑体 CN" panose="020B0500000000000000" pitchFamily="34" charset="-122"/>
                          <a:cs typeface="+mn-cs"/>
                        </a:rPr>
                        <a:t>0.8%</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25962094"/>
                  </a:ext>
                </a:extLst>
              </a:tr>
              <a:tr h="252000">
                <a:tc>
                  <a:txBody>
                    <a:bodyPr/>
                    <a:lstStyle/>
                    <a:p>
                      <a:pPr marL="0" algn="ctr" defTabSz="914400" rtl="0" eaLnBrk="1" fontAlgn="b" latinLnBrk="0" hangingPunct="1"/>
                      <a:r>
                        <a:rPr lang="zh-CN" alt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传祺</a:t>
                      </a:r>
                      <a:r>
                        <a:rPr 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M6 PRO</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404040"/>
                          </a:solidFill>
                          <a:effectLst/>
                          <a:latin typeface="思源黑体 CN" panose="020B0500000000000000" pitchFamily="34" charset="-122"/>
                          <a:ea typeface="思源黑体 CN" panose="020B0500000000000000" pitchFamily="34" charset="-122"/>
                          <a:cs typeface="+mn-cs"/>
                        </a:rPr>
                        <a:t>23,031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-1,634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C00000"/>
                          </a:solidFill>
                          <a:effectLst/>
                          <a:latin typeface="思源黑体 CN" panose="020B0500000000000000" pitchFamily="34" charset="-122"/>
                          <a:ea typeface="思源黑体 CN" panose="020B0500000000000000" pitchFamily="34" charset="-122"/>
                          <a:cs typeface="+mn-cs"/>
                        </a:rPr>
                        <a:t>0.1%</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55383842"/>
                  </a:ext>
                </a:extLst>
              </a:tr>
              <a:tr h="252000">
                <a:tc>
                  <a:txBody>
                    <a:bodyPr/>
                    <a:lstStyle/>
                    <a:p>
                      <a:pPr marL="0" algn="ctr" defTabSz="914400" rtl="0" eaLnBrk="1" fontAlgn="b" latinLnBrk="0" hangingPunct="1"/>
                      <a:r>
                        <a:rPr lang="zh-CN" alt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极氪</a:t>
                      </a:r>
                      <a:r>
                        <a:rPr lang="en-US" altLang="zh-CN"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009</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404040"/>
                          </a:solidFill>
                          <a:effectLst/>
                          <a:latin typeface="思源黑体 CN" panose="020B0500000000000000" pitchFamily="34" charset="-122"/>
                          <a:ea typeface="思源黑体 CN" panose="020B0500000000000000" pitchFamily="34" charset="-122"/>
                          <a:cs typeface="+mn-cs"/>
                        </a:rPr>
                        <a:t>0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chemeClr val="tx1"/>
                          </a:solidFill>
                          <a:effectLst/>
                          <a:latin typeface="思源黑体 CN" panose="020B0500000000000000" pitchFamily="34" charset="-122"/>
                          <a:ea typeface="思源黑体 CN" panose="020B0500000000000000" pitchFamily="34" charset="-122"/>
                          <a:cs typeface="+mn-cs"/>
                        </a:rPr>
                        <a:t>0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C00000"/>
                          </a:solidFill>
                          <a:effectLst/>
                          <a:latin typeface="思源黑体 CN" panose="020B0500000000000000" pitchFamily="34" charset="-122"/>
                          <a:ea typeface="思源黑体 CN" panose="020B0500000000000000" pitchFamily="34" charset="-122"/>
                          <a:cs typeface="+mn-cs"/>
                        </a:rPr>
                        <a:t>3.0%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0999552"/>
                  </a:ext>
                </a:extLst>
              </a:tr>
              <a:tr h="252000">
                <a:tc>
                  <a:txBody>
                    <a:bodyPr/>
                    <a:lstStyle/>
                    <a:p>
                      <a:pPr marL="0" algn="ctr" defTabSz="914400" rtl="0" eaLnBrk="1" fontAlgn="b" latinLnBrk="0" hangingPunct="1"/>
                      <a:r>
                        <a:rPr lang="zh-CN" alt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极狐考拉</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404040"/>
                          </a:solidFill>
                          <a:effectLst/>
                          <a:latin typeface="思源黑体 CN" panose="020B0500000000000000" pitchFamily="34" charset="-122"/>
                          <a:ea typeface="思源黑体 CN" panose="020B0500000000000000" pitchFamily="34" charset="-122"/>
                          <a:cs typeface="+mn-cs"/>
                        </a:rPr>
                        <a:t>14,424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34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C00000"/>
                          </a:solidFill>
                          <a:effectLst/>
                          <a:latin typeface="思源黑体 CN" panose="020B0500000000000000" pitchFamily="34" charset="-122"/>
                          <a:ea typeface="思源黑体 CN" panose="020B0500000000000000" pitchFamily="34" charset="-122"/>
                          <a:cs typeface="+mn-cs"/>
                        </a:rPr>
                        <a:t>2.1%</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6051503"/>
                  </a:ext>
                </a:extLst>
              </a:tr>
              <a:tr h="252000">
                <a:tc>
                  <a:txBody>
                    <a:bodyPr/>
                    <a:lstStyle/>
                    <a:p>
                      <a:pPr marL="0" algn="ctr" defTabSz="914400" rtl="0" eaLnBrk="1" fontAlgn="b" latinLnBrk="0" hangingPunct="1"/>
                      <a:r>
                        <a:rPr lang="zh-CN" alt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奥德赛 锐 混动</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404040"/>
                          </a:solidFill>
                          <a:effectLst/>
                          <a:latin typeface="思源黑体 CN" panose="020B0500000000000000" pitchFamily="34" charset="-122"/>
                          <a:ea typeface="思源黑体 CN" panose="020B0500000000000000" pitchFamily="34" charset="-122"/>
                          <a:cs typeface="+mn-cs"/>
                        </a:rPr>
                        <a:t>47,873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276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0.0%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01866413"/>
                  </a:ext>
                </a:extLst>
              </a:tr>
            </a:tbl>
          </a:graphicData>
        </a:graphic>
      </p:graphicFrame>
    </p:spTree>
    <p:custDataLst>
      <p:tags r:id="rId1"/>
    </p:custDataLst>
    <p:extLst>
      <p:ext uri="{BB962C8B-B14F-4D97-AF65-F5344CB8AC3E}">
        <p14:creationId xmlns:p14="http://schemas.microsoft.com/office/powerpoint/2010/main" val="20818526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îṥḷïḑe"/>
        <p:cNvGrpSpPr/>
        <p:nvPr/>
      </p:nvGrpSpPr>
      <p:grpSpPr>
        <a:xfrm>
          <a:off x="0" y="0"/>
          <a:ext cx="0" cy="0"/>
          <a:chOff x="0" y="0"/>
          <a:chExt cx="0" cy="0"/>
        </a:xfrm>
      </p:grpSpPr>
      <p:sp>
        <p:nvSpPr>
          <p:cNvPr id="5" name="iṡlïdê">
            <a:extLst>
              <a:ext uri="{FF2B5EF4-FFF2-40B4-BE49-F238E27FC236}">
                <a16:creationId xmlns:a16="http://schemas.microsoft.com/office/drawing/2014/main" id="{7239E965-33B6-4BC1-B1B3-CD2DC6B7EA81}"/>
              </a:ext>
            </a:extLst>
          </p:cNvPr>
          <p:cNvSpPr>
            <a:spLocks noGrp="1"/>
          </p:cNvSpPr>
          <p:nvPr>
            <p:ph type="body" idx="1"/>
          </p:nvPr>
        </p:nvSpPr>
        <p:spPr>
          <a:xfrm>
            <a:off x="660400" y="3750109"/>
            <a:ext cx="10724776" cy="2383991"/>
          </a:xfrm>
        </p:spPr>
        <p:txBody>
          <a:bodyPr>
            <a:normAutofit/>
          </a:bodyPr>
          <a:lstStyle/>
          <a:p>
            <a:r>
              <a:rPr lang="en-US" altLang="zh-CN" sz="3600" b="1" dirty="0">
                <a:solidFill>
                  <a:schemeClr val="tx1"/>
                </a:solidFill>
                <a:latin typeface="思源黑体 CN Heavy" panose="020B0A00000000000000" pitchFamily="34" charset="-122"/>
                <a:ea typeface="思源黑体 CN Heavy" panose="020B0A00000000000000" pitchFamily="34" charset="-122"/>
              </a:rPr>
              <a:t>2024</a:t>
            </a:r>
            <a:r>
              <a:rPr lang="zh-CN" altLang="en-US" sz="3600" b="1" dirty="0">
                <a:solidFill>
                  <a:schemeClr val="tx1"/>
                </a:solidFill>
                <a:latin typeface="思源黑体 CN Heavy" panose="020B0A00000000000000" pitchFamily="34" charset="-122"/>
                <a:ea typeface="思源黑体 CN Heavy" panose="020B0A00000000000000" pitchFamily="34" charset="-122"/>
              </a:rPr>
              <a:t>年</a:t>
            </a:r>
            <a:r>
              <a:rPr lang="en-US" altLang="zh-CN" sz="3600" b="1" dirty="0">
                <a:solidFill>
                  <a:schemeClr val="tx1"/>
                </a:solidFill>
                <a:latin typeface="思源黑体 CN Heavy" panose="020B0A00000000000000" pitchFamily="34" charset="-122"/>
                <a:ea typeface="思源黑体 CN Heavy" panose="020B0A00000000000000" pitchFamily="34" charset="-122"/>
              </a:rPr>
              <a:t>8</a:t>
            </a:r>
            <a:r>
              <a:rPr lang="zh-CN" altLang="en-US" sz="3600" b="1" dirty="0">
                <a:solidFill>
                  <a:schemeClr val="tx1"/>
                </a:solidFill>
                <a:latin typeface="思源黑体 CN Heavy" panose="020B0A00000000000000" pitchFamily="34" charset="-122"/>
                <a:ea typeface="思源黑体 CN Heavy" panose="020B0A00000000000000" pitchFamily="34" charset="-122"/>
              </a:rPr>
              <a:t>月</a:t>
            </a:r>
            <a:endParaRPr lang="en-US" altLang="zh-CN" sz="3600" b="1" dirty="0">
              <a:solidFill>
                <a:schemeClr val="tx1"/>
              </a:solidFill>
              <a:latin typeface="思源黑体 CN Heavy" panose="020B0A00000000000000" pitchFamily="34" charset="-122"/>
              <a:ea typeface="思源黑体 CN Heavy" panose="020B0A00000000000000" pitchFamily="34" charset="-122"/>
            </a:endParaRPr>
          </a:p>
          <a:p>
            <a:r>
              <a:rPr lang="zh-CN" altLang="en-US" sz="3600" b="1" dirty="0">
                <a:solidFill>
                  <a:schemeClr val="tx1"/>
                </a:solidFill>
                <a:latin typeface="思源黑体 CN Heavy" panose="020B0A00000000000000" pitchFamily="34" charset="-122"/>
                <a:ea typeface="思源黑体 CN Heavy" panose="020B0A00000000000000" pitchFamily="34" charset="-122"/>
              </a:rPr>
              <a:t>全国新能源乘用车市场价格指数</a:t>
            </a:r>
            <a:endParaRPr lang="en-GB" altLang="zh-CN" sz="3600" b="1" dirty="0">
              <a:solidFill>
                <a:schemeClr val="tx1"/>
              </a:solidFill>
              <a:latin typeface="思源黑体 CN Heavy" panose="020B0A00000000000000" pitchFamily="34" charset="-122"/>
              <a:ea typeface="思源黑体 CN Heavy" panose="020B0A00000000000000" pitchFamily="34" charset="-122"/>
            </a:endParaRPr>
          </a:p>
        </p:txBody>
      </p:sp>
      <p:sp>
        <p:nvSpPr>
          <p:cNvPr id="12" name="îsliḍè">
            <a:extLst>
              <a:ext uri="{FF2B5EF4-FFF2-40B4-BE49-F238E27FC236}">
                <a16:creationId xmlns:a16="http://schemas.microsoft.com/office/drawing/2014/main" id="{C5FEBE4E-8A7A-D872-A0EB-10B868561296}"/>
              </a:ext>
            </a:extLst>
          </p:cNvPr>
          <p:cNvSpPr txBox="1">
            <a:spLocks/>
          </p:cNvSpPr>
          <p:nvPr/>
        </p:nvSpPr>
        <p:spPr>
          <a:xfrm>
            <a:off x="660400" y="2030994"/>
            <a:ext cx="1422184" cy="1323439"/>
          </a:xfrm>
          <a:prstGeom prst="rect">
            <a:avLst/>
          </a:prstGeom>
          <a:noFill/>
          <a:ln w="117475">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100" normalizeH="0" baseline="0" noProof="0" dirty="0">
                <a:ln>
                  <a:noFill/>
                </a:ln>
                <a:solidFill>
                  <a:srgbClr val="006100"/>
                </a:solidFill>
                <a:effectLst>
                  <a:outerShdw blurRad="38100" dist="38100" dir="2700000" algn="tl">
                    <a:srgbClr val="000000">
                      <a:alpha val="43137"/>
                    </a:srgbClr>
                  </a:outerShdw>
                </a:effectLst>
                <a:uLnTx/>
                <a:uFillTx/>
                <a:latin typeface="思源黑体 CN" panose="020B0500000000000000" pitchFamily="34" charset="-122"/>
                <a:ea typeface="思源黑体 CN Normal" panose="020B0400000000000000" pitchFamily="34" charset="-122"/>
                <a:cs typeface="Arial" panose="020B0604020202020204" pitchFamily="34" charset="0"/>
              </a:rPr>
              <a:t>03</a:t>
            </a:r>
            <a:endParaRPr kumimoji="0" lang="zh-CN" altLang="en-US" sz="8000" b="1" i="0" u="none" strike="noStrike" kern="1200" cap="none" spc="100" normalizeH="0" baseline="0" noProof="0" dirty="0">
              <a:ln>
                <a:noFill/>
              </a:ln>
              <a:solidFill>
                <a:srgbClr val="006100"/>
              </a:solidFill>
              <a:effectLst>
                <a:outerShdw blurRad="38100" dist="38100" dir="2700000" algn="tl">
                  <a:srgbClr val="000000">
                    <a:alpha val="43137"/>
                  </a:srgbClr>
                </a:outerShdw>
              </a:effectLst>
              <a:uLnTx/>
              <a:uFillTx/>
              <a:latin typeface="思源黑体 CN" panose="020B0500000000000000" pitchFamily="34" charset="-122"/>
              <a:ea typeface="思源黑体 CN Normal" panose="020B0400000000000000" pitchFamily="34" charset="-122"/>
              <a:cs typeface="Arial" panose="020B0604020202020204" pitchFamily="34" charset="0"/>
            </a:endParaRPr>
          </a:p>
        </p:txBody>
      </p:sp>
    </p:spTree>
    <p:custDataLst>
      <p:tags r:id="rId2"/>
    </p:custDataLst>
    <p:extLst>
      <p:ext uri="{BB962C8B-B14F-4D97-AF65-F5344CB8AC3E}">
        <p14:creationId xmlns:p14="http://schemas.microsoft.com/office/powerpoint/2010/main" val="40379510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îş1íḓê"/>
        <p:cNvGrpSpPr/>
        <p:nvPr/>
      </p:nvGrpSpPr>
      <p:grpSpPr>
        <a:xfrm>
          <a:off x="0" y="0"/>
          <a:ext cx="0" cy="0"/>
          <a:chOff x="0" y="0"/>
          <a:chExt cx="0" cy="0"/>
        </a:xfrm>
      </p:grpSpPr>
      <p:sp>
        <p:nvSpPr>
          <p:cNvPr id="5" name="íṩlîḑè">
            <a:extLst>
              <a:ext uri="{FF2B5EF4-FFF2-40B4-BE49-F238E27FC236}">
                <a16:creationId xmlns:a16="http://schemas.microsoft.com/office/drawing/2014/main" id="{564E1998-ECBB-DF34-BECD-294163617811}"/>
              </a:ext>
            </a:extLst>
          </p:cNvPr>
          <p:cNvSpPr txBox="1">
            <a:spLocks/>
          </p:cNvSpPr>
          <p:nvPr/>
        </p:nvSpPr>
        <p:spPr>
          <a:xfrm>
            <a:off x="9094074" y="6524243"/>
            <a:ext cx="2909888" cy="206381"/>
          </a:xfrm>
          <a:prstGeom prst="rect">
            <a:avLst/>
          </a:prstGeom>
        </p:spPr>
        <p:txBody>
          <a:bodyPr vert="horz" lIns="91440" tIns="45720" rIns="91440" bIns="45720" rtlCol="0" anchor="ctr"/>
          <a:lstStyle>
            <a:defPPr>
              <a:defRPr lang="zh-CN"/>
            </a:defPPr>
            <a:lvl1pPr marL="0" algn="r" defTabSz="914400" rtl="0" eaLnBrk="1" latinLnBrk="0" hangingPunct="1">
              <a:defRPr lang="zh-CN" altLang="en-US" sz="1000"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en-US" altLang="zh-CN" sz="1600" b="0" i="0" u="none" strike="noStrike" kern="1200" cap="none" spc="0" normalizeH="0" baseline="0" noProof="0" smtClean="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endParaRPr>
          </a:p>
        </p:txBody>
      </p:sp>
      <p:sp>
        <p:nvSpPr>
          <p:cNvPr id="6" name="内容占位符 2">
            <a:extLst>
              <a:ext uri="{FF2B5EF4-FFF2-40B4-BE49-F238E27FC236}">
                <a16:creationId xmlns:a16="http://schemas.microsoft.com/office/drawing/2014/main" id="{B9C3F43F-F908-3399-502E-16511219B79F}"/>
              </a:ext>
            </a:extLst>
          </p:cNvPr>
          <p:cNvSpPr txBox="1">
            <a:spLocks/>
          </p:cNvSpPr>
          <p:nvPr>
            <p:custDataLst>
              <p:tags r:id="rId2"/>
            </p:custDataLst>
          </p:nvPr>
        </p:nvSpPr>
        <p:spPr bwMode="auto">
          <a:xfrm>
            <a:off x="669924" y="1154184"/>
            <a:ext cx="10848976" cy="151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006100"/>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MADE·8</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月整体新能源市场价格变化指数为</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-11.22</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，市场成交均价</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15.80</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本月新能源市场整体成交均价</a:t>
            </a:r>
            <a:r>
              <a:rPr lang="zh-CN" altLang="en-US" sz="1400" dirty="0">
                <a:solidFill>
                  <a:srgbClr val="5F5F5F"/>
                </a:solidFill>
                <a:latin typeface="思源黑体 CN" panose="020B0500000000000000" pitchFamily="34" charset="-122"/>
                <a:ea typeface="思源黑体 CN" panose="020B0500000000000000" pitchFamily="34" charset="-122"/>
              </a:rPr>
              <a:t>下降</a:t>
            </a:r>
            <a:r>
              <a:rPr lang="en-US" altLang="zh-CN" sz="1400" dirty="0">
                <a:solidFill>
                  <a:srgbClr val="5F5F5F"/>
                </a:solidFill>
                <a:latin typeface="思源黑体 CN" panose="020B0500000000000000" pitchFamily="34" charset="-122"/>
                <a:ea typeface="思源黑体 CN" panose="020B0500000000000000" pitchFamily="34" charset="-122"/>
              </a:rPr>
              <a:t>8,433</a:t>
            </a:r>
            <a:r>
              <a:rPr lang="zh-CN" altLang="en-US" sz="1400" dirty="0">
                <a:solidFill>
                  <a:srgbClr val="5F5F5F"/>
                </a:solidFill>
                <a:latin typeface="思源黑体 CN" panose="020B0500000000000000" pitchFamily="34" charset="-122"/>
                <a:ea typeface="思源黑体 CN" panose="020B0500000000000000" pitchFamily="34" charset="-122"/>
              </a:rPr>
              <a:t>元</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，环比下降</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5.1%</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思源黑体 CN" panose="020B0500000000000000" pitchFamily="34" charset="-122"/>
                <a:ea typeface="思源黑体 CN" panose="020B0500000000000000" pitchFamily="34" charset="-122"/>
              </a:rPr>
              <a:t>本月新能源市场整体成交均价有所下降，轿车、</a:t>
            </a:r>
            <a:r>
              <a:rPr lang="en-US" altLang="zh-CN" sz="1400" dirty="0">
                <a:solidFill>
                  <a:srgbClr val="5F5F5F"/>
                </a:solidFill>
                <a:latin typeface="思源黑体 CN" panose="020B0500000000000000" pitchFamily="34" charset="-122"/>
                <a:ea typeface="思源黑体 CN" panose="020B0500000000000000" pitchFamily="34" charset="-122"/>
              </a:rPr>
              <a:t>SUV</a:t>
            </a:r>
            <a:r>
              <a:rPr lang="zh-CN" altLang="en-US" sz="1400" dirty="0">
                <a:solidFill>
                  <a:srgbClr val="5F5F5F"/>
                </a:solidFill>
                <a:latin typeface="思源黑体 CN" panose="020B0500000000000000" pitchFamily="34" charset="-122"/>
                <a:ea typeface="思源黑体 CN" panose="020B0500000000000000" pitchFamily="34" charset="-122"/>
              </a:rPr>
              <a:t>和</a:t>
            </a:r>
            <a:r>
              <a:rPr lang="en-US" altLang="zh-CN" sz="1400" dirty="0">
                <a:solidFill>
                  <a:srgbClr val="5F5F5F"/>
                </a:solidFill>
                <a:latin typeface="思源黑体 CN" panose="020B0500000000000000" pitchFamily="34" charset="-122"/>
                <a:ea typeface="思源黑体 CN" panose="020B0500000000000000" pitchFamily="34" charset="-122"/>
              </a:rPr>
              <a:t>MPV</a:t>
            </a:r>
            <a:r>
              <a:rPr lang="zh-CN" altLang="en-US" sz="1400" dirty="0">
                <a:solidFill>
                  <a:srgbClr val="5F5F5F"/>
                </a:solidFill>
                <a:latin typeface="思源黑体 CN" panose="020B0500000000000000" pitchFamily="34" charset="-122"/>
                <a:ea typeface="思源黑体 CN" panose="020B0500000000000000" pitchFamily="34" charset="-122"/>
              </a:rPr>
              <a:t>新能源市场终端成交均价均有不同程度的下降</a:t>
            </a:r>
            <a:endParaRPr lang="en-US" altLang="zh-CN" sz="1400" dirty="0">
              <a:solidFill>
                <a:srgbClr val="5F5F5F"/>
              </a:solidFill>
              <a:latin typeface="思源黑体 CN" panose="020B0500000000000000" pitchFamily="34" charset="-122"/>
              <a:ea typeface="思源黑体 CN" panose="020B0500000000000000" pitchFamily="34" charset="-122"/>
            </a:endParaRPr>
          </a:p>
        </p:txBody>
      </p:sp>
      <p:sp>
        <p:nvSpPr>
          <p:cNvPr id="30" name="ïsľiḋè">
            <a:extLst>
              <a:ext uri="{FF2B5EF4-FFF2-40B4-BE49-F238E27FC236}">
                <a16:creationId xmlns:a16="http://schemas.microsoft.com/office/drawing/2014/main" id="{61D0CB05-BBC0-9B78-22F4-13EC102A5F48}"/>
              </a:ext>
            </a:extLst>
          </p:cNvPr>
          <p:cNvSpPr>
            <a:spLocks noGrp="1"/>
          </p:cNvSpPr>
          <p:nvPr>
            <p:ph type="title" idx="4294967295"/>
          </p:nvPr>
        </p:nvSpPr>
        <p:spPr>
          <a:xfrm>
            <a:off x="669925" y="308450"/>
            <a:ext cx="9378202" cy="720250"/>
          </a:xfrm>
        </p:spPr>
        <p:txBody>
          <a:bodyPr/>
          <a:lstStyle/>
          <a:p>
            <a:r>
              <a:rPr lang="zh-CN" altLang="en-US" dirty="0">
                <a:latin typeface="思源黑体 CN" panose="020B0500000000000000" pitchFamily="34" charset="-122"/>
                <a:ea typeface="思源黑体 CN" panose="020B0500000000000000" pitchFamily="34" charset="-122"/>
              </a:rPr>
              <a:t>加权价格变化指数</a:t>
            </a:r>
            <a:r>
              <a:rPr lang="en-US" altLang="zh-CN" dirty="0">
                <a:latin typeface="思源黑体 CN" panose="020B0500000000000000" pitchFamily="34" charset="-122"/>
                <a:ea typeface="思源黑体 CN" panose="020B0500000000000000" pitchFamily="34" charset="-122"/>
              </a:rPr>
              <a:t>—</a:t>
            </a:r>
            <a:r>
              <a:rPr lang="zh-CN" altLang="en-US" dirty="0">
                <a:latin typeface="思源黑体 CN" panose="020B0500000000000000" pitchFamily="34" charset="-122"/>
                <a:ea typeface="思源黑体 CN" panose="020B0500000000000000" pitchFamily="34" charset="-122"/>
              </a:rPr>
              <a:t>新能源市场</a:t>
            </a:r>
          </a:p>
        </p:txBody>
      </p:sp>
      <p:grpSp>
        <p:nvGrpSpPr>
          <p:cNvPr id="35" name="组合 34">
            <a:extLst>
              <a:ext uri="{FF2B5EF4-FFF2-40B4-BE49-F238E27FC236}">
                <a16:creationId xmlns:a16="http://schemas.microsoft.com/office/drawing/2014/main" id="{1D81E14B-F23E-4284-C9EF-B421C76DF3C0}"/>
              </a:ext>
            </a:extLst>
          </p:cNvPr>
          <p:cNvGrpSpPr>
            <a:grpSpLocks/>
          </p:cNvGrpSpPr>
          <p:nvPr>
            <p:custDataLst>
              <p:tags r:id="rId3"/>
            </p:custDataLst>
          </p:nvPr>
        </p:nvGrpSpPr>
        <p:grpSpPr bwMode="auto">
          <a:xfrm>
            <a:off x="660400" y="2781873"/>
            <a:ext cx="4298187" cy="354343"/>
            <a:chOff x="2330450" y="2101520"/>
            <a:chExt cx="4308475" cy="354343"/>
          </a:xfrm>
          <a:solidFill>
            <a:srgbClr val="006100"/>
          </a:solidFill>
        </p:grpSpPr>
        <p:sp>
          <p:nvSpPr>
            <p:cNvPr id="36" name="AutoShape 12">
              <a:extLst>
                <a:ext uri="{FF2B5EF4-FFF2-40B4-BE49-F238E27FC236}">
                  <a16:creationId xmlns:a16="http://schemas.microsoft.com/office/drawing/2014/main" id="{4D8AB25B-9EED-0432-FCB0-2CD8459CA367}"/>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7" name="Text Box 10">
              <a:extLst>
                <a:ext uri="{FF2B5EF4-FFF2-40B4-BE49-F238E27FC236}">
                  <a16:creationId xmlns:a16="http://schemas.microsoft.com/office/drawing/2014/main" id="{C0D18203-453E-CB4C-14AB-680744E37124}"/>
                </a:ext>
              </a:extLst>
            </p:cNvPr>
            <p:cNvSpPr txBox="1">
              <a:spLocks noChangeArrowheads="1"/>
            </p:cNvSpPr>
            <p:nvPr/>
          </p:nvSpPr>
          <p:spPr bwMode="auto">
            <a:xfrm>
              <a:off x="2525713" y="2101520"/>
              <a:ext cx="3924300" cy="353943"/>
            </a:xfrm>
            <a:prstGeom prst="rect">
              <a:avLst/>
            </a:prstGeom>
            <a:grp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38" name="组合 37">
            <a:extLst>
              <a:ext uri="{FF2B5EF4-FFF2-40B4-BE49-F238E27FC236}">
                <a16:creationId xmlns:a16="http://schemas.microsoft.com/office/drawing/2014/main" id="{C39E1302-A560-42F3-E050-CD65E191127C}"/>
              </a:ext>
            </a:extLst>
          </p:cNvPr>
          <p:cNvGrpSpPr>
            <a:grpSpLocks/>
          </p:cNvGrpSpPr>
          <p:nvPr>
            <p:custDataLst>
              <p:tags r:id="rId4"/>
            </p:custDataLst>
          </p:nvPr>
        </p:nvGrpSpPr>
        <p:grpSpPr bwMode="auto">
          <a:xfrm>
            <a:off x="5266430" y="2782274"/>
            <a:ext cx="2946400" cy="354343"/>
            <a:chOff x="2330450" y="2101520"/>
            <a:chExt cx="4308475" cy="354343"/>
          </a:xfrm>
          <a:solidFill>
            <a:srgbClr val="006100"/>
          </a:solidFill>
        </p:grpSpPr>
        <p:sp>
          <p:nvSpPr>
            <p:cNvPr id="39" name="AutoShape 12">
              <a:extLst>
                <a:ext uri="{FF2B5EF4-FFF2-40B4-BE49-F238E27FC236}">
                  <a16:creationId xmlns:a16="http://schemas.microsoft.com/office/drawing/2014/main" id="{1AF317F7-9E72-9F96-96EF-5551B18CFD4B}"/>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0" name="Text Box 10">
              <a:extLst>
                <a:ext uri="{FF2B5EF4-FFF2-40B4-BE49-F238E27FC236}">
                  <a16:creationId xmlns:a16="http://schemas.microsoft.com/office/drawing/2014/main" id="{71AE4168-950C-AE56-4133-F11B3188E26B}"/>
                </a:ext>
              </a:extLst>
            </p:cNvPr>
            <p:cNvSpPr txBox="1">
              <a:spLocks noChangeArrowheads="1"/>
            </p:cNvSpPr>
            <p:nvPr/>
          </p:nvSpPr>
          <p:spPr bwMode="auto">
            <a:xfrm>
              <a:off x="2525713" y="2101520"/>
              <a:ext cx="3924300" cy="353943"/>
            </a:xfrm>
            <a:prstGeom prst="rect">
              <a:avLst/>
            </a:prstGeom>
            <a:grp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41" name="文本框 40">
            <a:extLst>
              <a:ext uri="{FF2B5EF4-FFF2-40B4-BE49-F238E27FC236}">
                <a16:creationId xmlns:a16="http://schemas.microsoft.com/office/drawing/2014/main" id="{5779D6B9-65E6-EDDA-1092-C02144CE4985}"/>
              </a:ext>
            </a:extLst>
          </p:cNvPr>
          <p:cNvSpPr txBox="1"/>
          <p:nvPr/>
        </p:nvSpPr>
        <p:spPr>
          <a:xfrm>
            <a:off x="5266430" y="3254546"/>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本月整体新能源市场监测车型销量合计</a:t>
            </a:r>
            <a:r>
              <a:rPr lang="en-US" altLang="zh-CN" sz="900" b="1" kern="0" dirty="0">
                <a:solidFill>
                  <a:schemeClr val="bg2">
                    <a:lumMod val="25000"/>
                  </a:schemeClr>
                </a:solidFill>
                <a:latin typeface="思源黑体 CN" panose="020B0500000000000000" pitchFamily="34" charset="-122"/>
                <a:ea typeface="思源黑体 CN Normal" panose="020B0400000000000000" pitchFamily="34" charset="-122"/>
              </a:rPr>
              <a:t>97</a:t>
            </a:r>
            <a:r>
              <a:rPr kumimoji="0" lang="en-US" altLang="zh-CN"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.3</a:t>
            </a: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万辆</a:t>
            </a:r>
          </a:p>
        </p:txBody>
      </p:sp>
      <p:graphicFrame>
        <p:nvGraphicFramePr>
          <p:cNvPr id="42" name="图表 41">
            <a:extLst>
              <a:ext uri="{FF2B5EF4-FFF2-40B4-BE49-F238E27FC236}">
                <a16:creationId xmlns:a16="http://schemas.microsoft.com/office/drawing/2014/main" id="{40302F1F-9E86-8863-B6A6-89182BEE068C}"/>
              </a:ext>
            </a:extLst>
          </p:cNvPr>
          <p:cNvGraphicFramePr/>
          <p:nvPr>
            <p:extLst>
              <p:ext uri="{D42A27DB-BD31-4B8C-83A1-F6EECF244321}">
                <p14:modId xmlns:p14="http://schemas.microsoft.com/office/powerpoint/2010/main" val="3096716593"/>
              </p:ext>
            </p:extLst>
          </p:nvPr>
        </p:nvGraphicFramePr>
        <p:xfrm>
          <a:off x="10277126" y="3659281"/>
          <a:ext cx="1080000" cy="227422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3" name="表格 11">
            <a:extLst>
              <a:ext uri="{FF2B5EF4-FFF2-40B4-BE49-F238E27FC236}">
                <a16:creationId xmlns:a16="http://schemas.microsoft.com/office/drawing/2014/main" id="{A44C87D2-FABA-A127-D49E-208AC342C371}"/>
              </a:ext>
            </a:extLst>
          </p:cNvPr>
          <p:cNvGraphicFramePr>
            <a:graphicFrameLocks noGrp="1"/>
          </p:cNvGraphicFramePr>
          <p:nvPr>
            <p:extLst>
              <p:ext uri="{D42A27DB-BD31-4B8C-83A1-F6EECF244321}">
                <p14:modId xmlns:p14="http://schemas.microsoft.com/office/powerpoint/2010/main" val="2558656509"/>
              </p:ext>
            </p:extLst>
          </p:nvPr>
        </p:nvGraphicFramePr>
        <p:xfrm>
          <a:off x="9696049" y="3658876"/>
          <a:ext cx="646981" cy="2315205"/>
        </p:xfrm>
        <a:graphic>
          <a:graphicData uri="http://schemas.openxmlformats.org/drawingml/2006/table">
            <a:tbl>
              <a:tblPr firstRow="1" bandRow="1"/>
              <a:tblGrid>
                <a:gridCol w="646981">
                  <a:extLst>
                    <a:ext uri="{9D8B030D-6E8A-4147-A177-3AD203B41FA5}">
                      <a16:colId xmlns:a16="http://schemas.microsoft.com/office/drawing/2014/main" val="15100173"/>
                    </a:ext>
                  </a:extLst>
                </a:gridCol>
              </a:tblGrid>
              <a:tr h="771735">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1000" b="1" dirty="0">
                          <a:solidFill>
                            <a:schemeClr val="bg2">
                              <a:lumMod val="25000"/>
                            </a:schemeClr>
                          </a:solidFill>
                          <a:latin typeface="思源黑体 CN" panose="020B0500000000000000" pitchFamily="34" charset="-122"/>
                          <a:ea typeface="思源黑体 CN" panose="020B0500000000000000" pitchFamily="34" charset="-122"/>
                        </a:rPr>
                        <a:t>轿车</a:t>
                      </a:r>
                      <a:endParaRPr lang="en-US" altLang="zh-CN" sz="1000" b="1" dirty="0">
                        <a:solidFill>
                          <a:schemeClr val="bg2">
                            <a:lumMod val="25000"/>
                          </a:schemeClr>
                        </a:solidFill>
                        <a:latin typeface="思源黑体 CN" panose="020B0500000000000000" pitchFamily="34" charset="-122"/>
                        <a:ea typeface="思源黑体 CN" panose="020B0500000000000000" pitchFamily="34" charset="-122"/>
                      </a:endParaRPr>
                    </a:p>
                    <a:p>
                      <a:pPr marL="0" algn="ctr" defTabSz="914354"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-6.8%</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77173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SUV</a:t>
                      </a:r>
                    </a:p>
                    <a:p>
                      <a:pPr marL="0" algn="ctr" defTabSz="914354"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-4.3%</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77173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MPV</a:t>
                      </a:r>
                    </a:p>
                    <a:p>
                      <a:pPr marL="0" algn="ctr" defTabSz="914354"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-0.3%</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bl>
          </a:graphicData>
        </a:graphic>
      </p:graphicFrame>
      <p:graphicFrame>
        <p:nvGraphicFramePr>
          <p:cNvPr id="44" name="表格 12">
            <a:extLst>
              <a:ext uri="{FF2B5EF4-FFF2-40B4-BE49-F238E27FC236}">
                <a16:creationId xmlns:a16="http://schemas.microsoft.com/office/drawing/2014/main" id="{2930D159-31B5-72AE-1FAB-436F092DD712}"/>
              </a:ext>
            </a:extLst>
          </p:cNvPr>
          <p:cNvGraphicFramePr>
            <a:graphicFrameLocks noGrp="1"/>
          </p:cNvGraphicFramePr>
          <p:nvPr>
            <p:extLst>
              <p:ext uri="{D42A27DB-BD31-4B8C-83A1-F6EECF244321}">
                <p14:modId xmlns:p14="http://schemas.microsoft.com/office/powerpoint/2010/main" val="1414109328"/>
              </p:ext>
            </p:extLst>
          </p:nvPr>
        </p:nvGraphicFramePr>
        <p:xfrm>
          <a:off x="8544144" y="3254546"/>
          <a:ext cx="2938443" cy="476074"/>
        </p:xfrm>
        <a:graphic>
          <a:graphicData uri="http://schemas.openxmlformats.org/drawingml/2006/table">
            <a:tbl>
              <a:tblPr firstRow="1" bandRow="1"/>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上月成交均价</a:t>
                      </a:r>
                      <a:endParaRPr lang="en-US" altLang="zh-CN" sz="900" dirty="0">
                        <a:solidFill>
                          <a:schemeClr val="bg2">
                            <a:lumMod val="25000"/>
                          </a:schemeClr>
                        </a:solidFill>
                        <a:latin typeface="思源黑体 CN" panose="020B05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panose="020B05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marL="0" algn="ctr" defTabSz="914354" rtl="0" eaLnBrk="1" latinLnBrk="0" hangingPunct="1"/>
                      <a:r>
                        <a:rPr lang="zh-CN" altLang="en-US"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rPr>
                        <a:t>车身形式</a:t>
                      </a:r>
                      <a:endParaRPr lang="en-US" altLang="zh-CN"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endParaRPr>
                    </a:p>
                    <a:p>
                      <a:pPr marL="0" algn="ctr" defTabSz="914354" rtl="0" eaLnBrk="1" latinLnBrk="0" hangingPunct="1"/>
                      <a:r>
                        <a:rPr lang="zh-CN" altLang="en-US"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本月成交均价</a:t>
                      </a:r>
                      <a:endParaRPr lang="en-US" altLang="zh-CN" sz="900" dirty="0">
                        <a:solidFill>
                          <a:schemeClr val="bg2">
                            <a:lumMod val="25000"/>
                          </a:schemeClr>
                        </a:solidFill>
                        <a:latin typeface="思源黑体 CN" panose="020B05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panose="020B05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pSp>
        <p:nvGrpSpPr>
          <p:cNvPr id="45" name="组合 44">
            <a:extLst>
              <a:ext uri="{FF2B5EF4-FFF2-40B4-BE49-F238E27FC236}">
                <a16:creationId xmlns:a16="http://schemas.microsoft.com/office/drawing/2014/main" id="{72009421-1D7C-EDC9-0ABC-C016114FE9F9}"/>
              </a:ext>
            </a:extLst>
          </p:cNvPr>
          <p:cNvGrpSpPr>
            <a:grpSpLocks/>
          </p:cNvGrpSpPr>
          <p:nvPr>
            <p:custDataLst>
              <p:tags r:id="rId5"/>
            </p:custDataLst>
          </p:nvPr>
        </p:nvGrpSpPr>
        <p:grpSpPr bwMode="auto">
          <a:xfrm>
            <a:off x="8511016" y="2781873"/>
            <a:ext cx="3020583" cy="354343"/>
            <a:chOff x="2330450" y="2101520"/>
            <a:chExt cx="4308475" cy="354343"/>
          </a:xfrm>
          <a:solidFill>
            <a:srgbClr val="006100"/>
          </a:solidFill>
        </p:grpSpPr>
        <p:sp>
          <p:nvSpPr>
            <p:cNvPr id="46" name="AutoShape 12">
              <a:extLst>
                <a:ext uri="{FF2B5EF4-FFF2-40B4-BE49-F238E27FC236}">
                  <a16:creationId xmlns:a16="http://schemas.microsoft.com/office/drawing/2014/main" id="{07DB5D03-0E5A-A3CC-6C35-81A05CD4D5D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7" name="Text Box 10">
              <a:extLst>
                <a:ext uri="{FF2B5EF4-FFF2-40B4-BE49-F238E27FC236}">
                  <a16:creationId xmlns:a16="http://schemas.microsoft.com/office/drawing/2014/main" id="{91A51B6A-3FCF-C0AA-67E5-CC4B87BBB627}"/>
                </a:ext>
              </a:extLst>
            </p:cNvPr>
            <p:cNvSpPr txBox="1">
              <a:spLocks noChangeArrowheads="1"/>
            </p:cNvSpPr>
            <p:nvPr/>
          </p:nvSpPr>
          <p:spPr bwMode="auto">
            <a:xfrm>
              <a:off x="2525714" y="2101520"/>
              <a:ext cx="3924300" cy="353943"/>
            </a:xfrm>
            <a:prstGeom prst="rect">
              <a:avLst/>
            </a:prstGeom>
            <a:grp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月度均价环比变化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aphicFrame>
        <p:nvGraphicFramePr>
          <p:cNvPr id="48" name="图表 47">
            <a:extLst>
              <a:ext uri="{FF2B5EF4-FFF2-40B4-BE49-F238E27FC236}">
                <a16:creationId xmlns:a16="http://schemas.microsoft.com/office/drawing/2014/main" id="{118B8C74-EB11-3AA1-4855-42D648F3B3C0}"/>
              </a:ext>
            </a:extLst>
          </p:cNvPr>
          <p:cNvGraphicFramePr/>
          <p:nvPr>
            <p:extLst>
              <p:ext uri="{D42A27DB-BD31-4B8C-83A1-F6EECF244321}">
                <p14:modId xmlns:p14="http://schemas.microsoft.com/office/powerpoint/2010/main" val="228517516"/>
              </p:ext>
            </p:extLst>
          </p:nvPr>
        </p:nvGraphicFramePr>
        <p:xfrm>
          <a:off x="4755572" y="3423281"/>
          <a:ext cx="3910930" cy="2602187"/>
        </p:xfrm>
        <a:graphic>
          <a:graphicData uri="http://schemas.openxmlformats.org/drawingml/2006/chart">
            <c:chart xmlns:c="http://schemas.openxmlformats.org/drawingml/2006/chart" xmlns:r="http://schemas.openxmlformats.org/officeDocument/2006/relationships" r:id="rId9"/>
          </a:graphicData>
        </a:graphic>
      </p:graphicFrame>
      <p:sp>
        <p:nvSpPr>
          <p:cNvPr id="49" name="文本框 48">
            <a:extLst>
              <a:ext uri="{FF2B5EF4-FFF2-40B4-BE49-F238E27FC236}">
                <a16:creationId xmlns:a16="http://schemas.microsoft.com/office/drawing/2014/main" id="{B814328A-DA5D-0461-070F-4F64CC45AC9F}"/>
              </a:ext>
            </a:extLst>
          </p:cNvPr>
          <p:cNvSpPr txBox="1"/>
          <p:nvPr/>
        </p:nvSpPr>
        <p:spPr>
          <a:xfrm>
            <a:off x="5747954" y="4879062"/>
            <a:ext cx="1044000" cy="69249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轿车</a:t>
            </a:r>
            <a:endPar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noProof="0" dirty="0">
                <a:solidFill>
                  <a:srgbClr val="FFFFFF"/>
                </a:solidFill>
                <a:latin typeface="思源黑体 CN Normal" panose="020B0400000000000000" pitchFamily="34" charset="-122"/>
                <a:ea typeface="思源黑体 CN Normal" panose="020B0400000000000000" pitchFamily="34" charset="-122"/>
              </a:rPr>
              <a:t>49</a:t>
            </a:r>
            <a:r>
              <a:rPr lang="en-US" altLang="zh-CN" sz="700" dirty="0">
                <a:solidFill>
                  <a:srgbClr val="FFFFFF"/>
                </a:solidFill>
                <a:latin typeface="思源黑体 CN Normal" panose="020B0400000000000000" pitchFamily="34" charset="-122"/>
                <a:ea typeface="思源黑体 CN Normal" panose="020B0400000000000000" pitchFamily="34" charset="-122"/>
              </a:rPr>
              <a:t>.1</a:t>
            </a: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dirty="0">
                <a:solidFill>
                  <a:srgbClr val="FFFFFF"/>
                </a:solidFill>
                <a:latin typeface="思源黑体 CN Normal" panose="020B0400000000000000" pitchFamily="34" charset="-122"/>
                <a:ea typeface="思源黑体 CN Normal" panose="020B0400000000000000" pitchFamily="34" charset="-122"/>
              </a:rPr>
              <a:t>50</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a:t>
            </a:r>
          </a:p>
        </p:txBody>
      </p:sp>
      <p:sp>
        <p:nvSpPr>
          <p:cNvPr id="50" name="文本框 49">
            <a:extLst>
              <a:ext uri="{FF2B5EF4-FFF2-40B4-BE49-F238E27FC236}">
                <a16:creationId xmlns:a16="http://schemas.microsoft.com/office/drawing/2014/main" id="{F646BDF4-1846-F0FD-AF52-31373012F56E}"/>
              </a:ext>
            </a:extLst>
          </p:cNvPr>
          <p:cNvSpPr txBox="1"/>
          <p:nvPr/>
        </p:nvSpPr>
        <p:spPr>
          <a:xfrm>
            <a:off x="5974715" y="3767200"/>
            <a:ext cx="1044000" cy="69249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SUV</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noProof="0" dirty="0">
                <a:solidFill>
                  <a:srgbClr val="FFFFFF"/>
                </a:solidFill>
                <a:latin typeface="思源黑体 CN Normal" panose="020B0400000000000000" pitchFamily="34" charset="-122"/>
                <a:ea typeface="思源黑体 CN Normal" panose="020B0400000000000000" pitchFamily="34" charset="-122"/>
              </a:rPr>
              <a:t>45</a:t>
            </a:r>
            <a:r>
              <a:rPr lang="en-US" altLang="zh-CN" sz="700" dirty="0">
                <a:solidFill>
                  <a:srgbClr val="FFFFFF"/>
                </a:solidFill>
                <a:latin typeface="思源黑体 CN Normal" panose="020B0400000000000000" pitchFamily="34" charset="-122"/>
                <a:ea typeface="思源黑体 CN Normal" panose="020B0400000000000000" pitchFamily="34" charset="-122"/>
              </a:rPr>
              <a:t>.4</a:t>
            </a: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dirty="0">
                <a:solidFill>
                  <a:srgbClr val="FFFFFF"/>
                </a:solidFill>
                <a:latin typeface="思源黑体 CN Normal" panose="020B0400000000000000" pitchFamily="34" charset="-122"/>
                <a:ea typeface="思源黑体 CN Normal" panose="020B0400000000000000" pitchFamily="34" charset="-122"/>
              </a:rPr>
              <a:t>47</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a:t>
            </a:r>
          </a:p>
        </p:txBody>
      </p:sp>
      <p:graphicFrame>
        <p:nvGraphicFramePr>
          <p:cNvPr id="52" name="Object 4">
            <a:extLst>
              <a:ext uri="{FF2B5EF4-FFF2-40B4-BE49-F238E27FC236}">
                <a16:creationId xmlns:a16="http://schemas.microsoft.com/office/drawing/2014/main" id="{ED9C969D-4826-4FFF-C52C-0FB3FF96E02C}"/>
              </a:ext>
            </a:extLst>
          </p:cNvPr>
          <p:cNvGraphicFramePr>
            <a:graphicFrameLocks noChangeAspect="1"/>
          </p:cNvGraphicFramePr>
          <p:nvPr>
            <p:custDataLst>
              <p:tags r:id="rId6"/>
            </p:custDataLst>
            <p:extLst>
              <p:ext uri="{D42A27DB-BD31-4B8C-83A1-F6EECF244321}">
                <p14:modId xmlns:p14="http://schemas.microsoft.com/office/powerpoint/2010/main" val="870533084"/>
              </p:ext>
            </p:extLst>
          </p:nvPr>
        </p:nvGraphicFramePr>
        <p:xfrm>
          <a:off x="662433" y="3254545"/>
          <a:ext cx="4298187" cy="2678955"/>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53" name="图表 52">
            <a:extLst>
              <a:ext uri="{FF2B5EF4-FFF2-40B4-BE49-F238E27FC236}">
                <a16:creationId xmlns:a16="http://schemas.microsoft.com/office/drawing/2014/main" id="{7B1430CF-C8D5-A3A3-3121-17539EBFBF79}"/>
              </a:ext>
            </a:extLst>
          </p:cNvPr>
          <p:cNvGraphicFramePr/>
          <p:nvPr>
            <p:extLst>
              <p:ext uri="{D42A27DB-BD31-4B8C-83A1-F6EECF244321}">
                <p14:modId xmlns:p14="http://schemas.microsoft.com/office/powerpoint/2010/main" val="4087995569"/>
              </p:ext>
            </p:extLst>
          </p:nvPr>
        </p:nvGraphicFramePr>
        <p:xfrm>
          <a:off x="8681954" y="3659281"/>
          <a:ext cx="1080000" cy="2274220"/>
        </p:xfrm>
        <a:graphic>
          <a:graphicData uri="http://schemas.openxmlformats.org/drawingml/2006/chart">
            <c:chart xmlns:c="http://schemas.openxmlformats.org/drawingml/2006/chart" xmlns:r="http://schemas.openxmlformats.org/officeDocument/2006/relationships" r:id="rId11"/>
          </a:graphicData>
        </a:graphic>
      </p:graphicFrame>
      <p:sp>
        <p:nvSpPr>
          <p:cNvPr id="2" name="文本框 1">
            <a:extLst>
              <a:ext uri="{FF2B5EF4-FFF2-40B4-BE49-F238E27FC236}">
                <a16:creationId xmlns:a16="http://schemas.microsoft.com/office/drawing/2014/main" id="{68DAB7E4-257F-738A-B5B7-EBE730EF65E6}"/>
              </a:ext>
            </a:extLst>
          </p:cNvPr>
          <p:cNvSpPr txBox="1"/>
          <p:nvPr/>
        </p:nvSpPr>
        <p:spPr>
          <a:xfrm>
            <a:off x="4271768" y="3283294"/>
            <a:ext cx="685865" cy="184666"/>
          </a:xfrm>
          <a:prstGeom prst="rect">
            <a:avLst/>
          </a:prstGeom>
          <a:noFill/>
        </p:spPr>
        <p:txBody>
          <a:bodyPr wrap="square" rtlCol="0">
            <a:spAutoFit/>
          </a:bodyPr>
          <a:lstStyle/>
          <a:p>
            <a:pPr algn="ctr"/>
            <a:r>
              <a:rPr lang="zh-CN" altLang="en-US" sz="600" b="1" dirty="0">
                <a:solidFill>
                  <a:schemeClr val="bg2">
                    <a:lumMod val="25000"/>
                  </a:schemeClr>
                </a:solidFill>
                <a:latin typeface="思源黑体 CN" panose="020B0500000000000000" pitchFamily="34" charset="-122"/>
                <a:ea typeface="思源黑体 CN Normal" panose="020B0400000000000000" pitchFamily="34" charset="-122"/>
              </a:rPr>
              <a:t>单位：万元</a:t>
            </a:r>
          </a:p>
        </p:txBody>
      </p:sp>
      <p:sp>
        <p:nvSpPr>
          <p:cNvPr id="26" name="文本框 25">
            <a:extLst>
              <a:ext uri="{FF2B5EF4-FFF2-40B4-BE49-F238E27FC236}">
                <a16:creationId xmlns:a16="http://schemas.microsoft.com/office/drawing/2014/main" id="{172F3D55-1C61-75FC-E3F8-F5BB0C93D9BF}"/>
              </a:ext>
            </a:extLst>
          </p:cNvPr>
          <p:cNvSpPr txBox="1"/>
          <p:nvPr/>
        </p:nvSpPr>
        <p:spPr>
          <a:xfrm>
            <a:off x="7283162" y="5221154"/>
            <a:ext cx="1044000" cy="692497"/>
          </a:xfrm>
          <a:prstGeom prst="rect">
            <a:avLst/>
          </a:prstGeom>
          <a:noFill/>
        </p:spPr>
        <p:txBody>
          <a:bodyPr wrap="square" rtlCol="0">
            <a:spAutoFit/>
          </a:bodyPr>
          <a:lstStyle/>
          <a:p>
            <a:pPr algn="ctr">
              <a:lnSpc>
                <a:spcPct val="150000"/>
              </a:lnSpc>
              <a:defRPr/>
            </a:pPr>
            <a:r>
              <a:rPr lang="en-US" altLang="zh-CN" sz="1400" b="1" dirty="0">
                <a:solidFill>
                  <a:schemeClr val="bg2">
                    <a:lumMod val="25000"/>
                  </a:schemeClr>
                </a:solidFill>
                <a:latin typeface="思源黑体 CN" panose="020B0500000000000000" pitchFamily="34" charset="-122"/>
                <a:ea typeface="思源黑体 CN" panose="020B0500000000000000" pitchFamily="34" charset="-122"/>
              </a:rPr>
              <a:t>MPV</a:t>
            </a:r>
          </a:p>
          <a:p>
            <a:pPr algn="ctr">
              <a:lnSpc>
                <a:spcPct val="150000"/>
              </a:lnSpc>
              <a:defRPr/>
            </a:pPr>
            <a:r>
              <a:rPr lang="zh-CN" altLang="en-US" sz="700" dirty="0">
                <a:solidFill>
                  <a:schemeClr val="bg2">
                    <a:lumMod val="25000"/>
                  </a:schemeClr>
                </a:solidFill>
                <a:latin typeface="思源黑体 CN" panose="020B0500000000000000" pitchFamily="34" charset="-122"/>
                <a:ea typeface="思源黑体 CN" panose="020B0500000000000000" pitchFamily="34" charset="-122"/>
              </a:rPr>
              <a:t>监测销量</a:t>
            </a:r>
            <a:r>
              <a:rPr lang="en-US" altLang="zh-CN" sz="700" dirty="0">
                <a:solidFill>
                  <a:schemeClr val="bg2">
                    <a:lumMod val="25000"/>
                  </a:schemeClr>
                </a:solidFill>
                <a:latin typeface="思源黑体 CN" panose="020B0500000000000000" pitchFamily="34" charset="-122"/>
                <a:ea typeface="思源黑体 CN" panose="020B0500000000000000" pitchFamily="34" charset="-122"/>
              </a:rPr>
              <a:t>: 2.9</a:t>
            </a:r>
            <a:r>
              <a:rPr lang="zh-CN" altLang="en-US" sz="700" dirty="0">
                <a:solidFill>
                  <a:schemeClr val="bg2">
                    <a:lumMod val="25000"/>
                  </a:schemeClr>
                </a:solidFill>
                <a:latin typeface="思源黑体 CN" panose="020B0500000000000000" pitchFamily="34" charset="-122"/>
                <a:ea typeface="思源黑体 CN" panose="020B0500000000000000" pitchFamily="34" charset="-122"/>
              </a:rPr>
              <a:t>万辆</a:t>
            </a:r>
            <a:endParaRPr lang="en-US" altLang="zh-CN" sz="700" dirty="0">
              <a:solidFill>
                <a:schemeClr val="bg2">
                  <a:lumMod val="25000"/>
                </a:schemeClr>
              </a:solidFill>
              <a:latin typeface="思源黑体 CN" panose="020B0500000000000000" pitchFamily="34" charset="-122"/>
              <a:ea typeface="思源黑体 CN" panose="020B0500000000000000" pitchFamily="34" charset="-122"/>
            </a:endParaRPr>
          </a:p>
          <a:p>
            <a:pPr algn="ctr">
              <a:lnSpc>
                <a:spcPts val="900"/>
              </a:lnSpc>
              <a:defRPr/>
            </a:pPr>
            <a:r>
              <a:rPr lang="zh-CN" altLang="en-US" sz="700" dirty="0">
                <a:solidFill>
                  <a:schemeClr val="bg2">
                    <a:lumMod val="25000"/>
                  </a:schemeClr>
                </a:solidFill>
                <a:latin typeface="思源黑体 CN" panose="020B0500000000000000" pitchFamily="34" charset="-122"/>
                <a:ea typeface="思源黑体 CN" panose="020B0500000000000000" pitchFamily="34" charset="-122"/>
              </a:rPr>
              <a:t>份额占比</a:t>
            </a:r>
            <a:r>
              <a:rPr lang="en-US" altLang="zh-CN" sz="700" dirty="0">
                <a:solidFill>
                  <a:schemeClr val="bg2">
                    <a:lumMod val="25000"/>
                  </a:schemeClr>
                </a:solidFill>
                <a:latin typeface="思源黑体 CN" panose="020B0500000000000000" pitchFamily="34" charset="-122"/>
                <a:ea typeface="思源黑体 CN" panose="020B0500000000000000" pitchFamily="34" charset="-122"/>
              </a:rPr>
              <a:t>: 3%</a:t>
            </a:r>
          </a:p>
        </p:txBody>
      </p:sp>
    </p:spTree>
    <p:custDataLst>
      <p:tags r:id="rId1"/>
    </p:custDataLst>
    <p:extLst>
      <p:ext uri="{BB962C8B-B14F-4D97-AF65-F5344CB8AC3E}">
        <p14:creationId xmlns:p14="http://schemas.microsoft.com/office/powerpoint/2010/main" val="22699945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îş1íḓê"/>
        <p:cNvGrpSpPr/>
        <p:nvPr/>
      </p:nvGrpSpPr>
      <p:grpSpPr>
        <a:xfrm>
          <a:off x="0" y="0"/>
          <a:ext cx="0" cy="0"/>
          <a:chOff x="0" y="0"/>
          <a:chExt cx="0" cy="0"/>
        </a:xfrm>
      </p:grpSpPr>
      <p:sp>
        <p:nvSpPr>
          <p:cNvPr id="5" name="íṩlîḑè">
            <a:extLst>
              <a:ext uri="{FF2B5EF4-FFF2-40B4-BE49-F238E27FC236}">
                <a16:creationId xmlns:a16="http://schemas.microsoft.com/office/drawing/2014/main" id="{564E1998-ECBB-DF34-BECD-294163617811}"/>
              </a:ext>
            </a:extLst>
          </p:cNvPr>
          <p:cNvSpPr txBox="1">
            <a:spLocks/>
          </p:cNvSpPr>
          <p:nvPr/>
        </p:nvSpPr>
        <p:spPr>
          <a:xfrm>
            <a:off x="9094074" y="6524243"/>
            <a:ext cx="2909888" cy="206381"/>
          </a:xfrm>
          <a:prstGeom prst="rect">
            <a:avLst/>
          </a:prstGeom>
        </p:spPr>
        <p:txBody>
          <a:bodyPr vert="horz" lIns="91440" tIns="45720" rIns="91440" bIns="45720" rtlCol="0" anchor="ctr"/>
          <a:lstStyle>
            <a:defPPr>
              <a:defRPr lang="zh-CN"/>
            </a:defPPr>
            <a:lvl1pPr marL="0" algn="r" defTabSz="914400" rtl="0" eaLnBrk="1" latinLnBrk="0" hangingPunct="1">
              <a:defRPr lang="zh-CN" altLang="en-US" sz="1000"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en-US" altLang="zh-CN" sz="1600" b="0" i="0" u="none" strike="noStrike" kern="1200" cap="none" spc="0" normalizeH="0" baseline="0" noProof="0" smtClean="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endParaRPr>
          </a:p>
        </p:txBody>
      </p:sp>
      <p:sp>
        <p:nvSpPr>
          <p:cNvPr id="6" name="内容占位符 2">
            <a:extLst>
              <a:ext uri="{FF2B5EF4-FFF2-40B4-BE49-F238E27FC236}">
                <a16:creationId xmlns:a16="http://schemas.microsoft.com/office/drawing/2014/main" id="{B9C3F43F-F908-3399-502E-16511219B79F}"/>
              </a:ext>
            </a:extLst>
          </p:cNvPr>
          <p:cNvSpPr txBox="1">
            <a:spLocks/>
          </p:cNvSpPr>
          <p:nvPr>
            <p:custDataLst>
              <p:tags r:id="rId2"/>
            </p:custDataLst>
          </p:nvPr>
        </p:nvSpPr>
        <p:spPr bwMode="auto">
          <a:xfrm>
            <a:off x="669924" y="1154184"/>
            <a:ext cx="10848976" cy="151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006100"/>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MADE·8</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月新能源轿车市场价格变化指数为</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-5.15</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，市场成交均价</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11.88</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本月新能源轿车市场成交均价较上月下降</a:t>
            </a:r>
            <a:r>
              <a:rPr lang="en-US" altLang="zh-CN" sz="1400" noProof="0" dirty="0">
                <a:solidFill>
                  <a:srgbClr val="5F5F5F"/>
                </a:solidFill>
                <a:latin typeface="思源黑体 CN" panose="020B0500000000000000" pitchFamily="34" charset="-122"/>
                <a:ea typeface="思源黑体 CN" panose="020B0500000000000000" pitchFamily="34" charset="-122"/>
              </a:rPr>
              <a:t>8</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,649</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元，环比下降</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6.8%</a:t>
            </a:r>
          </a:p>
          <a:p>
            <a:pPr lvl="0" eaLnBrk="1" hangingPunct="1">
              <a:lnSpc>
                <a:spcPts val="2000"/>
              </a:lnSpc>
              <a:spcAft>
                <a:spcPts val="600"/>
              </a:spcAft>
              <a:buFont typeface="Wingdings" pitchFamily="2" charset="2"/>
              <a:buChar char="Ø"/>
              <a:defRPr/>
            </a:pP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本月新能源轿车市场</a:t>
            </a:r>
            <a:r>
              <a:rPr lang="zh-CN" altLang="en-US" sz="1400" dirty="0">
                <a:solidFill>
                  <a:srgbClr val="5F5F5F"/>
                </a:solidFill>
                <a:latin typeface="思源黑体 CN" panose="020B0500000000000000" pitchFamily="34" charset="-122"/>
                <a:ea typeface="思源黑体 CN" panose="020B0500000000000000" pitchFamily="34" charset="-122"/>
              </a:rPr>
              <a:t>整体均价下降，相比上月</a:t>
            </a:r>
            <a:r>
              <a:rPr lang="en-US" altLang="zh-CN" sz="1400" dirty="0">
                <a:solidFill>
                  <a:srgbClr val="5F5F5F"/>
                </a:solidFill>
                <a:latin typeface="思源黑体 CN" panose="020B0500000000000000" pitchFamily="34" charset="-122"/>
                <a:ea typeface="思源黑体 CN" panose="020B0500000000000000" pitchFamily="34" charset="-122"/>
              </a:rPr>
              <a:t>A</a:t>
            </a:r>
            <a:r>
              <a:rPr lang="zh-CN" altLang="en-US" sz="1400" dirty="0">
                <a:solidFill>
                  <a:srgbClr val="5F5F5F"/>
                </a:solidFill>
                <a:latin typeface="思源黑体 CN" panose="020B0500000000000000" pitchFamily="34" charset="-122"/>
                <a:ea typeface="思源黑体 CN" panose="020B0500000000000000" pitchFamily="34" charset="-122"/>
              </a:rPr>
              <a:t>级、</a:t>
            </a:r>
            <a:r>
              <a:rPr lang="en-US" altLang="zh-CN" sz="1400" dirty="0">
                <a:solidFill>
                  <a:srgbClr val="5F5F5F"/>
                </a:solidFill>
                <a:latin typeface="思源黑体 CN" panose="020B0500000000000000" pitchFamily="34" charset="-122"/>
                <a:ea typeface="思源黑体 CN" panose="020B0500000000000000" pitchFamily="34" charset="-122"/>
              </a:rPr>
              <a:t>B</a:t>
            </a:r>
            <a:r>
              <a:rPr lang="zh-CN" altLang="en-US" sz="1400" dirty="0">
                <a:solidFill>
                  <a:srgbClr val="5F5F5F"/>
                </a:solidFill>
                <a:latin typeface="思源黑体 CN" panose="020B0500000000000000" pitchFamily="34" charset="-122"/>
                <a:ea typeface="思源黑体 CN" panose="020B0500000000000000" pitchFamily="34" charset="-122"/>
              </a:rPr>
              <a:t>级和</a:t>
            </a:r>
            <a:r>
              <a:rPr lang="en-US" altLang="zh-CN" sz="1400" dirty="0">
                <a:solidFill>
                  <a:srgbClr val="5F5F5F"/>
                </a:solidFill>
                <a:latin typeface="思源黑体 CN" panose="020B0500000000000000" pitchFamily="34" charset="-122"/>
                <a:ea typeface="思源黑体 CN" panose="020B0500000000000000" pitchFamily="34" charset="-122"/>
              </a:rPr>
              <a:t>C</a:t>
            </a:r>
            <a:r>
              <a:rPr lang="zh-CN" altLang="en-US" sz="1400" dirty="0">
                <a:solidFill>
                  <a:srgbClr val="5F5F5F"/>
                </a:solidFill>
                <a:latin typeface="思源黑体 CN" panose="020B0500000000000000" pitchFamily="34" charset="-122"/>
                <a:ea typeface="思源黑体 CN" panose="020B0500000000000000" pitchFamily="34" charset="-122"/>
              </a:rPr>
              <a:t>级新能源轿车的销量占比下降，且各细分市场的成交均价均有不同程度的下降</a:t>
            </a:r>
            <a:endParaRPr lang="en-US" altLang="zh-CN" sz="1400" dirty="0">
              <a:solidFill>
                <a:srgbClr val="C00000"/>
              </a:solidFill>
              <a:latin typeface="思源黑体 CN" panose="020B0500000000000000" pitchFamily="34" charset="-122"/>
              <a:ea typeface="思源黑体 CN" panose="020B0500000000000000" pitchFamily="34" charset="-122"/>
            </a:endParaRPr>
          </a:p>
        </p:txBody>
      </p:sp>
      <p:sp>
        <p:nvSpPr>
          <p:cNvPr id="30" name="ïsľiḋè">
            <a:extLst>
              <a:ext uri="{FF2B5EF4-FFF2-40B4-BE49-F238E27FC236}">
                <a16:creationId xmlns:a16="http://schemas.microsoft.com/office/drawing/2014/main" id="{61D0CB05-BBC0-9B78-22F4-13EC102A5F48}"/>
              </a:ext>
            </a:extLst>
          </p:cNvPr>
          <p:cNvSpPr>
            <a:spLocks noGrp="1"/>
          </p:cNvSpPr>
          <p:nvPr>
            <p:ph type="title" idx="4294967295"/>
          </p:nvPr>
        </p:nvSpPr>
        <p:spPr>
          <a:xfrm>
            <a:off x="669925" y="308450"/>
            <a:ext cx="9378202" cy="720250"/>
          </a:xfrm>
        </p:spPr>
        <p:txBody>
          <a:bodyPr/>
          <a:lstStyle/>
          <a:p>
            <a:r>
              <a:rPr lang="zh-CN" altLang="en-US" dirty="0">
                <a:latin typeface="思源黑体 CN" panose="020B0500000000000000" pitchFamily="34" charset="-122"/>
                <a:ea typeface="思源黑体 CN" panose="020B0500000000000000" pitchFamily="34" charset="-122"/>
              </a:rPr>
              <a:t>加权价格变化指数</a:t>
            </a:r>
            <a:r>
              <a:rPr lang="en-US" altLang="zh-CN" dirty="0">
                <a:latin typeface="思源黑体 CN" panose="020B0500000000000000" pitchFamily="34" charset="-122"/>
                <a:ea typeface="思源黑体 CN" panose="020B0500000000000000" pitchFamily="34" charset="-122"/>
              </a:rPr>
              <a:t>—</a:t>
            </a:r>
            <a:r>
              <a:rPr lang="zh-CN" altLang="en-US" dirty="0">
                <a:latin typeface="思源黑体 CN" panose="020B0500000000000000" pitchFamily="34" charset="-122"/>
                <a:ea typeface="思源黑体 CN" panose="020B0500000000000000" pitchFamily="34" charset="-122"/>
              </a:rPr>
              <a:t>新能源轿车市场</a:t>
            </a:r>
          </a:p>
        </p:txBody>
      </p:sp>
      <p:grpSp>
        <p:nvGrpSpPr>
          <p:cNvPr id="35" name="组合 34">
            <a:extLst>
              <a:ext uri="{FF2B5EF4-FFF2-40B4-BE49-F238E27FC236}">
                <a16:creationId xmlns:a16="http://schemas.microsoft.com/office/drawing/2014/main" id="{1D81E14B-F23E-4284-C9EF-B421C76DF3C0}"/>
              </a:ext>
            </a:extLst>
          </p:cNvPr>
          <p:cNvGrpSpPr>
            <a:grpSpLocks/>
          </p:cNvGrpSpPr>
          <p:nvPr>
            <p:custDataLst>
              <p:tags r:id="rId3"/>
            </p:custDataLst>
          </p:nvPr>
        </p:nvGrpSpPr>
        <p:grpSpPr bwMode="auto">
          <a:xfrm>
            <a:off x="660400" y="2781873"/>
            <a:ext cx="4298187" cy="354343"/>
            <a:chOff x="2330450" y="2101520"/>
            <a:chExt cx="4308475" cy="354343"/>
          </a:xfrm>
          <a:solidFill>
            <a:srgbClr val="006100"/>
          </a:solidFill>
        </p:grpSpPr>
        <p:sp>
          <p:nvSpPr>
            <p:cNvPr id="36" name="AutoShape 12">
              <a:extLst>
                <a:ext uri="{FF2B5EF4-FFF2-40B4-BE49-F238E27FC236}">
                  <a16:creationId xmlns:a16="http://schemas.microsoft.com/office/drawing/2014/main" id="{4D8AB25B-9EED-0432-FCB0-2CD8459CA367}"/>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7" name="Text Box 10">
              <a:extLst>
                <a:ext uri="{FF2B5EF4-FFF2-40B4-BE49-F238E27FC236}">
                  <a16:creationId xmlns:a16="http://schemas.microsoft.com/office/drawing/2014/main" id="{C0D18203-453E-CB4C-14AB-680744E37124}"/>
                </a:ext>
              </a:extLst>
            </p:cNvPr>
            <p:cNvSpPr txBox="1">
              <a:spLocks noChangeArrowheads="1"/>
            </p:cNvSpPr>
            <p:nvPr/>
          </p:nvSpPr>
          <p:spPr bwMode="auto">
            <a:xfrm>
              <a:off x="2525713" y="2101520"/>
              <a:ext cx="3924300" cy="353943"/>
            </a:xfrm>
            <a:prstGeom prst="rect">
              <a:avLst/>
            </a:prstGeom>
            <a:grp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38" name="组合 37">
            <a:extLst>
              <a:ext uri="{FF2B5EF4-FFF2-40B4-BE49-F238E27FC236}">
                <a16:creationId xmlns:a16="http://schemas.microsoft.com/office/drawing/2014/main" id="{C39E1302-A560-42F3-E050-CD65E191127C}"/>
              </a:ext>
            </a:extLst>
          </p:cNvPr>
          <p:cNvGrpSpPr>
            <a:grpSpLocks/>
          </p:cNvGrpSpPr>
          <p:nvPr>
            <p:custDataLst>
              <p:tags r:id="rId4"/>
            </p:custDataLst>
          </p:nvPr>
        </p:nvGrpSpPr>
        <p:grpSpPr bwMode="auto">
          <a:xfrm>
            <a:off x="5266430" y="2782274"/>
            <a:ext cx="2946400" cy="354343"/>
            <a:chOff x="2330450" y="2101520"/>
            <a:chExt cx="4308475" cy="354343"/>
          </a:xfrm>
          <a:solidFill>
            <a:srgbClr val="006100"/>
          </a:solidFill>
        </p:grpSpPr>
        <p:sp>
          <p:nvSpPr>
            <p:cNvPr id="39" name="AutoShape 12">
              <a:extLst>
                <a:ext uri="{FF2B5EF4-FFF2-40B4-BE49-F238E27FC236}">
                  <a16:creationId xmlns:a16="http://schemas.microsoft.com/office/drawing/2014/main" id="{1AF317F7-9E72-9F96-96EF-5551B18CFD4B}"/>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0" name="Text Box 10">
              <a:extLst>
                <a:ext uri="{FF2B5EF4-FFF2-40B4-BE49-F238E27FC236}">
                  <a16:creationId xmlns:a16="http://schemas.microsoft.com/office/drawing/2014/main" id="{71AE4168-950C-AE56-4133-F11B3188E26B}"/>
                </a:ext>
              </a:extLst>
            </p:cNvPr>
            <p:cNvSpPr txBox="1">
              <a:spLocks noChangeArrowheads="1"/>
            </p:cNvSpPr>
            <p:nvPr/>
          </p:nvSpPr>
          <p:spPr bwMode="auto">
            <a:xfrm>
              <a:off x="2525713" y="2101520"/>
              <a:ext cx="3924300" cy="353943"/>
            </a:xfrm>
            <a:prstGeom prst="rect">
              <a:avLst/>
            </a:prstGeom>
            <a:grp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41" name="文本框 40">
            <a:extLst>
              <a:ext uri="{FF2B5EF4-FFF2-40B4-BE49-F238E27FC236}">
                <a16:creationId xmlns:a16="http://schemas.microsoft.com/office/drawing/2014/main" id="{5779D6B9-65E6-EDDA-1092-C02144CE4985}"/>
              </a:ext>
            </a:extLst>
          </p:cNvPr>
          <p:cNvSpPr txBox="1"/>
          <p:nvPr/>
        </p:nvSpPr>
        <p:spPr>
          <a:xfrm>
            <a:off x="5299533" y="3254546"/>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本月新能源轿车市场监测车型销量合计</a:t>
            </a:r>
            <a:r>
              <a:rPr kumimoji="0" lang="en-US" altLang="zh-CN"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49.1</a:t>
            </a: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万辆</a:t>
            </a:r>
          </a:p>
        </p:txBody>
      </p:sp>
      <p:grpSp>
        <p:nvGrpSpPr>
          <p:cNvPr id="45" name="组合 44">
            <a:extLst>
              <a:ext uri="{FF2B5EF4-FFF2-40B4-BE49-F238E27FC236}">
                <a16:creationId xmlns:a16="http://schemas.microsoft.com/office/drawing/2014/main" id="{72009421-1D7C-EDC9-0ABC-C016114FE9F9}"/>
              </a:ext>
            </a:extLst>
          </p:cNvPr>
          <p:cNvGrpSpPr>
            <a:grpSpLocks/>
          </p:cNvGrpSpPr>
          <p:nvPr>
            <p:custDataLst>
              <p:tags r:id="rId5"/>
            </p:custDataLst>
          </p:nvPr>
        </p:nvGrpSpPr>
        <p:grpSpPr bwMode="auto">
          <a:xfrm>
            <a:off x="8511016" y="2781873"/>
            <a:ext cx="3020583" cy="354343"/>
            <a:chOff x="2330450" y="2101520"/>
            <a:chExt cx="4308475" cy="354343"/>
          </a:xfrm>
          <a:solidFill>
            <a:srgbClr val="006100"/>
          </a:solidFill>
        </p:grpSpPr>
        <p:sp>
          <p:nvSpPr>
            <p:cNvPr id="46" name="AutoShape 12">
              <a:extLst>
                <a:ext uri="{FF2B5EF4-FFF2-40B4-BE49-F238E27FC236}">
                  <a16:creationId xmlns:a16="http://schemas.microsoft.com/office/drawing/2014/main" id="{07DB5D03-0E5A-A3CC-6C35-81A05CD4D5D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7" name="Text Box 10">
              <a:extLst>
                <a:ext uri="{FF2B5EF4-FFF2-40B4-BE49-F238E27FC236}">
                  <a16:creationId xmlns:a16="http://schemas.microsoft.com/office/drawing/2014/main" id="{91A51B6A-3FCF-C0AA-67E5-CC4B87BBB627}"/>
                </a:ext>
              </a:extLst>
            </p:cNvPr>
            <p:cNvSpPr txBox="1">
              <a:spLocks noChangeArrowheads="1"/>
            </p:cNvSpPr>
            <p:nvPr/>
          </p:nvSpPr>
          <p:spPr bwMode="auto">
            <a:xfrm>
              <a:off x="2525714" y="2101520"/>
              <a:ext cx="3924300" cy="353943"/>
            </a:xfrm>
            <a:prstGeom prst="rect">
              <a:avLst/>
            </a:prstGeom>
            <a:grp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月度均价环比变化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aphicFrame>
        <p:nvGraphicFramePr>
          <p:cNvPr id="52" name="Object 4">
            <a:extLst>
              <a:ext uri="{FF2B5EF4-FFF2-40B4-BE49-F238E27FC236}">
                <a16:creationId xmlns:a16="http://schemas.microsoft.com/office/drawing/2014/main" id="{ED9C969D-4826-4FFF-C52C-0FB3FF96E02C}"/>
              </a:ext>
            </a:extLst>
          </p:cNvPr>
          <p:cNvGraphicFramePr>
            <a:graphicFrameLocks noChangeAspect="1"/>
          </p:cNvGraphicFramePr>
          <p:nvPr>
            <p:custDataLst>
              <p:tags r:id="rId6"/>
            </p:custDataLst>
            <p:extLst>
              <p:ext uri="{D42A27DB-BD31-4B8C-83A1-F6EECF244321}">
                <p14:modId xmlns:p14="http://schemas.microsoft.com/office/powerpoint/2010/main" val="1649222341"/>
              </p:ext>
            </p:extLst>
          </p:nvPr>
        </p:nvGraphicFramePr>
        <p:xfrm>
          <a:off x="662433" y="3254545"/>
          <a:ext cx="4298187" cy="2678955"/>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0" name="图表 9">
            <a:extLst>
              <a:ext uri="{FF2B5EF4-FFF2-40B4-BE49-F238E27FC236}">
                <a16:creationId xmlns:a16="http://schemas.microsoft.com/office/drawing/2014/main" id="{94B34CAF-5367-0E4E-A35E-46DA50AECDA0}"/>
              </a:ext>
            </a:extLst>
          </p:cNvPr>
          <p:cNvGraphicFramePr/>
          <p:nvPr>
            <p:extLst>
              <p:ext uri="{D42A27DB-BD31-4B8C-83A1-F6EECF244321}">
                <p14:modId xmlns:p14="http://schemas.microsoft.com/office/powerpoint/2010/main" val="3932831578"/>
              </p:ext>
            </p:extLst>
          </p:nvPr>
        </p:nvGraphicFramePr>
        <p:xfrm>
          <a:off x="10276313" y="362342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11" name="表格 11">
            <a:extLst>
              <a:ext uri="{FF2B5EF4-FFF2-40B4-BE49-F238E27FC236}">
                <a16:creationId xmlns:a16="http://schemas.microsoft.com/office/drawing/2014/main" id="{3CA8EA4B-F89F-C482-C688-DD1C33A1F564}"/>
              </a:ext>
            </a:extLst>
          </p:cNvPr>
          <p:cNvGraphicFramePr>
            <a:graphicFrameLocks noGrp="1"/>
          </p:cNvGraphicFramePr>
          <p:nvPr>
            <p:extLst>
              <p:ext uri="{D42A27DB-BD31-4B8C-83A1-F6EECF244321}">
                <p14:modId xmlns:p14="http://schemas.microsoft.com/office/powerpoint/2010/main" val="1831234318"/>
              </p:ext>
            </p:extLst>
          </p:nvPr>
        </p:nvGraphicFramePr>
        <p:xfrm>
          <a:off x="9693481" y="3695884"/>
          <a:ext cx="646981" cy="2201755"/>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440351">
                <a:tc>
                  <a:txBody>
                    <a:bodyPr/>
                    <a:lstStyle/>
                    <a:p>
                      <a:pPr algn="ctr"/>
                      <a:r>
                        <a:rPr lang="en-US" altLang="zh-CN" sz="1000" b="1" dirty="0">
                          <a:solidFill>
                            <a:schemeClr val="bg2">
                              <a:lumMod val="25000"/>
                            </a:schemeClr>
                          </a:solidFill>
                          <a:latin typeface="思源黑体 CN" panose="020B0500000000000000" pitchFamily="34" charset="-122"/>
                          <a:ea typeface="思源黑体 CN" panose="020B0500000000000000" pitchFamily="34" charset="-122"/>
                        </a:rPr>
                        <a:t>A00</a:t>
                      </a:r>
                      <a:r>
                        <a:rPr lang="zh-CN" altLang="en-US" sz="1000" b="1" dirty="0">
                          <a:solidFill>
                            <a:schemeClr val="bg2">
                              <a:lumMod val="25000"/>
                            </a:schemeClr>
                          </a:solidFill>
                          <a:latin typeface="思源黑体 CN" panose="020B0500000000000000" pitchFamily="34" charset="-122"/>
                          <a:ea typeface="思源黑体 CN" panose="020B0500000000000000" pitchFamily="34" charset="-122"/>
                        </a:rPr>
                        <a:t>级</a:t>
                      </a:r>
                      <a:endParaRPr lang="en-US" altLang="zh-CN" sz="1000" b="1" dirty="0">
                        <a:solidFill>
                          <a:schemeClr val="bg2">
                            <a:lumMod val="25000"/>
                          </a:schemeClr>
                        </a:solidFill>
                        <a:latin typeface="思源黑体 CN" panose="020B0500000000000000" pitchFamily="34" charset="-122"/>
                        <a:ea typeface="思源黑体 CN" panose="020B0500000000000000" pitchFamily="34" charset="-122"/>
                      </a:endParaRPr>
                    </a:p>
                    <a:p>
                      <a:pPr algn="ctr"/>
                      <a:r>
                        <a:rPr lang="en-US" altLang="zh-CN" sz="900" b="1" dirty="0">
                          <a:solidFill>
                            <a:srgbClr val="006100"/>
                          </a:solidFill>
                          <a:latin typeface="思源黑体 CN" panose="020B0500000000000000" pitchFamily="34" charset="-122"/>
                          <a:ea typeface="思源黑体 CN" panose="020B0500000000000000" pitchFamily="34" charset="-122"/>
                        </a:rPr>
                        <a:t>-1.6%</a:t>
                      </a:r>
                      <a:endParaRPr lang="zh-CN" altLang="en-US" sz="900" b="1" dirty="0">
                        <a:solidFill>
                          <a:srgbClr val="006100"/>
                        </a:solidFill>
                        <a:latin typeface="思源黑体 CN" panose="020B0500000000000000" pitchFamily="34" charset="-122"/>
                        <a:ea typeface="思源黑体 CN" panose="020B0500000000000000" pitchFamily="34" charset="-122"/>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440351">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A0</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algn="ctr"/>
                      <a:r>
                        <a:rPr lang="en-US" altLang="zh-CN" sz="900" b="1" dirty="0">
                          <a:solidFill>
                            <a:srgbClr val="006100"/>
                          </a:solidFill>
                          <a:latin typeface="思源黑体 CN" panose="020B0500000000000000" pitchFamily="34" charset="-122"/>
                          <a:ea typeface="思源黑体 CN" panose="020B0500000000000000" pitchFamily="34" charset="-122"/>
                        </a:rPr>
                        <a:t>-1.4%</a:t>
                      </a:r>
                      <a:endParaRPr lang="zh-CN" altLang="en-US" sz="900" b="1" dirty="0">
                        <a:solidFill>
                          <a:srgbClr val="006100"/>
                        </a:solidFill>
                        <a:latin typeface="思源黑体 CN" panose="020B0500000000000000" pitchFamily="34" charset="-122"/>
                        <a:ea typeface="思源黑体 CN" panose="020B0500000000000000" pitchFamily="34" charset="-122"/>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39187881"/>
                  </a:ext>
                </a:extLst>
              </a:tr>
              <a:tr h="440351">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A</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354"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-3.1%</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440351">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B</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-1.8%</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r h="440351">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C</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354"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-2.3%</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30969555"/>
                  </a:ext>
                </a:extLst>
              </a:tr>
            </a:tbl>
          </a:graphicData>
        </a:graphic>
      </p:graphicFrame>
      <p:graphicFrame>
        <p:nvGraphicFramePr>
          <p:cNvPr id="12" name="图表 11">
            <a:extLst>
              <a:ext uri="{FF2B5EF4-FFF2-40B4-BE49-F238E27FC236}">
                <a16:creationId xmlns:a16="http://schemas.microsoft.com/office/drawing/2014/main" id="{62AEAD40-6BD8-EA0B-346A-42436C63F41D}"/>
              </a:ext>
            </a:extLst>
          </p:cNvPr>
          <p:cNvGraphicFramePr/>
          <p:nvPr>
            <p:extLst>
              <p:ext uri="{D42A27DB-BD31-4B8C-83A1-F6EECF244321}">
                <p14:modId xmlns:p14="http://schemas.microsoft.com/office/powerpoint/2010/main" val="151197752"/>
              </p:ext>
            </p:extLst>
          </p:nvPr>
        </p:nvGraphicFramePr>
        <p:xfrm>
          <a:off x="8681141" y="3623421"/>
          <a:ext cx="1080000" cy="227422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15" name="表格 12">
            <a:extLst>
              <a:ext uri="{FF2B5EF4-FFF2-40B4-BE49-F238E27FC236}">
                <a16:creationId xmlns:a16="http://schemas.microsoft.com/office/drawing/2014/main" id="{9BA214BF-5873-6C70-E929-AFE89A7743EB}"/>
              </a:ext>
            </a:extLst>
          </p:cNvPr>
          <p:cNvGraphicFramePr>
            <a:graphicFrameLocks noGrp="1"/>
          </p:cNvGraphicFramePr>
          <p:nvPr>
            <p:extLst>
              <p:ext uri="{D42A27DB-BD31-4B8C-83A1-F6EECF244321}">
                <p14:modId xmlns:p14="http://schemas.microsoft.com/office/powerpoint/2010/main" val="4220106697"/>
              </p:ext>
            </p:extLst>
          </p:nvPr>
        </p:nvGraphicFramePr>
        <p:xfrm>
          <a:off x="8544144" y="3254546"/>
          <a:ext cx="2938443" cy="476074"/>
        </p:xfrm>
        <a:graphic>
          <a:graphicData uri="http://schemas.openxmlformats.org/drawingml/2006/table">
            <a:tbl>
              <a:tblPr firstRow="1" bandRow="1"/>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上月成交均价</a:t>
                      </a:r>
                      <a:endParaRPr lang="en-US" altLang="zh-CN" sz="900" dirty="0">
                        <a:solidFill>
                          <a:schemeClr val="bg2">
                            <a:lumMod val="25000"/>
                          </a:schemeClr>
                        </a:solidFill>
                        <a:latin typeface="思源黑体 CN" panose="020B05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panose="020B05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marL="0" algn="ctr" defTabSz="914354" rtl="0" eaLnBrk="1" latinLnBrk="0" hangingPunct="1"/>
                      <a:r>
                        <a:rPr lang="zh-CN" altLang="en-US"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rPr>
                        <a:t>细分市场</a:t>
                      </a:r>
                      <a:endParaRPr lang="en-US" altLang="zh-CN"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endParaRPr>
                    </a:p>
                    <a:p>
                      <a:pPr marL="0" algn="ctr" defTabSz="914354" rtl="0" eaLnBrk="1" latinLnBrk="0" hangingPunct="1"/>
                      <a:r>
                        <a:rPr lang="zh-CN" altLang="en-US"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本月成交均价</a:t>
                      </a:r>
                      <a:endParaRPr lang="en-US" altLang="zh-CN" sz="900" dirty="0">
                        <a:solidFill>
                          <a:schemeClr val="bg2">
                            <a:lumMod val="25000"/>
                          </a:schemeClr>
                        </a:solidFill>
                        <a:latin typeface="思源黑体 CN" panose="020B05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panose="020B05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aphicFrame>
        <p:nvGraphicFramePr>
          <p:cNvPr id="16" name="图表 15">
            <a:extLst>
              <a:ext uri="{FF2B5EF4-FFF2-40B4-BE49-F238E27FC236}">
                <a16:creationId xmlns:a16="http://schemas.microsoft.com/office/drawing/2014/main" id="{D2F20FB4-99FC-E0A3-633C-E48591720137}"/>
              </a:ext>
            </a:extLst>
          </p:cNvPr>
          <p:cNvGraphicFramePr/>
          <p:nvPr>
            <p:extLst>
              <p:ext uri="{D42A27DB-BD31-4B8C-83A1-F6EECF244321}">
                <p14:modId xmlns:p14="http://schemas.microsoft.com/office/powerpoint/2010/main" val="2677865533"/>
              </p:ext>
            </p:extLst>
          </p:nvPr>
        </p:nvGraphicFramePr>
        <p:xfrm>
          <a:off x="5066663" y="3423281"/>
          <a:ext cx="3910930" cy="2602187"/>
        </p:xfrm>
        <a:graphic>
          <a:graphicData uri="http://schemas.openxmlformats.org/drawingml/2006/chart">
            <c:chart xmlns:c="http://schemas.openxmlformats.org/drawingml/2006/chart" xmlns:r="http://schemas.openxmlformats.org/officeDocument/2006/relationships" r:id="rId11"/>
          </a:graphicData>
        </a:graphic>
      </p:graphicFrame>
      <p:sp>
        <p:nvSpPr>
          <p:cNvPr id="17" name="文本框 16">
            <a:extLst>
              <a:ext uri="{FF2B5EF4-FFF2-40B4-BE49-F238E27FC236}">
                <a16:creationId xmlns:a16="http://schemas.microsoft.com/office/drawing/2014/main" id="{BBA78F07-5B46-804C-3592-4C0DE36F42D8}"/>
              </a:ext>
            </a:extLst>
          </p:cNvPr>
          <p:cNvSpPr txBox="1"/>
          <p:nvPr/>
        </p:nvSpPr>
        <p:spPr>
          <a:xfrm>
            <a:off x="6039824" y="3786144"/>
            <a:ext cx="1044000" cy="69249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B</a:t>
            </a:r>
            <a:r>
              <a:rPr kumimoji="0" lang="zh-CN" altLang="en-US"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级</a:t>
            </a:r>
            <a:endPar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16.0</a:t>
            </a: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dirty="0">
                <a:solidFill>
                  <a:srgbClr val="FFFFFF"/>
                </a:solidFill>
                <a:latin typeface="思源黑体 CN Normal" panose="020B0400000000000000" pitchFamily="34" charset="-122"/>
                <a:ea typeface="思源黑体 CN Normal" panose="020B0400000000000000" pitchFamily="34" charset="-122"/>
              </a:rPr>
              <a:t>33</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a:t>
            </a:r>
          </a:p>
        </p:txBody>
      </p:sp>
      <p:sp>
        <p:nvSpPr>
          <p:cNvPr id="18" name="文本框 17">
            <a:extLst>
              <a:ext uri="{FF2B5EF4-FFF2-40B4-BE49-F238E27FC236}">
                <a16:creationId xmlns:a16="http://schemas.microsoft.com/office/drawing/2014/main" id="{BC36F532-8E8B-C6A5-57EB-69BE5F0DD925}"/>
              </a:ext>
            </a:extLst>
          </p:cNvPr>
          <p:cNvSpPr txBox="1"/>
          <p:nvPr/>
        </p:nvSpPr>
        <p:spPr>
          <a:xfrm>
            <a:off x="5628974" y="4635348"/>
            <a:ext cx="1044000" cy="69249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A</a:t>
            </a:r>
            <a:r>
              <a:rPr kumimoji="0" lang="zh-CN" altLang="en-US"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级</a:t>
            </a:r>
            <a:endPar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11</a:t>
            </a:r>
            <a:r>
              <a:rPr lang="en-US" altLang="zh-CN" sz="700" dirty="0">
                <a:solidFill>
                  <a:srgbClr val="FFFFFF"/>
                </a:solidFill>
                <a:latin typeface="思源黑体 CN Normal" panose="020B0400000000000000" pitchFamily="34" charset="-122"/>
                <a:ea typeface="思源黑体 CN Normal" panose="020B0400000000000000" pitchFamily="34" charset="-122"/>
              </a:rPr>
              <a:t>.2</a:t>
            </a: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dirty="0">
                <a:solidFill>
                  <a:srgbClr val="FFFFFF"/>
                </a:solidFill>
                <a:latin typeface="思源黑体 CN Normal" panose="020B0400000000000000" pitchFamily="34" charset="-122"/>
                <a:ea typeface="思源黑体 CN Normal" panose="020B0400000000000000" pitchFamily="34" charset="-122"/>
              </a:rPr>
              <a:t>23</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a:t>
            </a:r>
          </a:p>
        </p:txBody>
      </p:sp>
      <p:sp>
        <p:nvSpPr>
          <p:cNvPr id="21" name="文本框 20">
            <a:extLst>
              <a:ext uri="{FF2B5EF4-FFF2-40B4-BE49-F238E27FC236}">
                <a16:creationId xmlns:a16="http://schemas.microsoft.com/office/drawing/2014/main" id="{5C1D8660-D5B8-0676-FC04-93407496F858}"/>
              </a:ext>
            </a:extLst>
          </p:cNvPr>
          <p:cNvSpPr txBox="1"/>
          <p:nvPr/>
        </p:nvSpPr>
        <p:spPr>
          <a:xfrm>
            <a:off x="7083824" y="4042530"/>
            <a:ext cx="1044000" cy="69249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C</a:t>
            </a:r>
            <a:r>
              <a:rPr kumimoji="0" lang="zh-CN" altLang="en-US"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级</a:t>
            </a:r>
            <a:endParaRPr kumimoji="0" lang="en-US" altLang="zh-CN"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 4</a:t>
            </a:r>
            <a:r>
              <a:rPr lang="en-US" altLang="zh-CN" sz="700" dirty="0">
                <a:solidFill>
                  <a:srgbClr val="2F2F2F"/>
                </a:solidFill>
                <a:latin typeface="思源黑体 CN Normal" panose="020B0400000000000000" pitchFamily="34" charset="-122"/>
                <a:ea typeface="思源黑体 CN Normal" panose="020B0400000000000000" pitchFamily="34" charset="-122"/>
              </a:rPr>
              <a:t>.9</a:t>
            </a:r>
            <a:r>
              <a:rPr lang="zh-CN" altLang="en-US" sz="700" dirty="0">
                <a:solidFill>
                  <a:srgbClr val="2F2F2F"/>
                </a:solidFill>
                <a:latin typeface="思源黑体 CN Normal" panose="020B0400000000000000" pitchFamily="34" charset="-122"/>
                <a:ea typeface="思源黑体 CN Normal" panose="020B0400000000000000" pitchFamily="34" charset="-122"/>
              </a:rPr>
              <a:t>万</a:t>
            </a: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辆</a:t>
            </a:r>
            <a:endPar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dirty="0">
                <a:solidFill>
                  <a:srgbClr val="2F2F2F"/>
                </a:solidFill>
                <a:latin typeface="思源黑体 CN Normal" panose="020B0400000000000000" pitchFamily="34" charset="-122"/>
                <a:ea typeface="思源黑体 CN Normal" panose="020B0400000000000000" pitchFamily="34" charset="-122"/>
              </a:rPr>
              <a:t>10</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a:t>
            </a:r>
          </a:p>
        </p:txBody>
      </p:sp>
      <p:sp>
        <p:nvSpPr>
          <p:cNvPr id="22" name="文本框 21">
            <a:extLst>
              <a:ext uri="{FF2B5EF4-FFF2-40B4-BE49-F238E27FC236}">
                <a16:creationId xmlns:a16="http://schemas.microsoft.com/office/drawing/2014/main" id="{F4FCF32A-1D9D-D10C-C01F-F0E27D5D88BF}"/>
              </a:ext>
            </a:extLst>
          </p:cNvPr>
          <p:cNvSpPr txBox="1"/>
          <p:nvPr/>
        </p:nvSpPr>
        <p:spPr>
          <a:xfrm>
            <a:off x="7102841" y="4608088"/>
            <a:ext cx="1044000" cy="69249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A00</a:t>
            </a:r>
            <a:r>
              <a:rPr kumimoji="0" lang="zh-CN" altLang="en-US"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级</a:t>
            </a:r>
            <a:endParaRPr kumimoji="0" lang="en-US" altLang="zh-CN"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noProof="0" dirty="0">
                <a:solidFill>
                  <a:srgbClr val="2F2F2F"/>
                </a:solidFill>
                <a:latin typeface="思源黑体 CN Normal" panose="020B0400000000000000" pitchFamily="34" charset="-122"/>
                <a:ea typeface="思源黑体 CN Normal" panose="020B0400000000000000" pitchFamily="34" charset="-122"/>
              </a:rPr>
              <a:t>7</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.3</a:t>
            </a: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noProof="0" dirty="0">
                <a:solidFill>
                  <a:srgbClr val="2F2F2F"/>
                </a:solidFill>
                <a:latin typeface="思源黑体 CN Normal" panose="020B0400000000000000" pitchFamily="34" charset="-122"/>
                <a:ea typeface="思源黑体 CN Normal" panose="020B0400000000000000" pitchFamily="34" charset="-122"/>
              </a:rPr>
              <a:t>15</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a:t>
            </a:r>
          </a:p>
        </p:txBody>
      </p:sp>
      <p:sp>
        <p:nvSpPr>
          <p:cNvPr id="2" name="文本框 1">
            <a:extLst>
              <a:ext uri="{FF2B5EF4-FFF2-40B4-BE49-F238E27FC236}">
                <a16:creationId xmlns:a16="http://schemas.microsoft.com/office/drawing/2014/main" id="{84D2012F-C59F-57FD-D539-3D30F7ECABB3}"/>
              </a:ext>
            </a:extLst>
          </p:cNvPr>
          <p:cNvSpPr txBox="1"/>
          <p:nvPr/>
        </p:nvSpPr>
        <p:spPr>
          <a:xfrm>
            <a:off x="6561824" y="5035436"/>
            <a:ext cx="1044000" cy="69249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A0</a:t>
            </a:r>
            <a:r>
              <a:rPr kumimoji="0" lang="zh-CN" altLang="en-US"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级</a:t>
            </a:r>
            <a:endParaRPr kumimoji="0" lang="en-US" altLang="zh-CN"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dirty="0">
                <a:solidFill>
                  <a:srgbClr val="2F2F2F"/>
                </a:solidFill>
                <a:latin typeface="思源黑体 CN Normal" panose="020B0400000000000000" pitchFamily="34" charset="-122"/>
                <a:ea typeface="思源黑体 CN Normal" panose="020B0400000000000000" pitchFamily="34" charset="-122"/>
              </a:rPr>
              <a:t>9</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.6</a:t>
            </a: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noProof="0" dirty="0">
                <a:solidFill>
                  <a:srgbClr val="2F2F2F"/>
                </a:solidFill>
                <a:latin typeface="思源黑体 CN Normal" panose="020B0400000000000000" pitchFamily="34" charset="-122"/>
                <a:ea typeface="思源黑体 CN Normal" panose="020B0400000000000000" pitchFamily="34" charset="-122"/>
              </a:rPr>
              <a:t>20</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a:t>
            </a:r>
          </a:p>
        </p:txBody>
      </p:sp>
      <p:sp>
        <p:nvSpPr>
          <p:cNvPr id="3" name="文本框 2">
            <a:extLst>
              <a:ext uri="{FF2B5EF4-FFF2-40B4-BE49-F238E27FC236}">
                <a16:creationId xmlns:a16="http://schemas.microsoft.com/office/drawing/2014/main" id="{1D00BE6F-CB65-C6C9-DD07-39CC4CC6C5DD}"/>
              </a:ext>
            </a:extLst>
          </p:cNvPr>
          <p:cNvSpPr txBox="1"/>
          <p:nvPr/>
        </p:nvSpPr>
        <p:spPr>
          <a:xfrm>
            <a:off x="4271768" y="3283294"/>
            <a:ext cx="685865" cy="184666"/>
          </a:xfrm>
          <a:prstGeom prst="rect">
            <a:avLst/>
          </a:prstGeom>
          <a:noFill/>
        </p:spPr>
        <p:txBody>
          <a:bodyPr wrap="square" rtlCol="0">
            <a:spAutoFit/>
          </a:bodyPr>
          <a:lstStyle/>
          <a:p>
            <a:pPr algn="ctr"/>
            <a:r>
              <a:rPr lang="zh-CN" altLang="en-US" sz="600" b="1" dirty="0">
                <a:solidFill>
                  <a:schemeClr val="bg2">
                    <a:lumMod val="25000"/>
                  </a:schemeClr>
                </a:solidFill>
                <a:latin typeface="思源黑体 CN" panose="020B0500000000000000" pitchFamily="34" charset="-122"/>
                <a:ea typeface="思源黑体 CN Normal" panose="020B0400000000000000" pitchFamily="34" charset="-122"/>
              </a:rPr>
              <a:t>单位：万元</a:t>
            </a:r>
          </a:p>
        </p:txBody>
      </p:sp>
    </p:spTree>
    <p:custDataLst>
      <p:tags r:id="rId1"/>
    </p:custDataLst>
    <p:extLst>
      <p:ext uri="{BB962C8B-B14F-4D97-AF65-F5344CB8AC3E}">
        <p14:creationId xmlns:p14="http://schemas.microsoft.com/office/powerpoint/2010/main" val="35445909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îş1íḓê"/>
        <p:cNvGrpSpPr/>
        <p:nvPr/>
      </p:nvGrpSpPr>
      <p:grpSpPr>
        <a:xfrm>
          <a:off x="0" y="0"/>
          <a:ext cx="0" cy="0"/>
          <a:chOff x="0" y="0"/>
          <a:chExt cx="0" cy="0"/>
        </a:xfrm>
      </p:grpSpPr>
      <p:sp>
        <p:nvSpPr>
          <p:cNvPr id="5" name="íṩlîḑè">
            <a:extLst>
              <a:ext uri="{FF2B5EF4-FFF2-40B4-BE49-F238E27FC236}">
                <a16:creationId xmlns:a16="http://schemas.microsoft.com/office/drawing/2014/main" id="{564E1998-ECBB-DF34-BECD-294163617811}"/>
              </a:ext>
            </a:extLst>
          </p:cNvPr>
          <p:cNvSpPr txBox="1">
            <a:spLocks/>
          </p:cNvSpPr>
          <p:nvPr/>
        </p:nvSpPr>
        <p:spPr>
          <a:xfrm>
            <a:off x="9094074" y="6524243"/>
            <a:ext cx="2909888" cy="206381"/>
          </a:xfrm>
          <a:prstGeom prst="rect">
            <a:avLst/>
          </a:prstGeom>
        </p:spPr>
        <p:txBody>
          <a:bodyPr vert="horz" lIns="91440" tIns="45720" rIns="91440" bIns="45720" rtlCol="0" anchor="ctr"/>
          <a:lstStyle>
            <a:defPPr>
              <a:defRPr lang="zh-CN"/>
            </a:defPPr>
            <a:lvl1pPr marL="0" algn="r" defTabSz="914400" rtl="0" eaLnBrk="1" latinLnBrk="0" hangingPunct="1">
              <a:defRPr lang="zh-CN" altLang="en-US" sz="1000"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en-US" altLang="zh-CN" sz="1600" b="0" i="0" u="none" strike="noStrike" kern="1200" cap="none" spc="0" normalizeH="0" baseline="0" noProof="0" smtClean="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endParaRPr>
          </a:p>
        </p:txBody>
      </p:sp>
      <p:sp>
        <p:nvSpPr>
          <p:cNvPr id="6" name="内容占位符 2">
            <a:extLst>
              <a:ext uri="{FF2B5EF4-FFF2-40B4-BE49-F238E27FC236}">
                <a16:creationId xmlns:a16="http://schemas.microsoft.com/office/drawing/2014/main" id="{B9C3F43F-F908-3399-502E-16511219B79F}"/>
              </a:ext>
            </a:extLst>
          </p:cNvPr>
          <p:cNvSpPr txBox="1">
            <a:spLocks/>
          </p:cNvSpPr>
          <p:nvPr>
            <p:custDataLst>
              <p:tags r:id="rId2"/>
            </p:custDataLst>
          </p:nvPr>
        </p:nvSpPr>
        <p:spPr bwMode="auto">
          <a:xfrm>
            <a:off x="669924" y="1154184"/>
            <a:ext cx="10848976" cy="151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006100"/>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MADE·8</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月新能源</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SUV</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市场价格变化指数为</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-12.79</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，市场成交均价</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18.83</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万</a:t>
            </a:r>
          </a:p>
          <a:p>
            <a:pPr eaLnBrk="1" hangingPunct="1">
              <a:lnSpc>
                <a:spcPts val="2000"/>
              </a:lnSpc>
              <a:spcAft>
                <a:spcPts val="600"/>
              </a:spcAft>
              <a:buFont typeface="Wingdings" pitchFamily="2" charset="2"/>
              <a:buChar char="Ø"/>
              <a:defRPr/>
            </a:pP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本月新能源</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SUV</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市场整体成交</a:t>
            </a:r>
            <a:r>
              <a:rPr lang="zh-CN" altLang="en-US" sz="1400" dirty="0">
                <a:solidFill>
                  <a:srgbClr val="5F5F5F"/>
                </a:solidFill>
                <a:latin typeface="思源黑体 CN" panose="020B0500000000000000" pitchFamily="34" charset="-122"/>
                <a:ea typeface="思源黑体 CN" panose="020B0500000000000000" pitchFamily="34" charset="-122"/>
              </a:rPr>
              <a:t>均价较上月下降</a:t>
            </a:r>
            <a:r>
              <a:rPr lang="en-US" altLang="zh-CN" sz="1400" dirty="0">
                <a:solidFill>
                  <a:srgbClr val="5F5F5F"/>
                </a:solidFill>
                <a:latin typeface="思源黑体 CN" panose="020B0500000000000000" pitchFamily="34" charset="-122"/>
                <a:ea typeface="思源黑体 CN" panose="020B0500000000000000" pitchFamily="34" charset="-122"/>
              </a:rPr>
              <a:t>8,373</a:t>
            </a:r>
            <a:r>
              <a:rPr lang="zh-CN" altLang="en-US" sz="1400" dirty="0">
                <a:solidFill>
                  <a:srgbClr val="5F5F5F"/>
                </a:solidFill>
                <a:latin typeface="思源黑体 CN" panose="020B0500000000000000" pitchFamily="34" charset="-122"/>
                <a:ea typeface="思源黑体 CN" panose="020B0500000000000000" pitchFamily="34" charset="-122"/>
              </a:rPr>
              <a:t>元，环比下降</a:t>
            </a:r>
            <a:r>
              <a:rPr lang="en-US" altLang="zh-CN" sz="1400" dirty="0">
                <a:solidFill>
                  <a:srgbClr val="5F5F5F"/>
                </a:solidFill>
                <a:latin typeface="思源黑体 CN" panose="020B0500000000000000" pitchFamily="34" charset="-122"/>
                <a:ea typeface="思源黑体 CN" panose="020B0500000000000000" pitchFamily="34" charset="-122"/>
              </a:rPr>
              <a:t>4.3%</a:t>
            </a:r>
          </a:p>
          <a:p>
            <a:pPr eaLnBrk="1" hangingPunct="1">
              <a:lnSpc>
                <a:spcPts val="2000"/>
              </a:lnSpc>
              <a:spcAft>
                <a:spcPts val="600"/>
              </a:spcAft>
              <a:buFont typeface="Wingdings" pitchFamily="2" charset="2"/>
              <a:buChar char="Ø"/>
              <a:defRPr/>
            </a:pPr>
            <a:r>
              <a:rPr lang="zh-CN" altLang="en-US" sz="1400" noProof="0" dirty="0">
                <a:solidFill>
                  <a:srgbClr val="5F5F5F"/>
                </a:solidFill>
                <a:latin typeface="思源黑体 CN" panose="020B0500000000000000" pitchFamily="34" charset="-122"/>
                <a:ea typeface="思源黑体 CN" panose="020B0500000000000000" pitchFamily="34" charset="-122"/>
              </a:rPr>
              <a:t>本月</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新能源</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SUV</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市场成交均价有</a:t>
            </a:r>
            <a:r>
              <a:rPr lang="zh-CN" altLang="en-US" sz="1400" dirty="0">
                <a:solidFill>
                  <a:srgbClr val="5F5F5F"/>
                </a:solidFill>
                <a:latin typeface="思源黑体 CN" panose="020B0500000000000000" pitchFamily="34" charset="-122"/>
                <a:ea typeface="思源黑体 CN" panose="020B0500000000000000" pitchFamily="34" charset="-122"/>
              </a:rPr>
              <a:t>所下降</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，相比上月</a:t>
            </a:r>
            <a:r>
              <a:rPr lang="en-US" altLang="zh-CN" sz="1400" dirty="0">
                <a:solidFill>
                  <a:srgbClr val="5F5F5F"/>
                </a:solidFill>
                <a:latin typeface="思源黑体 CN" panose="020B0500000000000000" pitchFamily="34" charset="-122"/>
                <a:ea typeface="思源黑体 CN" panose="020B0500000000000000" pitchFamily="34" charset="-122"/>
              </a:rPr>
              <a:t>C</a:t>
            </a:r>
            <a:r>
              <a:rPr lang="zh-CN" altLang="en-US" sz="1400" dirty="0">
                <a:solidFill>
                  <a:srgbClr val="5F5F5F"/>
                </a:solidFill>
                <a:latin typeface="思源黑体 CN" panose="020B0500000000000000" pitchFamily="34" charset="-122"/>
                <a:ea typeface="思源黑体 CN" panose="020B0500000000000000" pitchFamily="34" charset="-122"/>
              </a:rPr>
              <a:t>级新能源</a:t>
            </a:r>
            <a:r>
              <a:rPr lang="en-US" altLang="zh-CN" sz="1400" dirty="0">
                <a:solidFill>
                  <a:srgbClr val="5F5F5F"/>
                </a:solidFill>
                <a:latin typeface="思源黑体 CN" panose="020B0500000000000000" pitchFamily="34" charset="-122"/>
                <a:ea typeface="思源黑体 CN" panose="020B0500000000000000" pitchFamily="34" charset="-122"/>
              </a:rPr>
              <a:t>SUV</a:t>
            </a:r>
            <a:r>
              <a:rPr lang="zh-CN" altLang="en-US" sz="1400" dirty="0">
                <a:solidFill>
                  <a:srgbClr val="5F5F5F"/>
                </a:solidFill>
                <a:latin typeface="思源黑体 CN" panose="020B0500000000000000" pitchFamily="34" charset="-122"/>
                <a:ea typeface="思源黑体 CN" panose="020B0500000000000000" pitchFamily="34" charset="-122"/>
              </a:rPr>
              <a:t>销量占比下降，且各细分市场的成交均价均有不同程度的下降</a:t>
            </a:r>
            <a:endParaRPr lang="en-US" altLang="zh-CN" sz="1400" dirty="0">
              <a:solidFill>
                <a:srgbClr val="C00000"/>
              </a:solidFill>
              <a:latin typeface="思源黑体 CN" panose="020B0500000000000000" pitchFamily="34" charset="-122"/>
              <a:ea typeface="思源黑体 CN" panose="020B0500000000000000" pitchFamily="34" charset="-122"/>
            </a:endParaRPr>
          </a:p>
        </p:txBody>
      </p:sp>
      <p:sp>
        <p:nvSpPr>
          <p:cNvPr id="30" name="ïsľiḋè">
            <a:extLst>
              <a:ext uri="{FF2B5EF4-FFF2-40B4-BE49-F238E27FC236}">
                <a16:creationId xmlns:a16="http://schemas.microsoft.com/office/drawing/2014/main" id="{61D0CB05-BBC0-9B78-22F4-13EC102A5F48}"/>
              </a:ext>
            </a:extLst>
          </p:cNvPr>
          <p:cNvSpPr>
            <a:spLocks noGrp="1"/>
          </p:cNvSpPr>
          <p:nvPr>
            <p:ph type="title" idx="4294967295"/>
          </p:nvPr>
        </p:nvSpPr>
        <p:spPr>
          <a:xfrm>
            <a:off x="669925" y="308450"/>
            <a:ext cx="9378202" cy="720250"/>
          </a:xfrm>
        </p:spPr>
        <p:txBody>
          <a:bodyPr/>
          <a:lstStyle/>
          <a:p>
            <a:r>
              <a:rPr lang="zh-CN" altLang="en-US" dirty="0">
                <a:latin typeface="思源黑体 CN" panose="020B0500000000000000" pitchFamily="34" charset="-122"/>
                <a:ea typeface="思源黑体 CN" panose="020B0500000000000000" pitchFamily="34" charset="-122"/>
              </a:rPr>
              <a:t>加权价格变化指数</a:t>
            </a:r>
            <a:r>
              <a:rPr lang="en-US" altLang="zh-CN" dirty="0">
                <a:latin typeface="思源黑体 CN" panose="020B0500000000000000" pitchFamily="34" charset="-122"/>
                <a:ea typeface="思源黑体 CN" panose="020B0500000000000000" pitchFamily="34" charset="-122"/>
              </a:rPr>
              <a:t>—</a:t>
            </a:r>
            <a:r>
              <a:rPr lang="zh-CN" altLang="en-US" dirty="0">
                <a:latin typeface="思源黑体 CN" panose="020B0500000000000000" pitchFamily="34" charset="-122"/>
                <a:ea typeface="思源黑体 CN" panose="020B0500000000000000" pitchFamily="34" charset="-122"/>
              </a:rPr>
              <a:t>新能源</a:t>
            </a:r>
            <a:r>
              <a:rPr lang="en-US" altLang="zh-CN" dirty="0">
                <a:latin typeface="思源黑体 CN" panose="020B0500000000000000" pitchFamily="34" charset="-122"/>
                <a:ea typeface="思源黑体 CN" panose="020B0500000000000000" pitchFamily="34" charset="-122"/>
              </a:rPr>
              <a:t>SUV</a:t>
            </a:r>
            <a:r>
              <a:rPr lang="zh-CN" altLang="en-US" dirty="0">
                <a:latin typeface="思源黑体 CN" panose="020B0500000000000000" pitchFamily="34" charset="-122"/>
                <a:ea typeface="思源黑体 CN" panose="020B0500000000000000" pitchFamily="34" charset="-122"/>
              </a:rPr>
              <a:t>市场</a:t>
            </a:r>
          </a:p>
        </p:txBody>
      </p:sp>
      <p:grpSp>
        <p:nvGrpSpPr>
          <p:cNvPr id="2" name="组合 1">
            <a:extLst>
              <a:ext uri="{FF2B5EF4-FFF2-40B4-BE49-F238E27FC236}">
                <a16:creationId xmlns:a16="http://schemas.microsoft.com/office/drawing/2014/main" id="{0652DA56-DA00-629D-6657-62214F9E337C}"/>
              </a:ext>
            </a:extLst>
          </p:cNvPr>
          <p:cNvGrpSpPr>
            <a:grpSpLocks/>
          </p:cNvGrpSpPr>
          <p:nvPr>
            <p:custDataLst>
              <p:tags r:id="rId3"/>
            </p:custDataLst>
          </p:nvPr>
        </p:nvGrpSpPr>
        <p:grpSpPr bwMode="auto">
          <a:xfrm>
            <a:off x="660400" y="2781873"/>
            <a:ext cx="4298187" cy="354343"/>
            <a:chOff x="2330450" y="2101520"/>
            <a:chExt cx="4308475" cy="354343"/>
          </a:xfrm>
          <a:solidFill>
            <a:srgbClr val="006100"/>
          </a:solidFill>
        </p:grpSpPr>
        <p:sp>
          <p:nvSpPr>
            <p:cNvPr id="3" name="AutoShape 12">
              <a:extLst>
                <a:ext uri="{FF2B5EF4-FFF2-40B4-BE49-F238E27FC236}">
                  <a16:creationId xmlns:a16="http://schemas.microsoft.com/office/drawing/2014/main" id="{C3CEC3D2-E94C-6808-BCED-72BA141532D4}"/>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 name="Text Box 10">
              <a:extLst>
                <a:ext uri="{FF2B5EF4-FFF2-40B4-BE49-F238E27FC236}">
                  <a16:creationId xmlns:a16="http://schemas.microsoft.com/office/drawing/2014/main" id="{016B7B97-1EE1-69B6-F440-3CDFAE30B391}"/>
                </a:ext>
              </a:extLst>
            </p:cNvPr>
            <p:cNvSpPr txBox="1">
              <a:spLocks noChangeArrowheads="1"/>
            </p:cNvSpPr>
            <p:nvPr/>
          </p:nvSpPr>
          <p:spPr bwMode="auto">
            <a:xfrm>
              <a:off x="2525713" y="2101520"/>
              <a:ext cx="3924300" cy="353943"/>
            </a:xfrm>
            <a:prstGeom prst="rect">
              <a:avLst/>
            </a:prstGeom>
            <a:grp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7" name="组合 6">
            <a:extLst>
              <a:ext uri="{FF2B5EF4-FFF2-40B4-BE49-F238E27FC236}">
                <a16:creationId xmlns:a16="http://schemas.microsoft.com/office/drawing/2014/main" id="{FB2F0498-33FD-8034-4DE2-7C63E0FF1D72}"/>
              </a:ext>
            </a:extLst>
          </p:cNvPr>
          <p:cNvGrpSpPr>
            <a:grpSpLocks/>
          </p:cNvGrpSpPr>
          <p:nvPr>
            <p:custDataLst>
              <p:tags r:id="rId4"/>
            </p:custDataLst>
          </p:nvPr>
        </p:nvGrpSpPr>
        <p:grpSpPr bwMode="auto">
          <a:xfrm>
            <a:off x="5266430" y="2782274"/>
            <a:ext cx="2946400" cy="354343"/>
            <a:chOff x="2330450" y="2101520"/>
            <a:chExt cx="4308475" cy="354343"/>
          </a:xfrm>
          <a:solidFill>
            <a:srgbClr val="006100"/>
          </a:solidFill>
        </p:grpSpPr>
        <p:sp>
          <p:nvSpPr>
            <p:cNvPr id="8" name="AutoShape 12">
              <a:extLst>
                <a:ext uri="{FF2B5EF4-FFF2-40B4-BE49-F238E27FC236}">
                  <a16:creationId xmlns:a16="http://schemas.microsoft.com/office/drawing/2014/main" id="{962A4836-1F92-5435-44A5-779DD6358BF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9" name="Text Box 10">
              <a:extLst>
                <a:ext uri="{FF2B5EF4-FFF2-40B4-BE49-F238E27FC236}">
                  <a16:creationId xmlns:a16="http://schemas.microsoft.com/office/drawing/2014/main" id="{9317A862-38D4-76AD-E7DD-C429B82F496A}"/>
                </a:ext>
              </a:extLst>
            </p:cNvPr>
            <p:cNvSpPr txBox="1">
              <a:spLocks noChangeArrowheads="1"/>
            </p:cNvSpPr>
            <p:nvPr/>
          </p:nvSpPr>
          <p:spPr bwMode="auto">
            <a:xfrm>
              <a:off x="2525713" y="2101520"/>
              <a:ext cx="3924300" cy="353943"/>
            </a:xfrm>
            <a:prstGeom prst="rect">
              <a:avLst/>
            </a:prstGeom>
            <a:grp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10" name="文本框 9">
            <a:extLst>
              <a:ext uri="{FF2B5EF4-FFF2-40B4-BE49-F238E27FC236}">
                <a16:creationId xmlns:a16="http://schemas.microsoft.com/office/drawing/2014/main" id="{E43D16AD-0924-A449-1FCE-094292648749}"/>
              </a:ext>
            </a:extLst>
          </p:cNvPr>
          <p:cNvSpPr txBox="1"/>
          <p:nvPr/>
        </p:nvSpPr>
        <p:spPr>
          <a:xfrm>
            <a:off x="5266429" y="3254546"/>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本月新能源</a:t>
            </a:r>
            <a:r>
              <a:rPr kumimoji="0" lang="en-US" altLang="zh-CN"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SUV</a:t>
            </a: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市场监测车型销量合计</a:t>
            </a:r>
            <a:r>
              <a:rPr lang="en-US" altLang="zh-CN" sz="900" b="1" kern="0" dirty="0">
                <a:solidFill>
                  <a:schemeClr val="bg2">
                    <a:lumMod val="25000"/>
                  </a:schemeClr>
                </a:solidFill>
                <a:latin typeface="思源黑体 CN" panose="020B0500000000000000" pitchFamily="34" charset="-122"/>
                <a:ea typeface="思源黑体 CN Normal" panose="020B0400000000000000" pitchFamily="34" charset="-122"/>
              </a:rPr>
              <a:t>45.4</a:t>
            </a: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万辆</a:t>
            </a:r>
          </a:p>
        </p:txBody>
      </p:sp>
      <p:grpSp>
        <p:nvGrpSpPr>
          <p:cNvPr id="11" name="组合 10">
            <a:extLst>
              <a:ext uri="{FF2B5EF4-FFF2-40B4-BE49-F238E27FC236}">
                <a16:creationId xmlns:a16="http://schemas.microsoft.com/office/drawing/2014/main" id="{FE857E17-F819-B5F7-5495-66A51065EBDB}"/>
              </a:ext>
            </a:extLst>
          </p:cNvPr>
          <p:cNvGrpSpPr>
            <a:grpSpLocks/>
          </p:cNvGrpSpPr>
          <p:nvPr>
            <p:custDataLst>
              <p:tags r:id="rId5"/>
            </p:custDataLst>
          </p:nvPr>
        </p:nvGrpSpPr>
        <p:grpSpPr bwMode="auto">
          <a:xfrm>
            <a:off x="8511016" y="2781873"/>
            <a:ext cx="3020583" cy="354343"/>
            <a:chOff x="2330450" y="2101520"/>
            <a:chExt cx="4308475" cy="354343"/>
          </a:xfrm>
          <a:solidFill>
            <a:srgbClr val="006100"/>
          </a:solidFill>
        </p:grpSpPr>
        <p:sp>
          <p:nvSpPr>
            <p:cNvPr id="12" name="AutoShape 12">
              <a:extLst>
                <a:ext uri="{FF2B5EF4-FFF2-40B4-BE49-F238E27FC236}">
                  <a16:creationId xmlns:a16="http://schemas.microsoft.com/office/drawing/2014/main" id="{AF4877AB-6C89-F280-FC7C-9E70006291A6}"/>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 name="Text Box 10">
              <a:extLst>
                <a:ext uri="{FF2B5EF4-FFF2-40B4-BE49-F238E27FC236}">
                  <a16:creationId xmlns:a16="http://schemas.microsoft.com/office/drawing/2014/main" id="{A5FBF5A7-D9E1-226D-030B-718198122879}"/>
                </a:ext>
              </a:extLst>
            </p:cNvPr>
            <p:cNvSpPr txBox="1">
              <a:spLocks noChangeArrowheads="1"/>
            </p:cNvSpPr>
            <p:nvPr/>
          </p:nvSpPr>
          <p:spPr bwMode="auto">
            <a:xfrm>
              <a:off x="2525714" y="2101520"/>
              <a:ext cx="3924300" cy="353943"/>
            </a:xfrm>
            <a:prstGeom prst="rect">
              <a:avLst/>
            </a:prstGeom>
            <a:grp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月度均价环比变化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aphicFrame>
        <p:nvGraphicFramePr>
          <p:cNvPr id="14" name="Object 4">
            <a:extLst>
              <a:ext uri="{FF2B5EF4-FFF2-40B4-BE49-F238E27FC236}">
                <a16:creationId xmlns:a16="http://schemas.microsoft.com/office/drawing/2014/main" id="{4292D4F0-740D-1F5F-A270-95C04F707201}"/>
              </a:ext>
            </a:extLst>
          </p:cNvPr>
          <p:cNvGraphicFramePr>
            <a:graphicFrameLocks noChangeAspect="1"/>
          </p:cNvGraphicFramePr>
          <p:nvPr>
            <p:custDataLst>
              <p:tags r:id="rId6"/>
            </p:custDataLst>
            <p:extLst>
              <p:ext uri="{D42A27DB-BD31-4B8C-83A1-F6EECF244321}">
                <p14:modId xmlns:p14="http://schemas.microsoft.com/office/powerpoint/2010/main" val="3114197230"/>
              </p:ext>
            </p:extLst>
          </p:nvPr>
        </p:nvGraphicFramePr>
        <p:xfrm>
          <a:off x="662433" y="3254545"/>
          <a:ext cx="4298187" cy="2678955"/>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5" name="图表 14">
            <a:extLst>
              <a:ext uri="{FF2B5EF4-FFF2-40B4-BE49-F238E27FC236}">
                <a16:creationId xmlns:a16="http://schemas.microsoft.com/office/drawing/2014/main" id="{D3489D74-3174-E25D-BB0E-E827220DC643}"/>
              </a:ext>
            </a:extLst>
          </p:cNvPr>
          <p:cNvGraphicFramePr/>
          <p:nvPr>
            <p:extLst>
              <p:ext uri="{D42A27DB-BD31-4B8C-83A1-F6EECF244321}">
                <p14:modId xmlns:p14="http://schemas.microsoft.com/office/powerpoint/2010/main" val="270453640"/>
              </p:ext>
            </p:extLst>
          </p:nvPr>
        </p:nvGraphicFramePr>
        <p:xfrm>
          <a:off x="10276313" y="362342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16" name="表格 11">
            <a:extLst>
              <a:ext uri="{FF2B5EF4-FFF2-40B4-BE49-F238E27FC236}">
                <a16:creationId xmlns:a16="http://schemas.microsoft.com/office/drawing/2014/main" id="{FB131979-B0C2-211A-79FC-1054F5D7CC3B}"/>
              </a:ext>
            </a:extLst>
          </p:cNvPr>
          <p:cNvGraphicFramePr>
            <a:graphicFrameLocks noGrp="1"/>
          </p:cNvGraphicFramePr>
          <p:nvPr>
            <p:extLst>
              <p:ext uri="{D42A27DB-BD31-4B8C-83A1-F6EECF244321}">
                <p14:modId xmlns:p14="http://schemas.microsoft.com/office/powerpoint/2010/main" val="3433638714"/>
              </p:ext>
            </p:extLst>
          </p:nvPr>
        </p:nvGraphicFramePr>
        <p:xfrm>
          <a:off x="9693481" y="3623018"/>
          <a:ext cx="646981" cy="2274808"/>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568702">
                <a:tc>
                  <a:txBody>
                    <a:bodyPr/>
                    <a:lstStyle/>
                    <a:p>
                      <a:pPr algn="ctr"/>
                      <a:r>
                        <a:rPr lang="en-US" altLang="zh-CN" sz="1000" b="1" dirty="0">
                          <a:solidFill>
                            <a:schemeClr val="bg2">
                              <a:lumMod val="25000"/>
                            </a:schemeClr>
                          </a:solidFill>
                          <a:latin typeface="思源黑体 CN" panose="020B0500000000000000" pitchFamily="34" charset="-122"/>
                          <a:ea typeface="思源黑体 CN" panose="020B0500000000000000" pitchFamily="34" charset="-122"/>
                        </a:rPr>
                        <a:t>A0</a:t>
                      </a:r>
                      <a:r>
                        <a:rPr lang="zh-CN" altLang="en-US" sz="1000" b="1" dirty="0">
                          <a:solidFill>
                            <a:schemeClr val="bg2">
                              <a:lumMod val="25000"/>
                            </a:schemeClr>
                          </a:solidFill>
                          <a:latin typeface="思源黑体 CN" panose="020B0500000000000000" pitchFamily="34" charset="-122"/>
                          <a:ea typeface="思源黑体 CN" panose="020B0500000000000000" pitchFamily="34" charset="-122"/>
                        </a:rPr>
                        <a:t>级</a:t>
                      </a:r>
                      <a:endParaRPr lang="en-US" altLang="zh-CN" sz="1000" b="1" dirty="0">
                        <a:solidFill>
                          <a:schemeClr val="bg2">
                            <a:lumMod val="25000"/>
                          </a:schemeClr>
                        </a:solidFill>
                        <a:latin typeface="思源黑体 CN" panose="020B0500000000000000" pitchFamily="34" charset="-122"/>
                        <a:ea typeface="思源黑体 CN" panose="020B0500000000000000" pitchFamily="34" charset="-122"/>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-2.9%</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568702">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A</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-0.6%</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568702">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B</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-3.1%</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r h="568702">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C</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-0.8%</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30969555"/>
                  </a:ext>
                </a:extLst>
              </a:tr>
            </a:tbl>
          </a:graphicData>
        </a:graphic>
      </p:graphicFrame>
      <p:graphicFrame>
        <p:nvGraphicFramePr>
          <p:cNvPr id="17" name="图表 16">
            <a:extLst>
              <a:ext uri="{FF2B5EF4-FFF2-40B4-BE49-F238E27FC236}">
                <a16:creationId xmlns:a16="http://schemas.microsoft.com/office/drawing/2014/main" id="{52CE1AB5-60F8-BCF6-E3B0-A00EEA6DE9AC}"/>
              </a:ext>
            </a:extLst>
          </p:cNvPr>
          <p:cNvGraphicFramePr/>
          <p:nvPr>
            <p:extLst>
              <p:ext uri="{D42A27DB-BD31-4B8C-83A1-F6EECF244321}">
                <p14:modId xmlns:p14="http://schemas.microsoft.com/office/powerpoint/2010/main" val="253269003"/>
              </p:ext>
            </p:extLst>
          </p:nvPr>
        </p:nvGraphicFramePr>
        <p:xfrm>
          <a:off x="8681141" y="3623421"/>
          <a:ext cx="1080000" cy="227422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18" name="表格 12">
            <a:extLst>
              <a:ext uri="{FF2B5EF4-FFF2-40B4-BE49-F238E27FC236}">
                <a16:creationId xmlns:a16="http://schemas.microsoft.com/office/drawing/2014/main" id="{5EE946D7-FFC8-C48C-75BA-B80BCDE345A6}"/>
              </a:ext>
            </a:extLst>
          </p:cNvPr>
          <p:cNvGraphicFramePr>
            <a:graphicFrameLocks noGrp="1"/>
          </p:cNvGraphicFramePr>
          <p:nvPr>
            <p:extLst>
              <p:ext uri="{D42A27DB-BD31-4B8C-83A1-F6EECF244321}">
                <p14:modId xmlns:p14="http://schemas.microsoft.com/office/powerpoint/2010/main" val="3680284299"/>
              </p:ext>
            </p:extLst>
          </p:nvPr>
        </p:nvGraphicFramePr>
        <p:xfrm>
          <a:off x="8544144" y="3254546"/>
          <a:ext cx="2938443" cy="476074"/>
        </p:xfrm>
        <a:graphic>
          <a:graphicData uri="http://schemas.openxmlformats.org/drawingml/2006/table">
            <a:tbl>
              <a:tblPr firstRow="1" bandRow="1"/>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Normal" panose="020B0400000000000000" pitchFamily="34" charset="-122"/>
                          <a:ea typeface="思源黑体 CN Normal" panose="020B0400000000000000" pitchFamily="34" charset="-122"/>
                        </a:rPr>
                        <a:t>上月成交均价</a:t>
                      </a:r>
                      <a:endParaRPr lang="en-US" altLang="zh-CN" sz="900" dirty="0">
                        <a:solidFill>
                          <a:schemeClr val="bg2">
                            <a:lumMod val="25000"/>
                          </a:schemeClr>
                        </a:solidFill>
                        <a:latin typeface="思源黑体 CN Normal" panose="020B04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Normal" panose="020B04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Normal" panose="020B04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Normal" panose="020B04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Normal" panose="020B04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marL="0" algn="ctr" defTabSz="914354" rtl="0" eaLnBrk="1" latinLnBrk="0" hangingPunct="1"/>
                      <a:r>
                        <a:rPr lang="zh-CN" altLang="en-US" sz="900" b="1" kern="1200" dirty="0">
                          <a:solidFill>
                            <a:schemeClr val="bg2">
                              <a:lumMod val="25000"/>
                            </a:schemeClr>
                          </a:solidFill>
                          <a:latin typeface="思源黑体 CN Normal" panose="020B0400000000000000" pitchFamily="34" charset="-122"/>
                          <a:ea typeface="思源黑体 CN Normal" panose="020B0400000000000000" pitchFamily="34" charset="-122"/>
                          <a:cs typeface="+mn-cs"/>
                        </a:rPr>
                        <a:t>细分市场</a:t>
                      </a:r>
                      <a:endParaRPr lang="en-US" altLang="zh-CN" sz="900" b="1" kern="1200" dirty="0">
                        <a:solidFill>
                          <a:schemeClr val="bg2">
                            <a:lumMod val="25000"/>
                          </a:schemeClr>
                        </a:solidFill>
                        <a:latin typeface="思源黑体 CN Normal" panose="020B0400000000000000" pitchFamily="34" charset="-122"/>
                        <a:ea typeface="思源黑体 CN Normal" panose="020B0400000000000000" pitchFamily="34" charset="-122"/>
                        <a:cs typeface="+mn-cs"/>
                      </a:endParaRPr>
                    </a:p>
                    <a:p>
                      <a:pPr marL="0" algn="ctr" defTabSz="914354" rtl="0" eaLnBrk="1" latinLnBrk="0" hangingPunct="1"/>
                      <a:r>
                        <a:rPr lang="zh-CN" altLang="en-US" sz="900" b="1" kern="1200" dirty="0">
                          <a:solidFill>
                            <a:schemeClr val="bg2">
                              <a:lumMod val="25000"/>
                            </a:schemeClr>
                          </a:solidFill>
                          <a:latin typeface="思源黑体 CN Normal" panose="020B0400000000000000" pitchFamily="34" charset="-122"/>
                          <a:ea typeface="思源黑体 CN Normal" panose="020B0400000000000000" pitchFamily="34" charset="-122"/>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Normal" panose="020B0400000000000000" pitchFamily="34" charset="-122"/>
                          <a:ea typeface="思源黑体 CN Normal" panose="020B0400000000000000" pitchFamily="34" charset="-122"/>
                        </a:rPr>
                        <a:t>本月成交均价</a:t>
                      </a:r>
                      <a:endParaRPr lang="en-US" altLang="zh-CN" sz="900" dirty="0">
                        <a:solidFill>
                          <a:schemeClr val="bg2">
                            <a:lumMod val="25000"/>
                          </a:schemeClr>
                        </a:solidFill>
                        <a:latin typeface="思源黑体 CN Normal" panose="020B04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Normal" panose="020B04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Normal" panose="020B04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Normal" panose="020B04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Normal" panose="020B04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aphicFrame>
        <p:nvGraphicFramePr>
          <p:cNvPr id="19" name="图表 18">
            <a:extLst>
              <a:ext uri="{FF2B5EF4-FFF2-40B4-BE49-F238E27FC236}">
                <a16:creationId xmlns:a16="http://schemas.microsoft.com/office/drawing/2014/main" id="{0BFE06A1-6C61-A79A-1CD1-F5D6E75ECACE}"/>
              </a:ext>
            </a:extLst>
          </p:cNvPr>
          <p:cNvGraphicFramePr/>
          <p:nvPr>
            <p:extLst>
              <p:ext uri="{D42A27DB-BD31-4B8C-83A1-F6EECF244321}">
                <p14:modId xmlns:p14="http://schemas.microsoft.com/office/powerpoint/2010/main" val="2750423455"/>
              </p:ext>
            </p:extLst>
          </p:nvPr>
        </p:nvGraphicFramePr>
        <p:xfrm>
          <a:off x="4755572" y="3423281"/>
          <a:ext cx="3910930" cy="2602187"/>
        </p:xfrm>
        <a:graphic>
          <a:graphicData uri="http://schemas.openxmlformats.org/drawingml/2006/chart">
            <c:chart xmlns:c="http://schemas.openxmlformats.org/drawingml/2006/chart" xmlns:r="http://schemas.openxmlformats.org/officeDocument/2006/relationships" r:id="rId11"/>
          </a:graphicData>
        </a:graphic>
      </p:graphicFrame>
      <p:sp>
        <p:nvSpPr>
          <p:cNvPr id="20" name="文本框 19">
            <a:extLst>
              <a:ext uri="{FF2B5EF4-FFF2-40B4-BE49-F238E27FC236}">
                <a16:creationId xmlns:a16="http://schemas.microsoft.com/office/drawing/2014/main" id="{07609EAE-8504-DD52-5225-6D6562CE6862}"/>
              </a:ext>
            </a:extLst>
          </p:cNvPr>
          <p:cNvSpPr txBox="1"/>
          <p:nvPr/>
        </p:nvSpPr>
        <p:spPr>
          <a:xfrm>
            <a:off x="5662133" y="3884463"/>
            <a:ext cx="1044000" cy="69249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B</a:t>
            </a:r>
            <a:r>
              <a:rPr kumimoji="0" lang="zh-CN" altLang="en-US"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级</a:t>
            </a:r>
            <a:endPar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noProof="0" dirty="0">
                <a:solidFill>
                  <a:srgbClr val="FFFFFF"/>
                </a:solidFill>
                <a:latin typeface="思源黑体 CN Normal" panose="020B0400000000000000" pitchFamily="34" charset="-122"/>
                <a:ea typeface="思源黑体 CN Normal" panose="020B0400000000000000" pitchFamily="34" charset="-122"/>
              </a:rPr>
              <a:t>17.0</a:t>
            </a: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noProof="0" dirty="0">
                <a:solidFill>
                  <a:srgbClr val="FFFFFF"/>
                </a:solidFill>
                <a:latin typeface="思源黑体 CN Normal" panose="020B0400000000000000" pitchFamily="34" charset="-122"/>
                <a:ea typeface="思源黑体 CN Normal" panose="020B0400000000000000" pitchFamily="34" charset="-122"/>
              </a:rPr>
              <a:t>37</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a:t>
            </a:r>
          </a:p>
        </p:txBody>
      </p:sp>
      <p:sp>
        <p:nvSpPr>
          <p:cNvPr id="21" name="文本框 20">
            <a:extLst>
              <a:ext uri="{FF2B5EF4-FFF2-40B4-BE49-F238E27FC236}">
                <a16:creationId xmlns:a16="http://schemas.microsoft.com/office/drawing/2014/main" id="{7CBE410B-3B16-EA75-76A3-03562AED2F5A}"/>
              </a:ext>
            </a:extLst>
          </p:cNvPr>
          <p:cNvSpPr txBox="1"/>
          <p:nvPr/>
        </p:nvSpPr>
        <p:spPr>
          <a:xfrm>
            <a:off x="5690414" y="4841473"/>
            <a:ext cx="1044000" cy="69249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A</a:t>
            </a:r>
            <a:r>
              <a:rPr kumimoji="0" lang="zh-CN" altLang="en-US"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级</a:t>
            </a:r>
            <a:endPar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17</a:t>
            </a:r>
            <a:r>
              <a:rPr lang="en-US" altLang="zh-CN" sz="700" dirty="0">
                <a:solidFill>
                  <a:srgbClr val="FFFFFF"/>
                </a:solidFill>
                <a:latin typeface="思源黑体 CN Normal" panose="020B0400000000000000" pitchFamily="34" charset="-122"/>
                <a:ea typeface="思源黑体 CN Normal" panose="020B0400000000000000" pitchFamily="34" charset="-122"/>
              </a:rPr>
              <a:t>.0</a:t>
            </a: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37%</a:t>
            </a:r>
          </a:p>
        </p:txBody>
      </p:sp>
      <p:sp>
        <p:nvSpPr>
          <p:cNvPr id="22" name="文本框 21">
            <a:extLst>
              <a:ext uri="{FF2B5EF4-FFF2-40B4-BE49-F238E27FC236}">
                <a16:creationId xmlns:a16="http://schemas.microsoft.com/office/drawing/2014/main" id="{9A92B934-85E7-C000-ED3B-6C91EDD3568C}"/>
              </a:ext>
            </a:extLst>
          </p:cNvPr>
          <p:cNvSpPr txBox="1"/>
          <p:nvPr/>
        </p:nvSpPr>
        <p:spPr>
          <a:xfrm>
            <a:off x="6649571" y="4268419"/>
            <a:ext cx="1044000" cy="69249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C</a:t>
            </a:r>
            <a:r>
              <a:rPr kumimoji="0" lang="zh-CN" altLang="en-US"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级</a:t>
            </a:r>
            <a:endParaRPr kumimoji="0" lang="en-US" altLang="zh-CN"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noProof="0" dirty="0">
                <a:solidFill>
                  <a:srgbClr val="2F2F2F"/>
                </a:solidFill>
                <a:latin typeface="思源黑体 CN Normal" panose="020B0400000000000000" pitchFamily="34" charset="-122"/>
                <a:ea typeface="思源黑体 CN Normal" panose="020B0400000000000000" pitchFamily="34" charset="-122"/>
              </a:rPr>
              <a:t>8</a:t>
            </a:r>
            <a:r>
              <a:rPr lang="en-US" altLang="zh-CN" sz="700" dirty="0">
                <a:solidFill>
                  <a:srgbClr val="2F2F2F"/>
                </a:solidFill>
                <a:latin typeface="思源黑体 CN Normal" panose="020B0400000000000000" pitchFamily="34" charset="-122"/>
                <a:ea typeface="思源黑体 CN Normal" panose="020B0400000000000000" pitchFamily="34" charset="-122"/>
              </a:rPr>
              <a:t>.4</a:t>
            </a: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dirty="0">
                <a:solidFill>
                  <a:srgbClr val="2F2F2F"/>
                </a:solidFill>
                <a:latin typeface="思源黑体 CN Normal" panose="020B0400000000000000" pitchFamily="34" charset="-122"/>
                <a:ea typeface="思源黑体 CN Normal" panose="020B0400000000000000" pitchFamily="34" charset="-122"/>
              </a:rPr>
              <a:t>19</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a:t>
            </a:r>
          </a:p>
        </p:txBody>
      </p:sp>
      <p:sp>
        <p:nvSpPr>
          <p:cNvPr id="23" name="文本框 22">
            <a:extLst>
              <a:ext uri="{FF2B5EF4-FFF2-40B4-BE49-F238E27FC236}">
                <a16:creationId xmlns:a16="http://schemas.microsoft.com/office/drawing/2014/main" id="{F70FA36F-351E-4818-671B-95602B4F96AD}"/>
              </a:ext>
            </a:extLst>
          </p:cNvPr>
          <p:cNvSpPr txBox="1"/>
          <p:nvPr/>
        </p:nvSpPr>
        <p:spPr>
          <a:xfrm>
            <a:off x="7325970" y="5307166"/>
            <a:ext cx="1044000" cy="69249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A0</a:t>
            </a:r>
            <a:r>
              <a:rPr kumimoji="0" lang="zh-CN" altLang="en-US"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级</a:t>
            </a:r>
            <a:endParaRPr kumimoji="0" lang="en-US" altLang="zh-CN"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noProof="0" dirty="0">
                <a:solidFill>
                  <a:srgbClr val="2F2F2F"/>
                </a:solidFill>
                <a:latin typeface="思源黑体 CN Normal" panose="020B0400000000000000" pitchFamily="34" charset="-122"/>
                <a:ea typeface="思源黑体 CN Normal" panose="020B0400000000000000" pitchFamily="34" charset="-122"/>
              </a:rPr>
              <a:t>3</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.0</a:t>
            </a: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dirty="0">
                <a:solidFill>
                  <a:srgbClr val="2F2F2F"/>
                </a:solidFill>
                <a:latin typeface="思源黑体 CN Normal" panose="020B0400000000000000" pitchFamily="34" charset="-122"/>
                <a:ea typeface="思源黑体 CN Normal" panose="020B0400000000000000" pitchFamily="34" charset="-122"/>
              </a:rPr>
              <a:t>7</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a:t>
            </a:r>
          </a:p>
        </p:txBody>
      </p:sp>
      <p:sp>
        <p:nvSpPr>
          <p:cNvPr id="24" name="文本框 23">
            <a:extLst>
              <a:ext uri="{FF2B5EF4-FFF2-40B4-BE49-F238E27FC236}">
                <a16:creationId xmlns:a16="http://schemas.microsoft.com/office/drawing/2014/main" id="{EDC20B73-6FDC-1E91-7688-CE08E21B1001}"/>
              </a:ext>
            </a:extLst>
          </p:cNvPr>
          <p:cNvSpPr txBox="1"/>
          <p:nvPr/>
        </p:nvSpPr>
        <p:spPr>
          <a:xfrm>
            <a:off x="4271768" y="3283294"/>
            <a:ext cx="685865" cy="184666"/>
          </a:xfrm>
          <a:prstGeom prst="rect">
            <a:avLst/>
          </a:prstGeom>
          <a:noFill/>
        </p:spPr>
        <p:txBody>
          <a:bodyPr wrap="square" rtlCol="0">
            <a:spAutoFit/>
          </a:bodyPr>
          <a:lstStyle/>
          <a:p>
            <a:pPr algn="ctr"/>
            <a:r>
              <a:rPr lang="zh-CN" altLang="en-US" sz="600" b="1" dirty="0">
                <a:solidFill>
                  <a:schemeClr val="bg2">
                    <a:lumMod val="25000"/>
                  </a:schemeClr>
                </a:solidFill>
                <a:latin typeface="思源黑体 CN" panose="020B0500000000000000" pitchFamily="34" charset="-122"/>
                <a:ea typeface="思源黑体 CN Normal" panose="020B0400000000000000" pitchFamily="34" charset="-122"/>
              </a:rPr>
              <a:t>单位：万元</a:t>
            </a:r>
          </a:p>
        </p:txBody>
      </p:sp>
    </p:spTree>
    <p:custDataLst>
      <p:tags r:id="rId1"/>
    </p:custDataLst>
    <p:extLst>
      <p:ext uri="{BB962C8B-B14F-4D97-AF65-F5344CB8AC3E}">
        <p14:creationId xmlns:p14="http://schemas.microsoft.com/office/powerpoint/2010/main" val="6039101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îş1íḓê"/>
        <p:cNvGrpSpPr/>
        <p:nvPr/>
      </p:nvGrpSpPr>
      <p:grpSpPr>
        <a:xfrm>
          <a:off x="0" y="0"/>
          <a:ext cx="0" cy="0"/>
          <a:chOff x="0" y="0"/>
          <a:chExt cx="0" cy="0"/>
        </a:xfrm>
      </p:grpSpPr>
      <p:sp>
        <p:nvSpPr>
          <p:cNvPr id="5" name="íṩlîḑè">
            <a:extLst>
              <a:ext uri="{FF2B5EF4-FFF2-40B4-BE49-F238E27FC236}">
                <a16:creationId xmlns:a16="http://schemas.microsoft.com/office/drawing/2014/main" id="{564E1998-ECBB-DF34-BECD-294163617811}"/>
              </a:ext>
            </a:extLst>
          </p:cNvPr>
          <p:cNvSpPr txBox="1">
            <a:spLocks/>
          </p:cNvSpPr>
          <p:nvPr/>
        </p:nvSpPr>
        <p:spPr>
          <a:xfrm>
            <a:off x="9094074" y="6524243"/>
            <a:ext cx="2909888" cy="206381"/>
          </a:xfrm>
          <a:prstGeom prst="rect">
            <a:avLst/>
          </a:prstGeom>
        </p:spPr>
        <p:txBody>
          <a:bodyPr vert="horz" lIns="91440" tIns="45720" rIns="91440" bIns="45720" rtlCol="0" anchor="ctr"/>
          <a:lstStyle>
            <a:defPPr>
              <a:defRPr lang="zh-CN"/>
            </a:defPPr>
            <a:lvl1pPr marL="0" algn="r" defTabSz="914400" rtl="0" eaLnBrk="1" latinLnBrk="0" hangingPunct="1">
              <a:defRPr lang="zh-CN" altLang="en-US" sz="1000"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en-US" altLang="zh-CN" sz="1600" b="0" i="0" u="none" strike="noStrike" kern="1200" cap="none" spc="0" normalizeH="0" baseline="0" noProof="0" smtClean="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endParaRPr>
          </a:p>
        </p:txBody>
      </p:sp>
      <p:sp>
        <p:nvSpPr>
          <p:cNvPr id="6" name="内容占位符 2">
            <a:extLst>
              <a:ext uri="{FF2B5EF4-FFF2-40B4-BE49-F238E27FC236}">
                <a16:creationId xmlns:a16="http://schemas.microsoft.com/office/drawing/2014/main" id="{B9C3F43F-F908-3399-502E-16511219B79F}"/>
              </a:ext>
            </a:extLst>
          </p:cNvPr>
          <p:cNvSpPr txBox="1">
            <a:spLocks/>
          </p:cNvSpPr>
          <p:nvPr>
            <p:custDataLst>
              <p:tags r:id="rId2"/>
            </p:custDataLst>
          </p:nvPr>
        </p:nvSpPr>
        <p:spPr bwMode="auto">
          <a:xfrm>
            <a:off x="669924" y="1154184"/>
            <a:ext cx="10848976" cy="151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006100"/>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MADE·8</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月新能源</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MPV</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市场价格变化指数为</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-0.90</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，市场成交均价</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34.99</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本月新能源</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MPV</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市场整体成交均价较上月下降</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1</a:t>
            </a:r>
            <a:r>
              <a:rPr lang="en-US" altLang="zh-CN" sz="1400" dirty="0">
                <a:solidFill>
                  <a:srgbClr val="5F5F5F"/>
                </a:solidFill>
                <a:latin typeface="思源黑体 CN" panose="020B0500000000000000" pitchFamily="34" charset="-122"/>
                <a:ea typeface="思源黑体 CN" panose="020B0500000000000000" pitchFamily="34" charset="-122"/>
              </a:rPr>
              <a:t>,085</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元，环比下降</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0.3%</a:t>
            </a:r>
          </a:p>
          <a:p>
            <a:pPr lvl="0" eaLnBrk="1" hangingPunct="1">
              <a:lnSpc>
                <a:spcPts val="2000"/>
              </a:lnSpc>
              <a:spcAft>
                <a:spcPts val="600"/>
              </a:spcAft>
              <a:buFont typeface="Wingdings" pitchFamily="2" charset="2"/>
              <a:buChar char="Ø"/>
              <a:defRPr/>
            </a:pPr>
            <a:r>
              <a:rPr lang="zh-CN" altLang="en-US" sz="1400" dirty="0">
                <a:solidFill>
                  <a:srgbClr val="5F5F5F"/>
                </a:solidFill>
                <a:latin typeface="思源黑体 CN" panose="020B0500000000000000" pitchFamily="34" charset="-122"/>
                <a:ea typeface="思源黑体 CN" panose="020B0500000000000000" pitchFamily="34" charset="-122"/>
              </a:rPr>
              <a:t>本月</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新能源</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MPV</a:t>
            </a:r>
            <a:r>
              <a:rPr lang="zh-CN" altLang="en-US" sz="1400" dirty="0">
                <a:solidFill>
                  <a:srgbClr val="5F5F5F"/>
                </a:solidFill>
                <a:latin typeface="思源黑体 CN" panose="020B0500000000000000" pitchFamily="34" charset="-122"/>
                <a:ea typeface="思源黑体 CN" panose="020B0500000000000000" pitchFamily="34" charset="-122"/>
              </a:rPr>
              <a:t>市场成交均价小幅下降，销量较高的</a:t>
            </a:r>
            <a:r>
              <a:rPr lang="en-US" altLang="zh-CN" sz="1400" dirty="0">
                <a:solidFill>
                  <a:srgbClr val="5F5F5F"/>
                </a:solidFill>
                <a:latin typeface="思源黑体 CN" panose="020B0500000000000000" pitchFamily="34" charset="-122"/>
                <a:ea typeface="思源黑体 CN" panose="020B0500000000000000" pitchFamily="34" charset="-122"/>
              </a:rPr>
              <a:t>TOP10</a:t>
            </a:r>
            <a:r>
              <a:rPr lang="zh-CN" altLang="en-US" sz="1400" dirty="0">
                <a:solidFill>
                  <a:srgbClr val="5F5F5F"/>
                </a:solidFill>
                <a:latin typeface="思源黑体 CN" panose="020B0500000000000000" pitchFamily="34" charset="-122"/>
                <a:ea typeface="思源黑体 CN" panose="020B0500000000000000" pitchFamily="34" charset="-122"/>
              </a:rPr>
              <a:t>车型中极氪</a:t>
            </a:r>
            <a:r>
              <a:rPr lang="en-US" altLang="zh-CN" sz="1400" dirty="0">
                <a:solidFill>
                  <a:srgbClr val="5F5F5F"/>
                </a:solidFill>
                <a:latin typeface="思源黑体 CN" panose="020B0500000000000000" pitchFamily="34" charset="-122"/>
                <a:ea typeface="思源黑体 CN" panose="020B0500000000000000" pitchFamily="34" charset="-122"/>
              </a:rPr>
              <a:t>009</a:t>
            </a:r>
            <a:r>
              <a:rPr lang="zh-CN" altLang="en-US" sz="1400" dirty="0">
                <a:solidFill>
                  <a:srgbClr val="5F5F5F"/>
                </a:solidFill>
                <a:latin typeface="思源黑体 CN" panose="020B0500000000000000" pitchFamily="34" charset="-122"/>
                <a:ea typeface="思源黑体 CN" panose="020B0500000000000000" pitchFamily="34" charset="-122"/>
              </a:rPr>
              <a:t>、传祺</a:t>
            </a:r>
            <a:r>
              <a:rPr lang="en-US" altLang="zh-CN" sz="1400" dirty="0">
                <a:solidFill>
                  <a:srgbClr val="5F5F5F"/>
                </a:solidFill>
                <a:latin typeface="思源黑体 CN" panose="020B0500000000000000" pitchFamily="34" charset="-122"/>
                <a:ea typeface="思源黑体 CN" panose="020B0500000000000000" pitchFamily="34" charset="-122"/>
              </a:rPr>
              <a:t>E9</a:t>
            </a:r>
            <a:r>
              <a:rPr lang="zh-CN" altLang="en-US" sz="1400" dirty="0">
                <a:solidFill>
                  <a:srgbClr val="5F5F5F"/>
                </a:solidFill>
                <a:latin typeface="思源黑体 CN" panose="020B0500000000000000" pitchFamily="34" charset="-122"/>
                <a:ea typeface="思源黑体 CN" panose="020B0500000000000000" pitchFamily="34" charset="-122"/>
              </a:rPr>
              <a:t>和腾势</a:t>
            </a:r>
            <a:r>
              <a:rPr lang="en-US" altLang="zh-CN" sz="1400" dirty="0">
                <a:solidFill>
                  <a:srgbClr val="5F5F5F"/>
                </a:solidFill>
                <a:latin typeface="思源黑体 CN" panose="020B0500000000000000" pitchFamily="34" charset="-122"/>
                <a:ea typeface="思源黑体 CN" panose="020B0500000000000000" pitchFamily="34" charset="-122"/>
              </a:rPr>
              <a:t>D9 DM-i</a:t>
            </a:r>
            <a:r>
              <a:rPr lang="zh-CN" altLang="en-US" sz="1400" dirty="0">
                <a:solidFill>
                  <a:srgbClr val="5F5F5F"/>
                </a:solidFill>
                <a:latin typeface="思源黑体 CN" panose="020B0500000000000000" pitchFamily="34" charset="-122"/>
                <a:ea typeface="思源黑体 CN" panose="020B0500000000000000" pitchFamily="34" charset="-122"/>
              </a:rPr>
              <a:t>均价有所下降，别克</a:t>
            </a:r>
            <a:r>
              <a:rPr lang="en-US" altLang="zh-CN" sz="1400" dirty="0">
                <a:solidFill>
                  <a:srgbClr val="5F5F5F"/>
                </a:solidFill>
                <a:latin typeface="思源黑体 CN" panose="020B0500000000000000" pitchFamily="34" charset="-122"/>
                <a:ea typeface="思源黑体 CN" panose="020B0500000000000000" pitchFamily="34" charset="-122"/>
              </a:rPr>
              <a:t>GL8 PHEV</a:t>
            </a:r>
            <a:r>
              <a:rPr lang="zh-CN" altLang="en-US" sz="1400" dirty="0">
                <a:solidFill>
                  <a:srgbClr val="5F5F5F"/>
                </a:solidFill>
                <a:latin typeface="思源黑体 CN" panose="020B0500000000000000" pitchFamily="34" charset="-122"/>
                <a:ea typeface="思源黑体 CN" panose="020B0500000000000000" pitchFamily="34" charset="-122"/>
              </a:rPr>
              <a:t>和梦想家均价有所上升 </a:t>
            </a:r>
            <a:r>
              <a:rPr lang="en-US" altLang="zh-CN" sz="1400" dirty="0">
                <a:solidFill>
                  <a:srgbClr val="5F5F5F"/>
                </a:solidFill>
                <a:latin typeface="思源黑体 CN" panose="020B0500000000000000" pitchFamily="34" charset="-122"/>
                <a:ea typeface="思源黑体 CN" panose="020B0500000000000000" pitchFamily="34" charset="-122"/>
              </a:rPr>
              <a:t>(7</a:t>
            </a:r>
            <a:r>
              <a:rPr lang="zh-CN" altLang="en-US" sz="1400" dirty="0">
                <a:solidFill>
                  <a:srgbClr val="5F5F5F"/>
                </a:solidFill>
                <a:latin typeface="思源黑体 CN" panose="020B0500000000000000" pitchFamily="34" charset="-122"/>
                <a:ea typeface="思源黑体 CN" panose="020B0500000000000000" pitchFamily="34" charset="-122"/>
              </a:rPr>
              <a:t>月下旬极氪</a:t>
            </a:r>
            <a:r>
              <a:rPr lang="en-US" altLang="zh-CN" sz="1400" dirty="0">
                <a:solidFill>
                  <a:srgbClr val="5F5F5F"/>
                </a:solidFill>
                <a:latin typeface="思源黑体 CN" panose="020B0500000000000000" pitchFamily="34" charset="-122"/>
                <a:ea typeface="思源黑体 CN" panose="020B0500000000000000" pitchFamily="34" charset="-122"/>
              </a:rPr>
              <a:t>009</a:t>
            </a:r>
            <a:r>
              <a:rPr lang="zh-CN" altLang="en-US" sz="1400" dirty="0">
                <a:solidFill>
                  <a:srgbClr val="5F5F5F"/>
                </a:solidFill>
                <a:latin typeface="思源黑体 CN" panose="020B0500000000000000" pitchFamily="34" charset="-122"/>
                <a:ea typeface="思源黑体 CN" panose="020B0500000000000000" pitchFamily="34" charset="-122"/>
              </a:rPr>
              <a:t>上新更优惠的版本强势来袭）</a:t>
            </a:r>
            <a:endPar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endParaRPr>
          </a:p>
        </p:txBody>
      </p:sp>
      <p:sp>
        <p:nvSpPr>
          <p:cNvPr id="30" name="ïsľiḋè">
            <a:extLst>
              <a:ext uri="{FF2B5EF4-FFF2-40B4-BE49-F238E27FC236}">
                <a16:creationId xmlns:a16="http://schemas.microsoft.com/office/drawing/2014/main" id="{61D0CB05-BBC0-9B78-22F4-13EC102A5F48}"/>
              </a:ext>
            </a:extLst>
          </p:cNvPr>
          <p:cNvSpPr>
            <a:spLocks noGrp="1"/>
          </p:cNvSpPr>
          <p:nvPr>
            <p:ph type="title" idx="4294967295"/>
          </p:nvPr>
        </p:nvSpPr>
        <p:spPr>
          <a:xfrm>
            <a:off x="669925" y="308450"/>
            <a:ext cx="9378202" cy="720250"/>
          </a:xfrm>
        </p:spPr>
        <p:txBody>
          <a:bodyPr/>
          <a:lstStyle/>
          <a:p>
            <a:r>
              <a:rPr lang="zh-CN" altLang="en-US" dirty="0">
                <a:latin typeface="思源黑体 CN" panose="020B0500000000000000" pitchFamily="34" charset="-122"/>
                <a:ea typeface="思源黑体 CN" panose="020B0500000000000000" pitchFamily="34" charset="-122"/>
              </a:rPr>
              <a:t>加权价格变化指数</a:t>
            </a:r>
            <a:r>
              <a:rPr lang="en-US" altLang="zh-CN" dirty="0">
                <a:latin typeface="思源黑体 CN" panose="020B0500000000000000" pitchFamily="34" charset="-122"/>
                <a:ea typeface="思源黑体 CN" panose="020B0500000000000000" pitchFamily="34" charset="-122"/>
              </a:rPr>
              <a:t>—</a:t>
            </a:r>
            <a:r>
              <a:rPr lang="zh-CN" altLang="en-US" dirty="0">
                <a:latin typeface="思源黑体 CN" panose="020B0500000000000000" pitchFamily="34" charset="-122"/>
                <a:ea typeface="思源黑体 CN" panose="020B0500000000000000" pitchFamily="34" charset="-122"/>
              </a:rPr>
              <a:t>新能源</a:t>
            </a:r>
            <a:r>
              <a:rPr lang="en-US" altLang="zh-CN" dirty="0">
                <a:latin typeface="思源黑体 CN" panose="020B0500000000000000" pitchFamily="34" charset="-122"/>
                <a:ea typeface="思源黑体 CN" panose="020B0500000000000000" pitchFamily="34" charset="-122"/>
              </a:rPr>
              <a:t>MPV</a:t>
            </a:r>
            <a:r>
              <a:rPr lang="zh-CN" altLang="en-US" dirty="0">
                <a:latin typeface="思源黑体 CN" panose="020B0500000000000000" pitchFamily="34" charset="-122"/>
                <a:ea typeface="思源黑体 CN" panose="020B0500000000000000" pitchFamily="34" charset="-122"/>
              </a:rPr>
              <a:t>市场</a:t>
            </a:r>
          </a:p>
        </p:txBody>
      </p:sp>
      <p:grpSp>
        <p:nvGrpSpPr>
          <p:cNvPr id="35" name="组合 34">
            <a:extLst>
              <a:ext uri="{FF2B5EF4-FFF2-40B4-BE49-F238E27FC236}">
                <a16:creationId xmlns:a16="http://schemas.microsoft.com/office/drawing/2014/main" id="{1D81E14B-F23E-4284-C9EF-B421C76DF3C0}"/>
              </a:ext>
            </a:extLst>
          </p:cNvPr>
          <p:cNvGrpSpPr>
            <a:grpSpLocks/>
          </p:cNvGrpSpPr>
          <p:nvPr>
            <p:custDataLst>
              <p:tags r:id="rId3"/>
            </p:custDataLst>
          </p:nvPr>
        </p:nvGrpSpPr>
        <p:grpSpPr bwMode="auto">
          <a:xfrm>
            <a:off x="660400" y="2781873"/>
            <a:ext cx="4298187" cy="354343"/>
            <a:chOff x="2330450" y="2101520"/>
            <a:chExt cx="4308475" cy="354343"/>
          </a:xfrm>
          <a:solidFill>
            <a:srgbClr val="006100"/>
          </a:solidFill>
        </p:grpSpPr>
        <p:sp>
          <p:nvSpPr>
            <p:cNvPr id="36" name="AutoShape 12">
              <a:extLst>
                <a:ext uri="{FF2B5EF4-FFF2-40B4-BE49-F238E27FC236}">
                  <a16:creationId xmlns:a16="http://schemas.microsoft.com/office/drawing/2014/main" id="{4D8AB25B-9EED-0432-FCB0-2CD8459CA367}"/>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7" name="Text Box 10">
              <a:extLst>
                <a:ext uri="{FF2B5EF4-FFF2-40B4-BE49-F238E27FC236}">
                  <a16:creationId xmlns:a16="http://schemas.microsoft.com/office/drawing/2014/main" id="{C0D18203-453E-CB4C-14AB-680744E37124}"/>
                </a:ext>
              </a:extLst>
            </p:cNvPr>
            <p:cNvSpPr txBox="1">
              <a:spLocks noChangeArrowheads="1"/>
            </p:cNvSpPr>
            <p:nvPr/>
          </p:nvSpPr>
          <p:spPr bwMode="auto">
            <a:xfrm>
              <a:off x="2525713" y="2101520"/>
              <a:ext cx="3924300" cy="353943"/>
            </a:xfrm>
            <a:prstGeom prst="rect">
              <a:avLst/>
            </a:prstGeom>
            <a:grp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38" name="组合 37">
            <a:extLst>
              <a:ext uri="{FF2B5EF4-FFF2-40B4-BE49-F238E27FC236}">
                <a16:creationId xmlns:a16="http://schemas.microsoft.com/office/drawing/2014/main" id="{C39E1302-A560-42F3-E050-CD65E191127C}"/>
              </a:ext>
            </a:extLst>
          </p:cNvPr>
          <p:cNvGrpSpPr>
            <a:grpSpLocks/>
          </p:cNvGrpSpPr>
          <p:nvPr>
            <p:custDataLst>
              <p:tags r:id="rId4"/>
            </p:custDataLst>
          </p:nvPr>
        </p:nvGrpSpPr>
        <p:grpSpPr bwMode="auto">
          <a:xfrm>
            <a:off x="5266430" y="2782274"/>
            <a:ext cx="2946400" cy="354343"/>
            <a:chOff x="2330450" y="2101520"/>
            <a:chExt cx="4308475" cy="354343"/>
          </a:xfrm>
          <a:solidFill>
            <a:srgbClr val="006100"/>
          </a:solidFill>
        </p:grpSpPr>
        <p:sp>
          <p:nvSpPr>
            <p:cNvPr id="39" name="AutoShape 12">
              <a:extLst>
                <a:ext uri="{FF2B5EF4-FFF2-40B4-BE49-F238E27FC236}">
                  <a16:creationId xmlns:a16="http://schemas.microsoft.com/office/drawing/2014/main" id="{1AF317F7-9E72-9F96-96EF-5551B18CFD4B}"/>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0" name="Text Box 10">
              <a:extLst>
                <a:ext uri="{FF2B5EF4-FFF2-40B4-BE49-F238E27FC236}">
                  <a16:creationId xmlns:a16="http://schemas.microsoft.com/office/drawing/2014/main" id="{71AE4168-950C-AE56-4133-F11B3188E26B}"/>
                </a:ext>
              </a:extLst>
            </p:cNvPr>
            <p:cNvSpPr txBox="1">
              <a:spLocks noChangeArrowheads="1"/>
            </p:cNvSpPr>
            <p:nvPr/>
          </p:nvSpPr>
          <p:spPr bwMode="auto">
            <a:xfrm>
              <a:off x="2525713" y="2101520"/>
              <a:ext cx="3924300" cy="353943"/>
            </a:xfrm>
            <a:prstGeom prst="rect">
              <a:avLst/>
            </a:prstGeom>
            <a:grp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45" name="组合 44">
            <a:extLst>
              <a:ext uri="{FF2B5EF4-FFF2-40B4-BE49-F238E27FC236}">
                <a16:creationId xmlns:a16="http://schemas.microsoft.com/office/drawing/2014/main" id="{72009421-1D7C-EDC9-0ABC-C016114FE9F9}"/>
              </a:ext>
            </a:extLst>
          </p:cNvPr>
          <p:cNvGrpSpPr>
            <a:grpSpLocks/>
          </p:cNvGrpSpPr>
          <p:nvPr>
            <p:custDataLst>
              <p:tags r:id="rId5"/>
            </p:custDataLst>
          </p:nvPr>
        </p:nvGrpSpPr>
        <p:grpSpPr bwMode="auto">
          <a:xfrm>
            <a:off x="8511016" y="2781873"/>
            <a:ext cx="3020583" cy="354343"/>
            <a:chOff x="2330450" y="2101520"/>
            <a:chExt cx="4308475" cy="354343"/>
          </a:xfrm>
          <a:solidFill>
            <a:srgbClr val="006100"/>
          </a:solidFill>
        </p:grpSpPr>
        <p:sp>
          <p:nvSpPr>
            <p:cNvPr id="46" name="AutoShape 12">
              <a:extLst>
                <a:ext uri="{FF2B5EF4-FFF2-40B4-BE49-F238E27FC236}">
                  <a16:creationId xmlns:a16="http://schemas.microsoft.com/office/drawing/2014/main" id="{07DB5D03-0E5A-A3CC-6C35-81A05CD4D5D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7" name="Text Box 10">
              <a:extLst>
                <a:ext uri="{FF2B5EF4-FFF2-40B4-BE49-F238E27FC236}">
                  <a16:creationId xmlns:a16="http://schemas.microsoft.com/office/drawing/2014/main" id="{91A51B6A-3FCF-C0AA-67E5-CC4B87BBB627}"/>
                </a:ext>
              </a:extLst>
            </p:cNvPr>
            <p:cNvSpPr txBox="1">
              <a:spLocks noChangeArrowheads="1"/>
            </p:cNvSpPr>
            <p:nvPr/>
          </p:nvSpPr>
          <p:spPr bwMode="auto">
            <a:xfrm>
              <a:off x="2525714" y="2101520"/>
              <a:ext cx="3924300" cy="353943"/>
            </a:xfrm>
            <a:prstGeom prst="rect">
              <a:avLst/>
            </a:prstGeom>
            <a:grp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月度均价环比变化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aphicFrame>
        <p:nvGraphicFramePr>
          <p:cNvPr id="52" name="Object 4">
            <a:extLst>
              <a:ext uri="{FF2B5EF4-FFF2-40B4-BE49-F238E27FC236}">
                <a16:creationId xmlns:a16="http://schemas.microsoft.com/office/drawing/2014/main" id="{ED9C969D-4826-4FFF-C52C-0FB3FF96E02C}"/>
              </a:ext>
            </a:extLst>
          </p:cNvPr>
          <p:cNvGraphicFramePr>
            <a:graphicFrameLocks noChangeAspect="1"/>
          </p:cNvGraphicFramePr>
          <p:nvPr>
            <p:custDataLst>
              <p:tags r:id="rId6"/>
            </p:custDataLst>
            <p:extLst>
              <p:ext uri="{D42A27DB-BD31-4B8C-83A1-F6EECF244321}">
                <p14:modId xmlns:p14="http://schemas.microsoft.com/office/powerpoint/2010/main" val="3131656973"/>
              </p:ext>
            </p:extLst>
          </p:nvPr>
        </p:nvGraphicFramePr>
        <p:xfrm>
          <a:off x="662433" y="3254545"/>
          <a:ext cx="4298187" cy="2678955"/>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2" name="图表 1">
            <a:extLst>
              <a:ext uri="{FF2B5EF4-FFF2-40B4-BE49-F238E27FC236}">
                <a16:creationId xmlns:a16="http://schemas.microsoft.com/office/drawing/2014/main" id="{98B8F941-A0C3-5350-6DB5-09D7B5BB695D}"/>
              </a:ext>
            </a:extLst>
          </p:cNvPr>
          <p:cNvGraphicFramePr/>
          <p:nvPr>
            <p:extLst>
              <p:ext uri="{D42A27DB-BD31-4B8C-83A1-F6EECF244321}">
                <p14:modId xmlns:p14="http://schemas.microsoft.com/office/powerpoint/2010/main" val="1080306463"/>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 name="图表 3">
            <a:extLst>
              <a:ext uri="{FF2B5EF4-FFF2-40B4-BE49-F238E27FC236}">
                <a16:creationId xmlns:a16="http://schemas.microsoft.com/office/drawing/2014/main" id="{1351314C-2943-9FAB-7664-074E3E4082D8}"/>
              </a:ext>
            </a:extLst>
          </p:cNvPr>
          <p:cNvGraphicFramePr/>
          <p:nvPr>
            <p:extLst>
              <p:ext uri="{D42A27DB-BD31-4B8C-83A1-F6EECF244321}">
                <p14:modId xmlns:p14="http://schemas.microsoft.com/office/powerpoint/2010/main" val="3730145931"/>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11"/>
          </a:graphicData>
        </a:graphic>
      </p:graphicFrame>
      <p:sp>
        <p:nvSpPr>
          <p:cNvPr id="7" name="文本框 6">
            <a:extLst>
              <a:ext uri="{FF2B5EF4-FFF2-40B4-BE49-F238E27FC236}">
                <a16:creationId xmlns:a16="http://schemas.microsoft.com/office/drawing/2014/main" id="{A976C1EF-ACD6-0236-25A1-21D3CFE0A1ED}"/>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上月</a:t>
            </a:r>
          </a:p>
        </p:txBody>
      </p:sp>
      <p:sp>
        <p:nvSpPr>
          <p:cNvPr id="8" name="文本框 7">
            <a:extLst>
              <a:ext uri="{FF2B5EF4-FFF2-40B4-BE49-F238E27FC236}">
                <a16:creationId xmlns:a16="http://schemas.microsoft.com/office/drawing/2014/main" id="{39C7E0B5-BC86-33E6-B377-2468EA509648}"/>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本月</a:t>
            </a:r>
          </a:p>
        </p:txBody>
      </p:sp>
      <p:sp>
        <p:nvSpPr>
          <p:cNvPr id="9" name="文本框 8">
            <a:extLst>
              <a:ext uri="{FF2B5EF4-FFF2-40B4-BE49-F238E27FC236}">
                <a16:creationId xmlns:a16="http://schemas.microsoft.com/office/drawing/2014/main" id="{3C4C4823-2B51-B533-2DDC-DCA6E7F74F94}"/>
              </a:ext>
            </a:extLst>
          </p:cNvPr>
          <p:cNvSpPr txBox="1"/>
          <p:nvPr/>
        </p:nvSpPr>
        <p:spPr>
          <a:xfrm>
            <a:off x="4271768" y="3283294"/>
            <a:ext cx="685865" cy="184666"/>
          </a:xfrm>
          <a:prstGeom prst="rect">
            <a:avLst/>
          </a:prstGeom>
          <a:noFill/>
        </p:spPr>
        <p:txBody>
          <a:bodyPr wrap="square" rtlCol="0">
            <a:spAutoFit/>
          </a:bodyPr>
          <a:lstStyle/>
          <a:p>
            <a:pPr algn="ctr"/>
            <a:r>
              <a:rPr lang="zh-CN" altLang="en-US" sz="600" b="1" dirty="0">
                <a:solidFill>
                  <a:schemeClr val="bg2">
                    <a:lumMod val="25000"/>
                  </a:schemeClr>
                </a:solidFill>
                <a:latin typeface="思源黑体 CN" panose="020B0500000000000000" pitchFamily="34" charset="-122"/>
                <a:ea typeface="思源黑体 CN Normal" panose="020B0400000000000000" pitchFamily="34" charset="-122"/>
              </a:rPr>
              <a:t>单位：万元</a:t>
            </a:r>
          </a:p>
        </p:txBody>
      </p:sp>
      <p:graphicFrame>
        <p:nvGraphicFramePr>
          <p:cNvPr id="23" name="表格 22">
            <a:extLst>
              <a:ext uri="{FF2B5EF4-FFF2-40B4-BE49-F238E27FC236}">
                <a16:creationId xmlns:a16="http://schemas.microsoft.com/office/drawing/2014/main" id="{A3923C6F-C801-08EB-0C70-77E5CF7D0A20}"/>
              </a:ext>
            </a:extLst>
          </p:cNvPr>
          <p:cNvGraphicFramePr>
            <a:graphicFrameLocks noGrp="1"/>
          </p:cNvGraphicFramePr>
          <p:nvPr>
            <p:extLst>
              <p:ext uri="{D42A27DB-BD31-4B8C-83A1-F6EECF244321}">
                <p14:modId xmlns:p14="http://schemas.microsoft.com/office/powerpoint/2010/main" val="1929454944"/>
              </p:ext>
            </p:extLst>
          </p:nvPr>
        </p:nvGraphicFramePr>
        <p:xfrm>
          <a:off x="859805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rPr>
                        <a:t>车型</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rPr>
                        <a:t>成交均价</a:t>
                      </a:r>
                      <a:endParaRPr lang="zh-CN" altLang="en-US" sz="5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endParaRPr>
                    </a:p>
                  </a:txBody>
                  <a:tcPr marL="0"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rPr>
                        <a:t>均价变化</a:t>
                      </a:r>
                      <a:endParaRPr lang="en-US" altLang="zh-CN" sz="9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endParaRPr>
                    </a:p>
                  </a:txBody>
                  <a:tcPr marL="0"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rPr>
                        <a:t>权重变化</a:t>
                      </a:r>
                    </a:p>
                  </a:txBody>
                  <a:tcPr marL="0"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marL="0" algn="ctr" defTabSz="914400" rtl="0" eaLnBrk="1" fontAlgn="ctr" latinLnBrk="0" hangingPunct="1"/>
                      <a:r>
                        <a:rPr lang="zh-CN" alt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腾势</a:t>
                      </a:r>
                      <a:r>
                        <a:rPr 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D9 DM-i</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378,542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-8,121</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-6.9%</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36019136"/>
                  </a:ext>
                </a:extLst>
              </a:tr>
              <a:tr h="252000">
                <a:tc>
                  <a:txBody>
                    <a:bodyPr/>
                    <a:lstStyle/>
                    <a:p>
                      <a:pPr marL="0" algn="ctr" defTabSz="914400" rtl="0" eaLnBrk="1" fontAlgn="ctr" latinLnBrk="0" hangingPunct="1"/>
                      <a:r>
                        <a:rPr lang="zh-CN" altLang="en-US" sz="800" b="0" i="0" u="none" strike="noStrike" kern="1200">
                          <a:solidFill>
                            <a:srgbClr val="595959"/>
                          </a:solidFill>
                          <a:effectLst/>
                          <a:latin typeface="思源黑体 CN" panose="020B0500000000000000" pitchFamily="34" charset="-122"/>
                          <a:ea typeface="思源黑体 CN" panose="020B0500000000000000" pitchFamily="34" charset="-122"/>
                          <a:cs typeface="+mn-cs"/>
                        </a:rPr>
                        <a:t>别克</a:t>
                      </a:r>
                      <a:r>
                        <a:rPr 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GL8 PHEV</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405,204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4,193</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1.3%</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3018680"/>
                  </a:ext>
                </a:extLst>
              </a:tr>
              <a:tr h="252000">
                <a:tc>
                  <a:txBody>
                    <a:bodyPr/>
                    <a:lstStyle/>
                    <a:p>
                      <a:pPr marL="0" algn="ctr" defTabSz="914400" rtl="0" eaLnBrk="1" fontAlgn="ctr" latinLnBrk="0" hangingPunct="1"/>
                      <a:r>
                        <a:rPr lang="zh-CN" alt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极氪</a:t>
                      </a:r>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009</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499,622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-73,604</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7.6%</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105716"/>
                  </a:ext>
                </a:extLst>
              </a:tr>
              <a:tr h="252000">
                <a:tc>
                  <a:txBody>
                    <a:bodyPr/>
                    <a:lstStyle/>
                    <a:p>
                      <a:pPr marL="0" algn="ctr" defTabSz="914400" rtl="0" eaLnBrk="1" fontAlgn="ctr" latinLnBrk="0" hangingPunct="1"/>
                      <a:r>
                        <a:rPr lang="zh-CN" alt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极狐考拉</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125,936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145</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5.0%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2184908"/>
                  </a:ext>
                </a:extLst>
              </a:tr>
              <a:tr h="252000">
                <a:tc>
                  <a:txBody>
                    <a:bodyPr/>
                    <a:lstStyle/>
                    <a:p>
                      <a:pPr marL="0" algn="ctr" defTabSz="914400" rtl="0" eaLnBrk="1" fontAlgn="ctr" latinLnBrk="0" hangingPunct="1"/>
                      <a:r>
                        <a:rPr lang="zh-CN" alt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梦想家</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340,389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2,090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-2.1%</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620654"/>
                  </a:ext>
                </a:extLst>
              </a:tr>
              <a:tr h="252000">
                <a:tc>
                  <a:txBody>
                    <a:bodyPr/>
                    <a:lstStyle/>
                    <a:p>
                      <a:pPr marL="0" algn="ctr" defTabSz="914400" rtl="0" eaLnBrk="1" fontAlgn="ctr" latinLnBrk="0" hangingPunct="1"/>
                      <a:r>
                        <a:rPr lang="zh-CN" alt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传祺</a:t>
                      </a:r>
                      <a:r>
                        <a:rPr 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E8</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226,991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-584</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-1.2%</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25962094"/>
                  </a:ext>
                </a:extLst>
              </a:tr>
              <a:tr h="252000">
                <a:tc>
                  <a:txBody>
                    <a:bodyPr/>
                    <a:lstStyle/>
                    <a:p>
                      <a:pPr marL="0" algn="ctr" defTabSz="914400" rtl="0" eaLnBrk="1" fontAlgn="ctr" latinLnBrk="0" hangingPunct="1"/>
                      <a:r>
                        <a:rPr lang="zh-CN" alt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小鹏</a:t>
                      </a:r>
                      <a:r>
                        <a:rPr 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X9</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385,600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-714</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-0.8%</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55383842"/>
                  </a:ext>
                </a:extLst>
              </a:tr>
              <a:tr h="252000">
                <a:tc>
                  <a:txBody>
                    <a:bodyPr/>
                    <a:lstStyle/>
                    <a:p>
                      <a:pPr marL="0" algn="ctr" defTabSz="914400" rtl="0" eaLnBrk="1" fontAlgn="ctr" latinLnBrk="0" hangingPunct="1"/>
                      <a:r>
                        <a:rPr lang="zh-CN" alt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传祺</a:t>
                      </a:r>
                      <a:r>
                        <a:rPr 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E9</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350,052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-10,197</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-0.5%</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0999552"/>
                  </a:ext>
                </a:extLst>
              </a:tr>
              <a:tr h="252000">
                <a:tc>
                  <a:txBody>
                    <a:bodyPr/>
                    <a:lstStyle/>
                    <a:p>
                      <a:pPr marL="0" algn="ctr" defTabSz="914400" rtl="0" eaLnBrk="1" fontAlgn="ctr" latinLnBrk="0" hangingPunct="1"/>
                      <a:r>
                        <a:rPr lang="zh-CN" alt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理想</a:t>
                      </a:r>
                      <a:r>
                        <a:rPr 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MEGA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529,800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chemeClr val="tx1"/>
                          </a:solidFill>
                          <a:effectLst/>
                          <a:latin typeface="思源黑体 CN" panose="020B0500000000000000" pitchFamily="34" charset="-122"/>
                          <a:ea typeface="思源黑体 CN" panose="020B0500000000000000" pitchFamily="34" charset="-122"/>
                          <a:cs typeface="+mn-cs"/>
                        </a:rPr>
                        <a:t>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0.1%</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6051503"/>
                  </a:ext>
                </a:extLst>
              </a:tr>
              <a:tr h="252000">
                <a:tc>
                  <a:txBody>
                    <a:bodyPr/>
                    <a:lstStyle/>
                    <a:p>
                      <a:pPr marL="0" algn="ctr" defTabSz="914400" rtl="0" eaLnBrk="1" fontAlgn="ctr" latinLnBrk="0" hangingPunct="1"/>
                      <a:r>
                        <a:rPr lang="zh-CN" alt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星海</a:t>
                      </a:r>
                      <a:r>
                        <a:rPr 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V9</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233,081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-58</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-0.8%</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01866413"/>
                  </a:ext>
                </a:extLst>
              </a:tr>
            </a:tbl>
          </a:graphicData>
        </a:graphic>
      </p:graphicFrame>
    </p:spTree>
    <p:custDataLst>
      <p:tags r:id="rId1"/>
    </p:custDataLst>
    <p:extLst>
      <p:ext uri="{BB962C8B-B14F-4D97-AF65-F5344CB8AC3E}">
        <p14:creationId xmlns:p14="http://schemas.microsoft.com/office/powerpoint/2010/main" val="37232359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îṥḷïḑe"/>
        <p:cNvGrpSpPr/>
        <p:nvPr/>
      </p:nvGrpSpPr>
      <p:grpSpPr>
        <a:xfrm>
          <a:off x="0" y="0"/>
          <a:ext cx="0" cy="0"/>
          <a:chOff x="0" y="0"/>
          <a:chExt cx="0" cy="0"/>
        </a:xfrm>
      </p:grpSpPr>
      <p:sp>
        <p:nvSpPr>
          <p:cNvPr id="5" name="iṡlïdê">
            <a:extLst>
              <a:ext uri="{FF2B5EF4-FFF2-40B4-BE49-F238E27FC236}">
                <a16:creationId xmlns:a16="http://schemas.microsoft.com/office/drawing/2014/main" id="{7239E965-33B6-4BC1-B1B3-CD2DC6B7EA81}"/>
              </a:ext>
            </a:extLst>
          </p:cNvPr>
          <p:cNvSpPr>
            <a:spLocks noGrp="1"/>
          </p:cNvSpPr>
          <p:nvPr>
            <p:ph type="body" idx="1"/>
          </p:nvPr>
        </p:nvSpPr>
        <p:spPr>
          <a:xfrm>
            <a:off x="660400" y="3750109"/>
            <a:ext cx="10724776" cy="2383991"/>
          </a:xfrm>
        </p:spPr>
        <p:txBody>
          <a:bodyPr>
            <a:normAutofit/>
          </a:bodyPr>
          <a:lstStyle/>
          <a:p>
            <a:r>
              <a:rPr lang="en-US" altLang="zh-CN" sz="3600" dirty="0">
                <a:solidFill>
                  <a:schemeClr val="tx1"/>
                </a:solidFill>
                <a:latin typeface="思源黑体 CN Heavy" panose="020B0A00000000000000" pitchFamily="34" charset="-122"/>
                <a:ea typeface="思源黑体 CN Heavy" panose="020B0A00000000000000" pitchFamily="34" charset="-122"/>
              </a:rPr>
              <a:t>2024</a:t>
            </a:r>
            <a:r>
              <a:rPr lang="zh-CN" altLang="en-US" sz="3600" dirty="0">
                <a:solidFill>
                  <a:schemeClr val="tx1"/>
                </a:solidFill>
                <a:latin typeface="思源黑体 CN Heavy" panose="020B0A00000000000000" pitchFamily="34" charset="-122"/>
                <a:ea typeface="思源黑体 CN Heavy" panose="020B0A00000000000000" pitchFamily="34" charset="-122"/>
              </a:rPr>
              <a:t>年</a:t>
            </a:r>
            <a:r>
              <a:rPr lang="en-US" altLang="zh-CN" sz="3600" dirty="0">
                <a:solidFill>
                  <a:schemeClr val="tx1"/>
                </a:solidFill>
                <a:latin typeface="思源黑体 CN Heavy" panose="020B0A00000000000000" pitchFamily="34" charset="-122"/>
                <a:ea typeface="思源黑体 CN Heavy" panose="020B0A00000000000000" pitchFamily="34" charset="-122"/>
              </a:rPr>
              <a:t>8</a:t>
            </a:r>
            <a:r>
              <a:rPr lang="zh-CN" altLang="en-US" sz="3600" dirty="0">
                <a:solidFill>
                  <a:schemeClr val="tx1"/>
                </a:solidFill>
                <a:latin typeface="思源黑体 CN Heavy" panose="020B0A00000000000000" pitchFamily="34" charset="-122"/>
                <a:ea typeface="思源黑体 CN Heavy" panose="020B0A00000000000000" pitchFamily="34" charset="-122"/>
              </a:rPr>
              <a:t>月</a:t>
            </a:r>
            <a:endParaRPr lang="en-US" altLang="zh-CN" sz="3600" dirty="0">
              <a:solidFill>
                <a:schemeClr val="tx1"/>
              </a:solidFill>
              <a:latin typeface="思源黑体 CN Heavy" panose="020B0A00000000000000" pitchFamily="34" charset="-122"/>
              <a:ea typeface="思源黑体 CN Heavy" panose="020B0A00000000000000" pitchFamily="34" charset="-122"/>
            </a:endParaRPr>
          </a:p>
          <a:p>
            <a:r>
              <a:rPr lang="zh-CN" altLang="en-US" sz="3600" dirty="0">
                <a:solidFill>
                  <a:schemeClr val="tx1"/>
                </a:solidFill>
                <a:latin typeface="思源黑体 CN Heavy" panose="020B0A00000000000000" pitchFamily="34" charset="-122"/>
                <a:ea typeface="思源黑体 CN Heavy" panose="020B0A00000000000000" pitchFamily="34" charset="-122"/>
              </a:rPr>
              <a:t>全国新能源乘用车市场优惠指数</a:t>
            </a:r>
            <a:endParaRPr lang="en-GB" altLang="zh-CN" sz="3600" dirty="0">
              <a:solidFill>
                <a:schemeClr val="tx1"/>
              </a:solidFill>
              <a:latin typeface="思源黑体 CN Heavy" panose="020B0A00000000000000" pitchFamily="34" charset="-122"/>
              <a:ea typeface="思源黑体 CN Heavy" panose="020B0A00000000000000" pitchFamily="34" charset="-122"/>
            </a:endParaRPr>
          </a:p>
        </p:txBody>
      </p:sp>
      <p:sp>
        <p:nvSpPr>
          <p:cNvPr id="12" name="îsliḍè">
            <a:extLst>
              <a:ext uri="{FF2B5EF4-FFF2-40B4-BE49-F238E27FC236}">
                <a16:creationId xmlns:a16="http://schemas.microsoft.com/office/drawing/2014/main" id="{C5FEBE4E-8A7A-D872-A0EB-10B868561296}"/>
              </a:ext>
            </a:extLst>
          </p:cNvPr>
          <p:cNvSpPr txBox="1">
            <a:spLocks/>
          </p:cNvSpPr>
          <p:nvPr/>
        </p:nvSpPr>
        <p:spPr>
          <a:xfrm>
            <a:off x="660400" y="2030994"/>
            <a:ext cx="1422184" cy="1323439"/>
          </a:xfrm>
          <a:prstGeom prst="rect">
            <a:avLst/>
          </a:prstGeom>
          <a:noFill/>
          <a:ln w="117475">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100" normalizeH="0" baseline="0" noProof="0" dirty="0">
                <a:ln>
                  <a:noFill/>
                </a:ln>
                <a:solidFill>
                  <a:srgbClr val="006100"/>
                </a:solidFill>
                <a:effectLst>
                  <a:outerShdw blurRad="38100" dist="38100" dir="2700000" algn="tl">
                    <a:srgbClr val="000000">
                      <a:alpha val="43137"/>
                    </a:srgbClr>
                  </a:outerShdw>
                </a:effectLst>
                <a:uLnTx/>
                <a:uFillTx/>
                <a:latin typeface="思源黑体 CN" panose="020B0500000000000000" pitchFamily="34" charset="-122"/>
                <a:ea typeface="思源黑体 CN Normal" panose="020B0400000000000000" pitchFamily="34" charset="-122"/>
                <a:cs typeface="Arial" panose="020B0604020202020204" pitchFamily="34" charset="0"/>
              </a:rPr>
              <a:t>04</a:t>
            </a:r>
            <a:endParaRPr kumimoji="0" lang="zh-CN" altLang="en-US" sz="8000" b="1" i="0" u="none" strike="noStrike" kern="1200" cap="none" spc="100" normalizeH="0" baseline="0" noProof="0" dirty="0">
              <a:ln>
                <a:noFill/>
              </a:ln>
              <a:solidFill>
                <a:srgbClr val="006100"/>
              </a:solidFill>
              <a:effectLst>
                <a:outerShdw blurRad="38100" dist="38100" dir="2700000" algn="tl">
                  <a:srgbClr val="000000">
                    <a:alpha val="43137"/>
                  </a:srgbClr>
                </a:outerShdw>
              </a:effectLst>
              <a:uLnTx/>
              <a:uFillTx/>
              <a:latin typeface="思源黑体 CN" panose="020B0500000000000000" pitchFamily="34" charset="-122"/>
              <a:ea typeface="思源黑体 CN Normal" panose="020B0400000000000000" pitchFamily="34" charset="-122"/>
              <a:cs typeface="Arial" panose="020B0604020202020204" pitchFamily="34" charset="0"/>
            </a:endParaRPr>
          </a:p>
        </p:txBody>
      </p:sp>
    </p:spTree>
    <p:custDataLst>
      <p:tags r:id="rId2"/>
    </p:custDataLst>
    <p:extLst>
      <p:ext uri="{BB962C8B-B14F-4D97-AF65-F5344CB8AC3E}">
        <p14:creationId xmlns:p14="http://schemas.microsoft.com/office/powerpoint/2010/main" val="16527293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îş1íḓê"/>
        <p:cNvGrpSpPr/>
        <p:nvPr/>
      </p:nvGrpSpPr>
      <p:grpSpPr>
        <a:xfrm>
          <a:off x="0" y="0"/>
          <a:ext cx="0" cy="0"/>
          <a:chOff x="0" y="0"/>
          <a:chExt cx="0" cy="0"/>
        </a:xfrm>
      </p:grpSpPr>
      <p:sp>
        <p:nvSpPr>
          <p:cNvPr id="5" name="íṩlîḑè">
            <a:extLst>
              <a:ext uri="{FF2B5EF4-FFF2-40B4-BE49-F238E27FC236}">
                <a16:creationId xmlns:a16="http://schemas.microsoft.com/office/drawing/2014/main" id="{564E1998-ECBB-DF34-BECD-294163617811}"/>
              </a:ext>
            </a:extLst>
          </p:cNvPr>
          <p:cNvSpPr txBox="1">
            <a:spLocks/>
          </p:cNvSpPr>
          <p:nvPr/>
        </p:nvSpPr>
        <p:spPr>
          <a:xfrm>
            <a:off x="9094074" y="6524243"/>
            <a:ext cx="2909888" cy="206381"/>
          </a:xfrm>
          <a:prstGeom prst="rect">
            <a:avLst/>
          </a:prstGeom>
        </p:spPr>
        <p:txBody>
          <a:bodyPr vert="horz" lIns="91440" tIns="45720" rIns="91440" bIns="45720" rtlCol="0" anchor="ctr"/>
          <a:lstStyle>
            <a:defPPr>
              <a:defRPr lang="zh-CN"/>
            </a:defPPr>
            <a:lvl1pPr marL="0" algn="r" defTabSz="914400" rtl="0" eaLnBrk="1" latinLnBrk="0" hangingPunct="1">
              <a:defRPr lang="zh-CN" altLang="en-US" sz="1000"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en-US" altLang="zh-CN" sz="1600" b="0" i="0" u="none" strike="noStrike" kern="1200" cap="none" spc="0" normalizeH="0" baseline="0" noProof="0" smtClean="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endParaRPr>
          </a:p>
        </p:txBody>
      </p:sp>
      <p:sp>
        <p:nvSpPr>
          <p:cNvPr id="6" name="内容占位符 2">
            <a:extLst>
              <a:ext uri="{FF2B5EF4-FFF2-40B4-BE49-F238E27FC236}">
                <a16:creationId xmlns:a16="http://schemas.microsoft.com/office/drawing/2014/main" id="{B9C3F43F-F908-3399-502E-16511219B79F}"/>
              </a:ext>
            </a:extLst>
          </p:cNvPr>
          <p:cNvSpPr txBox="1">
            <a:spLocks/>
          </p:cNvSpPr>
          <p:nvPr>
            <p:custDataLst>
              <p:tags r:id="rId2"/>
            </p:custDataLst>
          </p:nvPr>
        </p:nvSpPr>
        <p:spPr bwMode="auto">
          <a:xfrm>
            <a:off x="669924" y="1154184"/>
            <a:ext cx="10848976" cy="151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006100"/>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MADE·8</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月整体新能源市场优惠变化指数为</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-3.22</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，市场优惠幅度</a:t>
            </a:r>
            <a:r>
              <a:rPr lang="en-US" altLang="zh-CN" b="1" dirty="0">
                <a:solidFill>
                  <a:prstClr val="black"/>
                </a:solidFill>
                <a:latin typeface="思源黑体 CN" panose="020B0500000000000000" pitchFamily="34" charset="-122"/>
                <a:ea typeface="思源黑体 CN" panose="020B0500000000000000" pitchFamily="34" charset="-122"/>
              </a:rPr>
              <a:t>0</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.91</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本月新能源市场整体优惠幅度较上月</a:t>
            </a:r>
            <a:r>
              <a:rPr lang="zh-CN" altLang="en-US" sz="1400" dirty="0">
                <a:solidFill>
                  <a:srgbClr val="5F5F5F"/>
                </a:solidFill>
                <a:latin typeface="思源黑体 CN" panose="020B0500000000000000" pitchFamily="34" charset="-122"/>
                <a:ea typeface="思源黑体 CN" panose="020B0500000000000000" pitchFamily="34" charset="-122"/>
              </a:rPr>
              <a:t>减少</a:t>
            </a:r>
            <a:r>
              <a:rPr lang="en-US" altLang="zh-CN" sz="1400" dirty="0">
                <a:solidFill>
                  <a:srgbClr val="5F5F5F"/>
                </a:solidFill>
                <a:latin typeface="思源黑体 CN" panose="020B0500000000000000" pitchFamily="34" charset="-122"/>
                <a:ea typeface="思源黑体 CN" panose="020B0500000000000000" pitchFamily="34" charset="-122"/>
              </a:rPr>
              <a:t>1,776</a:t>
            </a:r>
            <a:r>
              <a:rPr lang="zh-CN" altLang="en-US" sz="1400" dirty="0">
                <a:solidFill>
                  <a:srgbClr val="5F5F5F"/>
                </a:solidFill>
                <a:latin typeface="思源黑体 CN" panose="020B0500000000000000" pitchFamily="34" charset="-122"/>
                <a:ea typeface="思源黑体 CN" panose="020B0500000000000000" pitchFamily="34" charset="-122"/>
              </a:rPr>
              <a:t>元，环比下降</a:t>
            </a:r>
            <a:r>
              <a:rPr lang="en-US" altLang="zh-CN" sz="1400" dirty="0">
                <a:solidFill>
                  <a:srgbClr val="5F5F5F"/>
                </a:solidFill>
                <a:latin typeface="思源黑体 CN" panose="020B0500000000000000" pitchFamily="34" charset="-122"/>
                <a:ea typeface="思源黑体 CN" panose="020B0500000000000000" pitchFamily="34" charset="-122"/>
              </a:rPr>
              <a:t>16.3%</a:t>
            </a:r>
            <a:endPar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endParaRPr>
          </a:p>
          <a:p>
            <a:pPr lvl="0" eaLnBrk="1" hangingPunct="1">
              <a:lnSpc>
                <a:spcPts val="2000"/>
              </a:lnSpc>
              <a:spcAft>
                <a:spcPts val="600"/>
              </a:spcAft>
              <a:buFont typeface="Wingdings" pitchFamily="2" charset="2"/>
              <a:buChar char="Ø"/>
              <a:defRPr/>
            </a:pPr>
            <a:r>
              <a:rPr lang="zh-CN" altLang="en-US" sz="1400" dirty="0">
                <a:solidFill>
                  <a:srgbClr val="5F5F5F"/>
                </a:solidFill>
                <a:latin typeface="思源黑体 CN" panose="020B0500000000000000" pitchFamily="34" charset="-122"/>
                <a:ea typeface="思源黑体 CN" panose="020B0500000000000000" pitchFamily="34" charset="-122"/>
              </a:rPr>
              <a:t>本月新能源市场的各细分市场整体终端优惠均出现不同程度的下降</a:t>
            </a:r>
            <a:endParaRPr lang="en-US" altLang="zh-CN" sz="1400" dirty="0">
              <a:solidFill>
                <a:srgbClr val="5F5F5F"/>
              </a:solidFill>
              <a:latin typeface="思源黑体 CN" panose="020B0500000000000000" pitchFamily="34" charset="-122"/>
              <a:ea typeface="思源黑体 CN" panose="020B0500000000000000" pitchFamily="34" charset="-122"/>
            </a:endParaRPr>
          </a:p>
        </p:txBody>
      </p:sp>
      <p:sp>
        <p:nvSpPr>
          <p:cNvPr id="30" name="ïsľiḋè">
            <a:extLst>
              <a:ext uri="{FF2B5EF4-FFF2-40B4-BE49-F238E27FC236}">
                <a16:creationId xmlns:a16="http://schemas.microsoft.com/office/drawing/2014/main" id="{61D0CB05-BBC0-9B78-22F4-13EC102A5F48}"/>
              </a:ext>
            </a:extLst>
          </p:cNvPr>
          <p:cNvSpPr>
            <a:spLocks noGrp="1"/>
          </p:cNvSpPr>
          <p:nvPr>
            <p:ph type="title" idx="4294967295"/>
          </p:nvPr>
        </p:nvSpPr>
        <p:spPr>
          <a:xfrm>
            <a:off x="669925" y="308450"/>
            <a:ext cx="9378202" cy="720250"/>
          </a:xfrm>
        </p:spPr>
        <p:txBody>
          <a:bodyPr/>
          <a:lstStyle/>
          <a:p>
            <a:r>
              <a:rPr lang="zh-CN" altLang="en-US" dirty="0">
                <a:latin typeface="思源黑体 CN" panose="020B0500000000000000" pitchFamily="34" charset="-122"/>
                <a:ea typeface="思源黑体 CN" panose="020B0500000000000000" pitchFamily="34" charset="-122"/>
              </a:rPr>
              <a:t>加权优惠变化指数</a:t>
            </a:r>
            <a:r>
              <a:rPr lang="en-US" altLang="zh-CN" dirty="0">
                <a:latin typeface="思源黑体 CN" panose="020B0500000000000000" pitchFamily="34" charset="-122"/>
                <a:ea typeface="思源黑体 CN" panose="020B0500000000000000" pitchFamily="34" charset="-122"/>
              </a:rPr>
              <a:t>—</a:t>
            </a:r>
            <a:r>
              <a:rPr lang="zh-CN" altLang="en-US" dirty="0">
                <a:latin typeface="思源黑体 CN" panose="020B0500000000000000" pitchFamily="34" charset="-122"/>
                <a:ea typeface="思源黑体 CN" panose="020B0500000000000000" pitchFamily="34" charset="-122"/>
              </a:rPr>
              <a:t>新能源市场</a:t>
            </a:r>
          </a:p>
        </p:txBody>
      </p:sp>
      <p:grpSp>
        <p:nvGrpSpPr>
          <p:cNvPr id="35" name="组合 34">
            <a:extLst>
              <a:ext uri="{FF2B5EF4-FFF2-40B4-BE49-F238E27FC236}">
                <a16:creationId xmlns:a16="http://schemas.microsoft.com/office/drawing/2014/main" id="{1D81E14B-F23E-4284-C9EF-B421C76DF3C0}"/>
              </a:ext>
            </a:extLst>
          </p:cNvPr>
          <p:cNvGrpSpPr>
            <a:grpSpLocks/>
          </p:cNvGrpSpPr>
          <p:nvPr>
            <p:custDataLst>
              <p:tags r:id="rId3"/>
            </p:custDataLst>
          </p:nvPr>
        </p:nvGrpSpPr>
        <p:grpSpPr bwMode="auto">
          <a:xfrm>
            <a:off x="660400" y="2781873"/>
            <a:ext cx="4298187" cy="354343"/>
            <a:chOff x="2330450" y="2101520"/>
            <a:chExt cx="4308475" cy="354343"/>
          </a:xfrm>
          <a:solidFill>
            <a:srgbClr val="006100"/>
          </a:solidFill>
        </p:grpSpPr>
        <p:sp>
          <p:nvSpPr>
            <p:cNvPr id="36" name="AutoShape 12">
              <a:extLst>
                <a:ext uri="{FF2B5EF4-FFF2-40B4-BE49-F238E27FC236}">
                  <a16:creationId xmlns:a16="http://schemas.microsoft.com/office/drawing/2014/main" id="{4D8AB25B-9EED-0432-FCB0-2CD8459CA367}"/>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7" name="Text Box 10">
              <a:extLst>
                <a:ext uri="{FF2B5EF4-FFF2-40B4-BE49-F238E27FC236}">
                  <a16:creationId xmlns:a16="http://schemas.microsoft.com/office/drawing/2014/main" id="{C0D18203-453E-CB4C-14AB-680744E37124}"/>
                </a:ext>
              </a:extLst>
            </p:cNvPr>
            <p:cNvSpPr txBox="1">
              <a:spLocks noChangeArrowheads="1"/>
            </p:cNvSpPr>
            <p:nvPr/>
          </p:nvSpPr>
          <p:spPr bwMode="auto">
            <a:xfrm>
              <a:off x="2525713" y="2101520"/>
              <a:ext cx="3924300" cy="353943"/>
            </a:xfrm>
            <a:prstGeom prst="rect">
              <a:avLst/>
            </a:prstGeom>
            <a:grp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38" name="组合 37">
            <a:extLst>
              <a:ext uri="{FF2B5EF4-FFF2-40B4-BE49-F238E27FC236}">
                <a16:creationId xmlns:a16="http://schemas.microsoft.com/office/drawing/2014/main" id="{C39E1302-A560-42F3-E050-CD65E191127C}"/>
              </a:ext>
            </a:extLst>
          </p:cNvPr>
          <p:cNvGrpSpPr>
            <a:grpSpLocks/>
          </p:cNvGrpSpPr>
          <p:nvPr>
            <p:custDataLst>
              <p:tags r:id="rId4"/>
            </p:custDataLst>
          </p:nvPr>
        </p:nvGrpSpPr>
        <p:grpSpPr bwMode="auto">
          <a:xfrm>
            <a:off x="5266430" y="2782274"/>
            <a:ext cx="2946400" cy="354343"/>
            <a:chOff x="2330450" y="2101520"/>
            <a:chExt cx="4308475" cy="354343"/>
          </a:xfrm>
          <a:solidFill>
            <a:srgbClr val="006100"/>
          </a:solidFill>
        </p:grpSpPr>
        <p:sp>
          <p:nvSpPr>
            <p:cNvPr id="39" name="AutoShape 12">
              <a:extLst>
                <a:ext uri="{FF2B5EF4-FFF2-40B4-BE49-F238E27FC236}">
                  <a16:creationId xmlns:a16="http://schemas.microsoft.com/office/drawing/2014/main" id="{1AF317F7-9E72-9F96-96EF-5551B18CFD4B}"/>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0" name="Text Box 10">
              <a:extLst>
                <a:ext uri="{FF2B5EF4-FFF2-40B4-BE49-F238E27FC236}">
                  <a16:creationId xmlns:a16="http://schemas.microsoft.com/office/drawing/2014/main" id="{71AE4168-950C-AE56-4133-F11B3188E26B}"/>
                </a:ext>
              </a:extLst>
            </p:cNvPr>
            <p:cNvSpPr txBox="1">
              <a:spLocks noChangeArrowheads="1"/>
            </p:cNvSpPr>
            <p:nvPr/>
          </p:nvSpPr>
          <p:spPr bwMode="auto">
            <a:xfrm>
              <a:off x="2525713" y="2101520"/>
              <a:ext cx="3924300" cy="353943"/>
            </a:xfrm>
            <a:prstGeom prst="rect">
              <a:avLst/>
            </a:prstGeom>
            <a:grp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aphicFrame>
        <p:nvGraphicFramePr>
          <p:cNvPr id="42" name="图表 41">
            <a:extLst>
              <a:ext uri="{FF2B5EF4-FFF2-40B4-BE49-F238E27FC236}">
                <a16:creationId xmlns:a16="http://schemas.microsoft.com/office/drawing/2014/main" id="{40302F1F-9E86-8863-B6A6-89182BEE068C}"/>
              </a:ext>
            </a:extLst>
          </p:cNvPr>
          <p:cNvGraphicFramePr/>
          <p:nvPr>
            <p:extLst>
              <p:ext uri="{D42A27DB-BD31-4B8C-83A1-F6EECF244321}">
                <p14:modId xmlns:p14="http://schemas.microsoft.com/office/powerpoint/2010/main" val="1694346790"/>
              </p:ext>
            </p:extLst>
          </p:nvPr>
        </p:nvGraphicFramePr>
        <p:xfrm>
          <a:off x="10277126" y="3659281"/>
          <a:ext cx="1080000" cy="227422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3" name="表格 11">
            <a:extLst>
              <a:ext uri="{FF2B5EF4-FFF2-40B4-BE49-F238E27FC236}">
                <a16:creationId xmlns:a16="http://schemas.microsoft.com/office/drawing/2014/main" id="{A44C87D2-FABA-A127-D49E-208AC342C371}"/>
              </a:ext>
            </a:extLst>
          </p:cNvPr>
          <p:cNvGraphicFramePr>
            <a:graphicFrameLocks noGrp="1"/>
          </p:cNvGraphicFramePr>
          <p:nvPr>
            <p:extLst>
              <p:ext uri="{D42A27DB-BD31-4B8C-83A1-F6EECF244321}">
                <p14:modId xmlns:p14="http://schemas.microsoft.com/office/powerpoint/2010/main" val="3406392746"/>
              </p:ext>
            </p:extLst>
          </p:nvPr>
        </p:nvGraphicFramePr>
        <p:xfrm>
          <a:off x="9696049" y="3658876"/>
          <a:ext cx="646981" cy="2315205"/>
        </p:xfrm>
        <a:graphic>
          <a:graphicData uri="http://schemas.openxmlformats.org/drawingml/2006/table">
            <a:tbl>
              <a:tblPr firstRow="1" bandRow="1"/>
              <a:tblGrid>
                <a:gridCol w="646981">
                  <a:extLst>
                    <a:ext uri="{9D8B030D-6E8A-4147-A177-3AD203B41FA5}">
                      <a16:colId xmlns:a16="http://schemas.microsoft.com/office/drawing/2014/main" val="15100173"/>
                    </a:ext>
                  </a:extLst>
                </a:gridCol>
              </a:tblGrid>
              <a:tr h="771735">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1000" b="1" dirty="0">
                          <a:solidFill>
                            <a:schemeClr val="bg2">
                              <a:lumMod val="25000"/>
                            </a:schemeClr>
                          </a:solidFill>
                          <a:latin typeface="思源黑体 CN" panose="020B0500000000000000" pitchFamily="34" charset="-122"/>
                          <a:ea typeface="思源黑体 CN" panose="020B0500000000000000" pitchFamily="34" charset="-122"/>
                        </a:rPr>
                        <a:t>轿车</a:t>
                      </a:r>
                      <a:endParaRPr lang="en-US" altLang="zh-CN" sz="1000" b="1" dirty="0">
                        <a:solidFill>
                          <a:schemeClr val="bg2">
                            <a:lumMod val="25000"/>
                          </a:schemeClr>
                        </a:solidFill>
                        <a:latin typeface="思源黑体 CN" panose="020B0500000000000000" pitchFamily="34" charset="-122"/>
                        <a:ea typeface="思源黑体 CN" panose="020B0500000000000000" pitchFamily="34" charset="-122"/>
                      </a:endParaRPr>
                    </a:p>
                    <a:p>
                      <a:pPr marL="0" algn="ctr" defTabSz="914354"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-14.9%</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77173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SUV</a:t>
                      </a: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-18.5%</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77173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marL="0" algn="ctr" defTabSz="914354"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MPV</a:t>
                      </a: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-5.6%</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bl>
          </a:graphicData>
        </a:graphic>
      </p:graphicFrame>
      <p:graphicFrame>
        <p:nvGraphicFramePr>
          <p:cNvPr id="44" name="表格 12">
            <a:extLst>
              <a:ext uri="{FF2B5EF4-FFF2-40B4-BE49-F238E27FC236}">
                <a16:creationId xmlns:a16="http://schemas.microsoft.com/office/drawing/2014/main" id="{2930D159-31B5-72AE-1FAB-436F092DD712}"/>
              </a:ext>
            </a:extLst>
          </p:cNvPr>
          <p:cNvGraphicFramePr>
            <a:graphicFrameLocks noGrp="1"/>
          </p:cNvGraphicFramePr>
          <p:nvPr>
            <p:extLst>
              <p:ext uri="{D42A27DB-BD31-4B8C-83A1-F6EECF244321}">
                <p14:modId xmlns:p14="http://schemas.microsoft.com/office/powerpoint/2010/main" val="2075004774"/>
              </p:ext>
            </p:extLst>
          </p:nvPr>
        </p:nvGraphicFramePr>
        <p:xfrm>
          <a:off x="8544144" y="3254546"/>
          <a:ext cx="2938443" cy="476074"/>
        </p:xfrm>
        <a:graphic>
          <a:graphicData uri="http://schemas.openxmlformats.org/drawingml/2006/table">
            <a:tbl>
              <a:tblPr firstRow="1" bandRow="1"/>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上月优惠幅度</a:t>
                      </a:r>
                      <a:endParaRPr lang="en-US" altLang="zh-CN" sz="900" dirty="0">
                        <a:solidFill>
                          <a:schemeClr val="bg2">
                            <a:lumMod val="25000"/>
                          </a:schemeClr>
                        </a:solidFill>
                        <a:latin typeface="思源黑体 CN" panose="020B05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panose="020B05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marL="0" algn="ctr" defTabSz="914354" rtl="0" eaLnBrk="1" latinLnBrk="0" hangingPunct="1"/>
                      <a:r>
                        <a:rPr lang="zh-CN" altLang="en-US"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rPr>
                        <a:t>车身形式</a:t>
                      </a:r>
                      <a:endParaRPr lang="en-US" altLang="zh-CN"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endParaRPr>
                    </a:p>
                    <a:p>
                      <a:pPr marL="0" algn="ctr" defTabSz="914354" rtl="0" eaLnBrk="1" latinLnBrk="0" hangingPunct="1"/>
                      <a:r>
                        <a:rPr lang="zh-CN" altLang="en-US"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本月优惠幅度</a:t>
                      </a:r>
                      <a:endParaRPr lang="en-US" altLang="zh-CN" sz="900" dirty="0">
                        <a:solidFill>
                          <a:schemeClr val="bg2">
                            <a:lumMod val="25000"/>
                          </a:schemeClr>
                        </a:solidFill>
                        <a:latin typeface="思源黑体 CN" panose="020B05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panose="020B05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pSp>
        <p:nvGrpSpPr>
          <p:cNvPr id="45" name="组合 44">
            <a:extLst>
              <a:ext uri="{FF2B5EF4-FFF2-40B4-BE49-F238E27FC236}">
                <a16:creationId xmlns:a16="http://schemas.microsoft.com/office/drawing/2014/main" id="{72009421-1D7C-EDC9-0ABC-C016114FE9F9}"/>
              </a:ext>
            </a:extLst>
          </p:cNvPr>
          <p:cNvGrpSpPr>
            <a:grpSpLocks/>
          </p:cNvGrpSpPr>
          <p:nvPr>
            <p:custDataLst>
              <p:tags r:id="rId5"/>
            </p:custDataLst>
          </p:nvPr>
        </p:nvGrpSpPr>
        <p:grpSpPr bwMode="auto">
          <a:xfrm>
            <a:off x="8511016" y="2781873"/>
            <a:ext cx="3020583" cy="354343"/>
            <a:chOff x="2330450" y="2101520"/>
            <a:chExt cx="4308475" cy="354343"/>
          </a:xfrm>
          <a:solidFill>
            <a:srgbClr val="006100"/>
          </a:solidFill>
        </p:grpSpPr>
        <p:sp>
          <p:nvSpPr>
            <p:cNvPr id="46" name="AutoShape 12">
              <a:extLst>
                <a:ext uri="{FF2B5EF4-FFF2-40B4-BE49-F238E27FC236}">
                  <a16:creationId xmlns:a16="http://schemas.microsoft.com/office/drawing/2014/main" id="{07DB5D03-0E5A-A3CC-6C35-81A05CD4D5D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7" name="Text Box 10">
              <a:extLst>
                <a:ext uri="{FF2B5EF4-FFF2-40B4-BE49-F238E27FC236}">
                  <a16:creationId xmlns:a16="http://schemas.microsoft.com/office/drawing/2014/main" id="{91A51B6A-3FCF-C0AA-67E5-CC4B87BBB627}"/>
                </a:ext>
              </a:extLst>
            </p:cNvPr>
            <p:cNvSpPr txBox="1">
              <a:spLocks noChangeArrowheads="1"/>
            </p:cNvSpPr>
            <p:nvPr/>
          </p:nvSpPr>
          <p:spPr bwMode="auto">
            <a:xfrm>
              <a:off x="2525714" y="2101520"/>
              <a:ext cx="3924300" cy="353943"/>
            </a:xfrm>
            <a:prstGeom prst="rect">
              <a:avLst/>
            </a:prstGeom>
            <a:grp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月度优惠环比变化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aphicFrame>
        <p:nvGraphicFramePr>
          <p:cNvPr id="52" name="Object 4">
            <a:extLst>
              <a:ext uri="{FF2B5EF4-FFF2-40B4-BE49-F238E27FC236}">
                <a16:creationId xmlns:a16="http://schemas.microsoft.com/office/drawing/2014/main" id="{ED9C969D-4826-4FFF-C52C-0FB3FF96E02C}"/>
              </a:ext>
            </a:extLst>
          </p:cNvPr>
          <p:cNvGraphicFramePr>
            <a:graphicFrameLocks noChangeAspect="1"/>
          </p:cNvGraphicFramePr>
          <p:nvPr>
            <p:custDataLst>
              <p:tags r:id="rId6"/>
            </p:custDataLst>
            <p:extLst>
              <p:ext uri="{D42A27DB-BD31-4B8C-83A1-F6EECF244321}">
                <p14:modId xmlns:p14="http://schemas.microsoft.com/office/powerpoint/2010/main" val="960936436"/>
              </p:ext>
            </p:extLst>
          </p:nvPr>
        </p:nvGraphicFramePr>
        <p:xfrm>
          <a:off x="662433" y="3254545"/>
          <a:ext cx="4298187" cy="2678955"/>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53" name="图表 52">
            <a:extLst>
              <a:ext uri="{FF2B5EF4-FFF2-40B4-BE49-F238E27FC236}">
                <a16:creationId xmlns:a16="http://schemas.microsoft.com/office/drawing/2014/main" id="{7B1430CF-C8D5-A3A3-3121-17539EBFBF79}"/>
              </a:ext>
            </a:extLst>
          </p:cNvPr>
          <p:cNvGraphicFramePr/>
          <p:nvPr>
            <p:extLst>
              <p:ext uri="{D42A27DB-BD31-4B8C-83A1-F6EECF244321}">
                <p14:modId xmlns:p14="http://schemas.microsoft.com/office/powerpoint/2010/main" val="1414652474"/>
              </p:ext>
            </p:extLst>
          </p:nvPr>
        </p:nvGraphicFramePr>
        <p:xfrm>
          <a:off x="8681954" y="3659281"/>
          <a:ext cx="1080000" cy="2274220"/>
        </p:xfrm>
        <a:graphic>
          <a:graphicData uri="http://schemas.openxmlformats.org/drawingml/2006/chart">
            <c:chart xmlns:c="http://schemas.openxmlformats.org/drawingml/2006/chart" xmlns:r="http://schemas.openxmlformats.org/officeDocument/2006/relationships" r:id="rId10"/>
          </a:graphicData>
        </a:graphic>
      </p:graphicFrame>
      <p:sp>
        <p:nvSpPr>
          <p:cNvPr id="14" name="文本框 13">
            <a:extLst>
              <a:ext uri="{FF2B5EF4-FFF2-40B4-BE49-F238E27FC236}">
                <a16:creationId xmlns:a16="http://schemas.microsoft.com/office/drawing/2014/main" id="{1D6D568A-6696-A5B9-ECB1-3094755178DB}"/>
              </a:ext>
            </a:extLst>
          </p:cNvPr>
          <p:cNvSpPr txBox="1"/>
          <p:nvPr/>
        </p:nvSpPr>
        <p:spPr>
          <a:xfrm>
            <a:off x="4271768" y="3283294"/>
            <a:ext cx="685865" cy="184666"/>
          </a:xfrm>
          <a:prstGeom prst="rect">
            <a:avLst/>
          </a:prstGeom>
          <a:noFill/>
        </p:spPr>
        <p:txBody>
          <a:bodyPr wrap="square" rtlCol="0">
            <a:spAutoFit/>
          </a:bodyPr>
          <a:lstStyle/>
          <a:p>
            <a:pPr algn="ctr"/>
            <a:r>
              <a:rPr lang="zh-CN" altLang="en-US" sz="600" b="1" dirty="0">
                <a:solidFill>
                  <a:schemeClr val="bg2">
                    <a:lumMod val="25000"/>
                  </a:schemeClr>
                </a:solidFill>
                <a:latin typeface="思源黑体 CN" panose="020B0500000000000000" pitchFamily="34" charset="-122"/>
                <a:ea typeface="思源黑体 CN Normal" panose="020B0400000000000000" pitchFamily="34" charset="-122"/>
              </a:rPr>
              <a:t>单位：万元</a:t>
            </a:r>
          </a:p>
        </p:txBody>
      </p:sp>
      <p:sp>
        <p:nvSpPr>
          <p:cNvPr id="34" name="文本框 33">
            <a:extLst>
              <a:ext uri="{FF2B5EF4-FFF2-40B4-BE49-F238E27FC236}">
                <a16:creationId xmlns:a16="http://schemas.microsoft.com/office/drawing/2014/main" id="{B814328A-DA5D-0461-070F-4F64CC45AC9F}"/>
              </a:ext>
            </a:extLst>
          </p:cNvPr>
          <p:cNvSpPr txBox="1"/>
          <p:nvPr/>
        </p:nvSpPr>
        <p:spPr>
          <a:xfrm>
            <a:off x="5747954" y="4879062"/>
            <a:ext cx="1044000" cy="69249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轿车</a:t>
            </a:r>
            <a:endPar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noProof="0" dirty="0">
                <a:solidFill>
                  <a:srgbClr val="FFFFFF"/>
                </a:solidFill>
                <a:latin typeface="思源黑体 CN Normal" panose="020B0400000000000000" pitchFamily="34" charset="-122"/>
                <a:ea typeface="思源黑体 CN Normal" panose="020B0400000000000000" pitchFamily="34" charset="-122"/>
              </a:rPr>
              <a:t>43</a:t>
            </a:r>
            <a:r>
              <a:rPr lang="en-US" altLang="zh-CN" sz="700" dirty="0">
                <a:solidFill>
                  <a:srgbClr val="FFFFFF"/>
                </a:solidFill>
                <a:latin typeface="思源黑体 CN Normal" panose="020B0400000000000000" pitchFamily="34" charset="-122"/>
                <a:ea typeface="思源黑体 CN Normal" panose="020B0400000000000000" pitchFamily="34" charset="-122"/>
              </a:rPr>
              <a:t>.3</a:t>
            </a: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dirty="0">
                <a:solidFill>
                  <a:srgbClr val="FFFFFF"/>
                </a:solidFill>
                <a:latin typeface="思源黑体 CN Normal" panose="020B0400000000000000" pitchFamily="34" charset="-122"/>
                <a:ea typeface="思源黑体 CN Normal" panose="020B0400000000000000" pitchFamily="34" charset="-122"/>
              </a:rPr>
              <a:t>50</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a:t>
            </a:r>
          </a:p>
        </p:txBody>
      </p:sp>
      <p:sp>
        <p:nvSpPr>
          <p:cNvPr id="41" name="文本框 40">
            <a:extLst>
              <a:ext uri="{FF2B5EF4-FFF2-40B4-BE49-F238E27FC236}">
                <a16:creationId xmlns:a16="http://schemas.microsoft.com/office/drawing/2014/main" id="{F646BDF4-1846-F0FD-AF52-31373012F56E}"/>
              </a:ext>
            </a:extLst>
          </p:cNvPr>
          <p:cNvSpPr txBox="1"/>
          <p:nvPr/>
        </p:nvSpPr>
        <p:spPr>
          <a:xfrm>
            <a:off x="5974715" y="3767200"/>
            <a:ext cx="1044000" cy="69249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SUV</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noProof="0" dirty="0">
                <a:solidFill>
                  <a:srgbClr val="FFFFFF"/>
                </a:solidFill>
                <a:latin typeface="思源黑体 CN Normal" panose="020B0400000000000000" pitchFamily="34" charset="-122"/>
                <a:ea typeface="思源黑体 CN Normal" panose="020B0400000000000000" pitchFamily="34" charset="-122"/>
              </a:rPr>
              <a:t>40</a:t>
            </a:r>
            <a:r>
              <a:rPr lang="en-US" altLang="zh-CN" sz="700" dirty="0">
                <a:solidFill>
                  <a:srgbClr val="FFFFFF"/>
                </a:solidFill>
                <a:latin typeface="思源黑体 CN Normal" panose="020B0400000000000000" pitchFamily="34" charset="-122"/>
                <a:ea typeface="思源黑体 CN Normal" panose="020B0400000000000000" pitchFamily="34" charset="-122"/>
              </a:rPr>
              <a:t>.0</a:t>
            </a: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dirty="0">
                <a:solidFill>
                  <a:srgbClr val="FFFFFF"/>
                </a:solidFill>
                <a:latin typeface="思源黑体 CN Normal" panose="020B0400000000000000" pitchFamily="34" charset="-122"/>
                <a:ea typeface="思源黑体 CN Normal" panose="020B0400000000000000" pitchFamily="34" charset="-122"/>
              </a:rPr>
              <a:t>47</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a:t>
            </a:r>
          </a:p>
        </p:txBody>
      </p:sp>
      <p:sp>
        <p:nvSpPr>
          <p:cNvPr id="27" name="文本框 26">
            <a:extLst>
              <a:ext uri="{FF2B5EF4-FFF2-40B4-BE49-F238E27FC236}">
                <a16:creationId xmlns:a16="http://schemas.microsoft.com/office/drawing/2014/main" id="{5779D6B9-65E6-EDDA-1092-C02144CE4985}"/>
              </a:ext>
            </a:extLst>
          </p:cNvPr>
          <p:cNvSpPr txBox="1"/>
          <p:nvPr/>
        </p:nvSpPr>
        <p:spPr>
          <a:xfrm>
            <a:off x="5266430" y="3254546"/>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本月整体新能源市场监测车型销量合计</a:t>
            </a:r>
            <a:r>
              <a:rPr lang="en-US" altLang="zh-CN" sz="900" b="1" kern="0" dirty="0">
                <a:solidFill>
                  <a:schemeClr val="bg2">
                    <a:lumMod val="25000"/>
                  </a:schemeClr>
                </a:solidFill>
                <a:latin typeface="思源黑体 CN" panose="020B0500000000000000" pitchFamily="34" charset="-122"/>
                <a:ea typeface="思源黑体 CN Normal" panose="020B0400000000000000" pitchFamily="34" charset="-122"/>
              </a:rPr>
              <a:t>97</a:t>
            </a:r>
            <a:r>
              <a:rPr kumimoji="0" lang="en-US" altLang="zh-CN"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.3</a:t>
            </a: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万辆</a:t>
            </a:r>
          </a:p>
        </p:txBody>
      </p:sp>
      <p:graphicFrame>
        <p:nvGraphicFramePr>
          <p:cNvPr id="28" name="图表 27">
            <a:extLst>
              <a:ext uri="{FF2B5EF4-FFF2-40B4-BE49-F238E27FC236}">
                <a16:creationId xmlns:a16="http://schemas.microsoft.com/office/drawing/2014/main" id="{118B8C74-EB11-3AA1-4855-42D648F3B3C0}"/>
              </a:ext>
            </a:extLst>
          </p:cNvPr>
          <p:cNvGraphicFramePr/>
          <p:nvPr>
            <p:extLst>
              <p:ext uri="{D42A27DB-BD31-4B8C-83A1-F6EECF244321}">
                <p14:modId xmlns:p14="http://schemas.microsoft.com/office/powerpoint/2010/main" val="2906322801"/>
              </p:ext>
            </p:extLst>
          </p:nvPr>
        </p:nvGraphicFramePr>
        <p:xfrm>
          <a:off x="4755572" y="3423281"/>
          <a:ext cx="3910930" cy="2602187"/>
        </p:xfrm>
        <a:graphic>
          <a:graphicData uri="http://schemas.openxmlformats.org/drawingml/2006/chart">
            <c:chart xmlns:c="http://schemas.openxmlformats.org/drawingml/2006/chart" xmlns:r="http://schemas.openxmlformats.org/officeDocument/2006/relationships" r:id="rId11"/>
          </a:graphicData>
        </a:graphic>
      </p:graphicFrame>
      <p:sp>
        <p:nvSpPr>
          <p:cNvPr id="29" name="文本框 28">
            <a:extLst>
              <a:ext uri="{FF2B5EF4-FFF2-40B4-BE49-F238E27FC236}">
                <a16:creationId xmlns:a16="http://schemas.microsoft.com/office/drawing/2014/main" id="{B814328A-DA5D-0461-070F-4F64CC45AC9F}"/>
              </a:ext>
            </a:extLst>
          </p:cNvPr>
          <p:cNvSpPr txBox="1"/>
          <p:nvPr/>
        </p:nvSpPr>
        <p:spPr>
          <a:xfrm>
            <a:off x="5747954" y="4879062"/>
            <a:ext cx="1044000" cy="69249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轿车</a:t>
            </a:r>
            <a:endPar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noProof="0" dirty="0">
                <a:solidFill>
                  <a:srgbClr val="FFFFFF"/>
                </a:solidFill>
                <a:latin typeface="思源黑体 CN Normal" panose="020B0400000000000000" pitchFamily="34" charset="-122"/>
                <a:ea typeface="思源黑体 CN Normal" panose="020B0400000000000000" pitchFamily="34" charset="-122"/>
              </a:rPr>
              <a:t>49</a:t>
            </a:r>
            <a:r>
              <a:rPr lang="en-US" altLang="zh-CN" sz="700" dirty="0">
                <a:solidFill>
                  <a:srgbClr val="FFFFFF"/>
                </a:solidFill>
                <a:latin typeface="思源黑体 CN Normal" panose="020B0400000000000000" pitchFamily="34" charset="-122"/>
                <a:ea typeface="思源黑体 CN Normal" panose="020B0400000000000000" pitchFamily="34" charset="-122"/>
              </a:rPr>
              <a:t>.1</a:t>
            </a: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dirty="0">
                <a:solidFill>
                  <a:srgbClr val="FFFFFF"/>
                </a:solidFill>
                <a:latin typeface="思源黑体 CN Normal" panose="020B0400000000000000" pitchFamily="34" charset="-122"/>
                <a:ea typeface="思源黑体 CN Normal" panose="020B0400000000000000" pitchFamily="34" charset="-122"/>
              </a:rPr>
              <a:t>50</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a:t>
            </a:r>
          </a:p>
        </p:txBody>
      </p:sp>
      <p:sp>
        <p:nvSpPr>
          <p:cNvPr id="31" name="文本框 30">
            <a:extLst>
              <a:ext uri="{FF2B5EF4-FFF2-40B4-BE49-F238E27FC236}">
                <a16:creationId xmlns:a16="http://schemas.microsoft.com/office/drawing/2014/main" id="{F646BDF4-1846-F0FD-AF52-31373012F56E}"/>
              </a:ext>
            </a:extLst>
          </p:cNvPr>
          <p:cNvSpPr txBox="1"/>
          <p:nvPr/>
        </p:nvSpPr>
        <p:spPr>
          <a:xfrm>
            <a:off x="5974715" y="3767200"/>
            <a:ext cx="1044000" cy="69249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SUV</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noProof="0" dirty="0">
                <a:solidFill>
                  <a:srgbClr val="FFFFFF"/>
                </a:solidFill>
                <a:latin typeface="思源黑体 CN Normal" panose="020B0400000000000000" pitchFamily="34" charset="-122"/>
                <a:ea typeface="思源黑体 CN Normal" panose="020B0400000000000000" pitchFamily="34" charset="-122"/>
              </a:rPr>
              <a:t>45</a:t>
            </a:r>
            <a:r>
              <a:rPr lang="en-US" altLang="zh-CN" sz="700" dirty="0">
                <a:solidFill>
                  <a:srgbClr val="FFFFFF"/>
                </a:solidFill>
                <a:latin typeface="思源黑体 CN Normal" panose="020B0400000000000000" pitchFamily="34" charset="-122"/>
                <a:ea typeface="思源黑体 CN Normal" panose="020B0400000000000000" pitchFamily="34" charset="-122"/>
              </a:rPr>
              <a:t>.4</a:t>
            </a: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dirty="0">
                <a:solidFill>
                  <a:srgbClr val="FFFFFF"/>
                </a:solidFill>
                <a:latin typeface="思源黑体 CN Normal" panose="020B0400000000000000" pitchFamily="34" charset="-122"/>
                <a:ea typeface="思源黑体 CN Normal" panose="020B0400000000000000" pitchFamily="34" charset="-122"/>
              </a:rPr>
              <a:t>47</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a:t>
            </a:r>
          </a:p>
        </p:txBody>
      </p:sp>
      <p:sp>
        <p:nvSpPr>
          <p:cNvPr id="49" name="文本框 48">
            <a:extLst>
              <a:ext uri="{FF2B5EF4-FFF2-40B4-BE49-F238E27FC236}">
                <a16:creationId xmlns:a16="http://schemas.microsoft.com/office/drawing/2014/main" id="{172F3D55-1C61-75FC-E3F8-F5BB0C93D9BF}"/>
              </a:ext>
            </a:extLst>
          </p:cNvPr>
          <p:cNvSpPr txBox="1"/>
          <p:nvPr/>
        </p:nvSpPr>
        <p:spPr>
          <a:xfrm>
            <a:off x="7283162" y="5221154"/>
            <a:ext cx="1044000" cy="692497"/>
          </a:xfrm>
          <a:prstGeom prst="rect">
            <a:avLst/>
          </a:prstGeom>
          <a:noFill/>
        </p:spPr>
        <p:txBody>
          <a:bodyPr wrap="square" rtlCol="0">
            <a:spAutoFit/>
          </a:bodyPr>
          <a:lstStyle/>
          <a:p>
            <a:pPr algn="ctr">
              <a:lnSpc>
                <a:spcPct val="150000"/>
              </a:lnSpc>
              <a:defRPr/>
            </a:pPr>
            <a:r>
              <a:rPr lang="en-US" altLang="zh-CN" sz="1400" b="1" dirty="0">
                <a:solidFill>
                  <a:schemeClr val="bg2">
                    <a:lumMod val="25000"/>
                  </a:schemeClr>
                </a:solidFill>
                <a:latin typeface="思源黑体 CN" panose="020B0500000000000000" pitchFamily="34" charset="-122"/>
                <a:ea typeface="思源黑体 CN" panose="020B0500000000000000" pitchFamily="34" charset="-122"/>
              </a:rPr>
              <a:t>MPV</a:t>
            </a:r>
          </a:p>
          <a:p>
            <a:pPr algn="ctr">
              <a:lnSpc>
                <a:spcPct val="150000"/>
              </a:lnSpc>
              <a:defRPr/>
            </a:pPr>
            <a:r>
              <a:rPr lang="zh-CN" altLang="en-US" sz="700" dirty="0">
                <a:solidFill>
                  <a:schemeClr val="bg2">
                    <a:lumMod val="25000"/>
                  </a:schemeClr>
                </a:solidFill>
                <a:latin typeface="思源黑体 CN" panose="020B0500000000000000" pitchFamily="34" charset="-122"/>
                <a:ea typeface="思源黑体 CN" panose="020B0500000000000000" pitchFamily="34" charset="-122"/>
              </a:rPr>
              <a:t>监测销量</a:t>
            </a:r>
            <a:r>
              <a:rPr lang="en-US" altLang="zh-CN" sz="700" dirty="0">
                <a:solidFill>
                  <a:schemeClr val="bg2">
                    <a:lumMod val="25000"/>
                  </a:schemeClr>
                </a:solidFill>
                <a:latin typeface="思源黑体 CN" panose="020B0500000000000000" pitchFamily="34" charset="-122"/>
                <a:ea typeface="思源黑体 CN" panose="020B0500000000000000" pitchFamily="34" charset="-122"/>
              </a:rPr>
              <a:t>: 2.9</a:t>
            </a:r>
            <a:r>
              <a:rPr lang="zh-CN" altLang="en-US" sz="700" dirty="0">
                <a:solidFill>
                  <a:schemeClr val="bg2">
                    <a:lumMod val="25000"/>
                  </a:schemeClr>
                </a:solidFill>
                <a:latin typeface="思源黑体 CN" panose="020B0500000000000000" pitchFamily="34" charset="-122"/>
                <a:ea typeface="思源黑体 CN" panose="020B0500000000000000" pitchFamily="34" charset="-122"/>
              </a:rPr>
              <a:t>万辆</a:t>
            </a:r>
            <a:endParaRPr lang="en-US" altLang="zh-CN" sz="700" dirty="0">
              <a:solidFill>
                <a:schemeClr val="bg2">
                  <a:lumMod val="25000"/>
                </a:schemeClr>
              </a:solidFill>
              <a:latin typeface="思源黑体 CN" panose="020B0500000000000000" pitchFamily="34" charset="-122"/>
              <a:ea typeface="思源黑体 CN" panose="020B0500000000000000" pitchFamily="34" charset="-122"/>
            </a:endParaRPr>
          </a:p>
          <a:p>
            <a:pPr algn="ctr">
              <a:lnSpc>
                <a:spcPts val="900"/>
              </a:lnSpc>
              <a:defRPr/>
            </a:pPr>
            <a:r>
              <a:rPr lang="zh-CN" altLang="en-US" sz="700" dirty="0">
                <a:solidFill>
                  <a:schemeClr val="bg2">
                    <a:lumMod val="25000"/>
                  </a:schemeClr>
                </a:solidFill>
                <a:latin typeface="思源黑体 CN" panose="020B0500000000000000" pitchFamily="34" charset="-122"/>
                <a:ea typeface="思源黑体 CN" panose="020B0500000000000000" pitchFamily="34" charset="-122"/>
              </a:rPr>
              <a:t>份额占比</a:t>
            </a:r>
            <a:r>
              <a:rPr lang="en-US" altLang="zh-CN" sz="700" dirty="0">
                <a:solidFill>
                  <a:schemeClr val="bg2">
                    <a:lumMod val="25000"/>
                  </a:schemeClr>
                </a:solidFill>
                <a:latin typeface="思源黑体 CN" panose="020B0500000000000000" pitchFamily="34" charset="-122"/>
                <a:ea typeface="思源黑体 CN" panose="020B0500000000000000" pitchFamily="34" charset="-122"/>
              </a:rPr>
              <a:t>: 3%</a:t>
            </a:r>
          </a:p>
        </p:txBody>
      </p:sp>
    </p:spTree>
    <p:custDataLst>
      <p:tags r:id="rId1"/>
    </p:custDataLst>
    <p:extLst>
      <p:ext uri="{BB962C8B-B14F-4D97-AF65-F5344CB8AC3E}">
        <p14:creationId xmlns:p14="http://schemas.microsoft.com/office/powerpoint/2010/main" val="2181017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îṧḷíḑè"/>
        <p:cNvGrpSpPr/>
        <p:nvPr/>
      </p:nvGrpSpPr>
      <p:grpSpPr>
        <a:xfrm>
          <a:off x="0" y="0"/>
          <a:ext cx="0" cy="0"/>
          <a:chOff x="0" y="0"/>
          <a:chExt cx="0" cy="0"/>
        </a:xfrm>
      </p:grpSpPr>
      <p:sp>
        <p:nvSpPr>
          <p:cNvPr id="4" name="ïṧlîḋe">
            <a:extLst>
              <a:ext uri="{FF2B5EF4-FFF2-40B4-BE49-F238E27FC236}">
                <a16:creationId xmlns:a16="http://schemas.microsoft.com/office/drawing/2014/main" id="{7E146E7C-0D83-410E-B360-7847E2675D8E}"/>
              </a:ext>
            </a:extLst>
          </p:cNvPr>
          <p:cNvSpPr>
            <a:spLocks noGrp="1"/>
          </p:cNvSpPr>
          <p:nvPr>
            <p:ph type="body" sz="quarter" idx="13"/>
          </p:nvPr>
        </p:nvSpPr>
        <p:spPr/>
        <p:txBody>
          <a:bodyPr>
            <a:noAutofit/>
          </a:bodyPr>
          <a:lstStyle/>
          <a:p>
            <a:pPr>
              <a:lnSpc>
                <a:spcPct val="250000"/>
              </a:lnSpc>
            </a:pPr>
            <a:r>
              <a:rPr lang="zh-CN" altLang="en-US" sz="2800" b="1" dirty="0">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rPr>
              <a:t>全国整体乘用车市场价格指数</a:t>
            </a:r>
            <a:endParaRPr lang="en-GB" altLang="zh-CN" sz="2800" b="1" dirty="0">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endParaRPr>
          </a:p>
          <a:p>
            <a:pPr>
              <a:lnSpc>
                <a:spcPct val="250000"/>
              </a:lnSpc>
            </a:pPr>
            <a:r>
              <a:rPr lang="zh-CN" altLang="en-US" sz="2800" b="1" dirty="0">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rPr>
              <a:t>全国整体乘用</a:t>
            </a:r>
            <a:r>
              <a:rPr lang="zh-CN" altLang="en-US" sz="2800" b="1">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rPr>
              <a:t>车市场优惠</a:t>
            </a:r>
            <a:r>
              <a:rPr lang="zh-CN" altLang="en-US" sz="2800" b="1" dirty="0">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rPr>
              <a:t>指数</a:t>
            </a:r>
            <a:endParaRPr lang="en-GB" altLang="zh-CN" sz="2800" b="1" dirty="0">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endParaRPr>
          </a:p>
          <a:p>
            <a:pPr>
              <a:lnSpc>
                <a:spcPct val="250000"/>
              </a:lnSpc>
            </a:pPr>
            <a:r>
              <a:rPr lang="zh-CN" altLang="en-US" sz="2800" b="1" dirty="0">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rPr>
              <a:t>全国新能源乘用车市场价格指数</a:t>
            </a:r>
            <a:endParaRPr lang="en-US" altLang="zh-CN" sz="2800" b="1" dirty="0">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endParaRPr>
          </a:p>
          <a:p>
            <a:pPr>
              <a:lnSpc>
                <a:spcPct val="250000"/>
              </a:lnSpc>
            </a:pPr>
            <a:r>
              <a:rPr lang="zh-CN" altLang="en-US" sz="2800" b="1" dirty="0">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rPr>
              <a:t>全国新能源乘用车市场优惠指数</a:t>
            </a:r>
            <a:endParaRPr lang="en-GB" altLang="zh-CN" sz="2800" b="1" dirty="0">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endParaRPr>
          </a:p>
          <a:p>
            <a:pPr marL="0" indent="0">
              <a:lnSpc>
                <a:spcPct val="250000"/>
              </a:lnSpc>
              <a:buNone/>
            </a:pPr>
            <a:endParaRPr lang="en-GB" altLang="zh-CN" sz="2800" dirty="0">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endParaRPr>
          </a:p>
          <a:p>
            <a:pPr>
              <a:lnSpc>
                <a:spcPct val="250000"/>
              </a:lnSpc>
            </a:pPr>
            <a:endParaRPr lang="zh-CN" altLang="en-US" sz="2800" dirty="0">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endParaRPr>
          </a:p>
        </p:txBody>
      </p:sp>
      <p:sp>
        <p:nvSpPr>
          <p:cNvPr id="5" name="íş1ïḋê">
            <a:extLst>
              <a:ext uri="{FF2B5EF4-FFF2-40B4-BE49-F238E27FC236}">
                <a16:creationId xmlns:a16="http://schemas.microsoft.com/office/drawing/2014/main" id="{7BBC5F1D-2F12-47ED-BD76-3F60ED1D9999}"/>
              </a:ext>
            </a:extLst>
          </p:cNvPr>
          <p:cNvSpPr>
            <a:spLocks noGrp="1"/>
          </p:cNvSpPr>
          <p:nvPr>
            <p:ph type="body" sz="quarter" idx="14"/>
          </p:nvPr>
        </p:nvSpPr>
        <p:spPr/>
        <p:txBody>
          <a:bodyPr/>
          <a:lstStyle/>
          <a:p>
            <a:r>
              <a:rPr lang="en-GB" altLang="zh-CN" dirty="0">
                <a:latin typeface="思源黑体 CN Normal" panose="020B0400000000000000" pitchFamily="34" charset="-122"/>
                <a:ea typeface="思源黑体 CN Normal" panose="020B0400000000000000" pitchFamily="34" charset="-122"/>
              </a:rPr>
              <a:t>CONTENTS</a:t>
            </a:r>
          </a:p>
        </p:txBody>
      </p:sp>
    </p:spTree>
    <p:custDataLst>
      <p:tags r:id="rId2"/>
    </p:custDataLst>
    <p:extLst>
      <p:ext uri="{BB962C8B-B14F-4D97-AF65-F5344CB8AC3E}">
        <p14:creationId xmlns:p14="http://schemas.microsoft.com/office/powerpoint/2010/main" val="15453982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îş1íḓê"/>
        <p:cNvGrpSpPr/>
        <p:nvPr/>
      </p:nvGrpSpPr>
      <p:grpSpPr>
        <a:xfrm>
          <a:off x="0" y="0"/>
          <a:ext cx="0" cy="0"/>
          <a:chOff x="0" y="0"/>
          <a:chExt cx="0" cy="0"/>
        </a:xfrm>
      </p:grpSpPr>
      <p:sp>
        <p:nvSpPr>
          <p:cNvPr id="5" name="íṩlîḑè">
            <a:extLst>
              <a:ext uri="{FF2B5EF4-FFF2-40B4-BE49-F238E27FC236}">
                <a16:creationId xmlns:a16="http://schemas.microsoft.com/office/drawing/2014/main" id="{564E1998-ECBB-DF34-BECD-294163617811}"/>
              </a:ext>
            </a:extLst>
          </p:cNvPr>
          <p:cNvSpPr txBox="1">
            <a:spLocks/>
          </p:cNvSpPr>
          <p:nvPr/>
        </p:nvSpPr>
        <p:spPr>
          <a:xfrm>
            <a:off x="9094074" y="6524243"/>
            <a:ext cx="2909888" cy="206381"/>
          </a:xfrm>
          <a:prstGeom prst="rect">
            <a:avLst/>
          </a:prstGeom>
        </p:spPr>
        <p:txBody>
          <a:bodyPr vert="horz" lIns="91440" tIns="45720" rIns="91440" bIns="45720" rtlCol="0" anchor="ctr"/>
          <a:lstStyle>
            <a:defPPr>
              <a:defRPr lang="zh-CN"/>
            </a:defPPr>
            <a:lvl1pPr marL="0" algn="r" defTabSz="914400" rtl="0" eaLnBrk="1" latinLnBrk="0" hangingPunct="1">
              <a:defRPr lang="zh-CN" altLang="en-US" sz="1000"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en-US" altLang="zh-CN" sz="1600" b="0" i="0" u="none" strike="noStrike" kern="1200" cap="none" spc="0" normalizeH="0" baseline="0" noProof="0" smtClean="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endParaRPr>
          </a:p>
        </p:txBody>
      </p:sp>
      <p:sp>
        <p:nvSpPr>
          <p:cNvPr id="6" name="内容占位符 2">
            <a:extLst>
              <a:ext uri="{FF2B5EF4-FFF2-40B4-BE49-F238E27FC236}">
                <a16:creationId xmlns:a16="http://schemas.microsoft.com/office/drawing/2014/main" id="{B9C3F43F-F908-3399-502E-16511219B79F}"/>
              </a:ext>
            </a:extLst>
          </p:cNvPr>
          <p:cNvSpPr txBox="1">
            <a:spLocks/>
          </p:cNvSpPr>
          <p:nvPr>
            <p:custDataLst>
              <p:tags r:id="rId2"/>
            </p:custDataLst>
          </p:nvPr>
        </p:nvSpPr>
        <p:spPr bwMode="auto">
          <a:xfrm>
            <a:off x="669924" y="1154184"/>
            <a:ext cx="10848976" cy="151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006100"/>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MADE·8</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月新能源轿车市场优惠变化指数为</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-4.60</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，市场优惠幅度</a:t>
            </a:r>
            <a:r>
              <a:rPr lang="en-US" altLang="zh-CN" b="1" dirty="0">
                <a:solidFill>
                  <a:prstClr val="black"/>
                </a:solidFill>
                <a:latin typeface="思源黑体 CN" panose="020B0500000000000000" pitchFamily="34" charset="-122"/>
                <a:ea typeface="思源黑体 CN" panose="020B0500000000000000" pitchFamily="34" charset="-122"/>
              </a:rPr>
              <a:t>0</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.96</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本月新能源轿车市场整体优惠幅度较上月</a:t>
            </a:r>
            <a:r>
              <a:rPr lang="zh-CN" altLang="en-US" sz="1400" dirty="0">
                <a:solidFill>
                  <a:srgbClr val="5F5F5F"/>
                </a:solidFill>
                <a:latin typeface="思源黑体 CN" panose="020B0500000000000000" pitchFamily="34" charset="-122"/>
                <a:ea typeface="思源黑体 CN" panose="020B0500000000000000" pitchFamily="34" charset="-122"/>
              </a:rPr>
              <a:t>减少</a:t>
            </a:r>
            <a:r>
              <a:rPr lang="en-US" altLang="zh-CN" sz="1400" dirty="0">
                <a:solidFill>
                  <a:srgbClr val="5F5F5F"/>
                </a:solidFill>
                <a:latin typeface="思源黑体 CN" panose="020B0500000000000000" pitchFamily="34" charset="-122"/>
                <a:ea typeface="思源黑体 CN" panose="020B0500000000000000" pitchFamily="34" charset="-122"/>
              </a:rPr>
              <a:t>1,679</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元，环比</a:t>
            </a:r>
            <a:r>
              <a:rPr lang="zh-CN" altLang="en-US" sz="1400" dirty="0">
                <a:solidFill>
                  <a:srgbClr val="5F5F5F"/>
                </a:solidFill>
                <a:latin typeface="思源黑体 CN" panose="020B0500000000000000" pitchFamily="34" charset="-122"/>
                <a:ea typeface="思源黑体 CN" panose="020B0500000000000000" pitchFamily="34" charset="-122"/>
              </a:rPr>
              <a:t>下降</a:t>
            </a:r>
            <a:r>
              <a:rPr lang="en-US" altLang="zh-CN" sz="1400" dirty="0">
                <a:solidFill>
                  <a:srgbClr val="5F5F5F"/>
                </a:solidFill>
                <a:latin typeface="思源黑体 CN" panose="020B0500000000000000" pitchFamily="34" charset="-122"/>
                <a:ea typeface="思源黑体 CN" panose="020B0500000000000000" pitchFamily="34" charset="-122"/>
              </a:rPr>
              <a:t>14.9</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思源黑体 CN" panose="020B0500000000000000" pitchFamily="34" charset="-122"/>
                <a:ea typeface="思源黑体 CN" panose="020B0500000000000000" pitchFamily="34" charset="-122"/>
              </a:rPr>
              <a:t>本月新能源轿车市场中，</a:t>
            </a:r>
            <a:r>
              <a:rPr lang="en-US" altLang="zh-CN" sz="1400" dirty="0">
                <a:solidFill>
                  <a:srgbClr val="5F5F5F"/>
                </a:solidFill>
                <a:latin typeface="思源黑体 CN" panose="020B0500000000000000" pitchFamily="34" charset="-122"/>
                <a:ea typeface="思源黑体 CN" panose="020B0500000000000000" pitchFamily="34" charset="-122"/>
              </a:rPr>
              <a:t>A00</a:t>
            </a:r>
            <a:r>
              <a:rPr lang="zh-CN" altLang="en-US" sz="1400" dirty="0">
                <a:solidFill>
                  <a:srgbClr val="5F5F5F"/>
                </a:solidFill>
                <a:latin typeface="思源黑体 CN" panose="020B0500000000000000" pitchFamily="34" charset="-122"/>
                <a:ea typeface="思源黑体 CN" panose="020B0500000000000000" pitchFamily="34" charset="-122"/>
              </a:rPr>
              <a:t>级、</a:t>
            </a:r>
            <a:r>
              <a:rPr lang="en-US" altLang="zh-CN" sz="1400" dirty="0">
                <a:solidFill>
                  <a:srgbClr val="5F5F5F"/>
                </a:solidFill>
                <a:latin typeface="思源黑体 CN" panose="020B0500000000000000" pitchFamily="34" charset="-122"/>
                <a:ea typeface="思源黑体 CN" panose="020B0500000000000000" pitchFamily="34" charset="-122"/>
              </a:rPr>
              <a:t>A</a:t>
            </a:r>
            <a:r>
              <a:rPr lang="zh-CN" altLang="en-US" sz="1400" dirty="0">
                <a:solidFill>
                  <a:srgbClr val="5F5F5F"/>
                </a:solidFill>
                <a:latin typeface="思源黑体 CN" panose="020B0500000000000000" pitchFamily="34" charset="-122"/>
                <a:ea typeface="思源黑体 CN" panose="020B0500000000000000" pitchFamily="34" charset="-122"/>
              </a:rPr>
              <a:t>级和</a:t>
            </a:r>
            <a:r>
              <a:rPr lang="en-US" altLang="zh-CN" sz="1400" dirty="0">
                <a:solidFill>
                  <a:srgbClr val="5F5F5F"/>
                </a:solidFill>
                <a:latin typeface="思源黑体 CN" panose="020B0500000000000000" pitchFamily="34" charset="-122"/>
                <a:ea typeface="思源黑体 CN" panose="020B0500000000000000" pitchFamily="34" charset="-122"/>
              </a:rPr>
              <a:t>C</a:t>
            </a:r>
            <a:r>
              <a:rPr lang="zh-CN" altLang="en-US" sz="1400" dirty="0">
                <a:solidFill>
                  <a:srgbClr val="5F5F5F"/>
                </a:solidFill>
                <a:latin typeface="思源黑体 CN" panose="020B0500000000000000" pitchFamily="34" charset="-122"/>
                <a:ea typeface="思源黑体 CN" panose="020B0500000000000000" pitchFamily="34" charset="-122"/>
              </a:rPr>
              <a:t>级轿车细分市场优惠环比较上月有所上升，</a:t>
            </a:r>
            <a:r>
              <a:rPr lang="en-US" altLang="zh-CN" sz="1400" dirty="0">
                <a:solidFill>
                  <a:srgbClr val="5F5F5F"/>
                </a:solidFill>
                <a:latin typeface="思源黑体 CN" panose="020B0500000000000000" pitchFamily="34" charset="-122"/>
                <a:ea typeface="思源黑体 CN" panose="020B0500000000000000" pitchFamily="34" charset="-122"/>
              </a:rPr>
              <a:t>A0</a:t>
            </a:r>
            <a:r>
              <a:rPr lang="zh-CN" altLang="en-US" sz="1400" dirty="0">
                <a:solidFill>
                  <a:srgbClr val="5F5F5F"/>
                </a:solidFill>
                <a:latin typeface="思源黑体 CN" panose="020B0500000000000000" pitchFamily="34" charset="-122"/>
                <a:ea typeface="思源黑体 CN" panose="020B0500000000000000" pitchFamily="34" charset="-122"/>
              </a:rPr>
              <a:t>和</a:t>
            </a:r>
            <a:r>
              <a:rPr lang="en-US" altLang="zh-CN" sz="1400" dirty="0">
                <a:solidFill>
                  <a:srgbClr val="5F5F5F"/>
                </a:solidFill>
                <a:latin typeface="思源黑体 CN" panose="020B0500000000000000" pitchFamily="34" charset="-122"/>
                <a:ea typeface="思源黑体 CN" panose="020B0500000000000000" pitchFamily="34" charset="-122"/>
              </a:rPr>
              <a:t>B</a:t>
            </a:r>
            <a:r>
              <a:rPr lang="zh-CN" altLang="en-US" sz="1400" dirty="0">
                <a:solidFill>
                  <a:srgbClr val="5F5F5F"/>
                </a:solidFill>
                <a:latin typeface="思源黑体 CN" panose="020B0500000000000000" pitchFamily="34" charset="-122"/>
                <a:ea typeface="思源黑体 CN" panose="020B0500000000000000" pitchFamily="34" charset="-122"/>
              </a:rPr>
              <a:t>级轿车细分市场优惠环比则有所下降</a:t>
            </a:r>
            <a:endPar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endParaRPr>
          </a:p>
        </p:txBody>
      </p:sp>
      <p:sp>
        <p:nvSpPr>
          <p:cNvPr id="30" name="ïsľiḋè">
            <a:extLst>
              <a:ext uri="{FF2B5EF4-FFF2-40B4-BE49-F238E27FC236}">
                <a16:creationId xmlns:a16="http://schemas.microsoft.com/office/drawing/2014/main" id="{61D0CB05-BBC0-9B78-22F4-13EC102A5F48}"/>
              </a:ext>
            </a:extLst>
          </p:cNvPr>
          <p:cNvSpPr>
            <a:spLocks noGrp="1"/>
          </p:cNvSpPr>
          <p:nvPr>
            <p:ph type="title" idx="4294967295"/>
          </p:nvPr>
        </p:nvSpPr>
        <p:spPr>
          <a:xfrm>
            <a:off x="669925" y="308450"/>
            <a:ext cx="9378202" cy="720250"/>
          </a:xfrm>
        </p:spPr>
        <p:txBody>
          <a:bodyPr/>
          <a:lstStyle/>
          <a:p>
            <a:r>
              <a:rPr lang="zh-CN" altLang="en-US" dirty="0">
                <a:latin typeface="思源黑体 CN" panose="020B0500000000000000" pitchFamily="34" charset="-122"/>
                <a:ea typeface="思源黑体 CN" panose="020B0500000000000000" pitchFamily="34" charset="-122"/>
              </a:rPr>
              <a:t>加权优惠变化指数</a:t>
            </a:r>
            <a:r>
              <a:rPr lang="en-US" altLang="zh-CN" dirty="0">
                <a:latin typeface="思源黑体 CN" panose="020B0500000000000000" pitchFamily="34" charset="-122"/>
                <a:ea typeface="思源黑体 CN" panose="020B0500000000000000" pitchFamily="34" charset="-122"/>
              </a:rPr>
              <a:t>—</a:t>
            </a:r>
            <a:r>
              <a:rPr lang="zh-CN" altLang="en-US" dirty="0">
                <a:latin typeface="思源黑体 CN" panose="020B0500000000000000" pitchFamily="34" charset="-122"/>
                <a:ea typeface="思源黑体 CN" panose="020B0500000000000000" pitchFamily="34" charset="-122"/>
              </a:rPr>
              <a:t>新能源轿车市场</a:t>
            </a:r>
          </a:p>
        </p:txBody>
      </p:sp>
      <p:grpSp>
        <p:nvGrpSpPr>
          <p:cNvPr id="35" name="组合 34">
            <a:extLst>
              <a:ext uri="{FF2B5EF4-FFF2-40B4-BE49-F238E27FC236}">
                <a16:creationId xmlns:a16="http://schemas.microsoft.com/office/drawing/2014/main" id="{1D81E14B-F23E-4284-C9EF-B421C76DF3C0}"/>
              </a:ext>
            </a:extLst>
          </p:cNvPr>
          <p:cNvGrpSpPr>
            <a:grpSpLocks/>
          </p:cNvGrpSpPr>
          <p:nvPr>
            <p:custDataLst>
              <p:tags r:id="rId3"/>
            </p:custDataLst>
          </p:nvPr>
        </p:nvGrpSpPr>
        <p:grpSpPr bwMode="auto">
          <a:xfrm>
            <a:off x="660400" y="2781873"/>
            <a:ext cx="4298187" cy="354343"/>
            <a:chOff x="2330450" y="2101520"/>
            <a:chExt cx="4308475" cy="354343"/>
          </a:xfrm>
          <a:solidFill>
            <a:srgbClr val="006100"/>
          </a:solidFill>
        </p:grpSpPr>
        <p:sp>
          <p:nvSpPr>
            <p:cNvPr id="36" name="AutoShape 12">
              <a:extLst>
                <a:ext uri="{FF2B5EF4-FFF2-40B4-BE49-F238E27FC236}">
                  <a16:creationId xmlns:a16="http://schemas.microsoft.com/office/drawing/2014/main" id="{4D8AB25B-9EED-0432-FCB0-2CD8459CA367}"/>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7" name="Text Box 10">
              <a:extLst>
                <a:ext uri="{FF2B5EF4-FFF2-40B4-BE49-F238E27FC236}">
                  <a16:creationId xmlns:a16="http://schemas.microsoft.com/office/drawing/2014/main" id="{C0D18203-453E-CB4C-14AB-680744E37124}"/>
                </a:ext>
              </a:extLst>
            </p:cNvPr>
            <p:cNvSpPr txBox="1">
              <a:spLocks noChangeArrowheads="1"/>
            </p:cNvSpPr>
            <p:nvPr/>
          </p:nvSpPr>
          <p:spPr bwMode="auto">
            <a:xfrm>
              <a:off x="2525713" y="2101520"/>
              <a:ext cx="3924300" cy="353943"/>
            </a:xfrm>
            <a:prstGeom prst="rect">
              <a:avLst/>
            </a:prstGeom>
            <a:grp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38" name="组合 37">
            <a:extLst>
              <a:ext uri="{FF2B5EF4-FFF2-40B4-BE49-F238E27FC236}">
                <a16:creationId xmlns:a16="http://schemas.microsoft.com/office/drawing/2014/main" id="{C39E1302-A560-42F3-E050-CD65E191127C}"/>
              </a:ext>
            </a:extLst>
          </p:cNvPr>
          <p:cNvGrpSpPr>
            <a:grpSpLocks/>
          </p:cNvGrpSpPr>
          <p:nvPr>
            <p:custDataLst>
              <p:tags r:id="rId4"/>
            </p:custDataLst>
          </p:nvPr>
        </p:nvGrpSpPr>
        <p:grpSpPr bwMode="auto">
          <a:xfrm>
            <a:off x="5266430" y="2782274"/>
            <a:ext cx="2946400" cy="354343"/>
            <a:chOff x="2330450" y="2101520"/>
            <a:chExt cx="4308475" cy="354343"/>
          </a:xfrm>
          <a:solidFill>
            <a:srgbClr val="006100"/>
          </a:solidFill>
        </p:grpSpPr>
        <p:sp>
          <p:nvSpPr>
            <p:cNvPr id="39" name="AutoShape 12">
              <a:extLst>
                <a:ext uri="{FF2B5EF4-FFF2-40B4-BE49-F238E27FC236}">
                  <a16:creationId xmlns:a16="http://schemas.microsoft.com/office/drawing/2014/main" id="{1AF317F7-9E72-9F96-96EF-5551B18CFD4B}"/>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0" name="Text Box 10">
              <a:extLst>
                <a:ext uri="{FF2B5EF4-FFF2-40B4-BE49-F238E27FC236}">
                  <a16:creationId xmlns:a16="http://schemas.microsoft.com/office/drawing/2014/main" id="{71AE4168-950C-AE56-4133-F11B3188E26B}"/>
                </a:ext>
              </a:extLst>
            </p:cNvPr>
            <p:cNvSpPr txBox="1">
              <a:spLocks noChangeArrowheads="1"/>
            </p:cNvSpPr>
            <p:nvPr/>
          </p:nvSpPr>
          <p:spPr bwMode="auto">
            <a:xfrm>
              <a:off x="2525713" y="2101520"/>
              <a:ext cx="3924300" cy="353943"/>
            </a:xfrm>
            <a:prstGeom prst="rect">
              <a:avLst/>
            </a:prstGeom>
            <a:grp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45" name="组合 44">
            <a:extLst>
              <a:ext uri="{FF2B5EF4-FFF2-40B4-BE49-F238E27FC236}">
                <a16:creationId xmlns:a16="http://schemas.microsoft.com/office/drawing/2014/main" id="{72009421-1D7C-EDC9-0ABC-C016114FE9F9}"/>
              </a:ext>
            </a:extLst>
          </p:cNvPr>
          <p:cNvGrpSpPr>
            <a:grpSpLocks/>
          </p:cNvGrpSpPr>
          <p:nvPr>
            <p:custDataLst>
              <p:tags r:id="rId5"/>
            </p:custDataLst>
          </p:nvPr>
        </p:nvGrpSpPr>
        <p:grpSpPr bwMode="auto">
          <a:xfrm>
            <a:off x="8511016" y="2781873"/>
            <a:ext cx="3020583" cy="354343"/>
            <a:chOff x="2330450" y="2101520"/>
            <a:chExt cx="4308475" cy="354343"/>
          </a:xfrm>
          <a:solidFill>
            <a:srgbClr val="006100"/>
          </a:solidFill>
        </p:grpSpPr>
        <p:sp>
          <p:nvSpPr>
            <p:cNvPr id="46" name="AutoShape 12">
              <a:extLst>
                <a:ext uri="{FF2B5EF4-FFF2-40B4-BE49-F238E27FC236}">
                  <a16:creationId xmlns:a16="http://schemas.microsoft.com/office/drawing/2014/main" id="{07DB5D03-0E5A-A3CC-6C35-81A05CD4D5D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7" name="Text Box 10">
              <a:extLst>
                <a:ext uri="{FF2B5EF4-FFF2-40B4-BE49-F238E27FC236}">
                  <a16:creationId xmlns:a16="http://schemas.microsoft.com/office/drawing/2014/main" id="{91A51B6A-3FCF-C0AA-67E5-CC4B87BBB627}"/>
                </a:ext>
              </a:extLst>
            </p:cNvPr>
            <p:cNvSpPr txBox="1">
              <a:spLocks noChangeArrowheads="1"/>
            </p:cNvSpPr>
            <p:nvPr/>
          </p:nvSpPr>
          <p:spPr bwMode="auto">
            <a:xfrm>
              <a:off x="2525714" y="2101520"/>
              <a:ext cx="3924300" cy="353943"/>
            </a:xfrm>
            <a:prstGeom prst="rect">
              <a:avLst/>
            </a:prstGeom>
            <a:grp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月度优惠环比变化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aphicFrame>
        <p:nvGraphicFramePr>
          <p:cNvPr id="3" name="Object 4">
            <a:extLst>
              <a:ext uri="{FF2B5EF4-FFF2-40B4-BE49-F238E27FC236}">
                <a16:creationId xmlns:a16="http://schemas.microsoft.com/office/drawing/2014/main" id="{B7536203-87DE-1E77-66E6-DA87B8D1DA18}"/>
              </a:ext>
            </a:extLst>
          </p:cNvPr>
          <p:cNvGraphicFramePr>
            <a:graphicFrameLocks noChangeAspect="1"/>
          </p:cNvGraphicFramePr>
          <p:nvPr>
            <p:custDataLst>
              <p:tags r:id="rId6"/>
            </p:custDataLst>
            <p:extLst>
              <p:ext uri="{D42A27DB-BD31-4B8C-83A1-F6EECF244321}">
                <p14:modId xmlns:p14="http://schemas.microsoft.com/office/powerpoint/2010/main" val="3238344085"/>
              </p:ext>
            </p:extLst>
          </p:nvPr>
        </p:nvGraphicFramePr>
        <p:xfrm>
          <a:off x="662433" y="3254545"/>
          <a:ext cx="4298187" cy="2678955"/>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 name="图表 3">
            <a:extLst>
              <a:ext uri="{FF2B5EF4-FFF2-40B4-BE49-F238E27FC236}">
                <a16:creationId xmlns:a16="http://schemas.microsoft.com/office/drawing/2014/main" id="{251E8E5A-70A9-A308-29DB-2DDE91E18FB4}"/>
              </a:ext>
            </a:extLst>
          </p:cNvPr>
          <p:cNvGraphicFramePr/>
          <p:nvPr>
            <p:extLst>
              <p:ext uri="{D42A27DB-BD31-4B8C-83A1-F6EECF244321}">
                <p14:modId xmlns:p14="http://schemas.microsoft.com/office/powerpoint/2010/main" val="1791679617"/>
              </p:ext>
            </p:extLst>
          </p:nvPr>
        </p:nvGraphicFramePr>
        <p:xfrm>
          <a:off x="10276313" y="362342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7" name="表格 11">
            <a:extLst>
              <a:ext uri="{FF2B5EF4-FFF2-40B4-BE49-F238E27FC236}">
                <a16:creationId xmlns:a16="http://schemas.microsoft.com/office/drawing/2014/main" id="{E7CDCDAA-7EF7-0510-101F-3A4E15E10009}"/>
              </a:ext>
            </a:extLst>
          </p:cNvPr>
          <p:cNvGraphicFramePr>
            <a:graphicFrameLocks noGrp="1"/>
          </p:cNvGraphicFramePr>
          <p:nvPr>
            <p:extLst>
              <p:ext uri="{D42A27DB-BD31-4B8C-83A1-F6EECF244321}">
                <p14:modId xmlns:p14="http://schemas.microsoft.com/office/powerpoint/2010/main" val="2879177180"/>
              </p:ext>
            </p:extLst>
          </p:nvPr>
        </p:nvGraphicFramePr>
        <p:xfrm>
          <a:off x="9693481" y="3623018"/>
          <a:ext cx="646981" cy="2274220"/>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454844">
                <a:tc>
                  <a:txBody>
                    <a:bodyPr/>
                    <a:lstStyle/>
                    <a:p>
                      <a:pPr algn="ctr"/>
                      <a:r>
                        <a:rPr lang="en-US" altLang="zh-CN" sz="1000" b="1" dirty="0">
                          <a:solidFill>
                            <a:schemeClr val="bg2">
                              <a:lumMod val="25000"/>
                            </a:schemeClr>
                          </a:solidFill>
                          <a:latin typeface="思源黑体 CN" panose="020B0500000000000000" pitchFamily="34" charset="-122"/>
                          <a:ea typeface="思源黑体 CN" panose="020B0500000000000000" pitchFamily="34" charset="-122"/>
                        </a:rPr>
                        <a:t>A00</a:t>
                      </a:r>
                      <a:r>
                        <a:rPr lang="zh-CN" altLang="en-US" sz="1000" b="1" dirty="0">
                          <a:solidFill>
                            <a:schemeClr val="bg2">
                              <a:lumMod val="25000"/>
                            </a:schemeClr>
                          </a:solidFill>
                          <a:latin typeface="思源黑体 CN" panose="020B0500000000000000" pitchFamily="34" charset="-122"/>
                          <a:ea typeface="思源黑体 CN" panose="020B0500000000000000" pitchFamily="34" charset="-122"/>
                        </a:rPr>
                        <a:t>级</a:t>
                      </a:r>
                      <a:endParaRPr lang="en-US" altLang="zh-CN" sz="1000" b="1" dirty="0">
                        <a:solidFill>
                          <a:schemeClr val="bg2">
                            <a:lumMod val="25000"/>
                          </a:schemeClr>
                        </a:solidFill>
                        <a:latin typeface="思源黑体 CN" panose="020B0500000000000000" pitchFamily="34" charset="-122"/>
                        <a:ea typeface="思源黑体 CN" panose="020B0500000000000000" pitchFamily="34" charset="-122"/>
                      </a:endParaRPr>
                    </a:p>
                    <a:p>
                      <a:pPr marL="0" algn="ctr" defTabSz="914400" rtl="0" eaLnBrk="1" latinLnBrk="0" hangingPunct="1"/>
                      <a:r>
                        <a:rPr lang="en-US" altLang="zh-CN" sz="900" b="1" kern="1200" dirty="0">
                          <a:solidFill>
                            <a:srgbClr val="C00000"/>
                          </a:solidFill>
                          <a:latin typeface="思源黑体 CN" panose="020B0500000000000000" pitchFamily="34" charset="-122"/>
                          <a:ea typeface="思源黑体 CN" panose="020B0500000000000000" pitchFamily="34" charset="-122"/>
                          <a:cs typeface="+mn-cs"/>
                        </a:rPr>
                        <a:t>+5.5%</a:t>
                      </a:r>
                      <a:endParaRPr lang="zh-CN" altLang="en-US" sz="900" b="1" kern="1200" dirty="0">
                        <a:solidFill>
                          <a:srgbClr val="C000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454844">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A0</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-9.2%</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62292273"/>
                  </a:ext>
                </a:extLst>
              </a:tr>
              <a:tr h="454844">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A</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C00000"/>
                          </a:solidFill>
                          <a:latin typeface="思源黑体 CN" panose="020B0500000000000000" pitchFamily="34" charset="-122"/>
                          <a:ea typeface="思源黑体 CN" panose="020B0500000000000000" pitchFamily="34" charset="-122"/>
                          <a:cs typeface="+mn-cs"/>
                        </a:rPr>
                        <a:t>+3.1%</a:t>
                      </a:r>
                      <a:endParaRPr lang="zh-CN" altLang="en-US" sz="900" b="1" kern="1200" dirty="0">
                        <a:solidFill>
                          <a:srgbClr val="C000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454844">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B</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-35.9%</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r h="454844">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C</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C00000"/>
                          </a:solidFill>
                          <a:latin typeface="思源黑体 CN" panose="020B0500000000000000" pitchFamily="34" charset="-122"/>
                          <a:ea typeface="思源黑体 CN" panose="020B0500000000000000" pitchFamily="34" charset="-122"/>
                          <a:cs typeface="+mn-cs"/>
                        </a:rPr>
                        <a:t>+20.4%</a:t>
                      </a:r>
                      <a:endParaRPr lang="zh-CN" altLang="en-US" sz="900" b="1" kern="1200" dirty="0">
                        <a:solidFill>
                          <a:srgbClr val="C000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30969555"/>
                  </a:ext>
                </a:extLst>
              </a:tr>
            </a:tbl>
          </a:graphicData>
        </a:graphic>
      </p:graphicFrame>
      <p:graphicFrame>
        <p:nvGraphicFramePr>
          <p:cNvPr id="8" name="图表 7">
            <a:extLst>
              <a:ext uri="{FF2B5EF4-FFF2-40B4-BE49-F238E27FC236}">
                <a16:creationId xmlns:a16="http://schemas.microsoft.com/office/drawing/2014/main" id="{F0676953-26F8-2E3C-0BB6-B821DDD1B018}"/>
              </a:ext>
            </a:extLst>
          </p:cNvPr>
          <p:cNvGraphicFramePr/>
          <p:nvPr>
            <p:extLst>
              <p:ext uri="{D42A27DB-BD31-4B8C-83A1-F6EECF244321}">
                <p14:modId xmlns:p14="http://schemas.microsoft.com/office/powerpoint/2010/main" val="1586218004"/>
              </p:ext>
            </p:extLst>
          </p:nvPr>
        </p:nvGraphicFramePr>
        <p:xfrm>
          <a:off x="8681141" y="3623421"/>
          <a:ext cx="1080000" cy="227422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15" name="表格 12">
            <a:extLst>
              <a:ext uri="{FF2B5EF4-FFF2-40B4-BE49-F238E27FC236}">
                <a16:creationId xmlns:a16="http://schemas.microsoft.com/office/drawing/2014/main" id="{FB405FB2-DC1E-CD1C-4879-5617E08D33E6}"/>
              </a:ext>
            </a:extLst>
          </p:cNvPr>
          <p:cNvGraphicFramePr>
            <a:graphicFrameLocks noGrp="1"/>
          </p:cNvGraphicFramePr>
          <p:nvPr>
            <p:extLst>
              <p:ext uri="{D42A27DB-BD31-4B8C-83A1-F6EECF244321}">
                <p14:modId xmlns:p14="http://schemas.microsoft.com/office/powerpoint/2010/main" val="4164641392"/>
              </p:ext>
            </p:extLst>
          </p:nvPr>
        </p:nvGraphicFramePr>
        <p:xfrm>
          <a:off x="8544144" y="3254546"/>
          <a:ext cx="2938443" cy="476074"/>
        </p:xfrm>
        <a:graphic>
          <a:graphicData uri="http://schemas.openxmlformats.org/drawingml/2006/table">
            <a:tbl>
              <a:tblPr firstRow="1" bandRow="1"/>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上月优惠幅度</a:t>
                      </a:r>
                      <a:endParaRPr lang="en-US" altLang="zh-CN" sz="900" dirty="0">
                        <a:solidFill>
                          <a:schemeClr val="bg2">
                            <a:lumMod val="25000"/>
                          </a:schemeClr>
                        </a:solidFill>
                        <a:latin typeface="思源黑体 CN" panose="020B05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panose="020B05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marL="0" algn="ctr" defTabSz="914354" rtl="0" eaLnBrk="1" latinLnBrk="0" hangingPunct="1"/>
                      <a:r>
                        <a:rPr lang="zh-CN" altLang="en-US"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rPr>
                        <a:t>车身形式</a:t>
                      </a:r>
                      <a:endParaRPr lang="en-US" altLang="zh-CN"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endParaRPr>
                    </a:p>
                    <a:p>
                      <a:pPr marL="0" algn="ctr" defTabSz="914354" rtl="0" eaLnBrk="1" latinLnBrk="0" hangingPunct="1"/>
                      <a:r>
                        <a:rPr lang="zh-CN" altLang="en-US"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本月优惠幅度</a:t>
                      </a:r>
                      <a:endParaRPr lang="en-US" altLang="zh-CN" sz="900" dirty="0">
                        <a:solidFill>
                          <a:schemeClr val="bg2">
                            <a:lumMod val="25000"/>
                          </a:schemeClr>
                        </a:solidFill>
                        <a:latin typeface="思源黑体 CN" panose="020B05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panose="020B05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sp>
        <p:nvSpPr>
          <p:cNvPr id="22" name="文本框 21">
            <a:extLst>
              <a:ext uri="{FF2B5EF4-FFF2-40B4-BE49-F238E27FC236}">
                <a16:creationId xmlns:a16="http://schemas.microsoft.com/office/drawing/2014/main" id="{12C9E0A1-0D25-181C-E522-5424E7ADF743}"/>
              </a:ext>
            </a:extLst>
          </p:cNvPr>
          <p:cNvSpPr txBox="1"/>
          <p:nvPr/>
        </p:nvSpPr>
        <p:spPr>
          <a:xfrm>
            <a:off x="4271768" y="3283294"/>
            <a:ext cx="685865" cy="184666"/>
          </a:xfrm>
          <a:prstGeom prst="rect">
            <a:avLst/>
          </a:prstGeom>
          <a:noFill/>
        </p:spPr>
        <p:txBody>
          <a:bodyPr wrap="square" rtlCol="0">
            <a:spAutoFit/>
          </a:bodyPr>
          <a:lstStyle/>
          <a:p>
            <a:pPr algn="ctr"/>
            <a:r>
              <a:rPr lang="zh-CN" altLang="en-US" sz="600" b="1" dirty="0">
                <a:solidFill>
                  <a:schemeClr val="bg2">
                    <a:lumMod val="25000"/>
                  </a:schemeClr>
                </a:solidFill>
                <a:latin typeface="思源黑体 CN" panose="020B0500000000000000" pitchFamily="34" charset="-122"/>
                <a:ea typeface="思源黑体 CN Normal" panose="020B0400000000000000" pitchFamily="34" charset="-122"/>
              </a:rPr>
              <a:t>单位：万元</a:t>
            </a:r>
          </a:p>
        </p:txBody>
      </p:sp>
      <p:sp>
        <p:nvSpPr>
          <p:cNvPr id="41" name="文本框 40">
            <a:extLst>
              <a:ext uri="{FF2B5EF4-FFF2-40B4-BE49-F238E27FC236}">
                <a16:creationId xmlns:a16="http://schemas.microsoft.com/office/drawing/2014/main" id="{5779D6B9-65E6-EDDA-1092-C02144CE4985}"/>
              </a:ext>
            </a:extLst>
          </p:cNvPr>
          <p:cNvSpPr txBox="1"/>
          <p:nvPr/>
        </p:nvSpPr>
        <p:spPr>
          <a:xfrm>
            <a:off x="5299533" y="3254546"/>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本月新能源轿车市场监测车型销量合计</a:t>
            </a:r>
            <a:r>
              <a:rPr kumimoji="0" lang="en-US" altLang="zh-CN"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49.1</a:t>
            </a: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万辆</a:t>
            </a:r>
          </a:p>
        </p:txBody>
      </p:sp>
      <p:graphicFrame>
        <p:nvGraphicFramePr>
          <p:cNvPr id="42" name="图表 41">
            <a:extLst>
              <a:ext uri="{FF2B5EF4-FFF2-40B4-BE49-F238E27FC236}">
                <a16:creationId xmlns:a16="http://schemas.microsoft.com/office/drawing/2014/main" id="{D2F20FB4-99FC-E0A3-633C-E48591720137}"/>
              </a:ext>
            </a:extLst>
          </p:cNvPr>
          <p:cNvGraphicFramePr/>
          <p:nvPr>
            <p:extLst>
              <p:ext uri="{D42A27DB-BD31-4B8C-83A1-F6EECF244321}">
                <p14:modId xmlns:p14="http://schemas.microsoft.com/office/powerpoint/2010/main" val="3575369887"/>
              </p:ext>
            </p:extLst>
          </p:nvPr>
        </p:nvGraphicFramePr>
        <p:xfrm>
          <a:off x="5066663" y="3423281"/>
          <a:ext cx="3910930" cy="2602187"/>
        </p:xfrm>
        <a:graphic>
          <a:graphicData uri="http://schemas.openxmlformats.org/drawingml/2006/chart">
            <c:chart xmlns:c="http://schemas.openxmlformats.org/drawingml/2006/chart" xmlns:r="http://schemas.openxmlformats.org/officeDocument/2006/relationships" r:id="rId11"/>
          </a:graphicData>
        </a:graphic>
      </p:graphicFrame>
      <p:sp>
        <p:nvSpPr>
          <p:cNvPr id="43" name="文本框 42">
            <a:extLst>
              <a:ext uri="{FF2B5EF4-FFF2-40B4-BE49-F238E27FC236}">
                <a16:creationId xmlns:a16="http://schemas.microsoft.com/office/drawing/2014/main" id="{BBA78F07-5B46-804C-3592-4C0DE36F42D8}"/>
              </a:ext>
            </a:extLst>
          </p:cNvPr>
          <p:cNvSpPr txBox="1"/>
          <p:nvPr/>
        </p:nvSpPr>
        <p:spPr>
          <a:xfrm>
            <a:off x="6039824" y="3786144"/>
            <a:ext cx="1044000" cy="69249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B</a:t>
            </a:r>
            <a:r>
              <a:rPr kumimoji="0" lang="zh-CN" altLang="en-US"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级</a:t>
            </a:r>
            <a:endPar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16.0</a:t>
            </a: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dirty="0">
                <a:solidFill>
                  <a:srgbClr val="FFFFFF"/>
                </a:solidFill>
                <a:latin typeface="思源黑体 CN Normal" panose="020B0400000000000000" pitchFamily="34" charset="-122"/>
                <a:ea typeface="思源黑体 CN Normal" panose="020B0400000000000000" pitchFamily="34" charset="-122"/>
              </a:rPr>
              <a:t>33</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a:t>
            </a:r>
          </a:p>
        </p:txBody>
      </p:sp>
      <p:sp>
        <p:nvSpPr>
          <p:cNvPr id="44" name="文本框 43">
            <a:extLst>
              <a:ext uri="{FF2B5EF4-FFF2-40B4-BE49-F238E27FC236}">
                <a16:creationId xmlns:a16="http://schemas.microsoft.com/office/drawing/2014/main" id="{BC36F532-8E8B-C6A5-57EB-69BE5F0DD925}"/>
              </a:ext>
            </a:extLst>
          </p:cNvPr>
          <p:cNvSpPr txBox="1"/>
          <p:nvPr/>
        </p:nvSpPr>
        <p:spPr>
          <a:xfrm>
            <a:off x="5628974" y="4635348"/>
            <a:ext cx="1044000" cy="69249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A</a:t>
            </a:r>
            <a:r>
              <a:rPr kumimoji="0" lang="zh-CN" altLang="en-US"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级</a:t>
            </a:r>
            <a:endPar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11</a:t>
            </a:r>
            <a:r>
              <a:rPr lang="en-US" altLang="zh-CN" sz="700" dirty="0">
                <a:solidFill>
                  <a:srgbClr val="FFFFFF"/>
                </a:solidFill>
                <a:latin typeface="思源黑体 CN Normal" panose="020B0400000000000000" pitchFamily="34" charset="-122"/>
                <a:ea typeface="思源黑体 CN Normal" panose="020B0400000000000000" pitchFamily="34" charset="-122"/>
              </a:rPr>
              <a:t>.2</a:t>
            </a: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dirty="0">
                <a:solidFill>
                  <a:srgbClr val="FFFFFF"/>
                </a:solidFill>
                <a:latin typeface="思源黑体 CN Normal" panose="020B0400000000000000" pitchFamily="34" charset="-122"/>
                <a:ea typeface="思源黑体 CN Normal" panose="020B0400000000000000" pitchFamily="34" charset="-122"/>
              </a:rPr>
              <a:t>23</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a:t>
            </a:r>
          </a:p>
        </p:txBody>
      </p:sp>
      <p:sp>
        <p:nvSpPr>
          <p:cNvPr id="48" name="文本框 47">
            <a:extLst>
              <a:ext uri="{FF2B5EF4-FFF2-40B4-BE49-F238E27FC236}">
                <a16:creationId xmlns:a16="http://schemas.microsoft.com/office/drawing/2014/main" id="{5C1D8660-D5B8-0676-FC04-93407496F858}"/>
              </a:ext>
            </a:extLst>
          </p:cNvPr>
          <p:cNvSpPr txBox="1"/>
          <p:nvPr/>
        </p:nvSpPr>
        <p:spPr>
          <a:xfrm>
            <a:off x="7083824" y="4042530"/>
            <a:ext cx="1044000" cy="69249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C</a:t>
            </a:r>
            <a:r>
              <a:rPr kumimoji="0" lang="zh-CN" altLang="en-US"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级</a:t>
            </a:r>
            <a:endParaRPr kumimoji="0" lang="en-US" altLang="zh-CN"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 4</a:t>
            </a:r>
            <a:r>
              <a:rPr lang="en-US" altLang="zh-CN" sz="700" dirty="0">
                <a:solidFill>
                  <a:srgbClr val="2F2F2F"/>
                </a:solidFill>
                <a:latin typeface="思源黑体 CN Normal" panose="020B0400000000000000" pitchFamily="34" charset="-122"/>
                <a:ea typeface="思源黑体 CN Normal" panose="020B0400000000000000" pitchFamily="34" charset="-122"/>
              </a:rPr>
              <a:t>.9</a:t>
            </a:r>
            <a:r>
              <a:rPr lang="zh-CN" altLang="en-US" sz="700" dirty="0">
                <a:solidFill>
                  <a:srgbClr val="2F2F2F"/>
                </a:solidFill>
                <a:latin typeface="思源黑体 CN Normal" panose="020B0400000000000000" pitchFamily="34" charset="-122"/>
                <a:ea typeface="思源黑体 CN Normal" panose="020B0400000000000000" pitchFamily="34" charset="-122"/>
              </a:rPr>
              <a:t>万</a:t>
            </a: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辆</a:t>
            </a:r>
            <a:endPar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dirty="0">
                <a:solidFill>
                  <a:srgbClr val="2F2F2F"/>
                </a:solidFill>
                <a:latin typeface="思源黑体 CN Normal" panose="020B0400000000000000" pitchFamily="34" charset="-122"/>
                <a:ea typeface="思源黑体 CN Normal" panose="020B0400000000000000" pitchFamily="34" charset="-122"/>
              </a:rPr>
              <a:t>10</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a:t>
            </a:r>
          </a:p>
        </p:txBody>
      </p:sp>
      <p:sp>
        <p:nvSpPr>
          <p:cNvPr id="49" name="文本框 48">
            <a:extLst>
              <a:ext uri="{FF2B5EF4-FFF2-40B4-BE49-F238E27FC236}">
                <a16:creationId xmlns:a16="http://schemas.microsoft.com/office/drawing/2014/main" id="{F4FCF32A-1D9D-D10C-C01F-F0E27D5D88BF}"/>
              </a:ext>
            </a:extLst>
          </p:cNvPr>
          <p:cNvSpPr txBox="1"/>
          <p:nvPr/>
        </p:nvSpPr>
        <p:spPr>
          <a:xfrm>
            <a:off x="7102841" y="4608088"/>
            <a:ext cx="1044000" cy="69249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A00</a:t>
            </a:r>
            <a:r>
              <a:rPr kumimoji="0" lang="zh-CN" altLang="en-US"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级</a:t>
            </a:r>
            <a:endParaRPr kumimoji="0" lang="en-US" altLang="zh-CN"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noProof="0" dirty="0">
                <a:solidFill>
                  <a:srgbClr val="2F2F2F"/>
                </a:solidFill>
                <a:latin typeface="思源黑体 CN Normal" panose="020B0400000000000000" pitchFamily="34" charset="-122"/>
                <a:ea typeface="思源黑体 CN Normal" panose="020B0400000000000000" pitchFamily="34" charset="-122"/>
              </a:rPr>
              <a:t>7</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.3</a:t>
            </a: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noProof="0" dirty="0">
                <a:solidFill>
                  <a:srgbClr val="2F2F2F"/>
                </a:solidFill>
                <a:latin typeface="思源黑体 CN Normal" panose="020B0400000000000000" pitchFamily="34" charset="-122"/>
                <a:ea typeface="思源黑体 CN Normal" panose="020B0400000000000000" pitchFamily="34" charset="-122"/>
              </a:rPr>
              <a:t>15</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a:t>
            </a:r>
          </a:p>
        </p:txBody>
      </p:sp>
      <p:sp>
        <p:nvSpPr>
          <p:cNvPr id="52" name="文本框 51">
            <a:extLst>
              <a:ext uri="{FF2B5EF4-FFF2-40B4-BE49-F238E27FC236}">
                <a16:creationId xmlns:a16="http://schemas.microsoft.com/office/drawing/2014/main" id="{84D2012F-C59F-57FD-D539-3D30F7ECABB3}"/>
              </a:ext>
            </a:extLst>
          </p:cNvPr>
          <p:cNvSpPr txBox="1"/>
          <p:nvPr/>
        </p:nvSpPr>
        <p:spPr>
          <a:xfrm>
            <a:off x="6561824" y="5035436"/>
            <a:ext cx="1044000" cy="69249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A0</a:t>
            </a:r>
            <a:r>
              <a:rPr kumimoji="0" lang="zh-CN" altLang="en-US"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级</a:t>
            </a:r>
            <a:endParaRPr kumimoji="0" lang="en-US" altLang="zh-CN"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dirty="0">
                <a:solidFill>
                  <a:srgbClr val="2F2F2F"/>
                </a:solidFill>
                <a:latin typeface="思源黑体 CN Normal" panose="020B0400000000000000" pitchFamily="34" charset="-122"/>
                <a:ea typeface="思源黑体 CN Normal" panose="020B0400000000000000" pitchFamily="34" charset="-122"/>
              </a:rPr>
              <a:t>9</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.6</a:t>
            </a: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noProof="0" dirty="0">
                <a:solidFill>
                  <a:srgbClr val="2F2F2F"/>
                </a:solidFill>
                <a:latin typeface="思源黑体 CN Normal" panose="020B0400000000000000" pitchFamily="34" charset="-122"/>
                <a:ea typeface="思源黑体 CN Normal" panose="020B0400000000000000" pitchFamily="34" charset="-122"/>
              </a:rPr>
              <a:t>20</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a:t>
            </a:r>
          </a:p>
        </p:txBody>
      </p:sp>
    </p:spTree>
    <p:custDataLst>
      <p:tags r:id="rId1"/>
    </p:custDataLst>
    <p:extLst>
      <p:ext uri="{BB962C8B-B14F-4D97-AF65-F5344CB8AC3E}">
        <p14:creationId xmlns:p14="http://schemas.microsoft.com/office/powerpoint/2010/main" val="35113783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îş1íḓê"/>
        <p:cNvGrpSpPr/>
        <p:nvPr/>
      </p:nvGrpSpPr>
      <p:grpSpPr>
        <a:xfrm>
          <a:off x="0" y="0"/>
          <a:ext cx="0" cy="0"/>
          <a:chOff x="0" y="0"/>
          <a:chExt cx="0" cy="0"/>
        </a:xfrm>
      </p:grpSpPr>
      <p:sp>
        <p:nvSpPr>
          <p:cNvPr id="5" name="íṩlîḑè">
            <a:extLst>
              <a:ext uri="{FF2B5EF4-FFF2-40B4-BE49-F238E27FC236}">
                <a16:creationId xmlns:a16="http://schemas.microsoft.com/office/drawing/2014/main" id="{564E1998-ECBB-DF34-BECD-294163617811}"/>
              </a:ext>
            </a:extLst>
          </p:cNvPr>
          <p:cNvSpPr txBox="1">
            <a:spLocks/>
          </p:cNvSpPr>
          <p:nvPr/>
        </p:nvSpPr>
        <p:spPr>
          <a:xfrm>
            <a:off x="9094074" y="6524243"/>
            <a:ext cx="2909888" cy="206381"/>
          </a:xfrm>
          <a:prstGeom prst="rect">
            <a:avLst/>
          </a:prstGeom>
        </p:spPr>
        <p:txBody>
          <a:bodyPr vert="horz" lIns="91440" tIns="45720" rIns="91440" bIns="45720" rtlCol="0" anchor="ctr"/>
          <a:lstStyle>
            <a:defPPr>
              <a:defRPr lang="zh-CN"/>
            </a:defPPr>
            <a:lvl1pPr marL="0" algn="r" defTabSz="914400" rtl="0" eaLnBrk="1" latinLnBrk="0" hangingPunct="1">
              <a:defRPr lang="zh-CN" altLang="en-US" sz="1000"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en-US" altLang="zh-CN" sz="1600" b="0" i="0" u="none" strike="noStrike" kern="1200" cap="none" spc="0" normalizeH="0" baseline="0" noProof="0" smtClean="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endParaRPr>
          </a:p>
        </p:txBody>
      </p:sp>
      <p:sp>
        <p:nvSpPr>
          <p:cNvPr id="6" name="内容占位符 2">
            <a:extLst>
              <a:ext uri="{FF2B5EF4-FFF2-40B4-BE49-F238E27FC236}">
                <a16:creationId xmlns:a16="http://schemas.microsoft.com/office/drawing/2014/main" id="{B9C3F43F-F908-3399-502E-16511219B79F}"/>
              </a:ext>
            </a:extLst>
          </p:cNvPr>
          <p:cNvSpPr txBox="1">
            <a:spLocks/>
          </p:cNvSpPr>
          <p:nvPr>
            <p:custDataLst>
              <p:tags r:id="rId2"/>
            </p:custDataLst>
          </p:nvPr>
        </p:nvSpPr>
        <p:spPr bwMode="auto">
          <a:xfrm>
            <a:off x="669924" y="1154184"/>
            <a:ext cx="10848976" cy="151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006100"/>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MADE·8</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月新能源</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SUV</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市场优惠变化指数为</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-2.92</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，市场优惠幅度</a:t>
            </a:r>
            <a:r>
              <a:rPr lang="en-US" altLang="zh-CN" b="1" dirty="0">
                <a:solidFill>
                  <a:prstClr val="black"/>
                </a:solidFill>
                <a:latin typeface="思源黑体 CN" panose="020B0500000000000000" pitchFamily="34" charset="-122"/>
                <a:ea typeface="思源黑体 CN" panose="020B0500000000000000" pitchFamily="34" charset="-122"/>
              </a:rPr>
              <a:t>0</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.86</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本月新能源</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SUV</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市场优惠幅度较上减少</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1</a:t>
            </a:r>
            <a:r>
              <a:rPr lang="en-US" altLang="zh-CN" sz="1400" dirty="0">
                <a:solidFill>
                  <a:srgbClr val="5F5F5F"/>
                </a:solidFill>
                <a:latin typeface="思源黑体 CN" panose="020B0500000000000000" pitchFamily="34" charset="-122"/>
                <a:ea typeface="思源黑体 CN" panose="020B0500000000000000" pitchFamily="34" charset="-122"/>
              </a:rPr>
              <a:t>,957</a:t>
            </a:r>
            <a:r>
              <a:rPr lang="zh-CN" altLang="en-US" sz="1400" dirty="0">
                <a:solidFill>
                  <a:srgbClr val="5F5F5F"/>
                </a:solidFill>
                <a:latin typeface="思源黑体 CN" panose="020B0500000000000000" pitchFamily="34" charset="-122"/>
                <a:ea typeface="思源黑体 CN" panose="020B0500000000000000" pitchFamily="34" charset="-122"/>
              </a:rPr>
              <a:t>元</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，环比</a:t>
            </a:r>
            <a:r>
              <a:rPr lang="zh-CN" altLang="en-US" sz="1400" dirty="0">
                <a:solidFill>
                  <a:srgbClr val="5F5F5F"/>
                </a:solidFill>
                <a:latin typeface="思源黑体 CN" panose="020B0500000000000000" pitchFamily="34" charset="-122"/>
                <a:ea typeface="思源黑体 CN" panose="020B0500000000000000" pitchFamily="34" charset="-122"/>
              </a:rPr>
              <a:t>下降</a:t>
            </a:r>
            <a:r>
              <a:rPr lang="en-US" altLang="zh-CN" sz="1400" dirty="0">
                <a:solidFill>
                  <a:srgbClr val="5F5F5F"/>
                </a:solidFill>
                <a:latin typeface="思源黑体 CN" panose="020B0500000000000000" pitchFamily="34" charset="-122"/>
                <a:ea typeface="思源黑体 CN" panose="020B0500000000000000" pitchFamily="34" charset="-122"/>
              </a:rPr>
              <a:t>18.5</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a:t>
            </a:r>
          </a:p>
          <a:p>
            <a:pPr lvl="0" eaLnBrk="1" hangingPunct="1">
              <a:lnSpc>
                <a:spcPts val="2000"/>
              </a:lnSpc>
              <a:spcAft>
                <a:spcPts val="600"/>
              </a:spcAft>
              <a:buFont typeface="Wingdings" pitchFamily="2" charset="2"/>
              <a:buChar char="Ø"/>
              <a:defRPr/>
            </a:pPr>
            <a:r>
              <a:rPr lang="zh-CN" altLang="en-US" sz="1400" dirty="0">
                <a:solidFill>
                  <a:srgbClr val="5F5F5F"/>
                </a:solidFill>
                <a:latin typeface="思源黑体 CN" panose="020B0500000000000000" pitchFamily="34" charset="-122"/>
                <a:ea typeface="思源黑体 CN" panose="020B0500000000000000" pitchFamily="34" charset="-122"/>
              </a:rPr>
              <a:t>本月新能源</a:t>
            </a:r>
            <a:r>
              <a:rPr lang="en-US" altLang="zh-CN" sz="1400" dirty="0">
                <a:solidFill>
                  <a:srgbClr val="5F5F5F"/>
                </a:solidFill>
                <a:latin typeface="思源黑体 CN" panose="020B0500000000000000" pitchFamily="34" charset="-122"/>
                <a:ea typeface="思源黑体 CN" panose="020B0500000000000000" pitchFamily="34" charset="-122"/>
              </a:rPr>
              <a:t>SUV</a:t>
            </a:r>
            <a:r>
              <a:rPr lang="zh-CN" altLang="en-US" sz="1400" dirty="0">
                <a:solidFill>
                  <a:srgbClr val="5F5F5F"/>
                </a:solidFill>
                <a:latin typeface="思源黑体 CN" panose="020B0500000000000000" pitchFamily="34" charset="-122"/>
                <a:ea typeface="思源黑体 CN" panose="020B0500000000000000" pitchFamily="34" charset="-122"/>
              </a:rPr>
              <a:t>市场优惠环比小幅下降，除</a:t>
            </a:r>
            <a:r>
              <a:rPr lang="en-US" altLang="zh-CN" sz="1400" dirty="0">
                <a:solidFill>
                  <a:srgbClr val="5F5F5F"/>
                </a:solidFill>
                <a:latin typeface="思源黑体 CN" panose="020B0500000000000000" pitchFamily="34" charset="-122"/>
                <a:ea typeface="思源黑体 CN" panose="020B0500000000000000" pitchFamily="34" charset="-122"/>
              </a:rPr>
              <a:t>A0</a:t>
            </a:r>
            <a:r>
              <a:rPr lang="zh-CN" altLang="en-US" sz="1400" dirty="0">
                <a:solidFill>
                  <a:srgbClr val="5F5F5F"/>
                </a:solidFill>
                <a:latin typeface="思源黑体 CN" panose="020B0500000000000000" pitchFamily="34" charset="-122"/>
                <a:ea typeface="思源黑体 CN" panose="020B0500000000000000" pitchFamily="34" charset="-122"/>
              </a:rPr>
              <a:t>级</a:t>
            </a:r>
            <a:r>
              <a:rPr lang="en-US" altLang="zh-CN" sz="1400" dirty="0">
                <a:solidFill>
                  <a:srgbClr val="5F5F5F"/>
                </a:solidFill>
                <a:latin typeface="思源黑体 CN" panose="020B0500000000000000" pitchFamily="34" charset="-122"/>
                <a:ea typeface="思源黑体 CN" panose="020B0500000000000000" pitchFamily="34" charset="-122"/>
              </a:rPr>
              <a:t>SUV</a:t>
            </a:r>
            <a:r>
              <a:rPr lang="zh-CN" altLang="en-US" sz="1400" dirty="0">
                <a:solidFill>
                  <a:srgbClr val="5F5F5F"/>
                </a:solidFill>
                <a:latin typeface="思源黑体 CN" panose="020B0500000000000000" pitchFamily="34" charset="-122"/>
                <a:ea typeface="思源黑体 CN" panose="020B0500000000000000" pitchFamily="34" charset="-122"/>
              </a:rPr>
              <a:t>细分市场优惠幅度环比有所上升，</a:t>
            </a:r>
            <a:r>
              <a:rPr lang="en-US" altLang="zh-CN" sz="1400" dirty="0">
                <a:solidFill>
                  <a:srgbClr val="5F5F5F"/>
                </a:solidFill>
                <a:latin typeface="思源黑体 CN" panose="020B0500000000000000" pitchFamily="34" charset="-122"/>
                <a:ea typeface="思源黑体 CN" panose="020B0500000000000000" pitchFamily="34" charset="-122"/>
              </a:rPr>
              <a:t>A</a:t>
            </a:r>
            <a:r>
              <a:rPr lang="zh-CN" altLang="en-US" sz="1400" dirty="0">
                <a:solidFill>
                  <a:srgbClr val="5F5F5F"/>
                </a:solidFill>
                <a:latin typeface="思源黑体 CN" panose="020B0500000000000000" pitchFamily="34" charset="-122"/>
                <a:ea typeface="思源黑体 CN" panose="020B0500000000000000" pitchFamily="34" charset="-122"/>
              </a:rPr>
              <a:t>级、</a:t>
            </a:r>
            <a:r>
              <a:rPr lang="en-US" altLang="zh-CN" sz="1400" dirty="0">
                <a:solidFill>
                  <a:srgbClr val="5F5F5F"/>
                </a:solidFill>
                <a:latin typeface="思源黑体 CN" panose="020B0500000000000000" pitchFamily="34" charset="-122"/>
                <a:ea typeface="思源黑体 CN" panose="020B0500000000000000" pitchFamily="34" charset="-122"/>
              </a:rPr>
              <a:t>B</a:t>
            </a:r>
            <a:r>
              <a:rPr lang="zh-CN" altLang="en-US" sz="1400" dirty="0">
                <a:solidFill>
                  <a:srgbClr val="5F5F5F"/>
                </a:solidFill>
                <a:latin typeface="思源黑体 CN" panose="020B0500000000000000" pitchFamily="34" charset="-122"/>
                <a:ea typeface="思源黑体 CN" panose="020B0500000000000000" pitchFamily="34" charset="-122"/>
              </a:rPr>
              <a:t>级和</a:t>
            </a:r>
            <a:r>
              <a:rPr lang="en-US" altLang="zh-CN" sz="1400" dirty="0">
                <a:solidFill>
                  <a:srgbClr val="5F5F5F"/>
                </a:solidFill>
                <a:latin typeface="思源黑体 CN" panose="020B0500000000000000" pitchFamily="34" charset="-122"/>
                <a:ea typeface="思源黑体 CN" panose="020B0500000000000000" pitchFamily="34" charset="-122"/>
              </a:rPr>
              <a:t>C</a:t>
            </a:r>
            <a:r>
              <a:rPr lang="zh-CN" altLang="en-US" sz="1400" dirty="0">
                <a:solidFill>
                  <a:srgbClr val="5F5F5F"/>
                </a:solidFill>
                <a:latin typeface="思源黑体 CN" panose="020B0500000000000000" pitchFamily="34" charset="-122"/>
                <a:ea typeface="思源黑体 CN" panose="020B0500000000000000" pitchFamily="34" charset="-122"/>
              </a:rPr>
              <a:t>级</a:t>
            </a:r>
            <a:r>
              <a:rPr lang="en-US" altLang="zh-CN" sz="1400" dirty="0">
                <a:solidFill>
                  <a:srgbClr val="5F5F5F"/>
                </a:solidFill>
                <a:latin typeface="思源黑体 CN" panose="020B0500000000000000" pitchFamily="34" charset="-122"/>
                <a:ea typeface="思源黑体 CN" panose="020B0500000000000000" pitchFamily="34" charset="-122"/>
              </a:rPr>
              <a:t>SUV</a:t>
            </a:r>
            <a:r>
              <a:rPr lang="zh-CN" altLang="en-US" sz="1400" dirty="0">
                <a:solidFill>
                  <a:srgbClr val="5F5F5F"/>
                </a:solidFill>
                <a:latin typeface="思源黑体 CN" panose="020B0500000000000000" pitchFamily="34" charset="-122"/>
                <a:ea typeface="思源黑体 CN" panose="020B0500000000000000" pitchFamily="34" charset="-122"/>
              </a:rPr>
              <a:t>细分市场优惠环比均有不同程度的所下降</a:t>
            </a:r>
          </a:p>
        </p:txBody>
      </p:sp>
      <p:sp>
        <p:nvSpPr>
          <p:cNvPr id="30" name="ïsľiḋè">
            <a:extLst>
              <a:ext uri="{FF2B5EF4-FFF2-40B4-BE49-F238E27FC236}">
                <a16:creationId xmlns:a16="http://schemas.microsoft.com/office/drawing/2014/main" id="{61D0CB05-BBC0-9B78-22F4-13EC102A5F48}"/>
              </a:ext>
            </a:extLst>
          </p:cNvPr>
          <p:cNvSpPr>
            <a:spLocks noGrp="1"/>
          </p:cNvSpPr>
          <p:nvPr>
            <p:ph type="title" idx="4294967295"/>
          </p:nvPr>
        </p:nvSpPr>
        <p:spPr>
          <a:xfrm>
            <a:off x="669925" y="308450"/>
            <a:ext cx="9378202" cy="720250"/>
          </a:xfrm>
        </p:spPr>
        <p:txBody>
          <a:bodyPr/>
          <a:lstStyle/>
          <a:p>
            <a:r>
              <a:rPr lang="zh-CN" altLang="en-US" dirty="0">
                <a:latin typeface="思源黑体 CN" panose="020B0500000000000000" pitchFamily="34" charset="-122"/>
                <a:ea typeface="思源黑体 CN" panose="020B0500000000000000" pitchFamily="34" charset="-122"/>
              </a:rPr>
              <a:t>加权优惠变化指数</a:t>
            </a:r>
            <a:r>
              <a:rPr lang="en-US" altLang="zh-CN" dirty="0">
                <a:latin typeface="思源黑体 CN" panose="020B0500000000000000" pitchFamily="34" charset="-122"/>
                <a:ea typeface="思源黑体 CN" panose="020B0500000000000000" pitchFamily="34" charset="-122"/>
              </a:rPr>
              <a:t>—</a:t>
            </a:r>
            <a:r>
              <a:rPr lang="zh-CN" altLang="en-US" dirty="0">
                <a:latin typeface="思源黑体 CN" panose="020B0500000000000000" pitchFamily="34" charset="-122"/>
                <a:ea typeface="思源黑体 CN" panose="020B0500000000000000" pitchFamily="34" charset="-122"/>
              </a:rPr>
              <a:t>新能源</a:t>
            </a:r>
            <a:r>
              <a:rPr lang="en-US" altLang="zh-CN" dirty="0">
                <a:latin typeface="思源黑体 CN" panose="020B0500000000000000" pitchFamily="34" charset="-122"/>
                <a:ea typeface="思源黑体 CN" panose="020B0500000000000000" pitchFamily="34" charset="-122"/>
              </a:rPr>
              <a:t>SUV</a:t>
            </a:r>
            <a:r>
              <a:rPr lang="zh-CN" altLang="en-US" dirty="0">
                <a:latin typeface="思源黑体 CN" panose="020B0500000000000000" pitchFamily="34" charset="-122"/>
                <a:ea typeface="思源黑体 CN" panose="020B0500000000000000" pitchFamily="34" charset="-122"/>
              </a:rPr>
              <a:t>市场</a:t>
            </a:r>
          </a:p>
        </p:txBody>
      </p:sp>
      <p:grpSp>
        <p:nvGrpSpPr>
          <p:cNvPr id="35" name="组合 34">
            <a:extLst>
              <a:ext uri="{FF2B5EF4-FFF2-40B4-BE49-F238E27FC236}">
                <a16:creationId xmlns:a16="http://schemas.microsoft.com/office/drawing/2014/main" id="{1D81E14B-F23E-4284-C9EF-B421C76DF3C0}"/>
              </a:ext>
            </a:extLst>
          </p:cNvPr>
          <p:cNvGrpSpPr>
            <a:grpSpLocks/>
          </p:cNvGrpSpPr>
          <p:nvPr>
            <p:custDataLst>
              <p:tags r:id="rId3"/>
            </p:custDataLst>
          </p:nvPr>
        </p:nvGrpSpPr>
        <p:grpSpPr bwMode="auto">
          <a:xfrm>
            <a:off x="660400" y="2781873"/>
            <a:ext cx="4298187" cy="354343"/>
            <a:chOff x="2330450" y="2101520"/>
            <a:chExt cx="4308475" cy="354343"/>
          </a:xfrm>
          <a:solidFill>
            <a:srgbClr val="006100"/>
          </a:solidFill>
        </p:grpSpPr>
        <p:sp>
          <p:nvSpPr>
            <p:cNvPr id="36" name="AutoShape 12">
              <a:extLst>
                <a:ext uri="{FF2B5EF4-FFF2-40B4-BE49-F238E27FC236}">
                  <a16:creationId xmlns:a16="http://schemas.microsoft.com/office/drawing/2014/main" id="{4D8AB25B-9EED-0432-FCB0-2CD8459CA367}"/>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7" name="Text Box 10">
              <a:extLst>
                <a:ext uri="{FF2B5EF4-FFF2-40B4-BE49-F238E27FC236}">
                  <a16:creationId xmlns:a16="http://schemas.microsoft.com/office/drawing/2014/main" id="{C0D18203-453E-CB4C-14AB-680744E37124}"/>
                </a:ext>
              </a:extLst>
            </p:cNvPr>
            <p:cNvSpPr txBox="1">
              <a:spLocks noChangeArrowheads="1"/>
            </p:cNvSpPr>
            <p:nvPr/>
          </p:nvSpPr>
          <p:spPr bwMode="auto">
            <a:xfrm>
              <a:off x="2525713" y="2101520"/>
              <a:ext cx="3924300" cy="353943"/>
            </a:xfrm>
            <a:prstGeom prst="rect">
              <a:avLst/>
            </a:prstGeom>
            <a:grp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38" name="组合 37">
            <a:extLst>
              <a:ext uri="{FF2B5EF4-FFF2-40B4-BE49-F238E27FC236}">
                <a16:creationId xmlns:a16="http://schemas.microsoft.com/office/drawing/2014/main" id="{C39E1302-A560-42F3-E050-CD65E191127C}"/>
              </a:ext>
            </a:extLst>
          </p:cNvPr>
          <p:cNvGrpSpPr>
            <a:grpSpLocks/>
          </p:cNvGrpSpPr>
          <p:nvPr>
            <p:custDataLst>
              <p:tags r:id="rId4"/>
            </p:custDataLst>
          </p:nvPr>
        </p:nvGrpSpPr>
        <p:grpSpPr bwMode="auto">
          <a:xfrm>
            <a:off x="5266430" y="2782274"/>
            <a:ext cx="2946400" cy="354343"/>
            <a:chOff x="2330450" y="2101520"/>
            <a:chExt cx="4308475" cy="354343"/>
          </a:xfrm>
          <a:solidFill>
            <a:srgbClr val="006100"/>
          </a:solidFill>
        </p:grpSpPr>
        <p:sp>
          <p:nvSpPr>
            <p:cNvPr id="39" name="AutoShape 12">
              <a:extLst>
                <a:ext uri="{FF2B5EF4-FFF2-40B4-BE49-F238E27FC236}">
                  <a16:creationId xmlns:a16="http://schemas.microsoft.com/office/drawing/2014/main" id="{1AF317F7-9E72-9F96-96EF-5551B18CFD4B}"/>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0" name="Text Box 10">
              <a:extLst>
                <a:ext uri="{FF2B5EF4-FFF2-40B4-BE49-F238E27FC236}">
                  <a16:creationId xmlns:a16="http://schemas.microsoft.com/office/drawing/2014/main" id="{71AE4168-950C-AE56-4133-F11B3188E26B}"/>
                </a:ext>
              </a:extLst>
            </p:cNvPr>
            <p:cNvSpPr txBox="1">
              <a:spLocks noChangeArrowheads="1"/>
            </p:cNvSpPr>
            <p:nvPr/>
          </p:nvSpPr>
          <p:spPr bwMode="auto">
            <a:xfrm>
              <a:off x="2525713" y="2101520"/>
              <a:ext cx="3924300" cy="353943"/>
            </a:xfrm>
            <a:prstGeom prst="rect">
              <a:avLst/>
            </a:prstGeom>
            <a:grp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45" name="组合 44">
            <a:extLst>
              <a:ext uri="{FF2B5EF4-FFF2-40B4-BE49-F238E27FC236}">
                <a16:creationId xmlns:a16="http://schemas.microsoft.com/office/drawing/2014/main" id="{72009421-1D7C-EDC9-0ABC-C016114FE9F9}"/>
              </a:ext>
            </a:extLst>
          </p:cNvPr>
          <p:cNvGrpSpPr>
            <a:grpSpLocks/>
          </p:cNvGrpSpPr>
          <p:nvPr>
            <p:custDataLst>
              <p:tags r:id="rId5"/>
            </p:custDataLst>
          </p:nvPr>
        </p:nvGrpSpPr>
        <p:grpSpPr bwMode="auto">
          <a:xfrm>
            <a:off x="8511016" y="2781873"/>
            <a:ext cx="3020583" cy="354343"/>
            <a:chOff x="2330450" y="2101520"/>
            <a:chExt cx="4308475" cy="354343"/>
          </a:xfrm>
          <a:solidFill>
            <a:srgbClr val="006100"/>
          </a:solidFill>
        </p:grpSpPr>
        <p:sp>
          <p:nvSpPr>
            <p:cNvPr id="46" name="AutoShape 12">
              <a:extLst>
                <a:ext uri="{FF2B5EF4-FFF2-40B4-BE49-F238E27FC236}">
                  <a16:creationId xmlns:a16="http://schemas.microsoft.com/office/drawing/2014/main" id="{07DB5D03-0E5A-A3CC-6C35-81A05CD4D5D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7" name="Text Box 10">
              <a:extLst>
                <a:ext uri="{FF2B5EF4-FFF2-40B4-BE49-F238E27FC236}">
                  <a16:creationId xmlns:a16="http://schemas.microsoft.com/office/drawing/2014/main" id="{91A51B6A-3FCF-C0AA-67E5-CC4B87BBB627}"/>
                </a:ext>
              </a:extLst>
            </p:cNvPr>
            <p:cNvSpPr txBox="1">
              <a:spLocks noChangeArrowheads="1"/>
            </p:cNvSpPr>
            <p:nvPr/>
          </p:nvSpPr>
          <p:spPr bwMode="auto">
            <a:xfrm>
              <a:off x="2525714" y="2101520"/>
              <a:ext cx="3924300" cy="353943"/>
            </a:xfrm>
            <a:prstGeom prst="rect">
              <a:avLst/>
            </a:prstGeom>
            <a:grp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月度优惠环比变化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aphicFrame>
        <p:nvGraphicFramePr>
          <p:cNvPr id="52" name="Object 4">
            <a:extLst>
              <a:ext uri="{FF2B5EF4-FFF2-40B4-BE49-F238E27FC236}">
                <a16:creationId xmlns:a16="http://schemas.microsoft.com/office/drawing/2014/main" id="{ED9C969D-4826-4FFF-C52C-0FB3FF96E02C}"/>
              </a:ext>
            </a:extLst>
          </p:cNvPr>
          <p:cNvGraphicFramePr>
            <a:graphicFrameLocks noChangeAspect="1"/>
          </p:cNvGraphicFramePr>
          <p:nvPr>
            <p:custDataLst>
              <p:tags r:id="rId6"/>
            </p:custDataLst>
            <p:extLst>
              <p:ext uri="{D42A27DB-BD31-4B8C-83A1-F6EECF244321}">
                <p14:modId xmlns:p14="http://schemas.microsoft.com/office/powerpoint/2010/main" val="2075983778"/>
              </p:ext>
            </p:extLst>
          </p:nvPr>
        </p:nvGraphicFramePr>
        <p:xfrm>
          <a:off x="662433" y="3254545"/>
          <a:ext cx="4298187" cy="2678955"/>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0" name="图表 9">
            <a:extLst>
              <a:ext uri="{FF2B5EF4-FFF2-40B4-BE49-F238E27FC236}">
                <a16:creationId xmlns:a16="http://schemas.microsoft.com/office/drawing/2014/main" id="{C5D3D966-EBAA-6867-3083-FD0F013B34AA}"/>
              </a:ext>
            </a:extLst>
          </p:cNvPr>
          <p:cNvGraphicFramePr/>
          <p:nvPr>
            <p:extLst>
              <p:ext uri="{D42A27DB-BD31-4B8C-83A1-F6EECF244321}">
                <p14:modId xmlns:p14="http://schemas.microsoft.com/office/powerpoint/2010/main" val="993513714"/>
              </p:ext>
            </p:extLst>
          </p:nvPr>
        </p:nvGraphicFramePr>
        <p:xfrm>
          <a:off x="10276313" y="362342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11" name="表格 11">
            <a:extLst>
              <a:ext uri="{FF2B5EF4-FFF2-40B4-BE49-F238E27FC236}">
                <a16:creationId xmlns:a16="http://schemas.microsoft.com/office/drawing/2014/main" id="{9010CCB9-1C2B-9EC3-B399-892A685E1B22}"/>
              </a:ext>
            </a:extLst>
          </p:cNvPr>
          <p:cNvGraphicFramePr>
            <a:graphicFrameLocks noGrp="1"/>
          </p:cNvGraphicFramePr>
          <p:nvPr>
            <p:extLst>
              <p:ext uri="{D42A27DB-BD31-4B8C-83A1-F6EECF244321}">
                <p14:modId xmlns:p14="http://schemas.microsoft.com/office/powerpoint/2010/main" val="3828007473"/>
              </p:ext>
            </p:extLst>
          </p:nvPr>
        </p:nvGraphicFramePr>
        <p:xfrm>
          <a:off x="9693481" y="3623018"/>
          <a:ext cx="646981" cy="2274808"/>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568702">
                <a:tc>
                  <a:txBody>
                    <a:bodyPr/>
                    <a:lstStyle/>
                    <a:p>
                      <a:pPr algn="ctr"/>
                      <a:r>
                        <a:rPr lang="en-US" altLang="zh-CN" sz="1000" b="1" dirty="0">
                          <a:solidFill>
                            <a:schemeClr val="bg2">
                              <a:lumMod val="25000"/>
                            </a:schemeClr>
                          </a:solidFill>
                          <a:latin typeface="思源黑体 CN" panose="020B0500000000000000" pitchFamily="34" charset="-122"/>
                          <a:ea typeface="思源黑体 CN" panose="020B0500000000000000" pitchFamily="34" charset="-122"/>
                        </a:rPr>
                        <a:t>A0</a:t>
                      </a:r>
                      <a:r>
                        <a:rPr lang="zh-CN" altLang="en-US" sz="1000" b="1" dirty="0">
                          <a:solidFill>
                            <a:schemeClr val="bg2">
                              <a:lumMod val="25000"/>
                            </a:schemeClr>
                          </a:solidFill>
                          <a:latin typeface="思源黑体 CN" panose="020B0500000000000000" pitchFamily="34" charset="-122"/>
                          <a:ea typeface="思源黑体 CN" panose="020B0500000000000000" pitchFamily="34" charset="-122"/>
                        </a:rPr>
                        <a:t>级</a:t>
                      </a:r>
                      <a:endParaRPr lang="en-US" altLang="zh-CN" sz="1000" b="1" dirty="0">
                        <a:solidFill>
                          <a:schemeClr val="bg2">
                            <a:lumMod val="25000"/>
                          </a:schemeClr>
                        </a:solidFill>
                        <a:latin typeface="思源黑体 CN" panose="020B0500000000000000" pitchFamily="34" charset="-122"/>
                        <a:ea typeface="思源黑体 CN" panose="020B0500000000000000" pitchFamily="34" charset="-122"/>
                      </a:endParaRPr>
                    </a:p>
                    <a:p>
                      <a:pPr algn="ctr"/>
                      <a:r>
                        <a:rPr lang="en-US" altLang="zh-CN" sz="900" b="1" dirty="0">
                          <a:solidFill>
                            <a:srgbClr val="C00000"/>
                          </a:solidFill>
                          <a:latin typeface="思源黑体 CN" panose="020B0500000000000000" pitchFamily="34" charset="-122"/>
                          <a:ea typeface="思源黑体 CN" panose="020B0500000000000000" pitchFamily="34" charset="-122"/>
                        </a:rPr>
                        <a:t>+6.9%</a:t>
                      </a:r>
                      <a:endParaRPr lang="zh-CN" altLang="en-US" sz="900" b="1" dirty="0">
                        <a:solidFill>
                          <a:srgbClr val="C00000"/>
                        </a:solidFill>
                        <a:latin typeface="思源黑体 CN" panose="020B0500000000000000" pitchFamily="34" charset="-122"/>
                        <a:ea typeface="思源黑体 CN" panose="020B0500000000000000" pitchFamily="34" charset="-122"/>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568702">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A</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-14.3%</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568702">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B</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-35.4%</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r h="568702">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C</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-1.7%</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30969555"/>
                  </a:ext>
                </a:extLst>
              </a:tr>
            </a:tbl>
          </a:graphicData>
        </a:graphic>
      </p:graphicFrame>
      <p:graphicFrame>
        <p:nvGraphicFramePr>
          <p:cNvPr id="12" name="图表 11">
            <a:extLst>
              <a:ext uri="{FF2B5EF4-FFF2-40B4-BE49-F238E27FC236}">
                <a16:creationId xmlns:a16="http://schemas.microsoft.com/office/drawing/2014/main" id="{3DDB9DC2-4B5C-A016-81B9-1C773AA3C78F}"/>
              </a:ext>
            </a:extLst>
          </p:cNvPr>
          <p:cNvGraphicFramePr/>
          <p:nvPr>
            <p:extLst>
              <p:ext uri="{D42A27DB-BD31-4B8C-83A1-F6EECF244321}">
                <p14:modId xmlns:p14="http://schemas.microsoft.com/office/powerpoint/2010/main" val="3507606394"/>
              </p:ext>
            </p:extLst>
          </p:nvPr>
        </p:nvGraphicFramePr>
        <p:xfrm>
          <a:off x="8681141" y="3623421"/>
          <a:ext cx="1080000" cy="227422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14" name="表格 12">
            <a:extLst>
              <a:ext uri="{FF2B5EF4-FFF2-40B4-BE49-F238E27FC236}">
                <a16:creationId xmlns:a16="http://schemas.microsoft.com/office/drawing/2014/main" id="{5D261EEF-CB65-332E-9F1E-11DAD0E18046}"/>
              </a:ext>
            </a:extLst>
          </p:cNvPr>
          <p:cNvGraphicFramePr>
            <a:graphicFrameLocks noGrp="1"/>
          </p:cNvGraphicFramePr>
          <p:nvPr>
            <p:extLst>
              <p:ext uri="{D42A27DB-BD31-4B8C-83A1-F6EECF244321}">
                <p14:modId xmlns:p14="http://schemas.microsoft.com/office/powerpoint/2010/main" val="2667644338"/>
              </p:ext>
            </p:extLst>
          </p:nvPr>
        </p:nvGraphicFramePr>
        <p:xfrm>
          <a:off x="8544144" y="3254546"/>
          <a:ext cx="2938443" cy="476074"/>
        </p:xfrm>
        <a:graphic>
          <a:graphicData uri="http://schemas.openxmlformats.org/drawingml/2006/table">
            <a:tbl>
              <a:tblPr firstRow="1" bandRow="1"/>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上月优惠幅度</a:t>
                      </a:r>
                      <a:endParaRPr lang="en-US" altLang="zh-CN" sz="900" dirty="0">
                        <a:solidFill>
                          <a:schemeClr val="bg2">
                            <a:lumMod val="25000"/>
                          </a:schemeClr>
                        </a:solidFill>
                        <a:latin typeface="思源黑体 CN" panose="020B05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panose="020B05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marL="0" algn="ctr" defTabSz="914354" rtl="0" eaLnBrk="1" latinLnBrk="0" hangingPunct="1"/>
                      <a:r>
                        <a:rPr lang="zh-CN" altLang="en-US"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rPr>
                        <a:t>车身形式</a:t>
                      </a:r>
                      <a:endParaRPr lang="en-US" altLang="zh-CN"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endParaRPr>
                    </a:p>
                    <a:p>
                      <a:pPr marL="0" algn="ctr" defTabSz="914354" rtl="0" eaLnBrk="1" latinLnBrk="0" hangingPunct="1"/>
                      <a:r>
                        <a:rPr lang="zh-CN" altLang="en-US"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本月优惠幅度</a:t>
                      </a:r>
                      <a:endParaRPr lang="en-US" altLang="zh-CN" sz="900" dirty="0">
                        <a:solidFill>
                          <a:schemeClr val="bg2">
                            <a:lumMod val="25000"/>
                          </a:schemeClr>
                        </a:solidFill>
                        <a:latin typeface="思源黑体 CN" panose="020B05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panose="020B05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sp>
        <p:nvSpPr>
          <p:cNvPr id="20" name="文本框 19">
            <a:extLst>
              <a:ext uri="{FF2B5EF4-FFF2-40B4-BE49-F238E27FC236}">
                <a16:creationId xmlns:a16="http://schemas.microsoft.com/office/drawing/2014/main" id="{A34C534A-2FEA-9B94-3511-5E2609589B44}"/>
              </a:ext>
            </a:extLst>
          </p:cNvPr>
          <p:cNvSpPr txBox="1"/>
          <p:nvPr/>
        </p:nvSpPr>
        <p:spPr>
          <a:xfrm>
            <a:off x="4271768" y="3283294"/>
            <a:ext cx="685865" cy="184666"/>
          </a:xfrm>
          <a:prstGeom prst="rect">
            <a:avLst/>
          </a:prstGeom>
          <a:noFill/>
        </p:spPr>
        <p:txBody>
          <a:bodyPr wrap="square" rtlCol="0">
            <a:spAutoFit/>
          </a:bodyPr>
          <a:lstStyle/>
          <a:p>
            <a:pPr algn="ctr"/>
            <a:r>
              <a:rPr lang="zh-CN" altLang="en-US" sz="600" b="1" dirty="0">
                <a:solidFill>
                  <a:schemeClr val="bg2">
                    <a:lumMod val="25000"/>
                  </a:schemeClr>
                </a:solidFill>
                <a:latin typeface="思源黑体 CN" panose="020B0500000000000000" pitchFamily="34" charset="-122"/>
                <a:ea typeface="思源黑体 CN Normal" panose="020B0400000000000000" pitchFamily="34" charset="-122"/>
              </a:rPr>
              <a:t>单位：万元</a:t>
            </a:r>
          </a:p>
        </p:txBody>
      </p:sp>
      <p:sp>
        <p:nvSpPr>
          <p:cNvPr id="28" name="文本框 27">
            <a:extLst>
              <a:ext uri="{FF2B5EF4-FFF2-40B4-BE49-F238E27FC236}">
                <a16:creationId xmlns:a16="http://schemas.microsoft.com/office/drawing/2014/main" id="{E43D16AD-0924-A449-1FCE-094292648749}"/>
              </a:ext>
            </a:extLst>
          </p:cNvPr>
          <p:cNvSpPr txBox="1"/>
          <p:nvPr/>
        </p:nvSpPr>
        <p:spPr>
          <a:xfrm>
            <a:off x="5266429" y="3254546"/>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本月新能源</a:t>
            </a:r>
            <a:r>
              <a:rPr kumimoji="0" lang="en-US" altLang="zh-CN"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SUV</a:t>
            </a: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市场监测车型销量合计</a:t>
            </a:r>
            <a:r>
              <a:rPr lang="en-US" altLang="zh-CN" sz="900" b="1" kern="0" dirty="0">
                <a:solidFill>
                  <a:schemeClr val="bg2">
                    <a:lumMod val="25000"/>
                  </a:schemeClr>
                </a:solidFill>
                <a:latin typeface="思源黑体 CN" panose="020B0500000000000000" pitchFamily="34" charset="-122"/>
                <a:ea typeface="思源黑体 CN Normal" panose="020B0400000000000000" pitchFamily="34" charset="-122"/>
              </a:rPr>
              <a:t>45.4</a:t>
            </a: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万辆</a:t>
            </a:r>
          </a:p>
        </p:txBody>
      </p:sp>
      <p:graphicFrame>
        <p:nvGraphicFramePr>
          <p:cNvPr id="29" name="图表 28">
            <a:extLst>
              <a:ext uri="{FF2B5EF4-FFF2-40B4-BE49-F238E27FC236}">
                <a16:creationId xmlns:a16="http://schemas.microsoft.com/office/drawing/2014/main" id="{0BFE06A1-6C61-A79A-1CD1-F5D6E75ECACE}"/>
              </a:ext>
            </a:extLst>
          </p:cNvPr>
          <p:cNvGraphicFramePr/>
          <p:nvPr>
            <p:extLst>
              <p:ext uri="{D42A27DB-BD31-4B8C-83A1-F6EECF244321}">
                <p14:modId xmlns:p14="http://schemas.microsoft.com/office/powerpoint/2010/main" val="3321319923"/>
              </p:ext>
            </p:extLst>
          </p:nvPr>
        </p:nvGraphicFramePr>
        <p:xfrm>
          <a:off x="4755572" y="3423281"/>
          <a:ext cx="3910930" cy="2602187"/>
        </p:xfrm>
        <a:graphic>
          <a:graphicData uri="http://schemas.openxmlformats.org/drawingml/2006/chart">
            <c:chart xmlns:c="http://schemas.openxmlformats.org/drawingml/2006/chart" xmlns:r="http://schemas.openxmlformats.org/officeDocument/2006/relationships" r:id="rId11"/>
          </a:graphicData>
        </a:graphic>
      </p:graphicFrame>
      <p:sp>
        <p:nvSpPr>
          <p:cNvPr id="31" name="文本框 30">
            <a:extLst>
              <a:ext uri="{FF2B5EF4-FFF2-40B4-BE49-F238E27FC236}">
                <a16:creationId xmlns:a16="http://schemas.microsoft.com/office/drawing/2014/main" id="{07609EAE-8504-DD52-5225-6D6562CE6862}"/>
              </a:ext>
            </a:extLst>
          </p:cNvPr>
          <p:cNvSpPr txBox="1"/>
          <p:nvPr/>
        </p:nvSpPr>
        <p:spPr>
          <a:xfrm>
            <a:off x="5662133" y="3884463"/>
            <a:ext cx="1044000" cy="69249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B</a:t>
            </a:r>
            <a:r>
              <a:rPr kumimoji="0" lang="zh-CN" altLang="en-US"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级</a:t>
            </a:r>
            <a:endPar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noProof="0" dirty="0">
                <a:solidFill>
                  <a:srgbClr val="FFFFFF"/>
                </a:solidFill>
                <a:latin typeface="思源黑体 CN Normal" panose="020B0400000000000000" pitchFamily="34" charset="-122"/>
                <a:ea typeface="思源黑体 CN Normal" panose="020B0400000000000000" pitchFamily="34" charset="-122"/>
              </a:rPr>
              <a:t>17.0</a:t>
            </a: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noProof="0" dirty="0">
                <a:solidFill>
                  <a:srgbClr val="FFFFFF"/>
                </a:solidFill>
                <a:latin typeface="思源黑体 CN Normal" panose="020B0400000000000000" pitchFamily="34" charset="-122"/>
                <a:ea typeface="思源黑体 CN Normal" panose="020B0400000000000000" pitchFamily="34" charset="-122"/>
              </a:rPr>
              <a:t>37</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a:t>
            </a:r>
          </a:p>
        </p:txBody>
      </p:sp>
      <p:sp>
        <p:nvSpPr>
          <p:cNvPr id="32" name="文本框 31">
            <a:extLst>
              <a:ext uri="{FF2B5EF4-FFF2-40B4-BE49-F238E27FC236}">
                <a16:creationId xmlns:a16="http://schemas.microsoft.com/office/drawing/2014/main" id="{7CBE410B-3B16-EA75-76A3-03562AED2F5A}"/>
              </a:ext>
            </a:extLst>
          </p:cNvPr>
          <p:cNvSpPr txBox="1"/>
          <p:nvPr/>
        </p:nvSpPr>
        <p:spPr>
          <a:xfrm>
            <a:off x="5690414" y="4841473"/>
            <a:ext cx="1044000" cy="69249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A</a:t>
            </a:r>
            <a:r>
              <a:rPr kumimoji="0" lang="zh-CN" altLang="en-US"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级</a:t>
            </a:r>
            <a:endParaRPr kumimoji="0" lang="en-US" altLang="zh-CN" sz="1400" b="1"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17</a:t>
            </a:r>
            <a:r>
              <a:rPr lang="en-US" altLang="zh-CN" sz="700" dirty="0">
                <a:solidFill>
                  <a:srgbClr val="FFFFFF"/>
                </a:solidFill>
                <a:latin typeface="思源黑体 CN Normal" panose="020B0400000000000000" pitchFamily="34" charset="-122"/>
                <a:ea typeface="思源黑体 CN Normal" panose="020B0400000000000000" pitchFamily="34" charset="-122"/>
              </a:rPr>
              <a:t>.0</a:t>
            </a: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FFFFFF"/>
                </a:solidFill>
                <a:effectLst/>
                <a:uLnTx/>
                <a:uFillTx/>
                <a:latin typeface="思源黑体 CN Normal" panose="020B0400000000000000" pitchFamily="34" charset="-122"/>
                <a:ea typeface="思源黑体 CN Normal" panose="020B0400000000000000" pitchFamily="34" charset="-122"/>
                <a:cs typeface="+mn-cs"/>
              </a:rPr>
              <a:t>: 37%</a:t>
            </a:r>
          </a:p>
        </p:txBody>
      </p:sp>
      <p:sp>
        <p:nvSpPr>
          <p:cNvPr id="33" name="文本框 32">
            <a:extLst>
              <a:ext uri="{FF2B5EF4-FFF2-40B4-BE49-F238E27FC236}">
                <a16:creationId xmlns:a16="http://schemas.microsoft.com/office/drawing/2014/main" id="{9A92B934-85E7-C000-ED3B-6C91EDD3568C}"/>
              </a:ext>
            </a:extLst>
          </p:cNvPr>
          <p:cNvSpPr txBox="1"/>
          <p:nvPr/>
        </p:nvSpPr>
        <p:spPr>
          <a:xfrm>
            <a:off x="6649571" y="4268419"/>
            <a:ext cx="1044000" cy="69249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C</a:t>
            </a:r>
            <a:r>
              <a:rPr kumimoji="0" lang="zh-CN" altLang="en-US"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级</a:t>
            </a:r>
            <a:endParaRPr kumimoji="0" lang="en-US" altLang="zh-CN"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noProof="0" dirty="0">
                <a:solidFill>
                  <a:srgbClr val="2F2F2F"/>
                </a:solidFill>
                <a:latin typeface="思源黑体 CN Normal" panose="020B0400000000000000" pitchFamily="34" charset="-122"/>
                <a:ea typeface="思源黑体 CN Normal" panose="020B0400000000000000" pitchFamily="34" charset="-122"/>
              </a:rPr>
              <a:t>8</a:t>
            </a:r>
            <a:r>
              <a:rPr lang="en-US" altLang="zh-CN" sz="700" dirty="0">
                <a:solidFill>
                  <a:srgbClr val="2F2F2F"/>
                </a:solidFill>
                <a:latin typeface="思源黑体 CN Normal" panose="020B0400000000000000" pitchFamily="34" charset="-122"/>
                <a:ea typeface="思源黑体 CN Normal" panose="020B0400000000000000" pitchFamily="34" charset="-122"/>
              </a:rPr>
              <a:t>.4</a:t>
            </a: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dirty="0">
                <a:solidFill>
                  <a:srgbClr val="2F2F2F"/>
                </a:solidFill>
                <a:latin typeface="思源黑体 CN Normal" panose="020B0400000000000000" pitchFamily="34" charset="-122"/>
                <a:ea typeface="思源黑体 CN Normal" panose="020B0400000000000000" pitchFamily="34" charset="-122"/>
              </a:rPr>
              <a:t>19</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a:t>
            </a:r>
          </a:p>
        </p:txBody>
      </p:sp>
      <p:sp>
        <p:nvSpPr>
          <p:cNvPr id="49" name="文本框 48">
            <a:extLst>
              <a:ext uri="{FF2B5EF4-FFF2-40B4-BE49-F238E27FC236}">
                <a16:creationId xmlns:a16="http://schemas.microsoft.com/office/drawing/2014/main" id="{F70FA36F-351E-4818-671B-95602B4F96AD}"/>
              </a:ext>
            </a:extLst>
          </p:cNvPr>
          <p:cNvSpPr txBox="1"/>
          <p:nvPr/>
        </p:nvSpPr>
        <p:spPr>
          <a:xfrm>
            <a:off x="7325970" y="5307166"/>
            <a:ext cx="1044000" cy="69249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A0</a:t>
            </a:r>
            <a:r>
              <a:rPr kumimoji="0" lang="zh-CN" altLang="en-US"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级</a:t>
            </a:r>
            <a:endParaRPr kumimoji="0" lang="en-US" altLang="zh-CN" sz="1400" b="1"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监测销量</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noProof="0" dirty="0">
                <a:solidFill>
                  <a:srgbClr val="2F2F2F"/>
                </a:solidFill>
                <a:latin typeface="思源黑体 CN Normal" panose="020B0400000000000000" pitchFamily="34" charset="-122"/>
                <a:ea typeface="思源黑体 CN Normal" panose="020B0400000000000000" pitchFamily="34" charset="-122"/>
              </a:rPr>
              <a:t>3</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.0</a:t>
            </a: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万辆</a:t>
            </a:r>
            <a:endPar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份额占比</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 </a:t>
            </a:r>
            <a:r>
              <a:rPr lang="en-US" altLang="zh-CN" sz="700" dirty="0">
                <a:solidFill>
                  <a:srgbClr val="2F2F2F"/>
                </a:solidFill>
                <a:latin typeface="思源黑体 CN Normal" panose="020B0400000000000000" pitchFamily="34" charset="-122"/>
                <a:ea typeface="思源黑体 CN Normal" panose="020B0400000000000000" pitchFamily="34" charset="-122"/>
              </a:rPr>
              <a:t>7</a:t>
            </a:r>
            <a:r>
              <a:rPr kumimoji="0" lang="en-US" altLang="zh-CN" sz="700" b="0" i="0" u="none" strike="noStrike" kern="1200" cap="none" spc="0" normalizeH="0" baseline="0" noProof="0" dirty="0">
                <a:ln>
                  <a:noFill/>
                </a:ln>
                <a:solidFill>
                  <a:srgbClr val="2F2F2F"/>
                </a:solidFill>
                <a:effectLst/>
                <a:uLnTx/>
                <a:uFillTx/>
                <a:latin typeface="思源黑体 CN Normal" panose="020B0400000000000000" pitchFamily="34" charset="-122"/>
                <a:ea typeface="思源黑体 CN Normal" panose="020B0400000000000000" pitchFamily="34" charset="-122"/>
                <a:cs typeface="+mn-cs"/>
              </a:rPr>
              <a:t>%</a:t>
            </a:r>
          </a:p>
        </p:txBody>
      </p:sp>
    </p:spTree>
    <p:custDataLst>
      <p:tags r:id="rId1"/>
    </p:custDataLst>
    <p:extLst>
      <p:ext uri="{BB962C8B-B14F-4D97-AF65-F5344CB8AC3E}">
        <p14:creationId xmlns:p14="http://schemas.microsoft.com/office/powerpoint/2010/main" val="1053265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îş1íḓê"/>
        <p:cNvGrpSpPr/>
        <p:nvPr/>
      </p:nvGrpSpPr>
      <p:grpSpPr>
        <a:xfrm>
          <a:off x="0" y="0"/>
          <a:ext cx="0" cy="0"/>
          <a:chOff x="0" y="0"/>
          <a:chExt cx="0" cy="0"/>
        </a:xfrm>
      </p:grpSpPr>
      <p:sp>
        <p:nvSpPr>
          <p:cNvPr id="5" name="íṩlîḑè">
            <a:extLst>
              <a:ext uri="{FF2B5EF4-FFF2-40B4-BE49-F238E27FC236}">
                <a16:creationId xmlns:a16="http://schemas.microsoft.com/office/drawing/2014/main" id="{564E1998-ECBB-DF34-BECD-294163617811}"/>
              </a:ext>
            </a:extLst>
          </p:cNvPr>
          <p:cNvSpPr txBox="1">
            <a:spLocks/>
          </p:cNvSpPr>
          <p:nvPr/>
        </p:nvSpPr>
        <p:spPr>
          <a:xfrm>
            <a:off x="9094074" y="6524243"/>
            <a:ext cx="2909888" cy="206381"/>
          </a:xfrm>
          <a:prstGeom prst="rect">
            <a:avLst/>
          </a:prstGeom>
        </p:spPr>
        <p:txBody>
          <a:bodyPr vert="horz" lIns="91440" tIns="45720" rIns="91440" bIns="45720" rtlCol="0" anchor="ctr"/>
          <a:lstStyle>
            <a:defPPr>
              <a:defRPr lang="zh-CN"/>
            </a:defPPr>
            <a:lvl1pPr marL="0" algn="r" defTabSz="914400" rtl="0" eaLnBrk="1" latinLnBrk="0" hangingPunct="1">
              <a:defRPr lang="zh-CN" altLang="en-US" sz="1000"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en-US" altLang="zh-CN" sz="1600" b="0" i="0" u="none" strike="noStrike" kern="1200" cap="none" spc="0" normalizeH="0" baseline="0" noProof="0" smtClean="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endParaRPr>
          </a:p>
        </p:txBody>
      </p:sp>
      <p:sp>
        <p:nvSpPr>
          <p:cNvPr id="6" name="内容占位符 2">
            <a:extLst>
              <a:ext uri="{FF2B5EF4-FFF2-40B4-BE49-F238E27FC236}">
                <a16:creationId xmlns:a16="http://schemas.microsoft.com/office/drawing/2014/main" id="{B9C3F43F-F908-3399-502E-16511219B79F}"/>
              </a:ext>
            </a:extLst>
          </p:cNvPr>
          <p:cNvSpPr txBox="1">
            <a:spLocks/>
          </p:cNvSpPr>
          <p:nvPr>
            <p:custDataLst>
              <p:tags r:id="rId2"/>
            </p:custDataLst>
          </p:nvPr>
        </p:nvSpPr>
        <p:spPr bwMode="auto">
          <a:xfrm>
            <a:off x="669924" y="1154184"/>
            <a:ext cx="10848976" cy="151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006100"/>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MADE·8</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月新能源</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MPV</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市场优惠变化指数为</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0.75</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，市场优惠幅度</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0.97</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本月新能源</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MPV</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市场整体优惠幅度较上月减少</a:t>
            </a:r>
            <a:r>
              <a:rPr lang="en-US" altLang="zh-CN" sz="1400" dirty="0">
                <a:solidFill>
                  <a:srgbClr val="5F5F5F"/>
                </a:solidFill>
                <a:latin typeface="思源黑体 CN" panose="020B0500000000000000" pitchFamily="34" charset="-122"/>
                <a:ea typeface="思源黑体 CN" panose="020B0500000000000000" pitchFamily="34" charset="-122"/>
              </a:rPr>
              <a:t>579</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元，</a:t>
            </a:r>
            <a:r>
              <a:rPr lang="zh-CN" altLang="en-US" sz="1400" dirty="0">
                <a:solidFill>
                  <a:srgbClr val="5F5F5F"/>
                </a:solidFill>
                <a:latin typeface="思源黑体 CN" panose="020B0500000000000000" pitchFamily="34" charset="-122"/>
                <a:ea typeface="思源黑体 CN" panose="020B0500000000000000" pitchFamily="34" charset="-122"/>
              </a:rPr>
              <a:t>环比下降</a:t>
            </a:r>
            <a:r>
              <a:rPr lang="en-US" altLang="zh-CN" sz="1400" dirty="0">
                <a:solidFill>
                  <a:srgbClr val="5F5F5F"/>
                </a:solidFill>
                <a:latin typeface="思源黑体 CN" panose="020B0500000000000000" pitchFamily="34" charset="-122"/>
                <a:ea typeface="思源黑体 CN" panose="020B0500000000000000" pitchFamily="34" charset="-122"/>
              </a:rPr>
              <a:t>5.6</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本月</a:t>
            </a:r>
            <a:r>
              <a:rPr lang="zh-CN" altLang="en-US" sz="1400" dirty="0">
                <a:solidFill>
                  <a:srgbClr val="5F5F5F"/>
                </a:solidFill>
                <a:latin typeface="思源黑体 CN" panose="020B0500000000000000" pitchFamily="34" charset="-122"/>
                <a:ea typeface="思源黑体 CN" panose="020B0500000000000000" pitchFamily="34" charset="-122"/>
              </a:rPr>
              <a:t>新能源</a:t>
            </a:r>
            <a:r>
              <a:rPr lang="en-US" altLang="zh-CN" sz="1400" dirty="0">
                <a:solidFill>
                  <a:srgbClr val="5F5F5F"/>
                </a:solidFill>
                <a:latin typeface="思源黑体 CN" panose="020B0500000000000000" pitchFamily="34" charset="-122"/>
                <a:ea typeface="思源黑体 CN" panose="020B0500000000000000" pitchFamily="34" charset="-122"/>
              </a:rPr>
              <a:t>MPV</a:t>
            </a:r>
            <a:r>
              <a:rPr lang="zh-CN" altLang="en-US" sz="1400" dirty="0">
                <a:solidFill>
                  <a:srgbClr val="5F5F5F"/>
                </a:solidFill>
                <a:latin typeface="思源黑体 CN" panose="020B0500000000000000" pitchFamily="34" charset="-122"/>
                <a:ea typeface="思源黑体 CN" panose="020B0500000000000000" pitchFamily="34" charset="-122"/>
              </a:rPr>
              <a:t>市场中终端一万以下优惠占比上升，</a:t>
            </a:r>
            <a:r>
              <a:rPr lang="en-US" altLang="zh-CN" sz="1400" dirty="0">
                <a:solidFill>
                  <a:srgbClr val="5F5F5F"/>
                </a:solidFill>
                <a:latin typeface="思源黑体 CN" panose="020B0500000000000000" pitchFamily="34" charset="-122"/>
                <a:ea typeface="思源黑体 CN" panose="020B0500000000000000" pitchFamily="34" charset="-122"/>
              </a:rPr>
              <a:t>2</a:t>
            </a:r>
            <a:r>
              <a:rPr lang="zh-CN" altLang="en-US" sz="1400" dirty="0">
                <a:solidFill>
                  <a:srgbClr val="5F5F5F"/>
                </a:solidFill>
                <a:latin typeface="思源黑体 CN" panose="020B0500000000000000" pitchFamily="34" charset="-122"/>
                <a:ea typeface="思源黑体 CN" panose="020B0500000000000000" pitchFamily="34" charset="-122"/>
              </a:rPr>
              <a:t>万以上优惠占比下降；</a:t>
            </a:r>
            <a:r>
              <a:rPr lang="en-US" altLang="zh-CN" sz="1400" dirty="0">
                <a:solidFill>
                  <a:srgbClr val="5F5F5F"/>
                </a:solidFill>
                <a:latin typeface="思源黑体 CN" panose="020B0500000000000000" pitchFamily="34" charset="-122"/>
                <a:ea typeface="思源黑体 CN" panose="020B0500000000000000" pitchFamily="34" charset="-122"/>
              </a:rPr>
              <a:t>TOP10</a:t>
            </a:r>
            <a:r>
              <a:rPr lang="zh-CN" altLang="en-US" sz="1400" dirty="0">
                <a:solidFill>
                  <a:srgbClr val="5F5F5F"/>
                </a:solidFill>
                <a:latin typeface="思源黑体 CN" panose="020B0500000000000000" pitchFamily="34" charset="-122"/>
                <a:ea typeface="思源黑体 CN" panose="020B0500000000000000" pitchFamily="34" charset="-122"/>
              </a:rPr>
              <a:t>车型中成交均价</a:t>
            </a:r>
            <a:r>
              <a:rPr lang="en-US" altLang="zh-CN" sz="1400" dirty="0">
                <a:solidFill>
                  <a:srgbClr val="5F5F5F"/>
                </a:solidFill>
                <a:latin typeface="思源黑体 CN" panose="020B0500000000000000" pitchFamily="34" charset="-122"/>
                <a:ea typeface="思源黑体 CN" panose="020B0500000000000000" pitchFamily="34" charset="-122"/>
              </a:rPr>
              <a:t>20</a:t>
            </a:r>
            <a:r>
              <a:rPr lang="zh-CN" altLang="en-US" sz="1400" dirty="0">
                <a:solidFill>
                  <a:srgbClr val="5F5F5F"/>
                </a:solidFill>
                <a:latin typeface="思源黑体 CN" panose="020B0500000000000000" pitchFamily="34" charset="-122"/>
                <a:ea typeface="思源黑体 CN" panose="020B0500000000000000" pitchFamily="34" charset="-122"/>
              </a:rPr>
              <a:t>万以上的腾势</a:t>
            </a:r>
            <a:r>
              <a:rPr lang="en-US" altLang="zh-CN" sz="1400" dirty="0">
                <a:solidFill>
                  <a:srgbClr val="5F5F5F"/>
                </a:solidFill>
                <a:latin typeface="思源黑体 CN" panose="020B0500000000000000" pitchFamily="34" charset="-122"/>
                <a:ea typeface="思源黑体 CN" panose="020B0500000000000000" pitchFamily="34" charset="-122"/>
              </a:rPr>
              <a:t>D9 DM-i</a:t>
            </a:r>
            <a:r>
              <a:rPr lang="zh-CN" altLang="en-US" sz="1400" dirty="0">
                <a:solidFill>
                  <a:srgbClr val="5F5F5F"/>
                </a:solidFill>
                <a:latin typeface="思源黑体 CN" panose="020B0500000000000000" pitchFamily="34" charset="-122"/>
                <a:ea typeface="思源黑体 CN" panose="020B0500000000000000" pitchFamily="34" charset="-122"/>
              </a:rPr>
              <a:t>、梦想家、传祺</a:t>
            </a:r>
            <a:r>
              <a:rPr lang="en-US" altLang="zh-CN" sz="1400" dirty="0">
                <a:solidFill>
                  <a:srgbClr val="5F5F5F"/>
                </a:solidFill>
                <a:latin typeface="思源黑体 CN" panose="020B0500000000000000" pitchFamily="34" charset="-122"/>
                <a:ea typeface="思源黑体 CN" panose="020B0500000000000000" pitchFamily="34" charset="-122"/>
              </a:rPr>
              <a:t>E8</a:t>
            </a:r>
            <a:r>
              <a:rPr lang="zh-CN" altLang="en-US" sz="1400" dirty="0">
                <a:solidFill>
                  <a:srgbClr val="5F5F5F"/>
                </a:solidFill>
                <a:latin typeface="思源黑体 CN" panose="020B0500000000000000" pitchFamily="34" charset="-122"/>
                <a:ea typeface="思源黑体 CN" panose="020B0500000000000000" pitchFamily="34" charset="-122"/>
              </a:rPr>
              <a:t>、小鹏</a:t>
            </a:r>
            <a:r>
              <a:rPr lang="en-US" altLang="zh-CN" sz="1400" dirty="0">
                <a:solidFill>
                  <a:srgbClr val="5F5F5F"/>
                </a:solidFill>
                <a:latin typeface="思源黑体 CN" panose="020B0500000000000000" pitchFamily="34" charset="-122"/>
                <a:ea typeface="思源黑体 CN" panose="020B0500000000000000" pitchFamily="34" charset="-122"/>
              </a:rPr>
              <a:t>X9</a:t>
            </a:r>
            <a:r>
              <a:rPr lang="zh-CN" altLang="en-US" sz="1400" dirty="0">
                <a:solidFill>
                  <a:srgbClr val="5F5F5F"/>
                </a:solidFill>
                <a:latin typeface="思源黑体 CN" panose="020B0500000000000000" pitchFamily="34" charset="-122"/>
                <a:ea typeface="思源黑体 CN" panose="020B0500000000000000" pitchFamily="34" charset="-122"/>
              </a:rPr>
              <a:t>、传祺</a:t>
            </a:r>
            <a:r>
              <a:rPr lang="en-US" altLang="zh-CN" sz="1400" dirty="0">
                <a:solidFill>
                  <a:srgbClr val="5F5F5F"/>
                </a:solidFill>
                <a:latin typeface="思源黑体 CN" panose="020B0500000000000000" pitchFamily="34" charset="-122"/>
                <a:ea typeface="思源黑体 CN" panose="020B0500000000000000" pitchFamily="34" charset="-122"/>
              </a:rPr>
              <a:t>E9</a:t>
            </a:r>
            <a:r>
              <a:rPr lang="zh-CN" altLang="en-US" sz="1400" dirty="0">
                <a:solidFill>
                  <a:srgbClr val="5F5F5F"/>
                </a:solidFill>
                <a:latin typeface="思源黑体 CN" panose="020B0500000000000000" pitchFamily="34" charset="-122"/>
                <a:ea typeface="思源黑体 CN" panose="020B0500000000000000" pitchFamily="34" charset="-122"/>
              </a:rPr>
              <a:t>和星海</a:t>
            </a:r>
            <a:r>
              <a:rPr lang="en-US" altLang="zh-CN" sz="1400" dirty="0">
                <a:solidFill>
                  <a:srgbClr val="5F5F5F"/>
                </a:solidFill>
                <a:latin typeface="思源黑体 CN" panose="020B0500000000000000" pitchFamily="34" charset="-122"/>
                <a:ea typeface="思源黑体 CN" panose="020B0500000000000000" pitchFamily="34" charset="-122"/>
              </a:rPr>
              <a:t>V9</a:t>
            </a:r>
            <a:r>
              <a:rPr lang="zh-CN" altLang="en-US" sz="1400" dirty="0">
                <a:solidFill>
                  <a:srgbClr val="5F5F5F"/>
                </a:solidFill>
                <a:latin typeface="思源黑体 CN" panose="020B0500000000000000" pitchFamily="34" charset="-122"/>
                <a:ea typeface="思源黑体 CN" panose="020B0500000000000000" pitchFamily="34" charset="-122"/>
              </a:rPr>
              <a:t>的销量占比有所下降</a:t>
            </a:r>
            <a:endPar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endParaRPr>
          </a:p>
        </p:txBody>
      </p:sp>
      <p:sp>
        <p:nvSpPr>
          <p:cNvPr id="30" name="ïsľiḋè">
            <a:extLst>
              <a:ext uri="{FF2B5EF4-FFF2-40B4-BE49-F238E27FC236}">
                <a16:creationId xmlns:a16="http://schemas.microsoft.com/office/drawing/2014/main" id="{61D0CB05-BBC0-9B78-22F4-13EC102A5F48}"/>
              </a:ext>
            </a:extLst>
          </p:cNvPr>
          <p:cNvSpPr>
            <a:spLocks noGrp="1"/>
          </p:cNvSpPr>
          <p:nvPr>
            <p:ph type="title" idx="4294967295"/>
          </p:nvPr>
        </p:nvSpPr>
        <p:spPr>
          <a:xfrm>
            <a:off x="669925" y="308450"/>
            <a:ext cx="9378202" cy="720250"/>
          </a:xfrm>
        </p:spPr>
        <p:txBody>
          <a:bodyPr/>
          <a:lstStyle/>
          <a:p>
            <a:r>
              <a:rPr lang="zh-CN" altLang="en-US" dirty="0">
                <a:latin typeface="思源黑体 CN" panose="020B0500000000000000" pitchFamily="34" charset="-122"/>
                <a:ea typeface="思源黑体 CN" panose="020B0500000000000000" pitchFamily="34" charset="-122"/>
              </a:rPr>
              <a:t>加权优惠变化指数</a:t>
            </a:r>
            <a:r>
              <a:rPr lang="en-US" altLang="zh-CN" dirty="0">
                <a:latin typeface="思源黑体 CN" panose="020B0500000000000000" pitchFamily="34" charset="-122"/>
                <a:ea typeface="思源黑体 CN" panose="020B0500000000000000" pitchFamily="34" charset="-122"/>
              </a:rPr>
              <a:t>—</a:t>
            </a:r>
            <a:r>
              <a:rPr lang="zh-CN" altLang="en-US" dirty="0">
                <a:latin typeface="思源黑体 CN" panose="020B0500000000000000" pitchFamily="34" charset="-122"/>
                <a:ea typeface="思源黑体 CN" panose="020B0500000000000000" pitchFamily="34" charset="-122"/>
              </a:rPr>
              <a:t>新能源</a:t>
            </a:r>
            <a:r>
              <a:rPr lang="en-US" altLang="zh-CN" dirty="0">
                <a:latin typeface="思源黑体 CN" panose="020B0500000000000000" pitchFamily="34" charset="-122"/>
                <a:ea typeface="思源黑体 CN" panose="020B0500000000000000" pitchFamily="34" charset="-122"/>
              </a:rPr>
              <a:t>MPV</a:t>
            </a:r>
            <a:r>
              <a:rPr lang="zh-CN" altLang="en-US" dirty="0">
                <a:latin typeface="思源黑体 CN" panose="020B0500000000000000" pitchFamily="34" charset="-122"/>
                <a:ea typeface="思源黑体 CN" panose="020B0500000000000000" pitchFamily="34" charset="-122"/>
              </a:rPr>
              <a:t>市场</a:t>
            </a:r>
          </a:p>
        </p:txBody>
      </p:sp>
      <p:grpSp>
        <p:nvGrpSpPr>
          <p:cNvPr id="35" name="组合 34">
            <a:extLst>
              <a:ext uri="{FF2B5EF4-FFF2-40B4-BE49-F238E27FC236}">
                <a16:creationId xmlns:a16="http://schemas.microsoft.com/office/drawing/2014/main" id="{1D81E14B-F23E-4284-C9EF-B421C76DF3C0}"/>
              </a:ext>
            </a:extLst>
          </p:cNvPr>
          <p:cNvGrpSpPr>
            <a:grpSpLocks/>
          </p:cNvGrpSpPr>
          <p:nvPr>
            <p:custDataLst>
              <p:tags r:id="rId3"/>
            </p:custDataLst>
          </p:nvPr>
        </p:nvGrpSpPr>
        <p:grpSpPr bwMode="auto">
          <a:xfrm>
            <a:off x="660400" y="2781873"/>
            <a:ext cx="4298187" cy="354343"/>
            <a:chOff x="2330450" y="2101520"/>
            <a:chExt cx="4308475" cy="354343"/>
          </a:xfrm>
          <a:solidFill>
            <a:srgbClr val="006100"/>
          </a:solidFill>
        </p:grpSpPr>
        <p:sp>
          <p:nvSpPr>
            <p:cNvPr id="36" name="AutoShape 12">
              <a:extLst>
                <a:ext uri="{FF2B5EF4-FFF2-40B4-BE49-F238E27FC236}">
                  <a16:creationId xmlns:a16="http://schemas.microsoft.com/office/drawing/2014/main" id="{4D8AB25B-9EED-0432-FCB0-2CD8459CA367}"/>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7" name="Text Box 10">
              <a:extLst>
                <a:ext uri="{FF2B5EF4-FFF2-40B4-BE49-F238E27FC236}">
                  <a16:creationId xmlns:a16="http://schemas.microsoft.com/office/drawing/2014/main" id="{C0D18203-453E-CB4C-14AB-680744E37124}"/>
                </a:ext>
              </a:extLst>
            </p:cNvPr>
            <p:cNvSpPr txBox="1">
              <a:spLocks noChangeArrowheads="1"/>
            </p:cNvSpPr>
            <p:nvPr/>
          </p:nvSpPr>
          <p:spPr bwMode="auto">
            <a:xfrm>
              <a:off x="2525713" y="2101520"/>
              <a:ext cx="3924300" cy="353943"/>
            </a:xfrm>
            <a:prstGeom prst="rect">
              <a:avLst/>
            </a:prstGeom>
            <a:grp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38" name="组合 37">
            <a:extLst>
              <a:ext uri="{FF2B5EF4-FFF2-40B4-BE49-F238E27FC236}">
                <a16:creationId xmlns:a16="http://schemas.microsoft.com/office/drawing/2014/main" id="{C39E1302-A560-42F3-E050-CD65E191127C}"/>
              </a:ext>
            </a:extLst>
          </p:cNvPr>
          <p:cNvGrpSpPr>
            <a:grpSpLocks/>
          </p:cNvGrpSpPr>
          <p:nvPr>
            <p:custDataLst>
              <p:tags r:id="rId4"/>
            </p:custDataLst>
          </p:nvPr>
        </p:nvGrpSpPr>
        <p:grpSpPr bwMode="auto">
          <a:xfrm>
            <a:off x="5266430" y="2782274"/>
            <a:ext cx="2946400" cy="354343"/>
            <a:chOff x="2330450" y="2101520"/>
            <a:chExt cx="4308475" cy="354343"/>
          </a:xfrm>
          <a:solidFill>
            <a:srgbClr val="006100"/>
          </a:solidFill>
        </p:grpSpPr>
        <p:sp>
          <p:nvSpPr>
            <p:cNvPr id="39" name="AutoShape 12">
              <a:extLst>
                <a:ext uri="{FF2B5EF4-FFF2-40B4-BE49-F238E27FC236}">
                  <a16:creationId xmlns:a16="http://schemas.microsoft.com/office/drawing/2014/main" id="{1AF317F7-9E72-9F96-96EF-5551B18CFD4B}"/>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0" name="Text Box 10">
              <a:extLst>
                <a:ext uri="{FF2B5EF4-FFF2-40B4-BE49-F238E27FC236}">
                  <a16:creationId xmlns:a16="http://schemas.microsoft.com/office/drawing/2014/main" id="{71AE4168-950C-AE56-4133-F11B3188E26B}"/>
                </a:ext>
              </a:extLst>
            </p:cNvPr>
            <p:cNvSpPr txBox="1">
              <a:spLocks noChangeArrowheads="1"/>
            </p:cNvSpPr>
            <p:nvPr/>
          </p:nvSpPr>
          <p:spPr bwMode="auto">
            <a:xfrm>
              <a:off x="2525713" y="2101520"/>
              <a:ext cx="3924300" cy="353943"/>
            </a:xfrm>
            <a:prstGeom prst="rect">
              <a:avLst/>
            </a:prstGeom>
            <a:grp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月度优惠环比变化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45" name="组合 44">
            <a:extLst>
              <a:ext uri="{FF2B5EF4-FFF2-40B4-BE49-F238E27FC236}">
                <a16:creationId xmlns:a16="http://schemas.microsoft.com/office/drawing/2014/main" id="{72009421-1D7C-EDC9-0ABC-C016114FE9F9}"/>
              </a:ext>
            </a:extLst>
          </p:cNvPr>
          <p:cNvGrpSpPr>
            <a:grpSpLocks/>
          </p:cNvGrpSpPr>
          <p:nvPr>
            <p:custDataLst>
              <p:tags r:id="rId5"/>
            </p:custDataLst>
          </p:nvPr>
        </p:nvGrpSpPr>
        <p:grpSpPr bwMode="auto">
          <a:xfrm>
            <a:off x="8511016" y="2781873"/>
            <a:ext cx="3020583" cy="354343"/>
            <a:chOff x="2330450" y="2101520"/>
            <a:chExt cx="4308475" cy="354343"/>
          </a:xfrm>
          <a:solidFill>
            <a:srgbClr val="006100"/>
          </a:solidFill>
        </p:grpSpPr>
        <p:sp>
          <p:nvSpPr>
            <p:cNvPr id="46" name="AutoShape 12">
              <a:extLst>
                <a:ext uri="{FF2B5EF4-FFF2-40B4-BE49-F238E27FC236}">
                  <a16:creationId xmlns:a16="http://schemas.microsoft.com/office/drawing/2014/main" id="{07DB5D03-0E5A-A3CC-6C35-81A05CD4D5D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7" name="Text Box 10">
              <a:extLst>
                <a:ext uri="{FF2B5EF4-FFF2-40B4-BE49-F238E27FC236}">
                  <a16:creationId xmlns:a16="http://schemas.microsoft.com/office/drawing/2014/main" id="{91A51B6A-3FCF-C0AA-67E5-CC4B87BBB627}"/>
                </a:ext>
              </a:extLst>
            </p:cNvPr>
            <p:cNvSpPr txBox="1">
              <a:spLocks noChangeArrowheads="1"/>
            </p:cNvSpPr>
            <p:nvPr/>
          </p:nvSpPr>
          <p:spPr bwMode="auto">
            <a:xfrm>
              <a:off x="2525714" y="2101520"/>
              <a:ext cx="3924300" cy="353943"/>
            </a:xfrm>
            <a:prstGeom prst="rect">
              <a:avLst/>
            </a:prstGeom>
            <a:grp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月度优惠环比变化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aphicFrame>
        <p:nvGraphicFramePr>
          <p:cNvPr id="52" name="Object 4">
            <a:extLst>
              <a:ext uri="{FF2B5EF4-FFF2-40B4-BE49-F238E27FC236}">
                <a16:creationId xmlns:a16="http://schemas.microsoft.com/office/drawing/2014/main" id="{ED9C969D-4826-4FFF-C52C-0FB3FF96E02C}"/>
              </a:ext>
            </a:extLst>
          </p:cNvPr>
          <p:cNvGraphicFramePr>
            <a:graphicFrameLocks noChangeAspect="1"/>
          </p:cNvGraphicFramePr>
          <p:nvPr>
            <p:custDataLst>
              <p:tags r:id="rId6"/>
            </p:custDataLst>
            <p:extLst>
              <p:ext uri="{D42A27DB-BD31-4B8C-83A1-F6EECF244321}">
                <p14:modId xmlns:p14="http://schemas.microsoft.com/office/powerpoint/2010/main" val="243924599"/>
              </p:ext>
            </p:extLst>
          </p:nvPr>
        </p:nvGraphicFramePr>
        <p:xfrm>
          <a:off x="662433" y="3254545"/>
          <a:ext cx="4298187" cy="2678955"/>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9" name="图表 8">
            <a:extLst>
              <a:ext uri="{FF2B5EF4-FFF2-40B4-BE49-F238E27FC236}">
                <a16:creationId xmlns:a16="http://schemas.microsoft.com/office/drawing/2014/main" id="{5AEF9989-52CE-5C4C-4A09-96BDB9FFA462}"/>
              </a:ext>
            </a:extLst>
          </p:cNvPr>
          <p:cNvGraphicFramePr/>
          <p:nvPr>
            <p:extLst>
              <p:ext uri="{D42A27DB-BD31-4B8C-83A1-F6EECF244321}">
                <p14:modId xmlns:p14="http://schemas.microsoft.com/office/powerpoint/2010/main" val="2908821252"/>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10" name="图表 9">
            <a:extLst>
              <a:ext uri="{FF2B5EF4-FFF2-40B4-BE49-F238E27FC236}">
                <a16:creationId xmlns:a16="http://schemas.microsoft.com/office/drawing/2014/main" id="{1C9F102D-8DA8-7156-E8EE-8F83AE7D7E5C}"/>
              </a:ext>
            </a:extLst>
          </p:cNvPr>
          <p:cNvGraphicFramePr/>
          <p:nvPr>
            <p:extLst>
              <p:ext uri="{D42A27DB-BD31-4B8C-83A1-F6EECF244321}">
                <p14:modId xmlns:p14="http://schemas.microsoft.com/office/powerpoint/2010/main" val="1999294532"/>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10"/>
          </a:graphicData>
        </a:graphic>
      </p:graphicFrame>
      <p:sp>
        <p:nvSpPr>
          <p:cNvPr id="11" name="文本框 10">
            <a:extLst>
              <a:ext uri="{FF2B5EF4-FFF2-40B4-BE49-F238E27FC236}">
                <a16:creationId xmlns:a16="http://schemas.microsoft.com/office/drawing/2014/main" id="{55F06911-AE2A-32B1-78D3-B71A76F73F5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上月</a:t>
            </a:r>
          </a:p>
        </p:txBody>
      </p:sp>
      <p:sp>
        <p:nvSpPr>
          <p:cNvPr id="12" name="文本框 11">
            <a:extLst>
              <a:ext uri="{FF2B5EF4-FFF2-40B4-BE49-F238E27FC236}">
                <a16:creationId xmlns:a16="http://schemas.microsoft.com/office/drawing/2014/main" id="{79C63E2C-30E2-75AC-C503-1435776A2471}"/>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本月</a:t>
            </a:r>
          </a:p>
        </p:txBody>
      </p:sp>
      <p:sp>
        <p:nvSpPr>
          <p:cNvPr id="13" name="文本框 12">
            <a:extLst>
              <a:ext uri="{FF2B5EF4-FFF2-40B4-BE49-F238E27FC236}">
                <a16:creationId xmlns:a16="http://schemas.microsoft.com/office/drawing/2014/main" id="{AB4217B4-5976-3D22-0CC0-0CDE839D0459}"/>
              </a:ext>
            </a:extLst>
          </p:cNvPr>
          <p:cNvSpPr txBox="1"/>
          <p:nvPr/>
        </p:nvSpPr>
        <p:spPr>
          <a:xfrm>
            <a:off x="4271768" y="3283294"/>
            <a:ext cx="685865" cy="184666"/>
          </a:xfrm>
          <a:prstGeom prst="rect">
            <a:avLst/>
          </a:prstGeom>
          <a:noFill/>
        </p:spPr>
        <p:txBody>
          <a:bodyPr wrap="square" rtlCol="0">
            <a:spAutoFit/>
          </a:bodyPr>
          <a:lstStyle/>
          <a:p>
            <a:pPr algn="ctr"/>
            <a:r>
              <a:rPr lang="zh-CN" altLang="en-US" sz="600" b="1" dirty="0">
                <a:latin typeface="思源黑体 CN" panose="020B0500000000000000" pitchFamily="34" charset="-122"/>
                <a:ea typeface="思源黑体 CN Normal" panose="020B0400000000000000" pitchFamily="34" charset="-122"/>
              </a:rPr>
              <a:t>单位：万元</a:t>
            </a:r>
          </a:p>
        </p:txBody>
      </p:sp>
      <p:graphicFrame>
        <p:nvGraphicFramePr>
          <p:cNvPr id="23" name="表格 22">
            <a:extLst>
              <a:ext uri="{FF2B5EF4-FFF2-40B4-BE49-F238E27FC236}">
                <a16:creationId xmlns:a16="http://schemas.microsoft.com/office/drawing/2014/main" id="{A3923C6F-C801-08EB-0C70-77E5CF7D0A20}"/>
              </a:ext>
            </a:extLst>
          </p:cNvPr>
          <p:cNvGraphicFramePr>
            <a:graphicFrameLocks noGrp="1"/>
          </p:cNvGraphicFramePr>
          <p:nvPr>
            <p:extLst>
              <p:ext uri="{D42A27DB-BD31-4B8C-83A1-F6EECF244321}">
                <p14:modId xmlns:p14="http://schemas.microsoft.com/office/powerpoint/2010/main" val="2550267898"/>
              </p:ext>
            </p:extLst>
          </p:nvPr>
        </p:nvGraphicFramePr>
        <p:xfrm>
          <a:off x="859805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rPr>
                        <a:t>车型</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rPr>
                        <a:t>市场优惠</a:t>
                      </a:r>
                    </a:p>
                  </a:txBody>
                  <a:tcPr marL="0"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rPr>
                        <a:t>优惠变化</a:t>
                      </a:r>
                      <a:endParaRPr lang="en-US" altLang="zh-CN" sz="9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endParaRPr>
                    </a:p>
                  </a:txBody>
                  <a:tcPr marL="0"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rPr>
                        <a:t>权重变化</a:t>
                      </a:r>
                    </a:p>
                  </a:txBody>
                  <a:tcPr marL="0"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marL="0" algn="ctr" defTabSz="914400" rtl="0" eaLnBrk="1" fontAlgn="ctr" latinLnBrk="0" hangingPunct="1"/>
                      <a:r>
                        <a:rPr lang="zh-CN" alt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腾势</a:t>
                      </a:r>
                      <a:r>
                        <a:rPr 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D9 DM-i</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7,983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37</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-6.9%</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36019136"/>
                  </a:ext>
                </a:extLst>
              </a:tr>
              <a:tr h="252000">
                <a:tc>
                  <a:txBody>
                    <a:bodyPr/>
                    <a:lstStyle/>
                    <a:p>
                      <a:pPr marL="0" algn="ctr" defTabSz="914400" rtl="0" eaLnBrk="1" fontAlgn="ctr" latinLnBrk="0" hangingPunct="1"/>
                      <a:r>
                        <a:rPr lang="zh-CN" altLang="en-US" sz="800" b="0" i="0" u="none" strike="noStrike" kern="1200">
                          <a:solidFill>
                            <a:srgbClr val="595959"/>
                          </a:solidFill>
                          <a:effectLst/>
                          <a:latin typeface="思源黑体 CN" panose="020B0500000000000000" pitchFamily="34" charset="-122"/>
                          <a:ea typeface="思源黑体 CN" panose="020B0500000000000000" pitchFamily="34" charset="-122"/>
                          <a:cs typeface="+mn-cs"/>
                        </a:rPr>
                        <a:t>别克</a:t>
                      </a:r>
                      <a:r>
                        <a:rPr 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GL8 PHEV</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0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chemeClr val="tx1"/>
                          </a:solidFill>
                          <a:effectLst/>
                          <a:latin typeface="思源黑体 CN" panose="020B0500000000000000" pitchFamily="34" charset="-122"/>
                          <a:ea typeface="思源黑体 CN" panose="020B0500000000000000" pitchFamily="34" charset="-122"/>
                          <a:cs typeface="+mn-cs"/>
                        </a:rPr>
                        <a:t>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1.3%</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3018680"/>
                  </a:ext>
                </a:extLst>
              </a:tr>
              <a:tr h="252000">
                <a:tc>
                  <a:txBody>
                    <a:bodyPr/>
                    <a:lstStyle/>
                    <a:p>
                      <a:pPr marL="0" algn="ctr" defTabSz="914400" rtl="0" eaLnBrk="1" fontAlgn="ctr" latinLnBrk="0" hangingPunct="1"/>
                      <a:r>
                        <a:rPr lang="zh-CN" alt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极氪</a:t>
                      </a:r>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009</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0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chemeClr val="tx1"/>
                          </a:solidFill>
                          <a:effectLst/>
                          <a:latin typeface="思源黑体 CN" panose="020B0500000000000000" pitchFamily="34" charset="-122"/>
                          <a:ea typeface="思源黑体 CN" panose="020B0500000000000000" pitchFamily="34" charset="-122"/>
                          <a:cs typeface="+mn-cs"/>
                        </a:rPr>
                        <a:t>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7.6%</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105716"/>
                  </a:ext>
                </a:extLst>
              </a:tr>
              <a:tr h="252000">
                <a:tc>
                  <a:txBody>
                    <a:bodyPr/>
                    <a:lstStyle/>
                    <a:p>
                      <a:pPr marL="0" algn="ctr" defTabSz="914400" rtl="0" eaLnBrk="1" fontAlgn="ctr" latinLnBrk="0" hangingPunct="1"/>
                      <a:r>
                        <a:rPr lang="zh-CN" alt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极狐考拉</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14,424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34</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5.0%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2184908"/>
                  </a:ext>
                </a:extLst>
              </a:tr>
              <a:tr h="252000">
                <a:tc>
                  <a:txBody>
                    <a:bodyPr/>
                    <a:lstStyle/>
                    <a:p>
                      <a:pPr marL="0" algn="ctr" defTabSz="914400" rtl="0" eaLnBrk="1" fontAlgn="ctr" latinLnBrk="0" hangingPunct="1"/>
                      <a:r>
                        <a:rPr lang="zh-CN" alt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梦想家</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42,526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106</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-2.1%</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620654"/>
                  </a:ext>
                </a:extLst>
              </a:tr>
              <a:tr h="252000">
                <a:tc>
                  <a:txBody>
                    <a:bodyPr/>
                    <a:lstStyle/>
                    <a:p>
                      <a:pPr marL="0" algn="ctr" defTabSz="914400" rtl="0" eaLnBrk="1" fontAlgn="ctr" latinLnBrk="0" hangingPunct="1"/>
                      <a:r>
                        <a:rPr lang="zh-CN" alt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传祺</a:t>
                      </a:r>
                      <a:r>
                        <a:rPr 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E8</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0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chemeClr val="tx1"/>
                          </a:solidFill>
                          <a:effectLst/>
                          <a:latin typeface="思源黑体 CN" panose="020B0500000000000000" pitchFamily="34" charset="-122"/>
                          <a:ea typeface="思源黑体 CN" panose="020B0500000000000000" pitchFamily="34" charset="-122"/>
                          <a:cs typeface="+mn-cs"/>
                        </a:rPr>
                        <a:t>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-1.2%</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25962094"/>
                  </a:ext>
                </a:extLst>
              </a:tr>
              <a:tr h="252000">
                <a:tc>
                  <a:txBody>
                    <a:bodyPr/>
                    <a:lstStyle/>
                    <a:p>
                      <a:pPr marL="0" algn="ctr" defTabSz="914400" rtl="0" eaLnBrk="1" fontAlgn="ctr" latinLnBrk="0" hangingPunct="1"/>
                      <a:r>
                        <a:rPr lang="zh-CN" alt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小鹏</a:t>
                      </a:r>
                      <a:r>
                        <a:rPr 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X9</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0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chemeClr val="tx1"/>
                          </a:solidFill>
                          <a:effectLst/>
                          <a:latin typeface="思源黑体 CN" panose="020B0500000000000000" pitchFamily="34" charset="-122"/>
                          <a:ea typeface="思源黑体 CN" panose="020B0500000000000000" pitchFamily="34" charset="-122"/>
                          <a:cs typeface="+mn-cs"/>
                        </a:rPr>
                        <a:t>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-0.8%</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55383842"/>
                  </a:ext>
                </a:extLst>
              </a:tr>
              <a:tr h="252000">
                <a:tc>
                  <a:txBody>
                    <a:bodyPr/>
                    <a:lstStyle/>
                    <a:p>
                      <a:pPr marL="0" algn="ctr" defTabSz="914400" rtl="0" eaLnBrk="1" fontAlgn="ctr" latinLnBrk="0" hangingPunct="1"/>
                      <a:r>
                        <a:rPr lang="zh-CN" alt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传祺</a:t>
                      </a:r>
                      <a:r>
                        <a:rPr 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E9</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8,000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8,000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-0.5%</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0999552"/>
                  </a:ext>
                </a:extLst>
              </a:tr>
              <a:tr h="252000">
                <a:tc>
                  <a:txBody>
                    <a:bodyPr/>
                    <a:lstStyle/>
                    <a:p>
                      <a:pPr marL="0" algn="ctr" defTabSz="914400" rtl="0" eaLnBrk="1" fontAlgn="ctr" latinLnBrk="0" hangingPunct="1"/>
                      <a:r>
                        <a:rPr lang="zh-CN" alt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理想</a:t>
                      </a:r>
                      <a:r>
                        <a:rPr 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MEGA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0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chemeClr val="tx1"/>
                          </a:solidFill>
                          <a:effectLst/>
                          <a:latin typeface="思源黑体 CN" panose="020B0500000000000000" pitchFamily="34" charset="-122"/>
                          <a:ea typeface="思源黑体 CN" panose="020B0500000000000000" pitchFamily="34" charset="-122"/>
                          <a:cs typeface="+mn-cs"/>
                        </a:rPr>
                        <a:t>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0.1%</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6051503"/>
                  </a:ext>
                </a:extLst>
              </a:tr>
              <a:tr h="252000">
                <a:tc>
                  <a:txBody>
                    <a:bodyPr/>
                    <a:lstStyle/>
                    <a:p>
                      <a:pPr marL="0" algn="ctr" defTabSz="914400" rtl="0" eaLnBrk="1" fontAlgn="ctr" latinLnBrk="0" hangingPunct="1"/>
                      <a:r>
                        <a:rPr lang="zh-CN" alt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星海</a:t>
                      </a:r>
                      <a:r>
                        <a:rPr lang="en-US"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V9</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595959"/>
                          </a:solidFill>
                          <a:effectLst/>
                          <a:latin typeface="思源黑体 CN" panose="020B0500000000000000" pitchFamily="34" charset="-122"/>
                          <a:ea typeface="思源黑体 CN" panose="020B0500000000000000" pitchFamily="34" charset="-122"/>
                          <a:cs typeface="+mn-cs"/>
                        </a:rPr>
                        <a:t>1,829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C00000"/>
                          </a:solidFill>
                          <a:effectLst/>
                          <a:latin typeface="思源黑体 CN" panose="020B0500000000000000" pitchFamily="34" charset="-122"/>
                          <a:ea typeface="思源黑体 CN" panose="020B0500000000000000" pitchFamily="34" charset="-122"/>
                          <a:cs typeface="+mn-cs"/>
                        </a:rPr>
                        <a:t>115</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altLang="zh-CN" sz="800" b="0" i="0" u="none" strike="noStrike" kern="1200" dirty="0">
                          <a:solidFill>
                            <a:srgbClr val="006100"/>
                          </a:solidFill>
                          <a:effectLst/>
                          <a:latin typeface="思源黑体 CN" panose="020B0500000000000000" pitchFamily="34" charset="-122"/>
                          <a:ea typeface="思源黑体 CN" panose="020B0500000000000000" pitchFamily="34" charset="-122"/>
                          <a:cs typeface="+mn-cs"/>
                        </a:rPr>
                        <a:t>-0.8%</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01866413"/>
                  </a:ext>
                </a:extLst>
              </a:tr>
            </a:tbl>
          </a:graphicData>
        </a:graphic>
      </p:graphicFrame>
    </p:spTree>
    <p:custDataLst>
      <p:tags r:id="rId1"/>
    </p:custDataLst>
    <p:extLst>
      <p:ext uri="{BB962C8B-B14F-4D97-AF65-F5344CB8AC3E}">
        <p14:creationId xmlns:p14="http://schemas.microsoft.com/office/powerpoint/2010/main" val="4549649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îṩļiḑè"/>
        <p:cNvGrpSpPr/>
        <p:nvPr/>
      </p:nvGrpSpPr>
      <p:grpSpPr>
        <a:xfrm>
          <a:off x="0" y="0"/>
          <a:ext cx="0" cy="0"/>
          <a:chOff x="0" y="0"/>
          <a:chExt cx="0" cy="0"/>
        </a:xfrm>
      </p:grpSpPr>
      <p:sp>
        <p:nvSpPr>
          <p:cNvPr id="3" name="íṣļiḋè">
            <a:extLst>
              <a:ext uri="{FF2B5EF4-FFF2-40B4-BE49-F238E27FC236}">
                <a16:creationId xmlns:a16="http://schemas.microsoft.com/office/drawing/2014/main" id="{DFD52094-98C0-4141-A04B-98B9DF4DFA73}"/>
              </a:ext>
            </a:extLst>
          </p:cNvPr>
          <p:cNvSpPr>
            <a:spLocks noGrp="1"/>
          </p:cNvSpPr>
          <p:nvPr>
            <p:ph type="body" sz="quarter" idx="13"/>
          </p:nvPr>
        </p:nvSpPr>
        <p:spPr>
          <a:xfrm>
            <a:off x="660400" y="2026024"/>
            <a:ext cx="10858500" cy="2112398"/>
          </a:xfrm>
        </p:spPr>
        <p:txBody>
          <a:bodyPr>
            <a:normAutofit lnSpcReduction="10000"/>
          </a:bodyPr>
          <a:lstStyle/>
          <a:p>
            <a:pPr>
              <a:lnSpc>
                <a:spcPct val="150000"/>
              </a:lnSpc>
            </a:pPr>
            <a:r>
              <a:rPr lang="zh-CN" altLang="en-US" sz="5400" spc="300" dirty="0">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rPr>
              <a:t>获取更多市场价格信息</a:t>
            </a:r>
            <a:endParaRPr lang="en-US" altLang="zh-CN" sz="5400" spc="300" dirty="0">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endParaRPr>
          </a:p>
          <a:p>
            <a:pPr>
              <a:lnSpc>
                <a:spcPct val="150000"/>
              </a:lnSpc>
            </a:pPr>
            <a:r>
              <a:rPr lang="zh-CN" altLang="en-US" sz="3600" dirty="0">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rPr>
              <a:t>欢迎访问</a:t>
            </a:r>
            <a:r>
              <a:rPr lang="en-US" altLang="zh-CN" sz="3600" dirty="0">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rPr>
              <a:t>ISE</a:t>
            </a:r>
            <a:r>
              <a:rPr lang="zh-CN" altLang="en-US" sz="3600" dirty="0">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rPr>
              <a:t>官方网站</a:t>
            </a:r>
            <a:endParaRPr lang="en-GB" altLang="zh-CN" sz="3600" dirty="0">
              <a:effectLst>
                <a:outerShdw blurRad="38100" dist="38100" dir="2700000" algn="tl">
                  <a:srgbClr val="000000">
                    <a:alpha val="43137"/>
                  </a:srgbClr>
                </a:outerShdw>
              </a:effectLst>
              <a:latin typeface="思源黑体 CN Normal" panose="020B0400000000000000" pitchFamily="34" charset="-122"/>
              <a:ea typeface="思源黑体 CN Normal" panose="020B0400000000000000" pitchFamily="34" charset="-122"/>
            </a:endParaRPr>
          </a:p>
        </p:txBody>
      </p:sp>
      <p:sp>
        <p:nvSpPr>
          <p:cNvPr id="5" name="îŝļide">
            <a:extLst>
              <a:ext uri="{FF2B5EF4-FFF2-40B4-BE49-F238E27FC236}">
                <a16:creationId xmlns:a16="http://schemas.microsoft.com/office/drawing/2014/main" id="{929167BD-7790-467B-980C-709781C5646C}"/>
              </a:ext>
            </a:extLst>
          </p:cNvPr>
          <p:cNvSpPr>
            <a:spLocks noGrp="1"/>
          </p:cNvSpPr>
          <p:nvPr>
            <p:ph type="body" sz="quarter" idx="15"/>
          </p:nvPr>
        </p:nvSpPr>
        <p:spPr>
          <a:xfrm>
            <a:off x="660399" y="5540189"/>
            <a:ext cx="5830047" cy="593912"/>
          </a:xfrm>
        </p:spPr>
        <p:txBody>
          <a:bodyPr>
            <a:normAutofit/>
          </a:bodyPr>
          <a:lstStyle/>
          <a:p>
            <a:r>
              <a:rPr lang="en-GB" altLang="zh-CN" sz="2800" dirty="0">
                <a:solidFill>
                  <a:schemeClr val="tx1"/>
                </a:solidFill>
                <a:latin typeface="思源黑体 CN Normal" panose="020B0400000000000000" pitchFamily="34" charset="-122"/>
                <a:ea typeface="思源黑体 CN Normal" panose="020B0400000000000000" pitchFamily="34" charset="-122"/>
              </a:rPr>
              <a:t>www.</a:t>
            </a:r>
            <a:r>
              <a:rPr lang="en-US" altLang="zh-CN" sz="2800" dirty="0">
                <a:solidFill>
                  <a:schemeClr val="tx1"/>
                </a:solidFill>
                <a:latin typeface="思源黑体 CN Normal" panose="020B0400000000000000" pitchFamily="34" charset="-122"/>
                <a:ea typeface="思源黑体 CN Normal" panose="020B0400000000000000" pitchFamily="34" charset="-122"/>
              </a:rPr>
              <a:t>isengine.com.cn</a:t>
            </a:r>
            <a:endParaRPr lang="en-GB" altLang="zh-CN" sz="2800" dirty="0">
              <a:solidFill>
                <a:schemeClr val="tx1"/>
              </a:solidFill>
              <a:latin typeface="思源黑体 CN Normal" panose="020B0400000000000000" pitchFamily="34" charset="-122"/>
              <a:ea typeface="思源黑体 CN Normal" panose="020B0400000000000000" pitchFamily="34" charset="-122"/>
            </a:endParaRPr>
          </a:p>
        </p:txBody>
      </p:sp>
      <p:sp>
        <p:nvSpPr>
          <p:cNvPr id="8" name="文本框 7">
            <a:extLst>
              <a:ext uri="{FF2B5EF4-FFF2-40B4-BE49-F238E27FC236}">
                <a16:creationId xmlns:a16="http://schemas.microsoft.com/office/drawing/2014/main" id="{1504A94E-ADDB-14B3-AB5C-FE1339D9F93F}"/>
              </a:ext>
            </a:extLst>
          </p:cNvPr>
          <p:cNvSpPr txBox="1"/>
          <p:nvPr/>
        </p:nvSpPr>
        <p:spPr>
          <a:xfrm>
            <a:off x="9043554" y="6269864"/>
            <a:ext cx="763693" cy="240066"/>
          </a:xfrm>
          <a:prstGeom prst="rect">
            <a:avLst/>
          </a:prstGeom>
          <a:noFill/>
        </p:spPr>
        <p:txBody>
          <a:bodyPr wrap="square" rtlCol="0">
            <a:spAutoFit/>
          </a:bodyPr>
          <a:lstStyle/>
          <a:p>
            <a:pPr algn="ctr" defTabSz="1218565" eaLnBrk="0" fontAlgn="base" hangingPunct="0">
              <a:lnSpc>
                <a:spcPct val="80000"/>
              </a:lnSpc>
              <a:spcBef>
                <a:spcPct val="20000"/>
              </a:spcBef>
              <a:spcAft>
                <a:spcPct val="0"/>
              </a:spcAft>
            </a:pPr>
            <a:r>
              <a:rPr lang="zh-CN" altLang="en-US" sz="1200" b="1" dirty="0">
                <a:latin typeface="思源黑体 CN Normal" panose="020B0400000000000000" pitchFamily="34" charset="-122"/>
                <a:ea typeface="思源黑体 CN Normal" panose="020B0400000000000000" pitchFamily="34" charset="-122"/>
              </a:rPr>
              <a:t>网址</a:t>
            </a:r>
          </a:p>
        </p:txBody>
      </p:sp>
      <p:sp>
        <p:nvSpPr>
          <p:cNvPr id="9" name="文本框 8">
            <a:extLst>
              <a:ext uri="{FF2B5EF4-FFF2-40B4-BE49-F238E27FC236}">
                <a16:creationId xmlns:a16="http://schemas.microsoft.com/office/drawing/2014/main" id="{4F51AA86-FB36-D844-A876-B3C586CB2FA4}"/>
              </a:ext>
            </a:extLst>
          </p:cNvPr>
          <p:cNvSpPr txBox="1"/>
          <p:nvPr/>
        </p:nvSpPr>
        <p:spPr>
          <a:xfrm>
            <a:off x="10457108" y="6269864"/>
            <a:ext cx="1079500" cy="240066"/>
          </a:xfrm>
          <a:prstGeom prst="rect">
            <a:avLst/>
          </a:prstGeom>
          <a:noFill/>
        </p:spPr>
        <p:txBody>
          <a:bodyPr wrap="square" rtlCol="0">
            <a:spAutoFit/>
          </a:bodyPr>
          <a:lstStyle/>
          <a:p>
            <a:pPr algn="ctr" defTabSz="1218565" eaLnBrk="0" fontAlgn="base" hangingPunct="0">
              <a:lnSpc>
                <a:spcPct val="80000"/>
              </a:lnSpc>
              <a:spcBef>
                <a:spcPct val="20000"/>
              </a:spcBef>
              <a:spcAft>
                <a:spcPct val="0"/>
              </a:spcAft>
            </a:pPr>
            <a:r>
              <a:rPr lang="zh-CN" altLang="en-US" sz="1200" b="1" dirty="0">
                <a:latin typeface="思源黑体 CN Normal" panose="020B0400000000000000" pitchFamily="34" charset="-122"/>
                <a:ea typeface="思源黑体 CN Normal" panose="020B0400000000000000" pitchFamily="34" charset="-122"/>
              </a:rPr>
              <a:t>公众号</a:t>
            </a:r>
          </a:p>
        </p:txBody>
      </p:sp>
      <p:pic>
        <p:nvPicPr>
          <p:cNvPr id="10" name="图片 9" descr="ise官网二维码">
            <a:extLst>
              <a:ext uri="{FF2B5EF4-FFF2-40B4-BE49-F238E27FC236}">
                <a16:creationId xmlns:a16="http://schemas.microsoft.com/office/drawing/2014/main" id="{AE992ED3-6364-729A-826C-BB6E9E81C15A}"/>
              </a:ext>
            </a:extLst>
          </p:cNvPr>
          <p:cNvPicPr>
            <a:picLocks noChangeAspect="1"/>
          </p:cNvPicPr>
          <p:nvPr/>
        </p:nvPicPr>
        <p:blipFill>
          <a:blip r:embed="rId4"/>
          <a:stretch>
            <a:fillRect/>
          </a:stretch>
        </p:blipFill>
        <p:spPr>
          <a:xfrm>
            <a:off x="9022714" y="5386734"/>
            <a:ext cx="792480" cy="792480"/>
          </a:xfrm>
          <a:prstGeom prst="rect">
            <a:avLst/>
          </a:prstGeom>
        </p:spPr>
      </p:pic>
      <p:pic>
        <p:nvPicPr>
          <p:cNvPr id="11" name="图片 10" descr="公众号二维码">
            <a:extLst>
              <a:ext uri="{FF2B5EF4-FFF2-40B4-BE49-F238E27FC236}">
                <a16:creationId xmlns:a16="http://schemas.microsoft.com/office/drawing/2014/main" id="{AA4A1B81-EC24-4D5C-5AA1-80B408A5EA01}"/>
              </a:ext>
            </a:extLst>
          </p:cNvPr>
          <p:cNvPicPr>
            <a:picLocks noChangeAspect="1"/>
          </p:cNvPicPr>
          <p:nvPr/>
        </p:nvPicPr>
        <p:blipFill>
          <a:blip r:embed="rId5"/>
          <a:stretch>
            <a:fillRect/>
          </a:stretch>
        </p:blipFill>
        <p:spPr>
          <a:xfrm>
            <a:off x="10589092" y="5386734"/>
            <a:ext cx="802640" cy="802640"/>
          </a:xfrm>
          <a:prstGeom prst="rect">
            <a:avLst/>
          </a:prstGeom>
        </p:spPr>
      </p:pic>
    </p:spTree>
    <p:custDataLst>
      <p:tags r:id="rId2"/>
    </p:custDataLst>
    <p:extLst>
      <p:ext uri="{BB962C8B-B14F-4D97-AF65-F5344CB8AC3E}">
        <p14:creationId xmlns:p14="http://schemas.microsoft.com/office/powerpoint/2010/main" val="24465438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îṥḷïḑe"/>
        <p:cNvGrpSpPr/>
        <p:nvPr/>
      </p:nvGrpSpPr>
      <p:grpSpPr>
        <a:xfrm>
          <a:off x="0" y="0"/>
          <a:ext cx="0" cy="0"/>
          <a:chOff x="0" y="0"/>
          <a:chExt cx="0" cy="0"/>
        </a:xfrm>
      </p:grpSpPr>
      <p:sp>
        <p:nvSpPr>
          <p:cNvPr id="5" name="iṡlïdê">
            <a:extLst>
              <a:ext uri="{FF2B5EF4-FFF2-40B4-BE49-F238E27FC236}">
                <a16:creationId xmlns:a16="http://schemas.microsoft.com/office/drawing/2014/main" id="{7239E965-33B6-4BC1-B1B3-CD2DC6B7EA81}"/>
              </a:ext>
            </a:extLst>
          </p:cNvPr>
          <p:cNvSpPr>
            <a:spLocks noGrp="1"/>
          </p:cNvSpPr>
          <p:nvPr>
            <p:ph type="body" idx="1"/>
          </p:nvPr>
        </p:nvSpPr>
        <p:spPr>
          <a:xfrm>
            <a:off x="660400" y="3750109"/>
            <a:ext cx="10724776" cy="2383991"/>
          </a:xfrm>
        </p:spPr>
        <p:txBody>
          <a:bodyPr>
            <a:normAutofit/>
          </a:bodyPr>
          <a:lstStyle/>
          <a:p>
            <a:r>
              <a:rPr lang="en-US" altLang="zh-CN" sz="3600" b="1" dirty="0">
                <a:solidFill>
                  <a:schemeClr val="tx1"/>
                </a:solidFill>
                <a:latin typeface="思源黑体 CN Heavy" panose="020B0A00000000000000" pitchFamily="34" charset="-122"/>
                <a:ea typeface="思源黑体 CN Heavy" panose="020B0A00000000000000" pitchFamily="34" charset="-122"/>
              </a:rPr>
              <a:t>2024</a:t>
            </a:r>
            <a:r>
              <a:rPr lang="zh-CN" altLang="en-US" sz="3600" b="1" dirty="0">
                <a:solidFill>
                  <a:schemeClr val="tx1"/>
                </a:solidFill>
                <a:latin typeface="思源黑体 CN Heavy" panose="020B0A00000000000000" pitchFamily="34" charset="-122"/>
                <a:ea typeface="思源黑体 CN Heavy" panose="020B0A00000000000000" pitchFamily="34" charset="-122"/>
              </a:rPr>
              <a:t>年</a:t>
            </a:r>
            <a:r>
              <a:rPr lang="en-US" altLang="zh-CN" sz="3600" b="1" dirty="0">
                <a:solidFill>
                  <a:schemeClr val="tx1"/>
                </a:solidFill>
                <a:latin typeface="思源黑体 CN Heavy" panose="020B0A00000000000000" pitchFamily="34" charset="-122"/>
                <a:ea typeface="思源黑体 CN Heavy" panose="020B0A00000000000000" pitchFamily="34" charset="-122"/>
              </a:rPr>
              <a:t>8</a:t>
            </a:r>
            <a:r>
              <a:rPr lang="zh-CN" altLang="en-US" sz="3600" b="1" dirty="0">
                <a:solidFill>
                  <a:schemeClr val="tx1"/>
                </a:solidFill>
                <a:latin typeface="思源黑体 CN Heavy" panose="020B0A00000000000000" pitchFamily="34" charset="-122"/>
                <a:ea typeface="思源黑体 CN Heavy" panose="020B0A00000000000000" pitchFamily="34" charset="-122"/>
              </a:rPr>
              <a:t>月</a:t>
            </a:r>
            <a:endParaRPr lang="en-US" altLang="zh-CN" sz="3600" b="1" dirty="0">
              <a:solidFill>
                <a:schemeClr val="tx1"/>
              </a:solidFill>
              <a:latin typeface="思源黑体 CN Heavy" panose="020B0A00000000000000" pitchFamily="34" charset="-122"/>
              <a:ea typeface="思源黑体 CN Heavy" panose="020B0A00000000000000" pitchFamily="34" charset="-122"/>
            </a:endParaRPr>
          </a:p>
          <a:p>
            <a:r>
              <a:rPr lang="zh-CN" altLang="en-US" sz="3600" b="1" dirty="0">
                <a:solidFill>
                  <a:schemeClr val="tx1"/>
                </a:solidFill>
                <a:latin typeface="思源黑体 CN Heavy" panose="020B0A00000000000000" pitchFamily="34" charset="-122"/>
                <a:ea typeface="思源黑体 CN Heavy" panose="020B0A00000000000000" pitchFamily="34" charset="-122"/>
              </a:rPr>
              <a:t>全国整体乘用车市场价格指数</a:t>
            </a:r>
            <a:endParaRPr lang="en-GB" altLang="zh-CN" sz="3600" b="1" dirty="0">
              <a:solidFill>
                <a:schemeClr val="tx1"/>
              </a:solidFill>
              <a:latin typeface="思源黑体 CN Heavy" panose="020B0A00000000000000" pitchFamily="34" charset="-122"/>
              <a:ea typeface="思源黑体 CN Heavy" panose="020B0A00000000000000" pitchFamily="34" charset="-122"/>
            </a:endParaRPr>
          </a:p>
        </p:txBody>
      </p:sp>
      <p:sp>
        <p:nvSpPr>
          <p:cNvPr id="12" name="îsliḍè">
            <a:extLst>
              <a:ext uri="{FF2B5EF4-FFF2-40B4-BE49-F238E27FC236}">
                <a16:creationId xmlns:a16="http://schemas.microsoft.com/office/drawing/2014/main" id="{C5FEBE4E-8A7A-D872-A0EB-10B868561296}"/>
              </a:ext>
            </a:extLst>
          </p:cNvPr>
          <p:cNvSpPr txBox="1">
            <a:spLocks/>
          </p:cNvSpPr>
          <p:nvPr/>
        </p:nvSpPr>
        <p:spPr>
          <a:xfrm>
            <a:off x="660400" y="2030994"/>
            <a:ext cx="1422184" cy="1323439"/>
          </a:xfrm>
          <a:prstGeom prst="rect">
            <a:avLst/>
          </a:prstGeom>
          <a:noFill/>
          <a:ln w="117475">
            <a:noFill/>
          </a:ln>
        </p:spPr>
        <p:txBody>
          <a:bodyPr wrap="none" rtlCol="0">
            <a:spAutoFit/>
          </a:bodyPr>
          <a:lstStyle/>
          <a:p>
            <a:r>
              <a:rPr lang="en-US" altLang="zh-CN" sz="8000" b="1" spc="100" dirty="0">
                <a:solidFill>
                  <a:schemeClr val="accent1"/>
                </a:solidFill>
                <a:effectLst>
                  <a:outerShdw blurRad="38100" dist="38100" dir="2700000" algn="tl">
                    <a:srgbClr val="000000">
                      <a:alpha val="43137"/>
                    </a:srgbClr>
                  </a:outerShdw>
                </a:effectLst>
                <a:latin typeface="思源黑体 CN" panose="020B0500000000000000" pitchFamily="34" charset="-122"/>
                <a:ea typeface="思源黑体 CN Normal" panose="020B0400000000000000" pitchFamily="34" charset="-122"/>
                <a:cs typeface="Arial" panose="020B0604020202020204" pitchFamily="34" charset="0"/>
              </a:rPr>
              <a:t>01</a:t>
            </a:r>
            <a:endParaRPr lang="zh-CN" altLang="en-US" sz="8000" b="1" spc="100" dirty="0">
              <a:solidFill>
                <a:schemeClr val="accent1"/>
              </a:solidFill>
              <a:effectLst>
                <a:outerShdw blurRad="38100" dist="38100" dir="2700000" algn="tl">
                  <a:srgbClr val="000000">
                    <a:alpha val="43137"/>
                  </a:srgbClr>
                </a:outerShdw>
              </a:effectLst>
              <a:latin typeface="思源黑体 CN" panose="020B0500000000000000" pitchFamily="34" charset="-122"/>
              <a:ea typeface="思源黑体 CN Normal" panose="020B0400000000000000" pitchFamily="34" charset="-122"/>
              <a:cs typeface="Arial" panose="020B0604020202020204" pitchFamily="34" charset="0"/>
            </a:endParaRPr>
          </a:p>
        </p:txBody>
      </p:sp>
    </p:spTree>
    <p:custDataLst>
      <p:tags r:id="rId2"/>
    </p:custDataLst>
    <p:extLst>
      <p:ext uri="{BB962C8B-B14F-4D97-AF65-F5344CB8AC3E}">
        <p14:creationId xmlns:p14="http://schemas.microsoft.com/office/powerpoint/2010/main" val="342089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îş1íḓê"/>
        <p:cNvGrpSpPr/>
        <p:nvPr/>
      </p:nvGrpSpPr>
      <p:grpSpPr>
        <a:xfrm>
          <a:off x="0" y="0"/>
          <a:ext cx="0" cy="0"/>
          <a:chOff x="0" y="0"/>
          <a:chExt cx="0" cy="0"/>
        </a:xfrm>
      </p:grpSpPr>
      <p:sp>
        <p:nvSpPr>
          <p:cNvPr id="5" name="íṩlîḑè">
            <a:extLst>
              <a:ext uri="{FF2B5EF4-FFF2-40B4-BE49-F238E27FC236}">
                <a16:creationId xmlns:a16="http://schemas.microsoft.com/office/drawing/2014/main" id="{564E1998-ECBB-DF34-BECD-294163617811}"/>
              </a:ext>
            </a:extLst>
          </p:cNvPr>
          <p:cNvSpPr txBox="1">
            <a:spLocks/>
          </p:cNvSpPr>
          <p:nvPr/>
        </p:nvSpPr>
        <p:spPr>
          <a:xfrm>
            <a:off x="9094074" y="6524243"/>
            <a:ext cx="2909888" cy="206381"/>
          </a:xfrm>
          <a:prstGeom prst="rect">
            <a:avLst/>
          </a:prstGeom>
        </p:spPr>
        <p:txBody>
          <a:bodyPr vert="horz" lIns="91440" tIns="45720" rIns="91440" bIns="45720" rtlCol="0" anchor="ctr"/>
          <a:lstStyle>
            <a:defPPr>
              <a:defRPr lang="zh-CN"/>
            </a:defPPr>
            <a:lvl1pPr marL="0" algn="r" defTabSz="914400" rtl="0" eaLnBrk="1" latinLnBrk="0" hangingPunct="1">
              <a:defRPr lang="zh-CN" altLang="en-US" sz="1000"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en-US" altLang="zh-CN" sz="1600" b="0" i="0" u="none" strike="noStrike" kern="1200" cap="none" spc="0" normalizeH="0" baseline="0" noProof="0" smtClean="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endParaRPr>
          </a:p>
        </p:txBody>
      </p:sp>
      <p:sp>
        <p:nvSpPr>
          <p:cNvPr id="6" name="内容占位符 2">
            <a:extLst>
              <a:ext uri="{FF2B5EF4-FFF2-40B4-BE49-F238E27FC236}">
                <a16:creationId xmlns:a16="http://schemas.microsoft.com/office/drawing/2014/main" id="{B9C3F43F-F908-3399-502E-16511219B79F}"/>
              </a:ext>
            </a:extLst>
          </p:cNvPr>
          <p:cNvSpPr txBox="1">
            <a:spLocks/>
          </p:cNvSpPr>
          <p:nvPr>
            <p:custDataLst>
              <p:tags r:id="rId2"/>
            </p:custDataLst>
          </p:nvPr>
        </p:nvSpPr>
        <p:spPr bwMode="auto">
          <a:xfrm>
            <a:off x="669924" y="1154184"/>
            <a:ext cx="10848976" cy="151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58B6D3">
                  <a:lumMod val="50000"/>
                </a:srgbClr>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MADE·8</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月整体市场价格变化指数为</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-4.30</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，市场成交均价</a:t>
            </a:r>
            <a:r>
              <a:rPr lang="en-US" altLang="zh-CN" b="1" noProof="0" dirty="0">
                <a:solidFill>
                  <a:prstClr val="black"/>
                </a:solidFill>
                <a:latin typeface="思源黑体 CN" panose="020B0500000000000000" pitchFamily="34" charset="-122"/>
                <a:ea typeface="思源黑体 CN" panose="020B0500000000000000" pitchFamily="34" charset="-122"/>
              </a:rPr>
              <a:t>15.83</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万</a:t>
            </a:r>
          </a:p>
          <a:p>
            <a:pPr lvl="0" eaLnBrk="1" hangingPunct="1">
              <a:lnSpc>
                <a:spcPts val="2000"/>
              </a:lnSpc>
              <a:spcAft>
                <a:spcPts val="600"/>
              </a:spcAft>
              <a:buFont typeface="Wingdings" pitchFamily="2" charset="2"/>
              <a:buChar char="Ø"/>
              <a:defRPr/>
            </a:pP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本月市场整体成交</a:t>
            </a:r>
            <a:r>
              <a:rPr lang="zh-CN" altLang="en-US" sz="1400" noProof="0" dirty="0">
                <a:solidFill>
                  <a:srgbClr val="5F5F5F"/>
                </a:solidFill>
                <a:latin typeface="思源黑体 CN" panose="020B0500000000000000" pitchFamily="34" charset="-122"/>
                <a:ea typeface="思源黑体 CN" panose="020B0500000000000000" pitchFamily="34" charset="-122"/>
              </a:rPr>
              <a:t>均价较上月下降</a:t>
            </a:r>
            <a:r>
              <a:rPr lang="en-US" altLang="zh-CN" sz="1400" dirty="0">
                <a:solidFill>
                  <a:srgbClr val="5F5F5F"/>
                </a:solidFill>
                <a:latin typeface="思源黑体 CN" panose="020B0500000000000000" pitchFamily="34" charset="-122"/>
                <a:ea typeface="思源黑体 CN" panose="020B0500000000000000" pitchFamily="34" charset="-122"/>
              </a:rPr>
              <a:t>9,736</a:t>
            </a:r>
            <a:r>
              <a:rPr lang="zh-CN" altLang="en-US" sz="1400" dirty="0">
                <a:solidFill>
                  <a:srgbClr val="5F5F5F"/>
                </a:solidFill>
                <a:latin typeface="思源黑体 CN" panose="020B0500000000000000" pitchFamily="34" charset="-122"/>
                <a:ea typeface="思源黑体 CN" panose="020B0500000000000000" pitchFamily="34" charset="-122"/>
              </a:rPr>
              <a:t>元，环比下降</a:t>
            </a:r>
            <a:r>
              <a:rPr lang="en-US" altLang="zh-CN" sz="1400" dirty="0">
                <a:solidFill>
                  <a:srgbClr val="5F5F5F"/>
                </a:solidFill>
                <a:latin typeface="思源黑体 CN" panose="020B0500000000000000" pitchFamily="34" charset="-122"/>
                <a:ea typeface="思源黑体 CN" panose="020B0500000000000000" pitchFamily="34" charset="-122"/>
              </a:rPr>
              <a:t>5.8%</a:t>
            </a:r>
            <a:endPar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endParaRPr>
          </a:p>
          <a:p>
            <a:pPr eaLnBrk="1" hangingPunct="1">
              <a:lnSpc>
                <a:spcPts val="2000"/>
              </a:lnSpc>
              <a:spcAft>
                <a:spcPts val="600"/>
              </a:spcAft>
              <a:buFont typeface="Wingdings" pitchFamily="2" charset="2"/>
              <a:buChar char="Ø"/>
              <a:defRPr/>
            </a:pPr>
            <a:r>
              <a:rPr lang="zh-CN" altLang="en-US" sz="1400" dirty="0">
                <a:solidFill>
                  <a:srgbClr val="5F5F5F"/>
                </a:solidFill>
                <a:latin typeface="思源黑体 CN" panose="020B0500000000000000" pitchFamily="34" charset="-122"/>
                <a:ea typeface="思源黑体 CN" panose="020B0500000000000000" pitchFamily="34" charset="-122"/>
              </a:rPr>
              <a:t>本月轿车和</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SUV</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市场终端成交价格有所</a:t>
            </a:r>
            <a:r>
              <a:rPr lang="zh-CN" altLang="en-US" sz="1400" noProof="0" dirty="0">
                <a:solidFill>
                  <a:srgbClr val="5F5F5F"/>
                </a:solidFill>
                <a:latin typeface="思源黑体 CN" panose="020B0500000000000000" pitchFamily="34" charset="-122"/>
                <a:ea typeface="思源黑体 CN" panose="020B0500000000000000" pitchFamily="34" charset="-122"/>
              </a:rPr>
              <a:t>下降</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，成交价格环比</a:t>
            </a:r>
            <a:r>
              <a:rPr lang="zh-CN" altLang="en-US" sz="1400" dirty="0">
                <a:solidFill>
                  <a:srgbClr val="5F5F5F"/>
                </a:solidFill>
                <a:latin typeface="思源黑体 CN" panose="020B0500000000000000" pitchFamily="34" charset="-122"/>
                <a:ea typeface="思源黑体 CN" panose="020B0500000000000000" pitchFamily="34" charset="-122"/>
              </a:rPr>
              <a:t>下降；</a:t>
            </a:r>
            <a:r>
              <a:rPr lang="en-US" altLang="zh-CN" sz="1400" dirty="0">
                <a:solidFill>
                  <a:srgbClr val="5F5F5F"/>
                </a:solidFill>
                <a:latin typeface="思源黑体 CN" panose="020B0500000000000000" pitchFamily="34" charset="-122"/>
                <a:ea typeface="思源黑体 CN" panose="020B0500000000000000" pitchFamily="34" charset="-122"/>
              </a:rPr>
              <a:t>MPV</a:t>
            </a:r>
            <a:r>
              <a:rPr lang="zh-CN" altLang="en-US" sz="1400" dirty="0">
                <a:solidFill>
                  <a:srgbClr val="5F5F5F"/>
                </a:solidFill>
                <a:latin typeface="思源黑体 CN" panose="020B0500000000000000" pitchFamily="34" charset="-122"/>
                <a:ea typeface="思源黑体 CN" panose="020B0500000000000000" pitchFamily="34" charset="-122"/>
              </a:rPr>
              <a:t>市场终端成交价及环比与上月基本持平</a:t>
            </a:r>
            <a:endParaRPr lang="en-US" altLang="zh-CN" sz="1400" dirty="0">
              <a:solidFill>
                <a:srgbClr val="5F5F5F"/>
              </a:solidFill>
              <a:latin typeface="思源黑体 CN" panose="020B0500000000000000" pitchFamily="34" charset="-122"/>
              <a:ea typeface="思源黑体 CN" panose="020B0500000000000000" pitchFamily="34" charset="-122"/>
            </a:endParaRPr>
          </a:p>
        </p:txBody>
      </p:sp>
      <p:sp>
        <p:nvSpPr>
          <p:cNvPr id="30" name="ïsľiḋè">
            <a:extLst>
              <a:ext uri="{FF2B5EF4-FFF2-40B4-BE49-F238E27FC236}">
                <a16:creationId xmlns:a16="http://schemas.microsoft.com/office/drawing/2014/main" id="{61D0CB05-BBC0-9B78-22F4-13EC102A5F48}"/>
              </a:ext>
            </a:extLst>
          </p:cNvPr>
          <p:cNvSpPr>
            <a:spLocks noGrp="1"/>
          </p:cNvSpPr>
          <p:nvPr>
            <p:ph type="title" idx="4294967295"/>
          </p:nvPr>
        </p:nvSpPr>
        <p:spPr>
          <a:xfrm>
            <a:off x="669925" y="308450"/>
            <a:ext cx="9378202" cy="720250"/>
          </a:xfrm>
        </p:spPr>
        <p:txBody>
          <a:bodyPr/>
          <a:lstStyle/>
          <a:p>
            <a:r>
              <a:rPr lang="zh-CN" altLang="en-US" dirty="0">
                <a:latin typeface="思源黑体 CN" panose="020B0500000000000000" pitchFamily="34" charset="-122"/>
                <a:ea typeface="思源黑体 CN" panose="020B0500000000000000" pitchFamily="34" charset="-122"/>
              </a:rPr>
              <a:t>加权价格变化指数</a:t>
            </a:r>
            <a:r>
              <a:rPr lang="en-US" altLang="zh-CN" dirty="0">
                <a:latin typeface="思源黑体 CN" panose="020B0500000000000000" pitchFamily="34" charset="-122"/>
                <a:ea typeface="思源黑体 CN" panose="020B0500000000000000" pitchFamily="34" charset="-122"/>
              </a:rPr>
              <a:t>—</a:t>
            </a:r>
            <a:r>
              <a:rPr lang="zh-CN" altLang="en-US" dirty="0">
                <a:latin typeface="思源黑体 CN" panose="020B0500000000000000" pitchFamily="34" charset="-122"/>
                <a:ea typeface="思源黑体 CN" panose="020B0500000000000000" pitchFamily="34" charset="-122"/>
              </a:rPr>
              <a:t>整体市场</a:t>
            </a:r>
          </a:p>
        </p:txBody>
      </p:sp>
      <p:grpSp>
        <p:nvGrpSpPr>
          <p:cNvPr id="35" name="组合 34">
            <a:extLst>
              <a:ext uri="{FF2B5EF4-FFF2-40B4-BE49-F238E27FC236}">
                <a16:creationId xmlns:a16="http://schemas.microsoft.com/office/drawing/2014/main" id="{1D81E14B-F23E-4284-C9EF-B421C76DF3C0}"/>
              </a:ext>
            </a:extLst>
          </p:cNvPr>
          <p:cNvGrpSpPr>
            <a:grpSpLocks/>
          </p:cNvGrpSpPr>
          <p:nvPr>
            <p:custDataLst>
              <p:tags r:id="rId3"/>
            </p:custDataLst>
          </p:nvPr>
        </p:nvGrpSpPr>
        <p:grpSpPr bwMode="auto">
          <a:xfrm>
            <a:off x="660400" y="2781873"/>
            <a:ext cx="4298187" cy="354343"/>
            <a:chOff x="2330450" y="2101520"/>
            <a:chExt cx="4308475" cy="354343"/>
          </a:xfrm>
          <a:solidFill>
            <a:srgbClr val="275C9D"/>
          </a:solidFill>
        </p:grpSpPr>
        <p:sp>
          <p:nvSpPr>
            <p:cNvPr id="36" name="AutoShape 12">
              <a:extLst>
                <a:ext uri="{FF2B5EF4-FFF2-40B4-BE49-F238E27FC236}">
                  <a16:creationId xmlns:a16="http://schemas.microsoft.com/office/drawing/2014/main" id="{4D8AB25B-9EED-0432-FCB0-2CD8459CA367}"/>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a:defRPr/>
              </a:pPr>
              <a:endParaRPr lang="zh-CN" altLang="en-US" kern="0">
                <a:solidFill>
                  <a:srgbClr val="FFFFFF"/>
                </a:solidFill>
                <a:latin typeface="思源黑体 CN Medium" panose="020B0600000000000000" pitchFamily="34" charset="-122"/>
                <a:ea typeface="思源黑体 CN Medium" panose="020B0600000000000000" pitchFamily="34" charset="-122"/>
              </a:endParaRPr>
            </a:p>
          </p:txBody>
        </p:sp>
        <p:sp>
          <p:nvSpPr>
            <p:cNvPr id="37" name="Text Box 10">
              <a:extLst>
                <a:ext uri="{FF2B5EF4-FFF2-40B4-BE49-F238E27FC236}">
                  <a16:creationId xmlns:a16="http://schemas.microsoft.com/office/drawing/2014/main" id="{C0D18203-453E-CB4C-14AB-680744E37124}"/>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algn="ctr">
                <a:spcBef>
                  <a:spcPct val="50000"/>
                </a:spcBef>
                <a:defRPr/>
              </a:pPr>
              <a:r>
                <a:rPr lang="zh-CN" altLang="en-US" sz="1700" b="1" kern="0" dirty="0">
                  <a:solidFill>
                    <a:srgbClr val="FFFFFF"/>
                  </a:solidFill>
                  <a:latin typeface="思源黑体 CN Medium" panose="020B0600000000000000" pitchFamily="34" charset="-122"/>
                  <a:ea typeface="思源黑体 CN Medium" panose="020B0600000000000000" pitchFamily="34" charset="-122"/>
                </a:rPr>
                <a:t>月度价格变化指数</a:t>
              </a:r>
              <a:endParaRPr lang="zh-HK" altLang="en-US" sz="1700" b="1" kern="0" dirty="0">
                <a:solidFill>
                  <a:srgbClr val="FFFFFF"/>
                </a:solidFill>
                <a:latin typeface="思源黑体 CN Medium" panose="020B0600000000000000" pitchFamily="34" charset="-122"/>
                <a:ea typeface="思源黑体 CN Medium" panose="020B0600000000000000" pitchFamily="34" charset="-122"/>
              </a:endParaRPr>
            </a:p>
          </p:txBody>
        </p:sp>
      </p:grpSp>
      <p:grpSp>
        <p:nvGrpSpPr>
          <p:cNvPr id="38" name="组合 37">
            <a:extLst>
              <a:ext uri="{FF2B5EF4-FFF2-40B4-BE49-F238E27FC236}">
                <a16:creationId xmlns:a16="http://schemas.microsoft.com/office/drawing/2014/main" id="{C39E1302-A560-42F3-E050-CD65E191127C}"/>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39" name="AutoShape 12">
              <a:extLst>
                <a:ext uri="{FF2B5EF4-FFF2-40B4-BE49-F238E27FC236}">
                  <a16:creationId xmlns:a16="http://schemas.microsoft.com/office/drawing/2014/main" id="{1AF317F7-9E72-9F96-96EF-5551B18CFD4B}"/>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a:defRPr/>
              </a:pPr>
              <a:endParaRPr lang="zh-CN" altLang="en-US" kern="0">
                <a:solidFill>
                  <a:srgbClr val="FFFFFF"/>
                </a:solidFill>
                <a:latin typeface="思源黑体 CN Medium" panose="020B0600000000000000" pitchFamily="34" charset="-122"/>
                <a:ea typeface="思源黑体 CN Medium" panose="020B0600000000000000" pitchFamily="34" charset="-122"/>
              </a:endParaRPr>
            </a:p>
          </p:txBody>
        </p:sp>
        <p:sp>
          <p:nvSpPr>
            <p:cNvPr id="40" name="Text Box 10">
              <a:extLst>
                <a:ext uri="{FF2B5EF4-FFF2-40B4-BE49-F238E27FC236}">
                  <a16:creationId xmlns:a16="http://schemas.microsoft.com/office/drawing/2014/main" id="{71AE4168-950C-AE56-4133-F11B3188E26B}"/>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algn="ctr">
                <a:spcBef>
                  <a:spcPct val="50000"/>
                </a:spcBef>
                <a:defRPr/>
              </a:pPr>
              <a:r>
                <a:rPr lang="zh-CN" altLang="en-US" sz="1700" b="1" kern="0" dirty="0">
                  <a:solidFill>
                    <a:srgbClr val="FFFFFF"/>
                  </a:solidFill>
                  <a:latin typeface="思源黑体 CN Medium" panose="020B0600000000000000" pitchFamily="34" charset="-122"/>
                  <a:ea typeface="思源黑体 CN Medium" panose="020B0600000000000000" pitchFamily="34" charset="-122"/>
                </a:rPr>
                <a:t>月度销量环比变化</a:t>
              </a:r>
              <a:endParaRPr lang="zh-HK" altLang="en-US" sz="1700" b="1" kern="0" dirty="0">
                <a:solidFill>
                  <a:srgbClr val="FFFFFF"/>
                </a:solidFill>
                <a:latin typeface="思源黑体 CN Medium" panose="020B0600000000000000" pitchFamily="34" charset="-122"/>
                <a:ea typeface="思源黑体 CN Medium" panose="020B0600000000000000" pitchFamily="34" charset="-122"/>
              </a:endParaRPr>
            </a:p>
          </p:txBody>
        </p:sp>
      </p:grpSp>
      <p:sp>
        <p:nvSpPr>
          <p:cNvPr id="41" name="文本框 40">
            <a:extLst>
              <a:ext uri="{FF2B5EF4-FFF2-40B4-BE49-F238E27FC236}">
                <a16:creationId xmlns:a16="http://schemas.microsoft.com/office/drawing/2014/main" id="{5779D6B9-65E6-EDDA-1092-C02144CE4985}"/>
              </a:ext>
            </a:extLst>
          </p:cNvPr>
          <p:cNvSpPr txBox="1"/>
          <p:nvPr/>
        </p:nvSpPr>
        <p:spPr>
          <a:xfrm>
            <a:off x="5266430" y="3254546"/>
            <a:ext cx="2946400"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1" i="0" u="none" strike="noStrike" kern="0" cap="none" spc="0" normalizeH="0" baseline="0" noProof="0" dirty="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rPr>
              <a:t>本月整体市场监测车型销量合计</a:t>
            </a:r>
            <a:r>
              <a:rPr kumimoji="0" lang="en-US" altLang="zh-CN" sz="900" b="1" i="0" u="none" strike="noStrike" kern="0" cap="none" spc="0" normalizeH="0" baseline="0" noProof="0" dirty="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rPr>
              <a:t>187.0</a:t>
            </a:r>
            <a:r>
              <a:rPr kumimoji="0" lang="zh-CN" altLang="en-US" sz="900" b="1" i="0" u="none" strike="noStrike" kern="0" cap="none" spc="0" normalizeH="0" baseline="0" noProof="0" dirty="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rPr>
              <a:t>万辆</a:t>
            </a:r>
          </a:p>
        </p:txBody>
      </p:sp>
      <p:graphicFrame>
        <p:nvGraphicFramePr>
          <p:cNvPr id="42" name="图表 41">
            <a:extLst>
              <a:ext uri="{FF2B5EF4-FFF2-40B4-BE49-F238E27FC236}">
                <a16:creationId xmlns:a16="http://schemas.microsoft.com/office/drawing/2014/main" id="{40302F1F-9E86-8863-B6A6-89182BEE068C}"/>
              </a:ext>
            </a:extLst>
          </p:cNvPr>
          <p:cNvGraphicFramePr/>
          <p:nvPr>
            <p:extLst>
              <p:ext uri="{D42A27DB-BD31-4B8C-83A1-F6EECF244321}">
                <p14:modId xmlns:p14="http://schemas.microsoft.com/office/powerpoint/2010/main" val="880692226"/>
              </p:ext>
            </p:extLst>
          </p:nvPr>
        </p:nvGraphicFramePr>
        <p:xfrm>
          <a:off x="10277126" y="3659281"/>
          <a:ext cx="1080000" cy="227422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3" name="表格 11">
            <a:extLst>
              <a:ext uri="{FF2B5EF4-FFF2-40B4-BE49-F238E27FC236}">
                <a16:creationId xmlns:a16="http://schemas.microsoft.com/office/drawing/2014/main" id="{A44C87D2-FABA-A127-D49E-208AC342C371}"/>
              </a:ext>
            </a:extLst>
          </p:cNvPr>
          <p:cNvGraphicFramePr>
            <a:graphicFrameLocks noGrp="1"/>
          </p:cNvGraphicFramePr>
          <p:nvPr>
            <p:extLst>
              <p:ext uri="{D42A27DB-BD31-4B8C-83A1-F6EECF244321}">
                <p14:modId xmlns:p14="http://schemas.microsoft.com/office/powerpoint/2010/main" val="2081125499"/>
              </p:ext>
            </p:extLst>
          </p:nvPr>
        </p:nvGraphicFramePr>
        <p:xfrm>
          <a:off x="9696049" y="3658876"/>
          <a:ext cx="646981" cy="2315205"/>
        </p:xfrm>
        <a:graphic>
          <a:graphicData uri="http://schemas.openxmlformats.org/drawingml/2006/table">
            <a:tbl>
              <a:tblPr firstRow="1" bandRow="1"/>
              <a:tblGrid>
                <a:gridCol w="646981">
                  <a:extLst>
                    <a:ext uri="{9D8B030D-6E8A-4147-A177-3AD203B41FA5}">
                      <a16:colId xmlns:a16="http://schemas.microsoft.com/office/drawing/2014/main" val="15100173"/>
                    </a:ext>
                  </a:extLst>
                </a:gridCol>
              </a:tblGrid>
              <a:tr h="771735">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1000" b="0" dirty="0">
                          <a:solidFill>
                            <a:schemeClr val="bg2">
                              <a:lumMod val="25000"/>
                            </a:schemeClr>
                          </a:solidFill>
                          <a:latin typeface="思源黑体 CN Heavy" panose="020B0A00000000000000" pitchFamily="34" charset="-122"/>
                          <a:ea typeface="思源黑体 CN Heavy" panose="020B0A00000000000000" pitchFamily="34" charset="-122"/>
                        </a:rPr>
                        <a:t>轿车</a:t>
                      </a:r>
                      <a:endParaRPr lang="en-US" altLang="zh-CN" sz="1000" b="0" dirty="0">
                        <a:solidFill>
                          <a:schemeClr val="bg2">
                            <a:lumMod val="25000"/>
                          </a:schemeClr>
                        </a:solidFill>
                        <a:latin typeface="思源黑体 CN Heavy" panose="020B0A00000000000000" pitchFamily="34" charset="-122"/>
                        <a:ea typeface="思源黑体 CN Heavy" panose="020B0A00000000000000" pitchFamily="34" charset="-122"/>
                      </a:endParaRPr>
                    </a:p>
                    <a:p>
                      <a:pPr marL="0" algn="ctr" defTabSz="914400" rtl="0" eaLnBrk="1" latinLnBrk="0" hangingPunct="1"/>
                      <a:r>
                        <a:rPr lang="en-US" altLang="zh-CN" sz="900" b="1" kern="1200" dirty="0">
                          <a:solidFill>
                            <a:srgbClr val="006100"/>
                          </a:solidFill>
                          <a:latin typeface="思源黑体 CN Heavy" panose="020B0A00000000000000" pitchFamily="34" charset="-122"/>
                          <a:ea typeface="思源黑体 CN Heavy" panose="020B0A00000000000000" pitchFamily="34" charset="-122"/>
                          <a:cs typeface="+mn-cs"/>
                        </a:rPr>
                        <a:t>-8.2%</a:t>
                      </a:r>
                      <a:endParaRPr lang="zh-CN" altLang="en-US" sz="900" b="1" kern="1200" dirty="0">
                        <a:solidFill>
                          <a:srgbClr val="006100"/>
                        </a:solidFill>
                        <a:latin typeface="思源黑体 CN Heavy" panose="020B0A00000000000000" pitchFamily="34" charset="-122"/>
                        <a:ea typeface="思源黑体 CN Heavy" panose="020B0A00000000000000" pitchFamily="34" charset="-122"/>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77173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marL="0" algn="ctr" defTabSz="914400" rtl="0" eaLnBrk="1" latinLnBrk="0" hangingPunct="1"/>
                      <a:r>
                        <a:rPr lang="en-US" altLang="zh-CN" sz="1000" b="0" kern="1200" dirty="0">
                          <a:solidFill>
                            <a:schemeClr val="bg2">
                              <a:lumMod val="25000"/>
                            </a:schemeClr>
                          </a:solidFill>
                          <a:latin typeface="思源黑体 CN Heavy" panose="020B0A00000000000000" pitchFamily="34" charset="-122"/>
                          <a:ea typeface="思源黑体 CN Heavy" panose="020B0A00000000000000" pitchFamily="34" charset="-122"/>
                          <a:cs typeface="+mn-cs"/>
                        </a:rPr>
                        <a:t>SUV</a:t>
                      </a:r>
                    </a:p>
                    <a:p>
                      <a:pPr marL="0" algn="ctr" defTabSz="914400" rtl="0" eaLnBrk="1" latinLnBrk="0" hangingPunct="1"/>
                      <a:r>
                        <a:rPr lang="en-US" altLang="zh-CN" sz="900" b="1" kern="1200" dirty="0">
                          <a:solidFill>
                            <a:srgbClr val="006100"/>
                          </a:solidFill>
                          <a:latin typeface="思源黑体 CN Heavy" panose="020B0A00000000000000" pitchFamily="34" charset="-122"/>
                          <a:ea typeface="思源黑体 CN Heavy" panose="020B0A00000000000000" pitchFamily="34" charset="-122"/>
                          <a:cs typeface="+mn-cs"/>
                        </a:rPr>
                        <a:t>-4.3%</a:t>
                      </a:r>
                      <a:endParaRPr lang="zh-CN" altLang="en-US" sz="900" b="1" kern="1200" dirty="0">
                        <a:solidFill>
                          <a:srgbClr val="006100"/>
                        </a:solidFill>
                        <a:latin typeface="思源黑体 CN Heavy" panose="020B0A00000000000000" pitchFamily="34" charset="-122"/>
                        <a:ea typeface="思源黑体 CN Heavy" panose="020B0A00000000000000" pitchFamily="34" charset="-122"/>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77173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marL="0" algn="ctr" defTabSz="914400" rtl="0" eaLnBrk="1" latinLnBrk="0" hangingPunct="1"/>
                      <a:r>
                        <a:rPr lang="en-US" altLang="zh-CN" sz="1000" b="0" kern="1200" dirty="0">
                          <a:solidFill>
                            <a:schemeClr val="bg2">
                              <a:lumMod val="25000"/>
                            </a:schemeClr>
                          </a:solidFill>
                          <a:latin typeface="思源黑体 CN Heavy" panose="020B0A00000000000000" pitchFamily="34" charset="-122"/>
                          <a:ea typeface="思源黑体 CN Heavy" panose="020B0A00000000000000" pitchFamily="34" charset="-122"/>
                          <a:cs typeface="+mn-cs"/>
                        </a:rPr>
                        <a:t>MPV</a:t>
                      </a:r>
                    </a:p>
                    <a:p>
                      <a:pPr marL="0" algn="ctr" defTabSz="914400" rtl="0" eaLnBrk="1" latinLnBrk="0" hangingPunct="1"/>
                      <a:r>
                        <a:rPr lang="en-US" altLang="zh-CN" sz="900" b="1" kern="1200" dirty="0">
                          <a:solidFill>
                            <a:srgbClr val="C00000"/>
                          </a:solidFill>
                          <a:latin typeface="思源黑体 CN Heavy" panose="020B0A00000000000000" pitchFamily="34" charset="-122"/>
                          <a:ea typeface="思源黑体 CN Heavy" panose="020B0A00000000000000" pitchFamily="34" charset="-122"/>
                          <a:cs typeface="+mn-cs"/>
                        </a:rPr>
                        <a:t>+0.1%</a:t>
                      </a:r>
                      <a:endParaRPr lang="zh-CN" altLang="en-US" sz="900" b="1" kern="1200" dirty="0">
                        <a:solidFill>
                          <a:srgbClr val="C00000"/>
                        </a:solidFill>
                        <a:latin typeface="思源黑体 CN Heavy" panose="020B0A00000000000000" pitchFamily="34" charset="-122"/>
                        <a:ea typeface="思源黑体 CN Heavy" panose="020B0A00000000000000"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bl>
          </a:graphicData>
        </a:graphic>
      </p:graphicFrame>
      <p:graphicFrame>
        <p:nvGraphicFramePr>
          <p:cNvPr id="44" name="表格 12">
            <a:extLst>
              <a:ext uri="{FF2B5EF4-FFF2-40B4-BE49-F238E27FC236}">
                <a16:creationId xmlns:a16="http://schemas.microsoft.com/office/drawing/2014/main" id="{2930D159-31B5-72AE-1FAB-436F092DD712}"/>
              </a:ext>
            </a:extLst>
          </p:cNvPr>
          <p:cNvGraphicFramePr>
            <a:graphicFrameLocks noGrp="1"/>
          </p:cNvGraphicFramePr>
          <p:nvPr>
            <p:extLst>
              <p:ext uri="{D42A27DB-BD31-4B8C-83A1-F6EECF244321}">
                <p14:modId xmlns:p14="http://schemas.microsoft.com/office/powerpoint/2010/main" val="1954513552"/>
              </p:ext>
            </p:extLst>
          </p:nvPr>
        </p:nvGraphicFramePr>
        <p:xfrm>
          <a:off x="8544144" y="3254546"/>
          <a:ext cx="2938443" cy="476074"/>
        </p:xfrm>
        <a:graphic>
          <a:graphicData uri="http://schemas.openxmlformats.org/drawingml/2006/table">
            <a:tbl>
              <a:tblPr firstRow="1" bandRow="1"/>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tx1"/>
                          </a:solidFill>
                          <a:latin typeface="思源黑体 CN Normal" panose="020B0400000000000000" pitchFamily="34" charset="-122"/>
                          <a:ea typeface="思源黑体 CN Normal" panose="020B0400000000000000" pitchFamily="34" charset="-122"/>
                        </a:rPr>
                        <a:t>上月成交均价</a:t>
                      </a:r>
                      <a:endParaRPr lang="en-US" altLang="zh-CN" sz="900" dirty="0">
                        <a:solidFill>
                          <a:schemeClr val="tx1"/>
                        </a:solidFill>
                        <a:latin typeface="思源黑体 CN Normal" panose="020B0400000000000000" pitchFamily="34" charset="-122"/>
                        <a:ea typeface="思源黑体 CN Normal" panose="020B0400000000000000" pitchFamily="34" charset="-122"/>
                      </a:endParaRPr>
                    </a:p>
                    <a:p>
                      <a:pPr algn="ctr"/>
                      <a:r>
                        <a:rPr lang="en-US" altLang="zh-CN" sz="900" dirty="0">
                          <a:solidFill>
                            <a:schemeClr val="tx1"/>
                          </a:solidFill>
                          <a:latin typeface="思源黑体 CN Normal" panose="020B0400000000000000" pitchFamily="34" charset="-122"/>
                          <a:ea typeface="思源黑体 CN Normal" panose="020B0400000000000000" pitchFamily="34" charset="-122"/>
                        </a:rPr>
                        <a:t>(</a:t>
                      </a:r>
                      <a:r>
                        <a:rPr lang="zh-CN" altLang="en-US" sz="900" dirty="0">
                          <a:solidFill>
                            <a:schemeClr val="tx1"/>
                          </a:solidFill>
                          <a:latin typeface="思源黑体 CN Normal" panose="020B0400000000000000" pitchFamily="34" charset="-122"/>
                          <a:ea typeface="思源黑体 CN Normal" panose="020B0400000000000000" pitchFamily="34" charset="-122"/>
                        </a:rPr>
                        <a:t>万元</a:t>
                      </a:r>
                      <a:r>
                        <a:rPr lang="en-US" altLang="zh-CN" sz="900" dirty="0">
                          <a:solidFill>
                            <a:schemeClr val="tx1"/>
                          </a:solidFill>
                          <a:latin typeface="思源黑体 CN Normal" panose="020B0400000000000000" pitchFamily="34" charset="-122"/>
                          <a:ea typeface="思源黑体 CN Normal" panose="020B0400000000000000" pitchFamily="34" charset="-122"/>
                        </a:rPr>
                        <a:t>)</a:t>
                      </a:r>
                      <a:endParaRPr lang="zh-CN" altLang="en-US" sz="900" dirty="0">
                        <a:solidFill>
                          <a:schemeClr val="tx1"/>
                        </a:solidFill>
                        <a:latin typeface="思源黑体 CN Normal" panose="020B04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marL="0" algn="ctr" defTabSz="914354" rtl="0" eaLnBrk="1" latinLnBrk="0" hangingPunct="1"/>
                      <a:r>
                        <a:rPr lang="zh-CN" altLang="en-US" sz="900" b="1" kern="1200" dirty="0">
                          <a:solidFill>
                            <a:schemeClr val="tx1"/>
                          </a:solidFill>
                          <a:latin typeface="思源黑体 CN Normal" panose="020B0400000000000000" pitchFamily="34" charset="-122"/>
                          <a:ea typeface="思源黑体 CN Normal" panose="020B0400000000000000" pitchFamily="34" charset="-122"/>
                          <a:cs typeface="+mn-cs"/>
                        </a:rPr>
                        <a:t>车身形式</a:t>
                      </a:r>
                      <a:endParaRPr lang="en-US" altLang="zh-CN" sz="900" b="1" kern="1200" dirty="0">
                        <a:solidFill>
                          <a:schemeClr val="tx1"/>
                        </a:solidFill>
                        <a:latin typeface="思源黑体 CN Normal" panose="020B0400000000000000" pitchFamily="34" charset="-122"/>
                        <a:ea typeface="思源黑体 CN Normal" panose="020B0400000000000000" pitchFamily="34" charset="-122"/>
                        <a:cs typeface="+mn-cs"/>
                      </a:endParaRPr>
                    </a:p>
                    <a:p>
                      <a:pPr marL="0" algn="ctr" defTabSz="914354" rtl="0" eaLnBrk="1" latinLnBrk="0" hangingPunct="1"/>
                      <a:r>
                        <a:rPr lang="zh-CN" altLang="en-US" sz="900" b="1" kern="1200" dirty="0">
                          <a:solidFill>
                            <a:schemeClr val="tx1"/>
                          </a:solidFill>
                          <a:latin typeface="思源黑体 CN Normal" panose="020B0400000000000000" pitchFamily="34" charset="-122"/>
                          <a:ea typeface="思源黑体 CN Normal" panose="020B0400000000000000" pitchFamily="34" charset="-122"/>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tx1"/>
                          </a:solidFill>
                          <a:latin typeface="思源黑体 CN Normal" panose="020B0400000000000000" pitchFamily="34" charset="-122"/>
                          <a:ea typeface="思源黑体 CN Normal" panose="020B0400000000000000" pitchFamily="34" charset="-122"/>
                        </a:rPr>
                        <a:t>本月成交均价</a:t>
                      </a:r>
                      <a:endParaRPr lang="en-US" altLang="zh-CN" sz="900" dirty="0">
                        <a:solidFill>
                          <a:schemeClr val="tx1"/>
                        </a:solidFill>
                        <a:latin typeface="思源黑体 CN Normal" panose="020B0400000000000000" pitchFamily="34" charset="-122"/>
                        <a:ea typeface="思源黑体 CN Normal" panose="020B0400000000000000" pitchFamily="34" charset="-122"/>
                      </a:endParaRPr>
                    </a:p>
                    <a:p>
                      <a:pPr algn="ctr"/>
                      <a:r>
                        <a:rPr lang="en-US" altLang="zh-CN" sz="900" dirty="0">
                          <a:solidFill>
                            <a:schemeClr val="tx1"/>
                          </a:solidFill>
                          <a:latin typeface="思源黑体 CN Normal" panose="020B0400000000000000" pitchFamily="34" charset="-122"/>
                          <a:ea typeface="思源黑体 CN Normal" panose="020B0400000000000000" pitchFamily="34" charset="-122"/>
                        </a:rPr>
                        <a:t>(</a:t>
                      </a:r>
                      <a:r>
                        <a:rPr lang="zh-CN" altLang="en-US" sz="900" dirty="0">
                          <a:solidFill>
                            <a:schemeClr val="tx1"/>
                          </a:solidFill>
                          <a:latin typeface="思源黑体 CN Normal" panose="020B0400000000000000" pitchFamily="34" charset="-122"/>
                          <a:ea typeface="思源黑体 CN Normal" panose="020B0400000000000000" pitchFamily="34" charset="-122"/>
                        </a:rPr>
                        <a:t>万元</a:t>
                      </a:r>
                      <a:r>
                        <a:rPr lang="en-US" altLang="zh-CN" sz="900" dirty="0">
                          <a:solidFill>
                            <a:schemeClr val="tx1"/>
                          </a:solidFill>
                          <a:latin typeface="思源黑体 CN Normal" panose="020B0400000000000000" pitchFamily="34" charset="-122"/>
                          <a:ea typeface="思源黑体 CN Normal" panose="020B0400000000000000" pitchFamily="34" charset="-122"/>
                        </a:rPr>
                        <a:t>)</a:t>
                      </a:r>
                      <a:endParaRPr lang="zh-CN" altLang="en-US" sz="900" dirty="0">
                        <a:solidFill>
                          <a:schemeClr val="tx1"/>
                        </a:solidFill>
                        <a:latin typeface="思源黑体 CN Normal" panose="020B04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pSp>
        <p:nvGrpSpPr>
          <p:cNvPr id="45" name="组合 44">
            <a:extLst>
              <a:ext uri="{FF2B5EF4-FFF2-40B4-BE49-F238E27FC236}">
                <a16:creationId xmlns:a16="http://schemas.microsoft.com/office/drawing/2014/main" id="{72009421-1D7C-EDC9-0ABC-C016114FE9F9}"/>
              </a:ext>
            </a:extLst>
          </p:cNvPr>
          <p:cNvGrpSpPr>
            <a:grpSpLocks/>
          </p:cNvGrpSpPr>
          <p:nvPr>
            <p:custDataLst>
              <p:tags r:id="rId5"/>
            </p:custDataLst>
          </p:nvPr>
        </p:nvGrpSpPr>
        <p:grpSpPr bwMode="auto">
          <a:xfrm>
            <a:off x="8511016" y="2781873"/>
            <a:ext cx="3020583" cy="354343"/>
            <a:chOff x="2330450" y="2101520"/>
            <a:chExt cx="4308475" cy="354343"/>
          </a:xfrm>
          <a:solidFill>
            <a:srgbClr val="275C9D"/>
          </a:solidFill>
        </p:grpSpPr>
        <p:sp>
          <p:nvSpPr>
            <p:cNvPr id="46" name="AutoShape 12">
              <a:extLst>
                <a:ext uri="{FF2B5EF4-FFF2-40B4-BE49-F238E27FC236}">
                  <a16:creationId xmlns:a16="http://schemas.microsoft.com/office/drawing/2014/main" id="{07DB5D03-0E5A-A3CC-6C35-81A05CD4D5D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a:defRPr/>
              </a:pPr>
              <a:endParaRPr lang="zh-CN" altLang="en-US" kern="0">
                <a:solidFill>
                  <a:srgbClr val="FFFFFF"/>
                </a:solidFill>
                <a:latin typeface="思源黑体 CN Medium" panose="020B0600000000000000" pitchFamily="34" charset="-122"/>
                <a:ea typeface="思源黑体 CN Medium" panose="020B0600000000000000" pitchFamily="34" charset="-122"/>
              </a:endParaRPr>
            </a:p>
          </p:txBody>
        </p:sp>
        <p:sp>
          <p:nvSpPr>
            <p:cNvPr id="47" name="Text Box 10">
              <a:extLst>
                <a:ext uri="{FF2B5EF4-FFF2-40B4-BE49-F238E27FC236}">
                  <a16:creationId xmlns:a16="http://schemas.microsoft.com/office/drawing/2014/main" id="{91A51B6A-3FCF-C0AA-67E5-CC4B87BBB627}"/>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algn="ctr">
                <a:spcBef>
                  <a:spcPct val="50000"/>
                </a:spcBef>
                <a:defRPr/>
              </a:pPr>
              <a:r>
                <a:rPr lang="zh-CN" altLang="en-US" sz="1700" b="1" kern="0" dirty="0">
                  <a:solidFill>
                    <a:srgbClr val="FFFFFF"/>
                  </a:solidFill>
                  <a:latin typeface="思源黑体 CN Medium" panose="020B0600000000000000" pitchFamily="34" charset="-122"/>
                  <a:ea typeface="思源黑体 CN Medium" panose="020B0600000000000000" pitchFamily="34" charset="-122"/>
                </a:rPr>
                <a:t>月度均价环比变化</a:t>
              </a:r>
              <a:endParaRPr lang="zh-HK" altLang="en-US" sz="1700" b="1" kern="0" dirty="0">
                <a:solidFill>
                  <a:srgbClr val="FFFFFF"/>
                </a:solidFill>
                <a:latin typeface="思源黑体 CN Medium" panose="020B0600000000000000" pitchFamily="34" charset="-122"/>
                <a:ea typeface="思源黑体 CN Medium" panose="020B0600000000000000" pitchFamily="34" charset="-122"/>
              </a:endParaRPr>
            </a:p>
          </p:txBody>
        </p:sp>
      </p:grpSp>
      <p:graphicFrame>
        <p:nvGraphicFramePr>
          <p:cNvPr id="48" name="图表 47">
            <a:extLst>
              <a:ext uri="{FF2B5EF4-FFF2-40B4-BE49-F238E27FC236}">
                <a16:creationId xmlns:a16="http://schemas.microsoft.com/office/drawing/2014/main" id="{118B8C74-EB11-3AA1-4855-42D648F3B3C0}"/>
              </a:ext>
            </a:extLst>
          </p:cNvPr>
          <p:cNvGraphicFramePr/>
          <p:nvPr>
            <p:extLst>
              <p:ext uri="{D42A27DB-BD31-4B8C-83A1-F6EECF244321}">
                <p14:modId xmlns:p14="http://schemas.microsoft.com/office/powerpoint/2010/main" val="4214186615"/>
              </p:ext>
            </p:extLst>
          </p:nvPr>
        </p:nvGraphicFramePr>
        <p:xfrm>
          <a:off x="4755572" y="3423281"/>
          <a:ext cx="3910930" cy="2602187"/>
        </p:xfrm>
        <a:graphic>
          <a:graphicData uri="http://schemas.openxmlformats.org/drawingml/2006/chart">
            <c:chart xmlns:c="http://schemas.openxmlformats.org/drawingml/2006/chart" xmlns:r="http://schemas.openxmlformats.org/officeDocument/2006/relationships" r:id="rId9"/>
          </a:graphicData>
        </a:graphic>
      </p:graphicFrame>
      <p:sp>
        <p:nvSpPr>
          <p:cNvPr id="49" name="文本框 48">
            <a:extLst>
              <a:ext uri="{FF2B5EF4-FFF2-40B4-BE49-F238E27FC236}">
                <a16:creationId xmlns:a16="http://schemas.microsoft.com/office/drawing/2014/main" id="{B814328A-DA5D-0461-070F-4F64CC45AC9F}"/>
              </a:ext>
            </a:extLst>
          </p:cNvPr>
          <p:cNvSpPr txBox="1"/>
          <p:nvPr/>
        </p:nvSpPr>
        <p:spPr>
          <a:xfrm>
            <a:off x="5927935" y="3902546"/>
            <a:ext cx="1044000" cy="692497"/>
          </a:xfrm>
          <a:prstGeom prst="rect">
            <a:avLst/>
          </a:prstGeom>
          <a:noFill/>
        </p:spPr>
        <p:txBody>
          <a:bodyPr wrap="square" rtlCol="0">
            <a:spAutoFit/>
          </a:bodyPr>
          <a:lstStyle/>
          <a:p>
            <a:pPr algn="ctr">
              <a:lnSpc>
                <a:spcPct val="150000"/>
              </a:lnSpc>
              <a:defRPr/>
            </a:pPr>
            <a:r>
              <a:rPr lang="en-US" altLang="zh-CN" sz="1400" b="1" dirty="0">
                <a:solidFill>
                  <a:srgbClr val="FFFFFF"/>
                </a:solidFill>
                <a:latin typeface="思源黑体 CN" panose="020B0500000000000000" pitchFamily="34" charset="-122"/>
                <a:ea typeface="思源黑体 CN" panose="020B0500000000000000" pitchFamily="34" charset="-122"/>
              </a:rPr>
              <a:t>SUV</a:t>
            </a:r>
          </a:p>
          <a:p>
            <a:pPr algn="ctr">
              <a:lnSpc>
                <a:spcPct val="150000"/>
              </a:lnSpc>
              <a:defRPr/>
            </a:pPr>
            <a:r>
              <a:rPr lang="zh-CN" altLang="en-US" sz="700" dirty="0">
                <a:solidFill>
                  <a:srgbClr val="FFFFFF"/>
                </a:solidFill>
                <a:latin typeface="思源黑体 CN" panose="020B0500000000000000" pitchFamily="34" charset="-122"/>
                <a:ea typeface="思源黑体 CN" panose="020B0500000000000000" pitchFamily="34" charset="-122"/>
              </a:rPr>
              <a:t>监测销量</a:t>
            </a:r>
            <a:r>
              <a:rPr lang="en-US" altLang="zh-CN" sz="700" dirty="0">
                <a:solidFill>
                  <a:srgbClr val="FFFFFF"/>
                </a:solidFill>
                <a:latin typeface="思源黑体 CN" panose="020B0500000000000000" pitchFamily="34" charset="-122"/>
                <a:ea typeface="思源黑体 CN" panose="020B0500000000000000" pitchFamily="34" charset="-122"/>
              </a:rPr>
              <a:t>: 90.5</a:t>
            </a:r>
            <a:r>
              <a:rPr lang="zh-CN" altLang="en-US" sz="700" dirty="0">
                <a:solidFill>
                  <a:srgbClr val="FFFFFF"/>
                </a:solidFill>
                <a:latin typeface="思源黑体 CN" panose="020B0500000000000000" pitchFamily="34" charset="-122"/>
                <a:ea typeface="思源黑体 CN" panose="020B0500000000000000" pitchFamily="34" charset="-122"/>
              </a:rPr>
              <a:t>万辆</a:t>
            </a:r>
            <a:endParaRPr lang="en-US" altLang="zh-CN" sz="700" dirty="0">
              <a:solidFill>
                <a:srgbClr val="FFFFFF"/>
              </a:solidFill>
              <a:latin typeface="思源黑体 CN" panose="020B0500000000000000" pitchFamily="34" charset="-122"/>
              <a:ea typeface="思源黑体 CN" panose="020B0500000000000000" pitchFamily="34" charset="-122"/>
            </a:endParaRPr>
          </a:p>
          <a:p>
            <a:pPr algn="ctr">
              <a:lnSpc>
                <a:spcPts val="900"/>
              </a:lnSpc>
              <a:defRPr/>
            </a:pPr>
            <a:r>
              <a:rPr lang="zh-CN" altLang="en-US" sz="700" dirty="0">
                <a:solidFill>
                  <a:srgbClr val="FFFFFF"/>
                </a:solidFill>
                <a:latin typeface="思源黑体 CN" panose="020B0500000000000000" pitchFamily="34" charset="-122"/>
                <a:ea typeface="思源黑体 CN" panose="020B0500000000000000" pitchFamily="34" charset="-122"/>
              </a:rPr>
              <a:t>份额占比</a:t>
            </a:r>
            <a:r>
              <a:rPr lang="en-US" altLang="zh-CN" sz="700" dirty="0">
                <a:solidFill>
                  <a:srgbClr val="FFFFFF"/>
                </a:solidFill>
                <a:latin typeface="思源黑体 CN" panose="020B0500000000000000" pitchFamily="34" charset="-122"/>
                <a:ea typeface="思源黑体 CN" panose="020B0500000000000000" pitchFamily="34" charset="-122"/>
              </a:rPr>
              <a:t>: 48%</a:t>
            </a:r>
          </a:p>
        </p:txBody>
      </p:sp>
      <p:sp>
        <p:nvSpPr>
          <p:cNvPr id="50" name="文本框 49">
            <a:extLst>
              <a:ext uri="{FF2B5EF4-FFF2-40B4-BE49-F238E27FC236}">
                <a16:creationId xmlns:a16="http://schemas.microsoft.com/office/drawing/2014/main" id="{F646BDF4-1846-F0FD-AF52-31373012F56E}"/>
              </a:ext>
            </a:extLst>
          </p:cNvPr>
          <p:cNvSpPr txBox="1"/>
          <p:nvPr/>
        </p:nvSpPr>
        <p:spPr>
          <a:xfrm>
            <a:off x="5927935" y="4918381"/>
            <a:ext cx="1044000" cy="692497"/>
          </a:xfrm>
          <a:prstGeom prst="rect">
            <a:avLst/>
          </a:prstGeom>
          <a:noFill/>
        </p:spPr>
        <p:txBody>
          <a:bodyPr wrap="square" rtlCol="0">
            <a:spAutoFit/>
          </a:bodyPr>
          <a:lstStyle/>
          <a:p>
            <a:pPr algn="ctr">
              <a:lnSpc>
                <a:spcPct val="150000"/>
              </a:lnSpc>
              <a:defRPr/>
            </a:pPr>
            <a:r>
              <a:rPr lang="zh-CN" altLang="en-US" sz="1400" b="1" dirty="0">
                <a:solidFill>
                  <a:srgbClr val="FFFFFF"/>
                </a:solidFill>
                <a:latin typeface="思源黑体 CN" panose="020B0500000000000000" pitchFamily="34" charset="-122"/>
                <a:ea typeface="思源黑体 CN" panose="020B0500000000000000" pitchFamily="34" charset="-122"/>
              </a:rPr>
              <a:t>轿车</a:t>
            </a:r>
            <a:endParaRPr lang="en-US" altLang="zh-CN" sz="1400" b="1" dirty="0">
              <a:solidFill>
                <a:srgbClr val="FFFFFF"/>
              </a:solidFill>
              <a:latin typeface="思源黑体 CN" panose="020B0500000000000000" pitchFamily="34" charset="-122"/>
              <a:ea typeface="思源黑体 CN" panose="020B0500000000000000" pitchFamily="34" charset="-122"/>
            </a:endParaRPr>
          </a:p>
          <a:p>
            <a:pPr algn="ctr">
              <a:lnSpc>
                <a:spcPct val="150000"/>
              </a:lnSpc>
              <a:defRPr/>
            </a:pPr>
            <a:r>
              <a:rPr lang="zh-CN" altLang="en-US" sz="700" dirty="0">
                <a:solidFill>
                  <a:srgbClr val="FFFFFF"/>
                </a:solidFill>
                <a:latin typeface="思源黑体 CN" panose="020B0500000000000000" pitchFamily="34" charset="-122"/>
                <a:ea typeface="思源黑体 CN" panose="020B0500000000000000" pitchFamily="34" charset="-122"/>
              </a:rPr>
              <a:t>监测销量</a:t>
            </a:r>
            <a:r>
              <a:rPr lang="en-US" altLang="zh-CN" sz="700" dirty="0">
                <a:solidFill>
                  <a:srgbClr val="FFFFFF"/>
                </a:solidFill>
                <a:latin typeface="思源黑体 CN" panose="020B0500000000000000" pitchFamily="34" charset="-122"/>
                <a:ea typeface="思源黑体 CN" panose="020B0500000000000000" pitchFamily="34" charset="-122"/>
              </a:rPr>
              <a:t>: 89.1</a:t>
            </a:r>
            <a:r>
              <a:rPr lang="zh-CN" altLang="en-US" sz="700" dirty="0">
                <a:solidFill>
                  <a:srgbClr val="FFFFFF"/>
                </a:solidFill>
                <a:latin typeface="思源黑体 CN" panose="020B0500000000000000" pitchFamily="34" charset="-122"/>
                <a:ea typeface="思源黑体 CN" panose="020B0500000000000000" pitchFamily="34" charset="-122"/>
              </a:rPr>
              <a:t>万辆</a:t>
            </a:r>
            <a:endParaRPr lang="en-US" altLang="zh-CN" sz="700" dirty="0">
              <a:solidFill>
                <a:srgbClr val="FFFFFF"/>
              </a:solidFill>
              <a:latin typeface="思源黑体 CN" panose="020B0500000000000000" pitchFamily="34" charset="-122"/>
              <a:ea typeface="思源黑体 CN" panose="020B0500000000000000" pitchFamily="34" charset="-122"/>
            </a:endParaRPr>
          </a:p>
          <a:p>
            <a:pPr algn="ctr">
              <a:lnSpc>
                <a:spcPts val="900"/>
              </a:lnSpc>
              <a:defRPr/>
            </a:pPr>
            <a:r>
              <a:rPr lang="zh-CN" altLang="en-US" sz="700" dirty="0">
                <a:solidFill>
                  <a:srgbClr val="FFFFFF"/>
                </a:solidFill>
                <a:latin typeface="思源黑体 CN" panose="020B0500000000000000" pitchFamily="34" charset="-122"/>
                <a:ea typeface="思源黑体 CN" panose="020B0500000000000000" pitchFamily="34" charset="-122"/>
              </a:rPr>
              <a:t>份额占比</a:t>
            </a:r>
            <a:r>
              <a:rPr lang="en-US" altLang="zh-CN" sz="700" dirty="0">
                <a:solidFill>
                  <a:srgbClr val="FFFFFF"/>
                </a:solidFill>
                <a:latin typeface="思源黑体 CN" panose="020B0500000000000000" pitchFamily="34" charset="-122"/>
                <a:ea typeface="思源黑体 CN" panose="020B0500000000000000" pitchFamily="34" charset="-122"/>
              </a:rPr>
              <a:t>: 48%</a:t>
            </a:r>
          </a:p>
        </p:txBody>
      </p:sp>
      <p:sp>
        <p:nvSpPr>
          <p:cNvPr id="51" name="文本框 50">
            <a:extLst>
              <a:ext uri="{FF2B5EF4-FFF2-40B4-BE49-F238E27FC236}">
                <a16:creationId xmlns:a16="http://schemas.microsoft.com/office/drawing/2014/main" id="{172F3D55-1C61-75FC-E3F8-F5BB0C93D9BF}"/>
              </a:ext>
            </a:extLst>
          </p:cNvPr>
          <p:cNvSpPr txBox="1"/>
          <p:nvPr/>
        </p:nvSpPr>
        <p:spPr>
          <a:xfrm>
            <a:off x="7358578" y="5013760"/>
            <a:ext cx="1044000" cy="692497"/>
          </a:xfrm>
          <a:prstGeom prst="rect">
            <a:avLst/>
          </a:prstGeom>
          <a:noFill/>
        </p:spPr>
        <p:txBody>
          <a:bodyPr wrap="square" rtlCol="0">
            <a:spAutoFit/>
          </a:bodyPr>
          <a:lstStyle/>
          <a:p>
            <a:pPr algn="ctr">
              <a:lnSpc>
                <a:spcPct val="150000"/>
              </a:lnSpc>
              <a:defRPr/>
            </a:pPr>
            <a:r>
              <a:rPr lang="en-US" altLang="zh-CN" sz="1400" b="1" dirty="0">
                <a:solidFill>
                  <a:schemeClr val="bg2">
                    <a:lumMod val="25000"/>
                  </a:schemeClr>
                </a:solidFill>
                <a:latin typeface="思源黑体 CN" panose="020B0500000000000000" pitchFamily="34" charset="-122"/>
                <a:ea typeface="思源黑体 CN" panose="020B0500000000000000" pitchFamily="34" charset="-122"/>
              </a:rPr>
              <a:t>MPV</a:t>
            </a:r>
          </a:p>
          <a:p>
            <a:pPr algn="ctr">
              <a:lnSpc>
                <a:spcPct val="150000"/>
              </a:lnSpc>
              <a:defRPr/>
            </a:pPr>
            <a:r>
              <a:rPr lang="zh-CN" altLang="en-US" sz="700" dirty="0">
                <a:solidFill>
                  <a:schemeClr val="bg2">
                    <a:lumMod val="25000"/>
                  </a:schemeClr>
                </a:solidFill>
                <a:latin typeface="思源黑体 CN" panose="020B0500000000000000" pitchFamily="34" charset="-122"/>
                <a:ea typeface="思源黑体 CN" panose="020B0500000000000000" pitchFamily="34" charset="-122"/>
              </a:rPr>
              <a:t>监测销量</a:t>
            </a:r>
            <a:r>
              <a:rPr lang="en-US" altLang="zh-CN" sz="700" dirty="0">
                <a:solidFill>
                  <a:schemeClr val="bg2">
                    <a:lumMod val="25000"/>
                  </a:schemeClr>
                </a:solidFill>
                <a:latin typeface="思源黑体 CN" panose="020B0500000000000000" pitchFamily="34" charset="-122"/>
                <a:ea typeface="思源黑体 CN" panose="020B0500000000000000" pitchFamily="34" charset="-122"/>
              </a:rPr>
              <a:t>: 7.4</a:t>
            </a:r>
            <a:r>
              <a:rPr lang="zh-CN" altLang="en-US" sz="700" dirty="0">
                <a:solidFill>
                  <a:schemeClr val="bg2">
                    <a:lumMod val="25000"/>
                  </a:schemeClr>
                </a:solidFill>
                <a:latin typeface="思源黑体 CN" panose="020B0500000000000000" pitchFamily="34" charset="-122"/>
                <a:ea typeface="思源黑体 CN" panose="020B0500000000000000" pitchFamily="34" charset="-122"/>
              </a:rPr>
              <a:t>万辆</a:t>
            </a:r>
            <a:endParaRPr lang="en-US" altLang="zh-CN" sz="700" dirty="0">
              <a:solidFill>
                <a:schemeClr val="bg2">
                  <a:lumMod val="25000"/>
                </a:schemeClr>
              </a:solidFill>
              <a:latin typeface="思源黑体 CN" panose="020B0500000000000000" pitchFamily="34" charset="-122"/>
              <a:ea typeface="思源黑体 CN" panose="020B0500000000000000" pitchFamily="34" charset="-122"/>
            </a:endParaRPr>
          </a:p>
          <a:p>
            <a:pPr algn="ctr">
              <a:lnSpc>
                <a:spcPts val="900"/>
              </a:lnSpc>
              <a:defRPr/>
            </a:pPr>
            <a:r>
              <a:rPr lang="zh-CN" altLang="en-US" sz="700" dirty="0">
                <a:solidFill>
                  <a:schemeClr val="bg2">
                    <a:lumMod val="25000"/>
                  </a:schemeClr>
                </a:solidFill>
                <a:latin typeface="思源黑体 CN" panose="020B0500000000000000" pitchFamily="34" charset="-122"/>
                <a:ea typeface="思源黑体 CN" panose="020B0500000000000000" pitchFamily="34" charset="-122"/>
              </a:rPr>
              <a:t>份额占比</a:t>
            </a:r>
            <a:r>
              <a:rPr lang="en-US" altLang="zh-CN" sz="700" dirty="0">
                <a:solidFill>
                  <a:schemeClr val="bg2">
                    <a:lumMod val="25000"/>
                  </a:schemeClr>
                </a:solidFill>
                <a:latin typeface="思源黑体 CN" panose="020B0500000000000000" pitchFamily="34" charset="-122"/>
                <a:ea typeface="思源黑体 CN" panose="020B0500000000000000" pitchFamily="34" charset="-122"/>
              </a:rPr>
              <a:t>: 4%</a:t>
            </a:r>
          </a:p>
        </p:txBody>
      </p:sp>
      <p:graphicFrame>
        <p:nvGraphicFramePr>
          <p:cNvPr id="52" name="Object 4">
            <a:extLst>
              <a:ext uri="{FF2B5EF4-FFF2-40B4-BE49-F238E27FC236}">
                <a16:creationId xmlns:a16="http://schemas.microsoft.com/office/drawing/2014/main" id="{ED9C969D-4826-4FFF-C52C-0FB3FF96E02C}"/>
              </a:ext>
            </a:extLst>
          </p:cNvPr>
          <p:cNvGraphicFramePr>
            <a:graphicFrameLocks noChangeAspect="1"/>
          </p:cNvGraphicFramePr>
          <p:nvPr>
            <p:custDataLst>
              <p:tags r:id="rId6"/>
            </p:custDataLst>
            <p:extLst>
              <p:ext uri="{D42A27DB-BD31-4B8C-83A1-F6EECF244321}">
                <p14:modId xmlns:p14="http://schemas.microsoft.com/office/powerpoint/2010/main" val="4203868116"/>
              </p:ext>
            </p:extLst>
          </p:nvPr>
        </p:nvGraphicFramePr>
        <p:xfrm>
          <a:off x="662433" y="3254545"/>
          <a:ext cx="4298187" cy="2678955"/>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53" name="图表 52">
            <a:extLst>
              <a:ext uri="{FF2B5EF4-FFF2-40B4-BE49-F238E27FC236}">
                <a16:creationId xmlns:a16="http://schemas.microsoft.com/office/drawing/2014/main" id="{7B1430CF-C8D5-A3A3-3121-17539EBFBF79}"/>
              </a:ext>
            </a:extLst>
          </p:cNvPr>
          <p:cNvGraphicFramePr/>
          <p:nvPr>
            <p:extLst>
              <p:ext uri="{D42A27DB-BD31-4B8C-83A1-F6EECF244321}">
                <p14:modId xmlns:p14="http://schemas.microsoft.com/office/powerpoint/2010/main" val="2042688792"/>
              </p:ext>
            </p:extLst>
          </p:nvPr>
        </p:nvGraphicFramePr>
        <p:xfrm>
          <a:off x="8681954" y="3659281"/>
          <a:ext cx="1080000" cy="2274220"/>
        </p:xfrm>
        <a:graphic>
          <a:graphicData uri="http://schemas.openxmlformats.org/drawingml/2006/chart">
            <c:chart xmlns:c="http://schemas.openxmlformats.org/drawingml/2006/chart" xmlns:r="http://schemas.openxmlformats.org/officeDocument/2006/relationships" r:id="rId11"/>
          </a:graphicData>
        </a:graphic>
      </p:graphicFrame>
      <p:sp>
        <p:nvSpPr>
          <p:cNvPr id="3" name="文本框 2">
            <a:extLst>
              <a:ext uri="{FF2B5EF4-FFF2-40B4-BE49-F238E27FC236}">
                <a16:creationId xmlns:a16="http://schemas.microsoft.com/office/drawing/2014/main" id="{56E1FC8F-331E-7AA6-8E5D-127351133819}"/>
              </a:ext>
            </a:extLst>
          </p:cNvPr>
          <p:cNvSpPr txBox="1"/>
          <p:nvPr/>
        </p:nvSpPr>
        <p:spPr>
          <a:xfrm>
            <a:off x="4271768" y="3283294"/>
            <a:ext cx="685865" cy="184666"/>
          </a:xfrm>
          <a:prstGeom prst="rect">
            <a:avLst/>
          </a:prstGeom>
          <a:noFill/>
        </p:spPr>
        <p:txBody>
          <a:bodyPr wrap="square" rtlCol="0">
            <a:spAutoFit/>
          </a:bodyPr>
          <a:lstStyle/>
          <a:p>
            <a:pPr algn="ctr"/>
            <a:r>
              <a:rPr lang="zh-CN" altLang="en-US" sz="600" b="1" dirty="0">
                <a:solidFill>
                  <a:schemeClr val="bg2">
                    <a:lumMod val="25000"/>
                  </a:schemeClr>
                </a:solidFill>
                <a:latin typeface="思源黑体 CN" panose="020B0500000000000000" pitchFamily="34" charset="-122"/>
                <a:ea typeface="思源黑体 CN Normal" panose="020B0400000000000000" pitchFamily="34" charset="-122"/>
              </a:rPr>
              <a:t>单位：万元</a:t>
            </a:r>
          </a:p>
        </p:txBody>
      </p:sp>
    </p:spTree>
    <p:custDataLst>
      <p:tags r:id="rId1"/>
    </p:custDataLst>
    <p:extLst>
      <p:ext uri="{BB962C8B-B14F-4D97-AF65-F5344CB8AC3E}">
        <p14:creationId xmlns:p14="http://schemas.microsoft.com/office/powerpoint/2010/main" val="3110682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îş1íḓê"/>
        <p:cNvGrpSpPr/>
        <p:nvPr/>
      </p:nvGrpSpPr>
      <p:grpSpPr>
        <a:xfrm>
          <a:off x="0" y="0"/>
          <a:ext cx="0" cy="0"/>
          <a:chOff x="0" y="0"/>
          <a:chExt cx="0" cy="0"/>
        </a:xfrm>
      </p:grpSpPr>
      <p:sp>
        <p:nvSpPr>
          <p:cNvPr id="5" name="íṩlîḑè">
            <a:extLst>
              <a:ext uri="{FF2B5EF4-FFF2-40B4-BE49-F238E27FC236}">
                <a16:creationId xmlns:a16="http://schemas.microsoft.com/office/drawing/2014/main" id="{564E1998-ECBB-DF34-BECD-294163617811}"/>
              </a:ext>
            </a:extLst>
          </p:cNvPr>
          <p:cNvSpPr txBox="1">
            <a:spLocks/>
          </p:cNvSpPr>
          <p:nvPr/>
        </p:nvSpPr>
        <p:spPr>
          <a:xfrm>
            <a:off x="9094074" y="6524243"/>
            <a:ext cx="2909888" cy="206381"/>
          </a:xfrm>
          <a:prstGeom prst="rect">
            <a:avLst/>
          </a:prstGeom>
        </p:spPr>
        <p:txBody>
          <a:bodyPr vert="horz" lIns="91440" tIns="45720" rIns="91440" bIns="45720" rtlCol="0" anchor="ctr"/>
          <a:lstStyle>
            <a:defPPr>
              <a:defRPr lang="zh-CN"/>
            </a:defPPr>
            <a:lvl1pPr marL="0" algn="r" defTabSz="914400" rtl="0" eaLnBrk="1" latinLnBrk="0" hangingPunct="1">
              <a:defRPr lang="zh-CN" altLang="en-US" sz="1000"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en-US" altLang="zh-CN" sz="1600" b="0" i="0" u="none" strike="noStrike" kern="1200" cap="none" spc="0" normalizeH="0" baseline="0" noProof="0" smtClean="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endParaRPr>
          </a:p>
        </p:txBody>
      </p:sp>
      <p:sp>
        <p:nvSpPr>
          <p:cNvPr id="6" name="内容占位符 2">
            <a:extLst>
              <a:ext uri="{FF2B5EF4-FFF2-40B4-BE49-F238E27FC236}">
                <a16:creationId xmlns:a16="http://schemas.microsoft.com/office/drawing/2014/main" id="{B9C3F43F-F908-3399-502E-16511219B79F}"/>
              </a:ext>
            </a:extLst>
          </p:cNvPr>
          <p:cNvSpPr txBox="1">
            <a:spLocks/>
          </p:cNvSpPr>
          <p:nvPr>
            <p:custDataLst>
              <p:tags r:id="rId2"/>
            </p:custDataLst>
          </p:nvPr>
        </p:nvSpPr>
        <p:spPr bwMode="auto">
          <a:xfrm>
            <a:off x="669924" y="1154184"/>
            <a:ext cx="10848976" cy="151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58B6D3">
                  <a:lumMod val="50000"/>
                </a:srgbClr>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MADE·8</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月轿车市场价格变化指数为</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-4.96</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，市场成交均价</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13.24</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本月轿车市场整体成交均价较上月</a:t>
            </a:r>
            <a:r>
              <a:rPr lang="zh-CN" altLang="en-US" sz="1400" dirty="0">
                <a:solidFill>
                  <a:srgbClr val="5F5F5F"/>
                </a:solidFill>
                <a:latin typeface="思源黑体 CN" panose="020B0500000000000000" pitchFamily="34" charset="-122"/>
                <a:ea typeface="思源黑体 CN" panose="020B0500000000000000" pitchFamily="34" charset="-122"/>
              </a:rPr>
              <a:t>下降</a:t>
            </a:r>
            <a:r>
              <a:rPr lang="en-US" altLang="zh-CN" sz="1400" dirty="0">
                <a:solidFill>
                  <a:srgbClr val="5F5F5F"/>
                </a:solidFill>
                <a:latin typeface="思源黑体 CN" panose="020B0500000000000000" pitchFamily="34" charset="-122"/>
                <a:ea typeface="思源黑体 CN" panose="020B0500000000000000" pitchFamily="34" charset="-122"/>
              </a:rPr>
              <a:t>11</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,802</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元，环比</a:t>
            </a:r>
            <a:r>
              <a:rPr lang="zh-CN" altLang="en-US" sz="1400" dirty="0">
                <a:solidFill>
                  <a:srgbClr val="5F5F5F"/>
                </a:solidFill>
                <a:latin typeface="思源黑体 CN" panose="020B0500000000000000" pitchFamily="34" charset="-122"/>
                <a:ea typeface="思源黑体 CN" panose="020B0500000000000000" pitchFamily="34" charset="-122"/>
              </a:rPr>
              <a:t>下降</a:t>
            </a:r>
            <a:r>
              <a:rPr lang="en-US" altLang="zh-CN" sz="1400" dirty="0">
                <a:solidFill>
                  <a:srgbClr val="5F5F5F"/>
                </a:solidFill>
                <a:latin typeface="思源黑体 CN" panose="020B0500000000000000" pitchFamily="34" charset="-122"/>
                <a:ea typeface="思源黑体 CN" panose="020B0500000000000000" pitchFamily="34" charset="-122"/>
              </a:rPr>
              <a:t>8.2</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a:t>
            </a:r>
          </a:p>
          <a:p>
            <a:pPr eaLnBrk="1" hangingPunct="1">
              <a:lnSpc>
                <a:spcPts val="2000"/>
              </a:lnSpc>
              <a:spcAft>
                <a:spcPts val="600"/>
              </a:spcAft>
              <a:buFont typeface="Wingdings" pitchFamily="2" charset="2"/>
              <a:buChar char="Ø"/>
              <a:defRPr/>
            </a:pPr>
            <a:r>
              <a:rPr lang="zh-CN" altLang="en-US" sz="1400" dirty="0">
                <a:solidFill>
                  <a:srgbClr val="5F5F5F"/>
                </a:solidFill>
                <a:latin typeface="思源黑体 CN" panose="020B0500000000000000" pitchFamily="34" charset="-122"/>
                <a:ea typeface="思源黑体 CN" panose="020B0500000000000000" pitchFamily="34" charset="-122"/>
              </a:rPr>
              <a:t>本月轿车市场的终端成交价格有所下降，轿车各细分市场成交均价均出现不同程度的下降</a:t>
            </a:r>
            <a:endParaRPr lang="en-US" altLang="zh-CN" sz="1400" dirty="0">
              <a:solidFill>
                <a:srgbClr val="5F5F5F"/>
              </a:solidFill>
              <a:latin typeface="思源黑体 CN" panose="020B0500000000000000" pitchFamily="34" charset="-122"/>
              <a:ea typeface="思源黑体 CN" panose="020B0500000000000000" pitchFamily="34" charset="-122"/>
            </a:endParaRPr>
          </a:p>
        </p:txBody>
      </p:sp>
      <p:sp>
        <p:nvSpPr>
          <p:cNvPr id="30" name="ïsľiḋè">
            <a:extLst>
              <a:ext uri="{FF2B5EF4-FFF2-40B4-BE49-F238E27FC236}">
                <a16:creationId xmlns:a16="http://schemas.microsoft.com/office/drawing/2014/main" id="{61D0CB05-BBC0-9B78-22F4-13EC102A5F48}"/>
              </a:ext>
            </a:extLst>
          </p:cNvPr>
          <p:cNvSpPr>
            <a:spLocks noGrp="1"/>
          </p:cNvSpPr>
          <p:nvPr>
            <p:ph type="title" idx="4294967295"/>
          </p:nvPr>
        </p:nvSpPr>
        <p:spPr>
          <a:xfrm>
            <a:off x="669925" y="308450"/>
            <a:ext cx="9378202" cy="720250"/>
          </a:xfrm>
        </p:spPr>
        <p:txBody>
          <a:bodyPr/>
          <a:lstStyle/>
          <a:p>
            <a:r>
              <a:rPr lang="zh-CN" altLang="en-US" dirty="0">
                <a:latin typeface="思源黑体 CN" panose="020B0500000000000000" pitchFamily="34" charset="-122"/>
                <a:ea typeface="思源黑体 CN" panose="020B0500000000000000" pitchFamily="34" charset="-122"/>
              </a:rPr>
              <a:t>加权价格变化指数</a:t>
            </a:r>
            <a:r>
              <a:rPr lang="en-US" altLang="zh-CN" dirty="0">
                <a:latin typeface="思源黑体 CN" panose="020B0500000000000000" pitchFamily="34" charset="-122"/>
                <a:ea typeface="思源黑体 CN" panose="020B0500000000000000" pitchFamily="34" charset="-122"/>
              </a:rPr>
              <a:t>—</a:t>
            </a:r>
            <a:r>
              <a:rPr lang="zh-CN" altLang="en-US" dirty="0">
                <a:latin typeface="思源黑体 CN" panose="020B0500000000000000" pitchFamily="34" charset="-122"/>
                <a:ea typeface="思源黑体 CN" panose="020B0500000000000000" pitchFamily="34" charset="-122"/>
              </a:rPr>
              <a:t>轿车市场</a:t>
            </a:r>
          </a:p>
        </p:txBody>
      </p:sp>
      <p:grpSp>
        <p:nvGrpSpPr>
          <p:cNvPr id="35" name="组合 34">
            <a:extLst>
              <a:ext uri="{FF2B5EF4-FFF2-40B4-BE49-F238E27FC236}">
                <a16:creationId xmlns:a16="http://schemas.microsoft.com/office/drawing/2014/main" id="{1D81E14B-F23E-4284-C9EF-B421C76DF3C0}"/>
              </a:ext>
            </a:extLst>
          </p:cNvPr>
          <p:cNvGrpSpPr>
            <a:grpSpLocks/>
          </p:cNvGrpSpPr>
          <p:nvPr>
            <p:custDataLst>
              <p:tags r:id="rId3"/>
            </p:custDataLst>
          </p:nvPr>
        </p:nvGrpSpPr>
        <p:grpSpPr bwMode="auto">
          <a:xfrm>
            <a:off x="660400" y="2781873"/>
            <a:ext cx="4298187" cy="354343"/>
            <a:chOff x="2330450" y="2101520"/>
            <a:chExt cx="4308475" cy="354343"/>
          </a:xfrm>
          <a:solidFill>
            <a:srgbClr val="275C9D"/>
          </a:solidFill>
        </p:grpSpPr>
        <p:sp>
          <p:nvSpPr>
            <p:cNvPr id="36" name="AutoShape 12">
              <a:extLst>
                <a:ext uri="{FF2B5EF4-FFF2-40B4-BE49-F238E27FC236}">
                  <a16:creationId xmlns:a16="http://schemas.microsoft.com/office/drawing/2014/main" id="{4D8AB25B-9EED-0432-FCB0-2CD8459CA367}"/>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7" name="Text Box 10">
              <a:extLst>
                <a:ext uri="{FF2B5EF4-FFF2-40B4-BE49-F238E27FC236}">
                  <a16:creationId xmlns:a16="http://schemas.microsoft.com/office/drawing/2014/main" id="{C0D18203-453E-CB4C-14AB-680744E37124}"/>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38" name="组合 37">
            <a:extLst>
              <a:ext uri="{FF2B5EF4-FFF2-40B4-BE49-F238E27FC236}">
                <a16:creationId xmlns:a16="http://schemas.microsoft.com/office/drawing/2014/main" id="{C39E1302-A560-42F3-E050-CD65E191127C}"/>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39" name="AutoShape 12">
              <a:extLst>
                <a:ext uri="{FF2B5EF4-FFF2-40B4-BE49-F238E27FC236}">
                  <a16:creationId xmlns:a16="http://schemas.microsoft.com/office/drawing/2014/main" id="{1AF317F7-9E72-9F96-96EF-5551B18CFD4B}"/>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0" name="Text Box 10">
              <a:extLst>
                <a:ext uri="{FF2B5EF4-FFF2-40B4-BE49-F238E27FC236}">
                  <a16:creationId xmlns:a16="http://schemas.microsoft.com/office/drawing/2014/main" id="{71AE4168-950C-AE56-4133-F11B3188E26B}"/>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41" name="文本框 40">
            <a:extLst>
              <a:ext uri="{FF2B5EF4-FFF2-40B4-BE49-F238E27FC236}">
                <a16:creationId xmlns:a16="http://schemas.microsoft.com/office/drawing/2014/main" id="{5779D6B9-65E6-EDDA-1092-C02144CE4985}"/>
              </a:ext>
            </a:extLst>
          </p:cNvPr>
          <p:cNvSpPr txBox="1"/>
          <p:nvPr/>
        </p:nvSpPr>
        <p:spPr>
          <a:xfrm>
            <a:off x="5266429" y="3254546"/>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本月轿车市场监测车型销量合计</a:t>
            </a:r>
            <a:r>
              <a:rPr lang="en-US" altLang="zh-CN" sz="900" b="1" kern="0" dirty="0">
                <a:solidFill>
                  <a:schemeClr val="bg2">
                    <a:lumMod val="25000"/>
                  </a:schemeClr>
                </a:solidFill>
                <a:latin typeface="思源黑体 CN" panose="020B0500000000000000" pitchFamily="34" charset="-122"/>
                <a:ea typeface="思源黑体 CN Normal" panose="020B0400000000000000" pitchFamily="34" charset="-122"/>
              </a:rPr>
              <a:t>89.1</a:t>
            </a: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万辆</a:t>
            </a:r>
          </a:p>
        </p:txBody>
      </p:sp>
      <p:grpSp>
        <p:nvGrpSpPr>
          <p:cNvPr id="45" name="组合 44">
            <a:extLst>
              <a:ext uri="{FF2B5EF4-FFF2-40B4-BE49-F238E27FC236}">
                <a16:creationId xmlns:a16="http://schemas.microsoft.com/office/drawing/2014/main" id="{72009421-1D7C-EDC9-0ABC-C016114FE9F9}"/>
              </a:ext>
            </a:extLst>
          </p:cNvPr>
          <p:cNvGrpSpPr>
            <a:grpSpLocks/>
          </p:cNvGrpSpPr>
          <p:nvPr>
            <p:custDataLst>
              <p:tags r:id="rId5"/>
            </p:custDataLst>
          </p:nvPr>
        </p:nvGrpSpPr>
        <p:grpSpPr bwMode="auto">
          <a:xfrm>
            <a:off x="8511016" y="2781873"/>
            <a:ext cx="3020583" cy="354343"/>
            <a:chOff x="2330450" y="2101520"/>
            <a:chExt cx="4308475" cy="354343"/>
          </a:xfrm>
          <a:solidFill>
            <a:srgbClr val="275C9D"/>
          </a:solidFill>
        </p:grpSpPr>
        <p:sp>
          <p:nvSpPr>
            <p:cNvPr id="46" name="AutoShape 12">
              <a:extLst>
                <a:ext uri="{FF2B5EF4-FFF2-40B4-BE49-F238E27FC236}">
                  <a16:creationId xmlns:a16="http://schemas.microsoft.com/office/drawing/2014/main" id="{07DB5D03-0E5A-A3CC-6C35-81A05CD4D5D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7" name="Text Box 10">
              <a:extLst>
                <a:ext uri="{FF2B5EF4-FFF2-40B4-BE49-F238E27FC236}">
                  <a16:creationId xmlns:a16="http://schemas.microsoft.com/office/drawing/2014/main" id="{91A51B6A-3FCF-C0AA-67E5-CC4B87BBB627}"/>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月度均价环比变化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aphicFrame>
        <p:nvGraphicFramePr>
          <p:cNvPr id="52" name="Object 4">
            <a:extLst>
              <a:ext uri="{FF2B5EF4-FFF2-40B4-BE49-F238E27FC236}">
                <a16:creationId xmlns:a16="http://schemas.microsoft.com/office/drawing/2014/main" id="{ED9C969D-4826-4FFF-C52C-0FB3FF96E02C}"/>
              </a:ext>
            </a:extLst>
          </p:cNvPr>
          <p:cNvGraphicFramePr>
            <a:graphicFrameLocks noChangeAspect="1"/>
          </p:cNvGraphicFramePr>
          <p:nvPr>
            <p:custDataLst>
              <p:tags r:id="rId6"/>
            </p:custDataLst>
            <p:extLst>
              <p:ext uri="{D42A27DB-BD31-4B8C-83A1-F6EECF244321}">
                <p14:modId xmlns:p14="http://schemas.microsoft.com/office/powerpoint/2010/main" val="3314915208"/>
              </p:ext>
            </p:extLst>
          </p:nvPr>
        </p:nvGraphicFramePr>
        <p:xfrm>
          <a:off x="662433" y="3254545"/>
          <a:ext cx="4298187" cy="2678955"/>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0" name="图表 9">
            <a:extLst>
              <a:ext uri="{FF2B5EF4-FFF2-40B4-BE49-F238E27FC236}">
                <a16:creationId xmlns:a16="http://schemas.microsoft.com/office/drawing/2014/main" id="{94B34CAF-5367-0E4E-A35E-46DA50AECDA0}"/>
              </a:ext>
            </a:extLst>
          </p:cNvPr>
          <p:cNvGraphicFramePr/>
          <p:nvPr>
            <p:extLst>
              <p:ext uri="{D42A27DB-BD31-4B8C-83A1-F6EECF244321}">
                <p14:modId xmlns:p14="http://schemas.microsoft.com/office/powerpoint/2010/main" val="2750699348"/>
              </p:ext>
            </p:extLst>
          </p:nvPr>
        </p:nvGraphicFramePr>
        <p:xfrm>
          <a:off x="10276313" y="362342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11" name="表格 11">
            <a:extLst>
              <a:ext uri="{FF2B5EF4-FFF2-40B4-BE49-F238E27FC236}">
                <a16:creationId xmlns:a16="http://schemas.microsoft.com/office/drawing/2014/main" id="{3CA8EA4B-F89F-C482-C688-DD1C33A1F564}"/>
              </a:ext>
            </a:extLst>
          </p:cNvPr>
          <p:cNvGraphicFramePr>
            <a:graphicFrameLocks noGrp="1"/>
          </p:cNvGraphicFramePr>
          <p:nvPr>
            <p:extLst>
              <p:ext uri="{D42A27DB-BD31-4B8C-83A1-F6EECF244321}">
                <p14:modId xmlns:p14="http://schemas.microsoft.com/office/powerpoint/2010/main" val="2832934316"/>
              </p:ext>
            </p:extLst>
          </p:nvPr>
        </p:nvGraphicFramePr>
        <p:xfrm>
          <a:off x="9693481" y="3623018"/>
          <a:ext cx="646981" cy="2274220"/>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454844">
                <a:tc>
                  <a:txBody>
                    <a:bodyPr/>
                    <a:lstStyle/>
                    <a:p>
                      <a:pPr algn="ctr"/>
                      <a:r>
                        <a:rPr lang="en-US" altLang="zh-CN" sz="1000" b="1" dirty="0">
                          <a:solidFill>
                            <a:schemeClr val="bg2">
                              <a:lumMod val="25000"/>
                            </a:schemeClr>
                          </a:solidFill>
                          <a:latin typeface="思源黑体 CN" panose="020B0500000000000000" pitchFamily="34" charset="-122"/>
                          <a:ea typeface="思源黑体 CN" panose="020B0500000000000000" pitchFamily="34" charset="-122"/>
                        </a:rPr>
                        <a:t>A00</a:t>
                      </a:r>
                      <a:r>
                        <a:rPr lang="zh-CN" altLang="en-US" sz="1000" b="1" dirty="0">
                          <a:solidFill>
                            <a:schemeClr val="bg2">
                              <a:lumMod val="25000"/>
                            </a:schemeClr>
                          </a:solidFill>
                          <a:latin typeface="思源黑体 CN" panose="020B0500000000000000" pitchFamily="34" charset="-122"/>
                          <a:ea typeface="思源黑体 CN" panose="020B0500000000000000" pitchFamily="34" charset="-122"/>
                        </a:rPr>
                        <a:t>级</a:t>
                      </a:r>
                      <a:endParaRPr lang="en-US" altLang="zh-CN" sz="1000" b="1" dirty="0">
                        <a:solidFill>
                          <a:schemeClr val="bg2">
                            <a:lumMod val="25000"/>
                          </a:schemeClr>
                        </a:solidFill>
                        <a:latin typeface="思源黑体 CN" panose="020B0500000000000000" pitchFamily="34" charset="-122"/>
                        <a:ea typeface="思源黑体 CN" panose="020B0500000000000000" pitchFamily="34" charset="-122"/>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-1.6%</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454844">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A0</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-1.4%</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39048934"/>
                  </a:ext>
                </a:extLst>
              </a:tr>
              <a:tr h="454844">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A</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-3.3%</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454844">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B</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-3.7%</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r h="454844">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C</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-5.3%</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30969555"/>
                  </a:ext>
                </a:extLst>
              </a:tr>
            </a:tbl>
          </a:graphicData>
        </a:graphic>
      </p:graphicFrame>
      <p:graphicFrame>
        <p:nvGraphicFramePr>
          <p:cNvPr id="12" name="图表 11">
            <a:extLst>
              <a:ext uri="{FF2B5EF4-FFF2-40B4-BE49-F238E27FC236}">
                <a16:creationId xmlns:a16="http://schemas.microsoft.com/office/drawing/2014/main" id="{62AEAD40-6BD8-EA0B-346A-42436C63F41D}"/>
              </a:ext>
            </a:extLst>
          </p:cNvPr>
          <p:cNvGraphicFramePr/>
          <p:nvPr>
            <p:extLst>
              <p:ext uri="{D42A27DB-BD31-4B8C-83A1-F6EECF244321}">
                <p14:modId xmlns:p14="http://schemas.microsoft.com/office/powerpoint/2010/main" val="3655869227"/>
              </p:ext>
            </p:extLst>
          </p:nvPr>
        </p:nvGraphicFramePr>
        <p:xfrm>
          <a:off x="8681141" y="3623421"/>
          <a:ext cx="1080000" cy="227422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15" name="表格 12">
            <a:extLst>
              <a:ext uri="{FF2B5EF4-FFF2-40B4-BE49-F238E27FC236}">
                <a16:creationId xmlns:a16="http://schemas.microsoft.com/office/drawing/2014/main" id="{9BA214BF-5873-6C70-E929-AFE89A7743EB}"/>
              </a:ext>
            </a:extLst>
          </p:cNvPr>
          <p:cNvGraphicFramePr>
            <a:graphicFrameLocks noGrp="1"/>
          </p:cNvGraphicFramePr>
          <p:nvPr/>
        </p:nvGraphicFramePr>
        <p:xfrm>
          <a:off x="8544144" y="3254546"/>
          <a:ext cx="2938443" cy="476074"/>
        </p:xfrm>
        <a:graphic>
          <a:graphicData uri="http://schemas.openxmlformats.org/drawingml/2006/table">
            <a:tbl>
              <a:tblPr firstRow="1" bandRow="1"/>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上月成交均价</a:t>
                      </a:r>
                      <a:endParaRPr lang="en-US" altLang="zh-CN" sz="900" dirty="0">
                        <a:solidFill>
                          <a:schemeClr val="bg2">
                            <a:lumMod val="25000"/>
                          </a:schemeClr>
                        </a:solidFill>
                        <a:latin typeface="思源黑体 CN" panose="020B05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panose="020B05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marL="0" algn="ctr" defTabSz="914354" rtl="0" eaLnBrk="1" latinLnBrk="0" hangingPunct="1"/>
                      <a:r>
                        <a:rPr lang="zh-CN" altLang="en-US"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rPr>
                        <a:t>细分市场</a:t>
                      </a:r>
                      <a:endParaRPr lang="en-US" altLang="zh-CN"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endParaRPr>
                    </a:p>
                    <a:p>
                      <a:pPr marL="0" algn="ctr" defTabSz="914354" rtl="0" eaLnBrk="1" latinLnBrk="0" hangingPunct="1"/>
                      <a:r>
                        <a:rPr lang="zh-CN" altLang="en-US"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本月成交均价</a:t>
                      </a:r>
                      <a:endParaRPr lang="en-US" altLang="zh-CN" sz="900" dirty="0">
                        <a:solidFill>
                          <a:schemeClr val="bg2">
                            <a:lumMod val="25000"/>
                          </a:schemeClr>
                        </a:solidFill>
                        <a:latin typeface="思源黑体 CN" panose="020B05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panose="020B05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aphicFrame>
        <p:nvGraphicFramePr>
          <p:cNvPr id="16" name="图表 15">
            <a:extLst>
              <a:ext uri="{FF2B5EF4-FFF2-40B4-BE49-F238E27FC236}">
                <a16:creationId xmlns:a16="http://schemas.microsoft.com/office/drawing/2014/main" id="{D2F20FB4-99FC-E0A3-633C-E48591720137}"/>
              </a:ext>
            </a:extLst>
          </p:cNvPr>
          <p:cNvGraphicFramePr/>
          <p:nvPr>
            <p:extLst>
              <p:ext uri="{D42A27DB-BD31-4B8C-83A1-F6EECF244321}">
                <p14:modId xmlns:p14="http://schemas.microsoft.com/office/powerpoint/2010/main" val="1378763372"/>
              </p:ext>
            </p:extLst>
          </p:nvPr>
        </p:nvGraphicFramePr>
        <p:xfrm>
          <a:off x="4755572" y="3423281"/>
          <a:ext cx="3910930" cy="2602187"/>
        </p:xfrm>
        <a:graphic>
          <a:graphicData uri="http://schemas.openxmlformats.org/drawingml/2006/chart">
            <c:chart xmlns:c="http://schemas.openxmlformats.org/drawingml/2006/chart" xmlns:r="http://schemas.openxmlformats.org/officeDocument/2006/relationships" r:id="rId11"/>
          </a:graphicData>
        </a:graphic>
      </p:graphicFrame>
      <p:sp>
        <p:nvSpPr>
          <p:cNvPr id="17" name="文本框 16">
            <a:extLst>
              <a:ext uri="{FF2B5EF4-FFF2-40B4-BE49-F238E27FC236}">
                <a16:creationId xmlns:a16="http://schemas.microsoft.com/office/drawing/2014/main" id="{BBA78F07-5B46-804C-3592-4C0DE36F42D8}"/>
              </a:ext>
            </a:extLst>
          </p:cNvPr>
          <p:cNvSpPr txBox="1"/>
          <p:nvPr/>
        </p:nvSpPr>
        <p:spPr>
          <a:xfrm>
            <a:off x="5695629" y="3775052"/>
            <a:ext cx="1044000" cy="692497"/>
          </a:xfrm>
          <a:prstGeom prst="rect">
            <a:avLst/>
          </a:prstGeom>
          <a:noFill/>
        </p:spPr>
        <p:txBody>
          <a:bodyPr wrap="square" rtlCol="0">
            <a:spAutoFit/>
          </a:bodyPr>
          <a:lstStyle/>
          <a:p>
            <a:pPr algn="ctr">
              <a:lnSpc>
                <a:spcPct val="150000"/>
              </a:lnSpc>
              <a:defRPr/>
            </a:pPr>
            <a:r>
              <a:rPr lang="en-US" altLang="zh-CN" sz="1400" b="1" dirty="0">
                <a:solidFill>
                  <a:srgbClr val="FFFFFF"/>
                </a:solidFill>
                <a:latin typeface="思源黑体 CN Normal" panose="020B0400000000000000" pitchFamily="34" charset="-122"/>
                <a:ea typeface="思源黑体 CN Normal" panose="020B0400000000000000" pitchFamily="34" charset="-122"/>
              </a:rPr>
              <a:t>B</a:t>
            </a:r>
            <a:r>
              <a:rPr lang="zh-CN" altLang="en-US" sz="1400" b="1" dirty="0">
                <a:solidFill>
                  <a:srgbClr val="FFFFFF"/>
                </a:solidFill>
                <a:latin typeface="思源黑体 CN Normal" panose="020B0400000000000000" pitchFamily="34" charset="-122"/>
                <a:ea typeface="思源黑体 CN Normal" panose="020B0400000000000000" pitchFamily="34" charset="-122"/>
              </a:rPr>
              <a:t>级</a:t>
            </a:r>
            <a:endParaRPr lang="en-US" altLang="zh-CN" sz="1400" b="1" dirty="0">
              <a:solidFill>
                <a:srgbClr val="FFFFFF"/>
              </a:solidFill>
              <a:latin typeface="思源黑体 CN Normal" panose="020B0400000000000000" pitchFamily="34" charset="-122"/>
              <a:ea typeface="思源黑体 CN Normal" panose="020B0400000000000000" pitchFamily="34" charset="-122"/>
            </a:endParaRPr>
          </a:p>
          <a:p>
            <a:pPr algn="ctr">
              <a:lnSpc>
                <a:spcPct val="1500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监测销量</a:t>
            </a:r>
            <a:r>
              <a:rPr lang="en-US" altLang="zh-CN" sz="700" dirty="0">
                <a:solidFill>
                  <a:srgbClr val="FFFFFF"/>
                </a:solidFill>
                <a:latin typeface="思源黑体 CN Normal" panose="020B0400000000000000" pitchFamily="34" charset="-122"/>
                <a:ea typeface="思源黑体 CN Normal" panose="020B0400000000000000" pitchFamily="34" charset="-122"/>
              </a:rPr>
              <a:t>: 30.6</a:t>
            </a:r>
            <a:r>
              <a:rPr lang="zh-CN" altLang="en-US" sz="700" dirty="0">
                <a:solidFill>
                  <a:srgbClr val="FFFFFF"/>
                </a:solidFill>
                <a:latin typeface="思源黑体 CN Normal" panose="020B0400000000000000" pitchFamily="34" charset="-122"/>
                <a:ea typeface="思源黑体 CN Normal" panose="020B0400000000000000" pitchFamily="34" charset="-122"/>
              </a:rPr>
              <a:t>万辆</a:t>
            </a:r>
            <a:endParaRPr lang="en-US" altLang="zh-CN" sz="700" dirty="0">
              <a:solidFill>
                <a:srgbClr val="FFFFFF"/>
              </a:solidFill>
              <a:latin typeface="思源黑体 CN Normal" panose="020B0400000000000000" pitchFamily="34" charset="-122"/>
              <a:ea typeface="思源黑体 CN Normal" panose="020B0400000000000000" pitchFamily="34" charset="-122"/>
            </a:endParaRPr>
          </a:p>
          <a:p>
            <a:pPr algn="ctr">
              <a:lnSpc>
                <a:spcPts val="9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份额占比</a:t>
            </a:r>
            <a:r>
              <a:rPr lang="en-US" altLang="zh-CN" sz="700" dirty="0">
                <a:solidFill>
                  <a:srgbClr val="FFFFFF"/>
                </a:solidFill>
                <a:latin typeface="思源黑体 CN Normal" panose="020B0400000000000000" pitchFamily="34" charset="-122"/>
                <a:ea typeface="思源黑体 CN Normal" panose="020B0400000000000000" pitchFamily="34" charset="-122"/>
              </a:rPr>
              <a:t>: 34%</a:t>
            </a:r>
          </a:p>
        </p:txBody>
      </p:sp>
      <p:sp>
        <p:nvSpPr>
          <p:cNvPr id="18" name="文本框 17">
            <a:extLst>
              <a:ext uri="{FF2B5EF4-FFF2-40B4-BE49-F238E27FC236}">
                <a16:creationId xmlns:a16="http://schemas.microsoft.com/office/drawing/2014/main" id="{BC36F532-8E8B-C6A5-57EB-69BE5F0DD925}"/>
              </a:ext>
            </a:extLst>
          </p:cNvPr>
          <p:cNvSpPr txBox="1"/>
          <p:nvPr/>
        </p:nvSpPr>
        <p:spPr>
          <a:xfrm>
            <a:off x="5572412" y="4816710"/>
            <a:ext cx="1044000" cy="692497"/>
          </a:xfrm>
          <a:prstGeom prst="rect">
            <a:avLst/>
          </a:prstGeom>
          <a:noFill/>
        </p:spPr>
        <p:txBody>
          <a:bodyPr wrap="square" rtlCol="0">
            <a:spAutoFit/>
          </a:bodyPr>
          <a:lstStyle/>
          <a:p>
            <a:pPr algn="ctr">
              <a:lnSpc>
                <a:spcPct val="150000"/>
              </a:lnSpc>
              <a:defRPr/>
            </a:pPr>
            <a:r>
              <a:rPr lang="en-US" altLang="zh-CN" sz="1400" b="1" dirty="0">
                <a:solidFill>
                  <a:srgbClr val="FFFFFF"/>
                </a:solidFill>
                <a:latin typeface="思源黑体 CN Normal" panose="020B0400000000000000" pitchFamily="34" charset="-122"/>
                <a:ea typeface="思源黑体 CN Normal" panose="020B0400000000000000" pitchFamily="34" charset="-122"/>
              </a:rPr>
              <a:t>A</a:t>
            </a:r>
            <a:r>
              <a:rPr lang="zh-CN" altLang="en-US" sz="1400" b="1" dirty="0">
                <a:solidFill>
                  <a:srgbClr val="FFFFFF"/>
                </a:solidFill>
                <a:latin typeface="思源黑体 CN Normal" panose="020B0400000000000000" pitchFamily="34" charset="-122"/>
                <a:ea typeface="思源黑体 CN Normal" panose="020B0400000000000000" pitchFamily="34" charset="-122"/>
              </a:rPr>
              <a:t>级</a:t>
            </a:r>
            <a:endParaRPr lang="en-US" altLang="zh-CN" sz="1400" b="1" dirty="0">
              <a:solidFill>
                <a:srgbClr val="FFFFFF"/>
              </a:solidFill>
              <a:latin typeface="思源黑体 CN Normal" panose="020B0400000000000000" pitchFamily="34" charset="-122"/>
              <a:ea typeface="思源黑体 CN Normal" panose="020B0400000000000000" pitchFamily="34" charset="-122"/>
            </a:endParaRPr>
          </a:p>
          <a:p>
            <a:pPr algn="ctr">
              <a:lnSpc>
                <a:spcPct val="1500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监测销量</a:t>
            </a:r>
            <a:r>
              <a:rPr lang="en-US" altLang="zh-CN" sz="700" dirty="0">
                <a:solidFill>
                  <a:srgbClr val="FFFFFF"/>
                </a:solidFill>
                <a:latin typeface="思源黑体 CN Normal" panose="020B0400000000000000" pitchFamily="34" charset="-122"/>
                <a:ea typeface="思源黑体 CN Normal" panose="020B0400000000000000" pitchFamily="34" charset="-122"/>
              </a:rPr>
              <a:t>: 32.9</a:t>
            </a:r>
            <a:r>
              <a:rPr lang="zh-CN" altLang="en-US" sz="700" dirty="0">
                <a:solidFill>
                  <a:srgbClr val="FFFFFF"/>
                </a:solidFill>
                <a:latin typeface="思源黑体 CN Normal" panose="020B0400000000000000" pitchFamily="34" charset="-122"/>
                <a:ea typeface="思源黑体 CN Normal" panose="020B0400000000000000" pitchFamily="34" charset="-122"/>
              </a:rPr>
              <a:t>万辆</a:t>
            </a:r>
            <a:endParaRPr lang="en-US" altLang="zh-CN" sz="700" dirty="0">
              <a:solidFill>
                <a:srgbClr val="FFFFFF"/>
              </a:solidFill>
              <a:latin typeface="思源黑体 CN Normal" panose="020B0400000000000000" pitchFamily="34" charset="-122"/>
              <a:ea typeface="思源黑体 CN Normal" panose="020B0400000000000000" pitchFamily="34" charset="-122"/>
            </a:endParaRPr>
          </a:p>
          <a:p>
            <a:pPr algn="ctr">
              <a:lnSpc>
                <a:spcPts val="9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份额占比</a:t>
            </a:r>
            <a:r>
              <a:rPr lang="en-US" altLang="zh-CN" sz="700" dirty="0">
                <a:solidFill>
                  <a:srgbClr val="FFFFFF"/>
                </a:solidFill>
                <a:latin typeface="思源黑体 CN Normal" panose="020B0400000000000000" pitchFamily="34" charset="-122"/>
                <a:ea typeface="思源黑体 CN Normal" panose="020B0400000000000000" pitchFamily="34" charset="-122"/>
              </a:rPr>
              <a:t>: 37%</a:t>
            </a:r>
          </a:p>
        </p:txBody>
      </p:sp>
      <p:sp>
        <p:nvSpPr>
          <p:cNvPr id="21" name="文本框 20">
            <a:extLst>
              <a:ext uri="{FF2B5EF4-FFF2-40B4-BE49-F238E27FC236}">
                <a16:creationId xmlns:a16="http://schemas.microsoft.com/office/drawing/2014/main" id="{5C1D8660-D5B8-0676-FC04-93407496F858}"/>
              </a:ext>
            </a:extLst>
          </p:cNvPr>
          <p:cNvSpPr txBox="1"/>
          <p:nvPr/>
        </p:nvSpPr>
        <p:spPr>
          <a:xfrm>
            <a:off x="7528297" y="3548521"/>
            <a:ext cx="1044000" cy="692497"/>
          </a:xfrm>
          <a:prstGeom prst="rect">
            <a:avLst/>
          </a:prstGeom>
          <a:noFill/>
        </p:spPr>
        <p:txBody>
          <a:bodyPr wrap="square" rtlCol="0">
            <a:spAutoFit/>
          </a:bodyPr>
          <a:lstStyle/>
          <a:p>
            <a:pPr>
              <a:lnSpc>
                <a:spcPct val="150000"/>
              </a:lnSpc>
              <a:defRPr/>
            </a:pPr>
            <a:r>
              <a:rPr lang="en-US" altLang="zh-CN" sz="1400" b="1" dirty="0">
                <a:solidFill>
                  <a:schemeClr val="bg2">
                    <a:lumMod val="25000"/>
                  </a:schemeClr>
                </a:solidFill>
                <a:latin typeface="思源黑体 CN Normal" panose="020B0400000000000000" pitchFamily="34" charset="-122"/>
                <a:ea typeface="思源黑体 CN Normal" panose="020B0400000000000000" pitchFamily="34" charset="-122"/>
              </a:rPr>
              <a:t>C</a:t>
            </a:r>
            <a:r>
              <a:rPr lang="zh-CN" altLang="en-US" sz="1400" b="1" dirty="0">
                <a:solidFill>
                  <a:schemeClr val="bg2">
                    <a:lumMod val="25000"/>
                  </a:schemeClr>
                </a:solidFill>
                <a:latin typeface="思源黑体 CN Normal" panose="020B0400000000000000" pitchFamily="34" charset="-122"/>
                <a:ea typeface="思源黑体 CN Normal" panose="020B0400000000000000" pitchFamily="34" charset="-122"/>
              </a:rPr>
              <a:t>级</a:t>
            </a:r>
            <a:endParaRPr lang="en-US" altLang="zh-CN" sz="1400" b="1" dirty="0">
              <a:solidFill>
                <a:schemeClr val="bg2">
                  <a:lumMod val="25000"/>
                </a:schemeClr>
              </a:solidFill>
              <a:latin typeface="思源黑体 CN Normal" panose="020B0400000000000000" pitchFamily="34" charset="-122"/>
              <a:ea typeface="思源黑体 CN Normal" panose="020B0400000000000000" pitchFamily="34" charset="-122"/>
            </a:endParaRPr>
          </a:p>
          <a:p>
            <a:pPr>
              <a:lnSpc>
                <a:spcPct val="150000"/>
              </a:lnSpc>
              <a:defRPr/>
            </a:pPr>
            <a:r>
              <a:rPr lang="zh-CN" altLang="en-US" sz="700" dirty="0">
                <a:solidFill>
                  <a:schemeClr val="bg2">
                    <a:lumMod val="25000"/>
                  </a:schemeClr>
                </a:solidFill>
                <a:latin typeface="思源黑体 CN Normal" panose="020B0400000000000000" pitchFamily="34" charset="-122"/>
                <a:ea typeface="思源黑体 CN Normal" panose="020B0400000000000000" pitchFamily="34" charset="-122"/>
              </a:rPr>
              <a:t>监测销量</a:t>
            </a:r>
            <a:r>
              <a:rPr lang="en-US" altLang="zh-CN" sz="700" dirty="0">
                <a:solidFill>
                  <a:schemeClr val="bg2">
                    <a:lumMod val="25000"/>
                  </a:schemeClr>
                </a:solidFill>
                <a:latin typeface="思源黑体 CN Normal" panose="020B0400000000000000" pitchFamily="34" charset="-122"/>
                <a:ea typeface="思源黑体 CN Normal" panose="020B0400000000000000" pitchFamily="34" charset="-122"/>
              </a:rPr>
              <a:t>: 8.4</a:t>
            </a:r>
            <a:r>
              <a:rPr lang="zh-CN" altLang="en-US" sz="700" dirty="0">
                <a:solidFill>
                  <a:schemeClr val="bg2">
                    <a:lumMod val="25000"/>
                  </a:schemeClr>
                </a:solidFill>
                <a:latin typeface="思源黑体 CN Normal" panose="020B0400000000000000" pitchFamily="34" charset="-122"/>
                <a:ea typeface="思源黑体 CN Normal" panose="020B0400000000000000" pitchFamily="34" charset="-122"/>
              </a:rPr>
              <a:t>万辆</a:t>
            </a:r>
            <a:endParaRPr lang="en-US" altLang="zh-CN" sz="700" dirty="0">
              <a:solidFill>
                <a:schemeClr val="bg2">
                  <a:lumMod val="25000"/>
                </a:schemeClr>
              </a:solidFill>
              <a:latin typeface="思源黑体 CN Normal" panose="020B0400000000000000" pitchFamily="34" charset="-122"/>
              <a:ea typeface="思源黑体 CN Normal" panose="020B0400000000000000" pitchFamily="34" charset="-122"/>
            </a:endParaRPr>
          </a:p>
          <a:p>
            <a:pPr>
              <a:lnSpc>
                <a:spcPts val="900"/>
              </a:lnSpc>
              <a:defRPr/>
            </a:pPr>
            <a:r>
              <a:rPr lang="zh-CN" altLang="en-US" sz="700" dirty="0">
                <a:solidFill>
                  <a:schemeClr val="bg2">
                    <a:lumMod val="25000"/>
                  </a:schemeClr>
                </a:solidFill>
                <a:latin typeface="思源黑体 CN Normal" panose="020B0400000000000000" pitchFamily="34" charset="-122"/>
                <a:ea typeface="思源黑体 CN Normal" panose="020B0400000000000000" pitchFamily="34" charset="-122"/>
              </a:rPr>
              <a:t>份额占比</a:t>
            </a:r>
            <a:r>
              <a:rPr lang="en-US" altLang="zh-CN" sz="700" dirty="0">
                <a:solidFill>
                  <a:schemeClr val="bg2">
                    <a:lumMod val="25000"/>
                  </a:schemeClr>
                </a:solidFill>
                <a:latin typeface="思源黑体 CN Normal" panose="020B0400000000000000" pitchFamily="34" charset="-122"/>
                <a:ea typeface="思源黑体 CN Normal" panose="020B0400000000000000" pitchFamily="34" charset="-122"/>
              </a:rPr>
              <a:t>: 9%</a:t>
            </a:r>
          </a:p>
        </p:txBody>
      </p:sp>
      <p:sp>
        <p:nvSpPr>
          <p:cNvPr id="22" name="文本框 21">
            <a:extLst>
              <a:ext uri="{FF2B5EF4-FFF2-40B4-BE49-F238E27FC236}">
                <a16:creationId xmlns:a16="http://schemas.microsoft.com/office/drawing/2014/main" id="{F4FCF32A-1D9D-D10C-C01F-F0E27D5D88BF}"/>
              </a:ext>
            </a:extLst>
          </p:cNvPr>
          <p:cNvSpPr txBox="1"/>
          <p:nvPr/>
        </p:nvSpPr>
        <p:spPr>
          <a:xfrm>
            <a:off x="7528297" y="5509207"/>
            <a:ext cx="1044000" cy="692497"/>
          </a:xfrm>
          <a:prstGeom prst="rect">
            <a:avLst/>
          </a:prstGeom>
          <a:noFill/>
        </p:spPr>
        <p:txBody>
          <a:bodyPr wrap="square" rtlCol="0">
            <a:spAutoFit/>
          </a:bodyPr>
          <a:lstStyle/>
          <a:p>
            <a:pPr>
              <a:lnSpc>
                <a:spcPct val="150000"/>
              </a:lnSpc>
              <a:defRPr/>
            </a:pPr>
            <a:r>
              <a:rPr lang="en-US" altLang="zh-CN" sz="1400" b="1" dirty="0">
                <a:solidFill>
                  <a:schemeClr val="bg2">
                    <a:lumMod val="25000"/>
                  </a:schemeClr>
                </a:solidFill>
                <a:latin typeface="思源黑体 CN Normal" panose="020B0400000000000000" pitchFamily="34" charset="-122"/>
                <a:ea typeface="思源黑体 CN Normal" panose="020B0400000000000000" pitchFamily="34" charset="-122"/>
              </a:rPr>
              <a:t>A0</a:t>
            </a:r>
            <a:r>
              <a:rPr lang="zh-CN" altLang="en-US" sz="1400" b="1" dirty="0">
                <a:solidFill>
                  <a:schemeClr val="bg2">
                    <a:lumMod val="25000"/>
                  </a:schemeClr>
                </a:solidFill>
                <a:latin typeface="思源黑体 CN Normal" panose="020B0400000000000000" pitchFamily="34" charset="-122"/>
                <a:ea typeface="思源黑体 CN Normal" panose="020B0400000000000000" pitchFamily="34" charset="-122"/>
              </a:rPr>
              <a:t>级</a:t>
            </a:r>
            <a:endParaRPr lang="en-US" altLang="zh-CN" sz="1400" b="1" dirty="0">
              <a:solidFill>
                <a:schemeClr val="bg2">
                  <a:lumMod val="25000"/>
                </a:schemeClr>
              </a:solidFill>
              <a:latin typeface="思源黑体 CN Normal" panose="020B0400000000000000" pitchFamily="34" charset="-122"/>
              <a:ea typeface="思源黑体 CN Normal" panose="020B0400000000000000" pitchFamily="34" charset="-122"/>
            </a:endParaRPr>
          </a:p>
          <a:p>
            <a:pPr>
              <a:lnSpc>
                <a:spcPct val="150000"/>
              </a:lnSpc>
              <a:defRPr/>
            </a:pPr>
            <a:r>
              <a:rPr lang="zh-CN" altLang="en-US" sz="700" dirty="0">
                <a:solidFill>
                  <a:schemeClr val="bg2">
                    <a:lumMod val="25000"/>
                  </a:schemeClr>
                </a:solidFill>
                <a:latin typeface="思源黑体 CN Normal" panose="020B0400000000000000" pitchFamily="34" charset="-122"/>
                <a:ea typeface="思源黑体 CN Normal" panose="020B0400000000000000" pitchFamily="34" charset="-122"/>
              </a:rPr>
              <a:t>监测销量</a:t>
            </a:r>
            <a:r>
              <a:rPr lang="en-US" altLang="zh-CN" sz="700" dirty="0">
                <a:solidFill>
                  <a:schemeClr val="bg2">
                    <a:lumMod val="25000"/>
                  </a:schemeClr>
                </a:solidFill>
                <a:latin typeface="思源黑体 CN Normal" panose="020B0400000000000000" pitchFamily="34" charset="-122"/>
                <a:ea typeface="思源黑体 CN Normal" panose="020B0400000000000000" pitchFamily="34" charset="-122"/>
              </a:rPr>
              <a:t>: 9.9</a:t>
            </a:r>
            <a:r>
              <a:rPr lang="zh-CN" altLang="en-US" sz="700" dirty="0">
                <a:solidFill>
                  <a:schemeClr val="bg2">
                    <a:lumMod val="25000"/>
                  </a:schemeClr>
                </a:solidFill>
                <a:latin typeface="思源黑体 CN Normal" panose="020B0400000000000000" pitchFamily="34" charset="-122"/>
                <a:ea typeface="思源黑体 CN Normal" panose="020B0400000000000000" pitchFamily="34" charset="-122"/>
              </a:rPr>
              <a:t>万辆</a:t>
            </a:r>
            <a:endParaRPr lang="en-US" altLang="zh-CN" sz="700" dirty="0">
              <a:solidFill>
                <a:schemeClr val="bg2">
                  <a:lumMod val="25000"/>
                </a:schemeClr>
              </a:solidFill>
              <a:latin typeface="思源黑体 CN Normal" panose="020B0400000000000000" pitchFamily="34" charset="-122"/>
              <a:ea typeface="思源黑体 CN Normal" panose="020B0400000000000000" pitchFamily="34" charset="-122"/>
            </a:endParaRPr>
          </a:p>
          <a:p>
            <a:pPr>
              <a:lnSpc>
                <a:spcPts val="900"/>
              </a:lnSpc>
              <a:defRPr/>
            </a:pPr>
            <a:r>
              <a:rPr lang="zh-CN" altLang="en-US" sz="700" dirty="0">
                <a:solidFill>
                  <a:schemeClr val="bg2">
                    <a:lumMod val="25000"/>
                  </a:schemeClr>
                </a:solidFill>
                <a:latin typeface="思源黑体 CN Normal" panose="020B0400000000000000" pitchFamily="34" charset="-122"/>
                <a:ea typeface="思源黑体 CN Normal" panose="020B0400000000000000" pitchFamily="34" charset="-122"/>
              </a:rPr>
              <a:t>份额占比</a:t>
            </a:r>
            <a:r>
              <a:rPr lang="en-US" altLang="zh-CN" sz="700" dirty="0">
                <a:solidFill>
                  <a:schemeClr val="bg2">
                    <a:lumMod val="25000"/>
                  </a:schemeClr>
                </a:solidFill>
                <a:latin typeface="思源黑体 CN Normal" panose="020B0400000000000000" pitchFamily="34" charset="-122"/>
                <a:ea typeface="思源黑体 CN Normal" panose="020B0400000000000000" pitchFamily="34" charset="-122"/>
              </a:rPr>
              <a:t>: 11%</a:t>
            </a:r>
          </a:p>
        </p:txBody>
      </p:sp>
      <p:sp>
        <p:nvSpPr>
          <p:cNvPr id="3" name="文本框 2">
            <a:extLst>
              <a:ext uri="{FF2B5EF4-FFF2-40B4-BE49-F238E27FC236}">
                <a16:creationId xmlns:a16="http://schemas.microsoft.com/office/drawing/2014/main" id="{30C14A89-90B9-9C6E-EC35-FFDAE62941D8}"/>
              </a:ext>
            </a:extLst>
          </p:cNvPr>
          <p:cNvSpPr txBox="1"/>
          <p:nvPr/>
        </p:nvSpPr>
        <p:spPr>
          <a:xfrm>
            <a:off x="7528297" y="4712991"/>
            <a:ext cx="1044000" cy="692497"/>
          </a:xfrm>
          <a:prstGeom prst="rect">
            <a:avLst/>
          </a:prstGeom>
          <a:noFill/>
        </p:spPr>
        <p:txBody>
          <a:bodyPr wrap="square" rtlCol="0">
            <a:spAutoFit/>
          </a:bodyPr>
          <a:lstStyle/>
          <a:p>
            <a:pPr>
              <a:lnSpc>
                <a:spcPct val="150000"/>
              </a:lnSpc>
              <a:defRPr/>
            </a:pPr>
            <a:r>
              <a:rPr lang="en-US" altLang="zh-CN" sz="1400" b="1" dirty="0">
                <a:solidFill>
                  <a:schemeClr val="bg2">
                    <a:lumMod val="25000"/>
                  </a:schemeClr>
                </a:solidFill>
                <a:latin typeface="思源黑体 CN Normal" panose="020B0400000000000000" pitchFamily="34" charset="-122"/>
                <a:ea typeface="思源黑体 CN Normal" panose="020B0400000000000000" pitchFamily="34" charset="-122"/>
              </a:rPr>
              <a:t>A00</a:t>
            </a:r>
            <a:r>
              <a:rPr lang="zh-CN" altLang="en-US" sz="1400" b="1" dirty="0">
                <a:solidFill>
                  <a:schemeClr val="bg2">
                    <a:lumMod val="25000"/>
                  </a:schemeClr>
                </a:solidFill>
                <a:latin typeface="思源黑体 CN Normal" panose="020B0400000000000000" pitchFamily="34" charset="-122"/>
                <a:ea typeface="思源黑体 CN Normal" panose="020B0400000000000000" pitchFamily="34" charset="-122"/>
              </a:rPr>
              <a:t>级</a:t>
            </a:r>
            <a:endParaRPr lang="en-US" altLang="zh-CN" sz="1400" b="1" dirty="0">
              <a:solidFill>
                <a:schemeClr val="bg2">
                  <a:lumMod val="25000"/>
                </a:schemeClr>
              </a:solidFill>
              <a:latin typeface="思源黑体 CN Normal" panose="020B0400000000000000" pitchFamily="34" charset="-122"/>
              <a:ea typeface="思源黑体 CN Normal" panose="020B0400000000000000" pitchFamily="34" charset="-122"/>
            </a:endParaRPr>
          </a:p>
          <a:p>
            <a:pPr>
              <a:lnSpc>
                <a:spcPct val="150000"/>
              </a:lnSpc>
              <a:defRPr/>
            </a:pPr>
            <a:r>
              <a:rPr lang="zh-CN" altLang="en-US" sz="700" dirty="0">
                <a:solidFill>
                  <a:schemeClr val="bg2">
                    <a:lumMod val="25000"/>
                  </a:schemeClr>
                </a:solidFill>
                <a:latin typeface="思源黑体 CN Normal" panose="020B0400000000000000" pitchFamily="34" charset="-122"/>
                <a:ea typeface="思源黑体 CN Normal" panose="020B0400000000000000" pitchFamily="34" charset="-122"/>
              </a:rPr>
              <a:t>监测销量</a:t>
            </a:r>
            <a:r>
              <a:rPr lang="en-US" altLang="zh-CN" sz="700" dirty="0">
                <a:solidFill>
                  <a:schemeClr val="bg2">
                    <a:lumMod val="25000"/>
                  </a:schemeClr>
                </a:solidFill>
                <a:latin typeface="思源黑体 CN Normal" panose="020B0400000000000000" pitchFamily="34" charset="-122"/>
                <a:ea typeface="思源黑体 CN Normal" panose="020B0400000000000000" pitchFamily="34" charset="-122"/>
              </a:rPr>
              <a:t>: 7.3</a:t>
            </a:r>
            <a:r>
              <a:rPr lang="zh-CN" altLang="en-US" sz="700" dirty="0">
                <a:solidFill>
                  <a:schemeClr val="bg2">
                    <a:lumMod val="25000"/>
                  </a:schemeClr>
                </a:solidFill>
                <a:latin typeface="思源黑体 CN Normal" panose="020B0400000000000000" pitchFamily="34" charset="-122"/>
                <a:ea typeface="思源黑体 CN Normal" panose="020B0400000000000000" pitchFamily="34" charset="-122"/>
              </a:rPr>
              <a:t>万辆</a:t>
            </a:r>
            <a:endParaRPr lang="en-US" altLang="zh-CN" sz="700" dirty="0">
              <a:solidFill>
                <a:schemeClr val="bg2">
                  <a:lumMod val="25000"/>
                </a:schemeClr>
              </a:solidFill>
              <a:latin typeface="思源黑体 CN Normal" panose="020B0400000000000000" pitchFamily="34" charset="-122"/>
              <a:ea typeface="思源黑体 CN Normal" panose="020B0400000000000000" pitchFamily="34" charset="-122"/>
            </a:endParaRPr>
          </a:p>
          <a:p>
            <a:pPr>
              <a:lnSpc>
                <a:spcPts val="900"/>
              </a:lnSpc>
              <a:defRPr/>
            </a:pPr>
            <a:r>
              <a:rPr lang="zh-CN" altLang="en-US" sz="700" dirty="0">
                <a:solidFill>
                  <a:schemeClr val="bg2">
                    <a:lumMod val="25000"/>
                  </a:schemeClr>
                </a:solidFill>
                <a:latin typeface="思源黑体 CN Normal" panose="020B0400000000000000" pitchFamily="34" charset="-122"/>
                <a:ea typeface="思源黑体 CN Normal" panose="020B0400000000000000" pitchFamily="34" charset="-122"/>
              </a:rPr>
              <a:t>份额占比</a:t>
            </a:r>
            <a:r>
              <a:rPr lang="en-US" altLang="zh-CN" sz="700" dirty="0">
                <a:solidFill>
                  <a:schemeClr val="bg2">
                    <a:lumMod val="25000"/>
                  </a:schemeClr>
                </a:solidFill>
                <a:latin typeface="思源黑体 CN Normal" panose="020B0400000000000000" pitchFamily="34" charset="-122"/>
                <a:ea typeface="思源黑体 CN Normal" panose="020B0400000000000000" pitchFamily="34" charset="-122"/>
              </a:rPr>
              <a:t>: 8%</a:t>
            </a:r>
          </a:p>
        </p:txBody>
      </p:sp>
      <p:sp>
        <p:nvSpPr>
          <p:cNvPr id="9" name="文本框 8">
            <a:extLst>
              <a:ext uri="{FF2B5EF4-FFF2-40B4-BE49-F238E27FC236}">
                <a16:creationId xmlns:a16="http://schemas.microsoft.com/office/drawing/2014/main" id="{4BA34EBA-C912-C2BB-1EDB-FF47ADC4EE30}"/>
              </a:ext>
            </a:extLst>
          </p:cNvPr>
          <p:cNvSpPr txBox="1"/>
          <p:nvPr/>
        </p:nvSpPr>
        <p:spPr>
          <a:xfrm>
            <a:off x="4271768" y="3283294"/>
            <a:ext cx="685865" cy="184666"/>
          </a:xfrm>
          <a:prstGeom prst="rect">
            <a:avLst/>
          </a:prstGeom>
          <a:noFill/>
        </p:spPr>
        <p:txBody>
          <a:bodyPr wrap="square" rtlCol="0">
            <a:spAutoFit/>
          </a:bodyPr>
          <a:lstStyle/>
          <a:p>
            <a:pPr algn="ctr"/>
            <a:r>
              <a:rPr lang="zh-CN" altLang="en-US" sz="600" b="1" dirty="0">
                <a:solidFill>
                  <a:schemeClr val="bg2">
                    <a:lumMod val="25000"/>
                  </a:schemeClr>
                </a:solidFill>
                <a:latin typeface="思源黑体 CN" panose="020B0500000000000000" pitchFamily="34" charset="-122"/>
                <a:ea typeface="思源黑体 CN Normal" panose="020B0400000000000000" pitchFamily="34" charset="-122"/>
              </a:rPr>
              <a:t>单位：万元</a:t>
            </a:r>
          </a:p>
        </p:txBody>
      </p:sp>
    </p:spTree>
    <p:custDataLst>
      <p:tags r:id="rId1"/>
    </p:custDataLst>
    <p:extLst>
      <p:ext uri="{BB962C8B-B14F-4D97-AF65-F5344CB8AC3E}">
        <p14:creationId xmlns:p14="http://schemas.microsoft.com/office/powerpoint/2010/main" val="12868499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îş1íḓê"/>
        <p:cNvGrpSpPr/>
        <p:nvPr/>
      </p:nvGrpSpPr>
      <p:grpSpPr>
        <a:xfrm>
          <a:off x="0" y="0"/>
          <a:ext cx="0" cy="0"/>
          <a:chOff x="0" y="0"/>
          <a:chExt cx="0" cy="0"/>
        </a:xfrm>
      </p:grpSpPr>
      <p:sp>
        <p:nvSpPr>
          <p:cNvPr id="5" name="íṩlîḑè">
            <a:extLst>
              <a:ext uri="{FF2B5EF4-FFF2-40B4-BE49-F238E27FC236}">
                <a16:creationId xmlns:a16="http://schemas.microsoft.com/office/drawing/2014/main" id="{564E1998-ECBB-DF34-BECD-294163617811}"/>
              </a:ext>
            </a:extLst>
          </p:cNvPr>
          <p:cNvSpPr txBox="1">
            <a:spLocks/>
          </p:cNvSpPr>
          <p:nvPr/>
        </p:nvSpPr>
        <p:spPr>
          <a:xfrm>
            <a:off x="9094074" y="6524243"/>
            <a:ext cx="2909888" cy="206381"/>
          </a:xfrm>
          <a:prstGeom prst="rect">
            <a:avLst/>
          </a:prstGeom>
        </p:spPr>
        <p:txBody>
          <a:bodyPr vert="horz" lIns="91440" tIns="45720" rIns="91440" bIns="45720" rtlCol="0" anchor="ctr"/>
          <a:lstStyle>
            <a:defPPr>
              <a:defRPr lang="zh-CN"/>
            </a:defPPr>
            <a:lvl1pPr marL="0" algn="r" defTabSz="914400" rtl="0" eaLnBrk="1" latinLnBrk="0" hangingPunct="1">
              <a:defRPr lang="zh-CN" altLang="en-US" sz="1000"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en-US" altLang="zh-CN" sz="1600" b="0" i="0" u="none" strike="noStrike" kern="1200" cap="none" spc="0" normalizeH="0" baseline="0" noProof="0" smtClean="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endParaRPr>
          </a:p>
        </p:txBody>
      </p:sp>
      <p:sp>
        <p:nvSpPr>
          <p:cNvPr id="6" name="内容占位符 2">
            <a:extLst>
              <a:ext uri="{FF2B5EF4-FFF2-40B4-BE49-F238E27FC236}">
                <a16:creationId xmlns:a16="http://schemas.microsoft.com/office/drawing/2014/main" id="{B9C3F43F-F908-3399-502E-16511219B79F}"/>
              </a:ext>
            </a:extLst>
          </p:cNvPr>
          <p:cNvSpPr txBox="1">
            <a:spLocks/>
          </p:cNvSpPr>
          <p:nvPr>
            <p:custDataLst>
              <p:tags r:id="rId2"/>
            </p:custDataLst>
          </p:nvPr>
        </p:nvSpPr>
        <p:spPr bwMode="auto">
          <a:xfrm>
            <a:off x="669924" y="1154184"/>
            <a:ext cx="10848976" cy="151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eaLnBrk="1" hangingPunct="1">
              <a:lnSpc>
                <a:spcPts val="1800"/>
              </a:lnSpc>
              <a:spcAft>
                <a:spcPts val="600"/>
              </a:spcAft>
              <a:buClr>
                <a:srgbClr val="58B6D3">
                  <a:lumMod val="50000"/>
                </a:srgbClr>
              </a:buClr>
              <a:buFont typeface="Wingdings" pitchFamily="2" charset="2"/>
              <a:buChar char="n"/>
              <a:defRPr/>
            </a:pPr>
            <a:r>
              <a:rPr lang="en-US" altLang="zh-CN" b="1" dirty="0">
                <a:solidFill>
                  <a:prstClr val="black"/>
                </a:solidFill>
                <a:latin typeface="思源黑体 CN" panose="020B0500000000000000" pitchFamily="34" charset="-122"/>
                <a:ea typeface="思源黑体 CN" panose="020B0500000000000000" pitchFamily="34" charset="-122"/>
              </a:rPr>
              <a:t>MADE·8</a:t>
            </a:r>
            <a:r>
              <a:rPr lang="zh-CN" altLang="en-US" b="1" dirty="0">
                <a:solidFill>
                  <a:prstClr val="black"/>
                </a:solidFill>
                <a:latin typeface="思源黑体 CN" panose="020B0500000000000000" pitchFamily="34" charset="-122"/>
                <a:ea typeface="思源黑体 CN" panose="020B0500000000000000" pitchFamily="34" charset="-122"/>
              </a:rPr>
              <a:t>月</a:t>
            </a:r>
            <a:r>
              <a:rPr lang="en-US" altLang="zh-CN" b="1" dirty="0">
                <a:solidFill>
                  <a:prstClr val="black"/>
                </a:solidFill>
                <a:latin typeface="思源黑体 CN" panose="020B0500000000000000" pitchFamily="34" charset="-122"/>
                <a:ea typeface="思源黑体 CN" panose="020B0500000000000000" pitchFamily="34" charset="-122"/>
              </a:rPr>
              <a:t>SUV</a:t>
            </a:r>
            <a:r>
              <a:rPr lang="zh-CN" altLang="en-US" b="1" dirty="0">
                <a:solidFill>
                  <a:prstClr val="black"/>
                </a:solidFill>
                <a:latin typeface="思源黑体 CN" panose="020B0500000000000000" pitchFamily="34" charset="-122"/>
                <a:ea typeface="思源黑体 CN" panose="020B0500000000000000" pitchFamily="34" charset="-122"/>
              </a:rPr>
              <a:t>市场价格变化指数为</a:t>
            </a:r>
            <a:r>
              <a:rPr lang="en-US" altLang="zh-CN" b="1" dirty="0">
                <a:solidFill>
                  <a:prstClr val="black"/>
                </a:solidFill>
                <a:latin typeface="思源黑体 CN" panose="020B0500000000000000" pitchFamily="34" charset="-122"/>
                <a:ea typeface="思源黑体 CN" panose="020B0500000000000000" pitchFamily="34" charset="-122"/>
              </a:rPr>
              <a:t>-3.73</a:t>
            </a:r>
            <a:r>
              <a:rPr lang="zh-CN" altLang="en-US" b="1" dirty="0">
                <a:solidFill>
                  <a:prstClr val="black"/>
                </a:solidFill>
                <a:latin typeface="思源黑体 CN" panose="020B0500000000000000" pitchFamily="34" charset="-122"/>
                <a:ea typeface="思源黑体 CN" panose="020B0500000000000000" pitchFamily="34" charset="-122"/>
              </a:rPr>
              <a:t>，市场成交均价</a:t>
            </a:r>
            <a:r>
              <a:rPr lang="en-US" altLang="zh-CN" b="1" dirty="0">
                <a:solidFill>
                  <a:prstClr val="black"/>
                </a:solidFill>
                <a:latin typeface="思源黑体 CN" panose="020B0500000000000000" pitchFamily="34" charset="-122"/>
                <a:ea typeface="思源黑体 CN" panose="020B0500000000000000" pitchFamily="34" charset="-122"/>
              </a:rPr>
              <a:t>17.41</a:t>
            </a:r>
            <a:r>
              <a:rPr lang="zh-CN" altLang="en-US" b="1" dirty="0">
                <a:solidFill>
                  <a:prstClr val="black"/>
                </a:solidFill>
                <a:latin typeface="思源黑体 CN" panose="020B0500000000000000" pitchFamily="34" charset="-122"/>
                <a:ea typeface="思源黑体 CN" panose="020B0500000000000000" pitchFamily="34" charset="-122"/>
              </a:rPr>
              <a:t>万</a:t>
            </a:r>
          </a:p>
          <a:p>
            <a:pPr lvl="0" eaLnBrk="1" hangingPunct="1">
              <a:lnSpc>
                <a:spcPts val="2000"/>
              </a:lnSpc>
              <a:spcAft>
                <a:spcPts val="600"/>
              </a:spcAft>
              <a:buClr>
                <a:srgbClr val="58B6D3">
                  <a:lumMod val="50000"/>
                </a:srgbClr>
              </a:buClr>
              <a:buFont typeface="Wingdings" pitchFamily="2" charset="2"/>
              <a:buChar char="Ø"/>
              <a:defRPr/>
            </a:pPr>
            <a:r>
              <a:rPr lang="zh-CN" altLang="en-US" sz="1400" dirty="0">
                <a:solidFill>
                  <a:srgbClr val="5F5F5F"/>
                </a:solidFill>
                <a:latin typeface="思源黑体 CN" panose="020B0500000000000000" pitchFamily="34" charset="-122"/>
                <a:ea typeface="思源黑体 CN" panose="020B0500000000000000" pitchFamily="34" charset="-122"/>
              </a:rPr>
              <a:t>本月</a:t>
            </a:r>
            <a:r>
              <a:rPr lang="en-US" altLang="zh-CN" sz="1400" dirty="0">
                <a:solidFill>
                  <a:srgbClr val="5F5F5F"/>
                </a:solidFill>
                <a:latin typeface="思源黑体 CN" panose="020B0500000000000000" pitchFamily="34" charset="-122"/>
                <a:ea typeface="思源黑体 CN" panose="020B0500000000000000" pitchFamily="34" charset="-122"/>
              </a:rPr>
              <a:t>SUV</a:t>
            </a:r>
            <a:r>
              <a:rPr lang="zh-CN" altLang="en-US" sz="1400" dirty="0">
                <a:solidFill>
                  <a:srgbClr val="5F5F5F"/>
                </a:solidFill>
                <a:latin typeface="思源黑体 CN" panose="020B0500000000000000" pitchFamily="34" charset="-122"/>
                <a:ea typeface="思源黑体 CN" panose="020B0500000000000000" pitchFamily="34" charset="-122"/>
              </a:rPr>
              <a:t>市场整体成交均价较上月下降</a:t>
            </a:r>
            <a:r>
              <a:rPr lang="en-US" altLang="zh-CN" sz="1400" dirty="0">
                <a:solidFill>
                  <a:srgbClr val="5F5F5F"/>
                </a:solidFill>
                <a:latin typeface="思源黑体 CN" panose="020B0500000000000000" pitchFamily="34" charset="-122"/>
                <a:ea typeface="思源黑体 CN" panose="020B0500000000000000" pitchFamily="34" charset="-122"/>
              </a:rPr>
              <a:t>7,854</a:t>
            </a:r>
            <a:r>
              <a:rPr lang="zh-CN" altLang="en-US" sz="1400" dirty="0">
                <a:solidFill>
                  <a:srgbClr val="5F5F5F"/>
                </a:solidFill>
                <a:latin typeface="思源黑体 CN" panose="020B0500000000000000" pitchFamily="34" charset="-122"/>
                <a:ea typeface="思源黑体 CN" panose="020B0500000000000000" pitchFamily="34" charset="-122"/>
              </a:rPr>
              <a:t>元，环比下降</a:t>
            </a:r>
            <a:r>
              <a:rPr lang="en-US" altLang="zh-CN" sz="1400" dirty="0">
                <a:solidFill>
                  <a:srgbClr val="5F5F5F"/>
                </a:solidFill>
                <a:latin typeface="思源黑体 CN" panose="020B0500000000000000" pitchFamily="34" charset="-122"/>
                <a:ea typeface="思源黑体 CN" panose="020B0500000000000000" pitchFamily="34" charset="-122"/>
              </a:rPr>
              <a:t>4.3%</a:t>
            </a:r>
          </a:p>
          <a:p>
            <a:pPr lvl="0" eaLnBrk="1" hangingPunct="1">
              <a:lnSpc>
                <a:spcPts val="2000"/>
              </a:lnSpc>
              <a:spcAft>
                <a:spcPts val="600"/>
              </a:spcAft>
              <a:buClr>
                <a:srgbClr val="58B6D3">
                  <a:lumMod val="50000"/>
                </a:srgbClr>
              </a:buClr>
              <a:buFont typeface="Wingdings" pitchFamily="2" charset="2"/>
              <a:buChar char="Ø"/>
              <a:defRPr/>
            </a:pPr>
            <a:r>
              <a:rPr lang="zh-CN" altLang="en-US" sz="1400" dirty="0">
                <a:solidFill>
                  <a:srgbClr val="5F5F5F"/>
                </a:solidFill>
                <a:latin typeface="思源黑体 CN" panose="020B0500000000000000" pitchFamily="34" charset="-122"/>
                <a:ea typeface="思源黑体 CN" panose="020B0500000000000000" pitchFamily="34" charset="-122"/>
              </a:rPr>
              <a:t>本月</a:t>
            </a:r>
            <a:r>
              <a:rPr lang="en-US" altLang="zh-CN" sz="1400" dirty="0">
                <a:solidFill>
                  <a:srgbClr val="5F5F5F"/>
                </a:solidFill>
                <a:latin typeface="思源黑体 CN" panose="020B0500000000000000" pitchFamily="34" charset="-122"/>
                <a:ea typeface="思源黑体 CN" panose="020B0500000000000000" pitchFamily="34" charset="-122"/>
              </a:rPr>
              <a:t>SUV</a:t>
            </a:r>
            <a:r>
              <a:rPr lang="zh-CN" altLang="en-US" sz="1400" dirty="0">
                <a:solidFill>
                  <a:srgbClr val="5F5F5F"/>
                </a:solidFill>
                <a:latin typeface="思源黑体 CN" panose="020B0500000000000000" pitchFamily="34" charset="-122"/>
                <a:ea typeface="思源黑体 CN" panose="020B0500000000000000" pitchFamily="34" charset="-122"/>
              </a:rPr>
              <a:t>市场终端成交价格有所下降，</a:t>
            </a:r>
            <a:r>
              <a:rPr lang="en-US" altLang="zh-CN" sz="1400" dirty="0">
                <a:solidFill>
                  <a:srgbClr val="5F5F5F"/>
                </a:solidFill>
                <a:latin typeface="思源黑体 CN" panose="020B0500000000000000" pitchFamily="34" charset="-122"/>
                <a:ea typeface="思源黑体 CN" panose="020B0500000000000000" pitchFamily="34" charset="-122"/>
              </a:rPr>
              <a:t>SUV</a:t>
            </a:r>
            <a:r>
              <a:rPr lang="zh-CN" altLang="en-US" sz="1400" dirty="0">
                <a:solidFill>
                  <a:srgbClr val="5F5F5F"/>
                </a:solidFill>
                <a:latin typeface="思源黑体 CN" panose="020B0500000000000000" pitchFamily="34" charset="-122"/>
                <a:ea typeface="思源黑体 CN" panose="020B0500000000000000" pitchFamily="34" charset="-122"/>
              </a:rPr>
              <a:t>各细分市场成交均价均出现不同程度的下降</a:t>
            </a:r>
          </a:p>
        </p:txBody>
      </p:sp>
      <p:sp>
        <p:nvSpPr>
          <p:cNvPr id="30" name="ïsľiḋè">
            <a:extLst>
              <a:ext uri="{FF2B5EF4-FFF2-40B4-BE49-F238E27FC236}">
                <a16:creationId xmlns:a16="http://schemas.microsoft.com/office/drawing/2014/main" id="{61D0CB05-BBC0-9B78-22F4-13EC102A5F48}"/>
              </a:ext>
            </a:extLst>
          </p:cNvPr>
          <p:cNvSpPr>
            <a:spLocks noGrp="1"/>
          </p:cNvSpPr>
          <p:nvPr>
            <p:ph type="title" idx="4294967295"/>
          </p:nvPr>
        </p:nvSpPr>
        <p:spPr>
          <a:xfrm>
            <a:off x="669925" y="308450"/>
            <a:ext cx="9378202" cy="720250"/>
          </a:xfrm>
        </p:spPr>
        <p:txBody>
          <a:bodyPr/>
          <a:lstStyle/>
          <a:p>
            <a:r>
              <a:rPr lang="zh-CN" altLang="en-US" dirty="0">
                <a:latin typeface="思源黑体 CN" panose="020B0500000000000000" pitchFamily="34" charset="-122"/>
                <a:ea typeface="思源黑体 CN" panose="020B0500000000000000" pitchFamily="34" charset="-122"/>
              </a:rPr>
              <a:t>加权价格变化指数</a:t>
            </a:r>
            <a:r>
              <a:rPr lang="en-US" altLang="zh-CN" dirty="0">
                <a:latin typeface="思源黑体 CN" panose="020B0500000000000000" pitchFamily="34" charset="-122"/>
                <a:ea typeface="思源黑体 CN" panose="020B0500000000000000" pitchFamily="34" charset="-122"/>
              </a:rPr>
              <a:t>—SUV</a:t>
            </a:r>
            <a:r>
              <a:rPr lang="zh-CN" altLang="en-US" dirty="0">
                <a:latin typeface="思源黑体 CN" panose="020B0500000000000000" pitchFamily="34" charset="-122"/>
                <a:ea typeface="思源黑体 CN" panose="020B0500000000000000" pitchFamily="34" charset="-122"/>
              </a:rPr>
              <a:t>市场</a:t>
            </a:r>
          </a:p>
        </p:txBody>
      </p:sp>
      <p:grpSp>
        <p:nvGrpSpPr>
          <p:cNvPr id="26" name="组合 25">
            <a:extLst>
              <a:ext uri="{FF2B5EF4-FFF2-40B4-BE49-F238E27FC236}">
                <a16:creationId xmlns:a16="http://schemas.microsoft.com/office/drawing/2014/main" id="{0652DA56-DA00-629D-6657-62214F9E337C}"/>
              </a:ext>
            </a:extLst>
          </p:cNvPr>
          <p:cNvGrpSpPr>
            <a:grpSpLocks/>
          </p:cNvGrpSpPr>
          <p:nvPr>
            <p:custDataLst>
              <p:tags r:id="rId3"/>
            </p:custDataLst>
          </p:nvPr>
        </p:nvGrpSpPr>
        <p:grpSpPr bwMode="auto">
          <a:xfrm>
            <a:off x="660400" y="2781873"/>
            <a:ext cx="4298187" cy="354343"/>
            <a:chOff x="2330450" y="2101520"/>
            <a:chExt cx="4308475" cy="354343"/>
          </a:xfrm>
          <a:solidFill>
            <a:srgbClr val="275C9D"/>
          </a:solidFill>
        </p:grpSpPr>
        <p:sp>
          <p:nvSpPr>
            <p:cNvPr id="27" name="AutoShape 12">
              <a:extLst>
                <a:ext uri="{FF2B5EF4-FFF2-40B4-BE49-F238E27FC236}">
                  <a16:creationId xmlns:a16="http://schemas.microsoft.com/office/drawing/2014/main" id="{C3CEC3D2-E94C-6808-BCED-72BA141532D4}"/>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 name="Text Box 10">
              <a:extLst>
                <a:ext uri="{FF2B5EF4-FFF2-40B4-BE49-F238E27FC236}">
                  <a16:creationId xmlns:a16="http://schemas.microsoft.com/office/drawing/2014/main" id="{016B7B97-1EE1-69B6-F440-3CDFAE30B391}"/>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29" name="组合 28">
            <a:extLst>
              <a:ext uri="{FF2B5EF4-FFF2-40B4-BE49-F238E27FC236}">
                <a16:creationId xmlns:a16="http://schemas.microsoft.com/office/drawing/2014/main" id="{FB2F0498-33FD-8034-4DE2-7C63E0FF1D72}"/>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31" name="AutoShape 12">
              <a:extLst>
                <a:ext uri="{FF2B5EF4-FFF2-40B4-BE49-F238E27FC236}">
                  <a16:creationId xmlns:a16="http://schemas.microsoft.com/office/drawing/2014/main" id="{962A4836-1F92-5435-44A5-779DD6358BF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2" name="Text Box 10">
              <a:extLst>
                <a:ext uri="{FF2B5EF4-FFF2-40B4-BE49-F238E27FC236}">
                  <a16:creationId xmlns:a16="http://schemas.microsoft.com/office/drawing/2014/main" id="{9317A862-38D4-76AD-E7DD-C429B82F496A}"/>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33" name="文本框 32">
            <a:extLst>
              <a:ext uri="{FF2B5EF4-FFF2-40B4-BE49-F238E27FC236}">
                <a16:creationId xmlns:a16="http://schemas.microsoft.com/office/drawing/2014/main" id="{E43D16AD-0924-A449-1FCE-094292648749}"/>
              </a:ext>
            </a:extLst>
          </p:cNvPr>
          <p:cNvSpPr txBox="1"/>
          <p:nvPr/>
        </p:nvSpPr>
        <p:spPr>
          <a:xfrm>
            <a:off x="5266429" y="3254546"/>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本月</a:t>
            </a:r>
            <a:r>
              <a:rPr lang="en-US" altLang="zh-CN" sz="900" b="1" kern="0" dirty="0">
                <a:solidFill>
                  <a:schemeClr val="bg2">
                    <a:lumMod val="25000"/>
                  </a:schemeClr>
                </a:solidFill>
                <a:latin typeface="思源黑体 CN" panose="020B0500000000000000" pitchFamily="34" charset="-122"/>
                <a:ea typeface="思源黑体 CN Normal" panose="020B0400000000000000" pitchFamily="34" charset="-122"/>
              </a:rPr>
              <a:t>SUV</a:t>
            </a: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市场监测车型销量合计</a:t>
            </a:r>
            <a:r>
              <a:rPr kumimoji="0" lang="en-US" altLang="zh-CN"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90</a:t>
            </a:r>
            <a:r>
              <a:rPr lang="en-US" altLang="zh-CN" sz="900" b="1" kern="0" dirty="0">
                <a:solidFill>
                  <a:schemeClr val="bg2">
                    <a:lumMod val="25000"/>
                  </a:schemeClr>
                </a:solidFill>
                <a:latin typeface="思源黑体 CN" panose="020B0500000000000000" pitchFamily="34" charset="-122"/>
                <a:ea typeface="思源黑体 CN Normal" panose="020B0400000000000000" pitchFamily="34" charset="-122"/>
              </a:rPr>
              <a:t>.5</a:t>
            </a:r>
            <a:r>
              <a:rPr kumimoji="0" lang="zh-CN" altLang="en-US" sz="900" b="1" i="0" u="none" strike="noStrike" kern="0" cap="none" spc="0" normalizeH="0" baseline="0" noProof="0" dirty="0">
                <a:ln>
                  <a:noFill/>
                </a:ln>
                <a:solidFill>
                  <a:schemeClr val="bg2">
                    <a:lumMod val="25000"/>
                  </a:schemeClr>
                </a:solidFill>
                <a:effectLst/>
                <a:uLnTx/>
                <a:uFillTx/>
                <a:latin typeface="思源黑体 CN" panose="020B0500000000000000" pitchFamily="34" charset="-122"/>
                <a:ea typeface="思源黑体 CN Normal" panose="020B0400000000000000" pitchFamily="34" charset="-122"/>
                <a:cs typeface="+mn-cs"/>
              </a:rPr>
              <a:t>万辆</a:t>
            </a:r>
          </a:p>
        </p:txBody>
      </p:sp>
      <p:grpSp>
        <p:nvGrpSpPr>
          <p:cNvPr id="34" name="组合 33">
            <a:extLst>
              <a:ext uri="{FF2B5EF4-FFF2-40B4-BE49-F238E27FC236}">
                <a16:creationId xmlns:a16="http://schemas.microsoft.com/office/drawing/2014/main" id="{FE857E17-F819-B5F7-5495-66A51065EBDB}"/>
              </a:ext>
            </a:extLst>
          </p:cNvPr>
          <p:cNvGrpSpPr>
            <a:grpSpLocks/>
          </p:cNvGrpSpPr>
          <p:nvPr>
            <p:custDataLst>
              <p:tags r:id="rId5"/>
            </p:custDataLst>
          </p:nvPr>
        </p:nvGrpSpPr>
        <p:grpSpPr bwMode="auto">
          <a:xfrm>
            <a:off x="8511016" y="2781873"/>
            <a:ext cx="3020583" cy="354343"/>
            <a:chOff x="2330450" y="2101520"/>
            <a:chExt cx="4308475" cy="354343"/>
          </a:xfrm>
          <a:solidFill>
            <a:srgbClr val="275C9D"/>
          </a:solidFill>
        </p:grpSpPr>
        <p:sp>
          <p:nvSpPr>
            <p:cNvPr id="35" name="AutoShape 12">
              <a:extLst>
                <a:ext uri="{FF2B5EF4-FFF2-40B4-BE49-F238E27FC236}">
                  <a16:creationId xmlns:a16="http://schemas.microsoft.com/office/drawing/2014/main" id="{AF4877AB-6C89-F280-FC7C-9E70006291A6}"/>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6" name="Text Box 10">
              <a:extLst>
                <a:ext uri="{FF2B5EF4-FFF2-40B4-BE49-F238E27FC236}">
                  <a16:creationId xmlns:a16="http://schemas.microsoft.com/office/drawing/2014/main" id="{A5FBF5A7-D9E1-226D-030B-718198122879}"/>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月度均价环比变化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aphicFrame>
        <p:nvGraphicFramePr>
          <p:cNvPr id="37" name="Object 4">
            <a:extLst>
              <a:ext uri="{FF2B5EF4-FFF2-40B4-BE49-F238E27FC236}">
                <a16:creationId xmlns:a16="http://schemas.microsoft.com/office/drawing/2014/main" id="{4292D4F0-740D-1F5F-A270-95C04F707201}"/>
              </a:ext>
            </a:extLst>
          </p:cNvPr>
          <p:cNvGraphicFramePr>
            <a:graphicFrameLocks noChangeAspect="1"/>
          </p:cNvGraphicFramePr>
          <p:nvPr>
            <p:custDataLst>
              <p:tags r:id="rId6"/>
            </p:custDataLst>
            <p:extLst>
              <p:ext uri="{D42A27DB-BD31-4B8C-83A1-F6EECF244321}">
                <p14:modId xmlns:p14="http://schemas.microsoft.com/office/powerpoint/2010/main" val="1626437748"/>
              </p:ext>
            </p:extLst>
          </p:nvPr>
        </p:nvGraphicFramePr>
        <p:xfrm>
          <a:off x="662433" y="3254545"/>
          <a:ext cx="4298187" cy="2678955"/>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8" name="图表 37">
            <a:extLst>
              <a:ext uri="{FF2B5EF4-FFF2-40B4-BE49-F238E27FC236}">
                <a16:creationId xmlns:a16="http://schemas.microsoft.com/office/drawing/2014/main" id="{D3489D74-3174-E25D-BB0E-E827220DC643}"/>
              </a:ext>
            </a:extLst>
          </p:cNvPr>
          <p:cNvGraphicFramePr/>
          <p:nvPr>
            <p:extLst>
              <p:ext uri="{D42A27DB-BD31-4B8C-83A1-F6EECF244321}">
                <p14:modId xmlns:p14="http://schemas.microsoft.com/office/powerpoint/2010/main" val="1325730709"/>
              </p:ext>
            </p:extLst>
          </p:nvPr>
        </p:nvGraphicFramePr>
        <p:xfrm>
          <a:off x="10276313" y="362342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39" name="表格 11">
            <a:extLst>
              <a:ext uri="{FF2B5EF4-FFF2-40B4-BE49-F238E27FC236}">
                <a16:creationId xmlns:a16="http://schemas.microsoft.com/office/drawing/2014/main" id="{FB131979-B0C2-211A-79FC-1054F5D7CC3B}"/>
              </a:ext>
            </a:extLst>
          </p:cNvPr>
          <p:cNvGraphicFramePr>
            <a:graphicFrameLocks noGrp="1"/>
          </p:cNvGraphicFramePr>
          <p:nvPr>
            <p:extLst>
              <p:ext uri="{D42A27DB-BD31-4B8C-83A1-F6EECF244321}">
                <p14:modId xmlns:p14="http://schemas.microsoft.com/office/powerpoint/2010/main" val="1194875193"/>
              </p:ext>
            </p:extLst>
          </p:nvPr>
        </p:nvGraphicFramePr>
        <p:xfrm>
          <a:off x="9693481" y="3623018"/>
          <a:ext cx="646981" cy="2274808"/>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568702">
                <a:tc>
                  <a:txBody>
                    <a:bodyPr/>
                    <a:lstStyle/>
                    <a:p>
                      <a:pPr algn="ctr"/>
                      <a:r>
                        <a:rPr lang="en-US" altLang="zh-CN" sz="1000" b="1" dirty="0">
                          <a:solidFill>
                            <a:schemeClr val="bg2">
                              <a:lumMod val="25000"/>
                            </a:schemeClr>
                          </a:solidFill>
                          <a:latin typeface="思源黑体 CN" panose="020B0500000000000000" pitchFamily="34" charset="-122"/>
                          <a:ea typeface="思源黑体 CN" panose="020B0500000000000000" pitchFamily="34" charset="-122"/>
                        </a:rPr>
                        <a:t>A0</a:t>
                      </a:r>
                      <a:r>
                        <a:rPr lang="zh-CN" altLang="en-US" sz="1000" b="1" dirty="0">
                          <a:solidFill>
                            <a:schemeClr val="bg2">
                              <a:lumMod val="25000"/>
                            </a:schemeClr>
                          </a:solidFill>
                          <a:latin typeface="思源黑体 CN" panose="020B0500000000000000" pitchFamily="34" charset="-122"/>
                          <a:ea typeface="思源黑体 CN" panose="020B0500000000000000" pitchFamily="34" charset="-122"/>
                        </a:rPr>
                        <a:t>级</a:t>
                      </a:r>
                      <a:endParaRPr lang="en-US" altLang="zh-CN" sz="1000" b="1" dirty="0">
                        <a:solidFill>
                          <a:schemeClr val="bg2">
                            <a:lumMod val="25000"/>
                          </a:schemeClr>
                        </a:solidFill>
                        <a:latin typeface="思源黑体 CN" panose="020B0500000000000000" pitchFamily="34" charset="-122"/>
                        <a:ea typeface="思源黑体 CN" panose="020B0500000000000000" pitchFamily="34" charset="-122"/>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-2.4%</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568702">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A</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-1.0%</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568702">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B</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-5.2%</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r h="568702">
                <a:tc>
                  <a:txBody>
                    <a:bodyPr/>
                    <a:lstStyle/>
                    <a:p>
                      <a:pPr marL="0" algn="ctr" defTabSz="914400"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C</a:t>
                      </a:r>
                      <a:r>
                        <a:rPr lang="zh-CN" altLang="en-US"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级</a:t>
                      </a:r>
                      <a:endPar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-1.8%</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30969555"/>
                  </a:ext>
                </a:extLst>
              </a:tr>
            </a:tbl>
          </a:graphicData>
        </a:graphic>
      </p:graphicFrame>
      <p:graphicFrame>
        <p:nvGraphicFramePr>
          <p:cNvPr id="40" name="图表 39">
            <a:extLst>
              <a:ext uri="{FF2B5EF4-FFF2-40B4-BE49-F238E27FC236}">
                <a16:creationId xmlns:a16="http://schemas.microsoft.com/office/drawing/2014/main" id="{52CE1AB5-60F8-BCF6-E3B0-A00EEA6DE9AC}"/>
              </a:ext>
            </a:extLst>
          </p:cNvPr>
          <p:cNvGraphicFramePr/>
          <p:nvPr>
            <p:extLst>
              <p:ext uri="{D42A27DB-BD31-4B8C-83A1-F6EECF244321}">
                <p14:modId xmlns:p14="http://schemas.microsoft.com/office/powerpoint/2010/main" val="4166095054"/>
              </p:ext>
            </p:extLst>
          </p:nvPr>
        </p:nvGraphicFramePr>
        <p:xfrm>
          <a:off x="8681141" y="3623421"/>
          <a:ext cx="1080000" cy="227422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1" name="表格 12">
            <a:extLst>
              <a:ext uri="{FF2B5EF4-FFF2-40B4-BE49-F238E27FC236}">
                <a16:creationId xmlns:a16="http://schemas.microsoft.com/office/drawing/2014/main" id="{5EE946D7-FFC8-C48C-75BA-B80BCDE345A6}"/>
              </a:ext>
            </a:extLst>
          </p:cNvPr>
          <p:cNvGraphicFramePr>
            <a:graphicFrameLocks noGrp="1"/>
          </p:cNvGraphicFramePr>
          <p:nvPr/>
        </p:nvGraphicFramePr>
        <p:xfrm>
          <a:off x="8544144" y="3254546"/>
          <a:ext cx="2938443" cy="476074"/>
        </p:xfrm>
        <a:graphic>
          <a:graphicData uri="http://schemas.openxmlformats.org/drawingml/2006/table">
            <a:tbl>
              <a:tblPr firstRow="1" bandRow="1"/>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上月成交均价</a:t>
                      </a:r>
                      <a:endParaRPr lang="en-US" altLang="zh-CN" sz="900" dirty="0">
                        <a:solidFill>
                          <a:schemeClr val="bg2">
                            <a:lumMod val="25000"/>
                          </a:schemeClr>
                        </a:solidFill>
                        <a:latin typeface="思源黑体 CN" panose="020B05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panose="020B05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marL="0" algn="ctr" defTabSz="914354" rtl="0" eaLnBrk="1" latinLnBrk="0" hangingPunct="1"/>
                      <a:r>
                        <a:rPr lang="zh-CN" altLang="en-US"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rPr>
                        <a:t>细分市场</a:t>
                      </a:r>
                      <a:endParaRPr lang="en-US" altLang="zh-CN"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endParaRPr>
                    </a:p>
                    <a:p>
                      <a:pPr marL="0" algn="ctr" defTabSz="914354" rtl="0" eaLnBrk="1" latinLnBrk="0" hangingPunct="1"/>
                      <a:r>
                        <a:rPr lang="zh-CN" altLang="en-US" sz="900" b="1" kern="1200" dirty="0">
                          <a:solidFill>
                            <a:schemeClr val="bg2">
                              <a:lumMod val="25000"/>
                            </a:schemeClr>
                          </a:solidFill>
                          <a:latin typeface="思源黑体 CN" panose="020B0500000000000000" pitchFamily="34" charset="-122"/>
                          <a:ea typeface="思源黑体 CN Normal" panose="020B0400000000000000" pitchFamily="34" charset="-122"/>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本月成交均价</a:t>
                      </a:r>
                      <a:endParaRPr lang="en-US" altLang="zh-CN" sz="900" dirty="0">
                        <a:solidFill>
                          <a:schemeClr val="bg2">
                            <a:lumMod val="25000"/>
                          </a:schemeClr>
                        </a:solidFill>
                        <a:latin typeface="思源黑体 CN" panose="020B05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panose="020B05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panose="020B05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panose="020B05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sp>
        <p:nvSpPr>
          <p:cNvPr id="43" name="文本框 42">
            <a:extLst>
              <a:ext uri="{FF2B5EF4-FFF2-40B4-BE49-F238E27FC236}">
                <a16:creationId xmlns:a16="http://schemas.microsoft.com/office/drawing/2014/main" id="{07609EAE-8504-DD52-5225-6D6562CE6862}"/>
              </a:ext>
            </a:extLst>
          </p:cNvPr>
          <p:cNvSpPr txBox="1"/>
          <p:nvPr/>
        </p:nvSpPr>
        <p:spPr>
          <a:xfrm>
            <a:off x="5830164" y="3771619"/>
            <a:ext cx="1044000" cy="692497"/>
          </a:xfrm>
          <a:prstGeom prst="rect">
            <a:avLst/>
          </a:prstGeom>
          <a:noFill/>
        </p:spPr>
        <p:txBody>
          <a:bodyPr wrap="square" rtlCol="0">
            <a:spAutoFit/>
          </a:bodyPr>
          <a:lstStyle/>
          <a:p>
            <a:pPr algn="ctr">
              <a:lnSpc>
                <a:spcPct val="150000"/>
              </a:lnSpc>
              <a:defRPr/>
            </a:pPr>
            <a:r>
              <a:rPr lang="en-US" altLang="zh-CN" sz="1400" b="1" dirty="0">
                <a:solidFill>
                  <a:srgbClr val="FFFFFF"/>
                </a:solidFill>
                <a:latin typeface="思源黑体 CN Normal" panose="020B0400000000000000" pitchFamily="34" charset="-122"/>
                <a:ea typeface="思源黑体 CN Normal" panose="020B0400000000000000" pitchFamily="34" charset="-122"/>
              </a:rPr>
              <a:t>B</a:t>
            </a:r>
            <a:r>
              <a:rPr lang="zh-CN" altLang="en-US" sz="1400" b="1" dirty="0">
                <a:solidFill>
                  <a:srgbClr val="FFFFFF"/>
                </a:solidFill>
                <a:latin typeface="思源黑体 CN Normal" panose="020B0400000000000000" pitchFamily="34" charset="-122"/>
                <a:ea typeface="思源黑体 CN Normal" panose="020B0400000000000000" pitchFamily="34" charset="-122"/>
              </a:rPr>
              <a:t>级</a:t>
            </a:r>
            <a:endParaRPr lang="en-US" altLang="zh-CN" sz="1400" b="1" dirty="0">
              <a:solidFill>
                <a:srgbClr val="FFFFFF"/>
              </a:solidFill>
              <a:latin typeface="思源黑体 CN Normal" panose="020B0400000000000000" pitchFamily="34" charset="-122"/>
              <a:ea typeface="思源黑体 CN Normal" panose="020B0400000000000000" pitchFamily="34" charset="-122"/>
            </a:endParaRPr>
          </a:p>
          <a:p>
            <a:pPr algn="ctr">
              <a:lnSpc>
                <a:spcPct val="1500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监测销量</a:t>
            </a:r>
            <a:r>
              <a:rPr lang="en-US" altLang="zh-CN" sz="700" dirty="0">
                <a:solidFill>
                  <a:srgbClr val="FFFFFF"/>
                </a:solidFill>
                <a:latin typeface="思源黑体 CN Normal" panose="020B0400000000000000" pitchFamily="34" charset="-122"/>
                <a:ea typeface="思源黑体 CN Normal" panose="020B0400000000000000" pitchFamily="34" charset="-122"/>
              </a:rPr>
              <a:t>: 26.0</a:t>
            </a:r>
            <a:r>
              <a:rPr lang="zh-CN" altLang="en-US" sz="700" dirty="0">
                <a:solidFill>
                  <a:srgbClr val="FFFFFF"/>
                </a:solidFill>
                <a:latin typeface="思源黑体 CN Normal" panose="020B0400000000000000" pitchFamily="34" charset="-122"/>
                <a:ea typeface="思源黑体 CN Normal" panose="020B0400000000000000" pitchFamily="34" charset="-122"/>
              </a:rPr>
              <a:t>万辆</a:t>
            </a:r>
            <a:endParaRPr lang="en-US" altLang="zh-CN" sz="700" dirty="0">
              <a:solidFill>
                <a:srgbClr val="FFFFFF"/>
              </a:solidFill>
              <a:latin typeface="思源黑体 CN Normal" panose="020B0400000000000000" pitchFamily="34" charset="-122"/>
              <a:ea typeface="思源黑体 CN Normal" panose="020B0400000000000000" pitchFamily="34" charset="-122"/>
            </a:endParaRPr>
          </a:p>
          <a:p>
            <a:pPr algn="ctr">
              <a:lnSpc>
                <a:spcPts val="9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份额占比</a:t>
            </a:r>
            <a:r>
              <a:rPr lang="en-US" altLang="zh-CN" sz="700" dirty="0">
                <a:solidFill>
                  <a:srgbClr val="FFFFFF"/>
                </a:solidFill>
                <a:latin typeface="思源黑体 CN Normal" panose="020B0400000000000000" pitchFamily="34" charset="-122"/>
                <a:ea typeface="思源黑体 CN Normal" panose="020B0400000000000000" pitchFamily="34" charset="-122"/>
              </a:rPr>
              <a:t>: 34%</a:t>
            </a:r>
          </a:p>
        </p:txBody>
      </p:sp>
      <p:sp>
        <p:nvSpPr>
          <p:cNvPr id="44" name="文本框 43">
            <a:extLst>
              <a:ext uri="{FF2B5EF4-FFF2-40B4-BE49-F238E27FC236}">
                <a16:creationId xmlns:a16="http://schemas.microsoft.com/office/drawing/2014/main" id="{7CBE410B-3B16-EA75-76A3-03562AED2F5A}"/>
              </a:ext>
            </a:extLst>
          </p:cNvPr>
          <p:cNvSpPr txBox="1"/>
          <p:nvPr/>
        </p:nvSpPr>
        <p:spPr>
          <a:xfrm>
            <a:off x="5743714" y="4883481"/>
            <a:ext cx="1044000" cy="692497"/>
          </a:xfrm>
          <a:prstGeom prst="rect">
            <a:avLst/>
          </a:prstGeom>
          <a:noFill/>
        </p:spPr>
        <p:txBody>
          <a:bodyPr wrap="square" rtlCol="0">
            <a:spAutoFit/>
          </a:bodyPr>
          <a:lstStyle/>
          <a:p>
            <a:pPr algn="ctr">
              <a:lnSpc>
                <a:spcPct val="150000"/>
              </a:lnSpc>
              <a:defRPr/>
            </a:pPr>
            <a:r>
              <a:rPr lang="en-US" altLang="zh-CN" sz="1400" b="1" dirty="0">
                <a:solidFill>
                  <a:srgbClr val="FFFFFF"/>
                </a:solidFill>
                <a:latin typeface="思源黑体 CN Normal" panose="020B0400000000000000" pitchFamily="34" charset="-122"/>
                <a:ea typeface="思源黑体 CN Normal" panose="020B0400000000000000" pitchFamily="34" charset="-122"/>
              </a:rPr>
              <a:t>A</a:t>
            </a:r>
            <a:r>
              <a:rPr lang="zh-CN" altLang="en-US" sz="1400" b="1" dirty="0">
                <a:solidFill>
                  <a:srgbClr val="FFFFFF"/>
                </a:solidFill>
                <a:latin typeface="思源黑体 CN Normal" panose="020B0400000000000000" pitchFamily="34" charset="-122"/>
                <a:ea typeface="思源黑体 CN Normal" panose="020B0400000000000000" pitchFamily="34" charset="-122"/>
              </a:rPr>
              <a:t>级</a:t>
            </a:r>
            <a:endParaRPr lang="en-US" altLang="zh-CN" sz="1400" b="1" dirty="0">
              <a:solidFill>
                <a:srgbClr val="FFFFFF"/>
              </a:solidFill>
              <a:latin typeface="思源黑体 CN Normal" panose="020B0400000000000000" pitchFamily="34" charset="-122"/>
              <a:ea typeface="思源黑体 CN Normal" panose="020B0400000000000000" pitchFamily="34" charset="-122"/>
            </a:endParaRPr>
          </a:p>
          <a:p>
            <a:pPr algn="ctr">
              <a:lnSpc>
                <a:spcPct val="1500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监测销量</a:t>
            </a:r>
            <a:r>
              <a:rPr lang="en-US" altLang="zh-CN" sz="700" dirty="0">
                <a:solidFill>
                  <a:srgbClr val="FFFFFF"/>
                </a:solidFill>
                <a:latin typeface="思源黑体 CN Normal" panose="020B0400000000000000" pitchFamily="34" charset="-122"/>
                <a:ea typeface="思源黑体 CN Normal" panose="020B0400000000000000" pitchFamily="34" charset="-122"/>
              </a:rPr>
              <a:t>: 38.8</a:t>
            </a:r>
            <a:r>
              <a:rPr lang="zh-CN" altLang="en-US" sz="700" dirty="0">
                <a:solidFill>
                  <a:srgbClr val="FFFFFF"/>
                </a:solidFill>
                <a:latin typeface="思源黑体 CN Normal" panose="020B0400000000000000" pitchFamily="34" charset="-122"/>
                <a:ea typeface="思源黑体 CN Normal" panose="020B0400000000000000" pitchFamily="34" charset="-122"/>
              </a:rPr>
              <a:t>万辆</a:t>
            </a:r>
            <a:endParaRPr lang="en-US" altLang="zh-CN" sz="700" dirty="0">
              <a:solidFill>
                <a:srgbClr val="FFFFFF"/>
              </a:solidFill>
              <a:latin typeface="思源黑体 CN Normal" panose="020B0400000000000000" pitchFamily="34" charset="-122"/>
              <a:ea typeface="思源黑体 CN Normal" panose="020B0400000000000000" pitchFamily="34" charset="-122"/>
            </a:endParaRPr>
          </a:p>
          <a:p>
            <a:pPr algn="ctr">
              <a:lnSpc>
                <a:spcPts val="9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份额占比</a:t>
            </a:r>
            <a:r>
              <a:rPr lang="en-US" altLang="zh-CN" sz="700" dirty="0">
                <a:solidFill>
                  <a:srgbClr val="FFFFFF"/>
                </a:solidFill>
                <a:latin typeface="思源黑体 CN Normal" panose="020B0400000000000000" pitchFamily="34" charset="-122"/>
                <a:ea typeface="思源黑体 CN Normal" panose="020B0400000000000000" pitchFamily="34" charset="-122"/>
              </a:rPr>
              <a:t>: 50%</a:t>
            </a:r>
          </a:p>
        </p:txBody>
      </p:sp>
      <p:sp>
        <p:nvSpPr>
          <p:cNvPr id="47" name="文本框 46">
            <a:extLst>
              <a:ext uri="{FF2B5EF4-FFF2-40B4-BE49-F238E27FC236}">
                <a16:creationId xmlns:a16="http://schemas.microsoft.com/office/drawing/2014/main" id="{82D2E410-580A-7CDC-AD2E-A238AAE68EA0}"/>
              </a:ext>
            </a:extLst>
          </p:cNvPr>
          <p:cNvSpPr txBox="1"/>
          <p:nvPr/>
        </p:nvSpPr>
        <p:spPr>
          <a:xfrm>
            <a:off x="4271768" y="3283294"/>
            <a:ext cx="685865" cy="184666"/>
          </a:xfrm>
          <a:prstGeom prst="rect">
            <a:avLst/>
          </a:prstGeom>
          <a:noFill/>
        </p:spPr>
        <p:txBody>
          <a:bodyPr wrap="square" rtlCol="0">
            <a:spAutoFit/>
          </a:bodyPr>
          <a:lstStyle/>
          <a:p>
            <a:pPr algn="ctr"/>
            <a:r>
              <a:rPr lang="zh-CN" altLang="en-US" sz="600" b="1" dirty="0">
                <a:solidFill>
                  <a:schemeClr val="bg2">
                    <a:lumMod val="25000"/>
                  </a:schemeClr>
                </a:solidFill>
                <a:latin typeface="思源黑体 CN" panose="020B0500000000000000" pitchFamily="34" charset="-122"/>
                <a:ea typeface="思源黑体 CN Normal" panose="020B0400000000000000" pitchFamily="34" charset="-122"/>
              </a:rPr>
              <a:t>单位：万元</a:t>
            </a:r>
          </a:p>
        </p:txBody>
      </p:sp>
      <p:graphicFrame>
        <p:nvGraphicFramePr>
          <p:cNvPr id="49" name="图表 48">
            <a:extLst>
              <a:ext uri="{FF2B5EF4-FFF2-40B4-BE49-F238E27FC236}">
                <a16:creationId xmlns:a16="http://schemas.microsoft.com/office/drawing/2014/main" id="{0BFE06A1-6C61-A79A-1CD1-F5D6E75ECACE}"/>
              </a:ext>
            </a:extLst>
          </p:cNvPr>
          <p:cNvGraphicFramePr/>
          <p:nvPr>
            <p:extLst>
              <p:ext uri="{D42A27DB-BD31-4B8C-83A1-F6EECF244321}">
                <p14:modId xmlns:p14="http://schemas.microsoft.com/office/powerpoint/2010/main" val="1046090677"/>
              </p:ext>
            </p:extLst>
          </p:nvPr>
        </p:nvGraphicFramePr>
        <p:xfrm>
          <a:off x="4755572" y="3423281"/>
          <a:ext cx="3910930" cy="2602187"/>
        </p:xfrm>
        <a:graphic>
          <a:graphicData uri="http://schemas.openxmlformats.org/drawingml/2006/chart">
            <c:chart xmlns:c="http://schemas.openxmlformats.org/drawingml/2006/chart" xmlns:r="http://schemas.openxmlformats.org/officeDocument/2006/relationships" r:id="rId11"/>
          </a:graphicData>
        </a:graphic>
      </p:graphicFrame>
      <p:sp>
        <p:nvSpPr>
          <p:cNvPr id="50" name="文本框 49">
            <a:extLst>
              <a:ext uri="{FF2B5EF4-FFF2-40B4-BE49-F238E27FC236}">
                <a16:creationId xmlns:a16="http://schemas.microsoft.com/office/drawing/2014/main" id="{07609EAE-8504-DD52-5225-6D6562CE6862}"/>
              </a:ext>
            </a:extLst>
          </p:cNvPr>
          <p:cNvSpPr txBox="1"/>
          <p:nvPr/>
        </p:nvSpPr>
        <p:spPr>
          <a:xfrm>
            <a:off x="5830164" y="3771619"/>
            <a:ext cx="1044000" cy="692497"/>
          </a:xfrm>
          <a:prstGeom prst="rect">
            <a:avLst/>
          </a:prstGeom>
          <a:noFill/>
        </p:spPr>
        <p:txBody>
          <a:bodyPr wrap="square" rtlCol="0">
            <a:spAutoFit/>
          </a:bodyPr>
          <a:lstStyle/>
          <a:p>
            <a:pPr algn="ctr">
              <a:lnSpc>
                <a:spcPct val="150000"/>
              </a:lnSpc>
              <a:defRPr/>
            </a:pPr>
            <a:r>
              <a:rPr lang="en-US" altLang="zh-CN" sz="1400" b="1" dirty="0">
                <a:solidFill>
                  <a:srgbClr val="FFFFFF"/>
                </a:solidFill>
                <a:latin typeface="思源黑体 CN Normal" panose="020B0400000000000000" pitchFamily="34" charset="-122"/>
                <a:ea typeface="思源黑体 CN Normal" panose="020B0400000000000000" pitchFamily="34" charset="-122"/>
              </a:rPr>
              <a:t>B</a:t>
            </a:r>
            <a:r>
              <a:rPr lang="zh-CN" altLang="en-US" sz="1400" b="1" dirty="0">
                <a:solidFill>
                  <a:srgbClr val="FFFFFF"/>
                </a:solidFill>
                <a:latin typeface="思源黑体 CN Normal" panose="020B0400000000000000" pitchFamily="34" charset="-122"/>
                <a:ea typeface="思源黑体 CN Normal" panose="020B0400000000000000" pitchFamily="34" charset="-122"/>
              </a:rPr>
              <a:t>级</a:t>
            </a:r>
            <a:endParaRPr lang="en-US" altLang="zh-CN" sz="1400" b="1" dirty="0">
              <a:solidFill>
                <a:srgbClr val="FFFFFF"/>
              </a:solidFill>
              <a:latin typeface="思源黑体 CN Normal" panose="020B0400000000000000" pitchFamily="34" charset="-122"/>
              <a:ea typeface="思源黑体 CN Normal" panose="020B0400000000000000" pitchFamily="34" charset="-122"/>
            </a:endParaRPr>
          </a:p>
          <a:p>
            <a:pPr algn="ctr">
              <a:lnSpc>
                <a:spcPct val="1500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监测销量</a:t>
            </a:r>
            <a:r>
              <a:rPr lang="en-US" altLang="zh-CN" sz="700" dirty="0">
                <a:solidFill>
                  <a:srgbClr val="FFFFFF"/>
                </a:solidFill>
                <a:latin typeface="思源黑体 CN Normal" panose="020B0400000000000000" pitchFamily="34" charset="-122"/>
                <a:ea typeface="思源黑体 CN Normal" panose="020B0400000000000000" pitchFamily="34" charset="-122"/>
              </a:rPr>
              <a:t>: 31.8</a:t>
            </a:r>
            <a:r>
              <a:rPr lang="zh-CN" altLang="en-US" sz="700" dirty="0">
                <a:solidFill>
                  <a:srgbClr val="FFFFFF"/>
                </a:solidFill>
                <a:latin typeface="思源黑体 CN Normal" panose="020B0400000000000000" pitchFamily="34" charset="-122"/>
                <a:ea typeface="思源黑体 CN Normal" panose="020B0400000000000000" pitchFamily="34" charset="-122"/>
              </a:rPr>
              <a:t>万辆</a:t>
            </a:r>
            <a:endParaRPr lang="en-US" altLang="zh-CN" sz="700" dirty="0">
              <a:solidFill>
                <a:srgbClr val="FFFFFF"/>
              </a:solidFill>
              <a:latin typeface="思源黑体 CN Normal" panose="020B0400000000000000" pitchFamily="34" charset="-122"/>
              <a:ea typeface="思源黑体 CN Normal" panose="020B0400000000000000" pitchFamily="34" charset="-122"/>
            </a:endParaRPr>
          </a:p>
          <a:p>
            <a:pPr algn="ctr">
              <a:lnSpc>
                <a:spcPts val="9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份额占比</a:t>
            </a:r>
            <a:r>
              <a:rPr lang="en-US" altLang="zh-CN" sz="700" dirty="0">
                <a:solidFill>
                  <a:srgbClr val="FFFFFF"/>
                </a:solidFill>
                <a:latin typeface="思源黑体 CN Normal" panose="020B0400000000000000" pitchFamily="34" charset="-122"/>
                <a:ea typeface="思源黑体 CN Normal" panose="020B0400000000000000" pitchFamily="34" charset="-122"/>
              </a:rPr>
              <a:t>: 35%</a:t>
            </a:r>
          </a:p>
        </p:txBody>
      </p:sp>
      <p:sp>
        <p:nvSpPr>
          <p:cNvPr id="51" name="文本框 50">
            <a:extLst>
              <a:ext uri="{FF2B5EF4-FFF2-40B4-BE49-F238E27FC236}">
                <a16:creationId xmlns:a16="http://schemas.microsoft.com/office/drawing/2014/main" id="{7CBE410B-3B16-EA75-76A3-03562AED2F5A}"/>
              </a:ext>
            </a:extLst>
          </p:cNvPr>
          <p:cNvSpPr txBox="1"/>
          <p:nvPr/>
        </p:nvSpPr>
        <p:spPr>
          <a:xfrm>
            <a:off x="5743714" y="4883481"/>
            <a:ext cx="1044000" cy="692497"/>
          </a:xfrm>
          <a:prstGeom prst="rect">
            <a:avLst/>
          </a:prstGeom>
          <a:noFill/>
        </p:spPr>
        <p:txBody>
          <a:bodyPr wrap="square" rtlCol="0">
            <a:spAutoFit/>
          </a:bodyPr>
          <a:lstStyle/>
          <a:p>
            <a:pPr algn="ctr">
              <a:lnSpc>
                <a:spcPct val="150000"/>
              </a:lnSpc>
              <a:defRPr/>
            </a:pPr>
            <a:r>
              <a:rPr lang="en-US" altLang="zh-CN" sz="1400" b="1" dirty="0">
                <a:solidFill>
                  <a:srgbClr val="FFFFFF"/>
                </a:solidFill>
                <a:latin typeface="思源黑体 CN Normal" panose="020B0400000000000000" pitchFamily="34" charset="-122"/>
                <a:ea typeface="思源黑体 CN Normal" panose="020B0400000000000000" pitchFamily="34" charset="-122"/>
              </a:rPr>
              <a:t>A</a:t>
            </a:r>
            <a:r>
              <a:rPr lang="zh-CN" altLang="en-US" sz="1400" b="1" dirty="0">
                <a:solidFill>
                  <a:srgbClr val="FFFFFF"/>
                </a:solidFill>
                <a:latin typeface="思源黑体 CN Normal" panose="020B0400000000000000" pitchFamily="34" charset="-122"/>
                <a:ea typeface="思源黑体 CN Normal" panose="020B0400000000000000" pitchFamily="34" charset="-122"/>
              </a:rPr>
              <a:t>级</a:t>
            </a:r>
            <a:endParaRPr lang="en-US" altLang="zh-CN" sz="1400" b="1" dirty="0">
              <a:solidFill>
                <a:srgbClr val="FFFFFF"/>
              </a:solidFill>
              <a:latin typeface="思源黑体 CN Normal" panose="020B0400000000000000" pitchFamily="34" charset="-122"/>
              <a:ea typeface="思源黑体 CN Normal" panose="020B0400000000000000" pitchFamily="34" charset="-122"/>
            </a:endParaRPr>
          </a:p>
          <a:p>
            <a:pPr algn="ctr">
              <a:lnSpc>
                <a:spcPct val="1500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监测销量</a:t>
            </a:r>
            <a:r>
              <a:rPr lang="en-US" altLang="zh-CN" sz="700" dirty="0">
                <a:solidFill>
                  <a:srgbClr val="FFFFFF"/>
                </a:solidFill>
                <a:latin typeface="思源黑体 CN Normal" panose="020B0400000000000000" pitchFamily="34" charset="-122"/>
                <a:ea typeface="思源黑体 CN Normal" panose="020B0400000000000000" pitchFamily="34" charset="-122"/>
              </a:rPr>
              <a:t>: 42.6</a:t>
            </a:r>
            <a:r>
              <a:rPr lang="zh-CN" altLang="en-US" sz="700" dirty="0">
                <a:solidFill>
                  <a:srgbClr val="FFFFFF"/>
                </a:solidFill>
                <a:latin typeface="思源黑体 CN Normal" panose="020B0400000000000000" pitchFamily="34" charset="-122"/>
                <a:ea typeface="思源黑体 CN Normal" panose="020B0400000000000000" pitchFamily="34" charset="-122"/>
              </a:rPr>
              <a:t>万辆</a:t>
            </a:r>
            <a:endParaRPr lang="en-US" altLang="zh-CN" sz="700" dirty="0">
              <a:solidFill>
                <a:srgbClr val="FFFFFF"/>
              </a:solidFill>
              <a:latin typeface="思源黑体 CN Normal" panose="020B0400000000000000" pitchFamily="34" charset="-122"/>
              <a:ea typeface="思源黑体 CN Normal" panose="020B0400000000000000" pitchFamily="34" charset="-122"/>
            </a:endParaRPr>
          </a:p>
          <a:p>
            <a:pPr algn="ctr">
              <a:lnSpc>
                <a:spcPts val="900"/>
              </a:lnSpc>
              <a:defRPr/>
            </a:pPr>
            <a:r>
              <a:rPr lang="zh-CN" altLang="en-US" sz="700" dirty="0">
                <a:solidFill>
                  <a:srgbClr val="FFFFFF"/>
                </a:solidFill>
                <a:latin typeface="思源黑体 CN Normal" panose="020B0400000000000000" pitchFamily="34" charset="-122"/>
                <a:ea typeface="思源黑体 CN Normal" panose="020B0400000000000000" pitchFamily="34" charset="-122"/>
              </a:rPr>
              <a:t>份额占比</a:t>
            </a:r>
            <a:r>
              <a:rPr lang="en-US" altLang="zh-CN" sz="700" dirty="0">
                <a:solidFill>
                  <a:srgbClr val="FFFFFF"/>
                </a:solidFill>
                <a:latin typeface="思源黑体 CN Normal" panose="020B0400000000000000" pitchFamily="34" charset="-122"/>
                <a:ea typeface="思源黑体 CN Normal" panose="020B0400000000000000" pitchFamily="34" charset="-122"/>
              </a:rPr>
              <a:t>: 47%</a:t>
            </a:r>
          </a:p>
        </p:txBody>
      </p:sp>
      <p:sp>
        <p:nvSpPr>
          <p:cNvPr id="52" name="文本框 51">
            <a:extLst>
              <a:ext uri="{FF2B5EF4-FFF2-40B4-BE49-F238E27FC236}">
                <a16:creationId xmlns:a16="http://schemas.microsoft.com/office/drawing/2014/main" id="{9A92B934-85E7-C000-ED3B-6C91EDD3568C}"/>
              </a:ext>
            </a:extLst>
          </p:cNvPr>
          <p:cNvSpPr txBox="1"/>
          <p:nvPr/>
        </p:nvSpPr>
        <p:spPr>
          <a:xfrm>
            <a:off x="7528297" y="3708780"/>
            <a:ext cx="1044000" cy="692497"/>
          </a:xfrm>
          <a:prstGeom prst="rect">
            <a:avLst/>
          </a:prstGeom>
          <a:noFill/>
        </p:spPr>
        <p:txBody>
          <a:bodyPr wrap="square" rtlCol="0">
            <a:spAutoFit/>
          </a:bodyPr>
          <a:lstStyle/>
          <a:p>
            <a:pPr>
              <a:lnSpc>
                <a:spcPct val="150000"/>
              </a:lnSpc>
              <a:defRPr/>
            </a:pPr>
            <a:r>
              <a:rPr lang="en-US" altLang="zh-CN" sz="1400" b="1" dirty="0">
                <a:latin typeface="思源黑体 CN Normal" panose="020B0400000000000000" pitchFamily="34" charset="-122"/>
                <a:ea typeface="思源黑体 CN Normal" panose="020B0400000000000000" pitchFamily="34" charset="-122"/>
              </a:rPr>
              <a:t>C</a:t>
            </a:r>
            <a:r>
              <a:rPr lang="zh-CN" altLang="en-US" sz="1400" b="1" dirty="0">
                <a:latin typeface="思源黑体 CN Normal" panose="020B0400000000000000" pitchFamily="34" charset="-122"/>
                <a:ea typeface="思源黑体 CN Normal" panose="020B0400000000000000" pitchFamily="34" charset="-122"/>
              </a:rPr>
              <a:t>级</a:t>
            </a:r>
            <a:endParaRPr lang="en-US" altLang="zh-CN" sz="1400" b="1" dirty="0">
              <a:latin typeface="思源黑体 CN Normal" panose="020B0400000000000000" pitchFamily="34" charset="-122"/>
              <a:ea typeface="思源黑体 CN Normal" panose="020B0400000000000000" pitchFamily="34" charset="-122"/>
            </a:endParaRPr>
          </a:p>
          <a:p>
            <a:pPr>
              <a:lnSpc>
                <a:spcPct val="150000"/>
              </a:lnSpc>
              <a:defRPr/>
            </a:pPr>
            <a:r>
              <a:rPr lang="zh-CN" altLang="en-US" sz="700" dirty="0">
                <a:latin typeface="思源黑体 CN Normal" panose="020B0400000000000000" pitchFamily="34" charset="-122"/>
                <a:ea typeface="思源黑体 CN Normal" panose="020B0400000000000000" pitchFamily="34" charset="-122"/>
              </a:rPr>
              <a:t>监测销量</a:t>
            </a:r>
            <a:r>
              <a:rPr lang="en-US" altLang="zh-CN" sz="700" dirty="0">
                <a:latin typeface="思源黑体 CN Normal" panose="020B0400000000000000" pitchFamily="34" charset="-122"/>
                <a:ea typeface="思源黑体 CN Normal" panose="020B0400000000000000" pitchFamily="34" charset="-122"/>
              </a:rPr>
              <a:t>: 10.6</a:t>
            </a:r>
            <a:r>
              <a:rPr lang="zh-CN" altLang="en-US" sz="700" dirty="0">
                <a:latin typeface="思源黑体 CN Normal" panose="020B0400000000000000" pitchFamily="34" charset="-122"/>
                <a:ea typeface="思源黑体 CN Normal" panose="020B0400000000000000" pitchFamily="34" charset="-122"/>
              </a:rPr>
              <a:t>万辆</a:t>
            </a:r>
            <a:endParaRPr lang="en-US" altLang="zh-CN" sz="700" dirty="0">
              <a:latin typeface="思源黑体 CN Normal" panose="020B0400000000000000" pitchFamily="34" charset="-122"/>
              <a:ea typeface="思源黑体 CN Normal" panose="020B0400000000000000" pitchFamily="34" charset="-122"/>
            </a:endParaRPr>
          </a:p>
          <a:p>
            <a:pPr>
              <a:lnSpc>
                <a:spcPts val="900"/>
              </a:lnSpc>
              <a:defRPr/>
            </a:pPr>
            <a:r>
              <a:rPr lang="zh-CN" altLang="en-US" sz="700" dirty="0">
                <a:latin typeface="思源黑体 CN Normal" panose="020B0400000000000000" pitchFamily="34" charset="-122"/>
                <a:ea typeface="思源黑体 CN Normal" panose="020B0400000000000000" pitchFamily="34" charset="-122"/>
              </a:rPr>
              <a:t>份额占比</a:t>
            </a:r>
            <a:r>
              <a:rPr lang="en-US" altLang="zh-CN" sz="700" dirty="0">
                <a:latin typeface="思源黑体 CN Normal" panose="020B0400000000000000" pitchFamily="34" charset="-122"/>
                <a:ea typeface="思源黑体 CN Normal" panose="020B0400000000000000" pitchFamily="34" charset="-122"/>
              </a:rPr>
              <a:t>: 12%</a:t>
            </a:r>
          </a:p>
        </p:txBody>
      </p:sp>
      <p:sp>
        <p:nvSpPr>
          <p:cNvPr id="53" name="文本框 52">
            <a:extLst>
              <a:ext uri="{FF2B5EF4-FFF2-40B4-BE49-F238E27FC236}">
                <a16:creationId xmlns:a16="http://schemas.microsoft.com/office/drawing/2014/main" id="{F70FA36F-351E-4818-671B-95602B4F96AD}"/>
              </a:ext>
            </a:extLst>
          </p:cNvPr>
          <p:cNvSpPr txBox="1"/>
          <p:nvPr/>
        </p:nvSpPr>
        <p:spPr>
          <a:xfrm>
            <a:off x="7570808" y="4975285"/>
            <a:ext cx="1044000" cy="692497"/>
          </a:xfrm>
          <a:prstGeom prst="rect">
            <a:avLst/>
          </a:prstGeom>
          <a:noFill/>
        </p:spPr>
        <p:txBody>
          <a:bodyPr wrap="square" rtlCol="0">
            <a:spAutoFit/>
          </a:bodyPr>
          <a:lstStyle/>
          <a:p>
            <a:pPr>
              <a:lnSpc>
                <a:spcPct val="150000"/>
              </a:lnSpc>
              <a:defRPr/>
            </a:pPr>
            <a:r>
              <a:rPr lang="en-US" altLang="zh-CN" sz="1400" b="1" dirty="0">
                <a:latin typeface="思源黑体 CN Normal" panose="020B0400000000000000" pitchFamily="34" charset="-122"/>
                <a:ea typeface="思源黑体 CN Normal" panose="020B0400000000000000" pitchFamily="34" charset="-122"/>
              </a:rPr>
              <a:t>A0</a:t>
            </a:r>
            <a:r>
              <a:rPr lang="zh-CN" altLang="en-US" sz="1400" b="1" dirty="0">
                <a:latin typeface="思源黑体 CN Normal" panose="020B0400000000000000" pitchFamily="34" charset="-122"/>
                <a:ea typeface="思源黑体 CN Normal" panose="020B0400000000000000" pitchFamily="34" charset="-122"/>
              </a:rPr>
              <a:t>级</a:t>
            </a:r>
            <a:endParaRPr lang="en-US" altLang="zh-CN" sz="1400" b="1" dirty="0">
              <a:latin typeface="思源黑体 CN Normal" panose="020B0400000000000000" pitchFamily="34" charset="-122"/>
              <a:ea typeface="思源黑体 CN Normal" panose="020B0400000000000000" pitchFamily="34" charset="-122"/>
            </a:endParaRPr>
          </a:p>
          <a:p>
            <a:pPr>
              <a:lnSpc>
                <a:spcPct val="150000"/>
              </a:lnSpc>
              <a:defRPr/>
            </a:pPr>
            <a:r>
              <a:rPr lang="zh-CN" altLang="en-US" sz="700" dirty="0">
                <a:latin typeface="思源黑体 CN Normal" panose="020B0400000000000000" pitchFamily="34" charset="-122"/>
                <a:ea typeface="思源黑体 CN Normal" panose="020B0400000000000000" pitchFamily="34" charset="-122"/>
              </a:rPr>
              <a:t>监测销量</a:t>
            </a:r>
            <a:r>
              <a:rPr lang="en-US" altLang="zh-CN" sz="700" dirty="0">
                <a:latin typeface="思源黑体 CN Normal" panose="020B0400000000000000" pitchFamily="34" charset="-122"/>
                <a:ea typeface="思源黑体 CN Normal" panose="020B0400000000000000" pitchFamily="34" charset="-122"/>
              </a:rPr>
              <a:t>: 5.5</a:t>
            </a:r>
            <a:r>
              <a:rPr lang="zh-CN" altLang="en-US" sz="700" dirty="0">
                <a:latin typeface="思源黑体 CN Normal" panose="020B0400000000000000" pitchFamily="34" charset="-122"/>
                <a:ea typeface="思源黑体 CN Normal" panose="020B0400000000000000" pitchFamily="34" charset="-122"/>
              </a:rPr>
              <a:t>万辆</a:t>
            </a:r>
            <a:endParaRPr lang="en-US" altLang="zh-CN" sz="700" dirty="0">
              <a:latin typeface="思源黑体 CN Normal" panose="020B0400000000000000" pitchFamily="34" charset="-122"/>
              <a:ea typeface="思源黑体 CN Normal" panose="020B0400000000000000" pitchFamily="34" charset="-122"/>
            </a:endParaRPr>
          </a:p>
          <a:p>
            <a:pPr>
              <a:lnSpc>
                <a:spcPts val="900"/>
              </a:lnSpc>
              <a:defRPr/>
            </a:pPr>
            <a:r>
              <a:rPr lang="zh-CN" altLang="en-US" sz="700" dirty="0">
                <a:latin typeface="思源黑体 CN Normal" panose="020B0400000000000000" pitchFamily="34" charset="-122"/>
                <a:ea typeface="思源黑体 CN Normal" panose="020B0400000000000000" pitchFamily="34" charset="-122"/>
              </a:rPr>
              <a:t>份额占比</a:t>
            </a:r>
            <a:r>
              <a:rPr lang="en-US" altLang="zh-CN" sz="700" dirty="0">
                <a:latin typeface="思源黑体 CN Normal" panose="020B0400000000000000" pitchFamily="34" charset="-122"/>
                <a:ea typeface="思源黑体 CN Normal" panose="020B0400000000000000" pitchFamily="34" charset="-122"/>
              </a:rPr>
              <a:t>: 6%</a:t>
            </a:r>
          </a:p>
        </p:txBody>
      </p:sp>
    </p:spTree>
    <p:custDataLst>
      <p:tags r:id="rId1"/>
    </p:custDataLst>
    <p:extLst>
      <p:ext uri="{BB962C8B-B14F-4D97-AF65-F5344CB8AC3E}">
        <p14:creationId xmlns:p14="http://schemas.microsoft.com/office/powerpoint/2010/main" val="37820317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îş1íḓê"/>
        <p:cNvGrpSpPr/>
        <p:nvPr/>
      </p:nvGrpSpPr>
      <p:grpSpPr>
        <a:xfrm>
          <a:off x="0" y="0"/>
          <a:ext cx="0" cy="0"/>
          <a:chOff x="0" y="0"/>
          <a:chExt cx="0" cy="0"/>
        </a:xfrm>
      </p:grpSpPr>
      <p:sp>
        <p:nvSpPr>
          <p:cNvPr id="5" name="íṩlîḑè">
            <a:extLst>
              <a:ext uri="{FF2B5EF4-FFF2-40B4-BE49-F238E27FC236}">
                <a16:creationId xmlns:a16="http://schemas.microsoft.com/office/drawing/2014/main" id="{564E1998-ECBB-DF34-BECD-294163617811}"/>
              </a:ext>
            </a:extLst>
          </p:cNvPr>
          <p:cNvSpPr txBox="1">
            <a:spLocks/>
          </p:cNvSpPr>
          <p:nvPr/>
        </p:nvSpPr>
        <p:spPr>
          <a:xfrm>
            <a:off x="9094074" y="6524243"/>
            <a:ext cx="2909888" cy="206381"/>
          </a:xfrm>
          <a:prstGeom prst="rect">
            <a:avLst/>
          </a:prstGeom>
        </p:spPr>
        <p:txBody>
          <a:bodyPr vert="horz" lIns="91440" tIns="45720" rIns="91440" bIns="45720" rtlCol="0" anchor="ctr"/>
          <a:lstStyle>
            <a:defPPr>
              <a:defRPr lang="zh-CN"/>
            </a:defPPr>
            <a:lvl1pPr marL="0" algn="r" defTabSz="914400" rtl="0" eaLnBrk="1" latinLnBrk="0" hangingPunct="1">
              <a:defRPr lang="zh-CN" altLang="en-US" sz="1000"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en-US" altLang="zh-CN" sz="1600" b="0" i="0" u="none" strike="noStrike" kern="1200" cap="none" spc="0" normalizeH="0" baseline="0" noProof="0" smtClean="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endParaRPr>
          </a:p>
        </p:txBody>
      </p:sp>
      <p:sp>
        <p:nvSpPr>
          <p:cNvPr id="6" name="内容占位符 2">
            <a:extLst>
              <a:ext uri="{FF2B5EF4-FFF2-40B4-BE49-F238E27FC236}">
                <a16:creationId xmlns:a16="http://schemas.microsoft.com/office/drawing/2014/main" id="{B9C3F43F-F908-3399-502E-16511219B79F}"/>
              </a:ext>
            </a:extLst>
          </p:cNvPr>
          <p:cNvSpPr txBox="1">
            <a:spLocks/>
          </p:cNvSpPr>
          <p:nvPr>
            <p:custDataLst>
              <p:tags r:id="rId2"/>
            </p:custDataLst>
          </p:nvPr>
        </p:nvSpPr>
        <p:spPr bwMode="auto">
          <a:xfrm>
            <a:off x="669924" y="1154184"/>
            <a:ext cx="10848976" cy="151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58B6D3">
                  <a:lumMod val="50000"/>
                </a:srgbClr>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MADE·8</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月</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MPV</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市场价格变化指数为</a:t>
            </a:r>
            <a:r>
              <a:rPr lang="en-US" altLang="zh-CN" b="1" noProof="0" dirty="0">
                <a:solidFill>
                  <a:prstClr val="black"/>
                </a:solidFill>
                <a:latin typeface="思源黑体 CN" panose="020B0500000000000000" pitchFamily="34" charset="-122"/>
                <a:ea typeface="思源黑体 CN" panose="020B0500000000000000" pitchFamily="34" charset="-122"/>
              </a:rPr>
              <a:t>1.34</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，市场成交均价</a:t>
            </a:r>
            <a:r>
              <a:rPr lang="en-US" altLang="zh-CN" b="1" dirty="0">
                <a:solidFill>
                  <a:prstClr val="black"/>
                </a:solidFill>
                <a:latin typeface="思源黑体 CN" panose="020B0500000000000000" pitchFamily="34" charset="-122"/>
                <a:ea typeface="思源黑体 CN" panose="020B0500000000000000" pitchFamily="34" charset="-122"/>
              </a:rPr>
              <a:t>27.69</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本月</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MPV</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市场整体成交均价较上月基本持平</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a:t>
            </a:r>
            <a:r>
              <a:rPr lang="zh-CN" altLang="en-US" sz="1400" dirty="0">
                <a:solidFill>
                  <a:srgbClr val="5F5F5F"/>
                </a:solidFill>
                <a:latin typeface="思源黑体 CN" panose="020B0500000000000000" pitchFamily="34" charset="-122"/>
                <a:ea typeface="思源黑体 CN" panose="020B0500000000000000" pitchFamily="34" charset="-122"/>
              </a:rPr>
              <a:t>上升</a:t>
            </a:r>
            <a:r>
              <a:rPr lang="en-US" altLang="zh-CN" sz="1400" dirty="0">
                <a:solidFill>
                  <a:srgbClr val="5F5F5F"/>
                </a:solidFill>
                <a:latin typeface="思源黑体 CN" panose="020B0500000000000000" pitchFamily="34" charset="-122"/>
                <a:ea typeface="思源黑体 CN" panose="020B0500000000000000" pitchFamily="34" charset="-122"/>
              </a:rPr>
              <a:t>295</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元，环比上升</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0.1</a:t>
            </a:r>
            <a:r>
              <a:rPr lang="en-US" altLang="zh-CN" sz="1400" dirty="0">
                <a:solidFill>
                  <a:srgbClr val="5F5F5F"/>
                </a:solidFill>
                <a:latin typeface="思源黑体 CN" panose="020B0500000000000000" pitchFamily="34" charset="-122"/>
                <a:ea typeface="思源黑体 CN" panose="020B0500000000000000" pitchFamily="34" charset="-122"/>
              </a:rPr>
              <a:t>%)</a:t>
            </a:r>
            <a:endPar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endParaRPr>
          </a:p>
          <a:p>
            <a:pPr lvl="0" eaLnBrk="1" hangingPunct="1">
              <a:lnSpc>
                <a:spcPts val="2000"/>
              </a:lnSpc>
              <a:spcAft>
                <a:spcPts val="600"/>
              </a:spcAft>
              <a:buFont typeface="Wingdings" pitchFamily="2" charset="2"/>
              <a:buChar char="Ø"/>
              <a:defRPr/>
            </a:pPr>
            <a:r>
              <a:rPr lang="en-US" altLang="zh-CN" sz="1400" dirty="0">
                <a:solidFill>
                  <a:srgbClr val="5F5F5F"/>
                </a:solidFill>
                <a:latin typeface="思源黑体 CN" panose="020B0500000000000000" pitchFamily="34" charset="-122"/>
                <a:ea typeface="思源黑体 CN" panose="020B0500000000000000" pitchFamily="34" charset="-122"/>
              </a:rPr>
              <a:t>MPV</a:t>
            </a:r>
            <a:r>
              <a:rPr lang="zh-CN" altLang="en-US" sz="1400" dirty="0">
                <a:solidFill>
                  <a:srgbClr val="5F5F5F"/>
                </a:solidFill>
                <a:latin typeface="思源黑体 CN" panose="020B0500000000000000" pitchFamily="34" charset="-122"/>
                <a:ea typeface="思源黑体 CN" panose="020B0500000000000000" pitchFamily="34" charset="-122"/>
              </a:rPr>
              <a:t>市场</a:t>
            </a:r>
            <a:r>
              <a:rPr lang="en-US" altLang="zh-CN" sz="1400" dirty="0">
                <a:solidFill>
                  <a:srgbClr val="5F5F5F"/>
                </a:solidFill>
                <a:latin typeface="思源黑体 CN" panose="020B0500000000000000" pitchFamily="34" charset="-122"/>
                <a:ea typeface="思源黑体 CN" panose="020B0500000000000000" pitchFamily="34" charset="-122"/>
              </a:rPr>
              <a:t>8</a:t>
            </a:r>
            <a:r>
              <a:rPr lang="zh-CN" altLang="en-US" sz="1400" dirty="0">
                <a:solidFill>
                  <a:srgbClr val="5F5F5F"/>
                </a:solidFill>
                <a:latin typeface="思源黑体 CN" panose="020B0500000000000000" pitchFamily="34" charset="-122"/>
                <a:ea typeface="思源黑体 CN" panose="020B0500000000000000" pitchFamily="34" charset="-122"/>
              </a:rPr>
              <a:t>月成交价格略有上升：</a:t>
            </a:r>
            <a:r>
              <a:rPr lang="en-US" altLang="zh-CN" sz="1400" dirty="0">
                <a:solidFill>
                  <a:srgbClr val="5F5F5F"/>
                </a:solidFill>
                <a:latin typeface="思源黑体 CN" panose="020B0500000000000000" pitchFamily="34" charset="-122"/>
                <a:ea typeface="思源黑体 CN" panose="020B0500000000000000" pitchFamily="34" charset="-122"/>
              </a:rPr>
              <a:t>TOP10</a:t>
            </a:r>
            <a:r>
              <a:rPr lang="zh-CN" altLang="en-US" sz="1400" dirty="0">
                <a:solidFill>
                  <a:srgbClr val="5F5F5F"/>
                </a:solidFill>
                <a:latin typeface="思源黑体 CN" panose="020B0500000000000000" pitchFamily="34" charset="-122"/>
                <a:ea typeface="思源黑体 CN" panose="020B0500000000000000" pitchFamily="34" charset="-122"/>
              </a:rPr>
              <a:t>车型中</a:t>
            </a:r>
            <a:r>
              <a:rPr lang="en-US" altLang="zh-CN" sz="1400" dirty="0">
                <a:solidFill>
                  <a:srgbClr val="5F5F5F"/>
                </a:solidFill>
                <a:latin typeface="思源黑体 CN" panose="020B0500000000000000" pitchFamily="34" charset="-122"/>
                <a:ea typeface="思源黑体 CN" panose="020B0500000000000000" pitchFamily="34" charset="-122"/>
              </a:rPr>
              <a:t>40</a:t>
            </a:r>
            <a:r>
              <a:rPr lang="zh-CN" altLang="en-US" sz="1400" dirty="0">
                <a:solidFill>
                  <a:srgbClr val="5F5F5F"/>
                </a:solidFill>
                <a:latin typeface="思源黑体 CN" panose="020B0500000000000000" pitchFamily="34" charset="-122"/>
                <a:ea typeface="思源黑体 CN" panose="020B0500000000000000" pitchFamily="34" charset="-122"/>
              </a:rPr>
              <a:t>万以上的</a:t>
            </a:r>
            <a:r>
              <a:rPr lang="en-US" altLang="zh-CN" sz="1400" dirty="0">
                <a:solidFill>
                  <a:srgbClr val="5F5F5F"/>
                </a:solidFill>
                <a:latin typeface="思源黑体 CN" panose="020B0500000000000000" pitchFamily="34" charset="-122"/>
                <a:ea typeface="思源黑体 CN" panose="020B0500000000000000" pitchFamily="34" charset="-122"/>
              </a:rPr>
              <a:t>GL8 PHEV</a:t>
            </a:r>
            <a:r>
              <a:rPr lang="zh-CN" altLang="en-US" sz="1400" dirty="0">
                <a:solidFill>
                  <a:srgbClr val="5F5F5F"/>
                </a:solidFill>
                <a:latin typeface="思源黑体 CN" panose="020B0500000000000000" pitchFamily="34" charset="-122"/>
                <a:ea typeface="思源黑体 CN" panose="020B0500000000000000" pitchFamily="34" charset="-122"/>
              </a:rPr>
              <a:t>继续发力市场销量份额增加且均价有所上升，极氪</a:t>
            </a:r>
            <a:r>
              <a:rPr lang="en-US" altLang="zh-CN" sz="1400" dirty="0">
                <a:solidFill>
                  <a:srgbClr val="5F5F5F"/>
                </a:solidFill>
                <a:latin typeface="思源黑体 CN" panose="020B0500000000000000" pitchFamily="34" charset="-122"/>
                <a:ea typeface="思源黑体 CN" panose="020B0500000000000000" pitchFamily="34" charset="-122"/>
              </a:rPr>
              <a:t>009</a:t>
            </a:r>
            <a:r>
              <a:rPr lang="zh-CN" altLang="en-US" sz="1400" dirty="0">
                <a:solidFill>
                  <a:srgbClr val="5F5F5F"/>
                </a:solidFill>
                <a:latin typeface="思源黑体 CN" panose="020B0500000000000000" pitchFamily="34" charset="-122"/>
                <a:ea typeface="思源黑体 CN" panose="020B0500000000000000" pitchFamily="34" charset="-122"/>
              </a:rPr>
              <a:t>于</a:t>
            </a:r>
            <a:r>
              <a:rPr lang="en-US" altLang="zh-CN" sz="1400" dirty="0">
                <a:solidFill>
                  <a:srgbClr val="5F5F5F"/>
                </a:solidFill>
                <a:latin typeface="思源黑体 CN" panose="020B0500000000000000" pitchFamily="34" charset="-122"/>
                <a:ea typeface="思源黑体 CN" panose="020B0500000000000000" pitchFamily="34" charset="-122"/>
              </a:rPr>
              <a:t>7</a:t>
            </a:r>
            <a:r>
              <a:rPr lang="zh-CN" altLang="en-US" sz="1400" dirty="0">
                <a:solidFill>
                  <a:srgbClr val="5F5F5F"/>
                </a:solidFill>
                <a:latin typeface="思源黑体 CN" panose="020B0500000000000000" pitchFamily="34" charset="-122"/>
                <a:ea typeface="思源黑体 CN" panose="020B0500000000000000" pitchFamily="34" charset="-122"/>
              </a:rPr>
              <a:t>月下旬推出更优惠的车型因而市场销量份额增加的同时均价下降明显；除此之外，传祺</a:t>
            </a:r>
            <a:r>
              <a:rPr lang="en-US" altLang="zh-CN" sz="1400" dirty="0">
                <a:solidFill>
                  <a:srgbClr val="5F5F5F"/>
                </a:solidFill>
                <a:latin typeface="思源黑体 CN" panose="020B0500000000000000" pitchFamily="34" charset="-122"/>
                <a:ea typeface="思源黑体 CN" panose="020B0500000000000000" pitchFamily="34" charset="-122"/>
              </a:rPr>
              <a:t>M8</a:t>
            </a:r>
            <a:r>
              <a:rPr lang="zh-CN" altLang="en-US" sz="1400" dirty="0">
                <a:solidFill>
                  <a:srgbClr val="5F5F5F"/>
                </a:solidFill>
                <a:latin typeface="思源黑体 CN" panose="020B0500000000000000" pitchFamily="34" charset="-122"/>
                <a:ea typeface="思源黑体 CN" panose="020B0500000000000000" pitchFamily="34" charset="-122"/>
              </a:rPr>
              <a:t>、格瑞维亚 </a:t>
            </a:r>
            <a:r>
              <a:rPr lang="en-US" altLang="zh-CN" sz="1400" dirty="0">
                <a:solidFill>
                  <a:srgbClr val="5F5F5F"/>
                </a:solidFill>
                <a:latin typeface="思源黑体 CN" panose="020B0500000000000000" pitchFamily="34" charset="-122"/>
                <a:ea typeface="思源黑体 CN" panose="020B0500000000000000" pitchFamily="34" charset="-122"/>
              </a:rPr>
              <a:t>HEV</a:t>
            </a:r>
            <a:r>
              <a:rPr lang="zh-CN" altLang="en-US" sz="1400" dirty="0">
                <a:solidFill>
                  <a:srgbClr val="5F5F5F"/>
                </a:solidFill>
                <a:latin typeface="思源黑体 CN" panose="020B0500000000000000" pitchFamily="34" charset="-122"/>
                <a:ea typeface="思源黑体 CN" panose="020B0500000000000000" pitchFamily="34" charset="-122"/>
              </a:rPr>
              <a:t>和传祺</a:t>
            </a:r>
            <a:r>
              <a:rPr lang="en-US" altLang="zh-CN" sz="1400" dirty="0">
                <a:solidFill>
                  <a:srgbClr val="5F5F5F"/>
                </a:solidFill>
                <a:latin typeface="思源黑体 CN" panose="020B0500000000000000" pitchFamily="34" charset="-122"/>
                <a:ea typeface="思源黑体 CN" panose="020B0500000000000000" pitchFamily="34" charset="-122"/>
              </a:rPr>
              <a:t>M6 Pro</a:t>
            </a:r>
            <a:r>
              <a:rPr lang="zh-CN" altLang="en-US" sz="1400" dirty="0">
                <a:solidFill>
                  <a:srgbClr val="5F5F5F"/>
                </a:solidFill>
                <a:latin typeface="思源黑体 CN" panose="020B0500000000000000" pitchFamily="34" charset="-122"/>
                <a:ea typeface="思源黑体 CN" panose="020B0500000000000000" pitchFamily="34" charset="-122"/>
              </a:rPr>
              <a:t>均价有所上升，而腾势</a:t>
            </a:r>
            <a:r>
              <a:rPr lang="en-US" altLang="zh-CN" sz="1400" dirty="0">
                <a:solidFill>
                  <a:srgbClr val="5F5F5F"/>
                </a:solidFill>
                <a:latin typeface="思源黑体 CN" panose="020B0500000000000000" pitchFamily="34" charset="-122"/>
                <a:ea typeface="思源黑体 CN" panose="020B0500000000000000" pitchFamily="34" charset="-122"/>
              </a:rPr>
              <a:t>D9 DM-i</a:t>
            </a:r>
            <a:r>
              <a:rPr lang="zh-CN" altLang="en-US" sz="1400" dirty="0">
                <a:solidFill>
                  <a:srgbClr val="5F5F5F"/>
                </a:solidFill>
                <a:latin typeface="思源黑体 CN" panose="020B0500000000000000" pitchFamily="34" charset="-122"/>
                <a:ea typeface="思源黑体 CN" panose="020B0500000000000000" pitchFamily="34" charset="-122"/>
              </a:rPr>
              <a:t>、别克</a:t>
            </a:r>
            <a:r>
              <a:rPr lang="en-US" altLang="zh-CN" sz="1400" dirty="0">
                <a:solidFill>
                  <a:srgbClr val="5F5F5F"/>
                </a:solidFill>
                <a:latin typeface="思源黑体 CN" panose="020B0500000000000000" pitchFamily="34" charset="-122"/>
                <a:ea typeface="思源黑体 CN" panose="020B0500000000000000" pitchFamily="34" charset="-122"/>
              </a:rPr>
              <a:t>GL8</a:t>
            </a:r>
            <a:r>
              <a:rPr lang="zh-CN" altLang="en-US" sz="1400" dirty="0">
                <a:solidFill>
                  <a:srgbClr val="5F5F5F"/>
                </a:solidFill>
                <a:latin typeface="思源黑体 CN" panose="020B0500000000000000" pitchFamily="34" charset="-122"/>
                <a:ea typeface="思源黑体 CN" panose="020B0500000000000000" pitchFamily="34" charset="-122"/>
              </a:rPr>
              <a:t>和奥德赛 锐</a:t>
            </a:r>
            <a:r>
              <a:rPr lang="en-US" altLang="zh-CN" sz="1400" dirty="0">
                <a:solidFill>
                  <a:srgbClr val="5F5F5F"/>
                </a:solidFill>
                <a:latin typeface="思源黑体 CN" panose="020B0500000000000000" pitchFamily="34" charset="-122"/>
                <a:ea typeface="思源黑体 CN" panose="020B0500000000000000" pitchFamily="34" charset="-122"/>
              </a:rPr>
              <a:t>·</a:t>
            </a:r>
            <a:r>
              <a:rPr lang="zh-CN" altLang="en-US" sz="1400" dirty="0">
                <a:solidFill>
                  <a:srgbClr val="5F5F5F"/>
                </a:solidFill>
                <a:latin typeface="思源黑体 CN" panose="020B0500000000000000" pitchFamily="34" charset="-122"/>
                <a:ea typeface="思源黑体 CN" panose="020B0500000000000000" pitchFamily="34" charset="-122"/>
              </a:rPr>
              <a:t>混动均价有所下降</a:t>
            </a:r>
            <a:endParaRPr lang="en-US" altLang="zh-CN" sz="1400" dirty="0">
              <a:solidFill>
                <a:srgbClr val="5F5F5F"/>
              </a:solidFill>
              <a:latin typeface="思源黑体 CN" panose="020B0500000000000000" pitchFamily="34" charset="-122"/>
              <a:ea typeface="思源黑体 CN" panose="020B0500000000000000" pitchFamily="34" charset="-122"/>
            </a:endParaRPr>
          </a:p>
        </p:txBody>
      </p:sp>
      <p:sp>
        <p:nvSpPr>
          <p:cNvPr id="30" name="ïsľiḋè">
            <a:extLst>
              <a:ext uri="{FF2B5EF4-FFF2-40B4-BE49-F238E27FC236}">
                <a16:creationId xmlns:a16="http://schemas.microsoft.com/office/drawing/2014/main" id="{61D0CB05-BBC0-9B78-22F4-13EC102A5F48}"/>
              </a:ext>
            </a:extLst>
          </p:cNvPr>
          <p:cNvSpPr>
            <a:spLocks noGrp="1"/>
          </p:cNvSpPr>
          <p:nvPr>
            <p:ph type="title" idx="4294967295"/>
          </p:nvPr>
        </p:nvSpPr>
        <p:spPr>
          <a:xfrm>
            <a:off x="669925" y="308450"/>
            <a:ext cx="9378202" cy="720250"/>
          </a:xfrm>
        </p:spPr>
        <p:txBody>
          <a:bodyPr/>
          <a:lstStyle/>
          <a:p>
            <a:r>
              <a:rPr lang="zh-CN" altLang="en-US" dirty="0">
                <a:latin typeface="思源黑体 CN" panose="020B0500000000000000" pitchFamily="34" charset="-122"/>
                <a:ea typeface="思源黑体 CN" panose="020B0500000000000000" pitchFamily="34" charset="-122"/>
              </a:rPr>
              <a:t>加权价格变化指数</a:t>
            </a:r>
            <a:r>
              <a:rPr lang="en-US" altLang="zh-CN" dirty="0">
                <a:latin typeface="思源黑体 CN" panose="020B0500000000000000" pitchFamily="34" charset="-122"/>
                <a:ea typeface="思源黑体 CN" panose="020B0500000000000000" pitchFamily="34" charset="-122"/>
              </a:rPr>
              <a:t>—MPV</a:t>
            </a:r>
            <a:r>
              <a:rPr lang="zh-CN" altLang="en-US" dirty="0">
                <a:latin typeface="思源黑体 CN" panose="020B0500000000000000" pitchFamily="34" charset="-122"/>
                <a:ea typeface="思源黑体 CN" panose="020B0500000000000000" pitchFamily="34" charset="-122"/>
              </a:rPr>
              <a:t>市场</a:t>
            </a:r>
          </a:p>
        </p:txBody>
      </p:sp>
      <p:grpSp>
        <p:nvGrpSpPr>
          <p:cNvPr id="35" name="组合 34">
            <a:extLst>
              <a:ext uri="{FF2B5EF4-FFF2-40B4-BE49-F238E27FC236}">
                <a16:creationId xmlns:a16="http://schemas.microsoft.com/office/drawing/2014/main" id="{1D81E14B-F23E-4284-C9EF-B421C76DF3C0}"/>
              </a:ext>
            </a:extLst>
          </p:cNvPr>
          <p:cNvGrpSpPr>
            <a:grpSpLocks/>
          </p:cNvGrpSpPr>
          <p:nvPr>
            <p:custDataLst>
              <p:tags r:id="rId3"/>
            </p:custDataLst>
          </p:nvPr>
        </p:nvGrpSpPr>
        <p:grpSpPr bwMode="auto">
          <a:xfrm>
            <a:off x="660400" y="2781873"/>
            <a:ext cx="4298187" cy="354343"/>
            <a:chOff x="2330450" y="2101520"/>
            <a:chExt cx="4308475" cy="354343"/>
          </a:xfrm>
          <a:solidFill>
            <a:srgbClr val="275C9D"/>
          </a:solidFill>
        </p:grpSpPr>
        <p:sp>
          <p:nvSpPr>
            <p:cNvPr id="36" name="AutoShape 12">
              <a:extLst>
                <a:ext uri="{FF2B5EF4-FFF2-40B4-BE49-F238E27FC236}">
                  <a16:creationId xmlns:a16="http://schemas.microsoft.com/office/drawing/2014/main" id="{4D8AB25B-9EED-0432-FCB0-2CD8459CA367}"/>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7" name="Text Box 10">
              <a:extLst>
                <a:ext uri="{FF2B5EF4-FFF2-40B4-BE49-F238E27FC236}">
                  <a16:creationId xmlns:a16="http://schemas.microsoft.com/office/drawing/2014/main" id="{C0D18203-453E-CB4C-14AB-680744E37124}"/>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38" name="组合 37">
            <a:extLst>
              <a:ext uri="{FF2B5EF4-FFF2-40B4-BE49-F238E27FC236}">
                <a16:creationId xmlns:a16="http://schemas.microsoft.com/office/drawing/2014/main" id="{C39E1302-A560-42F3-E050-CD65E191127C}"/>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39" name="AutoShape 12">
              <a:extLst>
                <a:ext uri="{FF2B5EF4-FFF2-40B4-BE49-F238E27FC236}">
                  <a16:creationId xmlns:a16="http://schemas.microsoft.com/office/drawing/2014/main" id="{1AF317F7-9E72-9F96-96EF-5551B18CFD4B}"/>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0" name="Text Box 10">
              <a:extLst>
                <a:ext uri="{FF2B5EF4-FFF2-40B4-BE49-F238E27FC236}">
                  <a16:creationId xmlns:a16="http://schemas.microsoft.com/office/drawing/2014/main" id="{71AE4168-950C-AE56-4133-F11B3188E26B}"/>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45" name="组合 44">
            <a:extLst>
              <a:ext uri="{FF2B5EF4-FFF2-40B4-BE49-F238E27FC236}">
                <a16:creationId xmlns:a16="http://schemas.microsoft.com/office/drawing/2014/main" id="{72009421-1D7C-EDC9-0ABC-C016114FE9F9}"/>
              </a:ext>
            </a:extLst>
          </p:cNvPr>
          <p:cNvGrpSpPr>
            <a:grpSpLocks/>
          </p:cNvGrpSpPr>
          <p:nvPr>
            <p:custDataLst>
              <p:tags r:id="rId5"/>
            </p:custDataLst>
          </p:nvPr>
        </p:nvGrpSpPr>
        <p:grpSpPr bwMode="auto">
          <a:xfrm>
            <a:off x="8511016" y="2781873"/>
            <a:ext cx="3020583" cy="354343"/>
            <a:chOff x="2330450" y="2101520"/>
            <a:chExt cx="4308475" cy="354343"/>
          </a:xfrm>
          <a:solidFill>
            <a:srgbClr val="275C9D"/>
          </a:solidFill>
        </p:grpSpPr>
        <p:sp>
          <p:nvSpPr>
            <p:cNvPr id="46" name="AutoShape 12">
              <a:extLst>
                <a:ext uri="{FF2B5EF4-FFF2-40B4-BE49-F238E27FC236}">
                  <a16:creationId xmlns:a16="http://schemas.microsoft.com/office/drawing/2014/main" id="{07DB5D03-0E5A-A3CC-6C35-81A05CD4D5D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7" name="Text Box 10">
              <a:extLst>
                <a:ext uri="{FF2B5EF4-FFF2-40B4-BE49-F238E27FC236}">
                  <a16:creationId xmlns:a16="http://schemas.microsoft.com/office/drawing/2014/main" id="{91A51B6A-3FCF-C0AA-67E5-CC4B87BBB627}"/>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月度均价环比变化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aphicFrame>
        <p:nvGraphicFramePr>
          <p:cNvPr id="52" name="Object 4">
            <a:extLst>
              <a:ext uri="{FF2B5EF4-FFF2-40B4-BE49-F238E27FC236}">
                <a16:creationId xmlns:a16="http://schemas.microsoft.com/office/drawing/2014/main" id="{ED9C969D-4826-4FFF-C52C-0FB3FF96E02C}"/>
              </a:ext>
            </a:extLst>
          </p:cNvPr>
          <p:cNvGraphicFramePr>
            <a:graphicFrameLocks noChangeAspect="1"/>
          </p:cNvGraphicFramePr>
          <p:nvPr>
            <p:custDataLst>
              <p:tags r:id="rId6"/>
            </p:custDataLst>
            <p:extLst>
              <p:ext uri="{D42A27DB-BD31-4B8C-83A1-F6EECF244321}">
                <p14:modId xmlns:p14="http://schemas.microsoft.com/office/powerpoint/2010/main" val="1199521286"/>
              </p:ext>
            </p:extLst>
          </p:nvPr>
        </p:nvGraphicFramePr>
        <p:xfrm>
          <a:off x="662433" y="3254545"/>
          <a:ext cx="4298187" cy="2678955"/>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2" name="图表 1">
            <a:extLst>
              <a:ext uri="{FF2B5EF4-FFF2-40B4-BE49-F238E27FC236}">
                <a16:creationId xmlns:a16="http://schemas.microsoft.com/office/drawing/2014/main" id="{98B8F941-A0C3-5350-6DB5-09D7B5BB695D}"/>
              </a:ext>
            </a:extLst>
          </p:cNvPr>
          <p:cNvGraphicFramePr/>
          <p:nvPr>
            <p:extLst>
              <p:ext uri="{D42A27DB-BD31-4B8C-83A1-F6EECF244321}">
                <p14:modId xmlns:p14="http://schemas.microsoft.com/office/powerpoint/2010/main" val="407652932"/>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3" name="表格 2">
            <a:extLst>
              <a:ext uri="{FF2B5EF4-FFF2-40B4-BE49-F238E27FC236}">
                <a16:creationId xmlns:a16="http://schemas.microsoft.com/office/drawing/2014/main" id="{A3923C6F-C801-08EB-0C70-77E5CF7D0A20}"/>
              </a:ext>
            </a:extLst>
          </p:cNvPr>
          <p:cNvGraphicFramePr>
            <a:graphicFrameLocks noGrp="1"/>
          </p:cNvGraphicFramePr>
          <p:nvPr>
            <p:extLst>
              <p:ext uri="{D42A27DB-BD31-4B8C-83A1-F6EECF244321}">
                <p14:modId xmlns:p14="http://schemas.microsoft.com/office/powerpoint/2010/main" val="3654417831"/>
              </p:ext>
            </p:extLst>
          </p:nvPr>
        </p:nvGraphicFramePr>
        <p:xfrm>
          <a:off x="859805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rPr>
                        <a:t>车型</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rPr>
                        <a:t>成交均价</a:t>
                      </a:r>
                      <a:endParaRPr lang="zh-CN" altLang="en-US" sz="5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endParaRPr>
                    </a:p>
                  </a:txBody>
                  <a:tcPr marL="0"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rPr>
                        <a:t>均价变化</a:t>
                      </a:r>
                      <a:endParaRPr lang="en-US" altLang="zh-CN" sz="9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endParaRPr>
                    </a:p>
                  </a:txBody>
                  <a:tcPr marL="0"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bg2">
                              <a:lumMod val="25000"/>
                            </a:schemeClr>
                          </a:solidFill>
                          <a:effectLst/>
                          <a:latin typeface="思源黑体 CN" panose="020B0500000000000000" pitchFamily="34" charset="-122"/>
                          <a:ea typeface="思源黑体 CN" panose="020B0500000000000000" pitchFamily="34" charset="-122"/>
                          <a:cs typeface="+mn-cs"/>
                        </a:rPr>
                        <a:t>权重变化</a:t>
                      </a:r>
                    </a:p>
                  </a:txBody>
                  <a:tcPr marL="0"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marL="0" algn="ctr" defTabSz="914400" rtl="0" eaLnBrk="1" fontAlgn="b" latinLnBrk="0" hangingPunct="1"/>
                      <a:r>
                        <a:rPr lang="zh-CN" alt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赛那</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303,628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006100"/>
                          </a:solidFill>
                          <a:effectLst/>
                          <a:latin typeface="思源黑体 CN" panose="020B0500000000000000" pitchFamily="34" charset="-122"/>
                          <a:ea typeface="思源黑体 CN" panose="020B0500000000000000" pitchFamily="34" charset="-122"/>
                          <a:cs typeface="+mn-cs"/>
                        </a:rPr>
                        <a:t>-124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006100"/>
                          </a:solidFill>
                          <a:effectLst/>
                          <a:latin typeface="思源黑体 CN" panose="020B0500000000000000" pitchFamily="34" charset="-122"/>
                          <a:ea typeface="思源黑体 CN" panose="020B0500000000000000" pitchFamily="34" charset="-122"/>
                          <a:cs typeface="+mn-cs"/>
                        </a:rPr>
                        <a:t>-0.8%</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36019136"/>
                  </a:ext>
                </a:extLst>
              </a:tr>
              <a:tr h="252000">
                <a:tc>
                  <a:txBody>
                    <a:bodyPr/>
                    <a:lstStyle/>
                    <a:p>
                      <a:pPr marL="0" algn="ctr" defTabSz="914400" rtl="0" eaLnBrk="1" fontAlgn="b" latinLnBrk="0" hangingPunct="1"/>
                      <a:r>
                        <a:rPr lang="zh-CN" alt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腾势</a:t>
                      </a:r>
                      <a:r>
                        <a:rPr 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D9 DM-i</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378,542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006100"/>
                          </a:solidFill>
                          <a:effectLst/>
                          <a:latin typeface="思源黑体 CN" panose="020B0500000000000000" pitchFamily="34" charset="-122"/>
                          <a:ea typeface="思源黑体 CN" panose="020B0500000000000000" pitchFamily="34" charset="-122"/>
                          <a:cs typeface="+mn-cs"/>
                        </a:rPr>
                        <a:t>-8,121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006100"/>
                          </a:solidFill>
                          <a:effectLst/>
                          <a:latin typeface="思源黑体 CN" panose="020B0500000000000000" pitchFamily="34" charset="-122"/>
                          <a:ea typeface="思源黑体 CN" panose="020B0500000000000000" pitchFamily="34" charset="-122"/>
                          <a:cs typeface="+mn-cs"/>
                        </a:rPr>
                        <a:t>-2.0%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3018680"/>
                  </a:ext>
                </a:extLst>
              </a:tr>
              <a:tr h="252000">
                <a:tc>
                  <a:txBody>
                    <a:bodyPr/>
                    <a:lstStyle/>
                    <a:p>
                      <a:pPr marL="0" algn="ctr" defTabSz="914400" rtl="0" eaLnBrk="1" fontAlgn="b" latinLnBrk="0" hangingPunct="1"/>
                      <a:r>
                        <a:rPr lang="zh-CN" alt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格瑞维亚 </a:t>
                      </a:r>
                      <a:r>
                        <a:rPr 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HEV</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300,016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C00000"/>
                          </a:solidFill>
                          <a:effectLst/>
                          <a:latin typeface="思源黑体 CN" panose="020B0500000000000000" pitchFamily="34" charset="-122"/>
                          <a:ea typeface="思源黑体 CN" panose="020B0500000000000000" pitchFamily="34" charset="-122"/>
                          <a:cs typeface="+mn-cs"/>
                        </a:rPr>
                        <a:t>2,663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006100"/>
                          </a:solidFill>
                          <a:effectLst/>
                          <a:latin typeface="思源黑体 CN" panose="020B0500000000000000" pitchFamily="34" charset="-122"/>
                          <a:ea typeface="思源黑体 CN" panose="020B0500000000000000" pitchFamily="34" charset="-122"/>
                          <a:cs typeface="+mn-cs"/>
                        </a:rPr>
                        <a:t>-0.5%</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105716"/>
                  </a:ext>
                </a:extLst>
              </a:tr>
              <a:tr h="252000">
                <a:tc>
                  <a:txBody>
                    <a:bodyPr/>
                    <a:lstStyle/>
                    <a:p>
                      <a:pPr marL="0" algn="ctr" defTabSz="914400" rtl="0" eaLnBrk="1" fontAlgn="b" latinLnBrk="0" hangingPunct="1"/>
                      <a:r>
                        <a:rPr lang="zh-CN" alt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别克</a:t>
                      </a:r>
                      <a:r>
                        <a:rPr 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GL8</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256,808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006100"/>
                          </a:solidFill>
                          <a:effectLst/>
                          <a:latin typeface="思源黑体 CN" panose="020B0500000000000000" pitchFamily="34" charset="-122"/>
                          <a:ea typeface="思源黑体 CN" panose="020B0500000000000000" pitchFamily="34" charset="-122"/>
                          <a:cs typeface="+mn-cs"/>
                        </a:rPr>
                        <a:t>-4,578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006100"/>
                          </a:solidFill>
                          <a:effectLst/>
                          <a:latin typeface="思源黑体 CN" panose="020B0500000000000000" pitchFamily="34" charset="-122"/>
                          <a:ea typeface="思源黑体 CN" panose="020B0500000000000000" pitchFamily="34" charset="-122"/>
                          <a:cs typeface="+mn-cs"/>
                        </a:rPr>
                        <a:t>-0.7%</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2184908"/>
                  </a:ext>
                </a:extLst>
              </a:tr>
              <a:tr h="252000">
                <a:tc>
                  <a:txBody>
                    <a:bodyPr/>
                    <a:lstStyle/>
                    <a:p>
                      <a:pPr marL="0" algn="ctr" defTabSz="914400" rtl="0" eaLnBrk="1" fontAlgn="b" latinLnBrk="0" hangingPunct="1"/>
                      <a:r>
                        <a:rPr lang="zh-CN" alt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传祺</a:t>
                      </a:r>
                      <a:r>
                        <a:rPr 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M8</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225,220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C00000"/>
                          </a:solidFill>
                          <a:effectLst/>
                          <a:latin typeface="思源黑体 CN" panose="020B0500000000000000" pitchFamily="34" charset="-122"/>
                          <a:ea typeface="思源黑体 CN" panose="020B0500000000000000" pitchFamily="34" charset="-122"/>
                          <a:cs typeface="+mn-cs"/>
                        </a:rPr>
                        <a:t>6,074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006100"/>
                          </a:solidFill>
                          <a:effectLst/>
                          <a:latin typeface="思源黑体 CN" panose="020B0500000000000000" pitchFamily="34" charset="-122"/>
                          <a:ea typeface="思源黑体 CN" panose="020B0500000000000000" pitchFamily="34" charset="-122"/>
                          <a:cs typeface="+mn-cs"/>
                        </a:rPr>
                        <a:t>-0.5%</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620654"/>
                  </a:ext>
                </a:extLst>
              </a:tr>
              <a:tr h="252000">
                <a:tc>
                  <a:txBody>
                    <a:bodyPr/>
                    <a:lstStyle/>
                    <a:p>
                      <a:pPr marL="0" algn="ctr" defTabSz="914400" rtl="0" eaLnBrk="1" fontAlgn="b" latinLnBrk="0" hangingPunct="1"/>
                      <a:r>
                        <a:rPr lang="zh-CN" alt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别克</a:t>
                      </a:r>
                      <a:r>
                        <a:rPr 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GL8 PHEV</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405,204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C00000"/>
                          </a:solidFill>
                          <a:effectLst/>
                          <a:latin typeface="思源黑体 CN" panose="020B0500000000000000" pitchFamily="34" charset="-122"/>
                          <a:ea typeface="思源黑体 CN" panose="020B0500000000000000" pitchFamily="34" charset="-122"/>
                          <a:cs typeface="+mn-cs"/>
                        </a:rPr>
                        <a:t>4,193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C00000"/>
                          </a:solidFill>
                          <a:effectLst/>
                          <a:latin typeface="思源黑体 CN" panose="020B0500000000000000" pitchFamily="34" charset="-122"/>
                          <a:ea typeface="思源黑体 CN" panose="020B0500000000000000" pitchFamily="34" charset="-122"/>
                          <a:cs typeface="+mn-cs"/>
                        </a:rPr>
                        <a:t>0.8%</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25962094"/>
                  </a:ext>
                </a:extLst>
              </a:tr>
              <a:tr h="252000">
                <a:tc>
                  <a:txBody>
                    <a:bodyPr/>
                    <a:lstStyle/>
                    <a:p>
                      <a:pPr marL="0" algn="ctr" defTabSz="914400" rtl="0" eaLnBrk="1" fontAlgn="b" latinLnBrk="0" hangingPunct="1"/>
                      <a:r>
                        <a:rPr lang="zh-CN" alt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传祺</a:t>
                      </a:r>
                      <a:r>
                        <a:rPr 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M6 PRO</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107,346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C00000"/>
                          </a:solidFill>
                          <a:effectLst/>
                          <a:latin typeface="思源黑体 CN" panose="020B0500000000000000" pitchFamily="34" charset="-122"/>
                          <a:ea typeface="思源黑体 CN" panose="020B0500000000000000" pitchFamily="34" charset="-122"/>
                          <a:cs typeface="+mn-cs"/>
                        </a:rPr>
                        <a:t>1,522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C00000"/>
                          </a:solidFill>
                          <a:effectLst/>
                          <a:latin typeface="思源黑体 CN" panose="020B0500000000000000" pitchFamily="34" charset="-122"/>
                          <a:ea typeface="思源黑体 CN" panose="020B0500000000000000" pitchFamily="34" charset="-122"/>
                          <a:cs typeface="+mn-cs"/>
                        </a:rPr>
                        <a:t>0.1%</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55383842"/>
                  </a:ext>
                </a:extLst>
              </a:tr>
              <a:tr h="252000">
                <a:tc>
                  <a:txBody>
                    <a:bodyPr/>
                    <a:lstStyle/>
                    <a:p>
                      <a:pPr marL="0" algn="ctr" defTabSz="914400" rtl="0" eaLnBrk="1" fontAlgn="b" latinLnBrk="0" hangingPunct="1"/>
                      <a:r>
                        <a:rPr lang="zh-CN" alt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极氪</a:t>
                      </a:r>
                      <a:r>
                        <a:rPr lang="en-US" altLang="zh-CN"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009</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499,622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006100"/>
                          </a:solidFill>
                          <a:effectLst/>
                          <a:latin typeface="思源黑体 CN" panose="020B0500000000000000" pitchFamily="34" charset="-122"/>
                          <a:ea typeface="思源黑体 CN" panose="020B0500000000000000" pitchFamily="34" charset="-122"/>
                          <a:cs typeface="+mn-cs"/>
                        </a:rPr>
                        <a:t>-73,604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C00000"/>
                          </a:solidFill>
                          <a:effectLst/>
                          <a:latin typeface="思源黑体 CN" panose="020B0500000000000000" pitchFamily="34" charset="-122"/>
                          <a:ea typeface="思源黑体 CN" panose="020B0500000000000000" pitchFamily="34" charset="-122"/>
                          <a:cs typeface="+mn-cs"/>
                        </a:rPr>
                        <a:t>3.0%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0999552"/>
                  </a:ext>
                </a:extLst>
              </a:tr>
              <a:tr h="252000">
                <a:tc>
                  <a:txBody>
                    <a:bodyPr/>
                    <a:lstStyle/>
                    <a:p>
                      <a:pPr marL="0" algn="ctr" defTabSz="914400" rtl="0" eaLnBrk="1" fontAlgn="b" latinLnBrk="0" hangingPunct="1"/>
                      <a:r>
                        <a:rPr lang="zh-CN" alt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极狐考拉</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125,936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C00000"/>
                          </a:solidFill>
                          <a:effectLst/>
                          <a:latin typeface="思源黑体 CN" panose="020B0500000000000000" pitchFamily="34" charset="-122"/>
                          <a:ea typeface="思源黑体 CN" panose="020B0500000000000000" pitchFamily="34" charset="-122"/>
                          <a:cs typeface="+mn-cs"/>
                        </a:rPr>
                        <a:t>145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C00000"/>
                          </a:solidFill>
                          <a:effectLst/>
                          <a:latin typeface="思源黑体 CN" panose="020B0500000000000000" pitchFamily="34" charset="-122"/>
                          <a:ea typeface="思源黑体 CN" panose="020B0500000000000000" pitchFamily="34" charset="-122"/>
                          <a:cs typeface="+mn-cs"/>
                        </a:rPr>
                        <a:t>2.1%</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6051503"/>
                  </a:ext>
                </a:extLst>
              </a:tr>
              <a:tr h="252000">
                <a:tc>
                  <a:txBody>
                    <a:bodyPr/>
                    <a:lstStyle/>
                    <a:p>
                      <a:pPr marL="0" algn="ctr" defTabSz="914400" rtl="0" eaLnBrk="1" fontAlgn="b" latinLnBrk="0" hangingPunct="1"/>
                      <a:r>
                        <a:rPr lang="zh-CN" altLang="en-US"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奥德赛 锐 混动</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221,868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rgbClr val="006100"/>
                          </a:solidFill>
                          <a:effectLst/>
                          <a:latin typeface="思源黑体 CN" panose="020B0500000000000000" pitchFamily="34" charset="-122"/>
                          <a:ea typeface="思源黑体 CN" panose="020B0500000000000000" pitchFamily="34" charset="-122"/>
                          <a:cs typeface="+mn-cs"/>
                        </a:rPr>
                        <a:t>-2,017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800" u="none" strike="noStrike" kern="1200" dirty="0">
                          <a:solidFill>
                            <a:schemeClr val="tx1"/>
                          </a:solidFill>
                          <a:effectLst/>
                          <a:latin typeface="思源黑体 CN" panose="020B0500000000000000" pitchFamily="34" charset="-122"/>
                          <a:ea typeface="思源黑体 CN" panose="020B0500000000000000" pitchFamily="34" charset="-122"/>
                          <a:cs typeface="+mn-cs"/>
                        </a:rPr>
                        <a:t>0.0%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01866413"/>
                  </a:ext>
                </a:extLst>
              </a:tr>
            </a:tbl>
          </a:graphicData>
        </a:graphic>
      </p:graphicFrame>
      <p:graphicFrame>
        <p:nvGraphicFramePr>
          <p:cNvPr id="4" name="图表 3">
            <a:extLst>
              <a:ext uri="{FF2B5EF4-FFF2-40B4-BE49-F238E27FC236}">
                <a16:creationId xmlns:a16="http://schemas.microsoft.com/office/drawing/2014/main" id="{1351314C-2943-9FAB-7664-074E3E4082D8}"/>
              </a:ext>
            </a:extLst>
          </p:cNvPr>
          <p:cNvGraphicFramePr/>
          <p:nvPr>
            <p:extLst>
              <p:ext uri="{D42A27DB-BD31-4B8C-83A1-F6EECF244321}">
                <p14:modId xmlns:p14="http://schemas.microsoft.com/office/powerpoint/2010/main" val="1313096731"/>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10"/>
          </a:graphicData>
        </a:graphic>
      </p:graphicFrame>
      <p:sp>
        <p:nvSpPr>
          <p:cNvPr id="7" name="文本框 6">
            <a:extLst>
              <a:ext uri="{FF2B5EF4-FFF2-40B4-BE49-F238E27FC236}">
                <a16:creationId xmlns:a16="http://schemas.microsoft.com/office/drawing/2014/main" id="{A976C1EF-ACD6-0236-25A1-21D3CFE0A1ED}"/>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上月</a:t>
            </a:r>
          </a:p>
        </p:txBody>
      </p:sp>
      <p:sp>
        <p:nvSpPr>
          <p:cNvPr id="8" name="文本框 7">
            <a:extLst>
              <a:ext uri="{FF2B5EF4-FFF2-40B4-BE49-F238E27FC236}">
                <a16:creationId xmlns:a16="http://schemas.microsoft.com/office/drawing/2014/main" id="{39C7E0B5-BC86-33E6-B377-2468EA509648}"/>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思源黑体 CN" panose="020B0500000000000000" pitchFamily="34" charset="-122"/>
                <a:ea typeface="思源黑体 CN" panose="020B0500000000000000" pitchFamily="34" charset="-122"/>
                <a:cs typeface="+mn-cs"/>
              </a:rPr>
              <a:t>本月</a:t>
            </a:r>
          </a:p>
        </p:txBody>
      </p:sp>
      <p:sp>
        <p:nvSpPr>
          <p:cNvPr id="10" name="文本框 9">
            <a:extLst>
              <a:ext uri="{FF2B5EF4-FFF2-40B4-BE49-F238E27FC236}">
                <a16:creationId xmlns:a16="http://schemas.microsoft.com/office/drawing/2014/main" id="{29110425-6391-F313-F43B-6AA9251DE611}"/>
              </a:ext>
            </a:extLst>
          </p:cNvPr>
          <p:cNvSpPr txBox="1"/>
          <p:nvPr/>
        </p:nvSpPr>
        <p:spPr>
          <a:xfrm>
            <a:off x="4271768" y="3283294"/>
            <a:ext cx="685865" cy="184666"/>
          </a:xfrm>
          <a:prstGeom prst="rect">
            <a:avLst/>
          </a:prstGeom>
          <a:noFill/>
        </p:spPr>
        <p:txBody>
          <a:bodyPr wrap="square" rtlCol="0">
            <a:spAutoFit/>
          </a:bodyPr>
          <a:lstStyle/>
          <a:p>
            <a:pPr algn="ctr"/>
            <a:r>
              <a:rPr lang="zh-CN" altLang="en-US" sz="600" b="1" dirty="0">
                <a:solidFill>
                  <a:schemeClr val="bg2">
                    <a:lumMod val="25000"/>
                  </a:schemeClr>
                </a:solidFill>
                <a:latin typeface="思源黑体 CN" panose="020B0500000000000000" pitchFamily="34" charset="-122"/>
                <a:ea typeface="思源黑体 CN Normal" panose="020B0400000000000000" pitchFamily="34" charset="-122"/>
              </a:rPr>
              <a:t>单位：万元</a:t>
            </a:r>
          </a:p>
        </p:txBody>
      </p:sp>
    </p:spTree>
    <p:custDataLst>
      <p:tags r:id="rId1"/>
    </p:custDataLst>
    <p:extLst>
      <p:ext uri="{BB962C8B-B14F-4D97-AF65-F5344CB8AC3E}">
        <p14:creationId xmlns:p14="http://schemas.microsoft.com/office/powerpoint/2010/main" val="6682492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îṥḷïḑe"/>
        <p:cNvGrpSpPr/>
        <p:nvPr/>
      </p:nvGrpSpPr>
      <p:grpSpPr>
        <a:xfrm>
          <a:off x="0" y="0"/>
          <a:ext cx="0" cy="0"/>
          <a:chOff x="0" y="0"/>
          <a:chExt cx="0" cy="0"/>
        </a:xfrm>
      </p:grpSpPr>
      <p:sp>
        <p:nvSpPr>
          <p:cNvPr id="5" name="iṡlïdê">
            <a:extLst>
              <a:ext uri="{FF2B5EF4-FFF2-40B4-BE49-F238E27FC236}">
                <a16:creationId xmlns:a16="http://schemas.microsoft.com/office/drawing/2014/main" id="{7239E965-33B6-4BC1-B1B3-CD2DC6B7EA81}"/>
              </a:ext>
            </a:extLst>
          </p:cNvPr>
          <p:cNvSpPr>
            <a:spLocks noGrp="1"/>
          </p:cNvSpPr>
          <p:nvPr>
            <p:ph type="body" idx="1"/>
          </p:nvPr>
        </p:nvSpPr>
        <p:spPr>
          <a:xfrm>
            <a:off x="660400" y="3750109"/>
            <a:ext cx="10724776" cy="2383991"/>
          </a:xfrm>
        </p:spPr>
        <p:txBody>
          <a:bodyPr>
            <a:normAutofit/>
          </a:bodyPr>
          <a:lstStyle/>
          <a:p>
            <a:r>
              <a:rPr lang="en-US" altLang="zh-CN" sz="3600" b="1" dirty="0">
                <a:solidFill>
                  <a:schemeClr val="tx1"/>
                </a:solidFill>
                <a:latin typeface="思源黑体 CN Heavy" panose="020B0A00000000000000" pitchFamily="34" charset="-122"/>
                <a:ea typeface="思源黑体 CN Heavy" panose="020B0A00000000000000" pitchFamily="34" charset="-122"/>
              </a:rPr>
              <a:t>2024</a:t>
            </a:r>
            <a:r>
              <a:rPr lang="zh-CN" altLang="en-US" sz="3600" b="1" dirty="0">
                <a:solidFill>
                  <a:schemeClr val="tx1"/>
                </a:solidFill>
                <a:latin typeface="思源黑体 CN Heavy" panose="020B0A00000000000000" pitchFamily="34" charset="-122"/>
                <a:ea typeface="思源黑体 CN Heavy" panose="020B0A00000000000000" pitchFamily="34" charset="-122"/>
              </a:rPr>
              <a:t>年</a:t>
            </a:r>
            <a:r>
              <a:rPr lang="en-US" altLang="zh-CN" sz="3600" b="1" dirty="0">
                <a:solidFill>
                  <a:schemeClr val="tx1"/>
                </a:solidFill>
                <a:latin typeface="思源黑体 CN Heavy" panose="020B0A00000000000000" pitchFamily="34" charset="-122"/>
                <a:ea typeface="思源黑体 CN Heavy" panose="020B0A00000000000000" pitchFamily="34" charset="-122"/>
              </a:rPr>
              <a:t>8</a:t>
            </a:r>
            <a:r>
              <a:rPr lang="zh-CN" altLang="en-US" sz="3600" b="1" dirty="0">
                <a:solidFill>
                  <a:schemeClr val="tx1"/>
                </a:solidFill>
                <a:latin typeface="思源黑体 CN Heavy" panose="020B0A00000000000000" pitchFamily="34" charset="-122"/>
                <a:ea typeface="思源黑体 CN Heavy" panose="020B0A00000000000000" pitchFamily="34" charset="-122"/>
              </a:rPr>
              <a:t>月</a:t>
            </a:r>
            <a:endParaRPr lang="en-US" altLang="zh-CN" sz="3600" b="1" dirty="0">
              <a:solidFill>
                <a:schemeClr val="tx1"/>
              </a:solidFill>
              <a:latin typeface="思源黑体 CN Heavy" panose="020B0A00000000000000" pitchFamily="34" charset="-122"/>
              <a:ea typeface="思源黑体 CN Heavy" panose="020B0A00000000000000" pitchFamily="34" charset="-122"/>
            </a:endParaRPr>
          </a:p>
          <a:p>
            <a:r>
              <a:rPr lang="zh-CN" altLang="en-US" sz="3600" b="1" dirty="0">
                <a:solidFill>
                  <a:schemeClr val="tx1"/>
                </a:solidFill>
                <a:latin typeface="思源黑体 CN Heavy" panose="020B0A00000000000000" pitchFamily="34" charset="-122"/>
                <a:ea typeface="思源黑体 CN Heavy" panose="020B0A00000000000000" pitchFamily="34" charset="-122"/>
              </a:rPr>
              <a:t>全国整体乘用车市场优惠指数</a:t>
            </a:r>
            <a:endParaRPr lang="en-GB" altLang="zh-CN" sz="3600" b="1" dirty="0">
              <a:solidFill>
                <a:schemeClr val="tx1"/>
              </a:solidFill>
              <a:latin typeface="思源黑体 CN Heavy" panose="020B0A00000000000000" pitchFamily="34" charset="-122"/>
              <a:ea typeface="思源黑体 CN Heavy" panose="020B0A00000000000000" pitchFamily="34" charset="-122"/>
            </a:endParaRPr>
          </a:p>
        </p:txBody>
      </p:sp>
      <p:sp>
        <p:nvSpPr>
          <p:cNvPr id="12" name="îsliḍè">
            <a:extLst>
              <a:ext uri="{FF2B5EF4-FFF2-40B4-BE49-F238E27FC236}">
                <a16:creationId xmlns:a16="http://schemas.microsoft.com/office/drawing/2014/main" id="{C5FEBE4E-8A7A-D872-A0EB-10B868561296}"/>
              </a:ext>
            </a:extLst>
          </p:cNvPr>
          <p:cNvSpPr txBox="1">
            <a:spLocks/>
          </p:cNvSpPr>
          <p:nvPr/>
        </p:nvSpPr>
        <p:spPr>
          <a:xfrm>
            <a:off x="660400" y="2030994"/>
            <a:ext cx="1422184" cy="1323439"/>
          </a:xfrm>
          <a:prstGeom prst="rect">
            <a:avLst/>
          </a:prstGeom>
          <a:noFill/>
          <a:ln w="117475">
            <a:noFill/>
          </a:ln>
        </p:spPr>
        <p:txBody>
          <a:bodyPr wrap="none" rtlCol="0">
            <a:spAutoFit/>
          </a:bodyPr>
          <a:lstStyle/>
          <a:p>
            <a:r>
              <a:rPr lang="en-US" altLang="zh-CN" sz="8000" b="1" spc="100" dirty="0">
                <a:solidFill>
                  <a:schemeClr val="accent1"/>
                </a:solidFill>
                <a:effectLst>
                  <a:outerShdw blurRad="38100" dist="38100" dir="2700000" algn="tl">
                    <a:srgbClr val="000000">
                      <a:alpha val="43137"/>
                    </a:srgbClr>
                  </a:outerShdw>
                </a:effectLst>
                <a:latin typeface="思源黑体 CN" panose="020B0500000000000000" pitchFamily="34" charset="-122"/>
                <a:ea typeface="思源黑体 CN Normal" panose="020B0400000000000000" pitchFamily="34" charset="-122"/>
                <a:cs typeface="Arial" panose="020B0604020202020204" pitchFamily="34" charset="0"/>
              </a:rPr>
              <a:t>02</a:t>
            </a:r>
            <a:endParaRPr lang="zh-CN" altLang="en-US" sz="8000" b="1" spc="100" dirty="0">
              <a:solidFill>
                <a:schemeClr val="accent1"/>
              </a:solidFill>
              <a:effectLst>
                <a:outerShdw blurRad="38100" dist="38100" dir="2700000" algn="tl">
                  <a:srgbClr val="000000">
                    <a:alpha val="43137"/>
                  </a:srgbClr>
                </a:outerShdw>
              </a:effectLst>
              <a:latin typeface="思源黑体 CN" panose="020B0500000000000000" pitchFamily="34" charset="-122"/>
              <a:ea typeface="思源黑体 CN Normal" panose="020B0400000000000000"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1484564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îş1íḓê"/>
        <p:cNvGrpSpPr/>
        <p:nvPr/>
      </p:nvGrpSpPr>
      <p:grpSpPr>
        <a:xfrm>
          <a:off x="0" y="0"/>
          <a:ext cx="0" cy="0"/>
          <a:chOff x="0" y="0"/>
          <a:chExt cx="0" cy="0"/>
        </a:xfrm>
      </p:grpSpPr>
      <p:sp>
        <p:nvSpPr>
          <p:cNvPr id="5" name="íṩlîḑè">
            <a:extLst>
              <a:ext uri="{FF2B5EF4-FFF2-40B4-BE49-F238E27FC236}">
                <a16:creationId xmlns:a16="http://schemas.microsoft.com/office/drawing/2014/main" id="{564E1998-ECBB-DF34-BECD-294163617811}"/>
              </a:ext>
            </a:extLst>
          </p:cNvPr>
          <p:cNvSpPr txBox="1">
            <a:spLocks/>
          </p:cNvSpPr>
          <p:nvPr/>
        </p:nvSpPr>
        <p:spPr>
          <a:xfrm>
            <a:off x="9094074" y="6524243"/>
            <a:ext cx="2909888" cy="206381"/>
          </a:xfrm>
          <a:prstGeom prst="rect">
            <a:avLst/>
          </a:prstGeom>
        </p:spPr>
        <p:txBody>
          <a:bodyPr vert="horz" lIns="91440" tIns="45720" rIns="91440" bIns="45720" rtlCol="0" anchor="ctr"/>
          <a:lstStyle>
            <a:defPPr>
              <a:defRPr lang="zh-CN"/>
            </a:defPPr>
            <a:lvl1pPr marL="0" algn="r" defTabSz="914400" rtl="0" eaLnBrk="1" latinLnBrk="0" hangingPunct="1">
              <a:defRPr lang="zh-CN" altLang="en-US" sz="1000" kern="1200" smtClean="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en-US" altLang="zh-CN" sz="1600" b="0" i="0" u="none" strike="noStrike" kern="1200" cap="none" spc="0" normalizeH="0" baseline="0" noProof="0" smtClean="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思源黑体 CN" panose="020B0500000000000000" pitchFamily="34" charset="-122"/>
              <a:ea typeface="思源黑体 CN Normal" panose="020B0400000000000000" pitchFamily="34" charset="-122"/>
              <a:cs typeface="+mn-cs"/>
            </a:endParaRPr>
          </a:p>
        </p:txBody>
      </p:sp>
      <p:sp>
        <p:nvSpPr>
          <p:cNvPr id="6" name="内容占位符 2">
            <a:extLst>
              <a:ext uri="{FF2B5EF4-FFF2-40B4-BE49-F238E27FC236}">
                <a16:creationId xmlns:a16="http://schemas.microsoft.com/office/drawing/2014/main" id="{B9C3F43F-F908-3399-502E-16511219B79F}"/>
              </a:ext>
            </a:extLst>
          </p:cNvPr>
          <p:cNvSpPr txBox="1">
            <a:spLocks/>
          </p:cNvSpPr>
          <p:nvPr>
            <p:custDataLst>
              <p:tags r:id="rId2"/>
            </p:custDataLst>
          </p:nvPr>
        </p:nvSpPr>
        <p:spPr bwMode="auto">
          <a:xfrm>
            <a:off x="669924" y="1154184"/>
            <a:ext cx="10848976" cy="151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58B6D3">
                  <a:lumMod val="50000"/>
                </a:srgbClr>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MADE·8</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月整体市场优惠变化指数为</a:t>
            </a:r>
            <a:r>
              <a:rPr kumimoji="0" lang="en-US" altLang="zh-CN"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-1.57</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，市场优惠幅度</a:t>
            </a:r>
            <a:r>
              <a:rPr lang="en-US" altLang="zh-CN" b="1" dirty="0">
                <a:solidFill>
                  <a:prstClr val="black"/>
                </a:solidFill>
                <a:latin typeface="思源黑体 CN" panose="020B0500000000000000" pitchFamily="34" charset="-122"/>
                <a:ea typeface="思源黑体 CN" panose="020B0500000000000000" pitchFamily="34" charset="-122"/>
              </a:rPr>
              <a:t>2.53</a:t>
            </a:r>
            <a:r>
              <a:rPr kumimoji="0" lang="zh-CN" altLang="en-US" sz="1800" b="1" i="0" u="none" strike="noStrike" kern="1200" cap="none" spc="0" normalizeH="0" baseline="0" noProof="0" dirty="0">
                <a:ln>
                  <a:noFill/>
                </a:ln>
                <a:solidFill>
                  <a:prstClr val="black"/>
                </a:solidFill>
                <a:effectLst/>
                <a:uLnTx/>
                <a:uFillTx/>
                <a:latin typeface="思源黑体 CN" panose="020B0500000000000000" pitchFamily="34" charset="-122"/>
                <a:ea typeface="思源黑体 CN" panose="020B0500000000000000"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本月市场整体优惠幅度较上月</a:t>
            </a:r>
            <a:r>
              <a:rPr lang="zh-CN" altLang="en-US" sz="1400" dirty="0">
                <a:solidFill>
                  <a:srgbClr val="5F5F5F"/>
                </a:solidFill>
                <a:latin typeface="思源黑体 CN" panose="020B0500000000000000" pitchFamily="34" charset="-122"/>
                <a:ea typeface="思源黑体 CN" panose="020B0500000000000000" pitchFamily="34" charset="-122"/>
              </a:rPr>
              <a:t>减少</a:t>
            </a:r>
            <a:r>
              <a:rPr lang="en-US" altLang="zh-CN" sz="1400" noProof="0" dirty="0">
                <a:solidFill>
                  <a:srgbClr val="5F5F5F"/>
                </a:solidFill>
                <a:latin typeface="思源黑体 CN" panose="020B0500000000000000" pitchFamily="34" charset="-122"/>
                <a:ea typeface="思源黑体 CN" panose="020B0500000000000000" pitchFamily="34" charset="-122"/>
              </a:rPr>
              <a:t>1,006</a:t>
            </a:r>
            <a:r>
              <a:rPr kumimoji="0" lang="zh-CN" altLang="en-US"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元，环比</a:t>
            </a:r>
            <a:r>
              <a:rPr lang="zh-CN" altLang="en-US" sz="1400" noProof="0" dirty="0">
                <a:solidFill>
                  <a:srgbClr val="5F5F5F"/>
                </a:solidFill>
                <a:latin typeface="思源黑体 CN" panose="020B0500000000000000" pitchFamily="34" charset="-122"/>
                <a:ea typeface="思源黑体 CN" panose="020B0500000000000000" pitchFamily="34" charset="-122"/>
              </a:rPr>
              <a:t>下降</a:t>
            </a:r>
            <a:r>
              <a:rPr lang="en-US" altLang="zh-CN" sz="1400" dirty="0">
                <a:solidFill>
                  <a:srgbClr val="5F5F5F"/>
                </a:solidFill>
                <a:latin typeface="思源黑体 CN" panose="020B0500000000000000" pitchFamily="34" charset="-122"/>
                <a:ea typeface="思源黑体 CN" panose="020B0500000000000000" pitchFamily="34" charset="-122"/>
              </a:rPr>
              <a:t>3</a:t>
            </a:r>
            <a:r>
              <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rPr>
              <a:t>.8%</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思源黑体 CN" panose="020B0500000000000000" pitchFamily="34" charset="-122"/>
                <a:ea typeface="思源黑体 CN" panose="020B0500000000000000" pitchFamily="34" charset="-122"/>
              </a:rPr>
              <a:t>整体乘用车市场优惠幅度有所下降，其中各车型细分市场优惠环比均出现不同程度的下降</a:t>
            </a:r>
            <a:endParaRPr kumimoji="0" lang="en-US" altLang="zh-CN" sz="1400" b="0" i="0" u="none" strike="noStrike" kern="1200" cap="none" spc="0" normalizeH="0" baseline="0" noProof="0" dirty="0">
              <a:ln>
                <a:noFill/>
              </a:ln>
              <a:solidFill>
                <a:srgbClr val="5F5F5F"/>
              </a:solidFill>
              <a:effectLst/>
              <a:uLnTx/>
              <a:uFillTx/>
              <a:latin typeface="思源黑体 CN" panose="020B0500000000000000" pitchFamily="34" charset="-122"/>
              <a:ea typeface="思源黑体 CN" panose="020B0500000000000000" pitchFamily="34" charset="-122"/>
            </a:endParaRPr>
          </a:p>
        </p:txBody>
      </p:sp>
      <p:sp>
        <p:nvSpPr>
          <p:cNvPr id="30" name="ïsľiḋè">
            <a:extLst>
              <a:ext uri="{FF2B5EF4-FFF2-40B4-BE49-F238E27FC236}">
                <a16:creationId xmlns:a16="http://schemas.microsoft.com/office/drawing/2014/main" id="{61D0CB05-BBC0-9B78-22F4-13EC102A5F48}"/>
              </a:ext>
            </a:extLst>
          </p:cNvPr>
          <p:cNvSpPr>
            <a:spLocks noGrp="1"/>
          </p:cNvSpPr>
          <p:nvPr>
            <p:ph type="title" idx="4294967295"/>
          </p:nvPr>
        </p:nvSpPr>
        <p:spPr>
          <a:xfrm>
            <a:off x="669925" y="308450"/>
            <a:ext cx="9378202" cy="720250"/>
          </a:xfrm>
        </p:spPr>
        <p:txBody>
          <a:bodyPr/>
          <a:lstStyle/>
          <a:p>
            <a:r>
              <a:rPr lang="zh-CN" altLang="en-US" dirty="0">
                <a:latin typeface="思源黑体 CN" panose="020B0500000000000000" pitchFamily="34" charset="-122"/>
                <a:ea typeface="思源黑体 CN" panose="020B0500000000000000" pitchFamily="34" charset="-122"/>
              </a:rPr>
              <a:t>加权优惠变化指数</a:t>
            </a:r>
            <a:r>
              <a:rPr lang="en-US" altLang="zh-CN" dirty="0">
                <a:latin typeface="思源黑体 CN" panose="020B0500000000000000" pitchFamily="34" charset="-122"/>
                <a:ea typeface="思源黑体 CN" panose="020B0500000000000000" pitchFamily="34" charset="-122"/>
              </a:rPr>
              <a:t>—</a:t>
            </a:r>
            <a:r>
              <a:rPr lang="zh-CN" altLang="en-US" dirty="0">
                <a:latin typeface="思源黑体 CN" panose="020B0500000000000000" pitchFamily="34" charset="-122"/>
                <a:ea typeface="思源黑体 CN" panose="020B0500000000000000" pitchFamily="34" charset="-122"/>
              </a:rPr>
              <a:t>整体市场</a:t>
            </a:r>
          </a:p>
        </p:txBody>
      </p:sp>
      <p:grpSp>
        <p:nvGrpSpPr>
          <p:cNvPr id="35" name="组合 34">
            <a:extLst>
              <a:ext uri="{FF2B5EF4-FFF2-40B4-BE49-F238E27FC236}">
                <a16:creationId xmlns:a16="http://schemas.microsoft.com/office/drawing/2014/main" id="{1D81E14B-F23E-4284-C9EF-B421C76DF3C0}"/>
              </a:ext>
            </a:extLst>
          </p:cNvPr>
          <p:cNvGrpSpPr>
            <a:grpSpLocks/>
          </p:cNvGrpSpPr>
          <p:nvPr>
            <p:custDataLst>
              <p:tags r:id="rId3"/>
            </p:custDataLst>
          </p:nvPr>
        </p:nvGrpSpPr>
        <p:grpSpPr bwMode="auto">
          <a:xfrm>
            <a:off x="660400" y="2781873"/>
            <a:ext cx="4298187" cy="354343"/>
            <a:chOff x="2330450" y="2101520"/>
            <a:chExt cx="4308475" cy="354343"/>
          </a:xfrm>
          <a:solidFill>
            <a:srgbClr val="275C9D"/>
          </a:solidFill>
        </p:grpSpPr>
        <p:sp>
          <p:nvSpPr>
            <p:cNvPr id="36" name="AutoShape 12">
              <a:extLst>
                <a:ext uri="{FF2B5EF4-FFF2-40B4-BE49-F238E27FC236}">
                  <a16:creationId xmlns:a16="http://schemas.microsoft.com/office/drawing/2014/main" id="{4D8AB25B-9EED-0432-FCB0-2CD8459CA367}"/>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7" name="Text Box 10">
              <a:extLst>
                <a:ext uri="{FF2B5EF4-FFF2-40B4-BE49-F238E27FC236}">
                  <a16:creationId xmlns:a16="http://schemas.microsoft.com/office/drawing/2014/main" id="{C0D18203-453E-CB4C-14AB-680744E37124}"/>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a:t>
              </a:r>
              <a:r>
                <a:rPr lang="zh-CN" altLang="en-US" sz="1700" b="1" kern="0" dirty="0">
                  <a:solidFill>
                    <a:srgbClr val="FFFFFF"/>
                  </a:solidFill>
                  <a:latin typeface="思源黑体 CN Medium" panose="020B0600000000000000" pitchFamily="34" charset="-122"/>
                  <a:ea typeface="思源黑体 CN Medium" panose="020B0600000000000000" pitchFamily="34" charset="-122"/>
                </a:rPr>
                <a:t>优惠</a:t>
              </a: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变化指数</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38" name="组合 37">
            <a:extLst>
              <a:ext uri="{FF2B5EF4-FFF2-40B4-BE49-F238E27FC236}">
                <a16:creationId xmlns:a16="http://schemas.microsoft.com/office/drawing/2014/main" id="{C39E1302-A560-42F3-E050-CD65E191127C}"/>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39" name="AutoShape 12">
              <a:extLst>
                <a:ext uri="{FF2B5EF4-FFF2-40B4-BE49-F238E27FC236}">
                  <a16:creationId xmlns:a16="http://schemas.microsoft.com/office/drawing/2014/main" id="{1AF317F7-9E72-9F96-96EF-5551B18CFD4B}"/>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0" name="Text Box 10">
              <a:extLst>
                <a:ext uri="{FF2B5EF4-FFF2-40B4-BE49-F238E27FC236}">
                  <a16:creationId xmlns:a16="http://schemas.microsoft.com/office/drawing/2014/main" id="{71AE4168-950C-AE56-4133-F11B3188E26B}"/>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aphicFrame>
        <p:nvGraphicFramePr>
          <p:cNvPr id="42" name="图表 41">
            <a:extLst>
              <a:ext uri="{FF2B5EF4-FFF2-40B4-BE49-F238E27FC236}">
                <a16:creationId xmlns:a16="http://schemas.microsoft.com/office/drawing/2014/main" id="{40302F1F-9E86-8863-B6A6-89182BEE068C}"/>
              </a:ext>
            </a:extLst>
          </p:cNvPr>
          <p:cNvGraphicFramePr/>
          <p:nvPr>
            <p:extLst>
              <p:ext uri="{D42A27DB-BD31-4B8C-83A1-F6EECF244321}">
                <p14:modId xmlns:p14="http://schemas.microsoft.com/office/powerpoint/2010/main" val="2116568795"/>
              </p:ext>
            </p:extLst>
          </p:nvPr>
        </p:nvGraphicFramePr>
        <p:xfrm>
          <a:off x="10277126" y="3659281"/>
          <a:ext cx="1080000" cy="227422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3" name="表格 11">
            <a:extLst>
              <a:ext uri="{FF2B5EF4-FFF2-40B4-BE49-F238E27FC236}">
                <a16:creationId xmlns:a16="http://schemas.microsoft.com/office/drawing/2014/main" id="{A44C87D2-FABA-A127-D49E-208AC342C371}"/>
              </a:ext>
            </a:extLst>
          </p:cNvPr>
          <p:cNvGraphicFramePr>
            <a:graphicFrameLocks noGrp="1"/>
          </p:cNvGraphicFramePr>
          <p:nvPr>
            <p:extLst>
              <p:ext uri="{D42A27DB-BD31-4B8C-83A1-F6EECF244321}">
                <p14:modId xmlns:p14="http://schemas.microsoft.com/office/powerpoint/2010/main" val="3044350318"/>
              </p:ext>
            </p:extLst>
          </p:nvPr>
        </p:nvGraphicFramePr>
        <p:xfrm>
          <a:off x="9696049" y="3658876"/>
          <a:ext cx="646981" cy="2315205"/>
        </p:xfrm>
        <a:graphic>
          <a:graphicData uri="http://schemas.openxmlformats.org/drawingml/2006/table">
            <a:tbl>
              <a:tblPr firstRow="1" bandRow="1"/>
              <a:tblGrid>
                <a:gridCol w="646981">
                  <a:extLst>
                    <a:ext uri="{9D8B030D-6E8A-4147-A177-3AD203B41FA5}">
                      <a16:colId xmlns:a16="http://schemas.microsoft.com/office/drawing/2014/main" val="15100173"/>
                    </a:ext>
                  </a:extLst>
                </a:gridCol>
              </a:tblGrid>
              <a:tr h="771735">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1000" b="1" dirty="0">
                          <a:solidFill>
                            <a:schemeClr val="bg2">
                              <a:lumMod val="25000"/>
                            </a:schemeClr>
                          </a:solidFill>
                          <a:latin typeface="思源黑体 CN" panose="020B0500000000000000" pitchFamily="34" charset="-122"/>
                          <a:ea typeface="思源黑体 CN" panose="020B0500000000000000" pitchFamily="34" charset="-122"/>
                        </a:rPr>
                        <a:t>轿车</a:t>
                      </a:r>
                      <a:endParaRPr lang="en-US" altLang="zh-CN" sz="1000" b="1" dirty="0">
                        <a:solidFill>
                          <a:schemeClr val="bg2">
                            <a:lumMod val="25000"/>
                          </a:schemeClr>
                        </a:solidFill>
                        <a:latin typeface="思源黑体 CN" panose="020B0500000000000000" pitchFamily="34" charset="-122"/>
                        <a:ea typeface="思源黑体 CN" panose="020B0500000000000000" pitchFamily="34" charset="-122"/>
                      </a:endParaRP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-3.0%</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77173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r>
                        <a:rPr lang="en-US" altLang="zh-CN" sz="1000" b="1" dirty="0">
                          <a:solidFill>
                            <a:schemeClr val="bg2">
                              <a:lumMod val="25000"/>
                            </a:schemeClr>
                          </a:solidFill>
                          <a:latin typeface="思源黑体 CN" panose="020B0500000000000000" pitchFamily="34" charset="-122"/>
                          <a:ea typeface="思源黑体 CN" panose="020B0500000000000000" pitchFamily="34" charset="-122"/>
                        </a:rPr>
                        <a:t>SUV</a:t>
                      </a:r>
                    </a:p>
                    <a:p>
                      <a:pPr marL="0" algn="ctr" defTabSz="914400"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-4.4%</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771735">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marL="0" algn="ctr" defTabSz="914354" rtl="0" eaLnBrk="1" latinLnBrk="0" hangingPunct="1"/>
                      <a:r>
                        <a:rPr lang="en-US" altLang="zh-CN" sz="1000" b="1" kern="1200" dirty="0">
                          <a:solidFill>
                            <a:schemeClr val="bg2">
                              <a:lumMod val="25000"/>
                            </a:schemeClr>
                          </a:solidFill>
                          <a:latin typeface="思源黑体 CN" panose="020B0500000000000000" pitchFamily="34" charset="-122"/>
                          <a:ea typeface="思源黑体 CN" panose="020B0500000000000000" pitchFamily="34" charset="-122"/>
                          <a:cs typeface="+mn-cs"/>
                        </a:rPr>
                        <a:t>MPV</a:t>
                      </a:r>
                    </a:p>
                    <a:p>
                      <a:pPr marL="0" algn="ctr" defTabSz="914354" rtl="0" eaLnBrk="1" latinLnBrk="0" hangingPunct="1"/>
                      <a:r>
                        <a:rPr lang="en-US" altLang="zh-CN" sz="900" b="1" kern="1200" dirty="0">
                          <a:solidFill>
                            <a:srgbClr val="006100"/>
                          </a:solidFill>
                          <a:latin typeface="思源黑体 CN" panose="020B0500000000000000" pitchFamily="34" charset="-122"/>
                          <a:ea typeface="思源黑体 CN" panose="020B0500000000000000" pitchFamily="34" charset="-122"/>
                          <a:cs typeface="+mn-cs"/>
                        </a:rPr>
                        <a:t>-7.8%</a:t>
                      </a:r>
                      <a:endParaRPr lang="zh-CN" altLang="en-US" sz="900" b="1" kern="1200" dirty="0">
                        <a:solidFill>
                          <a:srgbClr val="006100"/>
                        </a:solidFill>
                        <a:latin typeface="思源黑体 CN" panose="020B0500000000000000" pitchFamily="34" charset="-122"/>
                        <a:ea typeface="思源黑体 CN" panose="020B0500000000000000"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bl>
          </a:graphicData>
        </a:graphic>
      </p:graphicFrame>
      <p:graphicFrame>
        <p:nvGraphicFramePr>
          <p:cNvPr id="44" name="表格 12">
            <a:extLst>
              <a:ext uri="{FF2B5EF4-FFF2-40B4-BE49-F238E27FC236}">
                <a16:creationId xmlns:a16="http://schemas.microsoft.com/office/drawing/2014/main" id="{2930D159-31B5-72AE-1FAB-436F092DD712}"/>
              </a:ext>
            </a:extLst>
          </p:cNvPr>
          <p:cNvGraphicFramePr>
            <a:graphicFrameLocks noGrp="1"/>
          </p:cNvGraphicFramePr>
          <p:nvPr>
            <p:extLst>
              <p:ext uri="{D42A27DB-BD31-4B8C-83A1-F6EECF244321}">
                <p14:modId xmlns:p14="http://schemas.microsoft.com/office/powerpoint/2010/main" val="3376221377"/>
              </p:ext>
            </p:extLst>
          </p:nvPr>
        </p:nvGraphicFramePr>
        <p:xfrm>
          <a:off x="8544144" y="3254546"/>
          <a:ext cx="2938443" cy="476074"/>
        </p:xfrm>
        <a:graphic>
          <a:graphicData uri="http://schemas.openxmlformats.org/drawingml/2006/table">
            <a:tbl>
              <a:tblPr firstRow="1" bandRow="1"/>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Normal" panose="020B0400000000000000" pitchFamily="34" charset="-122"/>
                          <a:ea typeface="思源黑体 CN Normal" panose="020B0400000000000000" pitchFamily="34" charset="-122"/>
                        </a:rPr>
                        <a:t>上月优惠幅度</a:t>
                      </a:r>
                      <a:endParaRPr lang="en-US" altLang="zh-CN" sz="900" dirty="0">
                        <a:solidFill>
                          <a:schemeClr val="bg2">
                            <a:lumMod val="25000"/>
                          </a:schemeClr>
                        </a:solidFill>
                        <a:latin typeface="思源黑体 CN Normal" panose="020B04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Normal" panose="020B04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Normal" panose="020B04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Normal" panose="020B04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Normal" panose="020B04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marL="0" algn="ctr" defTabSz="914354" rtl="0" eaLnBrk="1" latinLnBrk="0" hangingPunct="1"/>
                      <a:r>
                        <a:rPr lang="zh-CN" altLang="en-US" sz="900" b="1" kern="1200" dirty="0">
                          <a:solidFill>
                            <a:schemeClr val="bg2">
                              <a:lumMod val="25000"/>
                            </a:schemeClr>
                          </a:solidFill>
                          <a:latin typeface="思源黑体 CN Normal" panose="020B0400000000000000" pitchFamily="34" charset="-122"/>
                          <a:ea typeface="思源黑体 CN Normal" panose="020B0400000000000000" pitchFamily="34" charset="-122"/>
                          <a:cs typeface="+mn-cs"/>
                        </a:rPr>
                        <a:t>车身形式</a:t>
                      </a:r>
                      <a:endParaRPr lang="en-US" altLang="zh-CN" sz="900" b="1" kern="1200" dirty="0">
                        <a:solidFill>
                          <a:schemeClr val="bg2">
                            <a:lumMod val="25000"/>
                          </a:schemeClr>
                        </a:solidFill>
                        <a:latin typeface="思源黑体 CN Normal" panose="020B0400000000000000" pitchFamily="34" charset="-122"/>
                        <a:ea typeface="思源黑体 CN Normal" panose="020B0400000000000000" pitchFamily="34" charset="-122"/>
                        <a:cs typeface="+mn-cs"/>
                      </a:endParaRPr>
                    </a:p>
                    <a:p>
                      <a:pPr marL="0" algn="ctr" defTabSz="914354" rtl="0" eaLnBrk="1" latinLnBrk="0" hangingPunct="1"/>
                      <a:r>
                        <a:rPr lang="zh-CN" altLang="en-US" sz="900" b="1" kern="1200" dirty="0">
                          <a:solidFill>
                            <a:schemeClr val="bg2">
                              <a:lumMod val="25000"/>
                            </a:schemeClr>
                          </a:solidFill>
                          <a:latin typeface="思源黑体 CN Normal" panose="020B0400000000000000" pitchFamily="34" charset="-122"/>
                          <a:ea typeface="思源黑体 CN Normal" panose="020B0400000000000000" pitchFamily="34" charset="-122"/>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r>
                        <a:rPr lang="zh-CN" altLang="en-US" sz="900" dirty="0">
                          <a:solidFill>
                            <a:schemeClr val="bg2">
                              <a:lumMod val="25000"/>
                            </a:schemeClr>
                          </a:solidFill>
                          <a:latin typeface="思源黑体 CN Normal" panose="020B0400000000000000" pitchFamily="34" charset="-122"/>
                          <a:ea typeface="思源黑体 CN Normal" panose="020B0400000000000000" pitchFamily="34" charset="-122"/>
                        </a:rPr>
                        <a:t>本月优惠幅度</a:t>
                      </a:r>
                      <a:endParaRPr lang="en-US" altLang="zh-CN" sz="900" dirty="0">
                        <a:solidFill>
                          <a:schemeClr val="bg2">
                            <a:lumMod val="25000"/>
                          </a:schemeClr>
                        </a:solidFill>
                        <a:latin typeface="思源黑体 CN Normal" panose="020B0400000000000000" pitchFamily="34" charset="-122"/>
                        <a:ea typeface="思源黑体 CN Normal" panose="020B0400000000000000" pitchFamily="34" charset="-122"/>
                      </a:endParaRPr>
                    </a:p>
                    <a:p>
                      <a:pPr algn="ctr"/>
                      <a:r>
                        <a:rPr lang="en-US" altLang="zh-CN" sz="900" dirty="0">
                          <a:solidFill>
                            <a:schemeClr val="bg2">
                              <a:lumMod val="25000"/>
                            </a:schemeClr>
                          </a:solidFill>
                          <a:latin typeface="思源黑体 CN Normal" panose="020B0400000000000000" pitchFamily="34" charset="-122"/>
                          <a:ea typeface="思源黑体 CN Normal" panose="020B0400000000000000" pitchFamily="34" charset="-122"/>
                        </a:rPr>
                        <a:t>(</a:t>
                      </a:r>
                      <a:r>
                        <a:rPr lang="zh-CN" altLang="en-US" sz="900" dirty="0">
                          <a:solidFill>
                            <a:schemeClr val="bg2">
                              <a:lumMod val="25000"/>
                            </a:schemeClr>
                          </a:solidFill>
                          <a:latin typeface="思源黑体 CN Normal" panose="020B0400000000000000" pitchFamily="34" charset="-122"/>
                          <a:ea typeface="思源黑体 CN Normal" panose="020B0400000000000000" pitchFamily="34" charset="-122"/>
                        </a:rPr>
                        <a:t>万元</a:t>
                      </a:r>
                      <a:r>
                        <a:rPr lang="en-US" altLang="zh-CN" sz="900" dirty="0">
                          <a:solidFill>
                            <a:schemeClr val="bg2">
                              <a:lumMod val="25000"/>
                            </a:schemeClr>
                          </a:solidFill>
                          <a:latin typeface="思源黑体 CN Normal" panose="020B0400000000000000" pitchFamily="34" charset="-122"/>
                          <a:ea typeface="思源黑体 CN Normal" panose="020B0400000000000000" pitchFamily="34" charset="-122"/>
                        </a:rPr>
                        <a:t>)</a:t>
                      </a:r>
                      <a:endParaRPr lang="zh-CN" altLang="en-US" sz="900" dirty="0">
                        <a:solidFill>
                          <a:schemeClr val="bg2">
                            <a:lumMod val="25000"/>
                          </a:schemeClr>
                        </a:solidFill>
                        <a:latin typeface="思源黑体 CN Normal" panose="020B0400000000000000" pitchFamily="34" charset="-122"/>
                        <a:ea typeface="思源黑体 CN Normal" panose="020B0400000000000000" pitchFamily="34" charset="-122"/>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pSp>
        <p:nvGrpSpPr>
          <p:cNvPr id="45" name="组合 44">
            <a:extLst>
              <a:ext uri="{FF2B5EF4-FFF2-40B4-BE49-F238E27FC236}">
                <a16:creationId xmlns:a16="http://schemas.microsoft.com/office/drawing/2014/main" id="{72009421-1D7C-EDC9-0ABC-C016114FE9F9}"/>
              </a:ext>
            </a:extLst>
          </p:cNvPr>
          <p:cNvGrpSpPr>
            <a:grpSpLocks/>
          </p:cNvGrpSpPr>
          <p:nvPr>
            <p:custDataLst>
              <p:tags r:id="rId5"/>
            </p:custDataLst>
          </p:nvPr>
        </p:nvGrpSpPr>
        <p:grpSpPr bwMode="auto">
          <a:xfrm>
            <a:off x="8511016" y="2781873"/>
            <a:ext cx="3020583" cy="354343"/>
            <a:chOff x="2330450" y="2101520"/>
            <a:chExt cx="4308475" cy="354343"/>
          </a:xfrm>
          <a:solidFill>
            <a:srgbClr val="275C9D"/>
          </a:solidFill>
        </p:grpSpPr>
        <p:sp>
          <p:nvSpPr>
            <p:cNvPr id="46" name="AutoShape 12">
              <a:extLst>
                <a:ext uri="{FF2B5EF4-FFF2-40B4-BE49-F238E27FC236}">
                  <a16:creationId xmlns:a16="http://schemas.microsoft.com/office/drawing/2014/main" id="{07DB5D03-0E5A-A3CC-6C35-81A05CD4D5D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7" name="Text Box 10">
              <a:extLst>
                <a:ext uri="{FF2B5EF4-FFF2-40B4-BE49-F238E27FC236}">
                  <a16:creationId xmlns:a16="http://schemas.microsoft.com/office/drawing/2014/main" id="{91A51B6A-3FCF-C0AA-67E5-CC4B87BBB627}"/>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月度</a:t>
              </a:r>
              <a:r>
                <a:rPr lang="zh-CN" altLang="en-US" sz="1700" b="1" kern="0" dirty="0">
                  <a:solidFill>
                    <a:srgbClr val="FFFFFF"/>
                  </a:solidFill>
                  <a:latin typeface="思源黑体 CN Medium" panose="020B0600000000000000" pitchFamily="34" charset="-122"/>
                  <a:ea typeface="思源黑体 CN Medium" panose="020B0600000000000000" pitchFamily="34" charset="-122"/>
                </a:rPr>
                <a:t>优惠</a:t>
              </a:r>
              <a:r>
                <a:rPr kumimoji="0" lang="zh-CN"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rPr>
                <a:t>环比变化</a:t>
              </a:r>
              <a:endParaRPr kumimoji="0" lang="zh-HK" altLang="en-US" sz="1700" b="1"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aphicFrame>
        <p:nvGraphicFramePr>
          <p:cNvPr id="52" name="Object 4">
            <a:extLst>
              <a:ext uri="{FF2B5EF4-FFF2-40B4-BE49-F238E27FC236}">
                <a16:creationId xmlns:a16="http://schemas.microsoft.com/office/drawing/2014/main" id="{ED9C969D-4826-4FFF-C52C-0FB3FF96E02C}"/>
              </a:ext>
            </a:extLst>
          </p:cNvPr>
          <p:cNvGraphicFramePr>
            <a:graphicFrameLocks noChangeAspect="1"/>
          </p:cNvGraphicFramePr>
          <p:nvPr>
            <p:custDataLst>
              <p:tags r:id="rId6"/>
            </p:custDataLst>
            <p:extLst>
              <p:ext uri="{D42A27DB-BD31-4B8C-83A1-F6EECF244321}">
                <p14:modId xmlns:p14="http://schemas.microsoft.com/office/powerpoint/2010/main" val="1439522384"/>
              </p:ext>
            </p:extLst>
          </p:nvPr>
        </p:nvGraphicFramePr>
        <p:xfrm>
          <a:off x="662433" y="3254545"/>
          <a:ext cx="4298187" cy="2678955"/>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53" name="图表 52">
            <a:extLst>
              <a:ext uri="{FF2B5EF4-FFF2-40B4-BE49-F238E27FC236}">
                <a16:creationId xmlns:a16="http://schemas.microsoft.com/office/drawing/2014/main" id="{7B1430CF-C8D5-A3A3-3121-17539EBFBF79}"/>
              </a:ext>
            </a:extLst>
          </p:cNvPr>
          <p:cNvGraphicFramePr/>
          <p:nvPr>
            <p:extLst>
              <p:ext uri="{D42A27DB-BD31-4B8C-83A1-F6EECF244321}">
                <p14:modId xmlns:p14="http://schemas.microsoft.com/office/powerpoint/2010/main" val="3348755856"/>
              </p:ext>
            </p:extLst>
          </p:nvPr>
        </p:nvGraphicFramePr>
        <p:xfrm>
          <a:off x="8681954" y="3659281"/>
          <a:ext cx="1080000" cy="2274220"/>
        </p:xfrm>
        <a:graphic>
          <a:graphicData uri="http://schemas.openxmlformats.org/drawingml/2006/chart">
            <c:chart xmlns:c="http://schemas.openxmlformats.org/drawingml/2006/chart" xmlns:r="http://schemas.openxmlformats.org/officeDocument/2006/relationships" r:id="rId10"/>
          </a:graphicData>
        </a:graphic>
      </p:graphicFrame>
      <p:sp>
        <p:nvSpPr>
          <p:cNvPr id="17" name="文本框 16">
            <a:extLst>
              <a:ext uri="{FF2B5EF4-FFF2-40B4-BE49-F238E27FC236}">
                <a16:creationId xmlns:a16="http://schemas.microsoft.com/office/drawing/2014/main" id="{CDFDFACE-4B6C-C56F-1BDA-BFCC1F0DE482}"/>
              </a:ext>
            </a:extLst>
          </p:cNvPr>
          <p:cNvSpPr txBox="1"/>
          <p:nvPr/>
        </p:nvSpPr>
        <p:spPr>
          <a:xfrm>
            <a:off x="4271768" y="3283294"/>
            <a:ext cx="685865" cy="184666"/>
          </a:xfrm>
          <a:prstGeom prst="rect">
            <a:avLst/>
          </a:prstGeom>
          <a:noFill/>
        </p:spPr>
        <p:txBody>
          <a:bodyPr wrap="square" rtlCol="0">
            <a:spAutoFit/>
          </a:bodyPr>
          <a:lstStyle/>
          <a:p>
            <a:pPr algn="ctr"/>
            <a:r>
              <a:rPr lang="zh-CN" altLang="en-US" sz="600" b="1" dirty="0">
                <a:solidFill>
                  <a:schemeClr val="bg2">
                    <a:lumMod val="25000"/>
                  </a:schemeClr>
                </a:solidFill>
                <a:latin typeface="思源黑体 CN" panose="020B0500000000000000" pitchFamily="34" charset="-122"/>
                <a:ea typeface="思源黑体 CN Normal" panose="020B0400000000000000" pitchFamily="34" charset="-122"/>
              </a:rPr>
              <a:t>单位：万元</a:t>
            </a:r>
          </a:p>
        </p:txBody>
      </p:sp>
      <p:sp>
        <p:nvSpPr>
          <p:cNvPr id="27" name="文本框 26">
            <a:extLst>
              <a:ext uri="{FF2B5EF4-FFF2-40B4-BE49-F238E27FC236}">
                <a16:creationId xmlns:a16="http://schemas.microsoft.com/office/drawing/2014/main" id="{5779D6B9-65E6-EDDA-1092-C02144CE4985}"/>
              </a:ext>
            </a:extLst>
          </p:cNvPr>
          <p:cNvSpPr txBox="1"/>
          <p:nvPr/>
        </p:nvSpPr>
        <p:spPr>
          <a:xfrm>
            <a:off x="5266430" y="3254546"/>
            <a:ext cx="2946400"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1" i="0" u="none" strike="noStrike" kern="0" cap="none" spc="0" normalizeH="0" baseline="0" noProof="0" dirty="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rPr>
              <a:t>本月整体市场监测车型销量合计</a:t>
            </a:r>
            <a:r>
              <a:rPr kumimoji="0" lang="en-US" altLang="zh-CN" sz="900" b="1" i="0" u="none" strike="noStrike" kern="0" cap="none" spc="0" normalizeH="0" baseline="0" noProof="0" dirty="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rPr>
              <a:t>187.0</a:t>
            </a:r>
            <a:r>
              <a:rPr kumimoji="0" lang="zh-CN" altLang="en-US" sz="900" b="1" i="0" u="none" strike="noStrike" kern="0" cap="none" spc="0" normalizeH="0" baseline="0" noProof="0" dirty="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rPr>
              <a:t>万辆</a:t>
            </a:r>
          </a:p>
        </p:txBody>
      </p:sp>
      <p:graphicFrame>
        <p:nvGraphicFramePr>
          <p:cNvPr id="28" name="图表 27">
            <a:extLst>
              <a:ext uri="{FF2B5EF4-FFF2-40B4-BE49-F238E27FC236}">
                <a16:creationId xmlns:a16="http://schemas.microsoft.com/office/drawing/2014/main" id="{118B8C74-EB11-3AA1-4855-42D648F3B3C0}"/>
              </a:ext>
            </a:extLst>
          </p:cNvPr>
          <p:cNvGraphicFramePr/>
          <p:nvPr>
            <p:extLst>
              <p:ext uri="{D42A27DB-BD31-4B8C-83A1-F6EECF244321}">
                <p14:modId xmlns:p14="http://schemas.microsoft.com/office/powerpoint/2010/main" val="3077496170"/>
              </p:ext>
            </p:extLst>
          </p:nvPr>
        </p:nvGraphicFramePr>
        <p:xfrm>
          <a:off x="4755572" y="3423281"/>
          <a:ext cx="3910930" cy="2602187"/>
        </p:xfrm>
        <a:graphic>
          <a:graphicData uri="http://schemas.openxmlformats.org/drawingml/2006/chart">
            <c:chart xmlns:c="http://schemas.openxmlformats.org/drawingml/2006/chart" xmlns:r="http://schemas.openxmlformats.org/officeDocument/2006/relationships" r:id="rId11"/>
          </a:graphicData>
        </a:graphic>
      </p:graphicFrame>
      <p:sp>
        <p:nvSpPr>
          <p:cNvPr id="29" name="文本框 28">
            <a:extLst>
              <a:ext uri="{FF2B5EF4-FFF2-40B4-BE49-F238E27FC236}">
                <a16:creationId xmlns:a16="http://schemas.microsoft.com/office/drawing/2014/main" id="{B814328A-DA5D-0461-070F-4F64CC45AC9F}"/>
              </a:ext>
            </a:extLst>
          </p:cNvPr>
          <p:cNvSpPr txBox="1"/>
          <p:nvPr/>
        </p:nvSpPr>
        <p:spPr>
          <a:xfrm>
            <a:off x="5927935" y="3902546"/>
            <a:ext cx="1044000" cy="692497"/>
          </a:xfrm>
          <a:prstGeom prst="rect">
            <a:avLst/>
          </a:prstGeom>
          <a:noFill/>
        </p:spPr>
        <p:txBody>
          <a:bodyPr wrap="square" rtlCol="0">
            <a:spAutoFit/>
          </a:bodyPr>
          <a:lstStyle/>
          <a:p>
            <a:pPr algn="ctr">
              <a:lnSpc>
                <a:spcPct val="150000"/>
              </a:lnSpc>
              <a:defRPr/>
            </a:pPr>
            <a:r>
              <a:rPr lang="en-US" altLang="zh-CN" sz="1400" b="1" dirty="0">
                <a:solidFill>
                  <a:srgbClr val="FFFFFF"/>
                </a:solidFill>
                <a:latin typeface="思源黑体 CN" panose="020B0500000000000000" pitchFamily="34" charset="-122"/>
                <a:ea typeface="思源黑体 CN" panose="020B0500000000000000" pitchFamily="34" charset="-122"/>
              </a:rPr>
              <a:t>SUV</a:t>
            </a:r>
          </a:p>
          <a:p>
            <a:pPr algn="ctr">
              <a:lnSpc>
                <a:spcPct val="150000"/>
              </a:lnSpc>
              <a:defRPr/>
            </a:pPr>
            <a:r>
              <a:rPr lang="zh-CN" altLang="en-US" sz="700" dirty="0">
                <a:solidFill>
                  <a:srgbClr val="FFFFFF"/>
                </a:solidFill>
                <a:latin typeface="思源黑体 CN" panose="020B0500000000000000" pitchFamily="34" charset="-122"/>
                <a:ea typeface="思源黑体 CN" panose="020B0500000000000000" pitchFamily="34" charset="-122"/>
              </a:rPr>
              <a:t>监测销量</a:t>
            </a:r>
            <a:r>
              <a:rPr lang="en-US" altLang="zh-CN" sz="700" dirty="0">
                <a:solidFill>
                  <a:srgbClr val="FFFFFF"/>
                </a:solidFill>
                <a:latin typeface="思源黑体 CN" panose="020B0500000000000000" pitchFamily="34" charset="-122"/>
                <a:ea typeface="思源黑体 CN" panose="020B0500000000000000" pitchFamily="34" charset="-122"/>
              </a:rPr>
              <a:t>: 90.5</a:t>
            </a:r>
            <a:r>
              <a:rPr lang="zh-CN" altLang="en-US" sz="700" dirty="0">
                <a:solidFill>
                  <a:srgbClr val="FFFFFF"/>
                </a:solidFill>
                <a:latin typeface="思源黑体 CN" panose="020B0500000000000000" pitchFamily="34" charset="-122"/>
                <a:ea typeface="思源黑体 CN" panose="020B0500000000000000" pitchFamily="34" charset="-122"/>
              </a:rPr>
              <a:t>万辆</a:t>
            </a:r>
            <a:endParaRPr lang="en-US" altLang="zh-CN" sz="700" dirty="0">
              <a:solidFill>
                <a:srgbClr val="FFFFFF"/>
              </a:solidFill>
              <a:latin typeface="思源黑体 CN" panose="020B0500000000000000" pitchFamily="34" charset="-122"/>
              <a:ea typeface="思源黑体 CN" panose="020B0500000000000000" pitchFamily="34" charset="-122"/>
            </a:endParaRPr>
          </a:p>
          <a:p>
            <a:pPr algn="ctr">
              <a:lnSpc>
                <a:spcPts val="900"/>
              </a:lnSpc>
              <a:defRPr/>
            </a:pPr>
            <a:r>
              <a:rPr lang="zh-CN" altLang="en-US" sz="700" dirty="0">
                <a:solidFill>
                  <a:srgbClr val="FFFFFF"/>
                </a:solidFill>
                <a:latin typeface="思源黑体 CN" panose="020B0500000000000000" pitchFamily="34" charset="-122"/>
                <a:ea typeface="思源黑体 CN" panose="020B0500000000000000" pitchFamily="34" charset="-122"/>
              </a:rPr>
              <a:t>份额占比</a:t>
            </a:r>
            <a:r>
              <a:rPr lang="en-US" altLang="zh-CN" sz="700" dirty="0">
                <a:solidFill>
                  <a:srgbClr val="FFFFFF"/>
                </a:solidFill>
                <a:latin typeface="思源黑体 CN" panose="020B0500000000000000" pitchFamily="34" charset="-122"/>
                <a:ea typeface="思源黑体 CN" panose="020B0500000000000000" pitchFamily="34" charset="-122"/>
              </a:rPr>
              <a:t>: 48%</a:t>
            </a:r>
          </a:p>
        </p:txBody>
      </p:sp>
      <p:sp>
        <p:nvSpPr>
          <p:cNvPr id="31" name="文本框 30">
            <a:extLst>
              <a:ext uri="{FF2B5EF4-FFF2-40B4-BE49-F238E27FC236}">
                <a16:creationId xmlns:a16="http://schemas.microsoft.com/office/drawing/2014/main" id="{F646BDF4-1846-F0FD-AF52-31373012F56E}"/>
              </a:ext>
            </a:extLst>
          </p:cNvPr>
          <p:cNvSpPr txBox="1"/>
          <p:nvPr/>
        </p:nvSpPr>
        <p:spPr>
          <a:xfrm>
            <a:off x="5927935" y="4918381"/>
            <a:ext cx="1044000" cy="692497"/>
          </a:xfrm>
          <a:prstGeom prst="rect">
            <a:avLst/>
          </a:prstGeom>
          <a:noFill/>
        </p:spPr>
        <p:txBody>
          <a:bodyPr wrap="square" rtlCol="0">
            <a:spAutoFit/>
          </a:bodyPr>
          <a:lstStyle/>
          <a:p>
            <a:pPr algn="ctr">
              <a:lnSpc>
                <a:spcPct val="150000"/>
              </a:lnSpc>
              <a:defRPr/>
            </a:pPr>
            <a:r>
              <a:rPr lang="zh-CN" altLang="en-US" sz="1400" b="1" dirty="0">
                <a:solidFill>
                  <a:srgbClr val="FFFFFF"/>
                </a:solidFill>
                <a:latin typeface="思源黑体 CN" panose="020B0500000000000000" pitchFamily="34" charset="-122"/>
                <a:ea typeface="思源黑体 CN" panose="020B0500000000000000" pitchFamily="34" charset="-122"/>
              </a:rPr>
              <a:t>轿车</a:t>
            </a:r>
            <a:endParaRPr lang="en-US" altLang="zh-CN" sz="1400" b="1" dirty="0">
              <a:solidFill>
                <a:srgbClr val="FFFFFF"/>
              </a:solidFill>
              <a:latin typeface="思源黑体 CN" panose="020B0500000000000000" pitchFamily="34" charset="-122"/>
              <a:ea typeface="思源黑体 CN" panose="020B0500000000000000" pitchFamily="34" charset="-122"/>
            </a:endParaRPr>
          </a:p>
          <a:p>
            <a:pPr algn="ctr">
              <a:lnSpc>
                <a:spcPct val="150000"/>
              </a:lnSpc>
              <a:defRPr/>
            </a:pPr>
            <a:r>
              <a:rPr lang="zh-CN" altLang="en-US" sz="700" dirty="0">
                <a:solidFill>
                  <a:srgbClr val="FFFFFF"/>
                </a:solidFill>
                <a:latin typeface="思源黑体 CN" panose="020B0500000000000000" pitchFamily="34" charset="-122"/>
                <a:ea typeface="思源黑体 CN" panose="020B0500000000000000" pitchFamily="34" charset="-122"/>
              </a:rPr>
              <a:t>监测销量</a:t>
            </a:r>
            <a:r>
              <a:rPr lang="en-US" altLang="zh-CN" sz="700" dirty="0">
                <a:solidFill>
                  <a:srgbClr val="FFFFFF"/>
                </a:solidFill>
                <a:latin typeface="思源黑体 CN" panose="020B0500000000000000" pitchFamily="34" charset="-122"/>
                <a:ea typeface="思源黑体 CN" panose="020B0500000000000000" pitchFamily="34" charset="-122"/>
              </a:rPr>
              <a:t>: 89.1</a:t>
            </a:r>
            <a:r>
              <a:rPr lang="zh-CN" altLang="en-US" sz="700" dirty="0">
                <a:solidFill>
                  <a:srgbClr val="FFFFFF"/>
                </a:solidFill>
                <a:latin typeface="思源黑体 CN" panose="020B0500000000000000" pitchFamily="34" charset="-122"/>
                <a:ea typeface="思源黑体 CN" panose="020B0500000000000000" pitchFamily="34" charset="-122"/>
              </a:rPr>
              <a:t>万辆</a:t>
            </a:r>
            <a:endParaRPr lang="en-US" altLang="zh-CN" sz="700" dirty="0">
              <a:solidFill>
                <a:srgbClr val="FFFFFF"/>
              </a:solidFill>
              <a:latin typeface="思源黑体 CN" panose="020B0500000000000000" pitchFamily="34" charset="-122"/>
              <a:ea typeface="思源黑体 CN" panose="020B0500000000000000" pitchFamily="34" charset="-122"/>
            </a:endParaRPr>
          </a:p>
          <a:p>
            <a:pPr algn="ctr">
              <a:lnSpc>
                <a:spcPts val="900"/>
              </a:lnSpc>
              <a:defRPr/>
            </a:pPr>
            <a:r>
              <a:rPr lang="zh-CN" altLang="en-US" sz="700" dirty="0">
                <a:solidFill>
                  <a:srgbClr val="FFFFFF"/>
                </a:solidFill>
                <a:latin typeface="思源黑体 CN" panose="020B0500000000000000" pitchFamily="34" charset="-122"/>
                <a:ea typeface="思源黑体 CN" panose="020B0500000000000000" pitchFamily="34" charset="-122"/>
              </a:rPr>
              <a:t>份额占比</a:t>
            </a:r>
            <a:r>
              <a:rPr lang="en-US" altLang="zh-CN" sz="700" dirty="0">
                <a:solidFill>
                  <a:srgbClr val="FFFFFF"/>
                </a:solidFill>
                <a:latin typeface="思源黑体 CN" panose="020B0500000000000000" pitchFamily="34" charset="-122"/>
                <a:ea typeface="思源黑体 CN" panose="020B0500000000000000" pitchFamily="34" charset="-122"/>
              </a:rPr>
              <a:t>: 48%</a:t>
            </a:r>
          </a:p>
        </p:txBody>
      </p:sp>
      <p:sp>
        <p:nvSpPr>
          <p:cNvPr id="49" name="文本框 48">
            <a:extLst>
              <a:ext uri="{FF2B5EF4-FFF2-40B4-BE49-F238E27FC236}">
                <a16:creationId xmlns:a16="http://schemas.microsoft.com/office/drawing/2014/main" id="{172F3D55-1C61-75FC-E3F8-F5BB0C93D9BF}"/>
              </a:ext>
            </a:extLst>
          </p:cNvPr>
          <p:cNvSpPr txBox="1"/>
          <p:nvPr/>
        </p:nvSpPr>
        <p:spPr>
          <a:xfrm>
            <a:off x="7358578" y="5013760"/>
            <a:ext cx="1044000" cy="692497"/>
          </a:xfrm>
          <a:prstGeom prst="rect">
            <a:avLst/>
          </a:prstGeom>
          <a:noFill/>
        </p:spPr>
        <p:txBody>
          <a:bodyPr wrap="square" rtlCol="0">
            <a:spAutoFit/>
          </a:bodyPr>
          <a:lstStyle/>
          <a:p>
            <a:pPr algn="ctr">
              <a:lnSpc>
                <a:spcPct val="150000"/>
              </a:lnSpc>
              <a:defRPr/>
            </a:pPr>
            <a:r>
              <a:rPr lang="en-US" altLang="zh-CN" sz="1400" b="1" dirty="0">
                <a:solidFill>
                  <a:schemeClr val="bg2">
                    <a:lumMod val="25000"/>
                  </a:schemeClr>
                </a:solidFill>
                <a:latin typeface="思源黑体 CN" panose="020B0500000000000000" pitchFamily="34" charset="-122"/>
                <a:ea typeface="思源黑体 CN" panose="020B0500000000000000" pitchFamily="34" charset="-122"/>
              </a:rPr>
              <a:t>MPV</a:t>
            </a:r>
          </a:p>
          <a:p>
            <a:pPr algn="ctr">
              <a:lnSpc>
                <a:spcPct val="150000"/>
              </a:lnSpc>
              <a:defRPr/>
            </a:pPr>
            <a:r>
              <a:rPr lang="zh-CN" altLang="en-US" sz="700" dirty="0">
                <a:solidFill>
                  <a:schemeClr val="bg2">
                    <a:lumMod val="25000"/>
                  </a:schemeClr>
                </a:solidFill>
                <a:latin typeface="思源黑体 CN" panose="020B0500000000000000" pitchFamily="34" charset="-122"/>
                <a:ea typeface="思源黑体 CN" panose="020B0500000000000000" pitchFamily="34" charset="-122"/>
              </a:rPr>
              <a:t>监测销量</a:t>
            </a:r>
            <a:r>
              <a:rPr lang="en-US" altLang="zh-CN" sz="700" dirty="0">
                <a:solidFill>
                  <a:schemeClr val="bg2">
                    <a:lumMod val="25000"/>
                  </a:schemeClr>
                </a:solidFill>
                <a:latin typeface="思源黑体 CN" panose="020B0500000000000000" pitchFamily="34" charset="-122"/>
                <a:ea typeface="思源黑体 CN" panose="020B0500000000000000" pitchFamily="34" charset="-122"/>
              </a:rPr>
              <a:t>: 7.4</a:t>
            </a:r>
            <a:r>
              <a:rPr lang="zh-CN" altLang="en-US" sz="700" dirty="0">
                <a:solidFill>
                  <a:schemeClr val="bg2">
                    <a:lumMod val="25000"/>
                  </a:schemeClr>
                </a:solidFill>
                <a:latin typeface="思源黑体 CN" panose="020B0500000000000000" pitchFamily="34" charset="-122"/>
                <a:ea typeface="思源黑体 CN" panose="020B0500000000000000" pitchFamily="34" charset="-122"/>
              </a:rPr>
              <a:t>万辆</a:t>
            </a:r>
            <a:endParaRPr lang="en-US" altLang="zh-CN" sz="700" dirty="0">
              <a:solidFill>
                <a:schemeClr val="bg2">
                  <a:lumMod val="25000"/>
                </a:schemeClr>
              </a:solidFill>
              <a:latin typeface="思源黑体 CN" panose="020B0500000000000000" pitchFamily="34" charset="-122"/>
              <a:ea typeface="思源黑体 CN" panose="020B0500000000000000" pitchFamily="34" charset="-122"/>
            </a:endParaRPr>
          </a:p>
          <a:p>
            <a:pPr algn="ctr">
              <a:lnSpc>
                <a:spcPts val="900"/>
              </a:lnSpc>
              <a:defRPr/>
            </a:pPr>
            <a:r>
              <a:rPr lang="zh-CN" altLang="en-US" sz="700" dirty="0">
                <a:solidFill>
                  <a:schemeClr val="bg2">
                    <a:lumMod val="25000"/>
                  </a:schemeClr>
                </a:solidFill>
                <a:latin typeface="思源黑体 CN" panose="020B0500000000000000" pitchFamily="34" charset="-122"/>
                <a:ea typeface="思源黑体 CN" panose="020B0500000000000000" pitchFamily="34" charset="-122"/>
              </a:rPr>
              <a:t>份额占比</a:t>
            </a:r>
            <a:r>
              <a:rPr lang="en-US" altLang="zh-CN" sz="700" dirty="0">
                <a:solidFill>
                  <a:schemeClr val="bg2">
                    <a:lumMod val="25000"/>
                  </a:schemeClr>
                </a:solidFill>
                <a:latin typeface="思源黑体 CN" panose="020B0500000000000000" pitchFamily="34" charset="-122"/>
                <a:ea typeface="思源黑体 CN" panose="020B0500000000000000" pitchFamily="34" charset="-122"/>
              </a:rPr>
              <a:t>: 4%</a:t>
            </a:r>
          </a:p>
        </p:txBody>
      </p:sp>
    </p:spTree>
    <p:custDataLst>
      <p:tags r:id="rId1"/>
    </p:custDataLst>
    <p:extLst>
      <p:ext uri="{BB962C8B-B14F-4D97-AF65-F5344CB8AC3E}">
        <p14:creationId xmlns:p14="http://schemas.microsoft.com/office/powerpoint/2010/main" val="40720487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HEME" val="#93024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06.xml><?xml version="1.0" encoding="utf-8"?>
<p:tagLst xmlns:a="http://schemas.openxmlformats.org/drawingml/2006/main" xmlns:r="http://schemas.openxmlformats.org/officeDocument/2006/relationships" xmlns:p="http://schemas.openxmlformats.org/presentationml/2006/main">
  <p:tag name="ISLIDE.THEME" val="https://www.islide.cc;https://www.islide.cc;"/>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9.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25.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xml><?xml version="1.0" encoding="utf-8"?>
<p:tagLst xmlns:a="http://schemas.openxmlformats.org/drawingml/2006/main" xmlns:r="http://schemas.openxmlformats.org/officeDocument/2006/relationships" xmlns:p="http://schemas.openxmlformats.org/presentationml/2006/main">
  <p:tag name="ISLIDE.THEME" val="https://www.islide.cc;https://www.islide.cc;"/>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31.xml><?xml version="1.0" encoding="utf-8"?>
<p:tagLst xmlns:a="http://schemas.openxmlformats.org/drawingml/2006/main" xmlns:r="http://schemas.openxmlformats.org/officeDocument/2006/relationships" xmlns:p="http://schemas.openxmlformats.org/presentationml/2006/main">
  <p:tag name="ISLIDE.THEME" val="https://www.islide.cc;https://www.islide.cc;"/>
</p:tagLst>
</file>

<file path=ppt/tags/tag3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3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4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5.xml><?xml version="1.0" encoding="utf-8"?>
<p:tagLst xmlns:a="http://schemas.openxmlformats.org/drawingml/2006/main" xmlns:r="http://schemas.openxmlformats.org/officeDocument/2006/relationships" xmlns:p="http://schemas.openxmlformats.org/presentationml/2006/main">
  <p:tag name="ISLIDE.THEME" val="https://www.islide.cc;https://www.islide.cc;"/>
</p:tagLst>
</file>

<file path=ppt/tags/tag5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56.xml><?xml version="1.0" encoding="utf-8"?>
<p:tagLst xmlns:a="http://schemas.openxmlformats.org/drawingml/2006/main" xmlns:r="http://schemas.openxmlformats.org/officeDocument/2006/relationships" xmlns:p="http://schemas.openxmlformats.org/presentationml/2006/main">
  <p:tag name="ISLIDE.THEME" val="https://www.islide.cc;https://www.islide.cc;"/>
</p:tagLst>
</file>

<file path=ppt/tags/tag57.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xml><?xml version="1.0" encoding="utf-8"?>
<p:tagLst xmlns:a="http://schemas.openxmlformats.org/drawingml/2006/main" xmlns:r="http://schemas.openxmlformats.org/officeDocument/2006/relationships" xmlns:p="http://schemas.openxmlformats.org/presentationml/2006/main">
  <p:tag name="ISLIDE.THEME" val="https://www.islide.cc;https://www.islide.cc;"/>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6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69.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75.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81.xml><?xml version="1.0" encoding="utf-8"?>
<p:tagLst xmlns:a="http://schemas.openxmlformats.org/drawingml/2006/main" xmlns:r="http://schemas.openxmlformats.org/officeDocument/2006/relationships" xmlns:p="http://schemas.openxmlformats.org/presentationml/2006/main">
  <p:tag name="ISLIDE.THEME" val="https://www.islide.cc;https://www.islide.cc;"/>
</p:tagLst>
</file>

<file path=ppt/tags/tag8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8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9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heme/theme1.xml><?xml version="1.0" encoding="utf-8"?>
<a:theme xmlns:a="http://schemas.openxmlformats.org/drawingml/2006/main" name="Designed by iSlide">
  <a:themeElements>
    <a:clrScheme name="iSlide VI标准">
      <a:dk1>
        <a:srgbClr val="2F2F2F"/>
      </a:dk1>
      <a:lt1>
        <a:srgbClr val="FFFFFF"/>
      </a:lt1>
      <a:dk2>
        <a:srgbClr val="778495"/>
      </a:dk2>
      <a:lt2>
        <a:srgbClr val="F0F0F0"/>
      </a:lt2>
      <a:accent1>
        <a:srgbClr val="2DA0FF"/>
      </a:accent1>
      <a:accent2>
        <a:srgbClr val="0371D4"/>
      </a:accent2>
      <a:accent3>
        <a:srgbClr val="6EADE0"/>
      </a:accent3>
      <a:accent4>
        <a:srgbClr val="5B6F86"/>
      </a:accent4>
      <a:accent5>
        <a:srgbClr val="7F98B5"/>
      </a:accent5>
      <a:accent6>
        <a:srgbClr val="58B6D3"/>
      </a:accent6>
      <a:hlink>
        <a:srgbClr val="F84D4D"/>
      </a:hlink>
      <a:folHlink>
        <a:srgbClr val="979797"/>
      </a:folHlink>
    </a:clrScheme>
    <a:fontScheme name="标准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Default.potx" id="{1D9758C4-BF53-48D5-9F51-21F468A6C710}" vid="{F0E1EFAF-5478-48F0-8152-DA9350739AF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Slide VI标准">
    <a:dk1>
      <a:srgbClr val="2F2F2F"/>
    </a:dk1>
    <a:lt1>
      <a:srgbClr val="FFFFFF"/>
    </a:lt1>
    <a:dk2>
      <a:srgbClr val="778495"/>
    </a:dk2>
    <a:lt2>
      <a:srgbClr val="F0F0F0"/>
    </a:lt2>
    <a:accent1>
      <a:srgbClr val="2DA0FF"/>
    </a:accent1>
    <a:accent2>
      <a:srgbClr val="0371D4"/>
    </a:accent2>
    <a:accent3>
      <a:srgbClr val="6EADE0"/>
    </a:accent3>
    <a:accent4>
      <a:srgbClr val="5B6F86"/>
    </a:accent4>
    <a:accent5>
      <a:srgbClr val="7F98B5"/>
    </a:accent5>
    <a:accent6>
      <a:srgbClr val="58B6D3"/>
    </a:accent6>
    <a:hlink>
      <a:srgbClr val="F84D4D"/>
    </a:hlink>
    <a:folHlink>
      <a:srgbClr val="979797"/>
    </a:folHlink>
  </a:clrScheme>
</a:themeOverride>
</file>

<file path=ppt/theme/themeOverride10.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iSlide VI标准">
    <a:dk1>
      <a:srgbClr val="2F2F2F"/>
    </a:dk1>
    <a:lt1>
      <a:srgbClr val="FFFFFF"/>
    </a:lt1>
    <a:dk2>
      <a:srgbClr val="778495"/>
    </a:dk2>
    <a:lt2>
      <a:srgbClr val="F0F0F0"/>
    </a:lt2>
    <a:accent1>
      <a:srgbClr val="2DA0FF"/>
    </a:accent1>
    <a:accent2>
      <a:srgbClr val="0371D4"/>
    </a:accent2>
    <a:accent3>
      <a:srgbClr val="6EADE0"/>
    </a:accent3>
    <a:accent4>
      <a:srgbClr val="5B6F86"/>
    </a:accent4>
    <a:accent5>
      <a:srgbClr val="7F98B5"/>
    </a:accent5>
    <a:accent6>
      <a:srgbClr val="58B6D3"/>
    </a:accent6>
    <a:hlink>
      <a:srgbClr val="F84D4D"/>
    </a:hlink>
    <a:folHlink>
      <a:srgbClr val="979797"/>
    </a:folHlink>
  </a:clrScheme>
</a:themeOverride>
</file>

<file path=ppt/theme/themeOverride20.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6.xml><?xml version="1.0" encoding="utf-8"?>
<a:themeOverride xmlns:a="http://schemas.openxmlformats.org/drawingml/2006/main">
  <a:clrScheme name="iSlide VI标准">
    <a:dk1>
      <a:srgbClr val="2F2F2F"/>
    </a:dk1>
    <a:lt1>
      <a:srgbClr val="FFFFFF"/>
    </a:lt1>
    <a:dk2>
      <a:srgbClr val="778495"/>
    </a:dk2>
    <a:lt2>
      <a:srgbClr val="F0F0F0"/>
    </a:lt2>
    <a:accent1>
      <a:srgbClr val="2DA0FF"/>
    </a:accent1>
    <a:accent2>
      <a:srgbClr val="0371D4"/>
    </a:accent2>
    <a:accent3>
      <a:srgbClr val="6EADE0"/>
    </a:accent3>
    <a:accent4>
      <a:srgbClr val="5B6F86"/>
    </a:accent4>
    <a:accent5>
      <a:srgbClr val="7F98B5"/>
    </a:accent5>
    <a:accent6>
      <a:srgbClr val="58B6D3"/>
    </a:accent6>
    <a:hlink>
      <a:srgbClr val="F84D4D"/>
    </a:hlink>
    <a:folHlink>
      <a:srgbClr val="979797"/>
    </a:folHlink>
  </a:clrScheme>
</a:themeOverride>
</file>

<file path=ppt/theme/themeOverride27.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8.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9.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iSlide VI标准">
    <a:dk1>
      <a:srgbClr val="2F2F2F"/>
    </a:dk1>
    <a:lt1>
      <a:srgbClr val="FFFFFF"/>
    </a:lt1>
    <a:dk2>
      <a:srgbClr val="778495"/>
    </a:dk2>
    <a:lt2>
      <a:srgbClr val="F0F0F0"/>
    </a:lt2>
    <a:accent1>
      <a:srgbClr val="2DA0FF"/>
    </a:accent1>
    <a:accent2>
      <a:srgbClr val="0371D4"/>
    </a:accent2>
    <a:accent3>
      <a:srgbClr val="6EADE0"/>
    </a:accent3>
    <a:accent4>
      <a:srgbClr val="5B6F86"/>
    </a:accent4>
    <a:accent5>
      <a:srgbClr val="7F98B5"/>
    </a:accent5>
    <a:accent6>
      <a:srgbClr val="58B6D3"/>
    </a:accent6>
    <a:hlink>
      <a:srgbClr val="F84D4D"/>
    </a:hlink>
    <a:folHlink>
      <a:srgbClr val="979797"/>
    </a:folHlink>
  </a:clrScheme>
</a:themeOverride>
</file>

<file path=ppt/theme/themeOverride30.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1.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2.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3.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4.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5.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8.xml><?xml version="1.0" encoding="utf-8"?>
<a:themeOverride xmlns:a="http://schemas.openxmlformats.org/drawingml/2006/main">
  <a:clrScheme name="iSlide VI标准">
    <a:dk1>
      <a:srgbClr val="2F2F2F"/>
    </a:dk1>
    <a:lt1>
      <a:srgbClr val="FFFFFF"/>
    </a:lt1>
    <a:dk2>
      <a:srgbClr val="778495"/>
    </a:dk2>
    <a:lt2>
      <a:srgbClr val="F0F0F0"/>
    </a:lt2>
    <a:accent1>
      <a:srgbClr val="2DA0FF"/>
    </a:accent1>
    <a:accent2>
      <a:srgbClr val="0371D4"/>
    </a:accent2>
    <a:accent3>
      <a:srgbClr val="6EADE0"/>
    </a:accent3>
    <a:accent4>
      <a:srgbClr val="5B6F86"/>
    </a:accent4>
    <a:accent5>
      <a:srgbClr val="7F98B5"/>
    </a:accent5>
    <a:accent6>
      <a:srgbClr val="58B6D3"/>
    </a:accent6>
    <a:hlink>
      <a:srgbClr val="F84D4D"/>
    </a:hlink>
    <a:folHlink>
      <a:srgbClr val="979797"/>
    </a:folHlink>
  </a:clrScheme>
</a:themeOverride>
</file>

<file path=ppt/theme/themeOverride39.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0.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1.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2.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3.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4.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5.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6.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7.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0.xml><?xml version="1.0" encoding="utf-8"?>
<a:themeOverride xmlns:a="http://schemas.openxmlformats.org/drawingml/2006/main">
  <a:clrScheme name="iSlide VI标准">
    <a:dk1>
      <a:srgbClr val="2F2F2F"/>
    </a:dk1>
    <a:lt1>
      <a:srgbClr val="FFFFFF"/>
    </a:lt1>
    <a:dk2>
      <a:srgbClr val="778495"/>
    </a:dk2>
    <a:lt2>
      <a:srgbClr val="F0F0F0"/>
    </a:lt2>
    <a:accent1>
      <a:srgbClr val="2DA0FF"/>
    </a:accent1>
    <a:accent2>
      <a:srgbClr val="0371D4"/>
    </a:accent2>
    <a:accent3>
      <a:srgbClr val="6EADE0"/>
    </a:accent3>
    <a:accent4>
      <a:srgbClr val="5B6F86"/>
    </a:accent4>
    <a:accent5>
      <a:srgbClr val="7F98B5"/>
    </a:accent5>
    <a:accent6>
      <a:srgbClr val="58B6D3"/>
    </a:accent6>
    <a:hlink>
      <a:srgbClr val="F84D4D"/>
    </a:hlink>
    <a:folHlink>
      <a:srgbClr val="979797"/>
    </a:folHlink>
  </a:clrScheme>
</a:themeOverride>
</file>

<file path=ppt/theme/themeOverride6.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Fish</Template>
  <TotalTime>33890</TotalTime>
  <Words>3658</Words>
  <Application>Microsoft Office PowerPoint</Application>
  <PresentationFormat>宽屏</PresentationFormat>
  <Paragraphs>919</Paragraphs>
  <Slides>23</Slides>
  <Notes>1</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32" baseType="lpstr">
      <vt:lpstr>思源黑体 CN</vt:lpstr>
      <vt:lpstr>思源黑体 CN Heavy</vt:lpstr>
      <vt:lpstr>思源黑体 CN Medium</vt:lpstr>
      <vt:lpstr>思源黑体 CN Normal</vt:lpstr>
      <vt:lpstr>Arial</vt:lpstr>
      <vt:lpstr>Calibri</vt:lpstr>
      <vt:lpstr>Wingdings</vt:lpstr>
      <vt:lpstr>Designed by iSlide</vt:lpstr>
      <vt:lpstr>think-cell 幻灯片</vt:lpstr>
      <vt:lpstr>M.A.D.E 产业研究  价格/优惠指数走势报告</vt:lpstr>
      <vt:lpstr>PowerPoint 演示文稿</vt:lpstr>
      <vt:lpstr>PowerPoint 演示文稿</vt:lpstr>
      <vt:lpstr>加权价格变化指数—整体市场</vt:lpstr>
      <vt:lpstr>加权价格变化指数—轿车市场</vt:lpstr>
      <vt:lpstr>加权价格变化指数—SUV市场</vt:lpstr>
      <vt:lpstr>加权价格变化指数—MPV市场</vt:lpstr>
      <vt:lpstr>PowerPoint 演示文稿</vt:lpstr>
      <vt:lpstr>加权优惠变化指数—整体市场</vt:lpstr>
      <vt:lpstr>加权优惠变化指数—轿车市场</vt:lpstr>
      <vt:lpstr>加权优惠变化指数—SUV市场</vt:lpstr>
      <vt:lpstr>加权优惠变化指数—MPV市场</vt:lpstr>
      <vt:lpstr>PowerPoint 演示文稿</vt:lpstr>
      <vt:lpstr>加权价格变化指数—新能源市场</vt:lpstr>
      <vt:lpstr>加权价格变化指数—新能源轿车市场</vt:lpstr>
      <vt:lpstr>加权价格变化指数—新能源SUV市场</vt:lpstr>
      <vt:lpstr>加权价格变化指数—新能源MPV市场</vt:lpstr>
      <vt:lpstr>PowerPoint 演示文稿</vt:lpstr>
      <vt:lpstr>加权优惠变化指数—新能源市场</vt:lpstr>
      <vt:lpstr>加权优惠变化指数—新能源轿车市场</vt:lpstr>
      <vt:lpstr>加权优惠变化指数—新能源SUV市场</vt:lpstr>
      <vt:lpstr>加权优惠变化指数—新能源MPV市场</vt:lpstr>
      <vt:lpstr>PowerPoint 演示文稿</vt:lpstr>
    </vt:vector>
  </TitlesOfParts>
  <Manager>iSlide</Manager>
  <Company>iSlide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Fish;shenting</dc:creator>
  <cp:lastModifiedBy>承桉 李</cp:lastModifiedBy>
  <cp:revision>770</cp:revision>
  <cp:lastPrinted>2024-05-31T08:17:54Z</cp:lastPrinted>
  <dcterms:created xsi:type="dcterms:W3CDTF">2022-10-30T16:00:00Z</dcterms:created>
  <dcterms:modified xsi:type="dcterms:W3CDTF">2024-10-09T08:08:22Z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c0ebd8ea-114a-44dd-bdb3-ea45792a0b8c</vt:lpwstr>
  </property>
</Properties>
</file>