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2.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3.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4.xml" ContentType="application/vnd.openxmlformats-officedocument.themeOverr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5.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56" r:id="rId2"/>
    <p:sldMasterId id="2147483664" r:id="rId3"/>
  </p:sldMasterIdLst>
  <p:notesMasterIdLst>
    <p:notesMasterId r:id="rId20"/>
  </p:notesMasterIdLst>
  <p:sldIdLst>
    <p:sldId id="256" r:id="rId4"/>
    <p:sldId id="270" r:id="rId5"/>
    <p:sldId id="271" r:id="rId6"/>
    <p:sldId id="5975" r:id="rId7"/>
    <p:sldId id="406" r:id="rId8"/>
    <p:sldId id="423" r:id="rId9"/>
    <p:sldId id="444" r:id="rId10"/>
    <p:sldId id="1840" r:id="rId11"/>
    <p:sldId id="435" r:id="rId12"/>
    <p:sldId id="1844" r:id="rId13"/>
    <p:sldId id="1842" r:id="rId14"/>
    <p:sldId id="293" r:id="rId15"/>
    <p:sldId id="5976" r:id="rId16"/>
    <p:sldId id="5977" r:id="rId17"/>
    <p:sldId id="404" r:id="rId18"/>
    <p:sldId id="405"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2" clrIdx="0">
    <p:extLst>
      <p:ext uri="{19B8F6BF-5375-455C-9EA6-DF929625EA0E}">
        <p15:presenceInfo xmlns:p15="http://schemas.microsoft.com/office/powerpoint/2012/main" userId="Administrato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9A3BC"/>
    <a:srgbClr val="8B1F1C"/>
    <a:srgbClr val="8B1F1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6220" autoAdjust="0"/>
  </p:normalViewPr>
  <p:slideViewPr>
    <p:cSldViewPr snapToGrid="0">
      <p:cViewPr varScale="1">
        <p:scale>
          <a:sx n="103" d="100"/>
          <a:sy n="103" d="100"/>
        </p:scale>
        <p:origin x="63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commentAuthors" Target="commentAuthor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181615862925195E-2"/>
          <c:y val="7.7945517597751229E-2"/>
          <c:w val="0.93250771941548327"/>
          <c:h val="0.89249887542159589"/>
        </c:manualLayout>
      </c:layout>
      <c:barChart>
        <c:barDir val="col"/>
        <c:grouping val="clustered"/>
        <c:varyColors val="0"/>
        <c:ser>
          <c:idx val="2"/>
          <c:order val="0"/>
          <c:tx>
            <c:strRef>
              <c:f>Sheet1!$A$2</c:f>
              <c:strCache>
                <c:ptCount val="1"/>
                <c:pt idx="0">
                  <c:v>销量</c:v>
                </c:pt>
              </c:strCache>
            </c:strRef>
          </c:tx>
          <c:spPr>
            <a:solidFill>
              <a:schemeClr val="accent1">
                <a:lumMod val="60000"/>
                <a:lumOff val="40000"/>
              </a:schemeClr>
            </a:solidFill>
            <a:ln>
              <a:noFill/>
            </a:ln>
            <a:effectLst/>
          </c:spPr>
          <c:invertIfNegative val="0"/>
          <c:dPt>
            <c:idx val="1"/>
            <c:invertIfNegative val="0"/>
            <c:bubble3D val="0"/>
            <c:spPr>
              <a:solidFill>
                <a:schemeClr val="accent1">
                  <a:lumMod val="60000"/>
                  <a:lumOff val="40000"/>
                </a:schemeClr>
              </a:solidFill>
              <a:ln w="28575" cap="rnd">
                <a:noFill/>
                <a:round/>
              </a:ln>
              <a:effectLst/>
            </c:spPr>
            <c:extLst>
              <c:ext xmlns:c16="http://schemas.microsoft.com/office/drawing/2014/chart" uri="{C3380CC4-5D6E-409C-BE32-E72D297353CC}">
                <c16:uniqueId val="{00000006-DA8D-4D81-8790-A6E43D4E2BFE}"/>
              </c:ext>
            </c:extLst>
          </c:dPt>
          <c:dPt>
            <c:idx val="2"/>
            <c:invertIfNegative val="0"/>
            <c:bubble3D val="0"/>
            <c:spPr>
              <a:solidFill>
                <a:schemeClr val="accent1">
                  <a:lumMod val="60000"/>
                  <a:lumOff val="40000"/>
                </a:schemeClr>
              </a:solidFill>
              <a:ln w="28575" cap="rnd">
                <a:noFill/>
                <a:round/>
              </a:ln>
              <a:effectLst/>
            </c:spPr>
            <c:extLst>
              <c:ext xmlns:c16="http://schemas.microsoft.com/office/drawing/2014/chart" uri="{C3380CC4-5D6E-409C-BE32-E72D297353CC}">
                <c16:uniqueId val="{00000003-DA8D-4D81-8790-A6E43D4E2BFE}"/>
              </c:ext>
            </c:extLst>
          </c:dPt>
          <c:dPt>
            <c:idx val="3"/>
            <c:invertIfNegative val="0"/>
            <c:bubble3D val="0"/>
            <c:spPr>
              <a:solidFill>
                <a:schemeClr val="accent1">
                  <a:lumMod val="60000"/>
                  <a:lumOff val="40000"/>
                </a:schemeClr>
              </a:solidFill>
              <a:ln w="28575" cap="rnd">
                <a:noFill/>
                <a:round/>
              </a:ln>
              <a:effectLst/>
            </c:spPr>
            <c:extLst>
              <c:ext xmlns:c16="http://schemas.microsoft.com/office/drawing/2014/chart" uri="{C3380CC4-5D6E-409C-BE32-E72D297353CC}">
                <c16:uniqueId val="{00000004-DA8D-4D81-8790-A6E43D4E2BFE}"/>
              </c:ext>
            </c:extLst>
          </c:dPt>
          <c:dPt>
            <c:idx val="4"/>
            <c:invertIfNegative val="0"/>
            <c:bubble3D val="0"/>
            <c:spPr>
              <a:solidFill>
                <a:schemeClr val="accent1">
                  <a:lumMod val="60000"/>
                  <a:lumOff val="40000"/>
                </a:schemeClr>
              </a:solidFill>
              <a:ln w="28575" cap="rnd">
                <a:noFill/>
                <a:round/>
              </a:ln>
              <a:effectLst/>
            </c:spPr>
            <c:extLst>
              <c:ext xmlns:c16="http://schemas.microsoft.com/office/drawing/2014/chart" uri="{C3380CC4-5D6E-409C-BE32-E72D297353CC}">
                <c16:uniqueId val="{00000005-DA8D-4D81-8790-A6E43D4E2BFE}"/>
              </c:ext>
            </c:extLst>
          </c:dPt>
          <c:dLbls>
            <c:spPr>
              <a:noFill/>
              <a:ln>
                <a:noFill/>
              </a:ln>
              <a:effectLst/>
            </c:spPr>
            <c:txPr>
              <a:bodyPr rot="0" spcFirstLastPara="1" vertOverflow="ellipsis" vert="horz" wrap="square" lIns="38100" tIns="19050" rIns="38100" bIns="19050" anchor="ctr" anchorCtr="1">
                <a:spAutoFit/>
              </a:bodyPr>
              <a:lstStyle/>
              <a:p>
                <a:pPr>
                  <a:defRPr lang="zh-CN" sz="1000" b="1"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3"/>
                </a:solidFill>
                <a:prstDash val="sysDot"/>
              </a:ln>
              <a:effectLst/>
            </c:spPr>
            <c:trendlineType val="linear"/>
            <c:dispRSqr val="0"/>
            <c:dispEq val="0"/>
          </c:trendline>
          <c:cat>
            <c:strRef>
              <c:f>Sheet1!$C$1:$G$1</c:f>
              <c:strCache>
                <c:ptCount val="5"/>
                <c:pt idx="0">
                  <c:v>2020年</c:v>
                </c:pt>
                <c:pt idx="1">
                  <c:v>2021年</c:v>
                </c:pt>
                <c:pt idx="2">
                  <c:v>2022年</c:v>
                </c:pt>
                <c:pt idx="3">
                  <c:v>2023年</c:v>
                </c:pt>
                <c:pt idx="4">
                  <c:v>2024年1-9月</c:v>
                </c:pt>
              </c:strCache>
            </c:strRef>
          </c:cat>
          <c:val>
            <c:numRef>
              <c:f>Sheet1!$C$2:$G$2</c:f>
              <c:numCache>
                <c:formatCode>General</c:formatCode>
                <c:ptCount val="5"/>
                <c:pt idx="0">
                  <c:v>27</c:v>
                </c:pt>
                <c:pt idx="1">
                  <c:v>88</c:v>
                </c:pt>
                <c:pt idx="2">
                  <c:v>353</c:v>
                </c:pt>
                <c:pt idx="3">
                  <c:v>549</c:v>
                </c:pt>
                <c:pt idx="4">
                  <c:v>613</c:v>
                </c:pt>
              </c:numCache>
            </c:numRef>
          </c:val>
          <c:extLst>
            <c:ext xmlns:c16="http://schemas.microsoft.com/office/drawing/2014/chart" uri="{C3380CC4-5D6E-409C-BE32-E72D297353CC}">
              <c16:uniqueId val="{00000000-DA8D-4D81-8790-A6E43D4E2BFE}"/>
            </c:ext>
          </c:extLst>
        </c:ser>
        <c:dLbls>
          <c:showLegendKey val="0"/>
          <c:showVal val="0"/>
          <c:showCatName val="0"/>
          <c:showSerName val="0"/>
          <c:showPercent val="0"/>
          <c:showBubbleSize val="0"/>
        </c:dLbls>
        <c:gapWidth val="150"/>
        <c:axId val="143412447"/>
        <c:axId val="143417727"/>
      </c:barChart>
      <c:catAx>
        <c:axId val="143412447"/>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00" b="0" i="0" u="none" strike="noStrike" kern="1200" baseline="0">
                <a:solidFill>
                  <a:schemeClr val="tx1">
                    <a:lumMod val="65000"/>
                    <a:lumOff val="35000"/>
                  </a:schemeClr>
                </a:solidFill>
                <a:latin typeface="+mn-lt"/>
                <a:ea typeface="+mn-ea"/>
                <a:cs typeface="+mn-cs"/>
              </a:defRPr>
            </a:pPr>
            <a:endParaRPr lang="zh-CN"/>
          </a:p>
        </c:txPr>
        <c:crossAx val="143417727"/>
        <c:crosses val="autoZero"/>
        <c:auto val="1"/>
        <c:lblAlgn val="ctr"/>
        <c:lblOffset val="100"/>
        <c:noMultiLvlLbl val="0"/>
      </c:catAx>
      <c:valAx>
        <c:axId val="143417727"/>
        <c:scaling>
          <c:orientation val="minMax"/>
        </c:scaling>
        <c:delete val="0"/>
        <c:axPos val="l"/>
        <c:numFmt formatCode="General" sourceLinked="1"/>
        <c:majorTickMark val="out"/>
        <c:minorTickMark val="none"/>
        <c:tickLblPos val="none"/>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43412447"/>
        <c:crosses val="autoZero"/>
        <c:crossBetween val="between"/>
      </c:valAx>
      <c:spPr>
        <a:noFill/>
        <a:ln>
          <a:noFill/>
        </a:ln>
        <a:effectLst/>
      </c:spPr>
    </c:plotArea>
    <c:plotVisOnly val="1"/>
    <c:dispBlanksAs val="gap"/>
    <c:showDLblsOverMax val="0"/>
  </c:chart>
  <c:spPr>
    <a:noFill/>
    <a:ln>
      <a:solidFill>
        <a:schemeClr val="bg1">
          <a:lumMod val="85000"/>
        </a:schemeClr>
      </a:solid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36144869712749"/>
          <c:y val="9.6825553746013079E-2"/>
          <c:w val="0.77437503415175113"/>
          <c:h val="0.88935213506603428"/>
        </c:manualLayout>
      </c:layout>
      <c:barChart>
        <c:barDir val="bar"/>
        <c:grouping val="stacked"/>
        <c:varyColors val="0"/>
        <c:ser>
          <c:idx val="2"/>
          <c:order val="0"/>
          <c:tx>
            <c:strRef>
              <c:f>Sheet1!$A$2</c:f>
              <c:strCache>
                <c:ptCount val="1"/>
                <c:pt idx="0">
                  <c:v>成都王牌</c:v>
                </c:pt>
              </c:strCache>
            </c:strRef>
          </c:tx>
          <c:spPr>
            <a:solidFill>
              <a:schemeClr val="accent1">
                <a:lumMod val="60000"/>
                <a:lumOff val="40000"/>
              </a:schemeClr>
            </a:solidFill>
            <a:ln>
              <a:noFill/>
            </a:ln>
            <a:effectLst/>
          </c:spPr>
          <c:invertIfNegative val="0"/>
          <c:dPt>
            <c:idx val="1"/>
            <c:invertIfNegative val="0"/>
            <c:bubble3D val="0"/>
            <c:spPr>
              <a:solidFill>
                <a:schemeClr val="accent1">
                  <a:lumMod val="60000"/>
                  <a:lumOff val="40000"/>
                </a:schemeClr>
              </a:solidFill>
              <a:ln w="28575" cap="rnd">
                <a:noFill/>
                <a:round/>
              </a:ln>
              <a:effectLst/>
            </c:spPr>
            <c:extLst>
              <c:ext xmlns:c16="http://schemas.microsoft.com/office/drawing/2014/chart" uri="{C3380CC4-5D6E-409C-BE32-E72D297353CC}">
                <c16:uniqueId val="{00000001-9F6D-445E-88D7-0EDD17BDCA3E}"/>
              </c:ext>
            </c:extLst>
          </c:dPt>
          <c:dPt>
            <c:idx val="2"/>
            <c:invertIfNegative val="0"/>
            <c:bubble3D val="0"/>
            <c:spPr>
              <a:solidFill>
                <a:schemeClr val="accent1">
                  <a:lumMod val="60000"/>
                  <a:lumOff val="40000"/>
                </a:schemeClr>
              </a:solidFill>
              <a:ln w="28575" cap="rnd">
                <a:noFill/>
                <a:round/>
              </a:ln>
              <a:effectLst/>
            </c:spPr>
            <c:extLst>
              <c:ext xmlns:c16="http://schemas.microsoft.com/office/drawing/2014/chart" uri="{C3380CC4-5D6E-409C-BE32-E72D297353CC}">
                <c16:uniqueId val="{00000003-9F6D-445E-88D7-0EDD17BDCA3E}"/>
              </c:ext>
            </c:extLst>
          </c:dPt>
          <c:dPt>
            <c:idx val="3"/>
            <c:invertIfNegative val="0"/>
            <c:bubble3D val="0"/>
            <c:spPr>
              <a:solidFill>
                <a:schemeClr val="accent1">
                  <a:lumMod val="60000"/>
                  <a:lumOff val="40000"/>
                </a:schemeClr>
              </a:solidFill>
              <a:ln w="28575" cap="rnd">
                <a:noFill/>
                <a:round/>
              </a:ln>
              <a:effectLst/>
            </c:spPr>
            <c:extLst>
              <c:ext xmlns:c16="http://schemas.microsoft.com/office/drawing/2014/chart" uri="{C3380CC4-5D6E-409C-BE32-E72D297353CC}">
                <c16:uniqueId val="{00000005-9F6D-445E-88D7-0EDD17BDCA3E}"/>
              </c:ext>
            </c:extLst>
          </c:dPt>
          <c:dPt>
            <c:idx val="4"/>
            <c:invertIfNegative val="0"/>
            <c:bubble3D val="0"/>
            <c:spPr>
              <a:solidFill>
                <a:schemeClr val="accent1">
                  <a:lumMod val="60000"/>
                  <a:lumOff val="40000"/>
                </a:schemeClr>
              </a:solidFill>
              <a:ln w="28575" cap="rnd">
                <a:noFill/>
                <a:round/>
              </a:ln>
              <a:effectLst/>
            </c:spPr>
            <c:extLst>
              <c:ext xmlns:c16="http://schemas.microsoft.com/office/drawing/2014/chart" uri="{C3380CC4-5D6E-409C-BE32-E72D297353CC}">
                <c16:uniqueId val="{00000007-9F6D-445E-88D7-0EDD17BDCA3E}"/>
              </c:ext>
            </c:extLst>
          </c:dPt>
          <c:dLbls>
            <c:spPr>
              <a:noFill/>
              <a:ln>
                <a:noFill/>
              </a:ln>
              <a:effectLst/>
            </c:spPr>
            <c:txPr>
              <a:bodyPr rot="0" spcFirstLastPara="1" vertOverflow="ellipsis" vert="horz" wrap="square" lIns="38100" tIns="19050" rIns="38100" bIns="19050" anchor="ctr" anchorCtr="1">
                <a:spAutoFit/>
              </a:bodyPr>
              <a:lstStyle/>
              <a:p>
                <a:pPr>
                  <a:defRPr lang="zh-CN" sz="10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2020年</c:v>
                </c:pt>
                <c:pt idx="1">
                  <c:v>2021年</c:v>
                </c:pt>
                <c:pt idx="2">
                  <c:v>2022年</c:v>
                </c:pt>
                <c:pt idx="3">
                  <c:v>2023年</c:v>
                </c:pt>
                <c:pt idx="4">
                  <c:v>2024年1-9月</c:v>
                </c:pt>
              </c:strCache>
            </c:strRef>
          </c:cat>
          <c:val>
            <c:numRef>
              <c:f>Sheet1!$B$2:$F$2</c:f>
              <c:numCache>
                <c:formatCode>General</c:formatCode>
                <c:ptCount val="5"/>
                <c:pt idx="3">
                  <c:v>141</c:v>
                </c:pt>
                <c:pt idx="4">
                  <c:v>208</c:v>
                </c:pt>
              </c:numCache>
            </c:numRef>
          </c:val>
          <c:extLst>
            <c:ext xmlns:c16="http://schemas.microsoft.com/office/drawing/2014/chart" uri="{C3380CC4-5D6E-409C-BE32-E72D297353CC}">
              <c16:uniqueId val="{00000009-9F6D-445E-88D7-0EDD17BDCA3E}"/>
            </c:ext>
          </c:extLst>
        </c:ser>
        <c:ser>
          <c:idx val="0"/>
          <c:order val="1"/>
          <c:tx>
            <c:strRef>
              <c:f>Sheet1!$A$3</c:f>
              <c:strCache>
                <c:ptCount val="1"/>
                <c:pt idx="0">
                  <c:v>江淮</c:v>
                </c:pt>
              </c:strCache>
            </c:strRef>
          </c:tx>
          <c:spPr>
            <a:solidFill>
              <a:schemeClr val="accent1">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2020年</c:v>
                </c:pt>
                <c:pt idx="1">
                  <c:v>2021年</c:v>
                </c:pt>
                <c:pt idx="2">
                  <c:v>2022年</c:v>
                </c:pt>
                <c:pt idx="3">
                  <c:v>2023年</c:v>
                </c:pt>
                <c:pt idx="4">
                  <c:v>2024年1-9月</c:v>
                </c:pt>
              </c:strCache>
            </c:strRef>
          </c:cat>
          <c:val>
            <c:numRef>
              <c:f>Sheet1!$B$3:$F$3</c:f>
              <c:numCache>
                <c:formatCode>General</c:formatCode>
                <c:ptCount val="5"/>
                <c:pt idx="0">
                  <c:v>2</c:v>
                </c:pt>
                <c:pt idx="1">
                  <c:v>56</c:v>
                </c:pt>
                <c:pt idx="2">
                  <c:v>138</c:v>
                </c:pt>
                <c:pt idx="3">
                  <c:v>288</c:v>
                </c:pt>
                <c:pt idx="4">
                  <c:v>187</c:v>
                </c:pt>
              </c:numCache>
            </c:numRef>
          </c:val>
          <c:extLst>
            <c:ext xmlns:c16="http://schemas.microsoft.com/office/drawing/2014/chart" uri="{C3380CC4-5D6E-409C-BE32-E72D297353CC}">
              <c16:uniqueId val="{0000000A-9F6D-445E-88D7-0EDD17BDCA3E}"/>
            </c:ext>
          </c:extLst>
        </c:ser>
        <c:ser>
          <c:idx val="1"/>
          <c:order val="2"/>
          <c:tx>
            <c:strRef>
              <c:f>Sheet1!$A$4</c:f>
              <c:strCache>
                <c:ptCount val="1"/>
                <c:pt idx="0">
                  <c:v>前晨汽车</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2020年</c:v>
                </c:pt>
                <c:pt idx="1">
                  <c:v>2021年</c:v>
                </c:pt>
                <c:pt idx="2">
                  <c:v>2022年</c:v>
                </c:pt>
                <c:pt idx="3">
                  <c:v>2023年</c:v>
                </c:pt>
                <c:pt idx="4">
                  <c:v>2024年1-9月</c:v>
                </c:pt>
              </c:strCache>
            </c:strRef>
          </c:cat>
          <c:val>
            <c:numRef>
              <c:f>Sheet1!$B$4:$F$4</c:f>
              <c:numCache>
                <c:formatCode>General</c:formatCode>
                <c:ptCount val="5"/>
                <c:pt idx="3">
                  <c:v>77</c:v>
                </c:pt>
                <c:pt idx="4">
                  <c:v>97</c:v>
                </c:pt>
              </c:numCache>
            </c:numRef>
          </c:val>
          <c:extLst>
            <c:ext xmlns:c16="http://schemas.microsoft.com/office/drawing/2014/chart" uri="{C3380CC4-5D6E-409C-BE32-E72D297353CC}">
              <c16:uniqueId val="{0000000B-9F6D-445E-88D7-0EDD17BDCA3E}"/>
            </c:ext>
          </c:extLst>
        </c:ser>
        <c:ser>
          <c:idx val="3"/>
          <c:order val="3"/>
          <c:tx>
            <c:strRef>
              <c:f>Sheet1!$A$5</c:f>
              <c:strCache>
                <c:ptCount val="1"/>
                <c:pt idx="0">
                  <c:v>东风华神</c:v>
                </c:pt>
              </c:strCache>
            </c:strRef>
          </c:tx>
          <c:spPr>
            <a:solidFill>
              <a:schemeClr val="accent2">
                <a:lumMod val="60000"/>
                <a:lumOff val="40000"/>
              </a:schemeClr>
            </a:solidFill>
            <a:ln>
              <a:noFill/>
            </a:ln>
            <a:effectLst/>
          </c:spPr>
          <c:invertIfNegative val="0"/>
          <c:dLbls>
            <c:dLbl>
              <c:idx val="3"/>
              <c:delete val="1"/>
              <c:extLst>
                <c:ext xmlns:c15="http://schemas.microsoft.com/office/drawing/2012/chart" uri="{CE6537A1-D6FC-4f65-9D91-7224C49458BB}"/>
                <c:ext xmlns:c16="http://schemas.microsoft.com/office/drawing/2014/chart" uri="{C3380CC4-5D6E-409C-BE32-E72D297353CC}">
                  <c16:uniqueId val="{00000011-9F6D-445E-88D7-0EDD17BDCA3E}"/>
                </c:ext>
              </c:extLst>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2020年</c:v>
                </c:pt>
                <c:pt idx="1">
                  <c:v>2021年</c:v>
                </c:pt>
                <c:pt idx="2">
                  <c:v>2022年</c:v>
                </c:pt>
                <c:pt idx="3">
                  <c:v>2023年</c:v>
                </c:pt>
                <c:pt idx="4">
                  <c:v>2024年1-9月</c:v>
                </c:pt>
              </c:strCache>
            </c:strRef>
          </c:cat>
          <c:val>
            <c:numRef>
              <c:f>Sheet1!$B$5:$F$5</c:f>
              <c:numCache>
                <c:formatCode>General</c:formatCode>
                <c:ptCount val="5"/>
                <c:pt idx="3">
                  <c:v>4</c:v>
                </c:pt>
                <c:pt idx="4">
                  <c:v>41</c:v>
                </c:pt>
              </c:numCache>
            </c:numRef>
          </c:val>
          <c:extLst>
            <c:ext xmlns:c16="http://schemas.microsoft.com/office/drawing/2014/chart" uri="{C3380CC4-5D6E-409C-BE32-E72D297353CC}">
              <c16:uniqueId val="{0000000C-9F6D-445E-88D7-0EDD17BDCA3E}"/>
            </c:ext>
          </c:extLst>
        </c:ser>
        <c:ser>
          <c:idx val="4"/>
          <c:order val="4"/>
          <c:tx>
            <c:strRef>
              <c:f>Sheet1!$A$6</c:f>
              <c:strCache>
                <c:ptCount val="1"/>
                <c:pt idx="0">
                  <c:v>吉利远程</c:v>
                </c:pt>
              </c:strCache>
            </c:strRef>
          </c:tx>
          <c:spPr>
            <a:solidFill>
              <a:schemeClr val="accent2">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2020年</c:v>
                </c:pt>
                <c:pt idx="1">
                  <c:v>2021年</c:v>
                </c:pt>
                <c:pt idx="2">
                  <c:v>2022年</c:v>
                </c:pt>
                <c:pt idx="3">
                  <c:v>2023年</c:v>
                </c:pt>
                <c:pt idx="4">
                  <c:v>2024年1-9月</c:v>
                </c:pt>
              </c:strCache>
            </c:strRef>
          </c:cat>
          <c:val>
            <c:numRef>
              <c:f>Sheet1!$B$6:$F$6</c:f>
              <c:numCache>
                <c:formatCode>General</c:formatCode>
                <c:ptCount val="5"/>
                <c:pt idx="2">
                  <c:v>3</c:v>
                </c:pt>
                <c:pt idx="4">
                  <c:v>33</c:v>
                </c:pt>
              </c:numCache>
            </c:numRef>
          </c:val>
          <c:extLst>
            <c:ext xmlns:c16="http://schemas.microsoft.com/office/drawing/2014/chart" uri="{C3380CC4-5D6E-409C-BE32-E72D297353CC}">
              <c16:uniqueId val="{0000000D-9F6D-445E-88D7-0EDD17BDCA3E}"/>
            </c:ext>
          </c:extLst>
        </c:ser>
        <c:ser>
          <c:idx val="5"/>
          <c:order val="5"/>
          <c:tx>
            <c:strRef>
              <c:f>Sheet1!$A$7</c:f>
              <c:strCache>
                <c:ptCount val="1"/>
                <c:pt idx="0">
                  <c:v>跃进</c:v>
                </c:pt>
              </c:strCache>
            </c:strRef>
          </c:tx>
          <c:spPr>
            <a:solidFill>
              <a:schemeClr val="tx2">
                <a:lumMod val="75000"/>
              </a:schemeClr>
            </a:solidFill>
            <a:ln>
              <a:noFill/>
            </a:ln>
            <a:effectLst/>
          </c:spPr>
          <c:invertIfNegative val="0"/>
          <c:dLbls>
            <c:dLbl>
              <c:idx val="3"/>
              <c:layout>
                <c:manualLayout>
                  <c:x val="-3.4129356531740749E-3"/>
                  <c:y val="-5.7688307503093928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915-4AC9-A8E9-0ABC03B79B31}"/>
                </c:ext>
              </c:extLst>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2020年</c:v>
                </c:pt>
                <c:pt idx="1">
                  <c:v>2021年</c:v>
                </c:pt>
                <c:pt idx="2">
                  <c:v>2022年</c:v>
                </c:pt>
                <c:pt idx="3">
                  <c:v>2023年</c:v>
                </c:pt>
                <c:pt idx="4">
                  <c:v>2024年1-9月</c:v>
                </c:pt>
              </c:strCache>
            </c:strRef>
          </c:cat>
          <c:val>
            <c:numRef>
              <c:f>Sheet1!$B$7:$F$7</c:f>
              <c:numCache>
                <c:formatCode>General</c:formatCode>
                <c:ptCount val="5"/>
                <c:pt idx="2">
                  <c:v>179</c:v>
                </c:pt>
                <c:pt idx="3">
                  <c:v>10</c:v>
                </c:pt>
                <c:pt idx="4">
                  <c:v>23</c:v>
                </c:pt>
              </c:numCache>
            </c:numRef>
          </c:val>
          <c:extLst>
            <c:ext xmlns:c16="http://schemas.microsoft.com/office/drawing/2014/chart" uri="{C3380CC4-5D6E-409C-BE32-E72D297353CC}">
              <c16:uniqueId val="{0000000E-9F6D-445E-88D7-0EDD17BDCA3E}"/>
            </c:ext>
          </c:extLst>
        </c:ser>
        <c:ser>
          <c:idx val="6"/>
          <c:order val="6"/>
          <c:tx>
            <c:strRef>
              <c:f>Sheet1!$A$8</c:f>
              <c:strCache>
                <c:ptCount val="1"/>
                <c:pt idx="0">
                  <c:v>大运</c:v>
                </c:pt>
              </c:strCache>
            </c:strRef>
          </c:tx>
          <c:spPr>
            <a:solidFill>
              <a:schemeClr val="bg2">
                <a:lumMod val="50000"/>
              </a:schemeClr>
            </a:solidFill>
            <a:ln>
              <a:noFill/>
            </a:ln>
            <a:effectLst/>
          </c:spPr>
          <c:invertIfNegative val="0"/>
          <c:dLbls>
            <c:dLbl>
              <c:idx val="3"/>
              <c:layout>
                <c:manualLayout>
                  <c:x val="3.4129356531739916E-3"/>
                  <c:y val="-5.7688307503093928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915-4AC9-A8E9-0ABC03B79B31}"/>
                </c:ext>
              </c:extLst>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2020年</c:v>
                </c:pt>
                <c:pt idx="1">
                  <c:v>2021年</c:v>
                </c:pt>
                <c:pt idx="2">
                  <c:v>2022年</c:v>
                </c:pt>
                <c:pt idx="3">
                  <c:v>2023年</c:v>
                </c:pt>
                <c:pt idx="4">
                  <c:v>2024年1-9月</c:v>
                </c:pt>
              </c:strCache>
            </c:strRef>
          </c:cat>
          <c:val>
            <c:numRef>
              <c:f>Sheet1!$B$8:$F$8</c:f>
              <c:numCache>
                <c:formatCode>General</c:formatCode>
                <c:ptCount val="5"/>
                <c:pt idx="0">
                  <c:v>25</c:v>
                </c:pt>
                <c:pt idx="1">
                  <c:v>32</c:v>
                </c:pt>
                <c:pt idx="2">
                  <c:v>26</c:v>
                </c:pt>
                <c:pt idx="3">
                  <c:v>2</c:v>
                </c:pt>
                <c:pt idx="4">
                  <c:v>12</c:v>
                </c:pt>
              </c:numCache>
            </c:numRef>
          </c:val>
          <c:extLst>
            <c:ext xmlns:c16="http://schemas.microsoft.com/office/drawing/2014/chart" uri="{C3380CC4-5D6E-409C-BE32-E72D297353CC}">
              <c16:uniqueId val="{0000000F-9F6D-445E-88D7-0EDD17BDCA3E}"/>
            </c:ext>
          </c:extLst>
        </c:ser>
        <c:ser>
          <c:idx val="7"/>
          <c:order val="7"/>
          <c:tx>
            <c:strRef>
              <c:f>Sheet1!$A$9</c:f>
              <c:strCache>
                <c:ptCount val="1"/>
                <c:pt idx="0">
                  <c:v>其他</c:v>
                </c:pt>
              </c:strCache>
            </c:strRef>
          </c:tx>
          <c:spPr>
            <a:solidFill>
              <a:schemeClr val="bg2">
                <a:lumMod val="75000"/>
              </a:schemeClr>
            </a:solidFill>
            <a:ln>
              <a:noFill/>
            </a:ln>
            <a:effectLst/>
          </c:spPr>
          <c:invertIfNegative val="0"/>
          <c:cat>
            <c:strRef>
              <c:f>Sheet1!$B$1:$F$1</c:f>
              <c:strCache>
                <c:ptCount val="5"/>
                <c:pt idx="0">
                  <c:v>2020年</c:v>
                </c:pt>
                <c:pt idx="1">
                  <c:v>2021年</c:v>
                </c:pt>
                <c:pt idx="2">
                  <c:v>2022年</c:v>
                </c:pt>
                <c:pt idx="3">
                  <c:v>2023年</c:v>
                </c:pt>
                <c:pt idx="4">
                  <c:v>2024年1-9月</c:v>
                </c:pt>
              </c:strCache>
            </c:strRef>
          </c:cat>
          <c:val>
            <c:numRef>
              <c:f>Sheet1!$B$9:$F$9</c:f>
              <c:numCache>
                <c:formatCode>General</c:formatCode>
                <c:ptCount val="5"/>
                <c:pt idx="0">
                  <c:v>0</c:v>
                </c:pt>
                <c:pt idx="1">
                  <c:v>0</c:v>
                </c:pt>
                <c:pt idx="2">
                  <c:v>7</c:v>
                </c:pt>
                <c:pt idx="3">
                  <c:v>27</c:v>
                </c:pt>
                <c:pt idx="4">
                  <c:v>12</c:v>
                </c:pt>
              </c:numCache>
            </c:numRef>
          </c:val>
          <c:extLst>
            <c:ext xmlns:c16="http://schemas.microsoft.com/office/drawing/2014/chart" uri="{C3380CC4-5D6E-409C-BE32-E72D297353CC}">
              <c16:uniqueId val="{00000010-9F6D-445E-88D7-0EDD17BDCA3E}"/>
            </c:ext>
          </c:extLst>
        </c:ser>
        <c:dLbls>
          <c:showLegendKey val="0"/>
          <c:showVal val="0"/>
          <c:showCatName val="0"/>
          <c:showSerName val="0"/>
          <c:showPercent val="0"/>
          <c:showBubbleSize val="0"/>
        </c:dLbls>
        <c:gapWidth val="150"/>
        <c:overlap val="100"/>
        <c:axId val="143412447"/>
        <c:axId val="143417727"/>
      </c:barChart>
      <c:catAx>
        <c:axId val="143412447"/>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00" b="0" i="0" u="none" strike="noStrike" kern="1200" baseline="0">
                <a:solidFill>
                  <a:schemeClr val="tx1">
                    <a:lumMod val="65000"/>
                    <a:lumOff val="35000"/>
                  </a:schemeClr>
                </a:solidFill>
                <a:latin typeface="+mn-lt"/>
                <a:ea typeface="+mn-ea"/>
                <a:cs typeface="+mn-cs"/>
              </a:defRPr>
            </a:pPr>
            <a:endParaRPr lang="zh-CN"/>
          </a:p>
        </c:txPr>
        <c:crossAx val="143417727"/>
        <c:crosses val="autoZero"/>
        <c:auto val="1"/>
        <c:lblAlgn val="ctr"/>
        <c:lblOffset val="100"/>
        <c:noMultiLvlLbl val="0"/>
      </c:catAx>
      <c:valAx>
        <c:axId val="143417727"/>
        <c:scaling>
          <c:orientation val="minMax"/>
        </c:scaling>
        <c:delete val="0"/>
        <c:axPos val="b"/>
        <c:numFmt formatCode="General" sourceLinked="1"/>
        <c:majorTickMark val="out"/>
        <c:minorTickMark val="none"/>
        <c:tickLblPos val="none"/>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43412447"/>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chemeClr val="bg1">
          <a:lumMod val="85000"/>
        </a:schemeClr>
      </a:solid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8394614125454231E-2"/>
          <c:y val="7.9756337413243006E-2"/>
          <c:w val="0.95084088146133428"/>
          <c:h val="0.76323499999999989"/>
        </c:manualLayout>
      </c:layout>
      <c:lineChart>
        <c:grouping val="standard"/>
        <c:varyColors val="0"/>
        <c:ser>
          <c:idx val="0"/>
          <c:order val="0"/>
          <c:tx>
            <c:strRef>
              <c:f>Sheet1!$B$1</c:f>
              <c:strCache>
                <c:ptCount val="1"/>
                <c:pt idx="0">
                  <c:v>总额(亿元)</c:v>
                </c:pt>
              </c:strCache>
            </c:strRef>
          </c:tx>
          <c:spPr>
            <a:ln w="25400" cap="rnd">
              <a:solidFill>
                <a:schemeClr val="accent1"/>
              </a:solidFill>
              <a:round/>
            </a:ln>
            <a:effectLst/>
          </c:spPr>
          <c:marker>
            <c:symbol val="circle"/>
            <c:size val="6"/>
            <c:spPr>
              <a:solidFill>
                <a:srgbClr val="B5D3E3">
                  <a:lumMod val="90000"/>
                </a:srgbClr>
              </a:solidFill>
              <a:ln w="9525">
                <a:solidFill>
                  <a:sysClr val="window" lastClr="FFFFFF"/>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Sheet1!$A$4:$A$12</c:f>
              <c:strCache>
                <c:ptCount val="9"/>
                <c:pt idx="0">
                  <c:v>2016年</c:v>
                </c:pt>
                <c:pt idx="1">
                  <c:v>2017年</c:v>
                </c:pt>
                <c:pt idx="2">
                  <c:v>2018年</c:v>
                </c:pt>
                <c:pt idx="3">
                  <c:v>2019年</c:v>
                </c:pt>
                <c:pt idx="4">
                  <c:v>2020年</c:v>
                </c:pt>
                <c:pt idx="5">
                  <c:v>2021年</c:v>
                </c:pt>
                <c:pt idx="6">
                  <c:v>2022年</c:v>
                </c:pt>
                <c:pt idx="7">
                  <c:v>2023年</c:v>
                </c:pt>
                <c:pt idx="8">
                  <c:v>2024年F</c:v>
                </c:pt>
              </c:strCache>
            </c:strRef>
          </c:cat>
          <c:val>
            <c:numRef>
              <c:f>Sheet1!$B$4:$B$12</c:f>
              <c:numCache>
                <c:formatCode>0.0</c:formatCode>
                <c:ptCount val="9"/>
                <c:pt idx="0">
                  <c:v>31.58062</c:v>
                </c:pt>
                <c:pt idx="1">
                  <c:v>34.732669999999999</c:v>
                </c:pt>
                <c:pt idx="2">
                  <c:v>37.778309999999998</c:v>
                </c:pt>
                <c:pt idx="3">
                  <c:v>40.801720000000003</c:v>
                </c:pt>
                <c:pt idx="4">
                  <c:v>39.198059999999998</c:v>
                </c:pt>
                <c:pt idx="5">
                  <c:v>44.082320000000003</c:v>
                </c:pt>
                <c:pt idx="6">
                  <c:v>43.97325</c:v>
                </c:pt>
                <c:pt idx="7">
                  <c:v>47.149520000000003</c:v>
                </c:pt>
                <c:pt idx="8">
                  <c:v>48.894052240000001</c:v>
                </c:pt>
              </c:numCache>
            </c:numRef>
          </c:val>
          <c:smooth val="0"/>
          <c:extLst>
            <c:ext xmlns:c16="http://schemas.microsoft.com/office/drawing/2014/chart" uri="{C3380CC4-5D6E-409C-BE32-E72D297353CC}">
              <c16:uniqueId val="{00000004-E8C4-437E-86C4-6185BEC86505}"/>
            </c:ext>
          </c:extLst>
        </c:ser>
        <c:dLbls>
          <c:showLegendKey val="0"/>
          <c:showVal val="1"/>
          <c:showCatName val="0"/>
          <c:showSerName val="0"/>
          <c:showPercent val="0"/>
          <c:showBubbleSize val="0"/>
        </c:dLbls>
        <c:marker val="1"/>
        <c:smooth val="0"/>
        <c:axId val="1149318552"/>
        <c:axId val="1149318944"/>
      </c:lineChart>
      <c:catAx>
        <c:axId val="114931855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solidFill>
                <a:latin typeface="Calibri" panose="020F0502020204030204" pitchFamily="34" charset="0"/>
                <a:ea typeface="微软雅黑" panose="020B0503020204020204" pitchFamily="34" charset="-122"/>
                <a:cs typeface="Calibri" panose="020F0502020204030204" pitchFamily="34" charset="0"/>
              </a:defRPr>
            </a:pPr>
            <a:endParaRPr lang="zh-CN"/>
          </a:p>
        </c:txPr>
        <c:crossAx val="1149318944"/>
        <c:crosses val="autoZero"/>
        <c:auto val="1"/>
        <c:lblAlgn val="ctr"/>
        <c:lblOffset val="100"/>
        <c:noMultiLvlLbl val="0"/>
      </c:catAx>
      <c:valAx>
        <c:axId val="1149318944"/>
        <c:scaling>
          <c:orientation val="minMax"/>
          <c:min val="25"/>
        </c:scaling>
        <c:delete val="1"/>
        <c:axPos val="l"/>
        <c:numFmt formatCode="#,##0.0_);[Red]\(#,##0.0\)" sourceLinked="0"/>
        <c:majorTickMark val="out"/>
        <c:minorTickMark val="none"/>
        <c:tickLblPos val="nextTo"/>
        <c:crossAx val="1149318552"/>
        <c:crosses val="autoZero"/>
        <c:crossBetween val="between"/>
      </c:valAx>
      <c:spPr>
        <a:noFill/>
        <a:ln>
          <a:noFill/>
        </a:ln>
        <a:effectLst/>
      </c:spPr>
    </c:plotArea>
    <c:plotVisOnly val="1"/>
    <c:dispBlanksAs val="gap"/>
    <c:showDLblsOverMax val="0"/>
  </c:chart>
  <c:spPr>
    <a:noFill/>
    <a:ln>
      <a:solidFill>
        <a:sysClr val="window" lastClr="FFFFFF">
          <a:lumMod val="85000"/>
        </a:sysClr>
      </a:solidFill>
    </a:ln>
    <a:effectLst/>
  </c:spPr>
  <c:txPr>
    <a:bodyPr/>
    <a:lstStyle/>
    <a:p>
      <a:pPr>
        <a:defRPr sz="1100">
          <a:solidFill>
            <a:schemeClr val="tx1"/>
          </a:solidFill>
        </a:defRPr>
      </a:pPr>
      <a:endParaRPr lang="zh-CN"/>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8394614125454231E-2"/>
          <c:y val="7.9756337413243006E-2"/>
          <c:w val="0.95084088146133428"/>
          <c:h val="0.64561589612236336"/>
        </c:manualLayout>
      </c:layout>
      <c:lineChart>
        <c:grouping val="standard"/>
        <c:varyColors val="0"/>
        <c:ser>
          <c:idx val="0"/>
          <c:order val="0"/>
          <c:tx>
            <c:strRef>
              <c:f>Sheet1!$U$1</c:f>
              <c:strCache>
                <c:ptCount val="1"/>
                <c:pt idx="0">
                  <c:v>GDP增速</c:v>
                </c:pt>
              </c:strCache>
            </c:strRef>
          </c:tx>
          <c:spPr>
            <a:ln w="25400" cap="rnd">
              <a:solidFill>
                <a:srgbClr val="8B1F1D"/>
              </a:solidFill>
              <a:round/>
            </a:ln>
            <a:effectLst/>
          </c:spPr>
          <c:marker>
            <c:symbol val="circle"/>
            <c:size val="6"/>
            <c:spPr>
              <a:solidFill>
                <a:srgbClr val="8B1F1C"/>
              </a:solidFill>
              <a:ln w="9525">
                <a:solidFill>
                  <a:sysClr val="window" lastClr="FFFFFF"/>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Sheet1!$S$34:$T$45</c:f>
              <c:multiLvlStrCache>
                <c:ptCount val="12"/>
                <c:lvl>
                  <c:pt idx="0">
                    <c:v>Q1</c:v>
                  </c:pt>
                  <c:pt idx="1">
                    <c:v>Q2</c:v>
                  </c:pt>
                  <c:pt idx="2">
                    <c:v>Q3</c:v>
                  </c:pt>
                  <c:pt idx="3">
                    <c:v>Q4</c:v>
                  </c:pt>
                  <c:pt idx="4">
                    <c:v>Q1</c:v>
                  </c:pt>
                  <c:pt idx="5">
                    <c:v>Q2</c:v>
                  </c:pt>
                  <c:pt idx="6">
                    <c:v>Q3</c:v>
                  </c:pt>
                  <c:pt idx="7">
                    <c:v>Q4</c:v>
                  </c:pt>
                  <c:pt idx="8">
                    <c:v>Q1</c:v>
                  </c:pt>
                  <c:pt idx="9">
                    <c:v>Q2</c:v>
                  </c:pt>
                  <c:pt idx="10">
                    <c:v>Q3</c:v>
                  </c:pt>
                  <c:pt idx="11">
                    <c:v>Q4</c:v>
                  </c:pt>
                </c:lvl>
                <c:lvl>
                  <c:pt idx="0">
                    <c:v>2022年:3.0%</c:v>
                  </c:pt>
                  <c:pt idx="4">
                    <c:v>2023年:5.2%</c:v>
                  </c:pt>
                  <c:pt idx="8">
                    <c:v>2024年</c:v>
                  </c:pt>
                </c:lvl>
              </c:multiLvlStrCache>
            </c:multiLvlStrRef>
          </c:cat>
          <c:val>
            <c:numRef>
              <c:f>Sheet1!$U$34:$U$45</c:f>
              <c:numCache>
                <c:formatCode>0.0%</c:formatCode>
                <c:ptCount val="12"/>
                <c:pt idx="0">
                  <c:v>4.8000000000000001E-2</c:v>
                </c:pt>
                <c:pt idx="1">
                  <c:v>4.0000000000000001E-3</c:v>
                </c:pt>
                <c:pt idx="2">
                  <c:v>3.9E-2</c:v>
                </c:pt>
                <c:pt idx="3" formatCode="0.00%">
                  <c:v>2.9000000000000001E-2</c:v>
                </c:pt>
                <c:pt idx="4">
                  <c:v>4.4999999999999998E-2</c:v>
                </c:pt>
                <c:pt idx="5">
                  <c:v>6.3E-2</c:v>
                </c:pt>
                <c:pt idx="6">
                  <c:v>4.9000000000000002E-2</c:v>
                </c:pt>
                <c:pt idx="7">
                  <c:v>5.1999999999999998E-2</c:v>
                </c:pt>
                <c:pt idx="8">
                  <c:v>5.2999999999999999E-2</c:v>
                </c:pt>
                <c:pt idx="9">
                  <c:v>4.7E-2</c:v>
                </c:pt>
              </c:numCache>
            </c:numRef>
          </c:val>
          <c:smooth val="0"/>
          <c:extLst>
            <c:ext xmlns:c16="http://schemas.microsoft.com/office/drawing/2014/chart" uri="{C3380CC4-5D6E-409C-BE32-E72D297353CC}">
              <c16:uniqueId val="{00000004-E8C4-437E-86C4-6185BEC86505}"/>
            </c:ext>
          </c:extLst>
        </c:ser>
        <c:dLbls>
          <c:showLegendKey val="0"/>
          <c:showVal val="1"/>
          <c:showCatName val="0"/>
          <c:showSerName val="0"/>
          <c:showPercent val="0"/>
          <c:showBubbleSize val="0"/>
        </c:dLbls>
        <c:marker val="1"/>
        <c:smooth val="0"/>
        <c:axId val="1149318552"/>
        <c:axId val="1149318944"/>
      </c:lineChart>
      <c:catAx>
        <c:axId val="1149318552"/>
        <c:scaling>
          <c:orientation val="minMax"/>
        </c:scaling>
        <c:delete val="0"/>
        <c:axPos val="b"/>
        <c:numFmt formatCode="General" sourceLinked="1"/>
        <c:majorTickMark val="out"/>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solidFill>
                <a:latin typeface="Calibri" panose="020F0502020204030204" pitchFamily="34" charset="0"/>
                <a:ea typeface="微软雅黑" panose="020B0503020204020204" pitchFamily="34" charset="-122"/>
                <a:cs typeface="Calibri" panose="020F0502020204030204" pitchFamily="34" charset="0"/>
              </a:defRPr>
            </a:pPr>
            <a:endParaRPr lang="zh-CN"/>
          </a:p>
        </c:txPr>
        <c:crossAx val="1149318944"/>
        <c:crosses val="autoZero"/>
        <c:auto val="1"/>
        <c:lblAlgn val="ctr"/>
        <c:lblOffset val="100"/>
        <c:noMultiLvlLbl val="0"/>
      </c:catAx>
      <c:valAx>
        <c:axId val="1149318944"/>
        <c:scaling>
          <c:orientation val="minMax"/>
        </c:scaling>
        <c:delete val="0"/>
        <c:axPos val="l"/>
        <c:numFmt formatCode="#,##0.0_);[Red]\(#,##0.0\)" sourceLinked="0"/>
        <c:majorTickMark val="out"/>
        <c:minorTickMark val="none"/>
        <c:tickLblPos val="none"/>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zh-CN"/>
          </a:p>
        </c:txPr>
        <c:crossAx val="1149318552"/>
        <c:crosses val="autoZero"/>
        <c:crossBetween val="between"/>
      </c:valAx>
      <c:spPr>
        <a:noFill/>
        <a:ln>
          <a:noFill/>
        </a:ln>
        <a:effectLst/>
      </c:spPr>
    </c:plotArea>
    <c:plotVisOnly val="1"/>
    <c:dispBlanksAs val="gap"/>
    <c:showDLblsOverMax val="0"/>
  </c:chart>
  <c:spPr>
    <a:noFill/>
    <a:ln>
      <a:solidFill>
        <a:sysClr val="window" lastClr="FFFFFF">
          <a:lumMod val="85000"/>
        </a:sysClr>
      </a:solidFill>
    </a:ln>
    <a:effectLst/>
  </c:spPr>
  <c:txPr>
    <a:bodyPr/>
    <a:lstStyle/>
    <a:p>
      <a:pPr>
        <a:defRPr sz="1100">
          <a:solidFill>
            <a:schemeClr val="tx1"/>
          </a:solidFill>
        </a:defRPr>
      </a:pPr>
      <a:endParaRPr lang="zh-CN"/>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1774943391072416E-2"/>
          <c:y val="0.14684954649994142"/>
          <c:w val="0.87168902798558379"/>
          <c:h val="0.61273222224277513"/>
        </c:manualLayout>
      </c:layout>
      <c:lineChart>
        <c:grouping val="standard"/>
        <c:varyColors val="0"/>
        <c:ser>
          <c:idx val="0"/>
          <c:order val="0"/>
          <c:tx>
            <c:strRef>
              <c:f>Sheet1!$B$1</c:f>
              <c:strCache>
                <c:ptCount val="1"/>
                <c:pt idx="0">
                  <c:v>CPI同比增长（%）</c:v>
                </c:pt>
              </c:strCache>
            </c:strRef>
          </c:tx>
          <c:spPr>
            <a:ln w="28575" cap="rnd" cmpd="sng" algn="ctr">
              <a:solidFill>
                <a:schemeClr val="accent1">
                  <a:shade val="95000"/>
                  <a:satMod val="105000"/>
                </a:schemeClr>
              </a:solidFill>
              <a:prstDash val="solid"/>
              <a:round/>
            </a:ln>
            <a:effectLst/>
          </c:spPr>
          <c:marker>
            <c:symbol val="none"/>
          </c:marker>
          <c:cat>
            <c:strRef>
              <c:f>Sheet1!$A$122:$A$154</c:f>
              <c:strCache>
                <c:ptCount val="33"/>
                <c:pt idx="0">
                  <c:v>22'01</c:v>
                </c:pt>
                <c:pt idx="1">
                  <c:v>22'02</c:v>
                </c:pt>
                <c:pt idx="2">
                  <c:v>22'03</c:v>
                </c:pt>
                <c:pt idx="3">
                  <c:v>22'04</c:v>
                </c:pt>
                <c:pt idx="4">
                  <c:v>22'05</c:v>
                </c:pt>
                <c:pt idx="5">
                  <c:v>22'06</c:v>
                </c:pt>
                <c:pt idx="6">
                  <c:v>22'07</c:v>
                </c:pt>
                <c:pt idx="7">
                  <c:v>22'08</c:v>
                </c:pt>
                <c:pt idx="8">
                  <c:v>22'09</c:v>
                </c:pt>
                <c:pt idx="9">
                  <c:v>22'10</c:v>
                </c:pt>
                <c:pt idx="10">
                  <c:v>22'11</c:v>
                </c:pt>
                <c:pt idx="11">
                  <c:v>22'12</c:v>
                </c:pt>
                <c:pt idx="12">
                  <c:v>23'01</c:v>
                </c:pt>
                <c:pt idx="13">
                  <c:v>23'02</c:v>
                </c:pt>
                <c:pt idx="14">
                  <c:v>23'03</c:v>
                </c:pt>
                <c:pt idx="15">
                  <c:v>23'04</c:v>
                </c:pt>
                <c:pt idx="16">
                  <c:v>23'05</c:v>
                </c:pt>
                <c:pt idx="17">
                  <c:v>23'06</c:v>
                </c:pt>
                <c:pt idx="18">
                  <c:v>23'07</c:v>
                </c:pt>
                <c:pt idx="19">
                  <c:v>23'08</c:v>
                </c:pt>
                <c:pt idx="20">
                  <c:v>23'09</c:v>
                </c:pt>
                <c:pt idx="21">
                  <c:v>23'10</c:v>
                </c:pt>
                <c:pt idx="22">
                  <c:v>23'11</c:v>
                </c:pt>
                <c:pt idx="23">
                  <c:v>23'12</c:v>
                </c:pt>
                <c:pt idx="24">
                  <c:v>24'01</c:v>
                </c:pt>
                <c:pt idx="25">
                  <c:v>24'02</c:v>
                </c:pt>
                <c:pt idx="26">
                  <c:v>24'03</c:v>
                </c:pt>
                <c:pt idx="27">
                  <c:v>24'04</c:v>
                </c:pt>
                <c:pt idx="28">
                  <c:v>24'05</c:v>
                </c:pt>
                <c:pt idx="29">
                  <c:v>24'06</c:v>
                </c:pt>
                <c:pt idx="30">
                  <c:v>24'07</c:v>
                </c:pt>
                <c:pt idx="31">
                  <c:v>24'08</c:v>
                </c:pt>
                <c:pt idx="32">
                  <c:v>24'09</c:v>
                </c:pt>
              </c:strCache>
            </c:strRef>
          </c:cat>
          <c:val>
            <c:numRef>
              <c:f>Sheet1!$B$122:$B$154</c:f>
              <c:numCache>
                <c:formatCode>0.0</c:formatCode>
                <c:ptCount val="33"/>
                <c:pt idx="0">
                  <c:v>0.9</c:v>
                </c:pt>
                <c:pt idx="1">
                  <c:v>0.9</c:v>
                </c:pt>
                <c:pt idx="2">
                  <c:v>1.5</c:v>
                </c:pt>
                <c:pt idx="3">
                  <c:v>2.1</c:v>
                </c:pt>
                <c:pt idx="4">
                  <c:v>2.1</c:v>
                </c:pt>
                <c:pt idx="5">
                  <c:v>2.5</c:v>
                </c:pt>
                <c:pt idx="6">
                  <c:v>2.7</c:v>
                </c:pt>
                <c:pt idx="7">
                  <c:v>2.5</c:v>
                </c:pt>
                <c:pt idx="8">
                  <c:v>2.8</c:v>
                </c:pt>
                <c:pt idx="9">
                  <c:v>2.1</c:v>
                </c:pt>
                <c:pt idx="10">
                  <c:v>1.6</c:v>
                </c:pt>
                <c:pt idx="11">
                  <c:v>1.8</c:v>
                </c:pt>
                <c:pt idx="12">
                  <c:v>2.1</c:v>
                </c:pt>
                <c:pt idx="13">
                  <c:v>1</c:v>
                </c:pt>
                <c:pt idx="14">
                  <c:v>0.7</c:v>
                </c:pt>
                <c:pt idx="15">
                  <c:v>0.1</c:v>
                </c:pt>
                <c:pt idx="16">
                  <c:v>0.2</c:v>
                </c:pt>
                <c:pt idx="17">
                  <c:v>0</c:v>
                </c:pt>
                <c:pt idx="18">
                  <c:v>-0.3</c:v>
                </c:pt>
                <c:pt idx="19">
                  <c:v>0.1</c:v>
                </c:pt>
                <c:pt idx="20">
                  <c:v>0</c:v>
                </c:pt>
                <c:pt idx="21">
                  <c:v>-0.2</c:v>
                </c:pt>
                <c:pt idx="22">
                  <c:v>-0.5</c:v>
                </c:pt>
                <c:pt idx="23">
                  <c:v>-0.3</c:v>
                </c:pt>
                <c:pt idx="24">
                  <c:v>-0.8</c:v>
                </c:pt>
                <c:pt idx="25">
                  <c:v>0.7</c:v>
                </c:pt>
                <c:pt idx="26">
                  <c:v>0.1</c:v>
                </c:pt>
                <c:pt idx="27">
                  <c:v>0.3</c:v>
                </c:pt>
                <c:pt idx="28">
                  <c:v>0.3</c:v>
                </c:pt>
                <c:pt idx="29">
                  <c:v>0.2</c:v>
                </c:pt>
                <c:pt idx="30">
                  <c:v>0.5</c:v>
                </c:pt>
                <c:pt idx="31">
                  <c:v>0.6</c:v>
                </c:pt>
                <c:pt idx="32">
                  <c:v>0.4</c:v>
                </c:pt>
              </c:numCache>
            </c:numRef>
          </c:val>
          <c:smooth val="1"/>
          <c:extLst>
            <c:ext xmlns:c16="http://schemas.microsoft.com/office/drawing/2014/chart" uri="{C3380CC4-5D6E-409C-BE32-E72D297353CC}">
              <c16:uniqueId val="{00000000-A940-489C-AF08-88DBFC964050}"/>
            </c:ext>
          </c:extLst>
        </c:ser>
        <c:ser>
          <c:idx val="1"/>
          <c:order val="1"/>
          <c:tx>
            <c:strRef>
              <c:f>Sheet1!$C$1</c:f>
              <c:strCache>
                <c:ptCount val="1"/>
                <c:pt idx="0">
                  <c:v>PPI同比增长（%）</c:v>
                </c:pt>
              </c:strCache>
            </c:strRef>
          </c:tx>
          <c:spPr>
            <a:ln w="28575" cap="rnd" cmpd="sng" algn="ctr">
              <a:solidFill>
                <a:srgbClr val="E9CFA6">
                  <a:lumMod val="75000"/>
                </a:srgbClr>
              </a:solidFill>
              <a:prstDash val="solid"/>
              <a:round/>
            </a:ln>
            <a:effectLst/>
          </c:spPr>
          <c:marker>
            <c:symbol val="none"/>
          </c:marker>
          <c:cat>
            <c:strRef>
              <c:f>Sheet1!$A$122:$A$154</c:f>
              <c:strCache>
                <c:ptCount val="33"/>
                <c:pt idx="0">
                  <c:v>22'01</c:v>
                </c:pt>
                <c:pt idx="1">
                  <c:v>22'02</c:v>
                </c:pt>
                <c:pt idx="2">
                  <c:v>22'03</c:v>
                </c:pt>
                <c:pt idx="3">
                  <c:v>22'04</c:v>
                </c:pt>
                <c:pt idx="4">
                  <c:v>22'05</c:v>
                </c:pt>
                <c:pt idx="5">
                  <c:v>22'06</c:v>
                </c:pt>
                <c:pt idx="6">
                  <c:v>22'07</c:v>
                </c:pt>
                <c:pt idx="7">
                  <c:v>22'08</c:v>
                </c:pt>
                <c:pt idx="8">
                  <c:v>22'09</c:v>
                </c:pt>
                <c:pt idx="9">
                  <c:v>22'10</c:v>
                </c:pt>
                <c:pt idx="10">
                  <c:v>22'11</c:v>
                </c:pt>
                <c:pt idx="11">
                  <c:v>22'12</c:v>
                </c:pt>
                <c:pt idx="12">
                  <c:v>23'01</c:v>
                </c:pt>
                <c:pt idx="13">
                  <c:v>23'02</c:v>
                </c:pt>
                <c:pt idx="14">
                  <c:v>23'03</c:v>
                </c:pt>
                <c:pt idx="15">
                  <c:v>23'04</c:v>
                </c:pt>
                <c:pt idx="16">
                  <c:v>23'05</c:v>
                </c:pt>
                <c:pt idx="17">
                  <c:v>23'06</c:v>
                </c:pt>
                <c:pt idx="18">
                  <c:v>23'07</c:v>
                </c:pt>
                <c:pt idx="19">
                  <c:v>23'08</c:v>
                </c:pt>
                <c:pt idx="20">
                  <c:v>23'09</c:v>
                </c:pt>
                <c:pt idx="21">
                  <c:v>23'10</c:v>
                </c:pt>
                <c:pt idx="22">
                  <c:v>23'11</c:v>
                </c:pt>
                <c:pt idx="23">
                  <c:v>23'12</c:v>
                </c:pt>
                <c:pt idx="24">
                  <c:v>24'01</c:v>
                </c:pt>
                <c:pt idx="25">
                  <c:v>24'02</c:v>
                </c:pt>
                <c:pt idx="26">
                  <c:v>24'03</c:v>
                </c:pt>
                <c:pt idx="27">
                  <c:v>24'04</c:v>
                </c:pt>
                <c:pt idx="28">
                  <c:v>24'05</c:v>
                </c:pt>
                <c:pt idx="29">
                  <c:v>24'06</c:v>
                </c:pt>
                <c:pt idx="30">
                  <c:v>24'07</c:v>
                </c:pt>
                <c:pt idx="31">
                  <c:v>24'08</c:v>
                </c:pt>
                <c:pt idx="32">
                  <c:v>24'09</c:v>
                </c:pt>
              </c:strCache>
            </c:strRef>
          </c:cat>
          <c:val>
            <c:numRef>
              <c:f>Sheet1!$C$122:$C$154</c:f>
              <c:numCache>
                <c:formatCode>0.0</c:formatCode>
                <c:ptCount val="33"/>
                <c:pt idx="0">
                  <c:v>9.1</c:v>
                </c:pt>
                <c:pt idx="1">
                  <c:v>8.8000000000000007</c:v>
                </c:pt>
                <c:pt idx="2">
                  <c:v>8.3000000000000007</c:v>
                </c:pt>
                <c:pt idx="3">
                  <c:v>8</c:v>
                </c:pt>
                <c:pt idx="4">
                  <c:v>6.4</c:v>
                </c:pt>
                <c:pt idx="5">
                  <c:v>6.1</c:v>
                </c:pt>
                <c:pt idx="6">
                  <c:v>4.2</c:v>
                </c:pt>
                <c:pt idx="7">
                  <c:v>2.2999999999999998</c:v>
                </c:pt>
                <c:pt idx="8">
                  <c:v>0.9</c:v>
                </c:pt>
                <c:pt idx="9">
                  <c:v>-1.3</c:v>
                </c:pt>
                <c:pt idx="10">
                  <c:v>-1.3</c:v>
                </c:pt>
                <c:pt idx="11">
                  <c:v>-0.7</c:v>
                </c:pt>
                <c:pt idx="12">
                  <c:v>-0.8</c:v>
                </c:pt>
                <c:pt idx="13">
                  <c:v>-1.4</c:v>
                </c:pt>
                <c:pt idx="14">
                  <c:v>-2.5</c:v>
                </c:pt>
                <c:pt idx="15">
                  <c:v>-3.6</c:v>
                </c:pt>
                <c:pt idx="16">
                  <c:v>-4.5999999999999996</c:v>
                </c:pt>
                <c:pt idx="17">
                  <c:v>-5.4</c:v>
                </c:pt>
                <c:pt idx="18">
                  <c:v>-4.4000000000000004</c:v>
                </c:pt>
                <c:pt idx="19">
                  <c:v>-3</c:v>
                </c:pt>
                <c:pt idx="20">
                  <c:v>-2.5</c:v>
                </c:pt>
                <c:pt idx="21">
                  <c:v>-2.6</c:v>
                </c:pt>
                <c:pt idx="22">
                  <c:v>-3</c:v>
                </c:pt>
                <c:pt idx="23">
                  <c:v>-2.7</c:v>
                </c:pt>
                <c:pt idx="24">
                  <c:v>-2.5</c:v>
                </c:pt>
                <c:pt idx="25">
                  <c:v>-2.7</c:v>
                </c:pt>
                <c:pt idx="26">
                  <c:v>-2.8</c:v>
                </c:pt>
                <c:pt idx="27">
                  <c:v>-2.5</c:v>
                </c:pt>
                <c:pt idx="28">
                  <c:v>-1.4</c:v>
                </c:pt>
                <c:pt idx="29">
                  <c:v>-0.8</c:v>
                </c:pt>
                <c:pt idx="30">
                  <c:v>-0.8</c:v>
                </c:pt>
                <c:pt idx="31">
                  <c:v>-1.8</c:v>
                </c:pt>
                <c:pt idx="32">
                  <c:v>-2.8</c:v>
                </c:pt>
              </c:numCache>
            </c:numRef>
          </c:val>
          <c:smooth val="1"/>
          <c:extLst>
            <c:ext xmlns:c16="http://schemas.microsoft.com/office/drawing/2014/chart" uri="{C3380CC4-5D6E-409C-BE32-E72D297353CC}">
              <c16:uniqueId val="{00000001-A940-489C-AF08-88DBFC964050}"/>
            </c:ext>
          </c:extLst>
        </c:ser>
        <c:dLbls>
          <c:showLegendKey val="0"/>
          <c:showVal val="0"/>
          <c:showCatName val="0"/>
          <c:showSerName val="0"/>
          <c:showPercent val="0"/>
          <c:showBubbleSize val="0"/>
        </c:dLbls>
        <c:smooth val="0"/>
        <c:axId val="697246904"/>
        <c:axId val="697247296"/>
      </c:lineChart>
      <c:catAx>
        <c:axId val="697246904"/>
        <c:scaling>
          <c:orientation val="minMax"/>
        </c:scaling>
        <c:delete val="0"/>
        <c:axPos val="b"/>
        <c:numFmt formatCode="General" sourceLinked="1"/>
        <c:majorTickMark val="none"/>
        <c:minorTickMark val="none"/>
        <c:tickLblPos val="low"/>
        <c:spPr>
          <a:noFill/>
          <a:ln w="9525" cap="flat" cmpd="sng" algn="ctr">
            <a:solidFill>
              <a:schemeClr val="tx1"/>
            </a:solidFill>
            <a:prstDash val="solid"/>
            <a:round/>
          </a:ln>
          <a:effectLst/>
        </c:spPr>
        <c:txPr>
          <a:bodyPr rot="0" spcFirstLastPara="1" vertOverflow="ellipsis" vert="eaVert" wrap="square" anchor="ctr" anchorCtr="1"/>
          <a:lstStyle/>
          <a:p>
            <a:pPr>
              <a:defRPr sz="800" b="0" i="0" u="none" strike="noStrike" kern="1200" baseline="0">
                <a:solidFill>
                  <a:schemeClr val="tx1"/>
                </a:solidFill>
                <a:latin typeface="Calibri" panose="020F0502020204030204" pitchFamily="34" charset="0"/>
                <a:ea typeface="+mn-ea"/>
                <a:cs typeface="Calibri" panose="020F0502020204030204" pitchFamily="34" charset="0"/>
                <a:sym typeface="+mn-lt"/>
              </a:defRPr>
            </a:pPr>
            <a:endParaRPr lang="zh-CN"/>
          </a:p>
        </c:txPr>
        <c:crossAx val="697247296"/>
        <c:crosses val="autoZero"/>
        <c:auto val="1"/>
        <c:lblAlgn val="ctr"/>
        <c:lblOffset val="100"/>
        <c:tickLblSkip val="2"/>
        <c:tickMarkSkip val="1"/>
        <c:noMultiLvlLbl val="0"/>
      </c:catAx>
      <c:valAx>
        <c:axId val="697247296"/>
        <c:scaling>
          <c:orientation val="minMax"/>
        </c:scaling>
        <c:delete val="0"/>
        <c:axPos val="l"/>
        <c:numFmt formatCode="General" sourceLinked="0"/>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ea"/>
                <a:sym typeface="+mn-lt"/>
              </a:defRPr>
            </a:pPr>
            <a:endParaRPr lang="zh-CN"/>
          </a:p>
        </c:txPr>
        <c:crossAx val="697246904"/>
        <c:crossesAt val="1"/>
        <c:crossBetween val="between"/>
      </c:valAx>
      <c:spPr>
        <a:noFill/>
        <a:ln w="25403">
          <a:noFill/>
        </a:ln>
        <a:effectLst/>
      </c:spPr>
    </c:plotArea>
    <c:legend>
      <c:legendPos val="t"/>
      <c:layout>
        <c:manualLayout>
          <c:xMode val="edge"/>
          <c:yMode val="edge"/>
          <c:x val="0"/>
          <c:y val="6.5473888888888887E-2"/>
          <c:w val="0.92433603020496224"/>
          <c:h val="0.11229549808429121"/>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solidFill>
              <a:latin typeface="+mn-lt"/>
              <a:ea typeface="+mn-ea"/>
              <a:cs typeface="+mn-ea"/>
              <a:sym typeface="+mn-lt"/>
            </a:defRPr>
          </a:pPr>
          <a:endParaRPr lang="zh-CN"/>
        </a:p>
      </c:txPr>
    </c:legend>
    <c:plotVisOnly val="1"/>
    <c:dispBlanksAs val="gap"/>
    <c:showDLblsOverMax val="0"/>
  </c:chart>
  <c:spPr>
    <a:noFill/>
    <a:ln w="6350" cap="flat" cmpd="sng" algn="ctr">
      <a:solidFill>
        <a:sysClr val="window" lastClr="FFFFFF">
          <a:lumMod val="85000"/>
        </a:sysClr>
      </a:solidFill>
      <a:prstDash val="solid"/>
      <a:miter lim="800000"/>
    </a:ln>
    <a:effectLst/>
  </c:spPr>
  <c:txPr>
    <a:bodyPr/>
    <a:lstStyle/>
    <a:p>
      <a:pPr>
        <a:defRPr sz="1000">
          <a:latin typeface="+mn-lt"/>
          <a:ea typeface="+mn-ea"/>
          <a:cs typeface="+mn-ea"/>
          <a:sym typeface="+mn-lt"/>
        </a:defRPr>
      </a:pPr>
      <a:endParaRPr lang="zh-CN"/>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3485714285714282E-2"/>
          <c:y val="0.23798926658618638"/>
          <c:w val="0.88666498375005431"/>
          <c:h val="0.53340055555555566"/>
        </c:manualLayout>
      </c:layout>
      <c:lineChart>
        <c:grouping val="standard"/>
        <c:varyColors val="0"/>
        <c:ser>
          <c:idx val="0"/>
          <c:order val="0"/>
          <c:tx>
            <c:strRef>
              <c:f>Sheet1!$C$1</c:f>
              <c:strCache>
                <c:ptCount val="1"/>
                <c:pt idx="0">
                  <c:v>生产指数（%）</c:v>
                </c:pt>
              </c:strCache>
            </c:strRef>
          </c:tx>
          <c:spPr>
            <a:ln w="28575" cap="rnd" cmpd="sng" algn="ctr">
              <a:solidFill>
                <a:schemeClr val="accent3">
                  <a:lumMod val="40000"/>
                  <a:lumOff val="60000"/>
                </a:schemeClr>
              </a:solidFill>
              <a:prstDash val="solid"/>
              <a:round/>
            </a:ln>
            <a:effectLst/>
          </c:spPr>
          <c:marker>
            <c:symbol val="none"/>
          </c:marker>
          <c:cat>
            <c:strRef>
              <c:f>Sheet1!$B$122:$B$154</c:f>
              <c:strCache>
                <c:ptCount val="33"/>
                <c:pt idx="0">
                  <c:v>22-01</c:v>
                </c:pt>
                <c:pt idx="1">
                  <c:v>22-02</c:v>
                </c:pt>
                <c:pt idx="2">
                  <c:v>22-3</c:v>
                </c:pt>
                <c:pt idx="3">
                  <c:v>22-4</c:v>
                </c:pt>
                <c:pt idx="4">
                  <c:v>22-5</c:v>
                </c:pt>
                <c:pt idx="5">
                  <c:v>22-6</c:v>
                </c:pt>
                <c:pt idx="6">
                  <c:v>22-7</c:v>
                </c:pt>
                <c:pt idx="7">
                  <c:v>22-8</c:v>
                </c:pt>
                <c:pt idx="8">
                  <c:v>22-9</c:v>
                </c:pt>
                <c:pt idx="9">
                  <c:v>22-10</c:v>
                </c:pt>
                <c:pt idx="10">
                  <c:v>22-11</c:v>
                </c:pt>
                <c:pt idx="11">
                  <c:v>22-12</c:v>
                </c:pt>
                <c:pt idx="12">
                  <c:v>23-1</c:v>
                </c:pt>
                <c:pt idx="13">
                  <c:v>23-2</c:v>
                </c:pt>
                <c:pt idx="14">
                  <c:v>23-3</c:v>
                </c:pt>
                <c:pt idx="15">
                  <c:v>23-4</c:v>
                </c:pt>
                <c:pt idx="16">
                  <c:v>23-5</c:v>
                </c:pt>
                <c:pt idx="17">
                  <c:v>23-6</c:v>
                </c:pt>
                <c:pt idx="18">
                  <c:v>23-7</c:v>
                </c:pt>
                <c:pt idx="19">
                  <c:v>23-8</c:v>
                </c:pt>
                <c:pt idx="20">
                  <c:v>23-9</c:v>
                </c:pt>
                <c:pt idx="21">
                  <c:v>23-10</c:v>
                </c:pt>
                <c:pt idx="22">
                  <c:v>23-11</c:v>
                </c:pt>
                <c:pt idx="23">
                  <c:v>23-12</c:v>
                </c:pt>
                <c:pt idx="24">
                  <c:v>24-1</c:v>
                </c:pt>
                <c:pt idx="25">
                  <c:v>24-2</c:v>
                </c:pt>
                <c:pt idx="26">
                  <c:v>24-3</c:v>
                </c:pt>
                <c:pt idx="27">
                  <c:v>24-4</c:v>
                </c:pt>
                <c:pt idx="28">
                  <c:v>24-5</c:v>
                </c:pt>
                <c:pt idx="29">
                  <c:v>24-6</c:v>
                </c:pt>
                <c:pt idx="30">
                  <c:v>24-7</c:v>
                </c:pt>
                <c:pt idx="31">
                  <c:v>24-8</c:v>
                </c:pt>
                <c:pt idx="32">
                  <c:v>24-9</c:v>
                </c:pt>
              </c:strCache>
            </c:strRef>
          </c:cat>
          <c:val>
            <c:numRef>
              <c:f>Sheet1!$C$122:$C$154</c:f>
              <c:numCache>
                <c:formatCode>General</c:formatCode>
                <c:ptCount val="33"/>
                <c:pt idx="0">
                  <c:v>50.9</c:v>
                </c:pt>
                <c:pt idx="1">
                  <c:v>50.4</c:v>
                </c:pt>
                <c:pt idx="2">
                  <c:v>49.5</c:v>
                </c:pt>
                <c:pt idx="3">
                  <c:v>44.4</c:v>
                </c:pt>
                <c:pt idx="4">
                  <c:v>49.7</c:v>
                </c:pt>
                <c:pt idx="5">
                  <c:v>52.8</c:v>
                </c:pt>
                <c:pt idx="6">
                  <c:v>49.8</c:v>
                </c:pt>
                <c:pt idx="7">
                  <c:v>49.8</c:v>
                </c:pt>
                <c:pt idx="8">
                  <c:v>51.5</c:v>
                </c:pt>
                <c:pt idx="9">
                  <c:v>49.6</c:v>
                </c:pt>
                <c:pt idx="10">
                  <c:v>47.8</c:v>
                </c:pt>
                <c:pt idx="11">
                  <c:v>44.6</c:v>
                </c:pt>
                <c:pt idx="12">
                  <c:v>49.8</c:v>
                </c:pt>
                <c:pt idx="13">
                  <c:v>56.7</c:v>
                </c:pt>
                <c:pt idx="14">
                  <c:v>54.6</c:v>
                </c:pt>
                <c:pt idx="15">
                  <c:v>50.2</c:v>
                </c:pt>
                <c:pt idx="16">
                  <c:v>49.6</c:v>
                </c:pt>
                <c:pt idx="17">
                  <c:v>50.3</c:v>
                </c:pt>
                <c:pt idx="18">
                  <c:v>50.2</c:v>
                </c:pt>
                <c:pt idx="19">
                  <c:v>51.9</c:v>
                </c:pt>
                <c:pt idx="20">
                  <c:v>52.7</c:v>
                </c:pt>
                <c:pt idx="21">
                  <c:v>50.9</c:v>
                </c:pt>
                <c:pt idx="22">
                  <c:v>50.7</c:v>
                </c:pt>
                <c:pt idx="23">
                  <c:v>50.2</c:v>
                </c:pt>
                <c:pt idx="24">
                  <c:v>51.3</c:v>
                </c:pt>
                <c:pt idx="25">
                  <c:v>49.8</c:v>
                </c:pt>
                <c:pt idx="26">
                  <c:v>52.2</c:v>
                </c:pt>
                <c:pt idx="27">
                  <c:v>52.9</c:v>
                </c:pt>
                <c:pt idx="28">
                  <c:v>50.8</c:v>
                </c:pt>
                <c:pt idx="29">
                  <c:v>50.6</c:v>
                </c:pt>
                <c:pt idx="30">
                  <c:v>50.1</c:v>
                </c:pt>
                <c:pt idx="31">
                  <c:v>49.8</c:v>
                </c:pt>
                <c:pt idx="32">
                  <c:v>51.2</c:v>
                </c:pt>
              </c:numCache>
            </c:numRef>
          </c:val>
          <c:smooth val="1"/>
          <c:extLst>
            <c:ext xmlns:c16="http://schemas.microsoft.com/office/drawing/2014/chart" uri="{C3380CC4-5D6E-409C-BE32-E72D297353CC}">
              <c16:uniqueId val="{00000000-C4D5-4B16-A54B-7A36FA0CA73C}"/>
            </c:ext>
          </c:extLst>
        </c:ser>
        <c:ser>
          <c:idx val="1"/>
          <c:order val="1"/>
          <c:tx>
            <c:strRef>
              <c:f>Sheet1!$D$1</c:f>
              <c:strCache>
                <c:ptCount val="1"/>
                <c:pt idx="0">
                  <c:v>库存指数（%）</c:v>
                </c:pt>
              </c:strCache>
            </c:strRef>
          </c:tx>
          <c:spPr>
            <a:ln w="28575" cap="rnd" cmpd="sng" algn="ctr">
              <a:solidFill>
                <a:schemeClr val="accent2"/>
              </a:solidFill>
              <a:prstDash val="solid"/>
              <a:round/>
            </a:ln>
            <a:effectLst/>
          </c:spPr>
          <c:marker>
            <c:symbol val="none"/>
          </c:marker>
          <c:cat>
            <c:strRef>
              <c:f>Sheet1!$B$122:$B$154</c:f>
              <c:strCache>
                <c:ptCount val="33"/>
                <c:pt idx="0">
                  <c:v>22-01</c:v>
                </c:pt>
                <c:pt idx="1">
                  <c:v>22-02</c:v>
                </c:pt>
                <c:pt idx="2">
                  <c:v>22-3</c:v>
                </c:pt>
                <c:pt idx="3">
                  <c:v>22-4</c:v>
                </c:pt>
                <c:pt idx="4">
                  <c:v>22-5</c:v>
                </c:pt>
                <c:pt idx="5">
                  <c:v>22-6</c:v>
                </c:pt>
                <c:pt idx="6">
                  <c:v>22-7</c:v>
                </c:pt>
                <c:pt idx="7">
                  <c:v>22-8</c:v>
                </c:pt>
                <c:pt idx="8">
                  <c:v>22-9</c:v>
                </c:pt>
                <c:pt idx="9">
                  <c:v>22-10</c:v>
                </c:pt>
                <c:pt idx="10">
                  <c:v>22-11</c:v>
                </c:pt>
                <c:pt idx="11">
                  <c:v>22-12</c:v>
                </c:pt>
                <c:pt idx="12">
                  <c:v>23-1</c:v>
                </c:pt>
                <c:pt idx="13">
                  <c:v>23-2</c:v>
                </c:pt>
                <c:pt idx="14">
                  <c:v>23-3</c:v>
                </c:pt>
                <c:pt idx="15">
                  <c:v>23-4</c:v>
                </c:pt>
                <c:pt idx="16">
                  <c:v>23-5</c:v>
                </c:pt>
                <c:pt idx="17">
                  <c:v>23-6</c:v>
                </c:pt>
                <c:pt idx="18">
                  <c:v>23-7</c:v>
                </c:pt>
                <c:pt idx="19">
                  <c:v>23-8</c:v>
                </c:pt>
                <c:pt idx="20">
                  <c:v>23-9</c:v>
                </c:pt>
                <c:pt idx="21">
                  <c:v>23-10</c:v>
                </c:pt>
                <c:pt idx="22">
                  <c:v>23-11</c:v>
                </c:pt>
                <c:pt idx="23">
                  <c:v>23-12</c:v>
                </c:pt>
                <c:pt idx="24">
                  <c:v>24-1</c:v>
                </c:pt>
                <c:pt idx="25">
                  <c:v>24-2</c:v>
                </c:pt>
                <c:pt idx="26">
                  <c:v>24-3</c:v>
                </c:pt>
                <c:pt idx="27">
                  <c:v>24-4</c:v>
                </c:pt>
                <c:pt idx="28">
                  <c:v>24-5</c:v>
                </c:pt>
                <c:pt idx="29">
                  <c:v>24-6</c:v>
                </c:pt>
                <c:pt idx="30">
                  <c:v>24-7</c:v>
                </c:pt>
                <c:pt idx="31">
                  <c:v>24-8</c:v>
                </c:pt>
                <c:pt idx="32">
                  <c:v>24-9</c:v>
                </c:pt>
              </c:strCache>
            </c:strRef>
          </c:cat>
          <c:val>
            <c:numRef>
              <c:f>Sheet1!$D$122:$D$154</c:f>
              <c:numCache>
                <c:formatCode>General</c:formatCode>
                <c:ptCount val="33"/>
                <c:pt idx="0">
                  <c:v>49.1</c:v>
                </c:pt>
                <c:pt idx="1">
                  <c:v>48.1</c:v>
                </c:pt>
                <c:pt idx="2">
                  <c:v>47.3</c:v>
                </c:pt>
                <c:pt idx="3">
                  <c:v>46.5</c:v>
                </c:pt>
                <c:pt idx="4">
                  <c:v>47.9</c:v>
                </c:pt>
                <c:pt idx="5">
                  <c:v>48.1</c:v>
                </c:pt>
                <c:pt idx="6">
                  <c:v>47.9</c:v>
                </c:pt>
                <c:pt idx="7">
                  <c:v>48</c:v>
                </c:pt>
                <c:pt idx="8">
                  <c:v>47.6</c:v>
                </c:pt>
                <c:pt idx="9">
                  <c:v>47.7</c:v>
                </c:pt>
                <c:pt idx="10">
                  <c:v>46.7</c:v>
                </c:pt>
                <c:pt idx="11">
                  <c:v>47.1</c:v>
                </c:pt>
                <c:pt idx="12">
                  <c:v>49.6</c:v>
                </c:pt>
                <c:pt idx="13">
                  <c:v>49.8</c:v>
                </c:pt>
                <c:pt idx="14">
                  <c:v>48.3</c:v>
                </c:pt>
                <c:pt idx="15">
                  <c:v>47.9</c:v>
                </c:pt>
                <c:pt idx="16">
                  <c:v>47.6</c:v>
                </c:pt>
                <c:pt idx="17">
                  <c:v>47.4</c:v>
                </c:pt>
                <c:pt idx="18">
                  <c:v>48.2</c:v>
                </c:pt>
                <c:pt idx="19">
                  <c:v>48.4</c:v>
                </c:pt>
                <c:pt idx="20">
                  <c:v>48.5</c:v>
                </c:pt>
                <c:pt idx="21">
                  <c:v>48.2</c:v>
                </c:pt>
                <c:pt idx="22">
                  <c:v>48</c:v>
                </c:pt>
                <c:pt idx="23">
                  <c:v>47.7</c:v>
                </c:pt>
                <c:pt idx="24">
                  <c:v>47.6</c:v>
                </c:pt>
                <c:pt idx="25">
                  <c:v>47.4</c:v>
                </c:pt>
                <c:pt idx="26">
                  <c:v>48.1</c:v>
                </c:pt>
                <c:pt idx="27">
                  <c:v>48.1</c:v>
                </c:pt>
                <c:pt idx="28">
                  <c:v>47.8</c:v>
                </c:pt>
                <c:pt idx="29">
                  <c:v>47.6</c:v>
                </c:pt>
                <c:pt idx="30">
                  <c:v>47.8</c:v>
                </c:pt>
                <c:pt idx="31">
                  <c:v>47.6</c:v>
                </c:pt>
                <c:pt idx="32">
                  <c:v>47.7</c:v>
                </c:pt>
              </c:numCache>
            </c:numRef>
          </c:val>
          <c:smooth val="1"/>
          <c:extLst>
            <c:ext xmlns:c16="http://schemas.microsoft.com/office/drawing/2014/chart" uri="{C3380CC4-5D6E-409C-BE32-E72D297353CC}">
              <c16:uniqueId val="{00000001-C4D5-4B16-A54B-7A36FA0CA73C}"/>
            </c:ext>
          </c:extLst>
        </c:ser>
        <c:ser>
          <c:idx val="2"/>
          <c:order val="2"/>
          <c:tx>
            <c:strRef>
              <c:f>Sheet1!$E$1</c:f>
              <c:strCache>
                <c:ptCount val="1"/>
                <c:pt idx="0">
                  <c:v>新订单指数（%）</c:v>
                </c:pt>
              </c:strCache>
            </c:strRef>
          </c:tx>
          <c:spPr>
            <a:ln w="28575" cap="rnd" cmpd="sng" algn="ctr">
              <a:solidFill>
                <a:schemeClr val="accent6">
                  <a:lumMod val="40000"/>
                  <a:lumOff val="60000"/>
                </a:schemeClr>
              </a:solidFill>
              <a:prstDash val="solid"/>
              <a:round/>
            </a:ln>
            <a:effectLst/>
          </c:spPr>
          <c:marker>
            <c:symbol val="none"/>
          </c:marker>
          <c:cat>
            <c:strRef>
              <c:f>Sheet1!$B$122:$B$154</c:f>
              <c:strCache>
                <c:ptCount val="33"/>
                <c:pt idx="0">
                  <c:v>22-01</c:v>
                </c:pt>
                <c:pt idx="1">
                  <c:v>22-02</c:v>
                </c:pt>
                <c:pt idx="2">
                  <c:v>22-3</c:v>
                </c:pt>
                <c:pt idx="3">
                  <c:v>22-4</c:v>
                </c:pt>
                <c:pt idx="4">
                  <c:v>22-5</c:v>
                </c:pt>
                <c:pt idx="5">
                  <c:v>22-6</c:v>
                </c:pt>
                <c:pt idx="6">
                  <c:v>22-7</c:v>
                </c:pt>
                <c:pt idx="7">
                  <c:v>22-8</c:v>
                </c:pt>
                <c:pt idx="8">
                  <c:v>22-9</c:v>
                </c:pt>
                <c:pt idx="9">
                  <c:v>22-10</c:v>
                </c:pt>
                <c:pt idx="10">
                  <c:v>22-11</c:v>
                </c:pt>
                <c:pt idx="11">
                  <c:v>22-12</c:v>
                </c:pt>
                <c:pt idx="12">
                  <c:v>23-1</c:v>
                </c:pt>
                <c:pt idx="13">
                  <c:v>23-2</c:v>
                </c:pt>
                <c:pt idx="14">
                  <c:v>23-3</c:v>
                </c:pt>
                <c:pt idx="15">
                  <c:v>23-4</c:v>
                </c:pt>
                <c:pt idx="16">
                  <c:v>23-5</c:v>
                </c:pt>
                <c:pt idx="17">
                  <c:v>23-6</c:v>
                </c:pt>
                <c:pt idx="18">
                  <c:v>23-7</c:v>
                </c:pt>
                <c:pt idx="19">
                  <c:v>23-8</c:v>
                </c:pt>
                <c:pt idx="20">
                  <c:v>23-9</c:v>
                </c:pt>
                <c:pt idx="21">
                  <c:v>23-10</c:v>
                </c:pt>
                <c:pt idx="22">
                  <c:v>23-11</c:v>
                </c:pt>
                <c:pt idx="23">
                  <c:v>23-12</c:v>
                </c:pt>
                <c:pt idx="24">
                  <c:v>24-1</c:v>
                </c:pt>
                <c:pt idx="25">
                  <c:v>24-2</c:v>
                </c:pt>
                <c:pt idx="26">
                  <c:v>24-3</c:v>
                </c:pt>
                <c:pt idx="27">
                  <c:v>24-4</c:v>
                </c:pt>
                <c:pt idx="28">
                  <c:v>24-5</c:v>
                </c:pt>
                <c:pt idx="29">
                  <c:v>24-6</c:v>
                </c:pt>
                <c:pt idx="30">
                  <c:v>24-7</c:v>
                </c:pt>
                <c:pt idx="31">
                  <c:v>24-8</c:v>
                </c:pt>
                <c:pt idx="32">
                  <c:v>24-9</c:v>
                </c:pt>
              </c:strCache>
            </c:strRef>
          </c:cat>
          <c:val>
            <c:numRef>
              <c:f>Sheet1!$E$122:$E$154</c:f>
              <c:numCache>
                <c:formatCode>General</c:formatCode>
                <c:ptCount val="33"/>
                <c:pt idx="0">
                  <c:v>49.3</c:v>
                </c:pt>
                <c:pt idx="1">
                  <c:v>50.7</c:v>
                </c:pt>
                <c:pt idx="2">
                  <c:v>48.8</c:v>
                </c:pt>
                <c:pt idx="3">
                  <c:v>42.6</c:v>
                </c:pt>
                <c:pt idx="4">
                  <c:v>48.2</c:v>
                </c:pt>
                <c:pt idx="5">
                  <c:v>50.4</c:v>
                </c:pt>
                <c:pt idx="6">
                  <c:v>48.5</c:v>
                </c:pt>
                <c:pt idx="7">
                  <c:v>49.2</c:v>
                </c:pt>
                <c:pt idx="8">
                  <c:v>49.8</c:v>
                </c:pt>
                <c:pt idx="9">
                  <c:v>48.1</c:v>
                </c:pt>
                <c:pt idx="10">
                  <c:v>46.4</c:v>
                </c:pt>
                <c:pt idx="11">
                  <c:v>43.9</c:v>
                </c:pt>
                <c:pt idx="12">
                  <c:v>50.9</c:v>
                </c:pt>
                <c:pt idx="13">
                  <c:v>54.1</c:v>
                </c:pt>
                <c:pt idx="14">
                  <c:v>53.6</c:v>
                </c:pt>
                <c:pt idx="15">
                  <c:v>48.8</c:v>
                </c:pt>
                <c:pt idx="16">
                  <c:v>48.3</c:v>
                </c:pt>
                <c:pt idx="17">
                  <c:v>48.6</c:v>
                </c:pt>
                <c:pt idx="18">
                  <c:v>49.5</c:v>
                </c:pt>
                <c:pt idx="19">
                  <c:v>50.2</c:v>
                </c:pt>
                <c:pt idx="20">
                  <c:v>50.5</c:v>
                </c:pt>
                <c:pt idx="21">
                  <c:v>49.5</c:v>
                </c:pt>
                <c:pt idx="22">
                  <c:v>49.4</c:v>
                </c:pt>
                <c:pt idx="23">
                  <c:v>48.7</c:v>
                </c:pt>
                <c:pt idx="24">
                  <c:v>49</c:v>
                </c:pt>
                <c:pt idx="25">
                  <c:v>49</c:v>
                </c:pt>
                <c:pt idx="26">
                  <c:v>53</c:v>
                </c:pt>
                <c:pt idx="27">
                  <c:v>51.1</c:v>
                </c:pt>
                <c:pt idx="28">
                  <c:v>49.6</c:v>
                </c:pt>
                <c:pt idx="29">
                  <c:v>49.5</c:v>
                </c:pt>
                <c:pt idx="30">
                  <c:v>49.3</c:v>
                </c:pt>
                <c:pt idx="31">
                  <c:v>48.9</c:v>
                </c:pt>
                <c:pt idx="32">
                  <c:v>49.9</c:v>
                </c:pt>
              </c:numCache>
            </c:numRef>
          </c:val>
          <c:smooth val="1"/>
          <c:extLst>
            <c:ext xmlns:c16="http://schemas.microsoft.com/office/drawing/2014/chart" uri="{C3380CC4-5D6E-409C-BE32-E72D297353CC}">
              <c16:uniqueId val="{00000002-C4D5-4B16-A54B-7A36FA0CA73C}"/>
            </c:ext>
          </c:extLst>
        </c:ser>
        <c:ser>
          <c:idx val="3"/>
          <c:order val="3"/>
          <c:tx>
            <c:strRef>
              <c:f>Sheet1!$F$1</c:f>
              <c:strCache>
                <c:ptCount val="1"/>
                <c:pt idx="0">
                  <c:v>制造业PMI</c:v>
                </c:pt>
              </c:strCache>
            </c:strRef>
          </c:tx>
          <c:spPr>
            <a:ln w="28575" cap="rnd" cmpd="sng" algn="ctr">
              <a:solidFill>
                <a:srgbClr val="2F3652"/>
              </a:solidFill>
              <a:prstDash val="solid"/>
              <a:round/>
            </a:ln>
            <a:effectLst/>
          </c:spPr>
          <c:marker>
            <c:symbol val="none"/>
          </c:marker>
          <c:cat>
            <c:strRef>
              <c:f>Sheet1!$B$122:$B$154</c:f>
              <c:strCache>
                <c:ptCount val="33"/>
                <c:pt idx="0">
                  <c:v>22-01</c:v>
                </c:pt>
                <c:pt idx="1">
                  <c:v>22-02</c:v>
                </c:pt>
                <c:pt idx="2">
                  <c:v>22-3</c:v>
                </c:pt>
                <c:pt idx="3">
                  <c:v>22-4</c:v>
                </c:pt>
                <c:pt idx="4">
                  <c:v>22-5</c:v>
                </c:pt>
                <c:pt idx="5">
                  <c:v>22-6</c:v>
                </c:pt>
                <c:pt idx="6">
                  <c:v>22-7</c:v>
                </c:pt>
                <c:pt idx="7">
                  <c:v>22-8</c:v>
                </c:pt>
                <c:pt idx="8">
                  <c:v>22-9</c:v>
                </c:pt>
                <c:pt idx="9">
                  <c:v>22-10</c:v>
                </c:pt>
                <c:pt idx="10">
                  <c:v>22-11</c:v>
                </c:pt>
                <c:pt idx="11">
                  <c:v>22-12</c:v>
                </c:pt>
                <c:pt idx="12">
                  <c:v>23-1</c:v>
                </c:pt>
                <c:pt idx="13">
                  <c:v>23-2</c:v>
                </c:pt>
                <c:pt idx="14">
                  <c:v>23-3</c:v>
                </c:pt>
                <c:pt idx="15">
                  <c:v>23-4</c:v>
                </c:pt>
                <c:pt idx="16">
                  <c:v>23-5</c:v>
                </c:pt>
                <c:pt idx="17">
                  <c:v>23-6</c:v>
                </c:pt>
                <c:pt idx="18">
                  <c:v>23-7</c:v>
                </c:pt>
                <c:pt idx="19">
                  <c:v>23-8</c:v>
                </c:pt>
                <c:pt idx="20">
                  <c:v>23-9</c:v>
                </c:pt>
                <c:pt idx="21">
                  <c:v>23-10</c:v>
                </c:pt>
                <c:pt idx="22">
                  <c:v>23-11</c:v>
                </c:pt>
                <c:pt idx="23">
                  <c:v>23-12</c:v>
                </c:pt>
                <c:pt idx="24">
                  <c:v>24-1</c:v>
                </c:pt>
                <c:pt idx="25">
                  <c:v>24-2</c:v>
                </c:pt>
                <c:pt idx="26">
                  <c:v>24-3</c:v>
                </c:pt>
                <c:pt idx="27">
                  <c:v>24-4</c:v>
                </c:pt>
                <c:pt idx="28">
                  <c:v>24-5</c:v>
                </c:pt>
                <c:pt idx="29">
                  <c:v>24-6</c:v>
                </c:pt>
                <c:pt idx="30">
                  <c:v>24-7</c:v>
                </c:pt>
                <c:pt idx="31">
                  <c:v>24-8</c:v>
                </c:pt>
                <c:pt idx="32">
                  <c:v>24-9</c:v>
                </c:pt>
              </c:strCache>
            </c:strRef>
          </c:cat>
          <c:val>
            <c:numRef>
              <c:f>Sheet1!$F$122:$F$154</c:f>
              <c:numCache>
                <c:formatCode>General</c:formatCode>
                <c:ptCount val="33"/>
                <c:pt idx="0">
                  <c:v>50.1</c:v>
                </c:pt>
                <c:pt idx="1">
                  <c:v>50.2</c:v>
                </c:pt>
                <c:pt idx="2">
                  <c:v>49.5</c:v>
                </c:pt>
                <c:pt idx="3">
                  <c:v>47.4</c:v>
                </c:pt>
                <c:pt idx="4">
                  <c:v>49.6</c:v>
                </c:pt>
                <c:pt idx="5">
                  <c:v>50.2</c:v>
                </c:pt>
                <c:pt idx="6">
                  <c:v>49</c:v>
                </c:pt>
                <c:pt idx="7">
                  <c:v>49.4</c:v>
                </c:pt>
                <c:pt idx="8">
                  <c:v>50.1</c:v>
                </c:pt>
                <c:pt idx="9">
                  <c:v>49.2</c:v>
                </c:pt>
                <c:pt idx="10">
                  <c:v>48</c:v>
                </c:pt>
                <c:pt idx="11">
                  <c:v>47</c:v>
                </c:pt>
                <c:pt idx="12">
                  <c:v>50.1</c:v>
                </c:pt>
                <c:pt idx="13">
                  <c:v>52.6</c:v>
                </c:pt>
                <c:pt idx="14">
                  <c:v>51.9</c:v>
                </c:pt>
                <c:pt idx="15">
                  <c:v>49.2</c:v>
                </c:pt>
                <c:pt idx="16">
                  <c:v>48.8</c:v>
                </c:pt>
                <c:pt idx="17">
                  <c:v>49</c:v>
                </c:pt>
                <c:pt idx="18">
                  <c:v>49.3</c:v>
                </c:pt>
                <c:pt idx="19">
                  <c:v>49.7</c:v>
                </c:pt>
                <c:pt idx="20">
                  <c:v>50.2</c:v>
                </c:pt>
                <c:pt idx="21">
                  <c:v>49.5</c:v>
                </c:pt>
                <c:pt idx="22">
                  <c:v>49.4</c:v>
                </c:pt>
                <c:pt idx="23">
                  <c:v>49</c:v>
                </c:pt>
                <c:pt idx="24">
                  <c:v>49.2</c:v>
                </c:pt>
                <c:pt idx="25">
                  <c:v>49.1</c:v>
                </c:pt>
                <c:pt idx="26">
                  <c:v>50.8</c:v>
                </c:pt>
                <c:pt idx="27">
                  <c:v>50.4</c:v>
                </c:pt>
                <c:pt idx="28">
                  <c:v>49.5</c:v>
                </c:pt>
                <c:pt idx="29">
                  <c:v>49.5</c:v>
                </c:pt>
                <c:pt idx="30">
                  <c:v>49.4</c:v>
                </c:pt>
                <c:pt idx="31">
                  <c:v>49.1</c:v>
                </c:pt>
                <c:pt idx="32">
                  <c:v>49.8</c:v>
                </c:pt>
              </c:numCache>
            </c:numRef>
          </c:val>
          <c:smooth val="1"/>
          <c:extLst>
            <c:ext xmlns:c16="http://schemas.microsoft.com/office/drawing/2014/chart" uri="{C3380CC4-5D6E-409C-BE32-E72D297353CC}">
              <c16:uniqueId val="{00000003-C4D5-4B16-A54B-7A36FA0CA73C}"/>
            </c:ext>
          </c:extLst>
        </c:ser>
        <c:dLbls>
          <c:showLegendKey val="0"/>
          <c:showVal val="0"/>
          <c:showCatName val="0"/>
          <c:showSerName val="0"/>
          <c:showPercent val="0"/>
          <c:showBubbleSize val="0"/>
        </c:dLbls>
        <c:smooth val="0"/>
        <c:axId val="541015656"/>
        <c:axId val="541016048"/>
      </c:lineChart>
      <c:dateAx>
        <c:axId val="541015656"/>
        <c:scaling>
          <c:orientation val="minMax"/>
        </c:scaling>
        <c:delete val="0"/>
        <c:axPos val="b"/>
        <c:numFmt formatCode="General" sourceLinked="1"/>
        <c:majorTickMark val="none"/>
        <c:minorTickMark val="none"/>
        <c:tickLblPos val="low"/>
        <c:spPr>
          <a:noFill/>
          <a:ln w="9525" cap="flat" cmpd="sng" algn="ctr">
            <a:solidFill>
              <a:srgbClr val="DDDDDD">
                <a:lumMod val="25000"/>
                <a:alpha val="97000"/>
              </a:srgbClr>
            </a:solidFill>
            <a:prstDash val="solid"/>
            <a:round/>
          </a:ln>
          <a:effectLst/>
        </c:spPr>
        <c:txPr>
          <a:bodyPr rot="0" spcFirstLastPara="1" vertOverflow="ellipsis" vert="eaVert" wrap="square" anchor="ctr" anchorCtr="1"/>
          <a:lstStyle/>
          <a:p>
            <a:pPr>
              <a:defRPr sz="700" b="0" i="0" u="none" strike="noStrike" kern="1200" baseline="0">
                <a:solidFill>
                  <a:schemeClr val="tx1"/>
                </a:solidFill>
                <a:latin typeface="+mn-lt"/>
                <a:ea typeface="+mn-ea"/>
                <a:cs typeface="+mn-ea"/>
                <a:sym typeface="+mn-lt"/>
              </a:defRPr>
            </a:pPr>
            <a:endParaRPr lang="zh-CN"/>
          </a:p>
        </c:txPr>
        <c:crossAx val="541016048"/>
        <c:crossesAt val="50"/>
        <c:auto val="0"/>
        <c:lblOffset val="100"/>
        <c:baseTimeUnit val="days"/>
        <c:majorUnit val="2"/>
        <c:minorUnit val="1"/>
      </c:dateAx>
      <c:valAx>
        <c:axId val="541016048"/>
        <c:scaling>
          <c:orientation val="minMax"/>
          <c:min val="40"/>
        </c:scaling>
        <c:delete val="0"/>
        <c:axPos val="l"/>
        <c:numFmt formatCode="General" sourceLinked="1"/>
        <c:majorTickMark val="none"/>
        <c:minorTickMark val="none"/>
        <c:tickLblPos val="low"/>
        <c:spPr>
          <a:noFill/>
          <a:ln w="9525" cap="flat" cmpd="sng" algn="ctr">
            <a:no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ea"/>
                <a:sym typeface="+mn-lt"/>
              </a:defRPr>
            </a:pPr>
            <a:endParaRPr lang="zh-CN"/>
          </a:p>
        </c:txPr>
        <c:crossAx val="541015656"/>
        <c:crosses val="autoZero"/>
        <c:crossBetween val="between"/>
      </c:valAx>
      <c:spPr>
        <a:noFill/>
        <a:ln w="9525">
          <a:noFill/>
        </a:ln>
        <a:effectLst/>
      </c:spPr>
    </c:plotArea>
    <c:legend>
      <c:legendPos val="r"/>
      <c:layout>
        <c:manualLayout>
          <c:xMode val="edge"/>
          <c:yMode val="edge"/>
          <c:x val="2.4497076023391812E-2"/>
          <c:y val="7.9750000000000001E-2"/>
          <c:w val="0.93955458089668609"/>
          <c:h val="0.13278499999999999"/>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solidFill>
              <a:latin typeface="+mn-lt"/>
              <a:ea typeface="+mn-ea"/>
              <a:cs typeface="+mn-ea"/>
              <a:sym typeface="+mn-lt"/>
            </a:defRPr>
          </a:pPr>
          <a:endParaRPr lang="zh-CN"/>
        </a:p>
      </c:txPr>
    </c:legend>
    <c:plotVisOnly val="1"/>
    <c:dispBlanksAs val="gap"/>
    <c:showDLblsOverMax val="0"/>
  </c:chart>
  <c:spPr>
    <a:noFill/>
    <a:ln w="6350" cap="flat" cmpd="sng" algn="ctr">
      <a:solidFill>
        <a:sysClr val="window" lastClr="FFFFFF">
          <a:lumMod val="85000"/>
        </a:sysClr>
      </a:solidFill>
      <a:prstDash val="solid"/>
      <a:miter lim="800000"/>
    </a:ln>
    <a:effectLst/>
  </c:spPr>
  <c:txPr>
    <a:bodyPr/>
    <a:lstStyle/>
    <a:p>
      <a:pPr>
        <a:defRPr sz="1000" b="0">
          <a:solidFill>
            <a:schemeClr val="tx1"/>
          </a:solidFill>
          <a:latin typeface="+mn-lt"/>
          <a:ea typeface="+mn-ea"/>
          <a:cs typeface="+mn-ea"/>
          <a:sym typeface="+mn-lt"/>
        </a:defRPr>
      </a:pPr>
      <a:endParaRPr lang="zh-CN"/>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9377759290795235E-2"/>
          <c:y val="0.19025032114745266"/>
          <c:w val="0.94124448141840955"/>
          <c:h val="0.61971454791661107"/>
        </c:manualLayout>
      </c:layout>
      <c:lineChart>
        <c:grouping val="standard"/>
        <c:varyColors val="0"/>
        <c:ser>
          <c:idx val="0"/>
          <c:order val="0"/>
          <c:tx>
            <c:strRef>
              <c:f>Sheet1!$B$1</c:f>
              <c:strCache>
                <c:ptCount val="1"/>
                <c:pt idx="0">
                  <c:v>2019年</c:v>
                </c:pt>
              </c:strCache>
            </c:strRef>
          </c:tx>
          <c:spPr>
            <a:ln w="28575" cap="rnd">
              <a:solidFill>
                <a:schemeClr val="bg2">
                  <a:lumMod val="90000"/>
                </a:schemeClr>
              </a:solidFill>
              <a:round/>
            </a:ln>
            <a:effectLst/>
          </c:spPr>
          <c:marker>
            <c:symbol val="none"/>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123.7</c:v>
                </c:pt>
                <c:pt idx="1">
                  <c:v>126</c:v>
                </c:pt>
                <c:pt idx="2">
                  <c:v>124.1</c:v>
                </c:pt>
                <c:pt idx="3">
                  <c:v>125.3</c:v>
                </c:pt>
                <c:pt idx="4">
                  <c:v>123.4</c:v>
                </c:pt>
                <c:pt idx="5">
                  <c:v>125.9</c:v>
                </c:pt>
                <c:pt idx="6">
                  <c:v>124.4</c:v>
                </c:pt>
                <c:pt idx="7">
                  <c:v>122.4</c:v>
                </c:pt>
                <c:pt idx="8">
                  <c:v>124.1</c:v>
                </c:pt>
                <c:pt idx="9">
                  <c:v>124.3</c:v>
                </c:pt>
                <c:pt idx="10">
                  <c:v>124.6</c:v>
                </c:pt>
                <c:pt idx="11">
                  <c:v>126.6</c:v>
                </c:pt>
              </c:numCache>
            </c:numRef>
          </c:val>
          <c:smooth val="0"/>
          <c:extLst>
            <c:ext xmlns:c16="http://schemas.microsoft.com/office/drawing/2014/chart" uri="{C3380CC4-5D6E-409C-BE32-E72D297353CC}">
              <c16:uniqueId val="{00000000-559C-49AE-96F8-2C724F1F267E}"/>
            </c:ext>
          </c:extLst>
        </c:ser>
        <c:ser>
          <c:idx val="1"/>
          <c:order val="1"/>
          <c:tx>
            <c:strRef>
              <c:f>Sheet1!$C$1</c:f>
              <c:strCache>
                <c:ptCount val="1"/>
                <c:pt idx="0">
                  <c:v>2020年</c:v>
                </c:pt>
              </c:strCache>
            </c:strRef>
          </c:tx>
          <c:spPr>
            <a:ln w="28575" cap="rnd">
              <a:solidFill>
                <a:schemeClr val="tx1">
                  <a:lumMod val="60000"/>
                  <a:lumOff val="40000"/>
                </a:schemeClr>
              </a:solidFill>
              <a:round/>
            </a:ln>
            <a:effectLst/>
          </c:spPr>
          <c:marker>
            <c:symbol val="none"/>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General</c:formatCode>
                <c:ptCount val="12"/>
                <c:pt idx="0">
                  <c:v>126.4</c:v>
                </c:pt>
                <c:pt idx="1">
                  <c:v>118.9</c:v>
                </c:pt>
                <c:pt idx="2">
                  <c:v>122.2</c:v>
                </c:pt>
                <c:pt idx="3">
                  <c:v>116.4</c:v>
                </c:pt>
                <c:pt idx="4">
                  <c:v>115.8</c:v>
                </c:pt>
                <c:pt idx="5">
                  <c:v>112.6</c:v>
                </c:pt>
                <c:pt idx="6">
                  <c:v>117.2</c:v>
                </c:pt>
                <c:pt idx="7">
                  <c:v>116.4</c:v>
                </c:pt>
                <c:pt idx="8">
                  <c:v>120.5</c:v>
                </c:pt>
                <c:pt idx="9">
                  <c:v>121.7</c:v>
                </c:pt>
                <c:pt idx="10">
                  <c:v>124</c:v>
                </c:pt>
                <c:pt idx="11">
                  <c:v>122.1</c:v>
                </c:pt>
              </c:numCache>
            </c:numRef>
          </c:val>
          <c:smooth val="0"/>
          <c:extLst>
            <c:ext xmlns:c16="http://schemas.microsoft.com/office/drawing/2014/chart" uri="{C3380CC4-5D6E-409C-BE32-E72D297353CC}">
              <c16:uniqueId val="{00000001-559C-49AE-96F8-2C724F1F267E}"/>
            </c:ext>
          </c:extLst>
        </c:ser>
        <c:ser>
          <c:idx val="2"/>
          <c:order val="2"/>
          <c:tx>
            <c:strRef>
              <c:f>Sheet1!$D$1</c:f>
              <c:strCache>
                <c:ptCount val="1"/>
                <c:pt idx="0">
                  <c:v>2021年</c:v>
                </c:pt>
              </c:strCache>
            </c:strRef>
          </c:tx>
          <c:spPr>
            <a:ln w="28575" cap="rnd">
              <a:solidFill>
                <a:schemeClr val="bg2">
                  <a:lumMod val="75000"/>
                </a:schemeClr>
              </a:solidFill>
              <a:round/>
            </a:ln>
            <a:effectLst/>
          </c:spPr>
          <c:marker>
            <c:symbol val="none"/>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Sheet1!$D$2:$D$13</c:f>
              <c:numCache>
                <c:formatCode>General</c:formatCode>
                <c:ptCount val="12"/>
                <c:pt idx="0">
                  <c:v>122.8</c:v>
                </c:pt>
                <c:pt idx="1">
                  <c:v>127</c:v>
                </c:pt>
                <c:pt idx="2">
                  <c:v>122.2</c:v>
                </c:pt>
                <c:pt idx="3">
                  <c:v>121.5</c:v>
                </c:pt>
                <c:pt idx="4">
                  <c:v>121.8</c:v>
                </c:pt>
                <c:pt idx="5">
                  <c:v>122.8</c:v>
                </c:pt>
                <c:pt idx="6">
                  <c:v>117.8</c:v>
                </c:pt>
                <c:pt idx="7">
                  <c:v>117.5</c:v>
                </c:pt>
                <c:pt idx="8">
                  <c:v>121.2</c:v>
                </c:pt>
                <c:pt idx="9">
                  <c:v>120.2</c:v>
                </c:pt>
                <c:pt idx="10">
                  <c:v>119.5</c:v>
                </c:pt>
                <c:pt idx="11">
                  <c:v>119.8</c:v>
                </c:pt>
              </c:numCache>
            </c:numRef>
          </c:val>
          <c:smooth val="0"/>
          <c:extLst>
            <c:ext xmlns:c16="http://schemas.microsoft.com/office/drawing/2014/chart" uri="{C3380CC4-5D6E-409C-BE32-E72D297353CC}">
              <c16:uniqueId val="{00000002-559C-49AE-96F8-2C724F1F267E}"/>
            </c:ext>
          </c:extLst>
        </c:ser>
        <c:ser>
          <c:idx val="3"/>
          <c:order val="3"/>
          <c:tx>
            <c:strRef>
              <c:f>Sheet1!$E$1</c:f>
              <c:strCache>
                <c:ptCount val="1"/>
                <c:pt idx="0">
                  <c:v>2022年</c:v>
                </c:pt>
              </c:strCache>
            </c:strRef>
          </c:tx>
          <c:spPr>
            <a:ln w="28575" cap="rnd">
              <a:solidFill>
                <a:schemeClr val="accent1">
                  <a:lumMod val="40000"/>
                  <a:lumOff val="60000"/>
                </a:schemeClr>
              </a:solidFill>
              <a:round/>
            </a:ln>
            <a:effectLst/>
          </c:spPr>
          <c:marker>
            <c:symbol val="none"/>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Sheet1!$E$2:$E$13</c:f>
              <c:numCache>
                <c:formatCode>General</c:formatCode>
                <c:ptCount val="12"/>
                <c:pt idx="0">
                  <c:v>121.5</c:v>
                </c:pt>
                <c:pt idx="1">
                  <c:v>120.5</c:v>
                </c:pt>
                <c:pt idx="2">
                  <c:v>113.2</c:v>
                </c:pt>
                <c:pt idx="3">
                  <c:v>86.7</c:v>
                </c:pt>
                <c:pt idx="4">
                  <c:v>86.8</c:v>
                </c:pt>
                <c:pt idx="5">
                  <c:v>88.9</c:v>
                </c:pt>
                <c:pt idx="6">
                  <c:v>87.9</c:v>
                </c:pt>
                <c:pt idx="7">
                  <c:v>87</c:v>
                </c:pt>
                <c:pt idx="8">
                  <c:v>87.2</c:v>
                </c:pt>
                <c:pt idx="9">
                  <c:v>86.8</c:v>
                </c:pt>
                <c:pt idx="10">
                  <c:v>85.5</c:v>
                </c:pt>
                <c:pt idx="11">
                  <c:v>88.3</c:v>
                </c:pt>
              </c:numCache>
            </c:numRef>
          </c:val>
          <c:smooth val="0"/>
          <c:extLst>
            <c:ext xmlns:c16="http://schemas.microsoft.com/office/drawing/2014/chart" uri="{C3380CC4-5D6E-409C-BE32-E72D297353CC}">
              <c16:uniqueId val="{00000003-559C-49AE-96F8-2C724F1F267E}"/>
            </c:ext>
          </c:extLst>
        </c:ser>
        <c:ser>
          <c:idx val="4"/>
          <c:order val="4"/>
          <c:tx>
            <c:strRef>
              <c:f>Sheet1!$F$1</c:f>
              <c:strCache>
                <c:ptCount val="1"/>
                <c:pt idx="0">
                  <c:v>2023年</c:v>
                </c:pt>
              </c:strCache>
            </c:strRef>
          </c:tx>
          <c:spPr>
            <a:ln w="28575" cap="rnd">
              <a:solidFill>
                <a:schemeClr val="tx2">
                  <a:lumMod val="90000"/>
                </a:schemeClr>
              </a:solidFill>
              <a:round/>
            </a:ln>
            <a:effectLst/>
          </c:spPr>
          <c:marker>
            <c:symbol val="none"/>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Sheet1!$F$2:$F$13</c:f>
              <c:numCache>
                <c:formatCode>General</c:formatCode>
                <c:ptCount val="12"/>
                <c:pt idx="0">
                  <c:v>91.2</c:v>
                </c:pt>
                <c:pt idx="1">
                  <c:v>94.7</c:v>
                </c:pt>
                <c:pt idx="2">
                  <c:v>94.9</c:v>
                </c:pt>
                <c:pt idx="3">
                  <c:v>87.1</c:v>
                </c:pt>
                <c:pt idx="4">
                  <c:v>88.2</c:v>
                </c:pt>
                <c:pt idx="5">
                  <c:v>86.4</c:v>
                </c:pt>
                <c:pt idx="6">
                  <c:v>86.4</c:v>
                </c:pt>
                <c:pt idx="7">
                  <c:v>86.5</c:v>
                </c:pt>
                <c:pt idx="8">
                  <c:v>87.2</c:v>
                </c:pt>
                <c:pt idx="9">
                  <c:v>87.9</c:v>
                </c:pt>
                <c:pt idx="10">
                  <c:v>87</c:v>
                </c:pt>
                <c:pt idx="11">
                  <c:v>87.6</c:v>
                </c:pt>
              </c:numCache>
            </c:numRef>
          </c:val>
          <c:smooth val="0"/>
          <c:extLst>
            <c:ext xmlns:c16="http://schemas.microsoft.com/office/drawing/2014/chart" uri="{C3380CC4-5D6E-409C-BE32-E72D297353CC}">
              <c16:uniqueId val="{00000004-559C-49AE-96F8-2C724F1F267E}"/>
            </c:ext>
          </c:extLst>
        </c:ser>
        <c:ser>
          <c:idx val="5"/>
          <c:order val="5"/>
          <c:tx>
            <c:strRef>
              <c:f>Sheet1!$G$1</c:f>
              <c:strCache>
                <c:ptCount val="1"/>
                <c:pt idx="0">
                  <c:v>2024年</c:v>
                </c:pt>
              </c:strCache>
            </c:strRef>
          </c:tx>
          <c:spPr>
            <a:ln w="28575" cap="rnd">
              <a:solidFill>
                <a:schemeClr val="accent6"/>
              </a:solidFill>
              <a:round/>
            </a:ln>
            <a:effectLst/>
          </c:spPr>
          <c:marker>
            <c:symbol val="none"/>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Sheet1!$G$2:$G$13</c:f>
              <c:numCache>
                <c:formatCode>General</c:formatCode>
                <c:ptCount val="12"/>
                <c:pt idx="0">
                  <c:v>88.9</c:v>
                </c:pt>
                <c:pt idx="1">
                  <c:v>89.1</c:v>
                </c:pt>
                <c:pt idx="2">
                  <c:v>89.4</c:v>
                </c:pt>
                <c:pt idx="3">
                  <c:v>88.2</c:v>
                </c:pt>
                <c:pt idx="4">
                  <c:v>86.4</c:v>
                </c:pt>
                <c:pt idx="5">
                  <c:v>86.2</c:v>
                </c:pt>
                <c:pt idx="6">
                  <c:v>86</c:v>
                </c:pt>
              </c:numCache>
            </c:numRef>
          </c:val>
          <c:smooth val="0"/>
          <c:extLst>
            <c:ext xmlns:c16="http://schemas.microsoft.com/office/drawing/2014/chart" uri="{C3380CC4-5D6E-409C-BE32-E72D297353CC}">
              <c16:uniqueId val="{00000005-559C-49AE-96F8-2C724F1F267E}"/>
            </c:ext>
          </c:extLst>
        </c:ser>
        <c:dLbls>
          <c:showLegendKey val="0"/>
          <c:showVal val="0"/>
          <c:showCatName val="0"/>
          <c:showSerName val="0"/>
          <c:showPercent val="0"/>
          <c:showBubbleSize val="0"/>
        </c:dLbls>
        <c:smooth val="0"/>
        <c:axId val="130642768"/>
        <c:axId val="130637968"/>
      </c:lineChart>
      <c:catAx>
        <c:axId val="1306427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zh-CN"/>
          </a:p>
        </c:txPr>
        <c:crossAx val="130637968"/>
        <c:crosses val="autoZero"/>
        <c:auto val="1"/>
        <c:lblAlgn val="ctr"/>
        <c:lblOffset val="100"/>
        <c:noMultiLvlLbl val="0"/>
      </c:catAx>
      <c:valAx>
        <c:axId val="130637968"/>
        <c:scaling>
          <c:orientation val="minMax"/>
          <c:min val="80"/>
        </c:scaling>
        <c:delete val="1"/>
        <c:axPos val="l"/>
        <c:numFmt formatCode="General" sourceLinked="1"/>
        <c:majorTickMark val="none"/>
        <c:minorTickMark val="none"/>
        <c:tickLblPos val="nextTo"/>
        <c:crossAx val="130642768"/>
        <c:crosses val="autoZero"/>
        <c:crossBetween val="between"/>
      </c:valAx>
      <c:spPr>
        <a:noFill/>
        <a:ln>
          <a:noFill/>
        </a:ln>
        <a:effectLst/>
      </c:spPr>
    </c:plotArea>
    <c:legend>
      <c:legendPos val="t"/>
      <c:layout>
        <c:manualLayout>
          <c:xMode val="edge"/>
          <c:yMode val="edge"/>
          <c:x val="0"/>
          <c:y val="4.741108710138444E-2"/>
          <c:w val="0.99505141423313537"/>
          <c:h val="0.16376859656338061"/>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bg1">
          <a:lumMod val="85000"/>
        </a:schemeClr>
      </a:solid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9377759290795235E-2"/>
          <c:y val="0.241697337962963"/>
          <c:w val="0.94124448141840955"/>
          <c:h val="0.56826793981481472"/>
        </c:manualLayout>
      </c:layout>
      <c:lineChart>
        <c:grouping val="standard"/>
        <c:varyColors val="0"/>
        <c:ser>
          <c:idx val="0"/>
          <c:order val="0"/>
          <c:tx>
            <c:strRef>
              <c:f>Sheet1!$B$1</c:f>
              <c:strCache>
                <c:ptCount val="1"/>
                <c:pt idx="0">
                  <c:v>房地产</c:v>
                </c:pt>
              </c:strCache>
            </c:strRef>
          </c:tx>
          <c:spPr>
            <a:ln w="25400" cap="rnd">
              <a:solidFill>
                <a:schemeClr val="bg2">
                  <a:lumMod val="75000"/>
                </a:schemeClr>
              </a:solidFill>
              <a:round/>
            </a:ln>
            <a:effectLst/>
          </c:spPr>
          <c:marker>
            <c:symbol val="circle"/>
            <c:size val="6"/>
            <c:spPr>
              <a:solidFill>
                <a:schemeClr val="bg2">
                  <a:lumMod val="50000"/>
                </a:schemeClr>
              </a:solidFill>
              <a:ln w="9525">
                <a:solidFill>
                  <a:schemeClr val="bg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Sheet1!$A$3:$A$14</c:f>
              <c:strCache>
                <c:ptCount val="12"/>
                <c:pt idx="0">
                  <c:v>23-8</c:v>
                </c:pt>
                <c:pt idx="1">
                  <c:v>23-9</c:v>
                </c:pt>
                <c:pt idx="2">
                  <c:v>23-10</c:v>
                </c:pt>
                <c:pt idx="3">
                  <c:v>23-11</c:v>
                </c:pt>
                <c:pt idx="4">
                  <c:v>23-12</c:v>
                </c:pt>
                <c:pt idx="5">
                  <c:v>24-2</c:v>
                </c:pt>
                <c:pt idx="6">
                  <c:v>24-3</c:v>
                </c:pt>
                <c:pt idx="7">
                  <c:v>24-4</c:v>
                </c:pt>
                <c:pt idx="8">
                  <c:v>24-5</c:v>
                </c:pt>
                <c:pt idx="9">
                  <c:v>24-6</c:v>
                </c:pt>
                <c:pt idx="10">
                  <c:v>24-7</c:v>
                </c:pt>
                <c:pt idx="11">
                  <c:v>24-8</c:v>
                </c:pt>
              </c:strCache>
            </c:strRef>
          </c:cat>
          <c:val>
            <c:numRef>
              <c:f>Sheet1!$B$3:$B$14</c:f>
              <c:numCache>
                <c:formatCode>0.0%</c:formatCode>
                <c:ptCount val="12"/>
                <c:pt idx="0">
                  <c:v>-8.7999999999999995E-2</c:v>
                </c:pt>
                <c:pt idx="1">
                  <c:v>-9.0999999999999998E-2</c:v>
                </c:pt>
                <c:pt idx="2">
                  <c:v>-9.2999999999999999E-2</c:v>
                </c:pt>
                <c:pt idx="3">
                  <c:v>-9.4E-2</c:v>
                </c:pt>
                <c:pt idx="4">
                  <c:v>-9.6000000000000002E-2</c:v>
                </c:pt>
                <c:pt idx="5">
                  <c:v>-0.09</c:v>
                </c:pt>
                <c:pt idx="6">
                  <c:v>-9.5000000000000001E-2</c:v>
                </c:pt>
                <c:pt idx="7">
                  <c:v>-9.8000000000000004E-2</c:v>
                </c:pt>
                <c:pt idx="8">
                  <c:v>-0.10100000000000001</c:v>
                </c:pt>
                <c:pt idx="9">
                  <c:v>-0.10100000000000001</c:v>
                </c:pt>
                <c:pt idx="10">
                  <c:v>-0.10199999999999999</c:v>
                </c:pt>
                <c:pt idx="11">
                  <c:v>-0.10199999999999999</c:v>
                </c:pt>
              </c:numCache>
            </c:numRef>
          </c:val>
          <c:smooth val="0"/>
          <c:extLst>
            <c:ext xmlns:c16="http://schemas.microsoft.com/office/drawing/2014/chart" uri="{C3380CC4-5D6E-409C-BE32-E72D297353CC}">
              <c16:uniqueId val="{00000000-559C-49AE-96F8-2C724F1F267E}"/>
            </c:ext>
          </c:extLst>
        </c:ser>
        <c:ser>
          <c:idx val="1"/>
          <c:order val="1"/>
          <c:tx>
            <c:strRef>
              <c:f>Sheet1!$C$1</c:f>
              <c:strCache>
                <c:ptCount val="1"/>
                <c:pt idx="0">
                  <c:v>基础设施</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numFmt formatCode="0.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Sheet1!$A$3:$A$14</c:f>
              <c:strCache>
                <c:ptCount val="12"/>
                <c:pt idx="0">
                  <c:v>23-8</c:v>
                </c:pt>
                <c:pt idx="1">
                  <c:v>23-9</c:v>
                </c:pt>
                <c:pt idx="2">
                  <c:v>23-10</c:v>
                </c:pt>
                <c:pt idx="3">
                  <c:v>23-11</c:v>
                </c:pt>
                <c:pt idx="4">
                  <c:v>23-12</c:v>
                </c:pt>
                <c:pt idx="5">
                  <c:v>24-2</c:v>
                </c:pt>
                <c:pt idx="6">
                  <c:v>24-3</c:v>
                </c:pt>
                <c:pt idx="7">
                  <c:v>24-4</c:v>
                </c:pt>
                <c:pt idx="8">
                  <c:v>24-5</c:v>
                </c:pt>
                <c:pt idx="9">
                  <c:v>24-6</c:v>
                </c:pt>
                <c:pt idx="10">
                  <c:v>24-7</c:v>
                </c:pt>
                <c:pt idx="11">
                  <c:v>24-8</c:v>
                </c:pt>
              </c:strCache>
            </c:strRef>
          </c:cat>
          <c:val>
            <c:numRef>
              <c:f>Sheet1!$C$3:$C$14</c:f>
              <c:numCache>
                <c:formatCode>0.0%</c:formatCode>
                <c:ptCount val="12"/>
                <c:pt idx="0">
                  <c:v>6.4000000000000001E-2</c:v>
                </c:pt>
                <c:pt idx="1">
                  <c:v>6.2E-2</c:v>
                </c:pt>
                <c:pt idx="2">
                  <c:v>5.9000000000000004E-2</c:v>
                </c:pt>
                <c:pt idx="3">
                  <c:v>5.7999999999999996E-2</c:v>
                </c:pt>
                <c:pt idx="4">
                  <c:v>5.9000000000000004E-2</c:v>
                </c:pt>
                <c:pt idx="5">
                  <c:v>6.3E-2</c:v>
                </c:pt>
                <c:pt idx="6">
                  <c:v>6.5000000000000002E-2</c:v>
                </c:pt>
                <c:pt idx="7">
                  <c:v>0.06</c:v>
                </c:pt>
                <c:pt idx="8">
                  <c:v>5.7000000000000002E-2</c:v>
                </c:pt>
                <c:pt idx="9">
                  <c:v>5.4000000000000006E-2</c:v>
                </c:pt>
                <c:pt idx="10">
                  <c:v>4.9000000000000002E-2</c:v>
                </c:pt>
                <c:pt idx="11" formatCode="0.00%">
                  <c:v>4.4000000000000004E-2</c:v>
                </c:pt>
              </c:numCache>
            </c:numRef>
          </c:val>
          <c:smooth val="0"/>
          <c:extLst>
            <c:ext xmlns:c16="http://schemas.microsoft.com/office/drawing/2014/chart" uri="{C3380CC4-5D6E-409C-BE32-E72D297353CC}">
              <c16:uniqueId val="{00000000-6860-4360-AB1B-41A1F06B7510}"/>
            </c:ext>
          </c:extLst>
        </c:ser>
        <c:dLbls>
          <c:showLegendKey val="0"/>
          <c:showVal val="0"/>
          <c:showCatName val="0"/>
          <c:showSerName val="0"/>
          <c:showPercent val="0"/>
          <c:showBubbleSize val="0"/>
        </c:dLbls>
        <c:marker val="1"/>
        <c:smooth val="0"/>
        <c:axId val="130642768"/>
        <c:axId val="130637968"/>
      </c:lineChart>
      <c:catAx>
        <c:axId val="130642768"/>
        <c:scaling>
          <c:orientation val="minMax"/>
        </c:scaling>
        <c:delete val="0"/>
        <c:axPos val="b"/>
        <c:numFmt formatCode="General" sourceLinked="1"/>
        <c:majorTickMark val="out"/>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zh-CN"/>
          </a:p>
        </c:txPr>
        <c:crossAx val="130637968"/>
        <c:crossesAt val="-0.10500000000000001"/>
        <c:auto val="1"/>
        <c:lblAlgn val="ctr"/>
        <c:lblOffset val="100"/>
        <c:noMultiLvlLbl val="0"/>
      </c:catAx>
      <c:valAx>
        <c:axId val="130637968"/>
        <c:scaling>
          <c:orientation val="minMax"/>
        </c:scaling>
        <c:delete val="0"/>
        <c:axPos val="l"/>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0642768"/>
        <c:crosses val="autoZero"/>
        <c:crossBetween val="between"/>
      </c:valAx>
      <c:spPr>
        <a:noFill/>
        <a:ln>
          <a:noFill/>
        </a:ln>
        <a:effectLst/>
      </c:spPr>
    </c:plotArea>
    <c:legend>
      <c:legendPos val="t"/>
      <c:layout>
        <c:manualLayout>
          <c:xMode val="edge"/>
          <c:yMode val="edge"/>
          <c:x val="0.32125925925925924"/>
          <c:y val="7.3495370370370364E-2"/>
          <c:w val="0.36688888888888888"/>
          <c:h val="0.10910821759259259"/>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bg1">
          <a:lumMod val="85000"/>
        </a:schemeClr>
      </a:solid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2272687012538795E-2"/>
          <c:y val="0.13667651964443056"/>
          <c:w val="0.85478581849993118"/>
          <c:h val="0.62230401288407877"/>
        </c:manualLayout>
      </c:layout>
      <c:barChart>
        <c:barDir val="col"/>
        <c:grouping val="stacked"/>
        <c:varyColors val="0"/>
        <c:ser>
          <c:idx val="5"/>
          <c:order val="0"/>
          <c:tx>
            <c:strRef>
              <c:f>Sheet1!$A$2</c:f>
              <c:strCache>
                <c:ptCount val="1"/>
                <c:pt idx="0">
                  <c:v>轻卡</c:v>
                </c:pt>
              </c:strCache>
            </c:strRef>
          </c:tx>
          <c:spPr>
            <a:solidFill>
              <a:srgbClr val="89B9D4">
                <a:lumMod val="60000"/>
                <a:lumOff val="40000"/>
              </a:srgbClr>
            </a:solidFill>
            <a:ln>
              <a:noFill/>
            </a:ln>
            <a:effectLst/>
          </c:spPr>
          <c:invertIfNegative val="0"/>
          <c:dPt>
            <c:idx val="5"/>
            <c:invertIfNegative val="0"/>
            <c:bubble3D val="0"/>
            <c:spPr>
              <a:solidFill>
                <a:srgbClr val="89B9D4">
                  <a:lumMod val="60000"/>
                  <a:lumOff val="40000"/>
                </a:srgbClr>
              </a:solidFill>
              <a:ln>
                <a:noFill/>
              </a:ln>
              <a:effectLst/>
            </c:spPr>
            <c:extLst>
              <c:ext xmlns:c16="http://schemas.microsoft.com/office/drawing/2014/chart" uri="{C3380CC4-5D6E-409C-BE32-E72D297353CC}">
                <c16:uniqueId val="{00000001-103E-4E21-BF28-3EECE96D1662}"/>
              </c:ext>
            </c:extLst>
          </c:dPt>
          <c:dPt>
            <c:idx val="6"/>
            <c:invertIfNegative val="0"/>
            <c:bubble3D val="0"/>
            <c:spPr>
              <a:solidFill>
                <a:srgbClr val="89B9D4">
                  <a:lumMod val="60000"/>
                  <a:lumOff val="40000"/>
                </a:srgbClr>
              </a:solidFill>
              <a:ln>
                <a:noFill/>
              </a:ln>
              <a:effectLst/>
            </c:spPr>
            <c:extLst>
              <c:ext xmlns:c16="http://schemas.microsoft.com/office/drawing/2014/chart" uri="{C3380CC4-5D6E-409C-BE32-E72D297353CC}">
                <c16:uniqueId val="{00000003-103E-4E21-BF28-3EECE96D1662}"/>
              </c:ext>
            </c:extLst>
          </c:dPt>
          <c:dPt>
            <c:idx val="7"/>
            <c:invertIfNegative val="0"/>
            <c:bubble3D val="0"/>
            <c:spPr>
              <a:solidFill>
                <a:srgbClr val="89B9D4">
                  <a:lumMod val="60000"/>
                  <a:lumOff val="40000"/>
                </a:srgbClr>
              </a:solidFill>
              <a:ln>
                <a:noFill/>
              </a:ln>
              <a:effectLst/>
            </c:spPr>
            <c:extLst>
              <c:ext xmlns:c16="http://schemas.microsoft.com/office/drawing/2014/chart" uri="{C3380CC4-5D6E-409C-BE32-E72D297353CC}">
                <c16:uniqueId val="{00000005-103E-4E21-BF28-3EECE96D1662}"/>
              </c:ext>
            </c:extLst>
          </c:dPt>
          <c:dPt>
            <c:idx val="8"/>
            <c:invertIfNegative val="0"/>
            <c:bubble3D val="0"/>
            <c:spPr>
              <a:solidFill>
                <a:srgbClr val="89B9D4">
                  <a:lumMod val="60000"/>
                  <a:lumOff val="40000"/>
                </a:srgbClr>
              </a:solidFill>
              <a:ln>
                <a:noFill/>
              </a:ln>
              <a:effectLst/>
            </c:spPr>
            <c:extLst>
              <c:ext xmlns:c16="http://schemas.microsoft.com/office/drawing/2014/chart" uri="{C3380CC4-5D6E-409C-BE32-E72D297353CC}">
                <c16:uniqueId val="{00000007-103E-4E21-BF28-3EECE96D1662}"/>
              </c:ext>
            </c:extLst>
          </c:dPt>
          <c:dPt>
            <c:idx val="9"/>
            <c:invertIfNegative val="0"/>
            <c:bubble3D val="0"/>
            <c:spPr>
              <a:solidFill>
                <a:srgbClr val="89B9D4">
                  <a:lumMod val="60000"/>
                  <a:lumOff val="40000"/>
                </a:srgbClr>
              </a:solidFill>
              <a:ln>
                <a:noFill/>
              </a:ln>
              <a:effectLst/>
            </c:spPr>
            <c:extLst>
              <c:ext xmlns:c16="http://schemas.microsoft.com/office/drawing/2014/chart" uri="{C3380CC4-5D6E-409C-BE32-E72D297353CC}">
                <c16:uniqueId val="{00000009-103E-4E21-BF28-3EECE96D1662}"/>
              </c:ext>
            </c:extLst>
          </c:dPt>
          <c:cat>
            <c:strRef>
              <c:f>Sheet1!$B$1:$S$1</c:f>
              <c:strCache>
                <c:ptCount val="18"/>
                <c:pt idx="0">
                  <c:v>2011年</c:v>
                </c:pt>
                <c:pt idx="1">
                  <c:v>2012年</c:v>
                </c:pt>
                <c:pt idx="2">
                  <c:v>2013年</c:v>
                </c:pt>
                <c:pt idx="3">
                  <c:v>2014年</c:v>
                </c:pt>
                <c:pt idx="4">
                  <c:v>2015年</c:v>
                </c:pt>
                <c:pt idx="5">
                  <c:v>2016年</c:v>
                </c:pt>
                <c:pt idx="6">
                  <c:v>2017年</c:v>
                </c:pt>
                <c:pt idx="7">
                  <c:v>2018年</c:v>
                </c:pt>
                <c:pt idx="8">
                  <c:v>2019年</c:v>
                </c:pt>
                <c:pt idx="9">
                  <c:v>2020年</c:v>
                </c:pt>
                <c:pt idx="10">
                  <c:v>2021年</c:v>
                </c:pt>
                <c:pt idx="11">
                  <c:v>2022年</c:v>
                </c:pt>
                <c:pt idx="12">
                  <c:v>2023年</c:v>
                </c:pt>
                <c:pt idx="13">
                  <c:v>2024年F</c:v>
                </c:pt>
                <c:pt idx="14">
                  <c:v>2025年F</c:v>
                </c:pt>
                <c:pt idx="15">
                  <c:v>2026年F</c:v>
                </c:pt>
                <c:pt idx="16">
                  <c:v>2027年F</c:v>
                </c:pt>
                <c:pt idx="17">
                  <c:v>2028年F</c:v>
                </c:pt>
              </c:strCache>
            </c:strRef>
          </c:cat>
          <c:val>
            <c:numRef>
              <c:f>Sheet1!$B$2:$S$2</c:f>
              <c:numCache>
                <c:formatCode>0.0</c:formatCode>
                <c:ptCount val="18"/>
                <c:pt idx="0">
                  <c:v>188</c:v>
                </c:pt>
                <c:pt idx="1">
                  <c:v>184.3</c:v>
                </c:pt>
                <c:pt idx="2">
                  <c:v>190.8</c:v>
                </c:pt>
                <c:pt idx="3">
                  <c:v>166.3</c:v>
                </c:pt>
                <c:pt idx="4">
                  <c:v>155.9</c:v>
                </c:pt>
                <c:pt idx="5">
                  <c:v>154</c:v>
                </c:pt>
                <c:pt idx="6">
                  <c:v>171.9</c:v>
                </c:pt>
                <c:pt idx="7">
                  <c:v>189.5</c:v>
                </c:pt>
                <c:pt idx="8">
                  <c:v>188.3</c:v>
                </c:pt>
                <c:pt idx="9">
                  <c:v>219.9</c:v>
                </c:pt>
                <c:pt idx="10">
                  <c:v>210.9846</c:v>
                </c:pt>
                <c:pt idx="11">
                  <c:v>161.65729999999999</c:v>
                </c:pt>
                <c:pt idx="12">
                  <c:v>189.45150000000001</c:v>
                </c:pt>
                <c:pt idx="13">
                  <c:v>191</c:v>
                </c:pt>
                <c:pt idx="14">
                  <c:v>193</c:v>
                </c:pt>
                <c:pt idx="15">
                  <c:v>192</c:v>
                </c:pt>
                <c:pt idx="16">
                  <c:v>195</c:v>
                </c:pt>
                <c:pt idx="17">
                  <c:v>195</c:v>
                </c:pt>
              </c:numCache>
            </c:numRef>
          </c:val>
          <c:extLst>
            <c:ext xmlns:c16="http://schemas.microsoft.com/office/drawing/2014/chart" uri="{C3380CC4-5D6E-409C-BE32-E72D297353CC}">
              <c16:uniqueId val="{0000000A-103E-4E21-BF28-3EECE96D1662}"/>
            </c:ext>
          </c:extLst>
        </c:ser>
        <c:ser>
          <c:idx val="4"/>
          <c:order val="1"/>
          <c:tx>
            <c:strRef>
              <c:f>Sheet1!$A$3</c:f>
              <c:strCache>
                <c:ptCount val="1"/>
                <c:pt idx="0">
                  <c:v>微卡</c:v>
                </c:pt>
              </c:strCache>
            </c:strRef>
          </c:tx>
          <c:spPr>
            <a:solidFill>
              <a:srgbClr val="B5D3E3">
                <a:lumMod val="75000"/>
              </a:srgbClr>
            </a:solidFill>
            <a:ln>
              <a:noFill/>
            </a:ln>
            <a:effectLst/>
          </c:spPr>
          <c:invertIfNegative val="0"/>
          <c:cat>
            <c:strRef>
              <c:f>Sheet1!$B$1:$S$1</c:f>
              <c:strCache>
                <c:ptCount val="18"/>
                <c:pt idx="0">
                  <c:v>2011年</c:v>
                </c:pt>
                <c:pt idx="1">
                  <c:v>2012年</c:v>
                </c:pt>
                <c:pt idx="2">
                  <c:v>2013年</c:v>
                </c:pt>
                <c:pt idx="3">
                  <c:v>2014年</c:v>
                </c:pt>
                <c:pt idx="4">
                  <c:v>2015年</c:v>
                </c:pt>
                <c:pt idx="5">
                  <c:v>2016年</c:v>
                </c:pt>
                <c:pt idx="6">
                  <c:v>2017年</c:v>
                </c:pt>
                <c:pt idx="7">
                  <c:v>2018年</c:v>
                </c:pt>
                <c:pt idx="8">
                  <c:v>2019年</c:v>
                </c:pt>
                <c:pt idx="9">
                  <c:v>2020年</c:v>
                </c:pt>
                <c:pt idx="10">
                  <c:v>2021年</c:v>
                </c:pt>
                <c:pt idx="11">
                  <c:v>2022年</c:v>
                </c:pt>
                <c:pt idx="12">
                  <c:v>2023年</c:v>
                </c:pt>
                <c:pt idx="13">
                  <c:v>2024年F</c:v>
                </c:pt>
                <c:pt idx="14">
                  <c:v>2025年F</c:v>
                </c:pt>
                <c:pt idx="15">
                  <c:v>2026年F</c:v>
                </c:pt>
                <c:pt idx="16">
                  <c:v>2027年F</c:v>
                </c:pt>
                <c:pt idx="17">
                  <c:v>2028年F</c:v>
                </c:pt>
              </c:strCache>
            </c:strRef>
          </c:cat>
          <c:val>
            <c:numRef>
              <c:f>Sheet1!$B$3:$S$3</c:f>
              <c:numCache>
                <c:formatCode>0.0</c:formatCode>
                <c:ptCount val="18"/>
                <c:pt idx="0">
                  <c:v>49.2</c:v>
                </c:pt>
                <c:pt idx="1">
                  <c:v>53.5</c:v>
                </c:pt>
                <c:pt idx="2">
                  <c:v>52.7</c:v>
                </c:pt>
                <c:pt idx="3">
                  <c:v>53</c:v>
                </c:pt>
                <c:pt idx="4">
                  <c:v>54.6</c:v>
                </c:pt>
                <c:pt idx="5">
                  <c:v>60.6</c:v>
                </c:pt>
                <c:pt idx="6">
                  <c:v>56.8</c:v>
                </c:pt>
                <c:pt idx="7">
                  <c:v>66.599999999999994</c:v>
                </c:pt>
                <c:pt idx="8">
                  <c:v>65.3</c:v>
                </c:pt>
                <c:pt idx="9">
                  <c:v>70.8</c:v>
                </c:pt>
                <c:pt idx="10">
                  <c:v>60.454799999999999</c:v>
                </c:pt>
                <c:pt idx="11">
                  <c:v>50.697800000000001</c:v>
                </c:pt>
                <c:pt idx="12">
                  <c:v>62.6492</c:v>
                </c:pt>
                <c:pt idx="13">
                  <c:v>50.2</c:v>
                </c:pt>
                <c:pt idx="14">
                  <c:v>54</c:v>
                </c:pt>
                <c:pt idx="15">
                  <c:v>53</c:v>
                </c:pt>
                <c:pt idx="16">
                  <c:v>52</c:v>
                </c:pt>
                <c:pt idx="17">
                  <c:v>51</c:v>
                </c:pt>
              </c:numCache>
            </c:numRef>
          </c:val>
          <c:extLst>
            <c:ext xmlns:c16="http://schemas.microsoft.com/office/drawing/2014/chart" uri="{C3380CC4-5D6E-409C-BE32-E72D297353CC}">
              <c16:uniqueId val="{0000000B-103E-4E21-BF28-3EECE96D1662}"/>
            </c:ext>
          </c:extLst>
        </c:ser>
        <c:ser>
          <c:idx val="2"/>
          <c:order val="2"/>
          <c:tx>
            <c:strRef>
              <c:f>Sheet1!$A$4</c:f>
              <c:strCache>
                <c:ptCount val="1"/>
                <c:pt idx="0">
                  <c:v>轻客</c:v>
                </c:pt>
              </c:strCache>
            </c:strRef>
          </c:tx>
          <c:spPr>
            <a:solidFill>
              <a:srgbClr val="B5D3E3">
                <a:lumMod val="50000"/>
              </a:srgbClr>
            </a:solidFill>
            <a:ln>
              <a:noFill/>
            </a:ln>
            <a:effectLst/>
          </c:spPr>
          <c:invertIfNegative val="0"/>
          <c:cat>
            <c:strRef>
              <c:f>Sheet1!$B$1:$S$1</c:f>
              <c:strCache>
                <c:ptCount val="18"/>
                <c:pt idx="0">
                  <c:v>2011年</c:v>
                </c:pt>
                <c:pt idx="1">
                  <c:v>2012年</c:v>
                </c:pt>
                <c:pt idx="2">
                  <c:v>2013年</c:v>
                </c:pt>
                <c:pt idx="3">
                  <c:v>2014年</c:v>
                </c:pt>
                <c:pt idx="4">
                  <c:v>2015年</c:v>
                </c:pt>
                <c:pt idx="5">
                  <c:v>2016年</c:v>
                </c:pt>
                <c:pt idx="6">
                  <c:v>2017年</c:v>
                </c:pt>
                <c:pt idx="7">
                  <c:v>2018年</c:v>
                </c:pt>
                <c:pt idx="8">
                  <c:v>2019年</c:v>
                </c:pt>
                <c:pt idx="9">
                  <c:v>2020年</c:v>
                </c:pt>
                <c:pt idx="10">
                  <c:v>2021年</c:v>
                </c:pt>
                <c:pt idx="11">
                  <c:v>2022年</c:v>
                </c:pt>
                <c:pt idx="12">
                  <c:v>2023年</c:v>
                </c:pt>
                <c:pt idx="13">
                  <c:v>2024年F</c:v>
                </c:pt>
                <c:pt idx="14">
                  <c:v>2025年F</c:v>
                </c:pt>
                <c:pt idx="15">
                  <c:v>2026年F</c:v>
                </c:pt>
                <c:pt idx="16">
                  <c:v>2027年F</c:v>
                </c:pt>
                <c:pt idx="17">
                  <c:v>2028年F</c:v>
                </c:pt>
              </c:strCache>
            </c:strRef>
          </c:cat>
          <c:val>
            <c:numRef>
              <c:f>Sheet1!$B$4:$S$4</c:f>
              <c:numCache>
                <c:formatCode>0.0</c:formatCode>
                <c:ptCount val="18"/>
                <c:pt idx="0">
                  <c:v>32.200000000000003</c:v>
                </c:pt>
                <c:pt idx="1">
                  <c:v>33.799999999999997</c:v>
                </c:pt>
                <c:pt idx="2">
                  <c:v>38.799999999999997</c:v>
                </c:pt>
                <c:pt idx="3">
                  <c:v>44.3</c:v>
                </c:pt>
                <c:pt idx="4">
                  <c:v>43.2</c:v>
                </c:pt>
                <c:pt idx="5">
                  <c:v>35.4</c:v>
                </c:pt>
                <c:pt idx="6">
                  <c:v>34.799999999999997</c:v>
                </c:pt>
                <c:pt idx="7">
                  <c:v>33.5</c:v>
                </c:pt>
                <c:pt idx="8">
                  <c:v>33.299999999999997</c:v>
                </c:pt>
                <c:pt idx="9">
                  <c:v>34.4</c:v>
                </c:pt>
                <c:pt idx="10">
                  <c:v>41.107700000000001</c:v>
                </c:pt>
                <c:pt idx="11">
                  <c:v>31.988300000000002</c:v>
                </c:pt>
                <c:pt idx="12">
                  <c:v>39.990699999999997</c:v>
                </c:pt>
                <c:pt idx="13">
                  <c:v>41.2</c:v>
                </c:pt>
                <c:pt idx="14">
                  <c:v>45</c:v>
                </c:pt>
                <c:pt idx="15">
                  <c:v>48</c:v>
                </c:pt>
                <c:pt idx="16">
                  <c:v>51</c:v>
                </c:pt>
                <c:pt idx="17">
                  <c:v>53</c:v>
                </c:pt>
              </c:numCache>
            </c:numRef>
          </c:val>
          <c:extLst>
            <c:ext xmlns:c16="http://schemas.microsoft.com/office/drawing/2014/chart" uri="{C3380CC4-5D6E-409C-BE32-E72D297353CC}">
              <c16:uniqueId val="{0000000C-103E-4E21-BF28-3EECE96D1662}"/>
            </c:ext>
          </c:extLst>
        </c:ser>
        <c:dLbls>
          <c:showLegendKey val="0"/>
          <c:showVal val="0"/>
          <c:showCatName val="0"/>
          <c:showSerName val="0"/>
          <c:showPercent val="0"/>
          <c:showBubbleSize val="0"/>
        </c:dLbls>
        <c:gapWidth val="100"/>
        <c:overlap val="100"/>
        <c:axId val="1241898952"/>
        <c:axId val="1120639680"/>
        <c:extLst/>
      </c:barChart>
      <c:catAx>
        <c:axId val="124189895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120639680"/>
        <c:crosses val="autoZero"/>
        <c:auto val="1"/>
        <c:lblAlgn val="ctr"/>
        <c:lblOffset val="100"/>
        <c:noMultiLvlLbl val="0"/>
      </c:catAx>
      <c:valAx>
        <c:axId val="1120639680"/>
        <c:scaling>
          <c:orientation val="minMax"/>
        </c:scaling>
        <c:delete val="0"/>
        <c:axPos val="l"/>
        <c:numFmt formatCode="0_ " sourceLinked="0"/>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241898952"/>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plotVisOnly val="1"/>
    <c:dispBlanksAs val="gap"/>
    <c:showDLblsOverMax val="0"/>
  </c:chart>
  <c:spPr>
    <a:noFill/>
    <a:ln>
      <a:noFill/>
    </a:ln>
    <a:effectLst/>
  </c:spPr>
  <c:txPr>
    <a:bodyPr/>
    <a:lstStyle/>
    <a:p>
      <a:pPr>
        <a:defRPr sz="900">
          <a:solidFill>
            <a:schemeClr val="tx1"/>
          </a:solidFill>
          <a:latin typeface="微软雅黑" panose="020B0503020204020204" pitchFamily="34" charset="-122"/>
          <a:ea typeface="微软雅黑" panose="020B0503020204020204" pitchFamily="34" charset="-122"/>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4EE41A-F6C4-4186-8E9F-F6D480D5857C}" type="datetimeFigureOut">
              <a:rPr lang="zh-CN" altLang="en-US" smtClean="0"/>
              <a:t>2024/11/6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C3B363-EB9E-4506-B2AE-E86CD4A2F37E}" type="slidenum">
              <a:rPr lang="zh-CN" altLang="en-US" smtClean="0"/>
              <a:t>‹#›</a:t>
            </a:fld>
            <a:endParaRPr lang="zh-CN" altLang="en-US"/>
          </a:p>
        </p:txBody>
      </p:sp>
    </p:spTree>
    <p:extLst>
      <p:ext uri="{BB962C8B-B14F-4D97-AF65-F5344CB8AC3E}">
        <p14:creationId xmlns:p14="http://schemas.microsoft.com/office/powerpoint/2010/main" val="39485426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2632745-58A1-4D55-9422-6F11033914AB}" type="slidenum">
              <a:rPr lang="zh-CN" altLang="en-US" smtClean="0"/>
              <a:t>15</a:t>
            </a:fld>
            <a:endParaRPr lang="zh-CN" altLang="en-US"/>
          </a:p>
        </p:txBody>
      </p:sp>
    </p:spTree>
    <p:extLst>
      <p:ext uri="{BB962C8B-B14F-4D97-AF65-F5344CB8AC3E}">
        <p14:creationId xmlns:p14="http://schemas.microsoft.com/office/powerpoint/2010/main" val="10403575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g"/><Relationship Id="rId1" Type="http://schemas.openxmlformats.org/officeDocument/2006/relationships/slideMaster" Target="../slideMasters/slideMaster2.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10.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g"/><Relationship Id="rId1" Type="http://schemas.openxmlformats.org/officeDocument/2006/relationships/slideMaster" Target="../slideMasters/slideMaster3.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3.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1.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9.png"/><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F35F7C3F-F5E0-FC6E-725B-5E4FBE1B7E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529"/>
            <a:ext cx="12190119" cy="6856942"/>
          </a:xfrm>
          <a:prstGeom prst="rect">
            <a:avLst/>
          </a:prstGeom>
        </p:spPr>
      </p:pic>
      <p:sp>
        <p:nvSpPr>
          <p:cNvPr id="8" name="矩形 7">
            <a:extLst>
              <a:ext uri="{FF2B5EF4-FFF2-40B4-BE49-F238E27FC236}">
                <a16:creationId xmlns:a16="http://schemas.microsoft.com/office/drawing/2014/main" id="{814D09F6-3119-5A86-DC32-E2281B25A3C7}"/>
              </a:ext>
            </a:extLst>
          </p:cNvPr>
          <p:cNvSpPr/>
          <p:nvPr userDrawn="1"/>
        </p:nvSpPr>
        <p:spPr>
          <a:xfrm>
            <a:off x="709928" y="4452389"/>
            <a:ext cx="7039830" cy="8764"/>
          </a:xfrm>
          <a:prstGeom prst="rect">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9" name="文本框 8">
            <a:extLst>
              <a:ext uri="{FF2B5EF4-FFF2-40B4-BE49-F238E27FC236}">
                <a16:creationId xmlns:a16="http://schemas.microsoft.com/office/drawing/2014/main" id="{4014D472-BB86-CA10-79D4-AD427D6AB6F9}"/>
              </a:ext>
            </a:extLst>
          </p:cNvPr>
          <p:cNvSpPr txBox="1"/>
          <p:nvPr userDrawn="1"/>
        </p:nvSpPr>
        <p:spPr>
          <a:xfrm>
            <a:off x="455796" y="997094"/>
            <a:ext cx="9272090" cy="3621119"/>
          </a:xfrm>
          <a:prstGeom prst="rect">
            <a:avLst/>
          </a:prstGeom>
          <a:noFill/>
        </p:spPr>
        <p:txBody>
          <a:bodyPr wrap="none" rtlCol="0">
            <a:spAutoFit/>
          </a:bodyPr>
          <a:lstStyle/>
          <a:p>
            <a:r>
              <a:rPr lang="en-US" altLang="zh-CN" sz="22931" b="1" spc="-100" dirty="0">
                <a:solidFill>
                  <a:srgbClr val="EDEDEF"/>
                </a:solidFill>
                <a:latin typeface="Arial" panose="020B0604020202020204" pitchFamily="34" charset="0"/>
                <a:ea typeface="微软雅黑" panose="020B0503020204020204" pitchFamily="34" charset="-122"/>
                <a:cs typeface="Arial" panose="020B0604020202020204" pitchFamily="34" charset="0"/>
              </a:rPr>
              <a:t>KERUI</a:t>
            </a:r>
          </a:p>
        </p:txBody>
      </p:sp>
      <p:pic>
        <p:nvPicPr>
          <p:cNvPr id="10" name="图片 9">
            <a:extLst>
              <a:ext uri="{FF2B5EF4-FFF2-40B4-BE49-F238E27FC236}">
                <a16:creationId xmlns:a16="http://schemas.microsoft.com/office/drawing/2014/main" id="{5681757C-0CF4-90BD-CDE4-715E20D6A1E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1237" y="472172"/>
            <a:ext cx="1327802" cy="515187"/>
          </a:xfrm>
          <a:prstGeom prst="rect">
            <a:avLst/>
          </a:prstGeom>
        </p:spPr>
      </p:pic>
      <p:sp>
        <p:nvSpPr>
          <p:cNvPr id="11" name="文本框 10">
            <a:extLst>
              <a:ext uri="{FF2B5EF4-FFF2-40B4-BE49-F238E27FC236}">
                <a16:creationId xmlns:a16="http://schemas.microsoft.com/office/drawing/2014/main" id="{385FFFA8-F271-C9F8-7667-3A3479740466}"/>
              </a:ext>
            </a:extLst>
          </p:cNvPr>
          <p:cNvSpPr txBox="1"/>
          <p:nvPr userDrawn="1"/>
        </p:nvSpPr>
        <p:spPr>
          <a:xfrm>
            <a:off x="1672306" y="4598886"/>
            <a:ext cx="3617657" cy="543675"/>
          </a:xfrm>
          <a:prstGeom prst="rect">
            <a:avLst/>
          </a:prstGeom>
          <a:noFill/>
        </p:spPr>
        <p:txBody>
          <a:bodyPr wrap="none" rtlCol="0">
            <a:spAutoFit/>
          </a:bodyPr>
          <a:lstStyle/>
          <a:p>
            <a:r>
              <a:rPr lang="en-US" altLang="zh-CN" sz="2933" b="1" spc="-100" dirty="0">
                <a:solidFill>
                  <a:srgbClr val="8B1F1D"/>
                </a:solidFill>
                <a:latin typeface="Arial" panose="020B0604020202020204" pitchFamily="34" charset="0"/>
                <a:ea typeface="微软雅黑" panose="020B0503020204020204" pitchFamily="34" charset="-122"/>
                <a:cs typeface="Arial" panose="020B0604020202020204" pitchFamily="34" charset="0"/>
              </a:rPr>
              <a:t>KERUICONSULTING</a:t>
            </a:r>
            <a:endParaRPr lang="zh-CN" altLang="en-US" sz="2933" b="1" spc="-100" dirty="0">
              <a:solidFill>
                <a:srgbClr val="8B1F1D"/>
              </a:solidFill>
              <a:latin typeface="Arial" panose="020B0604020202020204" pitchFamily="34" charset="0"/>
              <a:ea typeface="微软雅黑" panose="020B0503020204020204" pitchFamily="34" charset="-122"/>
              <a:cs typeface="Arial" panose="020B0604020202020204" pitchFamily="34" charset="0"/>
            </a:endParaRPr>
          </a:p>
        </p:txBody>
      </p:sp>
      <p:pic>
        <p:nvPicPr>
          <p:cNvPr id="12" name="图片 11">
            <a:extLst>
              <a:ext uri="{FF2B5EF4-FFF2-40B4-BE49-F238E27FC236}">
                <a16:creationId xmlns:a16="http://schemas.microsoft.com/office/drawing/2014/main" id="{5B7BF213-0727-01F7-9FC2-52187F38E60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38743" y="4559068"/>
            <a:ext cx="933495" cy="933495"/>
          </a:xfrm>
          <a:prstGeom prst="rect">
            <a:avLst/>
          </a:prstGeom>
        </p:spPr>
      </p:pic>
      <p:grpSp>
        <p:nvGrpSpPr>
          <p:cNvPr id="13" name="组合 12">
            <a:extLst>
              <a:ext uri="{FF2B5EF4-FFF2-40B4-BE49-F238E27FC236}">
                <a16:creationId xmlns:a16="http://schemas.microsoft.com/office/drawing/2014/main" id="{FD4026CC-ACFD-73BF-A370-562F29F9052E}"/>
              </a:ext>
            </a:extLst>
          </p:cNvPr>
          <p:cNvGrpSpPr/>
          <p:nvPr userDrawn="1"/>
        </p:nvGrpSpPr>
        <p:grpSpPr>
          <a:xfrm>
            <a:off x="1776788" y="5174530"/>
            <a:ext cx="2351490" cy="276999"/>
            <a:chOff x="9212487" y="6204930"/>
            <a:chExt cx="3527779" cy="415563"/>
          </a:xfrm>
        </p:grpSpPr>
        <p:pic>
          <p:nvPicPr>
            <p:cNvPr id="14" name="图片 13">
              <a:extLst>
                <a:ext uri="{FF2B5EF4-FFF2-40B4-BE49-F238E27FC236}">
                  <a16:creationId xmlns:a16="http://schemas.microsoft.com/office/drawing/2014/main" id="{A7ABBC10-F176-074C-497E-343E320538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12487" y="6239279"/>
              <a:ext cx="298867" cy="289226"/>
            </a:xfrm>
            <a:prstGeom prst="rect">
              <a:avLst/>
            </a:prstGeom>
          </p:spPr>
        </p:pic>
        <p:sp>
          <p:nvSpPr>
            <p:cNvPr id="15" name="文本框 14">
              <a:extLst>
                <a:ext uri="{FF2B5EF4-FFF2-40B4-BE49-F238E27FC236}">
                  <a16:creationId xmlns:a16="http://schemas.microsoft.com/office/drawing/2014/main" id="{A71D7E9B-2291-E95F-F71D-F8D319E1417E}"/>
                </a:ext>
              </a:extLst>
            </p:cNvPr>
            <p:cNvSpPr txBox="1"/>
            <p:nvPr/>
          </p:nvSpPr>
          <p:spPr>
            <a:xfrm>
              <a:off x="9514847" y="6204930"/>
              <a:ext cx="3225419" cy="415563"/>
            </a:xfrm>
            <a:prstGeom prst="rect">
              <a:avLst/>
            </a:prstGeom>
            <a:noFill/>
          </p:spPr>
          <p:txBody>
            <a:bodyPr wrap="none" rtlCol="0">
              <a:spAutoFit/>
            </a:bodyPr>
            <a:lstStyle/>
            <a:p>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科瑞卓信</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北京</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咨询有限公司</a:t>
              </a:r>
            </a:p>
          </p:txBody>
        </p:sp>
      </p:grpSp>
      <p:sp>
        <p:nvSpPr>
          <p:cNvPr id="16" name="文本框 15">
            <a:extLst>
              <a:ext uri="{FF2B5EF4-FFF2-40B4-BE49-F238E27FC236}">
                <a16:creationId xmlns:a16="http://schemas.microsoft.com/office/drawing/2014/main" id="{FE2C4BDE-7CF4-FB3A-1DD7-475242B6F546}"/>
              </a:ext>
            </a:extLst>
          </p:cNvPr>
          <p:cNvSpPr txBox="1"/>
          <p:nvPr userDrawn="1"/>
        </p:nvSpPr>
        <p:spPr>
          <a:xfrm>
            <a:off x="585237" y="3402912"/>
            <a:ext cx="8937062"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5400" b="1" spc="-150" dirty="0">
                <a:latin typeface="微软雅黑" panose="020B0503020204020204" pitchFamily="34" charset="-122"/>
                <a:ea typeface="微软雅黑" panose="020B0503020204020204" pitchFamily="34" charset="-122"/>
              </a:rPr>
              <a:t>轻型商用车市场预测研究报告</a:t>
            </a:r>
          </a:p>
        </p:txBody>
      </p:sp>
      <p:sp>
        <p:nvSpPr>
          <p:cNvPr id="17" name="圆角矩形 3">
            <a:extLst>
              <a:ext uri="{FF2B5EF4-FFF2-40B4-BE49-F238E27FC236}">
                <a16:creationId xmlns:a16="http://schemas.microsoft.com/office/drawing/2014/main" id="{B1685C3F-7A32-5A11-7436-2A78B0032FF7}"/>
              </a:ext>
            </a:extLst>
          </p:cNvPr>
          <p:cNvSpPr/>
          <p:nvPr userDrawn="1"/>
        </p:nvSpPr>
        <p:spPr>
          <a:xfrm>
            <a:off x="5231777" y="4681029"/>
            <a:ext cx="2046847" cy="330400"/>
          </a:xfrm>
          <a:prstGeom prst="roundRect">
            <a:avLst>
              <a:gd name="adj" fmla="val 50000"/>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8" name="文本框 17">
            <a:extLst>
              <a:ext uri="{FF2B5EF4-FFF2-40B4-BE49-F238E27FC236}">
                <a16:creationId xmlns:a16="http://schemas.microsoft.com/office/drawing/2014/main" id="{0BB44906-FBCD-6385-556F-69F6AAFA48F8}"/>
              </a:ext>
            </a:extLst>
          </p:cNvPr>
          <p:cNvSpPr txBox="1"/>
          <p:nvPr userDrawn="1"/>
        </p:nvSpPr>
        <p:spPr>
          <a:xfrm>
            <a:off x="5289234" y="4677578"/>
            <a:ext cx="1931939" cy="338554"/>
          </a:xfrm>
          <a:prstGeom prst="rect">
            <a:avLst/>
          </a:prstGeom>
          <a:noFill/>
        </p:spPr>
        <p:txBody>
          <a:bodyPr wrap="none" rtlCol="0">
            <a:spAutoFit/>
          </a:bodyPr>
          <a:lstStyle/>
          <a:p>
            <a:pPr algn="ctr"/>
            <a:r>
              <a:rPr lang="en-US" altLang="zh-CN" sz="1600" dirty="0">
                <a:solidFill>
                  <a:schemeClr val="bg1">
                    <a:lumMod val="95000"/>
                  </a:schemeClr>
                </a:solidFill>
                <a:latin typeface="微软雅黑" panose="020B0503020204020204" pitchFamily="34" charset="-122"/>
                <a:ea typeface="微软雅黑" panose="020B0503020204020204" pitchFamily="34" charset="-122"/>
              </a:rPr>
              <a:t>2024</a:t>
            </a:r>
            <a:r>
              <a:rPr lang="zh-CN" altLang="en-US" sz="1600" dirty="0">
                <a:solidFill>
                  <a:schemeClr val="bg1">
                    <a:lumMod val="95000"/>
                  </a:schemeClr>
                </a:solidFill>
                <a:latin typeface="微软雅黑" panose="020B0503020204020204" pitchFamily="34" charset="-122"/>
                <a:ea typeface="微软雅黑" panose="020B0503020204020204" pitchFamily="34" charset="-122"/>
              </a:rPr>
              <a:t>年</a:t>
            </a:r>
            <a:r>
              <a:rPr lang="en-US" altLang="zh-CN" sz="1600" dirty="0">
                <a:solidFill>
                  <a:schemeClr val="bg1">
                    <a:lumMod val="95000"/>
                  </a:schemeClr>
                </a:solidFill>
                <a:latin typeface="微软雅黑" panose="020B0503020204020204" pitchFamily="34" charset="-122"/>
                <a:ea typeface="微软雅黑" panose="020B0503020204020204" pitchFamily="34" charset="-122"/>
              </a:rPr>
              <a:t>10</a:t>
            </a:r>
            <a:r>
              <a:rPr lang="zh-CN" altLang="en-US" sz="1600" dirty="0">
                <a:solidFill>
                  <a:schemeClr val="bg1">
                    <a:lumMod val="95000"/>
                  </a:schemeClr>
                </a:solidFill>
                <a:latin typeface="微软雅黑" panose="020B0503020204020204" pitchFamily="34" charset="-122"/>
                <a:ea typeface="微软雅黑" panose="020B0503020204020204" pitchFamily="34" charset="-122"/>
              </a:rPr>
              <a:t>月商用车</a:t>
            </a:r>
          </a:p>
        </p:txBody>
      </p:sp>
      <p:pic>
        <p:nvPicPr>
          <p:cNvPr id="19" name="图片 18">
            <a:extLst>
              <a:ext uri="{FF2B5EF4-FFF2-40B4-BE49-F238E27FC236}">
                <a16:creationId xmlns:a16="http://schemas.microsoft.com/office/drawing/2014/main" id="{12642721-67CE-B85C-7E81-18999465439D}"/>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763375" y="4452389"/>
            <a:ext cx="1914301" cy="2045417"/>
          </a:xfrm>
          <a:prstGeom prst="rect">
            <a:avLst/>
          </a:prstGeom>
        </p:spPr>
      </p:pic>
    </p:spTree>
    <p:extLst>
      <p:ext uri="{BB962C8B-B14F-4D97-AF65-F5344CB8AC3E}">
        <p14:creationId xmlns:p14="http://schemas.microsoft.com/office/powerpoint/2010/main" val="7304203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1059"/>
            <a:ext cx="12190119" cy="6856941"/>
          </a:xfrm>
          <a:prstGeom prst="rect">
            <a:avLst/>
          </a:prstGeom>
        </p:spPr>
      </p:pic>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11905" y="406964"/>
            <a:ext cx="1302126" cy="505225"/>
          </a:xfrm>
          <a:prstGeom prst="rect">
            <a:avLst/>
          </a:prstGeom>
        </p:spPr>
      </p:pic>
      <p:pic>
        <p:nvPicPr>
          <p:cNvPr id="11" name="图片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640757" y="3511483"/>
            <a:ext cx="1590495" cy="1699432"/>
          </a:xfrm>
          <a:prstGeom prst="rect">
            <a:avLst/>
          </a:prstGeom>
        </p:spPr>
      </p:pic>
      <p:cxnSp>
        <p:nvCxnSpPr>
          <p:cNvPr id="12" name="直接连接符 11"/>
          <p:cNvCxnSpPr/>
          <p:nvPr userDrawn="1"/>
        </p:nvCxnSpPr>
        <p:spPr>
          <a:xfrm>
            <a:off x="3858112" y="1120959"/>
            <a:ext cx="0" cy="4836946"/>
          </a:xfrm>
          <a:prstGeom prst="line">
            <a:avLst/>
          </a:prstGeom>
          <a:ln w="2857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91683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0"/>
            <a:ext cx="12190119" cy="6856941"/>
          </a:xfrm>
          <a:prstGeom prst="rect">
            <a:avLst/>
          </a:prstGeom>
        </p:spPr>
      </p:pic>
      <p:pic>
        <p:nvPicPr>
          <p:cNvPr id="10" name="图片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99190" y="4603135"/>
            <a:ext cx="2270918" cy="2129537"/>
          </a:xfrm>
          <a:prstGeom prst="rect">
            <a:avLst/>
          </a:prstGeom>
        </p:spPr>
      </p:pic>
      <p:pic>
        <p:nvPicPr>
          <p:cNvPr id="11" name="图片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43153" y="167528"/>
            <a:ext cx="2036838" cy="228965"/>
          </a:xfrm>
          <a:prstGeom prst="rect">
            <a:avLst/>
          </a:prstGeom>
        </p:spPr>
      </p:pic>
      <p:cxnSp>
        <p:nvCxnSpPr>
          <p:cNvPr id="12" name="直接连接符 11"/>
          <p:cNvCxnSpPr/>
          <p:nvPr userDrawn="1"/>
        </p:nvCxnSpPr>
        <p:spPr>
          <a:xfrm>
            <a:off x="941" y="509437"/>
            <a:ext cx="12190119" cy="0"/>
          </a:xfrm>
          <a:prstGeom prst="line">
            <a:avLst/>
          </a:prstGeom>
          <a:ln>
            <a:solidFill>
              <a:srgbClr val="8B1F1C"/>
            </a:solidFill>
          </a:ln>
        </p:spPr>
        <p:style>
          <a:lnRef idx="1">
            <a:schemeClr val="dk1"/>
          </a:lnRef>
          <a:fillRef idx="0">
            <a:schemeClr val="dk1"/>
          </a:fillRef>
          <a:effectRef idx="0">
            <a:schemeClr val="dk1"/>
          </a:effectRef>
          <a:fontRef idx="minor">
            <a:schemeClr val="tx1"/>
          </a:fontRef>
        </p:style>
      </p:cxnSp>
      <p:sp>
        <p:nvSpPr>
          <p:cNvPr id="13" name="流程图: 接点 12"/>
          <p:cNvSpPr/>
          <p:nvPr userDrawn="1"/>
        </p:nvSpPr>
        <p:spPr>
          <a:xfrm>
            <a:off x="300347" y="220993"/>
            <a:ext cx="111058" cy="111058"/>
          </a:xfrm>
          <a:prstGeom prst="flowChartConnector">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pic>
        <p:nvPicPr>
          <p:cNvPr id="14" name="图片 13"/>
          <p:cNvPicPr>
            <a:picLocks noChangeAspect="1"/>
          </p:cNvPicPr>
          <p:nvPr userDrawn="1"/>
        </p:nvPicPr>
        <p:blipFill rotWithShape="1">
          <a:blip r:embed="rId5">
            <a:extLst>
              <a:ext uri="{28A0092B-C50C-407E-A947-70E740481C1C}">
                <a14:useLocalDpi xmlns:a14="http://schemas.microsoft.com/office/drawing/2010/main" val="0"/>
              </a:ext>
            </a:extLst>
          </a:blip>
          <a:srcRect t="10829" r="27791" b="34787"/>
          <a:stretch>
            <a:fillRect/>
          </a:stretch>
        </p:blipFill>
        <p:spPr>
          <a:xfrm>
            <a:off x="257204" y="1169544"/>
            <a:ext cx="11677591" cy="4947125"/>
          </a:xfrm>
          <a:prstGeom prst="rect">
            <a:avLst/>
          </a:prstGeom>
        </p:spPr>
      </p:pic>
      <p:sp>
        <p:nvSpPr>
          <p:cNvPr id="4" name="灯片编号占位符 3"/>
          <p:cNvSpPr>
            <a:spLocks noGrp="1"/>
          </p:cNvSpPr>
          <p:nvPr>
            <p:ph type="sldNum" sz="quarter" idx="12"/>
          </p:nvPr>
        </p:nvSpPr>
        <p:spPr>
          <a:xfrm>
            <a:off x="9447859" y="6491816"/>
            <a:ext cx="2743200" cy="365125"/>
          </a:xfrm>
        </p:spPr>
        <p:txBody>
          <a:bodyPr/>
          <a:lstStyle>
            <a:lvl1pPr>
              <a:defRPr sz="1000"/>
            </a:lvl1pPr>
          </a:lstStyle>
          <a:p>
            <a:fld id="{95646D7E-6051-4DE4-AF20-E4E91B587626}" type="slidenum">
              <a:rPr lang="zh-CN" altLang="en-US" smtClean="0"/>
              <a:pPr/>
              <a:t>‹#›</a:t>
            </a:fld>
            <a:endParaRPr lang="zh-CN" altLang="en-US"/>
          </a:p>
        </p:txBody>
      </p:sp>
      <p:sp>
        <p:nvSpPr>
          <p:cNvPr id="6" name="文本占位符 5"/>
          <p:cNvSpPr>
            <a:spLocks noGrp="1"/>
          </p:cNvSpPr>
          <p:nvPr>
            <p:ph type="body" sz="quarter" idx="13" hasCustomPrompt="1"/>
          </p:nvPr>
        </p:nvSpPr>
        <p:spPr>
          <a:xfrm>
            <a:off x="466725" y="116534"/>
            <a:ext cx="4597400" cy="341313"/>
          </a:xfrm>
        </p:spPr>
        <p:txBody>
          <a:bodyPr>
            <a:noAutofit/>
          </a:bodyPr>
          <a:lstStyle>
            <a:lvl1pPr marL="0" indent="0">
              <a:buNone/>
              <a:defRPr sz="2000" b="1">
                <a:latin typeface="微软雅黑" panose="020B0503020204020204" pitchFamily="34" charset="-122"/>
                <a:ea typeface="微软雅黑" panose="020B0503020204020204" pitchFamily="34" charset="-122"/>
              </a:defRPr>
            </a:lvl1pPr>
          </a:lstStyle>
          <a:p>
            <a:pPr lvl="0"/>
            <a:r>
              <a:rPr lang="zh-CN" altLang="en-US" dirty="0"/>
              <a:t>标题</a:t>
            </a:r>
          </a:p>
        </p:txBody>
      </p:sp>
    </p:spTree>
    <p:extLst>
      <p:ext uri="{BB962C8B-B14F-4D97-AF65-F5344CB8AC3E}">
        <p14:creationId xmlns:p14="http://schemas.microsoft.com/office/powerpoint/2010/main" val="38381295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529"/>
            <a:ext cx="12190119" cy="6856942"/>
          </a:xfrm>
          <a:prstGeom prst="rect">
            <a:avLst/>
          </a:prstGeom>
        </p:spPr>
      </p:pic>
      <p:sp>
        <p:nvSpPr>
          <p:cNvPr id="11" name="矩形 10"/>
          <p:cNvSpPr/>
          <p:nvPr userDrawn="1"/>
        </p:nvSpPr>
        <p:spPr>
          <a:xfrm>
            <a:off x="709928" y="4452389"/>
            <a:ext cx="7039830" cy="8764"/>
          </a:xfrm>
          <a:prstGeom prst="rect">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1237" y="472172"/>
            <a:ext cx="1327802" cy="515187"/>
          </a:xfrm>
          <a:prstGeom prst="rect">
            <a:avLst/>
          </a:prstGeom>
        </p:spPr>
      </p:pic>
      <p:sp>
        <p:nvSpPr>
          <p:cNvPr id="13" name="文本框 12"/>
          <p:cNvSpPr txBox="1"/>
          <p:nvPr userDrawn="1"/>
        </p:nvSpPr>
        <p:spPr>
          <a:xfrm>
            <a:off x="1672306" y="4598886"/>
            <a:ext cx="3617657" cy="543675"/>
          </a:xfrm>
          <a:prstGeom prst="rect">
            <a:avLst/>
          </a:prstGeom>
          <a:noFill/>
        </p:spPr>
        <p:txBody>
          <a:bodyPr wrap="none" rtlCol="0">
            <a:spAutoFit/>
          </a:bodyPr>
          <a:lstStyle/>
          <a:p>
            <a:r>
              <a:rPr lang="en-US" altLang="zh-CN" sz="2935" b="1" spc="-100" dirty="0">
                <a:solidFill>
                  <a:srgbClr val="8B1F1D"/>
                </a:solidFill>
                <a:latin typeface="Arial" panose="020B0604020202020204" pitchFamily="34" charset="0"/>
                <a:ea typeface="微软雅黑" panose="020B0503020204020204" pitchFamily="34" charset="-122"/>
                <a:cs typeface="Arial" panose="020B0604020202020204" pitchFamily="34" charset="0"/>
              </a:rPr>
              <a:t>KERUICONSULTING</a:t>
            </a:r>
            <a:endParaRPr lang="zh-CN" altLang="en-US" sz="2935" b="1" spc="-100" dirty="0">
              <a:solidFill>
                <a:srgbClr val="8B1F1D"/>
              </a:solidFill>
              <a:latin typeface="Arial" panose="020B0604020202020204" pitchFamily="34" charset="0"/>
              <a:ea typeface="微软雅黑" panose="020B0503020204020204" pitchFamily="34" charset="-122"/>
              <a:cs typeface="Arial" panose="020B0604020202020204" pitchFamily="34" charset="0"/>
            </a:endParaRPr>
          </a:p>
        </p:txBody>
      </p:sp>
      <p:pic>
        <p:nvPicPr>
          <p:cNvPr id="14" name="图片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38743" y="4559068"/>
            <a:ext cx="933495" cy="933495"/>
          </a:xfrm>
          <a:prstGeom prst="rect">
            <a:avLst/>
          </a:prstGeom>
        </p:spPr>
      </p:pic>
      <p:grpSp>
        <p:nvGrpSpPr>
          <p:cNvPr id="15" name="组合 14"/>
          <p:cNvGrpSpPr/>
          <p:nvPr userDrawn="1"/>
        </p:nvGrpSpPr>
        <p:grpSpPr>
          <a:xfrm>
            <a:off x="1776788" y="5174530"/>
            <a:ext cx="2351490" cy="276999"/>
            <a:chOff x="9212487" y="6204930"/>
            <a:chExt cx="3527779" cy="415563"/>
          </a:xfrm>
        </p:grpSpPr>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12487" y="6239279"/>
              <a:ext cx="298867" cy="289226"/>
            </a:xfrm>
            <a:prstGeom prst="rect">
              <a:avLst/>
            </a:prstGeom>
          </p:spPr>
        </p:pic>
        <p:sp>
          <p:nvSpPr>
            <p:cNvPr id="17" name="文本框 16"/>
            <p:cNvSpPr txBox="1"/>
            <p:nvPr/>
          </p:nvSpPr>
          <p:spPr>
            <a:xfrm>
              <a:off x="9514847" y="6204930"/>
              <a:ext cx="3225419" cy="415563"/>
            </a:xfrm>
            <a:prstGeom prst="rect">
              <a:avLst/>
            </a:prstGeom>
            <a:noFill/>
          </p:spPr>
          <p:txBody>
            <a:bodyPr wrap="none" rtlCol="0">
              <a:spAutoFit/>
            </a:bodyPr>
            <a:lstStyle/>
            <a:p>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科瑞卓信</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北京</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咨询有限公司</a:t>
              </a:r>
            </a:p>
          </p:txBody>
        </p:sp>
      </p:grpSp>
      <p:sp>
        <p:nvSpPr>
          <p:cNvPr id="18" name="圆角矩形 3"/>
          <p:cNvSpPr/>
          <p:nvPr userDrawn="1"/>
        </p:nvSpPr>
        <p:spPr>
          <a:xfrm>
            <a:off x="5231777" y="4681029"/>
            <a:ext cx="2046847" cy="330400"/>
          </a:xfrm>
          <a:prstGeom prst="roundRect">
            <a:avLst>
              <a:gd name="adj" fmla="val 50000"/>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 name="文本框 18"/>
          <p:cNvSpPr txBox="1"/>
          <p:nvPr userDrawn="1"/>
        </p:nvSpPr>
        <p:spPr>
          <a:xfrm>
            <a:off x="5597008" y="4695508"/>
            <a:ext cx="1316386" cy="338554"/>
          </a:xfrm>
          <a:prstGeom prst="rect">
            <a:avLst/>
          </a:prstGeom>
          <a:noFill/>
        </p:spPr>
        <p:txBody>
          <a:bodyPr wrap="none" rtlCol="0">
            <a:spAutoFit/>
          </a:bodyPr>
          <a:lstStyle/>
          <a:p>
            <a:pPr algn="ctr"/>
            <a:r>
              <a:rPr lang="en-US" altLang="zh-CN" sz="1600" dirty="0">
                <a:solidFill>
                  <a:schemeClr val="bg1">
                    <a:lumMod val="95000"/>
                  </a:schemeClr>
                </a:solidFill>
                <a:latin typeface="微软雅黑" panose="020B0503020204020204" pitchFamily="34" charset="-122"/>
                <a:ea typeface="微软雅黑" panose="020B0503020204020204" pitchFamily="34" charset="-122"/>
              </a:rPr>
              <a:t>2024</a:t>
            </a:r>
            <a:r>
              <a:rPr lang="zh-CN" altLang="en-US" sz="1600" dirty="0">
                <a:solidFill>
                  <a:schemeClr val="bg1">
                    <a:lumMod val="95000"/>
                  </a:schemeClr>
                </a:solidFill>
                <a:latin typeface="微软雅黑" panose="020B0503020204020204" pitchFamily="34" charset="-122"/>
                <a:ea typeface="微软雅黑" panose="020B0503020204020204" pitchFamily="34" charset="-122"/>
              </a:rPr>
              <a:t>年</a:t>
            </a:r>
            <a:r>
              <a:rPr lang="en-US" altLang="zh-CN" sz="1600" dirty="0">
                <a:solidFill>
                  <a:schemeClr val="bg1">
                    <a:lumMod val="95000"/>
                  </a:schemeClr>
                </a:solidFill>
                <a:latin typeface="微软雅黑" panose="020B0503020204020204" pitchFamily="34" charset="-122"/>
                <a:ea typeface="微软雅黑" panose="020B0503020204020204" pitchFamily="34" charset="-122"/>
              </a:rPr>
              <a:t>10</a:t>
            </a:r>
            <a:r>
              <a:rPr lang="zh-CN" altLang="en-US" sz="1600" dirty="0">
                <a:solidFill>
                  <a:schemeClr val="bg1">
                    <a:lumMod val="95000"/>
                  </a:schemeClr>
                </a:solidFill>
                <a:latin typeface="微软雅黑" panose="020B0503020204020204" pitchFamily="34" charset="-122"/>
                <a:ea typeface="微软雅黑" panose="020B0503020204020204" pitchFamily="34" charset="-122"/>
              </a:rPr>
              <a:t>月</a:t>
            </a:r>
          </a:p>
        </p:txBody>
      </p:sp>
      <p:pic>
        <p:nvPicPr>
          <p:cNvPr id="20" name="图片 1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763375" y="4452389"/>
            <a:ext cx="1914301" cy="2045417"/>
          </a:xfrm>
          <a:prstGeom prst="rect">
            <a:avLst/>
          </a:prstGeom>
        </p:spPr>
      </p:pic>
      <p:sp>
        <p:nvSpPr>
          <p:cNvPr id="21" name="文本框 20"/>
          <p:cNvSpPr txBox="1"/>
          <p:nvPr userDrawn="1"/>
        </p:nvSpPr>
        <p:spPr>
          <a:xfrm>
            <a:off x="568991" y="1312641"/>
            <a:ext cx="10248406" cy="3169778"/>
          </a:xfrm>
          <a:prstGeom prst="rect">
            <a:avLst/>
          </a:prstGeom>
          <a:noFill/>
        </p:spPr>
        <p:txBody>
          <a:bodyPr wrap="square" rtlCol="0">
            <a:spAutoFit/>
          </a:bodyPr>
          <a:lstStyle/>
          <a:p>
            <a:r>
              <a:rPr lang="en-US" altLang="zh-CN" sz="20000" b="1" spc="-100" dirty="0">
                <a:solidFill>
                  <a:srgbClr val="EDEDEF"/>
                </a:solidFill>
                <a:latin typeface="Arial" panose="020B0604020202020204" pitchFamily="34" charset="0"/>
                <a:ea typeface="微软雅黑" panose="020B0503020204020204" pitchFamily="34" charset="-122"/>
                <a:cs typeface="Arial" panose="020B0604020202020204" pitchFamily="34" charset="0"/>
              </a:rPr>
              <a:t>Thanks</a:t>
            </a:r>
          </a:p>
        </p:txBody>
      </p:sp>
      <p:sp>
        <p:nvSpPr>
          <p:cNvPr id="22" name="文本框 21"/>
          <p:cNvSpPr txBox="1"/>
          <p:nvPr userDrawn="1"/>
        </p:nvSpPr>
        <p:spPr>
          <a:xfrm>
            <a:off x="638743" y="3432633"/>
            <a:ext cx="3397084" cy="995016"/>
          </a:xfrm>
          <a:prstGeom prst="rect">
            <a:avLst/>
          </a:prstGeom>
          <a:noFill/>
        </p:spPr>
        <p:txBody>
          <a:bodyPr wrap="none" rtlCol="0">
            <a:spAutoFit/>
          </a:bodyPr>
          <a:lstStyle/>
          <a:p>
            <a:r>
              <a:rPr lang="zh-CN" altLang="en-US" sz="5865" b="1" spc="400" dirty="0">
                <a:latin typeface="微软雅黑" panose="020B0503020204020204" pitchFamily="34" charset="-122"/>
                <a:ea typeface="微软雅黑" panose="020B0503020204020204" pitchFamily="34" charset="-122"/>
              </a:rPr>
              <a:t>谢谢观看</a:t>
            </a:r>
          </a:p>
        </p:txBody>
      </p:sp>
    </p:spTree>
    <p:extLst>
      <p:ext uri="{BB962C8B-B14F-4D97-AF65-F5344CB8AC3E}">
        <p14:creationId xmlns:p14="http://schemas.microsoft.com/office/powerpoint/2010/main" val="42380420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5646D7E-6051-4DE4-AF20-E4E91B587626}" type="slidenum">
              <a:rPr lang="zh-CN" altLang="en-US" smtClean="0"/>
              <a:t>‹#›</a:t>
            </a:fld>
            <a:endParaRPr lang="zh-CN" altLang="en-US"/>
          </a:p>
        </p:txBody>
      </p:sp>
    </p:spTree>
    <p:extLst>
      <p:ext uri="{BB962C8B-B14F-4D97-AF65-F5344CB8AC3E}">
        <p14:creationId xmlns:p14="http://schemas.microsoft.com/office/powerpoint/2010/main" val="10613092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sp>
        <p:nvSpPr>
          <p:cNvPr id="14" name="文本框 13"/>
          <p:cNvSpPr txBox="1"/>
          <p:nvPr userDrawn="1"/>
        </p:nvSpPr>
        <p:spPr>
          <a:xfrm>
            <a:off x="10918634" y="282853"/>
            <a:ext cx="928459" cy="338554"/>
          </a:xfrm>
          <a:prstGeom prst="rect">
            <a:avLst/>
          </a:prstGeom>
          <a:noFill/>
        </p:spPr>
        <p:txBody>
          <a:bodyPr wrap="none" rtlCol="0">
            <a:spAutoFit/>
          </a:bodyPr>
          <a:lstStyle/>
          <a:p>
            <a:r>
              <a:rPr lang="zh-CN" altLang="en-US" sz="1600" spc="-150" dirty="0">
                <a:solidFill>
                  <a:schemeClr val="bg1">
                    <a:lumMod val="95000"/>
                  </a:schemeClr>
                </a:solidFill>
                <a:latin typeface="微软雅黑 Heavy" panose="020B0A02040204020203" pitchFamily="34" charset="-122"/>
                <a:ea typeface="微软雅黑 Heavy" panose="020B0A02040204020203" pitchFamily="34" charset="-122"/>
              </a:rPr>
              <a:t>版权声明</a:t>
            </a:r>
          </a:p>
        </p:txBody>
      </p:sp>
      <p:sp>
        <p:nvSpPr>
          <p:cNvPr id="15" name="文本框 14"/>
          <p:cNvSpPr txBox="1"/>
          <p:nvPr userDrawn="1"/>
        </p:nvSpPr>
        <p:spPr>
          <a:xfrm>
            <a:off x="9130906" y="282853"/>
            <a:ext cx="1866537" cy="338554"/>
          </a:xfrm>
          <a:prstGeom prst="rect">
            <a:avLst/>
          </a:prstGeom>
          <a:noFill/>
        </p:spPr>
        <p:txBody>
          <a:bodyPr wrap="none" rtlCol="0">
            <a:spAutoFit/>
          </a:bodyPr>
          <a:lstStyle/>
          <a:p>
            <a:r>
              <a:rPr lang="en-US" altLang="zh-CN" sz="1600" dirty="0">
                <a:solidFill>
                  <a:schemeClr val="bg1">
                    <a:lumMod val="95000"/>
                  </a:schemeClr>
                </a:solidFill>
                <a:latin typeface="Arial Narrow" panose="020B0606020202030204" pitchFamily="34" charset="0"/>
              </a:rPr>
              <a:t>COPYRIGHT NOTICE</a:t>
            </a:r>
            <a:endParaRPr lang="zh-CN" altLang="en-US" sz="1200" dirty="0">
              <a:solidFill>
                <a:schemeClr val="bg1">
                  <a:lumMod val="95000"/>
                </a:schemeClr>
              </a:solidFill>
              <a:latin typeface="Arial Narrow" panose="020B0606020202030204" pitchFamily="34" charset="0"/>
            </a:endParaRPr>
          </a:p>
        </p:txBody>
      </p:sp>
      <p:sp>
        <p:nvSpPr>
          <p:cNvPr id="19" name="矩形 18"/>
          <p:cNvSpPr/>
          <p:nvPr userDrawn="1"/>
        </p:nvSpPr>
        <p:spPr>
          <a:xfrm>
            <a:off x="852805" y="1523668"/>
            <a:ext cx="5121275" cy="2197525"/>
          </a:xfrm>
          <a:prstGeom prst="rect">
            <a:avLst/>
          </a:prstGeom>
        </p:spPr>
        <p:txBody>
          <a:bodyPr wrap="square">
            <a:spAutoFit/>
          </a:bodyPr>
          <a:lstStyle/>
          <a:p>
            <a:pPr indent="358775" algn="l">
              <a:lnSpc>
                <a:spcPct val="190000"/>
              </a:lnSpc>
            </a:pPr>
            <a:r>
              <a:rPr lang="zh-CN" altLang="en-US" sz="1200" dirty="0">
                <a:solidFill>
                  <a:prstClr val="black"/>
                </a:solidFill>
                <a:latin typeface="微软雅黑 Semibold" panose="020B0702040204020203" charset="-122"/>
                <a:ea typeface="微软雅黑 Semibold" panose="020B0702040204020203" charset="-122"/>
              </a:rPr>
              <a:t>本报告采用公开、合法的信息，由科瑞卓信（北京）咨询有限公司（简称科瑞咨询）的研究人员运用相应的研究方法，对所研究的对象做出相应的评判，仅供用户参考，并不构成任何投资建议。</a:t>
            </a:r>
          </a:p>
          <a:p>
            <a:pPr indent="358775" algn="l">
              <a:lnSpc>
                <a:spcPct val="190000"/>
              </a:lnSpc>
            </a:pPr>
            <a:r>
              <a:rPr lang="zh-CN" altLang="en-US" sz="1200" dirty="0">
                <a:solidFill>
                  <a:prstClr val="black"/>
                </a:solidFill>
                <a:latin typeface="微软雅黑 Semibold" panose="020B0702040204020203" charset="-122"/>
                <a:ea typeface="微软雅黑 Semibold" panose="020B0702040204020203" charset="-122"/>
              </a:rPr>
              <a:t>科瑞咨询力求信息的完整和准确，报告中提供的数据、观点、文字等信息不构成任何法律依据。未获得科瑞咨询的书面授权，任何人不得对本报告进行任何形式的发布、复制。</a:t>
            </a:r>
          </a:p>
        </p:txBody>
      </p:sp>
      <p:pic>
        <p:nvPicPr>
          <p:cNvPr id="25" name="图片 2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22199" y="1931581"/>
            <a:ext cx="5359431" cy="3579223"/>
          </a:xfrm>
          <a:prstGeom prst="rect">
            <a:avLst/>
          </a:prstGeom>
        </p:spPr>
      </p:pic>
      <p:pic>
        <p:nvPicPr>
          <p:cNvPr id="26" name="图片 25" descr="千图网_翻新作品_圆形联系方式图标矢量素材图片_图片编号19655823_03"/>
          <p:cNvPicPr>
            <a:picLocks noChangeAspect="1"/>
          </p:cNvPicPr>
          <p:nvPr userDrawn="1"/>
        </p:nvPicPr>
        <p:blipFill>
          <a:blip r:embed="rId3"/>
          <a:stretch>
            <a:fillRect/>
          </a:stretch>
        </p:blipFill>
        <p:spPr>
          <a:xfrm>
            <a:off x="950596" y="4691348"/>
            <a:ext cx="344102" cy="344102"/>
          </a:xfrm>
          <a:prstGeom prst="rect">
            <a:avLst/>
          </a:prstGeom>
        </p:spPr>
      </p:pic>
      <p:pic>
        <p:nvPicPr>
          <p:cNvPr id="27" name="图片 26" descr="千图网_翻新作品_圆形联系方式图标矢量素材图片_图片编号19655823_05"/>
          <p:cNvPicPr>
            <a:picLocks noChangeAspect="1"/>
          </p:cNvPicPr>
          <p:nvPr userDrawn="1"/>
        </p:nvPicPr>
        <p:blipFill>
          <a:blip r:embed="rId4"/>
          <a:stretch>
            <a:fillRect/>
          </a:stretch>
        </p:blipFill>
        <p:spPr>
          <a:xfrm>
            <a:off x="950596" y="4134156"/>
            <a:ext cx="346982" cy="344582"/>
          </a:xfrm>
          <a:prstGeom prst="rect">
            <a:avLst/>
          </a:prstGeom>
        </p:spPr>
      </p:pic>
      <p:sp>
        <p:nvSpPr>
          <p:cNvPr id="31" name="文本框 30"/>
          <p:cNvSpPr txBox="1"/>
          <p:nvPr userDrawn="1"/>
        </p:nvSpPr>
        <p:spPr>
          <a:xfrm>
            <a:off x="929201" y="5448697"/>
            <a:ext cx="5888150" cy="276999"/>
          </a:xfrm>
          <a:prstGeom prst="rect">
            <a:avLst/>
          </a:prstGeom>
          <a:noFill/>
        </p:spPr>
        <p:txBody>
          <a:bodyPr wrap="none" rtlCol="0">
            <a:spAutoFit/>
          </a:bodyPr>
          <a:lstStyle/>
          <a:p>
            <a:r>
              <a:rPr lang="zh-CN" altLang="en-US" sz="1200" b="1" dirty="0"/>
              <a:t>汽车智库平台会员 </a:t>
            </a:r>
            <a:r>
              <a:rPr lang="en-US" altLang="zh-CN" sz="1200" b="1" dirty="0"/>
              <a:t>| </a:t>
            </a:r>
            <a:r>
              <a:rPr lang="zh-CN" altLang="en-US" sz="1200" b="1" dirty="0"/>
              <a:t>市场调研 </a:t>
            </a:r>
            <a:r>
              <a:rPr lang="en-US" altLang="zh-CN" sz="1200" b="1" dirty="0"/>
              <a:t>| </a:t>
            </a:r>
            <a:r>
              <a:rPr lang="zh-CN" altLang="en-US" sz="1200" b="1" dirty="0"/>
              <a:t>数据业务 </a:t>
            </a:r>
            <a:r>
              <a:rPr lang="en-US" altLang="zh-CN" sz="1200" b="1" dirty="0"/>
              <a:t>| </a:t>
            </a:r>
            <a:r>
              <a:rPr lang="zh-CN" altLang="en-US" sz="1200" b="1" dirty="0"/>
              <a:t>对标业务 </a:t>
            </a:r>
            <a:r>
              <a:rPr lang="en-US" altLang="zh-CN" sz="1200" b="1" dirty="0"/>
              <a:t>| </a:t>
            </a:r>
            <a:r>
              <a:rPr lang="zh-CN" altLang="en-US" sz="1200" b="1" dirty="0"/>
              <a:t>舆情分析 </a:t>
            </a:r>
            <a:r>
              <a:rPr lang="en-US" altLang="zh-CN" sz="1200" b="1" dirty="0"/>
              <a:t>| </a:t>
            </a:r>
            <a:r>
              <a:rPr lang="zh-CN" altLang="en-US" sz="1200" b="1" dirty="0"/>
              <a:t>培训业务 </a:t>
            </a:r>
            <a:r>
              <a:rPr lang="en-US" altLang="zh-CN" sz="1200" b="1" dirty="0"/>
              <a:t>| </a:t>
            </a:r>
            <a:r>
              <a:rPr lang="zh-CN" altLang="en-US" sz="1200" b="1" dirty="0"/>
              <a:t>软件业务</a:t>
            </a:r>
          </a:p>
        </p:txBody>
      </p:sp>
      <p:sp>
        <p:nvSpPr>
          <p:cNvPr id="16" name="文本框 15"/>
          <p:cNvSpPr txBox="1"/>
          <p:nvPr userDrawn="1"/>
        </p:nvSpPr>
        <p:spPr>
          <a:xfrm>
            <a:off x="1377702" y="4145843"/>
            <a:ext cx="1449070" cy="33718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rgbClr val="455A64">
                    <a:lumMod val="75000"/>
                  </a:srgbClr>
                </a:solidFill>
                <a:effectLst/>
                <a:uLnTx/>
                <a:uFillTx/>
                <a:latin typeface="Arial" panose="020B0604020202020204"/>
                <a:ea typeface="微软雅黑" panose="020B0503020204020204" pitchFamily="34" charset="-122"/>
                <a:cs typeface="+mn-cs"/>
              </a:rPr>
              <a:t>4006-997-802</a:t>
            </a:r>
          </a:p>
        </p:txBody>
      </p:sp>
      <p:sp>
        <p:nvSpPr>
          <p:cNvPr id="17" name="文本框 16"/>
          <p:cNvSpPr txBox="1"/>
          <p:nvPr userDrawn="1"/>
        </p:nvSpPr>
        <p:spPr>
          <a:xfrm>
            <a:off x="1364367" y="4694481"/>
            <a:ext cx="2529731"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rgbClr val="455A64">
                    <a:lumMod val="75000"/>
                  </a:srgbClr>
                </a:solidFill>
                <a:effectLst/>
                <a:uLnTx/>
                <a:uFillTx/>
                <a:latin typeface="Arial" panose="020B0604020202020204"/>
                <a:ea typeface="微软雅黑" panose="020B0503020204020204" pitchFamily="34" charset="-122"/>
                <a:cs typeface="+mn-cs"/>
              </a:rPr>
              <a:t>market@autothinker.net</a:t>
            </a:r>
          </a:p>
        </p:txBody>
      </p:sp>
      <p:pic>
        <p:nvPicPr>
          <p:cNvPr id="18" name="图片 17" descr="文本&#10;&#10;描述已自动生成"/>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70010" y="183696"/>
            <a:ext cx="2985186" cy="502557"/>
          </a:xfrm>
          <a:prstGeom prst="rect">
            <a:avLst/>
          </a:prstGeom>
        </p:spPr>
      </p:pic>
    </p:spTree>
    <p:extLst>
      <p:ext uri="{BB962C8B-B14F-4D97-AF65-F5344CB8AC3E}">
        <p14:creationId xmlns:p14="http://schemas.microsoft.com/office/powerpoint/2010/main" val="9115441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F35F7C3F-F5E0-FC6E-725B-5E4FBE1B7E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529"/>
            <a:ext cx="12190119" cy="6856942"/>
          </a:xfrm>
          <a:prstGeom prst="rect">
            <a:avLst/>
          </a:prstGeom>
        </p:spPr>
      </p:pic>
      <p:sp>
        <p:nvSpPr>
          <p:cNvPr id="8" name="矩形 7">
            <a:extLst>
              <a:ext uri="{FF2B5EF4-FFF2-40B4-BE49-F238E27FC236}">
                <a16:creationId xmlns:a16="http://schemas.microsoft.com/office/drawing/2014/main" id="{814D09F6-3119-5A86-DC32-E2281B25A3C7}"/>
              </a:ext>
            </a:extLst>
          </p:cNvPr>
          <p:cNvSpPr/>
          <p:nvPr userDrawn="1"/>
        </p:nvSpPr>
        <p:spPr>
          <a:xfrm>
            <a:off x="709928" y="4452389"/>
            <a:ext cx="7039830" cy="8764"/>
          </a:xfrm>
          <a:prstGeom prst="rect">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9" name="文本框 8">
            <a:extLst>
              <a:ext uri="{FF2B5EF4-FFF2-40B4-BE49-F238E27FC236}">
                <a16:creationId xmlns:a16="http://schemas.microsoft.com/office/drawing/2014/main" id="{4014D472-BB86-CA10-79D4-AD427D6AB6F9}"/>
              </a:ext>
            </a:extLst>
          </p:cNvPr>
          <p:cNvSpPr txBox="1"/>
          <p:nvPr userDrawn="1"/>
        </p:nvSpPr>
        <p:spPr>
          <a:xfrm>
            <a:off x="455796" y="997094"/>
            <a:ext cx="9272090" cy="3621119"/>
          </a:xfrm>
          <a:prstGeom prst="rect">
            <a:avLst/>
          </a:prstGeom>
          <a:noFill/>
        </p:spPr>
        <p:txBody>
          <a:bodyPr wrap="none" rtlCol="0">
            <a:spAutoFit/>
          </a:bodyPr>
          <a:lstStyle/>
          <a:p>
            <a:r>
              <a:rPr lang="en-US" altLang="zh-CN" sz="22931" b="1" spc="-100" dirty="0">
                <a:solidFill>
                  <a:srgbClr val="EDEDEF"/>
                </a:solidFill>
                <a:latin typeface="Arial" panose="020B0604020202020204" pitchFamily="34" charset="0"/>
                <a:ea typeface="微软雅黑" panose="020B0503020204020204" pitchFamily="34" charset="-122"/>
                <a:cs typeface="Arial" panose="020B0604020202020204" pitchFamily="34" charset="0"/>
              </a:rPr>
              <a:t>KERUI</a:t>
            </a:r>
          </a:p>
        </p:txBody>
      </p:sp>
      <p:pic>
        <p:nvPicPr>
          <p:cNvPr id="10" name="图片 9">
            <a:extLst>
              <a:ext uri="{FF2B5EF4-FFF2-40B4-BE49-F238E27FC236}">
                <a16:creationId xmlns:a16="http://schemas.microsoft.com/office/drawing/2014/main" id="{5681757C-0CF4-90BD-CDE4-715E20D6A1E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1237" y="472172"/>
            <a:ext cx="1327802" cy="515187"/>
          </a:xfrm>
          <a:prstGeom prst="rect">
            <a:avLst/>
          </a:prstGeom>
        </p:spPr>
      </p:pic>
      <p:sp>
        <p:nvSpPr>
          <p:cNvPr id="11" name="文本框 10">
            <a:extLst>
              <a:ext uri="{FF2B5EF4-FFF2-40B4-BE49-F238E27FC236}">
                <a16:creationId xmlns:a16="http://schemas.microsoft.com/office/drawing/2014/main" id="{385FFFA8-F271-C9F8-7667-3A3479740466}"/>
              </a:ext>
            </a:extLst>
          </p:cNvPr>
          <p:cNvSpPr txBox="1"/>
          <p:nvPr userDrawn="1"/>
        </p:nvSpPr>
        <p:spPr>
          <a:xfrm>
            <a:off x="1672306" y="4598886"/>
            <a:ext cx="3617657" cy="543675"/>
          </a:xfrm>
          <a:prstGeom prst="rect">
            <a:avLst/>
          </a:prstGeom>
          <a:noFill/>
        </p:spPr>
        <p:txBody>
          <a:bodyPr wrap="none" rtlCol="0">
            <a:spAutoFit/>
          </a:bodyPr>
          <a:lstStyle/>
          <a:p>
            <a:r>
              <a:rPr lang="en-US" altLang="zh-CN" sz="2933" b="1" spc="-100" dirty="0">
                <a:solidFill>
                  <a:srgbClr val="8B1F1D"/>
                </a:solidFill>
                <a:latin typeface="Arial" panose="020B0604020202020204" pitchFamily="34" charset="0"/>
                <a:ea typeface="微软雅黑" panose="020B0503020204020204" pitchFamily="34" charset="-122"/>
                <a:cs typeface="Arial" panose="020B0604020202020204" pitchFamily="34" charset="0"/>
              </a:rPr>
              <a:t>KERUICONSULTING</a:t>
            </a:r>
            <a:endParaRPr lang="zh-CN" altLang="en-US" sz="2933" b="1" spc="-100" dirty="0">
              <a:solidFill>
                <a:srgbClr val="8B1F1D"/>
              </a:solidFill>
              <a:latin typeface="Arial" panose="020B0604020202020204" pitchFamily="34" charset="0"/>
              <a:ea typeface="微软雅黑" panose="020B0503020204020204" pitchFamily="34" charset="-122"/>
              <a:cs typeface="Arial" panose="020B0604020202020204" pitchFamily="34" charset="0"/>
            </a:endParaRPr>
          </a:p>
        </p:txBody>
      </p:sp>
      <p:pic>
        <p:nvPicPr>
          <p:cNvPr id="12" name="图片 11">
            <a:extLst>
              <a:ext uri="{FF2B5EF4-FFF2-40B4-BE49-F238E27FC236}">
                <a16:creationId xmlns:a16="http://schemas.microsoft.com/office/drawing/2014/main" id="{5B7BF213-0727-01F7-9FC2-52187F38E60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38743" y="4559068"/>
            <a:ext cx="933495" cy="933495"/>
          </a:xfrm>
          <a:prstGeom prst="rect">
            <a:avLst/>
          </a:prstGeom>
        </p:spPr>
      </p:pic>
      <p:grpSp>
        <p:nvGrpSpPr>
          <p:cNvPr id="13" name="组合 12">
            <a:extLst>
              <a:ext uri="{FF2B5EF4-FFF2-40B4-BE49-F238E27FC236}">
                <a16:creationId xmlns:a16="http://schemas.microsoft.com/office/drawing/2014/main" id="{FD4026CC-ACFD-73BF-A370-562F29F9052E}"/>
              </a:ext>
            </a:extLst>
          </p:cNvPr>
          <p:cNvGrpSpPr/>
          <p:nvPr userDrawn="1"/>
        </p:nvGrpSpPr>
        <p:grpSpPr>
          <a:xfrm>
            <a:off x="1776788" y="5174530"/>
            <a:ext cx="2351490" cy="276999"/>
            <a:chOff x="9212487" y="6204930"/>
            <a:chExt cx="3527779" cy="415563"/>
          </a:xfrm>
        </p:grpSpPr>
        <p:pic>
          <p:nvPicPr>
            <p:cNvPr id="14" name="图片 13">
              <a:extLst>
                <a:ext uri="{FF2B5EF4-FFF2-40B4-BE49-F238E27FC236}">
                  <a16:creationId xmlns:a16="http://schemas.microsoft.com/office/drawing/2014/main" id="{A7ABBC10-F176-074C-497E-343E320538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12487" y="6239279"/>
              <a:ext cx="298867" cy="289226"/>
            </a:xfrm>
            <a:prstGeom prst="rect">
              <a:avLst/>
            </a:prstGeom>
          </p:spPr>
        </p:pic>
        <p:sp>
          <p:nvSpPr>
            <p:cNvPr id="15" name="文本框 14">
              <a:extLst>
                <a:ext uri="{FF2B5EF4-FFF2-40B4-BE49-F238E27FC236}">
                  <a16:creationId xmlns:a16="http://schemas.microsoft.com/office/drawing/2014/main" id="{A71D7E9B-2291-E95F-F71D-F8D319E1417E}"/>
                </a:ext>
              </a:extLst>
            </p:cNvPr>
            <p:cNvSpPr txBox="1"/>
            <p:nvPr/>
          </p:nvSpPr>
          <p:spPr>
            <a:xfrm>
              <a:off x="9514847" y="6204930"/>
              <a:ext cx="3225419" cy="415563"/>
            </a:xfrm>
            <a:prstGeom prst="rect">
              <a:avLst/>
            </a:prstGeom>
            <a:noFill/>
          </p:spPr>
          <p:txBody>
            <a:bodyPr wrap="none" rtlCol="0">
              <a:spAutoFit/>
            </a:bodyPr>
            <a:lstStyle/>
            <a:p>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科瑞卓信</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北京</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咨询有限公司</a:t>
              </a:r>
            </a:p>
          </p:txBody>
        </p:sp>
      </p:grpSp>
      <p:sp>
        <p:nvSpPr>
          <p:cNvPr id="16" name="文本框 15">
            <a:extLst>
              <a:ext uri="{FF2B5EF4-FFF2-40B4-BE49-F238E27FC236}">
                <a16:creationId xmlns:a16="http://schemas.microsoft.com/office/drawing/2014/main" id="{FE2C4BDE-7CF4-FB3A-1DD7-475242B6F546}"/>
              </a:ext>
            </a:extLst>
          </p:cNvPr>
          <p:cNvSpPr txBox="1"/>
          <p:nvPr userDrawn="1"/>
        </p:nvSpPr>
        <p:spPr>
          <a:xfrm>
            <a:off x="585237" y="3402912"/>
            <a:ext cx="9345828"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5400" b="1" spc="-150" dirty="0">
                <a:latin typeface="微软雅黑" panose="020B0503020204020204" pitchFamily="34" charset="-122"/>
                <a:ea typeface="微软雅黑" panose="020B0503020204020204" pitchFamily="34" charset="-122"/>
              </a:rPr>
              <a:t>轻型商用车市场洞察报告</a:t>
            </a:r>
            <a:r>
              <a:rPr lang="en-US" altLang="zh-CN" sz="2400" b="1" spc="-150" dirty="0">
                <a:latin typeface="微软雅黑" panose="020B0503020204020204" pitchFamily="34" charset="-122"/>
                <a:ea typeface="微软雅黑" panose="020B0503020204020204" pitchFamily="34" charset="-122"/>
              </a:rPr>
              <a:t>—</a:t>
            </a:r>
            <a:r>
              <a:rPr lang="zh-CN" altLang="en-US" sz="2400" b="1" spc="-150" dirty="0">
                <a:latin typeface="微软雅黑" panose="020B0503020204020204" pitchFamily="34" charset="-122"/>
                <a:ea typeface="微软雅黑" panose="020B0503020204020204" pitchFamily="34" charset="-122"/>
              </a:rPr>
              <a:t>市场预测篇</a:t>
            </a:r>
            <a:endParaRPr lang="zh-CN" altLang="en-US" sz="5400" b="1" spc="-150" dirty="0">
              <a:latin typeface="微软雅黑" panose="020B0503020204020204" pitchFamily="34" charset="-122"/>
              <a:ea typeface="微软雅黑" panose="020B0503020204020204" pitchFamily="34" charset="-122"/>
            </a:endParaRPr>
          </a:p>
        </p:txBody>
      </p:sp>
      <p:sp>
        <p:nvSpPr>
          <p:cNvPr id="17" name="圆角矩形 3">
            <a:extLst>
              <a:ext uri="{FF2B5EF4-FFF2-40B4-BE49-F238E27FC236}">
                <a16:creationId xmlns:a16="http://schemas.microsoft.com/office/drawing/2014/main" id="{B1685C3F-7A32-5A11-7436-2A78B0032FF7}"/>
              </a:ext>
            </a:extLst>
          </p:cNvPr>
          <p:cNvSpPr/>
          <p:nvPr userDrawn="1"/>
        </p:nvSpPr>
        <p:spPr>
          <a:xfrm>
            <a:off x="5231777" y="4681029"/>
            <a:ext cx="2046847" cy="330400"/>
          </a:xfrm>
          <a:prstGeom prst="roundRect">
            <a:avLst>
              <a:gd name="adj" fmla="val 50000"/>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8" name="文本框 17">
            <a:extLst>
              <a:ext uri="{FF2B5EF4-FFF2-40B4-BE49-F238E27FC236}">
                <a16:creationId xmlns:a16="http://schemas.microsoft.com/office/drawing/2014/main" id="{0BB44906-FBCD-6385-556F-69F6AAFA48F8}"/>
              </a:ext>
            </a:extLst>
          </p:cNvPr>
          <p:cNvSpPr txBox="1"/>
          <p:nvPr userDrawn="1"/>
        </p:nvSpPr>
        <p:spPr>
          <a:xfrm>
            <a:off x="5289234" y="4677578"/>
            <a:ext cx="1931939" cy="338554"/>
          </a:xfrm>
          <a:prstGeom prst="rect">
            <a:avLst/>
          </a:prstGeom>
          <a:noFill/>
        </p:spPr>
        <p:txBody>
          <a:bodyPr wrap="none" rtlCol="0">
            <a:spAutoFit/>
          </a:bodyPr>
          <a:lstStyle/>
          <a:p>
            <a:pPr algn="ctr"/>
            <a:r>
              <a:rPr lang="en-US" altLang="zh-CN" sz="1600" dirty="0">
                <a:solidFill>
                  <a:schemeClr val="bg1">
                    <a:lumMod val="95000"/>
                  </a:schemeClr>
                </a:solidFill>
                <a:latin typeface="微软雅黑" panose="020B0503020204020204" pitchFamily="34" charset="-122"/>
                <a:ea typeface="微软雅黑" panose="020B0503020204020204" pitchFamily="34" charset="-122"/>
              </a:rPr>
              <a:t>2024</a:t>
            </a:r>
            <a:r>
              <a:rPr lang="zh-CN" altLang="en-US" sz="1600" dirty="0">
                <a:solidFill>
                  <a:schemeClr val="bg1">
                    <a:lumMod val="95000"/>
                  </a:schemeClr>
                </a:solidFill>
                <a:latin typeface="微软雅黑" panose="020B0503020204020204" pitchFamily="34" charset="-122"/>
                <a:ea typeface="微软雅黑" panose="020B0503020204020204" pitchFamily="34" charset="-122"/>
              </a:rPr>
              <a:t>年</a:t>
            </a:r>
            <a:r>
              <a:rPr lang="en-US" altLang="zh-CN" sz="1600" dirty="0">
                <a:solidFill>
                  <a:schemeClr val="bg1">
                    <a:lumMod val="95000"/>
                  </a:schemeClr>
                </a:solidFill>
                <a:latin typeface="微软雅黑" panose="020B0503020204020204" pitchFamily="34" charset="-122"/>
                <a:ea typeface="微软雅黑" panose="020B0503020204020204" pitchFamily="34" charset="-122"/>
              </a:rPr>
              <a:t>10</a:t>
            </a:r>
            <a:r>
              <a:rPr lang="zh-CN" altLang="en-US" sz="1600" dirty="0">
                <a:solidFill>
                  <a:schemeClr val="bg1">
                    <a:lumMod val="95000"/>
                  </a:schemeClr>
                </a:solidFill>
                <a:latin typeface="微软雅黑" panose="020B0503020204020204" pitchFamily="34" charset="-122"/>
                <a:ea typeface="微软雅黑" panose="020B0503020204020204" pitchFamily="34" charset="-122"/>
              </a:rPr>
              <a:t>月商用车</a:t>
            </a:r>
          </a:p>
        </p:txBody>
      </p:sp>
      <p:pic>
        <p:nvPicPr>
          <p:cNvPr id="19" name="图片 18">
            <a:extLst>
              <a:ext uri="{FF2B5EF4-FFF2-40B4-BE49-F238E27FC236}">
                <a16:creationId xmlns:a16="http://schemas.microsoft.com/office/drawing/2014/main" id="{12642721-67CE-B85C-7E81-18999465439D}"/>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763375" y="4452389"/>
            <a:ext cx="1914301" cy="2045417"/>
          </a:xfrm>
          <a:prstGeom prst="rect">
            <a:avLst/>
          </a:prstGeom>
        </p:spPr>
      </p:pic>
    </p:spTree>
    <p:extLst>
      <p:ext uri="{BB962C8B-B14F-4D97-AF65-F5344CB8AC3E}">
        <p14:creationId xmlns:p14="http://schemas.microsoft.com/office/powerpoint/2010/main" val="18617624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0953526-865F-F006-15FC-1F751BF3A97D}"/>
              </a:ext>
            </a:extLst>
          </p:cNvPr>
          <p:cNvGrpSpPr/>
          <p:nvPr userDrawn="1"/>
        </p:nvGrpSpPr>
        <p:grpSpPr>
          <a:xfrm>
            <a:off x="8033683" y="98778"/>
            <a:ext cx="4042413" cy="2359577"/>
            <a:chOff x="10768084" y="813974"/>
            <a:chExt cx="7287904" cy="4253985"/>
          </a:xfrm>
        </p:grpSpPr>
        <p:pic>
          <p:nvPicPr>
            <p:cNvPr id="8" name="图片 3">
              <a:extLst>
                <a:ext uri="{FF2B5EF4-FFF2-40B4-BE49-F238E27FC236}">
                  <a16:creationId xmlns:a16="http://schemas.microsoft.com/office/drawing/2014/main" id="{604B6F1A-C0DD-DA02-FCBD-0B3C75F6C4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16787" y="870195"/>
              <a:ext cx="6313827" cy="3685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4">
              <a:extLst>
                <a:ext uri="{FF2B5EF4-FFF2-40B4-BE49-F238E27FC236}">
                  <a16:creationId xmlns:a16="http://schemas.microsoft.com/office/drawing/2014/main" id="{57168ADA-F94D-BA5C-99AD-C1D6E1270C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68084" y="813974"/>
              <a:ext cx="7287904" cy="425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 name="图片 9">
            <a:extLst>
              <a:ext uri="{FF2B5EF4-FFF2-40B4-BE49-F238E27FC236}">
                <a16:creationId xmlns:a16="http://schemas.microsoft.com/office/drawing/2014/main" id="{C04D8AF4-3F62-58CC-D2CE-D645C859B4D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11905" y="406964"/>
            <a:ext cx="1302126" cy="505225"/>
          </a:xfrm>
          <a:prstGeom prst="rect">
            <a:avLst/>
          </a:prstGeom>
        </p:spPr>
      </p:pic>
      <p:sp>
        <p:nvSpPr>
          <p:cNvPr id="11" name="文本框 10">
            <a:extLst>
              <a:ext uri="{FF2B5EF4-FFF2-40B4-BE49-F238E27FC236}">
                <a16:creationId xmlns:a16="http://schemas.microsoft.com/office/drawing/2014/main" id="{34C60F34-3D13-C08D-8A6D-D4C9408CBEBA}"/>
              </a:ext>
            </a:extLst>
          </p:cNvPr>
          <p:cNvSpPr txBox="1"/>
          <p:nvPr userDrawn="1"/>
        </p:nvSpPr>
        <p:spPr>
          <a:xfrm>
            <a:off x="355727" y="2858081"/>
            <a:ext cx="2968190" cy="707886"/>
          </a:xfrm>
          <a:prstGeom prst="rect">
            <a:avLst/>
          </a:prstGeom>
          <a:noFill/>
        </p:spPr>
        <p:txBody>
          <a:bodyPr vert="horz" wrap="square" rtlCol="0">
            <a:spAutoFit/>
          </a:bodyPr>
          <a:lstStyle/>
          <a:p>
            <a:pPr algn="r"/>
            <a:r>
              <a:rPr lang="en-US" altLang="zh-CN" sz="4000" b="1" spc="-200" dirty="0">
                <a:solidFill>
                  <a:srgbClr val="BF8482"/>
                </a:solidFill>
                <a:latin typeface="Arial" panose="020B0604020202020204" pitchFamily="34" charset="0"/>
                <a:ea typeface="微软雅黑" panose="020B0503020204020204" pitchFamily="34" charset="-122"/>
                <a:cs typeface="Arial" panose="020B0604020202020204" pitchFamily="34" charset="0"/>
              </a:rPr>
              <a:t>CONTENTS</a:t>
            </a:r>
            <a:endParaRPr lang="zh-CN" altLang="en-US" sz="4000" b="1" spc="-200" dirty="0">
              <a:solidFill>
                <a:srgbClr val="BF8482"/>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11">
            <a:extLst>
              <a:ext uri="{FF2B5EF4-FFF2-40B4-BE49-F238E27FC236}">
                <a16:creationId xmlns:a16="http://schemas.microsoft.com/office/drawing/2014/main" id="{3797AEE5-BB51-19B2-C60F-03CC8E79865B}"/>
              </a:ext>
            </a:extLst>
          </p:cNvPr>
          <p:cNvSpPr txBox="1"/>
          <p:nvPr userDrawn="1"/>
        </p:nvSpPr>
        <p:spPr>
          <a:xfrm>
            <a:off x="1732156" y="1782995"/>
            <a:ext cx="1688283" cy="995016"/>
          </a:xfrm>
          <a:prstGeom prst="rect">
            <a:avLst/>
          </a:prstGeom>
          <a:noFill/>
        </p:spPr>
        <p:txBody>
          <a:bodyPr vert="horz" wrap="none" rtlCol="0">
            <a:spAutoFit/>
          </a:bodyPr>
          <a:lstStyle/>
          <a:p>
            <a:r>
              <a:rPr lang="zh-CN" altLang="en-US" sz="5866" b="1" dirty="0">
                <a:solidFill>
                  <a:srgbClr val="8B1F1C"/>
                </a:solidFill>
                <a:latin typeface="微软雅黑" panose="020B0503020204020204" pitchFamily="34" charset="-122"/>
                <a:ea typeface="微软雅黑" panose="020B0503020204020204" pitchFamily="34" charset="-122"/>
              </a:rPr>
              <a:t>目录</a:t>
            </a:r>
          </a:p>
        </p:txBody>
      </p:sp>
      <p:pic>
        <p:nvPicPr>
          <p:cNvPr id="13" name="图片 12">
            <a:extLst>
              <a:ext uri="{FF2B5EF4-FFF2-40B4-BE49-F238E27FC236}">
                <a16:creationId xmlns:a16="http://schemas.microsoft.com/office/drawing/2014/main" id="{4EF6ED2E-27F1-6D01-AF5D-F9A4DE6E3CC2}"/>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806021" y="3711618"/>
            <a:ext cx="1479814" cy="1581171"/>
          </a:xfrm>
          <a:prstGeom prst="rect">
            <a:avLst/>
          </a:prstGeom>
        </p:spPr>
      </p:pic>
      <p:cxnSp>
        <p:nvCxnSpPr>
          <p:cNvPr id="38" name="直接连接符 37">
            <a:extLst>
              <a:ext uri="{FF2B5EF4-FFF2-40B4-BE49-F238E27FC236}">
                <a16:creationId xmlns:a16="http://schemas.microsoft.com/office/drawing/2014/main" id="{6B196737-317A-161B-4915-94D5478E70BD}"/>
              </a:ext>
            </a:extLst>
          </p:cNvPr>
          <p:cNvCxnSpPr/>
          <p:nvPr userDrawn="1"/>
        </p:nvCxnSpPr>
        <p:spPr>
          <a:xfrm>
            <a:off x="3858112" y="1120959"/>
            <a:ext cx="0" cy="4836946"/>
          </a:xfrm>
          <a:prstGeom prst="line">
            <a:avLst/>
          </a:prstGeom>
          <a:ln w="2857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37487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023216E-E470-FE4D-51B1-CCAD17B0DB8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1059"/>
            <a:ext cx="12190119" cy="6856941"/>
          </a:xfrm>
          <a:prstGeom prst="rect">
            <a:avLst/>
          </a:prstGeom>
        </p:spPr>
      </p:pic>
      <p:pic>
        <p:nvPicPr>
          <p:cNvPr id="8" name="图片 7">
            <a:extLst>
              <a:ext uri="{FF2B5EF4-FFF2-40B4-BE49-F238E27FC236}">
                <a16:creationId xmlns:a16="http://schemas.microsoft.com/office/drawing/2014/main" id="{B5E01661-3716-25A8-C138-D5C6336D8FC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11905" y="406964"/>
            <a:ext cx="1302126" cy="505225"/>
          </a:xfrm>
          <a:prstGeom prst="rect">
            <a:avLst/>
          </a:prstGeom>
        </p:spPr>
      </p:pic>
      <p:pic>
        <p:nvPicPr>
          <p:cNvPr id="11" name="图片 10">
            <a:extLst>
              <a:ext uri="{FF2B5EF4-FFF2-40B4-BE49-F238E27FC236}">
                <a16:creationId xmlns:a16="http://schemas.microsoft.com/office/drawing/2014/main" id="{DBCD0D48-A3AB-0968-C8EF-F452CFF667B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640757" y="3511483"/>
            <a:ext cx="1590495" cy="1699432"/>
          </a:xfrm>
          <a:prstGeom prst="rect">
            <a:avLst/>
          </a:prstGeom>
        </p:spPr>
      </p:pic>
      <p:cxnSp>
        <p:nvCxnSpPr>
          <p:cNvPr id="12" name="直接连接符 11">
            <a:extLst>
              <a:ext uri="{FF2B5EF4-FFF2-40B4-BE49-F238E27FC236}">
                <a16:creationId xmlns:a16="http://schemas.microsoft.com/office/drawing/2014/main" id="{0D6982E6-7829-D6B7-9873-E9492E7331BA}"/>
              </a:ext>
            </a:extLst>
          </p:cNvPr>
          <p:cNvCxnSpPr/>
          <p:nvPr userDrawn="1"/>
        </p:nvCxnSpPr>
        <p:spPr>
          <a:xfrm>
            <a:off x="3858112" y="1120959"/>
            <a:ext cx="0" cy="4836946"/>
          </a:xfrm>
          <a:prstGeom prst="line">
            <a:avLst/>
          </a:prstGeom>
          <a:ln w="2857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2741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B812BC6A-B171-FF8F-7270-5F2E429B37F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0"/>
            <a:ext cx="12190119" cy="6856941"/>
          </a:xfrm>
          <a:prstGeom prst="rect">
            <a:avLst/>
          </a:prstGeom>
        </p:spPr>
      </p:pic>
      <p:pic>
        <p:nvPicPr>
          <p:cNvPr id="10" name="图片 9">
            <a:extLst>
              <a:ext uri="{FF2B5EF4-FFF2-40B4-BE49-F238E27FC236}">
                <a16:creationId xmlns:a16="http://schemas.microsoft.com/office/drawing/2014/main" id="{B8E866EF-A3E3-60E8-66C8-E3FB2EDF4CD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99190" y="4603135"/>
            <a:ext cx="2270918" cy="2129537"/>
          </a:xfrm>
          <a:prstGeom prst="rect">
            <a:avLst/>
          </a:prstGeom>
        </p:spPr>
      </p:pic>
      <p:pic>
        <p:nvPicPr>
          <p:cNvPr id="11" name="图片 10">
            <a:extLst>
              <a:ext uri="{FF2B5EF4-FFF2-40B4-BE49-F238E27FC236}">
                <a16:creationId xmlns:a16="http://schemas.microsoft.com/office/drawing/2014/main" id="{3C20B211-2FD0-BEAC-C03A-31519421F93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43153" y="167528"/>
            <a:ext cx="2036838" cy="228965"/>
          </a:xfrm>
          <a:prstGeom prst="rect">
            <a:avLst/>
          </a:prstGeom>
        </p:spPr>
      </p:pic>
      <p:cxnSp>
        <p:nvCxnSpPr>
          <p:cNvPr id="12" name="直接连接符 11">
            <a:extLst>
              <a:ext uri="{FF2B5EF4-FFF2-40B4-BE49-F238E27FC236}">
                <a16:creationId xmlns:a16="http://schemas.microsoft.com/office/drawing/2014/main" id="{D1329FA4-7DE6-7C58-6AED-F19D6A2E70D0}"/>
              </a:ext>
            </a:extLst>
          </p:cNvPr>
          <p:cNvCxnSpPr/>
          <p:nvPr userDrawn="1"/>
        </p:nvCxnSpPr>
        <p:spPr>
          <a:xfrm>
            <a:off x="941" y="509437"/>
            <a:ext cx="12190119" cy="0"/>
          </a:xfrm>
          <a:prstGeom prst="line">
            <a:avLst/>
          </a:prstGeom>
          <a:ln>
            <a:solidFill>
              <a:srgbClr val="8B1F1C"/>
            </a:solidFill>
          </a:ln>
        </p:spPr>
        <p:style>
          <a:lnRef idx="1">
            <a:schemeClr val="dk1"/>
          </a:lnRef>
          <a:fillRef idx="0">
            <a:schemeClr val="dk1"/>
          </a:fillRef>
          <a:effectRef idx="0">
            <a:schemeClr val="dk1"/>
          </a:effectRef>
          <a:fontRef idx="minor">
            <a:schemeClr val="tx1"/>
          </a:fontRef>
        </p:style>
      </p:cxnSp>
      <p:sp>
        <p:nvSpPr>
          <p:cNvPr id="13" name="流程图: 接点 12">
            <a:extLst>
              <a:ext uri="{FF2B5EF4-FFF2-40B4-BE49-F238E27FC236}">
                <a16:creationId xmlns:a16="http://schemas.microsoft.com/office/drawing/2014/main" id="{A6BD8B20-B9C8-D89F-FDD3-E50951562606}"/>
              </a:ext>
            </a:extLst>
          </p:cNvPr>
          <p:cNvSpPr/>
          <p:nvPr userDrawn="1"/>
        </p:nvSpPr>
        <p:spPr>
          <a:xfrm>
            <a:off x="300347" y="220993"/>
            <a:ext cx="111058" cy="111058"/>
          </a:xfrm>
          <a:prstGeom prst="flowChartConnector">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pic>
        <p:nvPicPr>
          <p:cNvPr id="14" name="图片 13">
            <a:extLst>
              <a:ext uri="{FF2B5EF4-FFF2-40B4-BE49-F238E27FC236}">
                <a16:creationId xmlns:a16="http://schemas.microsoft.com/office/drawing/2014/main" id="{CF2816E0-FBCB-2570-38F4-EA65AF6F13B8}"/>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t="10829" r="27791" b="34787"/>
          <a:stretch/>
        </p:blipFill>
        <p:spPr>
          <a:xfrm>
            <a:off x="257204" y="1169544"/>
            <a:ext cx="11677591" cy="4947125"/>
          </a:xfrm>
          <a:prstGeom prst="rect">
            <a:avLst/>
          </a:prstGeom>
        </p:spPr>
      </p:pic>
      <p:sp>
        <p:nvSpPr>
          <p:cNvPr id="4" name="灯片编号占位符 3">
            <a:extLst>
              <a:ext uri="{FF2B5EF4-FFF2-40B4-BE49-F238E27FC236}">
                <a16:creationId xmlns:a16="http://schemas.microsoft.com/office/drawing/2014/main" id="{DC4C5D17-7786-7D16-42B2-E500086636A5}"/>
              </a:ext>
            </a:extLst>
          </p:cNvPr>
          <p:cNvSpPr>
            <a:spLocks noGrp="1"/>
          </p:cNvSpPr>
          <p:nvPr>
            <p:ph type="sldNum" sz="quarter" idx="12"/>
          </p:nvPr>
        </p:nvSpPr>
        <p:spPr>
          <a:xfrm>
            <a:off x="9448054" y="6490821"/>
            <a:ext cx="2743200" cy="365125"/>
          </a:xfrm>
        </p:spPr>
        <p:txBody>
          <a:bodyPr/>
          <a:lstStyle>
            <a:lvl1pPr>
              <a:defRPr sz="1000"/>
            </a:lvl1pPr>
          </a:lstStyle>
          <a:p>
            <a:fld id="{95646D7E-6051-4DE4-AF20-E4E91B587626}" type="slidenum">
              <a:rPr lang="zh-CN" altLang="en-US" smtClean="0"/>
              <a:pPr/>
              <a:t>‹#›</a:t>
            </a:fld>
            <a:endParaRPr lang="zh-CN" altLang="en-US"/>
          </a:p>
        </p:txBody>
      </p:sp>
      <p:sp>
        <p:nvSpPr>
          <p:cNvPr id="6" name="文本占位符 5">
            <a:extLst>
              <a:ext uri="{FF2B5EF4-FFF2-40B4-BE49-F238E27FC236}">
                <a16:creationId xmlns:a16="http://schemas.microsoft.com/office/drawing/2014/main" id="{55237F1C-0103-3051-FEE6-1AB69E3D8469}"/>
              </a:ext>
            </a:extLst>
          </p:cNvPr>
          <p:cNvSpPr>
            <a:spLocks noGrp="1"/>
          </p:cNvSpPr>
          <p:nvPr>
            <p:ph type="body" sz="quarter" idx="13" hasCustomPrompt="1"/>
          </p:nvPr>
        </p:nvSpPr>
        <p:spPr>
          <a:xfrm>
            <a:off x="466725" y="116534"/>
            <a:ext cx="4597400" cy="341313"/>
          </a:xfrm>
        </p:spPr>
        <p:txBody>
          <a:bodyPr>
            <a:noAutofit/>
          </a:bodyPr>
          <a:lstStyle>
            <a:lvl1pPr marL="0" indent="0">
              <a:buNone/>
              <a:defRPr sz="2000" b="1">
                <a:latin typeface="微软雅黑" panose="020B0503020204020204" pitchFamily="34" charset="-122"/>
                <a:ea typeface="微软雅黑" panose="020B0503020204020204" pitchFamily="34" charset="-122"/>
              </a:defRPr>
            </a:lvl1pPr>
          </a:lstStyle>
          <a:p>
            <a:pPr lvl="0"/>
            <a:r>
              <a:rPr lang="zh-CN" altLang="en-US" dirty="0"/>
              <a:t>标题</a:t>
            </a:r>
          </a:p>
        </p:txBody>
      </p:sp>
    </p:spTree>
    <p:extLst>
      <p:ext uri="{BB962C8B-B14F-4D97-AF65-F5344CB8AC3E}">
        <p14:creationId xmlns:p14="http://schemas.microsoft.com/office/powerpoint/2010/main" val="36421034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28AB4142-5CD9-632C-D0EF-D2A96503BD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529"/>
            <a:ext cx="12190119" cy="6856942"/>
          </a:xfrm>
          <a:prstGeom prst="rect">
            <a:avLst/>
          </a:prstGeom>
        </p:spPr>
      </p:pic>
      <p:sp>
        <p:nvSpPr>
          <p:cNvPr id="11" name="矩形 10">
            <a:extLst>
              <a:ext uri="{FF2B5EF4-FFF2-40B4-BE49-F238E27FC236}">
                <a16:creationId xmlns:a16="http://schemas.microsoft.com/office/drawing/2014/main" id="{85E2A50E-AF3E-928B-B73B-226868DCC8DF}"/>
              </a:ext>
            </a:extLst>
          </p:cNvPr>
          <p:cNvSpPr/>
          <p:nvPr userDrawn="1"/>
        </p:nvSpPr>
        <p:spPr>
          <a:xfrm>
            <a:off x="709928" y="4452389"/>
            <a:ext cx="7039830" cy="8764"/>
          </a:xfrm>
          <a:prstGeom prst="rect">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pic>
        <p:nvPicPr>
          <p:cNvPr id="12" name="图片 11">
            <a:extLst>
              <a:ext uri="{FF2B5EF4-FFF2-40B4-BE49-F238E27FC236}">
                <a16:creationId xmlns:a16="http://schemas.microsoft.com/office/drawing/2014/main" id="{FB7F5256-4838-61C1-C349-2E9BFB14688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1237" y="472172"/>
            <a:ext cx="1327802" cy="515187"/>
          </a:xfrm>
          <a:prstGeom prst="rect">
            <a:avLst/>
          </a:prstGeom>
        </p:spPr>
      </p:pic>
      <p:sp>
        <p:nvSpPr>
          <p:cNvPr id="13" name="文本框 12">
            <a:extLst>
              <a:ext uri="{FF2B5EF4-FFF2-40B4-BE49-F238E27FC236}">
                <a16:creationId xmlns:a16="http://schemas.microsoft.com/office/drawing/2014/main" id="{A1914876-137F-6C04-3330-EF281FED5B49}"/>
              </a:ext>
            </a:extLst>
          </p:cNvPr>
          <p:cNvSpPr txBox="1"/>
          <p:nvPr userDrawn="1"/>
        </p:nvSpPr>
        <p:spPr>
          <a:xfrm>
            <a:off x="1672306" y="4598886"/>
            <a:ext cx="3617657" cy="543675"/>
          </a:xfrm>
          <a:prstGeom prst="rect">
            <a:avLst/>
          </a:prstGeom>
          <a:noFill/>
        </p:spPr>
        <p:txBody>
          <a:bodyPr wrap="none" rtlCol="0">
            <a:spAutoFit/>
          </a:bodyPr>
          <a:lstStyle/>
          <a:p>
            <a:r>
              <a:rPr lang="en-US" altLang="zh-CN" sz="2933" b="1" spc="-100" dirty="0">
                <a:solidFill>
                  <a:srgbClr val="8B1F1D"/>
                </a:solidFill>
                <a:latin typeface="Arial" panose="020B0604020202020204" pitchFamily="34" charset="0"/>
                <a:ea typeface="微软雅黑" panose="020B0503020204020204" pitchFamily="34" charset="-122"/>
                <a:cs typeface="Arial" panose="020B0604020202020204" pitchFamily="34" charset="0"/>
              </a:rPr>
              <a:t>KERUICONSULTING</a:t>
            </a:r>
            <a:endParaRPr lang="zh-CN" altLang="en-US" sz="2933" b="1" spc="-100" dirty="0">
              <a:solidFill>
                <a:srgbClr val="8B1F1D"/>
              </a:solidFill>
              <a:latin typeface="Arial" panose="020B0604020202020204" pitchFamily="34" charset="0"/>
              <a:ea typeface="微软雅黑" panose="020B0503020204020204" pitchFamily="34" charset="-122"/>
              <a:cs typeface="Arial" panose="020B0604020202020204" pitchFamily="34" charset="0"/>
            </a:endParaRPr>
          </a:p>
        </p:txBody>
      </p:sp>
      <p:pic>
        <p:nvPicPr>
          <p:cNvPr id="14" name="图片 13">
            <a:extLst>
              <a:ext uri="{FF2B5EF4-FFF2-40B4-BE49-F238E27FC236}">
                <a16:creationId xmlns:a16="http://schemas.microsoft.com/office/drawing/2014/main" id="{A32DB8CE-159B-8A97-CBC9-76A77703770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38743" y="4559068"/>
            <a:ext cx="933495" cy="933495"/>
          </a:xfrm>
          <a:prstGeom prst="rect">
            <a:avLst/>
          </a:prstGeom>
        </p:spPr>
      </p:pic>
      <p:grpSp>
        <p:nvGrpSpPr>
          <p:cNvPr id="15" name="组合 14">
            <a:extLst>
              <a:ext uri="{FF2B5EF4-FFF2-40B4-BE49-F238E27FC236}">
                <a16:creationId xmlns:a16="http://schemas.microsoft.com/office/drawing/2014/main" id="{19E912FF-1EDF-6B34-DD26-55D9C433422F}"/>
              </a:ext>
            </a:extLst>
          </p:cNvPr>
          <p:cNvGrpSpPr/>
          <p:nvPr userDrawn="1"/>
        </p:nvGrpSpPr>
        <p:grpSpPr>
          <a:xfrm>
            <a:off x="1776788" y="5174530"/>
            <a:ext cx="2351490" cy="276999"/>
            <a:chOff x="9212487" y="6204930"/>
            <a:chExt cx="3527779" cy="415563"/>
          </a:xfrm>
        </p:grpSpPr>
        <p:pic>
          <p:nvPicPr>
            <p:cNvPr id="16" name="图片 15">
              <a:extLst>
                <a:ext uri="{FF2B5EF4-FFF2-40B4-BE49-F238E27FC236}">
                  <a16:creationId xmlns:a16="http://schemas.microsoft.com/office/drawing/2014/main" id="{D5FB3587-A90C-CAD8-E42E-0CF3718776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12487" y="6239279"/>
              <a:ext cx="298867" cy="289226"/>
            </a:xfrm>
            <a:prstGeom prst="rect">
              <a:avLst/>
            </a:prstGeom>
          </p:spPr>
        </p:pic>
        <p:sp>
          <p:nvSpPr>
            <p:cNvPr id="17" name="文本框 16">
              <a:extLst>
                <a:ext uri="{FF2B5EF4-FFF2-40B4-BE49-F238E27FC236}">
                  <a16:creationId xmlns:a16="http://schemas.microsoft.com/office/drawing/2014/main" id="{01125C8E-5C6A-E279-FED0-C1BE06D91D6F}"/>
                </a:ext>
              </a:extLst>
            </p:cNvPr>
            <p:cNvSpPr txBox="1"/>
            <p:nvPr/>
          </p:nvSpPr>
          <p:spPr>
            <a:xfrm>
              <a:off x="9514847" y="6204930"/>
              <a:ext cx="3225419" cy="415563"/>
            </a:xfrm>
            <a:prstGeom prst="rect">
              <a:avLst/>
            </a:prstGeom>
            <a:noFill/>
          </p:spPr>
          <p:txBody>
            <a:bodyPr wrap="none" rtlCol="0">
              <a:spAutoFit/>
            </a:bodyPr>
            <a:lstStyle/>
            <a:p>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科瑞卓信</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北京</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咨询有限公司</a:t>
              </a:r>
            </a:p>
          </p:txBody>
        </p:sp>
      </p:grpSp>
      <p:sp>
        <p:nvSpPr>
          <p:cNvPr id="18" name="圆角矩形 3">
            <a:extLst>
              <a:ext uri="{FF2B5EF4-FFF2-40B4-BE49-F238E27FC236}">
                <a16:creationId xmlns:a16="http://schemas.microsoft.com/office/drawing/2014/main" id="{26B61CE5-1392-85EB-23E8-57069CFF21F9}"/>
              </a:ext>
            </a:extLst>
          </p:cNvPr>
          <p:cNvSpPr/>
          <p:nvPr userDrawn="1"/>
        </p:nvSpPr>
        <p:spPr>
          <a:xfrm>
            <a:off x="5231777" y="4681029"/>
            <a:ext cx="2046847" cy="330400"/>
          </a:xfrm>
          <a:prstGeom prst="roundRect">
            <a:avLst>
              <a:gd name="adj" fmla="val 50000"/>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 name="文本框 18">
            <a:extLst>
              <a:ext uri="{FF2B5EF4-FFF2-40B4-BE49-F238E27FC236}">
                <a16:creationId xmlns:a16="http://schemas.microsoft.com/office/drawing/2014/main" id="{D95C1531-15BB-C7F4-275A-2AFA9AF5C9E2}"/>
              </a:ext>
            </a:extLst>
          </p:cNvPr>
          <p:cNvSpPr txBox="1"/>
          <p:nvPr userDrawn="1"/>
        </p:nvSpPr>
        <p:spPr>
          <a:xfrm>
            <a:off x="5597008" y="4695508"/>
            <a:ext cx="1316386" cy="338554"/>
          </a:xfrm>
          <a:prstGeom prst="rect">
            <a:avLst/>
          </a:prstGeom>
          <a:noFill/>
        </p:spPr>
        <p:txBody>
          <a:bodyPr wrap="none" rtlCol="0">
            <a:spAutoFit/>
          </a:bodyPr>
          <a:lstStyle/>
          <a:p>
            <a:pPr algn="ctr"/>
            <a:r>
              <a:rPr lang="en-US" altLang="zh-CN" sz="1600" dirty="0">
                <a:solidFill>
                  <a:schemeClr val="bg1">
                    <a:lumMod val="95000"/>
                  </a:schemeClr>
                </a:solidFill>
                <a:latin typeface="微软雅黑" panose="020B0503020204020204" pitchFamily="34" charset="-122"/>
                <a:ea typeface="微软雅黑" panose="020B0503020204020204" pitchFamily="34" charset="-122"/>
              </a:rPr>
              <a:t>2024</a:t>
            </a:r>
            <a:r>
              <a:rPr lang="zh-CN" altLang="en-US" sz="1600" dirty="0">
                <a:solidFill>
                  <a:schemeClr val="bg1">
                    <a:lumMod val="95000"/>
                  </a:schemeClr>
                </a:solidFill>
                <a:latin typeface="微软雅黑" panose="020B0503020204020204" pitchFamily="34" charset="-122"/>
                <a:ea typeface="微软雅黑" panose="020B0503020204020204" pitchFamily="34" charset="-122"/>
              </a:rPr>
              <a:t>年</a:t>
            </a:r>
            <a:r>
              <a:rPr lang="en-US" altLang="zh-CN" sz="1600" dirty="0">
                <a:solidFill>
                  <a:schemeClr val="bg1">
                    <a:lumMod val="95000"/>
                  </a:schemeClr>
                </a:solidFill>
                <a:latin typeface="微软雅黑" panose="020B0503020204020204" pitchFamily="34" charset="-122"/>
                <a:ea typeface="微软雅黑" panose="020B0503020204020204" pitchFamily="34" charset="-122"/>
              </a:rPr>
              <a:t>10</a:t>
            </a:r>
            <a:r>
              <a:rPr lang="zh-CN" altLang="en-US" sz="1600" dirty="0">
                <a:solidFill>
                  <a:schemeClr val="bg1">
                    <a:lumMod val="95000"/>
                  </a:schemeClr>
                </a:solidFill>
                <a:latin typeface="微软雅黑" panose="020B0503020204020204" pitchFamily="34" charset="-122"/>
                <a:ea typeface="微软雅黑" panose="020B0503020204020204" pitchFamily="34" charset="-122"/>
              </a:rPr>
              <a:t>月</a:t>
            </a:r>
          </a:p>
        </p:txBody>
      </p:sp>
      <p:pic>
        <p:nvPicPr>
          <p:cNvPr id="20" name="图片 19">
            <a:extLst>
              <a:ext uri="{FF2B5EF4-FFF2-40B4-BE49-F238E27FC236}">
                <a16:creationId xmlns:a16="http://schemas.microsoft.com/office/drawing/2014/main" id="{0C5A7D7B-6E9B-E69F-506E-FB64FAD077EC}"/>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763375" y="4452389"/>
            <a:ext cx="1914301" cy="2045417"/>
          </a:xfrm>
          <a:prstGeom prst="rect">
            <a:avLst/>
          </a:prstGeom>
        </p:spPr>
      </p:pic>
      <p:sp>
        <p:nvSpPr>
          <p:cNvPr id="21" name="文本框 20">
            <a:extLst>
              <a:ext uri="{FF2B5EF4-FFF2-40B4-BE49-F238E27FC236}">
                <a16:creationId xmlns:a16="http://schemas.microsoft.com/office/drawing/2014/main" id="{80126C23-E78B-5C5D-261A-D56638346B28}"/>
              </a:ext>
            </a:extLst>
          </p:cNvPr>
          <p:cNvSpPr txBox="1"/>
          <p:nvPr userDrawn="1"/>
        </p:nvSpPr>
        <p:spPr>
          <a:xfrm>
            <a:off x="568991" y="1312641"/>
            <a:ext cx="10248406" cy="3169778"/>
          </a:xfrm>
          <a:prstGeom prst="rect">
            <a:avLst/>
          </a:prstGeom>
          <a:noFill/>
        </p:spPr>
        <p:txBody>
          <a:bodyPr wrap="square" rtlCol="0">
            <a:spAutoFit/>
          </a:bodyPr>
          <a:lstStyle/>
          <a:p>
            <a:r>
              <a:rPr lang="en-US" altLang="zh-CN" sz="19998" b="1" spc="-100" dirty="0">
                <a:solidFill>
                  <a:srgbClr val="EDEDEF"/>
                </a:solidFill>
                <a:latin typeface="Arial" panose="020B0604020202020204" pitchFamily="34" charset="0"/>
                <a:ea typeface="微软雅黑" panose="020B0503020204020204" pitchFamily="34" charset="-122"/>
                <a:cs typeface="Arial" panose="020B0604020202020204" pitchFamily="34" charset="0"/>
              </a:rPr>
              <a:t>Thanks</a:t>
            </a:r>
          </a:p>
        </p:txBody>
      </p:sp>
      <p:sp>
        <p:nvSpPr>
          <p:cNvPr id="22" name="文本框 21">
            <a:extLst>
              <a:ext uri="{FF2B5EF4-FFF2-40B4-BE49-F238E27FC236}">
                <a16:creationId xmlns:a16="http://schemas.microsoft.com/office/drawing/2014/main" id="{1DBDCBBF-3247-0A7E-6B79-5D36B8CEB6BC}"/>
              </a:ext>
            </a:extLst>
          </p:cNvPr>
          <p:cNvSpPr txBox="1"/>
          <p:nvPr userDrawn="1"/>
        </p:nvSpPr>
        <p:spPr>
          <a:xfrm>
            <a:off x="638743" y="3432633"/>
            <a:ext cx="3397084" cy="995016"/>
          </a:xfrm>
          <a:prstGeom prst="rect">
            <a:avLst/>
          </a:prstGeom>
          <a:noFill/>
        </p:spPr>
        <p:txBody>
          <a:bodyPr wrap="none" rtlCol="0">
            <a:spAutoFit/>
          </a:bodyPr>
          <a:lstStyle/>
          <a:p>
            <a:r>
              <a:rPr lang="zh-CN" altLang="en-US" sz="5866" b="1" spc="400" dirty="0">
                <a:latin typeface="微软雅黑" panose="020B0503020204020204" pitchFamily="34" charset="-122"/>
                <a:ea typeface="微软雅黑" panose="020B0503020204020204" pitchFamily="34" charset="-122"/>
              </a:rPr>
              <a:t>谢谢观看</a:t>
            </a:r>
          </a:p>
        </p:txBody>
      </p:sp>
    </p:spTree>
    <p:extLst>
      <p:ext uri="{BB962C8B-B14F-4D97-AF65-F5344CB8AC3E}">
        <p14:creationId xmlns:p14="http://schemas.microsoft.com/office/powerpoint/2010/main" val="37355011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0953526-865F-F006-15FC-1F751BF3A97D}"/>
              </a:ext>
            </a:extLst>
          </p:cNvPr>
          <p:cNvGrpSpPr/>
          <p:nvPr userDrawn="1"/>
        </p:nvGrpSpPr>
        <p:grpSpPr>
          <a:xfrm>
            <a:off x="8033683" y="98778"/>
            <a:ext cx="4042413" cy="2359577"/>
            <a:chOff x="10768084" y="813974"/>
            <a:chExt cx="7287904" cy="4253985"/>
          </a:xfrm>
        </p:grpSpPr>
        <p:pic>
          <p:nvPicPr>
            <p:cNvPr id="8" name="图片 3">
              <a:extLst>
                <a:ext uri="{FF2B5EF4-FFF2-40B4-BE49-F238E27FC236}">
                  <a16:creationId xmlns:a16="http://schemas.microsoft.com/office/drawing/2014/main" id="{604B6F1A-C0DD-DA02-FCBD-0B3C75F6C4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16787" y="870195"/>
              <a:ext cx="6313827" cy="3685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4">
              <a:extLst>
                <a:ext uri="{FF2B5EF4-FFF2-40B4-BE49-F238E27FC236}">
                  <a16:creationId xmlns:a16="http://schemas.microsoft.com/office/drawing/2014/main" id="{57168ADA-F94D-BA5C-99AD-C1D6E1270C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68084" y="813974"/>
              <a:ext cx="7287904" cy="425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 name="图片 9">
            <a:extLst>
              <a:ext uri="{FF2B5EF4-FFF2-40B4-BE49-F238E27FC236}">
                <a16:creationId xmlns:a16="http://schemas.microsoft.com/office/drawing/2014/main" id="{C04D8AF4-3F62-58CC-D2CE-D645C859B4D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11905" y="406964"/>
            <a:ext cx="1302126" cy="505225"/>
          </a:xfrm>
          <a:prstGeom prst="rect">
            <a:avLst/>
          </a:prstGeom>
        </p:spPr>
      </p:pic>
      <p:sp>
        <p:nvSpPr>
          <p:cNvPr id="11" name="文本框 10">
            <a:extLst>
              <a:ext uri="{FF2B5EF4-FFF2-40B4-BE49-F238E27FC236}">
                <a16:creationId xmlns:a16="http://schemas.microsoft.com/office/drawing/2014/main" id="{34C60F34-3D13-C08D-8A6D-D4C9408CBEBA}"/>
              </a:ext>
            </a:extLst>
          </p:cNvPr>
          <p:cNvSpPr txBox="1"/>
          <p:nvPr userDrawn="1"/>
        </p:nvSpPr>
        <p:spPr>
          <a:xfrm>
            <a:off x="355727" y="2858081"/>
            <a:ext cx="2968190" cy="707886"/>
          </a:xfrm>
          <a:prstGeom prst="rect">
            <a:avLst/>
          </a:prstGeom>
          <a:noFill/>
        </p:spPr>
        <p:txBody>
          <a:bodyPr vert="horz" wrap="square" rtlCol="0">
            <a:spAutoFit/>
          </a:bodyPr>
          <a:lstStyle/>
          <a:p>
            <a:pPr algn="r"/>
            <a:r>
              <a:rPr lang="en-US" altLang="zh-CN" sz="4000" b="1" spc="-200" dirty="0">
                <a:solidFill>
                  <a:srgbClr val="BF8482"/>
                </a:solidFill>
                <a:latin typeface="Arial" panose="020B0604020202020204" pitchFamily="34" charset="0"/>
                <a:ea typeface="微软雅黑" panose="020B0503020204020204" pitchFamily="34" charset="-122"/>
                <a:cs typeface="Arial" panose="020B0604020202020204" pitchFamily="34" charset="0"/>
              </a:rPr>
              <a:t>CONTENTS</a:t>
            </a:r>
            <a:endParaRPr lang="zh-CN" altLang="en-US" sz="4000" b="1" spc="-200" dirty="0">
              <a:solidFill>
                <a:srgbClr val="BF8482"/>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11">
            <a:extLst>
              <a:ext uri="{FF2B5EF4-FFF2-40B4-BE49-F238E27FC236}">
                <a16:creationId xmlns:a16="http://schemas.microsoft.com/office/drawing/2014/main" id="{3797AEE5-BB51-19B2-C60F-03CC8E79865B}"/>
              </a:ext>
            </a:extLst>
          </p:cNvPr>
          <p:cNvSpPr txBox="1"/>
          <p:nvPr userDrawn="1"/>
        </p:nvSpPr>
        <p:spPr>
          <a:xfrm>
            <a:off x="1732156" y="1782995"/>
            <a:ext cx="1688283" cy="995016"/>
          </a:xfrm>
          <a:prstGeom prst="rect">
            <a:avLst/>
          </a:prstGeom>
          <a:noFill/>
        </p:spPr>
        <p:txBody>
          <a:bodyPr vert="horz" wrap="none" rtlCol="0">
            <a:spAutoFit/>
          </a:bodyPr>
          <a:lstStyle/>
          <a:p>
            <a:r>
              <a:rPr lang="zh-CN" altLang="en-US" sz="5866" b="1" dirty="0">
                <a:solidFill>
                  <a:srgbClr val="8B1F1C"/>
                </a:solidFill>
                <a:latin typeface="微软雅黑" panose="020B0503020204020204" pitchFamily="34" charset="-122"/>
                <a:ea typeface="微软雅黑" panose="020B0503020204020204" pitchFamily="34" charset="-122"/>
              </a:rPr>
              <a:t>目录</a:t>
            </a:r>
          </a:p>
        </p:txBody>
      </p:sp>
      <p:pic>
        <p:nvPicPr>
          <p:cNvPr id="13" name="图片 12">
            <a:extLst>
              <a:ext uri="{FF2B5EF4-FFF2-40B4-BE49-F238E27FC236}">
                <a16:creationId xmlns:a16="http://schemas.microsoft.com/office/drawing/2014/main" id="{4EF6ED2E-27F1-6D01-AF5D-F9A4DE6E3CC2}"/>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806021" y="3711618"/>
            <a:ext cx="1479814" cy="1581171"/>
          </a:xfrm>
          <a:prstGeom prst="rect">
            <a:avLst/>
          </a:prstGeom>
        </p:spPr>
      </p:pic>
      <p:cxnSp>
        <p:nvCxnSpPr>
          <p:cNvPr id="38" name="直接连接符 37">
            <a:extLst>
              <a:ext uri="{FF2B5EF4-FFF2-40B4-BE49-F238E27FC236}">
                <a16:creationId xmlns:a16="http://schemas.microsoft.com/office/drawing/2014/main" id="{6B196737-317A-161B-4915-94D5478E70BD}"/>
              </a:ext>
            </a:extLst>
          </p:cNvPr>
          <p:cNvCxnSpPr/>
          <p:nvPr userDrawn="1"/>
        </p:nvCxnSpPr>
        <p:spPr>
          <a:xfrm>
            <a:off x="3858112" y="1120959"/>
            <a:ext cx="0" cy="4836946"/>
          </a:xfrm>
          <a:prstGeom prst="line">
            <a:avLst/>
          </a:prstGeom>
          <a:ln w="2857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64855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0A171B-4CE2-79A1-073E-3DBB58042E8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4B4FC48-DF92-0238-60C8-C103C9497702}"/>
              </a:ext>
            </a:extLst>
          </p:cNvPr>
          <p:cNvSpPr>
            <a:spLocks noGrp="1"/>
          </p:cNvSpPr>
          <p:nvPr>
            <p:ph type="dt" sz="half" idx="10"/>
          </p:nvPr>
        </p:nvSpPr>
        <p:spPr/>
        <p:txBody>
          <a:bodyPr/>
          <a:lstStyle/>
          <a:p>
            <a:endParaRPr lang="zh-CN" altLang="en-US"/>
          </a:p>
        </p:txBody>
      </p:sp>
      <p:sp>
        <p:nvSpPr>
          <p:cNvPr id="4" name="页脚占位符 3">
            <a:extLst>
              <a:ext uri="{FF2B5EF4-FFF2-40B4-BE49-F238E27FC236}">
                <a16:creationId xmlns:a16="http://schemas.microsoft.com/office/drawing/2014/main" id="{C8A098B0-A239-2315-EE58-4B71E812A46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236BDE1-679B-FB91-B9D8-CC6E940EA457}"/>
              </a:ext>
            </a:extLst>
          </p:cNvPr>
          <p:cNvSpPr>
            <a:spLocks noGrp="1"/>
          </p:cNvSpPr>
          <p:nvPr>
            <p:ph type="sldNum" sz="quarter" idx="12"/>
          </p:nvPr>
        </p:nvSpPr>
        <p:spPr/>
        <p:txBody>
          <a:bodyPr/>
          <a:lstStyle/>
          <a:p>
            <a:fld id="{95646D7E-6051-4DE4-AF20-E4E91B587626}" type="slidenum">
              <a:rPr lang="zh-CN" altLang="en-US" smtClean="0"/>
              <a:t>‹#›</a:t>
            </a:fld>
            <a:endParaRPr lang="zh-CN" altLang="en-US"/>
          </a:p>
        </p:txBody>
      </p:sp>
    </p:spTree>
    <p:extLst>
      <p:ext uri="{BB962C8B-B14F-4D97-AF65-F5344CB8AC3E}">
        <p14:creationId xmlns:p14="http://schemas.microsoft.com/office/powerpoint/2010/main" val="18571849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sp>
        <p:nvSpPr>
          <p:cNvPr id="14" name="文本框 13"/>
          <p:cNvSpPr txBox="1"/>
          <p:nvPr userDrawn="1"/>
        </p:nvSpPr>
        <p:spPr>
          <a:xfrm>
            <a:off x="10918634" y="282853"/>
            <a:ext cx="928459" cy="338554"/>
          </a:xfrm>
          <a:prstGeom prst="rect">
            <a:avLst/>
          </a:prstGeom>
          <a:noFill/>
        </p:spPr>
        <p:txBody>
          <a:bodyPr wrap="none" rtlCol="0">
            <a:spAutoFit/>
          </a:bodyPr>
          <a:lstStyle/>
          <a:p>
            <a:r>
              <a:rPr lang="zh-CN" altLang="en-US" sz="1600" spc="-150" dirty="0">
                <a:solidFill>
                  <a:schemeClr val="bg1">
                    <a:lumMod val="95000"/>
                  </a:schemeClr>
                </a:solidFill>
                <a:latin typeface="微软雅黑 Heavy" panose="020B0A02040204020203" pitchFamily="34" charset="-122"/>
                <a:ea typeface="微软雅黑 Heavy" panose="020B0A02040204020203" pitchFamily="34" charset="-122"/>
              </a:rPr>
              <a:t>版权声明</a:t>
            </a:r>
          </a:p>
        </p:txBody>
      </p:sp>
      <p:sp>
        <p:nvSpPr>
          <p:cNvPr id="15" name="文本框 14"/>
          <p:cNvSpPr txBox="1"/>
          <p:nvPr userDrawn="1"/>
        </p:nvSpPr>
        <p:spPr>
          <a:xfrm>
            <a:off x="9130906" y="282853"/>
            <a:ext cx="1866537" cy="338554"/>
          </a:xfrm>
          <a:prstGeom prst="rect">
            <a:avLst/>
          </a:prstGeom>
          <a:noFill/>
        </p:spPr>
        <p:txBody>
          <a:bodyPr wrap="none" rtlCol="0">
            <a:spAutoFit/>
          </a:bodyPr>
          <a:lstStyle/>
          <a:p>
            <a:r>
              <a:rPr lang="en-US" altLang="zh-CN" sz="1600" dirty="0">
                <a:solidFill>
                  <a:schemeClr val="bg1">
                    <a:lumMod val="95000"/>
                  </a:schemeClr>
                </a:solidFill>
                <a:latin typeface="Arial Narrow" panose="020B0606020202030204" pitchFamily="34" charset="0"/>
              </a:rPr>
              <a:t>COPYRIGHT NOTICE</a:t>
            </a:r>
            <a:endParaRPr lang="zh-CN" altLang="en-US" sz="1200" dirty="0">
              <a:solidFill>
                <a:schemeClr val="bg1">
                  <a:lumMod val="95000"/>
                </a:schemeClr>
              </a:solidFill>
              <a:latin typeface="Arial Narrow" panose="020B0606020202030204" pitchFamily="34" charset="0"/>
            </a:endParaRPr>
          </a:p>
        </p:txBody>
      </p:sp>
      <p:sp>
        <p:nvSpPr>
          <p:cNvPr id="19" name="矩形 18"/>
          <p:cNvSpPr/>
          <p:nvPr userDrawn="1"/>
        </p:nvSpPr>
        <p:spPr>
          <a:xfrm>
            <a:off x="852805" y="1523668"/>
            <a:ext cx="5121275" cy="2197525"/>
          </a:xfrm>
          <a:prstGeom prst="rect">
            <a:avLst/>
          </a:prstGeom>
        </p:spPr>
        <p:txBody>
          <a:bodyPr wrap="square">
            <a:spAutoFit/>
          </a:bodyPr>
          <a:lstStyle/>
          <a:p>
            <a:pPr indent="358775" algn="l">
              <a:lnSpc>
                <a:spcPct val="190000"/>
              </a:lnSpc>
            </a:pPr>
            <a:r>
              <a:rPr lang="zh-CN" altLang="en-US" sz="1200" dirty="0">
                <a:solidFill>
                  <a:prstClr val="black"/>
                </a:solidFill>
                <a:latin typeface="微软雅黑 Semibold" panose="020B0702040204020203" charset="-122"/>
                <a:ea typeface="微软雅黑 Semibold" panose="020B0702040204020203" charset="-122"/>
              </a:rPr>
              <a:t>本报告采用公开、合法的信息，由科瑞卓信（北京）咨询有限公司（简称科瑞咨询）的研究人员运用相应的研究方法，对所研究的对象做出相应的评判，仅供用户参考，并不构成任何投资建议。</a:t>
            </a:r>
          </a:p>
          <a:p>
            <a:pPr indent="358775" algn="l">
              <a:lnSpc>
                <a:spcPct val="190000"/>
              </a:lnSpc>
            </a:pPr>
            <a:r>
              <a:rPr lang="zh-CN" altLang="en-US" sz="1200" dirty="0">
                <a:solidFill>
                  <a:prstClr val="black"/>
                </a:solidFill>
                <a:latin typeface="微软雅黑 Semibold" panose="020B0702040204020203" charset="-122"/>
                <a:ea typeface="微软雅黑 Semibold" panose="020B0702040204020203" charset="-122"/>
              </a:rPr>
              <a:t>科瑞咨询力求信息的完整和准确，报告中提供的数据、观点、文字等信息不构成任何法律依据。未获得科瑞咨询的书面授权，任何人不得对本报告进行任何形式的发布、复制。</a:t>
            </a:r>
          </a:p>
        </p:txBody>
      </p:sp>
      <p:pic>
        <p:nvPicPr>
          <p:cNvPr id="25" name="图片 2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22199" y="1931581"/>
            <a:ext cx="5359431" cy="3579223"/>
          </a:xfrm>
          <a:prstGeom prst="rect">
            <a:avLst/>
          </a:prstGeom>
        </p:spPr>
      </p:pic>
      <p:pic>
        <p:nvPicPr>
          <p:cNvPr id="26" name="图片 25" descr="千图网_翻新作品_圆形联系方式图标矢量素材图片_图片编号19655823_03"/>
          <p:cNvPicPr>
            <a:picLocks noChangeAspect="1"/>
          </p:cNvPicPr>
          <p:nvPr userDrawn="1"/>
        </p:nvPicPr>
        <p:blipFill>
          <a:blip r:embed="rId3"/>
          <a:stretch>
            <a:fillRect/>
          </a:stretch>
        </p:blipFill>
        <p:spPr>
          <a:xfrm>
            <a:off x="950596" y="4691348"/>
            <a:ext cx="344102" cy="344102"/>
          </a:xfrm>
          <a:prstGeom prst="rect">
            <a:avLst/>
          </a:prstGeom>
        </p:spPr>
      </p:pic>
      <p:pic>
        <p:nvPicPr>
          <p:cNvPr id="27" name="图片 26" descr="千图网_翻新作品_圆形联系方式图标矢量素材图片_图片编号19655823_05"/>
          <p:cNvPicPr>
            <a:picLocks noChangeAspect="1"/>
          </p:cNvPicPr>
          <p:nvPr userDrawn="1"/>
        </p:nvPicPr>
        <p:blipFill>
          <a:blip r:embed="rId4"/>
          <a:stretch>
            <a:fillRect/>
          </a:stretch>
        </p:blipFill>
        <p:spPr>
          <a:xfrm>
            <a:off x="950596" y="4134156"/>
            <a:ext cx="346982" cy="344582"/>
          </a:xfrm>
          <a:prstGeom prst="rect">
            <a:avLst/>
          </a:prstGeom>
        </p:spPr>
      </p:pic>
      <p:sp>
        <p:nvSpPr>
          <p:cNvPr id="31" name="文本框 30"/>
          <p:cNvSpPr txBox="1"/>
          <p:nvPr userDrawn="1"/>
        </p:nvSpPr>
        <p:spPr>
          <a:xfrm>
            <a:off x="929201" y="5448697"/>
            <a:ext cx="5888150" cy="276999"/>
          </a:xfrm>
          <a:prstGeom prst="rect">
            <a:avLst/>
          </a:prstGeom>
          <a:noFill/>
        </p:spPr>
        <p:txBody>
          <a:bodyPr wrap="none" rtlCol="0">
            <a:spAutoFit/>
          </a:bodyPr>
          <a:lstStyle/>
          <a:p>
            <a:r>
              <a:rPr lang="zh-CN" altLang="en-US" sz="1200" b="1" dirty="0"/>
              <a:t>汽车智库平台会员 </a:t>
            </a:r>
            <a:r>
              <a:rPr lang="en-US" altLang="zh-CN" sz="1200" b="1" dirty="0"/>
              <a:t>| </a:t>
            </a:r>
            <a:r>
              <a:rPr lang="zh-CN" altLang="en-US" sz="1200" b="1" dirty="0"/>
              <a:t>市场调研 </a:t>
            </a:r>
            <a:r>
              <a:rPr lang="en-US" altLang="zh-CN" sz="1200" b="1" dirty="0"/>
              <a:t>| </a:t>
            </a:r>
            <a:r>
              <a:rPr lang="zh-CN" altLang="en-US" sz="1200" b="1" dirty="0"/>
              <a:t>数据业务 </a:t>
            </a:r>
            <a:r>
              <a:rPr lang="en-US" altLang="zh-CN" sz="1200" b="1" dirty="0"/>
              <a:t>| </a:t>
            </a:r>
            <a:r>
              <a:rPr lang="zh-CN" altLang="en-US" sz="1200" b="1" dirty="0"/>
              <a:t>对标业务 </a:t>
            </a:r>
            <a:r>
              <a:rPr lang="en-US" altLang="zh-CN" sz="1200" b="1" dirty="0"/>
              <a:t>| </a:t>
            </a:r>
            <a:r>
              <a:rPr lang="zh-CN" altLang="en-US" sz="1200" b="1" dirty="0"/>
              <a:t>舆情分析 </a:t>
            </a:r>
            <a:r>
              <a:rPr lang="en-US" altLang="zh-CN" sz="1200" b="1" dirty="0"/>
              <a:t>| </a:t>
            </a:r>
            <a:r>
              <a:rPr lang="zh-CN" altLang="en-US" sz="1200" b="1" dirty="0"/>
              <a:t>培训业务 </a:t>
            </a:r>
            <a:r>
              <a:rPr lang="en-US" altLang="zh-CN" sz="1200" b="1" dirty="0"/>
              <a:t>| </a:t>
            </a:r>
            <a:r>
              <a:rPr lang="zh-CN" altLang="en-US" sz="1200" b="1" dirty="0"/>
              <a:t>软件业务</a:t>
            </a:r>
          </a:p>
        </p:txBody>
      </p:sp>
      <p:sp>
        <p:nvSpPr>
          <p:cNvPr id="16" name="文本框 15"/>
          <p:cNvSpPr txBox="1"/>
          <p:nvPr userDrawn="1"/>
        </p:nvSpPr>
        <p:spPr>
          <a:xfrm>
            <a:off x="1377702" y="4145843"/>
            <a:ext cx="1449070" cy="33718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rgbClr val="455A64">
                    <a:lumMod val="75000"/>
                  </a:srgbClr>
                </a:solidFill>
                <a:effectLst/>
                <a:uLnTx/>
                <a:uFillTx/>
                <a:latin typeface="Arial" panose="020B0604020202020204"/>
                <a:ea typeface="微软雅黑" panose="020B0503020204020204" charset="-122"/>
                <a:cs typeface="+mn-cs"/>
              </a:rPr>
              <a:t>4006-997-802</a:t>
            </a:r>
          </a:p>
        </p:txBody>
      </p:sp>
      <p:sp>
        <p:nvSpPr>
          <p:cNvPr id="17" name="文本框 16"/>
          <p:cNvSpPr txBox="1"/>
          <p:nvPr userDrawn="1"/>
        </p:nvSpPr>
        <p:spPr>
          <a:xfrm>
            <a:off x="1364367" y="4694481"/>
            <a:ext cx="2529731"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rgbClr val="455A64">
                    <a:lumMod val="75000"/>
                  </a:srgbClr>
                </a:solidFill>
                <a:effectLst/>
                <a:uLnTx/>
                <a:uFillTx/>
                <a:latin typeface="Arial" panose="020B0604020202020204"/>
                <a:ea typeface="微软雅黑" panose="020B0503020204020204" charset="-122"/>
                <a:cs typeface="+mn-cs"/>
              </a:rPr>
              <a:t>market@autothinker.net</a:t>
            </a:r>
          </a:p>
        </p:txBody>
      </p:sp>
      <p:pic>
        <p:nvPicPr>
          <p:cNvPr id="18" name="图片 17" descr="文本&#10;&#10;描述已自动生成"/>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70010" y="183696"/>
            <a:ext cx="2985186" cy="502557"/>
          </a:xfrm>
          <a:prstGeom prst="rect">
            <a:avLst/>
          </a:prstGeom>
        </p:spPr>
      </p:pic>
    </p:spTree>
    <p:extLst>
      <p:ext uri="{BB962C8B-B14F-4D97-AF65-F5344CB8AC3E}">
        <p14:creationId xmlns:p14="http://schemas.microsoft.com/office/powerpoint/2010/main" val="40947291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023216E-E470-FE4D-51B1-CCAD17B0DB8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1059"/>
            <a:ext cx="12190119" cy="6856941"/>
          </a:xfrm>
          <a:prstGeom prst="rect">
            <a:avLst/>
          </a:prstGeom>
        </p:spPr>
      </p:pic>
      <p:pic>
        <p:nvPicPr>
          <p:cNvPr id="8" name="图片 7">
            <a:extLst>
              <a:ext uri="{FF2B5EF4-FFF2-40B4-BE49-F238E27FC236}">
                <a16:creationId xmlns:a16="http://schemas.microsoft.com/office/drawing/2014/main" id="{B5E01661-3716-25A8-C138-D5C6336D8FC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11905" y="406964"/>
            <a:ext cx="1302126" cy="505225"/>
          </a:xfrm>
          <a:prstGeom prst="rect">
            <a:avLst/>
          </a:prstGeom>
        </p:spPr>
      </p:pic>
      <p:pic>
        <p:nvPicPr>
          <p:cNvPr id="11" name="图片 10">
            <a:extLst>
              <a:ext uri="{FF2B5EF4-FFF2-40B4-BE49-F238E27FC236}">
                <a16:creationId xmlns:a16="http://schemas.microsoft.com/office/drawing/2014/main" id="{DBCD0D48-A3AB-0968-C8EF-F452CFF667B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640757" y="3511483"/>
            <a:ext cx="1590495" cy="1699432"/>
          </a:xfrm>
          <a:prstGeom prst="rect">
            <a:avLst/>
          </a:prstGeom>
        </p:spPr>
      </p:pic>
      <p:cxnSp>
        <p:nvCxnSpPr>
          <p:cNvPr id="12" name="直接连接符 11">
            <a:extLst>
              <a:ext uri="{FF2B5EF4-FFF2-40B4-BE49-F238E27FC236}">
                <a16:creationId xmlns:a16="http://schemas.microsoft.com/office/drawing/2014/main" id="{0D6982E6-7829-D6B7-9873-E9492E7331BA}"/>
              </a:ext>
            </a:extLst>
          </p:cNvPr>
          <p:cNvCxnSpPr/>
          <p:nvPr userDrawn="1"/>
        </p:nvCxnSpPr>
        <p:spPr>
          <a:xfrm>
            <a:off x="3858112" y="1120959"/>
            <a:ext cx="0" cy="4836946"/>
          </a:xfrm>
          <a:prstGeom prst="line">
            <a:avLst/>
          </a:prstGeom>
          <a:ln w="2857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2633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B812BC6A-B171-FF8F-7270-5F2E429B37F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0"/>
            <a:ext cx="12190119" cy="6856941"/>
          </a:xfrm>
          <a:prstGeom prst="rect">
            <a:avLst/>
          </a:prstGeom>
        </p:spPr>
      </p:pic>
      <p:pic>
        <p:nvPicPr>
          <p:cNvPr id="10" name="图片 9">
            <a:extLst>
              <a:ext uri="{FF2B5EF4-FFF2-40B4-BE49-F238E27FC236}">
                <a16:creationId xmlns:a16="http://schemas.microsoft.com/office/drawing/2014/main" id="{B8E866EF-A3E3-60E8-66C8-E3FB2EDF4CD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99190" y="4603135"/>
            <a:ext cx="2270918" cy="2129537"/>
          </a:xfrm>
          <a:prstGeom prst="rect">
            <a:avLst/>
          </a:prstGeom>
        </p:spPr>
      </p:pic>
      <p:pic>
        <p:nvPicPr>
          <p:cNvPr id="11" name="图片 10">
            <a:extLst>
              <a:ext uri="{FF2B5EF4-FFF2-40B4-BE49-F238E27FC236}">
                <a16:creationId xmlns:a16="http://schemas.microsoft.com/office/drawing/2014/main" id="{3C20B211-2FD0-BEAC-C03A-31519421F93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43153" y="167528"/>
            <a:ext cx="2036838" cy="228965"/>
          </a:xfrm>
          <a:prstGeom prst="rect">
            <a:avLst/>
          </a:prstGeom>
        </p:spPr>
      </p:pic>
      <p:cxnSp>
        <p:nvCxnSpPr>
          <p:cNvPr id="12" name="直接连接符 11">
            <a:extLst>
              <a:ext uri="{FF2B5EF4-FFF2-40B4-BE49-F238E27FC236}">
                <a16:creationId xmlns:a16="http://schemas.microsoft.com/office/drawing/2014/main" id="{D1329FA4-7DE6-7C58-6AED-F19D6A2E70D0}"/>
              </a:ext>
            </a:extLst>
          </p:cNvPr>
          <p:cNvCxnSpPr/>
          <p:nvPr userDrawn="1"/>
        </p:nvCxnSpPr>
        <p:spPr>
          <a:xfrm>
            <a:off x="941" y="509437"/>
            <a:ext cx="12190119" cy="0"/>
          </a:xfrm>
          <a:prstGeom prst="line">
            <a:avLst/>
          </a:prstGeom>
          <a:ln>
            <a:solidFill>
              <a:srgbClr val="8B1F1C"/>
            </a:solidFill>
          </a:ln>
        </p:spPr>
        <p:style>
          <a:lnRef idx="1">
            <a:schemeClr val="dk1"/>
          </a:lnRef>
          <a:fillRef idx="0">
            <a:schemeClr val="dk1"/>
          </a:fillRef>
          <a:effectRef idx="0">
            <a:schemeClr val="dk1"/>
          </a:effectRef>
          <a:fontRef idx="minor">
            <a:schemeClr val="tx1"/>
          </a:fontRef>
        </p:style>
      </p:cxnSp>
      <p:sp>
        <p:nvSpPr>
          <p:cNvPr id="13" name="流程图: 接点 12">
            <a:extLst>
              <a:ext uri="{FF2B5EF4-FFF2-40B4-BE49-F238E27FC236}">
                <a16:creationId xmlns:a16="http://schemas.microsoft.com/office/drawing/2014/main" id="{A6BD8B20-B9C8-D89F-FDD3-E50951562606}"/>
              </a:ext>
            </a:extLst>
          </p:cNvPr>
          <p:cNvSpPr/>
          <p:nvPr userDrawn="1"/>
        </p:nvSpPr>
        <p:spPr>
          <a:xfrm>
            <a:off x="300347" y="220993"/>
            <a:ext cx="111058" cy="111058"/>
          </a:xfrm>
          <a:prstGeom prst="flowChartConnector">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pic>
        <p:nvPicPr>
          <p:cNvPr id="14" name="图片 13">
            <a:extLst>
              <a:ext uri="{FF2B5EF4-FFF2-40B4-BE49-F238E27FC236}">
                <a16:creationId xmlns:a16="http://schemas.microsoft.com/office/drawing/2014/main" id="{CF2816E0-FBCB-2570-38F4-EA65AF6F13B8}"/>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t="10829" r="27791" b="34787"/>
          <a:stretch/>
        </p:blipFill>
        <p:spPr>
          <a:xfrm>
            <a:off x="257204" y="1169544"/>
            <a:ext cx="11677591" cy="4947125"/>
          </a:xfrm>
          <a:prstGeom prst="rect">
            <a:avLst/>
          </a:prstGeom>
        </p:spPr>
      </p:pic>
      <p:sp>
        <p:nvSpPr>
          <p:cNvPr id="4" name="灯片编号占位符 3">
            <a:extLst>
              <a:ext uri="{FF2B5EF4-FFF2-40B4-BE49-F238E27FC236}">
                <a16:creationId xmlns:a16="http://schemas.microsoft.com/office/drawing/2014/main" id="{DC4C5D17-7786-7D16-42B2-E500086636A5}"/>
              </a:ext>
            </a:extLst>
          </p:cNvPr>
          <p:cNvSpPr>
            <a:spLocks noGrp="1"/>
          </p:cNvSpPr>
          <p:nvPr>
            <p:ph type="sldNum" sz="quarter" idx="12"/>
          </p:nvPr>
        </p:nvSpPr>
        <p:spPr>
          <a:xfrm>
            <a:off x="9232900" y="6356350"/>
            <a:ext cx="2743200" cy="365125"/>
          </a:xfrm>
        </p:spPr>
        <p:txBody>
          <a:bodyPr/>
          <a:lstStyle/>
          <a:p>
            <a:fld id="{95646D7E-6051-4DE4-AF20-E4E91B587626}" type="slidenum">
              <a:rPr lang="zh-CN" altLang="en-US" smtClean="0"/>
              <a:t>‹#›</a:t>
            </a:fld>
            <a:endParaRPr lang="zh-CN" altLang="en-US"/>
          </a:p>
        </p:txBody>
      </p:sp>
      <p:sp>
        <p:nvSpPr>
          <p:cNvPr id="6" name="文本占位符 5">
            <a:extLst>
              <a:ext uri="{FF2B5EF4-FFF2-40B4-BE49-F238E27FC236}">
                <a16:creationId xmlns:a16="http://schemas.microsoft.com/office/drawing/2014/main" id="{55237F1C-0103-3051-FEE6-1AB69E3D8469}"/>
              </a:ext>
            </a:extLst>
          </p:cNvPr>
          <p:cNvSpPr>
            <a:spLocks noGrp="1"/>
          </p:cNvSpPr>
          <p:nvPr>
            <p:ph type="body" sz="quarter" idx="13" hasCustomPrompt="1"/>
          </p:nvPr>
        </p:nvSpPr>
        <p:spPr>
          <a:xfrm>
            <a:off x="466725" y="116534"/>
            <a:ext cx="4597400" cy="341313"/>
          </a:xfrm>
        </p:spPr>
        <p:txBody>
          <a:bodyPr>
            <a:noAutofit/>
          </a:bodyPr>
          <a:lstStyle>
            <a:lvl1pPr marL="0" indent="0">
              <a:buNone/>
              <a:defRPr sz="2000" b="1">
                <a:latin typeface="微软雅黑" panose="020B0503020204020204" pitchFamily="34" charset="-122"/>
                <a:ea typeface="微软雅黑" panose="020B0503020204020204" pitchFamily="34" charset="-122"/>
              </a:defRPr>
            </a:lvl1pPr>
          </a:lstStyle>
          <a:p>
            <a:pPr lvl="0"/>
            <a:r>
              <a:rPr lang="zh-CN" altLang="en-US" dirty="0"/>
              <a:t>标题</a:t>
            </a:r>
          </a:p>
        </p:txBody>
      </p:sp>
    </p:spTree>
    <p:extLst>
      <p:ext uri="{BB962C8B-B14F-4D97-AF65-F5344CB8AC3E}">
        <p14:creationId xmlns:p14="http://schemas.microsoft.com/office/powerpoint/2010/main" val="1874813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28AB4142-5CD9-632C-D0EF-D2A96503BD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529"/>
            <a:ext cx="12190119" cy="6856942"/>
          </a:xfrm>
          <a:prstGeom prst="rect">
            <a:avLst/>
          </a:prstGeom>
        </p:spPr>
      </p:pic>
      <p:sp>
        <p:nvSpPr>
          <p:cNvPr id="11" name="矩形 10">
            <a:extLst>
              <a:ext uri="{FF2B5EF4-FFF2-40B4-BE49-F238E27FC236}">
                <a16:creationId xmlns:a16="http://schemas.microsoft.com/office/drawing/2014/main" id="{85E2A50E-AF3E-928B-B73B-226868DCC8DF}"/>
              </a:ext>
            </a:extLst>
          </p:cNvPr>
          <p:cNvSpPr/>
          <p:nvPr userDrawn="1"/>
        </p:nvSpPr>
        <p:spPr>
          <a:xfrm>
            <a:off x="709928" y="4452389"/>
            <a:ext cx="7039830" cy="8764"/>
          </a:xfrm>
          <a:prstGeom prst="rect">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pic>
        <p:nvPicPr>
          <p:cNvPr id="12" name="图片 11">
            <a:extLst>
              <a:ext uri="{FF2B5EF4-FFF2-40B4-BE49-F238E27FC236}">
                <a16:creationId xmlns:a16="http://schemas.microsoft.com/office/drawing/2014/main" id="{FB7F5256-4838-61C1-C349-2E9BFB14688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1237" y="472172"/>
            <a:ext cx="1327802" cy="515187"/>
          </a:xfrm>
          <a:prstGeom prst="rect">
            <a:avLst/>
          </a:prstGeom>
        </p:spPr>
      </p:pic>
      <p:sp>
        <p:nvSpPr>
          <p:cNvPr id="13" name="文本框 12">
            <a:extLst>
              <a:ext uri="{FF2B5EF4-FFF2-40B4-BE49-F238E27FC236}">
                <a16:creationId xmlns:a16="http://schemas.microsoft.com/office/drawing/2014/main" id="{A1914876-137F-6C04-3330-EF281FED5B49}"/>
              </a:ext>
            </a:extLst>
          </p:cNvPr>
          <p:cNvSpPr txBox="1"/>
          <p:nvPr userDrawn="1"/>
        </p:nvSpPr>
        <p:spPr>
          <a:xfrm>
            <a:off x="1672306" y="4598886"/>
            <a:ext cx="3617657" cy="543675"/>
          </a:xfrm>
          <a:prstGeom prst="rect">
            <a:avLst/>
          </a:prstGeom>
          <a:noFill/>
        </p:spPr>
        <p:txBody>
          <a:bodyPr wrap="none" rtlCol="0">
            <a:spAutoFit/>
          </a:bodyPr>
          <a:lstStyle/>
          <a:p>
            <a:r>
              <a:rPr lang="en-US" altLang="zh-CN" sz="2933" b="1" spc="-100" dirty="0">
                <a:solidFill>
                  <a:srgbClr val="8B1F1D"/>
                </a:solidFill>
                <a:latin typeface="Arial" panose="020B0604020202020204" pitchFamily="34" charset="0"/>
                <a:ea typeface="微软雅黑" panose="020B0503020204020204" pitchFamily="34" charset="-122"/>
                <a:cs typeface="Arial" panose="020B0604020202020204" pitchFamily="34" charset="0"/>
              </a:rPr>
              <a:t>KERUICONSULTING</a:t>
            </a:r>
            <a:endParaRPr lang="zh-CN" altLang="en-US" sz="2933" b="1" spc="-100" dirty="0">
              <a:solidFill>
                <a:srgbClr val="8B1F1D"/>
              </a:solidFill>
              <a:latin typeface="Arial" panose="020B0604020202020204" pitchFamily="34" charset="0"/>
              <a:ea typeface="微软雅黑" panose="020B0503020204020204" pitchFamily="34" charset="-122"/>
              <a:cs typeface="Arial" panose="020B0604020202020204" pitchFamily="34" charset="0"/>
            </a:endParaRPr>
          </a:p>
        </p:txBody>
      </p:sp>
      <p:pic>
        <p:nvPicPr>
          <p:cNvPr id="14" name="图片 13">
            <a:extLst>
              <a:ext uri="{FF2B5EF4-FFF2-40B4-BE49-F238E27FC236}">
                <a16:creationId xmlns:a16="http://schemas.microsoft.com/office/drawing/2014/main" id="{A32DB8CE-159B-8A97-CBC9-76A77703770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38743" y="4559068"/>
            <a:ext cx="933495" cy="933495"/>
          </a:xfrm>
          <a:prstGeom prst="rect">
            <a:avLst/>
          </a:prstGeom>
        </p:spPr>
      </p:pic>
      <p:grpSp>
        <p:nvGrpSpPr>
          <p:cNvPr id="15" name="组合 14">
            <a:extLst>
              <a:ext uri="{FF2B5EF4-FFF2-40B4-BE49-F238E27FC236}">
                <a16:creationId xmlns:a16="http://schemas.microsoft.com/office/drawing/2014/main" id="{19E912FF-1EDF-6B34-DD26-55D9C433422F}"/>
              </a:ext>
            </a:extLst>
          </p:cNvPr>
          <p:cNvGrpSpPr/>
          <p:nvPr userDrawn="1"/>
        </p:nvGrpSpPr>
        <p:grpSpPr>
          <a:xfrm>
            <a:off x="1776788" y="5174530"/>
            <a:ext cx="2351490" cy="276999"/>
            <a:chOff x="9212487" y="6204930"/>
            <a:chExt cx="3527779" cy="415563"/>
          </a:xfrm>
        </p:grpSpPr>
        <p:pic>
          <p:nvPicPr>
            <p:cNvPr id="16" name="图片 15">
              <a:extLst>
                <a:ext uri="{FF2B5EF4-FFF2-40B4-BE49-F238E27FC236}">
                  <a16:creationId xmlns:a16="http://schemas.microsoft.com/office/drawing/2014/main" id="{D5FB3587-A90C-CAD8-E42E-0CF3718776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12487" y="6239279"/>
              <a:ext cx="298867" cy="289226"/>
            </a:xfrm>
            <a:prstGeom prst="rect">
              <a:avLst/>
            </a:prstGeom>
          </p:spPr>
        </p:pic>
        <p:sp>
          <p:nvSpPr>
            <p:cNvPr id="17" name="文本框 16">
              <a:extLst>
                <a:ext uri="{FF2B5EF4-FFF2-40B4-BE49-F238E27FC236}">
                  <a16:creationId xmlns:a16="http://schemas.microsoft.com/office/drawing/2014/main" id="{01125C8E-5C6A-E279-FED0-C1BE06D91D6F}"/>
                </a:ext>
              </a:extLst>
            </p:cNvPr>
            <p:cNvSpPr txBox="1"/>
            <p:nvPr/>
          </p:nvSpPr>
          <p:spPr>
            <a:xfrm>
              <a:off x="9514847" y="6204930"/>
              <a:ext cx="3225419" cy="415563"/>
            </a:xfrm>
            <a:prstGeom prst="rect">
              <a:avLst/>
            </a:prstGeom>
            <a:noFill/>
          </p:spPr>
          <p:txBody>
            <a:bodyPr wrap="none" rtlCol="0">
              <a:spAutoFit/>
            </a:bodyPr>
            <a:lstStyle/>
            <a:p>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科瑞卓信</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北京</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咨询有限公司</a:t>
              </a:r>
            </a:p>
          </p:txBody>
        </p:sp>
      </p:grpSp>
      <p:sp>
        <p:nvSpPr>
          <p:cNvPr id="18" name="圆角矩形 3">
            <a:extLst>
              <a:ext uri="{FF2B5EF4-FFF2-40B4-BE49-F238E27FC236}">
                <a16:creationId xmlns:a16="http://schemas.microsoft.com/office/drawing/2014/main" id="{26B61CE5-1392-85EB-23E8-57069CFF21F9}"/>
              </a:ext>
            </a:extLst>
          </p:cNvPr>
          <p:cNvSpPr/>
          <p:nvPr userDrawn="1"/>
        </p:nvSpPr>
        <p:spPr>
          <a:xfrm>
            <a:off x="5231777" y="4681029"/>
            <a:ext cx="2046847" cy="330400"/>
          </a:xfrm>
          <a:prstGeom prst="roundRect">
            <a:avLst>
              <a:gd name="adj" fmla="val 50000"/>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 name="文本框 18">
            <a:extLst>
              <a:ext uri="{FF2B5EF4-FFF2-40B4-BE49-F238E27FC236}">
                <a16:creationId xmlns:a16="http://schemas.microsoft.com/office/drawing/2014/main" id="{D95C1531-15BB-C7F4-275A-2AFA9AF5C9E2}"/>
              </a:ext>
            </a:extLst>
          </p:cNvPr>
          <p:cNvSpPr txBox="1"/>
          <p:nvPr userDrawn="1"/>
        </p:nvSpPr>
        <p:spPr>
          <a:xfrm>
            <a:off x="5597008" y="4695508"/>
            <a:ext cx="1316386" cy="338554"/>
          </a:xfrm>
          <a:prstGeom prst="rect">
            <a:avLst/>
          </a:prstGeom>
          <a:noFill/>
        </p:spPr>
        <p:txBody>
          <a:bodyPr wrap="none" rtlCol="0">
            <a:spAutoFit/>
          </a:bodyPr>
          <a:lstStyle/>
          <a:p>
            <a:pPr algn="ctr"/>
            <a:r>
              <a:rPr lang="en-US" altLang="zh-CN" sz="1600" dirty="0">
                <a:solidFill>
                  <a:schemeClr val="bg1">
                    <a:lumMod val="95000"/>
                  </a:schemeClr>
                </a:solidFill>
                <a:latin typeface="微软雅黑" panose="020B0503020204020204" pitchFamily="34" charset="-122"/>
                <a:ea typeface="微软雅黑" panose="020B0503020204020204" pitchFamily="34" charset="-122"/>
              </a:rPr>
              <a:t>2024</a:t>
            </a:r>
            <a:r>
              <a:rPr lang="zh-CN" altLang="en-US" sz="1600" dirty="0">
                <a:solidFill>
                  <a:schemeClr val="bg1">
                    <a:lumMod val="95000"/>
                  </a:schemeClr>
                </a:solidFill>
                <a:latin typeface="微软雅黑" panose="020B0503020204020204" pitchFamily="34" charset="-122"/>
                <a:ea typeface="微软雅黑" panose="020B0503020204020204" pitchFamily="34" charset="-122"/>
              </a:rPr>
              <a:t>年</a:t>
            </a:r>
            <a:r>
              <a:rPr lang="en-US" altLang="zh-CN" sz="1600" dirty="0">
                <a:solidFill>
                  <a:schemeClr val="bg1">
                    <a:lumMod val="95000"/>
                  </a:schemeClr>
                </a:solidFill>
                <a:latin typeface="微软雅黑" panose="020B0503020204020204" pitchFamily="34" charset="-122"/>
                <a:ea typeface="微软雅黑" panose="020B0503020204020204" pitchFamily="34" charset="-122"/>
              </a:rPr>
              <a:t>10</a:t>
            </a:r>
            <a:r>
              <a:rPr lang="zh-CN" altLang="en-US" sz="1600" dirty="0">
                <a:solidFill>
                  <a:schemeClr val="bg1">
                    <a:lumMod val="95000"/>
                  </a:schemeClr>
                </a:solidFill>
                <a:latin typeface="微软雅黑" panose="020B0503020204020204" pitchFamily="34" charset="-122"/>
                <a:ea typeface="微软雅黑" panose="020B0503020204020204" pitchFamily="34" charset="-122"/>
              </a:rPr>
              <a:t>月</a:t>
            </a:r>
          </a:p>
        </p:txBody>
      </p:sp>
      <p:pic>
        <p:nvPicPr>
          <p:cNvPr id="20" name="图片 19">
            <a:extLst>
              <a:ext uri="{FF2B5EF4-FFF2-40B4-BE49-F238E27FC236}">
                <a16:creationId xmlns:a16="http://schemas.microsoft.com/office/drawing/2014/main" id="{0C5A7D7B-6E9B-E69F-506E-FB64FAD077EC}"/>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763375" y="4452389"/>
            <a:ext cx="1914301" cy="2045417"/>
          </a:xfrm>
          <a:prstGeom prst="rect">
            <a:avLst/>
          </a:prstGeom>
        </p:spPr>
      </p:pic>
      <p:sp>
        <p:nvSpPr>
          <p:cNvPr id="21" name="文本框 20">
            <a:extLst>
              <a:ext uri="{FF2B5EF4-FFF2-40B4-BE49-F238E27FC236}">
                <a16:creationId xmlns:a16="http://schemas.microsoft.com/office/drawing/2014/main" id="{80126C23-E78B-5C5D-261A-D56638346B28}"/>
              </a:ext>
            </a:extLst>
          </p:cNvPr>
          <p:cNvSpPr txBox="1"/>
          <p:nvPr userDrawn="1"/>
        </p:nvSpPr>
        <p:spPr>
          <a:xfrm>
            <a:off x="568991" y="1312641"/>
            <a:ext cx="10248406" cy="3169778"/>
          </a:xfrm>
          <a:prstGeom prst="rect">
            <a:avLst/>
          </a:prstGeom>
          <a:noFill/>
        </p:spPr>
        <p:txBody>
          <a:bodyPr wrap="square" rtlCol="0">
            <a:spAutoFit/>
          </a:bodyPr>
          <a:lstStyle/>
          <a:p>
            <a:r>
              <a:rPr lang="en-US" altLang="zh-CN" sz="19998" b="1" spc="-100" dirty="0">
                <a:solidFill>
                  <a:srgbClr val="EDEDEF"/>
                </a:solidFill>
                <a:latin typeface="Arial" panose="020B0604020202020204" pitchFamily="34" charset="0"/>
                <a:ea typeface="微软雅黑" panose="020B0503020204020204" pitchFamily="34" charset="-122"/>
                <a:cs typeface="Arial" panose="020B0604020202020204" pitchFamily="34" charset="0"/>
              </a:rPr>
              <a:t>Thanks</a:t>
            </a:r>
          </a:p>
        </p:txBody>
      </p:sp>
      <p:sp>
        <p:nvSpPr>
          <p:cNvPr id="22" name="文本框 21">
            <a:extLst>
              <a:ext uri="{FF2B5EF4-FFF2-40B4-BE49-F238E27FC236}">
                <a16:creationId xmlns:a16="http://schemas.microsoft.com/office/drawing/2014/main" id="{1DBDCBBF-3247-0A7E-6B79-5D36B8CEB6BC}"/>
              </a:ext>
            </a:extLst>
          </p:cNvPr>
          <p:cNvSpPr txBox="1"/>
          <p:nvPr userDrawn="1"/>
        </p:nvSpPr>
        <p:spPr>
          <a:xfrm>
            <a:off x="638743" y="3432633"/>
            <a:ext cx="3397084" cy="995016"/>
          </a:xfrm>
          <a:prstGeom prst="rect">
            <a:avLst/>
          </a:prstGeom>
          <a:noFill/>
        </p:spPr>
        <p:txBody>
          <a:bodyPr wrap="none" rtlCol="0">
            <a:spAutoFit/>
          </a:bodyPr>
          <a:lstStyle/>
          <a:p>
            <a:r>
              <a:rPr lang="zh-CN" altLang="en-US" sz="5866" b="1" spc="400" dirty="0">
                <a:latin typeface="微软雅黑" panose="020B0503020204020204" pitchFamily="34" charset="-122"/>
                <a:ea typeface="微软雅黑" panose="020B0503020204020204" pitchFamily="34" charset="-122"/>
              </a:rPr>
              <a:t>谢谢观看</a:t>
            </a:r>
          </a:p>
        </p:txBody>
      </p:sp>
    </p:spTree>
    <p:extLst>
      <p:ext uri="{BB962C8B-B14F-4D97-AF65-F5344CB8AC3E}">
        <p14:creationId xmlns:p14="http://schemas.microsoft.com/office/powerpoint/2010/main" val="517249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0A171B-4CE2-79A1-073E-3DBB58042E8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4B4FC48-DF92-0238-60C8-C103C9497702}"/>
              </a:ext>
            </a:extLst>
          </p:cNvPr>
          <p:cNvSpPr>
            <a:spLocks noGrp="1"/>
          </p:cNvSpPr>
          <p:nvPr>
            <p:ph type="dt" sz="half" idx="10"/>
          </p:nvPr>
        </p:nvSpPr>
        <p:spPr/>
        <p:txBody>
          <a:bodyPr/>
          <a:lstStyle/>
          <a:p>
            <a:endParaRPr lang="zh-CN" altLang="en-US"/>
          </a:p>
        </p:txBody>
      </p:sp>
      <p:sp>
        <p:nvSpPr>
          <p:cNvPr id="4" name="页脚占位符 3">
            <a:extLst>
              <a:ext uri="{FF2B5EF4-FFF2-40B4-BE49-F238E27FC236}">
                <a16:creationId xmlns:a16="http://schemas.microsoft.com/office/drawing/2014/main" id="{C8A098B0-A239-2315-EE58-4B71E812A46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236BDE1-679B-FB91-B9D8-CC6E940EA457}"/>
              </a:ext>
            </a:extLst>
          </p:cNvPr>
          <p:cNvSpPr>
            <a:spLocks noGrp="1"/>
          </p:cNvSpPr>
          <p:nvPr>
            <p:ph type="sldNum" sz="quarter" idx="12"/>
          </p:nvPr>
        </p:nvSpPr>
        <p:spPr/>
        <p:txBody>
          <a:bodyPr/>
          <a:lstStyle/>
          <a:p>
            <a:fld id="{95646D7E-6051-4DE4-AF20-E4E91B587626}" type="slidenum">
              <a:rPr lang="zh-CN" altLang="en-US" smtClean="0"/>
              <a:t>‹#›</a:t>
            </a:fld>
            <a:endParaRPr lang="zh-CN" altLang="en-US"/>
          </a:p>
        </p:txBody>
      </p:sp>
    </p:spTree>
    <p:extLst>
      <p:ext uri="{BB962C8B-B14F-4D97-AF65-F5344CB8AC3E}">
        <p14:creationId xmlns:p14="http://schemas.microsoft.com/office/powerpoint/2010/main" val="27442818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sp>
        <p:nvSpPr>
          <p:cNvPr id="14" name="文本框 13"/>
          <p:cNvSpPr txBox="1"/>
          <p:nvPr userDrawn="1"/>
        </p:nvSpPr>
        <p:spPr>
          <a:xfrm>
            <a:off x="10918634" y="282853"/>
            <a:ext cx="928459" cy="338554"/>
          </a:xfrm>
          <a:prstGeom prst="rect">
            <a:avLst/>
          </a:prstGeom>
          <a:noFill/>
        </p:spPr>
        <p:txBody>
          <a:bodyPr wrap="none" rtlCol="0">
            <a:spAutoFit/>
          </a:bodyPr>
          <a:lstStyle/>
          <a:p>
            <a:r>
              <a:rPr lang="zh-CN" altLang="en-US" sz="1600" spc="-150" dirty="0">
                <a:solidFill>
                  <a:schemeClr val="bg1">
                    <a:lumMod val="95000"/>
                  </a:schemeClr>
                </a:solidFill>
                <a:latin typeface="微软雅黑 Heavy" panose="020B0A02040204020203" pitchFamily="34" charset="-122"/>
                <a:ea typeface="微软雅黑 Heavy" panose="020B0A02040204020203" pitchFamily="34" charset="-122"/>
              </a:rPr>
              <a:t>版权声明</a:t>
            </a:r>
          </a:p>
        </p:txBody>
      </p:sp>
      <p:sp>
        <p:nvSpPr>
          <p:cNvPr id="15" name="文本框 14"/>
          <p:cNvSpPr txBox="1"/>
          <p:nvPr userDrawn="1"/>
        </p:nvSpPr>
        <p:spPr>
          <a:xfrm>
            <a:off x="9130906" y="282853"/>
            <a:ext cx="1866537" cy="338554"/>
          </a:xfrm>
          <a:prstGeom prst="rect">
            <a:avLst/>
          </a:prstGeom>
          <a:noFill/>
        </p:spPr>
        <p:txBody>
          <a:bodyPr wrap="none" rtlCol="0">
            <a:spAutoFit/>
          </a:bodyPr>
          <a:lstStyle/>
          <a:p>
            <a:r>
              <a:rPr lang="en-US" altLang="zh-CN" sz="1600" dirty="0">
                <a:solidFill>
                  <a:schemeClr val="bg1">
                    <a:lumMod val="95000"/>
                  </a:schemeClr>
                </a:solidFill>
                <a:latin typeface="Arial Narrow" panose="020B0606020202030204" pitchFamily="34" charset="0"/>
              </a:rPr>
              <a:t>COPYRIGHT NOTICE</a:t>
            </a:r>
            <a:endParaRPr lang="zh-CN" altLang="en-US" sz="1200" dirty="0">
              <a:solidFill>
                <a:schemeClr val="bg1">
                  <a:lumMod val="95000"/>
                </a:schemeClr>
              </a:solidFill>
              <a:latin typeface="Arial Narrow" panose="020B0606020202030204" pitchFamily="34" charset="0"/>
            </a:endParaRPr>
          </a:p>
        </p:txBody>
      </p:sp>
      <p:sp>
        <p:nvSpPr>
          <p:cNvPr id="19" name="矩形 18"/>
          <p:cNvSpPr/>
          <p:nvPr userDrawn="1"/>
        </p:nvSpPr>
        <p:spPr>
          <a:xfrm>
            <a:off x="852805" y="1523668"/>
            <a:ext cx="5121275" cy="2197525"/>
          </a:xfrm>
          <a:prstGeom prst="rect">
            <a:avLst/>
          </a:prstGeom>
        </p:spPr>
        <p:txBody>
          <a:bodyPr wrap="square">
            <a:spAutoFit/>
          </a:bodyPr>
          <a:lstStyle/>
          <a:p>
            <a:pPr indent="358775" algn="l">
              <a:lnSpc>
                <a:spcPct val="190000"/>
              </a:lnSpc>
            </a:pPr>
            <a:r>
              <a:rPr lang="zh-CN" altLang="en-US" sz="1200" dirty="0">
                <a:solidFill>
                  <a:prstClr val="black"/>
                </a:solidFill>
                <a:latin typeface="微软雅黑 Semibold" panose="020B0702040204020203" charset="-122"/>
                <a:ea typeface="微软雅黑 Semibold" panose="020B0702040204020203" charset="-122"/>
              </a:rPr>
              <a:t>本报告采用公开、合法的信息，由科瑞卓信（北京）咨询有限公司（简称科瑞咨询）的研究人员运用相应的研究方法，对所研究的对象做出相应的评判，仅供用户参考，并不构成任何投资建议。</a:t>
            </a:r>
          </a:p>
          <a:p>
            <a:pPr indent="358775" algn="l">
              <a:lnSpc>
                <a:spcPct val="190000"/>
              </a:lnSpc>
            </a:pPr>
            <a:r>
              <a:rPr lang="zh-CN" altLang="en-US" sz="1200" dirty="0">
                <a:solidFill>
                  <a:prstClr val="black"/>
                </a:solidFill>
                <a:latin typeface="微软雅黑 Semibold" panose="020B0702040204020203" charset="-122"/>
                <a:ea typeface="微软雅黑 Semibold" panose="020B0702040204020203" charset="-122"/>
              </a:rPr>
              <a:t>科瑞咨询力求信息的完整和准确，报告中提供的数据、观点、文字等信息不构成任何法律依据。未获得科瑞咨询的书面授权，任何人不得对本报告进行任何形式的发布、复制。</a:t>
            </a:r>
          </a:p>
        </p:txBody>
      </p:sp>
      <p:pic>
        <p:nvPicPr>
          <p:cNvPr id="25" name="图片 2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22199" y="1931581"/>
            <a:ext cx="5359431" cy="3579223"/>
          </a:xfrm>
          <a:prstGeom prst="rect">
            <a:avLst/>
          </a:prstGeom>
        </p:spPr>
      </p:pic>
      <p:pic>
        <p:nvPicPr>
          <p:cNvPr id="26" name="图片 25" descr="千图网_翻新作品_圆形联系方式图标矢量素材图片_图片编号19655823_03"/>
          <p:cNvPicPr>
            <a:picLocks noChangeAspect="1"/>
          </p:cNvPicPr>
          <p:nvPr userDrawn="1"/>
        </p:nvPicPr>
        <p:blipFill>
          <a:blip r:embed="rId3"/>
          <a:stretch>
            <a:fillRect/>
          </a:stretch>
        </p:blipFill>
        <p:spPr>
          <a:xfrm>
            <a:off x="950596" y="4691348"/>
            <a:ext cx="344102" cy="344102"/>
          </a:xfrm>
          <a:prstGeom prst="rect">
            <a:avLst/>
          </a:prstGeom>
        </p:spPr>
      </p:pic>
      <p:pic>
        <p:nvPicPr>
          <p:cNvPr id="27" name="图片 26" descr="千图网_翻新作品_圆形联系方式图标矢量素材图片_图片编号19655823_05"/>
          <p:cNvPicPr>
            <a:picLocks noChangeAspect="1"/>
          </p:cNvPicPr>
          <p:nvPr userDrawn="1"/>
        </p:nvPicPr>
        <p:blipFill>
          <a:blip r:embed="rId4"/>
          <a:stretch>
            <a:fillRect/>
          </a:stretch>
        </p:blipFill>
        <p:spPr>
          <a:xfrm>
            <a:off x="950596" y="4134156"/>
            <a:ext cx="346982" cy="344582"/>
          </a:xfrm>
          <a:prstGeom prst="rect">
            <a:avLst/>
          </a:prstGeom>
        </p:spPr>
      </p:pic>
      <p:sp>
        <p:nvSpPr>
          <p:cNvPr id="31" name="文本框 30"/>
          <p:cNvSpPr txBox="1"/>
          <p:nvPr userDrawn="1"/>
        </p:nvSpPr>
        <p:spPr>
          <a:xfrm>
            <a:off x="929201" y="5448697"/>
            <a:ext cx="5888150" cy="276999"/>
          </a:xfrm>
          <a:prstGeom prst="rect">
            <a:avLst/>
          </a:prstGeom>
          <a:noFill/>
        </p:spPr>
        <p:txBody>
          <a:bodyPr wrap="none" rtlCol="0">
            <a:spAutoFit/>
          </a:bodyPr>
          <a:lstStyle/>
          <a:p>
            <a:r>
              <a:rPr lang="zh-CN" altLang="en-US" sz="1200" b="1" dirty="0"/>
              <a:t>汽车智库平台会员 </a:t>
            </a:r>
            <a:r>
              <a:rPr lang="en-US" altLang="zh-CN" sz="1200" b="1" dirty="0"/>
              <a:t>| </a:t>
            </a:r>
            <a:r>
              <a:rPr lang="zh-CN" altLang="en-US" sz="1200" b="1" dirty="0"/>
              <a:t>市场调研 </a:t>
            </a:r>
            <a:r>
              <a:rPr lang="en-US" altLang="zh-CN" sz="1200" b="1" dirty="0"/>
              <a:t>| </a:t>
            </a:r>
            <a:r>
              <a:rPr lang="zh-CN" altLang="en-US" sz="1200" b="1" dirty="0"/>
              <a:t>数据业务 </a:t>
            </a:r>
            <a:r>
              <a:rPr lang="en-US" altLang="zh-CN" sz="1200" b="1" dirty="0"/>
              <a:t>| </a:t>
            </a:r>
            <a:r>
              <a:rPr lang="zh-CN" altLang="en-US" sz="1200" b="1" dirty="0"/>
              <a:t>对标业务 </a:t>
            </a:r>
            <a:r>
              <a:rPr lang="en-US" altLang="zh-CN" sz="1200" b="1" dirty="0"/>
              <a:t>| </a:t>
            </a:r>
            <a:r>
              <a:rPr lang="zh-CN" altLang="en-US" sz="1200" b="1" dirty="0"/>
              <a:t>舆情分析 </a:t>
            </a:r>
            <a:r>
              <a:rPr lang="en-US" altLang="zh-CN" sz="1200" b="1" dirty="0"/>
              <a:t>| </a:t>
            </a:r>
            <a:r>
              <a:rPr lang="zh-CN" altLang="en-US" sz="1200" b="1" dirty="0"/>
              <a:t>培训业务 </a:t>
            </a:r>
            <a:r>
              <a:rPr lang="en-US" altLang="zh-CN" sz="1200" b="1" dirty="0"/>
              <a:t>| </a:t>
            </a:r>
            <a:r>
              <a:rPr lang="zh-CN" altLang="en-US" sz="1200" b="1" dirty="0"/>
              <a:t>软件业务</a:t>
            </a:r>
          </a:p>
        </p:txBody>
      </p:sp>
      <p:sp>
        <p:nvSpPr>
          <p:cNvPr id="16" name="文本框 15"/>
          <p:cNvSpPr txBox="1"/>
          <p:nvPr userDrawn="1"/>
        </p:nvSpPr>
        <p:spPr>
          <a:xfrm>
            <a:off x="1377702" y="4145843"/>
            <a:ext cx="1449070" cy="33718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rgbClr val="455A64">
                    <a:lumMod val="75000"/>
                  </a:srgbClr>
                </a:solidFill>
                <a:effectLst/>
                <a:uLnTx/>
                <a:uFillTx/>
                <a:latin typeface="Arial" panose="020B0604020202020204"/>
                <a:ea typeface="微软雅黑" panose="020B0503020204020204" charset="-122"/>
                <a:cs typeface="+mn-cs"/>
              </a:rPr>
              <a:t>4006-997-802</a:t>
            </a:r>
          </a:p>
        </p:txBody>
      </p:sp>
      <p:sp>
        <p:nvSpPr>
          <p:cNvPr id="17" name="文本框 16"/>
          <p:cNvSpPr txBox="1"/>
          <p:nvPr userDrawn="1"/>
        </p:nvSpPr>
        <p:spPr>
          <a:xfrm>
            <a:off x="1364367" y="4694481"/>
            <a:ext cx="2529731"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rgbClr val="455A64">
                    <a:lumMod val="75000"/>
                  </a:srgbClr>
                </a:solidFill>
                <a:effectLst/>
                <a:uLnTx/>
                <a:uFillTx/>
                <a:latin typeface="Arial" panose="020B0604020202020204"/>
                <a:ea typeface="微软雅黑" panose="020B0503020204020204" charset="-122"/>
                <a:cs typeface="+mn-cs"/>
              </a:rPr>
              <a:t>market@autothinker.net</a:t>
            </a:r>
          </a:p>
        </p:txBody>
      </p:sp>
      <p:pic>
        <p:nvPicPr>
          <p:cNvPr id="18" name="图片 17" descr="文本&#10;&#10;描述已自动生成"/>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70010" y="183696"/>
            <a:ext cx="2985186" cy="502557"/>
          </a:xfrm>
          <a:prstGeom prst="rect">
            <a:avLst/>
          </a:prstGeom>
        </p:spPr>
      </p:pic>
    </p:spTree>
    <p:extLst>
      <p:ext uri="{BB962C8B-B14F-4D97-AF65-F5344CB8AC3E}">
        <p14:creationId xmlns:p14="http://schemas.microsoft.com/office/powerpoint/2010/main" val="36014873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529"/>
            <a:ext cx="12190119" cy="6856942"/>
          </a:xfrm>
          <a:prstGeom prst="rect">
            <a:avLst/>
          </a:prstGeom>
        </p:spPr>
      </p:pic>
      <p:sp>
        <p:nvSpPr>
          <p:cNvPr id="8" name="矩形 7"/>
          <p:cNvSpPr/>
          <p:nvPr userDrawn="1"/>
        </p:nvSpPr>
        <p:spPr>
          <a:xfrm>
            <a:off x="709928" y="4452389"/>
            <a:ext cx="7039830" cy="8764"/>
          </a:xfrm>
          <a:prstGeom prst="rect">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9" name="文本框 8"/>
          <p:cNvSpPr txBox="1"/>
          <p:nvPr userDrawn="1"/>
        </p:nvSpPr>
        <p:spPr>
          <a:xfrm>
            <a:off x="455796" y="997094"/>
            <a:ext cx="9272090" cy="3621119"/>
          </a:xfrm>
          <a:prstGeom prst="rect">
            <a:avLst/>
          </a:prstGeom>
          <a:noFill/>
        </p:spPr>
        <p:txBody>
          <a:bodyPr wrap="none" rtlCol="0">
            <a:spAutoFit/>
          </a:bodyPr>
          <a:lstStyle/>
          <a:p>
            <a:r>
              <a:rPr lang="en-US" altLang="zh-CN" sz="22930" b="1" spc="-100" dirty="0">
                <a:solidFill>
                  <a:srgbClr val="EDEDEF"/>
                </a:solidFill>
                <a:latin typeface="Arial" panose="020B0604020202020204" pitchFamily="34" charset="0"/>
                <a:ea typeface="微软雅黑" panose="020B0503020204020204" pitchFamily="34" charset="-122"/>
                <a:cs typeface="Arial" panose="020B0604020202020204" pitchFamily="34" charset="0"/>
              </a:rPr>
              <a:t>KERUI</a:t>
            </a:r>
          </a:p>
        </p:txBody>
      </p:sp>
      <p:pic>
        <p:nvPicPr>
          <p:cNvPr id="10" name="图片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1237" y="472172"/>
            <a:ext cx="1327802" cy="515187"/>
          </a:xfrm>
          <a:prstGeom prst="rect">
            <a:avLst/>
          </a:prstGeom>
        </p:spPr>
      </p:pic>
      <p:sp>
        <p:nvSpPr>
          <p:cNvPr id="11" name="文本框 10"/>
          <p:cNvSpPr txBox="1"/>
          <p:nvPr userDrawn="1"/>
        </p:nvSpPr>
        <p:spPr>
          <a:xfrm>
            <a:off x="1672306" y="4598886"/>
            <a:ext cx="3617657" cy="543675"/>
          </a:xfrm>
          <a:prstGeom prst="rect">
            <a:avLst/>
          </a:prstGeom>
          <a:noFill/>
        </p:spPr>
        <p:txBody>
          <a:bodyPr wrap="none" rtlCol="0">
            <a:spAutoFit/>
          </a:bodyPr>
          <a:lstStyle/>
          <a:p>
            <a:r>
              <a:rPr lang="en-US" altLang="zh-CN" sz="2935" b="1" spc="-100" dirty="0">
                <a:solidFill>
                  <a:srgbClr val="8B1F1D"/>
                </a:solidFill>
                <a:latin typeface="Arial" panose="020B0604020202020204" pitchFamily="34" charset="0"/>
                <a:ea typeface="微软雅黑" panose="020B0503020204020204" pitchFamily="34" charset="-122"/>
                <a:cs typeface="Arial" panose="020B0604020202020204" pitchFamily="34" charset="0"/>
              </a:rPr>
              <a:t>KERUICONSULTING</a:t>
            </a:r>
            <a:endParaRPr lang="zh-CN" altLang="en-US" sz="2935" b="1" spc="-100" dirty="0">
              <a:solidFill>
                <a:srgbClr val="8B1F1D"/>
              </a:solidFill>
              <a:latin typeface="Arial" panose="020B0604020202020204" pitchFamily="34" charset="0"/>
              <a:ea typeface="微软雅黑" panose="020B0503020204020204" pitchFamily="34" charset="-122"/>
              <a:cs typeface="Arial" panose="020B0604020202020204" pitchFamily="34" charset="0"/>
            </a:endParaRPr>
          </a:p>
        </p:txBody>
      </p:sp>
      <p:pic>
        <p:nvPicPr>
          <p:cNvPr id="12" name="图片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38743" y="4559068"/>
            <a:ext cx="933495" cy="933495"/>
          </a:xfrm>
          <a:prstGeom prst="rect">
            <a:avLst/>
          </a:prstGeom>
        </p:spPr>
      </p:pic>
      <p:grpSp>
        <p:nvGrpSpPr>
          <p:cNvPr id="13" name="组合 12"/>
          <p:cNvGrpSpPr/>
          <p:nvPr userDrawn="1"/>
        </p:nvGrpSpPr>
        <p:grpSpPr>
          <a:xfrm>
            <a:off x="1776788" y="5174530"/>
            <a:ext cx="2351490" cy="276999"/>
            <a:chOff x="9212487" y="6204930"/>
            <a:chExt cx="3527779" cy="415563"/>
          </a:xfrm>
        </p:grpSpPr>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12487" y="6239279"/>
              <a:ext cx="298867" cy="289226"/>
            </a:xfrm>
            <a:prstGeom prst="rect">
              <a:avLst/>
            </a:prstGeom>
          </p:spPr>
        </p:pic>
        <p:sp>
          <p:nvSpPr>
            <p:cNvPr id="15" name="文本框 14"/>
            <p:cNvSpPr txBox="1"/>
            <p:nvPr/>
          </p:nvSpPr>
          <p:spPr>
            <a:xfrm>
              <a:off x="9514847" y="6204930"/>
              <a:ext cx="3225419" cy="415563"/>
            </a:xfrm>
            <a:prstGeom prst="rect">
              <a:avLst/>
            </a:prstGeom>
            <a:noFill/>
          </p:spPr>
          <p:txBody>
            <a:bodyPr wrap="none" rtlCol="0">
              <a:spAutoFit/>
            </a:bodyPr>
            <a:lstStyle/>
            <a:p>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科瑞卓信</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北京</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咨询有限公司</a:t>
              </a:r>
            </a:p>
          </p:txBody>
        </p:sp>
      </p:grpSp>
      <p:sp>
        <p:nvSpPr>
          <p:cNvPr id="16" name="文本框 15"/>
          <p:cNvSpPr txBox="1"/>
          <p:nvPr userDrawn="1"/>
        </p:nvSpPr>
        <p:spPr>
          <a:xfrm>
            <a:off x="585237" y="3402912"/>
            <a:ext cx="9345828"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5400" b="1" kern="1200" spc="-150" dirty="0">
                <a:solidFill>
                  <a:srgbClr val="474747"/>
                </a:solidFill>
                <a:latin typeface="微软雅黑" panose="020B0503020204020204" pitchFamily="34" charset="-122"/>
                <a:ea typeface="+mn-ea"/>
                <a:cs typeface="+mn-cs"/>
              </a:rPr>
              <a:t>轻型商用车市场洞察报告</a:t>
            </a:r>
            <a:r>
              <a:rPr kumimoji="0" lang="en-US" altLang="zh-CN" sz="2400" b="1" i="0" u="none" strike="noStrike" kern="1200" cap="none" spc="-150" normalizeH="0" baseline="0" noProof="0" dirty="0">
                <a:ln>
                  <a:noFill/>
                </a:ln>
                <a:solidFill>
                  <a:srgbClr val="474747"/>
                </a:solidFill>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150" normalizeH="0" baseline="0" noProof="0" dirty="0">
                <a:ln>
                  <a:noFill/>
                </a:ln>
                <a:solidFill>
                  <a:srgbClr val="474747"/>
                </a:solidFill>
                <a:effectLst/>
                <a:uLnTx/>
                <a:uFillTx/>
                <a:latin typeface="微软雅黑" panose="020B0503020204020204" pitchFamily="34" charset="-122"/>
                <a:ea typeface="微软雅黑" panose="020B0503020204020204" pitchFamily="34" charset="-122"/>
                <a:cs typeface="+mn-cs"/>
              </a:rPr>
              <a:t>专项课题篇</a:t>
            </a:r>
            <a:endParaRPr lang="zh-CN" altLang="en-US" sz="5400" b="1" spc="-150" dirty="0">
              <a:latin typeface="微软雅黑" panose="020B0503020204020204" pitchFamily="34" charset="-122"/>
              <a:ea typeface="微软雅黑" panose="020B0503020204020204" pitchFamily="34" charset="-122"/>
            </a:endParaRPr>
          </a:p>
        </p:txBody>
      </p:sp>
      <p:sp>
        <p:nvSpPr>
          <p:cNvPr id="17" name="圆角矩形 3"/>
          <p:cNvSpPr/>
          <p:nvPr userDrawn="1"/>
        </p:nvSpPr>
        <p:spPr>
          <a:xfrm>
            <a:off x="5231777" y="4681029"/>
            <a:ext cx="2046847" cy="330400"/>
          </a:xfrm>
          <a:prstGeom prst="roundRect">
            <a:avLst>
              <a:gd name="adj" fmla="val 50000"/>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8" name="文本框 17"/>
          <p:cNvSpPr txBox="1"/>
          <p:nvPr userDrawn="1"/>
        </p:nvSpPr>
        <p:spPr>
          <a:xfrm>
            <a:off x="5289234" y="4677578"/>
            <a:ext cx="1931939" cy="338554"/>
          </a:xfrm>
          <a:prstGeom prst="rect">
            <a:avLst/>
          </a:prstGeom>
          <a:noFill/>
        </p:spPr>
        <p:txBody>
          <a:bodyPr wrap="none" rtlCol="0">
            <a:spAutoFit/>
          </a:bodyPr>
          <a:lstStyle/>
          <a:p>
            <a:pPr algn="ctr"/>
            <a:r>
              <a:rPr lang="en-US" altLang="zh-CN" sz="1600" dirty="0">
                <a:solidFill>
                  <a:schemeClr val="bg1">
                    <a:lumMod val="95000"/>
                  </a:schemeClr>
                </a:solidFill>
                <a:latin typeface="微软雅黑" panose="020B0503020204020204" pitchFamily="34" charset="-122"/>
                <a:ea typeface="微软雅黑" panose="020B0503020204020204" pitchFamily="34" charset="-122"/>
              </a:rPr>
              <a:t>2024</a:t>
            </a:r>
            <a:r>
              <a:rPr lang="zh-CN" altLang="en-US" sz="1600" dirty="0">
                <a:solidFill>
                  <a:schemeClr val="bg1">
                    <a:lumMod val="95000"/>
                  </a:schemeClr>
                </a:solidFill>
                <a:latin typeface="微软雅黑" panose="020B0503020204020204" pitchFamily="34" charset="-122"/>
                <a:ea typeface="微软雅黑" panose="020B0503020204020204" pitchFamily="34" charset="-122"/>
              </a:rPr>
              <a:t>年</a:t>
            </a:r>
            <a:r>
              <a:rPr lang="en-US" altLang="zh-CN" sz="1600" dirty="0">
                <a:solidFill>
                  <a:schemeClr val="bg1">
                    <a:lumMod val="95000"/>
                  </a:schemeClr>
                </a:solidFill>
                <a:latin typeface="微软雅黑" panose="020B0503020204020204" pitchFamily="34" charset="-122"/>
                <a:ea typeface="微软雅黑" panose="020B0503020204020204" pitchFamily="34" charset="-122"/>
              </a:rPr>
              <a:t>10</a:t>
            </a:r>
            <a:r>
              <a:rPr lang="zh-CN" altLang="en-US" sz="1600" dirty="0">
                <a:solidFill>
                  <a:schemeClr val="bg1">
                    <a:lumMod val="95000"/>
                  </a:schemeClr>
                </a:solidFill>
                <a:latin typeface="微软雅黑" panose="020B0503020204020204" pitchFamily="34" charset="-122"/>
                <a:ea typeface="微软雅黑" panose="020B0503020204020204" pitchFamily="34" charset="-122"/>
              </a:rPr>
              <a:t>月商用车</a:t>
            </a:r>
          </a:p>
        </p:txBody>
      </p:sp>
      <p:pic>
        <p:nvPicPr>
          <p:cNvPr id="19" name="图片 1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763375" y="4452389"/>
            <a:ext cx="1914301" cy="2045417"/>
          </a:xfrm>
          <a:prstGeom prst="rect">
            <a:avLst/>
          </a:prstGeom>
        </p:spPr>
      </p:pic>
    </p:spTree>
    <p:extLst>
      <p:ext uri="{BB962C8B-B14F-4D97-AF65-F5344CB8AC3E}">
        <p14:creationId xmlns:p14="http://schemas.microsoft.com/office/powerpoint/2010/main" val="22467620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8033683" y="98778"/>
            <a:ext cx="4042413" cy="2359577"/>
            <a:chOff x="10768084" y="813974"/>
            <a:chExt cx="7287904" cy="4253985"/>
          </a:xfrm>
        </p:grpSpPr>
        <p:pic>
          <p:nvPicPr>
            <p:cNvPr id="8"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16787" y="870195"/>
              <a:ext cx="6313827" cy="3685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68084" y="813974"/>
              <a:ext cx="7287904" cy="425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 name="图片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11905" y="406964"/>
            <a:ext cx="1302126" cy="505225"/>
          </a:xfrm>
          <a:prstGeom prst="rect">
            <a:avLst/>
          </a:prstGeom>
        </p:spPr>
      </p:pic>
      <p:sp>
        <p:nvSpPr>
          <p:cNvPr id="11" name="文本框 10"/>
          <p:cNvSpPr txBox="1"/>
          <p:nvPr userDrawn="1"/>
        </p:nvSpPr>
        <p:spPr>
          <a:xfrm>
            <a:off x="355727" y="2858081"/>
            <a:ext cx="2968190" cy="707886"/>
          </a:xfrm>
          <a:prstGeom prst="rect">
            <a:avLst/>
          </a:prstGeom>
          <a:noFill/>
        </p:spPr>
        <p:txBody>
          <a:bodyPr vert="horz" wrap="square" rtlCol="0">
            <a:spAutoFit/>
          </a:bodyPr>
          <a:lstStyle/>
          <a:p>
            <a:pPr algn="r"/>
            <a:r>
              <a:rPr lang="en-US" altLang="zh-CN" sz="4000" b="1" spc="-200" dirty="0">
                <a:solidFill>
                  <a:srgbClr val="BF8482"/>
                </a:solidFill>
                <a:latin typeface="Arial" panose="020B0604020202020204" pitchFamily="34" charset="0"/>
                <a:ea typeface="微软雅黑" panose="020B0503020204020204" pitchFamily="34" charset="-122"/>
                <a:cs typeface="Arial" panose="020B0604020202020204" pitchFamily="34" charset="0"/>
              </a:rPr>
              <a:t>CONTENTS</a:t>
            </a:r>
            <a:endParaRPr lang="zh-CN" altLang="en-US" sz="4000" b="1" spc="-200" dirty="0">
              <a:solidFill>
                <a:srgbClr val="BF8482"/>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11"/>
          <p:cNvSpPr txBox="1"/>
          <p:nvPr userDrawn="1"/>
        </p:nvSpPr>
        <p:spPr>
          <a:xfrm>
            <a:off x="1732156" y="1782995"/>
            <a:ext cx="1688283" cy="995016"/>
          </a:xfrm>
          <a:prstGeom prst="rect">
            <a:avLst/>
          </a:prstGeom>
          <a:noFill/>
        </p:spPr>
        <p:txBody>
          <a:bodyPr vert="horz" wrap="none" rtlCol="0">
            <a:spAutoFit/>
          </a:bodyPr>
          <a:lstStyle/>
          <a:p>
            <a:r>
              <a:rPr lang="zh-CN" altLang="en-US" sz="5865" b="1" dirty="0">
                <a:solidFill>
                  <a:srgbClr val="8B1F1C"/>
                </a:solidFill>
                <a:latin typeface="微软雅黑" panose="020B0503020204020204" pitchFamily="34" charset="-122"/>
                <a:ea typeface="微软雅黑" panose="020B0503020204020204" pitchFamily="34" charset="-122"/>
              </a:rPr>
              <a:t>目录</a:t>
            </a:r>
          </a:p>
        </p:txBody>
      </p:sp>
      <p:pic>
        <p:nvPicPr>
          <p:cNvPr id="13" name="图片 1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806021" y="3711618"/>
            <a:ext cx="1479814" cy="1581171"/>
          </a:xfrm>
          <a:prstGeom prst="rect">
            <a:avLst/>
          </a:prstGeom>
        </p:spPr>
      </p:pic>
      <p:cxnSp>
        <p:nvCxnSpPr>
          <p:cNvPr id="38" name="直接连接符 37"/>
          <p:cNvCxnSpPr/>
          <p:nvPr userDrawn="1"/>
        </p:nvCxnSpPr>
        <p:spPr>
          <a:xfrm>
            <a:off x="3858112" y="1120959"/>
            <a:ext cx="0" cy="4836946"/>
          </a:xfrm>
          <a:prstGeom prst="line">
            <a:avLst/>
          </a:prstGeom>
          <a:ln w="2857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35708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9E8AE14-D786-EBAE-1145-AD2B8BDDA3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3411936-D865-95AB-A059-35EC1CB64A0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41596AB-C40B-A543-60B1-04F995743D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a:extLst>
              <a:ext uri="{FF2B5EF4-FFF2-40B4-BE49-F238E27FC236}">
                <a16:creationId xmlns:a16="http://schemas.microsoft.com/office/drawing/2014/main" id="{158F579E-C21D-9F2A-8ED0-810CE9BC2A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F7AC3EFF-C27C-77ED-4892-B8C8F1B38C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646D7E-6051-4DE4-AF20-E4E91B587626}" type="slidenum">
              <a:rPr lang="zh-CN" altLang="en-US" smtClean="0"/>
              <a:t>‹#›</a:t>
            </a:fld>
            <a:endParaRPr lang="zh-CN" altLang="en-US"/>
          </a:p>
        </p:txBody>
      </p:sp>
    </p:spTree>
    <p:extLst>
      <p:ext uri="{BB962C8B-B14F-4D97-AF65-F5344CB8AC3E}">
        <p14:creationId xmlns:p14="http://schemas.microsoft.com/office/powerpoint/2010/main" val="10067365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646D7E-6051-4DE4-AF20-E4E91B587626}" type="slidenum">
              <a:rPr lang="zh-CN" altLang="en-US" smtClean="0"/>
              <a:t>‹#›</a:t>
            </a:fld>
            <a:endParaRPr lang="zh-CN" altLang="en-US"/>
          </a:p>
        </p:txBody>
      </p:sp>
    </p:spTree>
    <p:extLst>
      <p:ext uri="{BB962C8B-B14F-4D97-AF65-F5344CB8AC3E}">
        <p14:creationId xmlns:p14="http://schemas.microsoft.com/office/powerpoint/2010/main" val="352747581"/>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9E8AE14-D786-EBAE-1145-AD2B8BDDA3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3411936-D865-95AB-A059-35EC1CB64A0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41596AB-C40B-A543-60B1-04F995743D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a:extLst>
              <a:ext uri="{FF2B5EF4-FFF2-40B4-BE49-F238E27FC236}">
                <a16:creationId xmlns:a16="http://schemas.microsoft.com/office/drawing/2014/main" id="{158F579E-C21D-9F2A-8ED0-810CE9BC2A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F7AC3EFF-C27C-77ED-4892-B8C8F1B38C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646D7E-6051-4DE4-AF20-E4E91B587626}" type="slidenum">
              <a:rPr lang="zh-CN" altLang="en-US" smtClean="0"/>
              <a:t>‹#›</a:t>
            </a:fld>
            <a:endParaRPr lang="zh-CN" altLang="en-US"/>
          </a:p>
        </p:txBody>
      </p:sp>
    </p:spTree>
    <p:extLst>
      <p:ext uri="{BB962C8B-B14F-4D97-AF65-F5344CB8AC3E}">
        <p14:creationId xmlns:p14="http://schemas.microsoft.com/office/powerpoint/2010/main" val="3594573071"/>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4.xml"/><Relationship Id="rId7" Type="http://schemas.openxmlformats.org/officeDocument/2006/relationships/chart" Target="../charts/chart8.xml"/><Relationship Id="rId2" Type="http://schemas.openxmlformats.org/officeDocument/2006/relationships/chart" Target="../charts/chart3.xml"/><Relationship Id="rId1" Type="http://schemas.openxmlformats.org/officeDocument/2006/relationships/slideLayout" Target="../slideLayouts/slideLayout18.xml"/><Relationship Id="rId6" Type="http://schemas.openxmlformats.org/officeDocument/2006/relationships/chart" Target="../charts/chart7.xml"/><Relationship Id="rId5" Type="http://schemas.openxmlformats.org/officeDocument/2006/relationships/chart" Target="../charts/chart6.xml"/><Relationship Id="rId4" Type="http://schemas.openxmlformats.org/officeDocument/2006/relationships/chart" Target="../charts/chart5.xml"/></Relationships>
</file>

<file path=ppt/slides/_rels/slide14.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1.xml"/><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ïṩ1íḋê">
            <a:extLst>
              <a:ext uri="{FF2B5EF4-FFF2-40B4-BE49-F238E27FC236}">
                <a16:creationId xmlns:a16="http://schemas.microsoft.com/office/drawing/2014/main" id="{895CD911-6071-77DB-2249-F6366E2B199F}"/>
              </a:ext>
            </a:extLst>
          </p:cNvPr>
          <p:cNvSpPr txBox="1">
            <a:spLocks/>
          </p:cNvSpPr>
          <p:nvPr/>
        </p:nvSpPr>
        <p:spPr>
          <a:xfrm>
            <a:off x="653008" y="2412046"/>
            <a:ext cx="3125968" cy="1016954"/>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000" kern="1200">
                <a:solidFill>
                  <a:schemeClr val="bg1"/>
                </a:solidFill>
                <a:latin typeface="+mj-lt"/>
                <a:ea typeface="+mj-ea"/>
                <a:cs typeface="+mj-cs"/>
              </a:defRPr>
            </a:lvl1pPr>
          </a:lstStyle>
          <a:p>
            <a:pPr marL="0" marR="0" lvl="0" indent="0" algn="l" defTabSz="914400" rtl="0" eaLnBrk="1" fontAlgn="auto" latinLnBrk="0" hangingPunct="1">
              <a:lnSpc>
                <a:spcPts val="7800"/>
              </a:lnSpc>
              <a:spcBef>
                <a:spcPct val="0"/>
              </a:spcBef>
              <a:spcAft>
                <a:spcPts val="0"/>
              </a:spcAft>
              <a:buClrTx/>
              <a:buSzTx/>
              <a:buFontTx/>
              <a:buNone/>
              <a:tabLst/>
              <a:defRPr/>
            </a:pPr>
            <a:r>
              <a:rPr kumimoji="0" lang="en-US" altLang="zh-CN" sz="3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sym typeface="思源黑体" panose="020B0400000000000000" pitchFamily="34" charset="-122"/>
              </a:rPr>
              <a:t>2024</a:t>
            </a:r>
            <a:r>
              <a:rPr kumimoji="0" lang="zh-CN" altLang="en-US" sz="3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sym typeface="思源黑体" panose="020B0400000000000000" pitchFamily="34" charset="-122"/>
              </a:rPr>
              <a:t>年</a:t>
            </a:r>
            <a:r>
              <a:rPr kumimoji="0" lang="en-US" altLang="zh-CN" sz="3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sym typeface="思源黑体" panose="020B0400000000000000" pitchFamily="34" charset="-122"/>
              </a:rPr>
              <a:t>10</a:t>
            </a:r>
            <a:r>
              <a:rPr kumimoji="0" lang="zh-CN" altLang="en-US" sz="3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sym typeface="思源黑体" panose="020B0400000000000000" pitchFamily="34" charset="-122"/>
              </a:rPr>
              <a:t>月</a:t>
            </a:r>
          </a:p>
        </p:txBody>
      </p:sp>
      <p:sp>
        <p:nvSpPr>
          <p:cNvPr id="3" name="文本框 2">
            <a:extLst>
              <a:ext uri="{FF2B5EF4-FFF2-40B4-BE49-F238E27FC236}">
                <a16:creationId xmlns:a16="http://schemas.microsoft.com/office/drawing/2014/main" id="{FF5F41D5-ABC4-D6A7-7A1B-B3C452024BE8}"/>
              </a:ext>
            </a:extLst>
          </p:cNvPr>
          <p:cNvSpPr txBox="1"/>
          <p:nvPr/>
        </p:nvSpPr>
        <p:spPr>
          <a:xfrm>
            <a:off x="4217871" y="5173353"/>
            <a:ext cx="760144" cy="276999"/>
          </a:xfrm>
          <a:prstGeom prst="rect">
            <a:avLst/>
          </a:prstGeom>
          <a:noFill/>
        </p:spPr>
        <p:txBody>
          <a:bodyPr wrap="none" rtlCol="0">
            <a:spAutoFit/>
          </a:bodyPr>
          <a:lstStyle/>
          <a:p>
            <a:r>
              <a:rPr lang="en-US" altLang="zh-CN" sz="1200" dirty="0">
                <a:solidFill>
                  <a:srgbClr val="000000">
                    <a:lumMod val="85000"/>
                    <a:lumOff val="15000"/>
                  </a:srgbClr>
                </a:solidFill>
                <a:latin typeface="微软雅黑" panose="020B0503020204020204" pitchFamily="34" charset="-122"/>
                <a:ea typeface="微软雅黑" panose="020B0503020204020204" pitchFamily="34" charset="-122"/>
              </a:rPr>
              <a:t>2024.10</a:t>
            </a:r>
            <a:endParaRPr lang="zh-CN" altLang="en-US" sz="1200" dirty="0">
              <a:solidFill>
                <a:srgbClr val="000000">
                  <a:lumMod val="85000"/>
                  <a:lumOff val="1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904502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6077285F-0BD8-7C56-B73D-F522D15363B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5646D7E-6051-4DE4-AF20-E4E91B587626}" type="slidenum">
              <a:rPr kumimoji="0" lang="zh-CN" altLang="en-US" sz="1000" b="0" i="0" u="none" strike="noStrike" kern="1200" cap="none" spc="0" normalizeH="0" baseline="0" noProof="0" smtClean="0">
                <a:ln>
                  <a:noFill/>
                </a:ln>
                <a:solidFill>
                  <a:srgbClr val="000000">
                    <a:tint val="75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000" b="0" i="0" u="none" strike="noStrike" kern="1200" cap="none" spc="0" normalizeH="0" baseline="0" noProof="0">
              <a:ln>
                <a:noFill/>
              </a:ln>
              <a:solidFill>
                <a:srgbClr val="000000">
                  <a:tint val="75000"/>
                </a:srgbClr>
              </a:solidFill>
              <a:effectLst/>
              <a:uLnTx/>
              <a:uFillTx/>
              <a:latin typeface="Arial"/>
              <a:ea typeface="微软雅黑"/>
              <a:cs typeface="+mn-cs"/>
            </a:endParaRPr>
          </a:p>
        </p:txBody>
      </p:sp>
      <p:sp>
        <p:nvSpPr>
          <p:cNvPr id="3" name="文本占位符 2">
            <a:extLst>
              <a:ext uri="{FF2B5EF4-FFF2-40B4-BE49-F238E27FC236}">
                <a16:creationId xmlns:a16="http://schemas.microsoft.com/office/drawing/2014/main" id="{8B2753BA-FFC5-5116-95CD-951C22FB48BC}"/>
              </a:ext>
            </a:extLst>
          </p:cNvPr>
          <p:cNvSpPr>
            <a:spLocks noGrp="1"/>
          </p:cNvSpPr>
          <p:nvPr>
            <p:ph type="body" sz="quarter" idx="13"/>
          </p:nvPr>
        </p:nvSpPr>
        <p:spPr/>
        <p:txBody>
          <a:bodyPr/>
          <a:lstStyle/>
          <a:p>
            <a:r>
              <a:rPr lang="zh-CN" altLang="en-US" dirty="0"/>
              <a:t>换电模式前期未成功的原因</a:t>
            </a:r>
          </a:p>
        </p:txBody>
      </p:sp>
      <p:grpSp>
        <p:nvGrpSpPr>
          <p:cNvPr id="88" name="组合 87">
            <a:extLst>
              <a:ext uri="{FF2B5EF4-FFF2-40B4-BE49-F238E27FC236}">
                <a16:creationId xmlns:a16="http://schemas.microsoft.com/office/drawing/2014/main" id="{DBA2B4EE-F154-BAA4-1AB5-16B75BD56350}"/>
              </a:ext>
            </a:extLst>
          </p:cNvPr>
          <p:cNvGrpSpPr/>
          <p:nvPr/>
        </p:nvGrpSpPr>
        <p:grpSpPr>
          <a:xfrm>
            <a:off x="466725" y="863600"/>
            <a:ext cx="11386882" cy="3688458"/>
            <a:chOff x="402559" y="1333500"/>
            <a:chExt cx="11386882" cy="3688458"/>
          </a:xfrm>
        </p:grpSpPr>
        <p:sp>
          <p:nvSpPr>
            <p:cNvPr id="82" name="文本框 81">
              <a:extLst>
                <a:ext uri="{FF2B5EF4-FFF2-40B4-BE49-F238E27FC236}">
                  <a16:creationId xmlns:a16="http://schemas.microsoft.com/office/drawing/2014/main" id="{6F273E27-39B2-85D3-62FE-F54A4907206F}"/>
                </a:ext>
              </a:extLst>
            </p:cNvPr>
            <p:cNvSpPr txBox="1"/>
            <p:nvPr/>
          </p:nvSpPr>
          <p:spPr>
            <a:xfrm>
              <a:off x="402559" y="1333500"/>
              <a:ext cx="3724941" cy="3683000"/>
            </a:xfrm>
            <a:prstGeom prst="rect">
              <a:avLst/>
            </a:prstGeom>
            <a:noFill/>
            <a:ln>
              <a:solidFill>
                <a:schemeClr val="bg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试水阶段</a:t>
              </a:r>
            </a:p>
          </p:txBody>
        </p:sp>
        <p:grpSp>
          <p:nvGrpSpPr>
            <p:cNvPr id="85" name="组合 84">
              <a:extLst>
                <a:ext uri="{FF2B5EF4-FFF2-40B4-BE49-F238E27FC236}">
                  <a16:creationId xmlns:a16="http://schemas.microsoft.com/office/drawing/2014/main" id="{9AE6BF89-550B-CB6A-1FB7-9A47A7EAF6BD}"/>
                </a:ext>
              </a:extLst>
            </p:cNvPr>
            <p:cNvGrpSpPr/>
            <p:nvPr/>
          </p:nvGrpSpPr>
          <p:grpSpPr>
            <a:xfrm>
              <a:off x="402559" y="1409193"/>
              <a:ext cx="11386882" cy="3218700"/>
              <a:chOff x="589218" y="1155193"/>
              <a:chExt cx="11386882" cy="3218700"/>
            </a:xfrm>
          </p:grpSpPr>
          <p:grpSp>
            <p:nvGrpSpPr>
              <p:cNvPr id="58" name="组合 57">
                <a:extLst>
                  <a:ext uri="{FF2B5EF4-FFF2-40B4-BE49-F238E27FC236}">
                    <a16:creationId xmlns:a16="http://schemas.microsoft.com/office/drawing/2014/main" id="{C59D4B7E-A5C5-550E-E005-AA51D58E0C01}"/>
                  </a:ext>
                </a:extLst>
              </p:cNvPr>
              <p:cNvGrpSpPr/>
              <p:nvPr/>
            </p:nvGrpSpPr>
            <p:grpSpPr>
              <a:xfrm>
                <a:off x="6203888" y="1421893"/>
                <a:ext cx="1800000" cy="2952000"/>
                <a:chOff x="656528" y="1053593"/>
                <a:chExt cx="1800000" cy="2952000"/>
              </a:xfrm>
            </p:grpSpPr>
            <p:sp>
              <p:nvSpPr>
                <p:cNvPr id="59" name="islide-1">
                  <a:extLst>
                    <a:ext uri="{FF2B5EF4-FFF2-40B4-BE49-F238E27FC236}">
                      <a16:creationId xmlns:a16="http://schemas.microsoft.com/office/drawing/2014/main" id="{3D8E94AA-5C6D-D8DB-BCF9-181C59E7F54D}"/>
                    </a:ext>
                  </a:extLst>
                </p:cNvPr>
                <p:cNvSpPr/>
                <p:nvPr/>
              </p:nvSpPr>
              <p:spPr>
                <a:xfrm>
                  <a:off x="656528" y="1053593"/>
                  <a:ext cx="1800000" cy="2952000"/>
                </a:xfrm>
                <a:prstGeom prst="rect">
                  <a:avLst/>
                </a:prstGeom>
                <a:solidFill>
                  <a:schemeClr val="bg1"/>
                </a:solidFill>
                <a:ln w="6350">
                  <a:solidFill>
                    <a:schemeClr val="accent2">
                      <a:lumMod val="60000"/>
                      <a:lumOff val="40000"/>
                    </a:schemeClr>
                  </a:solidFill>
                </a:ln>
                <a:effectLst>
                  <a:outerShdw blurRad="190500" algn="ctr" rotWithShape="0">
                    <a:schemeClr val="accent1">
                      <a:alpha val="20000"/>
                    </a:schemeClr>
                  </a:outerShdw>
                </a:effectLst>
              </p:spPr>
              <p:txBody>
                <a:bodyPr vert="horz" wrap="square" lIns="0" tIns="0" rIns="0" bIns="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ea"/>
                    <a:sym typeface="+mn-lt"/>
                  </a:endParaRPr>
                </a:p>
              </p:txBody>
            </p:sp>
            <p:grpSp>
              <p:nvGrpSpPr>
                <p:cNvPr id="60" name="组合 59">
                  <a:extLst>
                    <a:ext uri="{FF2B5EF4-FFF2-40B4-BE49-F238E27FC236}">
                      <a16:creationId xmlns:a16="http://schemas.microsoft.com/office/drawing/2014/main" id="{DB6BCB4E-3FA6-2E91-8C2D-916655014488}"/>
                    </a:ext>
                  </a:extLst>
                </p:cNvPr>
                <p:cNvGrpSpPr/>
                <p:nvPr/>
              </p:nvGrpSpPr>
              <p:grpSpPr>
                <a:xfrm>
                  <a:off x="698500" y="1181100"/>
                  <a:ext cx="1732690" cy="1040601"/>
                  <a:chOff x="698500" y="1181100"/>
                  <a:chExt cx="1732690" cy="1040601"/>
                </a:xfrm>
              </p:grpSpPr>
              <p:sp>
                <p:nvSpPr>
                  <p:cNvPr id="64" name="文本框 63">
                    <a:extLst>
                      <a:ext uri="{FF2B5EF4-FFF2-40B4-BE49-F238E27FC236}">
                        <a16:creationId xmlns:a16="http://schemas.microsoft.com/office/drawing/2014/main" id="{200E2CC1-FF6E-C4C8-E7A2-07C5923FF9DE}"/>
                      </a:ext>
                    </a:extLst>
                  </p:cNvPr>
                  <p:cNvSpPr txBox="1"/>
                  <p:nvPr/>
                </p:nvSpPr>
                <p:spPr>
                  <a:xfrm>
                    <a:off x="698500" y="1181100"/>
                    <a:ext cx="99845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sng" strike="noStrike" kern="1200" cap="none" spc="0" normalizeH="0" baseline="0" noProof="0" dirty="0">
                        <a:ln>
                          <a:noFill/>
                        </a:ln>
                        <a:solidFill>
                          <a:srgbClr val="000000"/>
                        </a:solidFill>
                        <a:effectLst/>
                        <a:uLnTx/>
                        <a:uFillTx/>
                        <a:latin typeface="Arial"/>
                        <a:ea typeface="微软雅黑"/>
                        <a:cs typeface="+mn-cs"/>
                      </a:rPr>
                      <a:t>2017</a:t>
                    </a:r>
                    <a:r>
                      <a:rPr kumimoji="0" lang="zh-CN" altLang="en-US" sz="1600" b="1" i="0" u="sng" strike="noStrike" kern="1200" cap="none" spc="0" normalizeH="0" baseline="0" noProof="0" dirty="0">
                        <a:ln>
                          <a:noFill/>
                        </a:ln>
                        <a:solidFill>
                          <a:srgbClr val="000000"/>
                        </a:solidFill>
                        <a:effectLst/>
                        <a:uLnTx/>
                        <a:uFillTx/>
                        <a:latin typeface="Arial"/>
                        <a:ea typeface="微软雅黑"/>
                        <a:cs typeface="+mn-cs"/>
                      </a:rPr>
                      <a:t>年</a:t>
                    </a:r>
                  </a:p>
                </p:txBody>
              </p:sp>
              <p:sp>
                <p:nvSpPr>
                  <p:cNvPr id="65" name="矩形 64">
                    <a:extLst>
                      <a:ext uri="{FF2B5EF4-FFF2-40B4-BE49-F238E27FC236}">
                        <a16:creationId xmlns:a16="http://schemas.microsoft.com/office/drawing/2014/main" id="{1F1B1206-0F67-4807-81C0-FD5B8E7C5C1C}"/>
                      </a:ext>
                    </a:extLst>
                  </p:cNvPr>
                  <p:cNvSpPr/>
                  <p:nvPr/>
                </p:nvSpPr>
                <p:spPr>
                  <a:xfrm>
                    <a:off x="698500" y="1513815"/>
                    <a:ext cx="1732690"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北汽新能源开启“擎天柱”计划，规划建造3000座分布式储换电站:交付首批换电出租车</a:t>
                    </a:r>
                  </a:p>
                </p:txBody>
              </p:sp>
            </p:grpSp>
            <p:grpSp>
              <p:nvGrpSpPr>
                <p:cNvPr id="61" name="组合 60">
                  <a:extLst>
                    <a:ext uri="{FF2B5EF4-FFF2-40B4-BE49-F238E27FC236}">
                      <a16:creationId xmlns:a16="http://schemas.microsoft.com/office/drawing/2014/main" id="{C2B429FA-F084-5E12-5F3C-ACAFBEA3DE46}"/>
                    </a:ext>
                  </a:extLst>
                </p:cNvPr>
                <p:cNvGrpSpPr/>
                <p:nvPr/>
              </p:nvGrpSpPr>
              <p:grpSpPr>
                <a:xfrm>
                  <a:off x="698500" y="2667000"/>
                  <a:ext cx="1732690" cy="1040601"/>
                  <a:chOff x="698500" y="647700"/>
                  <a:chExt cx="1732690" cy="1040601"/>
                </a:xfrm>
              </p:grpSpPr>
              <p:sp>
                <p:nvSpPr>
                  <p:cNvPr id="62" name="文本框 61">
                    <a:extLst>
                      <a:ext uri="{FF2B5EF4-FFF2-40B4-BE49-F238E27FC236}">
                        <a16:creationId xmlns:a16="http://schemas.microsoft.com/office/drawing/2014/main" id="{99EA74DC-33CA-CA1C-B26D-0FCBFF24F44C}"/>
                      </a:ext>
                    </a:extLst>
                  </p:cNvPr>
                  <p:cNvSpPr txBox="1"/>
                  <p:nvPr/>
                </p:nvSpPr>
                <p:spPr>
                  <a:xfrm>
                    <a:off x="698500" y="647700"/>
                    <a:ext cx="99845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sng" strike="noStrike" kern="1200" cap="none" spc="0" normalizeH="0" baseline="0" noProof="0" dirty="0">
                        <a:ln>
                          <a:noFill/>
                        </a:ln>
                        <a:solidFill>
                          <a:srgbClr val="000000"/>
                        </a:solidFill>
                        <a:effectLst/>
                        <a:uLnTx/>
                        <a:uFillTx/>
                        <a:latin typeface="Arial"/>
                        <a:ea typeface="微软雅黑"/>
                        <a:cs typeface="+mn-cs"/>
                      </a:rPr>
                      <a:t>2019</a:t>
                    </a:r>
                    <a:r>
                      <a:rPr kumimoji="0" lang="zh-CN" altLang="en-US" sz="1600" b="1" i="0" u="sng" strike="noStrike" kern="1200" cap="none" spc="0" normalizeH="0" baseline="0" noProof="0" dirty="0">
                        <a:ln>
                          <a:noFill/>
                        </a:ln>
                        <a:solidFill>
                          <a:srgbClr val="000000"/>
                        </a:solidFill>
                        <a:effectLst/>
                        <a:uLnTx/>
                        <a:uFillTx/>
                        <a:latin typeface="Arial"/>
                        <a:ea typeface="微软雅黑"/>
                        <a:cs typeface="+mn-cs"/>
                      </a:rPr>
                      <a:t>年</a:t>
                    </a:r>
                  </a:p>
                </p:txBody>
              </p:sp>
              <p:sp>
                <p:nvSpPr>
                  <p:cNvPr id="63" name="矩形 62">
                    <a:extLst>
                      <a:ext uri="{FF2B5EF4-FFF2-40B4-BE49-F238E27FC236}">
                        <a16:creationId xmlns:a16="http://schemas.microsoft.com/office/drawing/2014/main" id="{EE41BF7B-8595-558F-8704-3E49AFFA5167}"/>
                      </a:ext>
                    </a:extLst>
                  </p:cNvPr>
                  <p:cNvSpPr/>
                  <p:nvPr/>
                </p:nvSpPr>
                <p:spPr>
                  <a:xfrm>
                    <a:off x="698500" y="980415"/>
                    <a:ext cx="1732690"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发改委强调推广换电、车电分离，鼓励充换电结合新能源汽车产品;国家政策将换电站纳入新基建</a:t>
                    </a:r>
                  </a:p>
                </p:txBody>
              </p:sp>
            </p:grpSp>
          </p:grpSp>
          <p:grpSp>
            <p:nvGrpSpPr>
              <p:cNvPr id="66" name="组合 65">
                <a:extLst>
                  <a:ext uri="{FF2B5EF4-FFF2-40B4-BE49-F238E27FC236}">
                    <a16:creationId xmlns:a16="http://schemas.microsoft.com/office/drawing/2014/main" id="{62E6DFBD-B21E-FE87-4B94-72C970A5558D}"/>
                  </a:ext>
                </a:extLst>
              </p:cNvPr>
              <p:cNvGrpSpPr/>
              <p:nvPr/>
            </p:nvGrpSpPr>
            <p:grpSpPr>
              <a:xfrm>
                <a:off x="8053008" y="1155193"/>
                <a:ext cx="1800000" cy="2952000"/>
                <a:chOff x="656528" y="1053593"/>
                <a:chExt cx="1800000" cy="2952000"/>
              </a:xfrm>
            </p:grpSpPr>
            <p:sp>
              <p:nvSpPr>
                <p:cNvPr id="67" name="islide-1">
                  <a:extLst>
                    <a:ext uri="{FF2B5EF4-FFF2-40B4-BE49-F238E27FC236}">
                      <a16:creationId xmlns:a16="http://schemas.microsoft.com/office/drawing/2014/main" id="{032C79F9-5256-5CF9-AB92-129CE8C0365F}"/>
                    </a:ext>
                  </a:extLst>
                </p:cNvPr>
                <p:cNvSpPr/>
                <p:nvPr/>
              </p:nvSpPr>
              <p:spPr>
                <a:xfrm>
                  <a:off x="656528" y="1053593"/>
                  <a:ext cx="1800000" cy="2952000"/>
                </a:xfrm>
                <a:prstGeom prst="rect">
                  <a:avLst/>
                </a:prstGeom>
                <a:solidFill>
                  <a:schemeClr val="bg1"/>
                </a:solidFill>
                <a:ln w="6350">
                  <a:solidFill>
                    <a:schemeClr val="accent2">
                      <a:lumMod val="60000"/>
                      <a:lumOff val="40000"/>
                    </a:schemeClr>
                  </a:solidFill>
                </a:ln>
                <a:effectLst>
                  <a:outerShdw blurRad="190500" algn="ctr" rotWithShape="0">
                    <a:schemeClr val="accent1">
                      <a:alpha val="20000"/>
                    </a:schemeClr>
                  </a:outerShdw>
                </a:effectLst>
              </p:spPr>
              <p:txBody>
                <a:bodyPr vert="horz" wrap="square" lIns="0" tIns="0" rIns="0" bIns="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ea"/>
                    <a:sym typeface="+mn-lt"/>
                  </a:endParaRPr>
                </a:p>
              </p:txBody>
            </p:sp>
            <p:grpSp>
              <p:nvGrpSpPr>
                <p:cNvPr id="68" name="组合 67">
                  <a:extLst>
                    <a:ext uri="{FF2B5EF4-FFF2-40B4-BE49-F238E27FC236}">
                      <a16:creationId xmlns:a16="http://schemas.microsoft.com/office/drawing/2014/main" id="{C9AD6EEE-2C5B-69D1-E014-1B2DB71B5390}"/>
                    </a:ext>
                  </a:extLst>
                </p:cNvPr>
                <p:cNvGrpSpPr/>
                <p:nvPr/>
              </p:nvGrpSpPr>
              <p:grpSpPr>
                <a:xfrm>
                  <a:off x="698500" y="1181100"/>
                  <a:ext cx="1732690" cy="1040601"/>
                  <a:chOff x="698500" y="1181100"/>
                  <a:chExt cx="1732690" cy="1040601"/>
                </a:xfrm>
              </p:grpSpPr>
              <p:sp>
                <p:nvSpPr>
                  <p:cNvPr id="72" name="文本框 71">
                    <a:extLst>
                      <a:ext uri="{FF2B5EF4-FFF2-40B4-BE49-F238E27FC236}">
                        <a16:creationId xmlns:a16="http://schemas.microsoft.com/office/drawing/2014/main" id="{20D085A2-BF98-9F68-A654-163B8D08BC22}"/>
                      </a:ext>
                    </a:extLst>
                  </p:cNvPr>
                  <p:cNvSpPr txBox="1"/>
                  <p:nvPr/>
                </p:nvSpPr>
                <p:spPr>
                  <a:xfrm>
                    <a:off x="698500" y="1181100"/>
                    <a:ext cx="99845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sng" strike="noStrike" kern="1200" cap="none" spc="0" normalizeH="0" baseline="0" noProof="0" dirty="0">
                        <a:ln>
                          <a:noFill/>
                        </a:ln>
                        <a:solidFill>
                          <a:srgbClr val="000000"/>
                        </a:solidFill>
                        <a:effectLst/>
                        <a:uLnTx/>
                        <a:uFillTx/>
                        <a:latin typeface="Arial"/>
                        <a:ea typeface="微软雅黑"/>
                        <a:cs typeface="+mn-cs"/>
                      </a:rPr>
                      <a:t>2020</a:t>
                    </a:r>
                    <a:r>
                      <a:rPr kumimoji="0" lang="zh-CN" altLang="en-US" sz="1600" b="1" i="0" u="sng" strike="noStrike" kern="1200" cap="none" spc="0" normalizeH="0" baseline="0" noProof="0" dirty="0">
                        <a:ln>
                          <a:noFill/>
                        </a:ln>
                        <a:solidFill>
                          <a:srgbClr val="000000"/>
                        </a:solidFill>
                        <a:effectLst/>
                        <a:uLnTx/>
                        <a:uFillTx/>
                        <a:latin typeface="Arial"/>
                        <a:ea typeface="微软雅黑"/>
                        <a:cs typeface="+mn-cs"/>
                      </a:rPr>
                      <a:t>年</a:t>
                    </a:r>
                  </a:p>
                </p:txBody>
              </p:sp>
              <p:sp>
                <p:nvSpPr>
                  <p:cNvPr id="73" name="矩形 72">
                    <a:extLst>
                      <a:ext uri="{FF2B5EF4-FFF2-40B4-BE49-F238E27FC236}">
                        <a16:creationId xmlns:a16="http://schemas.microsoft.com/office/drawing/2014/main" id="{DD136427-1E73-9D68-DBE5-B024E9FB05EE}"/>
                      </a:ext>
                    </a:extLst>
                  </p:cNvPr>
                  <p:cNvSpPr/>
                  <p:nvPr/>
                </p:nvSpPr>
                <p:spPr>
                  <a:xfrm>
                    <a:off x="698500" y="1513815"/>
                    <a:ext cx="1732690"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蔚来正式发布电池租用服务BaaS模式:四部委联合发布通知明确换电模式车辆不执行补贴30万元限制</a:t>
                    </a:r>
                  </a:p>
                </p:txBody>
              </p:sp>
            </p:grpSp>
            <p:grpSp>
              <p:nvGrpSpPr>
                <p:cNvPr id="69" name="组合 68">
                  <a:extLst>
                    <a:ext uri="{FF2B5EF4-FFF2-40B4-BE49-F238E27FC236}">
                      <a16:creationId xmlns:a16="http://schemas.microsoft.com/office/drawing/2014/main" id="{EFF9E524-CE55-4E6D-A374-62D84F75C23C}"/>
                    </a:ext>
                  </a:extLst>
                </p:cNvPr>
                <p:cNvGrpSpPr/>
                <p:nvPr/>
              </p:nvGrpSpPr>
              <p:grpSpPr>
                <a:xfrm>
                  <a:off x="698500" y="2717800"/>
                  <a:ext cx="1732690" cy="1194489"/>
                  <a:chOff x="698500" y="698500"/>
                  <a:chExt cx="1732690" cy="1194489"/>
                </a:xfrm>
              </p:grpSpPr>
              <p:sp>
                <p:nvSpPr>
                  <p:cNvPr id="70" name="文本框 69">
                    <a:extLst>
                      <a:ext uri="{FF2B5EF4-FFF2-40B4-BE49-F238E27FC236}">
                        <a16:creationId xmlns:a16="http://schemas.microsoft.com/office/drawing/2014/main" id="{7BF83BA6-F0B5-0348-A1E9-0016F5058050}"/>
                      </a:ext>
                    </a:extLst>
                  </p:cNvPr>
                  <p:cNvSpPr txBox="1"/>
                  <p:nvPr/>
                </p:nvSpPr>
                <p:spPr>
                  <a:xfrm>
                    <a:off x="698500" y="698500"/>
                    <a:ext cx="99845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sng" strike="noStrike" kern="1200" cap="none" spc="0" normalizeH="0" baseline="0" noProof="0" dirty="0">
                        <a:ln>
                          <a:noFill/>
                        </a:ln>
                        <a:solidFill>
                          <a:srgbClr val="000000"/>
                        </a:solidFill>
                        <a:effectLst/>
                        <a:uLnTx/>
                        <a:uFillTx/>
                        <a:latin typeface="Arial"/>
                        <a:ea typeface="微软雅黑"/>
                        <a:cs typeface="+mn-cs"/>
                      </a:rPr>
                      <a:t>2021</a:t>
                    </a:r>
                    <a:r>
                      <a:rPr kumimoji="0" lang="zh-CN" altLang="en-US" sz="1600" b="1" i="0" u="sng" strike="noStrike" kern="1200" cap="none" spc="0" normalizeH="0" baseline="0" noProof="0" dirty="0">
                        <a:ln>
                          <a:noFill/>
                        </a:ln>
                        <a:solidFill>
                          <a:srgbClr val="000000"/>
                        </a:solidFill>
                        <a:effectLst/>
                        <a:uLnTx/>
                        <a:uFillTx/>
                        <a:latin typeface="Arial"/>
                        <a:ea typeface="微软雅黑"/>
                        <a:cs typeface="+mn-cs"/>
                      </a:rPr>
                      <a:t>年</a:t>
                    </a:r>
                  </a:p>
                </p:txBody>
              </p:sp>
              <p:sp>
                <p:nvSpPr>
                  <p:cNvPr id="71" name="矩形 70">
                    <a:extLst>
                      <a:ext uri="{FF2B5EF4-FFF2-40B4-BE49-F238E27FC236}">
                        <a16:creationId xmlns:a16="http://schemas.microsoft.com/office/drawing/2014/main" id="{7778B956-4E20-D500-DAE1-3A4D26CBCEF8}"/>
                      </a:ext>
                    </a:extLst>
                  </p:cNvPr>
                  <p:cNvSpPr/>
                  <p:nvPr/>
                </p:nvSpPr>
                <p:spPr>
                  <a:xfrm>
                    <a:off x="698500" y="1031215"/>
                    <a:ext cx="1732690" cy="86177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工信部启动新能源汽车换电模式应用试点:中国汽车工业协会发布《电动乘用车共享换电站建设规范》系列团体标准</a:t>
                    </a:r>
                  </a:p>
                </p:txBody>
              </p:sp>
            </p:grpSp>
          </p:grpSp>
          <p:grpSp>
            <p:nvGrpSpPr>
              <p:cNvPr id="74" name="组合 73">
                <a:extLst>
                  <a:ext uri="{FF2B5EF4-FFF2-40B4-BE49-F238E27FC236}">
                    <a16:creationId xmlns:a16="http://schemas.microsoft.com/office/drawing/2014/main" id="{BA4F9732-39AA-BA64-A38B-61F5E24585C8}"/>
                  </a:ext>
                </a:extLst>
              </p:cNvPr>
              <p:cNvGrpSpPr/>
              <p:nvPr/>
            </p:nvGrpSpPr>
            <p:grpSpPr>
              <a:xfrm>
                <a:off x="9891108" y="1421893"/>
                <a:ext cx="1800000" cy="2952000"/>
                <a:chOff x="656528" y="1053593"/>
                <a:chExt cx="1800000" cy="2952000"/>
              </a:xfrm>
            </p:grpSpPr>
            <p:sp>
              <p:nvSpPr>
                <p:cNvPr id="75" name="islide-1">
                  <a:extLst>
                    <a:ext uri="{FF2B5EF4-FFF2-40B4-BE49-F238E27FC236}">
                      <a16:creationId xmlns:a16="http://schemas.microsoft.com/office/drawing/2014/main" id="{D740AFF0-6912-0DD6-31F2-8A8D7F9542C8}"/>
                    </a:ext>
                  </a:extLst>
                </p:cNvPr>
                <p:cNvSpPr/>
                <p:nvPr/>
              </p:nvSpPr>
              <p:spPr>
                <a:xfrm>
                  <a:off x="656528" y="1053593"/>
                  <a:ext cx="1800000" cy="2952000"/>
                </a:xfrm>
                <a:prstGeom prst="rect">
                  <a:avLst/>
                </a:prstGeom>
                <a:solidFill>
                  <a:schemeClr val="bg1"/>
                </a:solidFill>
                <a:ln w="6350">
                  <a:solidFill>
                    <a:schemeClr val="accent2">
                      <a:lumMod val="60000"/>
                      <a:lumOff val="40000"/>
                    </a:schemeClr>
                  </a:solidFill>
                </a:ln>
                <a:effectLst>
                  <a:outerShdw blurRad="190500" algn="ctr" rotWithShape="0">
                    <a:schemeClr val="accent1">
                      <a:alpha val="20000"/>
                    </a:schemeClr>
                  </a:outerShdw>
                </a:effectLst>
              </p:spPr>
              <p:txBody>
                <a:bodyPr vert="horz" wrap="square" lIns="0" tIns="0" rIns="0" bIns="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ea"/>
                    <a:sym typeface="+mn-lt"/>
                  </a:endParaRPr>
                </a:p>
              </p:txBody>
            </p:sp>
            <p:grpSp>
              <p:nvGrpSpPr>
                <p:cNvPr id="76" name="组合 75">
                  <a:extLst>
                    <a:ext uri="{FF2B5EF4-FFF2-40B4-BE49-F238E27FC236}">
                      <a16:creationId xmlns:a16="http://schemas.microsoft.com/office/drawing/2014/main" id="{F230A719-C6CB-3F67-2DDF-8490FA01B335}"/>
                    </a:ext>
                  </a:extLst>
                </p:cNvPr>
                <p:cNvGrpSpPr/>
                <p:nvPr/>
              </p:nvGrpSpPr>
              <p:grpSpPr>
                <a:xfrm>
                  <a:off x="698500" y="1181100"/>
                  <a:ext cx="1732690" cy="1348378"/>
                  <a:chOff x="698500" y="1181100"/>
                  <a:chExt cx="1732690" cy="1348378"/>
                </a:xfrm>
              </p:grpSpPr>
              <p:sp>
                <p:nvSpPr>
                  <p:cNvPr id="80" name="文本框 79">
                    <a:extLst>
                      <a:ext uri="{FF2B5EF4-FFF2-40B4-BE49-F238E27FC236}">
                        <a16:creationId xmlns:a16="http://schemas.microsoft.com/office/drawing/2014/main" id="{B6376AF2-8674-CAC9-475E-C63EC4F95140}"/>
                      </a:ext>
                    </a:extLst>
                  </p:cNvPr>
                  <p:cNvSpPr txBox="1"/>
                  <p:nvPr/>
                </p:nvSpPr>
                <p:spPr>
                  <a:xfrm>
                    <a:off x="698500" y="1181100"/>
                    <a:ext cx="99845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sng" strike="noStrike" kern="1200" cap="none" spc="0" normalizeH="0" baseline="0" noProof="0" dirty="0">
                        <a:ln>
                          <a:noFill/>
                        </a:ln>
                        <a:solidFill>
                          <a:srgbClr val="000000"/>
                        </a:solidFill>
                        <a:effectLst/>
                        <a:uLnTx/>
                        <a:uFillTx/>
                        <a:latin typeface="Arial"/>
                        <a:ea typeface="微软雅黑"/>
                        <a:cs typeface="+mn-cs"/>
                      </a:rPr>
                      <a:t>2022</a:t>
                    </a:r>
                    <a:r>
                      <a:rPr kumimoji="0" lang="zh-CN" altLang="en-US" sz="1600" b="1" i="0" u="sng" strike="noStrike" kern="1200" cap="none" spc="0" normalizeH="0" baseline="0" noProof="0" dirty="0">
                        <a:ln>
                          <a:noFill/>
                        </a:ln>
                        <a:solidFill>
                          <a:srgbClr val="000000"/>
                        </a:solidFill>
                        <a:effectLst/>
                        <a:uLnTx/>
                        <a:uFillTx/>
                        <a:latin typeface="Arial"/>
                        <a:ea typeface="微软雅黑"/>
                        <a:cs typeface="+mn-cs"/>
                      </a:rPr>
                      <a:t>年</a:t>
                    </a:r>
                  </a:p>
                </p:txBody>
              </p:sp>
              <p:sp>
                <p:nvSpPr>
                  <p:cNvPr id="81" name="矩形 80">
                    <a:extLst>
                      <a:ext uri="{FF2B5EF4-FFF2-40B4-BE49-F238E27FC236}">
                        <a16:creationId xmlns:a16="http://schemas.microsoft.com/office/drawing/2014/main" id="{6F8D5042-5FFB-260B-9745-B1ADFE326F17}"/>
                      </a:ext>
                    </a:extLst>
                  </p:cNvPr>
                  <p:cNvSpPr/>
                  <p:nvPr/>
                </p:nvSpPr>
                <p:spPr>
                  <a:xfrm>
                    <a:off x="698500" y="1513815"/>
                    <a:ext cx="1732690" cy="101566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《2022年汽车标准化工作要点》提出加快构建电动汽车充换电标准体系,推进纯电动汽车车载换电系统、换电通用平台、换电电池包等标准制定。</a:t>
                    </a:r>
                  </a:p>
                </p:txBody>
              </p:sp>
            </p:grpSp>
            <p:grpSp>
              <p:nvGrpSpPr>
                <p:cNvPr id="77" name="组合 76">
                  <a:extLst>
                    <a:ext uri="{FF2B5EF4-FFF2-40B4-BE49-F238E27FC236}">
                      <a16:creationId xmlns:a16="http://schemas.microsoft.com/office/drawing/2014/main" id="{33B2E839-284B-40BC-6432-61572E95F25D}"/>
                    </a:ext>
                  </a:extLst>
                </p:cNvPr>
                <p:cNvGrpSpPr/>
                <p:nvPr/>
              </p:nvGrpSpPr>
              <p:grpSpPr>
                <a:xfrm>
                  <a:off x="698500" y="2946400"/>
                  <a:ext cx="1732690" cy="732825"/>
                  <a:chOff x="698500" y="927100"/>
                  <a:chExt cx="1732690" cy="732825"/>
                </a:xfrm>
              </p:grpSpPr>
              <p:sp>
                <p:nvSpPr>
                  <p:cNvPr id="78" name="文本框 77">
                    <a:extLst>
                      <a:ext uri="{FF2B5EF4-FFF2-40B4-BE49-F238E27FC236}">
                        <a16:creationId xmlns:a16="http://schemas.microsoft.com/office/drawing/2014/main" id="{F2B34AA3-B2C6-A49E-8418-6904848938C2}"/>
                      </a:ext>
                    </a:extLst>
                  </p:cNvPr>
                  <p:cNvSpPr txBox="1"/>
                  <p:nvPr/>
                </p:nvSpPr>
                <p:spPr>
                  <a:xfrm>
                    <a:off x="698500" y="927100"/>
                    <a:ext cx="99845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sng" strike="noStrike" kern="1200" cap="none" spc="0" normalizeH="0" baseline="0" noProof="0" dirty="0">
                        <a:ln>
                          <a:noFill/>
                        </a:ln>
                        <a:solidFill>
                          <a:srgbClr val="000000"/>
                        </a:solidFill>
                        <a:effectLst/>
                        <a:uLnTx/>
                        <a:uFillTx/>
                        <a:latin typeface="Arial"/>
                        <a:ea typeface="微软雅黑"/>
                        <a:cs typeface="+mn-cs"/>
                      </a:rPr>
                      <a:t>2022</a:t>
                    </a:r>
                    <a:r>
                      <a:rPr kumimoji="0" lang="zh-CN" altLang="en-US" sz="1600" b="1" i="0" u="sng" strike="noStrike" kern="1200" cap="none" spc="0" normalizeH="0" baseline="0" noProof="0" dirty="0">
                        <a:ln>
                          <a:noFill/>
                        </a:ln>
                        <a:solidFill>
                          <a:srgbClr val="000000"/>
                        </a:solidFill>
                        <a:effectLst/>
                        <a:uLnTx/>
                        <a:uFillTx/>
                        <a:latin typeface="Arial"/>
                        <a:ea typeface="微软雅黑"/>
                        <a:cs typeface="+mn-cs"/>
                      </a:rPr>
                      <a:t>年</a:t>
                    </a:r>
                  </a:p>
                </p:txBody>
              </p:sp>
              <p:sp>
                <p:nvSpPr>
                  <p:cNvPr id="79" name="矩形 78">
                    <a:extLst>
                      <a:ext uri="{FF2B5EF4-FFF2-40B4-BE49-F238E27FC236}">
                        <a16:creationId xmlns:a16="http://schemas.microsoft.com/office/drawing/2014/main" id="{716EA06F-9AB3-98BA-B093-FAB39D317481}"/>
                      </a:ext>
                    </a:extLst>
                  </p:cNvPr>
                  <p:cNvSpPr/>
                  <p:nvPr/>
                </p:nvSpPr>
                <p:spPr>
                  <a:xfrm>
                    <a:off x="698500" y="1259815"/>
                    <a:ext cx="1732690" cy="4001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宁德时代宜布进军换电赛道，发布EV0G0换电</a:t>
                    </a:r>
                  </a:p>
                </p:txBody>
              </p:sp>
            </p:grpSp>
          </p:grpSp>
          <p:grpSp>
            <p:nvGrpSpPr>
              <p:cNvPr id="50" name="组合 49">
                <a:extLst>
                  <a:ext uri="{FF2B5EF4-FFF2-40B4-BE49-F238E27FC236}">
                    <a16:creationId xmlns:a16="http://schemas.microsoft.com/office/drawing/2014/main" id="{5E4E1BD3-310F-3A91-517F-EB5713366016}"/>
                  </a:ext>
                </a:extLst>
              </p:cNvPr>
              <p:cNvGrpSpPr/>
              <p:nvPr/>
            </p:nvGrpSpPr>
            <p:grpSpPr>
              <a:xfrm>
                <a:off x="4340450" y="1155193"/>
                <a:ext cx="1800000" cy="2952000"/>
                <a:chOff x="656528" y="1053593"/>
                <a:chExt cx="1800000" cy="2952000"/>
              </a:xfrm>
            </p:grpSpPr>
            <p:sp>
              <p:nvSpPr>
                <p:cNvPr id="51" name="islide-1">
                  <a:extLst>
                    <a:ext uri="{FF2B5EF4-FFF2-40B4-BE49-F238E27FC236}">
                      <a16:creationId xmlns:a16="http://schemas.microsoft.com/office/drawing/2014/main" id="{EABFE2D6-2A94-7B95-2E72-C83EBA68AC60}"/>
                    </a:ext>
                  </a:extLst>
                </p:cNvPr>
                <p:cNvSpPr/>
                <p:nvPr/>
              </p:nvSpPr>
              <p:spPr>
                <a:xfrm>
                  <a:off x="656528" y="1053593"/>
                  <a:ext cx="1800000" cy="2952000"/>
                </a:xfrm>
                <a:prstGeom prst="rect">
                  <a:avLst/>
                </a:prstGeom>
                <a:solidFill>
                  <a:schemeClr val="bg1"/>
                </a:solidFill>
                <a:ln w="6350">
                  <a:solidFill>
                    <a:schemeClr val="accent2">
                      <a:lumMod val="60000"/>
                      <a:lumOff val="40000"/>
                    </a:schemeClr>
                  </a:solidFill>
                </a:ln>
                <a:effectLst>
                  <a:outerShdw blurRad="190500" algn="ctr" rotWithShape="0">
                    <a:schemeClr val="accent1">
                      <a:alpha val="20000"/>
                    </a:schemeClr>
                  </a:outerShdw>
                </a:effectLst>
              </p:spPr>
              <p:txBody>
                <a:bodyPr vert="horz" wrap="square" lIns="0" tIns="0" rIns="0" bIns="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ea"/>
                    <a:sym typeface="+mn-lt"/>
                  </a:endParaRPr>
                </a:p>
              </p:txBody>
            </p:sp>
            <p:grpSp>
              <p:nvGrpSpPr>
                <p:cNvPr id="52" name="组合 51">
                  <a:extLst>
                    <a:ext uri="{FF2B5EF4-FFF2-40B4-BE49-F238E27FC236}">
                      <a16:creationId xmlns:a16="http://schemas.microsoft.com/office/drawing/2014/main" id="{5F82F28B-709F-B82D-7C48-E2C73D9108AC}"/>
                    </a:ext>
                  </a:extLst>
                </p:cNvPr>
                <p:cNvGrpSpPr/>
                <p:nvPr/>
              </p:nvGrpSpPr>
              <p:grpSpPr>
                <a:xfrm>
                  <a:off x="698500" y="1181100"/>
                  <a:ext cx="1732690" cy="1040601"/>
                  <a:chOff x="698500" y="1181100"/>
                  <a:chExt cx="1732690" cy="1040601"/>
                </a:xfrm>
              </p:grpSpPr>
              <p:sp>
                <p:nvSpPr>
                  <p:cNvPr id="56" name="文本框 55">
                    <a:extLst>
                      <a:ext uri="{FF2B5EF4-FFF2-40B4-BE49-F238E27FC236}">
                        <a16:creationId xmlns:a16="http://schemas.microsoft.com/office/drawing/2014/main" id="{EE33D4A9-B45F-9750-B6DD-3CC37D6D2AA9}"/>
                      </a:ext>
                    </a:extLst>
                  </p:cNvPr>
                  <p:cNvSpPr txBox="1"/>
                  <p:nvPr/>
                </p:nvSpPr>
                <p:spPr>
                  <a:xfrm>
                    <a:off x="698500" y="1181100"/>
                    <a:ext cx="99845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sng" strike="noStrike" kern="1200" cap="none" spc="0" normalizeH="0" baseline="0" noProof="0" dirty="0">
                        <a:ln>
                          <a:noFill/>
                        </a:ln>
                        <a:solidFill>
                          <a:srgbClr val="000000"/>
                        </a:solidFill>
                        <a:effectLst/>
                        <a:uLnTx/>
                        <a:uFillTx/>
                        <a:latin typeface="Arial"/>
                        <a:ea typeface="微软雅黑"/>
                        <a:cs typeface="+mn-cs"/>
                      </a:rPr>
                      <a:t>2013</a:t>
                    </a:r>
                    <a:r>
                      <a:rPr kumimoji="0" lang="zh-CN" altLang="en-US" sz="1600" b="1" i="0" u="sng" strike="noStrike" kern="1200" cap="none" spc="0" normalizeH="0" baseline="0" noProof="0" dirty="0">
                        <a:ln>
                          <a:noFill/>
                        </a:ln>
                        <a:solidFill>
                          <a:srgbClr val="000000"/>
                        </a:solidFill>
                        <a:effectLst/>
                        <a:uLnTx/>
                        <a:uFillTx/>
                        <a:latin typeface="Arial"/>
                        <a:ea typeface="微软雅黑"/>
                        <a:cs typeface="+mn-cs"/>
                      </a:rPr>
                      <a:t>年</a:t>
                    </a:r>
                  </a:p>
                </p:txBody>
              </p:sp>
              <p:sp>
                <p:nvSpPr>
                  <p:cNvPr id="57" name="矩形 56">
                    <a:extLst>
                      <a:ext uri="{FF2B5EF4-FFF2-40B4-BE49-F238E27FC236}">
                        <a16:creationId xmlns:a16="http://schemas.microsoft.com/office/drawing/2014/main" id="{B64B1BB1-2F25-5877-2996-7E7DF0B6BD83}"/>
                      </a:ext>
                    </a:extLst>
                  </p:cNvPr>
                  <p:cNvSpPr/>
                  <p:nvPr/>
                </p:nvSpPr>
                <p:spPr>
                  <a:xfrm>
                    <a:off x="698500" y="1513815"/>
                    <a:ext cx="1732690"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特斯拉在美国建造换电站并进行换电模式试验后因费用高昂和服务体验差而宣告失败</a:t>
                    </a:r>
                  </a:p>
                </p:txBody>
              </p:sp>
            </p:grpSp>
            <p:grpSp>
              <p:nvGrpSpPr>
                <p:cNvPr id="53" name="组合 52">
                  <a:extLst>
                    <a:ext uri="{FF2B5EF4-FFF2-40B4-BE49-F238E27FC236}">
                      <a16:creationId xmlns:a16="http://schemas.microsoft.com/office/drawing/2014/main" id="{9F85F4AE-4167-E6B5-5854-2D29B082403B}"/>
                    </a:ext>
                  </a:extLst>
                </p:cNvPr>
                <p:cNvGrpSpPr/>
                <p:nvPr/>
              </p:nvGrpSpPr>
              <p:grpSpPr>
                <a:xfrm>
                  <a:off x="698500" y="2755900"/>
                  <a:ext cx="1732690" cy="886713"/>
                  <a:chOff x="698500" y="736600"/>
                  <a:chExt cx="1732690" cy="886713"/>
                </a:xfrm>
              </p:grpSpPr>
              <p:sp>
                <p:nvSpPr>
                  <p:cNvPr id="54" name="文本框 53">
                    <a:extLst>
                      <a:ext uri="{FF2B5EF4-FFF2-40B4-BE49-F238E27FC236}">
                        <a16:creationId xmlns:a16="http://schemas.microsoft.com/office/drawing/2014/main" id="{4CAF0ACD-E752-5C37-0124-70650283FD74}"/>
                      </a:ext>
                    </a:extLst>
                  </p:cNvPr>
                  <p:cNvSpPr txBox="1"/>
                  <p:nvPr/>
                </p:nvSpPr>
                <p:spPr>
                  <a:xfrm>
                    <a:off x="698500" y="736600"/>
                    <a:ext cx="99845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sng" strike="noStrike" kern="1200" cap="none" spc="0" normalizeH="0" baseline="0" noProof="0" dirty="0">
                        <a:ln>
                          <a:noFill/>
                        </a:ln>
                        <a:solidFill>
                          <a:srgbClr val="000000"/>
                        </a:solidFill>
                        <a:effectLst/>
                        <a:uLnTx/>
                        <a:uFillTx/>
                        <a:latin typeface="Arial"/>
                        <a:ea typeface="微软雅黑"/>
                        <a:cs typeface="+mn-cs"/>
                      </a:rPr>
                      <a:t>2015</a:t>
                    </a:r>
                    <a:r>
                      <a:rPr kumimoji="0" lang="zh-CN" altLang="en-US" sz="1600" b="1" i="0" u="sng" strike="noStrike" kern="1200" cap="none" spc="0" normalizeH="0" baseline="0" noProof="0" dirty="0">
                        <a:ln>
                          <a:noFill/>
                        </a:ln>
                        <a:solidFill>
                          <a:srgbClr val="000000"/>
                        </a:solidFill>
                        <a:effectLst/>
                        <a:uLnTx/>
                        <a:uFillTx/>
                        <a:latin typeface="Arial"/>
                        <a:ea typeface="微软雅黑"/>
                        <a:cs typeface="+mn-cs"/>
                      </a:rPr>
                      <a:t>年</a:t>
                    </a:r>
                  </a:p>
                </p:txBody>
              </p:sp>
              <p:sp>
                <p:nvSpPr>
                  <p:cNvPr id="55" name="矩形 54">
                    <a:extLst>
                      <a:ext uri="{FF2B5EF4-FFF2-40B4-BE49-F238E27FC236}">
                        <a16:creationId xmlns:a16="http://schemas.microsoft.com/office/drawing/2014/main" id="{ECC85D2B-1526-6095-7E48-7BB4022EE099}"/>
                      </a:ext>
                    </a:extLst>
                  </p:cNvPr>
                  <p:cNvSpPr/>
                  <p:nvPr/>
                </p:nvSpPr>
                <p:spPr>
                  <a:xfrm>
                    <a:off x="698500" y="1069315"/>
                    <a:ext cx="1732690" cy="55399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国家电网发起电动汽车“京沪行”活动，标志从换电模式转向充电模式战略</a:t>
                    </a:r>
                  </a:p>
                </p:txBody>
              </p:sp>
            </p:grpSp>
          </p:grpSp>
          <p:grpSp>
            <p:nvGrpSpPr>
              <p:cNvPr id="42" name="组合 41">
                <a:extLst>
                  <a:ext uri="{FF2B5EF4-FFF2-40B4-BE49-F238E27FC236}">
                    <a16:creationId xmlns:a16="http://schemas.microsoft.com/office/drawing/2014/main" id="{CAA25610-97F3-1E58-2FA8-0834D0211666}"/>
                  </a:ext>
                </a:extLst>
              </p:cNvPr>
              <p:cNvGrpSpPr/>
              <p:nvPr/>
            </p:nvGrpSpPr>
            <p:grpSpPr>
              <a:xfrm>
                <a:off x="2505648" y="1421893"/>
                <a:ext cx="1800000" cy="2952000"/>
                <a:chOff x="656528" y="1053593"/>
                <a:chExt cx="1800000" cy="2952000"/>
              </a:xfrm>
            </p:grpSpPr>
            <p:sp>
              <p:nvSpPr>
                <p:cNvPr id="43" name="islide-1">
                  <a:extLst>
                    <a:ext uri="{FF2B5EF4-FFF2-40B4-BE49-F238E27FC236}">
                      <a16:creationId xmlns:a16="http://schemas.microsoft.com/office/drawing/2014/main" id="{781B542D-5F28-C353-7433-35931695B7C3}"/>
                    </a:ext>
                  </a:extLst>
                </p:cNvPr>
                <p:cNvSpPr/>
                <p:nvPr/>
              </p:nvSpPr>
              <p:spPr>
                <a:xfrm>
                  <a:off x="656528" y="1053593"/>
                  <a:ext cx="1800000" cy="2952000"/>
                </a:xfrm>
                <a:prstGeom prst="rect">
                  <a:avLst/>
                </a:prstGeom>
                <a:solidFill>
                  <a:schemeClr val="bg1"/>
                </a:solidFill>
                <a:ln w="6350">
                  <a:solidFill>
                    <a:schemeClr val="accent2">
                      <a:lumMod val="60000"/>
                      <a:lumOff val="40000"/>
                    </a:schemeClr>
                  </a:solidFill>
                </a:ln>
                <a:effectLst>
                  <a:outerShdw blurRad="190500" algn="ctr" rotWithShape="0">
                    <a:schemeClr val="accent1">
                      <a:alpha val="20000"/>
                    </a:schemeClr>
                  </a:outerShdw>
                </a:effectLst>
              </p:spPr>
              <p:txBody>
                <a:bodyPr vert="horz" wrap="square" lIns="0" tIns="0" rIns="0" bIns="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ea"/>
                    <a:sym typeface="+mn-lt"/>
                  </a:endParaRPr>
                </a:p>
              </p:txBody>
            </p:sp>
            <p:grpSp>
              <p:nvGrpSpPr>
                <p:cNvPr id="44" name="组合 43">
                  <a:extLst>
                    <a:ext uri="{FF2B5EF4-FFF2-40B4-BE49-F238E27FC236}">
                      <a16:creationId xmlns:a16="http://schemas.microsoft.com/office/drawing/2014/main" id="{C492B83B-5088-26FD-17CE-407EF961E4E3}"/>
                    </a:ext>
                  </a:extLst>
                </p:cNvPr>
                <p:cNvGrpSpPr/>
                <p:nvPr/>
              </p:nvGrpSpPr>
              <p:grpSpPr>
                <a:xfrm>
                  <a:off x="698500" y="1181100"/>
                  <a:ext cx="1732690" cy="886713"/>
                  <a:chOff x="698500" y="1181100"/>
                  <a:chExt cx="1732690" cy="886713"/>
                </a:xfrm>
              </p:grpSpPr>
              <p:sp>
                <p:nvSpPr>
                  <p:cNvPr id="48" name="文本框 47">
                    <a:extLst>
                      <a:ext uri="{FF2B5EF4-FFF2-40B4-BE49-F238E27FC236}">
                        <a16:creationId xmlns:a16="http://schemas.microsoft.com/office/drawing/2014/main" id="{9F5D7020-B8BC-990B-A89B-AB8CCDCBC8C9}"/>
                      </a:ext>
                    </a:extLst>
                  </p:cNvPr>
                  <p:cNvSpPr txBox="1"/>
                  <p:nvPr/>
                </p:nvSpPr>
                <p:spPr>
                  <a:xfrm>
                    <a:off x="698500" y="1181100"/>
                    <a:ext cx="99845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sng" strike="noStrike" kern="1200" cap="none" spc="0" normalizeH="0" baseline="0" noProof="0" dirty="0">
                        <a:ln>
                          <a:noFill/>
                        </a:ln>
                        <a:solidFill>
                          <a:srgbClr val="000000"/>
                        </a:solidFill>
                        <a:effectLst/>
                        <a:uLnTx/>
                        <a:uFillTx/>
                        <a:latin typeface="Arial"/>
                        <a:ea typeface="微软雅黑"/>
                        <a:cs typeface="+mn-cs"/>
                      </a:rPr>
                      <a:t>2011</a:t>
                    </a:r>
                    <a:r>
                      <a:rPr kumimoji="0" lang="zh-CN" altLang="en-US" sz="1600" b="1" i="0" u="sng" strike="noStrike" kern="1200" cap="none" spc="0" normalizeH="0" baseline="0" noProof="0" dirty="0">
                        <a:ln>
                          <a:noFill/>
                        </a:ln>
                        <a:solidFill>
                          <a:srgbClr val="000000"/>
                        </a:solidFill>
                        <a:effectLst/>
                        <a:uLnTx/>
                        <a:uFillTx/>
                        <a:latin typeface="Arial"/>
                        <a:ea typeface="微软雅黑"/>
                        <a:cs typeface="+mn-cs"/>
                      </a:rPr>
                      <a:t>年</a:t>
                    </a:r>
                  </a:p>
                </p:txBody>
              </p:sp>
              <p:sp>
                <p:nvSpPr>
                  <p:cNvPr id="49" name="矩形 48">
                    <a:extLst>
                      <a:ext uri="{FF2B5EF4-FFF2-40B4-BE49-F238E27FC236}">
                        <a16:creationId xmlns:a16="http://schemas.microsoft.com/office/drawing/2014/main" id="{3809FBCA-D63C-EEC2-9EC4-32134B015E6F}"/>
                      </a:ext>
                    </a:extLst>
                  </p:cNvPr>
                  <p:cNvSpPr/>
                  <p:nvPr/>
                </p:nvSpPr>
                <p:spPr>
                  <a:xfrm>
                    <a:off x="698500" y="1513815"/>
                    <a:ext cx="1732690" cy="55399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国家电网确定“换电为主，插充为辅，集中充电，统一配送”模式</a:t>
                    </a:r>
                  </a:p>
                </p:txBody>
              </p:sp>
            </p:grpSp>
            <p:grpSp>
              <p:nvGrpSpPr>
                <p:cNvPr id="45" name="组合 44">
                  <a:extLst>
                    <a:ext uri="{FF2B5EF4-FFF2-40B4-BE49-F238E27FC236}">
                      <a16:creationId xmlns:a16="http://schemas.microsoft.com/office/drawing/2014/main" id="{529677D9-FB62-FD90-67DB-DA9A9B00441E}"/>
                    </a:ext>
                  </a:extLst>
                </p:cNvPr>
                <p:cNvGrpSpPr/>
                <p:nvPr/>
              </p:nvGrpSpPr>
              <p:grpSpPr>
                <a:xfrm>
                  <a:off x="698500" y="2679700"/>
                  <a:ext cx="1732690" cy="1040601"/>
                  <a:chOff x="698500" y="660400"/>
                  <a:chExt cx="1732690" cy="1040601"/>
                </a:xfrm>
              </p:grpSpPr>
              <p:sp>
                <p:nvSpPr>
                  <p:cNvPr id="46" name="文本框 45">
                    <a:extLst>
                      <a:ext uri="{FF2B5EF4-FFF2-40B4-BE49-F238E27FC236}">
                        <a16:creationId xmlns:a16="http://schemas.microsoft.com/office/drawing/2014/main" id="{FCD8DB88-2BBD-CD61-8B42-403BA3162F80}"/>
                      </a:ext>
                    </a:extLst>
                  </p:cNvPr>
                  <p:cNvSpPr txBox="1"/>
                  <p:nvPr/>
                </p:nvSpPr>
                <p:spPr>
                  <a:xfrm>
                    <a:off x="698500" y="660400"/>
                    <a:ext cx="99845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sng" strike="noStrike" kern="1200" cap="none" spc="0" normalizeH="0" baseline="0" noProof="0" dirty="0">
                        <a:ln>
                          <a:noFill/>
                        </a:ln>
                        <a:solidFill>
                          <a:srgbClr val="000000"/>
                        </a:solidFill>
                        <a:effectLst/>
                        <a:uLnTx/>
                        <a:uFillTx/>
                        <a:latin typeface="Arial"/>
                        <a:ea typeface="微软雅黑"/>
                        <a:cs typeface="+mn-cs"/>
                      </a:rPr>
                      <a:t>2012</a:t>
                    </a:r>
                    <a:r>
                      <a:rPr kumimoji="0" lang="zh-CN" altLang="en-US" sz="1600" b="1" i="0" u="sng" strike="noStrike" kern="1200" cap="none" spc="0" normalizeH="0" baseline="0" noProof="0" dirty="0">
                        <a:ln>
                          <a:noFill/>
                        </a:ln>
                        <a:solidFill>
                          <a:srgbClr val="000000"/>
                        </a:solidFill>
                        <a:effectLst/>
                        <a:uLnTx/>
                        <a:uFillTx/>
                        <a:latin typeface="Arial"/>
                        <a:ea typeface="微软雅黑"/>
                        <a:cs typeface="+mn-cs"/>
                      </a:rPr>
                      <a:t>年</a:t>
                    </a:r>
                  </a:p>
                </p:txBody>
              </p:sp>
              <p:sp>
                <p:nvSpPr>
                  <p:cNvPr id="47" name="矩形 46">
                    <a:extLst>
                      <a:ext uri="{FF2B5EF4-FFF2-40B4-BE49-F238E27FC236}">
                        <a16:creationId xmlns:a16="http://schemas.microsoft.com/office/drawing/2014/main" id="{C2E0DF3B-BF81-A44D-2F43-B837DB14EB15}"/>
                      </a:ext>
                    </a:extLst>
                  </p:cNvPr>
                  <p:cNvSpPr/>
                  <p:nvPr/>
                </p:nvSpPr>
                <p:spPr>
                  <a:xfrm>
                    <a:off x="698500" y="993115"/>
                    <a:ext cx="1732690"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国务院印发</a:t>
                    </a:r>
                    <a:r>
                      <a:rPr kumimoji="0" lang="en-US" altLang="zh-CN" sz="10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a:t>
                    </a:r>
                    <a:r>
                      <a:rPr kumimoji="0" lang="zh-CN" altLang="en-US" sz="10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节能与新能源汽车产业发展规划</a:t>
                    </a:r>
                    <a:r>
                      <a:rPr kumimoji="0" lang="en-US" altLang="zh-CN" sz="10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a:t>
                    </a:r>
                    <a:r>
                      <a:rPr kumimoji="0" lang="zh-CN" altLang="en-US" sz="10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，确立以充电为主的电动汽车发展方向</a:t>
                    </a:r>
                  </a:p>
                </p:txBody>
              </p:sp>
            </p:grpSp>
          </p:grpSp>
          <p:grpSp>
            <p:nvGrpSpPr>
              <p:cNvPr id="41" name="组合 40">
                <a:extLst>
                  <a:ext uri="{FF2B5EF4-FFF2-40B4-BE49-F238E27FC236}">
                    <a16:creationId xmlns:a16="http://schemas.microsoft.com/office/drawing/2014/main" id="{BF987D11-B5E2-2870-B5A9-924EB2C51F03}"/>
                  </a:ext>
                </a:extLst>
              </p:cNvPr>
              <p:cNvGrpSpPr/>
              <p:nvPr/>
            </p:nvGrpSpPr>
            <p:grpSpPr>
              <a:xfrm>
                <a:off x="656528" y="1155193"/>
                <a:ext cx="1800000" cy="2952000"/>
                <a:chOff x="656528" y="1053593"/>
                <a:chExt cx="1800000" cy="2952000"/>
              </a:xfrm>
            </p:grpSpPr>
            <p:sp>
              <p:nvSpPr>
                <p:cNvPr id="15" name="islide-1">
                  <a:extLst>
                    <a:ext uri="{FF2B5EF4-FFF2-40B4-BE49-F238E27FC236}">
                      <a16:creationId xmlns:a16="http://schemas.microsoft.com/office/drawing/2014/main" id="{5C6CDFE2-0115-952C-1385-E1171EB341D0}"/>
                    </a:ext>
                  </a:extLst>
                </p:cNvPr>
                <p:cNvSpPr/>
                <p:nvPr/>
              </p:nvSpPr>
              <p:spPr>
                <a:xfrm>
                  <a:off x="656528" y="1053593"/>
                  <a:ext cx="1800000" cy="2952000"/>
                </a:xfrm>
                <a:prstGeom prst="rect">
                  <a:avLst/>
                </a:prstGeom>
                <a:solidFill>
                  <a:schemeClr val="bg1"/>
                </a:solidFill>
                <a:ln w="6350">
                  <a:solidFill>
                    <a:schemeClr val="accent2">
                      <a:lumMod val="60000"/>
                      <a:lumOff val="40000"/>
                    </a:schemeClr>
                  </a:solidFill>
                </a:ln>
                <a:effectLst>
                  <a:outerShdw blurRad="190500" algn="ctr" rotWithShape="0">
                    <a:schemeClr val="accent1">
                      <a:alpha val="20000"/>
                    </a:schemeClr>
                  </a:outerShdw>
                </a:effectLst>
              </p:spPr>
              <p:txBody>
                <a:bodyPr vert="horz" wrap="square" lIns="0" tIns="0" rIns="0" bIns="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ea"/>
                    <a:sym typeface="+mn-lt"/>
                  </a:endParaRPr>
                </a:p>
              </p:txBody>
            </p:sp>
            <p:grpSp>
              <p:nvGrpSpPr>
                <p:cNvPr id="36" name="组合 35">
                  <a:extLst>
                    <a:ext uri="{FF2B5EF4-FFF2-40B4-BE49-F238E27FC236}">
                      <a16:creationId xmlns:a16="http://schemas.microsoft.com/office/drawing/2014/main" id="{9753120F-A2F7-B7BF-275C-11E4BBE08EFE}"/>
                    </a:ext>
                  </a:extLst>
                </p:cNvPr>
                <p:cNvGrpSpPr/>
                <p:nvPr/>
              </p:nvGrpSpPr>
              <p:grpSpPr>
                <a:xfrm>
                  <a:off x="698500" y="1181100"/>
                  <a:ext cx="1732690" cy="732825"/>
                  <a:chOff x="698500" y="1181100"/>
                  <a:chExt cx="1732690" cy="732825"/>
                </a:xfrm>
              </p:grpSpPr>
              <p:sp>
                <p:nvSpPr>
                  <p:cNvPr id="34" name="文本框 33">
                    <a:extLst>
                      <a:ext uri="{FF2B5EF4-FFF2-40B4-BE49-F238E27FC236}">
                        <a16:creationId xmlns:a16="http://schemas.microsoft.com/office/drawing/2014/main" id="{B2213B35-28CB-F39C-6E8B-CCB93CEC2069}"/>
                      </a:ext>
                    </a:extLst>
                  </p:cNvPr>
                  <p:cNvSpPr txBox="1"/>
                  <p:nvPr/>
                </p:nvSpPr>
                <p:spPr>
                  <a:xfrm>
                    <a:off x="698500" y="1181100"/>
                    <a:ext cx="99845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sng" strike="noStrike" kern="1200" cap="none" spc="0" normalizeH="0" baseline="0" noProof="0" dirty="0">
                        <a:ln>
                          <a:noFill/>
                        </a:ln>
                        <a:solidFill>
                          <a:srgbClr val="000000"/>
                        </a:solidFill>
                        <a:effectLst/>
                        <a:uLnTx/>
                        <a:uFillTx/>
                        <a:latin typeface="Arial"/>
                        <a:ea typeface="微软雅黑"/>
                        <a:cs typeface="+mn-cs"/>
                      </a:rPr>
                      <a:t>2006</a:t>
                    </a:r>
                    <a:r>
                      <a:rPr kumimoji="0" lang="zh-CN" altLang="en-US" sz="1600" b="1" i="0" u="sng" strike="noStrike" kern="1200" cap="none" spc="0" normalizeH="0" baseline="0" noProof="0" dirty="0">
                        <a:ln>
                          <a:noFill/>
                        </a:ln>
                        <a:solidFill>
                          <a:srgbClr val="000000"/>
                        </a:solidFill>
                        <a:effectLst/>
                        <a:uLnTx/>
                        <a:uFillTx/>
                        <a:latin typeface="Arial"/>
                        <a:ea typeface="微软雅黑"/>
                        <a:cs typeface="+mn-cs"/>
                      </a:rPr>
                      <a:t>年</a:t>
                    </a:r>
                  </a:p>
                </p:txBody>
              </p:sp>
              <p:sp>
                <p:nvSpPr>
                  <p:cNvPr id="35" name="矩形 34">
                    <a:extLst>
                      <a:ext uri="{FF2B5EF4-FFF2-40B4-BE49-F238E27FC236}">
                        <a16:creationId xmlns:a16="http://schemas.microsoft.com/office/drawing/2014/main" id="{EFA9B2BB-F958-DC6D-32B6-F41D8A5EA2F8}"/>
                      </a:ext>
                    </a:extLst>
                  </p:cNvPr>
                  <p:cNvSpPr/>
                  <p:nvPr/>
                </p:nvSpPr>
                <p:spPr>
                  <a:xfrm>
                    <a:off x="698500" y="1513815"/>
                    <a:ext cx="1732690" cy="4001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国家电网开始充换电设施研发实践工作</a:t>
                    </a:r>
                  </a:p>
                </p:txBody>
              </p:sp>
            </p:grpSp>
            <p:grpSp>
              <p:nvGrpSpPr>
                <p:cNvPr id="37" name="组合 36">
                  <a:extLst>
                    <a:ext uri="{FF2B5EF4-FFF2-40B4-BE49-F238E27FC236}">
                      <a16:creationId xmlns:a16="http://schemas.microsoft.com/office/drawing/2014/main" id="{8ECA3A1C-F3E7-486A-E182-5041A102B5D0}"/>
                    </a:ext>
                  </a:extLst>
                </p:cNvPr>
                <p:cNvGrpSpPr/>
                <p:nvPr/>
              </p:nvGrpSpPr>
              <p:grpSpPr>
                <a:xfrm>
                  <a:off x="698500" y="2730500"/>
                  <a:ext cx="1732690" cy="1040601"/>
                  <a:chOff x="698500" y="711200"/>
                  <a:chExt cx="1732690" cy="1040601"/>
                </a:xfrm>
              </p:grpSpPr>
              <p:sp>
                <p:nvSpPr>
                  <p:cNvPr id="38" name="文本框 37">
                    <a:extLst>
                      <a:ext uri="{FF2B5EF4-FFF2-40B4-BE49-F238E27FC236}">
                        <a16:creationId xmlns:a16="http://schemas.microsoft.com/office/drawing/2014/main" id="{E9FEA098-65B8-02EF-09EC-08F56AEB35D3}"/>
                      </a:ext>
                    </a:extLst>
                  </p:cNvPr>
                  <p:cNvSpPr txBox="1"/>
                  <p:nvPr/>
                </p:nvSpPr>
                <p:spPr>
                  <a:xfrm>
                    <a:off x="698500" y="711200"/>
                    <a:ext cx="99845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sng" strike="noStrike" kern="1200" cap="none" spc="0" normalizeH="0" baseline="0" noProof="0" dirty="0">
                        <a:ln>
                          <a:noFill/>
                        </a:ln>
                        <a:solidFill>
                          <a:srgbClr val="000000"/>
                        </a:solidFill>
                        <a:effectLst/>
                        <a:uLnTx/>
                        <a:uFillTx/>
                        <a:latin typeface="Arial"/>
                        <a:ea typeface="微软雅黑"/>
                        <a:cs typeface="+mn-cs"/>
                      </a:rPr>
                      <a:t>2007</a:t>
                    </a:r>
                    <a:r>
                      <a:rPr kumimoji="0" lang="zh-CN" altLang="en-US" sz="1600" b="1" i="0" u="sng" strike="noStrike" kern="1200" cap="none" spc="0" normalizeH="0" baseline="0" noProof="0" dirty="0">
                        <a:ln>
                          <a:noFill/>
                        </a:ln>
                        <a:solidFill>
                          <a:srgbClr val="000000"/>
                        </a:solidFill>
                        <a:effectLst/>
                        <a:uLnTx/>
                        <a:uFillTx/>
                        <a:latin typeface="Arial"/>
                        <a:ea typeface="微软雅黑"/>
                        <a:cs typeface="+mn-cs"/>
                      </a:rPr>
                      <a:t>年</a:t>
                    </a:r>
                  </a:p>
                </p:txBody>
              </p:sp>
              <p:sp>
                <p:nvSpPr>
                  <p:cNvPr id="39" name="矩形 38">
                    <a:extLst>
                      <a:ext uri="{FF2B5EF4-FFF2-40B4-BE49-F238E27FC236}">
                        <a16:creationId xmlns:a16="http://schemas.microsoft.com/office/drawing/2014/main" id="{2D1DF239-C53F-0407-706E-5A1E6F286C6F}"/>
                      </a:ext>
                    </a:extLst>
                  </p:cNvPr>
                  <p:cNvSpPr/>
                  <p:nvPr/>
                </p:nvSpPr>
                <p:spPr>
                  <a:xfrm>
                    <a:off x="698500" y="1043915"/>
                    <a:ext cx="1732690"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err="1">
                        <a:ln>
                          <a:noFill/>
                        </a:ln>
                        <a:solidFill>
                          <a:srgbClr val="000000">
                            <a:lumMod val="95000"/>
                            <a:lumOff val="5000"/>
                          </a:srgbClr>
                        </a:solidFill>
                        <a:effectLst/>
                        <a:uLnTx/>
                        <a:uFillTx/>
                        <a:latin typeface="Arial"/>
                        <a:ea typeface="微软雅黑"/>
                        <a:cs typeface="+mn-cs"/>
                      </a:rPr>
                      <a:t>BetterPlace</a:t>
                    </a:r>
                    <a:r>
                      <a:rPr kumimoji="0" lang="zh-CN" altLang="en-US" sz="10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公司在以色列和开麦创立换电模式</a:t>
                    </a:r>
                    <a:r>
                      <a:rPr kumimoji="0" lang="en-US" altLang="zh-CN" sz="10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a:t>
                    </a:r>
                    <a:r>
                      <a:rPr kumimoji="0" lang="zh-CN" altLang="en-US" sz="10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后因前期建设投入大、投报比低而破产</a:t>
                    </a:r>
                  </a:p>
                </p:txBody>
              </p:sp>
            </p:grpSp>
          </p:grpSp>
          <p:grpSp>
            <p:nvGrpSpPr>
              <p:cNvPr id="33" name="组合 32">
                <a:extLst>
                  <a:ext uri="{FF2B5EF4-FFF2-40B4-BE49-F238E27FC236}">
                    <a16:creationId xmlns:a16="http://schemas.microsoft.com/office/drawing/2014/main" id="{3E4B8F4E-443E-B783-6D2D-C6005E9A49C8}"/>
                  </a:ext>
                </a:extLst>
              </p:cNvPr>
              <p:cNvGrpSpPr/>
              <p:nvPr/>
            </p:nvGrpSpPr>
            <p:grpSpPr>
              <a:xfrm>
                <a:off x="589218" y="2348727"/>
                <a:ext cx="11386882" cy="577731"/>
                <a:chOff x="266700" y="2013036"/>
                <a:chExt cx="11386882" cy="577731"/>
              </a:xfrm>
            </p:grpSpPr>
            <p:sp>
              <p:nvSpPr>
                <p:cNvPr id="26" name="任意多边形: 形状 25">
                  <a:extLst>
                    <a:ext uri="{FF2B5EF4-FFF2-40B4-BE49-F238E27FC236}">
                      <a16:creationId xmlns:a16="http://schemas.microsoft.com/office/drawing/2014/main" id="{475B707C-42AA-CE2E-4C2B-323CD23BB7DB}"/>
                    </a:ext>
                  </a:extLst>
                </p:cNvPr>
                <p:cNvSpPr/>
                <p:nvPr/>
              </p:nvSpPr>
              <p:spPr>
                <a:xfrm>
                  <a:off x="266700" y="2108566"/>
                  <a:ext cx="11386882" cy="381074"/>
                </a:xfrm>
                <a:custGeom>
                  <a:avLst/>
                  <a:gdLst>
                    <a:gd name="connsiteX0" fmla="*/ 0 w 11214100"/>
                    <a:gd name="connsiteY0" fmla="*/ 342937 h 381074"/>
                    <a:gd name="connsiteX1" fmla="*/ 1028700 w 11214100"/>
                    <a:gd name="connsiteY1" fmla="*/ 25437 h 381074"/>
                    <a:gd name="connsiteX2" fmla="*/ 2857500 w 11214100"/>
                    <a:gd name="connsiteY2" fmla="*/ 355637 h 381074"/>
                    <a:gd name="connsiteX3" fmla="*/ 4737100 w 11214100"/>
                    <a:gd name="connsiteY3" fmla="*/ 37 h 381074"/>
                    <a:gd name="connsiteX4" fmla="*/ 6540500 w 11214100"/>
                    <a:gd name="connsiteY4" fmla="*/ 381037 h 381074"/>
                    <a:gd name="connsiteX5" fmla="*/ 8458200 w 11214100"/>
                    <a:gd name="connsiteY5" fmla="*/ 25437 h 381074"/>
                    <a:gd name="connsiteX6" fmla="*/ 10223500 w 11214100"/>
                    <a:gd name="connsiteY6" fmla="*/ 368337 h 381074"/>
                    <a:gd name="connsiteX7" fmla="*/ 11214100 w 11214100"/>
                    <a:gd name="connsiteY7" fmla="*/ 114337 h 381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14100" h="381074">
                      <a:moveTo>
                        <a:pt x="0" y="342937"/>
                      </a:moveTo>
                      <a:cubicBezTo>
                        <a:pt x="276225" y="183128"/>
                        <a:pt x="552450" y="23320"/>
                        <a:pt x="1028700" y="25437"/>
                      </a:cubicBezTo>
                      <a:cubicBezTo>
                        <a:pt x="1504950" y="27554"/>
                        <a:pt x="2239433" y="359870"/>
                        <a:pt x="2857500" y="355637"/>
                      </a:cubicBezTo>
                      <a:cubicBezTo>
                        <a:pt x="3475567" y="351404"/>
                        <a:pt x="4123267" y="-4196"/>
                        <a:pt x="4737100" y="37"/>
                      </a:cubicBezTo>
                      <a:cubicBezTo>
                        <a:pt x="5350933" y="4270"/>
                        <a:pt x="5920317" y="376804"/>
                        <a:pt x="6540500" y="381037"/>
                      </a:cubicBezTo>
                      <a:cubicBezTo>
                        <a:pt x="7160683" y="385270"/>
                        <a:pt x="7844367" y="27554"/>
                        <a:pt x="8458200" y="25437"/>
                      </a:cubicBezTo>
                      <a:cubicBezTo>
                        <a:pt x="9072033" y="23320"/>
                        <a:pt x="9764183" y="353520"/>
                        <a:pt x="10223500" y="368337"/>
                      </a:cubicBezTo>
                      <a:cubicBezTo>
                        <a:pt x="10682817" y="383154"/>
                        <a:pt x="10948458" y="248745"/>
                        <a:pt x="11214100" y="114337"/>
                      </a:cubicBezTo>
                    </a:path>
                  </a:pathLst>
                </a:custGeom>
                <a:noFill/>
                <a:ln w="31750">
                  <a:solidFill>
                    <a:schemeClr val="accent2">
                      <a:lumMod val="75000"/>
                    </a:schemeClr>
                  </a:solidFill>
                  <a:tailEnd type="arrow" w="lg" len="lg"/>
                </a:ln>
                <a:effectLst>
                  <a:outerShdw blurRad="50800" dist="127000" dir="5400000" algn="t" rotWithShape="0">
                    <a:schemeClr val="accent2">
                      <a:lumMod val="75000"/>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ea"/>
                  </a:endParaRPr>
                </a:p>
              </p:txBody>
            </p:sp>
            <p:sp>
              <p:nvSpPr>
                <p:cNvPr id="27" name="islide-15">
                  <a:extLst>
                    <a:ext uri="{FF2B5EF4-FFF2-40B4-BE49-F238E27FC236}">
                      <a16:creationId xmlns:a16="http://schemas.microsoft.com/office/drawing/2014/main" id="{B6DB4B47-A313-8F09-B02B-E71CB11F6317}"/>
                    </a:ext>
                  </a:extLst>
                </p:cNvPr>
                <p:cNvSpPr>
                  <a:spLocks noChangeAspect="1"/>
                </p:cNvSpPr>
                <p:nvPr/>
              </p:nvSpPr>
              <p:spPr>
                <a:xfrm>
                  <a:off x="1219861" y="2017105"/>
                  <a:ext cx="218072" cy="218072"/>
                </a:xfrm>
                <a:prstGeom prst="ellipse">
                  <a:avLst/>
                </a:prstGeom>
                <a:solidFill>
                  <a:schemeClr val="accent2">
                    <a:lumMod val="75000"/>
                  </a:schemeClr>
                </a:solidFill>
                <a:ln w="19050">
                  <a:solidFill>
                    <a:schemeClr val="bg1"/>
                  </a:solidFill>
                </a:ln>
                <a:effectLst>
                  <a:outerShdw blurRad="127000" dist="127000" dir="5400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ea"/>
                    <a:sym typeface="+mn-lt"/>
                  </a:endParaRPr>
                </a:p>
              </p:txBody>
            </p:sp>
            <p:sp>
              <p:nvSpPr>
                <p:cNvPr id="28" name="islide-15">
                  <a:extLst>
                    <a:ext uri="{FF2B5EF4-FFF2-40B4-BE49-F238E27FC236}">
                      <a16:creationId xmlns:a16="http://schemas.microsoft.com/office/drawing/2014/main" id="{68AA98AE-20B6-63FB-050A-A61DBA07CA30}"/>
                    </a:ext>
                  </a:extLst>
                </p:cNvPr>
                <p:cNvSpPr>
                  <a:spLocks noChangeAspect="1"/>
                </p:cNvSpPr>
                <p:nvPr/>
              </p:nvSpPr>
              <p:spPr>
                <a:xfrm>
                  <a:off x="3048661" y="2350695"/>
                  <a:ext cx="218072" cy="218072"/>
                </a:xfrm>
                <a:prstGeom prst="ellipse">
                  <a:avLst/>
                </a:prstGeom>
                <a:solidFill>
                  <a:schemeClr val="accent2">
                    <a:lumMod val="75000"/>
                  </a:schemeClr>
                </a:solidFill>
                <a:ln w="19050">
                  <a:solidFill>
                    <a:schemeClr val="bg1"/>
                  </a:solidFill>
                </a:ln>
                <a:effectLst>
                  <a:outerShdw blurRad="127000" dist="127000" dir="5400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ea"/>
                    <a:sym typeface="+mn-lt"/>
                  </a:endParaRPr>
                </a:p>
              </p:txBody>
            </p:sp>
            <p:sp>
              <p:nvSpPr>
                <p:cNvPr id="29" name="islide-15">
                  <a:extLst>
                    <a:ext uri="{FF2B5EF4-FFF2-40B4-BE49-F238E27FC236}">
                      <a16:creationId xmlns:a16="http://schemas.microsoft.com/office/drawing/2014/main" id="{5A0613BF-2D3A-BFA6-9BA8-1DD9BC8A292F}"/>
                    </a:ext>
                  </a:extLst>
                </p:cNvPr>
                <p:cNvSpPr>
                  <a:spLocks noChangeAspect="1"/>
                </p:cNvSpPr>
                <p:nvPr/>
              </p:nvSpPr>
              <p:spPr>
                <a:xfrm>
                  <a:off x="4841450" y="2013036"/>
                  <a:ext cx="218072" cy="218072"/>
                </a:xfrm>
                <a:prstGeom prst="ellipse">
                  <a:avLst/>
                </a:prstGeom>
                <a:solidFill>
                  <a:schemeClr val="accent2">
                    <a:lumMod val="75000"/>
                  </a:schemeClr>
                </a:solidFill>
                <a:ln w="19050">
                  <a:solidFill>
                    <a:schemeClr val="bg1"/>
                  </a:solidFill>
                </a:ln>
                <a:effectLst>
                  <a:outerShdw blurRad="127000" dist="127000" dir="5400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ea"/>
                    <a:sym typeface="+mn-lt"/>
                  </a:endParaRPr>
                </a:p>
              </p:txBody>
            </p:sp>
            <p:sp>
              <p:nvSpPr>
                <p:cNvPr id="30" name="islide-15">
                  <a:extLst>
                    <a:ext uri="{FF2B5EF4-FFF2-40B4-BE49-F238E27FC236}">
                      <a16:creationId xmlns:a16="http://schemas.microsoft.com/office/drawing/2014/main" id="{B9F0611D-706A-54E1-6118-B4B98BCAFE53}"/>
                    </a:ext>
                  </a:extLst>
                </p:cNvPr>
                <p:cNvSpPr>
                  <a:spLocks noChangeAspect="1"/>
                </p:cNvSpPr>
                <p:nvPr/>
              </p:nvSpPr>
              <p:spPr>
                <a:xfrm>
                  <a:off x="6703488" y="2372695"/>
                  <a:ext cx="218072" cy="218072"/>
                </a:xfrm>
                <a:prstGeom prst="ellipse">
                  <a:avLst/>
                </a:prstGeom>
                <a:solidFill>
                  <a:schemeClr val="accent2">
                    <a:lumMod val="75000"/>
                  </a:schemeClr>
                </a:solidFill>
                <a:ln w="19050">
                  <a:solidFill>
                    <a:schemeClr val="bg1"/>
                  </a:solidFill>
                </a:ln>
                <a:effectLst>
                  <a:outerShdw blurRad="127000" dist="127000" dir="5400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ea"/>
                    <a:sym typeface="+mn-lt"/>
                  </a:endParaRPr>
                </a:p>
              </p:txBody>
            </p:sp>
            <p:sp>
              <p:nvSpPr>
                <p:cNvPr id="31" name="islide-15">
                  <a:extLst>
                    <a:ext uri="{FF2B5EF4-FFF2-40B4-BE49-F238E27FC236}">
                      <a16:creationId xmlns:a16="http://schemas.microsoft.com/office/drawing/2014/main" id="{71CCEE6A-EBB1-B55D-5E70-BB3302221254}"/>
                    </a:ext>
                  </a:extLst>
                </p:cNvPr>
                <p:cNvSpPr>
                  <a:spLocks noChangeAspect="1"/>
                </p:cNvSpPr>
                <p:nvPr/>
              </p:nvSpPr>
              <p:spPr>
                <a:xfrm>
                  <a:off x="8583088" y="2029879"/>
                  <a:ext cx="218072" cy="218072"/>
                </a:xfrm>
                <a:prstGeom prst="ellipse">
                  <a:avLst/>
                </a:prstGeom>
                <a:solidFill>
                  <a:schemeClr val="accent2">
                    <a:lumMod val="75000"/>
                  </a:schemeClr>
                </a:solidFill>
                <a:ln w="19050">
                  <a:solidFill>
                    <a:schemeClr val="bg1"/>
                  </a:solidFill>
                </a:ln>
                <a:effectLst>
                  <a:outerShdw blurRad="127000" dist="127000" dir="5400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ea"/>
                    <a:sym typeface="+mn-lt"/>
                  </a:endParaRPr>
                </a:p>
              </p:txBody>
            </p:sp>
            <p:sp>
              <p:nvSpPr>
                <p:cNvPr id="32" name="islide-15">
                  <a:extLst>
                    <a:ext uri="{FF2B5EF4-FFF2-40B4-BE49-F238E27FC236}">
                      <a16:creationId xmlns:a16="http://schemas.microsoft.com/office/drawing/2014/main" id="{37FBDD4E-2589-2A59-667B-C27AAE5D02BF}"/>
                    </a:ext>
                  </a:extLst>
                </p:cNvPr>
                <p:cNvSpPr>
                  <a:spLocks noChangeAspect="1"/>
                </p:cNvSpPr>
                <p:nvPr/>
              </p:nvSpPr>
              <p:spPr>
                <a:xfrm>
                  <a:off x="10538580" y="2363029"/>
                  <a:ext cx="218072" cy="218072"/>
                </a:xfrm>
                <a:prstGeom prst="ellipse">
                  <a:avLst/>
                </a:prstGeom>
                <a:solidFill>
                  <a:schemeClr val="accent2">
                    <a:lumMod val="75000"/>
                  </a:schemeClr>
                </a:solidFill>
                <a:ln w="19050">
                  <a:solidFill>
                    <a:schemeClr val="bg1"/>
                  </a:solidFill>
                </a:ln>
                <a:effectLst>
                  <a:outerShdw blurRad="127000" dist="127000" dir="5400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ea"/>
                    <a:sym typeface="+mn-lt"/>
                  </a:endParaRPr>
                </a:p>
              </p:txBody>
            </p:sp>
          </p:grpSp>
        </p:grpSp>
        <p:sp>
          <p:nvSpPr>
            <p:cNvPr id="86" name="文本框 85">
              <a:extLst>
                <a:ext uri="{FF2B5EF4-FFF2-40B4-BE49-F238E27FC236}">
                  <a16:creationId xmlns:a16="http://schemas.microsoft.com/office/drawing/2014/main" id="{C6D64E9C-B839-936D-DBBF-B4B34329BC93}"/>
                </a:ext>
              </a:extLst>
            </p:cNvPr>
            <p:cNvSpPr txBox="1"/>
            <p:nvPr/>
          </p:nvSpPr>
          <p:spPr>
            <a:xfrm>
              <a:off x="4149059" y="1333500"/>
              <a:ext cx="3686841" cy="3683000"/>
            </a:xfrm>
            <a:prstGeom prst="rect">
              <a:avLst/>
            </a:prstGeom>
            <a:noFill/>
            <a:ln>
              <a:solidFill>
                <a:schemeClr val="bg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探索阶段</a:t>
              </a:r>
            </a:p>
          </p:txBody>
        </p:sp>
        <p:sp>
          <p:nvSpPr>
            <p:cNvPr id="87" name="文本框 86">
              <a:extLst>
                <a:ext uri="{FF2B5EF4-FFF2-40B4-BE49-F238E27FC236}">
                  <a16:creationId xmlns:a16="http://schemas.microsoft.com/office/drawing/2014/main" id="{DB964617-9186-C4A7-D377-E66AE571F932}"/>
                </a:ext>
              </a:extLst>
            </p:cNvPr>
            <p:cNvSpPr txBox="1"/>
            <p:nvPr/>
          </p:nvSpPr>
          <p:spPr>
            <a:xfrm>
              <a:off x="7866349" y="1338958"/>
              <a:ext cx="3737641" cy="3683000"/>
            </a:xfrm>
            <a:prstGeom prst="rect">
              <a:avLst/>
            </a:prstGeom>
            <a:noFill/>
            <a:ln>
              <a:solidFill>
                <a:schemeClr val="bg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成长阶段</a:t>
              </a:r>
            </a:p>
          </p:txBody>
        </p:sp>
      </p:grpSp>
      <p:sp>
        <p:nvSpPr>
          <p:cNvPr id="89" name="等腰三角形 88">
            <a:extLst>
              <a:ext uri="{FF2B5EF4-FFF2-40B4-BE49-F238E27FC236}">
                <a16:creationId xmlns:a16="http://schemas.microsoft.com/office/drawing/2014/main" id="{20FEC740-9A04-928C-6E31-6E6B5A540770}"/>
              </a:ext>
            </a:extLst>
          </p:cNvPr>
          <p:cNvSpPr/>
          <p:nvPr/>
        </p:nvSpPr>
        <p:spPr>
          <a:xfrm flipV="1">
            <a:off x="2339768" y="4711251"/>
            <a:ext cx="7046741" cy="749703"/>
          </a:xfrm>
          <a:prstGeom prst="triangle">
            <a:avLst/>
          </a:prstGeom>
          <a:solidFill>
            <a:schemeClr val="tx2">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lumMod val="95000"/>
                  <a:lumOff val="5000"/>
                </a:srgbClr>
              </a:solidFill>
              <a:effectLst/>
              <a:uLnTx/>
              <a:uFillTx/>
              <a:latin typeface="Arial"/>
              <a:ea typeface="微软雅黑"/>
              <a:cs typeface="+mn-cs"/>
            </a:endParaRPr>
          </a:p>
        </p:txBody>
      </p:sp>
      <p:sp>
        <p:nvSpPr>
          <p:cNvPr id="90" name="矩形 89">
            <a:extLst>
              <a:ext uri="{FF2B5EF4-FFF2-40B4-BE49-F238E27FC236}">
                <a16:creationId xmlns:a16="http://schemas.microsoft.com/office/drawing/2014/main" id="{6B38F58B-C29A-7CC2-409C-6D90175F8986}"/>
              </a:ext>
            </a:extLst>
          </p:cNvPr>
          <p:cNvSpPr/>
          <p:nvPr/>
        </p:nvSpPr>
        <p:spPr>
          <a:xfrm>
            <a:off x="4367146" y="4748508"/>
            <a:ext cx="2841864" cy="418191"/>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000000">
                    <a:lumMod val="95000"/>
                    <a:lumOff val="5000"/>
                  </a:srgbClr>
                </a:solidFill>
                <a:effectLst/>
                <a:uLnTx/>
                <a:uFillTx/>
                <a:latin typeface="微软雅黑"/>
                <a:ea typeface="微软雅黑"/>
                <a:cs typeface="+mn-ea"/>
                <a:sym typeface="+mn-lt"/>
              </a:rPr>
              <a:t>换电模式未成功主要原因</a:t>
            </a:r>
            <a:endParaRPr kumimoji="0" lang="zh-CN" altLang="en-US" sz="1600" b="0" i="0" u="none" strike="noStrike" kern="1200" cap="none" spc="0" normalizeH="0" baseline="0" noProof="0" dirty="0">
              <a:ln>
                <a:noFill/>
              </a:ln>
              <a:solidFill>
                <a:srgbClr val="000000">
                  <a:lumMod val="95000"/>
                  <a:lumOff val="5000"/>
                </a:srgbClr>
              </a:solidFill>
              <a:effectLst/>
              <a:uLnTx/>
              <a:uFillTx/>
              <a:latin typeface="微软雅黑"/>
              <a:ea typeface="微软雅黑"/>
              <a:cs typeface="+mn-cs"/>
            </a:endParaRPr>
          </a:p>
        </p:txBody>
      </p:sp>
      <p:sp>
        <p:nvSpPr>
          <p:cNvPr id="91" name="矩形 90">
            <a:extLst>
              <a:ext uri="{FF2B5EF4-FFF2-40B4-BE49-F238E27FC236}">
                <a16:creationId xmlns:a16="http://schemas.microsoft.com/office/drawing/2014/main" id="{59412282-B3A2-1C60-859D-AEB96C9DC993}"/>
              </a:ext>
            </a:extLst>
          </p:cNvPr>
          <p:cNvSpPr/>
          <p:nvPr/>
        </p:nvSpPr>
        <p:spPr>
          <a:xfrm>
            <a:off x="1817505" y="5415044"/>
            <a:ext cx="5102146" cy="5449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BD374A">
                    <a:lumMod val="75000"/>
                  </a:srgbClr>
                </a:solidFill>
                <a:effectLst/>
                <a:uLnTx/>
                <a:uFillTx/>
                <a:latin typeface="Arial"/>
                <a:ea typeface="微软雅黑"/>
                <a:cs typeface="+mn-cs"/>
                <a:sym typeface="+mn-lt"/>
              </a:rPr>
              <a:t>①</a:t>
            </a:r>
            <a:r>
              <a:rPr kumimoji="0" lang="zh-CN" altLang="zh-CN" sz="2400" b="1" i="0" u="none" strike="noStrike" kern="1200" cap="none" spc="0" normalizeH="0" baseline="0" noProof="0" dirty="0">
                <a:ln>
                  <a:noFill/>
                </a:ln>
                <a:solidFill>
                  <a:srgbClr val="BD374A">
                    <a:lumMod val="75000"/>
                  </a:srgbClr>
                </a:solidFill>
                <a:effectLst/>
                <a:uLnTx/>
                <a:uFillTx/>
                <a:latin typeface="Arial"/>
                <a:ea typeface="微软雅黑"/>
                <a:cs typeface="+mn-cs"/>
                <a:sym typeface="+mn-lt"/>
              </a:rPr>
              <a:t>前期建站投入大</a:t>
            </a:r>
            <a:r>
              <a:rPr kumimoji="0" lang="zh-CN" altLang="en-US" sz="2400" b="1" i="0" u="none" strike="noStrike" kern="1200" cap="none" spc="0" normalizeH="0" baseline="0" noProof="0" dirty="0">
                <a:ln>
                  <a:noFill/>
                </a:ln>
                <a:solidFill>
                  <a:srgbClr val="BD374A">
                    <a:lumMod val="75000"/>
                  </a:srgbClr>
                </a:solidFill>
                <a:effectLst/>
                <a:uLnTx/>
                <a:uFillTx/>
                <a:latin typeface="Arial"/>
                <a:ea typeface="微软雅黑"/>
                <a:cs typeface="+mn-cs"/>
                <a:sym typeface="+mn-lt"/>
              </a:rPr>
              <a:t>、投报比低</a:t>
            </a:r>
            <a:endParaRPr kumimoji="0" lang="en-US" altLang="zh-CN" sz="2400" b="1" i="0" u="none" strike="noStrike" kern="1200" cap="none" spc="0" normalizeH="0" baseline="0" noProof="0" dirty="0">
              <a:ln>
                <a:noFill/>
              </a:ln>
              <a:solidFill>
                <a:srgbClr val="BD374A">
                  <a:lumMod val="75000"/>
                </a:srgbClr>
              </a:solidFill>
              <a:effectLst/>
              <a:uLnTx/>
              <a:uFillTx/>
              <a:latin typeface="Arial"/>
              <a:ea typeface="微软雅黑"/>
              <a:cs typeface="+mn-cs"/>
              <a:sym typeface="+mn-lt"/>
            </a:endParaRPr>
          </a:p>
        </p:txBody>
      </p:sp>
      <p:sp>
        <p:nvSpPr>
          <p:cNvPr id="92" name="矩形 91">
            <a:extLst>
              <a:ext uri="{FF2B5EF4-FFF2-40B4-BE49-F238E27FC236}">
                <a16:creationId xmlns:a16="http://schemas.microsoft.com/office/drawing/2014/main" id="{DFEC6266-AC73-BE57-176D-7714979430F5}"/>
              </a:ext>
            </a:extLst>
          </p:cNvPr>
          <p:cNvSpPr/>
          <p:nvPr/>
        </p:nvSpPr>
        <p:spPr>
          <a:xfrm>
            <a:off x="6397387" y="5411816"/>
            <a:ext cx="5102146" cy="5260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BD374A">
                    <a:lumMod val="75000"/>
                  </a:srgbClr>
                </a:solidFill>
                <a:effectLst/>
                <a:uLnTx/>
                <a:uFillTx/>
                <a:latin typeface="Arial"/>
                <a:ea typeface="微软雅黑"/>
                <a:cs typeface="+mn-cs"/>
                <a:sym typeface="+mn-lt"/>
              </a:rPr>
              <a:t>②</a:t>
            </a:r>
            <a:r>
              <a:rPr kumimoji="0" lang="zh-CN" altLang="zh-CN" sz="2400" b="1" i="0" u="none" strike="noStrike" kern="1200" cap="none" spc="0" normalizeH="0" baseline="0" noProof="0" dirty="0">
                <a:ln>
                  <a:noFill/>
                </a:ln>
                <a:solidFill>
                  <a:srgbClr val="BD374A">
                    <a:lumMod val="75000"/>
                  </a:srgbClr>
                </a:solidFill>
                <a:effectLst/>
                <a:uLnTx/>
                <a:uFillTx/>
                <a:latin typeface="Arial"/>
                <a:ea typeface="微软雅黑"/>
                <a:cs typeface="+mn-cs"/>
                <a:sym typeface="+mn-lt"/>
              </a:rPr>
              <a:t>技术标准不完善</a:t>
            </a:r>
            <a:endParaRPr kumimoji="0" lang="zh-CN" altLang="en-US" sz="2400" b="1" i="0" u="none" strike="noStrike" kern="1200" cap="none" spc="0" normalizeH="0" baseline="0" noProof="0" dirty="0">
              <a:ln>
                <a:noFill/>
              </a:ln>
              <a:solidFill>
                <a:srgbClr val="BD374A">
                  <a:lumMod val="75000"/>
                </a:srgbClr>
              </a:solidFill>
              <a:effectLst/>
              <a:uLnTx/>
              <a:uFillTx/>
              <a:latin typeface="Arial"/>
              <a:ea typeface="微软雅黑"/>
              <a:cs typeface="+mn-cs"/>
            </a:endParaRPr>
          </a:p>
        </p:txBody>
      </p:sp>
    </p:spTree>
    <p:extLst>
      <p:ext uri="{BB962C8B-B14F-4D97-AF65-F5344CB8AC3E}">
        <p14:creationId xmlns:p14="http://schemas.microsoft.com/office/powerpoint/2010/main" val="42492635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77DA9DA4-D80A-C2BC-E053-867049AC622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5646D7E-6051-4DE4-AF20-E4E91B587626}" type="slidenum">
              <a:rPr kumimoji="0" lang="zh-CN" altLang="en-US" sz="1000" b="0" i="0" u="none" strike="noStrike" kern="1200" cap="none" spc="0" normalizeH="0" baseline="0" noProof="0" smtClean="0">
                <a:ln>
                  <a:noFill/>
                </a:ln>
                <a:solidFill>
                  <a:srgbClr val="000000">
                    <a:tint val="75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000" b="0" i="0" u="none" strike="noStrike" kern="1200" cap="none" spc="0" normalizeH="0" baseline="0" noProof="0">
              <a:ln>
                <a:noFill/>
              </a:ln>
              <a:solidFill>
                <a:srgbClr val="000000">
                  <a:tint val="75000"/>
                </a:srgbClr>
              </a:solidFill>
              <a:effectLst/>
              <a:uLnTx/>
              <a:uFillTx/>
              <a:latin typeface="Arial"/>
              <a:ea typeface="微软雅黑"/>
              <a:cs typeface="+mn-cs"/>
            </a:endParaRPr>
          </a:p>
        </p:txBody>
      </p:sp>
      <p:sp>
        <p:nvSpPr>
          <p:cNvPr id="3" name="文本占位符 2">
            <a:extLst>
              <a:ext uri="{FF2B5EF4-FFF2-40B4-BE49-F238E27FC236}">
                <a16:creationId xmlns:a16="http://schemas.microsoft.com/office/drawing/2014/main" id="{89DC8B36-0118-C287-86EA-04761D18AA64}"/>
              </a:ext>
            </a:extLst>
          </p:cNvPr>
          <p:cNvSpPr>
            <a:spLocks noGrp="1"/>
          </p:cNvSpPr>
          <p:nvPr>
            <p:ph type="body" sz="quarter" idx="13"/>
          </p:nvPr>
        </p:nvSpPr>
        <p:spPr/>
        <p:txBody>
          <a:bodyPr/>
          <a:lstStyle/>
          <a:p>
            <a:r>
              <a:rPr lang="zh-CN" altLang="en-US" dirty="0"/>
              <a:t>核心问题的生态环境变化趋势</a:t>
            </a:r>
            <a:r>
              <a:rPr lang="en-US" altLang="zh-CN" dirty="0"/>
              <a:t>/</a:t>
            </a:r>
            <a:r>
              <a:rPr lang="zh-CN" altLang="en-US" dirty="0"/>
              <a:t>机会</a:t>
            </a:r>
          </a:p>
        </p:txBody>
      </p:sp>
      <p:pic>
        <p:nvPicPr>
          <p:cNvPr id="4" name="图片 3">
            <a:extLst>
              <a:ext uri="{FF2B5EF4-FFF2-40B4-BE49-F238E27FC236}">
                <a16:creationId xmlns:a16="http://schemas.microsoft.com/office/drawing/2014/main" id="{3D557252-7495-4E22-0D5C-5CF699DF18F2}"/>
              </a:ext>
            </a:extLst>
          </p:cNvPr>
          <p:cNvPicPr>
            <a:picLocks noChangeAspect="1"/>
          </p:cNvPicPr>
          <p:nvPr/>
        </p:nvPicPr>
        <p:blipFill>
          <a:blip r:embed="rId2"/>
          <a:srcRect l="35376" t="24248" r="21532" b="8580"/>
          <a:stretch/>
        </p:blipFill>
        <p:spPr>
          <a:xfrm>
            <a:off x="669925" y="1145183"/>
            <a:ext cx="4797357" cy="4988916"/>
          </a:xfrm>
          <a:prstGeom prst="rect">
            <a:avLst/>
          </a:prstGeom>
        </p:spPr>
      </p:pic>
      <p:grpSp>
        <p:nvGrpSpPr>
          <p:cNvPr id="5" name="组合 4">
            <a:extLst>
              <a:ext uri="{FF2B5EF4-FFF2-40B4-BE49-F238E27FC236}">
                <a16:creationId xmlns:a16="http://schemas.microsoft.com/office/drawing/2014/main" id="{AB9FEFA6-F420-C680-5B28-80F918AC4A78}"/>
              </a:ext>
            </a:extLst>
          </p:cNvPr>
          <p:cNvGrpSpPr/>
          <p:nvPr/>
        </p:nvGrpSpPr>
        <p:grpSpPr>
          <a:xfrm>
            <a:off x="669926" y="1123949"/>
            <a:ext cx="10850562" cy="5019674"/>
            <a:chOff x="669926" y="1123949"/>
            <a:chExt cx="10850562" cy="5019674"/>
          </a:xfrm>
        </p:grpSpPr>
        <p:sp>
          <p:nvSpPr>
            <p:cNvPr id="6" name="ï$ḷiḋé">
              <a:extLst>
                <a:ext uri="{FF2B5EF4-FFF2-40B4-BE49-F238E27FC236}">
                  <a16:creationId xmlns:a16="http://schemas.microsoft.com/office/drawing/2014/main" id="{4BAF8618-3F40-10E0-4798-0C290B2985E1}"/>
                </a:ext>
              </a:extLst>
            </p:cNvPr>
            <p:cNvSpPr/>
            <p:nvPr/>
          </p:nvSpPr>
          <p:spPr bwMode="auto">
            <a:xfrm flipH="1">
              <a:off x="5646000" y="1123949"/>
              <a:ext cx="211138" cy="5019674"/>
            </a:xfrm>
            <a:custGeom>
              <a:avLst/>
              <a:gdLst>
                <a:gd name="T0" fmla="*/ 2147483646 w 121"/>
                <a:gd name="T1" fmla="*/ 0 h 1516"/>
                <a:gd name="T2" fmla="*/ 2147483646 w 121"/>
                <a:gd name="T3" fmla="*/ 2147483646 h 1516"/>
                <a:gd name="T4" fmla="*/ 0 w 121"/>
                <a:gd name="T5" fmla="*/ 2147483646 h 1516"/>
                <a:gd name="T6" fmla="*/ 2147483646 w 121"/>
                <a:gd name="T7" fmla="*/ 2147483646 h 1516"/>
                <a:gd name="T8" fmla="*/ 2147483646 w 121"/>
                <a:gd name="T9" fmla="*/ 2147483646 h 15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16">
                  <a:moveTo>
                    <a:pt x="121" y="0"/>
                  </a:moveTo>
                  <a:lnTo>
                    <a:pt x="121" y="686"/>
                  </a:lnTo>
                  <a:lnTo>
                    <a:pt x="0" y="756"/>
                  </a:lnTo>
                  <a:lnTo>
                    <a:pt x="119" y="825"/>
                  </a:lnTo>
                  <a:lnTo>
                    <a:pt x="119" y="1516"/>
                  </a:lnTo>
                </a:path>
              </a:pathLst>
            </a:custGeom>
            <a:noFill/>
            <a:ln w="22225" cap="flat" cmpd="sng">
              <a:solidFill>
                <a:schemeClr val="accent2">
                  <a:lumMod val="75000"/>
                </a:schemeClr>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7" name="íṥḻïḋè">
              <a:extLst>
                <a:ext uri="{FF2B5EF4-FFF2-40B4-BE49-F238E27FC236}">
                  <a16:creationId xmlns:a16="http://schemas.microsoft.com/office/drawing/2014/main" id="{AAB14C1B-8BC3-BAA7-F863-3683AA0DC3E7}"/>
                </a:ext>
              </a:extLst>
            </p:cNvPr>
            <p:cNvSpPr/>
            <p:nvPr/>
          </p:nvSpPr>
          <p:spPr bwMode="auto">
            <a:xfrm>
              <a:off x="5854400" y="3628050"/>
              <a:ext cx="5666088" cy="0"/>
            </a:xfrm>
            <a:prstGeom prst="line">
              <a:avLst/>
            </a:prstGeom>
            <a:noFill/>
            <a:ln w="22225">
              <a:solidFill>
                <a:schemeClr val="accent2">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 name="Title">
              <a:extLst>
                <a:ext uri="{FF2B5EF4-FFF2-40B4-BE49-F238E27FC236}">
                  <a16:creationId xmlns:a16="http://schemas.microsoft.com/office/drawing/2014/main" id="{1C64F954-54D6-FB44-45D1-60CEC2AEEF9F}"/>
                </a:ext>
              </a:extLst>
            </p:cNvPr>
            <p:cNvSpPr txBox="1"/>
            <p:nvPr/>
          </p:nvSpPr>
          <p:spPr>
            <a:xfrm>
              <a:off x="669926" y="1130300"/>
              <a:ext cx="2248298" cy="5003800"/>
            </a:xfrm>
            <a:prstGeom prst="rect">
              <a:avLst/>
            </a:prstGeom>
            <a:solidFill>
              <a:schemeClr val="tx2">
                <a:alpha val="70000"/>
              </a:schemeClr>
            </a:solidFill>
          </p:spPr>
          <p:txBody>
            <a:bodyPr vert="horz" wrap="square" rtlCol="0" anchor="ctr" anchorCtr="1">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FFFF"/>
                  </a:solidFill>
                  <a:effectLst/>
                  <a:uLnTx/>
                  <a:uFillTx/>
                  <a:latin typeface="Arial"/>
                  <a:ea typeface="微软雅黑"/>
                  <a:cs typeface="+mn-cs"/>
                </a:rPr>
                <a:t>核心问题</a:t>
              </a:r>
            </a:p>
          </p:txBody>
        </p:sp>
        <p:sp>
          <p:nvSpPr>
            <p:cNvPr id="14" name="Bullet1">
              <a:extLst>
                <a:ext uri="{FF2B5EF4-FFF2-40B4-BE49-F238E27FC236}">
                  <a16:creationId xmlns:a16="http://schemas.microsoft.com/office/drawing/2014/main" id="{725A6D7C-43C4-119A-A2B4-28FBB7EF0C85}"/>
                </a:ext>
              </a:extLst>
            </p:cNvPr>
            <p:cNvSpPr txBox="1"/>
            <p:nvPr/>
          </p:nvSpPr>
          <p:spPr bwMode="auto">
            <a:xfrm>
              <a:off x="6035856" y="1424319"/>
              <a:ext cx="5484631" cy="617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a:ea typeface="微软雅黑"/>
                  <a:cs typeface="+mn-cs"/>
                </a:rPr>
                <a:t>前期建站投入大、投报比低</a:t>
              </a:r>
            </a:p>
          </p:txBody>
        </p:sp>
        <p:sp>
          <p:nvSpPr>
            <p:cNvPr id="12" name="Bullet2">
              <a:extLst>
                <a:ext uri="{FF2B5EF4-FFF2-40B4-BE49-F238E27FC236}">
                  <a16:creationId xmlns:a16="http://schemas.microsoft.com/office/drawing/2014/main" id="{34E22E6D-EF40-CFC1-EE71-7A36F494F55C}"/>
                </a:ext>
              </a:extLst>
            </p:cNvPr>
            <p:cNvSpPr txBox="1"/>
            <p:nvPr/>
          </p:nvSpPr>
          <p:spPr bwMode="auto">
            <a:xfrm>
              <a:off x="6035856" y="3756027"/>
              <a:ext cx="5484631" cy="617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a:ea typeface="微软雅黑"/>
                  <a:cs typeface="+mn-cs"/>
                </a:rPr>
                <a:t>技术标准不完善</a:t>
              </a:r>
            </a:p>
          </p:txBody>
        </p:sp>
      </p:grpSp>
      <p:sp>
        <p:nvSpPr>
          <p:cNvPr id="16" name="文本框 15">
            <a:extLst>
              <a:ext uri="{FF2B5EF4-FFF2-40B4-BE49-F238E27FC236}">
                <a16:creationId xmlns:a16="http://schemas.microsoft.com/office/drawing/2014/main" id="{C6E2876B-0ADB-E3F3-5880-E30910712529}"/>
              </a:ext>
            </a:extLst>
          </p:cNvPr>
          <p:cNvSpPr txBox="1"/>
          <p:nvPr/>
        </p:nvSpPr>
        <p:spPr>
          <a:xfrm>
            <a:off x="6096000" y="2041880"/>
            <a:ext cx="5484631" cy="1318246"/>
          </a:xfrm>
          <a:prstGeom prst="rect">
            <a:avLst/>
          </a:prstGeom>
          <a:noFill/>
        </p:spPr>
        <p:txBody>
          <a:bodyPr wrap="square">
            <a:spAutoFit/>
          </a:bodyPr>
          <a:lstStyle/>
          <a:p>
            <a:pPr marL="266700" marR="0" lvl="0" indent="-266700" algn="l" defTabSz="914400" rtl="0" eaLnBrk="1" fontAlgn="auto" latinLnBrk="0" hangingPunct="1">
              <a:lnSpc>
                <a:spcPct val="120000"/>
              </a:lnSpc>
              <a:spcBef>
                <a:spcPts val="0"/>
              </a:spcBef>
              <a:spcAft>
                <a:spcPts val="600"/>
              </a:spcAft>
              <a:buClrTx/>
              <a:buSzTx/>
              <a:buFont typeface="+mj-lt"/>
              <a:buAutoNum type="arabicPeriod"/>
              <a:tabLst/>
              <a:defRPr/>
            </a:pPr>
            <a:r>
              <a:rPr kumimoji="0" lang="zh-CN" altLang="en-US" sz="16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降低换电站建设成本</a:t>
            </a:r>
            <a:r>
              <a:rPr kumimoji="0" lang="en-US" altLang="zh-CN" sz="16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a:t>
            </a:r>
            <a:r>
              <a:rPr kumimoji="0" lang="zh-CN" altLang="en-US" sz="16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提升换电站单位投入服务能力</a:t>
            </a:r>
            <a:endParaRPr kumimoji="0" lang="en-US" altLang="zh-CN" sz="16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endParaRPr>
          </a:p>
          <a:p>
            <a:pPr marL="266700" marR="0" lvl="0" indent="-266700" algn="l" defTabSz="914400" rtl="0" eaLnBrk="1" fontAlgn="auto" latinLnBrk="0" hangingPunct="1">
              <a:lnSpc>
                <a:spcPct val="120000"/>
              </a:lnSpc>
              <a:spcBef>
                <a:spcPts val="0"/>
              </a:spcBef>
              <a:spcAft>
                <a:spcPts val="600"/>
              </a:spcAft>
              <a:buClrTx/>
              <a:buSzTx/>
              <a:buFont typeface="+mj-lt"/>
              <a:buAutoNum type="arabicPeriod"/>
              <a:tabLst/>
              <a:defRPr/>
            </a:pPr>
            <a:r>
              <a:rPr kumimoji="0" lang="zh-CN" altLang="en-US" sz="16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扩大用户群体</a:t>
            </a:r>
            <a:r>
              <a:rPr kumimoji="0" lang="zh-CN" altLang="en-US" sz="11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（电车接受度快速提升，让客户充分享受到换电模式的利益）</a:t>
            </a:r>
            <a:endParaRPr kumimoji="0" lang="en-US" altLang="zh-CN" sz="11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endParaRPr>
          </a:p>
          <a:p>
            <a:pPr marL="266700" marR="0" lvl="0" indent="-266700" algn="l" defTabSz="914418" rtl="0" eaLnBrk="1" fontAlgn="auto" latinLnBrk="0" hangingPunct="1">
              <a:lnSpc>
                <a:spcPct val="120000"/>
              </a:lnSpc>
              <a:spcBef>
                <a:spcPts val="0"/>
              </a:spcBef>
              <a:spcAft>
                <a:spcPts val="600"/>
              </a:spcAft>
              <a:buClrTx/>
              <a:buSzTx/>
              <a:buFont typeface="+mj-lt"/>
              <a:buAutoNum type="arabicPeriod"/>
              <a:tabLst/>
              <a:defRPr/>
            </a:pPr>
            <a:r>
              <a:rPr kumimoji="0" lang="zh-CN" altLang="en-US" sz="16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充分挖掘产业链附加值</a:t>
            </a:r>
            <a:r>
              <a:rPr kumimoji="0" lang="zh-CN" altLang="en-US" sz="11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（深挖电池数据资源、电池额外附加服务、电池储能、电池拆解回收等其他业务）</a:t>
            </a:r>
          </a:p>
        </p:txBody>
      </p:sp>
      <p:sp>
        <p:nvSpPr>
          <p:cNvPr id="18" name="文本框 17">
            <a:extLst>
              <a:ext uri="{FF2B5EF4-FFF2-40B4-BE49-F238E27FC236}">
                <a16:creationId xmlns:a16="http://schemas.microsoft.com/office/drawing/2014/main" id="{A85DB0F8-B9DF-756F-F8C5-1F247AF3D1A8}"/>
              </a:ext>
            </a:extLst>
          </p:cNvPr>
          <p:cNvSpPr txBox="1"/>
          <p:nvPr/>
        </p:nvSpPr>
        <p:spPr>
          <a:xfrm>
            <a:off x="6096000" y="4373588"/>
            <a:ext cx="5334000" cy="1152047"/>
          </a:xfrm>
          <a:prstGeom prst="rect">
            <a:avLst/>
          </a:prstGeom>
          <a:noFill/>
        </p:spPr>
        <p:txBody>
          <a:bodyPr wrap="square">
            <a:spAutoFit/>
          </a:bodyPr>
          <a:lstStyle/>
          <a:p>
            <a:pPr marL="266700" marR="0" lvl="0" indent="-266700" algn="l" defTabSz="914400" rtl="0" eaLnBrk="1" fontAlgn="auto" latinLnBrk="0" hangingPunct="1">
              <a:lnSpc>
                <a:spcPct val="120000"/>
              </a:lnSpc>
              <a:spcBef>
                <a:spcPts val="0"/>
              </a:spcBef>
              <a:spcAft>
                <a:spcPts val="600"/>
              </a:spcAft>
              <a:buClrTx/>
              <a:buSzTx/>
              <a:buFont typeface="+mj-lt"/>
              <a:buAutoNum type="arabicPeriod"/>
              <a:tabLst/>
              <a:defRPr/>
            </a:pPr>
            <a:r>
              <a:rPr kumimoji="0" lang="zh-CN" altLang="en-US" sz="14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政策端：换电标准有望加速统一</a:t>
            </a:r>
            <a:endParaRPr kumimoji="0" lang="en-US" altLang="zh-CN" sz="14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endParaRPr>
          </a:p>
          <a:p>
            <a:pPr marL="266700" marR="0" lvl="0" indent="-266700" algn="l" defTabSz="914400" rtl="0" eaLnBrk="1" fontAlgn="auto" latinLnBrk="0" hangingPunct="1">
              <a:lnSpc>
                <a:spcPct val="120000"/>
              </a:lnSpc>
              <a:spcBef>
                <a:spcPts val="0"/>
              </a:spcBef>
              <a:spcAft>
                <a:spcPts val="600"/>
              </a:spcAft>
              <a:buClrTx/>
              <a:buSzTx/>
              <a:buFont typeface="+mj-lt"/>
              <a:buAutoNum type="arabicPeriod"/>
              <a:tabLst/>
              <a:defRPr/>
            </a:pPr>
            <a:r>
              <a:rPr kumimoji="0" lang="zh-CN" altLang="en-US" sz="14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反向定制，针对统一规格电池包定制车型</a:t>
            </a:r>
            <a:endParaRPr kumimoji="0" lang="en-US" altLang="zh-CN" sz="1400" b="0" i="0" u="none" strike="noStrike" kern="1200" cap="none" spc="0" normalizeH="0" baseline="0" noProof="0" dirty="0">
              <a:ln>
                <a:noFill/>
              </a:ln>
              <a:solidFill>
                <a:srgbClr val="000000">
                  <a:lumMod val="95000"/>
                  <a:lumOff val="5000"/>
                </a:srgbClr>
              </a:solidFill>
              <a:effectLst/>
              <a:uLnTx/>
              <a:uFillTx/>
              <a:latin typeface="Arial"/>
              <a:ea typeface="微软雅黑"/>
              <a:cs typeface="+mn-cs"/>
            </a:endParaRPr>
          </a:p>
          <a:p>
            <a:pPr marL="0" marR="0" lvl="0" indent="0" algn="l" defTabSz="914418" rtl="0" eaLnBrk="1" fontAlgn="auto" latinLnBrk="0" hangingPunct="1">
              <a:lnSpc>
                <a:spcPct val="120000"/>
              </a:lnSpc>
              <a:spcBef>
                <a:spcPts val="0"/>
              </a:spcBef>
              <a:spcAft>
                <a:spcPts val="600"/>
              </a:spcAft>
              <a:buClrTx/>
              <a:buSzTx/>
              <a:buFont typeface="+mj-lt"/>
              <a:buNone/>
              <a:tabLst/>
              <a:defRPr/>
            </a:pPr>
            <a:r>
              <a:rPr kumimoji="0" lang="en-US" altLang="zh-CN" sz="105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"1+N”:1</a:t>
            </a:r>
            <a:r>
              <a:rPr kumimoji="0" lang="zh-CN" altLang="en-US" sz="105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家电池厂和</a:t>
            </a:r>
            <a:r>
              <a:rPr kumimoji="0" lang="en-US" altLang="zh-CN" sz="105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1 </a:t>
            </a:r>
            <a:r>
              <a:rPr kumimoji="0" lang="zh-CN" altLang="en-US" sz="105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款动力电池包覆盖</a:t>
            </a:r>
            <a:r>
              <a:rPr kumimoji="0" lang="en-US" altLang="zh-CN" sz="105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N </a:t>
            </a:r>
            <a:r>
              <a:rPr kumimoji="0" lang="zh-CN" altLang="en-US" sz="105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家企业的</a:t>
            </a:r>
            <a:r>
              <a:rPr kumimoji="0" lang="en-US" altLang="zh-CN" sz="105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N </a:t>
            </a:r>
            <a:r>
              <a:rPr kumimoji="0" lang="zh-CN" altLang="en-US" sz="105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款同级别</a:t>
            </a:r>
            <a:r>
              <a:rPr kumimoji="0" lang="en-US" altLang="zh-CN" sz="105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a:t>
            </a:r>
            <a:r>
              <a:rPr kumimoji="0" lang="zh-CN" altLang="en-US" sz="105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尺寸相近、带电量接近、续航接近</a:t>
            </a:r>
            <a:r>
              <a:rPr kumimoji="0" lang="en-US" altLang="zh-CN" sz="105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a:t>
            </a:r>
            <a:r>
              <a:rPr kumimoji="0" lang="zh-CN" altLang="en-US" sz="1050" b="0" i="0" u="none" strike="noStrike" kern="1200" cap="none" spc="0" normalizeH="0" baseline="0" noProof="0" dirty="0">
                <a:ln>
                  <a:noFill/>
                </a:ln>
                <a:solidFill>
                  <a:srgbClr val="000000">
                    <a:lumMod val="95000"/>
                    <a:lumOff val="5000"/>
                  </a:srgbClr>
                </a:solidFill>
                <a:effectLst/>
                <a:uLnTx/>
                <a:uFillTx/>
                <a:latin typeface="Arial"/>
                <a:ea typeface="微软雅黑"/>
                <a:cs typeface="+mn-cs"/>
              </a:rPr>
              <a:t>车型</a:t>
            </a:r>
          </a:p>
        </p:txBody>
      </p:sp>
    </p:spTree>
    <p:extLst>
      <p:ext uri="{BB962C8B-B14F-4D97-AF65-F5344CB8AC3E}">
        <p14:creationId xmlns:p14="http://schemas.microsoft.com/office/powerpoint/2010/main" val="30330317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F480612-FD5F-BA19-59D4-1A96C81FB930}"/>
              </a:ext>
            </a:extLst>
          </p:cNvPr>
          <p:cNvSpPr txBox="1"/>
          <p:nvPr/>
        </p:nvSpPr>
        <p:spPr>
          <a:xfrm>
            <a:off x="328435" y="2758012"/>
            <a:ext cx="2968190" cy="584775"/>
          </a:xfrm>
          <a:prstGeom prst="rect">
            <a:avLst/>
          </a:prstGeom>
          <a:noFill/>
        </p:spPr>
        <p:txBody>
          <a:bodyPr vert="horz" wrap="square" rtlCol="0">
            <a:spAutoFit/>
          </a:bodyPr>
          <a:lstStyle/>
          <a:p>
            <a:pPr algn="r" defTabSz="914161"/>
            <a:r>
              <a:rPr lang="en-US" altLang="zh-CN" sz="3200" b="1" dirty="0">
                <a:solidFill>
                  <a:srgbClr val="BF8482"/>
                </a:solidFill>
                <a:latin typeface="Arial" panose="020B0604020202020204" pitchFamily="34" charset="0"/>
                <a:ea typeface="微软雅黑" panose="020B0503020204020204" pitchFamily="34" charset="-122"/>
                <a:cs typeface="Arial" panose="020B0604020202020204" pitchFamily="34" charset="0"/>
              </a:rPr>
              <a:t>Part 03</a:t>
            </a:r>
            <a:endParaRPr lang="zh-CN" altLang="en-US" sz="3200" b="1" dirty="0">
              <a:solidFill>
                <a:srgbClr val="BF8482"/>
              </a:solidFill>
              <a:latin typeface="Arial" panose="020B0604020202020204" pitchFamily="34" charset="0"/>
              <a:ea typeface="微软雅黑" panose="020B0503020204020204" pitchFamily="34" charset="-122"/>
              <a:cs typeface="Arial" panose="020B0604020202020204" pitchFamily="34" charset="0"/>
            </a:endParaRPr>
          </a:p>
        </p:txBody>
      </p:sp>
      <p:sp>
        <p:nvSpPr>
          <p:cNvPr id="3" name="文本框 2">
            <a:extLst>
              <a:ext uri="{FF2B5EF4-FFF2-40B4-BE49-F238E27FC236}">
                <a16:creationId xmlns:a16="http://schemas.microsoft.com/office/drawing/2014/main" id="{A2488395-CB33-2835-7D0A-3F174C05E5F8}"/>
              </a:ext>
            </a:extLst>
          </p:cNvPr>
          <p:cNvSpPr txBox="1"/>
          <p:nvPr/>
        </p:nvSpPr>
        <p:spPr>
          <a:xfrm>
            <a:off x="1106406" y="2055945"/>
            <a:ext cx="2208414" cy="646331"/>
          </a:xfrm>
          <a:prstGeom prst="rect">
            <a:avLst/>
          </a:prstGeom>
          <a:noFill/>
        </p:spPr>
        <p:txBody>
          <a:bodyPr vert="horz" wrap="square" rtlCol="0">
            <a:spAutoFit/>
          </a:bodyPr>
          <a:lstStyle/>
          <a:p>
            <a:pPr algn="r" defTabSz="914161"/>
            <a:r>
              <a:rPr lang="zh-CN" altLang="en-US" sz="3600" b="1" dirty="0">
                <a:solidFill>
                  <a:srgbClr val="8B1F1C"/>
                </a:solidFill>
                <a:latin typeface="微软雅黑" panose="020B0503020204020204" pitchFamily="34" charset="-122"/>
                <a:ea typeface="微软雅黑" panose="020B0503020204020204" pitchFamily="34" charset="-122"/>
              </a:rPr>
              <a:t>第三部分</a:t>
            </a:r>
          </a:p>
        </p:txBody>
      </p:sp>
      <p:sp>
        <p:nvSpPr>
          <p:cNvPr id="4" name="文本框 3">
            <a:extLst>
              <a:ext uri="{FF2B5EF4-FFF2-40B4-BE49-F238E27FC236}">
                <a16:creationId xmlns:a16="http://schemas.microsoft.com/office/drawing/2014/main" id="{B7FD4964-2593-5FB3-E502-384E1F3FA815}"/>
              </a:ext>
            </a:extLst>
          </p:cNvPr>
          <p:cNvSpPr txBox="1"/>
          <p:nvPr/>
        </p:nvSpPr>
        <p:spPr>
          <a:xfrm>
            <a:off x="5048084" y="2234593"/>
            <a:ext cx="5778410" cy="543675"/>
          </a:xfrm>
          <a:prstGeom prst="rect">
            <a:avLst/>
          </a:prstGeom>
          <a:noFill/>
        </p:spPr>
        <p:txBody>
          <a:bodyPr wrap="square" rtlCol="0">
            <a:spAutoFit/>
          </a:bodyPr>
          <a:lstStyle/>
          <a:p>
            <a:pPr defTabSz="914161"/>
            <a:r>
              <a:rPr lang="zh-CN" altLang="en-US" sz="2933" b="1" dirty="0">
                <a:solidFill>
                  <a:prstClr val="black"/>
                </a:solidFill>
                <a:latin typeface="微软雅黑" panose="020B0503020204020204" pitchFamily="34" charset="-122"/>
                <a:ea typeface="微软雅黑" panose="020B0503020204020204" pitchFamily="34" charset="-122"/>
              </a:rPr>
              <a:t>销量预测</a:t>
            </a:r>
          </a:p>
        </p:txBody>
      </p:sp>
      <p:sp>
        <p:nvSpPr>
          <p:cNvPr id="5" name="文本框 4">
            <a:extLst>
              <a:ext uri="{FF2B5EF4-FFF2-40B4-BE49-F238E27FC236}">
                <a16:creationId xmlns:a16="http://schemas.microsoft.com/office/drawing/2014/main" id="{BFDEA919-48F2-C3CA-4C97-CF34AFBFE20B}"/>
              </a:ext>
            </a:extLst>
          </p:cNvPr>
          <p:cNvSpPr txBox="1"/>
          <p:nvPr/>
        </p:nvSpPr>
        <p:spPr>
          <a:xfrm>
            <a:off x="5048084" y="2895631"/>
            <a:ext cx="6242216" cy="642099"/>
          </a:xfrm>
          <a:prstGeom prst="rect">
            <a:avLst/>
          </a:prstGeom>
          <a:noFill/>
        </p:spPr>
        <p:txBody>
          <a:bodyPr wrap="square" rtlCol="0">
            <a:spAutoFit/>
          </a:bodyPr>
          <a:lstStyle/>
          <a:p>
            <a:pPr marL="228577" indent="-228577">
              <a:lnSpc>
                <a:spcPts val="2266"/>
              </a:lnSpc>
              <a:buFont typeface="Wingdings" panose="05000000000000000000" pitchFamily="2" charset="2"/>
              <a:buChar char="l"/>
            </a:pPr>
            <a:r>
              <a:rPr lang="zh-CN" altLang="en-US" sz="1100" dirty="0">
                <a:latin typeface="微软雅黑" panose="020B0503020204020204" pitchFamily="34" charset="-122"/>
                <a:ea typeface="微软雅黑" panose="020B0503020204020204" pitchFamily="34" charset="-122"/>
              </a:rPr>
              <a:t>经济驱动因素</a:t>
            </a:r>
            <a:r>
              <a:rPr lang="en-US" altLang="zh-CN" sz="1100"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国内市场需求及消费者信心不足</a:t>
            </a:r>
          </a:p>
          <a:p>
            <a:pPr marL="228577" indent="-228577">
              <a:lnSpc>
                <a:spcPts val="2266"/>
              </a:lnSpc>
              <a:buFont typeface="Wingdings" panose="05000000000000000000" pitchFamily="2" charset="2"/>
              <a:buChar char="l"/>
            </a:pPr>
            <a:r>
              <a:rPr lang="zh-CN" altLang="en-US" sz="1100" dirty="0">
                <a:latin typeface="微软雅黑" panose="020B0503020204020204" pitchFamily="34" charset="-122"/>
                <a:ea typeface="微软雅黑" panose="020B0503020204020204" pitchFamily="34" charset="-122"/>
              </a:rPr>
              <a:t>市场销量预测</a:t>
            </a:r>
            <a:r>
              <a:rPr lang="en-US" altLang="zh-CN" sz="1100"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轻商整体市场预测</a:t>
            </a:r>
          </a:p>
        </p:txBody>
      </p:sp>
    </p:spTree>
    <p:extLst>
      <p:ext uri="{BB962C8B-B14F-4D97-AF65-F5344CB8AC3E}">
        <p14:creationId xmlns:p14="http://schemas.microsoft.com/office/powerpoint/2010/main" val="32782698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D98D9EDF-F7DB-F436-6217-BF1C53920CBB}"/>
              </a:ext>
            </a:extLst>
          </p:cNvPr>
          <p:cNvGrpSpPr/>
          <p:nvPr/>
        </p:nvGrpSpPr>
        <p:grpSpPr>
          <a:xfrm>
            <a:off x="4741640" y="653212"/>
            <a:ext cx="4369073" cy="1831418"/>
            <a:chOff x="4941665" y="653212"/>
            <a:chExt cx="4369073" cy="1831418"/>
          </a:xfrm>
        </p:grpSpPr>
        <p:graphicFrame>
          <p:nvGraphicFramePr>
            <p:cNvPr id="31" name="图表 30">
              <a:extLst>
                <a:ext uri="{FF2B5EF4-FFF2-40B4-BE49-F238E27FC236}">
                  <a16:creationId xmlns:a16="http://schemas.microsoft.com/office/drawing/2014/main" id="{420FC6FF-5F11-DFCA-8C3D-7147341493E5}"/>
                </a:ext>
              </a:extLst>
            </p:cNvPr>
            <p:cNvGraphicFramePr/>
            <p:nvPr/>
          </p:nvGraphicFramePr>
          <p:xfrm>
            <a:off x="4990738" y="756630"/>
            <a:ext cx="4320000" cy="1728000"/>
          </p:xfrm>
          <a:graphic>
            <a:graphicData uri="http://schemas.openxmlformats.org/drawingml/2006/chart">
              <c:chart xmlns:c="http://schemas.openxmlformats.org/drawingml/2006/chart" xmlns:r="http://schemas.openxmlformats.org/officeDocument/2006/relationships" r:id="rId2"/>
            </a:graphicData>
          </a:graphic>
        </p:graphicFrame>
        <p:cxnSp>
          <p:nvCxnSpPr>
            <p:cNvPr id="38" name="直接连接符 37">
              <a:extLst>
                <a:ext uri="{FF2B5EF4-FFF2-40B4-BE49-F238E27FC236}">
                  <a16:creationId xmlns:a16="http://schemas.microsoft.com/office/drawing/2014/main" id="{76C4AC00-E493-7B94-F978-3135D2022058}"/>
                </a:ext>
              </a:extLst>
            </p:cNvPr>
            <p:cNvCxnSpPr>
              <a:cxnSpLocks/>
            </p:cNvCxnSpPr>
            <p:nvPr/>
          </p:nvCxnSpPr>
          <p:spPr>
            <a:xfrm flipV="1">
              <a:off x="5324475" y="866775"/>
              <a:ext cx="3619500" cy="1066800"/>
            </a:xfrm>
            <a:prstGeom prst="line">
              <a:avLst/>
            </a:prstGeom>
            <a:ln>
              <a:solidFill>
                <a:srgbClr val="8B1F1C"/>
              </a:solidFill>
              <a:prstDash val="dash"/>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a16="http://schemas.microsoft.com/office/drawing/2014/main" id="{9C42CE58-25E1-F086-43E4-461C5C27189A}"/>
                </a:ext>
              </a:extLst>
            </p:cNvPr>
            <p:cNvSpPr txBox="1"/>
            <p:nvPr/>
          </p:nvSpPr>
          <p:spPr>
            <a:xfrm>
              <a:off x="6429160" y="653212"/>
              <a:ext cx="1475571" cy="261610"/>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srgbClr val="474747"/>
                  </a:solidFill>
                  <a:effectLst/>
                  <a:uLnTx/>
                  <a:uFillTx/>
                  <a:latin typeface="Arial"/>
                  <a:ea typeface="微软雅黑"/>
                  <a:cs typeface="+mn-cs"/>
                </a:rPr>
                <a:t>社会消费品零售总额</a:t>
              </a:r>
            </a:p>
          </p:txBody>
        </p:sp>
        <p:sp>
          <p:nvSpPr>
            <p:cNvPr id="43" name="文本框 42">
              <a:extLst>
                <a:ext uri="{FF2B5EF4-FFF2-40B4-BE49-F238E27FC236}">
                  <a16:creationId xmlns:a16="http://schemas.microsoft.com/office/drawing/2014/main" id="{4B433AC8-C1E7-E813-2743-1CDA284EECE0}"/>
                </a:ext>
              </a:extLst>
            </p:cNvPr>
            <p:cNvSpPr txBox="1"/>
            <p:nvPr/>
          </p:nvSpPr>
          <p:spPr>
            <a:xfrm>
              <a:off x="4941665" y="784852"/>
              <a:ext cx="1064419"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srgbClr val="474747"/>
                  </a:solidFill>
                  <a:effectLst/>
                  <a:uLnTx/>
                  <a:uFillTx/>
                  <a:latin typeface="Arial"/>
                  <a:ea typeface="微软雅黑"/>
                  <a:cs typeface="+mn-cs"/>
                </a:rPr>
                <a:t>单位：万亿元</a:t>
              </a:r>
            </a:p>
          </p:txBody>
        </p:sp>
        <p:sp>
          <p:nvSpPr>
            <p:cNvPr id="22" name="下箭头 12">
              <a:extLst>
                <a:ext uri="{FF2B5EF4-FFF2-40B4-BE49-F238E27FC236}">
                  <a16:creationId xmlns:a16="http://schemas.microsoft.com/office/drawing/2014/main" id="{0329D7BB-5D2C-2976-7BBC-834C0AC1ECC7}"/>
                </a:ext>
              </a:extLst>
            </p:cNvPr>
            <p:cNvSpPr/>
            <p:nvPr/>
          </p:nvSpPr>
          <p:spPr>
            <a:xfrm>
              <a:off x="7971826" y="664282"/>
              <a:ext cx="286327" cy="277091"/>
            </a:xfrm>
            <a:prstGeom prst="downArrow">
              <a:avLst/>
            </a:prstGeom>
            <a:solidFill>
              <a:srgbClr val="00B05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2" name="灯片编号占位符 1">
            <a:extLst>
              <a:ext uri="{FF2B5EF4-FFF2-40B4-BE49-F238E27FC236}">
                <a16:creationId xmlns:a16="http://schemas.microsoft.com/office/drawing/2014/main" id="{06440149-2D5D-FA4D-9BC4-F62A999AFDB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5646D7E-6051-4DE4-AF20-E4E91B587626}" type="slidenum">
              <a:rPr kumimoji="0" lang="zh-CN" altLang="en-US" sz="1000" b="0" i="0" u="none" strike="noStrike" kern="1200" cap="none" spc="0" normalizeH="0" baseline="0" noProof="0" smtClean="0">
                <a:ln>
                  <a:noFill/>
                </a:ln>
                <a:solidFill>
                  <a:srgbClr val="474747">
                    <a:tint val="75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000" b="0" i="0" u="none" strike="noStrike" kern="1200" cap="none" spc="0" normalizeH="0" baseline="0" noProof="0">
              <a:ln>
                <a:noFill/>
              </a:ln>
              <a:solidFill>
                <a:srgbClr val="474747">
                  <a:tint val="75000"/>
                </a:srgbClr>
              </a:solidFill>
              <a:effectLst/>
              <a:uLnTx/>
              <a:uFillTx/>
              <a:latin typeface="Arial"/>
              <a:ea typeface="微软雅黑"/>
              <a:cs typeface="+mn-cs"/>
            </a:endParaRPr>
          </a:p>
        </p:txBody>
      </p:sp>
      <p:sp>
        <p:nvSpPr>
          <p:cNvPr id="3" name="文本占位符 2">
            <a:extLst>
              <a:ext uri="{FF2B5EF4-FFF2-40B4-BE49-F238E27FC236}">
                <a16:creationId xmlns:a16="http://schemas.microsoft.com/office/drawing/2014/main" id="{6ED0A4D7-ED6A-9935-11D2-78B2D09FAB12}"/>
              </a:ext>
            </a:extLst>
          </p:cNvPr>
          <p:cNvSpPr>
            <a:spLocks noGrp="1"/>
          </p:cNvSpPr>
          <p:nvPr>
            <p:ph type="body" sz="quarter" idx="13"/>
          </p:nvPr>
        </p:nvSpPr>
        <p:spPr>
          <a:xfrm>
            <a:off x="466724" y="116534"/>
            <a:ext cx="6905625" cy="341313"/>
          </a:xfrm>
        </p:spPr>
        <p:txBody>
          <a:bodyPr/>
          <a:lstStyle/>
          <a:p>
            <a:r>
              <a:rPr lang="zh-CN" altLang="en-US" dirty="0"/>
              <a:t>经济驱动因素</a:t>
            </a:r>
            <a:r>
              <a:rPr lang="en-US" altLang="zh-CN" dirty="0"/>
              <a:t>——</a:t>
            </a:r>
            <a:r>
              <a:rPr lang="zh-CN" altLang="en-US" dirty="0"/>
              <a:t>国内市场需求及消费者信心不足</a:t>
            </a:r>
          </a:p>
        </p:txBody>
      </p:sp>
      <p:sp>
        <p:nvSpPr>
          <p:cNvPr id="4" name="文本占位符 12">
            <a:extLst>
              <a:ext uri="{FF2B5EF4-FFF2-40B4-BE49-F238E27FC236}">
                <a16:creationId xmlns:a16="http://schemas.microsoft.com/office/drawing/2014/main" id="{76A37028-091E-03F8-6DB2-53008B1F5597}"/>
              </a:ext>
            </a:extLst>
          </p:cNvPr>
          <p:cNvSpPr txBox="1">
            <a:spLocks/>
          </p:cNvSpPr>
          <p:nvPr/>
        </p:nvSpPr>
        <p:spPr>
          <a:xfrm>
            <a:off x="9688536" y="2210901"/>
            <a:ext cx="2220492" cy="3000798"/>
          </a:xfrm>
          <a:prstGeom prst="rect">
            <a:avLst/>
          </a:prstGeom>
        </p:spPr>
        <p:txBody>
          <a:bodyPr>
            <a:noAutofit/>
          </a:bodyPr>
          <a:lstStyle>
            <a:defPPr>
              <a:defRPr lang="zh-CN"/>
            </a:defPPr>
            <a:lvl1pPr marL="228600" lvl="0" indent="-228600">
              <a:lnSpc>
                <a:spcPts val="1600"/>
              </a:lnSpc>
              <a:spcBef>
                <a:spcPts val="0"/>
              </a:spcBef>
              <a:spcAft>
                <a:spcPts val="600"/>
              </a:spcAft>
              <a:buFont typeface="Arial" panose="020B0604020202020204" pitchFamily="34" charset="0"/>
              <a:buChar char="•"/>
              <a:defRPr sz="1200" b="1">
                <a:solidFill>
                  <a:schemeClr val="tx2">
                    <a:lumMod val="75000"/>
                  </a:scheme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atin typeface="微软雅黑 Semibold" panose="020B0702040204020203" charset="-122"/>
                <a:ea typeface="微软雅黑 Semibold" panose="020B0702040204020203" charset="-122"/>
              </a:defRPr>
            </a:lvl2pPr>
            <a:lvl3pPr marL="1143000" indent="-228600">
              <a:lnSpc>
                <a:spcPct val="90000"/>
              </a:lnSpc>
              <a:spcBef>
                <a:spcPts val="500"/>
              </a:spcBef>
              <a:buFont typeface="Arial" panose="020B0604020202020204" pitchFamily="34" charset="0"/>
              <a:buChar char="•"/>
              <a:defRPr sz="2000">
                <a:latin typeface="微软雅黑 Semibold" panose="020B0702040204020203" charset="-122"/>
                <a:ea typeface="微软雅黑 Semibold" panose="020B0702040204020203" charset="-122"/>
              </a:defRPr>
            </a:lvl3pPr>
            <a:lvl4pPr marL="1600200" indent="-228600">
              <a:lnSpc>
                <a:spcPct val="90000"/>
              </a:lnSpc>
              <a:spcBef>
                <a:spcPts val="500"/>
              </a:spcBef>
              <a:buFont typeface="Arial" panose="020B0604020202020204" pitchFamily="34" charset="0"/>
              <a:buChar char="•"/>
              <a:defRPr>
                <a:latin typeface="微软雅黑 Semibold" panose="020B0702040204020203" charset="-122"/>
                <a:ea typeface="微软雅黑 Semibold" panose="020B0702040204020203" charset="-122"/>
              </a:defRPr>
            </a:lvl4pPr>
            <a:lvl5pPr marL="2057400" indent="-228600">
              <a:lnSpc>
                <a:spcPct val="90000"/>
              </a:lnSpc>
              <a:spcBef>
                <a:spcPts val="500"/>
              </a:spcBef>
              <a:buFont typeface="Arial" panose="020B0604020202020204" pitchFamily="34" charset="0"/>
              <a:buChar char="•"/>
              <a:defRPr>
                <a:latin typeface="微软雅黑 Semibold" panose="020B0702040204020203" charset="-122"/>
                <a:ea typeface="微软雅黑 Semibold" panose="020B0702040204020203"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92075" marR="0" lvl="0" indent="-92075" algn="l" defTabSz="914400" rtl="0" eaLnBrk="1" fontAlgn="auto" latinLnBrk="0" hangingPunct="1">
              <a:lnSpc>
                <a:spcPct val="150000"/>
              </a:lnSpc>
              <a:spcBef>
                <a:spcPts val="0"/>
              </a:spcBef>
              <a:spcAft>
                <a:spcPts val="600"/>
              </a:spcAft>
              <a:buClrTx/>
              <a:buSzTx/>
              <a:buFont typeface="Arial" panose="020B0604020202020204" pitchFamily="34" charset="0"/>
              <a:buChar char="•"/>
              <a:tabLst/>
              <a:defRPr/>
            </a:pPr>
            <a:r>
              <a:rPr kumimoji="0" lang="en-US" altLang="zh-CN"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GDP</a:t>
            </a:r>
            <a:r>
              <a:rPr kumimoji="0" lang="zh-CN" altLang="en-US"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增速平稳</a:t>
            </a:r>
            <a:endParaRPr kumimoji="0" lang="en-US" altLang="zh-CN"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a:p>
            <a:pPr marL="92075" marR="0" lvl="0" indent="-92075" algn="l" defTabSz="914400" rtl="0" eaLnBrk="1" fontAlgn="auto" latinLnBrk="0" hangingPunct="1">
              <a:lnSpc>
                <a:spcPct val="150000"/>
              </a:lnSpc>
              <a:spcBef>
                <a:spcPts val="0"/>
              </a:spcBef>
              <a:spcAft>
                <a:spcPts val="600"/>
              </a:spcAft>
              <a:buClrTx/>
              <a:buSzTx/>
              <a:buFont typeface="Arial" panose="020B0604020202020204" pitchFamily="34" charset="0"/>
              <a:buChar char="•"/>
              <a:tabLst/>
              <a:defRPr/>
            </a:pPr>
            <a:r>
              <a:rPr kumimoji="0" lang="en-US" altLang="zh-CN"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CPI</a:t>
            </a:r>
            <a:r>
              <a:rPr kumimoji="0" lang="zh-CN" altLang="en-US"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增长，国内市场需求不足，</a:t>
            </a:r>
            <a:r>
              <a:rPr kumimoji="0" lang="en-US" altLang="zh-CN"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PPI</a:t>
            </a:r>
            <a:r>
              <a:rPr kumimoji="0" lang="zh-CN" altLang="en-US"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连续多月下降</a:t>
            </a:r>
            <a:endParaRPr kumimoji="0" lang="en-US" altLang="zh-CN"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a:p>
            <a:pPr marL="92075" marR="0" lvl="0" indent="-92075" algn="l" defTabSz="914400" rtl="0" eaLnBrk="1" fontAlgn="auto" latinLnBrk="0" hangingPunct="1">
              <a:lnSpc>
                <a:spcPct val="150000"/>
              </a:lnSpc>
              <a:spcBef>
                <a:spcPts val="0"/>
              </a:spcBef>
              <a:spcAft>
                <a:spcPts val="600"/>
              </a:spcAft>
              <a:buClrTx/>
              <a:buSzTx/>
              <a:buFont typeface="Arial" panose="020B0604020202020204" pitchFamily="34" charset="0"/>
              <a:buChar char="•"/>
              <a:tabLst/>
              <a:defRPr/>
            </a:pPr>
            <a:r>
              <a:rPr kumimoji="0" lang="en-US" altLang="zh-CN"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PMI</a:t>
            </a:r>
            <a:r>
              <a:rPr kumimoji="0" lang="zh-CN" altLang="en-US"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环比上升，制造业景气度回升，生产指数高于临界点，新订单、库存均低于临界点</a:t>
            </a:r>
            <a:endParaRPr kumimoji="0" lang="en-US" altLang="zh-CN"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a:p>
            <a:pPr marL="92075" marR="0" lvl="0" indent="-92075" algn="l" defTabSz="914400" rtl="0" eaLnBrk="1" fontAlgn="auto" latinLnBrk="0" hangingPunct="1">
              <a:lnSpc>
                <a:spcPct val="150000"/>
              </a:lnSpc>
              <a:spcBef>
                <a:spcPts val="0"/>
              </a:spcBef>
              <a:spcAft>
                <a:spcPts val="600"/>
              </a:spcAft>
              <a:buClrTx/>
              <a:buSzTx/>
              <a:buFont typeface="Arial" panose="020B0604020202020204" pitchFamily="34" charset="0"/>
              <a:buChar char="•"/>
              <a:tabLst/>
              <a:defRPr/>
            </a:pPr>
            <a:r>
              <a:rPr kumimoji="0" lang="zh-CN" altLang="en-US"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社会消费品零售总额仍处于较低水平，低于疫情前增速</a:t>
            </a:r>
            <a:endParaRPr kumimoji="0" lang="en-US" altLang="zh-CN"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a:p>
            <a:pPr marL="92075" marR="0" lvl="0" indent="-92075" algn="l" defTabSz="914400" rtl="0" eaLnBrk="1" fontAlgn="auto" latinLnBrk="0" hangingPunct="1">
              <a:lnSpc>
                <a:spcPct val="150000"/>
              </a:lnSpc>
              <a:spcBef>
                <a:spcPts val="0"/>
              </a:spcBef>
              <a:spcAft>
                <a:spcPts val="600"/>
              </a:spcAft>
              <a:buClrTx/>
              <a:buSzTx/>
              <a:buFont typeface="Arial" panose="020B0604020202020204" pitchFamily="34" charset="0"/>
              <a:buChar char="•"/>
              <a:tabLst/>
              <a:defRPr/>
            </a:pPr>
            <a:r>
              <a:rPr kumimoji="0" lang="zh-CN" altLang="en-US"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消费者信心指数创新低</a:t>
            </a:r>
            <a:endParaRPr kumimoji="0" lang="en-US" altLang="zh-CN"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a:p>
            <a:pPr marL="92075" marR="0" lvl="0" indent="-92075" algn="l" defTabSz="914400" rtl="0" eaLnBrk="1" fontAlgn="auto" latinLnBrk="0" hangingPunct="1">
              <a:lnSpc>
                <a:spcPct val="150000"/>
              </a:lnSpc>
              <a:spcBef>
                <a:spcPts val="0"/>
              </a:spcBef>
              <a:spcAft>
                <a:spcPts val="600"/>
              </a:spcAft>
              <a:buClrTx/>
              <a:buSzTx/>
              <a:buFont typeface="Arial" panose="020B0604020202020204" pitchFamily="34" charset="0"/>
              <a:buChar char="•"/>
              <a:tabLst/>
              <a:defRPr/>
            </a:pPr>
            <a:r>
              <a:rPr kumimoji="0" lang="zh-CN" altLang="en-US"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房地产开发投资增速仍处低位</a:t>
            </a:r>
          </a:p>
          <a:p>
            <a:pPr marL="92075" marR="0" lvl="0" indent="-92075" algn="l" defTabSz="914400" rtl="0" eaLnBrk="1" fontAlgn="auto" latinLnBrk="0" hangingPunct="1">
              <a:lnSpc>
                <a:spcPct val="150000"/>
              </a:lnSpc>
              <a:spcBef>
                <a:spcPts val="0"/>
              </a:spcBef>
              <a:spcAft>
                <a:spcPts val="600"/>
              </a:spcAft>
              <a:buClrTx/>
              <a:buSzTx/>
              <a:buFont typeface="Arial" panose="020B0604020202020204" pitchFamily="34" charset="0"/>
              <a:buChar char="•"/>
              <a:tabLst/>
              <a:defRPr/>
            </a:pPr>
            <a:endParaRPr kumimoji="0" lang="en-US" altLang="zh-CN"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eaLnBrk="1" fontAlgn="auto" latinLnBrk="0" hangingPunct="1">
              <a:lnSpc>
                <a:spcPct val="150000"/>
              </a:lnSpc>
              <a:spcBef>
                <a:spcPts val="0"/>
              </a:spcBef>
              <a:spcAft>
                <a:spcPts val="600"/>
              </a:spcAft>
              <a:buClrTx/>
              <a:buSzTx/>
              <a:buFont typeface="Arial" panose="020B0604020202020204" pitchFamily="34" charset="0"/>
              <a:buChar char="•"/>
              <a:tabLst/>
              <a:defRPr/>
            </a:pPr>
            <a:endParaRPr kumimoji="0" lang="zh-CN" altLang="en-US"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6" name="图表 5">
            <a:extLst>
              <a:ext uri="{FF2B5EF4-FFF2-40B4-BE49-F238E27FC236}">
                <a16:creationId xmlns:a16="http://schemas.microsoft.com/office/drawing/2014/main" id="{0836507C-7D8E-8E61-4653-99CD7D8E4415}"/>
              </a:ext>
            </a:extLst>
          </p:cNvPr>
          <p:cNvGraphicFramePr/>
          <p:nvPr/>
        </p:nvGraphicFramePr>
        <p:xfrm>
          <a:off x="342899" y="756630"/>
          <a:ext cx="4320000" cy="1728000"/>
        </p:xfrm>
        <a:graphic>
          <a:graphicData uri="http://schemas.openxmlformats.org/drawingml/2006/chart">
            <c:chart xmlns:c="http://schemas.openxmlformats.org/drawingml/2006/chart" xmlns:r="http://schemas.openxmlformats.org/officeDocument/2006/relationships" r:id="rId3"/>
          </a:graphicData>
        </a:graphic>
      </p:graphicFrame>
      <p:sp>
        <p:nvSpPr>
          <p:cNvPr id="17" name="文本占位符 3">
            <a:extLst>
              <a:ext uri="{FF2B5EF4-FFF2-40B4-BE49-F238E27FC236}">
                <a16:creationId xmlns:a16="http://schemas.microsoft.com/office/drawing/2014/main" id="{A70A727F-9A91-140C-DA4D-35E5078B16BC}"/>
              </a:ext>
            </a:extLst>
          </p:cNvPr>
          <p:cNvSpPr txBox="1">
            <a:spLocks/>
          </p:cNvSpPr>
          <p:nvPr/>
        </p:nvSpPr>
        <p:spPr>
          <a:xfrm>
            <a:off x="215900" y="6613842"/>
            <a:ext cx="5548429" cy="21526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a:ln>
                  <a:noFill/>
                </a:ln>
                <a:solidFill>
                  <a:srgbClr val="F0F0F0">
                    <a:lumMod val="75000"/>
                  </a:srgbClr>
                </a:solidFill>
                <a:effectLst/>
                <a:uLnTx/>
                <a:uFillTx/>
                <a:ea typeface="微软雅黑 Semibold" panose="020B0702040204020203" charset="-122"/>
                <a:cs typeface="+mn-cs"/>
                <a:sym typeface="+mn-ea"/>
              </a:rPr>
              <a:t>信息来源：国家统计局</a:t>
            </a:r>
          </a:p>
        </p:txBody>
      </p:sp>
      <p:graphicFrame>
        <p:nvGraphicFramePr>
          <p:cNvPr id="18" name="图表 6">
            <a:extLst>
              <a:ext uri="{FF2B5EF4-FFF2-40B4-BE49-F238E27FC236}">
                <a16:creationId xmlns:a16="http://schemas.microsoft.com/office/drawing/2014/main" id="{2BD5C0FA-A23A-FC07-7222-6E8D8A68F781}"/>
              </a:ext>
            </a:extLst>
          </p:cNvPr>
          <p:cNvGraphicFramePr>
            <a:graphicFrameLocks/>
          </p:cNvGraphicFramePr>
          <p:nvPr/>
        </p:nvGraphicFramePr>
        <p:xfrm>
          <a:off x="342899" y="2748639"/>
          <a:ext cx="4320000" cy="1728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9" name="图表 18">
            <a:extLst>
              <a:ext uri="{FF2B5EF4-FFF2-40B4-BE49-F238E27FC236}">
                <a16:creationId xmlns:a16="http://schemas.microsoft.com/office/drawing/2014/main" id="{EC58EF56-073A-8E16-B38A-832AE7448B11}"/>
              </a:ext>
            </a:extLst>
          </p:cNvPr>
          <p:cNvGraphicFramePr/>
          <p:nvPr/>
        </p:nvGraphicFramePr>
        <p:xfrm>
          <a:off x="342899" y="4738211"/>
          <a:ext cx="4320000" cy="1728000"/>
        </p:xfrm>
        <a:graphic>
          <a:graphicData uri="http://schemas.openxmlformats.org/drawingml/2006/chart">
            <c:chart xmlns:c="http://schemas.openxmlformats.org/drawingml/2006/chart" xmlns:r="http://schemas.openxmlformats.org/officeDocument/2006/relationships" r:id="rId5"/>
          </a:graphicData>
        </a:graphic>
      </p:graphicFrame>
      <p:sp>
        <p:nvSpPr>
          <p:cNvPr id="28" name="文本框 27">
            <a:extLst>
              <a:ext uri="{FF2B5EF4-FFF2-40B4-BE49-F238E27FC236}">
                <a16:creationId xmlns:a16="http://schemas.microsoft.com/office/drawing/2014/main" id="{0A0B8D5C-F008-7053-F8E7-7E8444A04C4D}"/>
              </a:ext>
            </a:extLst>
          </p:cNvPr>
          <p:cNvSpPr txBox="1"/>
          <p:nvPr/>
        </p:nvSpPr>
        <p:spPr>
          <a:xfrm>
            <a:off x="2133065" y="639351"/>
            <a:ext cx="919667" cy="261610"/>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1" i="0" u="none" strike="noStrike" kern="1200" cap="none" spc="0" normalizeH="0" baseline="0" noProof="0" dirty="0">
                <a:ln>
                  <a:noFill/>
                </a:ln>
                <a:solidFill>
                  <a:srgbClr val="474747"/>
                </a:solidFill>
                <a:effectLst/>
                <a:uLnTx/>
                <a:uFillTx/>
                <a:latin typeface="Arial"/>
                <a:ea typeface="微软雅黑"/>
                <a:cs typeface="+mn-cs"/>
              </a:rPr>
              <a:t>GDP</a:t>
            </a:r>
            <a:r>
              <a:rPr kumimoji="0" lang="zh-CN" altLang="en-US" sz="1100" b="1" i="0" u="none" strike="noStrike" kern="1200" cap="none" spc="0" normalizeH="0" baseline="0" noProof="0" dirty="0">
                <a:ln>
                  <a:noFill/>
                </a:ln>
                <a:solidFill>
                  <a:srgbClr val="474747"/>
                </a:solidFill>
                <a:effectLst/>
                <a:uLnTx/>
                <a:uFillTx/>
                <a:latin typeface="Arial"/>
                <a:ea typeface="微软雅黑"/>
                <a:cs typeface="+mn-cs"/>
              </a:rPr>
              <a:t>增速</a:t>
            </a:r>
          </a:p>
        </p:txBody>
      </p:sp>
      <p:sp>
        <p:nvSpPr>
          <p:cNvPr id="29" name="文本框 28">
            <a:extLst>
              <a:ext uri="{FF2B5EF4-FFF2-40B4-BE49-F238E27FC236}">
                <a16:creationId xmlns:a16="http://schemas.microsoft.com/office/drawing/2014/main" id="{90B064C0-256C-E61F-3A63-4DC70BB8F780}"/>
              </a:ext>
            </a:extLst>
          </p:cNvPr>
          <p:cNvSpPr txBox="1"/>
          <p:nvPr/>
        </p:nvSpPr>
        <p:spPr>
          <a:xfrm>
            <a:off x="2101446" y="2651147"/>
            <a:ext cx="846720" cy="261610"/>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1" i="0" u="none" strike="noStrike" kern="1200" cap="none" spc="0" normalizeH="0" baseline="0" noProof="0" dirty="0">
                <a:ln>
                  <a:noFill/>
                </a:ln>
                <a:solidFill>
                  <a:srgbClr val="474747"/>
                </a:solidFill>
                <a:effectLst/>
                <a:uLnTx/>
                <a:uFillTx/>
                <a:latin typeface="Arial"/>
                <a:ea typeface="微软雅黑"/>
                <a:cs typeface="+mn-cs"/>
              </a:rPr>
              <a:t>CPI/PPI</a:t>
            </a:r>
            <a:endParaRPr kumimoji="0" lang="zh-CN" altLang="en-US" sz="1100" b="1" i="0" u="none" strike="noStrike" kern="1200" cap="none" spc="0" normalizeH="0" baseline="0" noProof="0" dirty="0">
              <a:ln>
                <a:noFill/>
              </a:ln>
              <a:solidFill>
                <a:srgbClr val="474747"/>
              </a:solidFill>
              <a:effectLst/>
              <a:uLnTx/>
              <a:uFillTx/>
              <a:latin typeface="Arial"/>
              <a:ea typeface="微软雅黑"/>
              <a:cs typeface="+mn-cs"/>
            </a:endParaRPr>
          </a:p>
        </p:txBody>
      </p:sp>
      <p:sp>
        <p:nvSpPr>
          <p:cNvPr id="32" name="文本框 31">
            <a:extLst>
              <a:ext uri="{FF2B5EF4-FFF2-40B4-BE49-F238E27FC236}">
                <a16:creationId xmlns:a16="http://schemas.microsoft.com/office/drawing/2014/main" id="{D3A61FFE-CDD9-54EB-4571-8D18A40B87CC}"/>
              </a:ext>
            </a:extLst>
          </p:cNvPr>
          <p:cNvSpPr txBox="1"/>
          <p:nvPr/>
        </p:nvSpPr>
        <p:spPr>
          <a:xfrm>
            <a:off x="2171319" y="4658692"/>
            <a:ext cx="1013772" cy="261610"/>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srgbClr val="474747"/>
                </a:solidFill>
                <a:effectLst/>
                <a:uLnTx/>
                <a:uFillTx/>
                <a:latin typeface="Arial"/>
                <a:ea typeface="微软雅黑"/>
                <a:cs typeface="+mn-cs"/>
              </a:rPr>
              <a:t>制造业</a:t>
            </a:r>
            <a:r>
              <a:rPr kumimoji="0" lang="en-US" altLang="zh-CN" sz="1100" b="1" i="0" u="none" strike="noStrike" kern="1200" cap="none" spc="0" normalizeH="0" baseline="0" noProof="0" dirty="0">
                <a:ln>
                  <a:noFill/>
                </a:ln>
                <a:solidFill>
                  <a:srgbClr val="474747"/>
                </a:solidFill>
                <a:effectLst/>
                <a:uLnTx/>
                <a:uFillTx/>
                <a:latin typeface="Arial"/>
                <a:ea typeface="微软雅黑"/>
                <a:cs typeface="+mn-cs"/>
              </a:rPr>
              <a:t>PMI</a:t>
            </a:r>
            <a:endParaRPr kumimoji="0" lang="zh-CN" altLang="en-US" sz="1100" b="1" i="0" u="none" strike="noStrike" kern="1200" cap="none" spc="0" normalizeH="0" baseline="0" noProof="0" dirty="0">
              <a:ln>
                <a:noFill/>
              </a:ln>
              <a:solidFill>
                <a:srgbClr val="474747"/>
              </a:solidFill>
              <a:effectLst/>
              <a:uLnTx/>
              <a:uFillTx/>
              <a:latin typeface="Arial"/>
              <a:ea typeface="微软雅黑"/>
              <a:cs typeface="+mn-cs"/>
            </a:endParaRPr>
          </a:p>
        </p:txBody>
      </p:sp>
      <p:sp>
        <p:nvSpPr>
          <p:cNvPr id="58" name="下箭头 12">
            <a:extLst>
              <a:ext uri="{FF2B5EF4-FFF2-40B4-BE49-F238E27FC236}">
                <a16:creationId xmlns:a16="http://schemas.microsoft.com/office/drawing/2014/main" id="{9FD0DCD1-3100-85F0-FA48-FFE6621E24C9}"/>
              </a:ext>
            </a:extLst>
          </p:cNvPr>
          <p:cNvSpPr/>
          <p:nvPr/>
        </p:nvSpPr>
        <p:spPr>
          <a:xfrm rot="16200000">
            <a:off x="3008334" y="646306"/>
            <a:ext cx="286327" cy="277091"/>
          </a:xfrm>
          <a:prstGeom prst="downArrow">
            <a:avLst/>
          </a:prstGeom>
          <a:solidFill>
            <a:schemeClr val="accent3">
              <a:lumMod val="60000"/>
              <a:lumOff val="4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aphicFrame>
        <p:nvGraphicFramePr>
          <p:cNvPr id="33" name="图表 32">
            <a:extLst>
              <a:ext uri="{FF2B5EF4-FFF2-40B4-BE49-F238E27FC236}">
                <a16:creationId xmlns:a16="http://schemas.microsoft.com/office/drawing/2014/main" id="{BD474BF4-6C26-E7FF-2ACD-F4683A7122AD}"/>
              </a:ext>
            </a:extLst>
          </p:cNvPr>
          <p:cNvGraphicFramePr/>
          <p:nvPr/>
        </p:nvGraphicFramePr>
        <p:xfrm>
          <a:off x="4790713" y="2748639"/>
          <a:ext cx="4320000" cy="1728000"/>
        </p:xfrm>
        <a:graphic>
          <a:graphicData uri="http://schemas.openxmlformats.org/drawingml/2006/chart">
            <c:chart xmlns:c="http://schemas.openxmlformats.org/drawingml/2006/chart" xmlns:r="http://schemas.openxmlformats.org/officeDocument/2006/relationships" r:id="rId6"/>
          </a:graphicData>
        </a:graphic>
      </p:graphicFrame>
      <p:sp>
        <p:nvSpPr>
          <p:cNvPr id="34" name="文本框 33">
            <a:extLst>
              <a:ext uri="{FF2B5EF4-FFF2-40B4-BE49-F238E27FC236}">
                <a16:creationId xmlns:a16="http://schemas.microsoft.com/office/drawing/2014/main" id="{627C0112-37E3-DD0F-CFE0-DB29BA45BEC4}"/>
              </a:ext>
            </a:extLst>
          </p:cNvPr>
          <p:cNvSpPr txBox="1"/>
          <p:nvPr/>
        </p:nvSpPr>
        <p:spPr>
          <a:xfrm>
            <a:off x="6383756" y="2639712"/>
            <a:ext cx="1222115" cy="261610"/>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srgbClr val="474747"/>
                </a:solidFill>
                <a:effectLst/>
                <a:uLnTx/>
                <a:uFillTx/>
                <a:latin typeface="Arial"/>
                <a:ea typeface="微软雅黑"/>
                <a:cs typeface="+mn-cs"/>
              </a:rPr>
              <a:t>消费者信心指数</a:t>
            </a:r>
          </a:p>
        </p:txBody>
      </p:sp>
      <p:sp>
        <p:nvSpPr>
          <p:cNvPr id="59" name="下箭头 12">
            <a:extLst>
              <a:ext uri="{FF2B5EF4-FFF2-40B4-BE49-F238E27FC236}">
                <a16:creationId xmlns:a16="http://schemas.microsoft.com/office/drawing/2014/main" id="{A0F2A7EF-2F51-92E2-515F-45C4B2A6401D}"/>
              </a:ext>
            </a:extLst>
          </p:cNvPr>
          <p:cNvSpPr/>
          <p:nvPr/>
        </p:nvSpPr>
        <p:spPr>
          <a:xfrm>
            <a:off x="7589028" y="2634237"/>
            <a:ext cx="286327" cy="277091"/>
          </a:xfrm>
          <a:prstGeom prst="downArrow">
            <a:avLst/>
          </a:prstGeom>
          <a:solidFill>
            <a:srgbClr val="00B05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nvGrpSpPr>
          <p:cNvPr id="10" name="组合 9">
            <a:extLst>
              <a:ext uri="{FF2B5EF4-FFF2-40B4-BE49-F238E27FC236}">
                <a16:creationId xmlns:a16="http://schemas.microsoft.com/office/drawing/2014/main" id="{71B1334C-222E-0CA0-7E1A-D7DCACDC80CD}"/>
              </a:ext>
            </a:extLst>
          </p:cNvPr>
          <p:cNvGrpSpPr/>
          <p:nvPr/>
        </p:nvGrpSpPr>
        <p:grpSpPr>
          <a:xfrm>
            <a:off x="4790713" y="4611982"/>
            <a:ext cx="4320000" cy="1854229"/>
            <a:chOff x="4990738" y="4611982"/>
            <a:chExt cx="4320000" cy="1854229"/>
          </a:xfrm>
        </p:grpSpPr>
        <p:graphicFrame>
          <p:nvGraphicFramePr>
            <p:cNvPr id="44" name="图表 43">
              <a:extLst>
                <a:ext uri="{FF2B5EF4-FFF2-40B4-BE49-F238E27FC236}">
                  <a16:creationId xmlns:a16="http://schemas.microsoft.com/office/drawing/2014/main" id="{0D9E6E29-E59E-EEC0-CFA5-EE5BA5EE62E8}"/>
                </a:ext>
              </a:extLst>
            </p:cNvPr>
            <p:cNvGraphicFramePr/>
            <p:nvPr/>
          </p:nvGraphicFramePr>
          <p:xfrm>
            <a:off x="4990738" y="4738211"/>
            <a:ext cx="4320000" cy="1728000"/>
          </p:xfrm>
          <a:graphic>
            <a:graphicData uri="http://schemas.openxmlformats.org/drawingml/2006/chart">
              <c:chart xmlns:c="http://schemas.openxmlformats.org/drawingml/2006/chart" xmlns:r="http://schemas.openxmlformats.org/officeDocument/2006/relationships" r:id="rId7"/>
            </a:graphicData>
          </a:graphic>
        </p:graphicFrame>
        <p:sp>
          <p:nvSpPr>
            <p:cNvPr id="45" name="文本框 44">
              <a:extLst>
                <a:ext uri="{FF2B5EF4-FFF2-40B4-BE49-F238E27FC236}">
                  <a16:creationId xmlns:a16="http://schemas.microsoft.com/office/drawing/2014/main" id="{72F9A53B-F8F8-5A72-0566-27E48C69B49D}"/>
                </a:ext>
              </a:extLst>
            </p:cNvPr>
            <p:cNvSpPr txBox="1"/>
            <p:nvPr/>
          </p:nvSpPr>
          <p:spPr>
            <a:xfrm>
              <a:off x="6122022" y="4641355"/>
              <a:ext cx="2136131" cy="261610"/>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srgbClr val="474747"/>
                  </a:solidFill>
                  <a:effectLst/>
                  <a:uLnTx/>
                  <a:uFillTx/>
                  <a:latin typeface="Arial"/>
                  <a:ea typeface="微软雅黑"/>
                  <a:cs typeface="+mn-cs"/>
                </a:rPr>
                <a:t>房地产开发</a:t>
              </a:r>
              <a:r>
                <a:rPr kumimoji="0" lang="en-US" altLang="zh-CN" sz="1100" b="1" i="0" u="none" strike="noStrike" kern="1200" cap="none" spc="0" normalizeH="0" baseline="0" noProof="0" dirty="0">
                  <a:ln>
                    <a:noFill/>
                  </a:ln>
                  <a:solidFill>
                    <a:srgbClr val="474747"/>
                  </a:solidFill>
                  <a:effectLst/>
                  <a:uLnTx/>
                  <a:uFillTx/>
                  <a:latin typeface="Arial"/>
                  <a:ea typeface="微软雅黑"/>
                  <a:cs typeface="+mn-cs"/>
                </a:rPr>
                <a:t>/</a:t>
              </a:r>
              <a:r>
                <a:rPr kumimoji="0" lang="zh-CN" altLang="en-US" sz="1100" b="1" i="0" u="none" strike="noStrike" kern="1200" cap="none" spc="0" normalizeH="0" baseline="0" noProof="0" dirty="0">
                  <a:ln>
                    <a:noFill/>
                  </a:ln>
                  <a:solidFill>
                    <a:srgbClr val="474747"/>
                  </a:solidFill>
                  <a:effectLst/>
                  <a:uLnTx/>
                  <a:uFillTx/>
                  <a:latin typeface="Arial"/>
                  <a:ea typeface="微软雅黑"/>
                  <a:cs typeface="+mn-cs"/>
                </a:rPr>
                <a:t>基础设施投资增速</a:t>
              </a:r>
            </a:p>
          </p:txBody>
        </p:sp>
        <p:sp>
          <p:nvSpPr>
            <p:cNvPr id="60" name="下箭头 12">
              <a:extLst>
                <a:ext uri="{FF2B5EF4-FFF2-40B4-BE49-F238E27FC236}">
                  <a16:creationId xmlns:a16="http://schemas.microsoft.com/office/drawing/2014/main" id="{4FEED959-1A5D-BC73-CA36-0CDC81253034}"/>
                </a:ext>
              </a:extLst>
            </p:cNvPr>
            <p:cNvSpPr/>
            <p:nvPr/>
          </p:nvSpPr>
          <p:spPr>
            <a:xfrm>
              <a:off x="8172831" y="4611982"/>
              <a:ext cx="286327" cy="277091"/>
            </a:xfrm>
            <a:prstGeom prst="downArrow">
              <a:avLst/>
            </a:prstGeom>
            <a:solidFill>
              <a:srgbClr val="00B05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62" name="下箭头 12">
            <a:extLst>
              <a:ext uri="{FF2B5EF4-FFF2-40B4-BE49-F238E27FC236}">
                <a16:creationId xmlns:a16="http://schemas.microsoft.com/office/drawing/2014/main" id="{70A2C8AE-4773-4DF1-1393-033D98003572}"/>
              </a:ext>
            </a:extLst>
          </p:cNvPr>
          <p:cNvSpPr/>
          <p:nvPr/>
        </p:nvSpPr>
        <p:spPr>
          <a:xfrm>
            <a:off x="2866289" y="2658613"/>
            <a:ext cx="286327" cy="277091"/>
          </a:xfrm>
          <a:prstGeom prst="downArrow">
            <a:avLst/>
          </a:prstGeom>
          <a:solidFill>
            <a:srgbClr val="00B05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1" name="下箭头 12">
            <a:extLst>
              <a:ext uri="{FF2B5EF4-FFF2-40B4-BE49-F238E27FC236}">
                <a16:creationId xmlns:a16="http://schemas.microsoft.com/office/drawing/2014/main" id="{4D9A07DB-2E11-E832-AECF-A06534BFF5F5}"/>
              </a:ext>
            </a:extLst>
          </p:cNvPr>
          <p:cNvSpPr/>
          <p:nvPr/>
        </p:nvSpPr>
        <p:spPr>
          <a:xfrm rot="10800000">
            <a:off x="3064351" y="4633615"/>
            <a:ext cx="286327" cy="277091"/>
          </a:xfrm>
          <a:prstGeom prst="downArrow">
            <a:avLst/>
          </a:prstGeom>
          <a:solidFill>
            <a:srgbClr val="418AB3">
              <a:lumMod val="10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9" name="箭头: V 形 8">
            <a:extLst>
              <a:ext uri="{FF2B5EF4-FFF2-40B4-BE49-F238E27FC236}">
                <a16:creationId xmlns:a16="http://schemas.microsoft.com/office/drawing/2014/main" id="{CA13EF10-C390-A858-4E28-EB0CDB679CC7}"/>
              </a:ext>
            </a:extLst>
          </p:cNvPr>
          <p:cNvSpPr/>
          <p:nvPr/>
        </p:nvSpPr>
        <p:spPr>
          <a:xfrm>
            <a:off x="9210676" y="2294763"/>
            <a:ext cx="438150" cy="2916936"/>
          </a:xfrm>
          <a:prstGeom prst="chevron">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74747"/>
              </a:solidFill>
              <a:effectLst/>
              <a:uLnTx/>
              <a:uFillTx/>
              <a:latin typeface="Arial"/>
              <a:ea typeface="微软雅黑"/>
              <a:cs typeface="+mn-cs"/>
            </a:endParaRPr>
          </a:p>
        </p:txBody>
      </p:sp>
    </p:spTree>
    <p:extLst>
      <p:ext uri="{BB962C8B-B14F-4D97-AF65-F5344CB8AC3E}">
        <p14:creationId xmlns:p14="http://schemas.microsoft.com/office/powerpoint/2010/main" val="35530218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09EF9008-B29B-C0B7-F27D-42F38D7BAB7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5646D7E-6051-4DE4-AF20-E4E91B587626}" type="slidenum">
              <a:rPr kumimoji="0" lang="zh-CN" altLang="en-US" sz="1000" b="0" i="0" u="none" strike="noStrike" kern="1200" cap="none" spc="0" normalizeH="0" baseline="0" noProof="0" smtClean="0">
                <a:ln>
                  <a:noFill/>
                </a:ln>
                <a:solidFill>
                  <a:srgbClr val="474747">
                    <a:tint val="75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000" b="0" i="0" u="none" strike="noStrike" kern="1200" cap="none" spc="0" normalizeH="0" baseline="0" noProof="0">
              <a:ln>
                <a:noFill/>
              </a:ln>
              <a:solidFill>
                <a:srgbClr val="474747">
                  <a:tint val="75000"/>
                </a:srgbClr>
              </a:solidFill>
              <a:effectLst/>
              <a:uLnTx/>
              <a:uFillTx/>
              <a:latin typeface="Arial"/>
              <a:ea typeface="微软雅黑"/>
              <a:cs typeface="+mn-cs"/>
            </a:endParaRPr>
          </a:p>
        </p:txBody>
      </p:sp>
      <p:sp>
        <p:nvSpPr>
          <p:cNvPr id="3" name="文本占位符 2">
            <a:extLst>
              <a:ext uri="{FF2B5EF4-FFF2-40B4-BE49-F238E27FC236}">
                <a16:creationId xmlns:a16="http://schemas.microsoft.com/office/drawing/2014/main" id="{62BA6CC3-BC74-50E2-977D-11082333E997}"/>
              </a:ext>
            </a:extLst>
          </p:cNvPr>
          <p:cNvSpPr>
            <a:spLocks noGrp="1"/>
          </p:cNvSpPr>
          <p:nvPr>
            <p:ph type="body" sz="quarter" idx="13"/>
          </p:nvPr>
        </p:nvSpPr>
        <p:spPr>
          <a:xfrm>
            <a:off x="466725" y="116534"/>
            <a:ext cx="6667406" cy="341313"/>
          </a:xfrm>
        </p:spPr>
        <p:txBody>
          <a:bodyPr/>
          <a:lstStyle/>
          <a:p>
            <a:r>
              <a:rPr lang="zh-CN" altLang="en-US" sz="2000" b="1" dirty="0">
                <a:latin typeface="+mn-ea"/>
              </a:rPr>
              <a:t>市场销量预测</a:t>
            </a:r>
            <a:r>
              <a:rPr lang="en-US" altLang="zh-CN" sz="2000" b="1" dirty="0">
                <a:latin typeface="+mn-ea"/>
              </a:rPr>
              <a:t>——</a:t>
            </a:r>
            <a:r>
              <a:rPr lang="zh-CN" altLang="en-US" sz="2000" b="1" dirty="0">
                <a:latin typeface="+mn-ea"/>
              </a:rPr>
              <a:t>轻商整体市场预测</a:t>
            </a:r>
            <a:endParaRPr lang="zh-CN" altLang="en-US" dirty="0"/>
          </a:p>
        </p:txBody>
      </p:sp>
      <p:sp>
        <p:nvSpPr>
          <p:cNvPr id="4" name="文本占位符 3">
            <a:extLst>
              <a:ext uri="{FF2B5EF4-FFF2-40B4-BE49-F238E27FC236}">
                <a16:creationId xmlns:a16="http://schemas.microsoft.com/office/drawing/2014/main" id="{877B268D-6107-7340-670B-91696217C125}"/>
              </a:ext>
            </a:extLst>
          </p:cNvPr>
          <p:cNvSpPr txBox="1">
            <a:spLocks/>
          </p:cNvSpPr>
          <p:nvPr/>
        </p:nvSpPr>
        <p:spPr>
          <a:xfrm>
            <a:off x="438522" y="6553030"/>
            <a:ext cx="4451084" cy="21526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a:ln>
                  <a:noFill/>
                </a:ln>
                <a:solidFill>
                  <a:srgbClr val="F0F0F0">
                    <a:lumMod val="75000"/>
                  </a:srgbClr>
                </a:solidFill>
                <a:effectLst/>
                <a:uLnTx/>
                <a:uFillTx/>
                <a:ea typeface="微软雅黑 Semibold" panose="020B0702040204020203" charset="-122"/>
                <a:cs typeface="+mn-cs"/>
                <a:sym typeface="+mn-ea"/>
              </a:rPr>
              <a:t>数据来源： </a:t>
            </a:r>
            <a:r>
              <a:rPr kumimoji="0" lang="en-US" altLang="zh-CN" sz="900" b="0" i="0" u="none" strike="noStrike" kern="1200" cap="none" spc="0" normalizeH="0" baseline="0" noProof="0" dirty="0">
                <a:ln>
                  <a:noFill/>
                </a:ln>
                <a:solidFill>
                  <a:srgbClr val="F0F0F0">
                    <a:lumMod val="75000"/>
                  </a:srgbClr>
                </a:solidFill>
                <a:effectLst/>
                <a:uLnTx/>
                <a:uFillTx/>
                <a:ea typeface="微软雅黑 Semibold" panose="020B0702040204020203" charset="-122"/>
                <a:cs typeface="+mn-cs"/>
                <a:sym typeface="+mn-ea"/>
              </a:rPr>
              <a:t>KERUI</a:t>
            </a:r>
            <a:r>
              <a:rPr kumimoji="0" lang="zh-CN" altLang="en-US" sz="900" b="0" i="0" u="none" strike="noStrike" kern="1200" cap="none" spc="0" normalizeH="0" baseline="0" noProof="0" dirty="0">
                <a:ln>
                  <a:noFill/>
                </a:ln>
                <a:solidFill>
                  <a:srgbClr val="F0F0F0">
                    <a:lumMod val="75000"/>
                  </a:srgbClr>
                </a:solidFill>
                <a:effectLst/>
                <a:uLnTx/>
                <a:uFillTx/>
                <a:ea typeface="微软雅黑 Semibold" panose="020B0702040204020203" charset="-122"/>
                <a:cs typeface="+mn-cs"/>
                <a:sym typeface="+mn-ea"/>
              </a:rPr>
              <a:t>数据</a:t>
            </a:r>
            <a:r>
              <a:rPr kumimoji="0" lang="en-US" altLang="zh-CN" sz="900" b="0" i="0" u="none" strike="noStrike" kern="1200" cap="none" spc="0" normalizeH="0" baseline="0" noProof="0" dirty="0">
                <a:ln>
                  <a:noFill/>
                </a:ln>
                <a:solidFill>
                  <a:srgbClr val="F0F0F0">
                    <a:lumMod val="75000"/>
                  </a:srgbClr>
                </a:solidFill>
                <a:effectLst/>
                <a:uLnTx/>
                <a:uFillTx/>
                <a:ea typeface="微软雅黑 Semibold" panose="020B0702040204020203" charset="-122"/>
                <a:cs typeface="+mn-cs"/>
                <a:sym typeface="+mn-ea"/>
              </a:rPr>
              <a:t>-</a:t>
            </a:r>
            <a:r>
              <a:rPr kumimoji="0" lang="zh-CN" altLang="en-US" sz="900" b="0" i="0" u="none" strike="noStrike" kern="1200" cap="none" spc="0" normalizeH="0" baseline="0" noProof="0" dirty="0">
                <a:ln>
                  <a:noFill/>
                </a:ln>
                <a:solidFill>
                  <a:srgbClr val="F0F0F0">
                    <a:lumMod val="75000"/>
                  </a:srgbClr>
                </a:solidFill>
                <a:effectLst/>
                <a:uLnTx/>
                <a:uFillTx/>
                <a:ea typeface="微软雅黑 Semibold" panose="020B0702040204020203" charset="-122"/>
                <a:cs typeface="+mn-cs"/>
                <a:sym typeface="+mn-ea"/>
              </a:rPr>
              <a:t>中国商用车市场预测数据</a:t>
            </a:r>
          </a:p>
        </p:txBody>
      </p:sp>
      <p:sp>
        <p:nvSpPr>
          <p:cNvPr id="5" name="文本占位符 12">
            <a:extLst>
              <a:ext uri="{FF2B5EF4-FFF2-40B4-BE49-F238E27FC236}">
                <a16:creationId xmlns:a16="http://schemas.microsoft.com/office/drawing/2014/main" id="{9A124A99-D146-7E17-3395-7FA913880ED3}"/>
              </a:ext>
            </a:extLst>
          </p:cNvPr>
          <p:cNvSpPr txBox="1">
            <a:spLocks/>
          </p:cNvSpPr>
          <p:nvPr/>
        </p:nvSpPr>
        <p:spPr>
          <a:xfrm>
            <a:off x="466725" y="5305492"/>
            <a:ext cx="10967988" cy="1043927"/>
          </a:xfrm>
          <a:prstGeom prst="rect">
            <a:avLst/>
          </a:prstGeom>
        </p:spPr>
        <p:txBody>
          <a:bodyPr>
            <a:noAutofit/>
          </a:bodyPr>
          <a:lstStyle>
            <a:defPPr>
              <a:defRPr lang="zh-CN"/>
            </a:defPPr>
            <a:lvl1pPr marL="228600" lvl="0" indent="-228600">
              <a:lnSpc>
                <a:spcPts val="1600"/>
              </a:lnSpc>
              <a:spcBef>
                <a:spcPts val="0"/>
              </a:spcBef>
              <a:spcAft>
                <a:spcPts val="600"/>
              </a:spcAft>
              <a:buFont typeface="Arial" panose="020B0604020202020204" pitchFamily="34" charset="0"/>
              <a:buChar char="•"/>
              <a:defRPr sz="1200" b="1">
                <a:solidFill>
                  <a:schemeClr val="tx2">
                    <a:lumMod val="75000"/>
                  </a:scheme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atin typeface="微软雅黑 Semibold" panose="020B0702040204020203" charset="-122"/>
                <a:ea typeface="微软雅黑 Semibold" panose="020B0702040204020203" charset="-122"/>
              </a:defRPr>
            </a:lvl2pPr>
            <a:lvl3pPr marL="1143000" indent="-228600">
              <a:lnSpc>
                <a:spcPct val="90000"/>
              </a:lnSpc>
              <a:spcBef>
                <a:spcPts val="500"/>
              </a:spcBef>
              <a:buFont typeface="Arial" panose="020B0604020202020204" pitchFamily="34" charset="0"/>
              <a:buChar char="•"/>
              <a:defRPr sz="2000">
                <a:latin typeface="微软雅黑 Semibold" panose="020B0702040204020203" charset="-122"/>
                <a:ea typeface="微软雅黑 Semibold" panose="020B0702040204020203" charset="-122"/>
              </a:defRPr>
            </a:lvl3pPr>
            <a:lvl4pPr marL="1600200" indent="-228600">
              <a:lnSpc>
                <a:spcPct val="90000"/>
              </a:lnSpc>
              <a:spcBef>
                <a:spcPts val="500"/>
              </a:spcBef>
              <a:buFont typeface="Arial" panose="020B0604020202020204" pitchFamily="34" charset="0"/>
              <a:buChar char="•"/>
              <a:defRPr>
                <a:latin typeface="微软雅黑 Semibold" panose="020B0702040204020203" charset="-122"/>
                <a:ea typeface="微软雅黑 Semibold" panose="020B0702040204020203" charset="-122"/>
              </a:defRPr>
            </a:lvl4pPr>
            <a:lvl5pPr marL="2057400" indent="-228600">
              <a:lnSpc>
                <a:spcPct val="90000"/>
              </a:lnSpc>
              <a:spcBef>
                <a:spcPts val="500"/>
              </a:spcBef>
              <a:buFont typeface="Arial" panose="020B0604020202020204" pitchFamily="34" charset="0"/>
              <a:buChar char="•"/>
              <a:defRPr>
                <a:latin typeface="微软雅黑 Semibold" panose="020B0702040204020203" charset="-122"/>
                <a:ea typeface="微软雅黑 Semibold" panose="020B0702040204020203"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altLang="zh-CN" sz="1400" b="1"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2024</a:t>
            </a:r>
            <a:r>
              <a:rPr kumimoji="0" lang="zh-CN" altLang="en-US" sz="1400" b="1"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年在</a:t>
            </a:r>
            <a:r>
              <a:rPr kumimoji="0" lang="en-US" altLang="zh-CN" sz="1400" b="1"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2023</a:t>
            </a:r>
            <a:r>
              <a:rPr kumimoji="0" lang="zh-CN" altLang="en-US" sz="1400" b="1"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年基础上平稳发展，政府将持续加大投资力度，扩大内需市场，促进经济“稳健” 发展，电商消费比重将进一步提升，拉动城配物流、城乡物流需求进一步增长。国六升级及蓝牌新规形成库存逐渐销清、同时货车行业国四面临淘汰、都对合规产品起到一定的拉动作用，轻量化、新能源城市物流、冷链运输等中高端需求也将带动轻卡市场的产品升级和结构性增长。但另一方面，地缘冲突仍未得到有效控制，国际经济不确定性增强，仍处于下行阶段。国内房地产低迷、消费者消费信心不足，社会消费品零售仍未复苏等制约轻商产品的销量。预计</a:t>
            </a:r>
            <a:r>
              <a:rPr kumimoji="0" lang="en-US" altLang="zh-CN" sz="1400" b="1"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2024</a:t>
            </a:r>
            <a:r>
              <a:rPr kumimoji="0" lang="zh-CN" altLang="en-US" sz="1400" b="1"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年轻商市场整体呈现平稳，全年累计销量预计为</a:t>
            </a:r>
            <a:r>
              <a:rPr kumimoji="0" lang="en-US" altLang="zh-CN" sz="1400" b="1"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282</a:t>
            </a:r>
            <a:r>
              <a:rPr kumimoji="0" lang="zh-CN" altLang="en-US" sz="1400" b="1"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万辆，同比下滑</a:t>
            </a:r>
            <a:r>
              <a:rPr kumimoji="0" lang="en-US" altLang="zh-CN" sz="1400" b="1"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3.3%</a:t>
            </a:r>
            <a:r>
              <a:rPr kumimoji="0" lang="zh-CN" altLang="en-US" sz="1400" b="1"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a:t>
            </a:r>
            <a:endParaRPr kumimoji="0" lang="en-US" altLang="zh-CN" sz="1400" b="1"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grpSp>
        <p:nvGrpSpPr>
          <p:cNvPr id="6" name="组合 5">
            <a:extLst>
              <a:ext uri="{FF2B5EF4-FFF2-40B4-BE49-F238E27FC236}">
                <a16:creationId xmlns:a16="http://schemas.microsoft.com/office/drawing/2014/main" id="{DA516D88-EF51-62F1-4F11-A09DDD299331}"/>
              </a:ext>
            </a:extLst>
          </p:cNvPr>
          <p:cNvGrpSpPr/>
          <p:nvPr/>
        </p:nvGrpSpPr>
        <p:grpSpPr>
          <a:xfrm>
            <a:off x="275889" y="664364"/>
            <a:ext cx="11640222" cy="4567512"/>
            <a:chOff x="275889" y="664364"/>
            <a:chExt cx="11640222" cy="4859743"/>
          </a:xfrm>
        </p:grpSpPr>
        <p:graphicFrame>
          <p:nvGraphicFramePr>
            <p:cNvPr id="7" name="图表 6">
              <a:extLst>
                <a:ext uri="{FF2B5EF4-FFF2-40B4-BE49-F238E27FC236}">
                  <a16:creationId xmlns:a16="http://schemas.microsoft.com/office/drawing/2014/main" id="{8C2C4B19-3B51-EFA5-34C8-2BB0808066ED}"/>
                </a:ext>
              </a:extLst>
            </p:cNvPr>
            <p:cNvGraphicFramePr/>
            <p:nvPr/>
          </p:nvGraphicFramePr>
          <p:xfrm>
            <a:off x="275889" y="1132951"/>
            <a:ext cx="11640222" cy="4391156"/>
          </p:xfrm>
          <a:graphic>
            <a:graphicData uri="http://schemas.openxmlformats.org/drawingml/2006/chart">
              <c:chart xmlns:c="http://schemas.openxmlformats.org/drawingml/2006/chart" xmlns:r="http://schemas.openxmlformats.org/officeDocument/2006/relationships" r:id="rId2"/>
            </a:graphicData>
          </a:graphic>
        </p:graphicFrame>
        <p:grpSp>
          <p:nvGrpSpPr>
            <p:cNvPr id="8" name="组合 7">
              <a:extLst>
                <a:ext uri="{FF2B5EF4-FFF2-40B4-BE49-F238E27FC236}">
                  <a16:creationId xmlns:a16="http://schemas.microsoft.com/office/drawing/2014/main" id="{4C757903-55E5-3D1E-4915-9BA46D2B78A5}"/>
                </a:ext>
              </a:extLst>
            </p:cNvPr>
            <p:cNvGrpSpPr/>
            <p:nvPr/>
          </p:nvGrpSpPr>
          <p:grpSpPr>
            <a:xfrm>
              <a:off x="1052505" y="664364"/>
              <a:ext cx="10285244" cy="3785088"/>
              <a:chOff x="1052505" y="664364"/>
              <a:chExt cx="10285244" cy="3785088"/>
            </a:xfrm>
          </p:grpSpPr>
          <p:cxnSp>
            <p:nvCxnSpPr>
              <p:cNvPr id="9" name="直接连接符 8">
                <a:extLst>
                  <a:ext uri="{FF2B5EF4-FFF2-40B4-BE49-F238E27FC236}">
                    <a16:creationId xmlns:a16="http://schemas.microsoft.com/office/drawing/2014/main" id="{9641B8CA-B706-80B6-B3D9-E97AF838F0E5}"/>
                  </a:ext>
                </a:extLst>
              </p:cNvPr>
              <p:cNvCxnSpPr>
                <a:cxnSpLocks/>
              </p:cNvCxnSpPr>
              <p:nvPr/>
            </p:nvCxnSpPr>
            <p:spPr>
              <a:xfrm>
                <a:off x="4143388" y="1620104"/>
                <a:ext cx="0" cy="2829348"/>
              </a:xfrm>
              <a:prstGeom prst="line">
                <a:avLst/>
              </a:prstGeom>
              <a:noFill/>
              <a:ln w="6350" cap="flat" cmpd="sng" algn="ctr">
                <a:solidFill>
                  <a:srgbClr val="8B1F1D"/>
                </a:solidFill>
                <a:prstDash val="dash"/>
                <a:miter lim="800000"/>
              </a:ln>
              <a:effectLst/>
            </p:spPr>
          </p:cxnSp>
          <p:cxnSp>
            <p:nvCxnSpPr>
              <p:cNvPr id="10" name="直接连接符 9">
                <a:extLst>
                  <a:ext uri="{FF2B5EF4-FFF2-40B4-BE49-F238E27FC236}">
                    <a16:creationId xmlns:a16="http://schemas.microsoft.com/office/drawing/2014/main" id="{3CFF07DE-3D84-2981-DB5E-A3D864435F77}"/>
                  </a:ext>
                </a:extLst>
              </p:cNvPr>
              <p:cNvCxnSpPr>
                <a:cxnSpLocks/>
              </p:cNvCxnSpPr>
              <p:nvPr/>
            </p:nvCxnSpPr>
            <p:spPr>
              <a:xfrm>
                <a:off x="6863558" y="1620104"/>
                <a:ext cx="0" cy="2763360"/>
              </a:xfrm>
              <a:prstGeom prst="line">
                <a:avLst/>
              </a:prstGeom>
              <a:noFill/>
              <a:ln w="6350" cap="flat" cmpd="sng" algn="ctr">
                <a:solidFill>
                  <a:srgbClr val="8B1F1D"/>
                </a:solidFill>
                <a:prstDash val="dash"/>
                <a:miter lim="800000"/>
              </a:ln>
              <a:effectLst/>
            </p:spPr>
          </p:cxnSp>
          <p:cxnSp>
            <p:nvCxnSpPr>
              <p:cNvPr id="11" name="直接连接符 10">
                <a:extLst>
                  <a:ext uri="{FF2B5EF4-FFF2-40B4-BE49-F238E27FC236}">
                    <a16:creationId xmlns:a16="http://schemas.microsoft.com/office/drawing/2014/main" id="{D093D23C-3D71-F180-6464-626F17754456}"/>
                  </a:ext>
                </a:extLst>
              </p:cNvPr>
              <p:cNvCxnSpPr>
                <a:cxnSpLocks/>
              </p:cNvCxnSpPr>
              <p:nvPr/>
            </p:nvCxnSpPr>
            <p:spPr>
              <a:xfrm>
                <a:off x="9639438" y="1607965"/>
                <a:ext cx="0" cy="2813206"/>
              </a:xfrm>
              <a:prstGeom prst="line">
                <a:avLst/>
              </a:prstGeom>
              <a:noFill/>
              <a:ln w="6350" cap="flat" cmpd="sng" algn="ctr">
                <a:solidFill>
                  <a:srgbClr val="8B1F1D"/>
                </a:solidFill>
                <a:prstDash val="dash"/>
                <a:miter lim="800000"/>
              </a:ln>
              <a:effectLst/>
            </p:spPr>
          </p:cxnSp>
          <p:cxnSp>
            <p:nvCxnSpPr>
              <p:cNvPr id="12" name="直接箭头连接符 11">
                <a:extLst>
                  <a:ext uri="{FF2B5EF4-FFF2-40B4-BE49-F238E27FC236}">
                    <a16:creationId xmlns:a16="http://schemas.microsoft.com/office/drawing/2014/main" id="{5DF3034B-2F12-A489-2B47-F3B3FE5512BE}"/>
                  </a:ext>
                </a:extLst>
              </p:cNvPr>
              <p:cNvCxnSpPr>
                <a:cxnSpLocks/>
              </p:cNvCxnSpPr>
              <p:nvPr/>
            </p:nvCxnSpPr>
            <p:spPr>
              <a:xfrm>
                <a:off x="7005815" y="1588926"/>
                <a:ext cx="2577913" cy="238465"/>
              </a:xfrm>
              <a:prstGeom prst="straightConnector1">
                <a:avLst/>
              </a:prstGeom>
              <a:noFill/>
              <a:ln w="6350" cap="flat" cmpd="sng" algn="ctr">
                <a:solidFill>
                  <a:srgbClr val="FFFFFF">
                    <a:lumMod val="50000"/>
                  </a:srgbClr>
                </a:solidFill>
                <a:prstDash val="solid"/>
                <a:miter lim="800000"/>
                <a:tailEnd type="triangle"/>
              </a:ln>
              <a:effectLst/>
            </p:spPr>
          </p:cxnSp>
          <p:sp>
            <p:nvSpPr>
              <p:cNvPr id="13" name="文本框 12">
                <a:extLst>
                  <a:ext uri="{FF2B5EF4-FFF2-40B4-BE49-F238E27FC236}">
                    <a16:creationId xmlns:a16="http://schemas.microsoft.com/office/drawing/2014/main" id="{54E5C616-04BD-6FA1-15C2-2A9D57B93652}"/>
                  </a:ext>
                </a:extLst>
              </p:cNvPr>
              <p:cNvSpPr txBox="1"/>
              <p:nvPr/>
            </p:nvSpPr>
            <p:spPr>
              <a:xfrm>
                <a:off x="4361240" y="1111851"/>
                <a:ext cx="2100746" cy="307777"/>
              </a:xfrm>
              <a:prstGeom prst="rect">
                <a:avLst/>
              </a:prstGeom>
              <a:solidFill>
                <a:srgbClr val="D9D9D9">
                  <a:alpha val="69804"/>
                </a:srgb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8B1F1D"/>
                    </a:solidFill>
                    <a:effectLst/>
                    <a:uLnTx/>
                    <a:uFillTx/>
                    <a:latin typeface="Arial"/>
                    <a:ea typeface="微软雅黑"/>
                    <a:cs typeface="+mn-cs"/>
                  </a:rPr>
                  <a:t>政策推动、换挡转型</a:t>
                </a:r>
                <a:endParaRPr kumimoji="0" lang="en-US" altLang="zh-CN" sz="1400" b="1" i="0" u="none" strike="noStrike" kern="0" cap="none" spc="0" normalizeH="0" baseline="0" noProof="0" dirty="0">
                  <a:ln>
                    <a:noFill/>
                  </a:ln>
                  <a:solidFill>
                    <a:srgbClr val="8B1F1D"/>
                  </a:solidFill>
                  <a:effectLst/>
                  <a:uLnTx/>
                  <a:uFillTx/>
                  <a:latin typeface="Arial"/>
                  <a:ea typeface="微软雅黑"/>
                  <a:cs typeface="+mn-cs"/>
                </a:endParaRPr>
              </a:p>
            </p:txBody>
          </p:sp>
          <p:sp>
            <p:nvSpPr>
              <p:cNvPr id="14" name="文本框 13">
                <a:extLst>
                  <a:ext uri="{FF2B5EF4-FFF2-40B4-BE49-F238E27FC236}">
                    <a16:creationId xmlns:a16="http://schemas.microsoft.com/office/drawing/2014/main" id="{D10461E2-23F4-843C-334C-A66AC62FC963}"/>
                  </a:ext>
                </a:extLst>
              </p:cNvPr>
              <p:cNvSpPr txBox="1"/>
              <p:nvPr/>
            </p:nvSpPr>
            <p:spPr>
              <a:xfrm>
                <a:off x="9639438" y="1109229"/>
                <a:ext cx="1698309" cy="307777"/>
              </a:xfrm>
              <a:prstGeom prst="rect">
                <a:avLst/>
              </a:prstGeom>
              <a:solidFill>
                <a:srgbClr val="D9D9D9">
                  <a:alpha val="69804"/>
                </a:srgb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8B1F1D"/>
                    </a:solidFill>
                    <a:effectLst/>
                    <a:uLnTx/>
                    <a:uFillTx/>
                    <a:latin typeface="Arial"/>
                    <a:ea typeface="微软雅黑"/>
                    <a:cs typeface="+mn-cs"/>
                  </a:rPr>
                  <a:t>多能源、创新定制</a:t>
                </a:r>
                <a:endParaRPr kumimoji="0" lang="en-US" altLang="zh-CN" sz="1400" b="1" i="0" u="none" strike="noStrike" kern="0" cap="none" spc="0" normalizeH="0" baseline="0" noProof="0" dirty="0">
                  <a:ln>
                    <a:noFill/>
                  </a:ln>
                  <a:solidFill>
                    <a:srgbClr val="8B1F1D"/>
                  </a:solidFill>
                  <a:effectLst/>
                  <a:uLnTx/>
                  <a:uFillTx/>
                  <a:latin typeface="Arial"/>
                  <a:ea typeface="微软雅黑"/>
                  <a:cs typeface="+mn-cs"/>
                </a:endParaRPr>
              </a:p>
            </p:txBody>
          </p:sp>
          <p:cxnSp>
            <p:nvCxnSpPr>
              <p:cNvPr id="15" name="直接箭头连接符 14">
                <a:extLst>
                  <a:ext uri="{FF2B5EF4-FFF2-40B4-BE49-F238E27FC236}">
                    <a16:creationId xmlns:a16="http://schemas.microsoft.com/office/drawing/2014/main" id="{509B82D9-8FDF-D02B-E663-228D8FF14443}"/>
                  </a:ext>
                </a:extLst>
              </p:cNvPr>
              <p:cNvCxnSpPr>
                <a:cxnSpLocks/>
              </p:cNvCxnSpPr>
              <p:nvPr/>
            </p:nvCxnSpPr>
            <p:spPr>
              <a:xfrm flipV="1">
                <a:off x="4361240" y="1576439"/>
                <a:ext cx="2199816" cy="313776"/>
              </a:xfrm>
              <a:prstGeom prst="straightConnector1">
                <a:avLst/>
              </a:prstGeom>
              <a:noFill/>
              <a:ln w="6350" cap="flat" cmpd="sng" algn="ctr">
                <a:solidFill>
                  <a:srgbClr val="FFFFFF">
                    <a:lumMod val="50000"/>
                  </a:srgbClr>
                </a:solidFill>
                <a:prstDash val="solid"/>
                <a:miter lim="800000"/>
                <a:tailEnd type="triangle"/>
              </a:ln>
              <a:effectLst/>
            </p:spPr>
          </p:cxnSp>
          <p:cxnSp>
            <p:nvCxnSpPr>
              <p:cNvPr id="16" name="直接箭头连接符 15">
                <a:extLst>
                  <a:ext uri="{FF2B5EF4-FFF2-40B4-BE49-F238E27FC236}">
                    <a16:creationId xmlns:a16="http://schemas.microsoft.com/office/drawing/2014/main" id="{4A4210B5-34FE-F603-800E-6D6CF92277AA}"/>
                  </a:ext>
                </a:extLst>
              </p:cNvPr>
              <p:cNvCxnSpPr>
                <a:cxnSpLocks/>
              </p:cNvCxnSpPr>
              <p:nvPr/>
            </p:nvCxnSpPr>
            <p:spPr>
              <a:xfrm>
                <a:off x="1529763" y="1569388"/>
                <a:ext cx="2613625" cy="356914"/>
              </a:xfrm>
              <a:prstGeom prst="straightConnector1">
                <a:avLst/>
              </a:prstGeom>
              <a:noFill/>
              <a:ln w="6350" cap="flat" cmpd="sng" algn="ctr">
                <a:solidFill>
                  <a:srgbClr val="FFFFFF">
                    <a:lumMod val="50000"/>
                  </a:srgbClr>
                </a:solidFill>
                <a:prstDash val="solid"/>
                <a:miter lim="800000"/>
                <a:tailEnd type="triangle"/>
              </a:ln>
              <a:effectLst/>
            </p:spPr>
          </p:cxnSp>
          <p:sp>
            <p:nvSpPr>
              <p:cNvPr id="17" name="文本框 16">
                <a:extLst>
                  <a:ext uri="{FF2B5EF4-FFF2-40B4-BE49-F238E27FC236}">
                    <a16:creationId xmlns:a16="http://schemas.microsoft.com/office/drawing/2014/main" id="{BC79973A-8A76-124D-406A-46C33787B00C}"/>
                  </a:ext>
                </a:extLst>
              </p:cNvPr>
              <p:cNvSpPr txBox="1"/>
              <p:nvPr/>
            </p:nvSpPr>
            <p:spPr>
              <a:xfrm>
                <a:off x="1682211" y="1132951"/>
                <a:ext cx="2119944" cy="307777"/>
              </a:xfrm>
              <a:prstGeom prst="rect">
                <a:avLst/>
              </a:prstGeom>
              <a:solidFill>
                <a:srgbClr val="D9D9D9">
                  <a:alpha val="69804"/>
                </a:srgb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8B1F1D"/>
                    </a:solidFill>
                    <a:effectLst/>
                    <a:uLnTx/>
                    <a:uFillTx/>
                    <a:latin typeface="Arial"/>
                    <a:ea typeface="微软雅黑"/>
                    <a:cs typeface="+mn-cs"/>
                  </a:rPr>
                  <a:t>结构调整、转型酝酿</a:t>
                </a:r>
              </a:p>
            </p:txBody>
          </p:sp>
          <p:sp>
            <p:nvSpPr>
              <p:cNvPr id="18" name="文本框 17">
                <a:extLst>
                  <a:ext uri="{FF2B5EF4-FFF2-40B4-BE49-F238E27FC236}">
                    <a16:creationId xmlns:a16="http://schemas.microsoft.com/office/drawing/2014/main" id="{2801399C-7845-6CBF-4D9F-CB61B9189644}"/>
                  </a:ext>
                </a:extLst>
              </p:cNvPr>
              <p:cNvSpPr txBox="1"/>
              <p:nvPr/>
            </p:nvSpPr>
            <p:spPr>
              <a:xfrm>
                <a:off x="4523437" y="664364"/>
                <a:ext cx="3639671" cy="31797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600" b="1" i="0" u="none" strike="noStrike" kern="1200" spc="0" baseline="0">
                    <a:solidFill>
                      <a:srgbClr val="595959"/>
                    </a:solidFill>
                    <a:latin typeface="微软雅黑" panose="020B0503020204020204" pitchFamily="34" charset="-122"/>
                    <a:ea typeface="微软雅黑" panose="020B0503020204020204" pitchFamily="34" charset="-122"/>
                    <a:cs typeface="+mn-cs"/>
                  </a:defRPr>
                </a:pPr>
                <a:r>
                  <a:rPr kumimoji="0" lang="zh-CN" altLang="en-US" sz="16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轻型商用车</a:t>
                </a:r>
                <a:r>
                  <a:rPr kumimoji="0" lang="zh-CN" altLang="zh-CN" sz="16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市场销量预测（万辆）</a:t>
                </a:r>
              </a:p>
            </p:txBody>
          </p:sp>
          <p:sp>
            <p:nvSpPr>
              <p:cNvPr id="19" name="文本框 18">
                <a:extLst>
                  <a:ext uri="{FF2B5EF4-FFF2-40B4-BE49-F238E27FC236}">
                    <a16:creationId xmlns:a16="http://schemas.microsoft.com/office/drawing/2014/main" id="{BD2AAACE-A5AF-3A32-15DE-2E24E10D99E1}"/>
                  </a:ext>
                </a:extLst>
              </p:cNvPr>
              <p:cNvSpPr txBox="1"/>
              <p:nvPr/>
            </p:nvSpPr>
            <p:spPr>
              <a:xfrm>
                <a:off x="6957363" y="1121027"/>
                <a:ext cx="2501269" cy="307777"/>
              </a:xfrm>
              <a:prstGeom prst="rect">
                <a:avLst/>
              </a:prstGeom>
              <a:solidFill>
                <a:srgbClr val="D9D9D9">
                  <a:alpha val="69804"/>
                </a:srgb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8B1F1D"/>
                    </a:solidFill>
                    <a:effectLst/>
                    <a:uLnTx/>
                    <a:uFillTx/>
                    <a:latin typeface="Arial"/>
                    <a:ea typeface="微软雅黑"/>
                    <a:cs typeface="+mn-cs"/>
                  </a:rPr>
                  <a:t>沉淀调整、平稳修复</a:t>
                </a:r>
              </a:p>
            </p:txBody>
          </p:sp>
          <p:cxnSp>
            <p:nvCxnSpPr>
              <p:cNvPr id="20" name="直接箭头连接符 19">
                <a:extLst>
                  <a:ext uri="{FF2B5EF4-FFF2-40B4-BE49-F238E27FC236}">
                    <a16:creationId xmlns:a16="http://schemas.microsoft.com/office/drawing/2014/main" id="{35F7FB8F-A43D-A2EA-3F87-A7A6E0019110}"/>
                  </a:ext>
                </a:extLst>
              </p:cNvPr>
              <p:cNvCxnSpPr>
                <a:cxnSpLocks/>
              </p:cNvCxnSpPr>
              <p:nvPr/>
            </p:nvCxnSpPr>
            <p:spPr>
              <a:xfrm flipV="1">
                <a:off x="9736266" y="1643402"/>
                <a:ext cx="1601483" cy="177932"/>
              </a:xfrm>
              <a:prstGeom prst="straightConnector1">
                <a:avLst/>
              </a:prstGeom>
              <a:noFill/>
              <a:ln w="6350" cap="flat" cmpd="sng" algn="ctr">
                <a:solidFill>
                  <a:srgbClr val="FFFFFF">
                    <a:lumMod val="50000"/>
                  </a:srgbClr>
                </a:solidFill>
                <a:prstDash val="solid"/>
                <a:miter lim="800000"/>
                <a:tailEnd type="triangle"/>
              </a:ln>
              <a:effectLst/>
            </p:spPr>
          </p:cxnSp>
          <p:sp>
            <p:nvSpPr>
              <p:cNvPr id="21" name="椭圆 20">
                <a:extLst>
                  <a:ext uri="{FF2B5EF4-FFF2-40B4-BE49-F238E27FC236}">
                    <a16:creationId xmlns:a16="http://schemas.microsoft.com/office/drawing/2014/main" id="{93F86C4A-6022-EAC5-5C54-C35048C697C9}"/>
                  </a:ext>
                </a:extLst>
              </p:cNvPr>
              <p:cNvSpPr/>
              <p:nvPr/>
            </p:nvSpPr>
            <p:spPr>
              <a:xfrm>
                <a:off x="2397173" y="1607965"/>
                <a:ext cx="493945" cy="231508"/>
              </a:xfrm>
              <a:prstGeom prst="ellipse">
                <a:avLst/>
              </a:prstGeom>
              <a:solidFill>
                <a:srgbClr val="FFFFFF">
                  <a:lumMod val="100000"/>
                </a:srgbClr>
              </a:solidFill>
              <a:ln w="12700" cap="flat" cmpd="sng" algn="ctr">
                <a:solidFill>
                  <a:srgbClr val="FFFFFF">
                    <a:lumMod val="50000"/>
                  </a:srgbClr>
                </a:solid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rPr>
                  <a:t>-1.1%</a:t>
                </a:r>
                <a:endParaRPr kumimoji="0" lang="zh-CN" altLang="en-US" sz="1000"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endParaRPr>
              </a:p>
            </p:txBody>
          </p:sp>
          <p:sp>
            <p:nvSpPr>
              <p:cNvPr id="22" name="椭圆 21">
                <a:extLst>
                  <a:ext uri="{FF2B5EF4-FFF2-40B4-BE49-F238E27FC236}">
                    <a16:creationId xmlns:a16="http://schemas.microsoft.com/office/drawing/2014/main" id="{A8D3DE81-14BE-5E48-CF30-27EC31212DE2}"/>
                  </a:ext>
                </a:extLst>
              </p:cNvPr>
              <p:cNvSpPr/>
              <p:nvPr/>
            </p:nvSpPr>
            <p:spPr>
              <a:xfrm>
                <a:off x="5194247" y="1595883"/>
                <a:ext cx="493945" cy="231508"/>
              </a:xfrm>
              <a:prstGeom prst="ellipse">
                <a:avLst/>
              </a:prstGeom>
              <a:solidFill>
                <a:srgbClr val="FFFFFF">
                  <a:lumMod val="100000"/>
                </a:srgbClr>
              </a:solidFill>
              <a:ln w="12700" cap="flat" cmpd="sng" algn="ctr">
                <a:solidFill>
                  <a:srgbClr val="FFFFFF">
                    <a:lumMod val="50000"/>
                  </a:srgbClr>
                </a:solid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rPr>
                  <a:t>3.5%</a:t>
                </a:r>
                <a:endParaRPr kumimoji="0" lang="zh-CN" altLang="en-US" sz="1000"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endParaRPr>
              </a:p>
            </p:txBody>
          </p:sp>
          <p:sp>
            <p:nvSpPr>
              <p:cNvPr id="23" name="椭圆 22">
                <a:extLst>
                  <a:ext uri="{FF2B5EF4-FFF2-40B4-BE49-F238E27FC236}">
                    <a16:creationId xmlns:a16="http://schemas.microsoft.com/office/drawing/2014/main" id="{708E85D3-2231-E15B-2EF8-1AC6F3150A6B}"/>
                  </a:ext>
                </a:extLst>
              </p:cNvPr>
              <p:cNvSpPr/>
              <p:nvPr/>
            </p:nvSpPr>
            <p:spPr>
              <a:xfrm>
                <a:off x="10262251" y="1615500"/>
                <a:ext cx="515524" cy="231508"/>
              </a:xfrm>
              <a:prstGeom prst="ellipse">
                <a:avLst/>
              </a:prstGeom>
              <a:solidFill>
                <a:srgbClr val="FFFFFF">
                  <a:lumMod val="100000"/>
                </a:srgbClr>
              </a:solidFill>
              <a:ln w="12700" cap="flat" cmpd="sng" algn="ctr">
                <a:solidFill>
                  <a:srgbClr val="FFFFFF">
                    <a:lumMod val="50000"/>
                  </a:srgbClr>
                </a:solid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rPr>
                  <a:t>1.0%</a:t>
                </a:r>
                <a:endParaRPr kumimoji="0" lang="zh-CN" altLang="en-US" sz="1000"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endParaRPr>
              </a:p>
            </p:txBody>
          </p:sp>
          <p:sp>
            <p:nvSpPr>
              <p:cNvPr id="24" name="椭圆 23">
                <a:extLst>
                  <a:ext uri="{FF2B5EF4-FFF2-40B4-BE49-F238E27FC236}">
                    <a16:creationId xmlns:a16="http://schemas.microsoft.com/office/drawing/2014/main" id="{98BE02D5-C45E-D997-0740-15250C1271F0}"/>
                  </a:ext>
                </a:extLst>
              </p:cNvPr>
              <p:cNvSpPr/>
              <p:nvPr/>
            </p:nvSpPr>
            <p:spPr>
              <a:xfrm>
                <a:off x="8047798" y="1599161"/>
                <a:ext cx="493945" cy="231508"/>
              </a:xfrm>
              <a:prstGeom prst="ellipse">
                <a:avLst/>
              </a:prstGeom>
              <a:solidFill>
                <a:srgbClr val="FFFFFF">
                  <a:lumMod val="100000"/>
                </a:srgbClr>
              </a:solidFill>
              <a:ln w="12700" cap="flat" cmpd="sng" algn="ctr">
                <a:solidFill>
                  <a:srgbClr val="FFFFFF">
                    <a:lumMod val="50000"/>
                  </a:srgbClr>
                </a:solid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rPr>
                  <a:t>-1.7%</a:t>
                </a:r>
                <a:endParaRPr kumimoji="0" lang="zh-CN" altLang="en-US" sz="1000"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endParaRPr>
              </a:p>
            </p:txBody>
          </p:sp>
          <p:sp>
            <p:nvSpPr>
              <p:cNvPr id="25" name="椭圆 24">
                <a:extLst>
                  <a:ext uri="{FF2B5EF4-FFF2-40B4-BE49-F238E27FC236}">
                    <a16:creationId xmlns:a16="http://schemas.microsoft.com/office/drawing/2014/main" id="{AC9CC4CB-2E0A-70AE-4E10-38306990A15F}"/>
                  </a:ext>
                </a:extLst>
              </p:cNvPr>
              <p:cNvSpPr/>
              <p:nvPr/>
            </p:nvSpPr>
            <p:spPr>
              <a:xfrm>
                <a:off x="1052505" y="1429729"/>
                <a:ext cx="493945" cy="231508"/>
              </a:xfrm>
              <a:prstGeom prst="ellipse">
                <a:avLst/>
              </a:prstGeom>
              <a:solidFill>
                <a:srgbClr val="FFFFFF">
                  <a:lumMod val="100000"/>
                </a:srgbClr>
              </a:solidFill>
              <a:ln w="12700" cap="flat" cmpd="sng" algn="ctr">
                <a:solidFill>
                  <a:srgbClr val="FFFFFF">
                    <a:lumMod val="50000"/>
                  </a:srgbClr>
                </a:solid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rPr>
                  <a:t>CAGR</a:t>
                </a:r>
                <a:endParaRPr kumimoji="0" lang="zh-CN" altLang="en-US" sz="1000"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endParaRPr>
              </a:p>
            </p:txBody>
          </p:sp>
        </p:grpSp>
      </p:grpSp>
    </p:spTree>
    <p:extLst>
      <p:ext uri="{BB962C8B-B14F-4D97-AF65-F5344CB8AC3E}">
        <p14:creationId xmlns:p14="http://schemas.microsoft.com/office/powerpoint/2010/main" val="6817094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31178B1-D528-EBD2-B0F9-D67E80F6EF9A}"/>
              </a:ext>
            </a:extLst>
          </p:cNvPr>
          <p:cNvSpPr txBox="1"/>
          <p:nvPr/>
        </p:nvSpPr>
        <p:spPr>
          <a:xfrm>
            <a:off x="705653" y="575798"/>
            <a:ext cx="7483497" cy="52322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版权声明 </a:t>
            </a:r>
            <a:r>
              <a:rPr lang="en-US" altLang="zh-CN" sz="2800" b="1" dirty="0">
                <a:latin typeface="微软雅黑" panose="020B0503020204020204" pitchFamily="34" charset="-122"/>
                <a:ea typeface="微软雅黑" panose="020B0503020204020204" pitchFamily="34" charset="-122"/>
              </a:rPr>
              <a:t>COPYRIGHT NOTICE</a:t>
            </a:r>
            <a:endParaRPr lang="zh-CN" altLang="en-US" sz="2800" b="1"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5FCCC44B-85C5-03CA-5B65-77C0B7635F5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163767" y="575798"/>
            <a:ext cx="1322580" cy="520215"/>
          </a:xfrm>
          <a:prstGeom prst="rect">
            <a:avLst/>
          </a:prstGeom>
        </p:spPr>
      </p:pic>
      <p:sp>
        <p:nvSpPr>
          <p:cNvPr id="4" name="矩形 3">
            <a:extLst>
              <a:ext uri="{FF2B5EF4-FFF2-40B4-BE49-F238E27FC236}">
                <a16:creationId xmlns:a16="http://schemas.microsoft.com/office/drawing/2014/main" id="{9D54827B-51C6-907D-629F-765513DE43D7}"/>
              </a:ext>
            </a:extLst>
          </p:cNvPr>
          <p:cNvSpPr/>
          <p:nvPr/>
        </p:nvSpPr>
        <p:spPr>
          <a:xfrm>
            <a:off x="547821" y="687894"/>
            <a:ext cx="157832" cy="296022"/>
          </a:xfrm>
          <a:prstGeom prst="rect">
            <a:avLst/>
          </a:prstGeom>
          <a:solidFill>
            <a:srgbClr val="AF1F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F1F27"/>
              </a:solidFill>
            </a:endParaRPr>
          </a:p>
        </p:txBody>
      </p:sp>
    </p:spTree>
    <p:extLst>
      <p:ext uri="{BB962C8B-B14F-4D97-AF65-F5344CB8AC3E}">
        <p14:creationId xmlns:p14="http://schemas.microsoft.com/office/powerpoint/2010/main" val="8021476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88996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0E7A4821-B729-7734-F80C-6BF0D3652F35}"/>
              </a:ext>
            </a:extLst>
          </p:cNvPr>
          <p:cNvGrpSpPr/>
          <p:nvPr/>
        </p:nvGrpSpPr>
        <p:grpSpPr>
          <a:xfrm>
            <a:off x="5958393" y="1050008"/>
            <a:ext cx="4896712" cy="847118"/>
            <a:chOff x="4183915" y="4797638"/>
            <a:chExt cx="4896712" cy="847118"/>
          </a:xfrm>
        </p:grpSpPr>
        <p:sp>
          <p:nvSpPr>
            <p:cNvPr id="7" name="文本框 6">
              <a:extLst>
                <a:ext uri="{FF2B5EF4-FFF2-40B4-BE49-F238E27FC236}">
                  <a16:creationId xmlns:a16="http://schemas.microsoft.com/office/drawing/2014/main" id="{CA9F2F2C-9AD0-9143-1D1F-E4289FE18320}"/>
                </a:ext>
              </a:extLst>
            </p:cNvPr>
            <p:cNvSpPr txBox="1"/>
            <p:nvPr/>
          </p:nvSpPr>
          <p:spPr>
            <a:xfrm>
              <a:off x="4183915" y="4797638"/>
              <a:ext cx="750526" cy="523220"/>
            </a:xfrm>
            <a:prstGeom prst="rect">
              <a:avLst/>
            </a:prstGeom>
            <a:noFill/>
          </p:spPr>
          <p:txBody>
            <a:bodyPr wrap="none" rtlCol="0">
              <a:spAutoFit/>
            </a:bodyPr>
            <a:lstStyle/>
            <a:p>
              <a:pPr defTabSz="914161"/>
              <a:r>
                <a:rPr lang="en-US" altLang="zh-CN" sz="2800" b="1" dirty="0">
                  <a:solidFill>
                    <a:srgbClr val="8B1F1C"/>
                  </a:solidFill>
                  <a:latin typeface="Century Gothic" panose="020B0502020202020204" pitchFamily="34" charset="0"/>
                  <a:ea typeface="微软雅黑" panose="020B0503020204020204" pitchFamily="34" charset="-122"/>
                </a:rPr>
                <a:t>01/</a:t>
              </a:r>
              <a:endParaRPr lang="zh-CN" altLang="en-US" sz="2800" b="1" dirty="0">
                <a:solidFill>
                  <a:srgbClr val="8B1F1C"/>
                </a:solidFill>
                <a:latin typeface="Century Gothic" panose="020B0502020202020204" pitchFamily="34" charset="0"/>
                <a:ea typeface="微软雅黑" panose="020B0503020204020204" pitchFamily="34" charset="-122"/>
              </a:endParaRPr>
            </a:p>
          </p:txBody>
        </p:sp>
        <p:sp>
          <p:nvSpPr>
            <p:cNvPr id="8" name="文本框 7">
              <a:extLst>
                <a:ext uri="{FF2B5EF4-FFF2-40B4-BE49-F238E27FC236}">
                  <a16:creationId xmlns:a16="http://schemas.microsoft.com/office/drawing/2014/main" id="{47FC3F19-6149-1588-75DC-863EFDBBEECE}"/>
                </a:ext>
              </a:extLst>
            </p:cNvPr>
            <p:cNvSpPr txBox="1"/>
            <p:nvPr/>
          </p:nvSpPr>
          <p:spPr>
            <a:xfrm>
              <a:off x="4863289" y="4857950"/>
              <a:ext cx="3519346" cy="400110"/>
            </a:xfrm>
            <a:prstGeom prst="rect">
              <a:avLst/>
            </a:prstGeom>
            <a:noFill/>
          </p:spPr>
          <p:txBody>
            <a:bodyPr wrap="square" rtlCol="0">
              <a:spAutoFit/>
            </a:bodyPr>
            <a:lstStyle/>
            <a:p>
              <a:pPr defTabSz="914161"/>
              <a:r>
                <a:rPr lang="zh-CN" altLang="en-US" sz="2000" b="1" dirty="0">
                  <a:solidFill>
                    <a:prstClr val="black"/>
                  </a:solidFill>
                  <a:latin typeface="微软雅黑" panose="020B0503020204020204" pitchFamily="34" charset="-122"/>
                  <a:ea typeface="微软雅黑" panose="020B0503020204020204" pitchFamily="34" charset="-122"/>
                </a:rPr>
                <a:t>行业洞察</a:t>
              </a:r>
            </a:p>
          </p:txBody>
        </p:sp>
        <p:sp>
          <p:nvSpPr>
            <p:cNvPr id="9" name="文本框 8">
              <a:extLst>
                <a:ext uri="{FF2B5EF4-FFF2-40B4-BE49-F238E27FC236}">
                  <a16:creationId xmlns:a16="http://schemas.microsoft.com/office/drawing/2014/main" id="{2C70BB07-2F6C-9B65-11D0-C8F2746A23A6}"/>
                </a:ext>
              </a:extLst>
            </p:cNvPr>
            <p:cNvSpPr txBox="1"/>
            <p:nvPr/>
          </p:nvSpPr>
          <p:spPr>
            <a:xfrm>
              <a:off x="4736540" y="5308061"/>
              <a:ext cx="4344087" cy="336695"/>
            </a:xfrm>
            <a:prstGeom prst="rect">
              <a:avLst/>
            </a:prstGeom>
            <a:noFill/>
          </p:spPr>
          <p:txBody>
            <a:bodyPr wrap="square" rtlCol="0">
              <a:spAutoFit/>
            </a:bodyPr>
            <a:lstStyle>
              <a:defPPr>
                <a:defRPr lang="zh-CN"/>
              </a:defPPr>
              <a:lvl1pPr marL="171450" lvl="0" indent="-171450">
                <a:lnSpc>
                  <a:spcPts val="1400"/>
                </a:lnSpc>
                <a:buFont typeface="Arial" panose="020B0604020202020204" pitchFamily="34" charset="0"/>
                <a:buChar char="•"/>
                <a:defRPr kumimoji="0" sz="800" u="none" strike="noStrike" cap="none" spc="0" normalizeH="0" baseline="0">
                  <a:ln>
                    <a:noFill/>
                  </a:ln>
                  <a:solidFill>
                    <a:srgbClr val="000000">
                      <a:lumMod val="75000"/>
                      <a:lumOff val="25000"/>
                    </a:srgbClr>
                  </a:solidFill>
                  <a:effectLst/>
                  <a:uLnTx/>
                  <a:uFillTx/>
                  <a:latin typeface="微软雅黑" panose="020B0503020204020204" charset="-122"/>
                  <a:ea typeface="微软雅黑" panose="020B0503020204020204" charset="-122"/>
                </a:defRPr>
              </a:lvl1pPr>
            </a:lstStyle>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福田时代汽车发布全球化战略</a:t>
              </a:r>
            </a:p>
          </p:txBody>
        </p:sp>
      </p:grpSp>
      <p:grpSp>
        <p:nvGrpSpPr>
          <p:cNvPr id="11" name="组合 10">
            <a:extLst>
              <a:ext uri="{FF2B5EF4-FFF2-40B4-BE49-F238E27FC236}">
                <a16:creationId xmlns:a16="http://schemas.microsoft.com/office/drawing/2014/main" id="{DB5F6A5F-B6F7-F46E-EAAB-01BDBAFD256D}"/>
              </a:ext>
            </a:extLst>
          </p:cNvPr>
          <p:cNvGrpSpPr/>
          <p:nvPr/>
        </p:nvGrpSpPr>
        <p:grpSpPr>
          <a:xfrm>
            <a:off x="5958393" y="2278654"/>
            <a:ext cx="4896712" cy="2232113"/>
            <a:chOff x="4183915" y="4797638"/>
            <a:chExt cx="4896712" cy="2232113"/>
          </a:xfrm>
        </p:grpSpPr>
        <p:sp>
          <p:nvSpPr>
            <p:cNvPr id="25" name="文本框 24">
              <a:extLst>
                <a:ext uri="{FF2B5EF4-FFF2-40B4-BE49-F238E27FC236}">
                  <a16:creationId xmlns:a16="http://schemas.microsoft.com/office/drawing/2014/main" id="{9EB4632F-3068-ACC9-E3C4-BEBD90B9E66E}"/>
                </a:ext>
              </a:extLst>
            </p:cNvPr>
            <p:cNvSpPr txBox="1"/>
            <p:nvPr/>
          </p:nvSpPr>
          <p:spPr>
            <a:xfrm>
              <a:off x="4183915" y="4797638"/>
              <a:ext cx="750526" cy="523220"/>
            </a:xfrm>
            <a:prstGeom prst="rect">
              <a:avLst/>
            </a:prstGeom>
            <a:noFill/>
          </p:spPr>
          <p:txBody>
            <a:bodyPr wrap="none" rtlCol="0">
              <a:spAutoFit/>
            </a:bodyPr>
            <a:lstStyle/>
            <a:p>
              <a:pPr defTabSz="914161"/>
              <a:r>
                <a:rPr lang="en-US" altLang="zh-CN" sz="2800" b="1" dirty="0">
                  <a:solidFill>
                    <a:srgbClr val="8B1F1C"/>
                  </a:solidFill>
                  <a:latin typeface="Century Gothic" panose="020B0502020202020204" pitchFamily="34" charset="0"/>
                  <a:ea typeface="微软雅黑" panose="020B0503020204020204" pitchFamily="34" charset="-122"/>
                </a:rPr>
                <a:t>02/</a:t>
              </a:r>
              <a:endParaRPr lang="zh-CN" altLang="en-US" sz="2800" b="1" dirty="0">
                <a:solidFill>
                  <a:srgbClr val="8B1F1C"/>
                </a:solidFill>
                <a:latin typeface="Century Gothic" panose="020B0502020202020204" pitchFamily="34" charset="0"/>
                <a:ea typeface="微软雅黑" panose="020B0503020204020204" pitchFamily="34" charset="-122"/>
              </a:endParaRPr>
            </a:p>
          </p:txBody>
        </p:sp>
        <p:sp>
          <p:nvSpPr>
            <p:cNvPr id="28" name="文本框 27">
              <a:extLst>
                <a:ext uri="{FF2B5EF4-FFF2-40B4-BE49-F238E27FC236}">
                  <a16:creationId xmlns:a16="http://schemas.microsoft.com/office/drawing/2014/main" id="{CF58AE0E-CEDD-AD9E-B7E9-21DB5CECABAA}"/>
                </a:ext>
              </a:extLst>
            </p:cNvPr>
            <p:cNvSpPr txBox="1"/>
            <p:nvPr/>
          </p:nvSpPr>
          <p:spPr>
            <a:xfrm>
              <a:off x="4863289" y="4857950"/>
              <a:ext cx="3519346" cy="400110"/>
            </a:xfrm>
            <a:prstGeom prst="rect">
              <a:avLst/>
            </a:prstGeom>
            <a:noFill/>
          </p:spPr>
          <p:txBody>
            <a:bodyPr wrap="square" rtlCol="0">
              <a:spAutoFit/>
            </a:bodyPr>
            <a:lstStyle/>
            <a:p>
              <a:pPr defTabSz="914161"/>
              <a:r>
                <a:rPr lang="zh-CN" altLang="en-US" sz="2000" b="1" dirty="0">
                  <a:solidFill>
                    <a:prstClr val="black"/>
                  </a:solidFill>
                  <a:latin typeface="微软雅黑" panose="020B0503020204020204" pitchFamily="34" charset="-122"/>
                  <a:ea typeface="微软雅黑" panose="020B0503020204020204" pitchFamily="34" charset="-122"/>
                </a:rPr>
                <a:t>产品分析</a:t>
              </a:r>
            </a:p>
          </p:txBody>
        </p:sp>
        <p:sp>
          <p:nvSpPr>
            <p:cNvPr id="29" name="文本框 28">
              <a:extLst>
                <a:ext uri="{FF2B5EF4-FFF2-40B4-BE49-F238E27FC236}">
                  <a16:creationId xmlns:a16="http://schemas.microsoft.com/office/drawing/2014/main" id="{FE1766FE-3A9B-52BB-2171-360AD9548356}"/>
                </a:ext>
              </a:extLst>
            </p:cNvPr>
            <p:cNvSpPr txBox="1"/>
            <p:nvPr/>
          </p:nvSpPr>
          <p:spPr>
            <a:xfrm>
              <a:off x="4736540" y="5308061"/>
              <a:ext cx="4344087" cy="1721690"/>
            </a:xfrm>
            <a:prstGeom prst="rect">
              <a:avLst/>
            </a:prstGeom>
            <a:noFill/>
          </p:spPr>
          <p:txBody>
            <a:bodyPr wrap="square" rtlCol="0">
              <a:spAutoFit/>
            </a:bodyPr>
            <a:lstStyle>
              <a:defPPr>
                <a:defRPr lang="zh-CN"/>
              </a:defPPr>
              <a:lvl1pPr marL="171450" lvl="0" indent="-171450">
                <a:lnSpc>
                  <a:spcPts val="1400"/>
                </a:lnSpc>
                <a:buFont typeface="Arial" panose="020B0604020202020204" pitchFamily="34" charset="0"/>
                <a:buChar char="•"/>
                <a:defRPr kumimoji="0" sz="800" u="none" strike="noStrike" cap="none" spc="0" normalizeH="0" baseline="0">
                  <a:ln>
                    <a:noFill/>
                  </a:ln>
                  <a:solidFill>
                    <a:srgbClr val="000000">
                      <a:lumMod val="75000"/>
                      <a:lumOff val="25000"/>
                    </a:srgbClr>
                  </a:solidFill>
                  <a:effectLst/>
                  <a:uLnTx/>
                  <a:uFillTx/>
                  <a:latin typeface="微软雅黑" panose="020B0503020204020204" charset="-122"/>
                  <a:ea typeface="微软雅黑" panose="020B0503020204020204" charset="-122"/>
                </a:defRPr>
              </a:lvl1pPr>
            </a:lstStyle>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换电轻卡市场表现</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换电轻卡竞争格局</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换电商业模式优势</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换电商业模式不足</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换电模式前期未成功的原因</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核心问题的生态环境变化趋势</a:t>
              </a:r>
              <a:r>
                <a:rPr kumimoji="0" lang="en-US" altLang="zh-CN"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a:t>
              </a:r>
              <a:r>
                <a:rPr kumimoji="0" lang="zh-CN" altLang="en-US"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机会</a:t>
              </a:r>
            </a:p>
          </p:txBody>
        </p:sp>
      </p:grpSp>
      <p:grpSp>
        <p:nvGrpSpPr>
          <p:cNvPr id="30" name="组合 29">
            <a:extLst>
              <a:ext uri="{FF2B5EF4-FFF2-40B4-BE49-F238E27FC236}">
                <a16:creationId xmlns:a16="http://schemas.microsoft.com/office/drawing/2014/main" id="{FBA84A81-87C5-6AF1-6E85-CA7D3710A00F}"/>
              </a:ext>
            </a:extLst>
          </p:cNvPr>
          <p:cNvGrpSpPr/>
          <p:nvPr/>
        </p:nvGrpSpPr>
        <p:grpSpPr>
          <a:xfrm>
            <a:off x="5958393" y="5054174"/>
            <a:ext cx="4896712" cy="1124117"/>
            <a:chOff x="4183915" y="4797638"/>
            <a:chExt cx="4896712" cy="1124117"/>
          </a:xfrm>
        </p:grpSpPr>
        <p:sp>
          <p:nvSpPr>
            <p:cNvPr id="31" name="文本框 30">
              <a:extLst>
                <a:ext uri="{FF2B5EF4-FFF2-40B4-BE49-F238E27FC236}">
                  <a16:creationId xmlns:a16="http://schemas.microsoft.com/office/drawing/2014/main" id="{2C3C1F30-047E-8F6D-F7D3-F5146A559D00}"/>
                </a:ext>
              </a:extLst>
            </p:cNvPr>
            <p:cNvSpPr txBox="1"/>
            <p:nvPr/>
          </p:nvSpPr>
          <p:spPr>
            <a:xfrm>
              <a:off x="4183915" y="4797638"/>
              <a:ext cx="750526" cy="523220"/>
            </a:xfrm>
            <a:prstGeom prst="rect">
              <a:avLst/>
            </a:prstGeom>
            <a:noFill/>
          </p:spPr>
          <p:txBody>
            <a:bodyPr wrap="none" rtlCol="0">
              <a:spAutoFit/>
            </a:bodyPr>
            <a:lstStyle/>
            <a:p>
              <a:pPr defTabSz="914161"/>
              <a:r>
                <a:rPr lang="en-US" altLang="zh-CN" sz="2800" b="1" dirty="0">
                  <a:solidFill>
                    <a:srgbClr val="8B1F1C"/>
                  </a:solidFill>
                  <a:latin typeface="Century Gothic" panose="020B0502020202020204" pitchFamily="34" charset="0"/>
                  <a:ea typeface="微软雅黑" panose="020B0503020204020204" pitchFamily="34" charset="-122"/>
                </a:rPr>
                <a:t>03/</a:t>
              </a:r>
              <a:endParaRPr lang="zh-CN" altLang="en-US" sz="2800" b="1" dirty="0">
                <a:solidFill>
                  <a:srgbClr val="8B1F1C"/>
                </a:solidFill>
                <a:latin typeface="Century Gothic" panose="020B0502020202020204" pitchFamily="34" charset="0"/>
                <a:ea typeface="微软雅黑" panose="020B0503020204020204" pitchFamily="34" charset="-122"/>
              </a:endParaRPr>
            </a:p>
          </p:txBody>
        </p:sp>
        <p:sp>
          <p:nvSpPr>
            <p:cNvPr id="32" name="文本框 31">
              <a:extLst>
                <a:ext uri="{FF2B5EF4-FFF2-40B4-BE49-F238E27FC236}">
                  <a16:creationId xmlns:a16="http://schemas.microsoft.com/office/drawing/2014/main" id="{472D5AF6-D87E-2275-86D4-1D13142D3E86}"/>
                </a:ext>
              </a:extLst>
            </p:cNvPr>
            <p:cNvSpPr txBox="1"/>
            <p:nvPr/>
          </p:nvSpPr>
          <p:spPr>
            <a:xfrm>
              <a:off x="4863289" y="4857950"/>
              <a:ext cx="3519346" cy="400110"/>
            </a:xfrm>
            <a:prstGeom prst="rect">
              <a:avLst/>
            </a:prstGeom>
            <a:noFill/>
          </p:spPr>
          <p:txBody>
            <a:bodyPr wrap="square" rtlCol="0">
              <a:spAutoFit/>
            </a:bodyPr>
            <a:lstStyle/>
            <a:p>
              <a:pPr defTabSz="914161"/>
              <a:r>
                <a:rPr lang="zh-CN" altLang="en-US" sz="2000" b="1" dirty="0">
                  <a:solidFill>
                    <a:prstClr val="black"/>
                  </a:solidFill>
                  <a:latin typeface="微软雅黑" panose="020B0503020204020204" pitchFamily="34" charset="-122"/>
                  <a:ea typeface="微软雅黑" panose="020B0503020204020204" pitchFamily="34" charset="-122"/>
                </a:rPr>
                <a:t>销量预测</a:t>
              </a:r>
            </a:p>
          </p:txBody>
        </p:sp>
        <p:sp>
          <p:nvSpPr>
            <p:cNvPr id="33" name="文本框 32">
              <a:extLst>
                <a:ext uri="{FF2B5EF4-FFF2-40B4-BE49-F238E27FC236}">
                  <a16:creationId xmlns:a16="http://schemas.microsoft.com/office/drawing/2014/main" id="{14F2FF6D-DB68-D181-442A-09E915193E2B}"/>
                </a:ext>
              </a:extLst>
            </p:cNvPr>
            <p:cNvSpPr txBox="1"/>
            <p:nvPr/>
          </p:nvSpPr>
          <p:spPr>
            <a:xfrm>
              <a:off x="4736540" y="5308061"/>
              <a:ext cx="4344087" cy="613694"/>
            </a:xfrm>
            <a:prstGeom prst="rect">
              <a:avLst/>
            </a:prstGeom>
            <a:noFill/>
          </p:spPr>
          <p:txBody>
            <a:bodyPr wrap="square" rtlCol="0">
              <a:spAutoFit/>
            </a:bodyPr>
            <a:lstStyle>
              <a:defPPr>
                <a:defRPr lang="zh-CN"/>
              </a:defPPr>
              <a:lvl1pPr marL="171450" lvl="0" indent="-171450">
                <a:lnSpc>
                  <a:spcPts val="1400"/>
                </a:lnSpc>
                <a:buFont typeface="Arial" panose="020B0604020202020204" pitchFamily="34" charset="0"/>
                <a:buChar char="•"/>
                <a:defRPr kumimoji="0" sz="800" u="none" strike="noStrike" cap="none" spc="0" normalizeH="0" baseline="0">
                  <a:ln>
                    <a:noFill/>
                  </a:ln>
                  <a:solidFill>
                    <a:srgbClr val="000000">
                      <a:lumMod val="75000"/>
                      <a:lumOff val="25000"/>
                    </a:srgbClr>
                  </a:solidFill>
                  <a:effectLst/>
                  <a:uLnTx/>
                  <a:uFillTx/>
                  <a:latin typeface="微软雅黑" panose="020B0503020204020204" charset="-122"/>
                  <a:ea typeface="微软雅黑" panose="020B0503020204020204" charset="-122"/>
                </a:defRPr>
              </a:lvl1pPr>
            </a:lstStyle>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经济驱动因素</a:t>
              </a:r>
              <a:r>
                <a:rPr kumimoji="0" lang="en-US" altLang="zh-CN"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a:t>
              </a:r>
              <a:r>
                <a:rPr kumimoji="0" lang="zh-CN" altLang="en-US"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国内市场需求及消费者信心不足</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市场销量预测</a:t>
              </a:r>
              <a:r>
                <a:rPr kumimoji="0" lang="en-US" altLang="zh-CN"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a:t>
              </a:r>
              <a:r>
                <a:rPr kumimoji="0" lang="zh-CN" altLang="en-US"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轻商整体市场预测</a:t>
              </a:r>
            </a:p>
          </p:txBody>
        </p:sp>
      </p:grpSp>
    </p:spTree>
    <p:extLst>
      <p:ext uri="{BB962C8B-B14F-4D97-AF65-F5344CB8AC3E}">
        <p14:creationId xmlns:p14="http://schemas.microsoft.com/office/powerpoint/2010/main" val="22612651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F480612-FD5F-BA19-59D4-1A96C81FB930}"/>
              </a:ext>
            </a:extLst>
          </p:cNvPr>
          <p:cNvSpPr txBox="1"/>
          <p:nvPr/>
        </p:nvSpPr>
        <p:spPr>
          <a:xfrm>
            <a:off x="328435" y="2758012"/>
            <a:ext cx="2968190" cy="584775"/>
          </a:xfrm>
          <a:prstGeom prst="rect">
            <a:avLst/>
          </a:prstGeom>
          <a:noFill/>
        </p:spPr>
        <p:txBody>
          <a:bodyPr vert="horz" wrap="square" rtlCol="0">
            <a:spAutoFit/>
          </a:bodyPr>
          <a:lstStyle/>
          <a:p>
            <a:pPr algn="r" defTabSz="914161"/>
            <a:r>
              <a:rPr lang="en-US" altLang="zh-CN" sz="3200" b="1" dirty="0">
                <a:solidFill>
                  <a:srgbClr val="BF8482"/>
                </a:solidFill>
                <a:latin typeface="Arial" panose="020B0604020202020204" pitchFamily="34" charset="0"/>
                <a:ea typeface="微软雅黑" panose="020B0503020204020204" pitchFamily="34" charset="-122"/>
                <a:cs typeface="Arial" panose="020B0604020202020204" pitchFamily="34" charset="0"/>
              </a:rPr>
              <a:t>Part 01</a:t>
            </a:r>
            <a:endParaRPr lang="zh-CN" altLang="en-US" sz="3200" b="1" dirty="0">
              <a:solidFill>
                <a:srgbClr val="BF8482"/>
              </a:solidFill>
              <a:latin typeface="Arial" panose="020B0604020202020204" pitchFamily="34" charset="0"/>
              <a:ea typeface="微软雅黑" panose="020B0503020204020204" pitchFamily="34" charset="-122"/>
              <a:cs typeface="Arial" panose="020B0604020202020204" pitchFamily="34" charset="0"/>
            </a:endParaRPr>
          </a:p>
        </p:txBody>
      </p:sp>
      <p:sp>
        <p:nvSpPr>
          <p:cNvPr id="3" name="文本框 2">
            <a:extLst>
              <a:ext uri="{FF2B5EF4-FFF2-40B4-BE49-F238E27FC236}">
                <a16:creationId xmlns:a16="http://schemas.microsoft.com/office/drawing/2014/main" id="{A2488395-CB33-2835-7D0A-3F174C05E5F8}"/>
              </a:ext>
            </a:extLst>
          </p:cNvPr>
          <p:cNvSpPr txBox="1"/>
          <p:nvPr/>
        </p:nvSpPr>
        <p:spPr>
          <a:xfrm>
            <a:off x="1106406" y="2055945"/>
            <a:ext cx="2208414" cy="646331"/>
          </a:xfrm>
          <a:prstGeom prst="rect">
            <a:avLst/>
          </a:prstGeom>
          <a:noFill/>
        </p:spPr>
        <p:txBody>
          <a:bodyPr vert="horz" wrap="square" rtlCol="0">
            <a:spAutoFit/>
          </a:bodyPr>
          <a:lstStyle/>
          <a:p>
            <a:pPr algn="r" defTabSz="914161"/>
            <a:r>
              <a:rPr lang="zh-CN" altLang="en-US" sz="3600" b="1" dirty="0">
                <a:solidFill>
                  <a:srgbClr val="8B1F1C"/>
                </a:solidFill>
                <a:latin typeface="微软雅黑" panose="020B0503020204020204" pitchFamily="34" charset="-122"/>
                <a:ea typeface="微软雅黑" panose="020B0503020204020204" pitchFamily="34" charset="-122"/>
              </a:rPr>
              <a:t>第一部分</a:t>
            </a:r>
          </a:p>
        </p:txBody>
      </p:sp>
      <p:sp>
        <p:nvSpPr>
          <p:cNvPr id="4" name="文本框 3">
            <a:extLst>
              <a:ext uri="{FF2B5EF4-FFF2-40B4-BE49-F238E27FC236}">
                <a16:creationId xmlns:a16="http://schemas.microsoft.com/office/drawing/2014/main" id="{B7FD4964-2593-5FB3-E502-384E1F3FA815}"/>
              </a:ext>
            </a:extLst>
          </p:cNvPr>
          <p:cNvSpPr txBox="1"/>
          <p:nvPr/>
        </p:nvSpPr>
        <p:spPr>
          <a:xfrm>
            <a:off x="5048084" y="2234593"/>
            <a:ext cx="5778410" cy="543675"/>
          </a:xfrm>
          <a:prstGeom prst="rect">
            <a:avLst/>
          </a:prstGeom>
          <a:noFill/>
        </p:spPr>
        <p:txBody>
          <a:bodyPr wrap="square" rtlCol="0">
            <a:spAutoFit/>
          </a:bodyPr>
          <a:lstStyle/>
          <a:p>
            <a:pPr defTabSz="914161"/>
            <a:r>
              <a:rPr lang="zh-CN" altLang="en-US" sz="2933" b="1" dirty="0">
                <a:solidFill>
                  <a:prstClr val="black"/>
                </a:solidFill>
                <a:latin typeface="微软雅黑" panose="020B0503020204020204" pitchFamily="34" charset="-122"/>
                <a:ea typeface="微软雅黑" panose="020B0503020204020204" pitchFamily="34" charset="-122"/>
              </a:rPr>
              <a:t>行业洞察</a:t>
            </a:r>
          </a:p>
        </p:txBody>
      </p:sp>
      <p:sp>
        <p:nvSpPr>
          <p:cNvPr id="5" name="文本框 4">
            <a:extLst>
              <a:ext uri="{FF2B5EF4-FFF2-40B4-BE49-F238E27FC236}">
                <a16:creationId xmlns:a16="http://schemas.microsoft.com/office/drawing/2014/main" id="{FBBEFE5B-2223-F0DA-CF64-82DAD3BA11B9}"/>
              </a:ext>
            </a:extLst>
          </p:cNvPr>
          <p:cNvSpPr txBox="1"/>
          <p:nvPr/>
        </p:nvSpPr>
        <p:spPr>
          <a:xfrm>
            <a:off x="5048084" y="2895631"/>
            <a:ext cx="5213114" cy="347146"/>
          </a:xfrm>
          <a:prstGeom prst="rect">
            <a:avLst/>
          </a:prstGeom>
          <a:noFill/>
        </p:spPr>
        <p:txBody>
          <a:bodyPr wrap="square" rtlCol="0">
            <a:spAutoFit/>
          </a:bodyPr>
          <a:lstStyle/>
          <a:p>
            <a:pPr marL="228577" indent="-228577">
              <a:lnSpc>
                <a:spcPts val="2266"/>
              </a:lnSpc>
              <a:buFont typeface="Wingdings" panose="05000000000000000000" pitchFamily="2" charset="2"/>
              <a:buChar char="l"/>
            </a:pPr>
            <a:r>
              <a:rPr lang="zh-CN" altLang="en-US" sz="1100" dirty="0">
                <a:latin typeface="微软雅黑" panose="020B0503020204020204" pitchFamily="34" charset="-122"/>
                <a:ea typeface="微软雅黑" panose="020B0503020204020204" pitchFamily="34" charset="-122"/>
              </a:rPr>
              <a:t>福田时代汽车发布全球化战略</a:t>
            </a:r>
          </a:p>
        </p:txBody>
      </p:sp>
    </p:spTree>
    <p:extLst>
      <p:ext uri="{BB962C8B-B14F-4D97-AF65-F5344CB8AC3E}">
        <p14:creationId xmlns:p14="http://schemas.microsoft.com/office/powerpoint/2010/main" val="38042902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 name="矩形 277">
            <a:extLst>
              <a:ext uri="{FF2B5EF4-FFF2-40B4-BE49-F238E27FC236}">
                <a16:creationId xmlns:a16="http://schemas.microsoft.com/office/drawing/2014/main" id="{448456DB-DA52-18C4-6ECB-3E50CE1B39CB}"/>
              </a:ext>
            </a:extLst>
          </p:cNvPr>
          <p:cNvSpPr/>
          <p:nvPr/>
        </p:nvSpPr>
        <p:spPr>
          <a:xfrm>
            <a:off x="7820597" y="1929968"/>
            <a:ext cx="1423231" cy="1553614"/>
          </a:xfrm>
          <a:prstGeom prst="rect">
            <a:avLst/>
          </a:prstGeom>
          <a:noFill/>
          <a:ln w="6350">
            <a:solidFill>
              <a:schemeClr val="tx1">
                <a:lumMod val="20000"/>
                <a:lumOff val="8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灯片编号占位符 1">
            <a:extLst>
              <a:ext uri="{FF2B5EF4-FFF2-40B4-BE49-F238E27FC236}">
                <a16:creationId xmlns:a16="http://schemas.microsoft.com/office/drawing/2014/main" id="{FB4E7E83-0F06-0C1E-D134-010B41C328B5}"/>
              </a:ext>
            </a:extLst>
          </p:cNvPr>
          <p:cNvSpPr>
            <a:spLocks noGrp="1"/>
          </p:cNvSpPr>
          <p:nvPr>
            <p:ph type="sldNum" sz="quarter" idx="12"/>
          </p:nvPr>
        </p:nvSpPr>
        <p:spPr/>
        <p:txBody>
          <a:bodyPr/>
          <a:lstStyle/>
          <a:p>
            <a:fld id="{95646D7E-6051-4DE4-AF20-E4E91B587626}" type="slidenum">
              <a:rPr lang="zh-CN" altLang="en-US" smtClean="0"/>
              <a:t>4</a:t>
            </a:fld>
            <a:endParaRPr lang="zh-CN" altLang="en-US" dirty="0"/>
          </a:p>
        </p:txBody>
      </p:sp>
      <p:sp>
        <p:nvSpPr>
          <p:cNvPr id="3" name="文本占位符 2">
            <a:extLst>
              <a:ext uri="{FF2B5EF4-FFF2-40B4-BE49-F238E27FC236}">
                <a16:creationId xmlns:a16="http://schemas.microsoft.com/office/drawing/2014/main" id="{B34C6EBC-5353-AA02-6559-585B9F4818A6}"/>
              </a:ext>
            </a:extLst>
          </p:cNvPr>
          <p:cNvSpPr>
            <a:spLocks noGrp="1"/>
          </p:cNvSpPr>
          <p:nvPr>
            <p:ph type="body" sz="quarter" idx="13"/>
          </p:nvPr>
        </p:nvSpPr>
        <p:spPr>
          <a:xfrm>
            <a:off x="466724" y="116534"/>
            <a:ext cx="6720459" cy="341313"/>
          </a:xfrm>
        </p:spPr>
        <p:txBody>
          <a:bodyPr/>
          <a:lstStyle/>
          <a:p>
            <a:r>
              <a:rPr lang="zh-CN" altLang="en-US" sz="2000" b="1" dirty="0">
                <a:latin typeface="+mn-ea"/>
              </a:rPr>
              <a:t>福田</a:t>
            </a:r>
            <a:r>
              <a:rPr lang="zh-CN" altLang="en-US" dirty="0">
                <a:latin typeface="+mn-ea"/>
              </a:rPr>
              <a:t>时代汽车发布全球化战略</a:t>
            </a:r>
            <a:endParaRPr lang="zh-CN" altLang="en-US" sz="2000" b="1" dirty="0">
              <a:latin typeface="+mn-ea"/>
            </a:endParaRPr>
          </a:p>
        </p:txBody>
      </p:sp>
      <p:sp>
        <p:nvSpPr>
          <p:cNvPr id="27" name="文本框 26">
            <a:extLst>
              <a:ext uri="{FF2B5EF4-FFF2-40B4-BE49-F238E27FC236}">
                <a16:creationId xmlns:a16="http://schemas.microsoft.com/office/drawing/2014/main" id="{116815BA-B89E-96A5-DC84-00AA1A0308C9}"/>
              </a:ext>
            </a:extLst>
          </p:cNvPr>
          <p:cNvSpPr txBox="1"/>
          <p:nvPr/>
        </p:nvSpPr>
        <p:spPr>
          <a:xfrm>
            <a:off x="533303" y="554295"/>
            <a:ext cx="11442699" cy="584775"/>
          </a:xfrm>
          <a:prstGeom prst="rect">
            <a:avLst/>
          </a:prstGeom>
          <a:noFill/>
        </p:spPr>
        <p:txBody>
          <a:bodyPr wrap="square">
            <a:spAutoFit/>
          </a:bodyPr>
          <a:lstStyle>
            <a:defPPr>
              <a:defRPr lang="zh-CN"/>
            </a:defPPr>
            <a:lvl1pPr>
              <a:defRPr sz="1600" b="1">
                <a:solidFill>
                  <a:srgbClr val="595959"/>
                </a:solidFill>
                <a:latin typeface="微软雅黑"/>
              </a:defRPr>
            </a:lvl1pPr>
          </a:lstStyle>
          <a:p>
            <a:r>
              <a:rPr lang="zh-CN" altLang="en-US" dirty="0"/>
              <a:t>时代汽车</a:t>
            </a:r>
            <a:r>
              <a:rPr lang="en-US" altLang="zh-CN" dirty="0"/>
              <a:t>2024</a:t>
            </a:r>
            <a:r>
              <a:rPr lang="zh-CN" altLang="en-US" dirty="0"/>
              <a:t>年</a:t>
            </a:r>
            <a:r>
              <a:rPr lang="en-US" altLang="zh-CN" dirty="0"/>
              <a:t>9</a:t>
            </a:r>
            <a:r>
              <a:rPr lang="zh-CN" altLang="en-US" dirty="0"/>
              <a:t>月</a:t>
            </a:r>
            <a:r>
              <a:rPr lang="en-US" altLang="zh-CN" dirty="0"/>
              <a:t>28</a:t>
            </a:r>
            <a:r>
              <a:rPr lang="zh-CN" altLang="en-US" dirty="0"/>
              <a:t>日在山东青岛召开全球化战略发布会，发布会上公布时代汽车全新雨燕</a:t>
            </a:r>
            <a:r>
              <a:rPr lang="en-US" altLang="zh-CN" dirty="0"/>
              <a:t>logo</a:t>
            </a:r>
            <a:r>
              <a:rPr lang="zh-CN" altLang="en-US" dirty="0"/>
              <a:t>，同时发布福田汽车</a:t>
            </a:r>
            <a:r>
              <a:rPr lang="en-US" altLang="zh-CN" dirty="0"/>
              <a:t>GREEN3030</a:t>
            </a:r>
            <a:r>
              <a:rPr lang="zh-CN" altLang="en-US" dirty="0"/>
              <a:t>国际化战略。时代汽车目标是</a:t>
            </a:r>
            <a:r>
              <a:rPr lang="zh-CN" altLang="en-US" sz="1600" dirty="0">
                <a:latin typeface="微软雅黑" panose="020B0503020204020204" pitchFamily="34" charset="-122"/>
                <a:ea typeface="微软雅黑" panose="020B0503020204020204" pitchFamily="34" charset="-122"/>
              </a:rPr>
              <a:t>到</a:t>
            </a:r>
            <a:r>
              <a:rPr lang="en-US" altLang="zh-CN" sz="1600" dirty="0">
                <a:latin typeface="微软雅黑" panose="020B0503020204020204" pitchFamily="34" charset="-122"/>
                <a:ea typeface="微软雅黑" panose="020B0503020204020204" pitchFamily="34" charset="-122"/>
              </a:rPr>
              <a:t>2030</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实现全球产销覆盖</a:t>
            </a:r>
            <a:r>
              <a:rPr lang="en-US" altLang="zh-CN" sz="1600" dirty="0">
                <a:latin typeface="微软雅黑" panose="020B0503020204020204" pitchFamily="34" charset="-122"/>
                <a:ea typeface="微软雅黑" panose="020B0503020204020204" pitchFamily="34" charset="-122"/>
              </a:rPr>
              <a:t>150</a:t>
            </a:r>
            <a:r>
              <a:rPr lang="zh-CN" altLang="en-US" sz="1600" dirty="0">
                <a:latin typeface="微软雅黑" panose="020B0503020204020204" pitchFamily="34" charset="-122"/>
                <a:ea typeface="微软雅黑" panose="020B0503020204020204" pitchFamily="34" charset="-122"/>
              </a:rPr>
              <a:t>个国家和地区</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智能汽车占比超过</a:t>
            </a:r>
            <a:r>
              <a:rPr lang="en-US" altLang="zh-CN" sz="1600" dirty="0">
                <a:latin typeface="微软雅黑" panose="020B0503020204020204" pitchFamily="34" charset="-122"/>
                <a:ea typeface="微软雅黑" panose="020B0503020204020204" pitchFamily="34" charset="-122"/>
              </a:rPr>
              <a:t>50% </a:t>
            </a:r>
            <a:r>
              <a:rPr lang="zh-CN" altLang="en-US" dirty="0"/>
              <a:t>。</a:t>
            </a:r>
          </a:p>
        </p:txBody>
      </p:sp>
      <p:sp>
        <p:nvSpPr>
          <p:cNvPr id="133" name="矩形 132">
            <a:extLst>
              <a:ext uri="{FF2B5EF4-FFF2-40B4-BE49-F238E27FC236}">
                <a16:creationId xmlns:a16="http://schemas.microsoft.com/office/drawing/2014/main" id="{15B21A45-15D5-5D76-F74F-07F947F0B959}"/>
              </a:ext>
            </a:extLst>
          </p:cNvPr>
          <p:cNvSpPr/>
          <p:nvPr/>
        </p:nvSpPr>
        <p:spPr>
          <a:xfrm>
            <a:off x="466725" y="1257045"/>
            <a:ext cx="3733568" cy="399496"/>
          </a:xfrm>
          <a:prstGeom prst="rect">
            <a:avLst/>
          </a:prstGeom>
          <a:solidFill>
            <a:schemeClr val="accent1">
              <a:lumMod val="40000"/>
              <a:lumOff val="60000"/>
            </a:schemeClr>
          </a:solidFill>
          <a:ln w="12700" cap="flat" cmpd="sng" algn="ctr">
            <a:noFill/>
            <a:prstDash val="solid"/>
            <a:miter lim="800000"/>
          </a:ln>
          <a:effectLst/>
        </p:spPr>
        <p:txBody>
          <a:bodyPr rtlCol="0" anchor="ctr"/>
          <a:lstStyle/>
          <a:p>
            <a:pPr algn="ctr"/>
            <a:r>
              <a:rPr lang="zh-CN" altLang="en-US" b="1" kern="0" dirty="0">
                <a:latin typeface="Calibri"/>
                <a:ea typeface="微软雅黑"/>
              </a:rPr>
              <a:t>福田汽车 </a:t>
            </a:r>
            <a:r>
              <a:rPr lang="en-US" altLang="zh-CN" b="1" kern="0" dirty="0">
                <a:latin typeface="Calibri"/>
                <a:ea typeface="微软雅黑"/>
              </a:rPr>
              <a:t>GREEN 3030 </a:t>
            </a:r>
            <a:r>
              <a:rPr lang="zh-CN" altLang="en-US" b="1" kern="0" dirty="0">
                <a:latin typeface="Calibri"/>
                <a:ea typeface="微软雅黑"/>
              </a:rPr>
              <a:t>国际化战略</a:t>
            </a:r>
          </a:p>
        </p:txBody>
      </p:sp>
      <p:sp>
        <p:nvSpPr>
          <p:cNvPr id="134" name="矩形 133">
            <a:extLst>
              <a:ext uri="{FF2B5EF4-FFF2-40B4-BE49-F238E27FC236}">
                <a16:creationId xmlns:a16="http://schemas.microsoft.com/office/drawing/2014/main" id="{8D9EC545-057E-537A-F426-64B0F59FEE20}"/>
              </a:ext>
            </a:extLst>
          </p:cNvPr>
          <p:cNvSpPr/>
          <p:nvPr/>
        </p:nvSpPr>
        <p:spPr>
          <a:xfrm>
            <a:off x="4370066" y="1257045"/>
            <a:ext cx="7328456" cy="399496"/>
          </a:xfrm>
          <a:prstGeom prst="rect">
            <a:avLst/>
          </a:prstGeom>
          <a:solidFill>
            <a:schemeClr val="accent1">
              <a:lumMod val="40000"/>
              <a:lumOff val="6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effectLst/>
                <a:uLnTx/>
                <a:uFillTx/>
                <a:latin typeface="Calibri"/>
                <a:ea typeface="微软雅黑"/>
                <a:cs typeface="+mn-cs"/>
              </a:rPr>
              <a:t>时代汽车全新</a:t>
            </a:r>
            <a:r>
              <a:rPr lang="en-US" altLang="zh-CN" b="1" kern="0" dirty="0">
                <a:latin typeface="Calibri"/>
                <a:ea typeface="微软雅黑"/>
              </a:rPr>
              <a:t>Logo</a:t>
            </a:r>
            <a:r>
              <a:rPr lang="zh-CN" altLang="en-US" b="1" kern="0" dirty="0">
                <a:latin typeface="Calibri"/>
                <a:ea typeface="微软雅黑"/>
              </a:rPr>
              <a:t>及</a:t>
            </a:r>
            <a:r>
              <a:rPr kumimoji="0" lang="zh-CN" altLang="en-US" sz="1800" b="1" i="0" u="none" strike="noStrike" kern="0" cap="none" spc="0" normalizeH="0" baseline="0" noProof="0" dirty="0">
                <a:ln>
                  <a:noFill/>
                </a:ln>
                <a:effectLst/>
                <a:uLnTx/>
                <a:uFillTx/>
                <a:latin typeface="Calibri"/>
                <a:ea typeface="微软雅黑"/>
                <a:cs typeface="+mn-cs"/>
              </a:rPr>
              <a:t>战略布局</a:t>
            </a:r>
          </a:p>
        </p:txBody>
      </p:sp>
      <p:sp>
        <p:nvSpPr>
          <p:cNvPr id="136" name="文本框 135">
            <a:extLst>
              <a:ext uri="{FF2B5EF4-FFF2-40B4-BE49-F238E27FC236}">
                <a16:creationId xmlns:a16="http://schemas.microsoft.com/office/drawing/2014/main" id="{6A3AD263-44D0-390F-B098-AC1436533B67}"/>
              </a:ext>
            </a:extLst>
          </p:cNvPr>
          <p:cNvSpPr txBox="1"/>
          <p:nvPr/>
        </p:nvSpPr>
        <p:spPr>
          <a:xfrm>
            <a:off x="9252343" y="1762745"/>
            <a:ext cx="2437863" cy="1734064"/>
          </a:xfrm>
          <a:prstGeom prst="rect">
            <a:avLst/>
          </a:prstGeom>
          <a:noFill/>
        </p:spPr>
        <p:txBody>
          <a:bodyPr wrap="square">
            <a:spAutoFit/>
          </a:bodyPr>
          <a:lstStyle/>
          <a:p>
            <a:pPr marL="180975" indent="-180975">
              <a:lnSpc>
                <a:spcPct val="200000"/>
              </a:lnSpc>
              <a:buFont typeface="Arial" panose="020B0604020202020204" pitchFamily="34" charset="0"/>
              <a:buChar char="•"/>
            </a:pPr>
            <a:r>
              <a:rPr lang="zh-CN" altLang="en-US" sz="1100" dirty="0">
                <a:solidFill>
                  <a:prstClr val="black"/>
                </a:solidFill>
                <a:latin typeface="+mn-ea"/>
              </a:rPr>
              <a:t>到2030年,实现销量</a:t>
            </a:r>
            <a:r>
              <a:rPr lang="zh-CN" altLang="en-US" sz="1100" b="1" dirty="0">
                <a:solidFill>
                  <a:schemeClr val="tx2">
                    <a:lumMod val="75000"/>
                  </a:schemeClr>
                </a:solidFill>
                <a:latin typeface="+mn-ea"/>
              </a:rPr>
              <a:t>50万辆</a:t>
            </a:r>
            <a:endParaRPr lang="en-US" altLang="zh-CN" sz="1100" b="1" dirty="0">
              <a:solidFill>
                <a:schemeClr val="tx2">
                  <a:lumMod val="75000"/>
                </a:schemeClr>
              </a:solidFill>
              <a:latin typeface="+mn-ea"/>
            </a:endParaRPr>
          </a:p>
          <a:p>
            <a:pPr marL="180975" indent="-180975">
              <a:lnSpc>
                <a:spcPct val="200000"/>
              </a:lnSpc>
              <a:buFont typeface="Arial" panose="020B0604020202020204" pitchFamily="34" charset="0"/>
              <a:buChar char="•"/>
            </a:pPr>
            <a:r>
              <a:rPr lang="zh-CN" altLang="en-US" sz="1100" dirty="0">
                <a:solidFill>
                  <a:prstClr val="black"/>
                </a:solidFill>
                <a:latin typeface="+mn-ea"/>
              </a:rPr>
              <a:t>新能源占比</a:t>
            </a:r>
            <a:r>
              <a:rPr lang="zh-CN" altLang="en-US" sz="1100" b="1" dirty="0">
                <a:solidFill>
                  <a:schemeClr val="tx2">
                    <a:lumMod val="75000"/>
                  </a:schemeClr>
                </a:solidFill>
                <a:latin typeface="+mn-ea"/>
              </a:rPr>
              <a:t>50%</a:t>
            </a:r>
            <a:r>
              <a:rPr lang="zh-CN" altLang="en-US" sz="1100" dirty="0">
                <a:solidFill>
                  <a:prstClr val="black"/>
                </a:solidFill>
                <a:latin typeface="+mn-ea"/>
              </a:rPr>
              <a:t>,海外占比</a:t>
            </a:r>
            <a:r>
              <a:rPr lang="zh-CN" altLang="en-US" sz="1100" b="1" dirty="0">
                <a:solidFill>
                  <a:schemeClr val="tx2">
                    <a:lumMod val="75000"/>
                  </a:schemeClr>
                </a:solidFill>
                <a:latin typeface="+mn-ea"/>
              </a:rPr>
              <a:t>30%</a:t>
            </a:r>
            <a:endParaRPr lang="en-US" altLang="zh-CN" sz="1100" b="1" dirty="0">
              <a:solidFill>
                <a:schemeClr val="tx2">
                  <a:lumMod val="75000"/>
                </a:schemeClr>
              </a:solidFill>
              <a:latin typeface="+mn-ea"/>
            </a:endParaRPr>
          </a:p>
          <a:p>
            <a:pPr marL="180975" indent="-180975">
              <a:lnSpc>
                <a:spcPct val="200000"/>
              </a:lnSpc>
              <a:buFont typeface="Arial" panose="020B0604020202020204" pitchFamily="34" charset="0"/>
              <a:buChar char="•"/>
            </a:pPr>
            <a:r>
              <a:rPr lang="zh-CN" altLang="en-US" sz="1100" dirty="0">
                <a:solidFill>
                  <a:prstClr val="black"/>
                </a:solidFill>
                <a:latin typeface="+mn-ea"/>
              </a:rPr>
              <a:t>产销覆盖全球</a:t>
            </a:r>
            <a:r>
              <a:rPr lang="zh-CN" altLang="en-US" sz="1100" b="1" dirty="0">
                <a:solidFill>
                  <a:schemeClr val="tx2">
                    <a:lumMod val="75000"/>
                  </a:schemeClr>
                </a:solidFill>
                <a:latin typeface="+mn-ea"/>
              </a:rPr>
              <a:t>150</a:t>
            </a:r>
            <a:r>
              <a:rPr lang="zh-CN" altLang="en-US" sz="1100" dirty="0">
                <a:solidFill>
                  <a:prstClr val="black"/>
                </a:solidFill>
                <a:latin typeface="+mn-ea"/>
              </a:rPr>
              <a:t>个国家和地区</a:t>
            </a:r>
            <a:endParaRPr lang="en-US" altLang="zh-CN" sz="1100" dirty="0">
              <a:solidFill>
                <a:prstClr val="black"/>
              </a:solidFill>
              <a:latin typeface="+mn-ea"/>
            </a:endParaRPr>
          </a:p>
          <a:p>
            <a:pPr marL="180975" indent="-180975">
              <a:lnSpc>
                <a:spcPct val="200000"/>
              </a:lnSpc>
              <a:buFont typeface="Arial" panose="020B0604020202020204" pitchFamily="34" charset="0"/>
              <a:buChar char="•"/>
            </a:pPr>
            <a:r>
              <a:rPr lang="zh-CN" altLang="en-US" sz="1100" dirty="0">
                <a:solidFill>
                  <a:prstClr val="black"/>
                </a:solidFill>
                <a:latin typeface="+mn-ea"/>
              </a:rPr>
              <a:t>实现智能汽车占比超过</a:t>
            </a:r>
            <a:r>
              <a:rPr lang="zh-CN" altLang="en-US" sz="1100" b="1" dirty="0">
                <a:solidFill>
                  <a:schemeClr val="tx2">
                    <a:lumMod val="75000"/>
                  </a:schemeClr>
                </a:solidFill>
                <a:latin typeface="+mn-ea"/>
              </a:rPr>
              <a:t>50%</a:t>
            </a:r>
            <a:endParaRPr lang="en-US" altLang="zh-CN" sz="1100" b="1" dirty="0">
              <a:solidFill>
                <a:schemeClr val="tx2">
                  <a:lumMod val="75000"/>
                </a:schemeClr>
              </a:solidFill>
              <a:latin typeface="+mn-ea"/>
            </a:endParaRPr>
          </a:p>
          <a:p>
            <a:pPr marL="180975" indent="-180975">
              <a:lnSpc>
                <a:spcPct val="200000"/>
              </a:lnSpc>
              <a:buFont typeface="Arial" panose="020B0604020202020204" pitchFamily="34" charset="0"/>
              <a:buChar char="•"/>
            </a:pPr>
            <a:r>
              <a:rPr lang="zh-CN" altLang="en-US" sz="1100" dirty="0">
                <a:solidFill>
                  <a:prstClr val="black"/>
                </a:solidFill>
                <a:latin typeface="+mn-ea"/>
              </a:rPr>
              <a:t>销售收入计划达到</a:t>
            </a:r>
            <a:r>
              <a:rPr lang="zh-CN" altLang="en-US" sz="1100" b="1" dirty="0">
                <a:solidFill>
                  <a:schemeClr val="tx2">
                    <a:lumMod val="75000"/>
                  </a:schemeClr>
                </a:solidFill>
                <a:latin typeface="+mn-ea"/>
              </a:rPr>
              <a:t>400亿元以上</a:t>
            </a:r>
          </a:p>
        </p:txBody>
      </p:sp>
      <p:sp>
        <p:nvSpPr>
          <p:cNvPr id="140" name="文本框 139">
            <a:extLst>
              <a:ext uri="{FF2B5EF4-FFF2-40B4-BE49-F238E27FC236}">
                <a16:creationId xmlns:a16="http://schemas.microsoft.com/office/drawing/2014/main" id="{4365E52B-EDB9-0992-EEA3-25D1C9E0861B}"/>
              </a:ext>
            </a:extLst>
          </p:cNvPr>
          <p:cNvSpPr txBox="1"/>
          <p:nvPr/>
        </p:nvSpPr>
        <p:spPr>
          <a:xfrm>
            <a:off x="474166" y="2122570"/>
            <a:ext cx="1383585" cy="369332"/>
          </a:xfrm>
          <a:prstGeom prst="rect">
            <a:avLst/>
          </a:prstGeom>
          <a:noFill/>
        </p:spPr>
        <p:txBody>
          <a:bodyPr wrap="square" rtlCol="0">
            <a:spAutoFit/>
          </a:bodyPr>
          <a:lstStyle/>
          <a:p>
            <a:r>
              <a:rPr lang="en-US" altLang="zh-CN" b="1" dirty="0">
                <a:solidFill>
                  <a:schemeClr val="tx2">
                    <a:lumMod val="75000"/>
                  </a:schemeClr>
                </a:solidFill>
                <a:latin typeface="+mn-ea"/>
              </a:rPr>
              <a:t>3030</a:t>
            </a:r>
            <a:r>
              <a:rPr lang="zh-CN" altLang="en-US" b="1" dirty="0">
                <a:solidFill>
                  <a:schemeClr val="tx2">
                    <a:lumMod val="75000"/>
                  </a:schemeClr>
                </a:solidFill>
                <a:latin typeface="+mn-ea"/>
              </a:rPr>
              <a:t>战略：</a:t>
            </a:r>
          </a:p>
        </p:txBody>
      </p:sp>
      <p:sp>
        <p:nvSpPr>
          <p:cNvPr id="141" name="文本框 140">
            <a:extLst>
              <a:ext uri="{FF2B5EF4-FFF2-40B4-BE49-F238E27FC236}">
                <a16:creationId xmlns:a16="http://schemas.microsoft.com/office/drawing/2014/main" id="{8A5FDD05-B2A7-51BF-09DF-36D6B656E394}"/>
              </a:ext>
            </a:extLst>
          </p:cNvPr>
          <p:cNvSpPr txBox="1"/>
          <p:nvPr/>
        </p:nvSpPr>
        <p:spPr>
          <a:xfrm>
            <a:off x="474166" y="2959055"/>
            <a:ext cx="1767965" cy="369332"/>
          </a:xfrm>
          <a:prstGeom prst="rect">
            <a:avLst/>
          </a:prstGeom>
          <a:noFill/>
        </p:spPr>
        <p:txBody>
          <a:bodyPr wrap="square" rtlCol="0">
            <a:spAutoFit/>
          </a:bodyPr>
          <a:lstStyle>
            <a:defPPr>
              <a:defRPr lang="zh-CN"/>
            </a:defPPr>
            <a:lvl1pPr>
              <a:defRPr b="1">
                <a:solidFill>
                  <a:schemeClr val="tx2">
                    <a:lumMod val="75000"/>
                  </a:schemeClr>
                </a:solidFill>
                <a:latin typeface="+mn-ea"/>
              </a:defRPr>
            </a:lvl1pPr>
          </a:lstStyle>
          <a:p>
            <a:r>
              <a:rPr lang="en-US" altLang="zh-CN" dirty="0"/>
              <a:t>GREEN</a:t>
            </a:r>
            <a:r>
              <a:rPr lang="zh-CN" altLang="en-US" dirty="0"/>
              <a:t>战略</a:t>
            </a:r>
            <a:r>
              <a:rPr lang="en-US" altLang="zh-CN" dirty="0"/>
              <a:t>:</a:t>
            </a:r>
            <a:endParaRPr lang="zh-CN" altLang="en-US" dirty="0"/>
          </a:p>
        </p:txBody>
      </p:sp>
      <p:sp>
        <p:nvSpPr>
          <p:cNvPr id="177" name="文本框 176">
            <a:extLst>
              <a:ext uri="{FF2B5EF4-FFF2-40B4-BE49-F238E27FC236}">
                <a16:creationId xmlns:a16="http://schemas.microsoft.com/office/drawing/2014/main" id="{32E94D57-52DD-0747-AE00-2D19427AD625}"/>
              </a:ext>
            </a:extLst>
          </p:cNvPr>
          <p:cNvSpPr txBox="1"/>
          <p:nvPr/>
        </p:nvSpPr>
        <p:spPr>
          <a:xfrm>
            <a:off x="7820597" y="2796306"/>
            <a:ext cx="1470852" cy="707886"/>
          </a:xfrm>
          <a:prstGeom prst="rect">
            <a:avLst/>
          </a:prstGeom>
          <a:noFill/>
        </p:spPr>
        <p:txBody>
          <a:bodyPr wrap="square">
            <a:spAutoFit/>
          </a:bodyPr>
          <a:lstStyle/>
          <a:p>
            <a:pPr marL="85725" indent="-85725">
              <a:buFont typeface="Arial" panose="020B0604020202020204" pitchFamily="34" charset="0"/>
              <a:buChar char="•"/>
            </a:pPr>
            <a:r>
              <a:rPr lang="zh-CN" altLang="en-US" sz="800" dirty="0">
                <a:solidFill>
                  <a:schemeClr val="bg2">
                    <a:lumMod val="50000"/>
                  </a:schemeClr>
                </a:solidFill>
                <a:latin typeface="+mn-ea"/>
              </a:rPr>
              <a:t>上下车体分离的设计，根据场景需要快速切换上装，适配无人配送、清扫环卫、厂区物流、无人巡逻等十大应用场景。</a:t>
            </a:r>
          </a:p>
        </p:txBody>
      </p:sp>
      <p:sp>
        <p:nvSpPr>
          <p:cNvPr id="186" name="文本框 185">
            <a:extLst>
              <a:ext uri="{FF2B5EF4-FFF2-40B4-BE49-F238E27FC236}">
                <a16:creationId xmlns:a16="http://schemas.microsoft.com/office/drawing/2014/main" id="{A4F357B7-1916-F1AA-9671-F8141043E696}"/>
              </a:ext>
            </a:extLst>
          </p:cNvPr>
          <p:cNvSpPr txBox="1"/>
          <p:nvPr/>
        </p:nvSpPr>
        <p:spPr>
          <a:xfrm>
            <a:off x="5172913" y="3930046"/>
            <a:ext cx="1066318" cy="307777"/>
          </a:xfrm>
          <a:prstGeom prst="rect">
            <a:avLst/>
          </a:prstGeom>
          <a:noFill/>
        </p:spPr>
        <p:txBody>
          <a:bodyPr wrap="none" rtlCol="0">
            <a:spAutoFit/>
          </a:bodyPr>
          <a:lstStyle/>
          <a:p>
            <a:r>
              <a:rPr lang="zh-CN" altLang="en-US" sz="1400" b="1" dirty="0">
                <a:solidFill>
                  <a:prstClr val="black"/>
                </a:solidFill>
                <a:latin typeface="微软雅黑"/>
              </a:rPr>
              <a:t>车辆</a:t>
            </a:r>
            <a:r>
              <a:rPr lang="en-US" altLang="zh-CN" sz="1400" b="1" dirty="0">
                <a:solidFill>
                  <a:prstClr val="black"/>
                </a:solidFill>
                <a:latin typeface="微软雅黑"/>
              </a:rPr>
              <a:t>&amp;</a:t>
            </a:r>
            <a:r>
              <a:rPr lang="zh-CN" altLang="en-US" sz="1400" b="1" dirty="0">
                <a:solidFill>
                  <a:prstClr val="black"/>
                </a:solidFill>
                <a:latin typeface="微软雅黑"/>
              </a:rPr>
              <a:t>装备</a:t>
            </a:r>
          </a:p>
        </p:txBody>
      </p:sp>
      <p:sp>
        <p:nvSpPr>
          <p:cNvPr id="187" name="文本框 186">
            <a:extLst>
              <a:ext uri="{FF2B5EF4-FFF2-40B4-BE49-F238E27FC236}">
                <a16:creationId xmlns:a16="http://schemas.microsoft.com/office/drawing/2014/main" id="{E7A94447-B809-0716-C3C6-0C5789D6CAFE}"/>
              </a:ext>
            </a:extLst>
          </p:cNvPr>
          <p:cNvSpPr txBox="1"/>
          <p:nvPr/>
        </p:nvSpPr>
        <p:spPr>
          <a:xfrm>
            <a:off x="7709369" y="3888640"/>
            <a:ext cx="902811" cy="307777"/>
          </a:xfrm>
          <a:prstGeom prst="rect">
            <a:avLst/>
          </a:prstGeom>
          <a:noFill/>
        </p:spPr>
        <p:txBody>
          <a:bodyPr wrap="none" rtlCol="0">
            <a:spAutoFit/>
          </a:bodyPr>
          <a:lstStyle/>
          <a:p>
            <a:r>
              <a:rPr lang="zh-CN" altLang="en-US" sz="1400" b="1" dirty="0">
                <a:solidFill>
                  <a:prstClr val="black"/>
                </a:solidFill>
                <a:latin typeface="微软雅黑"/>
              </a:rPr>
              <a:t>智能科技</a:t>
            </a:r>
          </a:p>
        </p:txBody>
      </p:sp>
      <p:sp>
        <p:nvSpPr>
          <p:cNvPr id="188" name="文本框 187">
            <a:extLst>
              <a:ext uri="{FF2B5EF4-FFF2-40B4-BE49-F238E27FC236}">
                <a16:creationId xmlns:a16="http://schemas.microsoft.com/office/drawing/2014/main" id="{941EAEC8-5CBB-90DF-A8C6-A569B1386500}"/>
              </a:ext>
            </a:extLst>
          </p:cNvPr>
          <p:cNvSpPr txBox="1"/>
          <p:nvPr/>
        </p:nvSpPr>
        <p:spPr>
          <a:xfrm>
            <a:off x="10079967" y="3894256"/>
            <a:ext cx="902811" cy="307777"/>
          </a:xfrm>
          <a:prstGeom prst="rect">
            <a:avLst/>
          </a:prstGeom>
          <a:noFill/>
        </p:spPr>
        <p:txBody>
          <a:bodyPr wrap="none" rtlCol="0">
            <a:spAutoFit/>
          </a:bodyPr>
          <a:lstStyle/>
          <a:p>
            <a:r>
              <a:rPr lang="zh-CN" altLang="en-US" sz="1400" b="1" dirty="0">
                <a:solidFill>
                  <a:prstClr val="black"/>
                </a:solidFill>
                <a:latin typeface="微软雅黑"/>
              </a:rPr>
              <a:t>商业生态</a:t>
            </a:r>
          </a:p>
        </p:txBody>
      </p:sp>
      <p:sp>
        <p:nvSpPr>
          <p:cNvPr id="189" name="文本框 188">
            <a:extLst>
              <a:ext uri="{FF2B5EF4-FFF2-40B4-BE49-F238E27FC236}">
                <a16:creationId xmlns:a16="http://schemas.microsoft.com/office/drawing/2014/main" id="{AD75AFDD-A7C6-C708-5FB3-059C103480F3}"/>
              </a:ext>
            </a:extLst>
          </p:cNvPr>
          <p:cNvSpPr txBox="1"/>
          <p:nvPr/>
        </p:nvSpPr>
        <p:spPr>
          <a:xfrm>
            <a:off x="5056038" y="5470839"/>
            <a:ext cx="2878231" cy="824200"/>
          </a:xfrm>
          <a:prstGeom prst="rect">
            <a:avLst/>
          </a:prstGeom>
          <a:noFill/>
        </p:spPr>
        <p:txBody>
          <a:bodyPr wrap="square">
            <a:spAutoFit/>
          </a:bodyPr>
          <a:lstStyle/>
          <a:p>
            <a:pPr marL="171450" indent="-171450">
              <a:lnSpc>
                <a:spcPct val="150000"/>
              </a:lnSpc>
              <a:buClr>
                <a:schemeClr val="bg2">
                  <a:lumMod val="25000"/>
                </a:schemeClr>
              </a:buClr>
              <a:buFont typeface="Arial" panose="020B0604020202020204" pitchFamily="34" charset="0"/>
              <a:buChar char="•"/>
            </a:pPr>
            <a:r>
              <a:rPr lang="zh-CN" altLang="en-US" sz="1100" dirty="0">
                <a:solidFill>
                  <a:prstClr val="black"/>
                </a:solidFill>
                <a:latin typeface="+mn-ea"/>
              </a:rPr>
              <a:t>聚焦</a:t>
            </a:r>
            <a:r>
              <a:rPr lang="zh-CN" altLang="en-US" sz="1100" b="1" dirty="0">
                <a:solidFill>
                  <a:schemeClr val="tx2">
                    <a:lumMod val="75000"/>
                  </a:schemeClr>
                </a:solidFill>
                <a:latin typeface="+mn-ea"/>
              </a:rPr>
              <a:t>轻微型商用车和装备</a:t>
            </a:r>
            <a:endParaRPr lang="en-US" altLang="zh-CN" sz="1100" b="1" dirty="0">
              <a:solidFill>
                <a:schemeClr val="tx2">
                  <a:lumMod val="75000"/>
                </a:schemeClr>
              </a:solidFill>
              <a:latin typeface="+mn-ea"/>
            </a:endParaRPr>
          </a:p>
          <a:p>
            <a:pPr marL="171450" indent="-171450">
              <a:lnSpc>
                <a:spcPct val="150000"/>
              </a:lnSpc>
              <a:buClr>
                <a:schemeClr val="bg2">
                  <a:lumMod val="25000"/>
                </a:schemeClr>
              </a:buClr>
              <a:buFont typeface="Arial" panose="020B0604020202020204" pitchFamily="34" charset="0"/>
              <a:buChar char="•"/>
            </a:pPr>
            <a:r>
              <a:rPr lang="zh-CN" altLang="en-US" sz="1100" dirty="0">
                <a:solidFill>
                  <a:prstClr val="black"/>
                </a:solidFill>
                <a:latin typeface="+mn-ea"/>
              </a:rPr>
              <a:t>持续构建</a:t>
            </a:r>
            <a:r>
              <a:rPr lang="zh-CN" altLang="en-US" sz="1100" b="1" dirty="0">
                <a:solidFill>
                  <a:schemeClr val="tx2">
                    <a:lumMod val="75000"/>
                  </a:schemeClr>
                </a:solidFill>
                <a:latin typeface="+mn-ea"/>
              </a:rPr>
              <a:t>“电</a:t>
            </a:r>
            <a:r>
              <a:rPr lang="en-US" altLang="zh-CN" sz="1100" b="1" dirty="0">
                <a:solidFill>
                  <a:schemeClr val="tx2">
                    <a:lumMod val="75000"/>
                  </a:schemeClr>
                </a:solidFill>
                <a:latin typeface="+mn-ea"/>
              </a:rPr>
              <a:t>+</a:t>
            </a:r>
            <a:r>
              <a:rPr lang="zh-CN" altLang="en-US" sz="1100" b="1" dirty="0">
                <a:solidFill>
                  <a:schemeClr val="tx2">
                    <a:lumMod val="75000"/>
                  </a:schemeClr>
                </a:solidFill>
                <a:latin typeface="+mn-ea"/>
              </a:rPr>
              <a:t>混</a:t>
            </a:r>
            <a:r>
              <a:rPr lang="en-US" altLang="zh-CN" sz="1100" b="1" dirty="0">
                <a:solidFill>
                  <a:schemeClr val="tx2">
                    <a:lumMod val="75000"/>
                  </a:schemeClr>
                </a:solidFill>
                <a:latin typeface="+mn-ea"/>
              </a:rPr>
              <a:t>+</a:t>
            </a:r>
            <a:r>
              <a:rPr lang="zh-CN" altLang="en-US" sz="1100" b="1" dirty="0">
                <a:solidFill>
                  <a:schemeClr val="tx2">
                    <a:lumMod val="75000"/>
                  </a:schemeClr>
                </a:solidFill>
                <a:latin typeface="+mn-ea"/>
              </a:rPr>
              <a:t>氢“</a:t>
            </a:r>
            <a:r>
              <a:rPr lang="en-US" altLang="zh-CN" sz="1100" dirty="0">
                <a:solidFill>
                  <a:prstClr val="black"/>
                </a:solidFill>
                <a:latin typeface="+mn-ea"/>
              </a:rPr>
              <a:t>3 </a:t>
            </a:r>
            <a:r>
              <a:rPr lang="zh-CN" altLang="en-US" sz="1100" dirty="0">
                <a:solidFill>
                  <a:prstClr val="black"/>
                </a:solidFill>
                <a:latin typeface="+mn-ea"/>
              </a:rPr>
              <a:t>大技术路线</a:t>
            </a:r>
            <a:endParaRPr lang="en-US" altLang="zh-CN" sz="1100" dirty="0">
              <a:solidFill>
                <a:prstClr val="black"/>
              </a:solidFill>
              <a:latin typeface="+mn-ea"/>
            </a:endParaRPr>
          </a:p>
          <a:p>
            <a:pPr marL="171450" indent="-171450">
              <a:lnSpc>
                <a:spcPct val="150000"/>
              </a:lnSpc>
              <a:buClr>
                <a:schemeClr val="bg2">
                  <a:lumMod val="25000"/>
                </a:schemeClr>
              </a:buClr>
              <a:buFont typeface="Arial" panose="020B0604020202020204" pitchFamily="34" charset="0"/>
              <a:buChar char="•"/>
            </a:pPr>
            <a:r>
              <a:rPr lang="zh-CN" altLang="en-US" sz="1100" dirty="0">
                <a:solidFill>
                  <a:prstClr val="black"/>
                </a:solidFill>
                <a:latin typeface="+mn-ea"/>
              </a:rPr>
              <a:t>计划每年投向市场</a:t>
            </a:r>
            <a:r>
              <a:rPr lang="en-US" altLang="zh-CN" sz="1100" b="1" dirty="0">
                <a:solidFill>
                  <a:schemeClr val="tx2">
                    <a:lumMod val="75000"/>
                  </a:schemeClr>
                </a:solidFill>
                <a:latin typeface="+mn-ea"/>
              </a:rPr>
              <a:t>1-2</a:t>
            </a:r>
            <a:r>
              <a:rPr lang="zh-CN" altLang="en-US" sz="1100" b="1" dirty="0">
                <a:solidFill>
                  <a:schemeClr val="tx2">
                    <a:lumMod val="75000"/>
                  </a:schemeClr>
                </a:solidFill>
                <a:latin typeface="+mn-ea"/>
              </a:rPr>
              <a:t>款全新产品</a:t>
            </a:r>
          </a:p>
        </p:txBody>
      </p:sp>
      <p:sp>
        <p:nvSpPr>
          <p:cNvPr id="191" name="文本框 190">
            <a:extLst>
              <a:ext uri="{FF2B5EF4-FFF2-40B4-BE49-F238E27FC236}">
                <a16:creationId xmlns:a16="http://schemas.microsoft.com/office/drawing/2014/main" id="{8A83B4FF-6A05-3C03-C3DA-FB3BCFECF2CB}"/>
              </a:ext>
            </a:extLst>
          </p:cNvPr>
          <p:cNvSpPr txBox="1"/>
          <p:nvPr/>
        </p:nvSpPr>
        <p:spPr>
          <a:xfrm>
            <a:off x="4551449" y="5376363"/>
            <a:ext cx="480450" cy="1077218"/>
          </a:xfrm>
          <a:prstGeom prst="rect">
            <a:avLst/>
          </a:prstGeom>
          <a:noFill/>
        </p:spPr>
        <p:txBody>
          <a:bodyPr wrap="square" rtlCol="0">
            <a:spAutoFit/>
          </a:bodyPr>
          <a:lstStyle/>
          <a:p>
            <a:r>
              <a:rPr lang="zh-CN" altLang="en-US" sz="1600" b="1" dirty="0">
                <a:solidFill>
                  <a:schemeClr val="tx2">
                    <a:lumMod val="75000"/>
                  </a:schemeClr>
                </a:solidFill>
                <a:latin typeface="Calibri"/>
              </a:rPr>
              <a:t>未来规划</a:t>
            </a:r>
          </a:p>
        </p:txBody>
      </p:sp>
      <p:sp>
        <p:nvSpPr>
          <p:cNvPr id="190" name="文本框 189">
            <a:extLst>
              <a:ext uri="{FF2B5EF4-FFF2-40B4-BE49-F238E27FC236}">
                <a16:creationId xmlns:a16="http://schemas.microsoft.com/office/drawing/2014/main" id="{F442A103-917B-BDD3-FA21-95C92C88869C}"/>
              </a:ext>
            </a:extLst>
          </p:cNvPr>
          <p:cNvSpPr txBox="1"/>
          <p:nvPr/>
        </p:nvSpPr>
        <p:spPr>
          <a:xfrm>
            <a:off x="8660017" y="5422814"/>
            <a:ext cx="2829769" cy="938719"/>
          </a:xfrm>
          <a:prstGeom prst="rect">
            <a:avLst/>
          </a:prstGeom>
          <a:noFill/>
        </p:spPr>
        <p:txBody>
          <a:bodyPr wrap="square">
            <a:spAutoFit/>
          </a:bodyPr>
          <a:lstStyle/>
          <a:p>
            <a:pPr marL="171450" indent="-171450">
              <a:buClr>
                <a:schemeClr val="bg2">
                  <a:lumMod val="25000"/>
                </a:schemeClr>
              </a:buClr>
              <a:buFont typeface="Arial" panose="020B0604020202020204" pitchFamily="34" charset="0"/>
              <a:buChar char="•"/>
            </a:pPr>
            <a:r>
              <a:rPr lang="zh-CN" altLang="en-US" sz="1100" dirty="0">
                <a:solidFill>
                  <a:prstClr val="black"/>
                </a:solidFill>
                <a:latin typeface="微软雅黑"/>
              </a:rPr>
              <a:t>构建新能源产品生态</a:t>
            </a:r>
            <a:r>
              <a:rPr lang="en-US" altLang="zh-CN" sz="1100" dirty="0">
                <a:solidFill>
                  <a:prstClr val="black"/>
                </a:solidFill>
                <a:latin typeface="微软雅黑"/>
              </a:rPr>
              <a:t>+</a:t>
            </a:r>
            <a:r>
              <a:rPr lang="zh-CN" altLang="en-US" sz="1100" dirty="0">
                <a:solidFill>
                  <a:prstClr val="black"/>
                </a:solidFill>
                <a:latin typeface="微软雅黑"/>
              </a:rPr>
              <a:t>产业生态</a:t>
            </a:r>
            <a:r>
              <a:rPr lang="en-US" altLang="zh-CN" sz="1100" dirty="0">
                <a:solidFill>
                  <a:prstClr val="black"/>
                </a:solidFill>
                <a:latin typeface="微软雅黑"/>
              </a:rPr>
              <a:t>+</a:t>
            </a:r>
            <a:r>
              <a:rPr lang="zh-CN" altLang="en-US" sz="1100" dirty="0">
                <a:solidFill>
                  <a:prstClr val="black"/>
                </a:solidFill>
                <a:latin typeface="微软雅黑"/>
              </a:rPr>
              <a:t>商业生态的高价值生态体系</a:t>
            </a:r>
            <a:endParaRPr lang="en-US" altLang="zh-CN" sz="1100" dirty="0">
              <a:solidFill>
                <a:prstClr val="black"/>
              </a:solidFill>
              <a:latin typeface="微软雅黑"/>
            </a:endParaRPr>
          </a:p>
          <a:p>
            <a:pPr>
              <a:buClr>
                <a:schemeClr val="bg2">
                  <a:lumMod val="25000"/>
                </a:schemeClr>
              </a:buClr>
            </a:pPr>
            <a:endParaRPr lang="en-US" altLang="zh-CN" sz="1100" dirty="0">
              <a:solidFill>
                <a:prstClr val="black"/>
              </a:solidFill>
              <a:latin typeface="微软雅黑"/>
            </a:endParaRPr>
          </a:p>
          <a:p>
            <a:pPr marL="171450" indent="-171450">
              <a:buClr>
                <a:schemeClr val="bg2">
                  <a:lumMod val="25000"/>
                </a:schemeClr>
              </a:buClr>
              <a:buFont typeface="Arial" panose="020B0604020202020204" pitchFamily="34" charset="0"/>
              <a:buChar char="•"/>
            </a:pPr>
            <a:r>
              <a:rPr lang="zh-CN" altLang="en-US" sz="1100" dirty="0">
                <a:solidFill>
                  <a:prstClr val="black"/>
                </a:solidFill>
                <a:latin typeface="微软雅黑"/>
              </a:rPr>
              <a:t>建设集“车</a:t>
            </a:r>
            <a:r>
              <a:rPr lang="en-US" altLang="zh-CN" sz="1100" dirty="0">
                <a:solidFill>
                  <a:prstClr val="black"/>
                </a:solidFill>
                <a:latin typeface="微软雅黑"/>
              </a:rPr>
              <a:t>+</a:t>
            </a:r>
            <a:r>
              <a:rPr lang="zh-CN" altLang="en-US" sz="1100" dirty="0">
                <a:solidFill>
                  <a:prstClr val="black"/>
                </a:solidFill>
                <a:latin typeface="微软雅黑"/>
              </a:rPr>
              <a:t>桩</a:t>
            </a:r>
            <a:r>
              <a:rPr lang="en-US" altLang="zh-CN" sz="1100" dirty="0">
                <a:solidFill>
                  <a:prstClr val="black"/>
                </a:solidFill>
                <a:latin typeface="微软雅黑"/>
              </a:rPr>
              <a:t>+</a:t>
            </a:r>
            <a:r>
              <a:rPr lang="zh-CN" altLang="en-US" sz="1100" dirty="0">
                <a:solidFill>
                  <a:prstClr val="black"/>
                </a:solidFill>
                <a:latin typeface="微软雅黑"/>
              </a:rPr>
              <a:t>光</a:t>
            </a:r>
            <a:r>
              <a:rPr lang="en-US" altLang="zh-CN" sz="1100" dirty="0">
                <a:solidFill>
                  <a:prstClr val="black"/>
                </a:solidFill>
                <a:latin typeface="微软雅黑"/>
              </a:rPr>
              <a:t>+</a:t>
            </a:r>
            <a:r>
              <a:rPr lang="zh-CN" altLang="en-US" sz="1100" dirty="0">
                <a:solidFill>
                  <a:prstClr val="black"/>
                </a:solidFill>
                <a:latin typeface="微软雅黑"/>
              </a:rPr>
              <a:t>储</a:t>
            </a:r>
            <a:r>
              <a:rPr lang="en-US" altLang="zh-CN" sz="1100" dirty="0">
                <a:solidFill>
                  <a:prstClr val="black"/>
                </a:solidFill>
                <a:latin typeface="微软雅黑"/>
              </a:rPr>
              <a:t>+</a:t>
            </a:r>
            <a:r>
              <a:rPr lang="zh-CN" altLang="en-US" sz="1100" dirty="0">
                <a:solidFill>
                  <a:prstClr val="black"/>
                </a:solidFill>
                <a:latin typeface="微软雅黑"/>
              </a:rPr>
              <a:t>荷</a:t>
            </a:r>
            <a:r>
              <a:rPr lang="en-US" altLang="zh-CN" sz="1100" dirty="0">
                <a:solidFill>
                  <a:prstClr val="black"/>
                </a:solidFill>
                <a:latin typeface="微软雅黑"/>
              </a:rPr>
              <a:t>+</a:t>
            </a:r>
            <a:r>
              <a:rPr lang="zh-CN" altLang="en-US" sz="1100" dirty="0">
                <a:solidFill>
                  <a:prstClr val="black"/>
                </a:solidFill>
                <a:latin typeface="微软雅黑"/>
              </a:rPr>
              <a:t>智”于一体的终端生态体验港</a:t>
            </a:r>
          </a:p>
        </p:txBody>
      </p:sp>
      <p:sp>
        <p:nvSpPr>
          <p:cNvPr id="194" name="矩形 193">
            <a:extLst>
              <a:ext uri="{FF2B5EF4-FFF2-40B4-BE49-F238E27FC236}">
                <a16:creationId xmlns:a16="http://schemas.microsoft.com/office/drawing/2014/main" id="{753F4A26-3158-3C12-044A-817B4EB9A60B}"/>
              </a:ext>
            </a:extLst>
          </p:cNvPr>
          <p:cNvSpPr/>
          <p:nvPr/>
        </p:nvSpPr>
        <p:spPr>
          <a:xfrm>
            <a:off x="4971700" y="5406190"/>
            <a:ext cx="6561666" cy="972134"/>
          </a:xfrm>
          <a:prstGeom prst="rect">
            <a:avLst/>
          </a:prstGeom>
          <a:noFill/>
          <a:ln w="12700" cap="flat" cmpd="sng" algn="ctr">
            <a:solidFill>
              <a:schemeClr val="accent1">
                <a:lumMod val="60000"/>
                <a:lumOff val="40000"/>
              </a:schemeClr>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mn-cs"/>
            </a:endParaRPr>
          </a:p>
        </p:txBody>
      </p:sp>
      <p:sp>
        <p:nvSpPr>
          <p:cNvPr id="195" name="十字形 194">
            <a:extLst>
              <a:ext uri="{FF2B5EF4-FFF2-40B4-BE49-F238E27FC236}">
                <a16:creationId xmlns:a16="http://schemas.microsoft.com/office/drawing/2014/main" id="{913BCF94-746F-7549-EF98-6A3D6E68E5FB}"/>
              </a:ext>
            </a:extLst>
          </p:cNvPr>
          <p:cNvSpPr/>
          <p:nvPr/>
        </p:nvSpPr>
        <p:spPr>
          <a:xfrm>
            <a:off x="7929674" y="5687340"/>
            <a:ext cx="417247" cy="391197"/>
          </a:xfrm>
          <a:prstGeom prst="plus">
            <a:avLst>
              <a:gd name="adj" fmla="val 43136"/>
            </a:avLst>
          </a:prstGeom>
          <a:solidFill>
            <a:schemeClr val="tx2">
              <a:lumMod val="75000"/>
            </a:schemeClr>
          </a:solidFill>
          <a:ln w="12700" cap="flat" cmpd="sng" algn="ctr">
            <a:solidFill>
              <a:schemeClr val="accent1">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2">
                  <a:lumMod val="75000"/>
                </a:schemeClr>
              </a:solidFill>
              <a:effectLst/>
              <a:uLnTx/>
              <a:uFillTx/>
              <a:latin typeface="Calibri"/>
              <a:ea typeface="微软雅黑"/>
              <a:cs typeface="+mn-cs"/>
            </a:endParaRPr>
          </a:p>
        </p:txBody>
      </p:sp>
      <p:sp>
        <p:nvSpPr>
          <p:cNvPr id="180" name="矩形 179">
            <a:extLst>
              <a:ext uri="{FF2B5EF4-FFF2-40B4-BE49-F238E27FC236}">
                <a16:creationId xmlns:a16="http://schemas.microsoft.com/office/drawing/2014/main" id="{FFD810F8-8410-5D30-6838-604B251CC9A6}"/>
              </a:ext>
            </a:extLst>
          </p:cNvPr>
          <p:cNvSpPr/>
          <p:nvPr/>
        </p:nvSpPr>
        <p:spPr>
          <a:xfrm>
            <a:off x="4878132" y="4310380"/>
            <a:ext cx="1686882" cy="802172"/>
          </a:xfrm>
          <a:prstGeom prst="rect">
            <a:avLst/>
          </a:prstGeom>
          <a:noFill/>
          <a:ln w="12700" cap="flat" cmpd="sng" algn="ctr">
            <a:solidFill>
              <a:schemeClr val="bg2">
                <a:lumMod val="90000"/>
              </a:schemeClr>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mn-cs"/>
            </a:endParaRPr>
          </a:p>
        </p:txBody>
      </p:sp>
      <p:sp>
        <p:nvSpPr>
          <p:cNvPr id="196" name="文本框 195">
            <a:extLst>
              <a:ext uri="{FF2B5EF4-FFF2-40B4-BE49-F238E27FC236}">
                <a16:creationId xmlns:a16="http://schemas.microsoft.com/office/drawing/2014/main" id="{27B003BF-F73A-64FC-6675-008E5DEF6FCE}"/>
              </a:ext>
            </a:extLst>
          </p:cNvPr>
          <p:cNvSpPr txBox="1"/>
          <p:nvPr/>
        </p:nvSpPr>
        <p:spPr>
          <a:xfrm>
            <a:off x="4971700" y="4314820"/>
            <a:ext cx="1455142" cy="276999"/>
          </a:xfrm>
          <a:prstGeom prst="rect">
            <a:avLst/>
          </a:prstGeom>
          <a:noFill/>
        </p:spPr>
        <p:txBody>
          <a:bodyPr wrap="none" rtlCol="0">
            <a:spAutoFit/>
          </a:bodyPr>
          <a:lstStyle/>
          <a:p>
            <a:r>
              <a:rPr lang="zh-CN" altLang="en-US" sz="1200" b="1" dirty="0">
                <a:solidFill>
                  <a:prstClr val="black"/>
                </a:solidFill>
                <a:latin typeface="微软雅黑"/>
              </a:rPr>
              <a:t>微卡、</a:t>
            </a:r>
            <a:r>
              <a:rPr lang="en-US" altLang="zh-CN" sz="1200" b="1" dirty="0">
                <a:solidFill>
                  <a:prstClr val="black"/>
                </a:solidFill>
                <a:latin typeface="微软雅黑"/>
              </a:rPr>
              <a:t>VAN</a:t>
            </a:r>
            <a:r>
              <a:rPr lang="zh-CN" altLang="en-US" sz="1200" b="1" dirty="0">
                <a:solidFill>
                  <a:prstClr val="black"/>
                </a:solidFill>
                <a:latin typeface="微软雅黑"/>
              </a:rPr>
              <a:t>、轻客</a:t>
            </a:r>
            <a:endParaRPr lang="en-US" altLang="zh-CN" sz="1200" b="1" dirty="0">
              <a:solidFill>
                <a:prstClr val="black"/>
              </a:solidFill>
              <a:latin typeface="微软雅黑"/>
            </a:endParaRPr>
          </a:p>
        </p:txBody>
      </p:sp>
      <p:sp>
        <p:nvSpPr>
          <p:cNvPr id="197" name="文本框 196">
            <a:extLst>
              <a:ext uri="{FF2B5EF4-FFF2-40B4-BE49-F238E27FC236}">
                <a16:creationId xmlns:a16="http://schemas.microsoft.com/office/drawing/2014/main" id="{97E17AAB-1863-ADEE-3270-0E8806308C8A}"/>
              </a:ext>
            </a:extLst>
          </p:cNvPr>
          <p:cNvSpPr txBox="1"/>
          <p:nvPr/>
        </p:nvSpPr>
        <p:spPr>
          <a:xfrm>
            <a:off x="5202940" y="4564268"/>
            <a:ext cx="954107" cy="276999"/>
          </a:xfrm>
          <a:prstGeom prst="rect">
            <a:avLst/>
          </a:prstGeom>
          <a:noFill/>
        </p:spPr>
        <p:txBody>
          <a:bodyPr wrap="none" rtlCol="0">
            <a:spAutoFit/>
          </a:bodyPr>
          <a:lstStyle/>
          <a:p>
            <a:r>
              <a:rPr lang="zh-CN" altLang="en-US" sz="1200" b="1" dirty="0">
                <a:solidFill>
                  <a:prstClr val="black"/>
                </a:solidFill>
                <a:latin typeface="微软雅黑"/>
              </a:rPr>
              <a:t>专用车底盘</a:t>
            </a:r>
          </a:p>
        </p:txBody>
      </p:sp>
      <p:sp>
        <p:nvSpPr>
          <p:cNvPr id="198" name="文本框 197">
            <a:extLst>
              <a:ext uri="{FF2B5EF4-FFF2-40B4-BE49-F238E27FC236}">
                <a16:creationId xmlns:a16="http://schemas.microsoft.com/office/drawing/2014/main" id="{743AA55F-F531-1362-F31E-940932BCF9DD}"/>
              </a:ext>
            </a:extLst>
          </p:cNvPr>
          <p:cNvSpPr txBox="1"/>
          <p:nvPr/>
        </p:nvSpPr>
        <p:spPr>
          <a:xfrm>
            <a:off x="4932038" y="4835994"/>
            <a:ext cx="1569660" cy="276999"/>
          </a:xfrm>
          <a:prstGeom prst="rect">
            <a:avLst/>
          </a:prstGeom>
          <a:noFill/>
        </p:spPr>
        <p:txBody>
          <a:bodyPr wrap="none" rtlCol="0">
            <a:spAutoFit/>
          </a:bodyPr>
          <a:lstStyle/>
          <a:p>
            <a:r>
              <a:rPr lang="zh-CN" altLang="en-US" sz="1200" b="1" dirty="0">
                <a:solidFill>
                  <a:prstClr val="black"/>
                </a:solidFill>
                <a:latin typeface="微软雅黑"/>
              </a:rPr>
              <a:t>无人装备、其他装备</a:t>
            </a:r>
          </a:p>
        </p:txBody>
      </p:sp>
      <p:sp>
        <p:nvSpPr>
          <p:cNvPr id="181" name="矩形 180">
            <a:extLst>
              <a:ext uri="{FF2B5EF4-FFF2-40B4-BE49-F238E27FC236}">
                <a16:creationId xmlns:a16="http://schemas.microsoft.com/office/drawing/2014/main" id="{FB2A2A27-6712-6746-58BE-62E9A218AA74}"/>
              </a:ext>
            </a:extLst>
          </p:cNvPr>
          <p:cNvSpPr/>
          <p:nvPr/>
        </p:nvSpPr>
        <p:spPr>
          <a:xfrm>
            <a:off x="7198513" y="4309821"/>
            <a:ext cx="1686882" cy="802172"/>
          </a:xfrm>
          <a:prstGeom prst="rect">
            <a:avLst/>
          </a:prstGeom>
          <a:noFill/>
          <a:ln w="12700" cap="flat" cmpd="sng" algn="ctr">
            <a:solidFill>
              <a:schemeClr val="bg2">
                <a:lumMod val="90000"/>
              </a:schemeClr>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微软雅黑"/>
              <a:cs typeface="+mn-cs"/>
            </a:endParaRPr>
          </a:p>
        </p:txBody>
      </p:sp>
      <p:sp>
        <p:nvSpPr>
          <p:cNvPr id="199" name="文本框 198">
            <a:extLst>
              <a:ext uri="{FF2B5EF4-FFF2-40B4-BE49-F238E27FC236}">
                <a16:creationId xmlns:a16="http://schemas.microsoft.com/office/drawing/2014/main" id="{65518CAD-02C6-4420-25A5-3D4705416557}"/>
              </a:ext>
            </a:extLst>
          </p:cNvPr>
          <p:cNvSpPr txBox="1"/>
          <p:nvPr/>
        </p:nvSpPr>
        <p:spPr>
          <a:xfrm>
            <a:off x="7592972" y="4251093"/>
            <a:ext cx="954107" cy="890693"/>
          </a:xfrm>
          <a:prstGeom prst="rect">
            <a:avLst/>
          </a:prstGeom>
          <a:noFill/>
        </p:spPr>
        <p:txBody>
          <a:bodyPr wrap="none" rtlCol="0">
            <a:spAutoFit/>
          </a:bodyPr>
          <a:lstStyle/>
          <a:p>
            <a:pPr>
              <a:lnSpc>
                <a:spcPct val="150000"/>
              </a:lnSpc>
            </a:pPr>
            <a:r>
              <a:rPr lang="zh-CN" altLang="en-US" sz="1200" b="1" dirty="0">
                <a:solidFill>
                  <a:prstClr val="black"/>
                </a:solidFill>
                <a:latin typeface="微软雅黑"/>
              </a:rPr>
              <a:t>自动驾驶</a:t>
            </a:r>
            <a:endParaRPr lang="en-US" altLang="zh-CN" sz="1200" b="1" dirty="0">
              <a:solidFill>
                <a:prstClr val="black"/>
              </a:solidFill>
              <a:latin typeface="微软雅黑"/>
            </a:endParaRPr>
          </a:p>
          <a:p>
            <a:pPr>
              <a:lnSpc>
                <a:spcPct val="150000"/>
              </a:lnSpc>
            </a:pPr>
            <a:r>
              <a:rPr lang="zh-CN" altLang="en-US" sz="1200" b="1" dirty="0">
                <a:solidFill>
                  <a:prstClr val="black"/>
                </a:solidFill>
                <a:latin typeface="微软雅黑"/>
              </a:rPr>
              <a:t>数字科技</a:t>
            </a:r>
            <a:endParaRPr lang="en-US" altLang="zh-CN" sz="1200" b="1" dirty="0">
              <a:solidFill>
                <a:prstClr val="black"/>
              </a:solidFill>
              <a:latin typeface="微软雅黑"/>
            </a:endParaRPr>
          </a:p>
          <a:p>
            <a:pPr>
              <a:lnSpc>
                <a:spcPct val="150000"/>
              </a:lnSpc>
            </a:pPr>
            <a:r>
              <a:rPr lang="zh-CN" altLang="en-US" sz="1200" b="1" dirty="0">
                <a:solidFill>
                  <a:prstClr val="black"/>
                </a:solidFill>
                <a:latin typeface="微软雅黑"/>
              </a:rPr>
              <a:t>新能源科技</a:t>
            </a:r>
            <a:endParaRPr lang="en-US" altLang="zh-CN" sz="1200" b="1" dirty="0">
              <a:solidFill>
                <a:prstClr val="black"/>
              </a:solidFill>
              <a:latin typeface="微软雅黑"/>
            </a:endParaRPr>
          </a:p>
        </p:txBody>
      </p:sp>
      <p:sp>
        <p:nvSpPr>
          <p:cNvPr id="182" name="矩形 181">
            <a:extLst>
              <a:ext uri="{FF2B5EF4-FFF2-40B4-BE49-F238E27FC236}">
                <a16:creationId xmlns:a16="http://schemas.microsoft.com/office/drawing/2014/main" id="{2401BE96-C7BC-CA4C-0151-2EDF3B301FB2}"/>
              </a:ext>
            </a:extLst>
          </p:cNvPr>
          <p:cNvSpPr/>
          <p:nvPr/>
        </p:nvSpPr>
        <p:spPr>
          <a:xfrm>
            <a:off x="9664230" y="4274197"/>
            <a:ext cx="1686882" cy="802172"/>
          </a:xfrm>
          <a:prstGeom prst="rect">
            <a:avLst/>
          </a:prstGeom>
          <a:noFill/>
          <a:ln w="12700" cap="flat" cmpd="sng" algn="ctr">
            <a:solidFill>
              <a:schemeClr val="bg2">
                <a:lumMod val="90000"/>
              </a:schemeClr>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mn-cs"/>
            </a:endParaRPr>
          </a:p>
        </p:txBody>
      </p:sp>
      <p:sp>
        <p:nvSpPr>
          <p:cNvPr id="200" name="文本框 199">
            <a:extLst>
              <a:ext uri="{FF2B5EF4-FFF2-40B4-BE49-F238E27FC236}">
                <a16:creationId xmlns:a16="http://schemas.microsoft.com/office/drawing/2014/main" id="{25329334-309E-1026-83AA-0D9C71CFDFFA}"/>
              </a:ext>
            </a:extLst>
          </p:cNvPr>
          <p:cNvSpPr txBox="1"/>
          <p:nvPr/>
        </p:nvSpPr>
        <p:spPr>
          <a:xfrm>
            <a:off x="9914254" y="4215469"/>
            <a:ext cx="1261884" cy="890693"/>
          </a:xfrm>
          <a:prstGeom prst="rect">
            <a:avLst/>
          </a:prstGeom>
          <a:noFill/>
        </p:spPr>
        <p:txBody>
          <a:bodyPr wrap="none" rtlCol="0">
            <a:spAutoFit/>
          </a:bodyPr>
          <a:lstStyle/>
          <a:p>
            <a:pPr>
              <a:lnSpc>
                <a:spcPct val="150000"/>
              </a:lnSpc>
            </a:pPr>
            <a:r>
              <a:rPr lang="zh-CN" altLang="en-US" sz="1200" b="1" dirty="0">
                <a:solidFill>
                  <a:prstClr val="black"/>
                </a:solidFill>
                <a:latin typeface="微软雅黑"/>
              </a:rPr>
              <a:t>前、后市场生态</a:t>
            </a:r>
            <a:endParaRPr lang="en-US" altLang="zh-CN" sz="1200" b="1" dirty="0">
              <a:solidFill>
                <a:prstClr val="black"/>
              </a:solidFill>
              <a:latin typeface="微软雅黑"/>
            </a:endParaRPr>
          </a:p>
          <a:p>
            <a:pPr>
              <a:lnSpc>
                <a:spcPct val="150000"/>
              </a:lnSpc>
            </a:pPr>
            <a:r>
              <a:rPr lang="zh-CN" altLang="en-US" sz="1200" b="1" dirty="0">
                <a:solidFill>
                  <a:prstClr val="black"/>
                </a:solidFill>
                <a:latin typeface="微软雅黑"/>
              </a:rPr>
              <a:t>新能源生态</a:t>
            </a:r>
            <a:endParaRPr lang="en-US" altLang="zh-CN" sz="1200" b="1" dirty="0">
              <a:solidFill>
                <a:prstClr val="black"/>
              </a:solidFill>
              <a:latin typeface="微软雅黑"/>
            </a:endParaRPr>
          </a:p>
          <a:p>
            <a:pPr>
              <a:lnSpc>
                <a:spcPct val="150000"/>
              </a:lnSpc>
            </a:pPr>
            <a:r>
              <a:rPr lang="zh-CN" altLang="en-US" sz="1200" b="1" dirty="0">
                <a:solidFill>
                  <a:prstClr val="black"/>
                </a:solidFill>
                <a:latin typeface="微软雅黑"/>
              </a:rPr>
              <a:t>跨界联盟生态</a:t>
            </a:r>
            <a:endParaRPr lang="en-US" altLang="zh-CN" sz="1200" b="1" dirty="0">
              <a:solidFill>
                <a:prstClr val="black"/>
              </a:solidFill>
              <a:latin typeface="微软雅黑"/>
            </a:endParaRPr>
          </a:p>
        </p:txBody>
      </p:sp>
      <p:grpSp>
        <p:nvGrpSpPr>
          <p:cNvPr id="260" name="组合 259">
            <a:extLst>
              <a:ext uri="{FF2B5EF4-FFF2-40B4-BE49-F238E27FC236}">
                <a16:creationId xmlns:a16="http://schemas.microsoft.com/office/drawing/2014/main" id="{0CB7B94D-77DF-E1C2-8250-9ACF53FF1C98}"/>
              </a:ext>
            </a:extLst>
          </p:cNvPr>
          <p:cNvGrpSpPr/>
          <p:nvPr/>
        </p:nvGrpSpPr>
        <p:grpSpPr>
          <a:xfrm>
            <a:off x="7846953" y="1802255"/>
            <a:ext cx="1388981" cy="1074687"/>
            <a:chOff x="10226059" y="1685356"/>
            <a:chExt cx="1388981" cy="1074687"/>
          </a:xfrm>
        </p:grpSpPr>
        <p:pic>
          <p:nvPicPr>
            <p:cNvPr id="204" name="图片 203">
              <a:extLst>
                <a:ext uri="{FF2B5EF4-FFF2-40B4-BE49-F238E27FC236}">
                  <a16:creationId xmlns:a16="http://schemas.microsoft.com/office/drawing/2014/main" id="{619AFB44-FFCB-54A9-162C-5641E1DEC849}"/>
                </a:ext>
              </a:extLst>
            </p:cNvPr>
            <p:cNvPicPr>
              <a:picLocks noChangeAspect="1"/>
            </p:cNvPicPr>
            <p:nvPr/>
          </p:nvPicPr>
          <p:blipFill>
            <a:blip r:embed="rId2" cstate="print">
              <a:extLst>
                <a:ext uri="{28A0092B-C50C-407E-A947-70E740481C1C}">
                  <a14:useLocalDpi xmlns:a14="http://schemas.microsoft.com/office/drawing/2010/main" val="0"/>
                </a:ext>
              </a:extLst>
            </a:blip>
            <a:srcRect l="14954" t="18163" r="17676" b="20911"/>
            <a:stretch>
              <a:fillRect/>
            </a:stretch>
          </p:blipFill>
          <p:spPr>
            <a:xfrm>
              <a:off x="10226059" y="1922036"/>
              <a:ext cx="1388981" cy="838007"/>
            </a:xfrm>
            <a:prstGeom prst="rect">
              <a:avLst/>
            </a:prstGeom>
          </p:spPr>
        </p:pic>
        <p:sp>
          <p:nvSpPr>
            <p:cNvPr id="185" name="文本框 184">
              <a:extLst>
                <a:ext uri="{FF2B5EF4-FFF2-40B4-BE49-F238E27FC236}">
                  <a16:creationId xmlns:a16="http://schemas.microsoft.com/office/drawing/2014/main" id="{3C29D182-B2AF-81CF-D8B5-BB2CAE5F45A6}"/>
                </a:ext>
              </a:extLst>
            </p:cNvPr>
            <p:cNvSpPr txBox="1"/>
            <p:nvPr/>
          </p:nvSpPr>
          <p:spPr>
            <a:xfrm>
              <a:off x="10262554" y="1685356"/>
              <a:ext cx="1274657" cy="276999"/>
            </a:xfrm>
            <a:prstGeom prst="rect">
              <a:avLst/>
            </a:prstGeom>
            <a:solidFill>
              <a:schemeClr val="bg1"/>
            </a:solidFill>
          </p:spPr>
          <p:txBody>
            <a:bodyPr wrap="none" lIns="37440" tIns="45720" rIns="37440" bIns="45720" rtlCol="0">
              <a:spAutoFit/>
            </a:bodyPr>
            <a:lstStyle/>
            <a:p>
              <a:r>
                <a:rPr lang="zh-CN" altLang="en-US" sz="1200" b="1" dirty="0">
                  <a:solidFill>
                    <a:schemeClr val="tx2">
                      <a:lumMod val="75000"/>
                    </a:schemeClr>
                  </a:solidFill>
                  <a:latin typeface="+mn-ea"/>
                </a:rPr>
                <a:t>智能驾驶平台</a:t>
              </a:r>
              <a:r>
                <a:rPr lang="en-US" altLang="zh-CN" sz="1200" b="1" dirty="0">
                  <a:solidFill>
                    <a:schemeClr val="tx2">
                      <a:lumMod val="75000"/>
                    </a:schemeClr>
                  </a:solidFill>
                  <a:latin typeface="+mn-ea"/>
                </a:rPr>
                <a:t>F10</a:t>
              </a:r>
              <a:endParaRPr lang="zh-CN" altLang="en-US" sz="1200" b="1" dirty="0">
                <a:solidFill>
                  <a:schemeClr val="tx2">
                    <a:lumMod val="75000"/>
                  </a:schemeClr>
                </a:solidFill>
                <a:latin typeface="+mn-ea"/>
              </a:endParaRPr>
            </a:p>
          </p:txBody>
        </p:sp>
      </p:grpSp>
      <p:sp>
        <p:nvSpPr>
          <p:cNvPr id="216" name="文本框 215">
            <a:extLst>
              <a:ext uri="{FF2B5EF4-FFF2-40B4-BE49-F238E27FC236}">
                <a16:creationId xmlns:a16="http://schemas.microsoft.com/office/drawing/2014/main" id="{E4447F89-8EFC-A061-DB9D-D77DF882317B}"/>
              </a:ext>
            </a:extLst>
          </p:cNvPr>
          <p:cNvSpPr txBox="1"/>
          <p:nvPr/>
        </p:nvSpPr>
        <p:spPr>
          <a:xfrm>
            <a:off x="591343" y="3596812"/>
            <a:ext cx="3608950" cy="600164"/>
          </a:xfrm>
          <a:prstGeom prst="rect">
            <a:avLst/>
          </a:prstGeom>
          <a:noFill/>
        </p:spPr>
        <p:txBody>
          <a:bodyPr wrap="square">
            <a:spAutoFit/>
          </a:bodyPr>
          <a:lstStyle/>
          <a:p>
            <a:pPr marL="85725" indent="-85725">
              <a:buFont typeface="Arial" panose="020B0604020202020204" pitchFamily="34" charset="0"/>
              <a:buChar char="•"/>
            </a:pPr>
            <a:r>
              <a:rPr lang="zh-CN" altLang="en-US" sz="1100" dirty="0">
                <a:solidFill>
                  <a:prstClr val="black"/>
                </a:solidFill>
                <a:latin typeface="微软雅黑"/>
              </a:rPr>
              <a:t>产品、技术路线、营销创新、全球供应链体系、组织人力国际化的全方位布局</a:t>
            </a:r>
            <a:r>
              <a:rPr lang="en-US" altLang="zh-CN" sz="1100" dirty="0">
                <a:solidFill>
                  <a:prstClr val="black"/>
                </a:solidFill>
                <a:latin typeface="微软雅黑"/>
              </a:rPr>
              <a:t>,</a:t>
            </a:r>
            <a:r>
              <a:rPr lang="zh-CN" altLang="en-US" sz="1100" dirty="0">
                <a:solidFill>
                  <a:prstClr val="black"/>
                </a:solidFill>
                <a:latin typeface="微软雅黑"/>
              </a:rPr>
              <a:t>有机结合规模扩张与高质量发展</a:t>
            </a:r>
          </a:p>
        </p:txBody>
      </p:sp>
      <p:sp>
        <p:nvSpPr>
          <p:cNvPr id="217" name="文本框 216">
            <a:extLst>
              <a:ext uri="{FF2B5EF4-FFF2-40B4-BE49-F238E27FC236}">
                <a16:creationId xmlns:a16="http://schemas.microsoft.com/office/drawing/2014/main" id="{748C2649-6FC2-0EB0-36FF-93F154D0C225}"/>
              </a:ext>
            </a:extLst>
          </p:cNvPr>
          <p:cNvSpPr txBox="1"/>
          <p:nvPr/>
        </p:nvSpPr>
        <p:spPr>
          <a:xfrm>
            <a:off x="651100" y="4460797"/>
            <a:ext cx="3433550" cy="261610"/>
          </a:xfrm>
          <a:prstGeom prst="rect">
            <a:avLst/>
          </a:prstGeom>
          <a:noFill/>
        </p:spPr>
        <p:txBody>
          <a:bodyPr wrap="square">
            <a:spAutoFit/>
          </a:bodyPr>
          <a:lstStyle/>
          <a:p>
            <a:pPr marL="85725" indent="-85725">
              <a:buFont typeface="Arial" panose="020B0604020202020204" pitchFamily="34" charset="0"/>
              <a:buChar char="•"/>
            </a:pPr>
            <a:r>
              <a:rPr lang="zh-CN" altLang="en-US" sz="1100" dirty="0">
                <a:solidFill>
                  <a:prstClr val="black"/>
                </a:solidFill>
                <a:latin typeface="微软雅黑"/>
              </a:rPr>
              <a:t>属地化深度制造运营</a:t>
            </a:r>
            <a:r>
              <a:rPr lang="en-US" altLang="zh-CN" sz="1100" dirty="0">
                <a:solidFill>
                  <a:prstClr val="black"/>
                </a:solidFill>
                <a:latin typeface="微软雅黑"/>
              </a:rPr>
              <a:t>,</a:t>
            </a:r>
            <a:r>
              <a:rPr lang="zh-CN" altLang="en-US" sz="1100" dirty="0">
                <a:solidFill>
                  <a:prstClr val="black"/>
                </a:solidFill>
                <a:latin typeface="微软雅黑"/>
              </a:rPr>
              <a:t>提升经济发展动能</a:t>
            </a:r>
          </a:p>
        </p:txBody>
      </p:sp>
      <p:sp>
        <p:nvSpPr>
          <p:cNvPr id="218" name="文本框 217">
            <a:extLst>
              <a:ext uri="{FF2B5EF4-FFF2-40B4-BE49-F238E27FC236}">
                <a16:creationId xmlns:a16="http://schemas.microsoft.com/office/drawing/2014/main" id="{6FEB22CA-D047-E0A8-0638-BE925C2B966C}"/>
              </a:ext>
            </a:extLst>
          </p:cNvPr>
          <p:cNvSpPr txBox="1"/>
          <p:nvPr/>
        </p:nvSpPr>
        <p:spPr>
          <a:xfrm>
            <a:off x="594438" y="5025150"/>
            <a:ext cx="3374079" cy="261610"/>
          </a:xfrm>
          <a:prstGeom prst="rect">
            <a:avLst/>
          </a:prstGeom>
          <a:noFill/>
        </p:spPr>
        <p:txBody>
          <a:bodyPr wrap="square">
            <a:spAutoFit/>
          </a:bodyPr>
          <a:lstStyle/>
          <a:p>
            <a:pPr marL="85725" indent="-85725">
              <a:buFont typeface="Arial" panose="020B0604020202020204" pitchFamily="34" charset="0"/>
              <a:buChar char="•"/>
            </a:pPr>
            <a:r>
              <a:rPr lang="zh-CN" altLang="en-US" sz="1100" dirty="0">
                <a:solidFill>
                  <a:prstClr val="black"/>
                </a:solidFill>
                <a:latin typeface="微软雅黑"/>
              </a:rPr>
              <a:t>自主研发和全球合作双驱动</a:t>
            </a:r>
            <a:r>
              <a:rPr lang="en-US" altLang="zh-CN" sz="1100" dirty="0">
                <a:solidFill>
                  <a:prstClr val="black"/>
                </a:solidFill>
                <a:latin typeface="微软雅黑"/>
              </a:rPr>
              <a:t>,</a:t>
            </a:r>
            <a:r>
              <a:rPr lang="zh-CN" altLang="en-US" sz="1100" dirty="0">
                <a:solidFill>
                  <a:prstClr val="black"/>
                </a:solidFill>
                <a:latin typeface="微软雅黑"/>
              </a:rPr>
              <a:t>领跑新能源商用车</a:t>
            </a:r>
          </a:p>
        </p:txBody>
      </p:sp>
      <p:sp>
        <p:nvSpPr>
          <p:cNvPr id="219" name="文本框 218">
            <a:extLst>
              <a:ext uri="{FF2B5EF4-FFF2-40B4-BE49-F238E27FC236}">
                <a16:creationId xmlns:a16="http://schemas.microsoft.com/office/drawing/2014/main" id="{E1681241-4F33-A099-90CF-BEAD46E2BBC4}"/>
              </a:ext>
            </a:extLst>
          </p:cNvPr>
          <p:cNvSpPr txBox="1"/>
          <p:nvPr/>
        </p:nvSpPr>
        <p:spPr>
          <a:xfrm>
            <a:off x="588066" y="5641102"/>
            <a:ext cx="3374078" cy="261610"/>
          </a:xfrm>
          <a:prstGeom prst="rect">
            <a:avLst/>
          </a:prstGeom>
          <a:noFill/>
        </p:spPr>
        <p:txBody>
          <a:bodyPr wrap="square">
            <a:spAutoFit/>
          </a:bodyPr>
          <a:lstStyle/>
          <a:p>
            <a:pPr marL="85725" indent="-85725">
              <a:buFont typeface="Arial" panose="020B0604020202020204" pitchFamily="34" charset="0"/>
              <a:buChar char="•"/>
            </a:pPr>
            <a:r>
              <a:rPr lang="zh-CN" altLang="en-US" sz="1100" dirty="0">
                <a:solidFill>
                  <a:prstClr val="black"/>
                </a:solidFill>
                <a:latin typeface="微软雅黑"/>
              </a:rPr>
              <a:t>诠释了覆盖全球的后市场全生态价值链运营</a:t>
            </a:r>
          </a:p>
        </p:txBody>
      </p:sp>
      <p:sp>
        <p:nvSpPr>
          <p:cNvPr id="220" name="文本框 219">
            <a:extLst>
              <a:ext uri="{FF2B5EF4-FFF2-40B4-BE49-F238E27FC236}">
                <a16:creationId xmlns:a16="http://schemas.microsoft.com/office/drawing/2014/main" id="{64D50B5C-BAD2-8C60-CA7C-955B2EE57FF7}"/>
              </a:ext>
            </a:extLst>
          </p:cNvPr>
          <p:cNvSpPr txBox="1"/>
          <p:nvPr/>
        </p:nvSpPr>
        <p:spPr>
          <a:xfrm>
            <a:off x="551693" y="6182446"/>
            <a:ext cx="3733568" cy="261610"/>
          </a:xfrm>
          <a:prstGeom prst="rect">
            <a:avLst/>
          </a:prstGeom>
          <a:noFill/>
        </p:spPr>
        <p:txBody>
          <a:bodyPr wrap="square">
            <a:spAutoFit/>
          </a:bodyPr>
          <a:lstStyle/>
          <a:p>
            <a:pPr marL="85725" indent="-85725">
              <a:buFont typeface="Arial" panose="020B0604020202020204" pitchFamily="34" charset="0"/>
              <a:buChar char="•"/>
            </a:pPr>
            <a:r>
              <a:rPr lang="zh-CN" altLang="en-US" sz="1100" dirty="0">
                <a:solidFill>
                  <a:prstClr val="black"/>
                </a:solidFill>
                <a:latin typeface="微软雅黑"/>
              </a:rPr>
              <a:t>全球资源链合体系</a:t>
            </a:r>
            <a:r>
              <a:rPr lang="en-US" altLang="zh-CN" sz="1100" dirty="0">
                <a:solidFill>
                  <a:prstClr val="black"/>
                </a:solidFill>
                <a:latin typeface="微软雅黑"/>
              </a:rPr>
              <a:t>,</a:t>
            </a:r>
            <a:r>
              <a:rPr lang="zh-CN" altLang="en-US" sz="1100" dirty="0">
                <a:solidFill>
                  <a:prstClr val="black"/>
                </a:solidFill>
                <a:latin typeface="微软雅黑"/>
              </a:rPr>
              <a:t>实现资源的高效整合与优势互补</a:t>
            </a:r>
          </a:p>
        </p:txBody>
      </p:sp>
      <p:sp>
        <p:nvSpPr>
          <p:cNvPr id="221" name="文本框 220">
            <a:extLst>
              <a:ext uri="{FF2B5EF4-FFF2-40B4-BE49-F238E27FC236}">
                <a16:creationId xmlns:a16="http://schemas.microsoft.com/office/drawing/2014/main" id="{47DD3D92-98CE-6E1D-7E90-4F1EC2D8F40C}"/>
              </a:ext>
            </a:extLst>
          </p:cNvPr>
          <p:cNvSpPr txBox="1"/>
          <p:nvPr/>
        </p:nvSpPr>
        <p:spPr>
          <a:xfrm>
            <a:off x="533303" y="3325630"/>
            <a:ext cx="857029" cy="307777"/>
          </a:xfrm>
          <a:prstGeom prst="rect">
            <a:avLst/>
          </a:prstGeom>
          <a:noFill/>
        </p:spPr>
        <p:txBody>
          <a:bodyPr wrap="none" rtlCol="0">
            <a:spAutoFit/>
          </a:bodyPr>
          <a:lstStyle/>
          <a:p>
            <a:r>
              <a:rPr lang="en-US" altLang="zh-CN" sz="1400" b="1" dirty="0">
                <a:solidFill>
                  <a:schemeClr val="tx2">
                    <a:lumMod val="75000"/>
                  </a:schemeClr>
                </a:solidFill>
                <a:latin typeface="微软雅黑"/>
              </a:rPr>
              <a:t>G</a:t>
            </a:r>
            <a:r>
              <a:rPr lang="en-US" altLang="zh-CN" sz="1400" b="1" dirty="0">
                <a:solidFill>
                  <a:prstClr val="black"/>
                </a:solidFill>
                <a:latin typeface="微软雅黑"/>
              </a:rPr>
              <a:t>rowth</a:t>
            </a:r>
          </a:p>
        </p:txBody>
      </p:sp>
      <p:sp>
        <p:nvSpPr>
          <p:cNvPr id="222" name="文本框 221">
            <a:extLst>
              <a:ext uri="{FF2B5EF4-FFF2-40B4-BE49-F238E27FC236}">
                <a16:creationId xmlns:a16="http://schemas.microsoft.com/office/drawing/2014/main" id="{1DBF830D-A86D-7FC7-95C9-9B807B5DFFFD}"/>
              </a:ext>
            </a:extLst>
          </p:cNvPr>
          <p:cNvSpPr txBox="1"/>
          <p:nvPr/>
        </p:nvSpPr>
        <p:spPr>
          <a:xfrm>
            <a:off x="533303" y="4164872"/>
            <a:ext cx="816121" cy="307777"/>
          </a:xfrm>
          <a:prstGeom prst="rect">
            <a:avLst/>
          </a:prstGeom>
          <a:noFill/>
        </p:spPr>
        <p:txBody>
          <a:bodyPr wrap="none" rtlCol="0">
            <a:spAutoFit/>
          </a:bodyPr>
          <a:lstStyle/>
          <a:p>
            <a:r>
              <a:rPr lang="en-US" altLang="zh-CN" sz="1400" b="1" dirty="0">
                <a:solidFill>
                  <a:schemeClr val="tx2">
                    <a:lumMod val="75000"/>
                  </a:schemeClr>
                </a:solidFill>
                <a:latin typeface="微软雅黑"/>
              </a:rPr>
              <a:t>R</a:t>
            </a:r>
            <a:r>
              <a:rPr lang="en-US" altLang="zh-CN" sz="1400" b="1" dirty="0">
                <a:solidFill>
                  <a:prstClr val="black"/>
                </a:solidFill>
                <a:latin typeface="微软雅黑"/>
              </a:rPr>
              <a:t>egion</a:t>
            </a:r>
          </a:p>
        </p:txBody>
      </p:sp>
      <p:sp>
        <p:nvSpPr>
          <p:cNvPr id="223" name="文本框 222">
            <a:extLst>
              <a:ext uri="{FF2B5EF4-FFF2-40B4-BE49-F238E27FC236}">
                <a16:creationId xmlns:a16="http://schemas.microsoft.com/office/drawing/2014/main" id="{8AFE707D-261E-94D2-BCE9-4FECF735E359}"/>
              </a:ext>
            </a:extLst>
          </p:cNvPr>
          <p:cNvSpPr txBox="1"/>
          <p:nvPr/>
        </p:nvSpPr>
        <p:spPr>
          <a:xfrm>
            <a:off x="533303" y="4737414"/>
            <a:ext cx="416268" cy="307777"/>
          </a:xfrm>
          <a:prstGeom prst="rect">
            <a:avLst/>
          </a:prstGeom>
          <a:noFill/>
        </p:spPr>
        <p:txBody>
          <a:bodyPr wrap="none" rtlCol="0">
            <a:spAutoFit/>
          </a:bodyPr>
          <a:lstStyle/>
          <a:p>
            <a:r>
              <a:rPr lang="en-US" altLang="zh-CN" sz="1400" b="1" dirty="0">
                <a:solidFill>
                  <a:schemeClr val="tx2">
                    <a:lumMod val="75000"/>
                  </a:schemeClr>
                </a:solidFill>
                <a:latin typeface="微软雅黑"/>
              </a:rPr>
              <a:t>E</a:t>
            </a:r>
            <a:r>
              <a:rPr lang="en-US" altLang="zh-CN" sz="1400" b="1" dirty="0">
                <a:solidFill>
                  <a:prstClr val="black"/>
                </a:solidFill>
                <a:latin typeface="微软雅黑"/>
              </a:rPr>
              <a:t>V</a:t>
            </a:r>
          </a:p>
        </p:txBody>
      </p:sp>
      <p:sp>
        <p:nvSpPr>
          <p:cNvPr id="224" name="文本框 223">
            <a:extLst>
              <a:ext uri="{FF2B5EF4-FFF2-40B4-BE49-F238E27FC236}">
                <a16:creationId xmlns:a16="http://schemas.microsoft.com/office/drawing/2014/main" id="{BE3FCE6E-ADAE-2E0C-C3DD-9CEDD104CF57}"/>
              </a:ext>
            </a:extLst>
          </p:cNvPr>
          <p:cNvSpPr txBox="1"/>
          <p:nvPr/>
        </p:nvSpPr>
        <p:spPr>
          <a:xfrm>
            <a:off x="533303" y="5367106"/>
            <a:ext cx="1131272" cy="307777"/>
          </a:xfrm>
          <a:prstGeom prst="rect">
            <a:avLst/>
          </a:prstGeom>
          <a:noFill/>
        </p:spPr>
        <p:txBody>
          <a:bodyPr wrap="none" rtlCol="0">
            <a:spAutoFit/>
          </a:bodyPr>
          <a:lstStyle/>
          <a:p>
            <a:r>
              <a:rPr lang="en-US" altLang="zh-CN" sz="1400" b="1" dirty="0">
                <a:solidFill>
                  <a:schemeClr val="tx2">
                    <a:lumMod val="75000"/>
                  </a:schemeClr>
                </a:solidFill>
                <a:latin typeface="微软雅黑"/>
              </a:rPr>
              <a:t>E</a:t>
            </a:r>
            <a:r>
              <a:rPr lang="en-US" altLang="zh-CN" sz="1400" b="1" dirty="0">
                <a:solidFill>
                  <a:prstClr val="black"/>
                </a:solidFill>
                <a:latin typeface="微软雅黑"/>
              </a:rPr>
              <a:t>cosystem</a:t>
            </a:r>
          </a:p>
        </p:txBody>
      </p:sp>
      <p:sp>
        <p:nvSpPr>
          <p:cNvPr id="225" name="文本框 224">
            <a:extLst>
              <a:ext uri="{FF2B5EF4-FFF2-40B4-BE49-F238E27FC236}">
                <a16:creationId xmlns:a16="http://schemas.microsoft.com/office/drawing/2014/main" id="{3EF120EA-ADFA-8360-D469-52CADBF32C53}"/>
              </a:ext>
            </a:extLst>
          </p:cNvPr>
          <p:cNvSpPr txBox="1"/>
          <p:nvPr/>
        </p:nvSpPr>
        <p:spPr>
          <a:xfrm>
            <a:off x="533303" y="5920598"/>
            <a:ext cx="967637" cy="307777"/>
          </a:xfrm>
          <a:prstGeom prst="rect">
            <a:avLst/>
          </a:prstGeom>
          <a:noFill/>
        </p:spPr>
        <p:txBody>
          <a:bodyPr wrap="none" rtlCol="0">
            <a:spAutoFit/>
          </a:bodyPr>
          <a:lstStyle/>
          <a:p>
            <a:r>
              <a:rPr lang="en-US" altLang="zh-CN" sz="1400" b="1" dirty="0">
                <a:solidFill>
                  <a:schemeClr val="tx2">
                    <a:lumMod val="75000"/>
                  </a:schemeClr>
                </a:solidFill>
                <a:latin typeface="微软雅黑"/>
              </a:rPr>
              <a:t>N</a:t>
            </a:r>
            <a:r>
              <a:rPr lang="en-US" altLang="zh-CN" sz="1400" b="1" dirty="0">
                <a:solidFill>
                  <a:prstClr val="black"/>
                </a:solidFill>
                <a:latin typeface="微软雅黑"/>
              </a:rPr>
              <a:t>etwork</a:t>
            </a:r>
          </a:p>
        </p:txBody>
      </p:sp>
      <p:grpSp>
        <p:nvGrpSpPr>
          <p:cNvPr id="277" name="组合 276">
            <a:extLst>
              <a:ext uri="{FF2B5EF4-FFF2-40B4-BE49-F238E27FC236}">
                <a16:creationId xmlns:a16="http://schemas.microsoft.com/office/drawing/2014/main" id="{4FA0D015-A5A3-2AA1-BE18-6E50CB696376}"/>
              </a:ext>
            </a:extLst>
          </p:cNvPr>
          <p:cNvGrpSpPr/>
          <p:nvPr/>
        </p:nvGrpSpPr>
        <p:grpSpPr>
          <a:xfrm>
            <a:off x="4428660" y="1866686"/>
            <a:ext cx="3264782" cy="1703361"/>
            <a:chOff x="4457701" y="1630094"/>
            <a:chExt cx="3264782" cy="1703361"/>
          </a:xfrm>
        </p:grpSpPr>
        <p:pic>
          <p:nvPicPr>
            <p:cNvPr id="230" name="图片 229">
              <a:extLst>
                <a:ext uri="{FF2B5EF4-FFF2-40B4-BE49-F238E27FC236}">
                  <a16:creationId xmlns:a16="http://schemas.microsoft.com/office/drawing/2014/main" id="{68B0B780-F253-2C5A-657D-5F30D1BDCB73}"/>
                </a:ext>
              </a:extLst>
            </p:cNvPr>
            <p:cNvPicPr>
              <a:picLocks noChangeAspect="1"/>
            </p:cNvPicPr>
            <p:nvPr/>
          </p:nvPicPr>
          <p:blipFill>
            <a:blip r:embed="rId3"/>
            <a:srcRect t="18616" r="11066" b="20869"/>
            <a:stretch/>
          </p:blipFill>
          <p:spPr>
            <a:xfrm>
              <a:off x="6758387" y="1926155"/>
              <a:ext cx="964096" cy="247748"/>
            </a:xfrm>
            <a:prstGeom prst="rect">
              <a:avLst/>
            </a:prstGeom>
          </p:spPr>
        </p:pic>
        <p:pic>
          <p:nvPicPr>
            <p:cNvPr id="231" name="图片 230">
              <a:extLst>
                <a:ext uri="{FF2B5EF4-FFF2-40B4-BE49-F238E27FC236}">
                  <a16:creationId xmlns:a16="http://schemas.microsoft.com/office/drawing/2014/main" id="{CE6ED80C-BCE4-65C3-DDCA-1E08DCBEE705}"/>
                </a:ext>
              </a:extLst>
            </p:cNvPr>
            <p:cNvPicPr>
              <a:picLocks noChangeAspect="1"/>
            </p:cNvPicPr>
            <p:nvPr/>
          </p:nvPicPr>
          <p:blipFill>
            <a:blip r:embed="rId4"/>
            <a:srcRect l="60625" t="16407" r="11664" b="46693"/>
            <a:stretch/>
          </p:blipFill>
          <p:spPr>
            <a:xfrm>
              <a:off x="5822855" y="2379017"/>
              <a:ext cx="776236" cy="421838"/>
            </a:xfrm>
            <a:prstGeom prst="rect">
              <a:avLst/>
            </a:prstGeom>
          </p:spPr>
        </p:pic>
        <p:pic>
          <p:nvPicPr>
            <p:cNvPr id="232" name="图片 231">
              <a:extLst>
                <a:ext uri="{FF2B5EF4-FFF2-40B4-BE49-F238E27FC236}">
                  <a16:creationId xmlns:a16="http://schemas.microsoft.com/office/drawing/2014/main" id="{F3448AFB-244C-C348-711B-A8F7EF3C95D7}"/>
                </a:ext>
              </a:extLst>
            </p:cNvPr>
            <p:cNvPicPr>
              <a:picLocks noChangeAspect="1"/>
            </p:cNvPicPr>
            <p:nvPr/>
          </p:nvPicPr>
          <p:blipFill>
            <a:blip r:embed="rId5"/>
            <a:srcRect t="11607" b="18793"/>
            <a:stretch/>
          </p:blipFill>
          <p:spPr>
            <a:xfrm>
              <a:off x="4656181" y="2834629"/>
              <a:ext cx="716715" cy="498826"/>
            </a:xfrm>
            <a:prstGeom prst="rect">
              <a:avLst/>
            </a:prstGeom>
          </p:spPr>
        </p:pic>
        <p:grpSp>
          <p:nvGrpSpPr>
            <p:cNvPr id="235" name="组合 234">
              <a:extLst>
                <a:ext uri="{FF2B5EF4-FFF2-40B4-BE49-F238E27FC236}">
                  <a16:creationId xmlns:a16="http://schemas.microsoft.com/office/drawing/2014/main" id="{5059FC7A-4C32-2E3C-1DE5-FDDE2F8DE6F9}"/>
                </a:ext>
              </a:extLst>
            </p:cNvPr>
            <p:cNvGrpSpPr/>
            <p:nvPr/>
          </p:nvGrpSpPr>
          <p:grpSpPr>
            <a:xfrm>
              <a:off x="4457701" y="1630094"/>
              <a:ext cx="3229166" cy="1641959"/>
              <a:chOff x="660400" y="1319022"/>
              <a:chExt cx="10858500" cy="4815078"/>
            </a:xfrm>
          </p:grpSpPr>
          <p:cxnSp>
            <p:nvCxnSpPr>
              <p:cNvPr id="236" name="直接连接符 235">
                <a:extLst>
                  <a:ext uri="{FF2B5EF4-FFF2-40B4-BE49-F238E27FC236}">
                    <a16:creationId xmlns:a16="http://schemas.microsoft.com/office/drawing/2014/main" id="{73961DFE-E3CE-0A05-E581-E480773CCB67}"/>
                  </a:ext>
                </a:extLst>
              </p:cNvPr>
              <p:cNvCxnSpPr>
                <a:cxnSpLocks/>
              </p:cNvCxnSpPr>
              <p:nvPr/>
            </p:nvCxnSpPr>
            <p:spPr>
              <a:xfrm flipV="1">
                <a:off x="660400" y="4764138"/>
                <a:ext cx="926281" cy="1369962"/>
              </a:xfrm>
              <a:prstGeom prst="line">
                <a:avLst/>
              </a:prstGeom>
            </p:spPr>
            <p:style>
              <a:lnRef idx="1">
                <a:schemeClr val="accent1"/>
              </a:lnRef>
              <a:fillRef idx="0">
                <a:schemeClr val="accent1"/>
              </a:fillRef>
              <a:effectRef idx="0">
                <a:schemeClr val="accent1"/>
              </a:effectRef>
              <a:fontRef idx="minor">
                <a:schemeClr val="tx1"/>
              </a:fontRef>
            </p:style>
          </p:cxnSp>
          <p:cxnSp>
            <p:nvCxnSpPr>
              <p:cNvPr id="237" name="直接连接符 236">
                <a:extLst>
                  <a:ext uri="{FF2B5EF4-FFF2-40B4-BE49-F238E27FC236}">
                    <a16:creationId xmlns:a16="http://schemas.microsoft.com/office/drawing/2014/main" id="{21019D66-EDB4-E287-A58B-C5669A19EC03}"/>
                  </a:ext>
                </a:extLst>
              </p:cNvPr>
              <p:cNvCxnSpPr>
                <a:cxnSpLocks/>
              </p:cNvCxnSpPr>
              <p:nvPr/>
            </p:nvCxnSpPr>
            <p:spPr>
              <a:xfrm>
                <a:off x="1586681" y="4764138"/>
                <a:ext cx="269321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8" name="直接连接符 237">
                <a:extLst>
                  <a:ext uri="{FF2B5EF4-FFF2-40B4-BE49-F238E27FC236}">
                    <a16:creationId xmlns:a16="http://schemas.microsoft.com/office/drawing/2014/main" id="{4A3BD793-C81B-70D3-4566-DE992A90DE3A}"/>
                  </a:ext>
                </a:extLst>
              </p:cNvPr>
              <p:cNvCxnSpPr>
                <a:cxnSpLocks/>
              </p:cNvCxnSpPr>
              <p:nvPr/>
            </p:nvCxnSpPr>
            <p:spPr>
              <a:xfrm flipV="1">
                <a:off x="4279900" y="3394175"/>
                <a:ext cx="926281" cy="1369962"/>
              </a:xfrm>
              <a:prstGeom prst="line">
                <a:avLst/>
              </a:prstGeom>
            </p:spPr>
            <p:style>
              <a:lnRef idx="1">
                <a:schemeClr val="accent1"/>
              </a:lnRef>
              <a:fillRef idx="0">
                <a:schemeClr val="accent1"/>
              </a:fillRef>
              <a:effectRef idx="0">
                <a:schemeClr val="accent1"/>
              </a:effectRef>
              <a:fontRef idx="minor">
                <a:schemeClr val="tx1"/>
              </a:fontRef>
            </p:style>
          </p:cxnSp>
          <p:cxnSp>
            <p:nvCxnSpPr>
              <p:cNvPr id="239" name="直接连接符 238">
                <a:extLst>
                  <a:ext uri="{FF2B5EF4-FFF2-40B4-BE49-F238E27FC236}">
                    <a16:creationId xmlns:a16="http://schemas.microsoft.com/office/drawing/2014/main" id="{92DA6726-2E12-5C1D-0D09-AD127D672941}"/>
                  </a:ext>
                </a:extLst>
              </p:cNvPr>
              <p:cNvCxnSpPr>
                <a:cxnSpLocks/>
              </p:cNvCxnSpPr>
              <p:nvPr/>
            </p:nvCxnSpPr>
            <p:spPr>
              <a:xfrm>
                <a:off x="5206181" y="3394175"/>
                <a:ext cx="2693219"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40" name="直接连接符 239">
                <a:extLst>
                  <a:ext uri="{FF2B5EF4-FFF2-40B4-BE49-F238E27FC236}">
                    <a16:creationId xmlns:a16="http://schemas.microsoft.com/office/drawing/2014/main" id="{E776CB85-8605-9A63-E47E-6319D0E91956}"/>
                  </a:ext>
                </a:extLst>
              </p:cNvPr>
              <p:cNvCxnSpPr>
                <a:cxnSpLocks/>
              </p:cNvCxnSpPr>
              <p:nvPr/>
            </p:nvCxnSpPr>
            <p:spPr>
              <a:xfrm flipV="1">
                <a:off x="7899400" y="2024213"/>
                <a:ext cx="926281" cy="136996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41" name="直接连接符 240">
                <a:extLst>
                  <a:ext uri="{FF2B5EF4-FFF2-40B4-BE49-F238E27FC236}">
                    <a16:creationId xmlns:a16="http://schemas.microsoft.com/office/drawing/2014/main" id="{CC6F0137-1D78-DE30-FAF8-033C91AE1248}"/>
                  </a:ext>
                </a:extLst>
              </p:cNvPr>
              <p:cNvCxnSpPr>
                <a:cxnSpLocks/>
              </p:cNvCxnSpPr>
              <p:nvPr/>
            </p:nvCxnSpPr>
            <p:spPr>
              <a:xfrm>
                <a:off x="8825681" y="2024213"/>
                <a:ext cx="2693219"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242" name="组合 241">
                <a:extLst>
                  <a:ext uri="{FF2B5EF4-FFF2-40B4-BE49-F238E27FC236}">
                    <a16:creationId xmlns:a16="http://schemas.microsoft.com/office/drawing/2014/main" id="{2E8308A7-2EAC-C9FF-DC2D-C413FF7D6A5D}"/>
                  </a:ext>
                </a:extLst>
              </p:cNvPr>
              <p:cNvGrpSpPr/>
              <p:nvPr/>
            </p:nvGrpSpPr>
            <p:grpSpPr>
              <a:xfrm>
                <a:off x="1436641" y="4039039"/>
                <a:ext cx="1769328" cy="826697"/>
                <a:chOff x="1436641" y="4039039"/>
                <a:chExt cx="1769328" cy="826697"/>
              </a:xfrm>
            </p:grpSpPr>
            <p:sp>
              <p:nvSpPr>
                <p:cNvPr id="253" name="Shape1">
                  <a:extLst>
                    <a:ext uri="{FF2B5EF4-FFF2-40B4-BE49-F238E27FC236}">
                      <a16:creationId xmlns:a16="http://schemas.microsoft.com/office/drawing/2014/main" id="{B92421C1-AED4-9A07-EC97-02CC4ABB298E}"/>
                    </a:ext>
                  </a:extLst>
                </p:cNvPr>
                <p:cNvSpPr/>
                <p:nvPr/>
              </p:nvSpPr>
              <p:spPr>
                <a:xfrm>
                  <a:off x="1485082" y="4662538"/>
                  <a:ext cx="203198" cy="203198"/>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6" name="Number1">
                  <a:extLst>
                    <a:ext uri="{FF2B5EF4-FFF2-40B4-BE49-F238E27FC236}">
                      <a16:creationId xmlns:a16="http://schemas.microsoft.com/office/drawing/2014/main" id="{3CF7777B-8C53-3627-C700-E34B304785A7}"/>
                    </a:ext>
                  </a:extLst>
                </p:cNvPr>
                <p:cNvSpPr txBox="1">
                  <a:spLocks/>
                </p:cNvSpPr>
                <p:nvPr/>
              </p:nvSpPr>
              <p:spPr>
                <a:xfrm>
                  <a:off x="1436641" y="4039039"/>
                  <a:ext cx="1769328" cy="812305"/>
                </a:xfrm>
                <a:prstGeom prst="rect">
                  <a:avLst/>
                </a:prstGeom>
                <a:noFill/>
              </p:spPr>
              <p:txBody>
                <a:bodyPr wrap="square" lIns="91440" tIns="45720" rIns="91440" bIns="45720" rtlCol="0" anchor="ctr" anchorCtr="0">
                  <a:spAutoFit/>
                </a:bodyPr>
                <a:lstStyle/>
                <a:p>
                  <a:pPr algn="ctr"/>
                  <a:r>
                    <a:rPr kumimoji="1" lang="en-US" altLang="zh-CN" sz="1200" b="1" dirty="0">
                      <a:solidFill>
                        <a:schemeClr val="accent1"/>
                      </a:solidFill>
                      <a:cs typeface="+mn-ea"/>
                      <a:sym typeface="+mn-lt"/>
                    </a:rPr>
                    <a:t>1996</a:t>
                  </a:r>
                  <a:endParaRPr kumimoji="1" lang="zh-CN" altLang="en-US" sz="1200" b="1" dirty="0">
                    <a:solidFill>
                      <a:schemeClr val="accent1"/>
                    </a:solidFill>
                    <a:cs typeface="+mn-ea"/>
                    <a:sym typeface="+mn-lt"/>
                  </a:endParaRPr>
                </a:p>
              </p:txBody>
            </p:sp>
          </p:grpSp>
          <p:grpSp>
            <p:nvGrpSpPr>
              <p:cNvPr id="243" name="组合 242">
                <a:extLst>
                  <a:ext uri="{FF2B5EF4-FFF2-40B4-BE49-F238E27FC236}">
                    <a16:creationId xmlns:a16="http://schemas.microsoft.com/office/drawing/2014/main" id="{529F30B4-0DDD-33E7-991A-675B4D1BAA47}"/>
                  </a:ext>
                </a:extLst>
              </p:cNvPr>
              <p:cNvGrpSpPr/>
              <p:nvPr/>
            </p:nvGrpSpPr>
            <p:grpSpPr>
              <a:xfrm>
                <a:off x="5104582" y="2649563"/>
                <a:ext cx="1637564" cy="846210"/>
                <a:chOff x="5104582" y="2649563"/>
                <a:chExt cx="1637564" cy="846210"/>
              </a:xfrm>
            </p:grpSpPr>
            <p:sp>
              <p:nvSpPr>
                <p:cNvPr id="249" name="Shape2">
                  <a:extLst>
                    <a:ext uri="{FF2B5EF4-FFF2-40B4-BE49-F238E27FC236}">
                      <a16:creationId xmlns:a16="http://schemas.microsoft.com/office/drawing/2014/main" id="{67B8CC15-31F3-C2BD-FFB2-FB6423832B10}"/>
                    </a:ext>
                  </a:extLst>
                </p:cNvPr>
                <p:cNvSpPr/>
                <p:nvPr/>
              </p:nvSpPr>
              <p:spPr>
                <a:xfrm>
                  <a:off x="5104582" y="3292575"/>
                  <a:ext cx="203198" cy="203198"/>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2" name="Number2">
                  <a:extLst>
                    <a:ext uri="{FF2B5EF4-FFF2-40B4-BE49-F238E27FC236}">
                      <a16:creationId xmlns:a16="http://schemas.microsoft.com/office/drawing/2014/main" id="{87E3E74A-DC34-0A9B-30E3-BE2B848F93C7}"/>
                    </a:ext>
                  </a:extLst>
                </p:cNvPr>
                <p:cNvSpPr txBox="1">
                  <a:spLocks/>
                </p:cNvSpPr>
                <p:nvPr/>
              </p:nvSpPr>
              <p:spPr>
                <a:xfrm>
                  <a:off x="5152674" y="2649563"/>
                  <a:ext cx="1589472" cy="812306"/>
                </a:xfrm>
                <a:prstGeom prst="rect">
                  <a:avLst/>
                </a:prstGeom>
                <a:noFill/>
              </p:spPr>
              <p:txBody>
                <a:bodyPr wrap="none" lIns="91440" tIns="45720" rIns="91440" bIns="45720" rtlCol="0" anchor="ctr" anchorCtr="0">
                  <a:spAutoFit/>
                </a:bodyPr>
                <a:lstStyle/>
                <a:p>
                  <a:pPr algn="ctr"/>
                  <a:r>
                    <a:rPr kumimoji="1" lang="en-US" altLang="zh-CN" sz="1200" b="1" dirty="0">
                      <a:solidFill>
                        <a:schemeClr val="accent2"/>
                      </a:solidFill>
                      <a:cs typeface="+mn-ea"/>
                      <a:sym typeface="+mn-lt"/>
                    </a:rPr>
                    <a:t>2019</a:t>
                  </a:r>
                  <a:endParaRPr kumimoji="1" lang="zh-CN" altLang="en-US" sz="1200" b="1" dirty="0">
                    <a:solidFill>
                      <a:schemeClr val="accent2"/>
                    </a:solidFill>
                    <a:cs typeface="+mn-ea"/>
                    <a:sym typeface="+mn-lt"/>
                  </a:endParaRPr>
                </a:p>
              </p:txBody>
            </p:sp>
          </p:grpSp>
          <p:grpSp>
            <p:nvGrpSpPr>
              <p:cNvPr id="244" name="组合 243">
                <a:extLst>
                  <a:ext uri="{FF2B5EF4-FFF2-40B4-BE49-F238E27FC236}">
                    <a16:creationId xmlns:a16="http://schemas.microsoft.com/office/drawing/2014/main" id="{C65EC1A8-3041-D49E-E22B-07FBD5E35D32}"/>
                  </a:ext>
                </a:extLst>
              </p:cNvPr>
              <p:cNvGrpSpPr/>
              <p:nvPr/>
            </p:nvGrpSpPr>
            <p:grpSpPr>
              <a:xfrm>
                <a:off x="8724082" y="1319022"/>
                <a:ext cx="1657026" cy="812305"/>
                <a:chOff x="8724082" y="1319022"/>
                <a:chExt cx="1657026" cy="812305"/>
              </a:xfrm>
            </p:grpSpPr>
            <p:sp>
              <p:nvSpPr>
                <p:cNvPr id="245" name="Shape3">
                  <a:extLst>
                    <a:ext uri="{FF2B5EF4-FFF2-40B4-BE49-F238E27FC236}">
                      <a16:creationId xmlns:a16="http://schemas.microsoft.com/office/drawing/2014/main" id="{8CA124E7-EA0A-CCA5-0569-32937318B19A}"/>
                    </a:ext>
                  </a:extLst>
                </p:cNvPr>
                <p:cNvSpPr/>
                <p:nvPr/>
              </p:nvSpPr>
              <p:spPr>
                <a:xfrm>
                  <a:off x="8724082" y="1922613"/>
                  <a:ext cx="203198" cy="203198"/>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8" name="Number3">
                  <a:extLst>
                    <a:ext uri="{FF2B5EF4-FFF2-40B4-BE49-F238E27FC236}">
                      <a16:creationId xmlns:a16="http://schemas.microsoft.com/office/drawing/2014/main" id="{FC3D5C5A-68EB-05D6-55C1-A2899A3576DF}"/>
                    </a:ext>
                  </a:extLst>
                </p:cNvPr>
                <p:cNvSpPr txBox="1">
                  <a:spLocks/>
                </p:cNvSpPr>
                <p:nvPr/>
              </p:nvSpPr>
              <p:spPr>
                <a:xfrm>
                  <a:off x="8791636" y="1319022"/>
                  <a:ext cx="1589472" cy="812305"/>
                </a:xfrm>
                <a:prstGeom prst="rect">
                  <a:avLst/>
                </a:prstGeom>
                <a:noFill/>
              </p:spPr>
              <p:txBody>
                <a:bodyPr wrap="none" lIns="91440" tIns="45720" rIns="91440" bIns="45720" rtlCol="0" anchor="ctr" anchorCtr="0">
                  <a:spAutoFit/>
                </a:bodyPr>
                <a:lstStyle/>
                <a:p>
                  <a:pPr algn="ctr"/>
                  <a:r>
                    <a:rPr kumimoji="1" lang="en-US" altLang="zh-CN" sz="1200" b="1" dirty="0">
                      <a:solidFill>
                        <a:schemeClr val="accent3"/>
                      </a:solidFill>
                      <a:cs typeface="+mn-ea"/>
                      <a:sym typeface="+mn-lt"/>
                    </a:rPr>
                    <a:t>2024</a:t>
                  </a:r>
                  <a:endParaRPr kumimoji="1" lang="zh-CN" altLang="en-US" sz="1200" b="1" dirty="0">
                    <a:solidFill>
                      <a:schemeClr val="accent3"/>
                    </a:solidFill>
                    <a:cs typeface="+mn-ea"/>
                    <a:sym typeface="+mn-lt"/>
                  </a:endParaRPr>
                </a:p>
              </p:txBody>
            </p:sp>
          </p:grpSp>
        </p:grpSp>
      </p:grpSp>
      <p:sp>
        <p:nvSpPr>
          <p:cNvPr id="257" name="矩形 256">
            <a:extLst>
              <a:ext uri="{FF2B5EF4-FFF2-40B4-BE49-F238E27FC236}">
                <a16:creationId xmlns:a16="http://schemas.microsoft.com/office/drawing/2014/main" id="{27A52B03-798D-8FE3-CE3E-059788C734A9}"/>
              </a:ext>
            </a:extLst>
          </p:cNvPr>
          <p:cNvSpPr/>
          <p:nvPr/>
        </p:nvSpPr>
        <p:spPr>
          <a:xfrm>
            <a:off x="466725" y="1755180"/>
            <a:ext cx="3733568" cy="4775631"/>
          </a:xfrm>
          <a:prstGeom prst="rect">
            <a:avLst/>
          </a:prstGeom>
          <a:noFill/>
          <a:ln w="6350">
            <a:solidFill>
              <a:schemeClr val="bg2">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矩形 260">
            <a:extLst>
              <a:ext uri="{FF2B5EF4-FFF2-40B4-BE49-F238E27FC236}">
                <a16:creationId xmlns:a16="http://schemas.microsoft.com/office/drawing/2014/main" id="{7C5FD8CC-3F67-FFF4-59AF-46BBAE3D0464}"/>
              </a:ext>
            </a:extLst>
          </p:cNvPr>
          <p:cNvSpPr/>
          <p:nvPr/>
        </p:nvSpPr>
        <p:spPr>
          <a:xfrm>
            <a:off x="4368923" y="1755180"/>
            <a:ext cx="7339124" cy="4775631"/>
          </a:xfrm>
          <a:prstGeom prst="rect">
            <a:avLst/>
          </a:prstGeom>
          <a:noFill/>
          <a:ln w="6350">
            <a:solidFill>
              <a:schemeClr val="bg2">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文本框 261">
            <a:extLst>
              <a:ext uri="{FF2B5EF4-FFF2-40B4-BE49-F238E27FC236}">
                <a16:creationId xmlns:a16="http://schemas.microsoft.com/office/drawing/2014/main" id="{8CEEF285-6247-7FBA-59AA-BB9B9FDC517E}"/>
              </a:ext>
            </a:extLst>
          </p:cNvPr>
          <p:cNvSpPr txBox="1"/>
          <p:nvPr/>
        </p:nvSpPr>
        <p:spPr>
          <a:xfrm>
            <a:off x="7221320" y="3528723"/>
            <a:ext cx="1820044" cy="307777"/>
          </a:xfrm>
          <a:prstGeom prst="rect">
            <a:avLst/>
          </a:prstGeom>
          <a:noFill/>
        </p:spPr>
        <p:txBody>
          <a:bodyPr wrap="square" rtlCol="0">
            <a:spAutoFit/>
          </a:bodyPr>
          <a:lstStyle/>
          <a:p>
            <a:pPr algn="ctr"/>
            <a:r>
              <a:rPr lang="zh-CN" altLang="en-US" sz="1400" b="1" dirty="0"/>
              <a:t>三大业务板块</a:t>
            </a:r>
          </a:p>
        </p:txBody>
      </p:sp>
      <p:sp>
        <p:nvSpPr>
          <p:cNvPr id="268" name="左大括号 267">
            <a:extLst>
              <a:ext uri="{FF2B5EF4-FFF2-40B4-BE49-F238E27FC236}">
                <a16:creationId xmlns:a16="http://schemas.microsoft.com/office/drawing/2014/main" id="{87746E46-6F68-91F6-F791-1F8BEEF21EA7}"/>
              </a:ext>
            </a:extLst>
          </p:cNvPr>
          <p:cNvSpPr/>
          <p:nvPr/>
        </p:nvSpPr>
        <p:spPr>
          <a:xfrm rot="5400000">
            <a:off x="8042508" y="1426579"/>
            <a:ext cx="137662" cy="4840068"/>
          </a:xfrm>
          <a:prstGeom prst="leftBrace">
            <a:avLst>
              <a:gd name="adj1" fmla="val 8333"/>
              <a:gd name="adj2" fmla="val 48885"/>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282" name="组合 281">
            <a:extLst>
              <a:ext uri="{FF2B5EF4-FFF2-40B4-BE49-F238E27FC236}">
                <a16:creationId xmlns:a16="http://schemas.microsoft.com/office/drawing/2014/main" id="{F16365BF-C977-A627-9B02-48BA5CFE32E1}"/>
              </a:ext>
            </a:extLst>
          </p:cNvPr>
          <p:cNvGrpSpPr/>
          <p:nvPr/>
        </p:nvGrpSpPr>
        <p:grpSpPr>
          <a:xfrm>
            <a:off x="1667094" y="1818755"/>
            <a:ext cx="2388824" cy="1046440"/>
            <a:chOff x="1200355" y="1882075"/>
            <a:chExt cx="2388824" cy="1046440"/>
          </a:xfrm>
        </p:grpSpPr>
        <p:sp>
          <p:nvSpPr>
            <p:cNvPr id="175" name="文本框 174">
              <a:extLst>
                <a:ext uri="{FF2B5EF4-FFF2-40B4-BE49-F238E27FC236}">
                  <a16:creationId xmlns:a16="http://schemas.microsoft.com/office/drawing/2014/main" id="{172BF829-6FA1-6071-DC44-7CE85E741676}"/>
                </a:ext>
              </a:extLst>
            </p:cNvPr>
            <p:cNvSpPr txBox="1"/>
            <p:nvPr/>
          </p:nvSpPr>
          <p:spPr>
            <a:xfrm>
              <a:off x="1200355" y="2231384"/>
              <a:ext cx="1101584" cy="338554"/>
            </a:xfrm>
            <a:prstGeom prst="rect">
              <a:avLst/>
            </a:prstGeom>
            <a:noFill/>
          </p:spPr>
          <p:txBody>
            <a:bodyPr wrap="none" rtlCol="0">
              <a:spAutoFit/>
            </a:bodyPr>
            <a:lstStyle/>
            <a:p>
              <a:r>
                <a:rPr lang="zh-CN" altLang="en-US" sz="1600" b="1" dirty="0">
                  <a:solidFill>
                    <a:prstClr val="black"/>
                  </a:solidFill>
                  <a:latin typeface="微软雅黑"/>
                </a:rPr>
                <a:t>到</a:t>
              </a:r>
              <a:r>
                <a:rPr lang="en-US" altLang="zh-CN" sz="1600" b="1" dirty="0">
                  <a:solidFill>
                    <a:prstClr val="black"/>
                  </a:solidFill>
                  <a:latin typeface="微软雅黑"/>
                </a:rPr>
                <a:t>2030</a:t>
              </a:r>
              <a:r>
                <a:rPr lang="zh-CN" altLang="en-US" sz="1600" b="1" dirty="0">
                  <a:solidFill>
                    <a:prstClr val="black"/>
                  </a:solidFill>
                  <a:latin typeface="微软雅黑"/>
                </a:rPr>
                <a:t>年</a:t>
              </a:r>
            </a:p>
          </p:txBody>
        </p:sp>
        <p:sp>
          <p:nvSpPr>
            <p:cNvPr id="207" name="文本框 206">
              <a:extLst>
                <a:ext uri="{FF2B5EF4-FFF2-40B4-BE49-F238E27FC236}">
                  <a16:creationId xmlns:a16="http://schemas.microsoft.com/office/drawing/2014/main" id="{B28905F4-A79A-7E66-1915-8A9F4025AF22}"/>
                </a:ext>
              </a:extLst>
            </p:cNvPr>
            <p:cNvSpPr txBox="1"/>
            <p:nvPr/>
          </p:nvSpPr>
          <p:spPr>
            <a:xfrm>
              <a:off x="2489678" y="1882075"/>
              <a:ext cx="980850" cy="523220"/>
            </a:xfrm>
            <a:prstGeom prst="rect">
              <a:avLst/>
            </a:prstGeom>
            <a:noFill/>
          </p:spPr>
          <p:txBody>
            <a:bodyPr wrap="square" rtlCol="0">
              <a:spAutoFit/>
            </a:bodyPr>
            <a:lstStyle/>
            <a:p>
              <a:r>
                <a:rPr lang="zh-CN" altLang="en-US" sz="1400" b="1" dirty="0">
                  <a:solidFill>
                    <a:prstClr val="black"/>
                  </a:solidFill>
                  <a:latin typeface="微软雅黑"/>
                </a:rPr>
                <a:t>海外销量</a:t>
              </a:r>
              <a:endParaRPr lang="en-US" altLang="zh-CN" sz="1400" b="1" dirty="0">
                <a:solidFill>
                  <a:prstClr val="black"/>
                </a:solidFill>
                <a:latin typeface="微软雅黑"/>
              </a:endParaRPr>
            </a:p>
            <a:p>
              <a:r>
                <a:rPr lang="en-US" altLang="zh-CN" sz="1400" b="1" dirty="0">
                  <a:solidFill>
                    <a:schemeClr val="tx2">
                      <a:lumMod val="75000"/>
                    </a:schemeClr>
                  </a:solidFill>
                  <a:latin typeface="+mn-ea"/>
                </a:rPr>
                <a:t>30</a:t>
              </a:r>
              <a:r>
                <a:rPr lang="zh-CN" altLang="en-US" sz="1400" b="1" dirty="0">
                  <a:solidFill>
                    <a:schemeClr val="tx2">
                      <a:lumMod val="75000"/>
                    </a:schemeClr>
                  </a:solidFill>
                  <a:latin typeface="+mn-ea"/>
                </a:rPr>
                <a:t>万辆</a:t>
              </a:r>
            </a:p>
          </p:txBody>
        </p:sp>
        <p:sp>
          <p:nvSpPr>
            <p:cNvPr id="208" name="文本框 207">
              <a:extLst>
                <a:ext uri="{FF2B5EF4-FFF2-40B4-BE49-F238E27FC236}">
                  <a16:creationId xmlns:a16="http://schemas.microsoft.com/office/drawing/2014/main" id="{D58DEDAD-B10F-CC35-26B2-8C2FB959F413}"/>
                </a:ext>
              </a:extLst>
            </p:cNvPr>
            <p:cNvSpPr txBox="1"/>
            <p:nvPr/>
          </p:nvSpPr>
          <p:spPr>
            <a:xfrm>
              <a:off x="2506831" y="2405295"/>
              <a:ext cx="1082348" cy="523220"/>
            </a:xfrm>
            <a:prstGeom prst="rect">
              <a:avLst/>
            </a:prstGeom>
            <a:noFill/>
          </p:spPr>
          <p:txBody>
            <a:bodyPr wrap="none" rtlCol="0">
              <a:spAutoFit/>
            </a:bodyPr>
            <a:lstStyle/>
            <a:p>
              <a:r>
                <a:rPr lang="zh-CN" altLang="en-US" sz="1400" b="1" dirty="0">
                  <a:solidFill>
                    <a:prstClr val="black"/>
                  </a:solidFill>
                  <a:latin typeface="微软雅黑"/>
                </a:rPr>
                <a:t>新能源占比</a:t>
              </a:r>
              <a:endParaRPr lang="en-US" altLang="zh-CN" sz="1400" b="1" dirty="0">
                <a:solidFill>
                  <a:prstClr val="black"/>
                </a:solidFill>
                <a:latin typeface="微软雅黑"/>
              </a:endParaRPr>
            </a:p>
            <a:p>
              <a:r>
                <a:rPr lang="en-US" altLang="zh-CN" sz="1400" b="1" dirty="0">
                  <a:solidFill>
                    <a:schemeClr val="tx2">
                      <a:lumMod val="75000"/>
                    </a:schemeClr>
                  </a:solidFill>
                  <a:latin typeface="+mn-ea"/>
                </a:rPr>
                <a:t>30%</a:t>
              </a:r>
              <a:endParaRPr lang="zh-CN" altLang="en-US" sz="1400" b="1" dirty="0">
                <a:solidFill>
                  <a:schemeClr val="tx2">
                    <a:lumMod val="75000"/>
                  </a:schemeClr>
                </a:solidFill>
                <a:latin typeface="+mn-ea"/>
              </a:endParaRPr>
            </a:p>
          </p:txBody>
        </p:sp>
        <p:sp>
          <p:nvSpPr>
            <p:cNvPr id="281" name="左大括号 280">
              <a:extLst>
                <a:ext uri="{FF2B5EF4-FFF2-40B4-BE49-F238E27FC236}">
                  <a16:creationId xmlns:a16="http://schemas.microsoft.com/office/drawing/2014/main" id="{F2B05737-6D84-3D68-335E-17C458284A04}"/>
                </a:ext>
              </a:extLst>
            </p:cNvPr>
            <p:cNvSpPr/>
            <p:nvPr/>
          </p:nvSpPr>
          <p:spPr>
            <a:xfrm>
              <a:off x="2302924" y="1929968"/>
              <a:ext cx="175332" cy="946974"/>
            </a:xfrm>
            <a:prstGeom prst="leftBrac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extLst>
      <p:ext uri="{BB962C8B-B14F-4D97-AF65-F5344CB8AC3E}">
        <p14:creationId xmlns:p14="http://schemas.microsoft.com/office/powerpoint/2010/main" val="11441111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F480612-FD5F-BA19-59D4-1A96C81FB930}"/>
              </a:ext>
            </a:extLst>
          </p:cNvPr>
          <p:cNvSpPr txBox="1"/>
          <p:nvPr/>
        </p:nvSpPr>
        <p:spPr>
          <a:xfrm>
            <a:off x="328435" y="2758012"/>
            <a:ext cx="2968190" cy="584775"/>
          </a:xfrm>
          <a:prstGeom prst="rect">
            <a:avLst/>
          </a:prstGeom>
          <a:noFill/>
        </p:spPr>
        <p:txBody>
          <a:bodyPr vert="horz" wrap="square" rtlCol="0">
            <a:spAutoFit/>
          </a:bodyPr>
          <a:lstStyle/>
          <a:p>
            <a:pPr algn="r" defTabSz="914161"/>
            <a:r>
              <a:rPr lang="en-US" altLang="zh-CN" sz="3200" b="1" dirty="0">
                <a:solidFill>
                  <a:srgbClr val="BF8482"/>
                </a:solidFill>
                <a:latin typeface="Arial" panose="020B0604020202020204" pitchFamily="34" charset="0"/>
                <a:ea typeface="微软雅黑" panose="020B0503020204020204" pitchFamily="34" charset="-122"/>
                <a:cs typeface="Arial" panose="020B0604020202020204" pitchFamily="34" charset="0"/>
              </a:rPr>
              <a:t>Part 02</a:t>
            </a:r>
            <a:endParaRPr lang="zh-CN" altLang="en-US" sz="3200" b="1" dirty="0">
              <a:solidFill>
                <a:srgbClr val="BF8482"/>
              </a:solidFill>
              <a:latin typeface="Arial" panose="020B0604020202020204" pitchFamily="34" charset="0"/>
              <a:ea typeface="微软雅黑" panose="020B0503020204020204" pitchFamily="34" charset="-122"/>
              <a:cs typeface="Arial" panose="020B0604020202020204" pitchFamily="34" charset="0"/>
            </a:endParaRPr>
          </a:p>
        </p:txBody>
      </p:sp>
      <p:sp>
        <p:nvSpPr>
          <p:cNvPr id="3" name="文本框 2">
            <a:extLst>
              <a:ext uri="{FF2B5EF4-FFF2-40B4-BE49-F238E27FC236}">
                <a16:creationId xmlns:a16="http://schemas.microsoft.com/office/drawing/2014/main" id="{A2488395-CB33-2835-7D0A-3F174C05E5F8}"/>
              </a:ext>
            </a:extLst>
          </p:cNvPr>
          <p:cNvSpPr txBox="1"/>
          <p:nvPr/>
        </p:nvSpPr>
        <p:spPr>
          <a:xfrm>
            <a:off x="1106406" y="2055945"/>
            <a:ext cx="2208414" cy="646331"/>
          </a:xfrm>
          <a:prstGeom prst="rect">
            <a:avLst/>
          </a:prstGeom>
          <a:noFill/>
        </p:spPr>
        <p:txBody>
          <a:bodyPr vert="horz" wrap="square" rtlCol="0">
            <a:spAutoFit/>
          </a:bodyPr>
          <a:lstStyle/>
          <a:p>
            <a:pPr algn="r" defTabSz="914161"/>
            <a:r>
              <a:rPr lang="zh-CN" altLang="en-US" sz="3600" b="1" dirty="0">
                <a:solidFill>
                  <a:srgbClr val="8B1F1C"/>
                </a:solidFill>
                <a:latin typeface="微软雅黑" panose="020B0503020204020204" pitchFamily="34" charset="-122"/>
                <a:ea typeface="微软雅黑" panose="020B0503020204020204" pitchFamily="34" charset="-122"/>
              </a:rPr>
              <a:t>第二部分</a:t>
            </a:r>
          </a:p>
        </p:txBody>
      </p:sp>
      <p:sp>
        <p:nvSpPr>
          <p:cNvPr id="4" name="文本框 3">
            <a:extLst>
              <a:ext uri="{FF2B5EF4-FFF2-40B4-BE49-F238E27FC236}">
                <a16:creationId xmlns:a16="http://schemas.microsoft.com/office/drawing/2014/main" id="{B7FD4964-2593-5FB3-E502-384E1F3FA815}"/>
              </a:ext>
            </a:extLst>
          </p:cNvPr>
          <p:cNvSpPr txBox="1"/>
          <p:nvPr/>
        </p:nvSpPr>
        <p:spPr>
          <a:xfrm>
            <a:off x="5048084" y="2234593"/>
            <a:ext cx="5778410" cy="543675"/>
          </a:xfrm>
          <a:prstGeom prst="rect">
            <a:avLst/>
          </a:prstGeom>
          <a:noFill/>
        </p:spPr>
        <p:txBody>
          <a:bodyPr wrap="square" rtlCol="0">
            <a:spAutoFit/>
          </a:bodyPr>
          <a:lstStyle/>
          <a:p>
            <a:pPr defTabSz="914161"/>
            <a:r>
              <a:rPr lang="zh-CN" altLang="en-US" sz="2933" b="1" dirty="0">
                <a:solidFill>
                  <a:prstClr val="black"/>
                </a:solidFill>
                <a:latin typeface="微软雅黑" panose="020B0503020204020204" pitchFamily="34" charset="-122"/>
                <a:ea typeface="微软雅黑" panose="020B0503020204020204" pitchFamily="34" charset="-122"/>
              </a:rPr>
              <a:t>产品分析</a:t>
            </a:r>
          </a:p>
        </p:txBody>
      </p:sp>
      <p:sp>
        <p:nvSpPr>
          <p:cNvPr id="5" name="文本框 4">
            <a:extLst>
              <a:ext uri="{FF2B5EF4-FFF2-40B4-BE49-F238E27FC236}">
                <a16:creationId xmlns:a16="http://schemas.microsoft.com/office/drawing/2014/main" id="{BFDEA919-48F2-C3CA-4C97-CF34AFBFE20B}"/>
              </a:ext>
            </a:extLst>
          </p:cNvPr>
          <p:cNvSpPr txBox="1"/>
          <p:nvPr/>
        </p:nvSpPr>
        <p:spPr>
          <a:xfrm>
            <a:off x="5048084" y="2895631"/>
            <a:ext cx="6242216" cy="1821909"/>
          </a:xfrm>
          <a:prstGeom prst="rect">
            <a:avLst/>
          </a:prstGeom>
          <a:noFill/>
        </p:spPr>
        <p:txBody>
          <a:bodyPr wrap="square" rtlCol="0">
            <a:spAutoFit/>
          </a:bodyPr>
          <a:lstStyle/>
          <a:p>
            <a:pPr marL="228577" indent="-228577">
              <a:lnSpc>
                <a:spcPts val="2266"/>
              </a:lnSpc>
              <a:buFont typeface="Wingdings" panose="05000000000000000000" pitchFamily="2" charset="2"/>
              <a:buChar char="l"/>
            </a:pPr>
            <a:r>
              <a:rPr lang="zh-CN" altLang="en-US" sz="1100" dirty="0">
                <a:latin typeface="微软雅黑" panose="020B0503020204020204" pitchFamily="34" charset="-122"/>
                <a:ea typeface="微软雅黑" panose="020B0503020204020204" pitchFamily="34" charset="-122"/>
              </a:rPr>
              <a:t>换电轻卡市场表现</a:t>
            </a:r>
          </a:p>
          <a:p>
            <a:pPr marL="228577" indent="-228577">
              <a:lnSpc>
                <a:spcPts val="2266"/>
              </a:lnSpc>
              <a:buFont typeface="Wingdings" panose="05000000000000000000" pitchFamily="2" charset="2"/>
              <a:buChar char="l"/>
            </a:pPr>
            <a:r>
              <a:rPr lang="zh-CN" altLang="en-US" sz="1100" dirty="0">
                <a:latin typeface="微软雅黑" panose="020B0503020204020204" pitchFamily="34" charset="-122"/>
                <a:ea typeface="微软雅黑" panose="020B0503020204020204" pitchFamily="34" charset="-122"/>
              </a:rPr>
              <a:t>换电轻卡竞争格局</a:t>
            </a:r>
          </a:p>
          <a:p>
            <a:pPr marL="228577" indent="-228577">
              <a:lnSpc>
                <a:spcPts val="2266"/>
              </a:lnSpc>
              <a:buFont typeface="Wingdings" panose="05000000000000000000" pitchFamily="2" charset="2"/>
              <a:buChar char="l"/>
            </a:pPr>
            <a:r>
              <a:rPr lang="zh-CN" altLang="en-US" sz="1100" dirty="0">
                <a:latin typeface="微软雅黑" panose="020B0503020204020204" pitchFamily="34" charset="-122"/>
                <a:ea typeface="微软雅黑" panose="020B0503020204020204" pitchFamily="34" charset="-122"/>
              </a:rPr>
              <a:t>换电商业模式优势</a:t>
            </a:r>
          </a:p>
          <a:p>
            <a:pPr marL="228577" indent="-228577">
              <a:lnSpc>
                <a:spcPts val="2266"/>
              </a:lnSpc>
              <a:buFont typeface="Wingdings" panose="05000000000000000000" pitchFamily="2" charset="2"/>
              <a:buChar char="l"/>
            </a:pPr>
            <a:r>
              <a:rPr lang="zh-CN" altLang="en-US" sz="1100" dirty="0">
                <a:latin typeface="微软雅黑" panose="020B0503020204020204" pitchFamily="34" charset="-122"/>
                <a:ea typeface="微软雅黑" panose="020B0503020204020204" pitchFamily="34" charset="-122"/>
              </a:rPr>
              <a:t>换电商业模式不足</a:t>
            </a:r>
          </a:p>
          <a:p>
            <a:pPr marL="228577" indent="-228577">
              <a:lnSpc>
                <a:spcPts val="2266"/>
              </a:lnSpc>
              <a:buFont typeface="Wingdings" panose="05000000000000000000" pitchFamily="2" charset="2"/>
              <a:buChar char="l"/>
            </a:pPr>
            <a:r>
              <a:rPr lang="zh-CN" altLang="en-US" sz="1100" dirty="0">
                <a:latin typeface="微软雅黑" panose="020B0503020204020204" pitchFamily="34" charset="-122"/>
                <a:ea typeface="微软雅黑" panose="020B0503020204020204" pitchFamily="34" charset="-122"/>
              </a:rPr>
              <a:t>换电模式前期未成功的原因</a:t>
            </a:r>
          </a:p>
          <a:p>
            <a:pPr marL="228577" indent="-228577">
              <a:lnSpc>
                <a:spcPts val="2266"/>
              </a:lnSpc>
              <a:buFont typeface="Wingdings" panose="05000000000000000000" pitchFamily="2" charset="2"/>
              <a:buChar char="l"/>
            </a:pPr>
            <a:r>
              <a:rPr lang="zh-CN" altLang="en-US" sz="1100" dirty="0">
                <a:latin typeface="微软雅黑" panose="020B0503020204020204" pitchFamily="34" charset="-122"/>
                <a:ea typeface="微软雅黑" panose="020B0503020204020204" pitchFamily="34" charset="-122"/>
              </a:rPr>
              <a:t>核心问题的生态环境变化趋势</a:t>
            </a:r>
            <a:r>
              <a:rPr lang="en-US" altLang="zh-CN" sz="1100"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机会</a:t>
            </a:r>
          </a:p>
        </p:txBody>
      </p:sp>
    </p:spTree>
    <p:extLst>
      <p:ext uri="{BB962C8B-B14F-4D97-AF65-F5344CB8AC3E}">
        <p14:creationId xmlns:p14="http://schemas.microsoft.com/office/powerpoint/2010/main" val="21722442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nvGraphicFramePr>
        <p:xfrm>
          <a:off x="466724" y="2095500"/>
          <a:ext cx="11163410" cy="4036011"/>
        </p:xfrm>
        <a:graphic>
          <a:graphicData uri="http://schemas.openxmlformats.org/drawingml/2006/chart">
            <c:chart xmlns:c="http://schemas.openxmlformats.org/drawingml/2006/chart" xmlns:r="http://schemas.openxmlformats.org/officeDocument/2006/relationships" r:id="rId2"/>
          </a:graphicData>
        </a:graphic>
      </p:graphicFrame>
      <p:sp>
        <p:nvSpPr>
          <p:cNvPr id="2" name="灯片编号占位符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5646D7E-6051-4DE4-AF20-E4E91B587626}" type="slidenum">
              <a:rPr kumimoji="0" lang="zh-CN" altLang="en-US" sz="1000" b="0" i="0" u="none" strike="noStrike" kern="1200" cap="none" spc="0" normalizeH="0" baseline="0" noProof="0" smtClean="0">
                <a:ln>
                  <a:noFill/>
                </a:ln>
                <a:solidFill>
                  <a:srgbClr val="000000">
                    <a:tint val="75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000" b="0" i="0" u="none" strike="noStrike" kern="1200" cap="none" spc="0" normalizeH="0" baseline="0" noProof="0">
              <a:ln>
                <a:noFill/>
              </a:ln>
              <a:solidFill>
                <a:srgbClr val="000000">
                  <a:tint val="75000"/>
                </a:srgbClr>
              </a:solidFill>
              <a:effectLst/>
              <a:uLnTx/>
              <a:uFillTx/>
              <a:latin typeface="Arial"/>
              <a:ea typeface="微软雅黑"/>
              <a:cs typeface="+mn-cs"/>
            </a:endParaRPr>
          </a:p>
        </p:txBody>
      </p:sp>
      <p:sp>
        <p:nvSpPr>
          <p:cNvPr id="3" name="文本占位符 2"/>
          <p:cNvSpPr>
            <a:spLocks noGrp="1"/>
          </p:cNvSpPr>
          <p:nvPr>
            <p:ph type="body" sz="quarter" idx="13"/>
          </p:nvPr>
        </p:nvSpPr>
        <p:spPr>
          <a:xfrm>
            <a:off x="466724" y="116534"/>
            <a:ext cx="6216879" cy="341313"/>
          </a:xfrm>
        </p:spPr>
        <p:txBody>
          <a:bodyPr/>
          <a:lstStyle/>
          <a:p>
            <a:r>
              <a:rPr lang="zh-CN" altLang="en-US" dirty="0"/>
              <a:t>换电轻卡市场表现</a:t>
            </a:r>
          </a:p>
        </p:txBody>
      </p:sp>
      <p:sp>
        <p:nvSpPr>
          <p:cNvPr id="8" name="矩形 7"/>
          <p:cNvSpPr/>
          <p:nvPr/>
        </p:nvSpPr>
        <p:spPr>
          <a:xfrm>
            <a:off x="466724" y="1677954"/>
            <a:ext cx="11163410" cy="341313"/>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000000">
                    <a:lumMod val="85000"/>
                    <a:lumOff val="15000"/>
                  </a:srgbClr>
                </a:solidFill>
                <a:effectLst/>
                <a:uLnTx/>
                <a:uFillTx/>
                <a:latin typeface="微软雅黑"/>
                <a:ea typeface="微软雅黑"/>
                <a:cs typeface="+mn-cs"/>
              </a:rPr>
              <a:t>换电轻卡历年销量</a:t>
            </a:r>
          </a:p>
        </p:txBody>
      </p:sp>
      <p:sp>
        <p:nvSpPr>
          <p:cNvPr id="4" name="文本框 3"/>
          <p:cNvSpPr txBox="1"/>
          <p:nvPr/>
        </p:nvSpPr>
        <p:spPr>
          <a:xfrm>
            <a:off x="519637" y="522038"/>
            <a:ext cx="11379165" cy="787523"/>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0F0F0">
                    <a:lumMod val="50000"/>
                  </a:srgbClr>
                </a:solidFill>
                <a:effectLst/>
                <a:uLnTx/>
                <a:uFillTx/>
                <a:latin typeface="微软雅黑" panose="020B0503020204020204" pitchFamily="34" charset="-122"/>
                <a:ea typeface="微软雅黑" panose="020B0503020204020204" pitchFamily="34" charset="-122"/>
                <a:cs typeface="+mn-cs"/>
              </a:rPr>
              <a:t>换电轻卡于</a:t>
            </a:r>
            <a:r>
              <a:rPr kumimoji="0" lang="en-US" altLang="zh-CN" sz="1600" b="0" i="0" u="none" strike="noStrike" kern="1200" cap="none" spc="0" normalizeH="0" baseline="0" noProof="0" dirty="0">
                <a:ln>
                  <a:noFill/>
                </a:ln>
                <a:solidFill>
                  <a:srgbClr val="F0F0F0">
                    <a:lumMod val="50000"/>
                  </a:srgbClr>
                </a:solidFill>
                <a:effectLst/>
                <a:uLnTx/>
                <a:uFillTx/>
                <a:latin typeface="微软雅黑" panose="020B0503020204020204" pitchFamily="34" charset="-122"/>
                <a:ea typeface="微软雅黑" panose="020B0503020204020204" pitchFamily="34" charset="-122"/>
                <a:cs typeface="+mn-cs"/>
              </a:rPr>
              <a:t>2020</a:t>
            </a:r>
            <a:r>
              <a:rPr kumimoji="0" lang="zh-CN" altLang="en-US" sz="1600" b="0" i="0" u="none" strike="noStrike" kern="1200" cap="none" spc="0" normalizeH="0" baseline="0" noProof="0" dirty="0">
                <a:ln>
                  <a:noFill/>
                </a:ln>
                <a:solidFill>
                  <a:srgbClr val="F0F0F0">
                    <a:lumMod val="50000"/>
                  </a:srgbClr>
                </a:solidFill>
                <a:effectLst/>
                <a:uLnTx/>
                <a:uFillTx/>
                <a:latin typeface="微软雅黑" panose="020B0503020204020204" pitchFamily="34" charset="-122"/>
                <a:ea typeface="微软雅黑" panose="020B0503020204020204" pitchFamily="34" charset="-122"/>
                <a:cs typeface="+mn-cs"/>
              </a:rPr>
              <a:t>年投放市场，目前仍处于试运营阶段。</a:t>
            </a:r>
            <a:endParaRPr kumimoji="0" lang="en-US" altLang="zh-CN" sz="1600" b="0" i="0" u="none" strike="noStrike" kern="1200" cap="none" spc="0" normalizeH="0" baseline="0" noProof="0" dirty="0">
              <a:ln>
                <a:noFill/>
              </a:ln>
              <a:solidFill>
                <a:srgbClr val="F0F0F0">
                  <a:lumMod val="50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0F0F0">
                    <a:lumMod val="50000"/>
                  </a:srgbClr>
                </a:solidFill>
                <a:effectLst/>
                <a:uLnTx/>
                <a:uFillTx/>
                <a:latin typeface="微软雅黑" panose="020B0503020204020204" pitchFamily="34" charset="-122"/>
                <a:ea typeface="微软雅黑" panose="020B0503020204020204" pitchFamily="34" charset="-122"/>
                <a:cs typeface="+mn-cs"/>
              </a:rPr>
              <a:t>换电轻卡行业总量仍然较低，但逐年增长趋势明显，尤其是近两年已突破</a:t>
            </a:r>
            <a:r>
              <a:rPr kumimoji="0" lang="en-US" altLang="zh-CN" sz="1600" b="0" i="0" u="none" strike="noStrike" kern="1200" cap="none" spc="0" normalizeH="0" baseline="0" noProof="0" dirty="0">
                <a:ln>
                  <a:noFill/>
                </a:ln>
                <a:solidFill>
                  <a:srgbClr val="F0F0F0">
                    <a:lumMod val="50000"/>
                  </a:srgbClr>
                </a:solidFill>
                <a:effectLst/>
                <a:uLnTx/>
                <a:uFillTx/>
                <a:latin typeface="微软雅黑" panose="020B0503020204020204" pitchFamily="34" charset="-122"/>
                <a:ea typeface="微软雅黑" panose="020B0503020204020204" pitchFamily="34" charset="-122"/>
                <a:cs typeface="+mn-cs"/>
              </a:rPr>
              <a:t>500</a:t>
            </a:r>
            <a:r>
              <a:rPr kumimoji="0" lang="zh-CN" altLang="en-US" sz="1600" b="0" i="0" u="none" strike="noStrike" kern="1200" cap="none" spc="0" normalizeH="0" baseline="0" noProof="0" dirty="0">
                <a:ln>
                  <a:noFill/>
                </a:ln>
                <a:solidFill>
                  <a:srgbClr val="F0F0F0">
                    <a:lumMod val="50000"/>
                  </a:srgbClr>
                </a:solidFill>
                <a:effectLst/>
                <a:uLnTx/>
                <a:uFillTx/>
                <a:latin typeface="微软雅黑" panose="020B0503020204020204" pitchFamily="34" charset="-122"/>
                <a:ea typeface="微软雅黑" panose="020B0503020204020204" pitchFamily="34" charset="-122"/>
                <a:cs typeface="+mn-cs"/>
              </a:rPr>
              <a:t>辆。</a:t>
            </a:r>
            <a:endParaRPr kumimoji="0" lang="en-US" altLang="zh-CN" sz="1600" b="0" i="0" u="none" strike="noStrike" kern="1200" cap="none" spc="0" normalizeH="0" baseline="0" noProof="0" dirty="0">
              <a:ln>
                <a:noFill/>
              </a:ln>
              <a:solidFill>
                <a:srgbClr val="F0F0F0">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9" name="文本占位符 3"/>
          <p:cNvSpPr txBox="1"/>
          <p:nvPr/>
        </p:nvSpPr>
        <p:spPr>
          <a:xfrm>
            <a:off x="294960" y="6543239"/>
            <a:ext cx="7846475" cy="21526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a:ln>
                  <a:noFill/>
                </a:ln>
                <a:solidFill>
                  <a:srgbClr val="F0F0F0">
                    <a:lumMod val="75000"/>
                  </a:srgbClr>
                </a:solidFill>
                <a:effectLst/>
                <a:uLnTx/>
                <a:uFillTx/>
                <a:ea typeface="微软雅黑 Semibold" panose="020B0702040204020203" charset="-122"/>
                <a:cs typeface="+mn-cs"/>
                <a:sym typeface="+mn-ea"/>
              </a:rPr>
              <a:t>数据来源 </a:t>
            </a:r>
            <a:r>
              <a:rPr kumimoji="0" lang="en-US" altLang="zh-CN" sz="900" b="0" i="0" u="none" strike="noStrike" kern="1200" cap="none" spc="0" normalizeH="0" baseline="0" noProof="0" dirty="0">
                <a:ln>
                  <a:noFill/>
                </a:ln>
                <a:solidFill>
                  <a:srgbClr val="F0F0F0">
                    <a:lumMod val="75000"/>
                  </a:srgbClr>
                </a:solidFill>
                <a:effectLst/>
                <a:uLnTx/>
                <a:uFillTx/>
                <a:ea typeface="微软雅黑 Semibold" panose="020B0702040204020203" charset="-122"/>
                <a:cs typeface="+mn-cs"/>
                <a:sym typeface="+mn-ea"/>
              </a:rPr>
              <a:t>:</a:t>
            </a:r>
            <a:r>
              <a:rPr kumimoji="0" lang="zh-CN" altLang="en-US" sz="900" b="0" i="0" u="none" strike="noStrike" kern="1200" cap="none" spc="0" normalizeH="0" baseline="0" noProof="0" dirty="0">
                <a:ln>
                  <a:noFill/>
                </a:ln>
                <a:solidFill>
                  <a:srgbClr val="F0F0F0">
                    <a:lumMod val="75000"/>
                  </a:srgbClr>
                </a:solidFill>
                <a:effectLst/>
                <a:uLnTx/>
                <a:uFillTx/>
                <a:ea typeface="微软雅黑 Semibold" panose="020B0702040204020203" charset="-122"/>
                <a:cs typeface="+mn-cs"/>
                <a:sym typeface="+mn-ea"/>
              </a:rPr>
              <a:t>零售数据，轻卡：</a:t>
            </a:r>
            <a:r>
              <a:rPr kumimoji="0" lang="en-US" altLang="zh-CN" sz="900" b="0" i="0" u="none" strike="noStrike" kern="1200" cap="none" spc="0" normalizeH="0" baseline="0" noProof="0" dirty="0">
                <a:ln>
                  <a:noFill/>
                </a:ln>
                <a:solidFill>
                  <a:srgbClr val="F0F0F0">
                    <a:lumMod val="75000"/>
                  </a:srgbClr>
                </a:solidFill>
                <a:effectLst/>
                <a:uLnTx/>
                <a:uFillTx/>
                <a:ea typeface="微软雅黑 Semibold" panose="020B0702040204020203" charset="-122"/>
                <a:cs typeface="+mn-cs"/>
                <a:sym typeface="+mn-ea"/>
              </a:rPr>
              <a:t>3.5</a:t>
            </a:r>
            <a:r>
              <a:rPr kumimoji="0" lang="zh-CN" altLang="en-US" sz="900" b="0" i="0" u="none" strike="noStrike" kern="1200" cap="none" spc="0" normalizeH="0" baseline="0" noProof="0" dirty="0">
                <a:ln>
                  <a:noFill/>
                </a:ln>
                <a:solidFill>
                  <a:srgbClr val="F0F0F0">
                    <a:lumMod val="75000"/>
                  </a:srgbClr>
                </a:solidFill>
                <a:effectLst/>
                <a:uLnTx/>
                <a:uFillTx/>
                <a:ea typeface="微软雅黑 Semibold" panose="020B0702040204020203" charset="-122"/>
                <a:cs typeface="+mn-cs"/>
                <a:sym typeface="+mn-ea"/>
              </a:rPr>
              <a:t>吨＜总质量≤</a:t>
            </a:r>
            <a:r>
              <a:rPr kumimoji="0" lang="en-US" altLang="zh-CN" sz="900" b="0" i="0" u="none" strike="noStrike" kern="1200" cap="none" spc="0" normalizeH="0" baseline="0" noProof="0" dirty="0">
                <a:ln>
                  <a:noFill/>
                </a:ln>
                <a:solidFill>
                  <a:srgbClr val="F0F0F0">
                    <a:lumMod val="75000"/>
                  </a:srgbClr>
                </a:solidFill>
                <a:effectLst/>
                <a:uLnTx/>
                <a:uFillTx/>
                <a:ea typeface="微软雅黑 Semibold" panose="020B0702040204020203" charset="-122"/>
                <a:cs typeface="+mn-cs"/>
                <a:sym typeface="+mn-ea"/>
              </a:rPr>
              <a:t>6</a:t>
            </a:r>
            <a:r>
              <a:rPr kumimoji="0" lang="zh-CN" altLang="en-US" sz="900" b="0" i="0" u="none" strike="noStrike" kern="1200" cap="none" spc="0" normalizeH="0" baseline="0" noProof="0" dirty="0">
                <a:ln>
                  <a:noFill/>
                </a:ln>
                <a:solidFill>
                  <a:srgbClr val="F0F0F0">
                    <a:lumMod val="75000"/>
                  </a:srgbClr>
                </a:solidFill>
                <a:effectLst/>
                <a:uLnTx/>
                <a:uFillTx/>
                <a:ea typeface="微软雅黑 Semibold" panose="020B0702040204020203" charset="-122"/>
                <a:cs typeface="+mn-cs"/>
                <a:sym typeface="+mn-ea"/>
              </a:rPr>
              <a:t>吨</a:t>
            </a:r>
          </a:p>
        </p:txBody>
      </p:sp>
      <p:sp>
        <p:nvSpPr>
          <p:cNvPr id="10" name="文本框 9">
            <a:extLst>
              <a:ext uri="{FF2B5EF4-FFF2-40B4-BE49-F238E27FC236}">
                <a16:creationId xmlns:a16="http://schemas.microsoft.com/office/drawing/2014/main" id="{2951576A-107A-65AF-1AE9-59AF739389F4}"/>
              </a:ext>
            </a:extLst>
          </p:cNvPr>
          <p:cNvSpPr txBox="1"/>
          <p:nvPr/>
        </p:nvSpPr>
        <p:spPr>
          <a:xfrm>
            <a:off x="10953140" y="2117961"/>
            <a:ext cx="923454"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0F0F0">
                    <a:lumMod val="25000"/>
                  </a:srgbClr>
                </a:solidFill>
                <a:effectLst/>
                <a:uLnTx/>
                <a:uFillTx/>
                <a:latin typeface="Arial"/>
                <a:ea typeface="微软雅黑"/>
                <a:cs typeface="+mn-cs"/>
              </a:rPr>
              <a:t>单位：辆</a:t>
            </a:r>
          </a:p>
        </p:txBody>
      </p:sp>
    </p:spTree>
    <p:extLst>
      <p:ext uri="{BB962C8B-B14F-4D97-AF65-F5344CB8AC3E}">
        <p14:creationId xmlns:p14="http://schemas.microsoft.com/office/powerpoint/2010/main" val="11044839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076E78-171D-09C2-9611-9ADDB9B2EB7C}"/>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F7F8354B-490F-97DC-EE96-DB0EE4A1DA9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5646D7E-6051-4DE4-AF20-E4E91B587626}" type="slidenum">
              <a:rPr kumimoji="0" lang="zh-CN" altLang="en-US" sz="1000" b="0" i="0" u="none" strike="noStrike" kern="1200" cap="none" spc="0" normalizeH="0" baseline="0" noProof="0" smtClean="0">
                <a:ln>
                  <a:noFill/>
                </a:ln>
                <a:solidFill>
                  <a:srgbClr val="000000">
                    <a:tint val="75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000" b="0" i="0" u="none" strike="noStrike" kern="1200" cap="none" spc="0" normalizeH="0" baseline="0" noProof="0">
              <a:ln>
                <a:noFill/>
              </a:ln>
              <a:solidFill>
                <a:srgbClr val="000000">
                  <a:tint val="75000"/>
                </a:srgbClr>
              </a:solidFill>
              <a:effectLst/>
              <a:uLnTx/>
              <a:uFillTx/>
              <a:latin typeface="Arial"/>
              <a:ea typeface="微软雅黑"/>
              <a:cs typeface="+mn-cs"/>
            </a:endParaRPr>
          </a:p>
        </p:txBody>
      </p:sp>
      <p:sp>
        <p:nvSpPr>
          <p:cNvPr id="3" name="文本占位符 2">
            <a:extLst>
              <a:ext uri="{FF2B5EF4-FFF2-40B4-BE49-F238E27FC236}">
                <a16:creationId xmlns:a16="http://schemas.microsoft.com/office/drawing/2014/main" id="{1CC54B95-1361-63D1-1BBF-97A4C10B216A}"/>
              </a:ext>
            </a:extLst>
          </p:cNvPr>
          <p:cNvSpPr>
            <a:spLocks noGrp="1"/>
          </p:cNvSpPr>
          <p:nvPr>
            <p:ph type="body" sz="quarter" idx="13"/>
          </p:nvPr>
        </p:nvSpPr>
        <p:spPr>
          <a:xfrm>
            <a:off x="466724" y="116534"/>
            <a:ext cx="6216879" cy="341313"/>
          </a:xfrm>
        </p:spPr>
        <p:txBody>
          <a:bodyPr/>
          <a:lstStyle/>
          <a:p>
            <a:r>
              <a:rPr lang="zh-CN" altLang="en-US" dirty="0"/>
              <a:t>换电轻卡竞争格局</a:t>
            </a:r>
          </a:p>
        </p:txBody>
      </p:sp>
      <p:sp>
        <p:nvSpPr>
          <p:cNvPr id="4" name="文本框 3">
            <a:extLst>
              <a:ext uri="{FF2B5EF4-FFF2-40B4-BE49-F238E27FC236}">
                <a16:creationId xmlns:a16="http://schemas.microsoft.com/office/drawing/2014/main" id="{684FC596-C8D3-0589-ABC3-1741E1D643E3}"/>
              </a:ext>
            </a:extLst>
          </p:cNvPr>
          <p:cNvSpPr txBox="1"/>
          <p:nvPr/>
        </p:nvSpPr>
        <p:spPr>
          <a:xfrm>
            <a:off x="497429" y="523338"/>
            <a:ext cx="11379165" cy="787523"/>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0F0F0">
                    <a:lumMod val="50000"/>
                  </a:srgbClr>
                </a:solidFill>
                <a:effectLst/>
                <a:uLnTx/>
                <a:uFillTx/>
                <a:latin typeface="微软雅黑" panose="020B0503020204020204" pitchFamily="34" charset="-122"/>
                <a:ea typeface="微软雅黑" panose="020B0503020204020204" pitchFamily="34" charset="-122"/>
                <a:cs typeface="+mn-cs"/>
              </a:rPr>
              <a:t>换电轻卡市场参与品牌数近两年增长明显，自</a:t>
            </a:r>
            <a:r>
              <a:rPr kumimoji="0" lang="en-US" altLang="zh-CN" sz="1600" b="0" i="0" u="none" strike="noStrike" kern="1200" cap="none" spc="0" normalizeH="0" baseline="0" noProof="0" dirty="0">
                <a:ln>
                  <a:noFill/>
                </a:ln>
                <a:solidFill>
                  <a:srgbClr val="F0F0F0">
                    <a:lumMod val="50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1600" b="0" i="0" u="none" strike="noStrike" kern="1200" cap="none" spc="0" normalizeH="0" baseline="0" noProof="0" dirty="0">
                <a:ln>
                  <a:noFill/>
                </a:ln>
                <a:solidFill>
                  <a:srgbClr val="F0F0F0">
                    <a:lumMod val="50000"/>
                  </a:srgbClr>
                </a:solidFill>
                <a:effectLst/>
                <a:uLnTx/>
                <a:uFillTx/>
                <a:latin typeface="微软雅黑" panose="020B0503020204020204" pitchFamily="34" charset="-122"/>
                <a:ea typeface="微软雅黑" panose="020B0503020204020204" pitchFamily="34" charset="-122"/>
                <a:cs typeface="+mn-cs"/>
              </a:rPr>
              <a:t>年起达到了</a:t>
            </a:r>
            <a:r>
              <a:rPr kumimoji="0" lang="en-US" altLang="zh-CN" sz="1600" b="0" i="0" u="none" strike="noStrike" kern="1200" cap="none" spc="0" normalizeH="0" baseline="0" noProof="0" dirty="0">
                <a:ln>
                  <a:noFill/>
                </a:ln>
                <a:solidFill>
                  <a:srgbClr val="F0F0F0">
                    <a:lumMod val="50000"/>
                  </a:srgbClr>
                </a:solidFill>
                <a:effectLst/>
                <a:uLnTx/>
                <a:uFillTx/>
                <a:latin typeface="微软雅黑" panose="020B0503020204020204" pitchFamily="34" charset="-122"/>
                <a:ea typeface="微软雅黑" panose="020B0503020204020204" pitchFamily="34" charset="-122"/>
                <a:cs typeface="+mn-cs"/>
              </a:rPr>
              <a:t>10</a:t>
            </a:r>
            <a:r>
              <a:rPr kumimoji="0" lang="zh-CN" altLang="en-US" sz="1600" b="0" i="0" u="none" strike="noStrike" kern="1200" cap="none" spc="0" normalizeH="0" baseline="0" noProof="0" dirty="0">
                <a:ln>
                  <a:noFill/>
                </a:ln>
                <a:solidFill>
                  <a:srgbClr val="F0F0F0">
                    <a:lumMod val="50000"/>
                  </a:srgbClr>
                </a:solidFill>
                <a:effectLst/>
                <a:uLnTx/>
                <a:uFillTx/>
                <a:latin typeface="微软雅黑" panose="020B0503020204020204" pitchFamily="34" charset="-122"/>
                <a:ea typeface="微软雅黑" panose="020B0503020204020204" pitchFamily="34" charset="-122"/>
                <a:cs typeface="+mn-cs"/>
              </a:rPr>
              <a:t>家左右，其中江淮参与较早且一直维持相对较多的销量，成都王牌进入较晚，但近两年销量占比较高。</a:t>
            </a:r>
          </a:p>
        </p:txBody>
      </p:sp>
      <p:sp>
        <p:nvSpPr>
          <p:cNvPr id="24" name="文本占位符 3">
            <a:extLst>
              <a:ext uri="{FF2B5EF4-FFF2-40B4-BE49-F238E27FC236}">
                <a16:creationId xmlns:a16="http://schemas.microsoft.com/office/drawing/2014/main" id="{99BA3849-72E4-7836-461C-06C1B1013C22}"/>
              </a:ext>
            </a:extLst>
          </p:cNvPr>
          <p:cNvSpPr txBox="1"/>
          <p:nvPr/>
        </p:nvSpPr>
        <p:spPr>
          <a:xfrm>
            <a:off x="294960" y="6543239"/>
            <a:ext cx="7846475" cy="21526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a:ln>
                  <a:noFill/>
                </a:ln>
                <a:solidFill>
                  <a:srgbClr val="F0F0F0">
                    <a:lumMod val="75000"/>
                  </a:srgbClr>
                </a:solidFill>
                <a:effectLst/>
                <a:uLnTx/>
                <a:uFillTx/>
                <a:ea typeface="微软雅黑 Semibold" panose="020B0702040204020203" charset="-122"/>
                <a:cs typeface="+mn-cs"/>
                <a:sym typeface="+mn-ea"/>
              </a:rPr>
              <a:t>数据来源 </a:t>
            </a:r>
            <a:r>
              <a:rPr kumimoji="0" lang="en-US" altLang="zh-CN" sz="900" b="0" i="0" u="none" strike="noStrike" kern="1200" cap="none" spc="0" normalizeH="0" baseline="0" noProof="0" dirty="0">
                <a:ln>
                  <a:noFill/>
                </a:ln>
                <a:solidFill>
                  <a:srgbClr val="F0F0F0">
                    <a:lumMod val="75000"/>
                  </a:srgbClr>
                </a:solidFill>
                <a:effectLst/>
                <a:uLnTx/>
                <a:uFillTx/>
                <a:ea typeface="微软雅黑 Semibold" panose="020B0702040204020203" charset="-122"/>
                <a:cs typeface="+mn-cs"/>
                <a:sym typeface="+mn-ea"/>
              </a:rPr>
              <a:t>:</a:t>
            </a:r>
            <a:r>
              <a:rPr kumimoji="0" lang="zh-CN" altLang="en-US" sz="900" b="0" i="0" u="none" strike="noStrike" kern="1200" cap="none" spc="0" normalizeH="0" baseline="0" noProof="0" dirty="0">
                <a:ln>
                  <a:noFill/>
                </a:ln>
                <a:solidFill>
                  <a:srgbClr val="F0F0F0">
                    <a:lumMod val="75000"/>
                  </a:srgbClr>
                </a:solidFill>
                <a:effectLst/>
                <a:uLnTx/>
                <a:uFillTx/>
                <a:ea typeface="微软雅黑 Semibold" panose="020B0702040204020203" charset="-122"/>
                <a:cs typeface="+mn-cs"/>
                <a:sym typeface="+mn-ea"/>
              </a:rPr>
              <a:t>零售数据，轻卡：</a:t>
            </a:r>
            <a:r>
              <a:rPr kumimoji="0" lang="en-US" altLang="zh-CN" sz="900" b="0" i="0" u="none" strike="noStrike" kern="1200" cap="none" spc="0" normalizeH="0" baseline="0" noProof="0" dirty="0">
                <a:ln>
                  <a:noFill/>
                </a:ln>
                <a:solidFill>
                  <a:srgbClr val="F0F0F0">
                    <a:lumMod val="75000"/>
                  </a:srgbClr>
                </a:solidFill>
                <a:effectLst/>
                <a:uLnTx/>
                <a:uFillTx/>
                <a:ea typeface="微软雅黑 Semibold" panose="020B0702040204020203" charset="-122"/>
                <a:cs typeface="+mn-cs"/>
                <a:sym typeface="+mn-ea"/>
              </a:rPr>
              <a:t>3.5</a:t>
            </a:r>
            <a:r>
              <a:rPr kumimoji="0" lang="zh-CN" altLang="en-US" sz="900" b="0" i="0" u="none" strike="noStrike" kern="1200" cap="none" spc="0" normalizeH="0" baseline="0" noProof="0" dirty="0">
                <a:ln>
                  <a:noFill/>
                </a:ln>
                <a:solidFill>
                  <a:srgbClr val="F0F0F0">
                    <a:lumMod val="75000"/>
                  </a:srgbClr>
                </a:solidFill>
                <a:effectLst/>
                <a:uLnTx/>
                <a:uFillTx/>
                <a:ea typeface="微软雅黑 Semibold" panose="020B0702040204020203" charset="-122"/>
                <a:cs typeface="+mn-cs"/>
                <a:sym typeface="+mn-ea"/>
              </a:rPr>
              <a:t>吨＜总质量≤</a:t>
            </a:r>
            <a:r>
              <a:rPr kumimoji="0" lang="en-US" altLang="zh-CN" sz="900" b="0" i="0" u="none" strike="noStrike" kern="1200" cap="none" spc="0" normalizeH="0" baseline="0" noProof="0" dirty="0">
                <a:ln>
                  <a:noFill/>
                </a:ln>
                <a:solidFill>
                  <a:srgbClr val="F0F0F0">
                    <a:lumMod val="75000"/>
                  </a:srgbClr>
                </a:solidFill>
                <a:effectLst/>
                <a:uLnTx/>
                <a:uFillTx/>
                <a:ea typeface="微软雅黑 Semibold" panose="020B0702040204020203" charset="-122"/>
                <a:cs typeface="+mn-cs"/>
                <a:sym typeface="+mn-ea"/>
              </a:rPr>
              <a:t>6</a:t>
            </a:r>
            <a:r>
              <a:rPr kumimoji="0" lang="zh-CN" altLang="en-US" sz="900" b="0" i="0" u="none" strike="noStrike" kern="1200" cap="none" spc="0" normalizeH="0" baseline="0" noProof="0" dirty="0">
                <a:ln>
                  <a:noFill/>
                </a:ln>
                <a:solidFill>
                  <a:srgbClr val="F0F0F0">
                    <a:lumMod val="75000"/>
                  </a:srgbClr>
                </a:solidFill>
                <a:effectLst/>
                <a:uLnTx/>
                <a:uFillTx/>
                <a:ea typeface="微软雅黑 Semibold" panose="020B0702040204020203" charset="-122"/>
                <a:cs typeface="+mn-cs"/>
                <a:sym typeface="+mn-ea"/>
              </a:rPr>
              <a:t>吨</a:t>
            </a:r>
          </a:p>
        </p:txBody>
      </p:sp>
      <p:graphicFrame>
        <p:nvGraphicFramePr>
          <p:cNvPr id="6" name="图表 5">
            <a:extLst>
              <a:ext uri="{FF2B5EF4-FFF2-40B4-BE49-F238E27FC236}">
                <a16:creationId xmlns:a16="http://schemas.microsoft.com/office/drawing/2014/main" id="{0E2323BD-8D4F-9844-2B71-FE7536E738F5}"/>
              </a:ext>
            </a:extLst>
          </p:cNvPr>
          <p:cNvGraphicFramePr/>
          <p:nvPr/>
        </p:nvGraphicFramePr>
        <p:xfrm>
          <a:off x="466724" y="2095500"/>
          <a:ext cx="11163410" cy="4036011"/>
        </p:xfrm>
        <a:graphic>
          <a:graphicData uri="http://schemas.openxmlformats.org/drawingml/2006/chart">
            <c:chart xmlns:c="http://schemas.openxmlformats.org/drawingml/2006/chart" xmlns:r="http://schemas.openxmlformats.org/officeDocument/2006/relationships" r:id="rId2"/>
          </a:graphicData>
        </a:graphic>
      </p:graphicFrame>
      <p:sp>
        <p:nvSpPr>
          <p:cNvPr id="7" name="矩形 6">
            <a:extLst>
              <a:ext uri="{FF2B5EF4-FFF2-40B4-BE49-F238E27FC236}">
                <a16:creationId xmlns:a16="http://schemas.microsoft.com/office/drawing/2014/main" id="{D9101DE1-3832-EF29-D71A-0A6C5A881837}"/>
              </a:ext>
            </a:extLst>
          </p:cNvPr>
          <p:cNvSpPr/>
          <p:nvPr/>
        </p:nvSpPr>
        <p:spPr>
          <a:xfrm>
            <a:off x="466724" y="1677954"/>
            <a:ext cx="11163410" cy="341313"/>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000000">
                    <a:lumMod val="85000"/>
                    <a:lumOff val="15000"/>
                  </a:srgbClr>
                </a:solidFill>
                <a:effectLst/>
                <a:uLnTx/>
                <a:uFillTx/>
                <a:latin typeface="微软雅黑"/>
                <a:ea typeface="微软雅黑"/>
                <a:cs typeface="+mn-cs"/>
              </a:rPr>
              <a:t>换电轻卡竞争格局</a:t>
            </a:r>
          </a:p>
        </p:txBody>
      </p:sp>
      <p:sp>
        <p:nvSpPr>
          <p:cNvPr id="9" name="文本框 8">
            <a:extLst>
              <a:ext uri="{FF2B5EF4-FFF2-40B4-BE49-F238E27FC236}">
                <a16:creationId xmlns:a16="http://schemas.microsoft.com/office/drawing/2014/main" id="{ED0E7B22-341D-2E0F-567F-C12EF2B5C48D}"/>
              </a:ext>
            </a:extLst>
          </p:cNvPr>
          <p:cNvSpPr txBox="1"/>
          <p:nvPr/>
        </p:nvSpPr>
        <p:spPr>
          <a:xfrm>
            <a:off x="10953140" y="2117961"/>
            <a:ext cx="923454"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0F0F0">
                    <a:lumMod val="25000"/>
                  </a:srgbClr>
                </a:solidFill>
                <a:effectLst/>
                <a:uLnTx/>
                <a:uFillTx/>
                <a:latin typeface="Arial"/>
                <a:ea typeface="微软雅黑"/>
                <a:cs typeface="+mn-cs"/>
              </a:rPr>
              <a:t>单位：辆</a:t>
            </a:r>
          </a:p>
        </p:txBody>
      </p:sp>
      <p:sp>
        <p:nvSpPr>
          <p:cNvPr id="11" name="文本框 10">
            <a:extLst>
              <a:ext uri="{FF2B5EF4-FFF2-40B4-BE49-F238E27FC236}">
                <a16:creationId xmlns:a16="http://schemas.microsoft.com/office/drawing/2014/main" id="{E5E78460-05B5-B687-7605-BEA2945B52B8}"/>
              </a:ext>
            </a:extLst>
          </p:cNvPr>
          <p:cNvSpPr txBox="1"/>
          <p:nvPr/>
        </p:nvSpPr>
        <p:spPr>
          <a:xfrm>
            <a:off x="10263370" y="2066121"/>
            <a:ext cx="72563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000000"/>
                </a:solidFill>
                <a:effectLst/>
                <a:uLnTx/>
                <a:uFillTx/>
                <a:latin typeface="微软雅黑"/>
                <a:ea typeface="微软雅黑"/>
                <a:cs typeface="+mn-cs"/>
              </a:rPr>
              <a:t>主要</a:t>
            </a:r>
            <a:endParaRPr kumimoji="0" lang="en-US" altLang="zh-CN" sz="1400" b="1" i="0" u="none" strike="noStrike" kern="1200" cap="none" spc="0" normalizeH="0" baseline="0" noProof="0" dirty="0">
              <a:ln>
                <a:noFill/>
              </a:ln>
              <a:solidFill>
                <a:srgbClr val="000000"/>
              </a:solidFill>
              <a:effectLst/>
              <a:uLnTx/>
              <a:uFillTx/>
              <a:latin typeface="微软雅黑"/>
              <a:ea typeface="微软雅黑"/>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000000"/>
                </a:solidFill>
                <a:effectLst/>
                <a:uLnTx/>
                <a:uFillTx/>
                <a:latin typeface="微软雅黑"/>
                <a:ea typeface="微软雅黑"/>
                <a:cs typeface="+mn-cs"/>
              </a:rPr>
              <a:t>玩家</a:t>
            </a:r>
          </a:p>
        </p:txBody>
      </p:sp>
      <p:sp>
        <p:nvSpPr>
          <p:cNvPr id="12" name="文本框 11">
            <a:extLst>
              <a:ext uri="{FF2B5EF4-FFF2-40B4-BE49-F238E27FC236}">
                <a16:creationId xmlns:a16="http://schemas.microsoft.com/office/drawing/2014/main" id="{C578FE79-7D90-A3E1-45ED-BCD137B8A44E}"/>
              </a:ext>
            </a:extLst>
          </p:cNvPr>
          <p:cNvSpPr txBox="1"/>
          <p:nvPr/>
        </p:nvSpPr>
        <p:spPr>
          <a:xfrm>
            <a:off x="10263370" y="4814223"/>
            <a:ext cx="68580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sng" strike="noStrike" kern="1200" cap="none" spc="0" normalizeH="0" baseline="0" noProof="0" dirty="0">
                <a:ln>
                  <a:noFill/>
                </a:ln>
                <a:solidFill>
                  <a:srgbClr val="000000"/>
                </a:solidFill>
                <a:effectLst/>
                <a:uLnTx/>
                <a:uFillTx/>
                <a:latin typeface="Arial"/>
                <a:ea typeface="微软雅黑"/>
                <a:cs typeface="+mn-cs"/>
              </a:rPr>
              <a:t>2</a:t>
            </a:r>
            <a:r>
              <a:rPr kumimoji="0" lang="zh-CN" altLang="en-US" sz="1600" b="0" i="0" u="sng" strike="noStrike" kern="1200" cap="none" spc="0" normalizeH="0" baseline="0" noProof="0" dirty="0">
                <a:ln>
                  <a:noFill/>
                </a:ln>
                <a:solidFill>
                  <a:srgbClr val="000000"/>
                </a:solidFill>
                <a:effectLst/>
                <a:uLnTx/>
                <a:uFillTx/>
                <a:latin typeface="Arial"/>
                <a:ea typeface="微软雅黑"/>
                <a:cs typeface="+mn-cs"/>
              </a:rPr>
              <a:t>家</a:t>
            </a:r>
          </a:p>
        </p:txBody>
      </p:sp>
      <p:sp>
        <p:nvSpPr>
          <p:cNvPr id="13" name="文本框 12">
            <a:extLst>
              <a:ext uri="{FF2B5EF4-FFF2-40B4-BE49-F238E27FC236}">
                <a16:creationId xmlns:a16="http://schemas.microsoft.com/office/drawing/2014/main" id="{556856D9-2BDD-56BF-3921-4FE8A15CFA75}"/>
              </a:ext>
            </a:extLst>
          </p:cNvPr>
          <p:cNvSpPr txBox="1"/>
          <p:nvPr/>
        </p:nvSpPr>
        <p:spPr>
          <a:xfrm>
            <a:off x="10263370" y="5458521"/>
            <a:ext cx="68580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sng" strike="noStrike" kern="1200" cap="none" spc="0" normalizeH="0" baseline="0" noProof="0" dirty="0">
                <a:ln>
                  <a:noFill/>
                </a:ln>
                <a:solidFill>
                  <a:srgbClr val="000000"/>
                </a:solidFill>
                <a:effectLst/>
                <a:uLnTx/>
                <a:uFillTx/>
                <a:latin typeface="Arial"/>
                <a:ea typeface="微软雅黑"/>
                <a:cs typeface="+mn-cs"/>
              </a:rPr>
              <a:t>2</a:t>
            </a:r>
            <a:r>
              <a:rPr kumimoji="0" lang="zh-CN" altLang="en-US" sz="1600" b="0" i="0" u="sng" strike="noStrike" kern="1200" cap="none" spc="0" normalizeH="0" baseline="0" noProof="0" dirty="0">
                <a:ln>
                  <a:noFill/>
                </a:ln>
                <a:solidFill>
                  <a:srgbClr val="000000"/>
                </a:solidFill>
                <a:effectLst/>
                <a:uLnTx/>
                <a:uFillTx/>
                <a:latin typeface="Arial"/>
                <a:ea typeface="微软雅黑"/>
                <a:cs typeface="+mn-cs"/>
              </a:rPr>
              <a:t>家</a:t>
            </a:r>
          </a:p>
        </p:txBody>
      </p:sp>
      <p:sp>
        <p:nvSpPr>
          <p:cNvPr id="14" name="文本框 13">
            <a:extLst>
              <a:ext uri="{FF2B5EF4-FFF2-40B4-BE49-F238E27FC236}">
                <a16:creationId xmlns:a16="http://schemas.microsoft.com/office/drawing/2014/main" id="{F6802F53-55D3-5B02-6AAC-3ABD1FEF1090}"/>
              </a:ext>
            </a:extLst>
          </p:cNvPr>
          <p:cNvSpPr txBox="1"/>
          <p:nvPr/>
        </p:nvSpPr>
        <p:spPr>
          <a:xfrm>
            <a:off x="10263370" y="4083609"/>
            <a:ext cx="68580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sng" strike="noStrike" kern="1200" cap="none" spc="0" normalizeH="0" baseline="0" noProof="0" dirty="0">
                <a:ln>
                  <a:noFill/>
                </a:ln>
                <a:solidFill>
                  <a:srgbClr val="000000"/>
                </a:solidFill>
                <a:effectLst/>
                <a:uLnTx/>
                <a:uFillTx/>
                <a:latin typeface="Arial"/>
                <a:ea typeface="微软雅黑"/>
                <a:cs typeface="+mn-cs"/>
              </a:rPr>
              <a:t>7</a:t>
            </a:r>
            <a:r>
              <a:rPr kumimoji="0" lang="zh-CN" altLang="en-US" sz="1600" b="0" i="0" u="sng" strike="noStrike" kern="1200" cap="none" spc="0" normalizeH="0" baseline="0" noProof="0" dirty="0">
                <a:ln>
                  <a:noFill/>
                </a:ln>
                <a:solidFill>
                  <a:srgbClr val="000000"/>
                </a:solidFill>
                <a:effectLst/>
                <a:uLnTx/>
                <a:uFillTx/>
                <a:latin typeface="Arial"/>
                <a:ea typeface="微软雅黑"/>
                <a:cs typeface="+mn-cs"/>
              </a:rPr>
              <a:t>家</a:t>
            </a:r>
          </a:p>
        </p:txBody>
      </p:sp>
      <p:sp>
        <p:nvSpPr>
          <p:cNvPr id="21" name="文本框 20">
            <a:extLst>
              <a:ext uri="{FF2B5EF4-FFF2-40B4-BE49-F238E27FC236}">
                <a16:creationId xmlns:a16="http://schemas.microsoft.com/office/drawing/2014/main" id="{80545979-7D64-9F54-DC0D-B3E69AB2AC62}"/>
              </a:ext>
            </a:extLst>
          </p:cNvPr>
          <p:cNvSpPr txBox="1"/>
          <p:nvPr/>
        </p:nvSpPr>
        <p:spPr>
          <a:xfrm>
            <a:off x="10223540" y="3333487"/>
            <a:ext cx="76546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sng" strike="noStrike" kern="1200" cap="none" spc="0" normalizeH="0" baseline="0" noProof="0" dirty="0">
                <a:ln>
                  <a:noFill/>
                </a:ln>
                <a:solidFill>
                  <a:srgbClr val="000000"/>
                </a:solidFill>
                <a:effectLst/>
                <a:uLnTx/>
                <a:uFillTx/>
                <a:latin typeface="Arial"/>
                <a:ea typeface="微软雅黑"/>
                <a:cs typeface="+mn-cs"/>
              </a:rPr>
              <a:t>10</a:t>
            </a:r>
            <a:r>
              <a:rPr kumimoji="0" lang="zh-CN" altLang="en-US" sz="1600" b="0" i="0" u="sng" strike="noStrike" kern="1200" cap="none" spc="0" normalizeH="0" baseline="0" noProof="0" dirty="0">
                <a:ln>
                  <a:noFill/>
                </a:ln>
                <a:solidFill>
                  <a:srgbClr val="000000"/>
                </a:solidFill>
                <a:effectLst/>
                <a:uLnTx/>
                <a:uFillTx/>
                <a:latin typeface="Arial"/>
                <a:ea typeface="微软雅黑"/>
                <a:cs typeface="+mn-cs"/>
              </a:rPr>
              <a:t>家</a:t>
            </a:r>
          </a:p>
        </p:txBody>
      </p:sp>
      <p:sp>
        <p:nvSpPr>
          <p:cNvPr id="22" name="文本框 21">
            <a:extLst>
              <a:ext uri="{FF2B5EF4-FFF2-40B4-BE49-F238E27FC236}">
                <a16:creationId xmlns:a16="http://schemas.microsoft.com/office/drawing/2014/main" id="{6864AB25-AC1D-D832-9E1E-C7AB26F016EC}"/>
              </a:ext>
            </a:extLst>
          </p:cNvPr>
          <p:cNvSpPr txBox="1"/>
          <p:nvPr/>
        </p:nvSpPr>
        <p:spPr>
          <a:xfrm>
            <a:off x="10223540" y="2689189"/>
            <a:ext cx="76546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sng" strike="noStrike" kern="1200" cap="none" spc="0" normalizeH="0" baseline="0" noProof="0" dirty="0">
                <a:ln>
                  <a:noFill/>
                </a:ln>
                <a:solidFill>
                  <a:srgbClr val="000000"/>
                </a:solidFill>
                <a:effectLst/>
                <a:uLnTx/>
                <a:uFillTx/>
                <a:latin typeface="Arial"/>
                <a:ea typeface="微软雅黑"/>
                <a:cs typeface="+mn-cs"/>
              </a:rPr>
              <a:t>10</a:t>
            </a:r>
            <a:r>
              <a:rPr kumimoji="0" lang="zh-CN" altLang="en-US" sz="1600" b="0" i="0" u="sng" strike="noStrike" kern="1200" cap="none" spc="0" normalizeH="0" baseline="0" noProof="0" dirty="0">
                <a:ln>
                  <a:noFill/>
                </a:ln>
                <a:solidFill>
                  <a:srgbClr val="000000"/>
                </a:solidFill>
                <a:effectLst/>
                <a:uLnTx/>
                <a:uFillTx/>
                <a:latin typeface="Arial"/>
                <a:ea typeface="微软雅黑"/>
                <a:cs typeface="+mn-cs"/>
              </a:rPr>
              <a:t>家</a:t>
            </a:r>
          </a:p>
        </p:txBody>
      </p:sp>
    </p:spTree>
    <p:extLst>
      <p:ext uri="{BB962C8B-B14F-4D97-AF65-F5344CB8AC3E}">
        <p14:creationId xmlns:p14="http://schemas.microsoft.com/office/powerpoint/2010/main" val="14750969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ADE36D71-9AC9-7940-9A50-17190611F20B}"/>
              </a:ext>
            </a:extLst>
          </p:cNvPr>
          <p:cNvSpPr>
            <a:spLocks noGrp="1"/>
          </p:cNvSpPr>
          <p:nvPr>
            <p:ph type="sldNum" sz="quarter" idx="12"/>
          </p:nvPr>
        </p:nvSpPr>
        <p:spPr/>
        <p:txBody>
          <a:bodyPr/>
          <a:lstStyle/>
          <a:p>
            <a:fld id="{95646D7E-6051-4DE4-AF20-E4E91B587626}" type="slidenum">
              <a:rPr lang="zh-CN" altLang="en-US" smtClean="0"/>
              <a:pPr/>
              <a:t>8</a:t>
            </a:fld>
            <a:endParaRPr lang="zh-CN" altLang="en-US"/>
          </a:p>
        </p:txBody>
      </p:sp>
      <p:sp>
        <p:nvSpPr>
          <p:cNvPr id="3" name="文本占位符 2">
            <a:extLst>
              <a:ext uri="{FF2B5EF4-FFF2-40B4-BE49-F238E27FC236}">
                <a16:creationId xmlns:a16="http://schemas.microsoft.com/office/drawing/2014/main" id="{FCF291F7-366E-150C-DFAD-42131CC199E9}"/>
              </a:ext>
            </a:extLst>
          </p:cNvPr>
          <p:cNvSpPr>
            <a:spLocks noGrp="1"/>
          </p:cNvSpPr>
          <p:nvPr>
            <p:ph type="body" sz="quarter" idx="13"/>
          </p:nvPr>
        </p:nvSpPr>
        <p:spPr/>
        <p:txBody>
          <a:bodyPr/>
          <a:lstStyle/>
          <a:p>
            <a:r>
              <a:rPr lang="zh-CN" altLang="en-US" dirty="0"/>
              <a:t>换电商业模式优势</a:t>
            </a:r>
          </a:p>
        </p:txBody>
      </p:sp>
      <p:sp>
        <p:nvSpPr>
          <p:cNvPr id="45" name="矩形: 圆角 44">
            <a:extLst>
              <a:ext uri="{FF2B5EF4-FFF2-40B4-BE49-F238E27FC236}">
                <a16:creationId xmlns:a16="http://schemas.microsoft.com/office/drawing/2014/main" id="{102C8300-5AD8-0C5A-B55B-3D84FEF514D5}"/>
              </a:ext>
            </a:extLst>
          </p:cNvPr>
          <p:cNvSpPr/>
          <p:nvPr/>
        </p:nvSpPr>
        <p:spPr>
          <a:xfrm>
            <a:off x="2013336" y="858755"/>
            <a:ext cx="2324800" cy="2812875"/>
          </a:xfrm>
          <a:prstGeom prst="roundRect">
            <a:avLst>
              <a:gd name="adj" fmla="val 3200"/>
            </a:avLst>
          </a:prstGeom>
          <a:solidFill>
            <a:schemeClr val="tx2">
              <a:alpha val="15000"/>
            </a:schemeClr>
          </a:soli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6" name="直接连接符 45">
            <a:extLst>
              <a:ext uri="{FF2B5EF4-FFF2-40B4-BE49-F238E27FC236}">
                <a16:creationId xmlns:a16="http://schemas.microsoft.com/office/drawing/2014/main" id="{9AA191EB-B857-3A41-3D9E-F8196707D9E6}"/>
              </a:ext>
            </a:extLst>
          </p:cNvPr>
          <p:cNvCxnSpPr>
            <a:cxnSpLocks/>
          </p:cNvCxnSpPr>
          <p:nvPr/>
        </p:nvCxnSpPr>
        <p:spPr>
          <a:xfrm>
            <a:off x="2013336" y="783771"/>
            <a:ext cx="2324800" cy="0"/>
          </a:xfrm>
          <a:prstGeom prst="line">
            <a:avLst/>
          </a:prstGeom>
          <a:ln w="76200">
            <a:solidFill>
              <a:schemeClr val="accent3"/>
            </a:solidFill>
          </a:ln>
        </p:spPr>
        <p:style>
          <a:lnRef idx="1">
            <a:schemeClr val="accent1"/>
          </a:lnRef>
          <a:fillRef idx="0">
            <a:schemeClr val="accent1"/>
          </a:fillRef>
          <a:effectRef idx="0">
            <a:schemeClr val="accent1"/>
          </a:effectRef>
          <a:fontRef idx="minor">
            <a:schemeClr val="tx1"/>
          </a:fontRef>
        </p:style>
      </p:cxnSp>
      <p:sp>
        <p:nvSpPr>
          <p:cNvPr id="47" name="Number1">
            <a:extLst>
              <a:ext uri="{FF2B5EF4-FFF2-40B4-BE49-F238E27FC236}">
                <a16:creationId xmlns:a16="http://schemas.microsoft.com/office/drawing/2014/main" id="{67295DBD-D8A2-3AE3-0419-9B87CF89F1DE}"/>
              </a:ext>
            </a:extLst>
          </p:cNvPr>
          <p:cNvSpPr txBox="1"/>
          <p:nvPr/>
        </p:nvSpPr>
        <p:spPr>
          <a:xfrm>
            <a:off x="2013336" y="875843"/>
            <a:ext cx="729738" cy="835638"/>
          </a:xfrm>
          <a:prstGeom prst="rect">
            <a:avLst/>
          </a:prstGeom>
          <a:noFill/>
        </p:spPr>
        <p:txBody>
          <a:bodyPr wrap="none" rtlCol="0">
            <a:normAutofit/>
          </a:bodyPr>
          <a:lstStyle/>
          <a:p>
            <a:r>
              <a:rPr lang="en-GB" sz="3600" b="1" dirty="0"/>
              <a:t>01</a:t>
            </a:r>
          </a:p>
        </p:txBody>
      </p:sp>
      <p:sp>
        <p:nvSpPr>
          <p:cNvPr id="41" name="矩形: 圆角 40">
            <a:extLst>
              <a:ext uri="{FF2B5EF4-FFF2-40B4-BE49-F238E27FC236}">
                <a16:creationId xmlns:a16="http://schemas.microsoft.com/office/drawing/2014/main" id="{DA0450D8-0D60-108E-EC8E-98F266476A6D}"/>
              </a:ext>
            </a:extLst>
          </p:cNvPr>
          <p:cNvSpPr/>
          <p:nvPr/>
        </p:nvSpPr>
        <p:spPr>
          <a:xfrm>
            <a:off x="4495824" y="858755"/>
            <a:ext cx="2324800" cy="2812875"/>
          </a:xfrm>
          <a:prstGeom prst="roundRect">
            <a:avLst>
              <a:gd name="adj" fmla="val 3200"/>
            </a:avLst>
          </a:prstGeom>
          <a:solidFill>
            <a:schemeClr val="tx2">
              <a:alpha val="15000"/>
            </a:schemeClr>
          </a:soli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2" name="直接连接符 41">
            <a:extLst>
              <a:ext uri="{FF2B5EF4-FFF2-40B4-BE49-F238E27FC236}">
                <a16:creationId xmlns:a16="http://schemas.microsoft.com/office/drawing/2014/main" id="{39E1E373-A2EA-17AF-F7AF-76A6AAA7DE3B}"/>
              </a:ext>
            </a:extLst>
          </p:cNvPr>
          <p:cNvCxnSpPr>
            <a:cxnSpLocks/>
          </p:cNvCxnSpPr>
          <p:nvPr/>
        </p:nvCxnSpPr>
        <p:spPr>
          <a:xfrm>
            <a:off x="4495824" y="783771"/>
            <a:ext cx="2324800" cy="0"/>
          </a:xfrm>
          <a:prstGeom prst="line">
            <a:avLst/>
          </a:prstGeom>
          <a:ln w="762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3" name="Number2">
            <a:extLst>
              <a:ext uri="{FF2B5EF4-FFF2-40B4-BE49-F238E27FC236}">
                <a16:creationId xmlns:a16="http://schemas.microsoft.com/office/drawing/2014/main" id="{2647C3F8-9326-8349-7536-1E593FAF6676}"/>
              </a:ext>
            </a:extLst>
          </p:cNvPr>
          <p:cNvSpPr txBox="1"/>
          <p:nvPr/>
        </p:nvSpPr>
        <p:spPr>
          <a:xfrm>
            <a:off x="4495824" y="875843"/>
            <a:ext cx="729738" cy="835638"/>
          </a:xfrm>
          <a:prstGeom prst="rect">
            <a:avLst/>
          </a:prstGeom>
          <a:noFill/>
        </p:spPr>
        <p:txBody>
          <a:bodyPr wrap="none" rtlCol="0">
            <a:normAutofit/>
          </a:bodyPr>
          <a:lstStyle/>
          <a:p>
            <a:r>
              <a:rPr lang="en-GB" sz="3600" b="1" dirty="0"/>
              <a:t>02</a:t>
            </a:r>
          </a:p>
        </p:txBody>
      </p:sp>
      <p:sp>
        <p:nvSpPr>
          <p:cNvPr id="37" name="矩形: 圆角 36">
            <a:extLst>
              <a:ext uri="{FF2B5EF4-FFF2-40B4-BE49-F238E27FC236}">
                <a16:creationId xmlns:a16="http://schemas.microsoft.com/office/drawing/2014/main" id="{AF0D3BEB-576D-183A-08C4-B0BB0AD67C77}"/>
              </a:ext>
            </a:extLst>
          </p:cNvPr>
          <p:cNvSpPr/>
          <p:nvPr/>
        </p:nvSpPr>
        <p:spPr>
          <a:xfrm>
            <a:off x="6978312" y="858755"/>
            <a:ext cx="2324800" cy="2812875"/>
          </a:xfrm>
          <a:prstGeom prst="roundRect">
            <a:avLst>
              <a:gd name="adj" fmla="val 3200"/>
            </a:avLst>
          </a:prstGeom>
          <a:solidFill>
            <a:schemeClr val="tx2">
              <a:alpha val="15000"/>
            </a:schemeClr>
          </a:soli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8" name="直接连接符 37">
            <a:extLst>
              <a:ext uri="{FF2B5EF4-FFF2-40B4-BE49-F238E27FC236}">
                <a16:creationId xmlns:a16="http://schemas.microsoft.com/office/drawing/2014/main" id="{60F12114-AC7B-B7D4-57B4-844F908340A5}"/>
              </a:ext>
            </a:extLst>
          </p:cNvPr>
          <p:cNvCxnSpPr>
            <a:cxnSpLocks/>
          </p:cNvCxnSpPr>
          <p:nvPr/>
        </p:nvCxnSpPr>
        <p:spPr>
          <a:xfrm>
            <a:off x="6978312" y="783771"/>
            <a:ext cx="2324800" cy="0"/>
          </a:xfrm>
          <a:prstGeom prst="line">
            <a:avLst/>
          </a:prstGeom>
          <a:ln w="76200">
            <a:solidFill>
              <a:schemeClr val="accent3"/>
            </a:solidFill>
          </a:ln>
        </p:spPr>
        <p:style>
          <a:lnRef idx="1">
            <a:schemeClr val="accent1"/>
          </a:lnRef>
          <a:fillRef idx="0">
            <a:schemeClr val="accent1"/>
          </a:fillRef>
          <a:effectRef idx="0">
            <a:schemeClr val="accent1"/>
          </a:effectRef>
          <a:fontRef idx="minor">
            <a:schemeClr val="tx1"/>
          </a:fontRef>
        </p:style>
      </p:cxnSp>
      <p:sp>
        <p:nvSpPr>
          <p:cNvPr id="39" name="Number3">
            <a:extLst>
              <a:ext uri="{FF2B5EF4-FFF2-40B4-BE49-F238E27FC236}">
                <a16:creationId xmlns:a16="http://schemas.microsoft.com/office/drawing/2014/main" id="{E981A786-5AF6-707C-6D05-BD758F7BBC7D}"/>
              </a:ext>
            </a:extLst>
          </p:cNvPr>
          <p:cNvSpPr txBox="1"/>
          <p:nvPr/>
        </p:nvSpPr>
        <p:spPr>
          <a:xfrm>
            <a:off x="6978312" y="875843"/>
            <a:ext cx="729738" cy="835638"/>
          </a:xfrm>
          <a:prstGeom prst="rect">
            <a:avLst/>
          </a:prstGeom>
          <a:noFill/>
        </p:spPr>
        <p:txBody>
          <a:bodyPr wrap="none" rtlCol="0">
            <a:normAutofit/>
          </a:bodyPr>
          <a:lstStyle/>
          <a:p>
            <a:r>
              <a:rPr lang="en-GB" sz="3600" b="1" dirty="0"/>
              <a:t>03</a:t>
            </a:r>
          </a:p>
        </p:txBody>
      </p:sp>
      <p:sp>
        <p:nvSpPr>
          <p:cNvPr id="33" name="矩形: 圆角 32">
            <a:extLst>
              <a:ext uri="{FF2B5EF4-FFF2-40B4-BE49-F238E27FC236}">
                <a16:creationId xmlns:a16="http://schemas.microsoft.com/office/drawing/2014/main" id="{05ED2198-41DF-62ED-57A7-A6BF37201C82}"/>
              </a:ext>
            </a:extLst>
          </p:cNvPr>
          <p:cNvSpPr/>
          <p:nvPr/>
        </p:nvSpPr>
        <p:spPr>
          <a:xfrm>
            <a:off x="9460799" y="858755"/>
            <a:ext cx="2324800" cy="2812875"/>
          </a:xfrm>
          <a:prstGeom prst="roundRect">
            <a:avLst>
              <a:gd name="adj" fmla="val 3200"/>
            </a:avLst>
          </a:prstGeom>
          <a:solidFill>
            <a:schemeClr val="tx2">
              <a:alpha val="15000"/>
            </a:schemeClr>
          </a:soli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4" name="直接连接符 33">
            <a:extLst>
              <a:ext uri="{FF2B5EF4-FFF2-40B4-BE49-F238E27FC236}">
                <a16:creationId xmlns:a16="http://schemas.microsoft.com/office/drawing/2014/main" id="{301E5B5F-ED97-E027-A871-B93D91A81A81}"/>
              </a:ext>
            </a:extLst>
          </p:cNvPr>
          <p:cNvCxnSpPr>
            <a:cxnSpLocks/>
          </p:cNvCxnSpPr>
          <p:nvPr/>
        </p:nvCxnSpPr>
        <p:spPr>
          <a:xfrm>
            <a:off x="9460799" y="783771"/>
            <a:ext cx="2324800"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35" name="Number4">
            <a:extLst>
              <a:ext uri="{FF2B5EF4-FFF2-40B4-BE49-F238E27FC236}">
                <a16:creationId xmlns:a16="http://schemas.microsoft.com/office/drawing/2014/main" id="{9FFAF954-8C30-733D-2D21-25F67E16D319}"/>
              </a:ext>
            </a:extLst>
          </p:cNvPr>
          <p:cNvSpPr txBox="1"/>
          <p:nvPr/>
        </p:nvSpPr>
        <p:spPr>
          <a:xfrm>
            <a:off x="9460799" y="875843"/>
            <a:ext cx="729738" cy="835638"/>
          </a:xfrm>
          <a:prstGeom prst="rect">
            <a:avLst/>
          </a:prstGeom>
          <a:noFill/>
        </p:spPr>
        <p:txBody>
          <a:bodyPr wrap="none" rtlCol="0">
            <a:normAutofit/>
          </a:bodyPr>
          <a:lstStyle/>
          <a:p>
            <a:r>
              <a:rPr lang="en-GB" sz="3600" b="1" dirty="0"/>
              <a:t>04</a:t>
            </a:r>
          </a:p>
        </p:txBody>
      </p:sp>
      <p:sp>
        <p:nvSpPr>
          <p:cNvPr id="29" name="矩形: 圆角 28">
            <a:extLst>
              <a:ext uri="{FF2B5EF4-FFF2-40B4-BE49-F238E27FC236}">
                <a16:creationId xmlns:a16="http://schemas.microsoft.com/office/drawing/2014/main" id="{F398AF77-6CE5-A986-D416-E0D198A6B5FF}"/>
              </a:ext>
            </a:extLst>
          </p:cNvPr>
          <p:cNvSpPr/>
          <p:nvPr/>
        </p:nvSpPr>
        <p:spPr>
          <a:xfrm>
            <a:off x="2013336" y="3901103"/>
            <a:ext cx="2324800" cy="2812875"/>
          </a:xfrm>
          <a:prstGeom prst="roundRect">
            <a:avLst>
              <a:gd name="adj" fmla="val 3200"/>
            </a:avLst>
          </a:prstGeom>
          <a:solidFill>
            <a:schemeClr val="tx2">
              <a:alpha val="15000"/>
            </a:schemeClr>
          </a:soli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0" name="直接连接符 29">
            <a:extLst>
              <a:ext uri="{FF2B5EF4-FFF2-40B4-BE49-F238E27FC236}">
                <a16:creationId xmlns:a16="http://schemas.microsoft.com/office/drawing/2014/main" id="{0A1D04F8-F5BF-D3DF-F387-86EA70CF5267}"/>
              </a:ext>
            </a:extLst>
          </p:cNvPr>
          <p:cNvCxnSpPr>
            <a:cxnSpLocks/>
          </p:cNvCxnSpPr>
          <p:nvPr/>
        </p:nvCxnSpPr>
        <p:spPr>
          <a:xfrm>
            <a:off x="2013336" y="3826119"/>
            <a:ext cx="2324800" cy="0"/>
          </a:xfrm>
          <a:prstGeom prst="line">
            <a:avLst/>
          </a:prstGeom>
          <a:ln w="76200">
            <a:solidFill>
              <a:schemeClr val="accent5"/>
            </a:solidFill>
          </a:ln>
        </p:spPr>
        <p:style>
          <a:lnRef idx="1">
            <a:schemeClr val="accent1"/>
          </a:lnRef>
          <a:fillRef idx="0">
            <a:schemeClr val="accent1"/>
          </a:fillRef>
          <a:effectRef idx="0">
            <a:schemeClr val="accent1"/>
          </a:effectRef>
          <a:fontRef idx="minor">
            <a:schemeClr val="tx1"/>
          </a:fontRef>
        </p:style>
      </p:cxnSp>
      <p:sp>
        <p:nvSpPr>
          <p:cNvPr id="31" name="Number5">
            <a:extLst>
              <a:ext uri="{FF2B5EF4-FFF2-40B4-BE49-F238E27FC236}">
                <a16:creationId xmlns:a16="http://schemas.microsoft.com/office/drawing/2014/main" id="{B3507BD2-1172-B3E2-A02E-ED32F001073D}"/>
              </a:ext>
            </a:extLst>
          </p:cNvPr>
          <p:cNvSpPr txBox="1"/>
          <p:nvPr/>
        </p:nvSpPr>
        <p:spPr>
          <a:xfrm>
            <a:off x="2013336" y="3903677"/>
            <a:ext cx="729738" cy="835638"/>
          </a:xfrm>
          <a:prstGeom prst="rect">
            <a:avLst/>
          </a:prstGeom>
          <a:noFill/>
        </p:spPr>
        <p:txBody>
          <a:bodyPr wrap="none" rtlCol="0">
            <a:normAutofit/>
          </a:bodyPr>
          <a:lstStyle/>
          <a:p>
            <a:r>
              <a:rPr lang="en-GB" sz="3600" b="1" dirty="0"/>
              <a:t>05</a:t>
            </a:r>
          </a:p>
        </p:txBody>
      </p:sp>
      <p:cxnSp>
        <p:nvCxnSpPr>
          <p:cNvPr id="25" name="直接连接符 24">
            <a:extLst>
              <a:ext uri="{FF2B5EF4-FFF2-40B4-BE49-F238E27FC236}">
                <a16:creationId xmlns:a16="http://schemas.microsoft.com/office/drawing/2014/main" id="{D3DDD08F-3CC5-60F9-EAE7-EEB34E35EBAB}"/>
              </a:ext>
            </a:extLst>
          </p:cNvPr>
          <p:cNvCxnSpPr>
            <a:cxnSpLocks/>
          </p:cNvCxnSpPr>
          <p:nvPr/>
        </p:nvCxnSpPr>
        <p:spPr>
          <a:xfrm>
            <a:off x="4495824" y="3826119"/>
            <a:ext cx="2324800"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6" name="矩形: 圆角 25">
            <a:extLst>
              <a:ext uri="{FF2B5EF4-FFF2-40B4-BE49-F238E27FC236}">
                <a16:creationId xmlns:a16="http://schemas.microsoft.com/office/drawing/2014/main" id="{4941C142-4356-EFFC-77FA-27FF9FE8F907}"/>
              </a:ext>
            </a:extLst>
          </p:cNvPr>
          <p:cNvSpPr/>
          <p:nvPr/>
        </p:nvSpPr>
        <p:spPr>
          <a:xfrm>
            <a:off x="4495824" y="3901103"/>
            <a:ext cx="2324800" cy="2812875"/>
          </a:xfrm>
          <a:prstGeom prst="roundRect">
            <a:avLst>
              <a:gd name="adj" fmla="val 3200"/>
            </a:avLst>
          </a:prstGeom>
          <a:solidFill>
            <a:schemeClr val="tx2">
              <a:alpha val="15000"/>
            </a:schemeClr>
          </a:soli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Number6">
            <a:extLst>
              <a:ext uri="{FF2B5EF4-FFF2-40B4-BE49-F238E27FC236}">
                <a16:creationId xmlns:a16="http://schemas.microsoft.com/office/drawing/2014/main" id="{F62CFED5-23C7-F2C8-CD1D-C3D20D0496C8}"/>
              </a:ext>
            </a:extLst>
          </p:cNvPr>
          <p:cNvSpPr txBox="1"/>
          <p:nvPr/>
        </p:nvSpPr>
        <p:spPr>
          <a:xfrm>
            <a:off x="4495824" y="3903677"/>
            <a:ext cx="729738" cy="835638"/>
          </a:xfrm>
          <a:prstGeom prst="rect">
            <a:avLst/>
          </a:prstGeom>
          <a:noFill/>
        </p:spPr>
        <p:txBody>
          <a:bodyPr wrap="none" rtlCol="0">
            <a:normAutofit/>
          </a:bodyPr>
          <a:lstStyle/>
          <a:p>
            <a:r>
              <a:rPr lang="en-GB" sz="3600" b="1" dirty="0"/>
              <a:t>06</a:t>
            </a:r>
          </a:p>
        </p:txBody>
      </p:sp>
      <p:sp>
        <p:nvSpPr>
          <p:cNvPr id="21" name="矩形: 圆角 20">
            <a:extLst>
              <a:ext uri="{FF2B5EF4-FFF2-40B4-BE49-F238E27FC236}">
                <a16:creationId xmlns:a16="http://schemas.microsoft.com/office/drawing/2014/main" id="{76604525-AE55-1D86-9D1A-D78629628E36}"/>
              </a:ext>
            </a:extLst>
          </p:cNvPr>
          <p:cNvSpPr/>
          <p:nvPr/>
        </p:nvSpPr>
        <p:spPr>
          <a:xfrm>
            <a:off x="6978312" y="3901103"/>
            <a:ext cx="2324800" cy="2812875"/>
          </a:xfrm>
          <a:prstGeom prst="roundRect">
            <a:avLst>
              <a:gd name="adj" fmla="val 3200"/>
            </a:avLst>
          </a:prstGeom>
          <a:solidFill>
            <a:schemeClr val="tx2">
              <a:alpha val="15000"/>
            </a:schemeClr>
          </a:soli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2" name="直接连接符 21">
            <a:extLst>
              <a:ext uri="{FF2B5EF4-FFF2-40B4-BE49-F238E27FC236}">
                <a16:creationId xmlns:a16="http://schemas.microsoft.com/office/drawing/2014/main" id="{99A496D2-7088-3F96-CE8B-4A8C4B3971C3}"/>
              </a:ext>
            </a:extLst>
          </p:cNvPr>
          <p:cNvCxnSpPr>
            <a:cxnSpLocks/>
          </p:cNvCxnSpPr>
          <p:nvPr/>
        </p:nvCxnSpPr>
        <p:spPr>
          <a:xfrm>
            <a:off x="6978312" y="3826119"/>
            <a:ext cx="2324800" cy="0"/>
          </a:xfrm>
          <a:prstGeom prst="line">
            <a:avLst/>
          </a:prstGeom>
          <a:ln w="762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3" name="Number7">
            <a:extLst>
              <a:ext uri="{FF2B5EF4-FFF2-40B4-BE49-F238E27FC236}">
                <a16:creationId xmlns:a16="http://schemas.microsoft.com/office/drawing/2014/main" id="{35425D76-BCB2-86EB-05EC-F49CDF7E326B}"/>
              </a:ext>
            </a:extLst>
          </p:cNvPr>
          <p:cNvSpPr txBox="1"/>
          <p:nvPr/>
        </p:nvSpPr>
        <p:spPr>
          <a:xfrm>
            <a:off x="6978312" y="3903677"/>
            <a:ext cx="729738" cy="835638"/>
          </a:xfrm>
          <a:prstGeom prst="rect">
            <a:avLst/>
          </a:prstGeom>
          <a:noFill/>
        </p:spPr>
        <p:txBody>
          <a:bodyPr wrap="none" rtlCol="0">
            <a:normAutofit/>
          </a:bodyPr>
          <a:lstStyle/>
          <a:p>
            <a:r>
              <a:rPr lang="en-GB" sz="3600" b="1" dirty="0"/>
              <a:t>07</a:t>
            </a:r>
          </a:p>
        </p:txBody>
      </p:sp>
      <p:sp>
        <p:nvSpPr>
          <p:cNvPr id="17" name="矩形: 圆角 16">
            <a:extLst>
              <a:ext uri="{FF2B5EF4-FFF2-40B4-BE49-F238E27FC236}">
                <a16:creationId xmlns:a16="http://schemas.microsoft.com/office/drawing/2014/main" id="{DEF09F00-CC7A-68E9-0CB2-B940F40B3EA3}"/>
              </a:ext>
            </a:extLst>
          </p:cNvPr>
          <p:cNvSpPr/>
          <p:nvPr/>
        </p:nvSpPr>
        <p:spPr>
          <a:xfrm>
            <a:off x="9460799" y="3901103"/>
            <a:ext cx="2324800" cy="2812875"/>
          </a:xfrm>
          <a:prstGeom prst="roundRect">
            <a:avLst>
              <a:gd name="adj" fmla="val 3200"/>
            </a:avLst>
          </a:prstGeom>
          <a:solidFill>
            <a:schemeClr val="tx2">
              <a:alpha val="15000"/>
            </a:schemeClr>
          </a:soli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8" name="直接连接符 17">
            <a:extLst>
              <a:ext uri="{FF2B5EF4-FFF2-40B4-BE49-F238E27FC236}">
                <a16:creationId xmlns:a16="http://schemas.microsoft.com/office/drawing/2014/main" id="{4AA29D8D-C639-E7FD-0D4D-DA52A97A7866}"/>
              </a:ext>
            </a:extLst>
          </p:cNvPr>
          <p:cNvCxnSpPr>
            <a:cxnSpLocks/>
          </p:cNvCxnSpPr>
          <p:nvPr/>
        </p:nvCxnSpPr>
        <p:spPr>
          <a:xfrm>
            <a:off x="9460799" y="3826119"/>
            <a:ext cx="2324800" cy="0"/>
          </a:xfrm>
          <a:prstGeom prst="line">
            <a:avLst/>
          </a:prstGeom>
          <a:ln w="762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9" name="Number8">
            <a:extLst>
              <a:ext uri="{FF2B5EF4-FFF2-40B4-BE49-F238E27FC236}">
                <a16:creationId xmlns:a16="http://schemas.microsoft.com/office/drawing/2014/main" id="{CDBD082D-8CEC-E81E-FA71-EF9CD84AE756}"/>
              </a:ext>
            </a:extLst>
          </p:cNvPr>
          <p:cNvSpPr txBox="1"/>
          <p:nvPr/>
        </p:nvSpPr>
        <p:spPr>
          <a:xfrm>
            <a:off x="9460799" y="3903677"/>
            <a:ext cx="729738" cy="835638"/>
          </a:xfrm>
          <a:prstGeom prst="rect">
            <a:avLst/>
          </a:prstGeom>
          <a:noFill/>
        </p:spPr>
        <p:txBody>
          <a:bodyPr wrap="none" rtlCol="0">
            <a:normAutofit/>
          </a:bodyPr>
          <a:lstStyle/>
          <a:p>
            <a:r>
              <a:rPr lang="en-GB" sz="3600" b="1" dirty="0"/>
              <a:t>08</a:t>
            </a:r>
          </a:p>
        </p:txBody>
      </p:sp>
      <p:grpSp>
        <p:nvGrpSpPr>
          <p:cNvPr id="6" name="组合 5">
            <a:extLst>
              <a:ext uri="{FF2B5EF4-FFF2-40B4-BE49-F238E27FC236}">
                <a16:creationId xmlns:a16="http://schemas.microsoft.com/office/drawing/2014/main" id="{FF109C86-4DF8-5E77-36BA-F6DAA147E8CD}"/>
              </a:ext>
            </a:extLst>
          </p:cNvPr>
          <p:cNvGrpSpPr/>
          <p:nvPr/>
        </p:nvGrpSpPr>
        <p:grpSpPr>
          <a:xfrm>
            <a:off x="420914" y="783771"/>
            <a:ext cx="1434733" cy="5979886"/>
            <a:chOff x="654302" y="1391557"/>
            <a:chExt cx="1371600" cy="4625192"/>
          </a:xfrm>
        </p:grpSpPr>
        <p:cxnSp>
          <p:nvCxnSpPr>
            <p:cNvPr id="7" name="直接连接符 6">
              <a:extLst>
                <a:ext uri="{FF2B5EF4-FFF2-40B4-BE49-F238E27FC236}">
                  <a16:creationId xmlns:a16="http://schemas.microsoft.com/office/drawing/2014/main" id="{0E75E458-6FF9-FA43-A60E-76CDA3437B3D}"/>
                </a:ext>
              </a:extLst>
            </p:cNvPr>
            <p:cNvCxnSpPr>
              <a:cxnSpLocks/>
            </p:cNvCxnSpPr>
            <p:nvPr/>
          </p:nvCxnSpPr>
          <p:spPr>
            <a:xfrm>
              <a:off x="654302" y="1391557"/>
              <a:ext cx="1371600" cy="0"/>
            </a:xfrm>
            <a:prstGeom prst="line">
              <a:avLst/>
            </a:prstGeom>
            <a:ln w="76200">
              <a:solidFill>
                <a:schemeClr val="accent5"/>
              </a:solidFill>
            </a:ln>
          </p:spPr>
          <p:style>
            <a:lnRef idx="1">
              <a:schemeClr val="accent1"/>
            </a:lnRef>
            <a:fillRef idx="0">
              <a:schemeClr val="accent1"/>
            </a:fillRef>
            <a:effectRef idx="0">
              <a:schemeClr val="accent1"/>
            </a:effectRef>
            <a:fontRef idx="minor">
              <a:schemeClr val="tx1"/>
            </a:fontRef>
          </p:style>
        </p:cxnSp>
        <p:sp>
          <p:nvSpPr>
            <p:cNvPr id="8" name="Title">
              <a:extLst>
                <a:ext uri="{FF2B5EF4-FFF2-40B4-BE49-F238E27FC236}">
                  <a16:creationId xmlns:a16="http://schemas.microsoft.com/office/drawing/2014/main" id="{7C7EAD54-422B-D18A-BDC2-E2C24CD9AF9F}"/>
                </a:ext>
              </a:extLst>
            </p:cNvPr>
            <p:cNvSpPr txBox="1"/>
            <p:nvPr/>
          </p:nvSpPr>
          <p:spPr>
            <a:xfrm>
              <a:off x="660400" y="1664838"/>
              <a:ext cx="1365502" cy="4351911"/>
            </a:xfrm>
            <a:prstGeom prst="rect">
              <a:avLst/>
            </a:prstGeom>
            <a:noFill/>
          </p:spPr>
          <p:txBody>
            <a:bodyPr vert="eaVert" wrap="square" rtlCol="0" anchor="t" anchorCtr="0">
              <a:normAutofit/>
            </a:bodyPr>
            <a:lstStyle/>
            <a:p>
              <a:r>
                <a:rPr lang="zh-CN" altLang="en-US" sz="2400" b="1" dirty="0">
                  <a:solidFill>
                    <a:schemeClr val="accent5"/>
                  </a:solidFill>
                </a:rPr>
                <a:t>换电模式核心优势</a:t>
              </a:r>
              <a:endParaRPr lang="en-GB" sz="2400" b="1" dirty="0">
                <a:solidFill>
                  <a:schemeClr val="accent5"/>
                </a:solidFill>
              </a:endParaRPr>
            </a:p>
          </p:txBody>
        </p:sp>
      </p:grpSp>
      <p:sp>
        <p:nvSpPr>
          <p:cNvPr id="50" name="文本框 49">
            <a:extLst>
              <a:ext uri="{FF2B5EF4-FFF2-40B4-BE49-F238E27FC236}">
                <a16:creationId xmlns:a16="http://schemas.microsoft.com/office/drawing/2014/main" id="{C26DA0CD-BC06-9683-FFBC-55953E2193F6}"/>
              </a:ext>
            </a:extLst>
          </p:cNvPr>
          <p:cNvSpPr txBox="1"/>
          <p:nvPr/>
        </p:nvSpPr>
        <p:spPr>
          <a:xfrm>
            <a:off x="2590423" y="1029413"/>
            <a:ext cx="1596572" cy="338554"/>
          </a:xfrm>
          <a:prstGeom prst="rect">
            <a:avLst/>
          </a:prstGeom>
          <a:noFill/>
        </p:spPr>
        <p:txBody>
          <a:bodyPr wrap="square" rtlCol="0">
            <a:spAutoFit/>
          </a:bodyPr>
          <a:lstStyle/>
          <a:p>
            <a:r>
              <a:rPr lang="zh-CN" altLang="en-US" sz="1600" b="1" u="none" strike="noStrike" dirty="0">
                <a:solidFill>
                  <a:schemeClr val="tx1"/>
                </a:solidFill>
                <a:effectLst/>
              </a:rPr>
              <a:t>降低购买成本</a:t>
            </a:r>
            <a:endParaRPr lang="zh-CN" altLang="en-US" sz="1600" b="1" i="0" u="none" strike="noStrike" dirty="0">
              <a:solidFill>
                <a:schemeClr val="tx1"/>
              </a:solidFill>
              <a:effectLst/>
              <a:latin typeface="微软雅黑" panose="020B0503020204020204" pitchFamily="34" charset="-122"/>
              <a:ea typeface="微软雅黑" panose="020B0503020204020204" pitchFamily="34" charset="-122"/>
            </a:endParaRPr>
          </a:p>
        </p:txBody>
      </p:sp>
      <p:sp>
        <p:nvSpPr>
          <p:cNvPr id="52" name="文本框 51">
            <a:extLst>
              <a:ext uri="{FF2B5EF4-FFF2-40B4-BE49-F238E27FC236}">
                <a16:creationId xmlns:a16="http://schemas.microsoft.com/office/drawing/2014/main" id="{6958BFAB-DF72-5B42-CA24-A4A1EE147DAB}"/>
              </a:ext>
            </a:extLst>
          </p:cNvPr>
          <p:cNvSpPr txBox="1"/>
          <p:nvPr/>
        </p:nvSpPr>
        <p:spPr>
          <a:xfrm>
            <a:off x="2001463" y="1465246"/>
            <a:ext cx="2324800" cy="1643527"/>
          </a:xfrm>
          <a:prstGeom prst="rect">
            <a:avLst/>
          </a:prstGeom>
          <a:noFill/>
        </p:spPr>
        <p:txBody>
          <a:bodyPr wrap="square">
            <a:spAutoFit/>
          </a:bodyPr>
          <a:lstStyle/>
          <a:p>
            <a:pPr algn="just" rtl="0" fontAlgn="ctr">
              <a:lnSpc>
                <a:spcPct val="120000"/>
              </a:lnSpc>
            </a:pPr>
            <a:r>
              <a:rPr lang="zh-CN" altLang="en-US" sz="1400" u="none" strike="noStrike" dirty="0">
                <a:solidFill>
                  <a:schemeClr val="tx1"/>
                </a:solidFill>
                <a:effectLst/>
              </a:rPr>
              <a:t>消费者在购买新能源汽车的时候，可以采取只买裸车或将动力电池回售给换电运营商的方式，从而降低购车成本，促进新能源汽车的规模化应用。</a:t>
            </a:r>
            <a:endParaRPr lang="zh-CN" altLang="en-US" sz="1400" b="0" i="0" u="none" strike="noStrike" dirty="0">
              <a:solidFill>
                <a:schemeClr val="tx1"/>
              </a:solidFill>
              <a:effectLst/>
              <a:latin typeface="微软雅黑" panose="020B0503020204020204" pitchFamily="34" charset="-122"/>
              <a:ea typeface="微软雅黑" panose="020B0503020204020204" pitchFamily="34" charset="-122"/>
            </a:endParaRPr>
          </a:p>
        </p:txBody>
      </p:sp>
      <p:sp>
        <p:nvSpPr>
          <p:cNvPr id="54" name="文本框 53">
            <a:extLst>
              <a:ext uri="{FF2B5EF4-FFF2-40B4-BE49-F238E27FC236}">
                <a16:creationId xmlns:a16="http://schemas.microsoft.com/office/drawing/2014/main" id="{198C10EA-84B8-54A1-C349-C1FE88FA79CD}"/>
              </a:ext>
            </a:extLst>
          </p:cNvPr>
          <p:cNvSpPr txBox="1"/>
          <p:nvPr/>
        </p:nvSpPr>
        <p:spPr>
          <a:xfrm>
            <a:off x="5077872" y="921660"/>
            <a:ext cx="1890442" cy="584775"/>
          </a:xfrm>
          <a:prstGeom prst="rect">
            <a:avLst/>
          </a:prstGeom>
          <a:noFill/>
        </p:spPr>
        <p:txBody>
          <a:bodyPr wrap="square">
            <a:spAutoFit/>
          </a:bodyPr>
          <a:lstStyle/>
          <a:p>
            <a:pPr rtl="0" fontAlgn="ctr"/>
            <a:r>
              <a:rPr lang="zh-CN" altLang="en-US" sz="1600" b="1" u="none" strike="noStrike" dirty="0">
                <a:solidFill>
                  <a:schemeClr val="tx1"/>
                </a:solidFill>
                <a:effectLst/>
              </a:rPr>
              <a:t>补能快，提升运营效率</a:t>
            </a:r>
            <a:endParaRPr lang="zh-CN" altLang="en-US" sz="1600" b="1" i="0" u="none" strike="noStrike" dirty="0">
              <a:solidFill>
                <a:schemeClr val="tx1"/>
              </a:solidFill>
              <a:effectLst/>
              <a:latin typeface="微软雅黑" panose="020B0503020204020204" pitchFamily="34" charset="-122"/>
              <a:ea typeface="微软雅黑" panose="020B0503020204020204" pitchFamily="34" charset="-122"/>
            </a:endParaRPr>
          </a:p>
        </p:txBody>
      </p:sp>
      <p:sp>
        <p:nvSpPr>
          <p:cNvPr id="56" name="文本框 55">
            <a:extLst>
              <a:ext uri="{FF2B5EF4-FFF2-40B4-BE49-F238E27FC236}">
                <a16:creationId xmlns:a16="http://schemas.microsoft.com/office/drawing/2014/main" id="{A643CB80-94AA-D305-5B8E-0E9916054A46}"/>
              </a:ext>
            </a:extLst>
          </p:cNvPr>
          <p:cNvSpPr txBox="1"/>
          <p:nvPr/>
        </p:nvSpPr>
        <p:spPr>
          <a:xfrm>
            <a:off x="4472079" y="1465246"/>
            <a:ext cx="2348545" cy="1902059"/>
          </a:xfrm>
          <a:prstGeom prst="rect">
            <a:avLst/>
          </a:prstGeom>
          <a:noFill/>
        </p:spPr>
        <p:txBody>
          <a:bodyPr wrap="square">
            <a:spAutoFit/>
          </a:bodyPr>
          <a:lstStyle>
            <a:defPPr>
              <a:defRPr lang="zh-CN"/>
            </a:defPPr>
            <a:lvl1pPr algn="just" fontAlgn="ctr">
              <a:lnSpc>
                <a:spcPct val="120000"/>
              </a:lnSpc>
              <a:defRPr sz="1400" u="none" strike="noStrike">
                <a:effectLst/>
              </a:defRPr>
            </a:lvl1pPr>
          </a:lstStyle>
          <a:p>
            <a:r>
              <a:rPr lang="zh-CN" altLang="en-US" dirty="0"/>
              <a:t>换电模式能够提供像燃油车加油一样便利、快捷的换电服务，可以</a:t>
            </a:r>
            <a:r>
              <a:rPr lang="en-US" altLang="zh-CN" dirty="0"/>
              <a:t>5</a:t>
            </a:r>
            <a:r>
              <a:rPr lang="zh-CN" altLang="en-US" dirty="0"/>
              <a:t>分钟快速换电，大幅减少充电时间，和燃油车类似的使用体验，解决消费者“里程焦虑”、“充电等待焦虑”等问题。</a:t>
            </a:r>
          </a:p>
        </p:txBody>
      </p:sp>
      <p:sp>
        <p:nvSpPr>
          <p:cNvPr id="58" name="文本框 57">
            <a:extLst>
              <a:ext uri="{FF2B5EF4-FFF2-40B4-BE49-F238E27FC236}">
                <a16:creationId xmlns:a16="http://schemas.microsoft.com/office/drawing/2014/main" id="{97D1A462-528E-D258-D764-E6CF1353A049}"/>
              </a:ext>
            </a:extLst>
          </p:cNvPr>
          <p:cNvSpPr txBox="1"/>
          <p:nvPr/>
        </p:nvSpPr>
        <p:spPr>
          <a:xfrm>
            <a:off x="7551058" y="896647"/>
            <a:ext cx="1896802" cy="584775"/>
          </a:xfrm>
          <a:prstGeom prst="rect">
            <a:avLst/>
          </a:prstGeom>
          <a:noFill/>
        </p:spPr>
        <p:txBody>
          <a:bodyPr wrap="square">
            <a:spAutoFit/>
          </a:bodyPr>
          <a:lstStyle/>
          <a:p>
            <a:pPr rtl="0" fontAlgn="ctr"/>
            <a:r>
              <a:rPr lang="zh-CN" altLang="en-US" sz="1600" b="1" u="none" strike="noStrike" dirty="0">
                <a:solidFill>
                  <a:schemeClr val="tx1"/>
                </a:solidFill>
                <a:effectLst/>
              </a:rPr>
              <a:t>避免电池衰减带来的折旧及成本增加</a:t>
            </a:r>
            <a:endParaRPr lang="zh-CN" altLang="en-US" sz="1600" b="1" i="0" u="none" strike="noStrike" dirty="0">
              <a:solidFill>
                <a:schemeClr val="tx1"/>
              </a:solidFill>
              <a:effectLst/>
              <a:latin typeface="微软雅黑" panose="020B0503020204020204" pitchFamily="34" charset="-122"/>
              <a:ea typeface="微软雅黑" panose="020B0503020204020204" pitchFamily="34" charset="-122"/>
            </a:endParaRPr>
          </a:p>
        </p:txBody>
      </p:sp>
      <p:sp>
        <p:nvSpPr>
          <p:cNvPr id="60" name="文本框 59">
            <a:extLst>
              <a:ext uri="{FF2B5EF4-FFF2-40B4-BE49-F238E27FC236}">
                <a16:creationId xmlns:a16="http://schemas.microsoft.com/office/drawing/2014/main" id="{7CBF4C94-D3DB-E0E9-43B3-F65DEBD4F88D}"/>
              </a:ext>
            </a:extLst>
          </p:cNvPr>
          <p:cNvSpPr txBox="1"/>
          <p:nvPr/>
        </p:nvSpPr>
        <p:spPr>
          <a:xfrm>
            <a:off x="6954567" y="1481765"/>
            <a:ext cx="2348545" cy="867930"/>
          </a:xfrm>
          <a:prstGeom prst="rect">
            <a:avLst/>
          </a:prstGeom>
          <a:noFill/>
        </p:spPr>
        <p:txBody>
          <a:bodyPr wrap="square">
            <a:spAutoFit/>
          </a:bodyPr>
          <a:lstStyle>
            <a:defPPr>
              <a:defRPr lang="zh-CN"/>
            </a:defPPr>
            <a:lvl1pPr algn="just" fontAlgn="ctr">
              <a:lnSpc>
                <a:spcPct val="120000"/>
              </a:lnSpc>
              <a:defRPr sz="1400" u="none" strike="noStrike">
                <a:effectLst/>
              </a:defRPr>
            </a:lvl1pPr>
          </a:lstStyle>
          <a:p>
            <a:r>
              <a:rPr lang="zh-CN" altLang="en-US" dirty="0"/>
              <a:t>规避电池衰减后续航里程不满足使用场景需求的换车问题以及电池衰减带来的折旧。</a:t>
            </a:r>
          </a:p>
        </p:txBody>
      </p:sp>
      <p:sp>
        <p:nvSpPr>
          <p:cNvPr id="62" name="文本框 61">
            <a:extLst>
              <a:ext uri="{FF2B5EF4-FFF2-40B4-BE49-F238E27FC236}">
                <a16:creationId xmlns:a16="http://schemas.microsoft.com/office/drawing/2014/main" id="{B1D38EBB-EE61-0F0D-4028-CBA248F0F20B}"/>
              </a:ext>
            </a:extLst>
          </p:cNvPr>
          <p:cNvSpPr txBox="1"/>
          <p:nvPr/>
        </p:nvSpPr>
        <p:spPr>
          <a:xfrm>
            <a:off x="10020606" y="921659"/>
            <a:ext cx="1922680" cy="584775"/>
          </a:xfrm>
          <a:prstGeom prst="rect">
            <a:avLst/>
          </a:prstGeom>
          <a:noFill/>
        </p:spPr>
        <p:txBody>
          <a:bodyPr wrap="square">
            <a:spAutoFit/>
          </a:bodyPr>
          <a:lstStyle>
            <a:defPPr>
              <a:defRPr lang="zh-CN"/>
            </a:defPPr>
            <a:lvl1pPr fontAlgn="ctr">
              <a:defRPr sz="1600" b="1" u="none" strike="noStrike">
                <a:effectLst/>
              </a:defRPr>
            </a:lvl1pPr>
          </a:lstStyle>
          <a:p>
            <a:r>
              <a:rPr lang="zh-CN" altLang="en-US" dirty="0"/>
              <a:t>降低电池降价导致的贬值风险</a:t>
            </a:r>
          </a:p>
        </p:txBody>
      </p:sp>
      <p:sp>
        <p:nvSpPr>
          <p:cNvPr id="64" name="文本框 63">
            <a:extLst>
              <a:ext uri="{FF2B5EF4-FFF2-40B4-BE49-F238E27FC236}">
                <a16:creationId xmlns:a16="http://schemas.microsoft.com/office/drawing/2014/main" id="{4559E64B-E122-6764-10C1-D29F79666966}"/>
              </a:ext>
            </a:extLst>
          </p:cNvPr>
          <p:cNvSpPr txBox="1"/>
          <p:nvPr/>
        </p:nvSpPr>
        <p:spPr>
          <a:xfrm>
            <a:off x="9447859" y="1507399"/>
            <a:ext cx="2303908" cy="1384995"/>
          </a:xfrm>
          <a:prstGeom prst="rect">
            <a:avLst/>
          </a:prstGeom>
          <a:noFill/>
        </p:spPr>
        <p:txBody>
          <a:bodyPr wrap="square">
            <a:spAutoFit/>
          </a:bodyPr>
          <a:lstStyle>
            <a:defPPr>
              <a:defRPr lang="zh-CN"/>
            </a:defPPr>
            <a:lvl1pPr algn="just" fontAlgn="ctr">
              <a:lnSpc>
                <a:spcPct val="120000"/>
              </a:lnSpc>
              <a:defRPr sz="1400" u="none" strike="noStrike">
                <a:effectLst/>
              </a:defRPr>
            </a:lvl1pPr>
          </a:lstStyle>
          <a:p>
            <a:r>
              <a:rPr lang="zh-CN" altLang="en-US" dirty="0"/>
              <a:t>在原材料持续降价的大背景下，降低电池降价带来的车辆贬值问题（以</a:t>
            </a:r>
            <a:r>
              <a:rPr lang="en-US" altLang="zh-CN" dirty="0"/>
              <a:t>100</a:t>
            </a:r>
            <a:r>
              <a:rPr lang="zh-CN" altLang="en-US" dirty="0"/>
              <a:t>度电车型为例，</a:t>
            </a:r>
            <a:r>
              <a:rPr lang="en-US" altLang="zh-CN" dirty="0"/>
              <a:t>2023</a:t>
            </a:r>
            <a:r>
              <a:rPr lang="zh-CN" altLang="en-US" dirty="0"/>
              <a:t>年以来累计降价达到</a:t>
            </a:r>
            <a:r>
              <a:rPr lang="en-US" altLang="zh-CN" dirty="0"/>
              <a:t>3-4</a:t>
            </a:r>
            <a:r>
              <a:rPr lang="zh-CN" altLang="en-US" dirty="0"/>
              <a:t>万）。</a:t>
            </a:r>
          </a:p>
        </p:txBody>
      </p:sp>
      <p:sp>
        <p:nvSpPr>
          <p:cNvPr id="66" name="文本框 65">
            <a:extLst>
              <a:ext uri="{FF2B5EF4-FFF2-40B4-BE49-F238E27FC236}">
                <a16:creationId xmlns:a16="http://schemas.microsoft.com/office/drawing/2014/main" id="{AED71389-19B2-C9AD-C0E5-1F5D9E03FEE5}"/>
              </a:ext>
            </a:extLst>
          </p:cNvPr>
          <p:cNvSpPr txBox="1"/>
          <p:nvPr/>
        </p:nvSpPr>
        <p:spPr>
          <a:xfrm>
            <a:off x="2590423" y="3934538"/>
            <a:ext cx="1905400" cy="584775"/>
          </a:xfrm>
          <a:prstGeom prst="rect">
            <a:avLst/>
          </a:prstGeom>
          <a:noFill/>
        </p:spPr>
        <p:txBody>
          <a:bodyPr wrap="square">
            <a:spAutoFit/>
          </a:bodyPr>
          <a:lstStyle>
            <a:defPPr>
              <a:defRPr lang="zh-CN"/>
            </a:defPPr>
            <a:lvl1pPr fontAlgn="ctr">
              <a:defRPr sz="1600" b="1" u="none" strike="noStrike">
                <a:effectLst/>
              </a:defRPr>
            </a:lvl1pPr>
          </a:lstStyle>
          <a:p>
            <a:r>
              <a:rPr lang="zh-CN" altLang="en-US" dirty="0"/>
              <a:t>延长动力电池使用寿命</a:t>
            </a:r>
          </a:p>
        </p:txBody>
      </p:sp>
      <p:sp>
        <p:nvSpPr>
          <p:cNvPr id="68" name="文本框 67">
            <a:extLst>
              <a:ext uri="{FF2B5EF4-FFF2-40B4-BE49-F238E27FC236}">
                <a16:creationId xmlns:a16="http://schemas.microsoft.com/office/drawing/2014/main" id="{E8E7CC11-D605-23F1-2BCD-00BBC79A413F}"/>
              </a:ext>
            </a:extLst>
          </p:cNvPr>
          <p:cNvSpPr txBox="1"/>
          <p:nvPr/>
        </p:nvSpPr>
        <p:spPr>
          <a:xfrm>
            <a:off x="5066442" y="4031471"/>
            <a:ext cx="1905400" cy="646331"/>
          </a:xfrm>
          <a:prstGeom prst="rect">
            <a:avLst/>
          </a:prstGeom>
          <a:noFill/>
        </p:spPr>
        <p:txBody>
          <a:bodyPr wrap="square">
            <a:spAutoFit/>
          </a:bodyPr>
          <a:lstStyle>
            <a:defPPr>
              <a:defRPr lang="zh-CN"/>
            </a:defPPr>
            <a:lvl1pPr fontAlgn="ctr">
              <a:defRPr sz="1600" b="1" u="none" strike="noStrike">
                <a:effectLst/>
              </a:defRPr>
            </a:lvl1pPr>
          </a:lstStyle>
          <a:p>
            <a:r>
              <a:rPr lang="zh-CN" altLang="en-US" dirty="0"/>
              <a:t>减少电池的搭载量</a:t>
            </a:r>
          </a:p>
        </p:txBody>
      </p:sp>
      <p:sp>
        <p:nvSpPr>
          <p:cNvPr id="70" name="文本框 69">
            <a:extLst>
              <a:ext uri="{FF2B5EF4-FFF2-40B4-BE49-F238E27FC236}">
                <a16:creationId xmlns:a16="http://schemas.microsoft.com/office/drawing/2014/main" id="{757A5474-8DE7-D164-1DC1-DD65546C8039}"/>
              </a:ext>
            </a:extLst>
          </p:cNvPr>
          <p:cNvSpPr txBox="1"/>
          <p:nvPr/>
        </p:nvSpPr>
        <p:spPr>
          <a:xfrm>
            <a:off x="7595740" y="3957940"/>
            <a:ext cx="1779745" cy="584775"/>
          </a:xfrm>
          <a:prstGeom prst="rect">
            <a:avLst/>
          </a:prstGeom>
          <a:noFill/>
        </p:spPr>
        <p:txBody>
          <a:bodyPr wrap="square">
            <a:spAutoFit/>
          </a:bodyPr>
          <a:lstStyle>
            <a:defPPr>
              <a:defRPr lang="zh-CN"/>
            </a:defPPr>
            <a:lvl1pPr fontAlgn="ctr">
              <a:defRPr sz="1600" b="1" u="none" strike="noStrike">
                <a:effectLst/>
              </a:defRPr>
            </a:lvl1pPr>
          </a:lstStyle>
          <a:p>
            <a:r>
              <a:rPr lang="zh-CN" altLang="en-US" dirty="0"/>
              <a:t>调节电网峰谷差，减少对电网冲击</a:t>
            </a:r>
          </a:p>
        </p:txBody>
      </p:sp>
      <p:sp>
        <p:nvSpPr>
          <p:cNvPr id="72" name="文本框 71">
            <a:extLst>
              <a:ext uri="{FF2B5EF4-FFF2-40B4-BE49-F238E27FC236}">
                <a16:creationId xmlns:a16="http://schemas.microsoft.com/office/drawing/2014/main" id="{E9B5B0B0-A9D4-BB7B-8C75-9356B6855610}"/>
              </a:ext>
            </a:extLst>
          </p:cNvPr>
          <p:cNvSpPr txBox="1"/>
          <p:nvPr/>
        </p:nvSpPr>
        <p:spPr>
          <a:xfrm>
            <a:off x="10095100" y="3928789"/>
            <a:ext cx="1775813" cy="584775"/>
          </a:xfrm>
          <a:prstGeom prst="rect">
            <a:avLst/>
          </a:prstGeom>
          <a:noFill/>
        </p:spPr>
        <p:txBody>
          <a:bodyPr wrap="square">
            <a:spAutoFit/>
          </a:bodyPr>
          <a:lstStyle>
            <a:defPPr>
              <a:defRPr lang="zh-CN"/>
            </a:defPPr>
            <a:lvl1pPr fontAlgn="ctr">
              <a:defRPr sz="1600" b="1" u="none" strike="noStrike">
                <a:effectLst/>
              </a:defRPr>
            </a:lvl1pPr>
          </a:lstStyle>
          <a:p>
            <a:r>
              <a:rPr lang="zh-CN" altLang="en-US" dirty="0"/>
              <a:t>电池闭环管理，最大化资源利用</a:t>
            </a:r>
          </a:p>
        </p:txBody>
      </p:sp>
      <p:sp>
        <p:nvSpPr>
          <p:cNvPr id="74" name="文本框 73">
            <a:extLst>
              <a:ext uri="{FF2B5EF4-FFF2-40B4-BE49-F238E27FC236}">
                <a16:creationId xmlns:a16="http://schemas.microsoft.com/office/drawing/2014/main" id="{45AB5A97-269F-9898-5CFE-B2699F87B300}"/>
              </a:ext>
            </a:extLst>
          </p:cNvPr>
          <p:cNvSpPr txBox="1"/>
          <p:nvPr/>
        </p:nvSpPr>
        <p:spPr>
          <a:xfrm>
            <a:off x="2000394" y="4478183"/>
            <a:ext cx="2324800" cy="2160591"/>
          </a:xfrm>
          <a:prstGeom prst="rect">
            <a:avLst/>
          </a:prstGeom>
          <a:noFill/>
        </p:spPr>
        <p:txBody>
          <a:bodyPr wrap="square">
            <a:spAutoFit/>
          </a:bodyPr>
          <a:lstStyle>
            <a:defPPr>
              <a:defRPr lang="zh-CN"/>
            </a:defPPr>
            <a:lvl1pPr algn="just" fontAlgn="ctr">
              <a:lnSpc>
                <a:spcPct val="120000"/>
              </a:lnSpc>
              <a:defRPr sz="1400" u="none" strike="noStrike">
                <a:effectLst/>
              </a:defRPr>
            </a:lvl1pPr>
          </a:lstStyle>
          <a:p>
            <a:r>
              <a:rPr lang="zh-CN" altLang="en-US" dirty="0"/>
              <a:t>快充无可避免的会对电池造成一定的损耗，长期使用会导致电池衰减速度加快，缩短电池寿命。换电模式动力电池由换电站统一、专业化管理，使得电池的损耗降到最小，极大地延长了电池使用寿命。</a:t>
            </a:r>
          </a:p>
        </p:txBody>
      </p:sp>
      <p:sp>
        <p:nvSpPr>
          <p:cNvPr id="76" name="文本框 75">
            <a:extLst>
              <a:ext uri="{FF2B5EF4-FFF2-40B4-BE49-F238E27FC236}">
                <a16:creationId xmlns:a16="http://schemas.microsoft.com/office/drawing/2014/main" id="{852CA2D8-D517-DA19-D4E3-84359514DF51}"/>
              </a:ext>
            </a:extLst>
          </p:cNvPr>
          <p:cNvSpPr txBox="1"/>
          <p:nvPr/>
        </p:nvSpPr>
        <p:spPr>
          <a:xfrm>
            <a:off x="4508762" y="4562877"/>
            <a:ext cx="2324801" cy="1126462"/>
          </a:xfrm>
          <a:prstGeom prst="rect">
            <a:avLst/>
          </a:prstGeom>
          <a:noFill/>
        </p:spPr>
        <p:txBody>
          <a:bodyPr wrap="square">
            <a:spAutoFit/>
          </a:bodyPr>
          <a:lstStyle>
            <a:defPPr>
              <a:defRPr lang="zh-CN"/>
            </a:defPPr>
            <a:lvl1pPr algn="just" fontAlgn="ctr">
              <a:lnSpc>
                <a:spcPct val="120000"/>
              </a:lnSpc>
              <a:defRPr sz="1400" u="none" strike="noStrike">
                <a:effectLst/>
              </a:defRPr>
            </a:lvl1pPr>
          </a:lstStyle>
          <a:p>
            <a:r>
              <a:rPr lang="zh-CN" altLang="en-US" dirty="0"/>
              <a:t>减少电池搭载容量，通过换电既能解决里程焦虑问题也可以降低车重，提高整车能效</a:t>
            </a:r>
          </a:p>
        </p:txBody>
      </p:sp>
      <p:sp>
        <p:nvSpPr>
          <p:cNvPr id="78" name="文本框 77">
            <a:extLst>
              <a:ext uri="{FF2B5EF4-FFF2-40B4-BE49-F238E27FC236}">
                <a16:creationId xmlns:a16="http://schemas.microsoft.com/office/drawing/2014/main" id="{9DF7F2EF-5F05-B71E-B0F4-953D8AE9EE75}"/>
              </a:ext>
            </a:extLst>
          </p:cNvPr>
          <p:cNvSpPr txBox="1"/>
          <p:nvPr/>
        </p:nvSpPr>
        <p:spPr>
          <a:xfrm>
            <a:off x="6954567" y="4538676"/>
            <a:ext cx="2348545" cy="3416320"/>
          </a:xfrm>
          <a:prstGeom prst="rect">
            <a:avLst/>
          </a:prstGeom>
          <a:noFill/>
        </p:spPr>
        <p:txBody>
          <a:bodyPr wrap="square">
            <a:spAutoFit/>
          </a:bodyPr>
          <a:lstStyle>
            <a:defPPr>
              <a:defRPr lang="zh-CN"/>
            </a:defPPr>
            <a:lvl1pPr algn="just" fontAlgn="ctr">
              <a:lnSpc>
                <a:spcPct val="120000"/>
              </a:lnSpc>
              <a:defRPr sz="1400" u="none" strike="noStrike">
                <a:effectLst/>
              </a:defRPr>
            </a:lvl1pPr>
          </a:lstStyle>
          <a:p>
            <a:r>
              <a:rPr lang="zh-CN" altLang="en-US" dirty="0"/>
              <a:t>服务同样数量的车，换电模式的充电功率只有充电模式的四分之一到二分之一，减小电网负荷，而且换电模式可以利用谷电为动力电池充电，避开峰时充电，减少对电网的冲击，容易和电网融合。</a:t>
            </a:r>
          </a:p>
        </p:txBody>
      </p:sp>
      <p:sp>
        <p:nvSpPr>
          <p:cNvPr id="80" name="文本框 79">
            <a:extLst>
              <a:ext uri="{FF2B5EF4-FFF2-40B4-BE49-F238E27FC236}">
                <a16:creationId xmlns:a16="http://schemas.microsoft.com/office/drawing/2014/main" id="{5CB242FA-0B97-75E7-92FF-3FAB9484BBD1}"/>
              </a:ext>
            </a:extLst>
          </p:cNvPr>
          <p:cNvSpPr txBox="1"/>
          <p:nvPr/>
        </p:nvSpPr>
        <p:spPr>
          <a:xfrm>
            <a:off x="9424114" y="4538676"/>
            <a:ext cx="2361485" cy="3083921"/>
          </a:xfrm>
          <a:prstGeom prst="rect">
            <a:avLst/>
          </a:prstGeom>
          <a:noFill/>
        </p:spPr>
        <p:txBody>
          <a:bodyPr wrap="square">
            <a:spAutoFit/>
          </a:bodyPr>
          <a:lstStyle>
            <a:defPPr>
              <a:defRPr lang="zh-CN"/>
            </a:defPPr>
            <a:lvl1pPr algn="just" fontAlgn="ctr">
              <a:lnSpc>
                <a:spcPct val="120000"/>
              </a:lnSpc>
              <a:defRPr sz="1400" u="none" strike="noStrike">
                <a:effectLst/>
              </a:defRPr>
            </a:lvl1pPr>
          </a:lstStyle>
          <a:p>
            <a:r>
              <a:rPr lang="zh-CN" altLang="en-US" dirty="0"/>
              <a:t>换电模式通过电池集中管理、梯次利用、回收利用等运营方式，能够实现闭环状态下的可持续盈利，同时有利于电池回收，减少了电池报废污染环境的隐患，实现电池效益最大化。</a:t>
            </a:r>
          </a:p>
        </p:txBody>
      </p:sp>
    </p:spTree>
    <p:extLst>
      <p:ext uri="{BB962C8B-B14F-4D97-AF65-F5344CB8AC3E}">
        <p14:creationId xmlns:p14="http://schemas.microsoft.com/office/powerpoint/2010/main" val="24562494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E20B5A-3403-43A5-D015-55864E5AE486}"/>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F4A1D9C9-5F90-DFAF-E765-0F5BF70FD0E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5646D7E-6051-4DE4-AF20-E4E91B587626}" type="slidenum">
              <a:rPr kumimoji="0" lang="zh-CN" altLang="en-US" sz="1000" b="0" i="0" u="none" strike="noStrike" kern="1200" cap="none" spc="0" normalizeH="0" baseline="0" noProof="0" smtClean="0">
                <a:ln>
                  <a:noFill/>
                </a:ln>
                <a:solidFill>
                  <a:srgbClr val="000000">
                    <a:tint val="75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000" b="0" i="0" u="none" strike="noStrike" kern="1200" cap="none" spc="0" normalizeH="0" baseline="0" noProof="0">
              <a:ln>
                <a:noFill/>
              </a:ln>
              <a:solidFill>
                <a:srgbClr val="000000">
                  <a:tint val="75000"/>
                </a:srgbClr>
              </a:solidFill>
              <a:effectLst/>
              <a:uLnTx/>
              <a:uFillTx/>
              <a:latin typeface="Arial"/>
              <a:ea typeface="微软雅黑"/>
              <a:cs typeface="+mn-cs"/>
            </a:endParaRPr>
          </a:p>
        </p:txBody>
      </p:sp>
      <p:sp>
        <p:nvSpPr>
          <p:cNvPr id="3" name="文本占位符 2">
            <a:extLst>
              <a:ext uri="{FF2B5EF4-FFF2-40B4-BE49-F238E27FC236}">
                <a16:creationId xmlns:a16="http://schemas.microsoft.com/office/drawing/2014/main" id="{7733D74F-734C-2D8E-EEF4-10D84EBACDC0}"/>
              </a:ext>
            </a:extLst>
          </p:cNvPr>
          <p:cNvSpPr>
            <a:spLocks noGrp="1"/>
          </p:cNvSpPr>
          <p:nvPr>
            <p:ph type="body" sz="quarter" idx="13"/>
          </p:nvPr>
        </p:nvSpPr>
        <p:spPr/>
        <p:txBody>
          <a:bodyPr/>
          <a:lstStyle/>
          <a:p>
            <a:r>
              <a:rPr lang="zh-CN" altLang="en-US" dirty="0"/>
              <a:t>换电商业模式不足</a:t>
            </a:r>
          </a:p>
        </p:txBody>
      </p:sp>
      <p:sp>
        <p:nvSpPr>
          <p:cNvPr id="27" name="iconfont-11117-5237971">
            <a:extLst>
              <a:ext uri="{FF2B5EF4-FFF2-40B4-BE49-F238E27FC236}">
                <a16:creationId xmlns:a16="http://schemas.microsoft.com/office/drawing/2014/main" id="{6142AC1C-A0AC-9130-89A9-E50B98E80302}"/>
              </a:ext>
            </a:extLst>
          </p:cNvPr>
          <p:cNvSpPr/>
          <p:nvPr/>
        </p:nvSpPr>
        <p:spPr>
          <a:xfrm>
            <a:off x="1154051" y="1123942"/>
            <a:ext cx="707035" cy="814935"/>
          </a:xfrm>
          <a:custGeom>
            <a:avLst/>
            <a:gdLst>
              <a:gd name="connsiteX0" fmla="*/ 164786 w 352450"/>
              <a:gd name="connsiteY0" fmla="*/ 323859 h 421052"/>
              <a:gd name="connsiteX1" fmla="*/ 183867 w 352450"/>
              <a:gd name="connsiteY1" fmla="*/ 323859 h 421052"/>
              <a:gd name="connsiteX2" fmla="*/ 183867 w 352450"/>
              <a:gd name="connsiteY2" fmla="*/ 340077 h 421052"/>
              <a:gd name="connsiteX3" fmla="*/ 174326 w 352450"/>
              <a:gd name="connsiteY3" fmla="*/ 349573 h 421052"/>
              <a:gd name="connsiteX4" fmla="*/ 164786 w 352450"/>
              <a:gd name="connsiteY4" fmla="*/ 340077 h 421052"/>
              <a:gd name="connsiteX5" fmla="*/ 94333 w 352450"/>
              <a:gd name="connsiteY5" fmla="*/ 270564 h 421052"/>
              <a:gd name="connsiteX6" fmla="*/ 102920 w 352450"/>
              <a:gd name="connsiteY6" fmla="*/ 281007 h 421052"/>
              <a:gd name="connsiteX7" fmla="*/ 113406 w 352450"/>
              <a:gd name="connsiteY7" fmla="*/ 301980 h 421052"/>
              <a:gd name="connsiteX8" fmla="*/ 138133 w 352450"/>
              <a:gd name="connsiteY8" fmla="*/ 304828 h 421052"/>
              <a:gd name="connsiteX9" fmla="*/ 164786 w 352450"/>
              <a:gd name="connsiteY9" fmla="*/ 304828 h 421052"/>
              <a:gd name="connsiteX10" fmla="*/ 164786 w 352450"/>
              <a:gd name="connsiteY10" fmla="*/ 323859 h 421052"/>
              <a:gd name="connsiteX11" fmla="*/ 141973 w 352450"/>
              <a:gd name="connsiteY11" fmla="*/ 323859 h 421052"/>
              <a:gd name="connsiteX12" fmla="*/ 130538 w 352450"/>
              <a:gd name="connsiteY12" fmla="*/ 323859 h 421052"/>
              <a:gd name="connsiteX13" fmla="*/ 104819 w 352450"/>
              <a:gd name="connsiteY13" fmla="*/ 318163 h 421052"/>
              <a:gd name="connsiteX14" fmla="*/ 83847 w 352450"/>
              <a:gd name="connsiteY14" fmla="*/ 279108 h 421052"/>
              <a:gd name="connsiteX15" fmla="*/ 94333 w 352450"/>
              <a:gd name="connsiteY15" fmla="*/ 270564 h 421052"/>
              <a:gd name="connsiteX16" fmla="*/ 164786 w 352450"/>
              <a:gd name="connsiteY16" fmla="*/ 254338 h 421052"/>
              <a:gd name="connsiteX17" fmla="*/ 183867 w 352450"/>
              <a:gd name="connsiteY17" fmla="*/ 254338 h 421052"/>
              <a:gd name="connsiteX18" fmla="*/ 183867 w 352450"/>
              <a:gd name="connsiteY18" fmla="*/ 304828 h 421052"/>
              <a:gd name="connsiteX19" fmla="*/ 164786 w 352450"/>
              <a:gd name="connsiteY19" fmla="*/ 304828 h 421052"/>
              <a:gd name="connsiteX20" fmla="*/ 183867 w 352450"/>
              <a:gd name="connsiteY20" fmla="*/ 234357 h 421052"/>
              <a:gd name="connsiteX21" fmla="*/ 220035 w 352450"/>
              <a:gd name="connsiteY21" fmla="*/ 234357 h 421052"/>
              <a:gd name="connsiteX22" fmla="*/ 265776 w 352450"/>
              <a:gd name="connsiteY22" fmla="*/ 276260 h 421052"/>
              <a:gd name="connsiteX23" fmla="*/ 247652 w 352450"/>
              <a:gd name="connsiteY23" fmla="*/ 315315 h 421052"/>
              <a:gd name="connsiteX24" fmla="*/ 214339 w 352450"/>
              <a:gd name="connsiteY24" fmla="*/ 323859 h 421052"/>
              <a:gd name="connsiteX25" fmla="*/ 183867 w 352450"/>
              <a:gd name="connsiteY25" fmla="*/ 323859 h 421052"/>
              <a:gd name="connsiteX26" fmla="*/ 183867 w 352450"/>
              <a:gd name="connsiteY26" fmla="*/ 304828 h 421052"/>
              <a:gd name="connsiteX27" fmla="*/ 211491 w 352450"/>
              <a:gd name="connsiteY27" fmla="*/ 304828 h 421052"/>
              <a:gd name="connsiteX28" fmla="*/ 232420 w 352450"/>
              <a:gd name="connsiteY28" fmla="*/ 301031 h 421052"/>
              <a:gd name="connsiteX29" fmla="*/ 242906 w 352450"/>
              <a:gd name="connsiteY29" fmla="*/ 277210 h 421052"/>
              <a:gd name="connsiteX30" fmla="*/ 217187 w 352450"/>
              <a:gd name="connsiteY30" fmla="*/ 254338 h 421052"/>
              <a:gd name="connsiteX31" fmla="*/ 183867 w 352450"/>
              <a:gd name="connsiteY31" fmla="*/ 254338 h 421052"/>
              <a:gd name="connsiteX32" fmla="*/ 164786 w 352450"/>
              <a:gd name="connsiteY32" fmla="*/ 189607 h 421052"/>
              <a:gd name="connsiteX33" fmla="*/ 183867 w 352450"/>
              <a:gd name="connsiteY33" fmla="*/ 189607 h 421052"/>
              <a:gd name="connsiteX34" fmla="*/ 183867 w 352450"/>
              <a:gd name="connsiteY34" fmla="*/ 234357 h 421052"/>
              <a:gd name="connsiteX35" fmla="*/ 164786 w 352450"/>
              <a:gd name="connsiteY35" fmla="*/ 234357 h 421052"/>
              <a:gd name="connsiteX36" fmla="*/ 183867 w 352450"/>
              <a:gd name="connsiteY36" fmla="*/ 168634 h 421052"/>
              <a:gd name="connsiteX37" fmla="*/ 215288 w 352450"/>
              <a:gd name="connsiteY37" fmla="*/ 168634 h 421052"/>
              <a:gd name="connsiteX38" fmla="*/ 240058 w 352450"/>
              <a:gd name="connsiteY38" fmla="*/ 173424 h 421052"/>
              <a:gd name="connsiteX39" fmla="*/ 264784 w 352450"/>
              <a:gd name="connsiteY39" fmla="*/ 218175 h 421052"/>
              <a:gd name="connsiteX40" fmla="*/ 256240 w 352450"/>
              <a:gd name="connsiteY40" fmla="*/ 228661 h 421052"/>
              <a:gd name="connsiteX41" fmla="*/ 245754 w 352450"/>
              <a:gd name="connsiteY41" fmla="*/ 220073 h 421052"/>
              <a:gd name="connsiteX42" fmla="*/ 231470 w 352450"/>
              <a:gd name="connsiteY42" fmla="*/ 191505 h 421052"/>
              <a:gd name="connsiteX43" fmla="*/ 216238 w 352450"/>
              <a:gd name="connsiteY43" fmla="*/ 189607 h 421052"/>
              <a:gd name="connsiteX44" fmla="*/ 183867 w 352450"/>
              <a:gd name="connsiteY44" fmla="*/ 189607 h 421052"/>
              <a:gd name="connsiteX45" fmla="*/ 137183 w 352450"/>
              <a:gd name="connsiteY45" fmla="*/ 168634 h 421052"/>
              <a:gd name="connsiteX46" fmla="*/ 164786 w 352450"/>
              <a:gd name="connsiteY46" fmla="*/ 168634 h 421052"/>
              <a:gd name="connsiteX47" fmla="*/ 164786 w 352450"/>
              <a:gd name="connsiteY47" fmla="*/ 189607 h 421052"/>
              <a:gd name="connsiteX48" fmla="*/ 138133 w 352450"/>
              <a:gd name="connsiteY48" fmla="*/ 189607 h 421052"/>
              <a:gd name="connsiteX49" fmla="*/ 116254 w 352450"/>
              <a:gd name="connsiteY49" fmla="*/ 192455 h 421052"/>
              <a:gd name="connsiteX50" fmla="*/ 104819 w 352450"/>
              <a:gd name="connsiteY50" fmla="*/ 208638 h 421052"/>
              <a:gd name="connsiteX51" fmla="*/ 104819 w 352450"/>
              <a:gd name="connsiteY51" fmla="*/ 210536 h 421052"/>
              <a:gd name="connsiteX52" fmla="*/ 106718 w 352450"/>
              <a:gd name="connsiteY52" fmla="*/ 223871 h 421052"/>
              <a:gd name="connsiteX53" fmla="*/ 146720 w 352450"/>
              <a:gd name="connsiteY53" fmla="*/ 234357 h 421052"/>
              <a:gd name="connsiteX54" fmla="*/ 164786 w 352450"/>
              <a:gd name="connsiteY54" fmla="*/ 234357 h 421052"/>
              <a:gd name="connsiteX55" fmla="*/ 164786 w 352450"/>
              <a:gd name="connsiteY55" fmla="*/ 254338 h 421052"/>
              <a:gd name="connsiteX56" fmla="*/ 144821 w 352450"/>
              <a:gd name="connsiteY56" fmla="*/ 254338 h 421052"/>
              <a:gd name="connsiteX57" fmla="*/ 85789 w 352450"/>
              <a:gd name="connsiteY57" fmla="*/ 230560 h 421052"/>
              <a:gd name="connsiteX58" fmla="*/ 82898 w 352450"/>
              <a:gd name="connsiteY58" fmla="*/ 209587 h 421052"/>
              <a:gd name="connsiteX59" fmla="*/ 82898 w 352450"/>
              <a:gd name="connsiteY59" fmla="*/ 207688 h 421052"/>
              <a:gd name="connsiteX60" fmla="*/ 103870 w 352450"/>
              <a:gd name="connsiteY60" fmla="*/ 174373 h 421052"/>
              <a:gd name="connsiteX61" fmla="*/ 137183 w 352450"/>
              <a:gd name="connsiteY61" fmla="*/ 168634 h 421052"/>
              <a:gd name="connsiteX62" fmla="*/ 174326 w 352450"/>
              <a:gd name="connsiteY62" fmla="*/ 139070 h 421052"/>
              <a:gd name="connsiteX63" fmla="*/ 183867 w 352450"/>
              <a:gd name="connsiteY63" fmla="*/ 148609 h 421052"/>
              <a:gd name="connsiteX64" fmla="*/ 183867 w 352450"/>
              <a:gd name="connsiteY64" fmla="*/ 168634 h 421052"/>
              <a:gd name="connsiteX65" fmla="*/ 164786 w 352450"/>
              <a:gd name="connsiteY65" fmla="*/ 168634 h 421052"/>
              <a:gd name="connsiteX66" fmla="*/ 164786 w 352450"/>
              <a:gd name="connsiteY66" fmla="*/ 148609 h 421052"/>
              <a:gd name="connsiteX67" fmla="*/ 174326 w 352450"/>
              <a:gd name="connsiteY67" fmla="*/ 139070 h 421052"/>
              <a:gd name="connsiteX68" fmla="*/ 176225 w 352450"/>
              <a:gd name="connsiteY68" fmla="*/ 86699 h 421052"/>
              <a:gd name="connsiteX69" fmla="*/ 21925 w 352450"/>
              <a:gd name="connsiteY69" fmla="*/ 212438 h 421052"/>
              <a:gd name="connsiteX70" fmla="*/ 19077 w 352450"/>
              <a:gd name="connsiteY70" fmla="*/ 401067 h 421052"/>
              <a:gd name="connsiteX71" fmla="*/ 332424 w 352450"/>
              <a:gd name="connsiteY71" fmla="*/ 401067 h 421052"/>
              <a:gd name="connsiteX72" fmla="*/ 330525 w 352450"/>
              <a:gd name="connsiteY72" fmla="*/ 212438 h 421052"/>
              <a:gd name="connsiteX73" fmla="*/ 176225 w 352450"/>
              <a:gd name="connsiteY73" fmla="*/ 86699 h 421052"/>
              <a:gd name="connsiteX74" fmla="*/ 163450 w 352450"/>
              <a:gd name="connsiteY74" fmla="*/ 68920 h 421052"/>
              <a:gd name="connsiteX75" fmla="*/ 165736 w 352450"/>
              <a:gd name="connsiteY75" fmla="*/ 72384 h 421052"/>
              <a:gd name="connsiteX76" fmla="*/ 180025 w 352450"/>
              <a:gd name="connsiteY76" fmla="*/ 80973 h 421052"/>
              <a:gd name="connsiteX77" fmla="*/ 194313 w 352450"/>
              <a:gd name="connsiteY77" fmla="*/ 72384 h 421052"/>
              <a:gd name="connsiteX78" fmla="*/ 195824 w 352450"/>
              <a:gd name="connsiteY78" fmla="*/ 70098 h 421052"/>
              <a:gd name="connsiteX79" fmla="*/ 238017 w 352450"/>
              <a:gd name="connsiteY79" fmla="*/ 77384 h 421052"/>
              <a:gd name="connsiteX80" fmla="*/ 350551 w 352450"/>
              <a:gd name="connsiteY80" fmla="*/ 209589 h 421052"/>
              <a:gd name="connsiteX81" fmla="*/ 350551 w 352450"/>
              <a:gd name="connsiteY81" fmla="*/ 211488 h 421052"/>
              <a:gd name="connsiteX82" fmla="*/ 352450 w 352450"/>
              <a:gd name="connsiteY82" fmla="*/ 411556 h 421052"/>
              <a:gd name="connsiteX83" fmla="*/ 349602 w 352450"/>
              <a:gd name="connsiteY83" fmla="*/ 418203 h 421052"/>
              <a:gd name="connsiteX84" fmla="*/ 342912 w 352450"/>
              <a:gd name="connsiteY84" fmla="*/ 421052 h 421052"/>
              <a:gd name="connsiteX85" fmla="*/ 9538 w 352450"/>
              <a:gd name="connsiteY85" fmla="*/ 421052 h 421052"/>
              <a:gd name="connsiteX86" fmla="*/ 2892 w 352450"/>
              <a:gd name="connsiteY86" fmla="*/ 418203 h 421052"/>
              <a:gd name="connsiteX87" fmla="*/ 0 w 352450"/>
              <a:gd name="connsiteY87" fmla="*/ 411556 h 421052"/>
              <a:gd name="connsiteX88" fmla="*/ 1899 w 352450"/>
              <a:gd name="connsiteY88" fmla="*/ 211488 h 421052"/>
              <a:gd name="connsiteX89" fmla="*/ 1899 w 352450"/>
              <a:gd name="connsiteY89" fmla="*/ 209589 h 421052"/>
              <a:gd name="connsiteX90" fmla="*/ 114433 w 352450"/>
              <a:gd name="connsiteY90" fmla="*/ 77384 h 421052"/>
              <a:gd name="connsiteX91" fmla="*/ 154297 w 352450"/>
              <a:gd name="connsiteY91" fmla="*/ 19035 h 421052"/>
              <a:gd name="connsiteX92" fmla="*/ 180025 w 352450"/>
              <a:gd name="connsiteY92" fmla="*/ 58097 h 421052"/>
              <a:gd name="connsiteX93" fmla="*/ 205753 w 352450"/>
              <a:gd name="connsiteY93" fmla="*/ 19035 h 421052"/>
              <a:gd name="connsiteX94" fmla="*/ 147649 w 352450"/>
              <a:gd name="connsiteY94" fmla="*/ 0 h 421052"/>
              <a:gd name="connsiteX95" fmla="*/ 212444 w 352450"/>
              <a:gd name="connsiteY95" fmla="*/ 0 h 421052"/>
              <a:gd name="connsiteX96" fmla="*/ 227682 w 352450"/>
              <a:gd name="connsiteY96" fmla="*/ 7640 h 421052"/>
              <a:gd name="connsiteX97" fmla="*/ 225783 w 352450"/>
              <a:gd name="connsiteY97" fmla="*/ 24776 h 421052"/>
              <a:gd name="connsiteX98" fmla="*/ 195824 w 352450"/>
              <a:gd name="connsiteY98" fmla="*/ 70098 h 421052"/>
              <a:gd name="connsiteX99" fmla="*/ 176225 w 352450"/>
              <a:gd name="connsiteY99" fmla="*/ 66714 h 421052"/>
              <a:gd name="connsiteX100" fmla="*/ 163450 w 352450"/>
              <a:gd name="connsiteY100" fmla="*/ 68920 h 421052"/>
              <a:gd name="connsiteX101" fmla="*/ 134310 w 352450"/>
              <a:gd name="connsiteY101" fmla="*/ 24776 h 421052"/>
              <a:gd name="connsiteX102" fmla="*/ 132410 w 352450"/>
              <a:gd name="connsiteY102" fmla="*/ 7640 h 421052"/>
              <a:gd name="connsiteX103" fmla="*/ 147649 w 352450"/>
              <a:gd name="connsiteY103" fmla="*/ 0 h 42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352450" h="421052">
                <a:moveTo>
                  <a:pt x="164786" y="323859"/>
                </a:moveTo>
                <a:lnTo>
                  <a:pt x="183867" y="323859"/>
                </a:lnTo>
                <a:lnTo>
                  <a:pt x="183867" y="340077"/>
                </a:lnTo>
                <a:cubicBezTo>
                  <a:pt x="184816" y="344825"/>
                  <a:pt x="180025" y="349573"/>
                  <a:pt x="174326" y="349573"/>
                </a:cubicBezTo>
                <a:cubicBezTo>
                  <a:pt x="168628" y="349573"/>
                  <a:pt x="164786" y="344825"/>
                  <a:pt x="164786" y="340077"/>
                </a:cubicBezTo>
                <a:close/>
                <a:moveTo>
                  <a:pt x="94333" y="270564"/>
                </a:moveTo>
                <a:cubicBezTo>
                  <a:pt x="100072" y="270564"/>
                  <a:pt x="103870" y="276260"/>
                  <a:pt x="102920" y="281007"/>
                </a:cubicBezTo>
                <a:cubicBezTo>
                  <a:pt x="101971" y="289595"/>
                  <a:pt x="105768" y="297233"/>
                  <a:pt x="113406" y="301980"/>
                </a:cubicBezTo>
                <a:cubicBezTo>
                  <a:pt x="121001" y="305778"/>
                  <a:pt x="128639" y="305778"/>
                  <a:pt x="138133" y="304828"/>
                </a:cubicBezTo>
                <a:lnTo>
                  <a:pt x="164786" y="304828"/>
                </a:lnTo>
                <a:lnTo>
                  <a:pt x="164786" y="323859"/>
                </a:lnTo>
                <a:lnTo>
                  <a:pt x="141973" y="323859"/>
                </a:lnTo>
                <a:cubicBezTo>
                  <a:pt x="138133" y="322910"/>
                  <a:pt x="134335" y="323859"/>
                  <a:pt x="130538" y="323859"/>
                </a:cubicBezTo>
                <a:cubicBezTo>
                  <a:pt x="121950" y="323859"/>
                  <a:pt x="113406" y="322910"/>
                  <a:pt x="104819" y="318163"/>
                </a:cubicBezTo>
                <a:cubicBezTo>
                  <a:pt x="90536" y="309575"/>
                  <a:pt x="82898" y="295291"/>
                  <a:pt x="83847" y="279108"/>
                </a:cubicBezTo>
                <a:cubicBezTo>
                  <a:pt x="83847" y="273412"/>
                  <a:pt x="89586" y="269614"/>
                  <a:pt x="94333" y="270564"/>
                </a:cubicBezTo>
                <a:close/>
                <a:moveTo>
                  <a:pt x="164786" y="254338"/>
                </a:moveTo>
                <a:lnTo>
                  <a:pt x="183867" y="254338"/>
                </a:lnTo>
                <a:lnTo>
                  <a:pt x="183867" y="304828"/>
                </a:lnTo>
                <a:lnTo>
                  <a:pt x="164786" y="304828"/>
                </a:lnTo>
                <a:close/>
                <a:moveTo>
                  <a:pt x="183867" y="234357"/>
                </a:moveTo>
                <a:lnTo>
                  <a:pt x="220035" y="234357"/>
                </a:lnTo>
                <a:cubicBezTo>
                  <a:pt x="247652" y="234357"/>
                  <a:pt x="265776" y="251490"/>
                  <a:pt x="265776" y="276260"/>
                </a:cubicBezTo>
                <a:cubicBezTo>
                  <a:pt x="265776" y="291494"/>
                  <a:pt x="259088" y="306727"/>
                  <a:pt x="247652" y="315315"/>
                </a:cubicBezTo>
                <a:cubicBezTo>
                  <a:pt x="237166" y="323859"/>
                  <a:pt x="224825" y="323859"/>
                  <a:pt x="214339" y="323859"/>
                </a:cubicBezTo>
                <a:lnTo>
                  <a:pt x="183867" y="323859"/>
                </a:lnTo>
                <a:lnTo>
                  <a:pt x="183867" y="304828"/>
                </a:lnTo>
                <a:lnTo>
                  <a:pt x="211491" y="304828"/>
                </a:lnTo>
                <a:cubicBezTo>
                  <a:pt x="220985" y="304828"/>
                  <a:pt x="226724" y="304828"/>
                  <a:pt x="232420" y="301031"/>
                </a:cubicBezTo>
                <a:cubicBezTo>
                  <a:pt x="239108" y="296241"/>
                  <a:pt x="242906" y="286747"/>
                  <a:pt x="242906" y="277210"/>
                </a:cubicBezTo>
                <a:cubicBezTo>
                  <a:pt x="242906" y="257229"/>
                  <a:pt x="224825" y="254338"/>
                  <a:pt x="217187" y="254338"/>
                </a:cubicBezTo>
                <a:lnTo>
                  <a:pt x="183867" y="254338"/>
                </a:lnTo>
                <a:close/>
                <a:moveTo>
                  <a:pt x="164786" y="189607"/>
                </a:moveTo>
                <a:lnTo>
                  <a:pt x="183867" y="189607"/>
                </a:lnTo>
                <a:lnTo>
                  <a:pt x="183867" y="234357"/>
                </a:lnTo>
                <a:lnTo>
                  <a:pt x="164786" y="234357"/>
                </a:lnTo>
                <a:close/>
                <a:moveTo>
                  <a:pt x="183867" y="168634"/>
                </a:moveTo>
                <a:lnTo>
                  <a:pt x="215288" y="168634"/>
                </a:lnTo>
                <a:cubicBezTo>
                  <a:pt x="222883" y="168634"/>
                  <a:pt x="231470" y="168634"/>
                  <a:pt x="240058" y="173424"/>
                </a:cubicBezTo>
                <a:cubicBezTo>
                  <a:pt x="260037" y="183867"/>
                  <a:pt x="263834" y="207688"/>
                  <a:pt x="264784" y="218175"/>
                </a:cubicBezTo>
                <a:cubicBezTo>
                  <a:pt x="264784" y="223871"/>
                  <a:pt x="260986" y="228661"/>
                  <a:pt x="256240" y="228661"/>
                </a:cubicBezTo>
                <a:cubicBezTo>
                  <a:pt x="250500" y="228661"/>
                  <a:pt x="245754" y="224820"/>
                  <a:pt x="245754" y="220073"/>
                </a:cubicBezTo>
                <a:cubicBezTo>
                  <a:pt x="245754" y="215326"/>
                  <a:pt x="242906" y="198151"/>
                  <a:pt x="231470" y="191505"/>
                </a:cubicBezTo>
                <a:cubicBezTo>
                  <a:pt x="227673" y="189607"/>
                  <a:pt x="221934" y="189607"/>
                  <a:pt x="216238" y="189607"/>
                </a:cubicBezTo>
                <a:lnTo>
                  <a:pt x="183867" y="189607"/>
                </a:lnTo>
                <a:close/>
                <a:moveTo>
                  <a:pt x="137183" y="168634"/>
                </a:moveTo>
                <a:lnTo>
                  <a:pt x="164786" y="168634"/>
                </a:lnTo>
                <a:lnTo>
                  <a:pt x="164786" y="189607"/>
                </a:lnTo>
                <a:lnTo>
                  <a:pt x="138133" y="189607"/>
                </a:lnTo>
                <a:cubicBezTo>
                  <a:pt x="129589" y="189607"/>
                  <a:pt x="121950" y="188657"/>
                  <a:pt x="116254" y="192455"/>
                </a:cubicBezTo>
                <a:cubicBezTo>
                  <a:pt x="112414" y="194354"/>
                  <a:pt x="104819" y="200050"/>
                  <a:pt x="104819" y="208638"/>
                </a:cubicBezTo>
                <a:lnTo>
                  <a:pt x="104819" y="210536"/>
                </a:lnTo>
                <a:cubicBezTo>
                  <a:pt x="104819" y="216276"/>
                  <a:pt x="104819" y="220073"/>
                  <a:pt x="106718" y="223871"/>
                </a:cubicBezTo>
                <a:cubicBezTo>
                  <a:pt x="111464" y="235307"/>
                  <a:pt x="125748" y="235307"/>
                  <a:pt x="146720" y="234357"/>
                </a:cubicBezTo>
                <a:lnTo>
                  <a:pt x="164786" y="234357"/>
                </a:lnTo>
                <a:lnTo>
                  <a:pt x="164786" y="254338"/>
                </a:lnTo>
                <a:lnTo>
                  <a:pt x="144821" y="254338"/>
                </a:lnTo>
                <a:cubicBezTo>
                  <a:pt x="124798" y="255287"/>
                  <a:pt x="95282" y="256280"/>
                  <a:pt x="85789" y="230560"/>
                </a:cubicBezTo>
                <a:cubicBezTo>
                  <a:pt x="82898" y="222922"/>
                  <a:pt x="82898" y="216276"/>
                  <a:pt x="82898" y="209587"/>
                </a:cubicBezTo>
                <a:lnTo>
                  <a:pt x="82898" y="207688"/>
                </a:lnTo>
                <a:cubicBezTo>
                  <a:pt x="82898" y="194354"/>
                  <a:pt x="90536" y="181968"/>
                  <a:pt x="103870" y="174373"/>
                </a:cubicBezTo>
                <a:cubicBezTo>
                  <a:pt x="115305" y="167684"/>
                  <a:pt x="126697" y="168634"/>
                  <a:pt x="137183" y="168634"/>
                </a:cubicBezTo>
                <a:close/>
                <a:moveTo>
                  <a:pt x="174326" y="139070"/>
                </a:moveTo>
                <a:cubicBezTo>
                  <a:pt x="179075" y="139070"/>
                  <a:pt x="183867" y="143818"/>
                  <a:pt x="183867" y="148609"/>
                </a:cubicBezTo>
                <a:lnTo>
                  <a:pt x="183867" y="168634"/>
                </a:lnTo>
                <a:lnTo>
                  <a:pt x="164786" y="168634"/>
                </a:lnTo>
                <a:lnTo>
                  <a:pt x="164786" y="148609"/>
                </a:lnTo>
                <a:cubicBezTo>
                  <a:pt x="164786" y="142868"/>
                  <a:pt x="169578" y="139070"/>
                  <a:pt x="174326" y="139070"/>
                </a:cubicBezTo>
                <a:close/>
                <a:moveTo>
                  <a:pt x="176225" y="86699"/>
                </a:moveTo>
                <a:cubicBezTo>
                  <a:pt x="99053" y="86699"/>
                  <a:pt x="34312" y="140051"/>
                  <a:pt x="21925" y="212438"/>
                </a:cubicBezTo>
                <a:lnTo>
                  <a:pt x="19077" y="401067"/>
                </a:lnTo>
                <a:lnTo>
                  <a:pt x="332424" y="401067"/>
                </a:lnTo>
                <a:lnTo>
                  <a:pt x="330525" y="212438"/>
                </a:lnTo>
                <a:cubicBezTo>
                  <a:pt x="318138" y="139101"/>
                  <a:pt x="253397" y="86699"/>
                  <a:pt x="176225" y="86699"/>
                </a:cubicBezTo>
                <a:close/>
                <a:moveTo>
                  <a:pt x="163450" y="68920"/>
                </a:moveTo>
                <a:lnTo>
                  <a:pt x="165736" y="72384"/>
                </a:lnTo>
                <a:cubicBezTo>
                  <a:pt x="168628" y="78124"/>
                  <a:pt x="174326" y="80973"/>
                  <a:pt x="180025" y="80973"/>
                </a:cubicBezTo>
                <a:cubicBezTo>
                  <a:pt x="185766" y="80973"/>
                  <a:pt x="190514" y="77175"/>
                  <a:pt x="194313" y="72384"/>
                </a:cubicBezTo>
                <a:lnTo>
                  <a:pt x="195824" y="70098"/>
                </a:lnTo>
                <a:lnTo>
                  <a:pt x="238017" y="77384"/>
                </a:lnTo>
                <a:cubicBezTo>
                  <a:pt x="295886" y="98144"/>
                  <a:pt x="339837" y="147432"/>
                  <a:pt x="350551" y="209589"/>
                </a:cubicBezTo>
                <a:lnTo>
                  <a:pt x="350551" y="211488"/>
                </a:lnTo>
                <a:lnTo>
                  <a:pt x="352450" y="411556"/>
                </a:lnTo>
                <a:cubicBezTo>
                  <a:pt x="352450" y="414405"/>
                  <a:pt x="351501" y="416304"/>
                  <a:pt x="349602" y="418203"/>
                </a:cubicBezTo>
                <a:cubicBezTo>
                  <a:pt x="347659" y="420103"/>
                  <a:pt x="345760" y="421052"/>
                  <a:pt x="342912" y="421052"/>
                </a:cubicBezTo>
                <a:lnTo>
                  <a:pt x="9538" y="421052"/>
                </a:lnTo>
                <a:cubicBezTo>
                  <a:pt x="6690" y="421052"/>
                  <a:pt x="4791" y="420103"/>
                  <a:pt x="2892" y="418203"/>
                </a:cubicBezTo>
                <a:cubicBezTo>
                  <a:pt x="949" y="416304"/>
                  <a:pt x="0" y="413455"/>
                  <a:pt x="0" y="411556"/>
                </a:cubicBezTo>
                <a:lnTo>
                  <a:pt x="1899" y="211488"/>
                </a:lnTo>
                <a:lnTo>
                  <a:pt x="1899" y="209589"/>
                </a:lnTo>
                <a:cubicBezTo>
                  <a:pt x="12613" y="147432"/>
                  <a:pt x="56564" y="98144"/>
                  <a:pt x="114433" y="77384"/>
                </a:cubicBezTo>
                <a:close/>
                <a:moveTo>
                  <a:pt x="154297" y="19035"/>
                </a:moveTo>
                <a:lnTo>
                  <a:pt x="180025" y="58097"/>
                </a:lnTo>
                <a:lnTo>
                  <a:pt x="205753" y="19035"/>
                </a:lnTo>
                <a:close/>
                <a:moveTo>
                  <a:pt x="147649" y="0"/>
                </a:moveTo>
                <a:lnTo>
                  <a:pt x="212444" y="0"/>
                </a:lnTo>
                <a:cubicBezTo>
                  <a:pt x="219092" y="0"/>
                  <a:pt x="224833" y="2849"/>
                  <a:pt x="227682" y="7640"/>
                </a:cubicBezTo>
                <a:cubicBezTo>
                  <a:pt x="230531" y="12388"/>
                  <a:pt x="229582" y="19035"/>
                  <a:pt x="225783" y="24776"/>
                </a:cubicBezTo>
                <a:lnTo>
                  <a:pt x="195824" y="70098"/>
                </a:lnTo>
                <a:lnTo>
                  <a:pt x="176225" y="66714"/>
                </a:lnTo>
                <a:lnTo>
                  <a:pt x="163450" y="68920"/>
                </a:lnTo>
                <a:lnTo>
                  <a:pt x="134310" y="24776"/>
                </a:lnTo>
                <a:cubicBezTo>
                  <a:pt x="130511" y="19035"/>
                  <a:pt x="129561" y="12388"/>
                  <a:pt x="132410" y="7640"/>
                </a:cubicBezTo>
                <a:cubicBezTo>
                  <a:pt x="135259" y="2849"/>
                  <a:pt x="141001" y="0"/>
                  <a:pt x="147649" y="0"/>
                </a:cubicBezTo>
                <a:close/>
              </a:path>
            </a:pathLst>
          </a:custGeom>
          <a:solidFill>
            <a:schemeClr val="accent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9" name="六边形 28">
            <a:extLst>
              <a:ext uri="{FF2B5EF4-FFF2-40B4-BE49-F238E27FC236}">
                <a16:creationId xmlns:a16="http://schemas.microsoft.com/office/drawing/2014/main" id="{E2DB2DA5-03F8-AC45-F6D2-E203B049D811}"/>
              </a:ext>
            </a:extLst>
          </p:cNvPr>
          <p:cNvSpPr/>
          <p:nvPr/>
        </p:nvSpPr>
        <p:spPr>
          <a:xfrm>
            <a:off x="618569" y="859330"/>
            <a:ext cx="1778000" cy="1539795"/>
          </a:xfrm>
          <a:prstGeom prst="hexagon">
            <a:avLst>
              <a:gd name="adj" fmla="val 29713"/>
              <a:gd name="vf" fmla="val 115470"/>
            </a:avLst>
          </a:prstGeom>
          <a:no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32" name="图片 31">
            <a:extLst>
              <a:ext uri="{FF2B5EF4-FFF2-40B4-BE49-F238E27FC236}">
                <a16:creationId xmlns:a16="http://schemas.microsoft.com/office/drawing/2014/main" id="{4C5E17F6-37B6-528F-332D-2F244A6CB52E}"/>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3463336" y="1264449"/>
            <a:ext cx="728526" cy="728526"/>
          </a:xfrm>
          <a:prstGeom prst="rect">
            <a:avLst/>
          </a:prstGeom>
          <a:ln>
            <a:solidFill>
              <a:schemeClr val="accent2">
                <a:lumMod val="75000"/>
              </a:schemeClr>
            </a:solidFill>
          </a:ln>
        </p:spPr>
      </p:pic>
      <p:sp>
        <p:nvSpPr>
          <p:cNvPr id="33" name="六边形 32">
            <a:extLst>
              <a:ext uri="{FF2B5EF4-FFF2-40B4-BE49-F238E27FC236}">
                <a16:creationId xmlns:a16="http://schemas.microsoft.com/office/drawing/2014/main" id="{601258CD-211E-F9DD-9DA5-BCEF2E69E5B8}"/>
              </a:ext>
            </a:extLst>
          </p:cNvPr>
          <p:cNvSpPr/>
          <p:nvPr/>
        </p:nvSpPr>
        <p:spPr>
          <a:xfrm>
            <a:off x="2923619" y="859330"/>
            <a:ext cx="1778000" cy="1539795"/>
          </a:xfrm>
          <a:prstGeom prst="hexagon">
            <a:avLst>
              <a:gd name="adj" fmla="val 29713"/>
              <a:gd name="vf" fmla="val 115470"/>
            </a:avLst>
          </a:prstGeom>
          <a:no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六边形 33">
            <a:extLst>
              <a:ext uri="{FF2B5EF4-FFF2-40B4-BE49-F238E27FC236}">
                <a16:creationId xmlns:a16="http://schemas.microsoft.com/office/drawing/2014/main" id="{3090D3F0-94CD-4155-AF8A-051987638BFC}"/>
              </a:ext>
            </a:extLst>
          </p:cNvPr>
          <p:cNvSpPr/>
          <p:nvPr/>
        </p:nvSpPr>
        <p:spPr>
          <a:xfrm>
            <a:off x="5228669" y="859330"/>
            <a:ext cx="1778000" cy="1539795"/>
          </a:xfrm>
          <a:prstGeom prst="hexagon">
            <a:avLst>
              <a:gd name="adj" fmla="val 29713"/>
              <a:gd name="vf" fmla="val 115470"/>
            </a:avLst>
          </a:prstGeom>
          <a:no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5" name="六边形 34">
            <a:extLst>
              <a:ext uri="{FF2B5EF4-FFF2-40B4-BE49-F238E27FC236}">
                <a16:creationId xmlns:a16="http://schemas.microsoft.com/office/drawing/2014/main" id="{D2781153-EE4E-F60D-408C-F21ABF869348}"/>
              </a:ext>
            </a:extLst>
          </p:cNvPr>
          <p:cNvSpPr/>
          <p:nvPr/>
        </p:nvSpPr>
        <p:spPr>
          <a:xfrm>
            <a:off x="7552769" y="859330"/>
            <a:ext cx="1778000" cy="1539795"/>
          </a:xfrm>
          <a:prstGeom prst="hexagon">
            <a:avLst>
              <a:gd name="adj" fmla="val 29713"/>
              <a:gd name="vf" fmla="val 115470"/>
            </a:avLst>
          </a:prstGeom>
          <a:no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6" name="六边形 35">
            <a:extLst>
              <a:ext uri="{FF2B5EF4-FFF2-40B4-BE49-F238E27FC236}">
                <a16:creationId xmlns:a16="http://schemas.microsoft.com/office/drawing/2014/main" id="{64BF0777-FBB9-06D2-3D0C-C7B6024656AB}"/>
              </a:ext>
            </a:extLst>
          </p:cNvPr>
          <p:cNvSpPr/>
          <p:nvPr/>
        </p:nvSpPr>
        <p:spPr>
          <a:xfrm>
            <a:off x="9876869" y="859330"/>
            <a:ext cx="1778000" cy="1539795"/>
          </a:xfrm>
          <a:prstGeom prst="hexagon">
            <a:avLst>
              <a:gd name="adj" fmla="val 29713"/>
              <a:gd name="vf" fmla="val 115470"/>
            </a:avLst>
          </a:prstGeom>
          <a:no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38" name="图片 37">
            <a:extLst>
              <a:ext uri="{FF2B5EF4-FFF2-40B4-BE49-F238E27FC236}">
                <a16:creationId xmlns:a16="http://schemas.microsoft.com/office/drawing/2014/main" id="{2D244F4E-9FC5-E3D8-5BDE-6740F9401324}"/>
              </a:ext>
            </a:extLst>
          </p:cNvPr>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622627" y="1133670"/>
            <a:ext cx="990084" cy="990084"/>
          </a:xfrm>
          <a:prstGeom prst="rect">
            <a:avLst/>
          </a:prstGeom>
        </p:spPr>
      </p:pic>
      <p:pic>
        <p:nvPicPr>
          <p:cNvPr id="42" name="图片 41">
            <a:extLst>
              <a:ext uri="{FF2B5EF4-FFF2-40B4-BE49-F238E27FC236}">
                <a16:creationId xmlns:a16="http://schemas.microsoft.com/office/drawing/2014/main" id="{40845D11-27E7-8AAF-E635-B1C4853F6A4C}"/>
              </a:ext>
            </a:extLst>
          </p:cNvPr>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901769" y="1088712"/>
            <a:ext cx="1080000" cy="1080000"/>
          </a:xfrm>
          <a:prstGeom prst="rect">
            <a:avLst/>
          </a:prstGeom>
        </p:spPr>
      </p:pic>
      <p:pic>
        <p:nvPicPr>
          <p:cNvPr id="44" name="图片 43">
            <a:extLst>
              <a:ext uri="{FF2B5EF4-FFF2-40B4-BE49-F238E27FC236}">
                <a16:creationId xmlns:a16="http://schemas.microsoft.com/office/drawing/2014/main" id="{97CEC434-054F-2AF8-E65D-21442CB3EA8E}"/>
              </a:ext>
            </a:extLst>
          </p:cNvPr>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0282184" y="1036367"/>
            <a:ext cx="990084" cy="990084"/>
          </a:xfrm>
          <a:prstGeom prst="rect">
            <a:avLst/>
          </a:prstGeom>
        </p:spPr>
      </p:pic>
      <p:sp>
        <p:nvSpPr>
          <p:cNvPr id="45" name="文本框 44">
            <a:extLst>
              <a:ext uri="{FF2B5EF4-FFF2-40B4-BE49-F238E27FC236}">
                <a16:creationId xmlns:a16="http://schemas.microsoft.com/office/drawing/2014/main" id="{14B7327D-7441-715A-899F-D5E27FE70A1F}"/>
              </a:ext>
            </a:extLst>
          </p:cNvPr>
          <p:cNvSpPr txBox="1"/>
          <p:nvPr/>
        </p:nvSpPr>
        <p:spPr>
          <a:xfrm>
            <a:off x="466725" y="2496628"/>
            <a:ext cx="204919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a:ea typeface="微软雅黑"/>
                <a:cs typeface="+mn-cs"/>
              </a:rPr>
              <a:t>建站成本</a:t>
            </a:r>
            <a:endParaRPr kumimoji="0" lang="en-US" altLang="zh-CN" sz="1800" b="1" i="0" u="none" strike="noStrike" kern="1200" cap="none" spc="0" normalizeH="0" baseline="0" noProof="0" dirty="0">
              <a:ln>
                <a:noFill/>
              </a:ln>
              <a:solidFill>
                <a:srgbClr val="000000"/>
              </a:solidFill>
              <a:effectLst/>
              <a:uLnTx/>
              <a:uFillTx/>
              <a:latin typeface="Arial"/>
              <a:ea typeface="微软雅黑"/>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a:ea typeface="微软雅黑"/>
                <a:cs typeface="+mn-cs"/>
              </a:rPr>
              <a:t>仍偏高</a:t>
            </a: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46" name="文本框 45">
            <a:extLst>
              <a:ext uri="{FF2B5EF4-FFF2-40B4-BE49-F238E27FC236}">
                <a16:creationId xmlns:a16="http://schemas.microsoft.com/office/drawing/2014/main" id="{B57D8DAD-9825-6302-D260-F09C0EE6951D}"/>
              </a:ext>
            </a:extLst>
          </p:cNvPr>
          <p:cNvSpPr txBox="1"/>
          <p:nvPr/>
        </p:nvSpPr>
        <p:spPr>
          <a:xfrm>
            <a:off x="2730952" y="2496628"/>
            <a:ext cx="204919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a:ea typeface="微软雅黑"/>
                <a:cs typeface="+mn-cs"/>
              </a:rPr>
              <a:t>电池规格</a:t>
            </a:r>
            <a:endParaRPr kumimoji="0" lang="en-US" altLang="zh-CN" sz="1800" b="1" i="0" u="none" strike="noStrike" kern="1200" cap="none" spc="0" normalizeH="0" baseline="0" noProof="0" dirty="0">
              <a:ln>
                <a:noFill/>
              </a:ln>
              <a:solidFill>
                <a:srgbClr val="000000"/>
              </a:solidFill>
              <a:effectLst/>
              <a:uLnTx/>
              <a:uFillTx/>
              <a:latin typeface="Arial"/>
              <a:ea typeface="微软雅黑"/>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a:ea typeface="微软雅黑"/>
                <a:cs typeface="+mn-cs"/>
              </a:rPr>
              <a:t>难以统一</a:t>
            </a:r>
          </a:p>
        </p:txBody>
      </p:sp>
      <p:sp>
        <p:nvSpPr>
          <p:cNvPr id="47" name="文本框 46">
            <a:extLst>
              <a:ext uri="{FF2B5EF4-FFF2-40B4-BE49-F238E27FC236}">
                <a16:creationId xmlns:a16="http://schemas.microsoft.com/office/drawing/2014/main" id="{6D2D62DB-52C9-CEEF-4BDC-5651A390A4A8}"/>
              </a:ext>
            </a:extLst>
          </p:cNvPr>
          <p:cNvSpPr txBox="1"/>
          <p:nvPr/>
        </p:nvSpPr>
        <p:spPr>
          <a:xfrm>
            <a:off x="5038724" y="2496628"/>
            <a:ext cx="204919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a:ea typeface="微软雅黑"/>
                <a:cs typeface="+mn-cs"/>
              </a:rPr>
              <a:t>电池性能差异</a:t>
            </a:r>
            <a:endParaRPr kumimoji="0" lang="en-US" altLang="zh-CN" sz="1800" b="1" i="0" u="none" strike="noStrike" kern="1200" cap="none" spc="0" normalizeH="0" baseline="0" noProof="0" dirty="0">
              <a:ln>
                <a:noFill/>
              </a:ln>
              <a:solidFill>
                <a:srgbClr val="000000"/>
              </a:solidFill>
              <a:effectLst/>
              <a:uLnTx/>
              <a:uFillTx/>
              <a:latin typeface="Arial"/>
              <a:ea typeface="微软雅黑"/>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a:ea typeface="微软雅黑"/>
                <a:cs typeface="+mn-cs"/>
              </a:rPr>
              <a:t>和安全责任问题</a:t>
            </a:r>
          </a:p>
        </p:txBody>
      </p:sp>
      <p:sp>
        <p:nvSpPr>
          <p:cNvPr id="48" name="文本框 47">
            <a:extLst>
              <a:ext uri="{FF2B5EF4-FFF2-40B4-BE49-F238E27FC236}">
                <a16:creationId xmlns:a16="http://schemas.microsoft.com/office/drawing/2014/main" id="{78A55E65-21F8-CD6C-00E9-2F694769C982}"/>
              </a:ext>
            </a:extLst>
          </p:cNvPr>
          <p:cNvSpPr txBox="1"/>
          <p:nvPr/>
        </p:nvSpPr>
        <p:spPr>
          <a:xfrm>
            <a:off x="7448095" y="2496628"/>
            <a:ext cx="204919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a:ea typeface="微软雅黑"/>
                <a:cs typeface="+mn-cs"/>
              </a:rPr>
              <a:t>计费问题</a:t>
            </a:r>
          </a:p>
        </p:txBody>
      </p:sp>
      <p:sp>
        <p:nvSpPr>
          <p:cNvPr id="49" name="文本框 48">
            <a:extLst>
              <a:ext uri="{FF2B5EF4-FFF2-40B4-BE49-F238E27FC236}">
                <a16:creationId xmlns:a16="http://schemas.microsoft.com/office/drawing/2014/main" id="{7BFD19B3-4F7F-4380-E9B9-2BBEA0EA93BA}"/>
              </a:ext>
            </a:extLst>
          </p:cNvPr>
          <p:cNvSpPr txBox="1"/>
          <p:nvPr/>
        </p:nvSpPr>
        <p:spPr>
          <a:xfrm>
            <a:off x="9755867" y="2496628"/>
            <a:ext cx="2049198" cy="369332"/>
          </a:xfrm>
          <a:prstGeom prst="rect">
            <a:avLst/>
          </a:prstGeom>
          <a:noFill/>
        </p:spPr>
        <p:txBody>
          <a:bodyPr wrap="square" rtlCol="0">
            <a:spAutoFit/>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zh-CN" altLang="zh-CN" sz="18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rPr>
              <a:t>管理问题</a:t>
            </a:r>
            <a:endParaRPr kumimoji="0" lang="zh-CN" altLang="zh-CN" sz="2000" b="0" i="0" u="none" strike="noStrike" kern="1200" cap="none" spc="0" normalizeH="0" baseline="0" noProof="0" dirty="0">
              <a:ln>
                <a:noFill/>
              </a:ln>
              <a:solidFill>
                <a:srgbClr val="000000"/>
              </a:solidFill>
              <a:effectLst/>
              <a:uLnTx/>
              <a:uFillTx/>
              <a:latin typeface="Arial" panose="020B0604020202020204" pitchFamily="34" charset="0"/>
              <a:ea typeface="微软雅黑"/>
              <a:cs typeface="+mn-cs"/>
            </a:endParaRPr>
          </a:p>
        </p:txBody>
      </p:sp>
      <p:grpSp>
        <p:nvGrpSpPr>
          <p:cNvPr id="53" name="组合 52">
            <a:extLst>
              <a:ext uri="{FF2B5EF4-FFF2-40B4-BE49-F238E27FC236}">
                <a16:creationId xmlns:a16="http://schemas.microsoft.com/office/drawing/2014/main" id="{15F66275-C79D-7178-F0BF-07FCB61847FD}"/>
              </a:ext>
            </a:extLst>
          </p:cNvPr>
          <p:cNvGrpSpPr/>
          <p:nvPr/>
        </p:nvGrpSpPr>
        <p:grpSpPr>
          <a:xfrm>
            <a:off x="466725" y="3112698"/>
            <a:ext cx="2031998" cy="3194721"/>
            <a:chOff x="466725" y="3170761"/>
            <a:chExt cx="2031998" cy="3194721"/>
          </a:xfrm>
        </p:grpSpPr>
        <p:sp>
          <p:nvSpPr>
            <p:cNvPr id="52" name="矩形 51">
              <a:extLst>
                <a:ext uri="{FF2B5EF4-FFF2-40B4-BE49-F238E27FC236}">
                  <a16:creationId xmlns:a16="http://schemas.microsoft.com/office/drawing/2014/main" id="{C10853A9-68A8-1FF8-B8BD-CA6A120870EE}"/>
                </a:ext>
              </a:extLst>
            </p:cNvPr>
            <p:cNvSpPr/>
            <p:nvPr/>
          </p:nvSpPr>
          <p:spPr>
            <a:xfrm>
              <a:off x="466725" y="3170761"/>
              <a:ext cx="2031998" cy="3194721"/>
            </a:xfrm>
            <a:prstGeom prst="rect">
              <a:avLst/>
            </a:prstGeom>
            <a:solidFill>
              <a:schemeClr val="accent2">
                <a:lumMod val="60000"/>
                <a:lumOff val="40000"/>
                <a:alpha val="5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1" name="文本框 50">
              <a:extLst>
                <a:ext uri="{FF2B5EF4-FFF2-40B4-BE49-F238E27FC236}">
                  <a16:creationId xmlns:a16="http://schemas.microsoft.com/office/drawing/2014/main" id="{288F3C6B-F8BF-8842-B4D1-4DDED9C688D3}"/>
                </a:ext>
              </a:extLst>
            </p:cNvPr>
            <p:cNvSpPr txBox="1"/>
            <p:nvPr/>
          </p:nvSpPr>
          <p:spPr>
            <a:xfrm>
              <a:off x="644359" y="3170761"/>
              <a:ext cx="1726420" cy="2677656"/>
            </a:xfrm>
            <a:prstGeom prst="rect">
              <a:avLst/>
            </a:prstGeom>
            <a:noFill/>
          </p:spPr>
          <p:txBody>
            <a:bodyPr wrap="square">
              <a:spAutoFit/>
            </a:bodyPr>
            <a:lstStyle/>
            <a:p>
              <a:pPr marL="0" marR="0" lvl="0" indent="0" algn="just" defTabSz="914400" rtl="0" eaLnBrk="1" fontAlgn="ctr"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微软雅黑"/>
                  <a:ea typeface="微软雅黑"/>
                  <a:cs typeface="+mn-cs"/>
                </a:rPr>
                <a:t>前换电站建设投入的成本仍然较高，主要体现在建设成本、电池配比成本、</a:t>
              </a:r>
              <a:r>
                <a:rPr kumimoji="0" lang="en-US" altLang="zh-CN" sz="1400" b="0" i="0" u="none" strike="noStrike" kern="1200" cap="none" spc="0" normalizeH="0" baseline="0" noProof="0" dirty="0">
                  <a:ln>
                    <a:noFill/>
                  </a:ln>
                  <a:solidFill>
                    <a:srgbClr val="000000"/>
                  </a:solidFill>
                  <a:effectLst/>
                  <a:uLnTx/>
                  <a:uFillTx/>
                  <a:latin typeface="微软雅黑"/>
                  <a:ea typeface="微软雅黑"/>
                  <a:cs typeface="+mn-cs"/>
                </a:rPr>
                <a:t>7*24</a:t>
              </a:r>
              <a:r>
                <a:rPr kumimoji="0" lang="zh-CN" altLang="en-US" sz="1400" b="0" i="0" u="none" strike="noStrike" kern="1200" cap="none" spc="0" normalizeH="0" baseline="0" noProof="0" dirty="0">
                  <a:ln>
                    <a:noFill/>
                  </a:ln>
                  <a:solidFill>
                    <a:srgbClr val="000000"/>
                  </a:solidFill>
                  <a:effectLst/>
                  <a:uLnTx/>
                  <a:uFillTx/>
                  <a:latin typeface="微软雅黑"/>
                  <a:ea typeface="微软雅黑"/>
                  <a:cs typeface="+mn-cs"/>
                </a:rPr>
                <a:t>有人值守的运营成本上，难以形成可持续的盈利模式。</a:t>
              </a:r>
            </a:p>
          </p:txBody>
        </p:sp>
      </p:grpSp>
      <p:grpSp>
        <p:nvGrpSpPr>
          <p:cNvPr id="57" name="组合 56">
            <a:extLst>
              <a:ext uri="{FF2B5EF4-FFF2-40B4-BE49-F238E27FC236}">
                <a16:creationId xmlns:a16="http://schemas.microsoft.com/office/drawing/2014/main" id="{3BE7BCEB-849A-6BDF-5CE0-52BEB638DFE0}"/>
              </a:ext>
            </a:extLst>
          </p:cNvPr>
          <p:cNvGrpSpPr/>
          <p:nvPr/>
        </p:nvGrpSpPr>
        <p:grpSpPr>
          <a:xfrm>
            <a:off x="2766578" y="3112698"/>
            <a:ext cx="2049198" cy="3194721"/>
            <a:chOff x="451549" y="3170761"/>
            <a:chExt cx="2049198" cy="3194721"/>
          </a:xfrm>
        </p:grpSpPr>
        <p:sp>
          <p:nvSpPr>
            <p:cNvPr id="58" name="矩形 57">
              <a:extLst>
                <a:ext uri="{FF2B5EF4-FFF2-40B4-BE49-F238E27FC236}">
                  <a16:creationId xmlns:a16="http://schemas.microsoft.com/office/drawing/2014/main" id="{0BB71871-2A36-7DB0-6435-C5964FF814D7}"/>
                </a:ext>
              </a:extLst>
            </p:cNvPr>
            <p:cNvSpPr/>
            <p:nvPr/>
          </p:nvSpPr>
          <p:spPr>
            <a:xfrm>
              <a:off x="466725" y="3170761"/>
              <a:ext cx="2031998" cy="3194721"/>
            </a:xfrm>
            <a:prstGeom prst="rect">
              <a:avLst/>
            </a:prstGeom>
            <a:solidFill>
              <a:schemeClr val="accent2">
                <a:lumMod val="60000"/>
                <a:lumOff val="40000"/>
                <a:alpha val="5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9" name="文本框 58">
              <a:extLst>
                <a:ext uri="{FF2B5EF4-FFF2-40B4-BE49-F238E27FC236}">
                  <a16:creationId xmlns:a16="http://schemas.microsoft.com/office/drawing/2014/main" id="{A22AC93C-8EE1-B2E9-E1BA-D0333F0888AB}"/>
                </a:ext>
              </a:extLst>
            </p:cNvPr>
            <p:cNvSpPr txBox="1"/>
            <p:nvPr/>
          </p:nvSpPr>
          <p:spPr>
            <a:xfrm>
              <a:off x="451549" y="3170761"/>
              <a:ext cx="2049198" cy="3194721"/>
            </a:xfrm>
            <a:prstGeom prst="rect">
              <a:avLst/>
            </a:prstGeom>
            <a:noFill/>
          </p:spPr>
          <p:txBody>
            <a:bodyPr wrap="square">
              <a:spAutoFit/>
            </a:bodyPr>
            <a:lstStyle/>
            <a:p>
              <a:pPr marL="0" marR="0" lvl="0" indent="0" algn="just" defTabSz="914400" rtl="0" eaLnBrk="1" fontAlgn="ctr"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Arial"/>
                  <a:ea typeface="微软雅黑"/>
                  <a:cs typeface="+mn-cs"/>
                </a:rPr>
                <a:t>为满足用户需求及企业差异化产品定位，各企业车型电池等零部件规格并不统一。换电站巨大投入必然要求其要用户群体多。扩大用户群体最直接有效的方式就是推进电池总成与接口的标准化、通用化，让电池组与接口做到如同燃油标号和加油口与加油枪的通用适配。</a:t>
              </a:r>
            </a:p>
          </p:txBody>
        </p:sp>
      </p:grpSp>
      <p:grpSp>
        <p:nvGrpSpPr>
          <p:cNvPr id="60" name="组合 59">
            <a:extLst>
              <a:ext uri="{FF2B5EF4-FFF2-40B4-BE49-F238E27FC236}">
                <a16:creationId xmlns:a16="http://schemas.microsoft.com/office/drawing/2014/main" id="{FB34F49B-3191-BA01-02EE-B4ED04C352DF}"/>
              </a:ext>
            </a:extLst>
          </p:cNvPr>
          <p:cNvGrpSpPr/>
          <p:nvPr/>
        </p:nvGrpSpPr>
        <p:grpSpPr>
          <a:xfrm>
            <a:off x="5092732" y="3112698"/>
            <a:ext cx="2036049" cy="3194721"/>
            <a:chOff x="462674" y="3170761"/>
            <a:chExt cx="2036049" cy="2939753"/>
          </a:xfrm>
        </p:grpSpPr>
        <p:sp>
          <p:nvSpPr>
            <p:cNvPr id="61" name="矩形 60">
              <a:extLst>
                <a:ext uri="{FF2B5EF4-FFF2-40B4-BE49-F238E27FC236}">
                  <a16:creationId xmlns:a16="http://schemas.microsoft.com/office/drawing/2014/main" id="{09B8E319-4FDB-3FAE-AB7F-3230A2C4EEF4}"/>
                </a:ext>
              </a:extLst>
            </p:cNvPr>
            <p:cNvSpPr/>
            <p:nvPr/>
          </p:nvSpPr>
          <p:spPr>
            <a:xfrm>
              <a:off x="466725" y="3170761"/>
              <a:ext cx="2031998" cy="2939753"/>
            </a:xfrm>
            <a:prstGeom prst="rect">
              <a:avLst/>
            </a:prstGeom>
            <a:solidFill>
              <a:schemeClr val="accent2">
                <a:lumMod val="60000"/>
                <a:lumOff val="40000"/>
                <a:alpha val="5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2" name="文本框 61">
              <a:extLst>
                <a:ext uri="{FF2B5EF4-FFF2-40B4-BE49-F238E27FC236}">
                  <a16:creationId xmlns:a16="http://schemas.microsoft.com/office/drawing/2014/main" id="{406119DE-8217-87D0-579C-E91F764A400A}"/>
                </a:ext>
              </a:extLst>
            </p:cNvPr>
            <p:cNvSpPr txBox="1"/>
            <p:nvPr/>
          </p:nvSpPr>
          <p:spPr>
            <a:xfrm>
              <a:off x="462674" y="3170761"/>
              <a:ext cx="1995189" cy="2463955"/>
            </a:xfrm>
            <a:prstGeom prst="rect">
              <a:avLst/>
            </a:prstGeom>
            <a:noFill/>
          </p:spPr>
          <p:txBody>
            <a:bodyPr wrap="square">
              <a:spAutoFit/>
            </a:bodyPr>
            <a:lstStyle/>
            <a:p>
              <a:pPr marL="0" marR="0" lvl="0" indent="0" algn="just" defTabSz="914400" rtl="0" eaLnBrk="1" fontAlgn="ctr"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微软雅黑"/>
                  <a:ea typeface="微软雅黑"/>
                  <a:cs typeface="+mn-cs"/>
                </a:rPr>
                <a:t>整车开发和验证需要搭载电池系统同步进行，确保电池系统性能以及安全性。如在不同的品牌车辆之间进行换电，存在电池性能不匹配的问题，一旦发生安全性事故，责任难以界定。</a:t>
              </a:r>
            </a:p>
          </p:txBody>
        </p:sp>
      </p:grpSp>
      <p:grpSp>
        <p:nvGrpSpPr>
          <p:cNvPr id="63" name="组合 62">
            <a:extLst>
              <a:ext uri="{FF2B5EF4-FFF2-40B4-BE49-F238E27FC236}">
                <a16:creationId xmlns:a16="http://schemas.microsoft.com/office/drawing/2014/main" id="{B0D23A6B-EB40-4107-3212-F4D096E75B34}"/>
              </a:ext>
            </a:extLst>
          </p:cNvPr>
          <p:cNvGrpSpPr/>
          <p:nvPr/>
        </p:nvGrpSpPr>
        <p:grpSpPr>
          <a:xfrm>
            <a:off x="7407762" y="3112698"/>
            <a:ext cx="2036048" cy="3194721"/>
            <a:chOff x="462675" y="3170761"/>
            <a:chExt cx="2036048" cy="3194721"/>
          </a:xfrm>
        </p:grpSpPr>
        <p:sp>
          <p:nvSpPr>
            <p:cNvPr id="64" name="矩形 63">
              <a:extLst>
                <a:ext uri="{FF2B5EF4-FFF2-40B4-BE49-F238E27FC236}">
                  <a16:creationId xmlns:a16="http://schemas.microsoft.com/office/drawing/2014/main" id="{A3D30CBA-6EE0-A98C-2EB5-ADA7E3807E6F}"/>
                </a:ext>
              </a:extLst>
            </p:cNvPr>
            <p:cNvSpPr/>
            <p:nvPr/>
          </p:nvSpPr>
          <p:spPr>
            <a:xfrm>
              <a:off x="466725" y="3170761"/>
              <a:ext cx="2031998" cy="3194721"/>
            </a:xfrm>
            <a:prstGeom prst="rect">
              <a:avLst/>
            </a:prstGeom>
            <a:solidFill>
              <a:schemeClr val="accent2">
                <a:lumMod val="60000"/>
                <a:lumOff val="40000"/>
                <a:alpha val="5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5" name="文本框 64">
              <a:extLst>
                <a:ext uri="{FF2B5EF4-FFF2-40B4-BE49-F238E27FC236}">
                  <a16:creationId xmlns:a16="http://schemas.microsoft.com/office/drawing/2014/main" id="{B7182A3F-9593-3894-AFB2-BFAC09E11325}"/>
                </a:ext>
              </a:extLst>
            </p:cNvPr>
            <p:cNvSpPr txBox="1"/>
            <p:nvPr/>
          </p:nvSpPr>
          <p:spPr>
            <a:xfrm>
              <a:off x="462675" y="3170761"/>
              <a:ext cx="2031998" cy="2677656"/>
            </a:xfrm>
            <a:prstGeom prst="rect">
              <a:avLst/>
            </a:prstGeom>
            <a:noFill/>
          </p:spPr>
          <p:txBody>
            <a:bodyPr wrap="square">
              <a:spAutoFit/>
            </a:bodyPr>
            <a:lstStyle/>
            <a:p>
              <a:pPr marL="0" marR="0" lvl="0" indent="0" algn="just" defTabSz="914400" rtl="0" eaLnBrk="1" fontAlgn="ctr"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微软雅黑"/>
                  <a:ea typeface="微软雅黑"/>
                  <a:cs typeface="+mn-cs"/>
                </a:rPr>
                <a:t>电池寿命差异、剩余能量的差异，相同标定的电池电量因使用过程中衰减程度不同，其剩余电量不同，影响用户实际可用的续驶里程，且电池更换时如何计费、计量也是难题。</a:t>
              </a:r>
            </a:p>
          </p:txBody>
        </p:sp>
      </p:grpSp>
      <p:grpSp>
        <p:nvGrpSpPr>
          <p:cNvPr id="66" name="组合 65">
            <a:extLst>
              <a:ext uri="{FF2B5EF4-FFF2-40B4-BE49-F238E27FC236}">
                <a16:creationId xmlns:a16="http://schemas.microsoft.com/office/drawing/2014/main" id="{B8A0195B-76C2-1F51-DFE0-1C0AC20FC3F4}"/>
              </a:ext>
            </a:extLst>
          </p:cNvPr>
          <p:cNvGrpSpPr/>
          <p:nvPr/>
        </p:nvGrpSpPr>
        <p:grpSpPr>
          <a:xfrm>
            <a:off x="9726839" y="3112698"/>
            <a:ext cx="2049197" cy="3194721"/>
            <a:chOff x="466724" y="3170761"/>
            <a:chExt cx="2049197" cy="3194721"/>
          </a:xfrm>
        </p:grpSpPr>
        <p:sp>
          <p:nvSpPr>
            <p:cNvPr id="67" name="矩形 66">
              <a:extLst>
                <a:ext uri="{FF2B5EF4-FFF2-40B4-BE49-F238E27FC236}">
                  <a16:creationId xmlns:a16="http://schemas.microsoft.com/office/drawing/2014/main" id="{45B515F8-26FF-E86E-40F5-9E41059354A0}"/>
                </a:ext>
              </a:extLst>
            </p:cNvPr>
            <p:cNvSpPr/>
            <p:nvPr/>
          </p:nvSpPr>
          <p:spPr>
            <a:xfrm>
              <a:off x="466725" y="3170761"/>
              <a:ext cx="2031998" cy="3194721"/>
            </a:xfrm>
            <a:prstGeom prst="rect">
              <a:avLst/>
            </a:prstGeom>
            <a:solidFill>
              <a:schemeClr val="accent2">
                <a:lumMod val="60000"/>
                <a:lumOff val="40000"/>
                <a:alpha val="5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68" name="文本框 67">
              <a:extLst>
                <a:ext uri="{FF2B5EF4-FFF2-40B4-BE49-F238E27FC236}">
                  <a16:creationId xmlns:a16="http://schemas.microsoft.com/office/drawing/2014/main" id="{D2997283-1784-F209-7D2F-100071654CB3}"/>
                </a:ext>
              </a:extLst>
            </p:cNvPr>
            <p:cNvSpPr txBox="1"/>
            <p:nvPr/>
          </p:nvSpPr>
          <p:spPr>
            <a:xfrm>
              <a:off x="466724" y="3170761"/>
              <a:ext cx="2049197" cy="2677656"/>
            </a:xfrm>
            <a:prstGeom prst="rect">
              <a:avLst/>
            </a:prstGeom>
            <a:noFill/>
          </p:spPr>
          <p:txBody>
            <a:bodyPr wrap="square">
              <a:spAutoFit/>
            </a:bodyPr>
            <a:lstStyle/>
            <a:p>
              <a:pPr marL="0" marR="0" lvl="0" indent="0" algn="just" defTabSz="914400" rtl="0" eaLnBrk="1" fontAlgn="ctr"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微软雅黑"/>
                  <a:ea typeface="微软雅黑"/>
                  <a:cs typeface="+mn-cs"/>
                </a:rPr>
                <a:t>换电模式涉及更换出厂配置的动力电池，尤其是“车电分离”和“动力电池升级更换”将导致换电电池和</a:t>
              </a:r>
              <a:r>
                <a:rPr kumimoji="0" lang="en-US" altLang="zh-CN" sz="1400" b="0" i="0" u="none" strike="noStrike" kern="1200" cap="none" spc="0" normalizeH="0" baseline="0" noProof="0" dirty="0">
                  <a:ln>
                    <a:noFill/>
                  </a:ln>
                  <a:solidFill>
                    <a:srgbClr val="000000"/>
                  </a:solidFill>
                  <a:effectLst/>
                  <a:uLnTx/>
                  <a:uFillTx/>
                  <a:latin typeface="微软雅黑"/>
                  <a:ea typeface="微软雅黑"/>
                  <a:cs typeface="+mn-cs"/>
                </a:rPr>
                <a:t>《</a:t>
              </a:r>
              <a:r>
                <a:rPr kumimoji="0" lang="zh-CN" altLang="en-US" sz="1400" b="0" i="0" u="none" strike="noStrike" kern="1200" cap="none" spc="0" normalizeH="0" baseline="0" noProof="0" dirty="0">
                  <a:ln>
                    <a:noFill/>
                  </a:ln>
                  <a:solidFill>
                    <a:srgbClr val="000000"/>
                  </a:solidFill>
                  <a:effectLst/>
                  <a:uLnTx/>
                  <a:uFillTx/>
                  <a:latin typeface="微软雅黑"/>
                  <a:ea typeface="微软雅黑"/>
                  <a:cs typeface="+mn-cs"/>
                </a:rPr>
                <a:t>公告</a:t>
              </a:r>
              <a:r>
                <a:rPr kumimoji="0" lang="en-US" altLang="zh-CN" sz="1400" b="0" i="0" u="none" strike="noStrike" kern="1200" cap="none" spc="0" normalizeH="0" baseline="0" noProof="0" dirty="0">
                  <a:ln>
                    <a:noFill/>
                  </a:ln>
                  <a:solidFill>
                    <a:srgbClr val="000000"/>
                  </a:solidFill>
                  <a:effectLst/>
                  <a:uLnTx/>
                  <a:uFillTx/>
                  <a:latin typeface="微软雅黑"/>
                  <a:ea typeface="微软雅黑"/>
                  <a:cs typeface="+mn-cs"/>
                </a:rPr>
                <a:t>》</a:t>
              </a:r>
              <a:r>
                <a:rPr kumimoji="0" lang="zh-CN" altLang="en-US" sz="1400" b="0" i="0" u="none" strike="noStrike" kern="1200" cap="none" spc="0" normalizeH="0" baseline="0" noProof="0" dirty="0">
                  <a:ln>
                    <a:noFill/>
                  </a:ln>
                  <a:solidFill>
                    <a:srgbClr val="000000"/>
                  </a:solidFill>
                  <a:effectLst/>
                  <a:uLnTx/>
                  <a:uFillTx/>
                  <a:latin typeface="微软雅黑"/>
                  <a:ea typeface="微软雅黑"/>
                  <a:cs typeface="+mn-cs"/>
                </a:rPr>
                <a:t>上动力电池不一致，难以符合现有管理体系相关要求。</a:t>
              </a:r>
            </a:p>
          </p:txBody>
        </p:sp>
      </p:grpSp>
    </p:spTree>
    <p:extLst>
      <p:ext uri="{BB962C8B-B14F-4D97-AF65-F5344CB8AC3E}">
        <p14:creationId xmlns:p14="http://schemas.microsoft.com/office/powerpoint/2010/main" val="1035475287"/>
      </p:ext>
    </p:extLst>
  </p:cSld>
  <p:clrMapOvr>
    <a:masterClrMapping/>
  </p:clrMapOvr>
</p:sld>
</file>

<file path=ppt/theme/theme1.xml><?xml version="1.0" encoding="utf-8"?>
<a:theme xmlns:a="http://schemas.openxmlformats.org/drawingml/2006/main" name="Office 主题​​">
  <a:themeElements>
    <a:clrScheme name="报告使用">
      <a:dk1>
        <a:srgbClr val="474747"/>
      </a:dk1>
      <a:lt1>
        <a:sysClr val="window" lastClr="FFFFFF"/>
      </a:lt1>
      <a:dk2>
        <a:srgbClr val="B5D3E3"/>
      </a:dk2>
      <a:lt2>
        <a:srgbClr val="DDDDDD"/>
      </a:lt2>
      <a:accent1>
        <a:srgbClr val="89B9D4"/>
      </a:accent1>
      <a:accent2>
        <a:srgbClr val="A6B727"/>
      </a:accent2>
      <a:accent3>
        <a:srgbClr val="F59E00"/>
      </a:accent3>
      <a:accent4>
        <a:srgbClr val="B4B4B4"/>
      </a:accent4>
      <a:accent5>
        <a:srgbClr val="B77600"/>
      </a:accent5>
      <a:accent6>
        <a:srgbClr val="418AB3"/>
      </a:accent6>
      <a:hlink>
        <a:srgbClr val="306786"/>
      </a:hlink>
      <a:folHlink>
        <a:srgbClr val="6E6E6E"/>
      </a:folHlink>
    </a:clrScheme>
    <a:fontScheme name="报告使用">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报告使用">
      <a:dk1>
        <a:srgbClr val="000000"/>
      </a:dk1>
      <a:lt1>
        <a:srgbClr val="FFFFFF"/>
      </a:lt1>
      <a:dk2>
        <a:srgbClr val="778495"/>
      </a:dk2>
      <a:lt2>
        <a:srgbClr val="F0F0F0"/>
      </a:lt2>
      <a:accent1>
        <a:srgbClr val="BD374A"/>
      </a:accent1>
      <a:accent2>
        <a:srgbClr val="6A868F"/>
      </a:accent2>
      <a:accent3>
        <a:srgbClr val="31778E"/>
      </a:accent3>
      <a:accent4>
        <a:srgbClr val="D6C88B"/>
      </a:accent4>
      <a:accent5>
        <a:srgbClr val="D66E49"/>
      </a:accent5>
      <a:accent6>
        <a:srgbClr val="649EB2"/>
      </a:accent6>
      <a:hlink>
        <a:srgbClr val="BD374A"/>
      </a:hlink>
      <a:folHlink>
        <a:srgbClr val="BFBFBF"/>
      </a:folHlink>
    </a:clrScheme>
    <a:fontScheme name="报告使用">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报告使用">
      <a:dk1>
        <a:srgbClr val="474747"/>
      </a:dk1>
      <a:lt1>
        <a:sysClr val="window" lastClr="FFFFFF"/>
      </a:lt1>
      <a:dk2>
        <a:srgbClr val="B5D3E3"/>
      </a:dk2>
      <a:lt2>
        <a:srgbClr val="DDDDDD"/>
      </a:lt2>
      <a:accent1>
        <a:srgbClr val="89B9D4"/>
      </a:accent1>
      <a:accent2>
        <a:srgbClr val="A6B727"/>
      </a:accent2>
      <a:accent3>
        <a:srgbClr val="F59E00"/>
      </a:accent3>
      <a:accent4>
        <a:srgbClr val="B4B4B4"/>
      </a:accent4>
      <a:accent5>
        <a:srgbClr val="B77600"/>
      </a:accent5>
      <a:accent6>
        <a:srgbClr val="418AB3"/>
      </a:accent6>
      <a:hlink>
        <a:srgbClr val="306786"/>
      </a:hlink>
      <a:folHlink>
        <a:srgbClr val="6E6E6E"/>
      </a:folHlink>
    </a:clrScheme>
    <a:fontScheme name="报告使用">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报告使用">
    <a:dk1>
      <a:srgbClr val="5F5F5F"/>
    </a:dk1>
    <a:lt1>
      <a:sysClr val="window" lastClr="FFFFFF"/>
    </a:lt1>
    <a:dk2>
      <a:srgbClr val="D7E7F0"/>
    </a:dk2>
    <a:lt2>
      <a:srgbClr val="DDDDDD"/>
    </a:lt2>
    <a:accent1>
      <a:srgbClr val="89B9D4"/>
    </a:accent1>
    <a:accent2>
      <a:srgbClr val="A6B727"/>
    </a:accent2>
    <a:accent3>
      <a:srgbClr val="F59E00"/>
    </a:accent3>
    <a:accent4>
      <a:srgbClr val="B4B4B4"/>
    </a:accent4>
    <a:accent5>
      <a:srgbClr val="B77600"/>
    </a:accent5>
    <a:accent6>
      <a:srgbClr val="418AB3"/>
    </a:accent6>
    <a:hlink>
      <a:srgbClr val="306786"/>
    </a:hlink>
    <a:folHlink>
      <a:srgbClr val="6E6E6E"/>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报告使用">
    <a:dk1>
      <a:srgbClr val="5F5F5F"/>
    </a:dk1>
    <a:lt1>
      <a:sysClr val="window" lastClr="FFFFFF"/>
    </a:lt1>
    <a:dk2>
      <a:srgbClr val="D7E7F0"/>
    </a:dk2>
    <a:lt2>
      <a:srgbClr val="DDDDDD"/>
    </a:lt2>
    <a:accent1>
      <a:srgbClr val="89B9D4"/>
    </a:accent1>
    <a:accent2>
      <a:srgbClr val="A6B727"/>
    </a:accent2>
    <a:accent3>
      <a:srgbClr val="F59E00"/>
    </a:accent3>
    <a:accent4>
      <a:srgbClr val="B4B4B4"/>
    </a:accent4>
    <a:accent5>
      <a:srgbClr val="B77600"/>
    </a:accent5>
    <a:accent6>
      <a:srgbClr val="418AB3"/>
    </a:accent6>
    <a:hlink>
      <a:srgbClr val="306786"/>
    </a:hlink>
    <a:folHlink>
      <a:srgbClr val="6E6E6E"/>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报告使用">
    <a:dk1>
      <a:srgbClr val="5F5F5F"/>
    </a:dk1>
    <a:lt1>
      <a:sysClr val="window" lastClr="FFFFFF"/>
    </a:lt1>
    <a:dk2>
      <a:srgbClr val="D7E7F0"/>
    </a:dk2>
    <a:lt2>
      <a:srgbClr val="DDDDDD"/>
    </a:lt2>
    <a:accent1>
      <a:srgbClr val="89B9D4"/>
    </a:accent1>
    <a:accent2>
      <a:srgbClr val="A6B727"/>
    </a:accent2>
    <a:accent3>
      <a:srgbClr val="F59E00"/>
    </a:accent3>
    <a:accent4>
      <a:srgbClr val="B4B4B4"/>
    </a:accent4>
    <a:accent5>
      <a:srgbClr val="B77600"/>
    </a:accent5>
    <a:accent6>
      <a:srgbClr val="418AB3"/>
    </a:accent6>
    <a:hlink>
      <a:srgbClr val="306786"/>
    </a:hlink>
    <a:folHlink>
      <a:srgbClr val="6E6E6E"/>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报告使用">
    <a:dk1>
      <a:srgbClr val="5F5F5F"/>
    </a:dk1>
    <a:lt1>
      <a:sysClr val="window" lastClr="FFFFFF"/>
    </a:lt1>
    <a:dk2>
      <a:srgbClr val="D7E7F0"/>
    </a:dk2>
    <a:lt2>
      <a:srgbClr val="DDDDDD"/>
    </a:lt2>
    <a:accent1>
      <a:srgbClr val="89B9D4"/>
    </a:accent1>
    <a:accent2>
      <a:srgbClr val="A6B727"/>
    </a:accent2>
    <a:accent3>
      <a:srgbClr val="F59E00"/>
    </a:accent3>
    <a:accent4>
      <a:srgbClr val="B4B4B4"/>
    </a:accent4>
    <a:accent5>
      <a:srgbClr val="B77600"/>
    </a:accent5>
    <a:accent6>
      <a:srgbClr val="418AB3"/>
    </a:accent6>
    <a:hlink>
      <a:srgbClr val="306786"/>
    </a:hlink>
    <a:folHlink>
      <a:srgbClr val="6E6E6E"/>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自定义 中重卡">
    <a:dk1>
      <a:srgbClr val="000000"/>
    </a:dk1>
    <a:lt1>
      <a:srgbClr val="FFFFFF"/>
    </a:lt1>
    <a:dk2>
      <a:srgbClr val="768395"/>
    </a:dk2>
    <a:lt2>
      <a:srgbClr val="F0F0F0"/>
    </a:lt2>
    <a:accent1>
      <a:srgbClr val="8B1F1D"/>
    </a:accent1>
    <a:accent2>
      <a:srgbClr val="E9CFA6"/>
    </a:accent2>
    <a:accent3>
      <a:srgbClr val="2F3652"/>
    </a:accent3>
    <a:accent4>
      <a:srgbClr val="B8BFD9"/>
    </a:accent4>
    <a:accent5>
      <a:srgbClr val="CCC9C3"/>
    </a:accent5>
    <a:accent6>
      <a:srgbClr val="ED7978"/>
    </a:accent6>
    <a:hlink>
      <a:srgbClr val="D0AF82"/>
    </a:hlink>
    <a:folHlink>
      <a:srgbClr val="88ABDA"/>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3232</TotalTime>
  <Words>2160</Words>
  <Application>Microsoft Office PowerPoint</Application>
  <PresentationFormat>宽屏</PresentationFormat>
  <Paragraphs>226</Paragraphs>
  <Slides>16</Slides>
  <Notes>1</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16</vt:i4>
      </vt:variant>
    </vt:vector>
  </HeadingPairs>
  <TitlesOfParts>
    <vt:vector size="29" baseType="lpstr">
      <vt:lpstr>等线</vt:lpstr>
      <vt:lpstr>微软雅黑</vt:lpstr>
      <vt:lpstr>微软雅黑 Heavy</vt:lpstr>
      <vt:lpstr>微软雅黑 Semibold</vt:lpstr>
      <vt:lpstr>Arial</vt:lpstr>
      <vt:lpstr>Arial Black</vt:lpstr>
      <vt:lpstr>Arial Narrow</vt:lpstr>
      <vt:lpstr>Calibri</vt:lpstr>
      <vt:lpstr>Century Gothic</vt:lpstr>
      <vt:lpstr>Wingdings</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SG</cp:lastModifiedBy>
  <cp:revision>534</cp:revision>
  <dcterms:created xsi:type="dcterms:W3CDTF">2024-04-07T11:46:32Z</dcterms:created>
  <dcterms:modified xsi:type="dcterms:W3CDTF">2024-11-06T03:08:04Z</dcterms:modified>
</cp:coreProperties>
</file>