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6"/>
  </p:notesMasterIdLst>
  <p:sldIdLst>
    <p:sldId id="257" r:id="rId3"/>
    <p:sldId id="293" r:id="rId4"/>
    <p:sldId id="331" r:id="rId5"/>
    <p:sldId id="386" r:id="rId6"/>
    <p:sldId id="387" r:id="rId7"/>
    <p:sldId id="388" r:id="rId8"/>
    <p:sldId id="393" r:id="rId9"/>
    <p:sldId id="385" r:id="rId10"/>
    <p:sldId id="389" r:id="rId11"/>
    <p:sldId id="390" r:id="rId12"/>
    <p:sldId id="394" r:id="rId13"/>
    <p:sldId id="391" r:id="rId14"/>
    <p:sldId id="311" r:id="rId15"/>
  </p:sldIdLst>
  <p:sldSz cx="9144000" cy="5143500" type="screen16x9"/>
  <p:notesSz cx="6858000" cy="9144000"/>
  <p:custDataLst>
    <p:tags r:id="rId1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68"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2024-10-23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2024-10-23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6C82B9AD-A61F-19CA-87D3-C2865BEA0898}"/>
              </a:ext>
            </a:extLst>
          </p:cNvPr>
          <p:cNvPicPr>
            <a:picLocks noChangeAspect="1"/>
          </p:cNvPicPr>
          <p:nvPr userDrawn="1"/>
        </p:nvPicPr>
        <p:blipFill>
          <a:blip r:embed="rId4"/>
          <a:stretch>
            <a:fillRect/>
          </a:stretch>
        </p:blipFill>
        <p:spPr>
          <a:xfrm>
            <a:off x="7533737" y="116401"/>
            <a:ext cx="1505762" cy="323068"/>
          </a:xfrm>
          <a:prstGeom prst="rect">
            <a:avLst/>
          </a:prstGeom>
        </p:spPr>
      </p:pic>
      <p:pic>
        <p:nvPicPr>
          <p:cNvPr id="10" name="图片 9">
            <a:extLst>
              <a:ext uri="{FF2B5EF4-FFF2-40B4-BE49-F238E27FC236}">
                <a16:creationId xmlns:a16="http://schemas.microsoft.com/office/drawing/2014/main" id="{B1F0ECE3-10BC-85DD-A837-CC93BABA6EA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233" y="4049582"/>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2024-10-23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2024-10-23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更多内容敬请关注乘联分会官网及公众号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80AF9F91-6EAB-CD3A-4E6E-5B4F7A0BAA4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2024-10-23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AA22CC20-A49B-8D8F-B52B-23B6C1665F54}"/>
              </a:ext>
            </a:extLst>
          </p:cNvPr>
          <p:cNvPicPr>
            <a:picLocks noChangeAspect="1"/>
          </p:cNvPicPr>
          <p:nvPr userDrawn="1"/>
        </p:nvPicPr>
        <p:blipFill>
          <a:blip r:embed="rId2"/>
          <a:stretch>
            <a:fillRect/>
          </a:stretch>
        </p:blipFill>
        <p:spPr>
          <a:xfrm>
            <a:off x="7785066" y="288037"/>
            <a:ext cx="1142382" cy="245103"/>
          </a:xfrm>
          <a:prstGeom prst="rect">
            <a:avLst/>
          </a:prstGeom>
        </p:spPr>
      </p:pic>
      <p:pic>
        <p:nvPicPr>
          <p:cNvPr id="11" name="图片 10">
            <a:extLst>
              <a:ext uri="{FF2B5EF4-FFF2-40B4-BE49-F238E27FC236}">
                <a16:creationId xmlns:a16="http://schemas.microsoft.com/office/drawing/2014/main" id="{A9FC8822-51A5-446A-1EDE-EBCC5C573554}"/>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28ABEAD8-B739-56FC-348D-09DB7B338349}"/>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578ECCD2-9636-7BE2-3F8D-BC5753C0FB5F}"/>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6901CF77-FE4A-879E-FE53-00DFB2ADD880}"/>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78BE9A8A-9560-D461-7A0E-2F4299377FB3}"/>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AD5B4258-6A95-9CB2-15B7-9562DEA13E82}"/>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2024-10-23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2024-10-23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2024-10-23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2024-10-23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2024-10-23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2024-10-23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2024-10-23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2B2D98B3-F719-6F4C-B43A-EA73EB1383A1}"/>
              </a:ext>
            </a:extLst>
          </p:cNvPr>
          <p:cNvGraphicFramePr>
            <a:graphicFrameLocks noChangeAspect="1"/>
          </p:cNvGraphicFramePr>
          <p:nvPr userDrawn="1">
            <p:custDataLst>
              <p:tags r:id="rId13"/>
            </p:custDataLst>
            <p:extLst>
              <p:ext uri="{D42A27DB-BD31-4B8C-83A1-F6EECF244321}">
                <p14:modId xmlns:p14="http://schemas.microsoft.com/office/powerpoint/2010/main" val="16502900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2024-10-23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B27A92FA-3F21-5EC2-B260-66CA9CDC1FA9}"/>
              </a:ext>
            </a:extLst>
          </p:cNvPr>
          <p:cNvGraphicFramePr>
            <a:graphicFrameLocks noChangeAspect="1"/>
          </p:cNvGraphicFramePr>
          <p:nvPr userDrawn="1">
            <p:custDataLst>
              <p:tags r:id="rId13"/>
            </p:custDataLst>
            <p:extLst>
              <p:ext uri="{D42A27DB-BD31-4B8C-83A1-F6EECF244321}">
                <p14:modId xmlns:p14="http://schemas.microsoft.com/office/powerpoint/2010/main" val="20897580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2024-10-23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10</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关于进一步全面深化改革</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推进汽车产业高质量发展的政策建议</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关于对下一步国家汽车相关政策的意见建议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建议优化汽车财税和金融政策（</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深化财税体制改革。健全有利于高质量发展、社会公平、市场统一的税收制度，优化税制结构。研究同新业态相适应的税收制度。全面落实税收法定原则，规范税收优惠政策，完善对重点领域和关键环节支持机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中央政治局会议强调，要加大财政货币政策逆周期调节力度，保证必要的财政支出。要把促消费和惠民生结合起来，促进中低收入群体增收，提升消费结构。要抓住重点、主动作为，有效落实存量政策，加力推出增量政策，进一步提高政策措施的针对性、有效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日国务院常务会议提出，要根据形势变化，及时研究新的增量政策。要深入开展调查研究，注重听取各方面意见，不断优化完善政策举措。</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我国汽车税收在筹集财政收入、引导节能与新能源汽车消费等方面发挥了重要作用。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为进一步推动汽车税制优化提供了契机。目前的汽车税收体系是过去基于燃油车来设计的，购买传统燃油车需要缴纳车辆增值税、车辆消费税、车辆购置税和车船使用税；购买纯电动乘用车可享受车辆购置税优惠政策，也不需要缴纳相应的消费税、车船税。因此，购买传统燃油车的消费者税负较重。</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关于对下一步国家汽车相关政策的意见建议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建议优化汽车财税和金融政策（</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车辆购置税是由车辆购置附加费演变而来。上世纪八十年代，在物资匮乏的时代背景下，国家为了严控社会集团购买力，专门设立的一项费用，作为专项用于国家公路建设的政府性基金，一直延续至今。目前车辆购置税专款专用尚且严重不足，建议国家对该基金逐步过渡到由国家财政承担。同时建议车辆购置税应实行差别税率，鼓励消费者购买和使用污染少、油耗省的节能汽车和新能源汽车。</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提出，深化金融体制改革。积极发展科技金融、绿色金融、普惠金融、养老金融、数字金融，加强对重大战略、重点领域、薄弱环节的优质金融服务。健全服务实体经济的激励约束机制。</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月以来，中国人民银行、国家金融监管总局，先后发布实施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关于调整汽车贷款有关政策的通知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关于促进非银行金融机构支持大规模设备更新和消费品以旧换新行动的通知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加大汽车消费金融支持力度，对推动汽车以旧换新、稳定和扩大汽车消费起到了助推作用。下一步，建议国家有关部门加大对汽车产业科技创新、关键技术公关方面的金融支持力度，例如，为汽车电动化、智能化、网联化所需高端芯片的基础研究提供资金支持，解决国内汽车芯片企业融资难问题。</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关于对下一步国家汽车相关政策的意见建议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建议加大对提升汽车产品国际市场竞争力的支持力度</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日，海关总署公布的最新数据显示，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年我国汽车出口量为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522.1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57.4%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，跃升至世界第一大汽车出口国。据中国汽车工业协会统计，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月，汽车整车出口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431.2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。其中新能源汽车出口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。但是，中国品牌汽车出口总体上仍处于初级阶段，缺乏强势品牌，贸易出口多、当地建厂少。</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关于推动外贸稳规模优结构的意见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。其中提出，培育汽车出口优势。意见明确要引导汽车企业与航运企业签订中长期协议，为汽车企业在海外提供金融支持，各地方进一步支持汽车企业建立和完善国际营销服务体系。</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日，商务部等九部委联合印发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关于支持新能源汽车贸易合作健康发展的意见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提出，提升国际化经营能力和水平，健全国际物流体系，加强金融支持，优化贸易促进活动，营造良好贸易环境，增强风险防范能力，共六个方面十八项具体政策措施，并明确了部门职责分工。但是，这些政策措施是否完全落到实处有待跟踪调研。因此，建议商务部在调研基础上进一步加大对提升汽车产品国际市场竞争力的支持力度。</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CD5CF84-700B-348E-3C68-6415F2837860}"/>
              </a:ext>
            </a:extLst>
          </p:cNvPr>
          <p:cNvGraphicFramePr>
            <a:graphicFrameLocks noChangeAspect="1"/>
          </p:cNvGraphicFramePr>
          <p:nvPr>
            <p:custDataLst>
              <p:tags r:id="rId1"/>
            </p:custDataLst>
            <p:extLst>
              <p:ext uri="{D42A27DB-BD31-4B8C-83A1-F6EECF244321}">
                <p14:modId xmlns:p14="http://schemas.microsoft.com/office/powerpoint/2010/main" val="18901416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31353" y="817688"/>
            <a:ext cx="869230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日，党的二十届三中全会通过的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中共中央关于进一步全面深化改革、推进中国式现代化的决定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科学谋划了围绕中国式现代化进一步全面深化改革的总体安排，明确了进一步全面深化改革的指导思想、总目标、重大原则，是指导新征程上进一步全面深化改革的纲领性文件，是新起点上推动全面深化改革向广度和深度进军的又一次总动员、总部署。</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习近平总书记在对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所作说明中指出，深化经济体制改革仍是进一步全面深化改革的重点，主要任务是完善有利于推动高质量发展的体制机制，塑造发展新动能新优势，坚持和落实“两个毫不动摇”，构建全国统一大市场，完善市场经济基础制度。决定稿围绕处理好政府和市场关系这个核心问题，把构建高水平社会主义市场经济体制摆在突出位置，对经济体制改革重点领域和关键环节作出部署；对健全推动经济高质量发展体制机制、促进新质生产力发展作出部署；对健全宏观经济治理体系作出部署。提出完善国家战略规划体系和政策统筹协调机制。</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汽车产业是我国国民经济的重要支柱产业，应以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精神为引领，进一步全面深化改革，促进汽车产业高质量发展，全面推进汽车强国建设。为此，对下一步国家汽车相关政策提出意见建议。</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6EDD0A5-B60E-6318-143C-6F4B8741C6DB}"/>
              </a:ext>
            </a:extLst>
          </p:cNvPr>
          <p:cNvGraphicFramePr>
            <a:graphicFrameLocks noChangeAspect="1"/>
          </p:cNvGraphicFramePr>
          <p:nvPr>
            <p:custDataLst>
              <p:tags r:id="rId1"/>
            </p:custDataLst>
            <p:extLst>
              <p:ext uri="{D42A27DB-BD31-4B8C-83A1-F6EECF244321}">
                <p14:modId xmlns:p14="http://schemas.microsoft.com/office/powerpoint/2010/main" val="16314149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98016" cy="3991862"/>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进一步全面深化改革是促进汽车产业高质量发展的关键</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明确了进一步全面深化改革的重要性、必要性、指导思想、总目标和</a:t>
            </a:r>
            <a:r>
              <a:rPr lang="zh-CN" altLang="en-US" sz="1600" dirty="0"/>
              <a:t>原则</a:t>
            </a:r>
            <a:r>
              <a:rPr lang="zh-CN" altLang="en-US" sz="1500" dirty="0">
                <a:latin typeface="微软雅黑" panose="020B0503020204020204" pitchFamily="34" charset="-122"/>
                <a:ea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出，改革开放是党和人民事业大踏步赶上时代的重要法宝。当前和今后一个时期是以中国式现代化全面推进强国建设、民族复兴伟业的关键时期。中国式现代化是在改革开放中不断推进的，也必将在改革开放中开辟广阔前景。面对纷繁复杂的国际国内形势，面对新一轮科技革命和产业变革，面对人民群众新期待，必须继续把改革推向前进。必须自觉把改革摆在更加突出位置，紧紧围绕推进中国式现代化进一步全面深化改革。我国汽车产业发展得益于持续地深化改革、对外开放才不断取得了显著成绩。过去一段时期，国家不断制定和完善汽车产业发展规划，直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月发布实施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不断完善对汽车产业技术进步和市场发展的支持政策。同时，汽车产业对外资开放的准入政策不断放宽，直到完全取消限制。一系列深化改革的举措，激发了我国汽车产业发展活力，壮大了产业实力，铸就了我国新能源汽车全球领先的竞争力。汽车产业的未来发展，必须要进一步全面深化改革，汽车整车和零部件生产企业一定要承担起推进中国式现代化的重要力量。</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落实二十届三中全会精神对汽车产业高质量发展的要求分析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6D5A2A2-7F3B-AFF2-44EF-9B3E6655023D}"/>
              </a:ext>
            </a:extLst>
          </p:cNvPr>
          <p:cNvGraphicFramePr>
            <a:graphicFrameLocks noChangeAspect="1"/>
          </p:cNvGraphicFramePr>
          <p:nvPr>
            <p:custDataLst>
              <p:tags r:id="rId1"/>
            </p:custDataLst>
            <p:extLst>
              <p:ext uri="{D42A27DB-BD31-4B8C-83A1-F6EECF244321}">
                <p14:modId xmlns:p14="http://schemas.microsoft.com/office/powerpoint/2010/main" val="21447973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98016" cy="4078039"/>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构建高水平社会主义市场经济体制是汽车业高质量发展的基础</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出，高水平社会主义市场经济体制是中国式现代化的重要保障。必须更好发挥市场机制作用，创造更加公平、更有活力的市场环境，实现资源配置效率最优化和效益最大化，既“放得活”又“管得住”，更好维护市场秩序、弥补市场失灵，畅通国民经济循环，激发全社会内生动力和创新活力。构建全国统一大市场。推动市场基础制度规则统一、市场监管公平统一、市场设施高标准联通。加强公平竞争审查刚性约束，强化反垄断和反不正当竞争，清理和废除妨碍全国统一市场和公平竞争的各种规定和做法。完善扩大消费长效机制，减少限制性措施，合理增加公共消费，积极推进首发经济。</a:t>
            </a:r>
            <a:r>
              <a:rPr lang="zh-CN" altLang="en-US" sz="1600" dirty="0"/>
              <a:t>通过建设高水平社会主义市场经济体制，进一步激发市场活力和提高效率，是汽车产业发展的必由之路，也是未来破解发展中的难题，持续优化、提升汽车市场活力的一个重要支点。目前汽车消费正逐步进入存量结构调整阶段，其特征是以置换升级、技术进步、绿色发展带动存量市场进行结构调整。汽车产业是国际化程度较高的产业，创造更加公平、更有活力的市场环境，持续对外开放对于汽车产业发展具有显著作用。</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落实二十届三中全会精神对汽车产业高质量发展的要求分析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F03553E5-65F9-7F35-5389-4C93F5B9F09A}"/>
              </a:ext>
            </a:extLst>
          </p:cNvPr>
          <p:cNvGraphicFramePr>
            <a:graphicFrameLocks noChangeAspect="1"/>
          </p:cNvGraphicFramePr>
          <p:nvPr>
            <p:custDataLst>
              <p:tags r:id="rId1"/>
            </p:custDataLst>
            <p:extLst>
              <p:ext uri="{D42A27DB-BD31-4B8C-83A1-F6EECF244321}">
                <p14:modId xmlns:p14="http://schemas.microsoft.com/office/powerpoint/2010/main" val="3000945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98016"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发展新质生产力是推动汽车产业高质量发展的内在要求和重要着力点</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出，健全因地制宜发展新质生产力体制机制。推动技术革命性突破、生产要素创新性配置、产业深度转型升级，推动劳动者、劳动资料、劳动对象优化组合和更新跃升，催生新产业、新模式、新动能，发展以高技术、高效能、高质量为特征的生产力。健全相关规则和政策，加快形成同新质生产力更相适应的生产关系，促进各类先进生产要素向发展新质生产力集聚，大幅提升全要素生产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日，习近平总书记在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求是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杂志发表署名文章提出“发展新质生产力是推动高质量发展的内在要求和重要着力点”。李强总理在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北京国际汽车展览会调研时指出，要深入落实习近平总书记关于推动汽车产业高质量发展的重要指示精神，大力发展智能网联新能源汽车，坚持以科技创新引领产业创新，深化拓展开放合作，促进汽车产业高端化、智能化、绿色化升级，更好满足和创造市场需求。新质生产力的重要内涵，是科技创新推动产业转型发展。我国新能源汽车、智能网联汽车等均是新质生产力的代表。智能网联新能源汽车作为我国战略性新兴产业，是汽车产业发展新质生产力的重要引擎。因此，要加快汽车科技创新与产业创新协同发展。</a:t>
            </a: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落实二十届三中全会精神对汽车产业高质量发展的要求分析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BB2D694-C7CE-556E-86C6-22E08D423B6F}"/>
              </a:ext>
            </a:extLst>
          </p:cNvPr>
          <p:cNvGraphicFramePr>
            <a:graphicFrameLocks noChangeAspect="1"/>
          </p:cNvGraphicFramePr>
          <p:nvPr>
            <p:custDataLst>
              <p:tags r:id="rId1"/>
            </p:custDataLst>
            <p:extLst>
              <p:ext uri="{D42A27DB-BD31-4B8C-83A1-F6EECF244321}">
                <p14:modId xmlns:p14="http://schemas.microsoft.com/office/powerpoint/2010/main" val="16438129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98016"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实施扩大内需战略对促进汽车消费和产业发展具有重要意义</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出，构建全国统一大市场。推动市场基础制度规则统一、市场监管公平统一、市场设施高标准联通。加强公平竞争审查刚性约束，清理和废除妨碍全国统一市场和公平竞争的各种规定和做法。完善要素市场制度和规则，推动生产要素畅通流动、各类资源高效配置、市场潜力充分释放。完善扩大消费长效机制，减少限制性措施，合理增加公共消费，积极推进首发经济。完善市场准入制度，优化新业态、新领域市场准入环境。扩大国内需求特别是消费需求，增强国内大循环的内生动力和可靠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日，中共中央 国务院印发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扩大内需战略规划纲要（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释放出行消费潜力。优化城市交通网络布局，大力发展智慧交通。推动汽车消费由购买管理向使用管理转变。推进汽车电动化、网联化、智能化，加强停车场、充电桩、换电站、加氢站等配套设施建设。便利二手车交易。促进汽车消费对提振内需消费、稳定工业和经济发展具有重要意义。目前国内汽车市场仍面临有效需求不足、社会预期偏弱等挑战，市场需求和企业利润增长乏力。因此，汽车行业应积极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精神，通过扩大市场促进企业经济持续增长。</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落实二十届三中全会精神对汽车产业高质量发展的要求分析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F035026F-BE58-A64C-8000-40406C29A066}"/>
              </a:ext>
            </a:extLst>
          </p:cNvPr>
          <p:cNvGraphicFramePr>
            <a:graphicFrameLocks noChangeAspect="1"/>
          </p:cNvGraphicFramePr>
          <p:nvPr>
            <p:custDataLst>
              <p:tags r:id="rId1"/>
            </p:custDataLst>
            <p:extLst>
              <p:ext uri="{D42A27DB-BD31-4B8C-83A1-F6EECF244321}">
                <p14:modId xmlns:p14="http://schemas.microsoft.com/office/powerpoint/2010/main" val="37949116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98016"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健全绿色低碳发展机制为汽车行业绿色低碳发展指明了方向</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出，健全绿色低碳发展机制。实施支持绿色低碳发展的财税、金融、投资、价格政策和标准体系，发展绿色低碳产业，健全绿色消费激励机制，促进绿色低碳循环发展经济体系建设。完善资源总量管理和全面节约制度，健全废弃物循环利用体系。构建碳排放统计核算体系、产品碳标识认证制度、产品碳足迹管理体系，健全碳市场交易制度、温室气体自愿减排交易制度，积极稳妥推进碳达峰碳中和。同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还在健全促进实体经济和数字经济深度融合制度中提出，加快推进新型工业化，培育壮大先进制造业集群，推动制造业高端化、智能化、绿色化发展。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月，工信部等三部委联合印发的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工业领域碳达峰实施方案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为汽车行业绿色低碳发展指明了方向。当前，我国汽车产业绿色低碳转型，仍面临来自国内国际的双重制约。国内政策标准体系尚不完善、发展基础较为薄弱；国际方面，发达国家正在以碳为核心构筑新的竞争门槛与贸易壁垒，亟需加强与国际相关标准法规的协调互认工作。因此，必须加快推进汽车产业低碳转型，推动车用能源绿色低碳转型、加快绿色供应链体系建设，不断提升汽车产品绿色低碳竞争优势。</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落实二十届三中全会精神对汽车产业高质量发展的要求分析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24751B1-751B-A5DE-201E-F32F69C88658}"/>
              </a:ext>
            </a:extLst>
          </p:cNvPr>
          <p:cNvGraphicFramePr>
            <a:graphicFrameLocks noChangeAspect="1"/>
          </p:cNvGraphicFramePr>
          <p:nvPr>
            <p:custDataLst>
              <p:tags r:id="rId1"/>
            </p:custDataLst>
            <p:extLst>
              <p:ext uri="{D42A27DB-BD31-4B8C-83A1-F6EECF244321}">
                <p14:modId xmlns:p14="http://schemas.microsoft.com/office/powerpoint/2010/main" val="12075158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86999" cy="3991862"/>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建议继续实施汽车以旧换新和报废更新政策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今年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月份以来，国务院和有关部委先后发布实施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推动大规模设备更新和消费品以旧换新行动方案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600" dirty="0"/>
              <a:t>《</a:t>
            </a:r>
            <a:r>
              <a:rPr lang="zh-CN" altLang="en-US" sz="1600" dirty="0"/>
              <a:t>推动消费品以旧换新行动方案</a:t>
            </a:r>
            <a:r>
              <a:rPr lang="en-US" altLang="zh-CN" sz="1600" dirty="0"/>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关于加力支持大规模设备更新和消费品以旧换新的若干措施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新能源城市公交车及动力电池更新补贴实施细则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关于实施老旧营运货车报废更新的通知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关于进一步做好汽车以旧换新有关工作的通知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等促进汽车消费的政策措施。各省市给予财政补贴、优化限购、促进二手车交易、优化交易流程等举措扶持汽车消费。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月，全国汽车产销分别完成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2147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2157.1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831.6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832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；新能源汽车新车销量达到汽车新车总销量的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38.6%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日零时，全国汽车以旧换新信息平台已收到汽车报废更新补贴申请超过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万份，平台登记注册用户数超过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万个，补贴申请量保持快速增长态势。汽车消费占到我国全社会消费的十分之一，有关方面预计，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年国内汽车换购比例达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年进一步攀升至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，未来三年换购成为拉动汽车消费增长的重要动力。因此，建议今后两年国家有关部委继续实施汽车以旧换新和报废更新政策。</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关于对下一步国家汽车相关政策的意见建议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关于对下一步国家汽车相关政策的意见建议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建议完善燃料电池汽车产业相关管理和加大政策支持力度</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关于完善新能源汽车推广应用财政补贴政策的通知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。通知中提出，调整补贴方式，开展燃料电池汽车示范应用。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日，财政部等五部门联合发布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，采取“以奖代补”方式，对入围示范的城市群按照其目标完成情况给予奖励，并于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年批复京津冀、上海、广东、郑州、河北等五个城市群启动示范工作。 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底，我国燃料电池汽车累计产销量分别为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22682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22229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辆，仅完成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年保有量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万辆目标的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45.36%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月，我国燃料电池汽车产销量分别完成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4188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4133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40.6%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。目前，我国燃料电池汽车技术要求依据示范政策更新和完善，生产成本下降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上，产业链供应链逐步完善，车用氢能供给体系初步建立，已经进入快速发展阶段。下一步，我国燃料电池汽车产业需要改进燃料电池电堆的材料、结构和生产工艺，增强其使用稳定性，延长使用寿命；需要探究延长续航里程的技术，从而保证用户获得良好的体验；需要进一步降低制造和使用成本，提高产品市场竞争力。因此，建议完善燃料电池汽车产业相关管理，加大政策支持力度。</a:t>
            </a: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852</TotalTime>
  <Words>3282</Words>
  <Application>Microsoft Office PowerPoint</Application>
  <PresentationFormat>全屏显示(16:9)</PresentationFormat>
  <Paragraphs>57</Paragraphs>
  <Slides>13</Slides>
  <Notes>13</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13</vt:i4>
      </vt:variant>
    </vt:vector>
  </HeadingPairs>
  <TitlesOfParts>
    <vt:vector size="22"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284</cp:revision>
  <dcterms:created xsi:type="dcterms:W3CDTF">2017-08-15T01:04:00Z</dcterms:created>
  <dcterms:modified xsi:type="dcterms:W3CDTF">2024-10-23T07:37:30Z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