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29">
          <p15:clr>
            <a:srgbClr val="A4A3A4"/>
          </p15:clr>
        </p15:guide>
        <p15:guide id="3" orient="horz" pos="3769">
          <p15:clr>
            <a:srgbClr val="A4A3A4"/>
          </p15:clr>
        </p15:guide>
        <p15:guide id="4" pos="3840">
          <p15:clr>
            <a:srgbClr val="A4A3A4"/>
          </p15:clr>
        </p15:guide>
        <p15:guide id="5" pos="4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9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68" y="57"/>
      </p:cViewPr>
      <p:guideLst>
        <p:guide orient="horz" pos="2220"/>
        <p:guide orient="horz" pos="529"/>
        <p:guide orient="horz" pos="3769"/>
        <p:guide pos="3840"/>
        <p:guide pos="4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63.7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C-4345-B73A-02145BB9698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-0.113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90C-4345-B73A-02145BB9698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58.202599999999997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53-4824-A638-7551D40A5F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53-4824-A638-7551D40A5F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-0.154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553-4824-A638-7551D40A5F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altLang="en-US"/>
              <a:t>年</a:t>
            </a:r>
            <a:r>
              <a:rPr lang="en-US" altLang="zh-CN"/>
              <a:t>-2024</a:t>
            </a:r>
            <a:r>
              <a:rPr altLang="en-US"/>
              <a:t>年进口汽车月度销量表</a:t>
            </a:r>
          </a:p>
          <a:p>
            <a:pPr defTabSz="914400">
              <a:defRPr/>
            </a:pPr>
            <a:r>
              <a:rPr lang="en-US" altLang="zh-CN"/>
              <a:t>                                                               </a:t>
            </a:r>
            <a:r>
              <a:rPr altLang="en-US"/>
              <a:t>单位：万辆</a:t>
            </a:r>
            <a:endParaRPr lang="en-US" altLang="zh-CN"/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C4-4644-AEE5-CB34B0499BEA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D1C4-4644-AEE5-CB34B0499BEA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1C4-4644-AEE5-CB34B0499BEA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D1C4-4644-AEE5-CB34B0499BEA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D1C4-4644-AEE5-CB34B0499BEA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  <c:pt idx="6">
                  <c:v>54966</c:v>
                </c:pt>
                <c:pt idx="7">
                  <c:v>50339</c:v>
                </c:pt>
                <c:pt idx="8">
                  <c:v>52279</c:v>
                </c:pt>
                <c:pt idx="9">
                  <c:v>48438</c:v>
                </c:pt>
                <c:pt idx="10">
                  <c:v>51717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1C4-4644-AEE5-CB34B0499B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5.4974000000000096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04-4AFB-B0F2-3869D35F6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7.6255221031543501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04-4AFB-B0F2-3869D35F6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899-48C3-97E1-1ED3A4D9BF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99-48C3-97E1-1ED3A4D9BF8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158416</c:v>
                </c:pt>
                <c:pt idx="1">
                  <c:v>142225</c:v>
                </c:pt>
                <c:pt idx="2">
                  <c:v>92787</c:v>
                </c:pt>
                <c:pt idx="3">
                  <c:v>73328</c:v>
                </c:pt>
                <c:pt idx="4">
                  <c:v>56506</c:v>
                </c:pt>
                <c:pt idx="5">
                  <c:v>48076</c:v>
                </c:pt>
                <c:pt idx="6">
                  <c:v>29625</c:v>
                </c:pt>
                <c:pt idx="7">
                  <c:v>19648</c:v>
                </c:pt>
                <c:pt idx="8">
                  <c:v>16452</c:v>
                </c:pt>
                <c:pt idx="9">
                  <c:v>11147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C9-4E56-8ABD-F623CEE162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163986</c:v>
                </c:pt>
                <c:pt idx="1">
                  <c:v>116719</c:v>
                </c:pt>
                <c:pt idx="2">
                  <c:v>74667</c:v>
                </c:pt>
                <c:pt idx="3">
                  <c:v>48105</c:v>
                </c:pt>
                <c:pt idx="4">
                  <c:v>46964</c:v>
                </c:pt>
                <c:pt idx="5">
                  <c:v>44561</c:v>
                </c:pt>
                <c:pt idx="6">
                  <c:v>30735</c:v>
                </c:pt>
                <c:pt idx="7">
                  <c:v>16167</c:v>
                </c:pt>
                <c:pt idx="8">
                  <c:v>11452</c:v>
                </c:pt>
                <c:pt idx="9">
                  <c:v>5673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C9-4E56-8ABD-F623CEE162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3.51605898394102E-2</c:v>
                </c:pt>
                <c:pt idx="1">
                  <c:v>-0.179335559852347</c:v>
                </c:pt>
                <c:pt idx="2">
                  <c:v>-0.195285977561512</c:v>
                </c:pt>
                <c:pt idx="3">
                  <c:v>-0.34397501636482702</c:v>
                </c:pt>
                <c:pt idx="4">
                  <c:v>-0.168867022971012</c:v>
                </c:pt>
                <c:pt idx="5">
                  <c:v>-7.3113403777352495E-2</c:v>
                </c:pt>
                <c:pt idx="6">
                  <c:v>3.7468354430379699E-2</c:v>
                </c:pt>
                <c:pt idx="7">
                  <c:v>-0.177168159609121</c:v>
                </c:pt>
                <c:pt idx="8">
                  <c:v>-0.30391441769997601</c:v>
                </c:pt>
                <c:pt idx="9">
                  <c:v>-0.491073831524177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9C9-4E56-8ABD-F623CEE1628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318859</c:v>
                </c:pt>
                <c:pt idx="1">
                  <c:v>207180</c:v>
                </c:pt>
                <c:pt idx="2">
                  <c:v>37749</c:v>
                </c:pt>
                <c:pt idx="3">
                  <c:v>16739</c:v>
                </c:pt>
                <c:pt idx="4">
                  <c:v>31861</c:v>
                </c:pt>
                <c:pt idx="5">
                  <c:v>11108</c:v>
                </c:pt>
                <c:pt idx="6">
                  <c:v>14222</c:v>
                </c:pt>
                <c:pt idx="7">
                  <c:v>347786</c:v>
                </c:pt>
                <c:pt idx="8">
                  <c:v>21447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54-4B88-AA8A-3127BDF50D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269996</c:v>
                </c:pt>
                <c:pt idx="1">
                  <c:v>188990</c:v>
                </c:pt>
                <c:pt idx="2">
                  <c:v>32007</c:v>
                </c:pt>
                <c:pt idx="3">
                  <c:v>10456</c:v>
                </c:pt>
                <c:pt idx="4">
                  <c:v>22523</c:v>
                </c:pt>
                <c:pt idx="5">
                  <c:v>8867</c:v>
                </c:pt>
                <c:pt idx="6">
                  <c:v>7153</c:v>
                </c:pt>
                <c:pt idx="7">
                  <c:v>293177</c:v>
                </c:pt>
                <c:pt idx="8">
                  <c:v>18853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54-4B88-AA8A-3127BDF50D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A54-4B88-AA8A-3127BDF50D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-0.153243283081237</c:v>
                </c:pt>
                <c:pt idx="1">
                  <c:v>-8.7798050004826697E-2</c:v>
                </c:pt>
                <c:pt idx="2">
                  <c:v>-0.15210998966860001</c:v>
                </c:pt>
                <c:pt idx="3">
                  <c:v>-0.37535097676085799</c:v>
                </c:pt>
                <c:pt idx="4">
                  <c:v>-0.293085590533882</c:v>
                </c:pt>
                <c:pt idx="5">
                  <c:v>-0.20174648901692499</c:v>
                </c:pt>
                <c:pt idx="6">
                  <c:v>-0.49704682885670098</c:v>
                </c:pt>
                <c:pt idx="7">
                  <c:v>-0.15701897143645799</c:v>
                </c:pt>
                <c:pt idx="8">
                  <c:v>-0.12094931692078099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54-4B88-AA8A-3127BDF50D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2.27306696536713E-2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BD-4BAB-A281-EFD9FE399DE5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1.54670258402239E-2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BD-4BAB-A281-EFD9FE399DE5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0.411452436705109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BD-4BAB-A281-EFD9FE399DE5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0.234920809446173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BD-4BAB-A281-EFD9FE399DE5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0.26752302530421201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BD-4BAB-A281-EFD9FE399DE5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3.8398699828373198E-2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BBD-4BAB-A281-EFD9FE399DE5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9.5073332222369196E-3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BD-4BAB-A281-EFD9FE399D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22235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87-49AA-A069-46C356DD620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87-49AA-A069-46C356DD620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D87-49AA-A069-46C356DD620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D87-49AA-A069-46C356DD62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-0.4385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6D87-49AA-A069-46C356DD620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-9929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2024-11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15601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5601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523220"/>
            <a:ext cx="1219200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占比稳定在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41.1%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26.8%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1.8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23.5%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1190" y="283972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1-11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22235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43.85%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41%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47.6%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22857" y="1119911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63.7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2564.3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14.9%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582026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15.4%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   -9.08%  -20.4%   -23.9%   -21.9  -25.1%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个月，持续保持在高位。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40.26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年平均报关单价后，报关单价下降趋势基本一直延续到现在。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31.74%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22.57%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14.5%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90.81%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58595" y="3335020"/>
          <a:ext cx="9274810" cy="2371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67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4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4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11月(辆)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1-11月累计(辆)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426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-16.63%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6822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4657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-31.74%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62271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46847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-24.77%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90.58%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618239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528566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-14.50%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90.81%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4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6227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4444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-28.63%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8.59%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63031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48803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-22.57%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8.39%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月，前十大品牌中仅有两个品牌（雷克萨斯、丰田）实现正增长，其中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月雷克萨斯共销售1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63986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辆，销售额较高；丰田共销售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30735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辆，同比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34.4%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49.1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1-11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15.32%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15.7%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12.09%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。轿车中各车型也是全面下跌，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车型跌幅最大，达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49.7%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17449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11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30*186"/>
  <p:tag name="TABLE_ENDDRAG_RECT" val="108*262*730*186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884</Words>
  <Application>Microsoft Office PowerPoint</Application>
  <PresentationFormat>宽屏</PresentationFormat>
  <Paragraphs>87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618</cp:revision>
  <dcterms:created xsi:type="dcterms:W3CDTF">2021-11-13T06:30:00Z</dcterms:created>
  <dcterms:modified xsi:type="dcterms:W3CDTF">2025-01-07T08:19:46Z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6F9A3278772C4F8DAAFCBCD870910856</vt:lpwstr>
  </property>
</Properties>
</file>