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  <p:sldMasterId id="2147483705" r:id="rId2"/>
    <p:sldMasterId id="2147483716" r:id="rId3"/>
  </p:sldMasterIdLst>
  <p:notesMasterIdLst>
    <p:notesMasterId r:id="rId15"/>
  </p:notesMasterIdLst>
  <p:handoutMasterIdLst>
    <p:handoutMasterId r:id="rId16"/>
  </p:handoutMasterIdLst>
  <p:sldIdLst>
    <p:sldId id="302" r:id="rId4"/>
    <p:sldId id="1665" r:id="rId5"/>
    <p:sldId id="1666" r:id="rId6"/>
    <p:sldId id="1667" r:id="rId7"/>
    <p:sldId id="1668" r:id="rId8"/>
    <p:sldId id="1669" r:id="rId9"/>
    <p:sldId id="1670" r:id="rId10"/>
    <p:sldId id="1671" r:id="rId11"/>
    <p:sldId id="1672" r:id="rId12"/>
    <p:sldId id="781" r:id="rId13"/>
    <p:sldId id="166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981" userDrawn="1">
          <p15:clr>
            <a:srgbClr val="A4A3A4"/>
          </p15:clr>
        </p15:guide>
        <p15:guide id="5" pos="7525" userDrawn="1">
          <p15:clr>
            <a:srgbClr val="A4A3A4"/>
          </p15:clr>
        </p15:guide>
        <p15:guide id="6" userDrawn="1">
          <p15:clr>
            <a:srgbClr val="A4A3A4"/>
          </p15:clr>
        </p15:guide>
        <p15:guide id="7" pos="155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10" orient="horz" pos="4065" userDrawn="1">
          <p15:clr>
            <a:srgbClr val="A4A3A4"/>
          </p15:clr>
        </p15:guide>
        <p15:guide id="11" orient="horz" pos="41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M" initials="C" lastIdx="0" clrIdx="0">
    <p:extLst>
      <p:ext uri="{19B8F6BF-5375-455C-9EA6-DF929625EA0E}">
        <p15:presenceInfo xmlns:p15="http://schemas.microsoft.com/office/powerpoint/2012/main" userId="CA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2129"/>
    <a:srgbClr val="D9D9D9"/>
    <a:srgbClr val="BCD9F0"/>
    <a:srgbClr val="B8D7EE"/>
    <a:srgbClr val="BFDCF1"/>
    <a:srgbClr val="BDDAF0"/>
    <a:srgbClr val="B7D6ED"/>
    <a:srgbClr val="BCDAF0"/>
    <a:srgbClr val="000000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06" autoAdjust="0"/>
    <p:restoredTop sz="95056" autoAdjust="0"/>
  </p:normalViewPr>
  <p:slideViewPr>
    <p:cSldViewPr>
      <p:cViewPr varScale="1">
        <p:scale>
          <a:sx n="112" d="100"/>
          <a:sy n="112" d="100"/>
        </p:scale>
        <p:origin x="774" y="102"/>
      </p:cViewPr>
      <p:guideLst>
        <p:guide orient="horz" pos="981"/>
        <p:guide pos="7525"/>
        <p:guide/>
        <p:guide pos="155"/>
        <p:guide pos="3840"/>
        <p:guide orient="horz" pos="4065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C0672-9A1D-49E4-9AC5-60ECB5BB9DE7}" type="datetimeFigureOut">
              <a:rPr lang="zh-CN" altLang="en-US" smtClean="0"/>
              <a:pPr/>
              <a:t>2025/2/5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81B76-3745-4F94-971A-EF7EB41BCF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09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93C18-DA8C-4128-A6C2-E7A22FCADE8E}" type="datetimeFigureOut">
              <a:rPr lang="zh-CN" altLang="en-US" smtClean="0"/>
              <a:pPr/>
              <a:t>2025/2/5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7C05-A6E1-4D8D-A2C1-452CA84F84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3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9E7C05-A6E1-4D8D-A2C1-452CA84F84F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940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33701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60000" indent="-1728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4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567148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15779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625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编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35238083-AEE8-4A3D-922C-113BF90C3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5513098-3178-4D2B-800D-AADE382783A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4F7B971-BA67-4135-952E-7C874AA37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349" y="1295400"/>
            <a:ext cx="11704463" cy="5114926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12" name="文本占位符 12">
            <a:extLst>
              <a:ext uri="{FF2B5EF4-FFF2-40B4-BE49-F238E27FC236}">
                <a16:creationId xmlns:a16="http://schemas.microsoft.com/office/drawing/2014/main" id="{3B43FDF2-281C-4562-83C1-FC699235F95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880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437742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编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194425" y="925812"/>
            <a:ext cx="5704285" cy="3096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258349" y="925812"/>
            <a:ext cx="5739226" cy="3096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45A2A19-83AC-4D25-9846-9EB141F48EF4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94425" y="1243344"/>
            <a:ext cx="5704285" cy="2772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单击此处编辑母版小标题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E171029-8D55-4A4C-9E55-3AFBB185CEBA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194425" y="1525889"/>
            <a:ext cx="5704285" cy="244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0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227F8950-46B4-4274-A039-51CC979AD2AF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258344" y="1240907"/>
            <a:ext cx="5739226" cy="24480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000" b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25C42B84-3B4D-4FD5-9EA1-EA7156ADBBE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58344" y="6176228"/>
            <a:ext cx="3539943" cy="216000"/>
          </a:xfrm>
          <a:prstGeom prst="rect">
            <a:avLst/>
          </a:prstGeom>
        </p:spPr>
        <p:txBody>
          <a:bodyPr>
            <a:normAutofit/>
          </a:bodyPr>
          <a:lstStyle>
            <a:lvl1pPr marL="33751" indent="0">
              <a:buNone/>
              <a:defRPr sz="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数据源于：</a:t>
            </a:r>
          </a:p>
        </p:txBody>
      </p: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6C1181F0-56AB-4913-AD7B-16BD0736E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标题 11">
            <a:extLst>
              <a:ext uri="{FF2B5EF4-FFF2-40B4-BE49-F238E27FC236}">
                <a16:creationId xmlns:a16="http://schemas.microsoft.com/office/drawing/2014/main" id="{5A853571-3FC1-472A-ADD9-FE2E77257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8438BD91-88EB-45B8-98B7-E74141C38821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258349" y="1485706"/>
            <a:ext cx="5739221" cy="4548227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B49C5B2E-4E04-4B92-B5E4-C6FD50E496EE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6195599" y="1770688"/>
            <a:ext cx="5739221" cy="4621539"/>
          </a:xfrm>
          <a:prstGeom prst="rect">
            <a:avLst/>
          </a:prstGeom>
        </p:spPr>
        <p:txBody>
          <a:bodyPr/>
          <a:lstStyle>
            <a:lvl1pPr marL="284400" indent="-252000">
              <a:lnSpc>
                <a:spcPct val="100000"/>
              </a:lnSpc>
              <a:spcBef>
                <a:spcPts val="6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76000">
              <a:lnSpc>
                <a:spcPct val="150000"/>
              </a:lnSpc>
              <a:spcBef>
                <a:spcPts val="4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864000">
              <a:lnSpc>
                <a:spcPct val="150000"/>
              </a:lnSpc>
              <a:spcBef>
                <a:spcPts val="20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152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440000">
              <a:lnSpc>
                <a:spcPct val="150000"/>
              </a:lnSpc>
              <a:spcBef>
                <a:spcPts val="0"/>
              </a:spcBef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817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2" name="表格占位符 10">
            <a:extLst>
              <a:ext uri="{FF2B5EF4-FFF2-40B4-BE49-F238E27FC236}">
                <a16:creationId xmlns:a16="http://schemas.microsoft.com/office/drawing/2014/main" id="{C31BC044-6C04-42BF-8AF0-4C916B864078}"/>
              </a:ext>
            </a:extLst>
          </p:cNvPr>
          <p:cNvSpPr>
            <a:spLocks noGrp="1"/>
          </p:cNvSpPr>
          <p:nvPr>
            <p:ph type="tbl" sz="quarter" idx="12" hasCustomPrompt="1"/>
          </p:nvPr>
        </p:nvSpPr>
        <p:spPr>
          <a:xfrm>
            <a:off x="258349" y="1228725"/>
            <a:ext cx="11704463" cy="5172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表格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1789135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表占位符 5">
            <a:extLst>
              <a:ext uri="{FF2B5EF4-FFF2-40B4-BE49-F238E27FC236}">
                <a16:creationId xmlns:a16="http://schemas.microsoft.com/office/drawing/2014/main" id="{2AA5389D-4583-4F2C-AF37-4E50F3583FA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258174" y="1214239"/>
            <a:ext cx="11704637" cy="51960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>
            <a:extLst>
              <a:ext uri="{FF2B5EF4-FFF2-40B4-BE49-F238E27FC236}">
                <a16:creationId xmlns:a16="http://schemas.microsoft.com/office/drawing/2014/main" id="{5C331BCA-3603-4F82-B5B6-13F1EAF400D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12">
            <a:extLst>
              <a:ext uri="{FF2B5EF4-FFF2-40B4-BE49-F238E27FC236}">
                <a16:creationId xmlns:a16="http://schemas.microsoft.com/office/drawing/2014/main" id="{09415D0F-280A-4AD1-9FF4-DA4816637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6E9EF55C-42CE-0DA7-9384-3BC9433EAC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478800"/>
          </a:xfrm>
          <a:prstGeom prst="rect">
            <a:avLst/>
          </a:prstGeom>
          <a:noFill/>
        </p:spPr>
        <p:txBody>
          <a:bodyPr/>
          <a:lstStyle>
            <a:lvl1pPr marL="360000" indent="-1728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2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1085998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5503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275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850004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980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CAM | </a:t>
            </a:r>
            <a:r>
              <a:rPr lang="zh-CN" altLang="en-US"/>
              <a:t>项目名称</a:t>
            </a:r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EB3DD9B-CE9D-488B-8714-7684AA2D9794}" type="datetime1">
              <a:rPr lang="zh-CN" altLang="en-US" smtClean="0"/>
              <a:t>2025/2/5</a:t>
            </a:fld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899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56BFF42-0469-71CE-BBF6-711D56E31E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" b="752"/>
          <a:stretch/>
        </p:blipFill>
        <p:spPr>
          <a:xfrm>
            <a:off x="0" y="2"/>
            <a:ext cx="12191994" cy="6857997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9458E07-37B3-E471-7CEC-591566740F60}"/>
              </a:ext>
            </a:extLst>
          </p:cNvPr>
          <p:cNvSpPr txBox="1"/>
          <p:nvPr/>
        </p:nvSpPr>
        <p:spPr>
          <a:xfrm>
            <a:off x="-19050" y="2700471"/>
            <a:ext cx="12211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80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2025</a:t>
            </a:r>
            <a:r>
              <a:rPr kumimoji="0" lang="zh-CN" altLang="en-US" sz="32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年汽车以旧换新政策继续接力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E8F9587-3F10-0D7F-4896-6FFAF95F52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601"/>
          <a:stretch/>
        </p:blipFill>
        <p:spPr>
          <a:xfrm>
            <a:off x="360562" y="290380"/>
            <a:ext cx="1056279" cy="30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4267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 dirty="0">
                <a:latin typeface="Arial" panose="020B0604020202020204" pitchFamily="34" charset="0"/>
              </a:rPr>
              <a:t>CAM</a:t>
            </a:r>
            <a:r>
              <a:rPr lang="zh-CN" altLang="en-US" b="1" dirty="0">
                <a:latin typeface="Arial" panose="020B0604020202020204" pitchFamily="34" charset="0"/>
              </a:rPr>
              <a:t>观点</a:t>
            </a:r>
          </a:p>
        </p:txBody>
      </p:sp>
      <p:sp>
        <p:nvSpPr>
          <p:cNvPr id="4" name="矩形 3"/>
          <p:cNvSpPr/>
          <p:nvPr/>
        </p:nvSpPr>
        <p:spPr>
          <a:xfrm>
            <a:off x="494923" y="771178"/>
            <a:ext cx="11325602" cy="4921219"/>
          </a:xfrm>
          <a:prstGeom prst="rect">
            <a:avLst/>
          </a:prstGeom>
        </p:spPr>
        <p:txBody>
          <a:bodyPr wrap="square" rIns="0">
            <a:spAutoFit/>
          </a:bodyPr>
          <a:lstStyle/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b="1" dirty="0">
                <a:latin typeface="Arial" panose="020B0604020202020204" pitchFamily="34" charset="0"/>
              </a:rPr>
              <a:t>在海南、江苏、南京等地方宣布延续汽车以旧换新补贴以及多个车企推出以旧换新“兜底政策”后，</a:t>
            </a:r>
            <a:r>
              <a:rPr lang="en-US" altLang="zh-CN" b="1" dirty="0">
                <a:latin typeface="Arial" panose="020B0604020202020204" pitchFamily="34" charset="0"/>
              </a:rPr>
              <a:t>2025</a:t>
            </a:r>
            <a:r>
              <a:rPr lang="zh-CN" altLang="en-US" b="1" dirty="0">
                <a:latin typeface="Arial" panose="020B0604020202020204" pitchFamily="34" charset="0"/>
              </a:rPr>
              <a:t>年汽车以旧换新补贴政策终于千呼万唤始出来。</a:t>
            </a:r>
            <a:r>
              <a:rPr lang="en-US" altLang="zh-CN" b="1" dirty="0">
                <a:latin typeface="Arial" panose="020B0604020202020204" pitchFamily="34" charset="0"/>
              </a:rPr>
              <a:t>2025</a:t>
            </a:r>
            <a:r>
              <a:rPr lang="zh-CN" altLang="en-US" b="1" dirty="0">
                <a:latin typeface="Arial" panose="020B0604020202020204" pitchFamily="34" charset="0"/>
              </a:rPr>
              <a:t>年以旧换新政策补贴金额和去年一致，但报废车的范围从之前的国三车扩大到部分国四车，受惠的车型范围将扩大。此外新政对于各地方的置换更新补贴做出了最高限额的限制，具体实施细则仍有待相关部门后续公布。</a:t>
            </a:r>
            <a:endParaRPr lang="en-US" altLang="zh-CN" b="1" dirty="0">
              <a:latin typeface="Arial" panose="020B0604020202020204" pitchFamily="34" charset="0"/>
            </a:endParaRPr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b="1" dirty="0">
                <a:latin typeface="Arial" panose="020B0604020202020204" pitchFamily="34" charset="0"/>
              </a:rPr>
              <a:t>以旧换新政策积极影响下，多家车企提出激进的</a:t>
            </a:r>
            <a:r>
              <a:rPr lang="en-US" altLang="zh-CN" b="1" dirty="0">
                <a:latin typeface="Arial" panose="020B0604020202020204" pitchFamily="34" charset="0"/>
              </a:rPr>
              <a:t>2025</a:t>
            </a:r>
            <a:r>
              <a:rPr lang="zh-CN" altLang="en-US" b="1" dirty="0">
                <a:latin typeface="Arial" panose="020B0604020202020204" pitchFamily="34" charset="0"/>
              </a:rPr>
              <a:t>年销量目标：</a:t>
            </a:r>
            <a:r>
              <a:rPr lang="zh-CN" altLang="en-US" dirty="0">
                <a:latin typeface="Arial" panose="020B0604020202020204" pitchFamily="34" charset="0"/>
              </a:rPr>
              <a:t>从当前公布的情况来看，</a:t>
            </a:r>
            <a:r>
              <a:rPr lang="en-US" altLang="zh-CN" dirty="0">
                <a:latin typeface="Arial" panose="020B0604020202020204" pitchFamily="34" charset="0"/>
              </a:rPr>
              <a:t>2024</a:t>
            </a:r>
            <a:r>
              <a:rPr lang="zh-CN" altLang="en-US" dirty="0">
                <a:latin typeface="Arial" panose="020B0604020202020204" pitchFamily="34" charset="0"/>
              </a:rPr>
              <a:t>年只有比亚迪、零跑、小米、吉利和理想等车企成功实现了年度销售目标。中央多次表态在</a:t>
            </a:r>
            <a:r>
              <a:rPr lang="en-US" altLang="zh-CN" dirty="0">
                <a:latin typeface="Arial" panose="020B0604020202020204" pitchFamily="34" charset="0"/>
              </a:rPr>
              <a:t>2025</a:t>
            </a:r>
            <a:r>
              <a:rPr lang="zh-CN" altLang="en-US" dirty="0">
                <a:latin typeface="Arial" panose="020B0604020202020204" pitchFamily="34" charset="0"/>
              </a:rPr>
              <a:t>年持续汽车以旧换新政策以稳定市场预期。在此刺激下，小米、蔚来、小鹏等新势力提出了激进的销量目标，比亚迪等大厂预期保持稳健增势。</a:t>
            </a:r>
            <a:endParaRPr lang="en-US" altLang="zh-CN" dirty="0">
              <a:latin typeface="Arial" panose="020B0604020202020204" pitchFamily="34" charset="0"/>
            </a:endParaRPr>
          </a:p>
          <a:p>
            <a:pPr marL="354013" indent="-354013">
              <a:lnSpc>
                <a:spcPct val="150000"/>
              </a:lnSpc>
              <a:spcAft>
                <a:spcPts val="1200"/>
              </a:spcAft>
              <a:buFont typeface="Wingdings" pitchFamily="2" charset="2"/>
              <a:buChar char="u"/>
            </a:pPr>
            <a:r>
              <a:rPr lang="zh-CN" altLang="en-US" b="1" dirty="0">
                <a:latin typeface="Arial" panose="020B0604020202020204" pitchFamily="34" charset="0"/>
              </a:rPr>
              <a:t>价格战不利行业发展，不应成为车市主基调：</a:t>
            </a:r>
            <a:r>
              <a:rPr lang="zh-CN" altLang="en-US" dirty="0">
                <a:latin typeface="Arial" panose="020B0604020202020204" pitchFamily="34" charset="0"/>
              </a:rPr>
              <a:t>尽管“价格战”是市场经济的自然产物，但</a:t>
            </a:r>
            <a:r>
              <a:rPr lang="en-US" altLang="zh-CN" dirty="0">
                <a:latin typeface="Arial" panose="020B0604020202020204" pitchFamily="34" charset="0"/>
              </a:rPr>
              <a:t>2024</a:t>
            </a:r>
            <a:r>
              <a:rPr lang="zh-CN" altLang="en-US" dirty="0">
                <a:latin typeface="Arial" panose="020B0604020202020204" pitchFamily="34" charset="0"/>
              </a:rPr>
              <a:t>年汽车市场价格战已经对行业产生了较大的负面影响。在以旧换新政策助力下，整体汽车市场取得了较为可观的增长，但汽车零售总额和汽车制造业利润却同时出现了下降，长此以往产业链内各参与者利益都将受损。</a:t>
            </a:r>
          </a:p>
        </p:txBody>
      </p:sp>
    </p:spTree>
    <p:extLst>
      <p:ext uri="{BB962C8B-B14F-4D97-AF65-F5344CB8AC3E}">
        <p14:creationId xmlns:p14="http://schemas.microsoft.com/office/powerpoint/2010/main" val="39018424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id="{699641BD-0783-F9F6-876E-69F05651D4D1}"/>
              </a:ext>
            </a:extLst>
          </p:cNvPr>
          <p:cNvGrpSpPr/>
          <p:nvPr/>
        </p:nvGrpSpPr>
        <p:grpSpPr>
          <a:xfrm>
            <a:off x="10345273" y="4938349"/>
            <a:ext cx="1338828" cy="1670893"/>
            <a:chOff x="10345273" y="4938349"/>
            <a:chExt cx="1338828" cy="167089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B948029-03A1-D3B1-654B-0E1E27C730B3}"/>
                </a:ext>
              </a:extLst>
            </p:cNvPr>
            <p:cNvSpPr txBox="1"/>
            <p:nvPr/>
          </p:nvSpPr>
          <p:spPr>
            <a:xfrm>
              <a:off x="10345273" y="6363021"/>
              <a:ext cx="13388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2F2F2">
                      <a:lumMod val="50000"/>
                    </a:srgbClr>
                  </a:solidFill>
                  <a:effectLst/>
                  <a:uLnTx/>
                  <a:uFillTx/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扫码关注微信公众号</a:t>
              </a:r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E525838C-1955-84D5-E811-32B00AEF88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" r="136"/>
            <a:stretch/>
          </p:blipFill>
          <p:spPr>
            <a:xfrm>
              <a:off x="10433050" y="5006974"/>
              <a:ext cx="1165225" cy="1168401"/>
            </a:xfrm>
            <a:prstGeom prst="rect">
              <a:avLst/>
            </a:prstGeom>
          </p:spPr>
        </p:pic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B3B00224-D0A1-FA88-A690-832F42062189}"/>
                </a:ext>
              </a:extLst>
            </p:cNvPr>
            <p:cNvGrpSpPr/>
            <p:nvPr/>
          </p:nvGrpSpPr>
          <p:grpSpPr>
            <a:xfrm>
              <a:off x="10357194" y="4938349"/>
              <a:ext cx="1305739" cy="1306238"/>
              <a:chOff x="10357194" y="4931999"/>
              <a:chExt cx="1305739" cy="1306238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C80D4D7B-9EF7-52DF-66F3-A2191BCA4DBA}"/>
                  </a:ext>
                </a:extLst>
              </p:cNvPr>
              <p:cNvGrpSpPr/>
              <p:nvPr/>
            </p:nvGrpSpPr>
            <p:grpSpPr>
              <a:xfrm>
                <a:off x="10357200" y="4932000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4C277542-38FD-E86D-32A5-33DDF45EBC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id="{5884F540-040E-17DA-4B78-7EAADC5711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DAE40715-FD39-3FF1-99A3-A35B4EF723BC}"/>
                  </a:ext>
                </a:extLst>
              </p:cNvPr>
              <p:cNvGrpSpPr/>
              <p:nvPr/>
            </p:nvGrpSpPr>
            <p:grpSpPr>
              <a:xfrm flipH="1">
                <a:off x="11370302" y="4931999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DB16744B-8F18-0558-84C8-EB0E219070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27857F52-6510-6486-74D2-C9D9D0F8B9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524F32B7-1277-4A90-A142-E699C08DA3FA}"/>
                  </a:ext>
                </a:extLst>
              </p:cNvPr>
              <p:cNvGrpSpPr/>
              <p:nvPr/>
            </p:nvGrpSpPr>
            <p:grpSpPr>
              <a:xfrm flipV="1">
                <a:off x="10357194" y="5981355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id="{533DFC8B-0B3E-B1E4-C858-42F8BEEEB6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477DF3BF-50CF-529D-461C-9B86033499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85F31D8F-D541-EFF6-3B82-90B044E7C8A6}"/>
                  </a:ext>
                </a:extLst>
              </p:cNvPr>
              <p:cNvGrpSpPr/>
              <p:nvPr/>
            </p:nvGrpSpPr>
            <p:grpSpPr>
              <a:xfrm flipH="1" flipV="1">
                <a:off x="11370296" y="5981354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58EBD8AC-B269-C223-9667-D14A053B90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1C470C98-C007-4395-DD91-7A9763B94A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6FE3221B-4AFD-E0A0-2927-B400F41B19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" t="12416" b="28240"/>
          <a:stretch/>
        </p:blipFill>
        <p:spPr>
          <a:xfrm>
            <a:off x="360556" y="566201"/>
            <a:ext cx="11831437" cy="3981451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9AC752EC-0B1D-4D42-3797-74E4F9969BFB}"/>
              </a:ext>
            </a:extLst>
          </p:cNvPr>
          <p:cNvSpPr txBox="1"/>
          <p:nvPr/>
        </p:nvSpPr>
        <p:spPr>
          <a:xfrm>
            <a:off x="0" y="4694489"/>
            <a:ext cx="9886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THANK YOU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22262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AE9D745-AC3D-E00E-39CF-6AFA0EFD72F2}"/>
              </a:ext>
            </a:extLst>
          </p:cNvPr>
          <p:cNvGrpSpPr/>
          <p:nvPr/>
        </p:nvGrpSpPr>
        <p:grpSpPr>
          <a:xfrm>
            <a:off x="450056" y="5657425"/>
            <a:ext cx="2189619" cy="307777"/>
            <a:chOff x="5467609" y="3537859"/>
            <a:chExt cx="2189619" cy="30777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F66E531-A46B-B15B-259E-FA89CB67DC8F}"/>
                </a:ext>
              </a:extLst>
            </p:cNvPr>
            <p:cNvSpPr txBox="1"/>
            <p:nvPr/>
          </p:nvSpPr>
          <p:spPr>
            <a:xfrm>
              <a:off x="5805439" y="3537859"/>
              <a:ext cx="185178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+86 135 1210 2701</a:t>
              </a:r>
            </a:p>
          </p:txBody>
        </p:sp>
        <p:pic>
          <p:nvPicPr>
            <p:cNvPr id="39" name="图形 38">
              <a:extLst>
                <a:ext uri="{FF2B5EF4-FFF2-40B4-BE49-F238E27FC236}">
                  <a16:creationId xmlns:a16="http://schemas.microsoft.com/office/drawing/2014/main" id="{A8576242-F2E0-5B40-5A42-161F01E166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67609" y="3549640"/>
              <a:ext cx="284214" cy="284214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2592767-31AD-840D-28B4-A7F6DE6C7F79}"/>
              </a:ext>
            </a:extLst>
          </p:cNvPr>
          <p:cNvGrpSpPr/>
          <p:nvPr/>
        </p:nvGrpSpPr>
        <p:grpSpPr>
          <a:xfrm>
            <a:off x="3972103" y="6144182"/>
            <a:ext cx="3383685" cy="307777"/>
            <a:chOff x="5484900" y="4511470"/>
            <a:chExt cx="3383685" cy="307777"/>
          </a:xfrm>
        </p:grpSpPr>
        <p:pic>
          <p:nvPicPr>
            <p:cNvPr id="41" name="图形 40">
              <a:extLst>
                <a:ext uri="{FF2B5EF4-FFF2-40B4-BE49-F238E27FC236}">
                  <a16:creationId xmlns:a16="http://schemas.microsoft.com/office/drawing/2014/main" id="{0CA7D675-2A29-93F7-83E9-F101B94EA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84900" y="4537257"/>
              <a:ext cx="256203" cy="256203"/>
            </a:xfrm>
            <a:prstGeom prst="rect">
              <a:avLst/>
            </a:prstGeom>
          </p:spPr>
        </p:pic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25FB10E-E700-2E3D-7B09-0C4012CDC51F}"/>
                </a:ext>
              </a:extLst>
            </p:cNvPr>
            <p:cNvSpPr txBox="1"/>
            <p:nvPr/>
          </p:nvSpPr>
          <p:spPr>
            <a:xfrm>
              <a:off x="5805439" y="4511470"/>
              <a:ext cx="30631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http://www.chinaautomarket.com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4E8D965-5B7A-1313-03E8-13DD653F97B4}"/>
              </a:ext>
            </a:extLst>
          </p:cNvPr>
          <p:cNvGrpSpPr/>
          <p:nvPr/>
        </p:nvGrpSpPr>
        <p:grpSpPr>
          <a:xfrm>
            <a:off x="450056" y="6144182"/>
            <a:ext cx="2975947" cy="307777"/>
            <a:chOff x="410743" y="6481396"/>
            <a:chExt cx="2975947" cy="30777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AEFFB94-C188-79DC-A9F3-AA56626AB755}"/>
                </a:ext>
              </a:extLst>
            </p:cNvPr>
            <p:cNvSpPr txBox="1"/>
            <p:nvPr/>
          </p:nvSpPr>
          <p:spPr>
            <a:xfrm>
              <a:off x="751545" y="6481396"/>
              <a:ext cx="26351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2262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xifuz@chinaautomarket.com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2262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id="{74673E24-3F1C-FC62-87DA-585C5A7EE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10743" y="6528486"/>
              <a:ext cx="283015" cy="2135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8890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E7F00DC-FB08-4D99-5E79-8787AA334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BA736AF-0010-BFD9-4762-92A3DEBEB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26137B2-7DEE-FAC9-8A31-4AA29E63C0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943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264F0AE-0F04-9440-B6F1-0DA725FA1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B8D1D81-CC03-3B2A-BA09-B99DCB7A9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921C09E-29BD-1804-E4E6-64383E5B5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741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423E825E-C3D6-F0C7-F8AB-5E2395419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DAC94153-A8D8-EEE0-D635-7CF19C63F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E2BD69F-9F13-4170-2E4A-BA70898498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096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9C1686F6-0501-DC84-C99B-134A2FAC7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6E50F28-850C-65CD-0639-D10717B0B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FE2F78D-DBE5-45F2-DDCB-3ACEB1646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838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FE5EF7DD-B734-19CE-3451-F49B1C45A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EDFB4A53-D0BB-741B-313A-A497EB598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E95EDFA-EB6B-C06E-97FA-2D936548F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99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FF3F962-6A78-530C-4D06-5D3A95A01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D315FC3A-B59E-947D-0668-535CFAE7F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4F82C45-C0AD-35C9-4D3A-E4E354CFD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988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F7412C4F-EC97-F367-E6EF-B47D67320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7E779898-9254-360C-F708-B56633BBF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CCD1678-F3AA-C937-2317-B06E8FE923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943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0E95597-27D8-535B-4606-F741A3603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AC548C7-C871-8A09-6169-B250800FF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D065B32-6C47-5F69-FB66-2D73E379BC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099278"/>
      </p:ext>
    </p:extLst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54669</TotalTime>
  <Words>308</Words>
  <Application>Microsoft Office PowerPoint</Application>
  <PresentationFormat>宽屏</PresentationFormat>
  <Paragraphs>19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方正粗黑宋简体</vt:lpstr>
      <vt:lpstr>微软雅黑</vt:lpstr>
      <vt:lpstr>Arial</vt:lpstr>
      <vt:lpstr>Calibri</vt:lpstr>
      <vt:lpstr>Wingdings</vt:lpstr>
      <vt:lpstr>2_自定义设计方案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CAM观点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CAM</dc:creator>
  <cp:lastModifiedBy>张一弛</cp:lastModifiedBy>
  <cp:revision>8236</cp:revision>
  <cp:lastPrinted>2016-08-18T05:59:21Z</cp:lastPrinted>
  <dcterms:created xsi:type="dcterms:W3CDTF">2013-12-03T00:55:47Z</dcterms:created>
  <dcterms:modified xsi:type="dcterms:W3CDTF">2025-02-05T07:42:26Z</dcterms:modified>
</cp:coreProperties>
</file>