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312" r:id="rId3"/>
    <p:sldId id="323" r:id="rId5"/>
    <p:sldId id="332" r:id="rId6"/>
    <p:sldId id="341" r:id="rId7"/>
    <p:sldId id="333" r:id="rId8"/>
    <p:sldId id="328" r:id="rId9"/>
    <p:sldId id="327" r:id="rId10"/>
    <p:sldId id="331" r:id="rId11"/>
    <p:sldId id="330" r:id="rId12"/>
    <p:sldId id="326" r:id="rId13"/>
    <p:sldId id="325" r:id="rId14"/>
    <p:sldId id="318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2A570"/>
    <a:srgbClr val="4472C4"/>
    <a:srgbClr val="0070C0"/>
    <a:srgbClr val="5B9BD5"/>
    <a:srgbClr val="76A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3624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184" y="360"/>
      </p:cViewPr>
      <p:guideLst>
        <p:guide orient="horz" pos="2220"/>
        <p:guide orient="horz" pos="545"/>
        <p:guide orient="horz" pos="3769"/>
        <p:guide pos="3840"/>
        <p:guide pos="3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07"/>
    </p:cViewPr>
  </p:sorterViewPr>
  <p:notesViewPr>
    <p:cSldViewPr snapToGrid="0">
      <p:cViewPr varScale="1">
        <p:scale>
          <a:sx n="86" d="100"/>
          <a:sy n="86" d="100"/>
        </p:scale>
        <p:origin x="48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4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file:///D:\2024&#36710;&#36742;&#36816;&#31649;&#37096;\&#27599;&#26376;&#25968;&#25454;&#20998;&#26512;\2023&#24180;12&#26376;&#25968;&#25454;\&#26376;&#24230;&#36827;&#21475;&#36710;&#38144;&#37327;&#36208;&#21183;12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file:///D:\2024&#36710;&#36742;&#36816;&#31649;&#37096;\&#27599;&#26376;&#25968;&#25454;&#20998;&#26512;\2023&#24180;11&#26376;&#25968;&#25454;\1-&#36827;&#21475;&#27773;&#36710;&#24211;&#23384;&#27700;&#24179;-202311&#26376;&#65288;PPT&#24211;&#23384;&#39029;&#20351;&#29992;&#25968;&#25454;&#65289;&#21103;&#26412;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3.xlsx"/></Relationships>
</file>

<file path=ppt/charts/_rels/chart6.xml.rels><?xml version="1.0" encoding="UTF-8" standalone="yes"?>
<Relationships xmlns="http://schemas.openxmlformats.org/package/2006/relationships"><Relationship Id="rId4" Type="http://schemas.microsoft.com/office/2011/relationships/chartColorStyle" Target="colors3.xml"/><Relationship Id="rId3" Type="http://schemas.microsoft.com/office/2011/relationships/chartStyle" Target="style3.xml"/><Relationship Id="rId2" Type="http://schemas.openxmlformats.org/officeDocument/2006/relationships/themeOverride" Target="../theme/themeOverride4.xml"/><Relationship Id="rId1" Type="http://schemas.openxmlformats.org/officeDocument/2006/relationships/package" Target="../embeddings/Workbook4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5.xml"/><Relationship Id="rId1" Type="http://schemas.openxmlformats.org/officeDocument/2006/relationships/package" Target="../embeddings/Workbook5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6.xml"/><Relationship Id="rId1" Type="http://schemas.openxmlformats.org/officeDocument/2006/relationships/package" Target="../embeddings/Workbook6.xlsx"/></Relationships>
</file>

<file path=ppt/charts/_rels/chart9.xml.rels><?xml version="1.0" encoding="UTF-8" standalone="yes"?>
<Relationships xmlns="http://schemas.openxmlformats.org/package/2006/relationships"><Relationship Id="rId4" Type="http://schemas.microsoft.com/office/2011/relationships/chartColorStyle" Target="colors4.xml"/><Relationship Id="rId3" Type="http://schemas.microsoft.com/office/2011/relationships/chartStyle" Target="style4.xml"/><Relationship Id="rId2" Type="http://schemas.openxmlformats.org/officeDocument/2006/relationships/themeOverride" Target="../theme/themeOverride7.xml"/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233829515546767"/>
          <c:y val="0.0957317223897872"/>
          <c:w val="0.947100169559585"/>
          <c:h val="0.8023480346731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Sheet1!$A$2:$A$17</c:f>
              <c:strCach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  <c:pt idx="15">
                  <c:v>2024YTD</c:v>
                </c:pt>
              </c:strCache>
            </c:strRef>
          </c:cat>
          <c:val>
            <c:numRef>
              <c:f>Sheet1!$B$2:$B$17</c:f>
              <c:numCache>
                <c:formatCode>0.0</c:formatCode>
                <c:ptCount val="16"/>
                <c:pt idx="0">
                  <c:v>42.0696</c:v>
                </c:pt>
                <c:pt idx="1">
                  <c:v>77.1431</c:v>
                </c:pt>
                <c:pt idx="2">
                  <c:v>100.3459</c:v>
                </c:pt>
                <c:pt idx="3">
                  <c:v>109.1309</c:v>
                </c:pt>
                <c:pt idx="4">
                  <c:v>117.0581</c:v>
                </c:pt>
                <c:pt idx="5">
                  <c:v>142.2992</c:v>
                </c:pt>
                <c:pt idx="6">
                  <c:v>107.8096</c:v>
                </c:pt>
                <c:pt idx="7">
                  <c:v>104.1275</c:v>
                </c:pt>
                <c:pt idx="8">
                  <c:v>121.5885</c:v>
                </c:pt>
                <c:pt idx="9">
                  <c:v>110.8443</c:v>
                </c:pt>
                <c:pt idx="10">
                  <c:v>105</c:v>
                </c:pt>
                <c:pt idx="11" c:formatCode="General">
                  <c:v>93</c:v>
                </c:pt>
                <c:pt idx="12" c:formatCode="General">
                  <c:v>94</c:v>
                </c:pt>
                <c:pt idx="13">
                  <c:v>87.8</c:v>
                </c:pt>
                <c:pt idx="14">
                  <c:v>79.9</c:v>
                </c:pt>
                <c:pt idx="15">
                  <c:v>70.5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50"/>
        <c:axId val="-193325680"/>
        <c:axId val="-28840697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Sheet1!$A$2:$A$17</c:f>
              <c:strCach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  <c:pt idx="15">
                  <c:v>2024YTD</c:v>
                </c:pt>
              </c:strCache>
            </c:strRef>
          </c:cat>
          <c:val>
            <c:numRef>
              <c:f>Sheet1!$C$2:$C$17</c:f>
              <c:numCache>
                <c:formatCode>0.0%</c:formatCode>
                <c:ptCount val="16"/>
                <c:pt idx="0">
                  <c:v>0.03</c:v>
                </c:pt>
                <c:pt idx="1">
                  <c:v>0.93</c:v>
                </c:pt>
                <c:pt idx="2">
                  <c:v>0.301</c:v>
                </c:pt>
                <c:pt idx="3">
                  <c:v>0.088</c:v>
                </c:pt>
                <c:pt idx="4">
                  <c:v>0.073</c:v>
                </c:pt>
                <c:pt idx="5">
                  <c:v>0.216</c:v>
                </c:pt>
                <c:pt idx="6">
                  <c:v>-0.242</c:v>
                </c:pt>
                <c:pt idx="7">
                  <c:v>-0.034</c:v>
                </c:pt>
                <c:pt idx="8">
                  <c:v>0.168</c:v>
                </c:pt>
                <c:pt idx="9">
                  <c:v>-0.088</c:v>
                </c:pt>
                <c:pt idx="10">
                  <c:v>-0.076</c:v>
                </c:pt>
                <c:pt idx="11">
                  <c:v>-0.114</c:v>
                </c:pt>
                <c:pt idx="12">
                  <c:v>0.006</c:v>
                </c:pt>
                <c:pt idx="13">
                  <c:v>-0.065</c:v>
                </c:pt>
                <c:pt idx="14">
                  <c:v>-0.089</c:v>
                </c:pt>
                <c:pt idx="15">
                  <c:v>-0.117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1"/>
        <c:axId val="-300545632"/>
        <c:axId val="-199598512"/>
      </c:lineChart>
      <c:catAx>
        <c:axId val="-193325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288406976"/>
        <c:crosses val="autoZero"/>
        <c:auto val="1"/>
        <c:lblAlgn val="ctr"/>
        <c:lblOffset val="100"/>
        <c:noMultiLvlLbl val="0"/>
      </c:catAx>
      <c:valAx>
        <c:axId val="-288406976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93325680"/>
        <c:crosses val="autoZero"/>
        <c:crossBetween val="between"/>
      </c:valAx>
      <c:catAx>
        <c:axId val="-300545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99598512"/>
        <c:crosses val="autoZero"/>
        <c:auto val="1"/>
        <c:lblAlgn val="ctr"/>
        <c:lblOffset val="100"/>
        <c:noMultiLvlLbl val="0"/>
      </c:catAx>
      <c:valAx>
        <c:axId val="-1995985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300545632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82560483870974"/>
          <c:y val="0.0247011735328288"/>
          <c:w val="0.561995967741933"/>
          <c:h val="0.0962409392352563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1334949298427"/>
          <c:y val="0.162994582376584"/>
          <c:w val="0.97903260748806"/>
          <c:h val="0.7191698111971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Sheet1!$A$2:$A$14</c:f>
              <c:strCache>
                <c:ptCount val="1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  <c:pt idx="12">
                  <c:v>2024YTD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98.8</c:v>
                </c:pt>
                <c:pt idx="1">
                  <c:v>111.2</c:v>
                </c:pt>
                <c:pt idx="2">
                  <c:v>126.3</c:v>
                </c:pt>
                <c:pt idx="3">
                  <c:v>112.8</c:v>
                </c:pt>
                <c:pt idx="4">
                  <c:v>112.1</c:v>
                </c:pt>
                <c:pt idx="5">
                  <c:v>113.1</c:v>
                </c:pt>
                <c:pt idx="6">
                  <c:v>110.8</c:v>
                </c:pt>
                <c:pt idx="7">
                  <c:v>111.1</c:v>
                </c:pt>
                <c:pt idx="8">
                  <c:v>99.7</c:v>
                </c:pt>
                <c:pt idx="9">
                  <c:v>93.9</c:v>
                </c:pt>
                <c:pt idx="10">
                  <c:v>76.7</c:v>
                </c:pt>
                <c:pt idx="11">
                  <c:v>76.9</c:v>
                </c:pt>
                <c:pt idx="12" c:formatCode="0.0_ ">
                  <c:v>64.36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0"/>
        <c:axId val="-272816352"/>
        <c:axId val="-27278585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-0.0312893477713422"/>
                  <c:y val="0.066178242050354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Sheet1!$A$2:$A$14</c:f>
              <c:strCache>
                <c:ptCount val="1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  <c:pt idx="12">
                  <c:v>2024YTD</c:v>
                </c:pt>
              </c:strCache>
            </c:strRef>
          </c:cat>
          <c:val>
            <c:numRef>
              <c:f>Sheet1!$C$2:$C$14</c:f>
              <c:numCache>
                <c:formatCode>General</c:formatCode>
                <c:ptCount val="13"/>
                <c:pt idx="1" c:formatCode="0.0%">
                  <c:v>0.125</c:v>
                </c:pt>
                <c:pt idx="2" c:formatCode="0.0%">
                  <c:v>0.136</c:v>
                </c:pt>
                <c:pt idx="3" c:formatCode="0.0%">
                  <c:v>-0.107</c:v>
                </c:pt>
                <c:pt idx="4" c:formatCode="0.0%">
                  <c:v>-0.006</c:v>
                </c:pt>
                <c:pt idx="5" c:formatCode="0.0%">
                  <c:v>0.009</c:v>
                </c:pt>
                <c:pt idx="6" c:formatCode="0.0%">
                  <c:v>-0.02</c:v>
                </c:pt>
                <c:pt idx="7" c:formatCode="0.0%">
                  <c:v>0.002</c:v>
                </c:pt>
                <c:pt idx="8" c:formatCode="0.0%">
                  <c:v>-0.102</c:v>
                </c:pt>
                <c:pt idx="9" c:formatCode="0.0%">
                  <c:v>-0.061</c:v>
                </c:pt>
                <c:pt idx="10" c:formatCode="0.0%">
                  <c:v>-0.1076</c:v>
                </c:pt>
                <c:pt idx="11" c:formatCode="0.0%">
                  <c:v>0.001</c:v>
                </c:pt>
                <c:pt idx="12" c:formatCode="0.00%">
                  <c:v>-0.163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0"/>
        <c:smooth val="0"/>
        <c:axId val="262121011"/>
        <c:axId val="63938854"/>
      </c:lineChart>
      <c:catAx>
        <c:axId val="-272816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72785856"/>
        <c:crosses val="autoZero"/>
        <c:auto val="1"/>
        <c:lblAlgn val="ctr"/>
        <c:lblOffset val="100"/>
        <c:noMultiLvlLbl val="0"/>
      </c:catAx>
      <c:valAx>
        <c:axId val="-2727858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72816352"/>
        <c:crosses val="autoZero"/>
        <c:crossBetween val="between"/>
      </c:valAx>
      <c:catAx>
        <c:axId val="262121011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63938854"/>
        <c:crosses val="autoZero"/>
        <c:auto val="1"/>
        <c:lblAlgn val="ctr"/>
        <c:lblOffset val="100"/>
        <c:noMultiLvlLbl val="0"/>
      </c:catAx>
      <c:valAx>
        <c:axId val="63938854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62121011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delete val="1"/>
      </c:legendEntry>
      <c:layout>
        <c:manualLayout>
          <c:xMode val="edge"/>
          <c:yMode val="edge"/>
          <c:x val="0.445433915554944"/>
          <c:y val="0.0525792241011795"/>
          <c:w val="0.547639514485618"/>
          <c:h val="0.0703356981209571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2022</a:t>
            </a:r>
            <a:r>
              <a:rPr altLang="en-US"/>
              <a:t>年</a:t>
            </a:r>
            <a:r>
              <a:rPr lang="en-US" altLang="zh-CN"/>
              <a:t>-2024</a:t>
            </a:r>
            <a:r>
              <a:rPr altLang="en-US"/>
              <a:t>年进口汽车月度销量表</a:t>
            </a:r>
            <a:endParaRPr altLang="en-US"/>
          </a:p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                                                               </a:t>
            </a:r>
            <a:r>
              <a:rPr altLang="en-US"/>
              <a:t>单位：万辆</a:t>
            </a:r>
            <a:endParaRPr lang="en-US" altLang="zh-CN"/>
          </a:p>
        </c:rich>
      </c:tx>
      <c:layout>
        <c:manualLayout>
          <c:xMode val="edge"/>
          <c:yMode val="edge"/>
          <c:x val="0.215653153153153"/>
          <c:y val="0.0351351351351351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Sheet1!$B$6</c:f>
              <c:strCache>
                <c:ptCount val="1"/>
                <c:pt idx="0">
                  <c:v>2022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elete val="1"/>
          </c:dLbls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Sheet1!$C$6:$N$6</c:f>
              <c:numCache>
                <c:formatCode>General</c:formatCode>
                <c:ptCount val="12"/>
                <c:pt idx="0">
                  <c:v>88897</c:v>
                </c:pt>
                <c:pt idx="1">
                  <c:v>41591</c:v>
                </c:pt>
                <c:pt idx="2">
                  <c:v>65069</c:v>
                </c:pt>
                <c:pt idx="3">
                  <c:v>45535</c:v>
                </c:pt>
                <c:pt idx="4">
                  <c:v>54785</c:v>
                </c:pt>
                <c:pt idx="5">
                  <c:v>71755</c:v>
                </c:pt>
                <c:pt idx="6">
                  <c:v>74290</c:v>
                </c:pt>
                <c:pt idx="7">
                  <c:v>74887</c:v>
                </c:pt>
                <c:pt idx="8">
                  <c:v>68797</c:v>
                </c:pt>
                <c:pt idx="9">
                  <c:v>58034</c:v>
                </c:pt>
                <c:pt idx="10">
                  <c:v>57550</c:v>
                </c:pt>
                <c:pt idx="11">
                  <c:v>66981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Sheet1!$B$7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rgbClr val="5B9BD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Pt>
            <c:idx val="7"/>
            <c:marker>
              <c:symbol val="circle"/>
              <c:size val="5"/>
              <c:spPr>
                <a:solidFill>
                  <a:srgbClr val="0070C0"/>
                </a:solidFill>
                <a:ln w="9525">
                  <a:solidFill>
                    <a:schemeClr val="accent3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rgbClr val="0070C0"/>
                </a:solidFill>
                <a:round/>
              </a:ln>
              <a:effectLst/>
            </c:spPr>
          </c:dPt>
          <c:dLbls>
            <c:delete val="1"/>
          </c:dLbls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Sheet1!$C$7:$N$7</c:f>
              <c:numCache>
                <c:formatCode>General</c:formatCode>
                <c:ptCount val="12"/>
                <c:pt idx="0">
                  <c:v>56486</c:v>
                </c:pt>
                <c:pt idx="1">
                  <c:v>56972</c:v>
                </c:pt>
                <c:pt idx="2">
                  <c:v>65522</c:v>
                </c:pt>
                <c:pt idx="3">
                  <c:v>59260</c:v>
                </c:pt>
                <c:pt idx="4">
                  <c:v>61139</c:v>
                </c:pt>
                <c:pt idx="5">
                  <c:v>65212</c:v>
                </c:pt>
                <c:pt idx="6">
                  <c:v>60455</c:v>
                </c:pt>
                <c:pt idx="7">
                  <c:v>63260</c:v>
                </c:pt>
                <c:pt idx="8">
                  <c:v>68723</c:v>
                </c:pt>
                <c:pt idx="9">
                  <c:v>62054</c:v>
                </c:pt>
                <c:pt idx="10">
                  <c:v>69009</c:v>
                </c:pt>
                <c:pt idx="11">
                  <c:v>80985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Sheet1!$B$8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accent5"/>
                  </a:solidFill>
                </a:ln>
                <a:effectLst/>
              </c:spPr>
            </c:marker>
            <c:bubble3D val="0"/>
          </c:dPt>
          <c:dPt>
            <c:idx val="1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accent5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5"/>
                </a:solidFill>
                <a:round/>
              </a:ln>
              <a:effectLst/>
            </c:spPr>
          </c:dPt>
          <c:dLbls>
            <c:delete val="1"/>
          </c:dLbls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Sheet1!$C$8:$N$8</c:f>
              <c:numCache>
                <c:formatCode>General</c:formatCode>
                <c:ptCount val="12"/>
                <c:pt idx="0">
                  <c:v>77182</c:v>
                </c:pt>
                <c:pt idx="1">
                  <c:v>33136</c:v>
                </c:pt>
                <c:pt idx="2">
                  <c:v>55683</c:v>
                </c:pt>
                <c:pt idx="3">
                  <c:v>51754</c:v>
                </c:pt>
                <c:pt idx="4">
                  <c:v>52222</c:v>
                </c:pt>
                <c:pt idx="5">
                  <c:v>54250</c:v>
                </c:pt>
                <c:pt idx="6">
                  <c:v>54966</c:v>
                </c:pt>
                <c:pt idx="7">
                  <c:v>50339</c:v>
                </c:pt>
                <c:pt idx="8">
                  <c:v>52279</c:v>
                </c:pt>
                <c:pt idx="9">
                  <c:v>48438</c:v>
                </c:pt>
                <c:pt idx="10">
                  <c:v>51717</c:v>
                </c:pt>
                <c:pt idx="11">
                  <c:v>61636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7804371"/>
        <c:axId val="738857674"/>
      </c:lineChart>
      <c:catAx>
        <c:axId val="13780437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38857674"/>
        <c:crosses val="autoZero"/>
        <c:auto val="1"/>
        <c:lblAlgn val="ctr"/>
        <c:lblOffset val="100"/>
        <c:noMultiLvlLbl val="0"/>
      </c:catAx>
      <c:valAx>
        <c:axId val="73885767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378043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786663150492265"/>
          <c:y val="0.19813372302083"/>
          <c:w val="0.861777777777778"/>
          <c:h val="0.7657407407407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库存变化!$K$17</c:f>
              <c:strCache>
                <c:ptCount val="1"/>
                <c:pt idx="0">
                  <c:v>进销差-万辆</c:v>
                </c:pt>
              </c:strCache>
            </c:strRef>
          </c:tx>
          <c:spPr>
            <a:solidFill>
              <a:srgbClr val="4472C4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库存变化!$J$18:$J$28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2024YTD</c:v>
                </c:pt>
              </c:strCache>
            </c:strRef>
          </c:cat>
          <c:val>
            <c:numRef>
              <c:f>库存变化!$K$18:$K$28</c:f>
              <c:numCache>
                <c:formatCode>0.0_ </c:formatCode>
                <c:ptCount val="11"/>
                <c:pt idx="0">
                  <c:v>15.9592</c:v>
                </c:pt>
                <c:pt idx="1">
                  <c:v>-4.99039999999999</c:v>
                </c:pt>
                <c:pt idx="2">
                  <c:v>-7.9725</c:v>
                </c:pt>
                <c:pt idx="3">
                  <c:v>8.5185</c:v>
                </c:pt>
                <c:pt idx="4">
                  <c:v>0.00430000000000064</c:v>
                </c:pt>
                <c:pt idx="5">
                  <c:v>-6.09</c:v>
                </c:pt>
                <c:pt idx="6">
                  <c:v>-6.72</c:v>
                </c:pt>
                <c:pt idx="7" c:formatCode="General">
                  <c:v>0.0999999999999943</c:v>
                </c:pt>
                <c:pt idx="8" c:formatCode="General">
                  <c:v>11</c:v>
                </c:pt>
                <c:pt idx="9" c:formatCode="General">
                  <c:v>3</c:v>
                </c:pt>
                <c:pt idx="10" c:formatCode="General">
                  <c:v>6.13379999999999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88922864"/>
        <c:axId val="1711307664"/>
      </c:barChart>
      <c:lineChart>
        <c:grouping val="standard"/>
        <c:varyColors val="0"/>
        <c:ser>
          <c:idx val="1"/>
          <c:order val="1"/>
          <c:tx>
            <c:strRef>
              <c:f>库存变化!$L$17</c:f>
              <c:strCache>
                <c:ptCount val="1"/>
                <c:pt idx="0">
                  <c:v>库存水平-月</c:v>
                </c:pt>
              </c:strCache>
            </c:strRef>
          </c:tx>
          <c:spPr>
            <a:ln w="19050" cap="rnd" cmpd="sng" algn="ctr">
              <a:solidFill>
                <a:srgbClr val="F2A570"/>
              </a:solidFill>
              <a:prstDash val="solid"/>
              <a:bevel/>
            </a:ln>
            <a:effectLst/>
          </c:spPr>
          <c:marker>
            <c:symbol val="circle"/>
            <c:size val="5"/>
            <c:spPr>
              <a:solidFill>
                <a:schemeClr val="tx2"/>
              </a:solidFill>
              <a:ln w="6350" cap="flat" cmpd="sng" algn="ctr">
                <a:noFill/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库存变化!$J$18:$J$28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2024YTD</c:v>
                </c:pt>
              </c:strCache>
            </c:strRef>
          </c:cat>
          <c:val>
            <c:numRef>
              <c:f>库存变化!$L$18:$L$28</c:f>
              <c:numCache>
                <c:formatCode>General</c:formatCode>
                <c:ptCount val="11"/>
                <c:pt idx="0">
                  <c:v>4.2</c:v>
                </c:pt>
                <c:pt idx="1">
                  <c:v>4.3</c:v>
                </c:pt>
                <c:pt idx="2">
                  <c:v>3.4</c:v>
                </c:pt>
                <c:pt idx="3">
                  <c:v>3.4</c:v>
                </c:pt>
                <c:pt idx="4">
                  <c:v>3.7</c:v>
                </c:pt>
                <c:pt idx="5">
                  <c:v>3.1</c:v>
                </c:pt>
                <c:pt idx="6">
                  <c:v>2.5</c:v>
                </c:pt>
                <c:pt idx="7" c:formatCode="0.0_ ">
                  <c:v>3.11985635193775</c:v>
                </c:pt>
                <c:pt idx="8" c:formatCode="0.0_ ">
                  <c:v>5.05555555555555</c:v>
                </c:pt>
                <c:pt idx="9" c:formatCode="0.0_ ">
                  <c:v>4.9305339407487</c:v>
                </c:pt>
                <c:pt idx="10" c:formatCode="0.0_ ">
                  <c:v>7.64081434803684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5700928"/>
        <c:axId val="1712818912"/>
      </c:lineChart>
      <c:catAx>
        <c:axId val="1088922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711307664"/>
        <c:crosses val="autoZero"/>
        <c:auto val="1"/>
        <c:lblAlgn val="ctr"/>
        <c:lblOffset val="100"/>
        <c:noMultiLvlLbl val="0"/>
      </c:catAx>
      <c:valAx>
        <c:axId val="1711307664"/>
        <c:scaling>
          <c:orientation val="minMax"/>
        </c:scaling>
        <c:delete val="0"/>
        <c:axPos val="l"/>
        <c:numFmt formatCode="0.0_ 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088922864"/>
        <c:crosses val="autoZero"/>
        <c:crossBetween val="between"/>
      </c:valAx>
      <c:catAx>
        <c:axId val="11157009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712818912"/>
        <c:crosses val="autoZero"/>
        <c:auto val="1"/>
        <c:lblAlgn val="ctr"/>
        <c:lblOffset val="100"/>
        <c:noMultiLvlLbl val="0"/>
      </c:catAx>
      <c:valAx>
        <c:axId val="1712818912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1570092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0763888888889"/>
          <c:y val="0.0729166666666667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186270082540172"/>
          <c:y val="0.164324989369215"/>
          <c:w val="0.979032607488061"/>
          <c:h val="0.7191698111971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海关进口报关单价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7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Sheet1!$A$3:$A$12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2024YTD</c:v>
                </c:pt>
              </c:strCache>
            </c:strRef>
          </c:cat>
          <c:val>
            <c:numRef>
              <c:f>Sheet1!$B$3:$B$12</c:f>
              <c:numCache>
                <c:formatCode>General</c:formatCode>
                <c:ptCount val="10"/>
                <c:pt idx="0">
                  <c:v>25.21</c:v>
                </c:pt>
                <c:pt idx="1">
                  <c:v>27.49</c:v>
                </c:pt>
                <c:pt idx="2">
                  <c:v>27.6</c:v>
                </c:pt>
                <c:pt idx="3">
                  <c:v>29.47</c:v>
                </c:pt>
                <c:pt idx="4">
                  <c:v>31.73</c:v>
                </c:pt>
                <c:pt idx="5">
                  <c:v>34.86</c:v>
                </c:pt>
                <c:pt idx="6" c:formatCode="0.00">
                  <c:v>37.11</c:v>
                </c:pt>
                <c:pt idx="7">
                  <c:v>40.19</c:v>
                </c:pt>
                <c:pt idx="8" c:formatCode="0.00_ ">
                  <c:v>41.57</c:v>
                </c:pt>
                <c:pt idx="9">
                  <c:v>39.51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axId val="-229153664"/>
        <c:axId val="-265663232"/>
      </c:barChart>
      <c:catAx>
        <c:axId val="-229153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</a:p>
        </c:txPr>
        <c:crossAx val="-265663232"/>
        <c:crosses val="autoZero"/>
        <c:auto val="1"/>
        <c:lblAlgn val="ctr"/>
        <c:lblOffset val="100"/>
        <c:noMultiLvlLbl val="0"/>
      </c:catAx>
      <c:valAx>
        <c:axId val="-2656632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</a:p>
        </c:txPr>
        <c:crossAx val="-229153664"/>
        <c:crosses val="autoZero"/>
        <c:crossBetween val="between"/>
      </c:valAx>
    </c:plotArea>
    <c:plotVisOnly val="1"/>
    <c:dispBlanksAs val="gap"/>
    <c:showDLblsOverMax val="0"/>
  </c:chart>
  <c:spPr>
    <a:ln w="9525" cap="flat" cmpd="sng" algn="ctr">
      <a:noFill/>
      <a:prstDash val="solid"/>
      <a:round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41875858623704"/>
          <c:y val="0.101565866973136"/>
          <c:w val="0.914125140502061"/>
          <c:h val="0.8128429823301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180852</c:v>
                </c:pt>
                <c:pt idx="1">
                  <c:v>156168</c:v>
                </c:pt>
                <c:pt idx="2">
                  <c:v>102910</c:v>
                </c:pt>
                <c:pt idx="3">
                  <c:v>80873</c:v>
                </c:pt>
                <c:pt idx="4">
                  <c:v>62890</c:v>
                </c:pt>
                <c:pt idx="5">
                  <c:v>53382</c:v>
                </c:pt>
                <c:pt idx="6">
                  <c:v>33879</c:v>
                </c:pt>
                <c:pt idx="7">
                  <c:v>22123</c:v>
                </c:pt>
                <c:pt idx="8">
                  <c:v>18356</c:v>
                </c:pt>
                <c:pt idx="9">
                  <c:v>12309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180504</c:v>
                </c:pt>
                <c:pt idx="1">
                  <c:v>128758</c:v>
                </c:pt>
                <c:pt idx="2">
                  <c:v>83259</c:v>
                </c:pt>
                <c:pt idx="3">
                  <c:v>54518</c:v>
                </c:pt>
                <c:pt idx="4">
                  <c:v>51125</c:v>
                </c:pt>
                <c:pt idx="5">
                  <c:v>49659</c:v>
                </c:pt>
                <c:pt idx="6">
                  <c:v>34034</c:v>
                </c:pt>
                <c:pt idx="7">
                  <c:v>18221</c:v>
                </c:pt>
                <c:pt idx="8">
                  <c:v>11869</c:v>
                </c:pt>
                <c:pt idx="9">
                  <c:v>6404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73118896"/>
        <c:axId val="-27321731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Sheet1!$D$2:$D$11</c:f>
              <c:numCache>
                <c:formatCode>0.0%</c:formatCode>
                <c:ptCount val="10"/>
                <c:pt idx="0">
                  <c:v>-0.0019242253334218</c:v>
                </c:pt>
                <c:pt idx="1">
                  <c:v>-0.175516110854977</c:v>
                </c:pt>
                <c:pt idx="2">
                  <c:v>-0.190953260130211</c:v>
                </c:pt>
                <c:pt idx="3">
                  <c:v>-0.325881320094469</c:v>
                </c:pt>
                <c:pt idx="4">
                  <c:v>-0.187072666560661</c:v>
                </c:pt>
                <c:pt idx="5">
                  <c:v>-0.069742609868495</c:v>
                </c:pt>
                <c:pt idx="6">
                  <c:v>0.00457510552259512</c:v>
                </c:pt>
                <c:pt idx="7">
                  <c:v>-0.176377525652036</c:v>
                </c:pt>
                <c:pt idx="8">
                  <c:v>-0.353399433427762</c:v>
                </c:pt>
                <c:pt idx="9">
                  <c:v>-0.479730278657893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1"/>
        <c:axId val="-287459936"/>
        <c:axId val="-248906912"/>
      </c:lineChart>
      <c:catAx>
        <c:axId val="-2731188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73217312"/>
        <c:crosses val="autoZero"/>
        <c:auto val="1"/>
        <c:lblAlgn val="ctr"/>
        <c:lblOffset val="100"/>
        <c:noMultiLvlLbl val="0"/>
      </c:catAx>
      <c:valAx>
        <c:axId val="-273217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73118896"/>
        <c:crosses val="autoZero"/>
        <c:crossBetween val="between"/>
      </c:valAx>
      <c:catAx>
        <c:axId val="-2874599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48906912"/>
        <c:crosses val="autoZero"/>
        <c:auto val="1"/>
        <c:lblAlgn val="ctr"/>
        <c:lblOffset val="100"/>
        <c:noMultiLvlLbl val="0"/>
      </c:catAx>
      <c:valAx>
        <c:axId val="-2489069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8745993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>
        <c:manualLayout>
          <c:xMode val="edge"/>
          <c:yMode val="edge"/>
          <c:x val="0.756057199950044"/>
          <c:y val="0.0203993679069101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256368454992689"/>
          <c:y val="0.0790647720819319"/>
          <c:w val="0.969755507252052"/>
          <c:h val="0.7954796035530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invertIfNegative val="0"/>
          <c:dLbls>
            <c:delete val="1"/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356256</c:v>
                </c:pt>
                <c:pt idx="1">
                  <c:v>233530</c:v>
                </c:pt>
                <c:pt idx="2">
                  <c:v>42168</c:v>
                </c:pt>
                <c:pt idx="3">
                  <c:v>18451</c:v>
                </c:pt>
                <c:pt idx="4">
                  <c:v>34495</c:v>
                </c:pt>
                <c:pt idx="5">
                  <c:v>12385</c:v>
                </c:pt>
                <c:pt idx="6">
                  <c:v>15227</c:v>
                </c:pt>
                <c:pt idx="7">
                  <c:v>388606</c:v>
                </c:pt>
                <c:pt idx="8">
                  <c:v>24215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</c:spPr>
          <c:invertIfNegative val="0"/>
          <c:dLbls>
            <c:delete val="1"/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295142</c:v>
                </c:pt>
                <c:pt idx="1">
                  <c:v>206589</c:v>
                </c:pt>
                <c:pt idx="2">
                  <c:v>34999</c:v>
                </c:pt>
                <c:pt idx="3">
                  <c:v>10945</c:v>
                </c:pt>
                <c:pt idx="4">
                  <c:v>25142</c:v>
                </c:pt>
                <c:pt idx="5">
                  <c:v>9741</c:v>
                </c:pt>
                <c:pt idx="6">
                  <c:v>7726</c:v>
                </c:pt>
                <c:pt idx="7">
                  <c:v>327569</c:v>
                </c:pt>
                <c:pt idx="8">
                  <c:v>20951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29301712"/>
        <c:axId val="-243899168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0.0286767978635468"/>
                  <c:y val="-0.068737607402511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Sheet1!$D$2:$D$10</c:f>
              <c:numCache>
                <c:formatCode>0.00%</c:formatCode>
                <c:ptCount val="9"/>
                <c:pt idx="0">
                  <c:v>-0.171545180993443</c:v>
                </c:pt>
                <c:pt idx="1">
                  <c:v>-0.115364193037297</c:v>
                </c:pt>
                <c:pt idx="2">
                  <c:v>-0.170010434452666</c:v>
                </c:pt>
                <c:pt idx="3">
                  <c:v>-0.406807219120915</c:v>
                </c:pt>
                <c:pt idx="4">
                  <c:v>-0.271140745035512</c:v>
                </c:pt>
                <c:pt idx="5">
                  <c:v>-0.21348405329027</c:v>
                </c:pt>
                <c:pt idx="6">
                  <c:v>-0.49261180797268</c:v>
                </c:pt>
                <c:pt idx="7">
                  <c:v>-0.157066540403391</c:v>
                </c:pt>
                <c:pt idx="8">
                  <c:v>-0.134792483997522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0"/>
        <c:smooth val="0"/>
        <c:axId val="479302927"/>
        <c:axId val="993204330"/>
      </c:lineChart>
      <c:catAx>
        <c:axId val="-229301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243899168"/>
        <c:crosses val="autoZero"/>
        <c:auto val="1"/>
        <c:lblAlgn val="ctr"/>
        <c:lblOffset val="100"/>
        <c:noMultiLvlLbl val="0"/>
      </c:catAx>
      <c:valAx>
        <c:axId val="-243899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229301712"/>
        <c:crosses val="autoZero"/>
        <c:crossBetween val="between"/>
      </c:valAx>
      <c:catAx>
        <c:axId val="479302927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993204330"/>
        <c:crosses val="autoZero"/>
        <c:auto val="1"/>
        <c:lblAlgn val="ctr"/>
        <c:lblOffset val="100"/>
        <c:noMultiLvlLbl val="0"/>
      </c:catAx>
      <c:valAx>
        <c:axId val="993204330"/>
        <c:scaling>
          <c:orientation val="minMax"/>
        </c:scaling>
        <c:delete val="0"/>
        <c:axPos val="r"/>
        <c:numFmt formatCode="0%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479302927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96662386735928"/>
          <c:y val="0.0309609643946083"/>
          <c:w val="0.356887736445495"/>
          <c:h val="0.0741693845492776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463644436662578"/>
          <c:y val="0.0287793549913963"/>
          <c:w val="0.829579877041599"/>
          <c:h val="0.862697773889391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Sheet1!$B$2:$B$15</c:f>
              <c:numCache>
                <c:formatCode>0.0%</c:formatCode>
                <c:ptCount val="14"/>
                <c:pt idx="0">
                  <c:v>0.0157590114838954</c:v>
                </c:pt>
                <c:pt idx="1">
                  <c:v>0.0181882784156786</c:v>
                </c:pt>
                <c:pt idx="2">
                  <c:v>0.0134902358978078</c:v>
                </c:pt>
                <c:pt idx="3">
                  <c:v>0.01592763335974</c:v>
                </c:pt>
                <c:pt idx="4">
                  <c:v>0.0187419072861303</c:v>
                </c:pt>
                <c:pt idx="5">
                  <c:v>0.034307400526999</c:v>
                </c:pt>
                <c:pt idx="6">
                  <c:v>0.0329121936187756</c:v>
                </c:pt>
                <c:pt idx="7">
                  <c:v>0.0339578766446537</c:v>
                </c:pt>
                <c:pt idx="8">
                  <c:v>0.050336908666278</c:v>
                </c:pt>
                <c:pt idx="9">
                  <c:v>0.0166866710676349</c:v>
                </c:pt>
                <c:pt idx="10">
                  <c:v>0.0119485597518499</c:v>
                </c:pt>
                <c:pt idx="11">
                  <c:v>0.014102367145859</c:v>
                </c:pt>
                <c:pt idx="12">
                  <c:v>0.0348487961159494</c:v>
                </c:pt>
                <c:pt idx="13">
                  <c:v>0.0225348874420743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1B77FF">
                <a:lumMod val="5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Sheet1!$C$2:$C$15</c:f>
              <c:numCache>
                <c:formatCode>0.0%</c:formatCode>
                <c:ptCount val="14"/>
                <c:pt idx="0">
                  <c:v>0.0290817980359338</c:v>
                </c:pt>
                <c:pt idx="1">
                  <c:v>0.044945207016494</c:v>
                </c:pt>
                <c:pt idx="2">
                  <c:v>0.0370515234796934</c:v>
                </c:pt>
                <c:pt idx="3">
                  <c:v>0.033701137566625</c:v>
                </c:pt>
                <c:pt idx="4">
                  <c:v>0.0608731015720316</c:v>
                </c:pt>
                <c:pt idx="5">
                  <c:v>0.0579232509152527</c:v>
                </c:pt>
                <c:pt idx="6">
                  <c:v>0.0600902799177154</c:v>
                </c:pt>
                <c:pt idx="7">
                  <c:v>0.0549478628118695</c:v>
                </c:pt>
                <c:pt idx="8">
                  <c:v>0.0626455198658088</c:v>
                </c:pt>
                <c:pt idx="9">
                  <c:v>0.0636800096021125</c:v>
                </c:pt>
                <c:pt idx="10">
                  <c:v>0.0569720873721794</c:v>
                </c:pt>
                <c:pt idx="11">
                  <c:v>0.0381032107882067</c:v>
                </c:pt>
                <c:pt idx="12">
                  <c:v>0.0225811149222332</c:v>
                </c:pt>
                <c:pt idx="13">
                  <c:v>0.015259906200434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1B77FF">
                <a:lumMod val="7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Sheet1!$D$2:$D$15</c:f>
              <c:numCache>
                <c:formatCode>0.0%</c:formatCode>
                <c:ptCount val="14"/>
                <c:pt idx="0">
                  <c:v>0.217189962345544</c:v>
                </c:pt>
                <c:pt idx="1">
                  <c:v>0.304490967573026</c:v>
                </c:pt>
                <c:pt idx="2">
                  <c:v>0.360895757189569</c:v>
                </c:pt>
                <c:pt idx="3">
                  <c:v>0.346114601298983</c:v>
                </c:pt>
                <c:pt idx="4">
                  <c:v>0.37545424373735</c:v>
                </c:pt>
                <c:pt idx="5">
                  <c:v>0.416185397930868</c:v>
                </c:pt>
                <c:pt idx="6">
                  <c:v>0.448759483971983</c:v>
                </c:pt>
                <c:pt idx="7">
                  <c:v>0.467845900027114</c:v>
                </c:pt>
                <c:pt idx="8">
                  <c:v>0.461504071873849</c:v>
                </c:pt>
                <c:pt idx="9">
                  <c:v>0.444988897557463</c:v>
                </c:pt>
                <c:pt idx="10">
                  <c:v>0.494331328951165</c:v>
                </c:pt>
                <c:pt idx="11">
                  <c:v>0.477289356306096</c:v>
                </c:pt>
                <c:pt idx="12">
                  <c:v>0.398340124874203</c:v>
                </c:pt>
                <c:pt idx="13">
                  <c:v>0.40960645505062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B77FF">
                <a:lumMod val="60000"/>
                <a:lumOff val="4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Sheet1!$E$2:$E$15</c:f>
              <c:numCache>
                <c:formatCode>0.0%</c:formatCode>
                <c:ptCount val="14"/>
                <c:pt idx="0">
                  <c:v>0.219045162921268</c:v>
                </c:pt>
                <c:pt idx="1">
                  <c:v>0.168837191906347</c:v>
                </c:pt>
                <c:pt idx="2">
                  <c:v>0.167648818697757</c:v>
                </c:pt>
                <c:pt idx="3">
                  <c:v>0.178306872308253</c:v>
                </c:pt>
                <c:pt idx="4">
                  <c:v>0.141470688599382</c:v>
                </c:pt>
                <c:pt idx="5">
                  <c:v>0.0872958656230325</c:v>
                </c:pt>
                <c:pt idx="6">
                  <c:v>0.0670786451349618</c:v>
                </c:pt>
                <c:pt idx="7">
                  <c:v>0.0640039706064826</c:v>
                </c:pt>
                <c:pt idx="8">
                  <c:v>0.0718970962192553</c:v>
                </c:pt>
                <c:pt idx="9">
                  <c:v>0.100786172958051</c:v>
                </c:pt>
                <c:pt idx="10">
                  <c:v>0.133382812857719</c:v>
                </c:pt>
                <c:pt idx="11">
                  <c:v>0.148669831193415</c:v>
                </c:pt>
                <c:pt idx="12">
                  <c:v>0.208347744228924</c:v>
                </c:pt>
                <c:pt idx="13">
                  <c:v>0.234287640610023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1B77FF">
                <a:lumMod val="40000"/>
                <a:lumOff val="6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Sheet1!$F$2:$F$15</c:f>
              <c:numCache>
                <c:formatCode>0.0%</c:formatCode>
                <c:ptCount val="14"/>
                <c:pt idx="0">
                  <c:v>0.329005551330953</c:v>
                </c:pt>
                <c:pt idx="1">
                  <c:v>0.311562628567154</c:v>
                </c:pt>
                <c:pt idx="2">
                  <c:v>0.314195399470372</c:v>
                </c:pt>
                <c:pt idx="3">
                  <c:v>0.34547545523214</c:v>
                </c:pt>
                <c:pt idx="4">
                  <c:v>0.334835714986888</c:v>
                </c:pt>
                <c:pt idx="5">
                  <c:v>0.319842910775497</c:v>
                </c:pt>
                <c:pt idx="6">
                  <c:v>0.295759175820973</c:v>
                </c:pt>
                <c:pt idx="7">
                  <c:v>0.27288360700187</c:v>
                </c:pt>
                <c:pt idx="8">
                  <c:v>0.238477330195529</c:v>
                </c:pt>
                <c:pt idx="9">
                  <c:v>0.277291004020885</c:v>
                </c:pt>
                <c:pt idx="10">
                  <c:v>0.26416848310473</c:v>
                </c:pt>
                <c:pt idx="11">
                  <c:v>0.268517819340761</c:v>
                </c:pt>
                <c:pt idx="12">
                  <c:v>0.285716700429336</c:v>
                </c:pt>
                <c:pt idx="13">
                  <c:v>0.270892462945443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1B77FF">
                <a:lumMod val="20000"/>
                <a:lumOff val="8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Sheet1!$G$2:$G$15</c:f>
              <c:numCache>
                <c:formatCode>0.0%</c:formatCode>
                <c:ptCount val="14"/>
                <c:pt idx="0">
                  <c:v>0.136664063949375</c:v>
                </c:pt>
                <c:pt idx="1">
                  <c:v>0.111671092493548</c:v>
                </c:pt>
                <c:pt idx="2">
                  <c:v>0.0841222928220444</c:v>
                </c:pt>
                <c:pt idx="3">
                  <c:v>0.0642547287597307</c:v>
                </c:pt>
                <c:pt idx="4">
                  <c:v>0.0583797276641097</c:v>
                </c:pt>
                <c:pt idx="5">
                  <c:v>0.0672856443300972</c:v>
                </c:pt>
                <c:pt idx="6">
                  <c:v>0.0795212832407492</c:v>
                </c:pt>
                <c:pt idx="7">
                  <c:v>0.0908901235759356</c:v>
                </c:pt>
                <c:pt idx="8">
                  <c:v>0.0976248296679912</c:v>
                </c:pt>
                <c:pt idx="9">
                  <c:v>0.0809128008161796</c:v>
                </c:pt>
                <c:pt idx="10">
                  <c:v>0.0333081676354928</c:v>
                </c:pt>
                <c:pt idx="11">
                  <c:v>0.0428226606500733</c:v>
                </c:pt>
                <c:pt idx="12">
                  <c:v>0.0414149635805246</c:v>
                </c:pt>
                <c:pt idx="13">
                  <c:v>0.0382390910234841</c:v>
                </c:pt>
              </c:numCache>
            </c:numRef>
          </c:val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Sheet1!$H$2:$H$15</c:f>
              <c:numCache>
                <c:formatCode>0.0%</c:formatCode>
                <c:ptCount val="14"/>
                <c:pt idx="0">
                  <c:v>0.0532544499330293</c:v>
                </c:pt>
                <c:pt idx="1">
                  <c:v>0.0403046340277518</c:v>
                </c:pt>
                <c:pt idx="2">
                  <c:v>0.0225959724427567</c:v>
                </c:pt>
                <c:pt idx="3">
                  <c:v>0.0162195714745284</c:v>
                </c:pt>
                <c:pt idx="4">
                  <c:v>0.0102446161541086</c:v>
                </c:pt>
                <c:pt idx="5">
                  <c:v>0.0171595298982534</c:v>
                </c:pt>
                <c:pt idx="6">
                  <c:v>0.0158789382948422</c:v>
                </c:pt>
                <c:pt idx="7">
                  <c:v>0.0154706593320741</c:v>
                </c:pt>
                <c:pt idx="8">
                  <c:v>0.0175142435112893</c:v>
                </c:pt>
                <c:pt idx="9">
                  <c:v>0.0156544439776751</c:v>
                </c:pt>
                <c:pt idx="10">
                  <c:v>0.00588856032686302</c:v>
                </c:pt>
                <c:pt idx="11">
                  <c:v>0.010494754575588</c:v>
                </c:pt>
                <c:pt idx="12">
                  <c:v>0.00875055584882992</c:v>
                </c:pt>
                <c:pt idx="13">
                  <c:v>0.00917955672792067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-262427104"/>
        <c:axId val="-265581968"/>
      </c:barChart>
      <c:catAx>
        <c:axId val="-2624271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12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-265581968"/>
        <c:crosses val="autoZero"/>
        <c:auto val="1"/>
        <c:lblAlgn val="ctr"/>
        <c:lblOffset val="100"/>
        <c:noMultiLvlLbl val="0"/>
      </c:catAx>
      <c:valAx>
        <c:axId val="-26558196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altLang="en-US" sz="10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-2624271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9126223433291"/>
          <c:y val="0.0421660160165472"/>
          <c:w val="0.076996765429643"/>
          <c:h val="0.85422256021354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675206896455085"/>
          <c:y val="0.0489825641587978"/>
          <c:w val="0.865869777843796"/>
          <c:h val="0.7742401821684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 YTD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4254</c:v>
                </c:pt>
                <c:pt idx="1">
                  <c:v>16128</c:v>
                </c:pt>
                <c:pt idx="2">
                  <c:v>20668</c:v>
                </c:pt>
                <c:pt idx="3">
                  <c:v>20683</c:v>
                </c:pt>
                <c:pt idx="4">
                  <c:v>60207</c:v>
                </c:pt>
                <c:pt idx="5">
                  <c:v>27537</c:v>
                </c:pt>
                <c:pt idx="6">
                  <c:v>34750</c:v>
                </c:pt>
                <c:pt idx="7">
                  <c:v>31088</c:v>
                </c:pt>
                <c:pt idx="8">
                  <c:v>45993</c:v>
                </c:pt>
                <c:pt idx="9">
                  <c:v>24317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overlap val="50"/>
        <c:axId val="-194625856"/>
        <c:axId val="-19480812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0.0259822151723133"/>
                  <c:y val="-0.032223030382214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zh-CN" sz="13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-10.5%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zh-CN" sz="13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/>
                      <a:t>47.9</a:t>
                    </a:r>
                    <a:r>
                      <a:t>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 YTD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1" c:formatCode="0.0%">
                  <c:v>2.79125528913963</c:v>
                </c:pt>
                <c:pt idx="2" c:formatCode="0.0%">
                  <c:v>0.281498015873016</c:v>
                </c:pt>
                <c:pt idx="3" c:formatCode="0.0%">
                  <c:v>0.000725759628411149</c:v>
                </c:pt>
                <c:pt idx="4" c:formatCode="0.0%">
                  <c:v>1.91094135280182</c:v>
                </c:pt>
                <c:pt idx="5" c:formatCode="0.0%">
                  <c:v>-0.54262793362898</c:v>
                </c:pt>
                <c:pt idx="6" c:formatCode="0.0%">
                  <c:v>0.262</c:v>
                </c:pt>
                <c:pt idx="7" c:formatCode="0.00%">
                  <c:v>-0.105381294964029</c:v>
                </c:pt>
                <c:pt idx="8" c:formatCode="0.00%">
                  <c:v>0.4794</c:v>
                </c:pt>
                <c:pt idx="9" c:formatCode="0.00%">
                  <c:v>-0.4713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0"/>
        <c:smooth val="1"/>
        <c:axId val="-199666176"/>
        <c:axId val="-199593696"/>
      </c:lineChart>
      <c:catAx>
        <c:axId val="-19462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4808128"/>
        <c:crosses val="autoZero"/>
        <c:auto val="1"/>
        <c:lblAlgn val="ctr"/>
        <c:lblOffset val="100"/>
        <c:noMultiLvlLbl val="0"/>
      </c:catAx>
      <c:valAx>
        <c:axId val="-194808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4625856"/>
        <c:crosses val="autoZero"/>
        <c:crossBetween val="between"/>
      </c:valAx>
      <c:catAx>
        <c:axId val="-1996661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9593696"/>
        <c:crossesAt val="0"/>
        <c:auto val="1"/>
        <c:lblAlgn val="ctr"/>
        <c:lblOffset val="100"/>
        <c:noMultiLvlLbl val="0"/>
      </c:catAx>
      <c:valAx>
        <c:axId val="-199593696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966617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254531889467"/>
          <c:y val="0.913233911813506"/>
          <c:w val="0.416084903946298"/>
          <c:h val="0.06709416526119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10302-F9E7-44B0-A19D-558BE95299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0EB7B-F09C-4AEF-BF29-268EF6E7525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BD4BE-BCD4-45E3-A961-75EA96D8C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F4A78-E528-4CEE-A7DE-D527CC7C90D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面-上"/>
          <p:cNvSpPr/>
          <p:nvPr userDrawn="1"/>
        </p:nvSpPr>
        <p:spPr bwMode="auto">
          <a:xfrm>
            <a:off x="5778500" y="-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" name="页面-下"/>
          <p:cNvSpPr/>
          <p:nvPr userDrawn="1"/>
        </p:nvSpPr>
        <p:spPr bwMode="auto">
          <a:xfrm>
            <a:off x="5778500" y="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4.png"/><Relationship Id="rId1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建筑与房屋的城市空拍图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587"/>
            <a:ext cx="12192000" cy="685482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-1" y="4916856"/>
            <a:ext cx="12192001" cy="1959293"/>
            <a:chOff x="-1" y="4916857"/>
            <a:chExt cx="12192001" cy="1959293"/>
          </a:xfrm>
          <a:solidFill>
            <a:schemeClr val="accent6">
              <a:alpha val="15000"/>
            </a:schemeClr>
          </a:solidFill>
        </p:grpSpPr>
        <p:sp>
          <p:nvSpPr>
            <p:cNvPr id="29" name="任意多边形: 形状 28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0" y="-3175"/>
            <a:ext cx="12192000" cy="6870401"/>
          </a:xfrm>
          <a:prstGeom prst="rect">
            <a:avLst/>
          </a:prstGeom>
          <a:gradFill flip="none" rotWithShape="1">
            <a:gsLst>
              <a:gs pos="27000">
                <a:schemeClr val="accent6">
                  <a:alpha val="59000"/>
                </a:schemeClr>
              </a:gs>
              <a:gs pos="76785">
                <a:srgbClr val="003F9D">
                  <a:alpha val="95000"/>
                </a:srgbClr>
              </a:gs>
              <a:gs pos="51000">
                <a:schemeClr val="accent6">
                  <a:lumMod val="75000"/>
                  <a:alpha val="73000"/>
                </a:schemeClr>
              </a:gs>
              <a:gs pos="0">
                <a:schemeClr val="accent6">
                  <a:lumMod val="75000"/>
                  <a:alpha val="12000"/>
                </a:schemeClr>
              </a:gs>
              <a:gs pos="100000">
                <a:schemeClr val="accent6">
                  <a:lumMod val="50000"/>
                  <a:alpha val="9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76887" y="1685657"/>
            <a:ext cx="8391466" cy="110799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中国进口汽车市场情况</a:t>
            </a:r>
            <a:b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</a:b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    （</a:t>
            </a:r>
            <a:r>
              <a:rPr lang="en-US" altLang="zh-CN" sz="48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2024-12</a:t>
            </a:r>
            <a:r>
              <a:rPr lang="zh-CN" altLang="en-US" sz="48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）</a:t>
            </a:r>
            <a:endParaRPr lang="en-US" altLang="zh-CN" sz="4800" b="1" dirty="0">
              <a:solidFill>
                <a:schemeClr val="bg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67124" y="4646396"/>
            <a:ext cx="2958312" cy="379811"/>
            <a:chOff x="1427421" y="4533076"/>
            <a:chExt cx="3094305" cy="379811"/>
          </a:xfrm>
        </p:grpSpPr>
        <p:sp>
          <p:nvSpPr>
            <p:cNvPr id="48" name="矩形: 圆角 47"/>
            <p:cNvSpPr/>
            <p:nvPr/>
          </p:nvSpPr>
          <p:spPr>
            <a:xfrm>
              <a:off x="1427421" y="453307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12972" y="454355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汇报人：何索佳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67124" y="5149426"/>
            <a:ext cx="2958312" cy="379811"/>
            <a:chOff x="1427421" y="5036106"/>
            <a:chExt cx="3094305" cy="379811"/>
          </a:xfrm>
        </p:grpSpPr>
        <p:sp>
          <p:nvSpPr>
            <p:cNvPr id="49" name="矩形: 圆角 48"/>
            <p:cNvSpPr/>
            <p:nvPr/>
          </p:nvSpPr>
          <p:spPr>
            <a:xfrm>
              <a:off x="1427421" y="503610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12971" y="504658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2024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12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1" name="文本框 1"/>
          <p:cNvSpPr/>
          <p:nvPr/>
        </p:nvSpPr>
        <p:spPr>
          <a:xfrm>
            <a:off x="3638631" y="3523220"/>
            <a:ext cx="4748530" cy="8744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中国汽车流通协会进口车工作委员会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中国车辆进出口有限公司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913" y="135071"/>
            <a:ext cx="3557357" cy="6373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25" y="145459"/>
            <a:ext cx="3294157" cy="62695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23640" y="3086100"/>
            <a:ext cx="4663440" cy="436880"/>
          </a:xfrm>
          <a:prstGeom prst="rect">
            <a:avLst/>
          </a:prstGeom>
          <a:noFill/>
        </p:spPr>
        <p:txBody>
          <a:bodyPr wrap="square" anchor="ctr">
            <a:normAutofit/>
          </a:bodyPr>
          <a:p>
            <a:pPr indent="0" algn="just">
              <a:buFont typeface="Arial" panose="020B0604020202020204" pitchFamily="34" charset="0"/>
              <a:buNone/>
            </a:pPr>
            <a:endParaRPr lang="zh-CN" altLang="en-US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-127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4333428" cy="468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分排量结构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31112" y="1044884"/>
            <a:ext cx="10933893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（七）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排量上行：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1.5-2.0L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占比稳定在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41%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2023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年上升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1.2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个百分点，继续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保持第一大排量区间；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2.5-3.0L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排量区间占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27.1%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2023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年同期下降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1.5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百分点，是第二大排量区间；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2.0-2.5L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区间占比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23.4%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，位居第三。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631190" y="2839720"/>
          <a:ext cx="11059160" cy="3536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矩形 10"/>
          <p:cNvSpPr/>
          <p:nvPr/>
        </p:nvSpPr>
        <p:spPr>
          <a:xfrm>
            <a:off x="3797617" y="2487332"/>
            <a:ext cx="438404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2011-2024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分排量结构变化趋势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3446324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</a:rPr>
              <a:t>新能源汽车</a:t>
            </a:r>
            <a:endParaRPr lang="zh-CN" altLang="zh-CN" sz="2400" b="1" kern="100" dirty="0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709" y="907242"/>
            <a:ext cx="11238624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（八）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销售波动：</a:t>
            </a:r>
            <a:r>
              <a:rPr 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2024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年全年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新能源汽车销售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24317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辆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，同比下降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47.13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%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。其中纯电动汽车下降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45.74%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。插电混合车型同比下降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49%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b="1" kern="100" dirty="0" smtClean="0">
              <a:solidFill>
                <a:prstClr val="black"/>
              </a:solidFill>
              <a:latin typeface="等线" panose="02010600030101010101" pitchFamily="2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29081" y="2149695"/>
            <a:ext cx="35026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2015-2024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新能源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趋势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782094" y="2821675"/>
          <a:ext cx="8920525" cy="342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693285" y="7390130"/>
            <a:ext cx="914400" cy="914400"/>
          </a:xfrm>
          <a:prstGeom prst="rect">
            <a:avLst/>
          </a:prstGeom>
          <a:noFill/>
        </p:spPr>
        <p:txBody>
          <a:bodyPr wrap="none" anchor="ctr">
            <a:normAutofit/>
          </a:bodyPr>
          <a:p>
            <a:pPr marL="285750" indent="-285750" algn="just">
              <a:buFont typeface="Arial" panose="020B0604020202020204" pitchFamily="34" charset="0"/>
              <a:buChar char="•"/>
            </a:pPr>
            <a:endParaRPr lang="zh-CN" altLang="en-US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-1" y="4916857"/>
            <a:ext cx="12192001" cy="1959293"/>
            <a:chOff x="-1" y="4916857"/>
            <a:chExt cx="12192001" cy="1959293"/>
          </a:xfrm>
        </p:grpSpPr>
        <p:sp>
          <p:nvSpPr>
            <p:cNvPr id="58" name="任意多边形: 形状 57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pattFill prst="pct70">
              <a:fgClr>
                <a:schemeClr val="accent6"/>
              </a:fgClr>
              <a:bgClr>
                <a:schemeClr val="bg1"/>
              </a:bgClr>
            </a:patt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83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任意多边形: 形状 62"/>
          <p:cNvSpPr/>
          <p:nvPr/>
        </p:nvSpPr>
        <p:spPr bwMode="auto">
          <a:xfrm flipV="1">
            <a:off x="8523027" y="1352"/>
            <a:ext cx="3668973" cy="455017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4" name="任意多边形: 形状 63"/>
          <p:cNvSpPr/>
          <p:nvPr/>
        </p:nvSpPr>
        <p:spPr bwMode="auto">
          <a:xfrm flipV="1">
            <a:off x="8563260" y="-2"/>
            <a:ext cx="3668972" cy="466753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49733" y="1579948"/>
            <a:ext cx="5393393" cy="1418928"/>
            <a:chOff x="1506538" y="2619375"/>
            <a:chExt cx="5393393" cy="1418928"/>
          </a:xfrm>
        </p:grpSpPr>
        <p:sp>
          <p:nvSpPr>
            <p:cNvPr id="20" name="矩形 19"/>
            <p:cNvSpPr/>
            <p:nvPr/>
          </p:nvSpPr>
          <p:spPr>
            <a:xfrm>
              <a:off x="1506538" y="2754313"/>
              <a:ext cx="215900" cy="122396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/>
              </a:endParaRPr>
            </a:p>
          </p:txBody>
        </p:sp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776413" y="2619375"/>
              <a:ext cx="5123518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6600" b="1" dirty="0">
                  <a:solidFill>
                    <a:srgbClr val="30303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感 谢 聆 听！</a:t>
              </a:r>
              <a:endParaRPr lang="zh-CN" altLang="en-US" sz="66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28800" y="3576638"/>
              <a:ext cx="17219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Thank you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071995" y="3073123"/>
            <a:ext cx="37661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联系人：何索佳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电话：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010-81163536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13810907273</a:t>
            </a:r>
            <a:endParaRPr lang="en-US" altLang="zh-CN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海关进口量</a:t>
            </a:r>
            <a:endParaRPr lang="zh-CN" altLang="zh-CN" sz="2400" dirty="0"/>
          </a:p>
        </p:txBody>
      </p:sp>
      <p:sp>
        <p:nvSpPr>
          <p:cNvPr id="59" name="矩形 58"/>
          <p:cNvSpPr/>
          <p:nvPr/>
        </p:nvSpPr>
        <p:spPr>
          <a:xfrm>
            <a:off x="622857" y="1119911"/>
            <a:ext cx="111842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（一）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供给：汽车进口量历经四年的连续下滑后，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“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去库存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”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仍是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年的主要任务。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年全年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70.5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，相比较去年同期下降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11.7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；进口金额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2785.4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亿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元，同比下降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16.1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163854" y="2423871"/>
            <a:ext cx="40627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2009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年海关进口量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61" name="图表 60"/>
          <p:cNvGraphicFramePr/>
          <p:nvPr/>
        </p:nvGraphicFramePr>
        <p:xfrm>
          <a:off x="895541" y="2993105"/>
          <a:ext cx="10509580" cy="3356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需求：近两年，进口车</a:t>
            </a: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终端需求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保持在低位稳定，受疫情和芯片短期冲击，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2020-2022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年进口汽车市场出现下滑，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累计销售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76.9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，同比基本持平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年累计销售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643662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辆，同比下滑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16.3%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 smtClean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56685" y="2382920"/>
            <a:ext cx="42786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年进口汽车销量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1010449" y="2808785"/>
          <a:ext cx="10086340" cy="3694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月份，整体汽车市场的销售情况仍稳定在低位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1283970" y="5839460"/>
          <a:ext cx="9495790" cy="291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015"/>
                <a:gridCol w="8994775"/>
              </a:tblGrid>
              <a:tr h="2914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YOY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 </a:t>
                      </a:r>
                      <a:r>
                        <a:rPr lang="en-US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36.6%</a:t>
                      </a: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   -41.8%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  </a:t>
                      </a:r>
                      <a:r>
                        <a:rPr lang="en-US" altLang="zh-CN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-15%   -12.7%   -14.6%  -16.8%   -9.08%  -20.4%   -23.9%   -21.9  -25.1%   -23.9%</a:t>
                      </a:r>
                      <a:endParaRPr lang="en-US" altLang="zh-CN" sz="1400" b="1">
                        <a:solidFill>
                          <a:srgbClr val="00B05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图表 2"/>
          <p:cNvGraphicFramePr/>
          <p:nvPr/>
        </p:nvGraphicFramePr>
        <p:xfrm>
          <a:off x="1206500" y="2409825"/>
          <a:ext cx="9731375" cy="3194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29932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329715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行业库存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773527" y="1017101"/>
            <a:ext cx="1102253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5980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  <a:defRPr/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（三）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库存：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年仍延续去年趋势，处于去库存周期。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月进口车销量略有回暖，但库存深度仍维持在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7.6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个月高位。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17060" y="2430540"/>
            <a:ext cx="37185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55980">
              <a:defRPr/>
            </a:pP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2014-2024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行业库存趋势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941057" y="2943917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库存深度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5715" y="2877566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进销差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3564" y="6431285"/>
            <a:ext cx="2941831" cy="27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全行业库存</a:t>
            </a:r>
            <a:r>
              <a:rPr lang="en-US" altLang="zh-CN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*</a:t>
            </a:r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包含进口主机厂和经销商库存</a:t>
            </a:r>
            <a:endParaRPr lang="zh-CN" altLang="en-US" sz="116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955040" y="3211830"/>
          <a:ext cx="10416540" cy="2886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-127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466193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海关进口汽车报关单价</a:t>
            </a:r>
            <a:endParaRPr lang="zh-CN" altLang="zh-CN" sz="2400" dirty="0"/>
          </a:p>
        </p:txBody>
      </p:sp>
      <p:sp>
        <p:nvSpPr>
          <p:cNvPr id="9" name="object 60"/>
          <p:cNvSpPr txBox="1"/>
          <p:nvPr/>
        </p:nvSpPr>
        <p:spPr>
          <a:xfrm>
            <a:off x="3197981" y="2976629"/>
            <a:ext cx="5798781" cy="35114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2015-2024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年海关进口汽车报关单价走势  单位：万元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2027670" y="3327882"/>
          <a:ext cx="8139689" cy="3120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矩形 10"/>
          <p:cNvSpPr/>
          <p:nvPr/>
        </p:nvSpPr>
        <p:spPr>
          <a:xfrm>
            <a:off x="702405" y="895531"/>
            <a:ext cx="11077575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（四）价格：从最近十年的整体情况看，进口汽车报关单价呈现上升趋势，从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2015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zh-CN" sz="2000" b="1" kern="100" dirty="0">
                <a:ea typeface="微软雅黑" panose="020B0503020204020204" pitchFamily="34" charset="-122"/>
                <a:cs typeface="方正兰亭纤黑_GBK"/>
              </a:rPr>
              <a:t>年，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进口汽车报关单价从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25.21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万元提升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</a:rPr>
              <a:t>到</a:t>
            </a:r>
            <a:r>
              <a:rPr lang="en-US" altLang="zh-CN" sz="2000" b="1" kern="100" dirty="0" smtClean="0">
                <a:ea typeface="微软雅黑" panose="020B0503020204020204" pitchFamily="34" charset="-122"/>
                <a:cs typeface="方正兰亭纤黑_GBK"/>
              </a:rPr>
              <a:t>39.51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</a:rPr>
              <a:t>万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元。根据海关统计数据显示，继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3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月份进口汽车报关均价首次低于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年平均报关单价后，报关单价下降趋势基本一直延续到现在。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alphaModFix amt="19000"/>
          </a:blip>
          <a:stretch>
            <a:fillRect/>
          </a:stretch>
        </p:blipFill>
        <p:spPr>
          <a:xfrm rot="10800000" flipH="1" flipV="1">
            <a:off x="-127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44217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进口汽车品牌结构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50071" y="978853"/>
            <a:ext cx="108931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（五）品牌结构：本月进口汽车市场仍延续整体下滑大趋势。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1-12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月超豪华汽车累计下跌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31.29%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非豪华汽车销量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累计下跌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23.08%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，豪华车下跌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15.45%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在销量占比上，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豪华车仍然是销量主力，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1-12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  <a:sym typeface="+mn-ea"/>
              </a:rPr>
              <a:t>月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累计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占比稳定在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90.78%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endParaRPr lang="en-US" altLang="zh-CN" sz="2000" b="1" kern="100" dirty="0"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0" name="object 60"/>
          <p:cNvSpPr txBox="1"/>
          <p:nvPr/>
        </p:nvSpPr>
        <p:spPr>
          <a:xfrm>
            <a:off x="3197225" y="2719701"/>
            <a:ext cx="5798820" cy="35115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12</a:t>
            </a:r>
            <a:r>
              <a:rPr lang="zh-CN" altLang="en-US" sz="1695" b="1" kern="100" dirty="0" smtClean="0">
                <a:latin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进口汽车品牌结构表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1132840" y="3129915"/>
          <a:ext cx="9979025" cy="2606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0755"/>
                <a:gridCol w="1104900"/>
                <a:gridCol w="1103630"/>
                <a:gridCol w="1104900"/>
                <a:gridCol w="1284605"/>
                <a:gridCol w="1106805"/>
                <a:gridCol w="1105535"/>
                <a:gridCol w="1103630"/>
                <a:gridCol w="1104265"/>
              </a:tblGrid>
              <a:tr h="5213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品牌</a:t>
                      </a:r>
                      <a:endParaRPr lang="zh-CN" altLang="en-US" sz="120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012D86"/>
                        </a:gs>
                        <a:gs pos="100000">
                          <a:srgbClr val="0E2557"/>
                        </a:gs>
                      </a:gsLst>
                      <a:lin scaled="0"/>
                    </a:gradFill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12月(辆)</a:t>
                      </a:r>
                      <a:endParaRPr lang="zh-CN" altLang="en-US" sz="120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012D86"/>
                        </a:gs>
                        <a:gs pos="100000">
                          <a:srgbClr val="0E2557"/>
                        </a:gs>
                      </a:gsLst>
                      <a:lin scaled="0"/>
                    </a:gradFill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1-12月累计(辆)</a:t>
                      </a:r>
                      <a:endParaRPr lang="zh-CN" altLang="en-US" sz="120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012D86"/>
                        </a:gs>
                        <a:gs pos="100000">
                          <a:srgbClr val="0E2557"/>
                        </a:gs>
                      </a:gsLst>
                      <a:lin scaled="0"/>
                    </a:gradFill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213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性质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2024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2024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</a:tr>
              <a:tr h="5213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超豪华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763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555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-27.26%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0.90%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7585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5212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-31.29%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0.81%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</a:tr>
              <a:tr h="5213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72843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55726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-23.50%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90.41%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691082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584292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-15.45%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90.78%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</a:tr>
              <a:tr h="5213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非豪华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7379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5355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-27.43%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8.69%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70410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54158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-23.08%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8.41%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30569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乘用车分品牌</a:t>
            </a:r>
            <a:endParaRPr lang="zh-CN" altLang="zh-CN" sz="2400" dirty="0"/>
          </a:p>
        </p:txBody>
      </p: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3295429" y="2608972"/>
            <a:ext cx="523074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1-12</a:t>
            </a:r>
            <a:r>
              <a:rPr lang="zh-CN" altLang="en-US" sz="1695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乘用车分品牌进口量与同比增速</a:t>
            </a:r>
            <a:endParaRPr lang="en-US" altLang="zh-CN" sz="1695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622935" y="721995"/>
            <a:ext cx="11109960" cy="15405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年全年，前十大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品牌中仅有丰田实现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正增长，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共销售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34034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辆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，同比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增幅仅为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0.5%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。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2024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年全年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销量降幅最大的大众，同比下降了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48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%。</a:t>
            </a:r>
            <a:endParaRPr lang="en-US" altLang="zh-CN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217930" y="2988945"/>
          <a:ext cx="10168890" cy="386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40" y="378460"/>
            <a:ext cx="2848610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进口汽车</a:t>
            </a:r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车型结构</a:t>
            </a:r>
            <a:endParaRPr lang="zh-CN" altLang="zh-CN" sz="2400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3035" y="1054775"/>
            <a:ext cx="11138746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（六）车型结构：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年全年，三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大车型销量均出现不同程度的跌幅，轿车同比下跌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17.15%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SUV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15.71%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；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MPV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同比下跌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13.48%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。轿车中各车型也是全面下跌，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Wagon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车型跌幅最大，达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49.26%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11951" y="2720971"/>
            <a:ext cx="4174490" cy="35242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2021-2024</a:t>
            </a:r>
            <a:r>
              <a:rPr lang="zh-CN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11</a:t>
            </a:r>
            <a:r>
              <a:rPr lang="zh-CN" altLang="en-US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月进口汽车车型变化情况</a:t>
            </a:r>
            <a:endParaRPr lang="zh-CN" altLang="en-US" sz="190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1102360" y="3263265"/>
          <a:ext cx="9986645" cy="2882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右箭头 6"/>
          <p:cNvSpPr/>
          <p:nvPr/>
        </p:nvSpPr>
        <p:spPr>
          <a:xfrm>
            <a:off x="1392555" y="5783580"/>
            <a:ext cx="711200" cy="483870"/>
          </a:xfrm>
          <a:prstGeom prst="rightArrow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70" tIns="48385" rIns="96770" bIns="48385" numCol="1" spcCol="0" rtlCol="0" fromWordArt="0" anchor="ctr" anchorCtr="0" forceAA="0" compatLnSpc="1">
            <a:noAutofit/>
          </a:bodyPr>
          <a:p>
            <a:pPr algn="ctr"/>
            <a:endParaRPr lang="zh-CN" altLang="en-US" sz="1905"/>
          </a:p>
        </p:txBody>
      </p:sp>
      <p:sp>
        <p:nvSpPr>
          <p:cNvPr id="6" name="单圆角矩形 5"/>
          <p:cNvSpPr/>
          <p:nvPr/>
        </p:nvSpPr>
        <p:spPr>
          <a:xfrm>
            <a:off x="2077720" y="3384550"/>
            <a:ext cx="6593205" cy="2933065"/>
          </a:xfrm>
          <a:prstGeom prst="round1Rect">
            <a:avLst/>
          </a:prstGeom>
          <a:noFill/>
          <a:ln w="0">
            <a:solidFill>
              <a:srgbClr val="C00000"/>
            </a:solidFill>
          </a:ln>
        </p:spPr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747*22"/>
  <p:tag name="TABLE_ENDDRAG_RECT" val="104*447*747*22"/>
</p:tagLst>
</file>

<file path=ppt/tags/tag2.xml><?xml version="1.0" encoding="utf-8"?>
<p:tagLst xmlns:p="http://schemas.openxmlformats.org/presentationml/2006/main">
  <p:tag name="KSO_WM_UNIT_PLACING_PICTURE_USER_VIEWPORT" val="{&quot;height&quot;:2438.9968503937007,&quot;width&quot;:19201.664566929132}"/>
</p:tagLst>
</file>

<file path=ppt/tags/tag3.xml><?xml version="1.0" encoding="utf-8"?>
<p:tagLst xmlns:p="http://schemas.openxmlformats.org/presentationml/2006/main">
  <p:tag name="TABLE_ENDDRAG_ORIGIN_RECT" val="785*205"/>
  <p:tag name="TABLE_ENDDRAG_RECT" val="89*246*785*205"/>
</p:tagLst>
</file>

<file path=ppt/tags/tag4.xml><?xml version="1.0" encoding="utf-8"?>
<p:tagLst xmlns:p="http://schemas.openxmlformats.org/presentationml/2006/main">
  <p:tag name="KSO_WPP_MARK_KEY" val="029cdb4b-c6fe-4714-a91b-538880717e95"/>
  <p:tag name="COMMONDATA" val="eyJoZGlkIjoiNDMyODExYWY0NzQ1YzQ3NDRjNjg4MzhlNGYzZWFhOWQifQ=="/>
</p:tagLst>
</file>

<file path=ppt/theme/theme1.xml><?xml version="1.0" encoding="utf-8"?>
<a:theme xmlns:a="http://schemas.openxmlformats.org/drawingml/2006/main" name="Office 主题​​">
  <a:themeElements>
    <a:clrScheme name="年终总结">
      <a:dk1>
        <a:sysClr val="windowText" lastClr="000000"/>
      </a:dk1>
      <a:lt1>
        <a:sysClr val="window" lastClr="FFFFFF"/>
      </a:lt1>
      <a:dk2>
        <a:srgbClr val="FF9933"/>
      </a:dk2>
      <a:lt2>
        <a:srgbClr val="63CAFD"/>
      </a:lt2>
      <a:accent1>
        <a:srgbClr val="78E8D3"/>
      </a:accent1>
      <a:accent2>
        <a:srgbClr val="821AD8"/>
      </a:accent2>
      <a:accent3>
        <a:srgbClr val="4B35EB"/>
      </a:accent3>
      <a:accent4>
        <a:srgbClr val="FF7C81"/>
      </a:accent4>
      <a:accent5>
        <a:srgbClr val="FFDC5E"/>
      </a:accent5>
      <a:accent6>
        <a:srgbClr val="1B77FF"/>
      </a:accent6>
      <a:hlink>
        <a:srgbClr val="5357EB"/>
      </a:hlink>
      <a:folHlink>
        <a:srgbClr val="CCFFFF"/>
      </a:folHlink>
    </a:clrScheme>
    <a:fontScheme name="年终总结">
      <a:majorFont>
        <a:latin typeface="锐字云字库美黑GB"/>
        <a:ea typeface="锐字云字库美黑GB"/>
        <a:cs typeface=""/>
      </a:majorFont>
      <a:minorFont>
        <a:latin typeface="锐字云字库美黑GB"/>
        <a:ea typeface="锐字云字库美黑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bg2"/>
        </a:solidFill>
        <a:ln w="0"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marL="0" marR="0" indent="0" algn="l" defTabSz="914400" rtl="0" eaLnBrk="0" fontAlgn="base" latinLnBrk="0" hangingPunct="0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ea"/>
            <a:cs typeface="宋体" panose="02010600030101010101" pitchFamily="2" charset="-122"/>
          </a:defRPr>
        </a:defPPr>
      </a:lstStyle>
    </a:spDef>
    <a:txDef>
      <a:spPr>
        <a:noFill/>
      </a:spPr>
      <a:bodyPr wrap="square" anchor="ctr">
        <a:normAutofit/>
      </a:bodyPr>
      <a:lstStyle>
        <a:defPPr marL="285750" indent="-285750" algn="just">
          <a:buFont typeface="Arial" panose="020B0604020202020204" pitchFamily="34" charset="0"/>
          <a:buChar char="•"/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1676</Words>
  <Application>WPS 演示</Application>
  <PresentationFormat>宽屏</PresentationFormat>
  <Paragraphs>174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微软雅黑</vt:lpstr>
      <vt:lpstr>方正兰亭纤黑_GBK</vt:lpstr>
      <vt:lpstr>黑体</vt:lpstr>
      <vt:lpstr>Calibri</vt:lpstr>
      <vt:lpstr>等线</vt:lpstr>
      <vt:lpstr>Arial</vt:lpstr>
      <vt:lpstr>Calibri</vt:lpstr>
      <vt:lpstr>锐字云字库美黑GB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精美商务蓝银行工作总结ppt模板</dc:title>
  <dc:creator>瑛子</dc:creator>
  <cp:keywords>稿定年终PPT模板大赛</cp:keywords>
  <dc:description>www.51pptmoban.com</dc:description>
  <cp:lastModifiedBy>Annie He</cp:lastModifiedBy>
  <cp:revision>626</cp:revision>
  <dcterms:created xsi:type="dcterms:W3CDTF">2021-11-13T06:30:00Z</dcterms:created>
  <dcterms:modified xsi:type="dcterms:W3CDTF">2025-02-06T09:37:47Z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2052-11.8.2.11718</vt:lpwstr>
  </property>
  <property fmtid="{D5CDD505-2E9C-101B-9397-08002B2CF9AE}" pid="3" name="ICV">
    <vt:lpwstr>82BF4A929D0D41EAB6FA893A001F3C13</vt:lpwstr>
  </property>
</Properties>
</file>