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4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5.xml" ContentType="application/vnd.openxmlformats-officedocument.themeOverride+xml"/>
  <Override PartName="/ppt/charts/chart3.xml" ContentType="application/vnd.openxmlformats-officedocument.drawingml.chart+xml"/>
  <Override PartName="/ppt/theme/themeOverride6.xml" ContentType="application/vnd.openxmlformats-officedocument.themeOverr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7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rts/chart5.xml" ContentType="application/vnd.openxmlformats-officedocument.drawingml.chart+xml"/>
  <Override PartName="/ppt/theme/themeOverride8.xml" ContentType="application/vnd.openxmlformats-officedocument.themeOverr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9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charts/chart9.xml" ContentType="application/vnd.openxmlformats-officedocument.drawingml.chart+xml"/>
  <Override PartName="/ppt/theme/themeOverride10.xml" ContentType="application/vnd.openxmlformats-officedocument.themeOverrid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11.xml" ContentType="application/vnd.openxmlformats-officedocument.themeOverr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charts/chart13.xml" ContentType="application/vnd.openxmlformats-officedocument.drawingml.chart+xml"/>
  <Override PartName="/ppt/theme/themeOverride12.xml" ContentType="application/vnd.openxmlformats-officedocument.themeOverride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3.xml" ContentType="application/vnd.openxmlformats-officedocument.themeOverrid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4.xml" ContentType="application/vnd.openxmlformats-officedocument.themeOverr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5.xml" ContentType="application/vnd.openxmlformats-officedocument.themeOverride+xml"/>
  <Override PartName="/ppt/charts/chart17.xml" ContentType="application/vnd.openxmlformats-officedocument.drawingml.chart+xml"/>
  <Override PartName="/ppt/theme/themeOverride16.xml" ContentType="application/vnd.openxmlformats-officedocument.themeOverride+xml"/>
  <Override PartName="/ppt/charts/chart18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7.xml" ContentType="application/vnd.openxmlformats-officedocument.themeOverride+xml"/>
  <Override PartName="/ppt/charts/chart19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8.xml" ContentType="application/vnd.openxmlformats-officedocument.themeOverr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charts/chart20.xml" ContentType="application/vnd.openxmlformats-officedocument.drawingml.chart+xml"/>
  <Override PartName="/ppt/theme/themeOverride19.xml" ContentType="application/vnd.openxmlformats-officedocument.themeOverride+xml"/>
  <Override PartName="/ppt/charts/chart21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22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23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20.xml" ContentType="application/vnd.openxmlformats-officedocument.themeOverr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charts/chart24.xml" ContentType="application/vnd.openxmlformats-officedocument.drawingml.chart+xml"/>
  <Override PartName="/ppt/theme/themeOverride21.xml" ContentType="application/vnd.openxmlformats-officedocument.themeOverride+xml"/>
  <Override PartName="/ppt/charts/chart25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6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7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heme/themeOverride22.xml" ContentType="application/vnd.openxmlformats-officedocument.themeOverr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charts/chart28.xml" ContentType="application/vnd.openxmlformats-officedocument.drawingml.chart+xml"/>
  <Override PartName="/ppt/theme/themeOverride23.xml" ContentType="application/vnd.openxmlformats-officedocument.themeOverride+xml"/>
  <Override PartName="/ppt/charts/chart29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heme/themeOverride24.xml" ContentType="application/vnd.openxmlformats-officedocument.themeOverride+xml"/>
  <Override PartName="/ppt/charts/chart30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charts/chart31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theme/themeOverride27.xml" ContentType="application/vnd.openxmlformats-officedocument.themeOverride+xml"/>
  <Override PartName="/ppt/charts/chart32.xml" ContentType="application/vnd.openxmlformats-officedocument.drawingml.chart+xml"/>
  <Override PartName="/ppt/theme/themeOverride28.xml" ContentType="application/vnd.openxmlformats-officedocument.themeOverride+xml"/>
  <Override PartName="/ppt/charts/chart33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theme/themeOverride29.xml" ContentType="application/vnd.openxmlformats-officedocument.themeOverride+xml"/>
  <Override PartName="/ppt/charts/chart34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theme/themeOverride30.xml" ContentType="application/vnd.openxmlformats-officedocument.themeOverr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charts/chart35.xml" ContentType="application/vnd.openxmlformats-officedocument.drawingml.chart+xml"/>
  <Override PartName="/ppt/theme/themeOverride31.xml" ContentType="application/vnd.openxmlformats-officedocument.themeOverride+xml"/>
  <Override PartName="/ppt/charts/chart3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3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3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theme/themeOverride32.xml" ContentType="application/vnd.openxmlformats-officedocument.themeOverr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charts/chart39.xml" ContentType="application/vnd.openxmlformats-officedocument.drawingml.chart+xml"/>
  <Override PartName="/ppt/theme/themeOverride33.xml" ContentType="application/vnd.openxmlformats-officedocument.themeOverride+xml"/>
  <Override PartName="/ppt/charts/chart40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41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42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theme/themeOverride34.xml" ContentType="application/vnd.openxmlformats-officedocument.themeOverr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1.xml" ContentType="application/vnd.openxmlformats-officedocument.presentationml.notesSlide+xml"/>
  <Override PartName="/ppt/charts/chart43.xml" ContentType="application/vnd.openxmlformats-officedocument.drawingml.chart+xml"/>
  <Override PartName="/ppt/theme/themeOverride35.xml" ContentType="application/vnd.openxmlformats-officedocument.themeOverride+xml"/>
  <Override PartName="/ppt/charts/chart44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theme/themeOverride36.xml" ContentType="application/vnd.openxmlformats-officedocument.themeOverride+xml"/>
  <Override PartName="/ppt/charts/chart45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charts/chart46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theme/themeOverride39.xml" ContentType="application/vnd.openxmlformats-officedocument.themeOverride+xml"/>
  <Override PartName="/ppt/charts/chart47.xml" ContentType="application/vnd.openxmlformats-officedocument.drawingml.chart+xml"/>
  <Override PartName="/ppt/theme/themeOverride40.xml" ContentType="application/vnd.openxmlformats-officedocument.themeOverride+xml"/>
  <Override PartName="/ppt/charts/chart48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theme/themeOverride41.xml" ContentType="application/vnd.openxmlformats-officedocument.themeOverride+xml"/>
  <Override PartName="/ppt/charts/chart49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theme/themeOverride42.xml" ContentType="application/vnd.openxmlformats-officedocument.themeOverr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charts/chart50.xml" ContentType="application/vnd.openxmlformats-officedocument.drawingml.chart+xml"/>
  <Override PartName="/ppt/theme/themeOverride43.xml" ContentType="application/vnd.openxmlformats-officedocument.themeOverride+xml"/>
  <Override PartName="/ppt/charts/chart51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52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53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theme/themeOverride44.xml" ContentType="application/vnd.openxmlformats-officedocument.themeOverr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charts/chart54.xml" ContentType="application/vnd.openxmlformats-officedocument.drawingml.chart+xml"/>
  <Override PartName="/ppt/theme/themeOverride45.xml" ContentType="application/vnd.openxmlformats-officedocument.themeOverride+xml"/>
  <Override PartName="/ppt/charts/chart55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56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57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theme/themeOverride46.xml" ContentType="application/vnd.openxmlformats-officedocument.themeOverr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charts/chart58.xml" ContentType="application/vnd.openxmlformats-officedocument.drawingml.chart+xml"/>
  <Override PartName="/ppt/theme/themeOverride47.xml" ContentType="application/vnd.openxmlformats-officedocument.themeOverride+xml"/>
  <Override PartName="/ppt/charts/chart59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theme/themeOverride48.xml" ContentType="application/vnd.openxmlformats-officedocument.themeOverride+xml"/>
  <Override PartName="/ppt/charts/chart60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theme/themeOverride49.xml" ContentType="application/vnd.openxmlformats-officedocument.themeOverride+xml"/>
  <Override PartName="/ppt/theme/themeOverride50.xml" ContentType="application/vnd.openxmlformats-officedocument.themeOverride+xml"/>
  <Override PartName="/ppt/tags/tag10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353" r:id="rId3"/>
    <p:sldId id="258" r:id="rId4"/>
    <p:sldId id="333" r:id="rId5"/>
    <p:sldId id="363" r:id="rId6"/>
    <p:sldId id="364" r:id="rId7"/>
    <p:sldId id="365" r:id="rId8"/>
    <p:sldId id="354" r:id="rId9"/>
    <p:sldId id="337" r:id="rId10"/>
    <p:sldId id="338" r:id="rId11"/>
    <p:sldId id="339" r:id="rId12"/>
    <p:sldId id="342" r:id="rId13"/>
    <p:sldId id="331" r:id="rId14"/>
    <p:sldId id="344" r:id="rId15"/>
    <p:sldId id="345" r:id="rId16"/>
    <p:sldId id="346" r:id="rId17"/>
    <p:sldId id="347" r:id="rId18"/>
    <p:sldId id="341" r:id="rId19"/>
    <p:sldId id="349" r:id="rId20"/>
    <p:sldId id="350" r:id="rId21"/>
    <p:sldId id="351" r:id="rId22"/>
    <p:sldId id="352" r:id="rId23"/>
    <p:sldId id="262" r:id="rId24"/>
  </p:sldIdLst>
  <p:sldSz cx="12192000" cy="6858000"/>
  <p:notesSz cx="6735763" cy="9866313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5" userDrawn="1">
          <p15:clr>
            <a:srgbClr val="A4A3A4"/>
          </p15:clr>
        </p15:guide>
        <p15:guide id="2" orient="horz" pos="2042" userDrawn="1">
          <p15:clr>
            <a:srgbClr val="A4A3A4"/>
          </p15:clr>
        </p15:guide>
        <p15:guide id="3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100"/>
    <a:srgbClr val="6BA42C"/>
    <a:srgbClr val="C6E6A2"/>
    <a:srgbClr val="E7F4D8"/>
    <a:srgbClr val="18334C"/>
    <a:srgbClr val="29567F"/>
    <a:srgbClr val="27537B"/>
    <a:srgbClr val="346EA2"/>
    <a:srgbClr val="3876AE"/>
    <a:srgbClr val="5491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78" autoAdjust="0"/>
    <p:restoredTop sz="95172" autoAdjust="0"/>
  </p:normalViewPr>
  <p:slideViewPr>
    <p:cSldViewPr snapToGrid="0" showGuides="1">
      <p:cViewPr>
        <p:scale>
          <a:sx n="75" d="100"/>
          <a:sy n="75" d="100"/>
        </p:scale>
        <p:origin x="-318" y="570"/>
      </p:cViewPr>
      <p:guideLst>
        <p:guide orient="horz" pos="3735"/>
        <p:guide orient="horz" pos="204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12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6.xlsx"/><Relationship Id="rId1" Type="http://schemas.openxmlformats.org/officeDocument/2006/relationships/themeOverride" Target="../theme/themeOverrid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8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9.xlsx"/><Relationship Id="rId1" Type="http://schemas.openxmlformats.org/officeDocument/2006/relationships/themeOverride" Target="../theme/themeOverride19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0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package" Target="../embeddings/Microsoft_Excel_Worksheet22.xlsx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3.xlsx"/><Relationship Id="rId1" Type="http://schemas.openxmlformats.org/officeDocument/2006/relationships/themeOverride" Target="../theme/themeOverride21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4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2.xml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package" Target="../embeddings/Microsoft_Excel_Worksheet26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7.xlsx"/><Relationship Id="rId1" Type="http://schemas.openxmlformats.org/officeDocument/2006/relationships/themeOverride" Target="../theme/themeOverride23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4.xm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package" Target="../embeddings/Microsoft_Excel_Worksheet28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6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5.xml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package" Target="../embeddings/Microsoft_Excel_Worksheet29.xlsx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7.xml"/><Relationship Id="rId2" Type="http://schemas.microsoft.com/office/2011/relationships/chartColorStyle" Target="colors23.xml"/><Relationship Id="rId1" Type="http://schemas.microsoft.com/office/2011/relationships/chartStyle" Target="style23.xml"/><Relationship Id="rId4" Type="http://schemas.openxmlformats.org/officeDocument/2006/relationships/package" Target="../embeddings/Microsoft_Excel_Worksheet30.xlsx"/></Relationships>
</file>

<file path=ppt/charts/_rels/chart3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1.xlsx"/><Relationship Id="rId1" Type="http://schemas.openxmlformats.org/officeDocument/2006/relationships/themeOverride" Target="../theme/themeOverride28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9.xm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package" Target="../embeddings/Microsoft_Excel_Worksheet32.xlsx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0.xml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package" Target="../embeddings/Microsoft_Excel_Worksheet33.xlsx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4.xlsx"/><Relationship Id="rId1" Type="http://schemas.openxmlformats.org/officeDocument/2006/relationships/themeOverride" Target="../theme/themeOverride31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5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6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2.xml"/><Relationship Id="rId2" Type="http://schemas.microsoft.com/office/2011/relationships/chartColorStyle" Target="colors28.xml"/><Relationship Id="rId1" Type="http://schemas.microsoft.com/office/2011/relationships/chartStyle" Target="style28.xml"/><Relationship Id="rId4" Type="http://schemas.openxmlformats.org/officeDocument/2006/relationships/package" Target="../embeddings/Microsoft_Excel_Worksheet37.xlsx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8.xlsx"/><Relationship Id="rId1" Type="http://schemas.openxmlformats.org/officeDocument/2006/relationships/themeOverride" Target="../theme/themeOverride3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9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0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4.xml"/><Relationship Id="rId2" Type="http://schemas.microsoft.com/office/2011/relationships/chartColorStyle" Target="colors31.xml"/><Relationship Id="rId1" Type="http://schemas.microsoft.com/office/2011/relationships/chartStyle" Target="style31.xml"/><Relationship Id="rId4" Type="http://schemas.openxmlformats.org/officeDocument/2006/relationships/package" Target="../embeddings/Microsoft_Excel_Worksheet41.xlsx"/></Relationships>
</file>

<file path=ppt/charts/_rels/chart4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2.xlsx"/><Relationship Id="rId1" Type="http://schemas.openxmlformats.org/officeDocument/2006/relationships/themeOverride" Target="../theme/themeOverride35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6.xml"/><Relationship Id="rId2" Type="http://schemas.microsoft.com/office/2011/relationships/chartColorStyle" Target="colors32.xml"/><Relationship Id="rId1" Type="http://schemas.microsoft.com/office/2011/relationships/chartStyle" Target="style32.xml"/><Relationship Id="rId4" Type="http://schemas.openxmlformats.org/officeDocument/2006/relationships/package" Target="../embeddings/Microsoft_Excel_Worksheet43.xlsx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7.xml"/><Relationship Id="rId2" Type="http://schemas.microsoft.com/office/2011/relationships/chartColorStyle" Target="colors33.xml"/><Relationship Id="rId1" Type="http://schemas.microsoft.com/office/2011/relationships/chartStyle" Target="style33.xml"/><Relationship Id="rId4" Type="http://schemas.openxmlformats.org/officeDocument/2006/relationships/package" Target="../embeddings/Microsoft_Excel_Worksheet44.xlsx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9.xml"/><Relationship Id="rId2" Type="http://schemas.microsoft.com/office/2011/relationships/chartColorStyle" Target="colors34.xml"/><Relationship Id="rId1" Type="http://schemas.microsoft.com/office/2011/relationships/chartStyle" Target="style34.xml"/><Relationship Id="rId4" Type="http://schemas.openxmlformats.org/officeDocument/2006/relationships/package" Target="../embeddings/Microsoft_Excel_Worksheet45.xlsx"/></Relationships>
</file>

<file path=ppt/charts/_rels/chart4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6.xlsx"/><Relationship Id="rId1" Type="http://schemas.openxmlformats.org/officeDocument/2006/relationships/themeOverride" Target="../theme/themeOverride40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1.xml"/><Relationship Id="rId2" Type="http://schemas.microsoft.com/office/2011/relationships/chartColorStyle" Target="colors35.xml"/><Relationship Id="rId1" Type="http://schemas.microsoft.com/office/2011/relationships/chartStyle" Target="style35.xml"/><Relationship Id="rId4" Type="http://schemas.openxmlformats.org/officeDocument/2006/relationships/package" Target="../embeddings/Microsoft_Excel_Worksheet47.xlsx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2.xml"/><Relationship Id="rId2" Type="http://schemas.microsoft.com/office/2011/relationships/chartColorStyle" Target="colors36.xml"/><Relationship Id="rId1" Type="http://schemas.microsoft.com/office/2011/relationships/chartStyle" Target="style36.xml"/><Relationship Id="rId4" Type="http://schemas.openxmlformats.org/officeDocument/2006/relationships/package" Target="../embeddings/Microsoft_Excel_Worksheet48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8.xml"/></Relationships>
</file>

<file path=ppt/charts/_rels/chart5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9.xlsx"/><Relationship Id="rId1" Type="http://schemas.openxmlformats.org/officeDocument/2006/relationships/themeOverride" Target="../theme/themeOverride43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0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1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4.xml"/><Relationship Id="rId2" Type="http://schemas.microsoft.com/office/2011/relationships/chartColorStyle" Target="colors39.xml"/><Relationship Id="rId1" Type="http://schemas.microsoft.com/office/2011/relationships/chartStyle" Target="style39.xml"/><Relationship Id="rId4" Type="http://schemas.openxmlformats.org/officeDocument/2006/relationships/package" Target="../embeddings/Microsoft_Excel_Worksheet52.xlsx"/></Relationships>
</file>

<file path=ppt/charts/_rels/chart5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3.xlsx"/><Relationship Id="rId1" Type="http://schemas.openxmlformats.org/officeDocument/2006/relationships/themeOverride" Target="../theme/themeOverride45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4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5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6.xml"/><Relationship Id="rId2" Type="http://schemas.microsoft.com/office/2011/relationships/chartColorStyle" Target="colors42.xml"/><Relationship Id="rId1" Type="http://schemas.microsoft.com/office/2011/relationships/chartStyle" Target="style42.xml"/><Relationship Id="rId4" Type="http://schemas.openxmlformats.org/officeDocument/2006/relationships/package" Target="../embeddings/Microsoft_Excel_Worksheet56.xlsx"/></Relationships>
</file>

<file path=ppt/charts/_rels/chart5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7.xlsx"/><Relationship Id="rId1" Type="http://schemas.openxmlformats.org/officeDocument/2006/relationships/themeOverride" Target="../theme/themeOverride47.xml"/></Relationships>
</file>

<file path=ppt/charts/_rels/chart5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8.xml"/><Relationship Id="rId2" Type="http://schemas.microsoft.com/office/2011/relationships/chartColorStyle" Target="colors43.xml"/><Relationship Id="rId1" Type="http://schemas.microsoft.com/office/2011/relationships/chartStyle" Target="style43.xml"/><Relationship Id="rId4" Type="http://schemas.openxmlformats.org/officeDocument/2006/relationships/package" Target="../embeddings/Microsoft_Excel_Worksheet58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9.xml"/><Relationship Id="rId2" Type="http://schemas.microsoft.com/office/2011/relationships/chartColorStyle" Target="colors44.xml"/><Relationship Id="rId1" Type="http://schemas.microsoft.com/office/2011/relationships/chartStyle" Target="style44.xml"/><Relationship Id="rId4" Type="http://schemas.openxmlformats.org/officeDocument/2006/relationships/package" Target="../embeddings/Microsoft_Excel_Worksheet59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10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13.641817522303684</c:v>
                </c:pt>
                <c:pt idx="1">
                  <c:v>17.22592980615407</c:v>
                </c:pt>
                <c:pt idx="2">
                  <c:v>27.742258003635349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1275480"/>
        <c:axId val="641277832"/>
      </c:barChart>
      <c:catAx>
        <c:axId val="6412754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1277832"/>
        <c:crosses val="autoZero"/>
        <c:auto val="1"/>
        <c:lblAlgn val="ctr"/>
        <c:lblOffset val="100"/>
        <c:noMultiLvlLbl val="0"/>
      </c:catAx>
      <c:valAx>
        <c:axId val="641277832"/>
        <c:scaling>
          <c:orientation val="minMax"/>
          <c:max val="35"/>
          <c:min val="12"/>
        </c:scaling>
        <c:delete val="1"/>
        <c:axPos val="t"/>
        <c:numFmt formatCode="0.00" sourceLinked="1"/>
        <c:majorTickMark val="out"/>
        <c:minorTickMark val="none"/>
        <c:tickLblPos val="nextTo"/>
        <c:crossAx val="641275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#,##0.00_ ;[Red]\-#,##0.00\ </c:formatCode>
                <c:ptCount val="4"/>
                <c:pt idx="0">
                  <c:v>8.8644067486046616</c:v>
                </c:pt>
                <c:pt idx="1">
                  <c:v>12.549966171711651</c:v>
                </c:pt>
                <c:pt idx="2">
                  <c:v>20.149006307184063</c:v>
                </c:pt>
                <c:pt idx="3">
                  <c:v>30.601598029190431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1275088"/>
        <c:axId val="645549384"/>
      </c:barChart>
      <c:catAx>
        <c:axId val="64127508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5549384"/>
        <c:crosses val="autoZero"/>
        <c:auto val="1"/>
        <c:lblAlgn val="ctr"/>
        <c:lblOffset val="100"/>
        <c:noMultiLvlLbl val="0"/>
      </c:catAx>
      <c:valAx>
        <c:axId val="645549384"/>
        <c:scaling>
          <c:orientation val="minMax"/>
          <c:max val="8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641275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9.1199999999999992</c:v>
                </c:pt>
                <c:pt idx="1">
                  <c:v>12.65</c:v>
                </c:pt>
                <c:pt idx="2">
                  <c:v>19.82</c:v>
                </c:pt>
                <c:pt idx="3">
                  <c:v>29.28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5548992"/>
        <c:axId val="645550952"/>
      </c:barChart>
      <c:catAx>
        <c:axId val="645548992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5550952"/>
        <c:crosses val="autoZero"/>
        <c:auto val="1"/>
        <c:lblAlgn val="ctr"/>
        <c:lblOffset val="100"/>
        <c:noMultiLvlLbl val="0"/>
      </c:catAx>
      <c:valAx>
        <c:axId val="645550952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645548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AD998DFB-F92F-425F-A95E-1D7ACE112FF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CD89D0DE-3579-4DEA-8B5F-E0945D039B8F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70948.000000000902</c:v>
                </c:pt>
                <c:pt idx="1">
                  <c:v>620191.00000000745</c:v>
                </c:pt>
                <c:pt idx="2">
                  <c:v>505931.00000000955</c:v>
                </c:pt>
                <c:pt idx="3">
                  <c:v>150598.00000000172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27.32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" panose="020B0500000000000000" pitchFamily="34" charset="-122"/>
                        <a:ea typeface="思源黑体 CN" panose="020B0500000000000000" pitchFamily="34" charset="-122"/>
                      </a:rPr>
                      <a:t>26.93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25.58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28.72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27.68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27.23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27.72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27.66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27.69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28.00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27.27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27.31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27.74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-1.4508803939342396</c:v>
                </c:pt>
                <c:pt idx="2">
                  <c:v>-6.37</c:v>
                </c:pt>
                <c:pt idx="3">
                  <c:v>5.1100000000000003</c:v>
                </c:pt>
                <c:pt idx="4">
                  <c:v>1.32</c:v>
                </c:pt>
                <c:pt idx="5">
                  <c:v>-0.35</c:v>
                </c:pt>
                <c:pt idx="6">
                  <c:v>1.47</c:v>
                </c:pt>
                <c:pt idx="7">
                  <c:v>1.23</c:v>
                </c:pt>
                <c:pt idx="8">
                  <c:v>1.34</c:v>
                </c:pt>
                <c:pt idx="9">
                  <c:v>2.4700000000000002</c:v>
                </c:pt>
                <c:pt idx="10">
                  <c:v>-0.2</c:v>
                </c:pt>
                <c:pt idx="11">
                  <c:v>-0.06</c:v>
                </c:pt>
                <c:pt idx="12">
                  <c:v>1.54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5548600"/>
        <c:axId val="645548208"/>
      </c:lineChart>
      <c:catAx>
        <c:axId val="64554860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554820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5548208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645548600"/>
        <c:crosses val="autoZero"/>
        <c:crossBetween val="between"/>
        <c:majorUnit val="10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9569</c:v>
                </c:pt>
                <c:pt idx="1">
                  <c:v>15547.000000001834</c:v>
                </c:pt>
                <c:pt idx="2">
                  <c:v>27165.000000002641</c:v>
                </c:pt>
                <c:pt idx="3">
                  <c:v>48392.000000001681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7061</c:v>
                </c:pt>
                <c:pt idx="1">
                  <c:v>14100</c:v>
                </c:pt>
                <c:pt idx="2">
                  <c:v>22377</c:v>
                </c:pt>
                <c:pt idx="3">
                  <c:v>36759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2.6668393281197948</c:v>
                </c:pt>
                <c:pt idx="1">
                  <c:v>2.7344561123362827</c:v>
                </c:pt>
                <c:pt idx="2">
                  <c:v>2.1137111241345488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4457816"/>
        <c:axId val="644462128"/>
      </c:barChart>
      <c:catAx>
        <c:axId val="64445781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4462128"/>
        <c:crosses val="autoZero"/>
        <c:auto val="1"/>
        <c:lblAlgn val="ctr"/>
        <c:lblOffset val="100"/>
        <c:noMultiLvlLbl val="0"/>
      </c:catAx>
      <c:valAx>
        <c:axId val="644462128"/>
        <c:scaling>
          <c:orientation val="minMax"/>
          <c:max val="5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4457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2.79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2.70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2.74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2.73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2.47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2.75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2.63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2.53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2.57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2.31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2.46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2.68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-0.53775555433180822</c:v>
                </c:pt>
                <c:pt idx="2">
                  <c:v>-0.2897483590059694</c:v>
                </c:pt>
                <c:pt idx="3">
                  <c:v>-0.32</c:v>
                </c:pt>
                <c:pt idx="4">
                  <c:v>-1.9</c:v>
                </c:pt>
                <c:pt idx="5">
                  <c:v>-0.19</c:v>
                </c:pt>
                <c:pt idx="6">
                  <c:v>0.09</c:v>
                </c:pt>
                <c:pt idx="7">
                  <c:v>-0.96</c:v>
                </c:pt>
                <c:pt idx="8">
                  <c:v>-1.57</c:v>
                </c:pt>
                <c:pt idx="9">
                  <c:v>-1.31</c:v>
                </c:pt>
                <c:pt idx="10">
                  <c:v>-2.86</c:v>
                </c:pt>
                <c:pt idx="11">
                  <c:v>-1.98</c:v>
                </c:pt>
                <c:pt idx="12">
                  <c:v>-0.64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4460168"/>
        <c:axId val="644460952"/>
      </c:lineChart>
      <c:catAx>
        <c:axId val="64446016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44609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4460952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64446016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2.4300000000000002</c:v>
                </c:pt>
                <c:pt idx="1">
                  <c:v>2.52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4462520"/>
        <c:axId val="644463304"/>
      </c:barChart>
      <c:catAx>
        <c:axId val="64446252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4463304"/>
        <c:crosses val="autoZero"/>
        <c:auto val="1"/>
        <c:lblAlgn val="ctr"/>
        <c:lblOffset val="100"/>
        <c:noMultiLvlLbl val="0"/>
      </c:catAx>
      <c:valAx>
        <c:axId val="644463304"/>
        <c:scaling>
          <c:orientation val="maxMin"/>
          <c:max val="5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4462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E48-468E-A63D-D6F51AB1E99C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E48-468E-A63D-D6F51AB1E99C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E48-468E-A63D-D6F51AB1E99C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E48-468E-A63D-D6F51AB1E99C}"/>
              </c:ext>
            </c:extLst>
          </c:dPt>
          <c:dLbls>
            <c:dLbl>
              <c:idx val="2"/>
              <c:layout>
                <c:manualLayout>
                  <c:x val="1.9118854083299879E-2"/>
                  <c:y val="0.1337586422497691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" b="0" i="0" u="none" strike="noStrike" kern="1200" baseline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3C7A005-CF40-44A4-A9E4-83B4C3F3CDC7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>
                        <a:defRPr sz="100">
                          <a:solidFill>
                            <a:schemeClr val="bg1">
                              <a:lumMod val="95000"/>
                            </a:schemeClr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" b="0" i="0" u="none" strike="noStrike" kern="1200" baseline="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71592178842367"/>
                      <c:h val="0.1605199780031181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5E48-468E-A63D-D6F51AB1E99C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E48-468E-A63D-D6F51AB1E9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1195094.0000000056</c:v>
                </c:pt>
                <c:pt idx="1">
                  <c:v>1347668.0000000144</c:v>
                </c:pt>
                <c:pt idx="2">
                  <c:v>100673.00000000616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E48-468E-A63D-D6F51AB1E9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1.9118854083299879E-2"/>
                  <c:y val="0.1337586422497691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" b="0" i="0" u="none" strike="noStrike" kern="1200" baseline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3C7A005-CF40-44A4-A9E4-83B4C3F3CDC7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>
                        <a:defRPr sz="100">
                          <a:solidFill>
                            <a:schemeClr val="bg1">
                              <a:lumMod val="95000"/>
                            </a:schemeClr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" b="0" i="0" u="none" strike="noStrike" kern="1200" baseline="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71592178842367"/>
                      <c:h val="0.1605199780031181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2FA-4DC9-A418-601842DA1BE6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FA-4DC9-A418-601842DA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1195094.0000000056</c:v>
                </c:pt>
                <c:pt idx="1">
                  <c:v>1347668.0000000144</c:v>
                </c:pt>
                <c:pt idx="2">
                  <c:v>100673.00000000616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3.03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2.87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2.79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2.75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2.46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2.78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2.97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2.64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2.56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2.62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2.29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2.43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2.68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-1.1707524092780748</c:v>
                </c:pt>
                <c:pt idx="2">
                  <c:v>-1.7</c:v>
                </c:pt>
                <c:pt idx="3">
                  <c:v>-2.0299999999999998</c:v>
                </c:pt>
                <c:pt idx="4">
                  <c:v>-4.1100000000000003</c:v>
                </c:pt>
                <c:pt idx="5">
                  <c:v>-1.77</c:v>
                </c:pt>
                <c:pt idx="6">
                  <c:v>-0.42</c:v>
                </c:pt>
                <c:pt idx="7">
                  <c:v>-2.78</c:v>
                </c:pt>
                <c:pt idx="8">
                  <c:v>-3.34</c:v>
                </c:pt>
                <c:pt idx="9">
                  <c:v>-2.94</c:v>
                </c:pt>
                <c:pt idx="10">
                  <c:v>-5.32</c:v>
                </c:pt>
                <c:pt idx="11">
                  <c:v>-4.29</c:v>
                </c:pt>
                <c:pt idx="12">
                  <c:v>-2.61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7010072"/>
        <c:axId val="647012032"/>
      </c:lineChart>
      <c:catAx>
        <c:axId val="64701007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701203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701203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64701007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#,##0.00_);[Red]\(#,##0.00\)</c:formatCode>
                <c:ptCount val="5"/>
                <c:pt idx="0">
                  <c:v>0.6125552480688109</c:v>
                </c:pt>
                <c:pt idx="1">
                  <c:v>0.51512470724582338</c:v>
                </c:pt>
                <c:pt idx="2">
                  <c:v>2.3774982980022088</c:v>
                </c:pt>
                <c:pt idx="3">
                  <c:v>3.3640333031762735</c:v>
                </c:pt>
                <c:pt idx="4">
                  <c:v>4.9691201724659635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25-463C-9174-2815B8FA9E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7013992"/>
        <c:axId val="647014776"/>
      </c:barChart>
      <c:catAx>
        <c:axId val="6470139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7014776"/>
        <c:crosses val="autoZero"/>
        <c:auto val="1"/>
        <c:lblAlgn val="ctr"/>
        <c:lblOffset val="100"/>
        <c:noMultiLvlLbl val="0"/>
      </c:catAx>
      <c:valAx>
        <c:axId val="647014776"/>
        <c:scaling>
          <c:orientation val="minMax"/>
          <c:max val="10"/>
          <c:min val="0"/>
        </c:scaling>
        <c:delete val="1"/>
        <c:axPos val="t"/>
        <c:numFmt formatCode="#,##0.00_);[Red]\(#,##0.00\)" sourceLinked="1"/>
        <c:majorTickMark val="out"/>
        <c:minorTickMark val="none"/>
        <c:tickLblPos val="nextTo"/>
        <c:crossAx val="647013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优惠幅度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0.6</c:v>
                </c:pt>
                <c:pt idx="1">
                  <c:v>0.56000000000000005</c:v>
                </c:pt>
                <c:pt idx="2">
                  <c:v>2.4500000000000002</c:v>
                </c:pt>
                <c:pt idx="3">
                  <c:v>3.03</c:v>
                </c:pt>
                <c:pt idx="4">
                  <c:v>4.41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76-4442-A523-04130DF9E5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7012424"/>
        <c:axId val="647010856"/>
      </c:barChart>
      <c:catAx>
        <c:axId val="647012424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7010856"/>
        <c:crosses val="autoZero"/>
        <c:auto val="1"/>
        <c:lblAlgn val="ctr"/>
        <c:lblOffset val="100"/>
        <c:noMultiLvlLbl val="0"/>
      </c:catAx>
      <c:valAx>
        <c:axId val="647010856"/>
        <c:scaling>
          <c:orientation val="maxMin"/>
          <c:max val="1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012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64E-42C8-B11E-38F84F8EE27C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464E-42C8-B11E-38F84F8EE27C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464E-42C8-B11E-38F84F8EE27C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64E-42C8-B11E-38F84F8EE27C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464E-42C8-B11E-38F84F8EE27C}"/>
              </c:ext>
            </c:extLst>
          </c:dPt>
          <c:dLbls>
            <c:dLbl>
              <c:idx val="1"/>
              <c:layout>
                <c:manualLayout>
                  <c:x val="5.7839823264543219E-2"/>
                  <c:y val="8.118498017244725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783BFE18-D4FC-4CF4-83D5-4330A2C127DB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64E-42C8-B11E-38F84F8EE27C}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6AB9FDEA-3F4E-47BE-A751-FCDCB053707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464E-42C8-B11E-38F84F8EE2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100456.00000000122</c:v>
                </c:pt>
                <c:pt idx="1">
                  <c:v>124251.0000000002</c:v>
                </c:pt>
                <c:pt idx="2">
                  <c:v>425970.00000000221</c:v>
                </c:pt>
                <c:pt idx="3">
                  <c:v>408970.0000000014</c:v>
                </c:pt>
                <c:pt idx="4">
                  <c:v>135447.0000000007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64E-42C8-B11E-38F84F8EE2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428397601128104E-2"/>
          <c:y val="9.1583845193368305E-2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2.65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2.62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2.52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2.67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2.64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2.52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2.56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2.36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2.73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-0.13592428747009838</c:v>
                </c:pt>
                <c:pt idx="2">
                  <c:v>0.61</c:v>
                </c:pt>
                <c:pt idx="3">
                  <c:v>0.85</c:v>
                </c:pt>
                <c:pt idx="4">
                  <c:v>-0.71</c:v>
                </c:pt>
                <c:pt idx="5">
                  <c:v>0.63</c:v>
                </c:pt>
                <c:pt idx="6">
                  <c:v>0.12</c:v>
                </c:pt>
                <c:pt idx="7">
                  <c:v>-0.06</c:v>
                </c:pt>
                <c:pt idx="8">
                  <c:v>-0.71</c:v>
                </c:pt>
                <c:pt idx="9">
                  <c:v>-0.49</c:v>
                </c:pt>
                <c:pt idx="10">
                  <c:v>-1.6</c:v>
                </c:pt>
                <c:pt idx="11">
                  <c:v>-0.71</c:v>
                </c:pt>
                <c:pt idx="12">
                  <c:v>0.49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870624"/>
        <c:axId val="646868272"/>
      </c:lineChart>
      <c:catAx>
        <c:axId val="646870624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686827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6868272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646870624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优惠幅度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#,##0.00_);[Red]\(#,##0.00\)</c:formatCode>
                <c:ptCount val="4"/>
                <c:pt idx="0">
                  <c:v>1.2870171111236794</c:v>
                </c:pt>
                <c:pt idx="1">
                  <c:v>2.5037681456196506</c:v>
                </c:pt>
                <c:pt idx="2">
                  <c:v>3.4720879131739157</c:v>
                </c:pt>
                <c:pt idx="3">
                  <c:v>1.8883141210374899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7191864"/>
        <c:axId val="647188728"/>
      </c:barChart>
      <c:catAx>
        <c:axId val="647191864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647188728"/>
        <c:crosses val="autoZero"/>
        <c:auto val="1"/>
        <c:lblAlgn val="ctr"/>
        <c:lblOffset val="100"/>
        <c:noMultiLvlLbl val="0"/>
      </c:catAx>
      <c:valAx>
        <c:axId val="647188728"/>
        <c:scaling>
          <c:orientation val="minMax"/>
          <c:max val="7"/>
          <c:min val="0"/>
        </c:scaling>
        <c:delete val="1"/>
        <c:axPos val="t"/>
        <c:numFmt formatCode="#,##0.00_);[Red]\(#,##0.00\)" sourceLinked="1"/>
        <c:majorTickMark val="out"/>
        <c:minorTickMark val="none"/>
        <c:tickLblPos val="nextTo"/>
        <c:crossAx val="647191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优惠幅度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1.17</c:v>
                </c:pt>
                <c:pt idx="1">
                  <c:v>2.5099999999999998</c:v>
                </c:pt>
                <c:pt idx="2">
                  <c:v>3.04</c:v>
                </c:pt>
                <c:pt idx="3">
                  <c:v>1.59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7186768"/>
        <c:axId val="647191080"/>
      </c:barChart>
      <c:catAx>
        <c:axId val="647186768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7191080"/>
        <c:crosses val="autoZero"/>
        <c:auto val="1"/>
        <c:lblAlgn val="ctr"/>
        <c:lblOffset val="100"/>
        <c:noMultiLvlLbl val="0"/>
      </c:catAx>
      <c:valAx>
        <c:axId val="647191080"/>
        <c:scaling>
          <c:orientation val="maxMin"/>
          <c:max val="7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186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C37-4C3C-A540-2457EBBB7C12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C37-4C3C-A540-2457EBBB7C12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C37-4C3C-A540-2457EBBB7C12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C37-4C3C-A540-2457EBBB7C12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AD998DFB-F92F-425F-A95E-1D7ACE112FF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C37-4C3C-A540-2457EBBB7C12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CD89D0DE-3579-4DEA-8B5F-E0945D039B8F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9C37-4C3C-A540-2457EBBB7C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70948.000000000902</c:v>
                </c:pt>
                <c:pt idx="1">
                  <c:v>620191.00000000745</c:v>
                </c:pt>
                <c:pt idx="2">
                  <c:v>505931.00000000955</c:v>
                </c:pt>
                <c:pt idx="3">
                  <c:v>150598.00000000172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C37-4C3C-A540-2457EBBB7C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1.71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1.69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1.88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2.18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2.34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2.45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2.34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2.08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2.03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2.00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2.13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1E0D-42D7-A0FE-3D8F062457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-8.7626684220213732E-2</c:v>
                </c:pt>
                <c:pt idx="2">
                  <c:v>0.17</c:v>
                </c:pt>
                <c:pt idx="3">
                  <c:v>0.61</c:v>
                </c:pt>
                <c:pt idx="4">
                  <c:v>1.71</c:v>
                </c:pt>
                <c:pt idx="5">
                  <c:v>2.2799999999999998</c:v>
                </c:pt>
                <c:pt idx="6">
                  <c:v>2.68</c:v>
                </c:pt>
                <c:pt idx="7">
                  <c:v>2.2799999999999998</c:v>
                </c:pt>
                <c:pt idx="8">
                  <c:v>1.62</c:v>
                </c:pt>
                <c:pt idx="9">
                  <c:v>1.32</c:v>
                </c:pt>
                <c:pt idx="10">
                  <c:v>1.1499999999999999</c:v>
                </c:pt>
                <c:pt idx="11">
                  <c:v>1.03</c:v>
                </c:pt>
                <c:pt idx="12">
                  <c:v>1.46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867880"/>
        <c:axId val="976595120"/>
      </c:lineChart>
      <c:catAx>
        <c:axId val="64686788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9765951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6595120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64686788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思源黑体 CN" panose="020B0500000000000000" pitchFamily="34" charset="-122"/>
          <a:ea typeface="思源黑体 CN" panose="020B0500000000000000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348-4402-A934-9B319CC0BCD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348-4402-A934-9B319CC0BCD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348-4402-A934-9B319CC0BCDB}"/>
              </c:ext>
            </c:extLst>
          </c:dPt>
          <c:dPt>
            <c:idx val="3"/>
            <c:bubble3D val="0"/>
            <c:spPr>
              <a:solidFill>
                <a:srgbClr val="5491C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C72-4B2F-A9DF-C0F59F93EA9B}"/>
              </c:ext>
            </c:extLst>
          </c:dPt>
          <c:dPt>
            <c:idx val="4"/>
            <c:bubble3D val="0"/>
            <c:spPr>
              <a:solidFill>
                <a:srgbClr val="3876AE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4C72-4B2F-A9DF-C0F59F93EA9B}"/>
              </c:ext>
            </c:extLst>
          </c:dPt>
          <c:dPt>
            <c:idx val="5"/>
            <c:bubble3D val="0"/>
            <c:spPr>
              <a:solidFill>
                <a:srgbClr val="346EA2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4C72-4B2F-A9DF-C0F59F93EA9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  <c:pt idx="3">
                  <c:v>1-2万</c:v>
                </c:pt>
                <c:pt idx="4">
                  <c:v>2-3万</c:v>
                </c:pt>
                <c:pt idx="5">
                  <c:v>3万及以上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9424.0000000014006</c:v>
                </c:pt>
                <c:pt idx="1">
                  <c:v>25343</c:v>
                </c:pt>
                <c:pt idx="2">
                  <c:v>5781.0000000005093</c:v>
                </c:pt>
                <c:pt idx="3">
                  <c:v>11136.000000003056</c:v>
                </c:pt>
                <c:pt idx="4">
                  <c:v>10454.000000000175</c:v>
                </c:pt>
                <c:pt idx="5">
                  <c:v>38535.000000001004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348-4402-A934-9B319CC0BCD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8.8888888888888889E-3"/>
          <c:w val="1"/>
          <c:h val="6.3069816272965873E-2"/>
        </c:manualLayout>
      </c:layout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16.54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16.94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16.10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17.23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17.23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16.72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16.80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15.83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16.07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15.62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15.65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16.01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2.4182784996607642</c:v>
                </c:pt>
                <c:pt idx="2">
                  <c:v>-2.66</c:v>
                </c:pt>
                <c:pt idx="3">
                  <c:v>4.2</c:v>
                </c:pt>
                <c:pt idx="4">
                  <c:v>4.16</c:v>
                </c:pt>
                <c:pt idx="5">
                  <c:v>1.1100000000000001</c:v>
                </c:pt>
                <c:pt idx="6">
                  <c:v>3.77</c:v>
                </c:pt>
                <c:pt idx="7">
                  <c:v>1.59</c:v>
                </c:pt>
                <c:pt idx="8">
                  <c:v>-4.3</c:v>
                </c:pt>
                <c:pt idx="9">
                  <c:v>-2.83</c:v>
                </c:pt>
                <c:pt idx="10">
                  <c:v>-5.56</c:v>
                </c:pt>
                <c:pt idx="11">
                  <c:v>-5.37</c:v>
                </c:pt>
                <c:pt idx="12">
                  <c:v>-3.22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1271952"/>
        <c:axId val="641272736"/>
      </c:lineChart>
      <c:catAx>
        <c:axId val="64127195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6412727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1272736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64127195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思源黑体 CN" panose="020B0500000000000000" pitchFamily="34" charset="-122"/>
          <a:ea typeface="思源黑体 CN" panose="020B0500000000000000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44F-4969-9617-E3A42A4A3F5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44F-4969-9617-E3A42A4A3F5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44F-4969-9617-E3A42A4A3F5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44F-4969-9617-E3A42A4A3F5B}"/>
              </c:ext>
            </c:extLst>
          </c:dPt>
          <c:dPt>
            <c:idx val="4"/>
            <c:bubble3D val="0"/>
            <c:spPr>
              <a:pattFill prst="pct50">
                <a:fgClr>
                  <a:srgbClr val="29567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D59-497C-859E-C1F3D0456A25}"/>
              </c:ext>
            </c:extLst>
          </c:dPt>
          <c:dPt>
            <c:idx val="5"/>
            <c:bubble3D val="0"/>
            <c:spPr>
              <a:pattFill prst="pct50">
                <a:fgClr>
                  <a:srgbClr val="18334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D59-497C-859E-C1F3D0456A2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  <c:pt idx="3">
                  <c:v>1-2万</c:v>
                </c:pt>
                <c:pt idx="4">
                  <c:v>2-3万</c:v>
                </c:pt>
                <c:pt idx="5">
                  <c:v>3万及以上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 formatCode="#,##0">
                  <c:v>11109</c:v>
                </c:pt>
                <c:pt idx="1">
                  <c:v>14285</c:v>
                </c:pt>
                <c:pt idx="2">
                  <c:v>10910</c:v>
                </c:pt>
                <c:pt idx="3">
                  <c:v>8370</c:v>
                </c:pt>
                <c:pt idx="4">
                  <c:v>8868</c:v>
                </c:pt>
                <c:pt idx="5">
                  <c:v>26755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44F-4969-9617-E3A42A4A3F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#,##0.00_ ;[Red]\-#,##0.00\ </c:formatCode>
                <c:ptCount val="3"/>
                <c:pt idx="0">
                  <c:v>12.232651236576924</c:v>
                </c:pt>
                <c:pt idx="1">
                  <c:v>19.04374832621312</c:v>
                </c:pt>
                <c:pt idx="2">
                  <c:v>34.803829445697161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8984352"/>
        <c:axId val="978974160"/>
      </c:barChart>
      <c:catAx>
        <c:axId val="97898435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8974160"/>
        <c:crosses val="autoZero"/>
        <c:auto val="1"/>
        <c:lblAlgn val="ctr"/>
        <c:lblOffset val="100"/>
        <c:noMultiLvlLbl val="0"/>
      </c:catAx>
      <c:valAx>
        <c:axId val="978974160"/>
        <c:scaling>
          <c:orientation val="minMax"/>
          <c:max val="7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978984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17.80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17.80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17.37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17.23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16.84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16.56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17.38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16.65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15.80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16.07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15.42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15.77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16.36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</c:v>
                </c:pt>
                <c:pt idx="2">
                  <c:v>-2.39</c:v>
                </c:pt>
                <c:pt idx="3">
                  <c:v>-3.19</c:v>
                </c:pt>
                <c:pt idx="4">
                  <c:v>-5.42</c:v>
                </c:pt>
                <c:pt idx="5">
                  <c:v>-6.99</c:v>
                </c:pt>
                <c:pt idx="6">
                  <c:v>-2.36</c:v>
                </c:pt>
                <c:pt idx="7">
                  <c:v>-6.48</c:v>
                </c:pt>
                <c:pt idx="8">
                  <c:v>-11.22</c:v>
                </c:pt>
                <c:pt idx="9">
                  <c:v>-9.69</c:v>
                </c:pt>
                <c:pt idx="10">
                  <c:v>-13.38</c:v>
                </c:pt>
                <c:pt idx="11">
                  <c:v>-11.4</c:v>
                </c:pt>
                <c:pt idx="12">
                  <c:v>-8.1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8979256"/>
        <c:axId val="978974552"/>
      </c:lineChart>
      <c:catAx>
        <c:axId val="978979256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89745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8974552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978979256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12.01</c:v>
                </c:pt>
                <c:pt idx="1">
                  <c:v>18.68</c:v>
                </c:pt>
                <c:pt idx="2">
                  <c:v>34.270000000000003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8977296"/>
        <c:axId val="978981216"/>
      </c:barChart>
      <c:catAx>
        <c:axId val="978977296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978981216"/>
        <c:crosses val="autoZero"/>
        <c:auto val="1"/>
        <c:lblAlgn val="ctr"/>
        <c:lblOffset val="100"/>
        <c:noMultiLvlLbl val="0"/>
      </c:catAx>
      <c:valAx>
        <c:axId val="978981216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8977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tx>
                <c:rich>
                  <a:bodyPr/>
                  <a:lstStyle/>
                  <a:p>
                    <a:fld id="{3779D5B6-45CE-4205-87CA-A45825F8F966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2FA-4DC9-A418-601842DA1BE6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FA-4DC9-A418-601842DA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586862.00000000431</c:v>
                </c:pt>
                <c:pt idx="1">
                  <c:v>627320.00000001153</c:v>
                </c:pt>
                <c:pt idx="2">
                  <c:v>39870.000000005763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12.52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12.71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12.39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12.53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13.28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12.95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13.74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12.74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11.88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12.15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11.35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12.01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12.23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1.4737991412737017</c:v>
                </c:pt>
                <c:pt idx="2">
                  <c:v>-1.05</c:v>
                </c:pt>
                <c:pt idx="3">
                  <c:v>0.04</c:v>
                </c:pt>
                <c:pt idx="4">
                  <c:v>6.06</c:v>
                </c:pt>
                <c:pt idx="5">
                  <c:v>3.38</c:v>
                </c:pt>
                <c:pt idx="6">
                  <c:v>9.75</c:v>
                </c:pt>
                <c:pt idx="7">
                  <c:v>1.76</c:v>
                </c:pt>
                <c:pt idx="8">
                  <c:v>-5.15</c:v>
                </c:pt>
                <c:pt idx="9">
                  <c:v>-2.98</c:v>
                </c:pt>
                <c:pt idx="10">
                  <c:v>-9.3699999999999992</c:v>
                </c:pt>
                <c:pt idx="11">
                  <c:v>-4.09</c:v>
                </c:pt>
                <c:pt idx="12">
                  <c:v>-2.3199999999999998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8977688"/>
        <c:axId val="978972984"/>
      </c:lineChart>
      <c:catAx>
        <c:axId val="97897768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897298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8972984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978977688"/>
        <c:crosses val="autoZero"/>
        <c:crossBetween val="between"/>
        <c:majorUnit val="10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#,##0.00_ ;[Red]\-#,##0.00\ </c:formatCode>
                <c:ptCount val="5"/>
                <c:pt idx="0">
                  <c:v>4.1162745878792855</c:v>
                </c:pt>
                <c:pt idx="1">
                  <c:v>7.8941348612943871</c:v>
                </c:pt>
                <c:pt idx="2">
                  <c:v>10.11108056760027</c:v>
                </c:pt>
                <c:pt idx="3">
                  <c:v>16.151370343810338</c:v>
                </c:pt>
                <c:pt idx="4">
                  <c:v>23.307484226937245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8978080"/>
        <c:axId val="978980432"/>
      </c:barChart>
      <c:catAx>
        <c:axId val="9789780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8980432"/>
        <c:crosses val="autoZero"/>
        <c:auto val="1"/>
        <c:lblAlgn val="ctr"/>
        <c:lblOffset val="100"/>
        <c:noMultiLvlLbl val="0"/>
      </c:catAx>
      <c:valAx>
        <c:axId val="978980432"/>
        <c:scaling>
          <c:orientation val="minMax"/>
          <c:max val="7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97897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4.08</c:v>
                </c:pt>
                <c:pt idx="1">
                  <c:v>7.95</c:v>
                </c:pt>
                <c:pt idx="2">
                  <c:v>10.01</c:v>
                </c:pt>
                <c:pt idx="3">
                  <c:v>16.27</c:v>
                </c:pt>
                <c:pt idx="4">
                  <c:v>23.25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8980824"/>
        <c:axId val="978978472"/>
      </c:barChart>
      <c:catAx>
        <c:axId val="978980824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978978472"/>
        <c:crosses val="autoZero"/>
        <c:auto val="1"/>
        <c:lblAlgn val="ctr"/>
        <c:lblOffset val="100"/>
        <c:noMultiLvlLbl val="0"/>
      </c:catAx>
      <c:valAx>
        <c:axId val="978978472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8980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04B4-4131-B602-98BC9BE954EC}"/>
              </c:ext>
            </c:extLst>
          </c:dPt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100456.00000000122</c:v>
                </c:pt>
                <c:pt idx="1">
                  <c:v>122778.0000000002</c:v>
                </c:pt>
                <c:pt idx="2">
                  <c:v>110007.00000000061</c:v>
                </c:pt>
                <c:pt idx="3">
                  <c:v>171519.00000000114</c:v>
                </c:pt>
                <c:pt idx="4">
                  <c:v>82102.000000000698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21.59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21.13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21.72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20.44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19.44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19.38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20.04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19.66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18.83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19.10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18.63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80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defRPr>
                    </a:pPr>
                    <a:r>
                      <a:rPr lang="en-US" altLang="zh-CN" dirty="0"/>
                      <a:t>18.68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3589429682794161E-2"/>
                      <c:h val="6.6677491783176654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19.04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E362-4109-8FDC-657E5752F0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-2.14</c:v>
                </c:pt>
                <c:pt idx="2">
                  <c:v>0.59</c:v>
                </c:pt>
                <c:pt idx="3">
                  <c:v>-5.34</c:v>
                </c:pt>
                <c:pt idx="4">
                  <c:v>-9.9700000000000006</c:v>
                </c:pt>
                <c:pt idx="5">
                  <c:v>-10.25</c:v>
                </c:pt>
                <c:pt idx="6">
                  <c:v>-7.17</c:v>
                </c:pt>
                <c:pt idx="7">
                  <c:v>-8.91</c:v>
                </c:pt>
                <c:pt idx="8">
                  <c:v>-12.79</c:v>
                </c:pt>
                <c:pt idx="9">
                  <c:v>-11.52</c:v>
                </c:pt>
                <c:pt idx="10">
                  <c:v>-13.69</c:v>
                </c:pt>
                <c:pt idx="11">
                  <c:v>-13.48</c:v>
                </c:pt>
                <c:pt idx="12">
                  <c:v>-11.79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8987488"/>
        <c:axId val="978985136"/>
      </c:lineChart>
      <c:catAx>
        <c:axId val="97898748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89851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8985136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97898748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13.29</c:v>
                </c:pt>
                <c:pt idx="1">
                  <c:v>17.07</c:v>
                </c:pt>
                <c:pt idx="2">
                  <c:v>27.31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1273912"/>
        <c:axId val="641274304"/>
      </c:barChart>
      <c:catAx>
        <c:axId val="641273912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1274304"/>
        <c:crosses val="autoZero"/>
        <c:auto val="1"/>
        <c:lblAlgn val="ctr"/>
        <c:lblOffset val="100"/>
        <c:noMultiLvlLbl val="0"/>
      </c:catAx>
      <c:valAx>
        <c:axId val="641274304"/>
        <c:scaling>
          <c:orientation val="maxMin"/>
          <c:max val="35"/>
          <c:min val="12"/>
        </c:scaling>
        <c:delete val="1"/>
        <c:axPos val="t"/>
        <c:numFmt formatCode="0.00" sourceLinked="1"/>
        <c:majorTickMark val="out"/>
        <c:minorTickMark val="none"/>
        <c:tickLblPos val="nextTo"/>
        <c:crossAx val="641273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#,##0.00_ ;[Red]\-#,##0.00\ </c:formatCode>
                <c:ptCount val="4"/>
                <c:pt idx="0">
                  <c:v>10.144776468327676</c:v>
                </c:pt>
                <c:pt idx="1">
                  <c:v>13.391420788194356</c:v>
                </c:pt>
                <c:pt idx="2">
                  <c:v>20.67077433602557</c:v>
                </c:pt>
                <c:pt idx="3">
                  <c:v>28.570188144175518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8987096"/>
        <c:axId val="978985920"/>
      </c:barChart>
      <c:catAx>
        <c:axId val="97898709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8985920"/>
        <c:crosses val="autoZero"/>
        <c:auto val="1"/>
        <c:lblAlgn val="ctr"/>
        <c:lblOffset val="100"/>
        <c:noMultiLvlLbl val="0"/>
      </c:catAx>
      <c:valAx>
        <c:axId val="978985920"/>
        <c:scaling>
          <c:orientation val="minMax"/>
          <c:max val="8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978987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10.32</c:v>
                </c:pt>
                <c:pt idx="1">
                  <c:v>13.58</c:v>
                </c:pt>
                <c:pt idx="2">
                  <c:v>20.37</c:v>
                </c:pt>
                <c:pt idx="3">
                  <c:v>27.07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8985528"/>
        <c:axId val="976602176"/>
      </c:barChart>
      <c:catAx>
        <c:axId val="978985528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976602176"/>
        <c:crosses val="autoZero"/>
        <c:auto val="1"/>
        <c:lblAlgn val="ctr"/>
        <c:lblOffset val="100"/>
        <c:noMultiLvlLbl val="0"/>
      </c:catAx>
      <c:valAx>
        <c:axId val="976602176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978985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53DECEED-ABA6-45B9-BB40-6B12D7425A1C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31226.000000000298</c:v>
                </c:pt>
                <c:pt idx="1">
                  <c:v>221722.00000000439</c:v>
                </c:pt>
                <c:pt idx="2">
                  <c:v>257653.00000000346</c:v>
                </c:pt>
                <c:pt idx="3">
                  <c:v>116719.00000000172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2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428397601128104E-2"/>
          <c:y val="9.1583845193368305E-2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35.31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34.30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35.41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38.87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36.76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35.26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35.33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35.10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34.99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35.28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34.65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34.27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34.80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-2.8620524835893613</c:v>
                </c:pt>
                <c:pt idx="2">
                  <c:v>0.28000000000000003</c:v>
                </c:pt>
                <c:pt idx="3">
                  <c:v>10.09</c:v>
                </c:pt>
                <c:pt idx="4">
                  <c:v>4.1100000000000003</c:v>
                </c:pt>
                <c:pt idx="5">
                  <c:v>-0.13</c:v>
                </c:pt>
                <c:pt idx="6">
                  <c:v>0.05</c:v>
                </c:pt>
                <c:pt idx="7">
                  <c:v>-0.6</c:v>
                </c:pt>
                <c:pt idx="8">
                  <c:v>-0.9</c:v>
                </c:pt>
                <c:pt idx="9">
                  <c:v>-0.08</c:v>
                </c:pt>
                <c:pt idx="10">
                  <c:v>-1.88</c:v>
                </c:pt>
                <c:pt idx="11">
                  <c:v>-2.94</c:v>
                </c:pt>
                <c:pt idx="12">
                  <c:v>-1.44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6599824"/>
        <c:axId val="976593160"/>
      </c:lineChart>
      <c:catAx>
        <c:axId val="976599824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659316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6593160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976599824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BFEFBF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  <c:pt idx="3">
                  <c:v>40万以上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3060.0000000016953</c:v>
                </c:pt>
                <c:pt idx="1">
                  <c:v>7157.0000000023647</c:v>
                </c:pt>
                <c:pt idx="2">
                  <c:v>18320.000000001404</c:v>
                </c:pt>
                <c:pt idx="3">
                  <c:v>11322.0000000003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BFEFB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Pt>
            <c:idx val="4"/>
            <c:bubble3D val="0"/>
            <c:spPr>
              <a:pattFill prst="pct50">
                <a:fgClr>
                  <a:srgbClr val="4472C4"/>
                </a:fgClr>
                <a:bgClr>
                  <a:schemeClr val="bg1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FAB-4CAA-92DD-B5C6E47E20F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3268</c:v>
                </c:pt>
                <c:pt idx="1">
                  <c:v>5835</c:v>
                </c:pt>
                <c:pt idx="2">
                  <c:v>14207</c:v>
                </c:pt>
                <c:pt idx="3">
                  <c:v>8316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0.85</c:v>
                </c:pt>
                <c:pt idx="1">
                  <c:v>1.04</c:v>
                </c:pt>
                <c:pt idx="2">
                  <c:v>1.0900000000000001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6605704"/>
        <c:axId val="976608448"/>
      </c:barChart>
      <c:catAx>
        <c:axId val="97660570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6608448"/>
        <c:crosses val="autoZero"/>
        <c:auto val="1"/>
        <c:lblAlgn val="ctr"/>
        <c:lblOffset val="100"/>
        <c:noMultiLvlLbl val="0"/>
      </c:catAx>
      <c:valAx>
        <c:axId val="976608448"/>
        <c:scaling>
          <c:orientation val="minMax"/>
          <c:max val="3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6605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1.49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1.58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1.42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1.46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1.05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1.10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1.11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0.91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0.85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0.78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0.84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0.95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0.54</c:v>
                </c:pt>
                <c:pt idx="2">
                  <c:v>-0.36</c:v>
                </c:pt>
                <c:pt idx="3">
                  <c:v>-0.13</c:v>
                </c:pt>
                <c:pt idx="4">
                  <c:v>-2.44</c:v>
                </c:pt>
                <c:pt idx="5">
                  <c:v>-2.19</c:v>
                </c:pt>
                <c:pt idx="6">
                  <c:v>-2.14</c:v>
                </c:pt>
                <c:pt idx="7">
                  <c:v>-2.2200000000000002</c:v>
                </c:pt>
                <c:pt idx="8">
                  <c:v>-3.22</c:v>
                </c:pt>
                <c:pt idx="9" formatCode="0.00_ ;[Red]\-0.00\ ">
                  <c:v>-3.58</c:v>
                </c:pt>
                <c:pt idx="10">
                  <c:v>-3.98</c:v>
                </c:pt>
                <c:pt idx="11">
                  <c:v>-3.6</c:v>
                </c:pt>
                <c:pt idx="12">
                  <c:v>-3.03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6606880"/>
        <c:axId val="976606096"/>
      </c:lineChart>
      <c:catAx>
        <c:axId val="97660688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66060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6606096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97660688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0.81</c:v>
                </c:pt>
                <c:pt idx="1">
                  <c:v>0.9</c:v>
                </c:pt>
                <c:pt idx="2">
                  <c:v>0.69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6606488"/>
        <c:axId val="646419792"/>
      </c:barChart>
      <c:catAx>
        <c:axId val="976606488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6419792"/>
        <c:crosses val="autoZero"/>
        <c:auto val="1"/>
        <c:lblAlgn val="ctr"/>
        <c:lblOffset val="100"/>
        <c:noMultiLvlLbl val="0"/>
      </c:catAx>
      <c:valAx>
        <c:axId val="646419792"/>
        <c:scaling>
          <c:orientation val="maxMin"/>
          <c:max val="3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6606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C14-4F17-B6CA-1954C5B67A65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C14-4F17-B6CA-1954C5B67A65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2C14-4F17-B6CA-1954C5B67A65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2C14-4F17-B6CA-1954C5B67A65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tx>
                <c:rich>
                  <a:bodyPr/>
                  <a:lstStyle/>
                  <a:p>
                    <a:fld id="{3779D5B6-45CE-4205-87CA-A45825F8F966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2C14-4F17-B6CA-1954C5B67A65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C14-4F17-B6CA-1954C5B67A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586862.00000000431</c:v>
                </c:pt>
                <c:pt idx="1">
                  <c:v>627320.00000001153</c:v>
                </c:pt>
                <c:pt idx="2">
                  <c:v>39870.000000005763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C14-4F17-B6CA-1954C5B67A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13.93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14.79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13.78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14.46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layout>
                <c:manualLayout>
                  <c:x val="-4.0428208451609944E-2"/>
                  <c:y val="-7.753321724329076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15.07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14.47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14.87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14.42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13.24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13.53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13.01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13.29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13.64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6.1791697298483328</c:v>
                </c:pt>
                <c:pt idx="2">
                  <c:v>-1.08</c:v>
                </c:pt>
                <c:pt idx="3">
                  <c:v>3.83</c:v>
                </c:pt>
                <c:pt idx="4">
                  <c:v>8.2200000000000006</c:v>
                </c:pt>
                <c:pt idx="5">
                  <c:v>3.93</c:v>
                </c:pt>
                <c:pt idx="6">
                  <c:v>6.75</c:v>
                </c:pt>
                <c:pt idx="7">
                  <c:v>3.52</c:v>
                </c:pt>
                <c:pt idx="8">
                  <c:v>-4.96</c:v>
                </c:pt>
                <c:pt idx="9">
                  <c:v>-2.83</c:v>
                </c:pt>
                <c:pt idx="10">
                  <c:v>-6.58</c:v>
                </c:pt>
                <c:pt idx="11">
                  <c:v>-4.8499999999999996</c:v>
                </c:pt>
                <c:pt idx="12">
                  <c:v>-2.04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8382160"/>
        <c:axId val="641273520"/>
      </c:lineChart>
      <c:catAx>
        <c:axId val="33838216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12735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1273520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3838216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1.53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1.55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1.22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1.44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1.17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1.17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1.13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0.96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0.88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0.74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0.81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0.85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0.09</c:v>
                </c:pt>
                <c:pt idx="2">
                  <c:v>-2.5099999999999998</c:v>
                </c:pt>
                <c:pt idx="3">
                  <c:v>-0.73</c:v>
                </c:pt>
                <c:pt idx="4">
                  <c:v>-2.9</c:v>
                </c:pt>
                <c:pt idx="5">
                  <c:v>-2.89</c:v>
                </c:pt>
                <c:pt idx="6">
                  <c:v>-2.46</c:v>
                </c:pt>
                <c:pt idx="7">
                  <c:v>-3.26</c:v>
                </c:pt>
                <c:pt idx="8">
                  <c:v>-4.5999999999999996</c:v>
                </c:pt>
                <c:pt idx="9">
                  <c:v>-5.25</c:v>
                </c:pt>
                <c:pt idx="10">
                  <c:v>-6.37</c:v>
                </c:pt>
                <c:pt idx="11">
                  <c:v>-5.79</c:v>
                </c:pt>
                <c:pt idx="12">
                  <c:v>-5.49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423712"/>
        <c:axId val="646424104"/>
      </c:lineChart>
      <c:catAx>
        <c:axId val="64642371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64241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6424104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64642371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#,##0.00_);[Red]\(#,##0.00\)</c:formatCode>
                <c:ptCount val="5"/>
                <c:pt idx="0">
                  <c:v>0.61</c:v>
                </c:pt>
                <c:pt idx="1">
                  <c:v>0.5</c:v>
                </c:pt>
                <c:pt idx="2">
                  <c:v>1.07</c:v>
                </c:pt>
                <c:pt idx="3">
                  <c:v>1</c:v>
                </c:pt>
                <c:pt idx="4">
                  <c:v>1.02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CF-41C9-B57B-EF784E5FC2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6421752"/>
        <c:axId val="646424888"/>
      </c:barChart>
      <c:catAx>
        <c:axId val="64642175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6424888"/>
        <c:crosses val="autoZero"/>
        <c:auto val="1"/>
        <c:lblAlgn val="ctr"/>
        <c:lblOffset val="100"/>
        <c:noMultiLvlLbl val="0"/>
      </c:catAx>
      <c:valAx>
        <c:axId val="646424888"/>
        <c:scaling>
          <c:orientation val="minMax"/>
          <c:max val="4"/>
          <c:min val="0"/>
        </c:scaling>
        <c:delete val="1"/>
        <c:axPos val="t"/>
        <c:numFmt formatCode="#,##0.00_);[Red]\(#,##0.00\)" sourceLinked="1"/>
        <c:majorTickMark val="out"/>
        <c:minorTickMark val="none"/>
        <c:tickLblPos val="nextTo"/>
        <c:crossAx val="646421752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0.6</c:v>
                </c:pt>
                <c:pt idx="1">
                  <c:v>0.55000000000000004</c:v>
                </c:pt>
                <c:pt idx="2">
                  <c:v>0.94</c:v>
                </c:pt>
                <c:pt idx="3">
                  <c:v>0.93</c:v>
                </c:pt>
                <c:pt idx="4">
                  <c:v>1.1100000000000001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42-4C83-A2C7-B83630ED9F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6425280"/>
        <c:axId val="646425672"/>
      </c:barChart>
      <c:catAx>
        <c:axId val="64642528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6425672"/>
        <c:crosses val="autoZero"/>
        <c:auto val="1"/>
        <c:lblAlgn val="ctr"/>
        <c:lblOffset val="100"/>
        <c:noMultiLvlLbl val="0"/>
      </c:catAx>
      <c:valAx>
        <c:axId val="646425672"/>
        <c:scaling>
          <c:orientation val="maxMin"/>
          <c:max val="4"/>
        </c:scaling>
        <c:delete val="1"/>
        <c:axPos val="t"/>
        <c:numFmt formatCode="0.00" sourceLinked="1"/>
        <c:majorTickMark val="out"/>
        <c:minorTickMark val="none"/>
        <c:tickLblPos val="nextTo"/>
        <c:crossAx val="646425280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90E-4D5B-B270-CA6FB6070C87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90E-4D5B-B270-CA6FB6070C87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90E-4D5B-B270-CA6FB6070C87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390E-4D5B-B270-CA6FB6070C87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390E-4D5B-B270-CA6FB6070C87}"/>
              </c:ext>
            </c:extLst>
          </c:dPt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100456.00000000122</c:v>
                </c:pt>
                <c:pt idx="1">
                  <c:v>122778.0000000002</c:v>
                </c:pt>
                <c:pt idx="2">
                  <c:v>110007.00000000061</c:v>
                </c:pt>
                <c:pt idx="3">
                  <c:v>171519.00000000114</c:v>
                </c:pt>
                <c:pt idx="4">
                  <c:v>82102.000000000698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390E-4D5B-B270-CA6FB6070C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1.49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1.66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0.90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1.00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0.97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0.86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0.83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0.82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0.90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1.04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0.70334976160851292</c:v>
                </c:pt>
                <c:pt idx="2">
                  <c:v>0.75</c:v>
                </c:pt>
                <c:pt idx="3">
                  <c:v>7.0000000000000007E-2</c:v>
                </c:pt>
                <c:pt idx="4">
                  <c:v>-2.76</c:v>
                </c:pt>
                <c:pt idx="5">
                  <c:v>-2.31</c:v>
                </c:pt>
                <c:pt idx="6">
                  <c:v>-2.42</c:v>
                </c:pt>
                <c:pt idx="7">
                  <c:v>-2.0099999999999998</c:v>
                </c:pt>
                <c:pt idx="8">
                  <c:v>-2.92</c:v>
                </c:pt>
                <c:pt idx="9">
                  <c:v>-3.08</c:v>
                </c:pt>
                <c:pt idx="10">
                  <c:v>-3.09</c:v>
                </c:pt>
                <c:pt idx="11">
                  <c:v>-2.78</c:v>
                </c:pt>
                <c:pt idx="12">
                  <c:v>-2.12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7184808"/>
        <c:axId val="647189120"/>
      </c:lineChart>
      <c:catAx>
        <c:axId val="64718480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71891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7189120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64718480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6576" tIns="18288" rIns="36576" bIns="18288" anchor="ctr" anchorCtr="1">
                <a:no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0.81</c:v>
                </c:pt>
                <c:pt idx="1">
                  <c:v>0.87</c:v>
                </c:pt>
                <c:pt idx="2">
                  <c:v>1.21</c:v>
                </c:pt>
                <c:pt idx="3">
                  <c:v>1.05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7189904"/>
        <c:axId val="647185592"/>
      </c:barChart>
      <c:catAx>
        <c:axId val="647189904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647185592"/>
        <c:crosses val="autoZero"/>
        <c:auto val="1"/>
        <c:lblAlgn val="ctr"/>
        <c:lblOffset val="100"/>
        <c:noMultiLvlLbl val="0"/>
      </c:catAx>
      <c:valAx>
        <c:axId val="647185592"/>
        <c:scaling>
          <c:orientation val="minMax"/>
          <c:max val="4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189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500">
          <a:latin typeface="思源黑体 CN Heavy" panose="020B0A00000000000000" pitchFamily="34" charset="-122"/>
          <a:ea typeface="思源黑体 CN Heavy" panose="020B0A00000000000000" pitchFamily="34" charset="-122"/>
        </a:defRPr>
      </a:pPr>
      <a:endParaRPr lang="zh-CN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6576" tIns="18288" rIns="36576" bIns="18288" anchor="ctr" anchorCtr="1">
                <a:no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0.77</c:v>
                </c:pt>
                <c:pt idx="1">
                  <c:v>0.79</c:v>
                </c:pt>
                <c:pt idx="2">
                  <c:v>1.02</c:v>
                </c:pt>
                <c:pt idx="3">
                  <c:v>0.84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7190296"/>
        <c:axId val="647187160"/>
      </c:barChart>
      <c:catAx>
        <c:axId val="647190296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7187160"/>
        <c:crosses val="autoZero"/>
        <c:auto val="1"/>
        <c:lblAlgn val="ctr"/>
        <c:lblOffset val="100"/>
        <c:noMultiLvlLbl val="0"/>
      </c:catAx>
      <c:valAx>
        <c:axId val="647187160"/>
        <c:scaling>
          <c:orientation val="maxMin"/>
          <c:max val="4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190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2">
              <a:lumMod val="25000"/>
            </a:schemeClr>
          </a:solidFill>
          <a:latin typeface="思源黑体 CN Heavy" panose="020B0A00000000000000" pitchFamily="34" charset="-122"/>
          <a:ea typeface="思源黑体 CN Heavy" panose="020B0A00000000000000" pitchFamily="34" charset="-122"/>
        </a:defRPr>
      </a:pPr>
      <a:endParaRPr lang="zh-CN"/>
    </a:p>
  </c:txPr>
  <c:externalData r:id="rId3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7C7-43F7-B1FE-FD144CF29FCB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7C7-43F7-B1FE-FD144CF29FCB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7C7-43F7-B1FE-FD144CF29FCB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7C7-43F7-B1FE-FD144CF29FCB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53DECEED-ABA6-45B9-BB40-6B12D7425A1C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F7C7-43F7-B1FE-FD144CF29F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31226.000000000298</c:v>
                </c:pt>
                <c:pt idx="1">
                  <c:v>221722.00000000439</c:v>
                </c:pt>
                <c:pt idx="2">
                  <c:v>257653.00000000346</c:v>
                </c:pt>
                <c:pt idx="3">
                  <c:v>116719.00000000172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7C7-43F7-B1FE-FD144CF29F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2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0.70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" panose="020B0500000000000000" pitchFamily="34" charset="-122"/>
                        <a:ea typeface="思源黑体 CN" panose="020B0500000000000000" pitchFamily="34" charset="-122"/>
                      </a:rPr>
                      <a:t>1.22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1.18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1.30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0.97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0.75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0.73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0.69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1.09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1.480512305779321</c:v>
                </c:pt>
                <c:pt idx="2">
                  <c:v>1.78</c:v>
                </c:pt>
                <c:pt idx="3">
                  <c:v>1.36</c:v>
                </c:pt>
                <c:pt idx="4">
                  <c:v>1.7</c:v>
                </c:pt>
                <c:pt idx="5">
                  <c:v>2.0299999999999998</c:v>
                </c:pt>
                <c:pt idx="6">
                  <c:v>1.77</c:v>
                </c:pt>
                <c:pt idx="7">
                  <c:v>0.91</c:v>
                </c:pt>
                <c:pt idx="8">
                  <c:v>0.75</c:v>
                </c:pt>
                <c:pt idx="9">
                  <c:v>0.13</c:v>
                </c:pt>
                <c:pt idx="10">
                  <c:v>0.09</c:v>
                </c:pt>
                <c:pt idx="11">
                  <c:v>-0.04</c:v>
                </c:pt>
                <c:pt idx="12">
                  <c:v>1.1000000000000001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870232"/>
        <c:axId val="646869056"/>
      </c:lineChart>
      <c:catAx>
        <c:axId val="64687023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68690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6869056"/>
        <c:scaling>
          <c:orientation val="minMax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64687023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B29-4CB9-B033-08588C8ACFA5}"/>
              </c:ext>
            </c:extLst>
          </c:dPt>
          <c:dPt>
            <c:idx val="1"/>
            <c:bubble3D val="0"/>
            <c:spPr>
              <a:solidFill>
                <a:srgbClr val="BFEFBF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B29-4CB9-B033-08588C8ACFA5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6B29-4CB9-B033-08588C8ACFA5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6B29-4CB9-B033-08588C8ACFA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  <c:pt idx="3">
                  <c:v>40万以上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3060.0000000016953</c:v>
                </c:pt>
                <c:pt idx="1">
                  <c:v>7157.0000000023647</c:v>
                </c:pt>
                <c:pt idx="2">
                  <c:v>18320.000000001404</c:v>
                </c:pt>
                <c:pt idx="3">
                  <c:v>11322.0000000003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B29-4CB9-B033-08588C8ACFA5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#,##0.00_ ;[Red]\-#,##0.00\ </c:formatCode>
                <c:ptCount val="5"/>
                <c:pt idx="0">
                  <c:v>4.1162745878792855</c:v>
                </c:pt>
                <c:pt idx="1">
                  <c:v>7.8927380061327659</c:v>
                </c:pt>
                <c:pt idx="2">
                  <c:v>9.6890651923844526</c:v>
                </c:pt>
                <c:pt idx="3">
                  <c:v>16.872679878719723</c:v>
                </c:pt>
                <c:pt idx="4">
                  <c:v>28.656213943461264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4462912"/>
        <c:axId val="644459384"/>
      </c:barChart>
      <c:catAx>
        <c:axId val="64446291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4459384"/>
        <c:crosses val="autoZero"/>
        <c:auto val="1"/>
        <c:lblAlgn val="ctr"/>
        <c:lblOffset val="100"/>
        <c:noMultiLvlLbl val="0"/>
      </c:catAx>
      <c:valAx>
        <c:axId val="644459384"/>
        <c:scaling>
          <c:orientation val="minMax"/>
          <c:max val="7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644462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8E5-4272-B2BD-23F490DF3CEF}"/>
              </c:ext>
            </c:extLst>
          </c:dPt>
          <c:dPt>
            <c:idx val="1"/>
            <c:bubble3D val="0"/>
            <c:spPr>
              <a:pattFill prst="pct70">
                <a:fgClr>
                  <a:srgbClr val="BFEFB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8E5-4272-B2BD-23F490DF3CEF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8E5-4272-B2BD-23F490DF3CEF}"/>
              </c:ext>
            </c:extLst>
          </c:dPt>
          <c:dPt>
            <c:idx val="3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8E5-4272-B2BD-23F490DF3CEF}"/>
              </c:ext>
            </c:extLst>
          </c:dPt>
          <c:dPt>
            <c:idx val="4"/>
            <c:bubble3D val="0"/>
            <c:spPr>
              <a:pattFill prst="pct50">
                <a:fgClr>
                  <a:srgbClr val="4472C4"/>
                </a:fgClr>
                <a:bgClr>
                  <a:schemeClr val="bg1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A8E5-4272-B2BD-23F490DF3CE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3268</c:v>
                </c:pt>
                <c:pt idx="1">
                  <c:v>5835</c:v>
                </c:pt>
                <c:pt idx="2">
                  <c:v>14207</c:v>
                </c:pt>
                <c:pt idx="3">
                  <c:v>8316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A8E5-4272-B2BD-23F490DF3C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4.08</c:v>
                </c:pt>
                <c:pt idx="1">
                  <c:v>7.95</c:v>
                </c:pt>
                <c:pt idx="2">
                  <c:v>9.44</c:v>
                </c:pt>
                <c:pt idx="3">
                  <c:v>16.899999999999999</c:v>
                </c:pt>
                <c:pt idx="4">
                  <c:v>28.62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4458600"/>
        <c:axId val="644460560"/>
      </c:barChart>
      <c:catAx>
        <c:axId val="64445860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4460560"/>
        <c:crosses val="autoZero"/>
        <c:auto val="1"/>
        <c:lblAlgn val="ctr"/>
        <c:lblOffset val="100"/>
        <c:noMultiLvlLbl val="0"/>
      </c:catAx>
      <c:valAx>
        <c:axId val="644460560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4458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108F-4A1B-97A8-9A66B1C027E1}"/>
              </c:ext>
            </c:extLst>
          </c:dPt>
          <c:dLbls>
            <c:dLbl>
              <c:idx val="1"/>
              <c:layout>
                <c:manualLayout>
                  <c:x val="5.7839823264543219E-2"/>
                  <c:y val="8.118498017244725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783BFE18-D4FC-4CF4-83D5-4330A2C127DB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3A3-4479-87D3-ADC412F14879}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6AB9FDEA-3F4E-47BE-A751-FCDCB053707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08F-4A1B-97A8-9A66B1C027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100456.00000000122</c:v>
                </c:pt>
                <c:pt idx="1">
                  <c:v>124251.0000000002</c:v>
                </c:pt>
                <c:pt idx="2">
                  <c:v>425970.00000000221</c:v>
                </c:pt>
                <c:pt idx="3">
                  <c:v>408970.0000000014</c:v>
                </c:pt>
                <c:pt idx="4">
                  <c:v>135447.0000000007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18.09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18.11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17.61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18.81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18.35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18.08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18.50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18.20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17.41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17.64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17.27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17.23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84A-4C2B-9BEE-2E8790013D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0.12299570421880901</c:v>
                </c:pt>
                <c:pt idx="2">
                  <c:v>-2.66</c:v>
                </c:pt>
                <c:pt idx="3">
                  <c:v>3.99</c:v>
                </c:pt>
                <c:pt idx="4">
                  <c:v>1.47</c:v>
                </c:pt>
                <c:pt idx="5">
                  <c:v>-0.04</c:v>
                </c:pt>
                <c:pt idx="6">
                  <c:v>2.29</c:v>
                </c:pt>
                <c:pt idx="7">
                  <c:v>0.62</c:v>
                </c:pt>
                <c:pt idx="8">
                  <c:v>-3.73</c:v>
                </c:pt>
                <c:pt idx="9">
                  <c:v>-2.48</c:v>
                </c:pt>
                <c:pt idx="10">
                  <c:v>-4.55</c:v>
                </c:pt>
                <c:pt idx="11">
                  <c:v>-5.63</c:v>
                </c:pt>
                <c:pt idx="12">
                  <c:v>-4.7699999999999996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4458208"/>
        <c:axId val="338385296"/>
      </c:lineChart>
      <c:catAx>
        <c:axId val="64445820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338385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38385296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64445820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A0ADD8-102A-4418-B478-A156574D25E9}" type="datetimeFigureOut">
              <a:rPr lang="zh-CN" altLang="en-US" smtClean="0"/>
              <a:t>2025/2/7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ED90E-5194-423B-9CFE-D910098053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2206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582A3D24-6083-4546-8C6D-DEE86BAAAE49}" type="datetimeFigureOut">
              <a:rPr lang="zh-CN" altLang="en-US" smtClean="0"/>
              <a:pPr/>
              <a:t>2025/2/7</a:t>
            </a:fld>
            <a:endParaRPr lang="zh-CN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A3ED8765-8EF3-408C-9341-152904E414E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694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ṧľîḑe">
            <a:extLst>
              <a:ext uri="{FF2B5EF4-FFF2-40B4-BE49-F238E27FC236}">
                <a16:creationId xmlns:a16="http://schemas.microsoft.com/office/drawing/2014/main" id="{6E18C361-0440-D430-2569-1212608D231B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3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1744071"/>
            <a:ext cx="9921270" cy="1561980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zh-CN" altLang="en-US" sz="48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 defTabSz="914354"/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style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9527" y="5837829"/>
            <a:ext cx="5159373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r">
              <a:buNone/>
              <a:defRPr lang="en-US" altLang="zh-CN" sz="1200" b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CA939A61-406D-45DC-B757-059EFAA058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5837829"/>
            <a:ext cx="5172074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70976EC-3746-0C92-1438-992DD3DE6A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30702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541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DC6DA8-D137-41D2-A934-63CB8FFB8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ED916A-3E34-4B9E-8F9F-7A8921A30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2pPr>
            <a:lvl3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3pPr>
            <a:lvl4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4pPr>
            <a:lvl5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3E0EBE-EC20-4150-A2C6-9837F3449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09902" y="6438900"/>
            <a:ext cx="2661448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7F65B630-C7FF-41C0-9923-C5E5E29EED8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9843A96-03C5-9D7B-2B61-D476974FF4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301" y="366870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4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BEF0FD1-3ACE-43A8-AF57-CC0D436DC7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 marL="800100" indent="-342900">
              <a:buFont typeface="+mj-ea"/>
              <a:buAutoNum type="circleNumDbPlain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2pPr>
            <a:lvl3pPr marL="1257300" indent="-342900">
              <a:buFont typeface="+mj-lt"/>
              <a:buAutoNum type="alphaLcParenR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3pPr>
            <a:lvl4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4pPr>
            <a:lvl5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AEA95BB-0FD6-4D94-81DB-8D38069818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C2568E-3CA5-4FDE-A375-CB503A7EDE34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AC4CC43B-9EB6-4465-8B1A-3F7180DAD0DF}" type="datetime1">
              <a:rPr lang="zh-CN" altLang="en-US" smtClean="0"/>
              <a:pPr/>
              <a:t>2025/2/7</a:t>
            </a:fld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3EAC383-637D-4997-B597-28ADC11AA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cxnSp>
        <p:nvCxnSpPr>
          <p:cNvPr id="10" name="î$ļíďé">
            <a:extLst>
              <a:ext uri="{FF2B5EF4-FFF2-40B4-BE49-F238E27FC236}">
                <a16:creationId xmlns:a16="http://schemas.microsoft.com/office/drawing/2014/main" id="{5866F782-5852-4C4E-B3FE-2AD687E8AC1B}"/>
              </a:ext>
            </a:extLst>
          </p:cNvPr>
          <p:cNvCxnSpPr>
            <a:cxnSpLocks/>
          </p:cNvCxnSpPr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îSḻidê">
            <a:extLst>
              <a:ext uri="{FF2B5EF4-FFF2-40B4-BE49-F238E27FC236}">
                <a16:creationId xmlns:a16="http://schemas.microsoft.com/office/drawing/2014/main" id="{3CCCD118-A808-47B5-869B-310AF975DC9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2" name="ïṧľîḑe">
            <a:extLst>
              <a:ext uri="{FF2B5EF4-FFF2-40B4-BE49-F238E27FC236}">
                <a16:creationId xmlns:a16="http://schemas.microsoft.com/office/drawing/2014/main" id="{111B8532-FC10-D4FB-A6DD-C81B4655B3C0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99052"/>
            <a:ext cx="5731164" cy="9510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240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5731164" cy="2383991"/>
          </a:xfrm>
        </p:spPr>
        <p:txBody>
          <a:bodyPr/>
          <a:lstStyle>
            <a:lvl1pPr marL="0" indent="0">
              <a:buNone/>
              <a:defRPr lang="en-US" altLang="zh-CN" sz="1200" kern="120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279D9A-DC49-4C12-80D3-3D89C2783F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6834F10D-3A58-4285-A9DB-D9098A7BEDDD}" type="datetime1">
              <a:rPr lang="zh-CN" altLang="en-US" smtClean="0"/>
              <a:pPr/>
              <a:t>2025/2/7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EF8C95-8814-4768-850F-851B6434A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94C1D7-7C5A-49B3-9D05-119C615E1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7F65B630-C7FF-41C0-9923-C5E5E29EED8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9" name="ïṧľîḑe">
            <a:extLst>
              <a:ext uri="{FF2B5EF4-FFF2-40B4-BE49-F238E27FC236}">
                <a16:creationId xmlns:a16="http://schemas.microsoft.com/office/drawing/2014/main" id="{D6D3B013-4ABD-F86F-E107-2F35D6E63A07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12207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8247FF78-C3ED-400F-0B06-FC367289A0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195" y="114942"/>
            <a:ext cx="671197" cy="29496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ED64347-4179-1F5D-8BA8-2F5AAC25AAB3}"/>
              </a:ext>
            </a:extLst>
          </p:cNvPr>
          <p:cNvSpPr txBox="1"/>
          <p:nvPr userDrawn="1"/>
        </p:nvSpPr>
        <p:spPr>
          <a:xfrm>
            <a:off x="766613" y="6446976"/>
            <a:ext cx="20597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www.isengine.com.cn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2" name="ïṧľîḑe">
            <a:extLst>
              <a:ext uri="{FF2B5EF4-FFF2-40B4-BE49-F238E27FC236}">
                <a16:creationId xmlns:a16="http://schemas.microsoft.com/office/drawing/2014/main" id="{7C8293B9-80CD-B22B-689C-DBE0E14B5371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4">
              <a:alphaModFix amt="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ṧľîḑe">
            <a:extLst>
              <a:ext uri="{FF2B5EF4-FFF2-40B4-BE49-F238E27FC236}">
                <a16:creationId xmlns:a16="http://schemas.microsoft.com/office/drawing/2014/main" id="{473A12A2-D6F6-27A7-7AD3-B2FB01AD9F2C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16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C2320649-ACD7-42E9-A261-E6ED46ACB4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495360"/>
            <a:ext cx="10858500" cy="16430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>
              <a:buNone/>
              <a:defRPr lang="en-US" altLang="zh-CN" sz="3200" b="1" smtClean="0">
                <a:solidFill>
                  <a:schemeClr val="tx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cs typeface="+mj-cs"/>
              </a:defRPr>
            </a:lvl1pPr>
            <a:lvl2pPr marL="457200" indent="0">
              <a:buNone/>
              <a:defRPr lang="en-US" altLang="zh-CN" smtClean="0"/>
            </a:lvl2pPr>
            <a:lvl3pPr>
              <a:defRPr lang="en-US" altLang="zh-CN" smtClean="0"/>
            </a:lvl3pPr>
            <a:lvl4pPr>
              <a:defRPr lang="en-US" altLang="zh-CN" smtClean="0"/>
            </a:lvl4pPr>
            <a:lvl5pPr>
              <a:defRPr lang="zh-CN" altLang="en-US"/>
            </a:lvl5pPr>
          </a:lstStyle>
          <a:p>
            <a:pPr marL="228600" lvl="0" indent="-228600" defTabSz="914354">
              <a:spcBef>
                <a:spcPct val="0"/>
              </a:spcBef>
            </a:pPr>
            <a:r>
              <a:rPr lang="en-US" altLang="zh-CN" dirty="0"/>
              <a:t>Click to edit Master text styles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A01EED25-4D2A-435D-A5F9-01DCC2F0748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0400" y="5837829"/>
            <a:ext cx="5175248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8A0E05B-55F4-A93D-7847-C3FB41F69C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30702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8059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1" r:id="rId4"/>
    <p:sldLayoutId id="2147483654" r:id="rId5"/>
    <p:sldLayoutId id="2147483656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3" Type="http://schemas.openxmlformats.org/officeDocument/2006/relationships/tags" Target="../tags/tag38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chart" Target="../charts/chart23.xml"/><Relationship Id="rId5" Type="http://schemas.openxmlformats.org/officeDocument/2006/relationships/tags" Target="../tags/tag40.xml"/><Relationship Id="rId10" Type="http://schemas.openxmlformats.org/officeDocument/2006/relationships/chart" Target="../charts/chart22.xml"/><Relationship Id="rId4" Type="http://schemas.openxmlformats.org/officeDocument/2006/relationships/tags" Target="../tags/tag39.xml"/><Relationship Id="rId9" Type="http://schemas.openxmlformats.org/officeDocument/2006/relationships/chart" Target="../charts/chart2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4.xml"/><Relationship Id="rId3" Type="http://schemas.openxmlformats.org/officeDocument/2006/relationships/tags" Target="../tags/tag4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chart" Target="../charts/chart27.xml"/><Relationship Id="rId5" Type="http://schemas.openxmlformats.org/officeDocument/2006/relationships/tags" Target="../tags/tag46.xml"/><Relationship Id="rId10" Type="http://schemas.openxmlformats.org/officeDocument/2006/relationships/chart" Target="../charts/chart26.xml"/><Relationship Id="rId4" Type="http://schemas.openxmlformats.org/officeDocument/2006/relationships/tags" Target="../tags/tag45.xml"/><Relationship Id="rId9" Type="http://schemas.openxmlformats.org/officeDocument/2006/relationships/chart" Target="../charts/chart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8.xml"/><Relationship Id="rId3" Type="http://schemas.openxmlformats.org/officeDocument/2006/relationships/tags" Target="../tags/tag5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10" Type="http://schemas.openxmlformats.org/officeDocument/2006/relationships/chart" Target="../charts/chart30.xml"/><Relationship Id="rId4" Type="http://schemas.openxmlformats.org/officeDocument/2006/relationships/tags" Target="../tags/tag51.xml"/><Relationship Id="rId9" Type="http://schemas.openxmlformats.org/officeDocument/2006/relationships/chart" Target="../charts/char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4.xml"/><Relationship Id="rId1" Type="http://schemas.openxmlformats.org/officeDocument/2006/relationships/themeOverride" Target="../theme/themeOverride2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1.xml"/><Relationship Id="rId3" Type="http://schemas.openxmlformats.org/officeDocument/2006/relationships/tags" Target="../tags/tag5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chart" Target="../charts/chart34.xml"/><Relationship Id="rId5" Type="http://schemas.openxmlformats.org/officeDocument/2006/relationships/tags" Target="../tags/tag59.xml"/><Relationship Id="rId10" Type="http://schemas.openxmlformats.org/officeDocument/2006/relationships/chart" Target="../charts/chart33.xml"/><Relationship Id="rId4" Type="http://schemas.openxmlformats.org/officeDocument/2006/relationships/tags" Target="../tags/tag58.xml"/><Relationship Id="rId9" Type="http://schemas.openxmlformats.org/officeDocument/2006/relationships/chart" Target="../charts/chart3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5.xml"/><Relationship Id="rId3" Type="http://schemas.openxmlformats.org/officeDocument/2006/relationships/tags" Target="../tags/tag63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chart" Target="../charts/chart38.xml"/><Relationship Id="rId5" Type="http://schemas.openxmlformats.org/officeDocument/2006/relationships/tags" Target="../tags/tag65.xml"/><Relationship Id="rId10" Type="http://schemas.openxmlformats.org/officeDocument/2006/relationships/chart" Target="../charts/chart37.xml"/><Relationship Id="rId4" Type="http://schemas.openxmlformats.org/officeDocument/2006/relationships/tags" Target="../tags/tag64.xml"/><Relationship Id="rId9" Type="http://schemas.openxmlformats.org/officeDocument/2006/relationships/chart" Target="../charts/chart3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9.xml"/><Relationship Id="rId3" Type="http://schemas.openxmlformats.org/officeDocument/2006/relationships/tags" Target="../tags/tag6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chart" Target="../charts/chart42.xml"/><Relationship Id="rId5" Type="http://schemas.openxmlformats.org/officeDocument/2006/relationships/tags" Target="../tags/tag71.xml"/><Relationship Id="rId10" Type="http://schemas.openxmlformats.org/officeDocument/2006/relationships/chart" Target="../charts/chart41.xml"/><Relationship Id="rId4" Type="http://schemas.openxmlformats.org/officeDocument/2006/relationships/tags" Target="../tags/tag70.xml"/><Relationship Id="rId9" Type="http://schemas.openxmlformats.org/officeDocument/2006/relationships/chart" Target="../charts/chart4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75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chart" Target="../charts/chart45.xml"/><Relationship Id="rId5" Type="http://schemas.openxmlformats.org/officeDocument/2006/relationships/tags" Target="../tags/tag77.xml"/><Relationship Id="rId10" Type="http://schemas.openxmlformats.org/officeDocument/2006/relationships/chart" Target="../charts/chart44.xml"/><Relationship Id="rId4" Type="http://schemas.openxmlformats.org/officeDocument/2006/relationships/tags" Target="../tags/tag76.xml"/><Relationship Id="rId9" Type="http://schemas.openxmlformats.org/officeDocument/2006/relationships/chart" Target="../charts/chart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79.xml"/><Relationship Id="rId1" Type="http://schemas.openxmlformats.org/officeDocument/2006/relationships/themeOverride" Target="../theme/themeOverride3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6.xml"/><Relationship Id="rId3" Type="http://schemas.openxmlformats.org/officeDocument/2006/relationships/tags" Target="../tags/tag8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chart" Target="../charts/chart49.xml"/><Relationship Id="rId5" Type="http://schemas.openxmlformats.org/officeDocument/2006/relationships/tags" Target="../tags/tag84.xml"/><Relationship Id="rId10" Type="http://schemas.openxmlformats.org/officeDocument/2006/relationships/chart" Target="../charts/chart48.xml"/><Relationship Id="rId4" Type="http://schemas.openxmlformats.org/officeDocument/2006/relationships/tags" Target="../tags/tag83.xml"/><Relationship Id="rId9" Type="http://schemas.openxmlformats.org/officeDocument/2006/relationships/chart" Target="../charts/chart4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0.xml"/><Relationship Id="rId3" Type="http://schemas.openxmlformats.org/officeDocument/2006/relationships/tags" Target="../tags/tag88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chart" Target="../charts/chart53.xml"/><Relationship Id="rId5" Type="http://schemas.openxmlformats.org/officeDocument/2006/relationships/tags" Target="../tags/tag90.xml"/><Relationship Id="rId10" Type="http://schemas.openxmlformats.org/officeDocument/2006/relationships/chart" Target="../charts/chart52.xml"/><Relationship Id="rId4" Type="http://schemas.openxmlformats.org/officeDocument/2006/relationships/tags" Target="../tags/tag89.xml"/><Relationship Id="rId9" Type="http://schemas.openxmlformats.org/officeDocument/2006/relationships/chart" Target="../charts/chart5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4.xml"/><Relationship Id="rId3" Type="http://schemas.openxmlformats.org/officeDocument/2006/relationships/tags" Target="../tags/tag9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chart" Target="../charts/chart57.xml"/><Relationship Id="rId5" Type="http://schemas.openxmlformats.org/officeDocument/2006/relationships/tags" Target="../tags/tag96.xml"/><Relationship Id="rId10" Type="http://schemas.openxmlformats.org/officeDocument/2006/relationships/chart" Target="../charts/chart56.xml"/><Relationship Id="rId4" Type="http://schemas.openxmlformats.org/officeDocument/2006/relationships/tags" Target="../tags/tag95.xml"/><Relationship Id="rId9" Type="http://schemas.openxmlformats.org/officeDocument/2006/relationships/chart" Target="../charts/chart5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8.xml"/><Relationship Id="rId3" Type="http://schemas.openxmlformats.org/officeDocument/2006/relationships/tags" Target="../tags/tag10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10" Type="http://schemas.openxmlformats.org/officeDocument/2006/relationships/chart" Target="../charts/chart60.xml"/><Relationship Id="rId4" Type="http://schemas.openxmlformats.org/officeDocument/2006/relationships/tags" Target="../tags/tag101.xml"/><Relationship Id="rId9" Type="http://schemas.openxmlformats.org/officeDocument/2006/relationships/chart" Target="../charts/chart5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04.xml"/><Relationship Id="rId1" Type="http://schemas.openxmlformats.org/officeDocument/2006/relationships/themeOverride" Target="../theme/themeOverride50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chart" Target="../charts/chart4.xml"/><Relationship Id="rId5" Type="http://schemas.openxmlformats.org/officeDocument/2006/relationships/tags" Target="../tags/tag9.xml"/><Relationship Id="rId10" Type="http://schemas.openxmlformats.org/officeDocument/2006/relationships/chart" Target="../charts/chart3.xml"/><Relationship Id="rId4" Type="http://schemas.openxmlformats.org/officeDocument/2006/relationships/tags" Target="../tags/tag8.xml"/><Relationship Id="rId9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chart" Target="../charts/chart8.xml"/><Relationship Id="rId5" Type="http://schemas.openxmlformats.org/officeDocument/2006/relationships/tags" Target="../tags/tag15.xml"/><Relationship Id="rId10" Type="http://schemas.openxmlformats.org/officeDocument/2006/relationships/chart" Target="../charts/chart7.xml"/><Relationship Id="rId4" Type="http://schemas.openxmlformats.org/officeDocument/2006/relationships/tags" Target="../tags/tag14.xml"/><Relationship Id="rId9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tags" Target="../tags/tag1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chart" Target="../charts/chart12.xml"/><Relationship Id="rId5" Type="http://schemas.openxmlformats.org/officeDocument/2006/relationships/tags" Target="../tags/tag21.xml"/><Relationship Id="rId10" Type="http://schemas.openxmlformats.org/officeDocument/2006/relationships/chart" Target="../charts/chart11.xml"/><Relationship Id="rId4" Type="http://schemas.openxmlformats.org/officeDocument/2006/relationships/tags" Target="../tags/tag20.xml"/><Relationship Id="rId9" Type="http://schemas.openxmlformats.org/officeDocument/2006/relationships/chart" Target="../charts/char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tags" Target="../tags/tag25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10" Type="http://schemas.openxmlformats.org/officeDocument/2006/relationships/chart" Target="../charts/chart15.xml"/><Relationship Id="rId4" Type="http://schemas.openxmlformats.org/officeDocument/2006/relationships/tags" Target="../tags/tag26.xml"/><Relationship Id="rId9" Type="http://schemas.openxmlformats.org/officeDocument/2006/relationships/chart" Target="../charts/char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6.xml"/><Relationship Id="rId3" Type="http://schemas.openxmlformats.org/officeDocument/2006/relationships/tags" Target="../tags/tag3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chart" Target="../charts/chart19.xml"/><Relationship Id="rId5" Type="http://schemas.openxmlformats.org/officeDocument/2006/relationships/tags" Target="../tags/tag34.xml"/><Relationship Id="rId10" Type="http://schemas.openxmlformats.org/officeDocument/2006/relationships/chart" Target="../charts/chart18.xml"/><Relationship Id="rId4" Type="http://schemas.openxmlformats.org/officeDocument/2006/relationships/tags" Target="../tags/tag33.xml"/><Relationship Id="rId9" Type="http://schemas.openxmlformats.org/officeDocument/2006/relationships/chart" Target="../charts/char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îṩḻïḓ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ïśľíḑé">
            <a:extLst>
              <a:ext uri="{FF2B5EF4-FFF2-40B4-BE49-F238E27FC236}">
                <a16:creationId xmlns:a16="http://schemas.microsoft.com/office/drawing/2014/main" id="{6C2532AA-A647-48FF-8A25-36777AF5B1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1839" y="2275754"/>
            <a:ext cx="9921270" cy="2152811"/>
          </a:xfrm>
        </p:spPr>
        <p:txBody>
          <a:bodyPr anchor="ctr"/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en-US" altLang="zh-CN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M.A.D.E </a:t>
            </a:r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产业研究</a:t>
            </a:r>
            <a:r>
              <a:rPr lang="en-US" altLang="zh-CN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</a:t>
            </a:r>
            <a:br>
              <a:rPr lang="en-US" altLang="zh-CN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</a:b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价格</a:t>
            </a:r>
            <a:r>
              <a:rPr lang="en-US" altLang="zh-CN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/</a:t>
            </a: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优惠指数走势报告</a:t>
            </a:r>
            <a:endParaRPr lang="zh-CN" alt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iṡ1íḑé">
            <a:extLst>
              <a:ext uri="{FF2B5EF4-FFF2-40B4-BE49-F238E27FC236}">
                <a16:creationId xmlns:a16="http://schemas.microsoft.com/office/drawing/2014/main" id="{BFF7D8B0-524B-4065-95EB-00BAEDA269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/>
              <a:t>www.</a:t>
            </a:r>
            <a:r>
              <a:rPr lang="en-US" altLang="zh-CN" dirty="0"/>
              <a:t>isengine.</a:t>
            </a:r>
            <a:r>
              <a:rPr lang="en-GB" altLang="zh-CN" dirty="0"/>
              <a:t>com.cn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F4FA66-4ABF-62FE-B0FE-8439F2A24D95}"/>
              </a:ext>
            </a:extLst>
          </p:cNvPr>
          <p:cNvSpPr txBox="1"/>
          <p:nvPr/>
        </p:nvSpPr>
        <p:spPr>
          <a:xfrm>
            <a:off x="4470205" y="4730620"/>
            <a:ext cx="272453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2024</a:t>
            </a:r>
            <a:r>
              <a:rPr lang="zh-CN" altLang="en-US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12</a:t>
            </a:r>
            <a:r>
              <a:rPr lang="zh-CN" altLang="en-US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4724CA-FF36-5492-69EA-0E751D808D43}"/>
              </a:ext>
            </a:extLst>
          </p:cNvPr>
          <p:cNvSpPr txBox="1"/>
          <p:nvPr/>
        </p:nvSpPr>
        <p:spPr>
          <a:xfrm>
            <a:off x="2711384" y="1169216"/>
            <a:ext cx="624218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j-cs"/>
              </a:rPr>
              <a:t>全国乘用车市场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42142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月轿车市场优惠变化指数为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-2.61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2.68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轿车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2,340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9.6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本月轿车市场整体优惠幅度有明显提升，主要是由于高价位段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&amp;C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级的拉升效果明显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03034081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885895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F66E925C-AABB-D840-E226-B0CF4AD706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5184264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3" name="表格 11">
            <a:extLst>
              <a:ext uri="{FF2B5EF4-FFF2-40B4-BE49-F238E27FC236}">
                <a16:creationId xmlns:a16="http://schemas.microsoft.com/office/drawing/2014/main" id="{395BBC46-0E83-D6F7-F5C9-68EF78CEC2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97487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+2.1%</a:t>
                      </a:r>
                      <a:endParaRPr lang="zh-CN" altLang="en-US" sz="900" b="1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-8.5%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-2.9%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+10.9%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+12.7%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F61A20A9-015C-D71C-B6E1-15B20A92FB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1797130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:a16="http://schemas.microsoft.com/office/drawing/2014/main" id="{A47BB712-1CA5-BFB8-13F0-38BB3EC2B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B9A3824-5C17-4D9B-43A0-02CC74AF5668}"/>
              </a:ext>
            </a:extLst>
          </p:cNvPr>
          <p:cNvGrpSpPr/>
          <p:nvPr/>
        </p:nvGrpSpPr>
        <p:grpSpPr>
          <a:xfrm>
            <a:off x="4755572" y="2782274"/>
            <a:ext cx="3910930" cy="3411992"/>
            <a:chOff x="4755572" y="2782274"/>
            <a:chExt cx="3910930" cy="3411992"/>
          </a:xfrm>
        </p:grpSpPr>
        <p:graphicFrame>
          <p:nvGraphicFramePr>
            <p:cNvPr id="17" name="图表 16">
              <a:extLst>
                <a:ext uri="{FF2B5EF4-FFF2-40B4-BE49-F238E27FC236}">
                  <a16:creationId xmlns:a16="http://schemas.microsoft.com/office/drawing/2014/main" id="{D7C3F97B-F9DB-0B9F-D710-5FD6F17C6FF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32135267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BC7BC3B5-315F-54B0-6530-4D2902009164}"/>
                </a:ext>
              </a:extLst>
            </p:cNvPr>
            <p:cNvGrpSpPr/>
            <p:nvPr/>
          </p:nvGrpSpPr>
          <p:grpSpPr>
            <a:xfrm>
              <a:off x="5266429" y="2782274"/>
              <a:ext cx="3305868" cy="3411992"/>
              <a:chOff x="5266429" y="2782274"/>
              <a:chExt cx="3305868" cy="3411992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A310DAD8-AD67-3E3D-699B-FDC6FB59CE5A}"/>
                  </a:ext>
                </a:extLst>
              </p:cNvPr>
              <p:cNvGrpSpPr>
                <a:grpSpLocks/>
              </p:cNvGrpSpPr>
              <p:nvPr>
                <p:custDataLst>
                  <p:tags r:id="rId6"/>
                </p:custDataLst>
              </p:nvPr>
            </p:nvGrpSpPr>
            <p:grpSpPr bwMode="auto">
              <a:xfrm>
                <a:off x="5266430" y="2782274"/>
                <a:ext cx="2946400" cy="354343"/>
                <a:chOff x="2330450" y="2101520"/>
                <a:chExt cx="4308475" cy="354343"/>
              </a:xfrm>
              <a:solidFill>
                <a:srgbClr val="275C9D"/>
              </a:solidFill>
            </p:grpSpPr>
            <p:sp>
              <p:nvSpPr>
                <p:cNvPr id="33" name="AutoShape 12">
                  <a:extLst>
                    <a:ext uri="{FF2B5EF4-FFF2-40B4-BE49-F238E27FC236}">
                      <a16:creationId xmlns:a16="http://schemas.microsoft.com/office/drawing/2014/main" id="{C40E36D5-5EDE-8903-8A72-ADFAF680D8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0450" y="2103438"/>
                  <a:ext cx="4308475" cy="352425"/>
                </a:xfrm>
                <a:prstGeom prst="roundRect">
                  <a:avLst>
                    <a:gd name="adj" fmla="val 50000"/>
                  </a:avLst>
                </a:prstGeom>
                <a:grpFill/>
                <a:ln w="0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4" name="Text Box 10">
                  <a:extLst>
                    <a:ext uri="{FF2B5EF4-FFF2-40B4-BE49-F238E27FC236}">
                      <a16:creationId xmlns:a16="http://schemas.microsoft.com/office/drawing/2014/main" id="{47650FAF-67CB-9CFD-A44E-923264C31EC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25713" y="2101520"/>
                  <a:ext cx="3924300" cy="353943"/>
                </a:xfrm>
                <a:prstGeom prst="rect">
                  <a:avLst/>
                </a:prstGeom>
                <a:noFill/>
                <a:ln w="12700" algn="ctr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7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cs typeface="+mn-cs"/>
                    </a:rPr>
                    <a:t>月度销量环比变化</a:t>
                  </a:r>
                  <a:endParaRPr kumimoji="0" lang="zh-HK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</p:grp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1BCBE930-1F47-E47C-064B-FB044D021B90}"/>
                  </a:ext>
                </a:extLst>
              </p:cNvPr>
              <p:cNvSpPr txBox="1"/>
              <p:nvPr/>
            </p:nvSpPr>
            <p:spPr>
              <a:xfrm>
                <a:off x="5266429" y="3254546"/>
                <a:ext cx="294640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思源黑体 CN" panose="020B0500000000000000" pitchFamily="34" charset="-122"/>
                    <a:ea typeface="思源黑体 CN Normal" panose="020B0400000000000000" pitchFamily="34" charset="-122"/>
                    <a:cs typeface="+mn-cs"/>
                  </a:rPr>
                  <a:t>本月轿车市场监测车型销量合计</a:t>
                </a:r>
                <a:r>
                  <a:rPr lang="en-US" altLang="zh-CN" sz="900" b="1" kern="0" dirty="0">
                    <a:solidFill>
                      <a:schemeClr val="bg2">
                        <a:lumMod val="25000"/>
                      </a:schemeClr>
                    </a:solidFill>
                    <a:latin typeface="思源黑体 CN" panose="020B0500000000000000" pitchFamily="34" charset="-122"/>
                    <a:ea typeface="思源黑体 CN Normal" panose="020B0400000000000000" pitchFamily="34" charset="-122"/>
                  </a:rPr>
                  <a:t>119.5</a:t>
                </a:r>
                <a:r>
                  <a:rPr kumimoji="0" lang="zh-CN" alt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思源黑体 CN" panose="020B0500000000000000" pitchFamily="34" charset="-122"/>
                    <a:ea typeface="思源黑体 CN Normal" panose="020B0400000000000000" pitchFamily="34" charset="-122"/>
                    <a:cs typeface="+mn-cs"/>
                  </a:rPr>
                  <a:t>万辆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4AF2ABCC-1616-C5F7-7CD5-AAD8682646C5}"/>
                  </a:ext>
                </a:extLst>
              </p:cNvPr>
              <p:cNvSpPr txBox="1"/>
              <p:nvPr/>
            </p:nvSpPr>
            <p:spPr>
              <a:xfrm>
                <a:off x="5695629" y="3775052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B</a:t>
                </a:r>
                <a:r>
                  <a:rPr lang="zh-CN" altLang="en-US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40.9</a:t>
                </a: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34%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4B295EBF-83E6-52DC-9DF3-DBF7B660312C}"/>
                  </a:ext>
                </a:extLst>
              </p:cNvPr>
              <p:cNvSpPr txBox="1"/>
              <p:nvPr/>
            </p:nvSpPr>
            <p:spPr>
              <a:xfrm>
                <a:off x="5572412" y="4816710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</a:t>
                </a:r>
                <a:r>
                  <a:rPr lang="zh-CN" altLang="en-US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42.6</a:t>
                </a: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36%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E9FA4A1D-14A2-0F4A-2202-2B89547EBB8C}"/>
                  </a:ext>
                </a:extLst>
              </p:cNvPr>
              <p:cNvSpPr txBox="1"/>
              <p:nvPr/>
            </p:nvSpPr>
            <p:spPr>
              <a:xfrm>
                <a:off x="7528297" y="3548521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C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13.5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11%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D3A90FAB-F4D7-B30A-8787-9D461D3E3CAC}"/>
                  </a:ext>
                </a:extLst>
              </p:cNvPr>
              <p:cNvSpPr txBox="1"/>
              <p:nvPr/>
            </p:nvSpPr>
            <p:spPr>
              <a:xfrm>
                <a:off x="7528297" y="5509207"/>
                <a:ext cx="1044000" cy="685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A0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12.4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10%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B96FE725-B292-87E5-8173-E5D9DB5B7F3A}"/>
                  </a:ext>
                </a:extLst>
              </p:cNvPr>
              <p:cNvSpPr txBox="1"/>
              <p:nvPr/>
            </p:nvSpPr>
            <p:spPr>
              <a:xfrm>
                <a:off x="7528297" y="4712991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A00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10.0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8%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58655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0.49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2.73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2,170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8.6%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市场整体优惠幅度有明显提升，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级市场基本持平，其余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级、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级、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级均有明显促销力度提升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41138684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4566784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534178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+10.3%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-0.1%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+14.2%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+18.5%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1492455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80000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id="{06F88C36-CE3F-DBA4-C4A8-15693D320C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CF9C246-8801-4E84-F220-9E2FD941D6EB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F9A84F4A-5C0D-F172-AE94-D06E5E238F7D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18" name="AutoShape 12">
                <a:extLst>
                  <a:ext uri="{FF2B5EF4-FFF2-40B4-BE49-F238E27FC236}">
                    <a16:creationId xmlns:a16="http://schemas.microsoft.com/office/drawing/2014/main" id="{1CE7AE08-D9D2-AC9C-F9FD-3DFD1B6A47C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0" name="Text Box 10">
                <a:extLst>
                  <a:ext uri="{FF2B5EF4-FFF2-40B4-BE49-F238E27FC236}">
                    <a16:creationId xmlns:a16="http://schemas.microsoft.com/office/drawing/2014/main" id="{839270D7-1726-CBDD-7D9C-EE59374A5CA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E206C61-2727-D00F-3CD9-5C2DA0E6AC93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SUV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134.8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D38ACC5-3664-87B2-BC09-F3C589ACCCAD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26.0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34%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571E3A5-896B-E0F7-8F76-49205893B2C8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38.8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50%</a:t>
              </a:r>
            </a:p>
          </p:txBody>
        </p:sp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D94F9C43-4406-A5F7-4EBD-C51E416EC73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93319328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EAE58DC-2DA2-0FF3-4270-5B03B9E0AA53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50.6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38%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427865B-1E71-4B1E-9BA4-F36A659DB80C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62.0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46%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1BE93BC-4563-0CC8-9DAC-32F3B439E786}"/>
                </a:ext>
              </a:extLst>
            </p:cNvPr>
            <p:cNvSpPr txBox="1"/>
            <p:nvPr/>
          </p:nvSpPr>
          <p:spPr>
            <a:xfrm>
              <a:off x="7528297" y="3708780"/>
              <a:ext cx="1044000" cy="685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15.1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11%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7923A57-025F-8CA9-112D-A6C885F1A183}"/>
                </a:ext>
              </a:extLst>
            </p:cNvPr>
            <p:cNvSpPr txBox="1"/>
            <p:nvPr/>
          </p:nvSpPr>
          <p:spPr>
            <a:xfrm>
              <a:off x="7570808" y="4975285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A0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7.1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194013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1.46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2.13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186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</a:t>
            </a:r>
            <a:r>
              <a:rPr lang="zh-CN" altLang="en-US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提升</a:t>
            </a:r>
            <a:r>
              <a:rPr lang="en-US" altLang="zh-CN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5.9%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市场终端优惠幅度有所提升，其中主要以腾势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D9 DM-</a:t>
            </a:r>
            <a:r>
              <a:rPr lang="en-US" altLang="zh-CN" sz="1400" dirty="0" err="1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i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降价幅度扩大为主要增长点，同时其销量占比也有明显的提升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61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903443400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45CB3977-A073-885F-DF52-D87C198E47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9477833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C95AC18-4CB4-B6A9-9B33-4F10609180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3037826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75148ED6-300F-E531-08B2-766D2A7C930A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75837E-DA5C-3453-FA96-A7C831FA6641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9175C59-F959-6A71-54AA-3124C755850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aphicFrame>
        <p:nvGraphicFramePr>
          <p:cNvPr id="24" name="表格 23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183576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市场优惠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格瑞维亚 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HEV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45,161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308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0.9%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别克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GL8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20,187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-6,155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2.0%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腾势</a:t>
                      </a: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D9 DM-i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27,159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19,181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1.9%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梦想家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3,000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-862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赛那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35,868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-46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-4.7%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传祺</a:t>
                      </a: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M8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19,059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2,299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0.1%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传祺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M6 PRO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23,885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599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0.8%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传祺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E8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-0.4%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别克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GL8 PHEV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4,500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极氪</a:t>
                      </a: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009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-0.4%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81852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2024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12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全国新能源乘用车市场价格指数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03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037951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月整体新能源市场价格变化指数为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-8.10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16.36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本月新能源市场整体成交均价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5,865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3.7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本月新能源市场销量稍有提升，其中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市场提升明显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本月新能源市场整体成交价格有明显提升，各车身形式均有不同程度的提升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61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6631092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949861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+1.8%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+1.9</a:t>
                      </a:r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+1.5%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10932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143489625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1877022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8DAB7E4-257F-738A-B5B7-EBE730EF65E6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A3AC3D8-2330-342B-F89E-CDE858504CEB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39E1302-A560-42F3-E050-CD65E191127C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39" name="AutoShape 12">
                <a:extLst>
                  <a:ext uri="{FF2B5EF4-FFF2-40B4-BE49-F238E27FC236}">
                    <a16:creationId xmlns:a16="http://schemas.microsoft.com/office/drawing/2014/main" id="{1AF317F7-9E72-9F96-96EF-5551B18CFD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0" name="Text Box 10">
                <a:extLst>
                  <a:ext uri="{FF2B5EF4-FFF2-40B4-BE49-F238E27FC236}">
                    <a16:creationId xmlns:a16="http://schemas.microsoft.com/office/drawing/2014/main" id="{71AE4168-950C-AE56-4133-F11B3188E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779D6B9-65E6-EDDA-1092-C02144CE4985}"/>
                </a:ext>
              </a:extLst>
            </p:cNvPr>
            <p:cNvSpPr txBox="1"/>
            <p:nvPr/>
          </p:nvSpPr>
          <p:spPr>
            <a:xfrm>
              <a:off x="5266430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本月整体新能源市场监测车型销量合计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125.4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48" name="图表 47">
              <a:extLst>
                <a:ext uri="{FF2B5EF4-FFF2-40B4-BE49-F238E27FC236}">
                  <a16:creationId xmlns:a16="http://schemas.microsoft.com/office/drawing/2014/main" id="{118B8C74-EB11-3AA1-4855-42D648F3B3C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82400519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814328A-DA5D-0461-070F-4F64CC45AC9F}"/>
                </a:ext>
              </a:extLst>
            </p:cNvPr>
            <p:cNvSpPr txBox="1"/>
            <p:nvPr/>
          </p:nvSpPr>
          <p:spPr>
            <a:xfrm>
              <a:off x="5747954" y="4879062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轿车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58.7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47%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646BDF4-1846-F0FD-AF52-31373012F56E}"/>
                </a:ext>
              </a:extLst>
            </p:cNvPr>
            <p:cNvSpPr txBox="1"/>
            <p:nvPr/>
          </p:nvSpPr>
          <p:spPr>
            <a:xfrm>
              <a:off x="5974715" y="376720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SUV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62.7</a:t>
              </a:r>
              <a:r>
                <a:rPr kumimoji="0" lang="zh-CN" altLang="en-US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50%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72F3D55-1C61-75FC-E3F8-F5BB0C93D9BF}"/>
                </a:ext>
              </a:extLst>
            </p:cNvPr>
            <p:cNvSpPr txBox="1"/>
            <p:nvPr/>
          </p:nvSpPr>
          <p:spPr>
            <a:xfrm>
              <a:off x="7283162" y="5221154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MPV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4,0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3%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69994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月新能源轿车市场价格变化指数为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2.32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12.23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本月新能源轿车市场成交均价较上月上升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2,222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1.8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本月新能源市场销量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级细分市场占比有所提升，拉动了整体新能源轿车市场的成交均价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本月新能源轿车市场各细分市场环比变化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±1%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，整体呈平稳发展趋势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548517424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3975629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318695"/>
              </p:ext>
            </p:extLst>
          </p:nvPr>
        </p:nvGraphicFramePr>
        <p:xfrm>
          <a:off x="9693481" y="3695884"/>
          <a:ext cx="646981" cy="2201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403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+0.8%</a:t>
                      </a:r>
                      <a:endParaRPr lang="zh-CN" altLang="en-US" sz="900" b="1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</a:t>
                      </a:r>
                      <a:r>
                        <a:rPr lang="en-US" altLang="zh-CN" sz="900" b="1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0.7%</a:t>
                      </a:r>
                      <a:endParaRPr lang="zh-CN" altLang="en-US" sz="900" b="1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9187881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+1.0%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-0.7%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+0.2%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8277586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10669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14" name="组合 13">
            <a:extLst>
              <a:ext uri="{FF2B5EF4-FFF2-40B4-BE49-F238E27FC236}">
                <a16:creationId xmlns:a16="http://schemas.microsoft.com/office/drawing/2014/main" id="{81232579-7325-3CC7-E9B6-6D0EAC3DCBB3}"/>
              </a:ext>
            </a:extLst>
          </p:cNvPr>
          <p:cNvGrpSpPr/>
          <p:nvPr/>
        </p:nvGrpSpPr>
        <p:grpSpPr>
          <a:xfrm>
            <a:off x="5066663" y="2782274"/>
            <a:ext cx="3910930" cy="3243194"/>
            <a:chOff x="5066663" y="2782274"/>
            <a:chExt cx="3910930" cy="3243194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39E1302-A560-42F3-E050-CD65E191127C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39" name="AutoShape 12">
                <a:extLst>
                  <a:ext uri="{FF2B5EF4-FFF2-40B4-BE49-F238E27FC236}">
                    <a16:creationId xmlns:a16="http://schemas.microsoft.com/office/drawing/2014/main" id="{1AF317F7-9E72-9F96-96EF-5551B18CFD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0" name="Text Box 10">
                <a:extLst>
                  <a:ext uri="{FF2B5EF4-FFF2-40B4-BE49-F238E27FC236}">
                    <a16:creationId xmlns:a16="http://schemas.microsoft.com/office/drawing/2014/main" id="{71AE4168-950C-AE56-4133-F11B3188E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779D6B9-65E6-EDDA-1092-C02144CE4985}"/>
                </a:ext>
              </a:extLst>
            </p:cNvPr>
            <p:cNvSpPr txBox="1"/>
            <p:nvPr/>
          </p:nvSpPr>
          <p:spPr>
            <a:xfrm>
              <a:off x="5299533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本月新能源轿车市场监测车型销量合计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58.7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16" name="图表 15">
              <a:extLst>
                <a:ext uri="{FF2B5EF4-FFF2-40B4-BE49-F238E27FC236}">
                  <a16:creationId xmlns:a16="http://schemas.microsoft.com/office/drawing/2014/main" id="{D2F20FB4-99FC-E0A3-633C-E4859172013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227690418"/>
                </p:ext>
              </p:extLst>
            </p:nvPr>
          </p:nvGraphicFramePr>
          <p:xfrm>
            <a:off x="5066663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BA78F07-5B46-804C-3592-4C0DE36F42D8}"/>
                </a:ext>
              </a:extLst>
            </p:cNvPr>
            <p:cNvSpPr txBox="1"/>
            <p:nvPr/>
          </p:nvSpPr>
          <p:spPr>
            <a:xfrm>
              <a:off x="6039824" y="3786144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B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17.2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29%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C36F532-8E8B-C6A5-57EB-69BE5F0DD925}"/>
                </a:ext>
              </a:extLst>
            </p:cNvPr>
            <p:cNvSpPr txBox="1"/>
            <p:nvPr/>
          </p:nvSpPr>
          <p:spPr>
            <a:xfrm>
              <a:off x="5543669" y="443280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11.0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19%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C1D8660-D5B8-0676-FC04-93407496F858}"/>
                </a:ext>
              </a:extLst>
            </p:cNvPr>
            <p:cNvSpPr txBox="1"/>
            <p:nvPr/>
          </p:nvSpPr>
          <p:spPr>
            <a:xfrm>
              <a:off x="7083824" y="404253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C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8.2</a:t>
              </a:r>
              <a:r>
                <a:rPr lang="zh-CN" altLang="en-US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14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FCF32A-1D9D-D10C-C01F-F0E27D5D88BF}"/>
                </a:ext>
              </a:extLst>
            </p:cNvPr>
            <p:cNvSpPr txBox="1"/>
            <p:nvPr/>
          </p:nvSpPr>
          <p:spPr>
            <a:xfrm>
              <a:off x="7102841" y="4608088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10.1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17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84D2012F-C59F-57FD-D539-3D30F7ECABB3}"/>
                </a:ext>
              </a:extLst>
            </p:cNvPr>
            <p:cNvSpPr txBox="1"/>
            <p:nvPr/>
          </p:nvSpPr>
          <p:spPr>
            <a:xfrm>
              <a:off x="6313562" y="5035435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12.3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21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D00BE6F-CB65-C6C9-DD07-39CC4CC6C5DD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4590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-11.79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19.04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均价较上月提升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3,642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1.9%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市场成交均价有所提升，主要是由于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&amp;C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级细分市场的拉升</a:t>
            </a:r>
            <a:endParaRPr lang="en-US" altLang="zh-CN" sz="1400" dirty="0">
              <a:solidFill>
                <a:srgbClr val="C000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14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89605240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5940559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471689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-1.7%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-1.4%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+1.5%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+5.5%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7885964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8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284299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:a16="http://schemas.microsoft.com/office/drawing/2014/main" id="{C4033C76-214C-9A6A-686B-C3D9A019F6C0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B2F0498-33FD-8034-4DE2-7C63E0FF1D72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8" name="AutoShape 12">
                <a:extLst>
                  <a:ext uri="{FF2B5EF4-FFF2-40B4-BE49-F238E27FC236}">
                    <a16:creationId xmlns:a16="http://schemas.microsoft.com/office/drawing/2014/main" id="{962A4836-1F92-5435-44A5-779DD6358BF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9" name="Text Box 10">
                <a:extLst>
                  <a:ext uri="{FF2B5EF4-FFF2-40B4-BE49-F238E27FC236}">
                    <a16:creationId xmlns:a16="http://schemas.microsoft.com/office/drawing/2014/main" id="{9317A862-38D4-76AD-E7DD-C429B82F49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43D16AD-0924-A449-1FCE-094292648749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本月新能源</a:t>
              </a: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SUV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市场监测车型销量合</a:t>
              </a: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62.7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19" name="图表 18">
              <a:extLst>
                <a:ext uri="{FF2B5EF4-FFF2-40B4-BE49-F238E27FC236}">
                  <a16:creationId xmlns:a16="http://schemas.microsoft.com/office/drawing/2014/main" id="{0BFE06A1-6C61-A79A-1CD1-F5D6E75ECAC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5479256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7609EAE-8504-DD52-5225-6D6562CE6862}"/>
                </a:ext>
              </a:extLst>
            </p:cNvPr>
            <p:cNvSpPr txBox="1"/>
            <p:nvPr/>
          </p:nvSpPr>
          <p:spPr>
            <a:xfrm>
              <a:off x="5662133" y="388446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B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25.8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41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CBE410B-3B16-EA75-76A3-03562AED2F5A}"/>
                </a:ext>
              </a:extLst>
            </p:cNvPr>
            <p:cNvSpPr txBox="1"/>
            <p:nvPr/>
          </p:nvSpPr>
          <p:spPr>
            <a:xfrm>
              <a:off x="5690414" y="484147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22.2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35%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A92B934-85E7-C000-ED3B-6C91EDD3568C}"/>
                </a:ext>
              </a:extLst>
            </p:cNvPr>
            <p:cNvSpPr txBox="1"/>
            <p:nvPr/>
          </p:nvSpPr>
          <p:spPr>
            <a:xfrm>
              <a:off x="6649571" y="42684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C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11.7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19%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70FA36F-351E-4818-671B-95602B4F96AD}"/>
                </a:ext>
              </a:extLst>
            </p:cNvPr>
            <p:cNvSpPr txBox="1"/>
            <p:nvPr/>
          </p:nvSpPr>
          <p:spPr>
            <a:xfrm>
              <a:off x="7325970" y="530716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3.1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5%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EDC20B73-6FDC-1E91-7688-CE08E21B100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3910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-1.44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34.80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市场整体成交均价较上月提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5,303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1.5%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本月新能源市场各价位段销量占比变化较少，均保持在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±2%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左右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TOP10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车型中，梦想家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&amp;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梦想家 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EV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换代后，完成老款清库存整体均价有所提升，腾势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D9 DM-</a:t>
            </a:r>
            <a:r>
              <a:rPr lang="en-US" altLang="zh-CN" sz="1400" dirty="0" err="1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i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&amp;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理想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MEGA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明显增加了线下的优惠力度</a:t>
            </a:r>
            <a:endParaRPr lang="en-US" altLang="zh-CN" sz="1400" dirty="0">
              <a:solidFill>
                <a:srgbClr val="C000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943259790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27CF7CEC-0312-4A6E-1923-225863EB90AB}"/>
              </a:ext>
            </a:extLst>
          </p:cNvPr>
          <p:cNvGrpSpPr/>
          <p:nvPr/>
        </p:nvGrpSpPr>
        <p:grpSpPr>
          <a:xfrm>
            <a:off x="5266430" y="2782274"/>
            <a:ext cx="2946400" cy="3336586"/>
            <a:chOff x="5266430" y="2782274"/>
            <a:chExt cx="2946400" cy="3336586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39E1302-A560-42F3-E050-CD65E191127C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39" name="AutoShape 12">
                <a:extLst>
                  <a:ext uri="{FF2B5EF4-FFF2-40B4-BE49-F238E27FC236}">
                    <a16:creationId xmlns:a16="http://schemas.microsoft.com/office/drawing/2014/main" id="{1AF317F7-9E72-9F96-96EF-5551B18CFD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0" name="Text Box 10">
                <a:extLst>
                  <a:ext uri="{FF2B5EF4-FFF2-40B4-BE49-F238E27FC236}">
                    <a16:creationId xmlns:a16="http://schemas.microsoft.com/office/drawing/2014/main" id="{71AE4168-950C-AE56-4133-F11B3188E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graphicFrame>
          <p:nvGraphicFramePr>
            <p:cNvPr id="2" name="图表 1">
              <a:extLst>
                <a:ext uri="{FF2B5EF4-FFF2-40B4-BE49-F238E27FC236}">
                  <a16:creationId xmlns:a16="http://schemas.microsoft.com/office/drawing/2014/main" id="{98B8F941-A0C3-5350-6DB5-09D7B5BB695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19795326"/>
                </p:ext>
              </p:extLst>
            </p:nvPr>
          </p:nvGraphicFramePr>
          <p:xfrm>
            <a:off x="5325128" y="3261360"/>
            <a:ext cx="2829002" cy="28575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graphicFrame>
          <p:nvGraphicFramePr>
            <p:cNvPr id="4" name="图表 3">
              <a:extLst>
                <a:ext uri="{FF2B5EF4-FFF2-40B4-BE49-F238E27FC236}">
                  <a16:creationId xmlns:a16="http://schemas.microsoft.com/office/drawing/2014/main" id="{1351314C-2943-9FAB-7664-074E3E4082D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76916757"/>
                </p:ext>
              </p:extLst>
            </p:nvPr>
          </p:nvGraphicFramePr>
          <p:xfrm>
            <a:off x="5467046" y="3858070"/>
            <a:ext cx="2551517" cy="176692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976C1EF-ACD6-0236-25A1-21D3CFE0A1ED}"/>
                </a:ext>
              </a:extLst>
            </p:cNvPr>
            <p:cNvSpPr txBox="1"/>
            <p:nvPr/>
          </p:nvSpPr>
          <p:spPr>
            <a:xfrm>
              <a:off x="6349998" y="4595394"/>
              <a:ext cx="84222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内圈</a:t>
              </a:r>
              <a:r>
                <a:rPr kumimoji="0" lang="en-US" altLang="zh-CN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:  </a:t>
              </a: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上月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9C7E0B5-BC86-33E6-B377-2468EA509648}"/>
                </a:ext>
              </a:extLst>
            </p:cNvPr>
            <p:cNvSpPr txBox="1"/>
            <p:nvPr/>
          </p:nvSpPr>
          <p:spPr>
            <a:xfrm>
              <a:off x="6349998" y="4804850"/>
              <a:ext cx="84222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外圈</a:t>
              </a:r>
              <a:r>
                <a:rPr kumimoji="0" lang="en-US" altLang="zh-CN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:  </a:t>
              </a: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本月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3C4C4823-2B51-B533-2DDC-DCA6E7F74F9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817149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腾势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D9 DM-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361,227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-16,977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5.8%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梦想家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380,796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14,867</a:t>
                      </a: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5.4%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传祺</a:t>
                      </a: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E8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230,824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-382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-2.1%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别克</a:t>
                      </a: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GL8 PHEV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390,756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-1,361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-2.1%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极氪</a:t>
                      </a:r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009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483,761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-2,621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-2.3%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极狐考拉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127,153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-1,266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-3.1%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小鹏</a:t>
                      </a: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X9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377,373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-433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-1.0%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理想</a:t>
                      </a: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MEGA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517,800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-10,000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0.3%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传祺</a:t>
                      </a: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E9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346,668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-955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梦想家 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EV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392,750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22,323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0.9%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7232359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2024</a:t>
            </a:r>
            <a:r>
              <a:rPr lang="zh-CN" altLang="en-US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12</a:t>
            </a:r>
            <a:r>
              <a:rPr lang="zh-CN" altLang="en-US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全国新能源乘用车市场优惠指数</a:t>
            </a:r>
            <a:endParaRPr lang="en-GB" altLang="zh-CN" sz="36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04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652729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月整体新能源市场优惠变化指数为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-3.03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.95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本月新能源市场整体优惠幅度较上月增加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1,024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12.1%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本月新能源市场整体优惠指数有所提升，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市场有较大增加，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SUV&amp;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轿车市场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增幅有限</a:t>
            </a:r>
            <a:endParaRPr lang="en-US" altLang="zh-CN" sz="1400" dirty="0">
              <a:solidFill>
                <a:srgbClr val="0061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7634324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880093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+4.6%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+15.8%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+58.2%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004774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665063854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9307399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1D6D568A-6696-A5B9-ECB1-3094755178D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351DAA0-BD6C-9CA3-DD2B-3137772C4275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F605A63-B82F-E6B1-81DE-363791C37133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18" name="AutoShape 12">
                <a:extLst>
                  <a:ext uri="{FF2B5EF4-FFF2-40B4-BE49-F238E27FC236}">
                    <a16:creationId xmlns:a16="http://schemas.microsoft.com/office/drawing/2014/main" id="{233D2D5F-B1C0-B34A-766A-B29246E16BB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9" name="Text Box 10">
                <a:extLst>
                  <a:ext uri="{FF2B5EF4-FFF2-40B4-BE49-F238E27FC236}">
                    <a16:creationId xmlns:a16="http://schemas.microsoft.com/office/drawing/2014/main" id="{19CCDB76-E229-2F62-52D8-82EACD9C8AB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DF10595-8F9F-FBD1-0C44-4B31554FA322}"/>
                </a:ext>
              </a:extLst>
            </p:cNvPr>
            <p:cNvSpPr txBox="1"/>
            <p:nvPr/>
          </p:nvSpPr>
          <p:spPr>
            <a:xfrm>
              <a:off x="5266430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本月整体新能源市场监测车型销量合计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125.4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BD1B5CE0-D97B-A2F0-E44B-0413CD849E7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35882864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C0A3095-24C3-BFA0-0A1D-50F532840557}"/>
                </a:ext>
              </a:extLst>
            </p:cNvPr>
            <p:cNvSpPr txBox="1"/>
            <p:nvPr/>
          </p:nvSpPr>
          <p:spPr>
            <a:xfrm>
              <a:off x="5747954" y="4879062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轿车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58.7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47%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DAD9EDF-6AD4-1F74-28E5-F137CA687ED3}"/>
                </a:ext>
              </a:extLst>
            </p:cNvPr>
            <p:cNvSpPr txBox="1"/>
            <p:nvPr/>
          </p:nvSpPr>
          <p:spPr>
            <a:xfrm>
              <a:off x="5974715" y="376720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SUV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62.7</a:t>
              </a:r>
              <a:r>
                <a:rPr kumimoji="0" lang="zh-CN" altLang="en-US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50%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AB399AC-1752-A04F-A29F-CD2A9CDCC6CD}"/>
                </a:ext>
              </a:extLst>
            </p:cNvPr>
            <p:cNvSpPr txBox="1"/>
            <p:nvPr/>
          </p:nvSpPr>
          <p:spPr>
            <a:xfrm>
              <a:off x="7283162" y="5221154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MPV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4,0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3%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81017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ṧḷí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ṧlîḋe">
            <a:extLst>
              <a:ext uri="{FF2B5EF4-FFF2-40B4-BE49-F238E27FC236}">
                <a16:creationId xmlns:a16="http://schemas.microsoft.com/office/drawing/2014/main" id="{7E146E7C-0D83-410E-B360-7847E2675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全国整体乘用车市场价格指数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全国整体乘用车市场优惠指数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全国新能源乘用车市场价格指数</a:t>
            </a:r>
            <a:endParaRPr lang="en-US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全国新能源乘用车市场优惠指数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marL="0" indent="0">
              <a:lnSpc>
                <a:spcPct val="250000"/>
              </a:lnSpc>
              <a:buNone/>
            </a:pPr>
            <a:endParaRPr lang="en-GB" altLang="zh-C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íş1ïḋê">
            <a:extLst>
              <a:ext uri="{FF2B5EF4-FFF2-40B4-BE49-F238E27FC236}">
                <a16:creationId xmlns:a16="http://schemas.microsoft.com/office/drawing/2014/main" id="{7BBC5F1D-2F12-47ED-BD76-3F60ED1D9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CONTENTS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453982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月新能源轿车市场优惠变化指数为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-5.49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.85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本月新能源轿车市场整体优惠幅度较上月增加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375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4.6%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本月新能源轿车市场中，除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级以外其余细分市场优惠具有明显提升，其中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级市场主要有比亚迪秦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PLUS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和驱逐舰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05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表现亮眼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84257990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251E8E5A-70A9-A308-29DB-2DDE91E18F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0300502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7" name="表格 11">
            <a:extLst>
              <a:ext uri="{FF2B5EF4-FFF2-40B4-BE49-F238E27FC236}">
                <a16:creationId xmlns:a16="http://schemas.microsoft.com/office/drawing/2014/main" id="{E7CDCDAA-7EF7-0510-101F-3A4E15E100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986097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+2.1%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-9.0%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292273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+13.0%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+8.5%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-7.8%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F0676953-26F8-2E3C-0BB6-B821DDD1B0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2228547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64139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22" name="文本框 21">
            <a:extLst>
              <a:ext uri="{FF2B5EF4-FFF2-40B4-BE49-F238E27FC236}">
                <a16:creationId xmlns:a16="http://schemas.microsoft.com/office/drawing/2014/main" id="{12C9E0A1-0D25-181C-E522-5424E7ADF743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535257D-C534-129F-1B9A-75F932F0A249}"/>
              </a:ext>
            </a:extLst>
          </p:cNvPr>
          <p:cNvGrpSpPr/>
          <p:nvPr/>
        </p:nvGrpSpPr>
        <p:grpSpPr>
          <a:xfrm>
            <a:off x="5066663" y="2782274"/>
            <a:ext cx="3910930" cy="3243194"/>
            <a:chOff x="5066663" y="2782274"/>
            <a:chExt cx="3910930" cy="3243194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3D31FAC-C8AF-C997-7C7F-103B50D89714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32" name="AutoShape 12">
                <a:extLst>
                  <a:ext uri="{FF2B5EF4-FFF2-40B4-BE49-F238E27FC236}">
                    <a16:creationId xmlns:a16="http://schemas.microsoft.com/office/drawing/2014/main" id="{E5131BA0-116E-8723-357F-D85A175093A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3" name="Text Box 10">
                <a:extLst>
                  <a:ext uri="{FF2B5EF4-FFF2-40B4-BE49-F238E27FC236}">
                    <a16:creationId xmlns:a16="http://schemas.microsoft.com/office/drawing/2014/main" id="{1D84903B-57B1-5893-8416-4A0198AACD2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88DD701-8CD7-C3CB-D057-B02345461E3E}"/>
                </a:ext>
              </a:extLst>
            </p:cNvPr>
            <p:cNvSpPr txBox="1"/>
            <p:nvPr/>
          </p:nvSpPr>
          <p:spPr>
            <a:xfrm>
              <a:off x="5299533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本月新能源轿车市场监测车型销量合计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58.7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25" name="图表 24">
              <a:extLst>
                <a:ext uri="{FF2B5EF4-FFF2-40B4-BE49-F238E27FC236}">
                  <a16:creationId xmlns:a16="http://schemas.microsoft.com/office/drawing/2014/main" id="{4AAF4870-905C-83F2-ECFE-C69C82CC122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35332460"/>
                </p:ext>
              </p:extLst>
            </p:nvPr>
          </p:nvGraphicFramePr>
          <p:xfrm>
            <a:off x="5066663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2820500-6BF2-19D2-9550-90BAA995CCE7}"/>
                </a:ext>
              </a:extLst>
            </p:cNvPr>
            <p:cNvSpPr txBox="1"/>
            <p:nvPr/>
          </p:nvSpPr>
          <p:spPr>
            <a:xfrm>
              <a:off x="6039824" y="3786144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B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17.2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29%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997C39E-8E22-D0B9-CEB0-D69929C1083C}"/>
                </a:ext>
              </a:extLst>
            </p:cNvPr>
            <p:cNvSpPr txBox="1"/>
            <p:nvPr/>
          </p:nvSpPr>
          <p:spPr>
            <a:xfrm>
              <a:off x="5543669" y="443280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11.0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19%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D7169AE-AD7C-C638-0052-DC623E068198}"/>
                </a:ext>
              </a:extLst>
            </p:cNvPr>
            <p:cNvSpPr txBox="1"/>
            <p:nvPr/>
          </p:nvSpPr>
          <p:spPr>
            <a:xfrm>
              <a:off x="7083824" y="404253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C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8.2</a:t>
              </a:r>
              <a:r>
                <a:rPr lang="zh-CN" altLang="en-US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14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8ED7754-E700-48A0-F834-977E1CC5C7E2}"/>
                </a:ext>
              </a:extLst>
            </p:cNvPr>
            <p:cNvSpPr txBox="1"/>
            <p:nvPr/>
          </p:nvSpPr>
          <p:spPr>
            <a:xfrm>
              <a:off x="7102841" y="4608088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10.1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17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B787661-3076-C416-88DD-48AE542C9833}"/>
                </a:ext>
              </a:extLst>
            </p:cNvPr>
            <p:cNvSpPr txBox="1"/>
            <p:nvPr/>
          </p:nvSpPr>
          <p:spPr>
            <a:xfrm>
              <a:off x="6313562" y="5035435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12.3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21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11378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-2.12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市场优惠幅度较上增加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1,413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15.8%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市场优惠幅度收春节车市整体影响，均有提升</a:t>
            </a:r>
            <a:endParaRPr lang="en-US" altLang="zh-CN" sz="1400" dirty="0">
              <a:solidFill>
                <a:srgbClr val="C000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级市场优惠幅度均有较大提升</a:t>
            </a: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62668579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2018158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154567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+5.7%</a:t>
                      </a:r>
                      <a:endParaRPr lang="zh-CN" altLang="en-US" sz="900" b="1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+9.0%</a:t>
                      </a:r>
                      <a:endParaRPr lang="zh-CN" altLang="en-US" sz="900" b="1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+17.7%</a:t>
                      </a:r>
                      <a:endParaRPr lang="en-US" altLang="zh-CN" sz="10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+24.9%</a:t>
                      </a:r>
                      <a:endParaRPr lang="zh-CN" altLang="en-US" sz="900" b="1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9648051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64433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A34C534A-2FEA-9B94-3511-5E2609589B4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679D415-4065-BC9C-32FA-24306B3E33CB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A90D2411-C540-51E1-2CD1-931E086BEA20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24" name="AutoShape 12">
                <a:extLst>
                  <a:ext uri="{FF2B5EF4-FFF2-40B4-BE49-F238E27FC236}">
                    <a16:creationId xmlns:a16="http://schemas.microsoft.com/office/drawing/2014/main" id="{18B1F0BB-B35A-73DC-7830-DD0B341A94C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5" name="Text Box 10">
                <a:extLst>
                  <a:ext uri="{FF2B5EF4-FFF2-40B4-BE49-F238E27FC236}">
                    <a16:creationId xmlns:a16="http://schemas.microsoft.com/office/drawing/2014/main" id="{27CE0B91-CC5C-296B-15D3-790758DF9B3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4F620E5-D793-7B31-E9B0-0E1D25C00DD1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本月新能源</a:t>
              </a: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SUV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市场监测车型销量合</a:t>
              </a: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62.7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18" name="图表 17">
              <a:extLst>
                <a:ext uri="{FF2B5EF4-FFF2-40B4-BE49-F238E27FC236}">
                  <a16:creationId xmlns:a16="http://schemas.microsoft.com/office/drawing/2014/main" id="{5348BB38-C519-0BB3-710B-66FAEAF95EE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973509571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7FD24E5-4287-B1A8-45CE-0B17E10E02BD}"/>
                </a:ext>
              </a:extLst>
            </p:cNvPr>
            <p:cNvSpPr txBox="1"/>
            <p:nvPr/>
          </p:nvSpPr>
          <p:spPr>
            <a:xfrm>
              <a:off x="5662133" y="388446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B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25.8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41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8C13D32-0E66-A0FC-DF0D-A322FF46ED41}"/>
                </a:ext>
              </a:extLst>
            </p:cNvPr>
            <p:cNvSpPr txBox="1"/>
            <p:nvPr/>
          </p:nvSpPr>
          <p:spPr>
            <a:xfrm>
              <a:off x="5690414" y="484147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22.2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35%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CE82516-FDE1-1898-725E-DA38984A01CF}"/>
                </a:ext>
              </a:extLst>
            </p:cNvPr>
            <p:cNvSpPr txBox="1"/>
            <p:nvPr/>
          </p:nvSpPr>
          <p:spPr>
            <a:xfrm>
              <a:off x="6649571" y="42684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C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11.7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19%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6D306F1-04F7-1C6F-77A5-7D91714D35F2}"/>
                </a:ext>
              </a:extLst>
            </p:cNvPr>
            <p:cNvSpPr txBox="1"/>
            <p:nvPr/>
          </p:nvSpPr>
          <p:spPr>
            <a:xfrm>
              <a:off x="7325970" y="530716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3.1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5%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53265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1.09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4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,009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环比上升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58.2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本月新能源整体市场中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市场优惠幅度受春节车市利好消息有所上升，整体来看上升幅度较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Sedan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市场更大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TOP10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车型中腾势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D9 DM-</a:t>
            </a:r>
            <a:r>
              <a:rPr lang="en-US" altLang="zh-CN" sz="1400" dirty="0" err="1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i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换新上市后表现亮眼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24944515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AB4217B4-5976-3D22-0CC0-0CDE839D045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954140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市场优惠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梦想家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3,862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-3,991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D9 DM-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7,978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-5.4%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E8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GL8 PHEV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4,500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4,500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1.6%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极氪</a:t>
                      </a:r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009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1.4%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极狐考拉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21,164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0.6%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X9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5,000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E9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7,733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MEGA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2,000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-6,300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梦想家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EV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9,930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-12,800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1.6%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E3C313A6-8065-DEF4-AC41-B05D80E0A10D}"/>
              </a:ext>
            </a:extLst>
          </p:cNvPr>
          <p:cNvGrpSpPr/>
          <p:nvPr/>
        </p:nvGrpSpPr>
        <p:grpSpPr>
          <a:xfrm>
            <a:off x="5266430" y="2782274"/>
            <a:ext cx="2946400" cy="3336586"/>
            <a:chOff x="5266430" y="2782274"/>
            <a:chExt cx="2946400" cy="3336586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DB1B3C4-3E74-7C84-0355-25368FF0BD3F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16" name="AutoShape 12">
                <a:extLst>
                  <a:ext uri="{FF2B5EF4-FFF2-40B4-BE49-F238E27FC236}">
                    <a16:creationId xmlns:a16="http://schemas.microsoft.com/office/drawing/2014/main" id="{9B0A769F-0C22-DD24-A3E5-48B06CC2E35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7" name="Text Box 10">
                <a:extLst>
                  <a:ext uri="{FF2B5EF4-FFF2-40B4-BE49-F238E27FC236}">
                    <a16:creationId xmlns:a16="http://schemas.microsoft.com/office/drawing/2014/main" id="{6C96C8F5-6244-5205-9CB8-ED192D24DE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graphicFrame>
          <p:nvGraphicFramePr>
            <p:cNvPr id="7" name="图表 6">
              <a:extLst>
                <a:ext uri="{FF2B5EF4-FFF2-40B4-BE49-F238E27FC236}">
                  <a16:creationId xmlns:a16="http://schemas.microsoft.com/office/drawing/2014/main" id="{72A8A0AC-DDD0-5A29-E19F-B4FE6E3B021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01706432"/>
                </p:ext>
              </p:extLst>
            </p:nvPr>
          </p:nvGraphicFramePr>
          <p:xfrm>
            <a:off x="5325128" y="3261360"/>
            <a:ext cx="2829002" cy="28575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graphicFrame>
          <p:nvGraphicFramePr>
            <p:cNvPr id="8" name="图表 7">
              <a:extLst>
                <a:ext uri="{FF2B5EF4-FFF2-40B4-BE49-F238E27FC236}">
                  <a16:creationId xmlns:a16="http://schemas.microsoft.com/office/drawing/2014/main" id="{BF7CD8B8-7B0B-AFA1-09C4-F33009272B3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396076108"/>
                </p:ext>
              </p:extLst>
            </p:nvPr>
          </p:nvGraphicFramePr>
          <p:xfrm>
            <a:off x="5467046" y="3858070"/>
            <a:ext cx="2551517" cy="176692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67D8C04-8C83-2347-6DE1-6BEDB788B9AA}"/>
                </a:ext>
              </a:extLst>
            </p:cNvPr>
            <p:cNvSpPr txBox="1"/>
            <p:nvPr/>
          </p:nvSpPr>
          <p:spPr>
            <a:xfrm>
              <a:off x="6349998" y="4595394"/>
              <a:ext cx="84222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内圈</a:t>
              </a:r>
              <a:r>
                <a:rPr kumimoji="0" lang="en-US" altLang="zh-CN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:  </a:t>
              </a: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上月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3A3621B-84B1-4840-D98C-249F74234036}"/>
                </a:ext>
              </a:extLst>
            </p:cNvPr>
            <p:cNvSpPr txBox="1"/>
            <p:nvPr/>
          </p:nvSpPr>
          <p:spPr>
            <a:xfrm>
              <a:off x="6349998" y="4804850"/>
              <a:ext cx="84222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外圈</a:t>
              </a:r>
              <a:r>
                <a:rPr kumimoji="0" lang="en-US" altLang="zh-CN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:  </a:t>
              </a: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本月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549649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ļi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ṣļiḋè">
            <a:extLst>
              <a:ext uri="{FF2B5EF4-FFF2-40B4-BE49-F238E27FC236}">
                <a16:creationId xmlns:a16="http://schemas.microsoft.com/office/drawing/2014/main" id="{DFD52094-98C0-4141-A04B-98B9DF4DFA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026024"/>
            <a:ext cx="10858500" cy="211239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5400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获取更多市场价格信息</a:t>
            </a:r>
            <a:endParaRPr lang="en-US" altLang="zh-CN" sz="5400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欢迎访问</a:t>
            </a:r>
            <a:r>
              <a:rPr lang="en-US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ISE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官方网站</a:t>
            </a:r>
            <a:endParaRPr lang="en-GB" altLang="zh-CN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îŝļide">
            <a:extLst>
              <a:ext uri="{FF2B5EF4-FFF2-40B4-BE49-F238E27FC236}">
                <a16:creationId xmlns:a16="http://schemas.microsoft.com/office/drawing/2014/main" id="{929167BD-7790-467B-980C-709781C564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0399" y="5540189"/>
            <a:ext cx="5830047" cy="593912"/>
          </a:xfrm>
        </p:spPr>
        <p:txBody>
          <a:bodyPr>
            <a:normAutofit/>
          </a:bodyPr>
          <a:lstStyle/>
          <a:p>
            <a:r>
              <a:rPr lang="en-GB" altLang="zh-CN" sz="28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www.</a:t>
            </a:r>
            <a:r>
              <a:rPr lang="en-US" altLang="zh-CN" sz="28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isengine.com.cn</a:t>
            </a:r>
            <a:endParaRPr lang="en-GB" altLang="zh-CN" sz="28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04A94E-ADDB-14B3-AB5C-FE1339D9F93F}"/>
              </a:ext>
            </a:extLst>
          </p:cNvPr>
          <p:cNvSpPr txBox="1"/>
          <p:nvPr/>
        </p:nvSpPr>
        <p:spPr>
          <a:xfrm>
            <a:off x="9043554" y="6269864"/>
            <a:ext cx="763693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2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网址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51AA86-FB36-D844-A876-B3C586CB2FA4}"/>
              </a:ext>
            </a:extLst>
          </p:cNvPr>
          <p:cNvSpPr txBox="1"/>
          <p:nvPr/>
        </p:nvSpPr>
        <p:spPr>
          <a:xfrm>
            <a:off x="10457108" y="6269864"/>
            <a:ext cx="1079500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2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公众号</a:t>
            </a:r>
          </a:p>
        </p:txBody>
      </p:sp>
      <p:pic>
        <p:nvPicPr>
          <p:cNvPr id="10" name="图片 9" descr="ise官网二维码">
            <a:extLst>
              <a:ext uri="{FF2B5EF4-FFF2-40B4-BE49-F238E27FC236}">
                <a16:creationId xmlns:a16="http://schemas.microsoft.com/office/drawing/2014/main" id="{AE992ED3-6364-729A-826C-BB6E9E81C1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2714" y="5386734"/>
            <a:ext cx="792480" cy="792480"/>
          </a:xfrm>
          <a:prstGeom prst="rect">
            <a:avLst/>
          </a:prstGeom>
        </p:spPr>
      </p:pic>
      <p:pic>
        <p:nvPicPr>
          <p:cNvPr id="11" name="图片 10" descr="公众号二维码">
            <a:extLst>
              <a:ext uri="{FF2B5EF4-FFF2-40B4-BE49-F238E27FC236}">
                <a16:creationId xmlns:a16="http://schemas.microsoft.com/office/drawing/2014/main" id="{AA4A1B81-EC24-4D5C-5AA1-80B408A5EA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9092" y="5386734"/>
            <a:ext cx="802640" cy="802640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2024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12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全国整体乘用车市场价格指数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01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42089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-3.22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lang="en-US" altLang="zh-CN" b="1" noProof="0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16.01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本月市场整体成交</a:t>
            </a:r>
            <a:r>
              <a:rPr lang="zh-CN" altLang="en-US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均价较上月提升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3.550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2.27%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市场占比有明显提升，同时轿车、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、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市场终端成交价均有不同程度的明显提升，其中以轿车市场提升作为明显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月度价格变化指数</a:t>
              </a:r>
              <a:endParaRPr lang="zh-HK" altLang="en-US" sz="1700" b="1" kern="0" dirty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6056516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032641"/>
              </p:ext>
            </p:extLst>
          </p:nvPr>
        </p:nvGraphicFramePr>
        <p:xfrm>
          <a:off x="9665959" y="3659281"/>
          <a:ext cx="694812" cy="2314800"/>
        </p:xfrm>
        <a:graphic>
          <a:graphicData uri="http://schemas.openxmlformats.org/drawingml/2006/table">
            <a:tbl>
              <a:tblPr firstRow="1" bandRow="1"/>
              <a:tblGrid>
                <a:gridCol w="694812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轿车</a:t>
                      </a:r>
                      <a:endParaRPr lang="en-US" altLang="zh-CN" sz="10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+2.66%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+1.60%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+0.91%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804695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月度均价环比变化</a:t>
              </a:r>
              <a:endParaRPr lang="zh-HK" altLang="en-US" sz="1700" b="1" kern="0" dirty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61BA105-A6EB-547B-6ADA-09CB8428E9AE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39E1302-A560-42F3-E050-CD65E191127C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39" name="AutoShape 12">
                <a:extLst>
                  <a:ext uri="{FF2B5EF4-FFF2-40B4-BE49-F238E27FC236}">
                    <a16:creationId xmlns:a16="http://schemas.microsoft.com/office/drawing/2014/main" id="{1AF317F7-9E72-9F96-96EF-5551B18CFD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40" name="Text Box 10">
                <a:extLst>
                  <a:ext uri="{FF2B5EF4-FFF2-40B4-BE49-F238E27FC236}">
                    <a16:creationId xmlns:a16="http://schemas.microsoft.com/office/drawing/2014/main" id="{71AE4168-950C-AE56-4133-F11B3188E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月度销量环比变化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779D6B9-65E6-EDDA-1092-C02144CE4985}"/>
                </a:ext>
              </a:extLst>
            </p:cNvPr>
            <p:cNvSpPr txBox="1"/>
            <p:nvPr/>
          </p:nvSpPr>
          <p:spPr>
            <a:xfrm>
              <a:off x="5266430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本月整体市场监测车型销量合计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264.3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</a:p>
          </p:txBody>
        </p:sp>
        <p:graphicFrame>
          <p:nvGraphicFramePr>
            <p:cNvPr id="48" name="图表 47">
              <a:extLst>
                <a:ext uri="{FF2B5EF4-FFF2-40B4-BE49-F238E27FC236}">
                  <a16:creationId xmlns:a16="http://schemas.microsoft.com/office/drawing/2014/main" id="{118B8C74-EB11-3AA1-4855-42D648F3B3C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1652838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814328A-DA5D-0461-070F-4F64CC45AC9F}"/>
                </a:ext>
              </a:extLst>
            </p:cNvPr>
            <p:cNvSpPr txBox="1"/>
            <p:nvPr/>
          </p:nvSpPr>
          <p:spPr>
            <a:xfrm>
              <a:off x="5927935" y="390254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SUV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134.8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51%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646BDF4-1846-F0FD-AF52-31373012F56E}"/>
                </a:ext>
              </a:extLst>
            </p:cNvPr>
            <p:cNvSpPr txBox="1"/>
            <p:nvPr/>
          </p:nvSpPr>
          <p:spPr>
            <a:xfrm>
              <a:off x="5927935" y="49183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轿车</a:t>
              </a:r>
              <a:endParaRPr lang="en-US" altLang="zh-CN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119.5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45%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72F3D55-1C61-75FC-E3F8-F5BB0C93D9BF}"/>
                </a:ext>
              </a:extLst>
            </p:cNvPr>
            <p:cNvSpPr txBox="1"/>
            <p:nvPr/>
          </p:nvSpPr>
          <p:spPr>
            <a:xfrm>
              <a:off x="7358578" y="501376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MPV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10.1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4%</a:t>
              </a: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380232824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3250832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56E1FC8F-331E-7AA6-8E5D-12735113381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0682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月轿车市场价格变化指数为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13.64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本月轿车市场整体成交均价较上月提升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3.530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2.66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及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&amp;A0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级销量占比有所下降，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&amp;B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级市场占比有明显提升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从各细分市场的数据来看，轿车市场整体均价波动幅度变化不大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123309305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2604873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252685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+0.78%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-0.70%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+2.66%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-0.15</a:t>
                      </a:r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+0.12%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1353470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14" name="组合 13">
            <a:extLst>
              <a:ext uri="{FF2B5EF4-FFF2-40B4-BE49-F238E27FC236}">
                <a16:creationId xmlns:a16="http://schemas.microsoft.com/office/drawing/2014/main" id="{CAAE258F-4EC3-0E82-41E9-1F853266947E}"/>
              </a:ext>
            </a:extLst>
          </p:cNvPr>
          <p:cNvGrpSpPr/>
          <p:nvPr/>
        </p:nvGrpSpPr>
        <p:grpSpPr>
          <a:xfrm>
            <a:off x="4755572" y="2782274"/>
            <a:ext cx="3910930" cy="3411992"/>
            <a:chOff x="4755572" y="2782274"/>
            <a:chExt cx="3910930" cy="3411992"/>
          </a:xfrm>
        </p:grpSpPr>
        <p:graphicFrame>
          <p:nvGraphicFramePr>
            <p:cNvPr id="16" name="图表 15">
              <a:extLst>
                <a:ext uri="{FF2B5EF4-FFF2-40B4-BE49-F238E27FC236}">
                  <a16:creationId xmlns:a16="http://schemas.microsoft.com/office/drawing/2014/main" id="{D2F20FB4-99FC-E0A3-633C-E4859172013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00356631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F5E198CC-B65D-670E-3C3F-348C9DA912EE}"/>
                </a:ext>
              </a:extLst>
            </p:cNvPr>
            <p:cNvGrpSpPr/>
            <p:nvPr/>
          </p:nvGrpSpPr>
          <p:grpSpPr>
            <a:xfrm>
              <a:off x="5266429" y="2782274"/>
              <a:ext cx="3305868" cy="3411992"/>
              <a:chOff x="5266429" y="2782274"/>
              <a:chExt cx="3305868" cy="3411992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C39E1302-A560-42F3-E050-CD65E191127C}"/>
                  </a:ext>
                </a:extLst>
              </p:cNvPr>
              <p:cNvGrpSpPr>
                <a:grpSpLocks/>
              </p:cNvGrpSpPr>
              <p:nvPr>
                <p:custDataLst>
                  <p:tags r:id="rId6"/>
                </p:custDataLst>
              </p:nvPr>
            </p:nvGrpSpPr>
            <p:grpSpPr bwMode="auto">
              <a:xfrm>
                <a:off x="5266430" y="2782274"/>
                <a:ext cx="2946400" cy="354343"/>
                <a:chOff x="2330450" y="2101520"/>
                <a:chExt cx="4308475" cy="354343"/>
              </a:xfrm>
              <a:solidFill>
                <a:srgbClr val="275C9D"/>
              </a:solidFill>
            </p:grpSpPr>
            <p:sp>
              <p:nvSpPr>
                <p:cNvPr id="39" name="AutoShape 12">
                  <a:extLst>
                    <a:ext uri="{FF2B5EF4-FFF2-40B4-BE49-F238E27FC236}">
                      <a16:creationId xmlns:a16="http://schemas.microsoft.com/office/drawing/2014/main" id="{1AF317F7-9E72-9F96-96EF-5551B18CFD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0450" y="2103438"/>
                  <a:ext cx="4308475" cy="352425"/>
                </a:xfrm>
                <a:prstGeom prst="roundRect">
                  <a:avLst>
                    <a:gd name="adj" fmla="val 50000"/>
                  </a:avLst>
                </a:prstGeom>
                <a:grpFill/>
                <a:ln w="0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0" name="Text Box 10">
                  <a:extLst>
                    <a:ext uri="{FF2B5EF4-FFF2-40B4-BE49-F238E27FC236}">
                      <a16:creationId xmlns:a16="http://schemas.microsoft.com/office/drawing/2014/main" id="{71AE4168-950C-AE56-4133-F11B3188E26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25713" y="2101520"/>
                  <a:ext cx="3924300" cy="353943"/>
                </a:xfrm>
                <a:prstGeom prst="rect">
                  <a:avLst/>
                </a:prstGeom>
                <a:noFill/>
                <a:ln w="12700" algn="ctr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7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cs typeface="+mn-cs"/>
                    </a:rPr>
                    <a:t>月度销量环比变化</a:t>
                  </a:r>
                  <a:endParaRPr kumimoji="0" lang="zh-HK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</p:grp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5779D6B9-65E6-EDDA-1092-C02144CE4985}"/>
                  </a:ext>
                </a:extLst>
              </p:cNvPr>
              <p:cNvSpPr txBox="1"/>
              <p:nvPr/>
            </p:nvSpPr>
            <p:spPr>
              <a:xfrm>
                <a:off x="5266429" y="3254546"/>
                <a:ext cx="294640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思源黑体 CN" panose="020B0500000000000000" pitchFamily="34" charset="-122"/>
                    <a:ea typeface="思源黑体 CN Normal" panose="020B0400000000000000" pitchFamily="34" charset="-122"/>
                    <a:cs typeface="+mn-cs"/>
                  </a:rPr>
                  <a:t>本月轿车市场监测车型销量合计</a:t>
                </a:r>
                <a:r>
                  <a:rPr lang="en-US" altLang="zh-CN" sz="900" b="1" kern="0" dirty="0">
                    <a:solidFill>
                      <a:schemeClr val="bg2">
                        <a:lumMod val="25000"/>
                      </a:schemeClr>
                    </a:solidFill>
                    <a:latin typeface="思源黑体 CN" panose="020B0500000000000000" pitchFamily="34" charset="-122"/>
                    <a:ea typeface="思源黑体 CN Normal" panose="020B0400000000000000" pitchFamily="34" charset="-122"/>
                  </a:rPr>
                  <a:t>119.5</a:t>
                </a:r>
                <a:r>
                  <a:rPr kumimoji="0" lang="zh-CN" alt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思源黑体 CN" panose="020B0500000000000000" pitchFamily="34" charset="-122"/>
                    <a:ea typeface="思源黑体 CN Normal" panose="020B0400000000000000" pitchFamily="34" charset="-122"/>
                    <a:cs typeface="+mn-cs"/>
                  </a:rPr>
                  <a:t>万辆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BA78F07-5B46-804C-3592-4C0DE36F42D8}"/>
                  </a:ext>
                </a:extLst>
              </p:cNvPr>
              <p:cNvSpPr txBox="1"/>
              <p:nvPr/>
            </p:nvSpPr>
            <p:spPr>
              <a:xfrm>
                <a:off x="5695629" y="3775052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B</a:t>
                </a:r>
                <a:r>
                  <a:rPr lang="zh-CN" altLang="en-US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40.9</a:t>
                </a: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34%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C36F532-8E8B-C6A5-57EB-69BE5F0DD925}"/>
                  </a:ext>
                </a:extLst>
              </p:cNvPr>
              <p:cNvSpPr txBox="1"/>
              <p:nvPr/>
            </p:nvSpPr>
            <p:spPr>
              <a:xfrm>
                <a:off x="5572412" y="4816710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</a:t>
                </a:r>
                <a:r>
                  <a:rPr lang="zh-CN" altLang="en-US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42.6</a:t>
                </a: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36%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5C1D8660-D5B8-0676-FC04-93407496F858}"/>
                  </a:ext>
                </a:extLst>
              </p:cNvPr>
              <p:cNvSpPr txBox="1"/>
              <p:nvPr/>
            </p:nvSpPr>
            <p:spPr>
              <a:xfrm>
                <a:off x="7528297" y="3548521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C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13.5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11%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F4FCF32A-1D9D-D10C-C01F-F0E27D5D88BF}"/>
                  </a:ext>
                </a:extLst>
              </p:cNvPr>
              <p:cNvSpPr txBox="1"/>
              <p:nvPr/>
            </p:nvSpPr>
            <p:spPr>
              <a:xfrm>
                <a:off x="7528297" y="5509207"/>
                <a:ext cx="1044000" cy="685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A0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12.4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10%</a:t>
                </a:r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0C14A89-90B9-9C6E-EC35-FFDAE62941D8}"/>
                  </a:ext>
                </a:extLst>
              </p:cNvPr>
              <p:cNvSpPr txBox="1"/>
              <p:nvPr/>
            </p:nvSpPr>
            <p:spPr>
              <a:xfrm>
                <a:off x="7528297" y="4712991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A00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10.0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8%</a:t>
                </a:r>
              </a:p>
            </p:txBody>
          </p:sp>
        </p:grp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4BA34EBA-C912-C2BB-1EDB-FF47ADC4EE3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6849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 eaLnBrk="1" hangingPunct="1">
              <a:lnSpc>
                <a:spcPts val="18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n"/>
              <a:defRPr/>
            </a:pP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MADE·12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-4.77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17.23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市场整体成交均价较上月提升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1,558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0.91%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市场销量有明显提升，主要集中在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&amp;B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市场终端成交价有所提升，主要是由于高价位段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&amp;C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级市场的拉升，同时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级市场成持续下降趋势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27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8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5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6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37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3203088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8" name="图表 37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5682082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9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5268090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-2.80%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-0.78%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+1.66%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+4.50%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40" name="图表 39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8670940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41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171685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47" name="文本框 46">
            <a:extLst>
              <a:ext uri="{FF2B5EF4-FFF2-40B4-BE49-F238E27FC236}">
                <a16:creationId xmlns:a16="http://schemas.microsoft.com/office/drawing/2014/main" id="{82D2E410-580A-7CDC-AD2E-A238AAE68E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996A105-C1C7-6EF7-FADD-72E295F0C602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FB2F0498-33FD-8034-4DE2-7C63E0FF1D72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31" name="AutoShape 12">
                <a:extLst>
                  <a:ext uri="{FF2B5EF4-FFF2-40B4-BE49-F238E27FC236}">
                    <a16:creationId xmlns:a16="http://schemas.microsoft.com/office/drawing/2014/main" id="{962A4836-1F92-5435-44A5-779DD6358BF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2" name="Text Box 10">
                <a:extLst>
                  <a:ext uri="{FF2B5EF4-FFF2-40B4-BE49-F238E27FC236}">
                    <a16:creationId xmlns:a16="http://schemas.microsoft.com/office/drawing/2014/main" id="{9317A862-38D4-76AD-E7DD-C429B82F49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43D16AD-0924-A449-1FCE-094292648749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SUV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134.8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7609EAE-8504-DD52-5225-6D6562CE6862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26.0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34%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CBE410B-3B16-EA75-76A3-03562AED2F5A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38.8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50%</a:t>
              </a:r>
            </a:p>
          </p:txBody>
        </p:sp>
        <p:graphicFrame>
          <p:nvGraphicFramePr>
            <p:cNvPr id="49" name="图表 48">
              <a:extLst>
                <a:ext uri="{FF2B5EF4-FFF2-40B4-BE49-F238E27FC236}">
                  <a16:creationId xmlns:a16="http://schemas.microsoft.com/office/drawing/2014/main" id="{0BFE06A1-6C61-A79A-1CD1-F5D6E75ECAC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254265915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7609EAE-8504-DD52-5225-6D6562CE6862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50.6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38%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CBE410B-3B16-EA75-76A3-03562AED2F5A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62.0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46%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A92B934-85E7-C000-ED3B-6C91EDD3568C}"/>
                </a:ext>
              </a:extLst>
            </p:cNvPr>
            <p:cNvSpPr txBox="1"/>
            <p:nvPr/>
          </p:nvSpPr>
          <p:spPr>
            <a:xfrm>
              <a:off x="7528297" y="3708780"/>
              <a:ext cx="1044000" cy="685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15.1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11%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70FA36F-351E-4818-671B-95602B4F96AD}"/>
                </a:ext>
              </a:extLst>
            </p:cNvPr>
            <p:cNvSpPr txBox="1"/>
            <p:nvPr/>
          </p:nvSpPr>
          <p:spPr>
            <a:xfrm>
              <a:off x="7570808" y="4975285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A0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7.1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82031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1.54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27.74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市场整体成交均价较上月提升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4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,366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1.60%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市场整体成交均价有所提升，其中价位段销量环比变化不大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TOP10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车型中，格瑞维亚 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HEV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、别克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GL8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、腾势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D9 DM-</a:t>
            </a:r>
            <a:r>
              <a:rPr lang="en-US" altLang="zh-CN" sz="1400" dirty="0" err="1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i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销量占比提升明显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810832331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98B8F941-A0C3-5350-6DB5-09D7B5BB6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4444339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991572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格瑞维亚 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HEV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292,324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-2,060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0.9%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别克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GL8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278,974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18,472</a:t>
                      </a: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2.0%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腾势</a:t>
                      </a: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D9 DM-i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361,227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-16,977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1.9%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梦想家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380,796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14,867</a:t>
                      </a: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赛那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304,720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-2,118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-4.7%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传祺</a:t>
                      </a: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M8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218,879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-7,500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0.1%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传祺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M6 PRO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104,811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-1,269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0.8%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传祺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E8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230,824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-382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-0.4%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别克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GL8 PHEV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390,756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-1,361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极氪</a:t>
                      </a: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009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483,761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-2,621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-0.4%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1351314C-2943-9FAB-7664-074E3E408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8494530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976C1EF-ACD6-0236-25A1-21D3CFE0A1ED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C7E0B5-BC86-33E6-B377-2468EA509648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9110425-6391-F313-F43B-6AA9251DE61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8249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2024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12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全国整体乘用车市场优惠指数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02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4564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0.64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2.68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本月市场整体优惠幅度较上月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2,211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9.0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本月市场整体优惠幅度有明显提升，各车身形式环比均有不同程度的提升，年终促销力度有所变大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3481684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063191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+9.6%</a:t>
                      </a:r>
                      <a:endParaRPr lang="en-US" altLang="zh-CN" sz="1000" b="1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+8.6%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+5.9%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22137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515188673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24199676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CDFDFACE-4B6C-C56F-1BDA-BFCC1F0DE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814328A-DA5D-0461-070F-4F64CC45AC9F}"/>
              </a:ext>
            </a:extLst>
          </p:cNvPr>
          <p:cNvSpPr txBox="1"/>
          <p:nvPr/>
        </p:nvSpPr>
        <p:spPr>
          <a:xfrm>
            <a:off x="5927935" y="3902546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90.5</a:t>
            </a: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48%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646BDF4-1846-F0FD-AF52-31373012F56E}"/>
              </a:ext>
            </a:extLst>
          </p:cNvPr>
          <p:cNvSpPr txBox="1"/>
          <p:nvPr/>
        </p:nvSpPr>
        <p:spPr>
          <a:xfrm>
            <a:off x="5927935" y="4918381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轿车</a:t>
            </a:r>
            <a:endParaRPr lang="en-US" altLang="zh-CN" sz="1400" b="1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89.1</a:t>
            </a: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48%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A826111-ED3A-EECE-8D40-A60E691F9D37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F90245A-589B-DD16-1885-281ABCF5A3EF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11" name="AutoShape 12">
                <a:extLst>
                  <a:ext uri="{FF2B5EF4-FFF2-40B4-BE49-F238E27FC236}">
                    <a16:creationId xmlns:a16="http://schemas.microsoft.com/office/drawing/2014/main" id="{75DA357A-5D3C-F250-71C0-23031C8F7E6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2" name="Text Box 10">
                <a:extLst>
                  <a:ext uri="{FF2B5EF4-FFF2-40B4-BE49-F238E27FC236}">
                    <a16:creationId xmlns:a16="http://schemas.microsoft.com/office/drawing/2014/main" id="{32B31C32-3EFE-DA8F-F9C8-EA3071B54EE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月度销量环比变化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B71B0AE-4E98-711A-4676-BC3426005FB0}"/>
                </a:ext>
              </a:extLst>
            </p:cNvPr>
            <p:cNvSpPr txBox="1"/>
            <p:nvPr/>
          </p:nvSpPr>
          <p:spPr>
            <a:xfrm>
              <a:off x="5266430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本月整体市场监测车型销量合计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264.3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</a:p>
          </p:txBody>
        </p:sp>
        <p:graphicFrame>
          <p:nvGraphicFramePr>
            <p:cNvPr id="7" name="图表 6">
              <a:extLst>
                <a:ext uri="{FF2B5EF4-FFF2-40B4-BE49-F238E27FC236}">
                  <a16:creationId xmlns:a16="http://schemas.microsoft.com/office/drawing/2014/main" id="{BB921962-EF7C-7882-D639-AB4ED0078C5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960430560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295D83B-7F47-7A46-2617-F8133CF3F1D2}"/>
                </a:ext>
              </a:extLst>
            </p:cNvPr>
            <p:cNvSpPr txBox="1"/>
            <p:nvPr/>
          </p:nvSpPr>
          <p:spPr>
            <a:xfrm>
              <a:off x="5927935" y="390254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SUV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134.8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51%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D75E5E6-994A-B4C4-C58D-AB076CB5C197}"/>
                </a:ext>
              </a:extLst>
            </p:cNvPr>
            <p:cNvSpPr txBox="1"/>
            <p:nvPr/>
          </p:nvSpPr>
          <p:spPr>
            <a:xfrm>
              <a:off x="5927935" y="49183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轿车</a:t>
              </a:r>
              <a:endParaRPr lang="en-US" altLang="zh-CN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119.5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45%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4E2D678-BB6F-F193-65B1-17E6E685EE94}"/>
                </a:ext>
              </a:extLst>
            </p:cNvPr>
            <p:cNvSpPr txBox="1"/>
            <p:nvPr/>
          </p:nvSpPr>
          <p:spPr>
            <a:xfrm>
              <a:off x="7358578" y="501376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MPV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10.1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720487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93024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heme/theme1.xml><?xml version="1.0" encoding="utf-8"?>
<a:theme xmlns:a="http://schemas.openxmlformats.org/drawingml/2006/main" name="Designed by iSlide">
  <a:themeElements>
    <a:clrScheme name="iSlide VI标准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2DA0FF"/>
      </a:accent1>
      <a:accent2>
        <a:srgbClr val="0371D4"/>
      </a:accent2>
      <a:accent3>
        <a:srgbClr val="6EADE0"/>
      </a:accent3>
      <a:accent4>
        <a:srgbClr val="5B6F86"/>
      </a:accent4>
      <a:accent5>
        <a:srgbClr val="7F98B5"/>
      </a:accent5>
      <a:accent6>
        <a:srgbClr val="58B6D3"/>
      </a:accent6>
      <a:hlink>
        <a:srgbClr val="F84D4D"/>
      </a:hlink>
      <a:folHlink>
        <a:srgbClr val="979797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1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2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6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2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3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8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3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0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Fish</Template>
  <TotalTime>35956</TotalTime>
  <Words>3586</Words>
  <Application>Microsoft Office PowerPoint</Application>
  <PresentationFormat>宽屏</PresentationFormat>
  <Paragraphs>925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思源黑体 CN</vt:lpstr>
      <vt:lpstr>思源黑体 CN Heavy</vt:lpstr>
      <vt:lpstr>思源黑体 CN Medium</vt:lpstr>
      <vt:lpstr>思源黑体 CN Normal</vt:lpstr>
      <vt:lpstr>微软雅黑</vt:lpstr>
      <vt:lpstr>Arial</vt:lpstr>
      <vt:lpstr>Calibri</vt:lpstr>
      <vt:lpstr>Wingdings</vt:lpstr>
      <vt:lpstr>Designed by iSlide</vt:lpstr>
      <vt:lpstr>M.A.D.E 产业研究  价格/优惠指数走势报告</vt:lpstr>
      <vt:lpstr>PowerPoint 演示文稿</vt:lpstr>
      <vt:lpstr>PowerPoint 演示文稿</vt:lpstr>
      <vt:lpstr>加权价格变化指数—整体市场</vt:lpstr>
      <vt:lpstr>加权价格变化指数—轿车市场</vt:lpstr>
      <vt:lpstr>加权价格变化指数—SUV市场</vt:lpstr>
      <vt:lpstr>加权价格变化指数—MPV市场</vt:lpstr>
      <vt:lpstr>PowerPoint 演示文稿</vt:lpstr>
      <vt:lpstr>加权优惠变化指数—整体市场</vt:lpstr>
      <vt:lpstr>加权优惠变化指数—轿车市场</vt:lpstr>
      <vt:lpstr>加权优惠变化指数—SUV市场</vt:lpstr>
      <vt:lpstr>加权优惠变化指数—MPV市场</vt:lpstr>
      <vt:lpstr>PowerPoint 演示文稿</vt:lpstr>
      <vt:lpstr>加权价格变化指数—新能源市场</vt:lpstr>
      <vt:lpstr>加权价格变化指数—新能源轿车市场</vt:lpstr>
      <vt:lpstr>加权价格变化指数—新能源SUV市场</vt:lpstr>
      <vt:lpstr>加权价格变化指数—新能源MPV市场</vt:lpstr>
      <vt:lpstr>PowerPoint 演示文稿</vt:lpstr>
      <vt:lpstr>加权优惠变化指数—新能源市场</vt:lpstr>
      <vt:lpstr>加权优惠变化指数—新能源轿车市场</vt:lpstr>
      <vt:lpstr>加权优惠变化指数—新能源SUV市场</vt:lpstr>
      <vt:lpstr>加权优惠变化指数—新能源MPV市场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Fish;shenting</dc:creator>
  <cp:lastModifiedBy>Zhu Sha</cp:lastModifiedBy>
  <cp:revision>893</cp:revision>
  <cp:lastPrinted>2024-05-31T08:17:54Z</cp:lastPrinted>
  <dcterms:created xsi:type="dcterms:W3CDTF">2022-10-30T16:00:00Z</dcterms:created>
  <dcterms:modified xsi:type="dcterms:W3CDTF">2025-02-07T05:35:59Z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c0ebd8ea-114a-44dd-bdb3-ea45792a0b8c</vt:lpwstr>
  </property>
</Properties>
</file>