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  <p:sldMasterId id="2147483705" r:id="rId2"/>
    <p:sldMasterId id="2147483716" r:id="rId3"/>
  </p:sldMasterIdLst>
  <p:notesMasterIdLst>
    <p:notesMasterId r:id="rId15"/>
  </p:notesMasterIdLst>
  <p:handoutMasterIdLst>
    <p:handoutMasterId r:id="rId16"/>
  </p:handoutMasterIdLst>
  <p:sldIdLst>
    <p:sldId id="302" r:id="rId4"/>
    <p:sldId id="1665" r:id="rId5"/>
    <p:sldId id="1666" r:id="rId6"/>
    <p:sldId id="1667" r:id="rId7"/>
    <p:sldId id="1668" r:id="rId8"/>
    <p:sldId id="1669" r:id="rId9"/>
    <p:sldId id="1670" r:id="rId10"/>
    <p:sldId id="1671" r:id="rId11"/>
    <p:sldId id="1672" r:id="rId12"/>
    <p:sldId id="1673" r:id="rId13"/>
    <p:sldId id="166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7525" userDrawn="1">
          <p15:clr>
            <a:srgbClr val="A4A3A4"/>
          </p15:clr>
        </p15:guide>
        <p15:guide id="6" userDrawn="1">
          <p15:clr>
            <a:srgbClr val="A4A3A4"/>
          </p15:clr>
        </p15:guide>
        <p15:guide id="7" pos="155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 varScale="1">
        <p:scale>
          <a:sx n="96" d="100"/>
          <a:sy n="96" d="100"/>
        </p:scale>
        <p:origin x="228" y="57"/>
      </p:cViewPr>
      <p:guideLst>
        <p:guide orient="horz" pos="981"/>
        <p:guide pos="7525"/>
        <p:guide/>
        <p:guide pos="155"/>
        <p:guide pos="384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4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567148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9EF9C56A-CC9D-0385-5D6C-4698440969A5}"/>
              </a:ext>
            </a:extLst>
          </p:cNvPr>
          <p:cNvSpPr txBox="1">
            <a:spLocks/>
          </p:cNvSpPr>
          <p:nvPr userDrawn="1"/>
        </p:nvSpPr>
        <p:spPr>
          <a:xfrm>
            <a:off x="11603400" y="6537751"/>
            <a:ext cx="360000" cy="275625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C913308-F349-4B6D-A68A-DD1791B4A57B}" type="slidenum">
              <a:rPr lang="zh-CN" altLang="en-US" sz="900" b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 algn="ctr"/>
              <a:t>‹#›</a:t>
            </a:fld>
            <a:endParaRPr lang="zh-CN" altLang="en-US" sz="1000" b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20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5779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2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35238083-AEE8-4A3D-922C-113BF90C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5513098-3178-4D2B-800D-AADE382783A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4F7B971-BA67-4135-952E-7C874AA37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349" y="1295400"/>
            <a:ext cx="11704463" cy="5114926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3B43FDF2-281C-4562-83C1-FC699235F9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880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43774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194425" y="925812"/>
            <a:ext cx="5704285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58349" y="925812"/>
            <a:ext cx="5739226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45A2A19-83AC-4D25-9846-9EB141F48EF4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94425" y="1243344"/>
            <a:ext cx="5704285" cy="2772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单击此处编辑母版小标题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E171029-8D55-4A4C-9E55-3AFBB185CE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194425" y="1525889"/>
            <a:ext cx="5704285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27F8950-46B4-4274-A039-51CC979AD2A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58344" y="1240907"/>
            <a:ext cx="5739226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25C42B84-3B4D-4FD5-9EA1-EA7156ADB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8344" y="6176228"/>
            <a:ext cx="3539943" cy="216000"/>
          </a:xfrm>
          <a:prstGeom prst="rect">
            <a:avLst/>
          </a:prstGeom>
        </p:spPr>
        <p:txBody>
          <a:bodyPr>
            <a:normAutofit/>
          </a:bodyPr>
          <a:lstStyle>
            <a:lvl1pPr marL="33751" indent="0">
              <a:buNone/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数据源于：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6C1181F0-56AB-4913-AD7B-16BD0736E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5A853571-3FC1-472A-ADD9-FE2E77257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438BD91-88EB-45B8-98B7-E74141C38821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258349" y="1485706"/>
            <a:ext cx="5739221" cy="4548227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49C5B2E-4E04-4B92-B5E4-C6FD50E496EE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195599" y="1770688"/>
            <a:ext cx="5739221" cy="4621539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817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2" name="表格占位符 10">
            <a:extLst>
              <a:ext uri="{FF2B5EF4-FFF2-40B4-BE49-F238E27FC236}">
                <a16:creationId xmlns:a16="http://schemas.microsoft.com/office/drawing/2014/main" id="{C31BC044-6C04-42BF-8AF0-4C916B864078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258349" y="1228725"/>
            <a:ext cx="11704463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表格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78913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表占位符 5">
            <a:extLst>
              <a:ext uri="{FF2B5EF4-FFF2-40B4-BE49-F238E27FC236}">
                <a16:creationId xmlns:a16="http://schemas.microsoft.com/office/drawing/2014/main" id="{2AA5389D-4583-4F2C-AF37-4E50F3583FA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258174" y="1214239"/>
            <a:ext cx="11704637" cy="51960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5C331BCA-3603-4F82-B5B6-13F1EAF400D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09415D0F-280A-4AD1-9FF4-DA481663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6E9EF55C-42CE-0DA7-9384-3BC9433EAC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085998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5503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275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8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CAM | </a:t>
            </a:r>
            <a:r>
              <a:rPr lang="zh-CN" altLang="en-US"/>
              <a:t>项目名称</a:t>
            </a:r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EB3DD9B-CE9D-488B-8714-7684AA2D9794}" type="datetime1">
              <a:rPr lang="zh-CN" altLang="en-US" smtClean="0"/>
              <a:t>2025/3/5</a:t>
            </a:fld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9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6BFF42-0469-71CE-BBF6-711D56E31E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" b="752"/>
          <a:stretch/>
        </p:blipFill>
        <p:spPr>
          <a:xfrm>
            <a:off x="0" y="2"/>
            <a:ext cx="12191994" cy="685799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9458E07-37B3-E471-7CEC-591566740F60}"/>
              </a:ext>
            </a:extLst>
          </p:cNvPr>
          <p:cNvSpPr txBox="1"/>
          <p:nvPr/>
        </p:nvSpPr>
        <p:spPr>
          <a:xfrm>
            <a:off x="-19050" y="2700471"/>
            <a:ext cx="1221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关注比亚迪智能化战略发布会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E8F9587-3F10-0D7F-4896-6FFAF95F52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1312606" y="264617"/>
            <a:ext cx="1056279" cy="30777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E6D50A6-39F1-04E3-6AF0-76987C35CC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617"/>
            <a:ext cx="1056279" cy="352093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5005FCA-B63F-E892-C76D-1A1B73FC2878}"/>
              </a:ext>
            </a:extLst>
          </p:cNvPr>
          <p:cNvCxnSpPr/>
          <p:nvPr/>
        </p:nvCxnSpPr>
        <p:spPr>
          <a:xfrm>
            <a:off x="1199456" y="264617"/>
            <a:ext cx="0" cy="3516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426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latin typeface="+mn-lt"/>
                <a:ea typeface="+mn-ea"/>
              </a:rPr>
              <a:t>CAM</a:t>
            </a:r>
            <a:r>
              <a:rPr lang="zh-CN" altLang="en-US" b="1" dirty="0">
                <a:latin typeface="+mn-lt"/>
                <a:ea typeface="+mn-ea"/>
              </a:rPr>
              <a:t>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494923" y="771178"/>
            <a:ext cx="11202154" cy="5386090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/>
              <a:t>去年开年比亚迪推出一系列荣耀版车型，以“电比油低”搅动了整个车市，这次则喊出“全民智驾”的口号，</a:t>
            </a:r>
            <a:r>
              <a:rPr lang="en-US" altLang="zh-CN" b="1" dirty="0"/>
              <a:t>21</a:t>
            </a:r>
            <a:r>
              <a:rPr lang="zh-CN" altLang="en-US" b="1" dirty="0"/>
              <a:t>款智驾版车型加配不加价，将高阶智驾下探到</a:t>
            </a:r>
            <a:r>
              <a:rPr lang="en-US" altLang="zh-CN" b="1" dirty="0"/>
              <a:t>10</a:t>
            </a:r>
            <a:r>
              <a:rPr lang="zh-CN" altLang="en-US" b="1" dirty="0"/>
              <a:t>万以下价格带。此次推出的天神之眼三个版本分别针对不同市场定位，尤其是主打大众化路线的天神之眼</a:t>
            </a:r>
            <a:r>
              <a:rPr lang="en-US" altLang="zh-CN" b="1" dirty="0"/>
              <a:t>C</a:t>
            </a:r>
            <a:r>
              <a:rPr lang="zh-CN" altLang="en-US" b="1" dirty="0"/>
              <a:t>，通过规模化优势，以亲民的配置打破了智驾高昂价格的壁垒。比亚迪打响“全民智驾”第一枪后，将带动整个新能源汽车行业向智能化转型。</a:t>
            </a:r>
            <a:endParaRPr lang="en-US" altLang="zh-CN" b="1" dirty="0"/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/>
              <a:t>比亚迪抢夺“智驾”话语权：</a:t>
            </a:r>
            <a:r>
              <a:rPr lang="zh-CN" altLang="en-US" dirty="0"/>
              <a:t>比亚迪此前在智驾落地上较为保守，但近年来其智驾装备率已经超过行业平均水平，并在过去两年间迅速普及，高阶智驾功能也开始在中高端车型上陆续搭载。此次上市的</a:t>
            </a:r>
            <a:r>
              <a:rPr lang="en-US" altLang="zh-CN" dirty="0"/>
              <a:t>21</a:t>
            </a:r>
            <a:r>
              <a:rPr lang="zh-CN" altLang="en-US" dirty="0"/>
              <a:t>款智驾版车型基本囊括了比亚迪目前在售的所有车系序列，达到行业空前的高阶智能驾驶普及力度。通过大规模的技术普及和市场渗透，比亚迪智驾将成为继刀片电池、</a:t>
            </a:r>
            <a:r>
              <a:rPr lang="en-US" altLang="zh-CN" dirty="0"/>
              <a:t>DM-</a:t>
            </a:r>
            <a:r>
              <a:rPr lang="en-US" altLang="zh-CN" dirty="0" err="1"/>
              <a:t>i</a:t>
            </a:r>
            <a:r>
              <a:rPr lang="zh-CN" altLang="en-US" dirty="0"/>
              <a:t>超级混动技术等核心技术外的又一个杀手锏。</a:t>
            </a:r>
            <a:endParaRPr lang="en-US" altLang="zh-CN" dirty="0"/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en-US" altLang="zh-CN" b="1" dirty="0"/>
              <a:t>2025</a:t>
            </a:r>
            <a:r>
              <a:rPr lang="zh-CN" altLang="en-US" b="1" dirty="0"/>
              <a:t>年全民智驾元年，行业价格战或进一步升级：</a:t>
            </a:r>
            <a:r>
              <a:rPr lang="zh-CN" altLang="en-US" dirty="0"/>
              <a:t>比亚迪“加配不加价”策略将迫使其它车企跟进，此前长安和吉利曾表示即将推出</a:t>
            </a:r>
            <a:r>
              <a:rPr lang="en-US" altLang="zh-CN" dirty="0"/>
              <a:t>10</a:t>
            </a:r>
            <a:r>
              <a:rPr lang="zh-CN" altLang="en-US" dirty="0"/>
              <a:t>万元级智驾车型，后续预计更多自主品牌也会跟进，</a:t>
            </a:r>
            <a:r>
              <a:rPr lang="en-US" altLang="zh-CN" dirty="0"/>
              <a:t>2025</a:t>
            </a:r>
            <a:r>
              <a:rPr lang="zh-CN" altLang="en-US" dirty="0"/>
              <a:t>将开启全民智驾元年。智驾层面的增配不加价也可能发展成另一种形式的价格战，也会对想凭借智驾优势冲击</a:t>
            </a:r>
            <a:r>
              <a:rPr lang="en-US" altLang="zh-CN" dirty="0"/>
              <a:t>10</a:t>
            </a:r>
            <a:r>
              <a:rPr lang="zh-CN" altLang="en-US" dirty="0"/>
              <a:t>万元级市场的新势力品牌造成一定压力。</a:t>
            </a:r>
          </a:p>
        </p:txBody>
      </p:sp>
    </p:spTree>
    <p:extLst>
      <p:ext uri="{BB962C8B-B14F-4D97-AF65-F5344CB8AC3E}">
        <p14:creationId xmlns:p14="http://schemas.microsoft.com/office/powerpoint/2010/main" val="814317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699641BD-0783-F9F6-876E-69F05651D4D1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948029-03A1-D3B1-654B-0E1E27C730B3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>
                      <a:lumMod val="50000"/>
                    </a:srgbClr>
                  </a:solidFill>
                  <a:effectLst/>
                  <a:uLnTx/>
                  <a:uFillTx/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扫码关注微信公众号</a:t>
              </a: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E525838C-1955-84D5-E811-32B00AEF8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" r="136"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3B00224-D0A1-FA88-A690-832F42062189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C80D4D7B-9EF7-52DF-66F3-A2191BCA4DBA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4C277542-38FD-E86D-32A5-33DDF45EBC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5884F540-040E-17DA-4B78-7EAADC5711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AE40715-FD39-3FF1-99A3-A35B4EF723BC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DB16744B-8F18-0558-84C8-EB0E219070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27857F52-6510-6486-74D2-C9D9D0F8B9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24F32B7-1277-4A90-A142-E699C08DA3FA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533DFC8B-0B3E-B1E4-C858-42F8BEEEB6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477DF3BF-50CF-529D-461C-9B8603349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5F31D8F-D541-EFF6-3B82-90B044E7C8A6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58EBD8AC-B269-C223-9667-D14A053B90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1C470C98-C007-4395-DD91-7A9763B94A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6FE3221B-4AFD-E0A0-2927-B400F41B1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" t="12416" b="28240"/>
          <a:stretch/>
        </p:blipFill>
        <p:spPr>
          <a:xfrm>
            <a:off x="360556" y="566201"/>
            <a:ext cx="11831437" cy="398145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AC752EC-0B1D-4D42-3797-74E4F9969BFB}"/>
              </a:ext>
            </a:extLst>
          </p:cNvPr>
          <p:cNvSpPr txBox="1"/>
          <p:nvPr/>
        </p:nvSpPr>
        <p:spPr>
          <a:xfrm>
            <a:off x="0" y="4694489"/>
            <a:ext cx="988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2262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E9D745-AC3D-E00E-39CF-6AFA0EFD72F2}"/>
              </a:ext>
            </a:extLst>
          </p:cNvPr>
          <p:cNvGrpSpPr/>
          <p:nvPr/>
        </p:nvGrpSpPr>
        <p:grpSpPr>
          <a:xfrm>
            <a:off x="450056" y="5657425"/>
            <a:ext cx="2189619" cy="307777"/>
            <a:chOff x="5467609" y="3537859"/>
            <a:chExt cx="2189619" cy="30777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66E531-A46B-B15B-259E-FA89CB67DC8F}"/>
                </a:ext>
              </a:extLst>
            </p:cNvPr>
            <p:cNvSpPr txBox="1"/>
            <p:nvPr/>
          </p:nvSpPr>
          <p:spPr>
            <a:xfrm>
              <a:off x="5805439" y="3537859"/>
              <a:ext cx="18517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+86 135 1210 2701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A8576242-F2E0-5B40-5A42-161F01E16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2592767-31AD-840D-28B4-A7F6DE6C7F79}"/>
              </a:ext>
            </a:extLst>
          </p:cNvPr>
          <p:cNvGrpSpPr/>
          <p:nvPr/>
        </p:nvGrpSpPr>
        <p:grpSpPr>
          <a:xfrm>
            <a:off x="3972103" y="6144182"/>
            <a:ext cx="3383685" cy="307777"/>
            <a:chOff x="5484900" y="4511470"/>
            <a:chExt cx="3383685" cy="307777"/>
          </a:xfrm>
        </p:grpSpPr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0CA7D675-2A29-93F7-83E9-F101B94EA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5FB10E-E700-2E3D-7B09-0C4012CDC51F}"/>
                </a:ext>
              </a:extLst>
            </p:cNvPr>
            <p:cNvSpPr txBox="1"/>
            <p:nvPr/>
          </p:nvSpPr>
          <p:spPr>
            <a:xfrm>
              <a:off x="5805439" y="4511470"/>
              <a:ext cx="3063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http://www.chinaautomarket.com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4E8D965-5B7A-1313-03E8-13DD653F97B4}"/>
              </a:ext>
            </a:extLst>
          </p:cNvPr>
          <p:cNvGrpSpPr/>
          <p:nvPr/>
        </p:nvGrpSpPr>
        <p:grpSpPr>
          <a:xfrm>
            <a:off x="450056" y="6144182"/>
            <a:ext cx="2975947" cy="307777"/>
            <a:chOff x="410743" y="6481396"/>
            <a:chExt cx="2975947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AEFFB94-C188-79DC-A9F3-AA56626AB755}"/>
                </a:ext>
              </a:extLst>
            </p:cNvPr>
            <p:cNvSpPr txBox="1"/>
            <p:nvPr/>
          </p:nvSpPr>
          <p:spPr>
            <a:xfrm>
              <a:off x="751545" y="6481396"/>
              <a:ext cx="26351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xifuz@chinaautomarket.com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74673E24-3F1C-FC62-87DA-585C5A7EE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890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9EE7071-A0A0-459D-D098-A8C046D6A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C1A422D-BD39-E77E-C29F-60B145D92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0296233-8D9C-2BA9-E2C2-EA2CC369F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11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1F0F929-A858-C540-2876-DB07E0FA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6FDB28D2-2F4B-C036-988E-F02ED5326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FE8EF33-9DF0-5EFE-3D93-E42D87BAA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13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F48A367F-A8FB-9B00-9E95-8668D9B1D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CA1E899-0B30-7487-1DC8-CC9426F70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D2401B2-27D5-F563-6D77-01186B18D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9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FBA1F93-7D8A-7C60-C190-70C08B64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13D7579-C4FF-8430-6E01-D6E473F68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B820B95-E540-27C4-5BB9-04CB9A243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29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5D99A83-FA1D-A101-FA93-676811C1E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8E9F3CE-8DE4-1558-3FBF-4B9FCE83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4CE5ECA-B048-19B0-68B1-D2A18B437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43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B83A3E5-3EEC-3186-EA3D-3919C5C4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DDA0D40-AA0A-9550-3DA8-5BAB57E53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0B19D2-8373-6E11-F2AD-EF8594B23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600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827DB26-FA46-3AF5-87B2-78944AFD3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E91E32F-59B9-3030-D227-C4CC1913E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D7A1B4-23F8-353D-1948-0F5606C794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006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70DFDDE-F482-0937-C82A-DB5A874E7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BD81C99-D630-C287-EA5B-7667A4A9A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0778C5D-9AD6-B105-7EC7-F7B847D74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67784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54694</TotalTime>
  <Words>380</Words>
  <Application>Microsoft Office PowerPoint</Application>
  <PresentationFormat>宽屏</PresentationFormat>
  <Paragraphs>19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方正粗黑宋简体</vt:lpstr>
      <vt:lpstr>微软雅黑</vt:lpstr>
      <vt:lpstr>Arial</vt:lpstr>
      <vt:lpstr>Calibri</vt:lpstr>
      <vt:lpstr>Wingdings</vt:lpstr>
      <vt:lpstr>2_自定义设计方案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亮亮 仇</cp:lastModifiedBy>
  <cp:revision>8238</cp:revision>
  <cp:lastPrinted>2016-08-18T05:59:21Z</cp:lastPrinted>
  <dcterms:created xsi:type="dcterms:W3CDTF">2013-12-03T00:55:47Z</dcterms:created>
  <dcterms:modified xsi:type="dcterms:W3CDTF">2025-03-05T02:47:30Z</dcterms:modified>
</cp:coreProperties>
</file>