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9.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1"/>
  </p:notesMasterIdLst>
  <p:sldIdLst>
    <p:sldId id="9850" r:id="rId3"/>
    <p:sldId id="9969" r:id="rId4"/>
    <p:sldId id="9852" r:id="rId5"/>
    <p:sldId id="10019" r:id="rId6"/>
    <p:sldId id="9982" r:id="rId7"/>
    <p:sldId id="10026" r:id="rId8"/>
    <p:sldId id="9879" r:id="rId9"/>
    <p:sldId id="9960" r:id="rId10"/>
    <p:sldId id="9975" r:id="rId11"/>
    <p:sldId id="10087" r:id="rId12"/>
    <p:sldId id="9955" r:id="rId13"/>
    <p:sldId id="9810" r:id="rId14"/>
    <p:sldId id="9976" r:id="rId15"/>
    <p:sldId id="10023" r:id="rId16"/>
    <p:sldId id="9977" r:id="rId17"/>
    <p:sldId id="9931" r:id="rId18"/>
    <p:sldId id="9970" r:id="rId19"/>
    <p:sldId id="10027" r:id="rId20"/>
    <p:sldId id="9957" r:id="rId21"/>
    <p:sldId id="9891" r:id="rId22"/>
    <p:sldId id="9958" r:id="rId23"/>
    <p:sldId id="9893" r:id="rId24"/>
    <p:sldId id="9889" r:id="rId25"/>
    <p:sldId id="9887" r:id="rId26"/>
    <p:sldId id="9886" r:id="rId27"/>
    <p:sldId id="10088" r:id="rId28"/>
    <p:sldId id="9942" r:id="rId29"/>
    <p:sldId id="26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2" autoAdjust="0"/>
    <p:restoredTop sz="96113" autoAdjust="0"/>
  </p:normalViewPr>
  <p:slideViewPr>
    <p:cSldViewPr snapToGrid="0" showGuides="1">
      <p:cViewPr varScale="1">
        <p:scale>
          <a:sx n="107" d="100"/>
          <a:sy n="107" d="100"/>
        </p:scale>
        <p:origin x="2070" y="108"/>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file:///J:\CADA&#20013;&#22269;&#27773;&#36710;&#27969;&#36890;&#21327;&#20250;&#24037;&#20316;&#25991;&#26723;\2025&#24180;&#24037;&#20316;&#20869;&#23481;\2025&#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5&#24180;&#24037;&#20316;&#20869;&#23481;\2025&#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2024-2025</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5426113293787359E-2"/>
          <c:y val="0.30623170650547288"/>
          <c:w val="0.86190921566643419"/>
          <c:h val="0.54961866687306837"/>
        </c:manualLayout>
      </c:layout>
      <c:barChart>
        <c:barDir val="col"/>
        <c:grouping val="clustered"/>
        <c:varyColors val="0"/>
        <c:ser>
          <c:idx val="0"/>
          <c:order val="0"/>
          <c:tx>
            <c:strRef>
              <c:f>月度会!$B$19</c:f>
              <c:strCache>
                <c:ptCount val="1"/>
                <c:pt idx="0">
                  <c:v>2025年交易量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dLbl>
              <c:idx val="0"/>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8B23-4C25-B88C-C1DD1524BC0A}"/>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General</c:formatCode>
                <c:ptCount val="12"/>
                <c:pt idx="0" formatCode="0.00">
                  <c:v>146.12549999999999</c:v>
                </c:pt>
              </c:numCache>
            </c:numRef>
          </c:val>
          <c:extLst xmlns:c15="http://schemas.microsoft.com/office/drawing/2012/chart">
            <c:ext xmlns:c16="http://schemas.microsoft.com/office/drawing/2014/chart" uri="{C3380CC4-5D6E-409C-BE32-E72D297353CC}">
              <c16:uniqueId val="{00000001-8B23-4C25-B88C-C1DD1524BC0A}"/>
            </c:ext>
          </c:extLst>
        </c:ser>
        <c:ser>
          <c:idx val="1"/>
          <c:order val="1"/>
          <c:tx>
            <c:strRef>
              <c:f>月度会!$C$19</c:f>
              <c:strCache>
                <c:ptCount val="1"/>
                <c:pt idx="0">
                  <c:v>2024年交易量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pt idx="11">
                  <c:v>190.02160000000001</c:v>
                </c:pt>
              </c:numCache>
            </c:numRef>
          </c:val>
          <c:extLst>
            <c:ext xmlns:c16="http://schemas.microsoft.com/office/drawing/2014/chart" uri="{C3380CC4-5D6E-409C-BE32-E72D297353CC}">
              <c16:uniqueId val="{00000002-8B23-4C25-B88C-C1DD1524BC0A}"/>
            </c:ext>
          </c:extLst>
        </c:ser>
        <c:dLbls>
          <c:showLegendKey val="0"/>
          <c:showVal val="0"/>
          <c:showCatName val="0"/>
          <c:showSerName val="0"/>
          <c:showPercent val="0"/>
          <c:showBubbleSize val="0"/>
        </c:dLbls>
        <c:gapWidth val="6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2023年交易量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2-8B23-4C25-B88C-C1DD1524BC0A}"/>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13-8B23-4C25-B88C-C1DD1524BC0A}"/>
                  </c:ext>
                </c:extLst>
              </c15:ser>
            </c15:filteredBarSeries>
          </c:ext>
        </c:extLst>
      </c:barChart>
      <c:lineChart>
        <c:grouping val="standard"/>
        <c:varyColors val="0"/>
        <c:ser>
          <c:idx val="7"/>
          <c:order val="7"/>
          <c:tx>
            <c:strRef>
              <c:f>月度会!$I$19</c:f>
              <c:strCache>
                <c:ptCount val="1"/>
                <c:pt idx="0">
                  <c:v>2025月度同比</c:v>
                </c:pt>
              </c:strCache>
            </c:strRef>
          </c:tx>
          <c:spPr>
            <a:ln w="25400">
              <a:solidFill>
                <a:schemeClr val="accent2"/>
              </a:solidFill>
            </a:ln>
          </c:spPr>
          <c:marker>
            <c:symbol val="circle"/>
            <c:size val="6"/>
            <c:spPr>
              <a:solidFill>
                <a:srgbClr val="FF0000"/>
              </a:solidFill>
              <a:ln w="12700">
                <a:solidFill>
                  <a:schemeClr val="bg1"/>
                </a:solidFill>
              </a:ln>
            </c:spPr>
          </c:marker>
          <c:dLbls>
            <c:dLbl>
              <c:idx val="0"/>
              <c:layout>
                <c:manualLayout>
                  <c:x val="-4.3527312240431257E-2"/>
                  <c:y val="-5.4966909539794398E-2"/>
                </c:manualLayout>
              </c:layout>
              <c:spPr>
                <a:noFill/>
                <a:ln>
                  <a:noFill/>
                </a:ln>
                <a:effectLst/>
              </c:spPr>
              <c:txPr>
                <a:bodyPr wrap="square" lIns="38100" tIns="19050" rIns="38100" bIns="19050" anchor="ctr">
                  <a:spAutoFit/>
                </a:bodyPr>
                <a:lstStyle/>
                <a:p>
                  <a:pPr>
                    <a:defRPr sz="800" b="1">
                      <a:solidFill>
                        <a:srgbClr val="FF0000"/>
                      </a:solidFill>
                      <a:latin typeface="微软雅黑" panose="020B0503020204020204" pitchFamily="34" charset="-122"/>
                      <a:ea typeface="微软雅黑" panose="020B0503020204020204" pitchFamily="34" charset="-122"/>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B23-4C25-B88C-C1DD1524BC0A}"/>
                </c:ext>
              </c:extLst>
            </c:dLbl>
            <c:dLbl>
              <c:idx val="2"/>
              <c:layout>
                <c:manualLayout>
                  <c:x val="-3.0344642847134843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B23-4C25-B88C-C1DD1524BC0A}"/>
                </c:ext>
              </c:extLst>
            </c:dLbl>
            <c:dLbl>
              <c:idx val="3"/>
              <c:layout>
                <c:manualLayout>
                  <c:x val="-3.1797234654082469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B23-4C25-B88C-C1DD1524BC0A}"/>
                </c:ext>
              </c:extLst>
            </c:dLbl>
            <c:dLbl>
              <c:idx val="4"/>
              <c:layout>
                <c:manualLayout>
                  <c:x val="-3.0344642847134843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B23-4C25-B88C-C1DD1524BC0A}"/>
                </c:ext>
              </c:extLst>
            </c:dLbl>
            <c:dLbl>
              <c:idx val="5"/>
              <c:layout>
                <c:manualLayout>
                  <c:x val="-2.8663296424919934E-2"/>
                  <c:y val="-6.14764691908658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B23-4C25-B88C-C1DD1524BC0A}"/>
                </c:ext>
              </c:extLst>
            </c:dLbl>
            <c:dLbl>
              <c:idx val="6"/>
              <c:layout>
                <c:manualLayout>
                  <c:x val="-3.0115888231867508E-2"/>
                  <c:y val="-6.4799069044148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B23-4C25-B88C-C1DD1524BC0A}"/>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B23-4C25-B88C-C1DD1524BC0A}"/>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B23-4C25-B88C-C1DD1524BC0A}"/>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B23-4C25-B88C-C1DD1524BC0A}"/>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B23-4C25-B88C-C1DD1524BC0A}"/>
                </c:ext>
              </c:extLst>
            </c:dLbl>
            <c:dLbl>
              <c:idx val="11"/>
              <c:layout>
                <c:manualLayout>
                  <c:x val="-3.4888378000752937E-2"/>
                  <c:y val="-0.11783906507435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8B23-4C25-B88C-C1DD1524BC0A}"/>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General</c:formatCode>
                <c:ptCount val="12"/>
                <c:pt idx="0" formatCode="0.00%">
                  <c:v>-0.13451526505508885</c:v>
                </c:pt>
              </c:numCache>
            </c:numRef>
          </c:val>
          <c:smooth val="1"/>
          <c:extLst xmlns:c15="http://schemas.microsoft.com/office/drawing/2012/chart">
            <c:ext xmlns:c16="http://schemas.microsoft.com/office/drawing/2014/chart" uri="{C3380CC4-5D6E-409C-BE32-E72D297353CC}">
              <c16:uniqueId val="{0000000E-8B23-4C25-B88C-C1DD1524BC0A}"/>
            </c:ext>
          </c:extLst>
        </c:ser>
        <c:ser>
          <c:idx val="8"/>
          <c:order val="8"/>
          <c:tx>
            <c:strRef>
              <c:f>月度会!$J$19</c:f>
              <c:strCache>
                <c:ptCount val="1"/>
                <c:pt idx="0">
                  <c:v>2024月度同比</c:v>
                </c:pt>
              </c:strCache>
            </c:strRef>
          </c:tx>
          <c:spPr>
            <a:ln w="25400">
              <a:solidFill>
                <a:schemeClr val="accent2"/>
              </a:solidFill>
            </a:ln>
          </c:spPr>
          <c:marker>
            <c:symbol val="circle"/>
            <c:size val="6"/>
            <c:spPr>
              <a:solidFill>
                <a:schemeClr val="accent2"/>
              </a:solidFill>
              <a:ln>
                <a:solidFill>
                  <a:schemeClr val="bg1"/>
                </a:solidFill>
              </a:ln>
            </c:spPr>
          </c:marker>
          <c:dPt>
            <c:idx val="7"/>
            <c:marker>
              <c:symbol val="circle"/>
              <c:size val="5"/>
            </c:marker>
            <c:bubble3D val="0"/>
            <c:extLst>
              <c:ext xmlns:c16="http://schemas.microsoft.com/office/drawing/2014/chart" uri="{C3380CC4-5D6E-409C-BE32-E72D297353CC}">
                <c16:uniqueId val="{0000000F-8B23-4C25-B88C-C1DD1524BC0A}"/>
              </c:ext>
            </c:extLst>
          </c:dPt>
          <c:dLbls>
            <c:dLbl>
              <c:idx val="1"/>
              <c:layout>
                <c:manualLayout>
                  <c:x val="-3.2969099233571282E-2"/>
                  <c:y val="-0.1064392323872961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8B23-4C25-B88C-C1DD1524BC0A}"/>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月度会!$J$20:$J$31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pt idx="11">
                  <c:v>0.14403028566199319</c:v>
                </c:pt>
              </c:numCache>
            </c:numRef>
          </c:val>
          <c:smooth val="1"/>
          <c:extLst xmlns:c15="http://schemas.microsoft.com/office/drawing/2012/chart">
            <c:ext xmlns:c16="http://schemas.microsoft.com/office/drawing/2014/chart" uri="{C3380CC4-5D6E-409C-BE32-E72D297353CC}">
              <c16:uniqueId val="{00000011-8B23-4C25-B88C-C1DD1524BC0A}"/>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2022年交易量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4-8B23-4C25-B88C-C1DD1524BC0A}"/>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smooth val="1"/>
                <c:extLst>
                  <c:ext xmlns:c16="http://schemas.microsoft.com/office/drawing/2014/chart" uri="{C3380CC4-5D6E-409C-BE32-E72D297353CC}">
                    <c16:uniqueId val="{00000015-8B23-4C25-B88C-C1DD1524BC0A}"/>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2021年交易量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xmlns:c15="http://schemas.microsoft.com/office/drawing/2012/chart">
                  <c:ext xmlns:c16="http://schemas.microsoft.com/office/drawing/2014/chart" uri="{C3380CC4-5D6E-409C-BE32-E72D297353CC}">
                    <c16:uniqueId val="{00000016-8B23-4C25-B88C-C1DD1524BC0A}"/>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2020年交易量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17-8B23-4C25-B88C-C1DD1524BC0A}"/>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18-8B23-4C25-B88C-C1DD1524BC0A}"/>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2019年交易量</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3.7386350816587387E-2"/>
                        <c:y val="5.12841863252610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8B23-4C25-B88C-C1DD1524BC0A}"/>
                      </c:ext>
                    </c:extLst>
                  </c:dLbl>
                  <c:dLbl>
                    <c:idx val="2"/>
                    <c:layout>
                      <c:manualLayout>
                        <c:x val="-2.3175312152286069E-2"/>
                        <c:y val="4.53665091473282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8B23-4C25-B88C-C1DD1524BC0A}"/>
                      </c:ext>
                    </c:extLst>
                  </c:dLbl>
                  <c:dLbl>
                    <c:idx val="3"/>
                    <c:layout>
                      <c:manualLayout>
                        <c:x val="-3.4488273561415581E-2"/>
                        <c:y val="-4.74266490271993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8B23-4C25-B88C-C1DD1524BC0A}"/>
                      </c:ext>
                    </c:extLst>
                  </c:dLbl>
                  <c:dLbl>
                    <c:idx val="5"/>
                    <c:layout>
                      <c:manualLayout>
                        <c:x val="-3.3787866040662813E-2"/>
                        <c:y val="5.090832532544951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8B23-4C25-B88C-C1DD1524BC0A}"/>
                      </c:ext>
                    </c:extLst>
                  </c:dLbl>
                  <c:dLbl>
                    <c:idx val="6"/>
                    <c:layout>
                      <c:manualLayout>
                        <c:x val="-3.0036927125670253E-2"/>
                        <c:y val="5.45394713324768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8B23-4C25-B88C-C1DD1524BC0A}"/>
                      </c:ext>
                    </c:extLst>
                  </c:dLbl>
                  <c:dLbl>
                    <c:idx val="7"/>
                    <c:layout>
                      <c:manualLayout>
                        <c:x val="-2.7828441694665147E-2"/>
                        <c:y val="5.16563703153879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8B23-4C25-B88C-C1DD1524BC0A}"/>
                      </c:ext>
                    </c:extLst>
                  </c:dLbl>
                  <c:dLbl>
                    <c:idx val="8"/>
                    <c:layout>
                      <c:manualLayout>
                        <c:x val="-2.1938259492196036E-2"/>
                        <c:y val="3.883867460936596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8B23-4C25-B88C-C1DD1524BC0A}"/>
                      </c:ext>
                    </c:extLst>
                  </c:dLbl>
                  <c:dLbl>
                    <c:idx val="9"/>
                    <c:layout>
                      <c:manualLayout>
                        <c:x val="-2.5102055419163105E-2"/>
                        <c:y val="-4.062487307556689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8B23-4C25-B88C-C1DD1524BC0A}"/>
                      </c:ext>
                    </c:extLst>
                  </c:dLbl>
                  <c:dLbl>
                    <c:idx val="10"/>
                    <c:layout>
                      <c:manualLayout>
                        <c:x val="-3.1273427372245616E-2"/>
                        <c:y val="-4.719583990537807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8B23-4C25-B88C-C1DD1524BC0A}"/>
                      </c:ext>
                    </c:extLst>
                  </c:dLbl>
                  <c:dLbl>
                    <c:idx val="11"/>
                    <c:layout>
                      <c:manualLayout>
                        <c:x val="-1.5047955699013252E-2"/>
                        <c:y val="-6.73220285539474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8B23-4C25-B88C-C1DD1524BC0A}"/>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3-8B23-4C25-B88C-C1DD1524BC0A}"/>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2025年新能源乘用车趋势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16569831934E-2"/>
          <c:y val="0.26640036717486587"/>
          <c:w val="0.88072270323514235"/>
          <c:h val="0.63611694760889437"/>
        </c:manualLayout>
      </c:layout>
      <c:barChart>
        <c:barDir val="col"/>
        <c:grouping val="clustered"/>
        <c:varyColors val="0"/>
        <c:ser>
          <c:idx val="0"/>
          <c:order val="1"/>
          <c:tx>
            <c:strRef>
              <c:f>'新能源模板（二手车）'!$A$447</c:f>
              <c:strCache>
                <c:ptCount val="1"/>
                <c:pt idx="0">
                  <c:v>2024年</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'新能源模板（二手车）'!$B$447:$M$447</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pt idx="11">
                  <c:v>12.3653</c:v>
                </c:pt>
              </c:numCache>
            </c:numRef>
          </c:val>
          <c:extLst>
            <c:ext xmlns:c16="http://schemas.microsoft.com/office/drawing/2014/chart" uri="{C3380CC4-5D6E-409C-BE32-E72D297353CC}">
              <c16:uniqueId val="{00000000-B1AB-4F10-92E3-4A1DA4065B63}"/>
            </c:ext>
          </c:extLst>
        </c:ser>
        <c:ser>
          <c:idx val="2"/>
          <c:order val="2"/>
          <c:tx>
            <c:strRef>
              <c:f>'新能源模板（二手车）'!$A$448</c:f>
              <c:strCache>
                <c:ptCount val="1"/>
                <c:pt idx="0">
                  <c:v>2025年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'新能源模板（二手车）'!$B$448:$M$448</c:f>
              <c:numCache>
                <c:formatCode>General</c:formatCode>
                <c:ptCount val="12"/>
                <c:pt idx="0" formatCode="0.00">
                  <c:v>9.0799000000000003</c:v>
                </c:pt>
              </c:numCache>
            </c:numRef>
          </c:val>
          <c:extLst>
            <c:ext xmlns:c16="http://schemas.microsoft.com/office/drawing/2014/chart" uri="{C3380CC4-5D6E-409C-BE32-E72D297353CC}">
              <c16:uniqueId val="{00000001-B1AB-4F10-92E3-4A1DA4065B63}"/>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'新能源模板（二手车）'!$A$446</c15:sqref>
                        </c15:formulaRef>
                      </c:ext>
                    </c:extLst>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'新能源模板（二手车）'!$B$446:$M$446</c15:sqref>
                        </c15:formulaRef>
                      </c:ext>
                    </c:extLst>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1C-B1AB-4F10-92E3-4A1DA4065B63}"/>
                  </c:ext>
                </c:extLst>
              </c15:ser>
            </c15:filteredBarSeries>
          </c:ext>
        </c:extLst>
      </c:barChart>
      <c:lineChart>
        <c:grouping val="standard"/>
        <c:varyColors val="0"/>
        <c:ser>
          <c:idx val="3"/>
          <c:order val="3"/>
          <c:tx>
            <c:strRef>
              <c:f>'新能源模板（二手车）'!$A$449</c:f>
              <c:strCache>
                <c:ptCount val="1"/>
                <c:pt idx="0">
                  <c:v>2024月度同比</c:v>
                </c:pt>
              </c:strCache>
            </c:strRef>
          </c:tx>
          <c:spPr>
            <a:ln w="28575" cap="rnd">
              <a:solidFill>
                <a:schemeClr val="accent2"/>
              </a:solidFill>
              <a:round/>
            </a:ln>
            <a:effectLst/>
          </c:spPr>
          <c:marker>
            <c:symbol val="circle"/>
            <c:size val="6"/>
            <c:spPr>
              <a:solidFill>
                <a:schemeClr val="bg1"/>
              </a:solidFill>
              <a:ln w="9525">
                <a:solidFill>
                  <a:schemeClr val="accent2"/>
                </a:solidFill>
              </a:ln>
              <a:effectLst/>
            </c:spPr>
          </c:marker>
          <c:dLbls>
            <c:dLbl>
              <c:idx val="0"/>
              <c:layout>
                <c:manualLayout>
                  <c:x val="-2.8923162225173077E-2"/>
                  <c:y val="-0.1342893954215917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1AB-4F10-92E3-4A1DA4065B63}"/>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1AB-4F10-92E3-4A1DA4065B63}"/>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1AB-4F10-92E3-4A1DA4065B63}"/>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1AB-4F10-92E3-4A1DA4065B63}"/>
                </c:ext>
              </c:extLst>
            </c:dLbl>
            <c:dLbl>
              <c:idx val="4"/>
              <c:layout>
                <c:manualLayout>
                  <c:x val="-2.9724965213392438E-2"/>
                  <c:y val="-6.7229911972660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1AB-4F10-92E3-4A1DA4065B63}"/>
                </c:ext>
              </c:extLst>
            </c:dLbl>
            <c:dLbl>
              <c:idx val="5"/>
              <c:layout>
                <c:manualLayout>
                  <c:x val="-3.0070722318854909E-2"/>
                  <c:y val="-4.3697300221398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1AB-4F10-92E3-4A1DA4065B63}"/>
                </c:ext>
              </c:extLst>
            </c:dLbl>
            <c:dLbl>
              <c:idx val="6"/>
              <c:layout>
                <c:manualLayout>
                  <c:x val="-3.1344654285074047E-2"/>
                  <c:y val="-5.9346199841663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1AB-4F10-92E3-4A1DA4065B63}"/>
                </c:ext>
              </c:extLst>
            </c:dLbl>
            <c:dLbl>
              <c:idx val="7"/>
              <c:layout>
                <c:manualLayout>
                  <c:x val="-3.2622234199652773E-2"/>
                  <c:y val="-8.2573990527145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1AB-4F10-92E3-4A1DA4065B63}"/>
                </c:ext>
              </c:extLst>
            </c:dLbl>
            <c:dLbl>
              <c:idx val="8"/>
              <c:layout>
                <c:manualLayout>
                  <c:x val="-3.5347707617850964E-2"/>
                  <c:y val="-7.4962581162787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1AB-4F10-92E3-4A1DA4065B63}"/>
                </c:ext>
              </c:extLst>
            </c:dLbl>
            <c:dLbl>
              <c:idx val="9"/>
              <c:layout>
                <c:manualLayout>
                  <c:x val="-3.4075371629039217E-2"/>
                  <c:y val="-7.89109712790480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1AB-4F10-92E3-4A1DA4065B63}"/>
                </c:ext>
              </c:extLst>
            </c:dLbl>
            <c:dLbl>
              <c:idx val="10"/>
              <c:layout>
                <c:manualLayout>
                  <c:x val="-3.4114017081974188E-2"/>
                  <c:y val="-7.5051322689415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1AB-4F10-92E3-4A1DA4065B63}"/>
                </c:ext>
              </c:extLst>
            </c:dLbl>
            <c:dLbl>
              <c:idx val="11"/>
              <c:layout>
                <c:manualLayout>
                  <c:x val="-3.7009576092440731E-2"/>
                  <c:y val="-6.7243283983522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1AB-4F10-92E3-4A1DA4065B63}"/>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'新能源模板（二手车）'!$B$449:$M$449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pt idx="11">
                  <c:v>0.41639843758948913</c:v>
                </c:pt>
              </c:numCache>
            </c:numRef>
          </c:val>
          <c:smooth val="1"/>
          <c:extLst>
            <c:ext xmlns:c16="http://schemas.microsoft.com/office/drawing/2014/chart" uri="{C3380CC4-5D6E-409C-BE32-E72D297353CC}">
              <c16:uniqueId val="{0000000E-B1AB-4F10-92E3-4A1DA4065B63}"/>
            </c:ext>
          </c:extLst>
        </c:ser>
        <c:ser>
          <c:idx val="5"/>
          <c:order val="5"/>
          <c:tx>
            <c:strRef>
              <c:f>'新能源模板（二手车）'!$A$451</c:f>
              <c:strCache>
                <c:ptCount val="1"/>
                <c:pt idx="0">
                  <c:v>2025月度同比</c:v>
                </c:pt>
              </c:strCache>
            </c:strRef>
          </c:tx>
          <c:spPr>
            <a:ln w="28575" cap="rnd">
              <a:solidFill>
                <a:srgbClr val="C00000"/>
              </a:solidFill>
              <a:round/>
            </a:ln>
            <a:effectLst/>
          </c:spPr>
          <c:marker>
            <c:symbol val="circle"/>
            <c:size val="5"/>
            <c:spPr>
              <a:solidFill>
                <a:srgbClr val="C00000"/>
              </a:solidFill>
              <a:ln w="9525">
                <a:solidFill>
                  <a:srgbClr val="C00000"/>
                </a:solidFill>
              </a:ln>
              <a:effectLst/>
            </c:spPr>
          </c:marker>
          <c:dLbls>
            <c:dLbl>
              <c:idx val="0"/>
              <c:layout>
                <c:manualLayout>
                  <c:x val="-3.1510299747116458E-2"/>
                  <c:y val="-0.1089953988608368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1AB-4F10-92E3-4A1DA4065B63}"/>
                </c:ext>
              </c:extLst>
            </c:dLbl>
            <c:dLbl>
              <c:idx val="1"/>
              <c:layout>
                <c:manualLayout>
                  <c:x val="-1.7353704395076268E-2"/>
                  <c:y val="-5.78415582855623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B1AB-4F10-92E3-4A1DA4065B63}"/>
                </c:ext>
              </c:extLst>
            </c:dLbl>
            <c:dLbl>
              <c:idx val="2"/>
              <c:layout>
                <c:manualLayout>
                  <c:x val="-3.4703993042805859E-2"/>
                  <c:y val="-5.05901055436459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B1AB-4F10-92E3-4A1DA4065B63}"/>
                </c:ext>
              </c:extLst>
            </c:dLbl>
            <c:dLbl>
              <c:idx val="3"/>
              <c:layout>
                <c:manualLayout>
                  <c:x val="-2.1703576988739773E-2"/>
                  <c:y val="-4.96686101904585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B1AB-4F10-92E3-4A1DA4065B63}"/>
                </c:ext>
              </c:extLst>
            </c:dLbl>
            <c:dLbl>
              <c:idx val="4"/>
              <c:layout>
                <c:manualLayout>
                  <c:x val="-2.4612251588966506E-2"/>
                  <c:y val="-0.115789457688982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B1AB-4F10-92E3-4A1DA4065B63}"/>
                </c:ext>
              </c:extLst>
            </c:dLbl>
            <c:dLbl>
              <c:idx val="5"/>
              <c:layout>
                <c:manualLayout>
                  <c:x val="-2.7507810599433153E-2"/>
                  <c:y val="-7.33333232030221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B1AB-4F10-92E3-4A1DA4065B63}"/>
                </c:ext>
              </c:extLst>
            </c:dLbl>
            <c:dLbl>
              <c:idx val="6"/>
              <c:layout>
                <c:manualLayout>
                  <c:x val="-2.893556425774297E-2"/>
                  <c:y val="-0.121568664989552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B1AB-4F10-92E3-4A1DA4065B63}"/>
                </c:ext>
              </c:extLst>
            </c:dLbl>
            <c:dLbl>
              <c:idx val="7"/>
              <c:layout>
                <c:manualLayout>
                  <c:x val="-1.8808116767533037E-2"/>
                  <c:y val="-0.11372552531280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B1AB-4F10-92E3-4A1DA4065B63}"/>
                </c:ext>
              </c:extLst>
            </c:dLbl>
            <c:dLbl>
              <c:idx val="8"/>
              <c:layout>
                <c:manualLayout>
                  <c:x val="5.7906816760830678E-3"/>
                  <c:y val="-4.725147707373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B1AB-4F10-92E3-4A1DA4065B63}"/>
                </c:ext>
              </c:extLst>
            </c:dLbl>
            <c:dLbl>
              <c:idx val="9"/>
              <c:layout>
                <c:manualLayout>
                  <c:x val="-2.8953408380415868E-3"/>
                  <c:y val="-6.6939592521120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B1AB-4F10-92E3-4A1DA4065B63}"/>
                </c:ext>
              </c:extLst>
            </c:dLbl>
            <c:dLbl>
              <c:idx val="10"/>
              <c:layout>
                <c:manualLayout>
                  <c:x val="-1.5942509280206654E-2"/>
                  <c:y val="-7.3978510974756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B1AB-4F10-92E3-4A1DA4065B63}"/>
                </c:ext>
              </c:extLst>
            </c:dLbl>
            <c:dLbl>
              <c:idx val="11"/>
              <c:layout>
                <c:manualLayout>
                  <c:x val="-2.3164490568734982E-2"/>
                  <c:y val="-7.349595239241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B1AB-4F10-92E3-4A1DA4065B63}"/>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'新能源模板（二手车）'!$B$451:$M$451</c:f>
              <c:numCache>
                <c:formatCode>General</c:formatCode>
                <c:ptCount val="12"/>
                <c:pt idx="0" formatCode="0.0%">
                  <c:v>1.5024313900844135E-2</c:v>
                </c:pt>
              </c:numCache>
            </c:numRef>
          </c:val>
          <c:smooth val="1"/>
          <c:extLst>
            <c:ext xmlns:c16="http://schemas.microsoft.com/office/drawing/2014/chart" uri="{C3380CC4-5D6E-409C-BE32-E72D297353CC}">
              <c16:uniqueId val="{0000001B-B1AB-4F10-92E3-4A1DA4065B63}"/>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'新能源模板（二手车）'!$A$450</c15:sqref>
                        </c15:formulaRef>
                      </c:ext>
                    </c:extLst>
                    <c:strCache>
                      <c:ptCount val="1"/>
                      <c:pt idx="0">
                        <c:v>2024月度环比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'新能源模板（二手车）'!$B$450:$M$450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pt idx="11">
                        <c:v>0.11514632276683047</c:v>
                      </c:pt>
                    </c:numCache>
                  </c:numRef>
                </c:val>
                <c:smooth val="0"/>
                <c:extLst>
                  <c:ext xmlns:c16="http://schemas.microsoft.com/office/drawing/2014/chart" uri="{C3380CC4-5D6E-409C-BE32-E72D297353CC}">
                    <c16:uniqueId val="{0000001D-B1AB-4F10-92E3-4A1DA4065B63}"/>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'新能源模板（二手车）'!$A$452</c15:sqref>
                        </c15:formulaRef>
                      </c:ext>
                    </c:extLst>
                    <c:strCache>
                      <c:ptCount val="1"/>
                      <c:pt idx="0">
                        <c:v>2025月度环比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'新能源模板（二手车）'!$B$452:$M$452</c15:sqref>
                        </c15:formulaRef>
                      </c:ext>
                    </c:extLst>
                    <c:numCache>
                      <c:formatCode>General</c:formatCode>
                      <c:ptCount val="12"/>
                      <c:pt idx="0" formatCode="0.0%">
                        <c:v>-0.2656951307287328</c:v>
                      </c:pt>
                    </c:numCache>
                  </c:numRef>
                </c:val>
                <c:smooth val="0"/>
                <c:extLst xmlns:c15="http://schemas.microsoft.com/office/drawing/2012/chart">
                  <c:ext xmlns:c16="http://schemas.microsoft.com/office/drawing/2014/chart" uri="{C3380CC4-5D6E-409C-BE32-E72D297353CC}">
                    <c16:uniqueId val="{0000001E-B1AB-4F10-92E3-4A1DA4065B63}"/>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9D8-4A8C-A188-DC022F98BBBB}"/>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9D8-4A8C-A188-DC022F98BBBB}"/>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9D8-4A8C-A188-DC022F98BBBB}"/>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9D8-4A8C-A188-DC022F98BBBB}"/>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9D8-4A8C-A188-DC022F98BBBB}"/>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9D8-4A8C-A188-DC022F98BBBB}"/>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9D8-4A8C-A188-DC022F98BBBB}"/>
              </c:ext>
            </c:extLst>
          </c:dPt>
          <c:dLbls>
            <c:dLbl>
              <c:idx val="0"/>
              <c:layout>
                <c:manualLayout>
                  <c:x val="0.23902278721290726"/>
                  <c:y val="-0.2084650484328976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9D8-4A8C-A188-DC022F98BBBB}"/>
                </c:ext>
              </c:extLst>
            </c:dLbl>
            <c:dLbl>
              <c:idx val="1"/>
              <c:layout>
                <c:manualLayout>
                  <c:x val="0.17679485207532122"/>
                  <c:y val="-3.066299365867293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9D8-4A8C-A188-DC022F98BBBB}"/>
                </c:ext>
              </c:extLst>
            </c:dLbl>
            <c:dLbl>
              <c:idx val="2"/>
              <c:layout>
                <c:manualLayout>
                  <c:x val="0.24573283928548303"/>
                  <c:y val="0.1095715983983350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9D8-4A8C-A188-DC022F98BBBB}"/>
                </c:ext>
              </c:extLst>
            </c:dLbl>
            <c:dLbl>
              <c:idx val="3"/>
              <c:layout>
                <c:manualLayout>
                  <c:x val="1.9107964783527658E-2"/>
                  <c:y val="0.225431651405497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9D8-4A8C-A188-DC022F98BBBB}"/>
                </c:ext>
              </c:extLst>
            </c:dLbl>
            <c:dLbl>
              <c:idx val="4"/>
              <c:layout>
                <c:manualLayout>
                  <c:x val="-0.24684542389655439"/>
                  <c:y val="0.1823227509842020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9D8-4A8C-A188-DC022F98BBBB}"/>
                </c:ext>
              </c:extLst>
            </c:dLbl>
            <c:dLbl>
              <c:idx val="5"/>
              <c:layout>
                <c:manualLayout>
                  <c:x val="-0.2139288686511735"/>
                  <c:y val="-0.1534857092823153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9D8-4A8C-A188-DC022F98BBBB}"/>
                </c:ext>
              </c:extLst>
            </c:dLbl>
            <c:dLbl>
              <c:idx val="6"/>
              <c:layout>
                <c:manualLayout>
                  <c:x val="-0.21281537525136529"/>
                  <c:y val="-0.2442586237670109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9D8-4A8C-A188-DC022F98BBBB}"/>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0.16532019704433498</c:v>
                </c:pt>
                <c:pt idx="1">
                  <c:v>6.8719211822660095E-2</c:v>
                </c:pt>
                <c:pt idx="2">
                  <c:v>0.22871921182266011</c:v>
                </c:pt>
                <c:pt idx="3">
                  <c:v>0.10837438423645321</c:v>
                </c:pt>
                <c:pt idx="4">
                  <c:v>4.2118226600985222E-2</c:v>
                </c:pt>
                <c:pt idx="5">
                  <c:v>0.11206896551724138</c:v>
                </c:pt>
                <c:pt idx="6">
                  <c:v>0.27467980295566502</c:v>
                </c:pt>
              </c:numCache>
            </c:numRef>
          </c:val>
          <c:extLst>
            <c:ext xmlns:c16="http://schemas.microsoft.com/office/drawing/2014/chart" uri="{C3380CC4-5D6E-409C-BE32-E72D297353CC}">
              <c16:uniqueId val="{0000000E-39D8-4A8C-A188-DC022F98BBBB}"/>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6962800915822"/>
          <c:y val="0.11351121261884954"/>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926-469D-A70A-F302E2EC83E8}"/>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926-469D-A70A-F302E2EC83E8}"/>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926-469D-A70A-F302E2EC83E8}"/>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926-469D-A70A-F302E2EC83E8}"/>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926-469D-A70A-F302E2EC83E8}"/>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926-469D-A70A-F302E2EC83E8}"/>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926-469D-A70A-F302E2EC83E8}"/>
              </c:ext>
            </c:extLst>
          </c:dPt>
          <c:dLbls>
            <c:dLbl>
              <c:idx val="0"/>
              <c:layout>
                <c:manualLayout>
                  <c:x val="0.24578880095048808"/>
                  <c:y val="-0.1783810458055705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926-469D-A70A-F302E2EC83E8}"/>
                </c:ext>
              </c:extLst>
            </c:dLbl>
            <c:dLbl>
              <c:idx val="1"/>
              <c:layout>
                <c:manualLayout>
                  <c:x val="0.20049333596579128"/>
                  <c:y val="8.358057661286248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926-469D-A70A-F302E2EC83E8}"/>
                </c:ext>
              </c:extLst>
            </c:dLbl>
            <c:dLbl>
              <c:idx val="2"/>
              <c:layout>
                <c:manualLayout>
                  <c:x val="0.2528818258838027"/>
                  <c:y val="0.25767778784337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926-469D-A70A-F302E2EC83E8}"/>
                </c:ext>
              </c:extLst>
            </c:dLbl>
            <c:dLbl>
              <c:idx val="3"/>
              <c:layout>
                <c:manualLayout>
                  <c:x val="7.2579399559225932E-2"/>
                  <c:y val="0.26379310628672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926-469D-A70A-F302E2EC83E8}"/>
                </c:ext>
              </c:extLst>
            </c:dLbl>
            <c:dLbl>
              <c:idx val="4"/>
              <c:layout>
                <c:manualLayout>
                  <c:x val="-0.25916450961873361"/>
                  <c:y val="0.2251945672709393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926-469D-A70A-F302E2EC83E8}"/>
                </c:ext>
              </c:extLst>
            </c:dLbl>
            <c:dLbl>
              <c:idx val="5"/>
              <c:layout>
                <c:manualLayout>
                  <c:x val="-0.24857780242614785"/>
                  <c:y val="-4.603136650041590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926-469D-A70A-F302E2EC83E8}"/>
                </c:ext>
              </c:extLst>
            </c:dLbl>
            <c:dLbl>
              <c:idx val="6"/>
              <c:layout>
                <c:manualLayout>
                  <c:x val="-0.18302687083817357"/>
                  <c:y val="-0.1842126887159402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926-469D-A70A-F302E2EC83E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'新能源模板（二手车）'!$D$3:$D$9</c:f>
              <c:numCache>
                <c:formatCode>0.0%</c:formatCode>
                <c:ptCount val="7"/>
                <c:pt idx="0">
                  <c:v>0.20893643801132789</c:v>
                </c:pt>
                <c:pt idx="1">
                  <c:v>7.4400391581008321E-2</c:v>
                </c:pt>
                <c:pt idx="2">
                  <c:v>0.24459827984057059</c:v>
                </c:pt>
                <c:pt idx="3">
                  <c:v>8.0693657786168799E-2</c:v>
                </c:pt>
                <c:pt idx="4">
                  <c:v>3.4053562687923922E-2</c:v>
                </c:pt>
                <c:pt idx="5">
                  <c:v>3.4892664848611983E-2</c:v>
                </c:pt>
                <c:pt idx="6">
                  <c:v>0.3224250052443885</c:v>
                </c:pt>
              </c:numCache>
            </c:numRef>
          </c:val>
          <c:extLst>
            <c:ext xmlns:c16="http://schemas.microsoft.com/office/drawing/2014/chart" uri="{C3380CC4-5D6E-409C-BE32-E72D297353CC}">
              <c16:uniqueId val="{0000000E-3926-469D-A70A-F302E2EC83E8}"/>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2025</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'新能源模板（二手车）'!$H$317</c:f>
              <c:strCache>
                <c:ptCount val="1"/>
                <c:pt idx="0">
                  <c:v>2025年1月</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'新能源模板（二手车）'!$I$316:$L$316</c:f>
              <c:strCache>
                <c:ptCount val="4"/>
                <c:pt idx="0">
                  <c:v>2年以下</c:v>
                </c:pt>
                <c:pt idx="1">
                  <c:v>2-4年</c:v>
                </c:pt>
                <c:pt idx="2">
                  <c:v>4-6年</c:v>
                </c:pt>
                <c:pt idx="3">
                  <c:v>6年以上</c:v>
                </c:pt>
              </c:strCache>
            </c:strRef>
          </c:cat>
          <c:val>
            <c:numRef>
              <c:f>'新能源模板（二手车）'!$I$317:$L$317</c:f>
              <c:numCache>
                <c:formatCode>0.0%</c:formatCode>
                <c:ptCount val="4"/>
                <c:pt idx="0">
                  <c:v>0.26333969639123717</c:v>
                </c:pt>
                <c:pt idx="1">
                  <c:v>0.46373056994818651</c:v>
                </c:pt>
                <c:pt idx="2">
                  <c:v>0.13371511680756293</c:v>
                </c:pt>
                <c:pt idx="3">
                  <c:v>0.13921461685301337</c:v>
                </c:pt>
              </c:numCache>
            </c:numRef>
          </c:val>
          <c:extLst>
            <c:ext xmlns:c16="http://schemas.microsoft.com/office/drawing/2014/chart" uri="{C3380CC4-5D6E-409C-BE32-E72D297353CC}">
              <c16:uniqueId val="{00000000-720F-430F-8B7B-C212DAA871BE}"/>
            </c:ext>
          </c:extLst>
        </c:ser>
        <c:ser>
          <c:idx val="1"/>
          <c:order val="1"/>
          <c:tx>
            <c:strRef>
              <c:f>'新能源模板（二手车）'!$H$318</c:f>
              <c:strCache>
                <c:ptCount val="1"/>
                <c:pt idx="0">
                  <c:v>2024年1月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'新能源模板（二手车）'!$I$316:$L$316</c:f>
              <c:strCache>
                <c:ptCount val="4"/>
                <c:pt idx="0">
                  <c:v>2年以下</c:v>
                </c:pt>
                <c:pt idx="1">
                  <c:v>2-4年</c:v>
                </c:pt>
                <c:pt idx="2">
                  <c:v>4-6年</c:v>
                </c:pt>
                <c:pt idx="3">
                  <c:v>6年以上</c:v>
                </c:pt>
              </c:strCache>
            </c:strRef>
          </c:cat>
          <c:val>
            <c:numRef>
              <c:f>'新能源模板（二手车）'!$I$318:$L$318</c:f>
              <c:numCache>
                <c:formatCode>0.0%</c:formatCode>
                <c:ptCount val="4"/>
                <c:pt idx="0">
                  <c:v>0.20574131674442717</c:v>
                </c:pt>
                <c:pt idx="1">
                  <c:v>0.44731726283048212</c:v>
                </c:pt>
                <c:pt idx="2">
                  <c:v>0.22122861586314152</c:v>
                </c:pt>
                <c:pt idx="3">
                  <c:v>0.12571280456194919</c:v>
                </c:pt>
              </c:numCache>
            </c:numRef>
          </c:val>
          <c:extLst>
            <c:ext xmlns:c16="http://schemas.microsoft.com/office/drawing/2014/chart" uri="{C3380CC4-5D6E-409C-BE32-E72D297353CC}">
              <c16:uniqueId val="{00000001-720F-430F-8B7B-C212DAA871BE}"/>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70000000000000007"/>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2025</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'新能源模板（二手车）'!$K$110</c:f>
              <c:strCache>
                <c:ptCount val="1"/>
                <c:pt idx="0">
                  <c:v>2025年1月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'新能源模板（二手车）'!$L$109:$R$109</c:f>
              <c:strCache>
                <c:ptCount val="7"/>
                <c:pt idx="0">
                  <c:v>3万以下</c:v>
                </c:pt>
                <c:pt idx="1">
                  <c:v>3-5万</c:v>
                </c:pt>
                <c:pt idx="2">
                  <c:v>5-8万</c:v>
                </c:pt>
                <c:pt idx="3">
                  <c:v>8-12万</c:v>
                </c:pt>
                <c:pt idx="4">
                  <c:v>12-15万</c:v>
                </c:pt>
                <c:pt idx="5">
                  <c:v>15-30万</c:v>
                </c:pt>
                <c:pt idx="6">
                  <c:v>30万以上</c:v>
                </c:pt>
              </c:strCache>
            </c:strRef>
          </c:cat>
          <c:val>
            <c:numRef>
              <c:f>'新能源模板（二手车）'!$L$110:$R$110</c:f>
              <c:numCache>
                <c:formatCode>0.0%</c:formatCode>
                <c:ptCount val="7"/>
                <c:pt idx="0">
                  <c:v>0.3514998648770381</c:v>
                </c:pt>
                <c:pt idx="1">
                  <c:v>0.14489685613908657</c:v>
                </c:pt>
                <c:pt idx="2">
                  <c:v>0.11809746869651383</c:v>
                </c:pt>
                <c:pt idx="3">
                  <c:v>0.14259976578686606</c:v>
                </c:pt>
                <c:pt idx="4">
                  <c:v>0.10967480407170525</c:v>
                </c:pt>
                <c:pt idx="5">
                  <c:v>0.11372849292856499</c:v>
                </c:pt>
                <c:pt idx="6">
                  <c:v>1.9502747500225206E-2</c:v>
                </c:pt>
              </c:numCache>
            </c:numRef>
          </c:val>
          <c:extLst>
            <c:ext xmlns:c16="http://schemas.microsoft.com/office/drawing/2014/chart" uri="{C3380CC4-5D6E-409C-BE32-E72D297353CC}">
              <c16:uniqueId val="{00000000-D4EB-47AE-9BDD-696C1FE2C0B2}"/>
            </c:ext>
          </c:extLst>
        </c:ser>
        <c:ser>
          <c:idx val="1"/>
          <c:order val="1"/>
          <c:tx>
            <c:strRef>
              <c:f>'新能源模板（二手车）'!$K$111</c:f>
              <c:strCache>
                <c:ptCount val="1"/>
                <c:pt idx="0">
                  <c:v>2024年1月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'新能源模板（二手车）'!$L$109:$R$109</c:f>
              <c:strCache>
                <c:ptCount val="7"/>
                <c:pt idx="0">
                  <c:v>3万以下</c:v>
                </c:pt>
                <c:pt idx="1">
                  <c:v>3-5万</c:v>
                </c:pt>
                <c:pt idx="2">
                  <c:v>5-8万</c:v>
                </c:pt>
                <c:pt idx="3">
                  <c:v>8-12万</c:v>
                </c:pt>
                <c:pt idx="4">
                  <c:v>12-15万</c:v>
                </c:pt>
                <c:pt idx="5">
                  <c:v>15-30万</c:v>
                </c:pt>
                <c:pt idx="6">
                  <c:v>30万以上</c:v>
                </c:pt>
              </c:strCache>
            </c:strRef>
          </c:cat>
          <c:val>
            <c:numRef>
              <c:f>'新能源模板（二手车）'!$L$111:$R$111</c:f>
              <c:numCache>
                <c:formatCode>0.0%</c:formatCode>
                <c:ptCount val="7"/>
                <c:pt idx="0">
                  <c:v>0.32568688439606014</c:v>
                </c:pt>
                <c:pt idx="1">
                  <c:v>0.1487817522032141</c:v>
                </c:pt>
                <c:pt idx="2">
                  <c:v>0.11417833074131674</c:v>
                </c:pt>
                <c:pt idx="3">
                  <c:v>0.13659927423535512</c:v>
                </c:pt>
                <c:pt idx="4">
                  <c:v>0.12551840331778125</c:v>
                </c:pt>
                <c:pt idx="5">
                  <c:v>0.12350959046137895</c:v>
                </c:pt>
                <c:pt idx="6">
                  <c:v>2.5725764644893727E-2</c:v>
                </c:pt>
              </c:numCache>
            </c:numRef>
          </c:val>
          <c:extLst>
            <c:ext xmlns:c16="http://schemas.microsoft.com/office/drawing/2014/chart" uri="{C3380CC4-5D6E-409C-BE32-E72D297353CC}">
              <c16:uniqueId val="{00000001-D4EB-47AE-9BDD-696C1FE2C0B2}"/>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dirty="0">
                <a:effectLst/>
                <a:latin typeface="微软雅黑" panose="020B0503020204020204" pitchFamily="34" charset="-122"/>
                <a:ea typeface="微软雅黑" panose="020B0503020204020204" pitchFamily="34" charset="-122"/>
              </a:rPr>
              <a:t>2025</a:t>
            </a:r>
            <a:r>
              <a:rPr kumimoji="1" lang="zh-CN" altLang="zh-CN" sz="1800" b="1" i="0" baseline="0" dirty="0">
                <a:effectLst/>
                <a:latin typeface="微软雅黑" panose="020B0503020204020204" pitchFamily="34" charset="-122"/>
                <a:ea typeface="微软雅黑" panose="020B0503020204020204" pitchFamily="34" charset="-122"/>
              </a:rPr>
              <a:t>年跨区域流通情况</a:t>
            </a:r>
            <a:endParaRPr lang="zh-CN" altLang="zh-CN" dirty="0">
              <a:effectLst/>
              <a:latin typeface="微软雅黑" panose="020B0503020204020204" pitchFamily="34" charset="-122"/>
              <a:ea typeface="微软雅黑" panose="020B0503020204020204" pitchFamily="34" charset="-122"/>
            </a:endParaRPr>
          </a:p>
        </c:rich>
      </c:tx>
      <c:layout>
        <c:manualLayout>
          <c:xMode val="edge"/>
          <c:yMode val="edge"/>
          <c:x val="0.35786898817185031"/>
          <c:y val="1.4560653134012285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2025转籍率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General</c:formatCode>
                <c:ptCount val="12"/>
                <c:pt idx="0" formatCode="0.00%">
                  <c:v>0.28933348388884894</c:v>
                </c:pt>
              </c:numCache>
            </c:numRef>
          </c:val>
          <c:smooth val="1"/>
          <c:extLst>
            <c:ext xmlns:c16="http://schemas.microsoft.com/office/drawing/2014/chart" uri="{C3380CC4-5D6E-409C-BE32-E72D297353CC}">
              <c16:uniqueId val="{00000000-DF72-457A-83A5-E811ED2B55F4}"/>
            </c:ext>
          </c:extLst>
        </c:ser>
        <c:ser>
          <c:idx val="1"/>
          <c:order val="1"/>
          <c:tx>
            <c:strRef>
              <c:f>PPT模板1!$A$250</c:f>
              <c:strCache>
                <c:ptCount val="1"/>
                <c:pt idx="0">
                  <c:v>2024转籍率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0.28977101854866572</c:v>
                </c:pt>
                <c:pt idx="7">
                  <c:v>0.29060000000000002</c:v>
                </c:pt>
                <c:pt idx="8">
                  <c:v>0.29349513193170595</c:v>
                </c:pt>
                <c:pt idx="9">
                  <c:v>0.29619690173318541</c:v>
                </c:pt>
                <c:pt idx="10">
                  <c:v>0.29792125301642042</c:v>
                </c:pt>
                <c:pt idx="11">
                  <c:v>0.3022645846577442</c:v>
                </c:pt>
              </c:numCache>
            </c:numRef>
          </c:val>
          <c:smooth val="1"/>
          <c:extLst>
            <c:ext xmlns:c16="http://schemas.microsoft.com/office/drawing/2014/chart" uri="{C3380CC4-5D6E-409C-BE32-E72D297353CC}">
              <c16:uniqueId val="{00000001-DF72-457A-83A5-E811ED2B55F4}"/>
            </c:ext>
          </c:extLst>
        </c:ser>
        <c:ser>
          <c:idx val="2"/>
          <c:order val="2"/>
          <c:tx>
            <c:strRef>
              <c:f>PPT模板1!$A$251</c:f>
              <c:strCache>
                <c:ptCount val="1"/>
                <c:pt idx="0">
                  <c:v>2023转籍率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PPT模板1!$B$251:$M$251</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xmlns:c15="http://schemas.microsoft.com/office/drawing/2012/chart">
            <c:ext xmlns:c16="http://schemas.microsoft.com/office/drawing/2014/chart" uri="{C3380CC4-5D6E-409C-BE32-E72D297353CC}">
              <c16:uniqueId val="{00000002-DF72-457A-83A5-E811ED2B55F4}"/>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3"/>
                <c:order val="3"/>
                <c:tx>
                  <c:strRef>
                    <c:extLst>
                      <c:ext uri="{02D57815-91ED-43cb-92C2-25804820EDAC}">
                        <c15:formulaRef>
                          <c15:sqref>PPT模板1!$A$252</c15:sqref>
                        </c15:formulaRef>
                      </c:ext>
                    </c:extLst>
                    <c:strCache>
                      <c:ptCount val="1"/>
                      <c:pt idx="0">
                        <c:v>2022转籍率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PPT模板1!$B$252:$M$252</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3-DF72-457A-83A5-E811ED2B55F4}"/>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2021转籍率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4-DF72-457A-83A5-E811ED2B55F4}"/>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2020转籍率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5-DF72-457A-83A5-E811ED2B55F4}"/>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2019转籍率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6-DF72-457A-83A5-E811ED2B55F4}"/>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2025年1月</c:v>
                </c:pt>
                <c:pt idx="1">
                  <c:v>2025年2月</c:v>
                </c:pt>
              </c:strCache>
            </c:strRef>
          </c:cat>
          <c:val>
            <c:numRef>
              <c:f>调研模板!$B$4:$C$4</c:f>
              <c:numCache>
                <c:formatCode>0.0%</c:formatCode>
                <c:ptCount val="2"/>
                <c:pt idx="0">
                  <c:v>0.24809687512865911</c:v>
                </c:pt>
                <c:pt idx="1">
                  <c:v>0.25959112800222228</c:v>
                </c:pt>
              </c:numCache>
            </c:numRef>
          </c:val>
          <c:extLst>
            <c:ext xmlns:c16="http://schemas.microsoft.com/office/drawing/2014/chart" uri="{C3380CC4-5D6E-409C-BE32-E72D297353CC}">
              <c16:uniqueId val="{00000000-8A98-4339-A4AC-BCD50AE55B91}"/>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2025年1月</c:v>
                </c:pt>
                <c:pt idx="1">
                  <c:v>2025年2月</c:v>
                </c:pt>
              </c:strCache>
            </c:strRef>
          </c:cat>
          <c:val>
            <c:numRef>
              <c:f>调研模板!$B$5:$C$5</c:f>
              <c:numCache>
                <c:formatCode>0.0%</c:formatCode>
                <c:ptCount val="2"/>
                <c:pt idx="0">
                  <c:v>0.40749783852772858</c:v>
                </c:pt>
                <c:pt idx="1">
                  <c:v>0.40175071209094704</c:v>
                </c:pt>
              </c:numCache>
            </c:numRef>
          </c:val>
          <c:extLst>
            <c:ext xmlns:c16="http://schemas.microsoft.com/office/drawing/2014/chart" uri="{C3380CC4-5D6E-409C-BE32-E72D297353CC}">
              <c16:uniqueId val="{00000001-8A98-4339-A4AC-BCD50AE55B91}"/>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98-4339-A4AC-BCD50AE55B91}"/>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98-4339-A4AC-BCD50AE55B91}"/>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2025年1月</c:v>
                </c:pt>
                <c:pt idx="1">
                  <c:v>2025年2月</c:v>
                </c:pt>
              </c:strCache>
            </c:strRef>
          </c:cat>
          <c:val>
            <c:numRef>
              <c:f>调研模板!$B$6:$C$6</c:f>
              <c:numCache>
                <c:formatCode>0.0%</c:formatCode>
                <c:ptCount val="2"/>
                <c:pt idx="0">
                  <c:v>0.34440528634361234</c:v>
                </c:pt>
                <c:pt idx="1">
                  <c:v>0.33865815990683068</c:v>
                </c:pt>
              </c:numCache>
            </c:numRef>
          </c:val>
          <c:extLst>
            <c:ext xmlns:c16="http://schemas.microsoft.com/office/drawing/2014/chart" uri="{C3380CC4-5D6E-409C-BE32-E72D297353CC}">
              <c16:uniqueId val="{00000004-8A98-4339-A4AC-BCD50AE55B91}"/>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2025</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PPT模板1!$J$313</c:f>
              <c:strCache>
                <c:ptCount val="1"/>
                <c:pt idx="0">
                  <c:v>2025.1</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PPT模板1!$I$315:$I$324</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PPT模板1!$J$315:$J$324</c:f>
              <c:numCache>
                <c:formatCode>0.00_);[Red]\(0.00\)</c:formatCode>
                <c:ptCount val="10"/>
                <c:pt idx="0">
                  <c:v>83.922300000000007</c:v>
                </c:pt>
                <c:pt idx="1">
                  <c:v>19.733000000000001</c:v>
                </c:pt>
                <c:pt idx="2">
                  <c:v>9.5794999999999995</c:v>
                </c:pt>
                <c:pt idx="3">
                  <c:v>3.6947000000000001</c:v>
                </c:pt>
                <c:pt idx="4">
                  <c:v>8.3045000000000009</c:v>
                </c:pt>
                <c:pt idx="5">
                  <c:v>11.361700000000001</c:v>
                </c:pt>
                <c:pt idx="6">
                  <c:v>0.58450000000000002</c:v>
                </c:pt>
                <c:pt idx="7">
                  <c:v>1.3237000000000001</c:v>
                </c:pt>
                <c:pt idx="8">
                  <c:v>5.2240000000000002</c:v>
                </c:pt>
                <c:pt idx="9">
                  <c:v>2.3976000000000002</c:v>
                </c:pt>
              </c:numCache>
              <c:extLst/>
            </c:numRef>
          </c:val>
          <c:extLst>
            <c:ext xmlns:c16="http://schemas.microsoft.com/office/drawing/2014/chart" uri="{C3380CC4-5D6E-409C-BE32-E72D297353CC}">
              <c16:uniqueId val="{00000000-4D72-4A00-8154-2E77487CA2B6}"/>
            </c:ext>
          </c:extLst>
        </c:ser>
        <c:ser>
          <c:idx val="1"/>
          <c:order val="1"/>
          <c:tx>
            <c:strRef>
              <c:f>PPT模板1!$K$313</c:f>
              <c:strCache>
                <c:ptCount val="1"/>
                <c:pt idx="0">
                  <c:v>2024.1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PPT模板1!$I$315:$I$324</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PPT模板1!$K$315:$K$324</c:f>
              <c:numCache>
                <c:formatCode>0.00_);[Red]\(0.00\)</c:formatCode>
                <c:ptCount val="10"/>
                <c:pt idx="0">
                  <c:v>98.908500000000004</c:v>
                </c:pt>
                <c:pt idx="1">
                  <c:v>22.576599999999999</c:v>
                </c:pt>
                <c:pt idx="2">
                  <c:v>10.8256</c:v>
                </c:pt>
                <c:pt idx="3">
                  <c:v>3.7972999999999999</c:v>
                </c:pt>
                <c:pt idx="4">
                  <c:v>9.6440999999999999</c:v>
                </c:pt>
                <c:pt idx="5">
                  <c:v>12.8149</c:v>
                </c:pt>
                <c:pt idx="6">
                  <c:v>0.54010000000000002</c:v>
                </c:pt>
                <c:pt idx="7">
                  <c:v>1.1632</c:v>
                </c:pt>
                <c:pt idx="8">
                  <c:v>5.7434000000000003</c:v>
                </c:pt>
                <c:pt idx="9">
                  <c:v>2.8229000000000002</c:v>
                </c:pt>
              </c:numCache>
              <c:extLst/>
            </c:numRef>
          </c:val>
          <c:extLst>
            <c:ext xmlns:c16="http://schemas.microsoft.com/office/drawing/2014/chart" uri="{C3380CC4-5D6E-409C-BE32-E72D297353CC}">
              <c16:uniqueId val="{00000001-4D72-4A00-8154-2E77487CA2B6}"/>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5.3121884472716561E-2"/>
          <c:y val="6.978987602180721E-2"/>
          <c:w val="0.83686573829938837"/>
          <c:h val="0.72765062898313104"/>
        </c:manualLayout>
      </c:layout>
      <c:barChart>
        <c:barDir val="col"/>
        <c:grouping val="clustered"/>
        <c:varyColors val="0"/>
        <c:ser>
          <c:idx val="0"/>
          <c:order val="0"/>
          <c:tx>
            <c:strRef>
              <c:f>PPT模板新!$A$193</c:f>
              <c:strCache>
                <c:ptCount val="1"/>
                <c:pt idx="0">
                  <c:v>2025.1</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PPT模板新!$B$192:$G$192</c:f>
              <c:strCache>
                <c:ptCount val="6"/>
                <c:pt idx="0">
                  <c:v>A00级轿车</c:v>
                </c:pt>
                <c:pt idx="1">
                  <c:v>A0级轿车</c:v>
                </c:pt>
                <c:pt idx="2">
                  <c:v>A级轿车</c:v>
                </c:pt>
                <c:pt idx="3">
                  <c:v>B级轿车</c:v>
                </c:pt>
                <c:pt idx="4">
                  <c:v>C级轿车</c:v>
                </c:pt>
                <c:pt idx="5">
                  <c:v>D级轿车</c:v>
                </c:pt>
              </c:strCache>
            </c:strRef>
          </c:cat>
          <c:val>
            <c:numRef>
              <c:f>PPT模板新!$B$193:$G$193</c:f>
              <c:numCache>
                <c:formatCode>0.0%</c:formatCode>
                <c:ptCount val="6"/>
                <c:pt idx="0">
                  <c:v>3.9878607431944053E-2</c:v>
                </c:pt>
                <c:pt idx="1">
                  <c:v>0.11175679362784753</c:v>
                </c:pt>
                <c:pt idx="2">
                  <c:v>0.49979177536630781</c:v>
                </c:pt>
                <c:pt idx="3">
                  <c:v>0.24112412581554649</c:v>
                </c:pt>
                <c:pt idx="4">
                  <c:v>8.6032674513783519E-2</c:v>
                </c:pt>
                <c:pt idx="5">
                  <c:v>2.1416023244570603E-2</c:v>
                </c:pt>
              </c:numCache>
            </c:numRef>
          </c:val>
          <c:extLst>
            <c:ext xmlns:c16="http://schemas.microsoft.com/office/drawing/2014/chart" uri="{C3380CC4-5D6E-409C-BE32-E72D297353CC}">
              <c16:uniqueId val="{00000000-35CA-4E2E-B365-FB9FE5C71107}"/>
            </c:ext>
          </c:extLst>
        </c:ser>
        <c:ser>
          <c:idx val="1"/>
          <c:order val="1"/>
          <c:tx>
            <c:strRef>
              <c:f>PPT模板新!$A$194</c:f>
              <c:strCache>
                <c:ptCount val="1"/>
                <c:pt idx="0">
                  <c:v>2024.1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5CA-4E2E-B365-FB9FE5C71107}"/>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5CA-4E2E-B365-FB9FE5C71107}"/>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5CA-4E2E-B365-FB9FE5C71107}"/>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5CA-4E2E-B365-FB9FE5C71107}"/>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PPT模板新!$B$192:$G$192</c:f>
              <c:strCache>
                <c:ptCount val="6"/>
                <c:pt idx="0">
                  <c:v>A00级轿车</c:v>
                </c:pt>
                <c:pt idx="1">
                  <c:v>A0级轿车</c:v>
                </c:pt>
                <c:pt idx="2">
                  <c:v>A级轿车</c:v>
                </c:pt>
                <c:pt idx="3">
                  <c:v>B级轿车</c:v>
                </c:pt>
                <c:pt idx="4">
                  <c:v>C级轿车</c:v>
                </c:pt>
                <c:pt idx="5">
                  <c:v>D级轿车</c:v>
                </c:pt>
              </c:strCache>
            </c:strRef>
          </c:cat>
          <c:val>
            <c:numRef>
              <c:f>PPT模板新!$B$194:$G$194</c:f>
              <c:numCache>
                <c:formatCode>0.0%</c:formatCode>
                <c:ptCount val="6"/>
                <c:pt idx="0">
                  <c:v>4.4099328014344887E-2</c:v>
                </c:pt>
                <c:pt idx="1">
                  <c:v>0.13143591136168689</c:v>
                </c:pt>
                <c:pt idx="2">
                  <c:v>0.48799779309393576</c:v>
                </c:pt>
                <c:pt idx="3">
                  <c:v>0.23238462234751012</c:v>
                </c:pt>
                <c:pt idx="4">
                  <c:v>8.1866732184190452E-2</c:v>
                </c:pt>
                <c:pt idx="5">
                  <c:v>2.2215612998331889E-2</c:v>
                </c:pt>
              </c:numCache>
            </c:numRef>
          </c:val>
          <c:extLst>
            <c:ext xmlns:c16="http://schemas.microsoft.com/office/drawing/2014/chart" uri="{C3380CC4-5D6E-409C-BE32-E72D297353CC}">
              <c16:uniqueId val="{00000005-35CA-4E2E-B365-FB9FE5C71107}"/>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6906-4BCA-975E-217D2DB1A095}"/>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6906-4BCA-975E-217D2DB1A095}"/>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6906-4BCA-975E-217D2DB1A095}"/>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6906-4BCA-975E-217D2DB1A095}"/>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6906-4BCA-975E-217D2DB1A095}"/>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6906-4BCA-975E-217D2DB1A09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6906-4BCA-975E-217D2DB1A095}"/>
                </c:ext>
              </c:extLst>
            </c:dLbl>
            <c:dLbl>
              <c:idx val="3"/>
              <c:layout>
                <c:manualLayout>
                  <c:x val="-1.0228462085709752E-2"/>
                  <c:y val="-0.14708562120183891"/>
                </c:manualLayout>
              </c:layout>
              <c:showLegendKey val="0"/>
              <c:showVal val="1"/>
              <c:showCatName val="1"/>
              <c:showSerName val="0"/>
              <c:showPercent val="0"/>
              <c:showBubbleSize val="0"/>
              <c:extLst>
                <c:ext xmlns:c15="http://schemas.microsoft.com/office/drawing/2012/chart" uri="{CE6537A1-D6FC-4f65-9D91-7224C49458BB}">
                  <c15:layout>
                    <c:manualLayout>
                      <c:w val="0.44042726646843483"/>
                      <c:h val="0.11901978594348461"/>
                    </c:manualLayout>
                  </c15:layout>
                </c:ext>
                <c:ext xmlns:c16="http://schemas.microsoft.com/office/drawing/2014/chart" uri="{C3380CC4-5D6E-409C-BE32-E72D297353CC}">
                  <c16:uniqueId val="{00000007-6906-4BCA-975E-217D2DB1A09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PPT模板1!$A$80:$A$83</c:f>
              <c:strCache>
                <c:ptCount val="4"/>
                <c:pt idx="0">
                  <c:v>3年内</c:v>
                </c:pt>
                <c:pt idx="1">
                  <c:v>3-6年</c:v>
                </c:pt>
                <c:pt idx="2">
                  <c:v>7-10年</c:v>
                </c:pt>
                <c:pt idx="3">
                  <c:v>10年以上</c:v>
                </c:pt>
              </c:strCache>
            </c:strRef>
          </c:cat>
          <c:val>
            <c:numRef>
              <c:f>PPT模板1!$B$80:$B$83</c:f>
              <c:numCache>
                <c:formatCode>0.00%</c:formatCode>
                <c:ptCount val="4"/>
                <c:pt idx="0">
                  <c:v>0.28874248829933796</c:v>
                </c:pt>
                <c:pt idx="1">
                  <c:v>0.47858343510826445</c:v>
                </c:pt>
                <c:pt idx="2">
                  <c:v>0.16577922085614138</c:v>
                </c:pt>
                <c:pt idx="3">
                  <c:v>6.689485573625624E-2</c:v>
                </c:pt>
              </c:numCache>
            </c:numRef>
          </c:val>
          <c:extLst>
            <c:ext xmlns:c16="http://schemas.microsoft.com/office/drawing/2014/chart" uri="{C3380CC4-5D6E-409C-BE32-E72D297353CC}">
              <c16:uniqueId val="{00000008-6906-4BCA-975E-217D2DB1A095}"/>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2025年1月交易使用年限分析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08B5-47DC-AEEC-E8D53541B2B7}"/>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08B5-47DC-AEEC-E8D53541B2B7}"/>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08B5-47DC-AEEC-E8D53541B2B7}"/>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08B5-47DC-AEEC-E8D53541B2B7}"/>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08B5-47DC-AEEC-E8D53541B2B7}"/>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08B5-47DC-AEEC-E8D53541B2B7}"/>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08B5-47DC-AEEC-E8D53541B2B7}"/>
                </c:ext>
              </c:extLst>
            </c:dLbl>
            <c:dLbl>
              <c:idx val="3"/>
              <c:layout>
                <c:manualLayout>
                  <c:x val="-4.8961652066901437E-2"/>
                  <c:y val="-0.14708562120183891"/>
                </c:manualLayout>
              </c:layout>
              <c:showLegendKey val="0"/>
              <c:showVal val="1"/>
              <c:showCatName val="1"/>
              <c:showSerName val="0"/>
              <c:showPercent val="0"/>
              <c:showBubbleSize val="0"/>
              <c:extLst>
                <c:ext xmlns:c15="http://schemas.microsoft.com/office/drawing/2012/chart" uri="{CE6537A1-D6FC-4f65-9D91-7224C49458BB}">
                  <c15:layout>
                    <c:manualLayout>
                      <c:w val="0.36296088650605146"/>
                      <c:h val="0.11901978594348461"/>
                    </c:manualLayout>
                  </c15:layout>
                </c:ext>
                <c:ext xmlns:c16="http://schemas.microsoft.com/office/drawing/2014/chart" uri="{C3380CC4-5D6E-409C-BE32-E72D297353CC}">
                  <c16:uniqueId val="{00000007-08B5-47DC-AEEC-E8D53541B2B7}"/>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0.26949505733085599</c:v>
                </c:pt>
                <c:pt idx="1">
                  <c:v>0.50737756243776755</c:v>
                </c:pt>
                <c:pt idx="2">
                  <c:v>0.15271256556863791</c:v>
                </c:pt>
                <c:pt idx="3">
                  <c:v>7.0414814662738537E-2</c:v>
                </c:pt>
              </c:numCache>
            </c:numRef>
          </c:val>
          <c:extLst>
            <c:ext xmlns:c16="http://schemas.microsoft.com/office/drawing/2014/chart" uri="{C3380CC4-5D6E-409C-BE32-E72D297353CC}">
              <c16:uniqueId val="{00000008-08B5-47DC-AEEC-E8D53541B2B7}"/>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2025年1月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D3E6-4639-9917-46E9334F7796}"/>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D3E6-4639-9917-46E9334F7796}"/>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D3E6-4639-9917-46E9334F7796}"/>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D3E6-4639-9917-46E9334F7796}"/>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D3E6-4639-9917-46E9334F7796}"/>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D3E6-4639-9917-46E9334F7796}"/>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D3E6-4639-9917-46E9334F7796}"/>
              </c:ext>
            </c:extLst>
          </c:dPt>
          <c:dLbls>
            <c:dLbl>
              <c:idx val="0"/>
              <c:layout>
                <c:manualLayout>
                  <c:x val="0.18214366659634981"/>
                  <c:y val="-0.118150722828809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D3E6-4639-9917-46E9334F7796}"/>
                </c:ext>
              </c:extLst>
            </c:dLbl>
            <c:dLbl>
              <c:idx val="1"/>
              <c:layout>
                <c:manualLayout>
                  <c:x val="0.19257354628222823"/>
                  <c:y val="0.1015414783370647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D3E6-4639-9917-46E9334F7796}"/>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D3E6-4639-9917-46E9334F7796}"/>
                </c:ext>
              </c:extLst>
            </c:dLbl>
            <c:dLbl>
              <c:idx val="3"/>
              <c:layout>
                <c:manualLayout>
                  <c:x val="-0.1779373793188081"/>
                  <c:y val="4.2222915623058507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D3E6-4639-9917-46E9334F7796}"/>
                </c:ext>
              </c:extLst>
            </c:dLbl>
            <c:dLbl>
              <c:idx val="4"/>
              <c:layout>
                <c:manualLayout>
                  <c:x val="-0.21189066625887651"/>
                  <c:y val="-6.98972980538469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D3E6-4639-9917-46E9334F7796}"/>
                </c:ext>
              </c:extLst>
            </c:dLbl>
            <c:dLbl>
              <c:idx val="5"/>
              <c:layout>
                <c:manualLayout>
                  <c:x val="-0.14070877004892293"/>
                  <c:y val="-0.2161525750610734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B-D3E6-4639-9917-46E9334F7796}"/>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D3E6-4639-9917-46E9334F779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0.30889074341830747</c:v>
                </c:pt>
                <c:pt idx="1">
                  <c:v>0.25469912955720952</c:v>
                </c:pt>
                <c:pt idx="2">
                  <c:v>0.14650027656209061</c:v>
                </c:pt>
                <c:pt idx="3">
                  <c:v>0.11750007277949753</c:v>
                </c:pt>
                <c:pt idx="4">
                  <c:v>5.5501644816644186E-2</c:v>
                </c:pt>
                <c:pt idx="5">
                  <c:v>8.3099630280152548E-2</c:v>
                </c:pt>
                <c:pt idx="6">
                  <c:v>3.3808502586098146E-2</c:v>
                </c:pt>
              </c:numCache>
              <c:extLst xmlns:c15="http://schemas.microsoft.com/office/drawing/2012/chart"/>
            </c:numRef>
          </c:val>
          <c:extLst xmlns:c15="http://schemas.microsoft.com/office/drawing/2012/chart">
            <c:ext xmlns:c16="http://schemas.microsoft.com/office/drawing/2014/chart" uri="{C3380CC4-5D6E-409C-BE32-E72D297353CC}">
              <c16:uniqueId val="{0000000E-D3E6-4639-9917-46E9334F7796}"/>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2024年12月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D3E6-4639-9917-46E9334F7796}"/>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D3E6-4639-9917-46E9334F7796}"/>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D3E6-4639-9917-46E9334F7796}"/>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D3E6-4639-9917-46E9334F7796}"/>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D3E6-4639-9917-46E9334F7796}"/>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D3E6-4639-9917-46E9334F7796}"/>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D3E6-4639-9917-46E9334F7796}"/>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D3E6-4639-9917-46E9334F7796}"/>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D3E6-4639-9917-46E9334F7796}"/>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D3E6-4639-9917-46E9334F7796}"/>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D3E6-4639-9917-46E9334F7796}"/>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D3E6-4639-9917-46E9334F7796}"/>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D3E6-4639-9917-46E9334F7796}"/>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D3E6-4639-9917-46E9334F779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0.36660144584268739</c:v>
                      </c:pt>
                      <c:pt idx="1">
                        <c:v>0.20329948715836302</c:v>
                      </c:pt>
                      <c:pt idx="2">
                        <c:v>0.13740036660968427</c:v>
                      </c:pt>
                      <c:pt idx="3">
                        <c:v>0.1424999485098758</c:v>
                      </c:pt>
                      <c:pt idx="4">
                        <c:v>5.3298457355879139E-2</c:v>
                      </c:pt>
                      <c:pt idx="5">
                        <c:v>7.0500278046670653E-2</c:v>
                      </c:pt>
                      <c:pt idx="6">
                        <c:v>2.6400016476839743E-2</c:v>
                      </c:pt>
                    </c:numCache>
                  </c:numRef>
                </c:val>
                <c:extLst>
                  <c:ext xmlns:c16="http://schemas.microsoft.com/office/drawing/2014/chart" uri="{C3380CC4-5D6E-409C-BE32-E72D297353CC}">
                    <c16:uniqueId val="{0000001D-D3E6-4639-9917-46E9334F7796}"/>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579122144098166"/>
          <c:y val="0.16965636146429539"/>
          <c:w val="0.55715819667282585"/>
          <c:h val="0.68171941917932977"/>
        </c:manualLayout>
      </c:layout>
      <c:doughnutChart>
        <c:varyColors val="1"/>
        <c:ser>
          <c:idx val="2"/>
          <c:order val="2"/>
          <c:tx>
            <c:strRef>
              <c:f>PPT模板1!$A$120</c:f>
              <c:strCache>
                <c:ptCount val="1"/>
                <c:pt idx="0">
                  <c:v>2024年1月</c:v>
                </c:pt>
              </c:strCache>
            </c:strRef>
          </c:tx>
          <c:spPr>
            <a:ln w="19050">
              <a:solidFill>
                <a:schemeClr val="bg1"/>
              </a:solidFill>
            </a:ln>
          </c:spPr>
          <c:dPt>
            <c:idx val="0"/>
            <c:bubble3D val="0"/>
            <c:spPr>
              <a:solidFill>
                <a:schemeClr val="accent4">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8550-4E2C-B672-8789F4A08AFE}"/>
              </c:ext>
            </c:extLst>
          </c:dPt>
          <c:dPt>
            <c:idx val="1"/>
            <c:bubble3D val="0"/>
            <c:spPr>
              <a:solidFill>
                <a:schemeClr val="accent4">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8550-4E2C-B672-8789F4A08AFE}"/>
              </c:ext>
            </c:extLst>
          </c:dPt>
          <c:dPt>
            <c:idx val="2"/>
            <c:bubble3D val="0"/>
            <c:spPr>
              <a:solidFill>
                <a:schemeClr val="accent4">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8550-4E2C-B672-8789F4A08AFE}"/>
              </c:ext>
            </c:extLst>
          </c:dPt>
          <c:dPt>
            <c:idx val="3"/>
            <c:bubble3D val="0"/>
            <c:spPr>
              <a:solidFill>
                <a:schemeClr val="accent4"/>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8550-4E2C-B672-8789F4A08AFE}"/>
              </c:ext>
            </c:extLst>
          </c:dPt>
          <c:dPt>
            <c:idx val="4"/>
            <c:bubble3D val="0"/>
            <c:spPr>
              <a:solidFill>
                <a:schemeClr val="accent4">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8550-4E2C-B672-8789F4A08AFE}"/>
              </c:ext>
            </c:extLst>
          </c:dPt>
          <c:dPt>
            <c:idx val="5"/>
            <c:bubble3D val="0"/>
            <c:spPr>
              <a:solidFill>
                <a:schemeClr val="accent4">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8550-4E2C-B672-8789F4A08AFE}"/>
              </c:ext>
            </c:extLst>
          </c:dPt>
          <c:dPt>
            <c:idx val="6"/>
            <c:bubble3D val="0"/>
            <c:spPr>
              <a:solidFill>
                <a:schemeClr val="accent4">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8550-4E2C-B672-8789F4A08AFE}"/>
              </c:ext>
            </c:extLst>
          </c:dPt>
          <c:dLbls>
            <c:dLbl>
              <c:idx val="0"/>
              <c:layout>
                <c:manualLayout>
                  <c:x val="0.13335379273168077"/>
                  <c:y val="-0.16252577204199486"/>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1-8550-4E2C-B672-8789F4A08AFE}"/>
                </c:ext>
              </c:extLst>
            </c:dLbl>
            <c:dLbl>
              <c:idx val="1"/>
              <c:layout>
                <c:manualLayout>
                  <c:x val="0.17565925579174207"/>
                  <c:y val="0.1351859871106984"/>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rtl="0">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3-8550-4E2C-B672-8789F4A08AFE}"/>
                </c:ext>
              </c:extLst>
            </c:dLbl>
            <c:dLbl>
              <c:idx val="2"/>
              <c:layout>
                <c:manualLayout>
                  <c:x val="-0.2194805528468852"/>
                  <c:y val="0.15969403153857248"/>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5-8550-4E2C-B672-8789F4A08AFE}"/>
                </c:ext>
              </c:extLst>
            </c:dLbl>
            <c:dLbl>
              <c:idx val="3"/>
              <c:layout>
                <c:manualLayout>
                  <c:x val="-0.21489298061142018"/>
                  <c:y val="2.7350591628052024E-2"/>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7-8550-4E2C-B672-8789F4A08AFE}"/>
                </c:ext>
              </c:extLst>
            </c:dLbl>
            <c:dLbl>
              <c:idx val="4"/>
              <c:layout>
                <c:manualLayout>
                  <c:x val="-0.24782129799797245"/>
                  <c:y val="-0.10989445716804336"/>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9-8550-4E2C-B672-8789F4A08AFE}"/>
                </c:ext>
              </c:extLst>
            </c:dLbl>
            <c:dLbl>
              <c:idx val="5"/>
              <c:layout>
                <c:manualLayout>
                  <c:x val="-0.20591253041508775"/>
                  <c:y val="-0.22263146153626456"/>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B-8550-4E2C-B672-8789F4A08AFE}"/>
                </c:ext>
              </c:extLst>
            </c:dLbl>
            <c:dLbl>
              <c:idx val="6"/>
              <c:layout>
                <c:manualLayout>
                  <c:x val="6.9914572583604812E-2"/>
                  <c:y val="-0.19746189288556557"/>
                </c:manualLayout>
              </c:layout>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213661881100254"/>
                      <c:h val="6.8082189560267792E-2"/>
                    </c:manualLayout>
                  </c15:layout>
                </c:ext>
                <c:ext xmlns:c16="http://schemas.microsoft.com/office/drawing/2014/chart" uri="{C3380CC4-5D6E-409C-BE32-E72D297353CC}">
                  <c16:uniqueId val="{0000000D-8550-4E2C-B672-8789F4A08AFE}"/>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strRef>
          </c:cat>
          <c:val>
            <c:numRef>
              <c:f>PPT模板1!$B$120:$H$120</c:f>
              <c:numCache>
                <c:formatCode>0.0%</c:formatCode>
                <c:ptCount val="7"/>
                <c:pt idx="0">
                  <c:v>0.317918803016426</c:v>
                </c:pt>
                <c:pt idx="1">
                  <c:v>0.21957253032261378</c:v>
                </c:pt>
                <c:pt idx="2">
                  <c:v>0.15879462795415444</c:v>
                </c:pt>
                <c:pt idx="3">
                  <c:v>0.11695070488842477</c:v>
                </c:pt>
                <c:pt idx="4">
                  <c:v>4.7163754953906206E-2</c:v>
                </c:pt>
                <c:pt idx="5">
                  <c:v>0.10202264887397605</c:v>
                </c:pt>
                <c:pt idx="6">
                  <c:v>3.7576929990498768E-2</c:v>
                </c:pt>
              </c:numCache>
            </c:numRef>
          </c:val>
          <c:extLst>
            <c:ext xmlns:c16="http://schemas.microsoft.com/office/drawing/2014/chart" uri="{C3380CC4-5D6E-409C-BE32-E72D297353CC}">
              <c16:uniqueId val="{0000000E-8550-4E2C-B672-8789F4A08AFE}"/>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2025年1月</c:v>
                      </c:pt>
                    </c:strCache>
                  </c:strRef>
                </c:tx>
                <c:dPt>
                  <c:idx val="0"/>
                  <c:bubble3D val="0"/>
                  <c:spPr>
                    <a:solidFill>
                      <a:schemeClr val="accent4">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8550-4E2C-B672-8789F4A08AFE}"/>
                    </c:ext>
                  </c:extLst>
                </c:dPt>
                <c:dPt>
                  <c:idx val="1"/>
                  <c:bubble3D val="0"/>
                  <c:spPr>
                    <a:solidFill>
                      <a:schemeClr val="accent4">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8550-4E2C-B672-8789F4A08AFE}"/>
                    </c:ext>
                  </c:extLst>
                </c:dPt>
                <c:dPt>
                  <c:idx val="2"/>
                  <c:bubble3D val="0"/>
                  <c:spPr>
                    <a:solidFill>
                      <a:schemeClr val="accent4">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8550-4E2C-B672-8789F4A08AFE}"/>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8550-4E2C-B672-8789F4A08AFE}"/>
                    </c:ext>
                  </c:extLst>
                </c:dPt>
                <c:dPt>
                  <c:idx val="4"/>
                  <c:bubble3D val="0"/>
                  <c:spPr>
                    <a:solidFill>
                      <a:schemeClr val="accent4">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8550-4E2C-B672-8789F4A08AFE}"/>
                    </c:ext>
                  </c:extLst>
                </c:dPt>
                <c:dPt>
                  <c:idx val="5"/>
                  <c:bubble3D val="0"/>
                  <c:spPr>
                    <a:solidFill>
                      <a:schemeClr val="accent4">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8550-4E2C-B672-8789F4A08AFE}"/>
                    </c:ext>
                  </c:extLst>
                </c:dPt>
                <c:dPt>
                  <c:idx val="6"/>
                  <c:bubble3D val="0"/>
                  <c:spPr>
                    <a:solidFill>
                      <a:schemeClr val="accent4">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8550-4E2C-B672-8789F4A08AFE}"/>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8550-4E2C-B672-8789F4A08AFE}"/>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8550-4E2C-B672-8789F4A08AFE}"/>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8550-4E2C-B672-8789F4A08AFE}"/>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8550-4E2C-B672-8789F4A08AFE}"/>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8550-4E2C-B672-8789F4A08AF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0.30889074341830747</c:v>
                      </c:pt>
                      <c:pt idx="1">
                        <c:v>0.25469912955720952</c:v>
                      </c:pt>
                      <c:pt idx="2">
                        <c:v>0.14650027656209061</c:v>
                      </c:pt>
                      <c:pt idx="3">
                        <c:v>0.11750007277949753</c:v>
                      </c:pt>
                      <c:pt idx="4">
                        <c:v>5.5501644816644186E-2</c:v>
                      </c:pt>
                      <c:pt idx="5">
                        <c:v>8.3099630280152548E-2</c:v>
                      </c:pt>
                      <c:pt idx="6">
                        <c:v>3.3808502586098146E-2</c:v>
                      </c:pt>
                    </c:numCache>
                  </c:numRef>
                </c:val>
                <c:extLst>
                  <c:ext xmlns:c16="http://schemas.microsoft.com/office/drawing/2014/chart" uri="{C3380CC4-5D6E-409C-BE32-E72D297353CC}">
                    <c16:uniqueId val="{0000001D-8550-4E2C-B672-8789F4A08AFE}"/>
                  </c:ext>
                </c:extLst>
              </c15:ser>
            </c15:filteredPieSeries>
            <c15:filteredPieSeries>
              <c15:ser>
                <c:idx val="1"/>
                <c:order val="1"/>
                <c:tx>
                  <c:strRef>
                    <c:extLst xmlns:c15="http://schemas.microsoft.com/office/drawing/2012/chart">
                      <c:ext xmlns:c15="http://schemas.microsoft.com/office/drawing/2012/chart" uri="{02D57815-91ED-43cb-92C2-25804820EDAC}">
                        <c15:formulaRef>
                          <c15:sqref>PPT模板1!$A$119</c15:sqref>
                        </c15:formulaRef>
                      </c:ext>
                    </c:extLst>
                    <c:strCache>
                      <c:ptCount val="1"/>
                      <c:pt idx="0">
                        <c:v>2024年12月</c:v>
                      </c:pt>
                    </c:strCache>
                  </c:strRef>
                </c:tx>
                <c:spPr>
                  <a:ln w="19050">
                    <a:solidFill>
                      <a:schemeClr val="bg1"/>
                    </a:solidFill>
                  </a:ln>
                </c:spPr>
                <c:dPt>
                  <c:idx val="0"/>
                  <c:bubble3D val="0"/>
                  <c:spPr>
                    <a:solidFill>
                      <a:schemeClr val="accent4">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1F-8550-4E2C-B672-8789F4A08AFE}"/>
                    </c:ext>
                  </c:extLst>
                </c:dPt>
                <c:dPt>
                  <c:idx val="1"/>
                  <c:bubble3D val="0"/>
                  <c:spPr>
                    <a:solidFill>
                      <a:schemeClr val="accent4">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1-8550-4E2C-B672-8789F4A08AFE}"/>
                    </c:ext>
                  </c:extLst>
                </c:dPt>
                <c:dPt>
                  <c:idx val="2"/>
                  <c:bubble3D val="0"/>
                  <c:spPr>
                    <a:solidFill>
                      <a:schemeClr val="accent4">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3-8550-4E2C-B672-8789F4A08AFE}"/>
                    </c:ext>
                  </c:extLst>
                </c:dPt>
                <c:dPt>
                  <c:idx val="3"/>
                  <c:bubble3D val="0"/>
                  <c:spPr>
                    <a:solidFill>
                      <a:schemeClr val="accent4"/>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5-8550-4E2C-B672-8789F4A08AFE}"/>
                    </c:ext>
                  </c:extLst>
                </c:dPt>
                <c:dPt>
                  <c:idx val="4"/>
                  <c:bubble3D val="0"/>
                  <c:spPr>
                    <a:solidFill>
                      <a:schemeClr val="accent4">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7-8550-4E2C-B672-8789F4A08AFE}"/>
                    </c:ext>
                  </c:extLst>
                </c:dPt>
                <c:dPt>
                  <c:idx val="5"/>
                  <c:bubble3D val="0"/>
                  <c:spPr>
                    <a:solidFill>
                      <a:schemeClr val="accent4">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9-8550-4E2C-B672-8789F4A08AFE}"/>
                    </c:ext>
                  </c:extLst>
                </c:dPt>
                <c:dPt>
                  <c:idx val="6"/>
                  <c:bubble3D val="0"/>
                  <c:spPr>
                    <a:solidFill>
                      <a:schemeClr val="accent4">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2B-8550-4E2C-B672-8789F4A08AFE}"/>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1F-8550-4E2C-B672-8789F4A08AFE}"/>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1-8550-4E2C-B672-8789F4A08AFE}"/>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3-8550-4E2C-B672-8789F4A08AFE}"/>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5-8550-4E2C-B672-8789F4A08AFE}"/>
                      </c:ext>
                    </c:extLst>
                  </c:dLbl>
                  <c:dLbl>
                    <c:idx val="4"/>
                    <c:layout>
                      <c:manualLayout>
                        <c:x val="-0.18980539981330749"/>
                        <c:y val="-9.5892763794252003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7-8550-4E2C-B672-8789F4A08AFE}"/>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9-8550-4E2C-B672-8789F4A08AFE}"/>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xmlns:c15="http://schemas.microsoft.com/office/drawing/2012/char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2B-8550-4E2C-B672-8789F4A08AF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extLst xmlns:c15="http://schemas.microsoft.com/office/drawing/2012/chart">
                      <c:ext xmlns:c15="http://schemas.microsoft.com/office/drawing/2012/char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xmlns:c15="http://schemas.microsoft.com/office/drawing/2012/chart">
                      <c:ext xmlns:c15="http://schemas.microsoft.com/office/drawing/2012/chart" uri="{02D57815-91ED-43cb-92C2-25804820EDAC}">
                        <c15:formulaRef>
                          <c15:sqref>PPT模板1!$B$119:$H$119</c15:sqref>
                        </c15:formulaRef>
                      </c:ext>
                    </c:extLst>
                    <c:numCache>
                      <c:formatCode>0.0%</c:formatCode>
                      <c:ptCount val="7"/>
                      <c:pt idx="0">
                        <c:v>0.36660144584268739</c:v>
                      </c:pt>
                      <c:pt idx="1">
                        <c:v>0.20329948715836302</c:v>
                      </c:pt>
                      <c:pt idx="2">
                        <c:v>0.13740036660968427</c:v>
                      </c:pt>
                      <c:pt idx="3">
                        <c:v>0.1424999485098758</c:v>
                      </c:pt>
                      <c:pt idx="4">
                        <c:v>5.3298457355879139E-2</c:v>
                      </c:pt>
                      <c:pt idx="5">
                        <c:v>7.0500278046670653E-2</c:v>
                      </c:pt>
                      <c:pt idx="6">
                        <c:v>2.6400016476839743E-2</c:v>
                      </c:pt>
                    </c:numCache>
                  </c:numRef>
                </c:val>
                <c:extLst xmlns:c15="http://schemas.microsoft.com/office/drawing/2012/chart">
                  <c:ext xmlns:c16="http://schemas.microsoft.com/office/drawing/2014/chart" uri="{C3380CC4-5D6E-409C-BE32-E72D297353CC}">
                    <c16:uniqueId val="{0000002C-8550-4E2C-B672-8789F4A08AFE}"/>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PPT模板2!$X$109</c:f>
              <c:strCache>
                <c:ptCount val="1"/>
                <c:pt idx="0">
                  <c:v>2025.1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PPT模板2!$Y$108:$AD$108</c:f>
              <c:strCache>
                <c:ptCount val="6"/>
                <c:pt idx="0">
                  <c:v>华东</c:v>
                </c:pt>
                <c:pt idx="1">
                  <c:v>中南</c:v>
                </c:pt>
                <c:pt idx="2">
                  <c:v>华北</c:v>
                </c:pt>
                <c:pt idx="3">
                  <c:v>西南</c:v>
                </c:pt>
                <c:pt idx="4">
                  <c:v>东北</c:v>
                </c:pt>
                <c:pt idx="5">
                  <c:v>西北</c:v>
                </c:pt>
              </c:strCache>
            </c:strRef>
          </c:cat>
          <c:val>
            <c:numRef>
              <c:f>PPT模板2!$Y$109:$AD$109</c:f>
              <c:numCache>
                <c:formatCode>0.00</c:formatCode>
                <c:ptCount val="6"/>
                <c:pt idx="0">
                  <c:v>40.484699999999997</c:v>
                </c:pt>
                <c:pt idx="1">
                  <c:v>42.306800000000003</c:v>
                </c:pt>
                <c:pt idx="2">
                  <c:v>19.784300000000002</c:v>
                </c:pt>
                <c:pt idx="3">
                  <c:v>24.488499999999998</c:v>
                </c:pt>
                <c:pt idx="4">
                  <c:v>10.6845</c:v>
                </c:pt>
                <c:pt idx="5">
                  <c:v>8.3766999999999996</c:v>
                </c:pt>
              </c:numCache>
            </c:numRef>
          </c:val>
          <c:extLst>
            <c:ext xmlns:c16="http://schemas.microsoft.com/office/drawing/2014/chart" uri="{C3380CC4-5D6E-409C-BE32-E72D297353CC}">
              <c16:uniqueId val="{00000000-752E-478D-95FB-C4FEAE1B7861}"/>
            </c:ext>
          </c:extLst>
        </c:ser>
        <c:ser>
          <c:idx val="1"/>
          <c:order val="1"/>
          <c:tx>
            <c:strRef>
              <c:f>PPT模板2!$X$110</c:f>
              <c:strCache>
                <c:ptCount val="1"/>
                <c:pt idx="0">
                  <c:v>2024.1</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PPT模板2!$Y$108:$AD$108</c:f>
              <c:strCache>
                <c:ptCount val="6"/>
                <c:pt idx="0">
                  <c:v>华东</c:v>
                </c:pt>
                <c:pt idx="1">
                  <c:v>中南</c:v>
                </c:pt>
                <c:pt idx="2">
                  <c:v>华北</c:v>
                </c:pt>
                <c:pt idx="3">
                  <c:v>西南</c:v>
                </c:pt>
                <c:pt idx="4">
                  <c:v>东北</c:v>
                </c:pt>
                <c:pt idx="5">
                  <c:v>西北</c:v>
                </c:pt>
              </c:strCache>
            </c:strRef>
          </c:cat>
          <c:val>
            <c:numRef>
              <c:f>PPT模板2!$Y$110:$AD$110</c:f>
              <c:numCache>
                <c:formatCode>0.00</c:formatCode>
                <c:ptCount val="6"/>
                <c:pt idx="0">
                  <c:v>47.686399999999999</c:v>
                </c:pt>
                <c:pt idx="1">
                  <c:v>51.010199999999998</c:v>
                </c:pt>
                <c:pt idx="2">
                  <c:v>23.8306</c:v>
                </c:pt>
                <c:pt idx="3">
                  <c:v>26.965699999999998</c:v>
                </c:pt>
                <c:pt idx="4">
                  <c:v>10.9504</c:v>
                </c:pt>
                <c:pt idx="5">
                  <c:v>8.3933</c:v>
                </c:pt>
              </c:numCache>
            </c:numRef>
          </c:val>
          <c:extLst>
            <c:ext xmlns:c16="http://schemas.microsoft.com/office/drawing/2014/chart" uri="{C3380CC4-5D6E-409C-BE32-E72D297353CC}">
              <c16:uniqueId val="{00000001-752E-478D-95FB-C4FEAE1B7861}"/>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PPT模板2!$X$111</c:f>
              <c:strCache>
                <c:ptCount val="1"/>
                <c:pt idx="0">
                  <c:v>同比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PPT模板2!$Y$108:$AD$108</c:f>
              <c:strCache>
                <c:ptCount val="6"/>
                <c:pt idx="0">
                  <c:v>华东</c:v>
                </c:pt>
                <c:pt idx="1">
                  <c:v>中南</c:v>
                </c:pt>
                <c:pt idx="2">
                  <c:v>华北</c:v>
                </c:pt>
                <c:pt idx="3">
                  <c:v>西南</c:v>
                </c:pt>
                <c:pt idx="4">
                  <c:v>东北</c:v>
                </c:pt>
                <c:pt idx="5">
                  <c:v>西北</c:v>
                </c:pt>
              </c:strCache>
            </c:strRef>
          </c:cat>
          <c:val>
            <c:numRef>
              <c:f>PPT模板2!$Y$111:$AD$111</c:f>
              <c:numCache>
                <c:formatCode>0.00%</c:formatCode>
                <c:ptCount val="6"/>
                <c:pt idx="0">
                  <c:v>-0.15102209434975178</c:v>
                </c:pt>
                <c:pt idx="1">
                  <c:v>-0.17062077780522317</c:v>
                </c:pt>
                <c:pt idx="2">
                  <c:v>-0.16979429808733304</c:v>
                </c:pt>
                <c:pt idx="3">
                  <c:v>-9.1864850532342945E-2</c:v>
                </c:pt>
                <c:pt idx="4">
                  <c:v>-2.4282218001168931E-2</c:v>
                </c:pt>
                <c:pt idx="5">
                  <c:v>-1.9777679816044215E-3</c:v>
                </c:pt>
              </c:numCache>
            </c:numRef>
          </c:val>
          <c:smooth val="1"/>
          <c:extLst>
            <c:ext xmlns:c16="http://schemas.microsoft.com/office/drawing/2014/chart" uri="{C3380CC4-5D6E-409C-BE32-E72D297353CC}">
              <c16:uniqueId val="{00000002-752E-478D-95FB-C4FEAE1B7861}"/>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5"/>
          <c:order val="5"/>
          <c:tx>
            <c:strRef>
              <c:f>PPT模板2!$A$203</c:f>
              <c:strCache>
                <c:ptCount val="1"/>
                <c:pt idx="0">
                  <c:v>2023年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no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0-178D-49EE-8BE7-DB406018DF29}"/>
            </c:ext>
          </c:extLst>
        </c:ser>
        <c:ser>
          <c:idx val="6"/>
          <c:order val="6"/>
          <c:tx>
            <c:strRef>
              <c:f>PPT模板2!$A$204</c:f>
              <c:strCache>
                <c:ptCount val="1"/>
                <c:pt idx="0">
                  <c:v>2024年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8"/>
              <c:layout>
                <c:manualLayout>
                  <c:x val="-3.1501657170248713E-2"/>
                  <c:y val="5.22585330428467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78D-49EE-8BE7-DB406018DF29}"/>
                </c:ext>
              </c:extLst>
            </c:dLbl>
            <c:dLbl>
              <c:idx val="10"/>
              <c:layout>
                <c:manualLayout>
                  <c:x val="-3.2952509380273512E-2"/>
                  <c:y val="4.64488017429193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78D-49EE-8BE7-DB406018DF29}"/>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pt idx="11">
                  <c:v>6.31</c:v>
                </c:pt>
              </c:numCache>
            </c:numRef>
          </c:val>
          <c:smooth val="1"/>
          <c:extLst>
            <c:ext xmlns:c16="http://schemas.microsoft.com/office/drawing/2014/chart" uri="{C3380CC4-5D6E-409C-BE32-E72D297353CC}">
              <c16:uniqueId val="{00000003-178D-49EE-8BE7-DB406018DF29}"/>
            </c:ext>
          </c:extLst>
        </c:ser>
        <c:ser>
          <c:idx val="7"/>
          <c:order val="7"/>
          <c:tx>
            <c:strRef>
              <c:f>PPT模板2!$A$205</c:f>
              <c:strCache>
                <c:ptCount val="1"/>
                <c:pt idx="0">
                  <c:v>2025年</c:v>
                </c:pt>
              </c:strCache>
            </c:strRef>
          </c:tx>
          <c:spPr>
            <a:ln w="34925" cap="rnd">
              <a:solidFill>
                <a:srgbClr val="FF0000"/>
              </a:solidFill>
              <a:round/>
            </a:ln>
            <a:effectLst>
              <a:outerShdw blurRad="57150" dist="19050" dir="5400000" algn="ctr" rotWithShape="0">
                <a:srgbClr val="000000">
                  <a:alpha val="63000"/>
                </a:srgbClr>
              </a:outerShdw>
            </a:effectLst>
          </c:spPr>
          <c:marker>
            <c:symbol val="circle"/>
            <c:size val="6"/>
            <c:spPr>
              <a:solidFill>
                <a:srgbClr val="FF0000"/>
              </a:solidFill>
              <a:ln w="9525">
                <a:solidFill>
                  <a:schemeClr val="bg1"/>
                </a:solidFill>
                <a:round/>
              </a:ln>
              <a:effectLst>
                <a:outerShdw blurRad="57150" dist="19050" dir="5400000" algn="ctr" rotWithShape="0">
                  <a:srgbClr val="000000">
                    <a:alpha val="63000"/>
                  </a:srgbClr>
                </a:outerShdw>
              </a:effectLst>
            </c:spPr>
          </c:marker>
          <c:dLbls>
            <c:dLbl>
              <c:idx val="0"/>
              <c:layout>
                <c:manualLayout>
                  <c:x val="-2.8447556147980529E-2"/>
                  <c:y val="4.1234682266023934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78D-49EE-8BE7-DB406018DF29}"/>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FF0000"/>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PPT模板2!$B$205:$M$205</c:f>
              <c:numCache>
                <c:formatCode>General</c:formatCode>
                <c:ptCount val="12"/>
                <c:pt idx="0" formatCode="0.00">
                  <c:v>6.5945056064820999</c:v>
                </c:pt>
              </c:numCache>
            </c:numRef>
          </c:val>
          <c:smooth val="1"/>
          <c:extLst>
            <c:ext xmlns:c16="http://schemas.microsoft.com/office/drawing/2014/chart" uri="{C3380CC4-5D6E-409C-BE32-E72D297353CC}">
              <c16:uniqueId val="{00000005-178D-49EE-8BE7-DB406018DF29}"/>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1"/>
                <c:extLst>
                  <c:ext xmlns:c16="http://schemas.microsoft.com/office/drawing/2014/chart" uri="{C3380CC4-5D6E-409C-BE32-E72D297353CC}">
                    <c16:uniqueId val="{00000006-178D-49EE-8BE7-DB406018DF29}"/>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1"/>
                <c:extLst xmlns:c15="http://schemas.microsoft.com/office/drawing/2012/chart">
                  <c:ext xmlns:c16="http://schemas.microsoft.com/office/drawing/2014/chart" uri="{C3380CC4-5D6E-409C-BE32-E72D297353CC}">
                    <c16:uniqueId val="{00000007-178D-49EE-8BE7-DB406018DF29}"/>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1"/>
                <c:extLst xmlns:c15="http://schemas.microsoft.com/office/drawing/2012/chart">
                  <c:ext xmlns:c16="http://schemas.microsoft.com/office/drawing/2014/chart" uri="{C3380CC4-5D6E-409C-BE32-E72D297353CC}">
                    <c16:uniqueId val="{00000008-178D-49EE-8BE7-DB406018DF29}"/>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9-178D-49EE-8BE7-DB406018DF29}"/>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A-178D-49EE-8BE7-DB406018DF29}"/>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PPT模板2!$A$202</c15:sqref>
                        </c15:formulaRef>
                      </c:ext>
                    </c:extLst>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PPT模板2!$B$202:$M$202</c15:sqref>
                        </c15:formulaRef>
                      </c:ext>
                    </c:extLst>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xmlns:c15="http://schemas.microsoft.com/office/drawing/2012/chart">
                  <c:ext xmlns:c16="http://schemas.microsoft.com/office/drawing/2014/chart" uri="{C3380CC4-5D6E-409C-BE32-E72D297353CC}">
                    <c16:uniqueId val="{0000000B-178D-49EE-8BE7-DB406018DF29}"/>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9">
  <a:schemeClr val="accent6"/>
</cs:colorStyle>
</file>

<file path=ppt/charts/colors11.xml><?xml version="1.0" encoding="utf-8"?>
<cs:colorStyle xmlns:cs="http://schemas.microsoft.com/office/drawing/2012/chartStyle" xmlns:a="http://schemas.openxmlformats.org/drawingml/2006/main" meth="withinLinear" id="19">
  <a:schemeClr val="accent6"/>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Reversed" id="24">
  <a:schemeClr val="accent4"/>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19</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10</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11</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14</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3394643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18</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2025/3/3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2025/3/3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2025/3/3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3"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3"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2025/3/3</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3.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20"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2025</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1</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1</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70415" y="4457185"/>
            <a:ext cx="8123758" cy="2275688"/>
          </a:xfrm>
          <a:prstGeom prst="rect">
            <a:avLst/>
          </a:prstGeom>
          <a:noFill/>
        </p:spPr>
        <p:txBody>
          <a:bodyPr wrap="square" rtlCol="0">
            <a:spAutoFit/>
          </a:bodyPr>
          <a:lstStyle/>
          <a:p>
            <a:pPr indent="266700">
              <a:lnSpc>
                <a:spcPct val="15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月，全国二手车交易量较去年同期出现了较为明显的下降，各区域交易量均有不同程度的下滑。其中，华北、华东和中南地区的下降最为显著，降幅均超过了</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。东北和西北两个地区降幅相对较小。</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华东地区二手车交易量为</a:t>
            </a:r>
            <a:r>
              <a:rPr lang="en-US" altLang="zh-CN" sz="1200" dirty="0">
                <a:latin typeface="微软雅黑" panose="020B0503020204020204" pitchFamily="34" charset="-122"/>
                <a:ea typeface="微软雅黑" panose="020B0503020204020204" pitchFamily="34" charset="-122"/>
              </a:rPr>
              <a:t>40.48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15.1%</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7.2</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中南地区二手车交易量为</a:t>
            </a:r>
            <a:r>
              <a:rPr lang="en-US" altLang="zh-CN" sz="1200" dirty="0">
                <a:latin typeface="微软雅黑" panose="020B0503020204020204" pitchFamily="34" charset="-122"/>
                <a:ea typeface="微软雅黑" panose="020B0503020204020204" pitchFamily="34" charset="-122"/>
              </a:rPr>
              <a:t>42.31</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17.06%</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8.7</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华北地区二手车交易量为</a:t>
            </a:r>
            <a:r>
              <a:rPr lang="en-US" altLang="zh-CN" sz="1200" dirty="0">
                <a:latin typeface="微软雅黑" panose="020B0503020204020204" pitchFamily="34" charset="-122"/>
                <a:ea typeface="微软雅黑" panose="020B0503020204020204" pitchFamily="34" charset="-122"/>
              </a:rPr>
              <a:t>19.78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16.98%</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4.05</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西南地区二手车交易量为</a:t>
            </a:r>
            <a:r>
              <a:rPr lang="en-US" altLang="zh-CN" sz="1200" dirty="0">
                <a:latin typeface="微软雅黑" panose="020B0503020204020204" pitchFamily="34" charset="-122"/>
                <a:ea typeface="微软雅黑" panose="020B0503020204020204" pitchFamily="34" charset="-122"/>
              </a:rPr>
              <a:t>24.49</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9.19%</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2.48</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东北地区二手车交易量为</a:t>
            </a:r>
            <a:r>
              <a:rPr lang="en-US" altLang="zh-CN" sz="1200" dirty="0">
                <a:latin typeface="微软雅黑" panose="020B0503020204020204" pitchFamily="34" charset="-122"/>
                <a:ea typeface="微软雅黑" panose="020B0503020204020204" pitchFamily="34" charset="-122"/>
              </a:rPr>
              <a:t>10.68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2.43%</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0.27</a:t>
            </a:r>
            <a:r>
              <a:rPr lang="zh-CN" altLang="en-US" sz="1200" dirty="0">
                <a:latin typeface="微软雅黑" panose="020B0503020204020204" pitchFamily="34" charset="-122"/>
                <a:ea typeface="微软雅黑" panose="020B0503020204020204" pitchFamily="34" charset="-122"/>
              </a:rPr>
              <a:t>万辆。</a:t>
            </a:r>
          </a:p>
          <a:p>
            <a:pPr indent="266700">
              <a:lnSpc>
                <a:spcPct val="150000"/>
              </a:lnSpc>
            </a:pPr>
            <a:r>
              <a:rPr lang="zh-CN" altLang="en-US" sz="1200" dirty="0">
                <a:latin typeface="微软雅黑" panose="020B0503020204020204" pitchFamily="34" charset="-122"/>
                <a:ea typeface="微软雅黑" panose="020B0503020204020204" pitchFamily="34" charset="-122"/>
              </a:rPr>
              <a:t>西北地区二手车交易量为</a:t>
            </a:r>
            <a:r>
              <a:rPr lang="en-US" altLang="zh-CN" sz="1200" dirty="0">
                <a:latin typeface="微软雅黑" panose="020B0503020204020204" pitchFamily="34" charset="-122"/>
                <a:ea typeface="微软雅黑" panose="020B0503020204020204" pitchFamily="34" charset="-122"/>
              </a:rPr>
              <a:t>8.38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，交易量较去年同期减少了</a:t>
            </a:r>
            <a:r>
              <a:rPr lang="en-US" altLang="zh-CN" sz="1200" dirty="0">
                <a:latin typeface="微软雅黑" panose="020B0503020204020204" pitchFamily="34" charset="-122"/>
                <a:ea typeface="微软雅黑" panose="020B0503020204020204" pitchFamily="34" charset="-122"/>
              </a:rPr>
              <a:t>0.02</a:t>
            </a:r>
            <a:r>
              <a:rPr lang="zh-CN" altLang="en-US" sz="1200" dirty="0">
                <a:latin typeface="微软雅黑" panose="020B0503020204020204" pitchFamily="34" charset="-122"/>
                <a:ea typeface="微软雅黑" panose="020B0503020204020204" pitchFamily="34" charset="-122"/>
              </a:rPr>
              <a:t>万辆。</a:t>
            </a:r>
          </a:p>
        </p:txBody>
      </p:sp>
      <p:grpSp>
        <p:nvGrpSpPr>
          <p:cNvPr id="6" name="组合 5">
            <a:extLst>
              <a:ext uri="{FF2B5EF4-FFF2-40B4-BE49-F238E27FC236}">
                <a16:creationId xmlns:a16="http://schemas.microsoft.com/office/drawing/2014/main" id="{B241F195-2E87-4B82-A74C-26031BEBE82D}"/>
              </a:ext>
            </a:extLst>
          </p:cNvPr>
          <p:cNvGrpSpPr/>
          <p:nvPr/>
        </p:nvGrpSpPr>
        <p:grpSpPr>
          <a:xfrm>
            <a:off x="643805" y="1311729"/>
            <a:ext cx="3683860" cy="2859098"/>
            <a:chOff x="0" y="8357"/>
            <a:chExt cx="3726374" cy="2831255"/>
          </a:xfrm>
        </p:grpSpPr>
        <p:grpSp>
          <p:nvGrpSpPr>
            <p:cNvPr id="7" name="组合 6">
              <a:extLst>
                <a:ext uri="{FF2B5EF4-FFF2-40B4-BE49-F238E27FC236}">
                  <a16:creationId xmlns:a16="http://schemas.microsoft.com/office/drawing/2014/main" id="{6433C416-7318-495D-B19D-68BA068B51F2}"/>
                </a:ext>
              </a:extLst>
            </p:cNvPr>
            <p:cNvGrpSpPr/>
            <p:nvPr/>
          </p:nvGrpSpPr>
          <p:grpSpPr>
            <a:xfrm>
              <a:off x="0" y="8357"/>
              <a:ext cx="3726374" cy="2831255"/>
              <a:chOff x="0" y="8357"/>
              <a:chExt cx="7358653" cy="5741611"/>
            </a:xfrm>
          </p:grpSpPr>
          <p:sp>
            <p:nvSpPr>
              <p:cNvPr id="23" name="江西">
                <a:extLst>
                  <a:ext uri="{FF2B5EF4-FFF2-40B4-BE49-F238E27FC236}">
                    <a16:creationId xmlns:a16="http://schemas.microsoft.com/office/drawing/2014/main" id="{CCC5472E-9E8F-433B-910B-A754F6405E67}"/>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黑龙江">
                <a:extLst>
                  <a:ext uri="{FF2B5EF4-FFF2-40B4-BE49-F238E27FC236}">
                    <a16:creationId xmlns:a16="http://schemas.microsoft.com/office/drawing/2014/main" id="{18DF3068-A621-43C0-AA1B-453D0827B84A}"/>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湖北">
                <a:extLst>
                  <a:ext uri="{FF2B5EF4-FFF2-40B4-BE49-F238E27FC236}">
                    <a16:creationId xmlns:a16="http://schemas.microsoft.com/office/drawing/2014/main" id="{717304A6-CA42-48F9-9C1A-55DDFF265A62}"/>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东">
                <a:extLst>
                  <a:ext uri="{FF2B5EF4-FFF2-40B4-BE49-F238E27FC236}">
                    <a16:creationId xmlns:a16="http://schemas.microsoft.com/office/drawing/2014/main" id="{9D75EB38-ACBB-48FF-BF5A-729F5B062FDA}"/>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安徽">
                <a:extLst>
                  <a:ext uri="{FF2B5EF4-FFF2-40B4-BE49-F238E27FC236}">
                    <a16:creationId xmlns:a16="http://schemas.microsoft.com/office/drawing/2014/main" id="{7701B117-A838-49AA-A528-FC00AA5BA7C4}"/>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山西">
                <a:extLst>
                  <a:ext uri="{FF2B5EF4-FFF2-40B4-BE49-F238E27FC236}">
                    <a16:creationId xmlns:a16="http://schemas.microsoft.com/office/drawing/2014/main" id="{4A3FB448-8DC3-4962-BBBD-90FACB733F5C}"/>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吉林">
                <a:extLst>
                  <a:ext uri="{FF2B5EF4-FFF2-40B4-BE49-F238E27FC236}">
                    <a16:creationId xmlns:a16="http://schemas.microsoft.com/office/drawing/2014/main" id="{B6EC4CC6-5A99-43F9-8937-B94802BD59B1}"/>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湖南">
                <a:extLst>
                  <a:ext uri="{FF2B5EF4-FFF2-40B4-BE49-F238E27FC236}">
                    <a16:creationId xmlns:a16="http://schemas.microsoft.com/office/drawing/2014/main" id="{DA567309-F1A9-4CB2-90FD-FA1EA7A72F4C}"/>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江苏">
                <a:extLst>
                  <a:ext uri="{FF2B5EF4-FFF2-40B4-BE49-F238E27FC236}">
                    <a16:creationId xmlns:a16="http://schemas.microsoft.com/office/drawing/2014/main" id="{46E36D8A-7C1D-4753-A793-420836C2673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福建">
                <a:extLst>
                  <a:ext uri="{FF2B5EF4-FFF2-40B4-BE49-F238E27FC236}">
                    <a16:creationId xmlns:a16="http://schemas.microsoft.com/office/drawing/2014/main" id="{F00B3DE0-583E-4034-99F6-332DED564188}"/>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河南">
                <a:extLst>
                  <a:ext uri="{FF2B5EF4-FFF2-40B4-BE49-F238E27FC236}">
                    <a16:creationId xmlns:a16="http://schemas.microsoft.com/office/drawing/2014/main" id="{0C8EE38F-C72F-46C8-B8C2-5EE086BCD9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辽宁">
                <a:extLst>
                  <a:ext uri="{FF2B5EF4-FFF2-40B4-BE49-F238E27FC236}">
                    <a16:creationId xmlns:a16="http://schemas.microsoft.com/office/drawing/2014/main" id="{4FA8ACF2-4793-4554-9FBE-F0D90C2026C7}"/>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浙江">
                <a:extLst>
                  <a:ext uri="{FF2B5EF4-FFF2-40B4-BE49-F238E27FC236}">
                    <a16:creationId xmlns:a16="http://schemas.microsoft.com/office/drawing/2014/main" id="{C4C074C2-7959-483D-AA06-B2CCF22FCA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广东">
                <a:extLst>
                  <a:ext uri="{FF2B5EF4-FFF2-40B4-BE49-F238E27FC236}">
                    <a16:creationId xmlns:a16="http://schemas.microsoft.com/office/drawing/2014/main" id="{863FA5FD-79F8-4CFC-A298-6BDB70147E17}"/>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天津">
                <a:extLst>
                  <a:ext uri="{FF2B5EF4-FFF2-40B4-BE49-F238E27FC236}">
                    <a16:creationId xmlns:a16="http://schemas.microsoft.com/office/drawing/2014/main" id="{06082E23-EDDF-4887-878A-68D09EAA1891}"/>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北京">
                <a:extLst>
                  <a:ext uri="{FF2B5EF4-FFF2-40B4-BE49-F238E27FC236}">
                    <a16:creationId xmlns:a16="http://schemas.microsoft.com/office/drawing/2014/main" id="{EF087BC2-BEEF-4EF8-A4D6-06A5FC518E84}"/>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河北">
                <a:extLst>
                  <a:ext uri="{FF2B5EF4-FFF2-40B4-BE49-F238E27FC236}">
                    <a16:creationId xmlns:a16="http://schemas.microsoft.com/office/drawing/2014/main" id="{585BB9F0-09CE-47E5-9C3F-470DAE9A2DE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内蒙古">
                <a:extLst>
                  <a:ext uri="{FF2B5EF4-FFF2-40B4-BE49-F238E27FC236}">
                    <a16:creationId xmlns:a16="http://schemas.microsoft.com/office/drawing/2014/main" id="{3FBBAF3A-BA93-4754-979D-AD95840B8F08}"/>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陕西">
                <a:extLst>
                  <a:ext uri="{FF2B5EF4-FFF2-40B4-BE49-F238E27FC236}">
                    <a16:creationId xmlns:a16="http://schemas.microsoft.com/office/drawing/2014/main" id="{C573C854-7422-44CF-9586-39A4DDB87DDE}"/>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重庆">
                <a:extLst>
                  <a:ext uri="{FF2B5EF4-FFF2-40B4-BE49-F238E27FC236}">
                    <a16:creationId xmlns:a16="http://schemas.microsoft.com/office/drawing/2014/main" id="{93A0F82E-CE78-4713-8AB0-C78EA9106432}"/>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广西">
                <a:extLst>
                  <a:ext uri="{FF2B5EF4-FFF2-40B4-BE49-F238E27FC236}">
                    <a16:creationId xmlns:a16="http://schemas.microsoft.com/office/drawing/2014/main" id="{DAE85C95-1CD6-49DD-838D-67E8ED0422DC}"/>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云南">
                <a:extLst>
                  <a:ext uri="{FF2B5EF4-FFF2-40B4-BE49-F238E27FC236}">
                    <a16:creationId xmlns:a16="http://schemas.microsoft.com/office/drawing/2014/main" id="{B6BA4A39-FC24-4AC5-9DCC-16C5C6DE11DD}"/>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青海">
                <a:extLst>
                  <a:ext uri="{FF2B5EF4-FFF2-40B4-BE49-F238E27FC236}">
                    <a16:creationId xmlns:a16="http://schemas.microsoft.com/office/drawing/2014/main" id="{7BBE96BA-3EF5-47B1-98EC-37085B64D8F1}"/>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西藏">
                <a:extLst>
                  <a:ext uri="{FF2B5EF4-FFF2-40B4-BE49-F238E27FC236}">
                    <a16:creationId xmlns:a16="http://schemas.microsoft.com/office/drawing/2014/main" id="{5C2ECC60-4196-4E5A-BCA6-EA2FD8790AC6}"/>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新疆">
                <a:extLst>
                  <a:ext uri="{FF2B5EF4-FFF2-40B4-BE49-F238E27FC236}">
                    <a16:creationId xmlns:a16="http://schemas.microsoft.com/office/drawing/2014/main" id="{9ACA5D2B-4C75-41F4-AADB-CB2AC92B9440}"/>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宁夏">
                <a:extLst>
                  <a:ext uri="{FF2B5EF4-FFF2-40B4-BE49-F238E27FC236}">
                    <a16:creationId xmlns:a16="http://schemas.microsoft.com/office/drawing/2014/main" id="{129C6D6B-A5F1-474E-B870-72913E900E94}"/>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甘肃">
                <a:extLst>
                  <a:ext uri="{FF2B5EF4-FFF2-40B4-BE49-F238E27FC236}">
                    <a16:creationId xmlns:a16="http://schemas.microsoft.com/office/drawing/2014/main" id="{A78B3F6F-F6B9-4E28-945F-B5FE47BAF257}"/>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0" name="四川">
                <a:extLst>
                  <a:ext uri="{FF2B5EF4-FFF2-40B4-BE49-F238E27FC236}">
                    <a16:creationId xmlns:a16="http://schemas.microsoft.com/office/drawing/2014/main" id="{142859D0-95F2-4756-B96F-2D0A21A9168A}"/>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1" name="贵州">
                <a:extLst>
                  <a:ext uri="{FF2B5EF4-FFF2-40B4-BE49-F238E27FC236}">
                    <a16:creationId xmlns:a16="http://schemas.microsoft.com/office/drawing/2014/main" id="{D89E0D67-D219-4C97-9F7E-32C709D53C31}"/>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2" name="组合 51">
                <a:extLst>
                  <a:ext uri="{FF2B5EF4-FFF2-40B4-BE49-F238E27FC236}">
                    <a16:creationId xmlns:a16="http://schemas.microsoft.com/office/drawing/2014/main" id="{728E0B83-047F-46C1-B5DE-CC9F166961E2}"/>
                  </a:ext>
                </a:extLst>
              </p:cNvPr>
              <p:cNvGrpSpPr/>
              <p:nvPr/>
            </p:nvGrpSpPr>
            <p:grpSpPr>
              <a:xfrm>
                <a:off x="4893792" y="5020547"/>
                <a:ext cx="78932" cy="65777"/>
                <a:chOff x="4893792" y="5020547"/>
                <a:chExt cx="78932" cy="65777"/>
              </a:xfrm>
              <a:solidFill>
                <a:srgbClr val="0070BC"/>
              </a:solidFill>
            </p:grpSpPr>
            <p:sp>
              <p:nvSpPr>
                <p:cNvPr id="103" name="Freeform 75">
                  <a:extLst>
                    <a:ext uri="{FF2B5EF4-FFF2-40B4-BE49-F238E27FC236}">
                      <a16:creationId xmlns:a16="http://schemas.microsoft.com/office/drawing/2014/main" id="{0D043E2B-96E7-4C5C-88C5-20C98857857B}"/>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4" name="Freeform 105">
                  <a:extLst>
                    <a:ext uri="{FF2B5EF4-FFF2-40B4-BE49-F238E27FC236}">
                      <a16:creationId xmlns:a16="http://schemas.microsoft.com/office/drawing/2014/main" id="{6C8B7FD8-6EAE-4C8D-881F-85C28BED5390}"/>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3" name="台湾">
                <a:extLst>
                  <a:ext uri="{FF2B5EF4-FFF2-40B4-BE49-F238E27FC236}">
                    <a16:creationId xmlns:a16="http://schemas.microsoft.com/office/drawing/2014/main" id="{58D553A5-BB62-404F-AF0C-7F2942B94235}"/>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4" name="海南">
                <a:extLst>
                  <a:ext uri="{FF2B5EF4-FFF2-40B4-BE49-F238E27FC236}">
                    <a16:creationId xmlns:a16="http://schemas.microsoft.com/office/drawing/2014/main" id="{16F59C84-6E61-4269-B87C-AF8E2CB09235}"/>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5" name="组合 54">
                <a:extLst>
                  <a:ext uri="{FF2B5EF4-FFF2-40B4-BE49-F238E27FC236}">
                    <a16:creationId xmlns:a16="http://schemas.microsoft.com/office/drawing/2014/main" id="{607A8ECA-9A72-4260-BFD9-6C2C928699E0}"/>
                  </a:ext>
                </a:extLst>
              </p:cNvPr>
              <p:cNvGrpSpPr/>
              <p:nvPr/>
            </p:nvGrpSpPr>
            <p:grpSpPr>
              <a:xfrm>
                <a:off x="5775201" y="3468215"/>
                <a:ext cx="131554" cy="184175"/>
                <a:chOff x="5775201" y="3468215"/>
                <a:chExt cx="131554" cy="184175"/>
              </a:xfrm>
              <a:solidFill>
                <a:srgbClr val="0070BC"/>
              </a:solidFill>
            </p:grpSpPr>
            <p:grpSp>
              <p:nvGrpSpPr>
                <p:cNvPr id="98" name="组合 97">
                  <a:extLst>
                    <a:ext uri="{FF2B5EF4-FFF2-40B4-BE49-F238E27FC236}">
                      <a16:creationId xmlns:a16="http://schemas.microsoft.com/office/drawing/2014/main" id="{CB2E1698-5E25-4FA5-8D0E-01805BA47074}"/>
                    </a:ext>
                  </a:extLst>
                </p:cNvPr>
                <p:cNvGrpSpPr/>
                <p:nvPr/>
              </p:nvGrpSpPr>
              <p:grpSpPr>
                <a:xfrm>
                  <a:off x="5775201" y="3468215"/>
                  <a:ext cx="131554" cy="184175"/>
                  <a:chOff x="5775201" y="3468215"/>
                  <a:chExt cx="131554" cy="184175"/>
                </a:xfrm>
                <a:grpFill/>
              </p:grpSpPr>
              <p:sp>
                <p:nvSpPr>
                  <p:cNvPr id="100" name="上海">
                    <a:extLst>
                      <a:ext uri="{FF2B5EF4-FFF2-40B4-BE49-F238E27FC236}">
                        <a16:creationId xmlns:a16="http://schemas.microsoft.com/office/drawing/2014/main" id="{CA8D60B3-A491-4C1B-9A8F-CD0B34866288}"/>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1" name="Freeform 108">
                    <a:extLst>
                      <a:ext uri="{FF2B5EF4-FFF2-40B4-BE49-F238E27FC236}">
                        <a16:creationId xmlns:a16="http://schemas.microsoft.com/office/drawing/2014/main" id="{E9923319-A898-4863-A11B-8F95157B6FEA}"/>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02" name="Freeform 109">
                    <a:extLst>
                      <a:ext uri="{FF2B5EF4-FFF2-40B4-BE49-F238E27FC236}">
                        <a16:creationId xmlns:a16="http://schemas.microsoft.com/office/drawing/2014/main" id="{CCF36F1B-F054-4A7C-B207-09E0E52DCD4E}"/>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99" name="Freeform 110">
                  <a:extLst>
                    <a:ext uri="{FF2B5EF4-FFF2-40B4-BE49-F238E27FC236}">
                      <a16:creationId xmlns:a16="http://schemas.microsoft.com/office/drawing/2014/main" id="{9A0BD350-C53F-4187-9466-C90CC131CC95}"/>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6" name="组合 55">
                <a:extLst>
                  <a:ext uri="{FF2B5EF4-FFF2-40B4-BE49-F238E27FC236}">
                    <a16:creationId xmlns:a16="http://schemas.microsoft.com/office/drawing/2014/main" id="{A6DEB3FB-F1DB-4E46-90D9-40B131B46AAC}"/>
                  </a:ext>
                </a:extLst>
              </p:cNvPr>
              <p:cNvGrpSpPr/>
              <p:nvPr/>
            </p:nvGrpSpPr>
            <p:grpSpPr>
              <a:xfrm>
                <a:off x="1091453" y="807169"/>
                <a:ext cx="5674650" cy="4942799"/>
                <a:chOff x="1091453" y="807169"/>
                <a:chExt cx="5674650" cy="4942799"/>
              </a:xfrm>
            </p:grpSpPr>
            <p:sp>
              <p:nvSpPr>
                <p:cNvPr id="64" name="TextBox 92">
                  <a:extLst>
                    <a:ext uri="{FF2B5EF4-FFF2-40B4-BE49-F238E27FC236}">
                      <a16:creationId xmlns:a16="http://schemas.microsoft.com/office/drawing/2014/main" id="{2856025B-F948-4153-ADC6-45DEF43D0464}"/>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5" name="TextBox 93">
                  <a:extLst>
                    <a:ext uri="{FF2B5EF4-FFF2-40B4-BE49-F238E27FC236}">
                      <a16:creationId xmlns:a16="http://schemas.microsoft.com/office/drawing/2014/main" id="{F4A65DF2-45E9-4CD2-8733-A3A658DA2136}"/>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66" name="TextBox 94">
                  <a:extLst>
                    <a:ext uri="{FF2B5EF4-FFF2-40B4-BE49-F238E27FC236}">
                      <a16:creationId xmlns:a16="http://schemas.microsoft.com/office/drawing/2014/main" id="{9ACCCE06-C486-44BC-AADA-D1C5A9AEE710}"/>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67" name="TextBox 95">
                  <a:extLst>
                    <a:ext uri="{FF2B5EF4-FFF2-40B4-BE49-F238E27FC236}">
                      <a16:creationId xmlns:a16="http://schemas.microsoft.com/office/drawing/2014/main" id="{D1712B09-98F3-4575-AE1C-CD8C0CBE44AE}"/>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68" name="TextBox 96">
                  <a:extLst>
                    <a:ext uri="{FF2B5EF4-FFF2-40B4-BE49-F238E27FC236}">
                      <a16:creationId xmlns:a16="http://schemas.microsoft.com/office/drawing/2014/main" id="{7CC47BC6-2010-4DAF-84FA-B8E185BFA7BE}"/>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69" name="TextBox 98">
                  <a:extLst>
                    <a:ext uri="{FF2B5EF4-FFF2-40B4-BE49-F238E27FC236}">
                      <a16:creationId xmlns:a16="http://schemas.microsoft.com/office/drawing/2014/main" id="{9519BECE-5E79-400E-B585-1721B7646113}"/>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70" name="TextBox 99">
                  <a:extLst>
                    <a:ext uri="{FF2B5EF4-FFF2-40B4-BE49-F238E27FC236}">
                      <a16:creationId xmlns:a16="http://schemas.microsoft.com/office/drawing/2014/main" id="{C86BF6E0-D013-4B2B-A576-5250254E9E17}"/>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71" name="TextBox 100">
                  <a:extLst>
                    <a:ext uri="{FF2B5EF4-FFF2-40B4-BE49-F238E27FC236}">
                      <a16:creationId xmlns:a16="http://schemas.microsoft.com/office/drawing/2014/main" id="{EE60F655-01A0-4410-8B36-E54387EA2CA9}"/>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72" name="TextBox 101">
                  <a:extLst>
                    <a:ext uri="{FF2B5EF4-FFF2-40B4-BE49-F238E27FC236}">
                      <a16:creationId xmlns:a16="http://schemas.microsoft.com/office/drawing/2014/main" id="{95E98045-FA82-4FE0-8F71-6CB5E4700C79}"/>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73" name="TextBox 102">
                  <a:extLst>
                    <a:ext uri="{FF2B5EF4-FFF2-40B4-BE49-F238E27FC236}">
                      <a16:creationId xmlns:a16="http://schemas.microsoft.com/office/drawing/2014/main" id="{BA2E5FF9-BD2C-4201-B446-8B5DEE5FB7D3}"/>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74" name="TextBox 103">
                  <a:extLst>
                    <a:ext uri="{FF2B5EF4-FFF2-40B4-BE49-F238E27FC236}">
                      <a16:creationId xmlns:a16="http://schemas.microsoft.com/office/drawing/2014/main" id="{298E9918-99F9-46EA-BB73-9065EE3435F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75" name="TextBox 104">
                  <a:extLst>
                    <a:ext uri="{FF2B5EF4-FFF2-40B4-BE49-F238E27FC236}">
                      <a16:creationId xmlns:a16="http://schemas.microsoft.com/office/drawing/2014/main" id="{CFB25BED-5B3B-429A-A84D-72BD71089B98}"/>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76" name="TextBox 105">
                  <a:extLst>
                    <a:ext uri="{FF2B5EF4-FFF2-40B4-BE49-F238E27FC236}">
                      <a16:creationId xmlns:a16="http://schemas.microsoft.com/office/drawing/2014/main" id="{15409948-4A46-497B-8BE2-95B852F2215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77" name="TextBox 106">
                  <a:extLst>
                    <a:ext uri="{FF2B5EF4-FFF2-40B4-BE49-F238E27FC236}">
                      <a16:creationId xmlns:a16="http://schemas.microsoft.com/office/drawing/2014/main" id="{73FF01C4-2F8C-4FC0-81B4-5188A584E61D}"/>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78" name="TextBox 107">
                  <a:extLst>
                    <a:ext uri="{FF2B5EF4-FFF2-40B4-BE49-F238E27FC236}">
                      <a16:creationId xmlns:a16="http://schemas.microsoft.com/office/drawing/2014/main" id="{D435D064-19B7-4AA3-A512-161320B12B7F}"/>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79" name="TextBox 108">
                  <a:extLst>
                    <a:ext uri="{FF2B5EF4-FFF2-40B4-BE49-F238E27FC236}">
                      <a16:creationId xmlns:a16="http://schemas.microsoft.com/office/drawing/2014/main" id="{E2DCBBE7-1A8A-40C3-88CD-332DDF116F7B}"/>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80" name="TextBox 109">
                  <a:extLst>
                    <a:ext uri="{FF2B5EF4-FFF2-40B4-BE49-F238E27FC236}">
                      <a16:creationId xmlns:a16="http://schemas.microsoft.com/office/drawing/2014/main" id="{C233574D-667B-4C6C-84F6-F2FBA9EADACE}"/>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81" name="TextBox 110">
                  <a:extLst>
                    <a:ext uri="{FF2B5EF4-FFF2-40B4-BE49-F238E27FC236}">
                      <a16:creationId xmlns:a16="http://schemas.microsoft.com/office/drawing/2014/main" id="{7E38E99D-4B0F-4398-BF7E-089A67B3032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82" name="TextBox 111">
                  <a:extLst>
                    <a:ext uri="{FF2B5EF4-FFF2-40B4-BE49-F238E27FC236}">
                      <a16:creationId xmlns:a16="http://schemas.microsoft.com/office/drawing/2014/main" id="{C8AC592A-C019-4835-9B63-02346D3B3823}"/>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83" name="TextBox 112">
                  <a:extLst>
                    <a:ext uri="{FF2B5EF4-FFF2-40B4-BE49-F238E27FC236}">
                      <a16:creationId xmlns:a16="http://schemas.microsoft.com/office/drawing/2014/main" id="{C1B8E77F-43CF-4F76-AB1C-49280913CFEA}"/>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84" name="TextBox 113">
                  <a:extLst>
                    <a:ext uri="{FF2B5EF4-FFF2-40B4-BE49-F238E27FC236}">
                      <a16:creationId xmlns:a16="http://schemas.microsoft.com/office/drawing/2014/main" id="{F5385FA3-AEBF-40DF-8CEC-22A1B8CE7738}"/>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85" name="TextBox 114">
                  <a:extLst>
                    <a:ext uri="{FF2B5EF4-FFF2-40B4-BE49-F238E27FC236}">
                      <a16:creationId xmlns:a16="http://schemas.microsoft.com/office/drawing/2014/main" id="{0292EC15-750F-4CA1-AB0B-1DB81F688B71}"/>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86" name="TextBox 115">
                  <a:extLst>
                    <a:ext uri="{FF2B5EF4-FFF2-40B4-BE49-F238E27FC236}">
                      <a16:creationId xmlns:a16="http://schemas.microsoft.com/office/drawing/2014/main" id="{3B25DB86-852D-4CDD-81C0-8350D6107240}"/>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87" name="TextBox 116">
                  <a:extLst>
                    <a:ext uri="{FF2B5EF4-FFF2-40B4-BE49-F238E27FC236}">
                      <a16:creationId xmlns:a16="http://schemas.microsoft.com/office/drawing/2014/main" id="{407F1CF3-7D00-45A9-B703-4B4C12FB7DE2}"/>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88" name="TextBox 117">
                  <a:extLst>
                    <a:ext uri="{FF2B5EF4-FFF2-40B4-BE49-F238E27FC236}">
                      <a16:creationId xmlns:a16="http://schemas.microsoft.com/office/drawing/2014/main" id="{A7032DA3-7B93-47B4-96F3-3BB08B094F02}"/>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89" name="TextBox 118">
                  <a:extLst>
                    <a:ext uri="{FF2B5EF4-FFF2-40B4-BE49-F238E27FC236}">
                      <a16:creationId xmlns:a16="http://schemas.microsoft.com/office/drawing/2014/main" id="{BC8EB489-CA83-418F-A7AE-9DA9EE35A19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90" name="TextBox 119">
                  <a:extLst>
                    <a:ext uri="{FF2B5EF4-FFF2-40B4-BE49-F238E27FC236}">
                      <a16:creationId xmlns:a16="http://schemas.microsoft.com/office/drawing/2014/main" id="{3FFECF97-A755-4268-B5B7-E09D6CE5136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91" name="TextBox 120">
                  <a:extLst>
                    <a:ext uri="{FF2B5EF4-FFF2-40B4-BE49-F238E27FC236}">
                      <a16:creationId xmlns:a16="http://schemas.microsoft.com/office/drawing/2014/main" id="{28CCA528-1E88-404D-9857-FC859CF80848}"/>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92" name="TextBox 121">
                  <a:extLst>
                    <a:ext uri="{FF2B5EF4-FFF2-40B4-BE49-F238E27FC236}">
                      <a16:creationId xmlns:a16="http://schemas.microsoft.com/office/drawing/2014/main" id="{6D47C479-A78B-467D-83F3-71287C38B28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93" name="TextBox 122">
                  <a:extLst>
                    <a:ext uri="{FF2B5EF4-FFF2-40B4-BE49-F238E27FC236}">
                      <a16:creationId xmlns:a16="http://schemas.microsoft.com/office/drawing/2014/main" id="{F1EE4565-0220-4BED-8878-637FB54F53F4}"/>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94" name="TextBox 123">
                  <a:extLst>
                    <a:ext uri="{FF2B5EF4-FFF2-40B4-BE49-F238E27FC236}">
                      <a16:creationId xmlns:a16="http://schemas.microsoft.com/office/drawing/2014/main" id="{7FE49E03-E5BA-4FF9-B271-00AB4F5A1ECC}"/>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95" name="TextBox 124">
                  <a:extLst>
                    <a:ext uri="{FF2B5EF4-FFF2-40B4-BE49-F238E27FC236}">
                      <a16:creationId xmlns:a16="http://schemas.microsoft.com/office/drawing/2014/main" id="{AC7E6E6D-CD3E-44A3-974D-30622A6AABB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96" name="TextBox 125">
                  <a:extLst>
                    <a:ext uri="{FF2B5EF4-FFF2-40B4-BE49-F238E27FC236}">
                      <a16:creationId xmlns:a16="http://schemas.microsoft.com/office/drawing/2014/main" id="{37FFCD33-A10E-474B-9B73-BCD10393971C}"/>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97" name="TextBox 97">
                  <a:extLst>
                    <a:ext uri="{FF2B5EF4-FFF2-40B4-BE49-F238E27FC236}">
                      <a16:creationId xmlns:a16="http://schemas.microsoft.com/office/drawing/2014/main" id="{E71C6F97-3C5A-4016-BF21-0E7B72DE0B3E}"/>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7" name="TextBox 128">
                <a:extLst>
                  <a:ext uri="{FF2B5EF4-FFF2-40B4-BE49-F238E27FC236}">
                    <a16:creationId xmlns:a16="http://schemas.microsoft.com/office/drawing/2014/main" id="{694DDF8C-B4C1-4FF5-9654-382443B39111}"/>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8" name="任意多边形 52">
                <a:extLst>
                  <a:ext uri="{FF2B5EF4-FFF2-40B4-BE49-F238E27FC236}">
                    <a16:creationId xmlns:a16="http://schemas.microsoft.com/office/drawing/2014/main" id="{2867D766-BAF4-48F5-9F14-F59BF2F95245}"/>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9" name="南海诸岛">
                <a:extLst>
                  <a:ext uri="{FF2B5EF4-FFF2-40B4-BE49-F238E27FC236}">
                    <a16:creationId xmlns:a16="http://schemas.microsoft.com/office/drawing/2014/main" id="{20CB9498-CA6C-438D-BB9A-EDC259B2FFD5}"/>
                  </a:ext>
                </a:extLst>
              </p:cNvPr>
              <p:cNvGrpSpPr/>
              <p:nvPr/>
            </p:nvGrpSpPr>
            <p:grpSpPr>
              <a:xfrm>
                <a:off x="6452200" y="4518540"/>
                <a:ext cx="906453" cy="1148563"/>
                <a:chOff x="6452200" y="4518540"/>
                <a:chExt cx="906453" cy="1148563"/>
              </a:xfrm>
            </p:grpSpPr>
            <p:pic>
              <p:nvPicPr>
                <p:cNvPr id="60" name="图片 59">
                  <a:extLst>
                    <a:ext uri="{FF2B5EF4-FFF2-40B4-BE49-F238E27FC236}">
                      <a16:creationId xmlns:a16="http://schemas.microsoft.com/office/drawing/2014/main" id="{4150D78E-AD3A-4BFE-9738-4C102B1178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61" name="矩形 60">
                  <a:extLst>
                    <a:ext uri="{FF2B5EF4-FFF2-40B4-BE49-F238E27FC236}">
                      <a16:creationId xmlns:a16="http://schemas.microsoft.com/office/drawing/2014/main" id="{5FFA25C6-8AD6-4B8C-B959-8EC7472F007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2" name="矩形 61">
                  <a:extLst>
                    <a:ext uri="{FF2B5EF4-FFF2-40B4-BE49-F238E27FC236}">
                      <a16:creationId xmlns:a16="http://schemas.microsoft.com/office/drawing/2014/main" id="{29ECC1CA-58A5-4865-8BA2-E4C764B03ACC}"/>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3" name="TextBox 56">
                  <a:extLst>
                    <a:ext uri="{FF2B5EF4-FFF2-40B4-BE49-F238E27FC236}">
                      <a16:creationId xmlns:a16="http://schemas.microsoft.com/office/drawing/2014/main" id="{FC232DA3-069E-421C-AAC2-223C0CA33F55}"/>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8" name="组合 7">
              <a:extLst>
                <a:ext uri="{FF2B5EF4-FFF2-40B4-BE49-F238E27FC236}">
                  <a16:creationId xmlns:a16="http://schemas.microsoft.com/office/drawing/2014/main" id="{4F374475-7904-4E48-9F2E-E13B9901CD2E}"/>
                </a:ext>
              </a:extLst>
            </p:cNvPr>
            <p:cNvGrpSpPr/>
            <p:nvPr/>
          </p:nvGrpSpPr>
          <p:grpSpPr>
            <a:xfrm>
              <a:off x="202272" y="2113975"/>
              <a:ext cx="413931" cy="597951"/>
              <a:chOff x="202272" y="2113975"/>
              <a:chExt cx="352492" cy="565885"/>
            </a:xfrm>
          </p:grpSpPr>
          <p:grpSp>
            <p:nvGrpSpPr>
              <p:cNvPr id="9" name="组合 8">
                <a:extLst>
                  <a:ext uri="{FF2B5EF4-FFF2-40B4-BE49-F238E27FC236}">
                    <a16:creationId xmlns:a16="http://schemas.microsoft.com/office/drawing/2014/main" id="{BCB41CAB-EAB6-4699-B363-EF9DDF612EAC}"/>
                  </a:ext>
                </a:extLst>
              </p:cNvPr>
              <p:cNvGrpSpPr/>
              <p:nvPr/>
            </p:nvGrpSpPr>
            <p:grpSpPr>
              <a:xfrm>
                <a:off x="202272" y="2161307"/>
                <a:ext cx="90694" cy="448364"/>
                <a:chOff x="202272" y="2161307"/>
                <a:chExt cx="90694" cy="448364"/>
              </a:xfrm>
            </p:grpSpPr>
            <p:sp>
              <p:nvSpPr>
                <p:cNvPr id="17" name="矩形 16">
                  <a:extLst>
                    <a:ext uri="{FF2B5EF4-FFF2-40B4-BE49-F238E27FC236}">
                      <a16:creationId xmlns:a16="http://schemas.microsoft.com/office/drawing/2014/main" id="{99C3E438-4144-49C3-BA61-D81664D41C59}"/>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30A63531-129D-40E5-A949-658A7CF41FA7}"/>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59A77847-D3E2-4E8D-8333-037A97AFC82B}"/>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327F6DEF-68FF-4BB3-9C53-7AD948A12BB9}"/>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1" name="矩形 20">
                  <a:extLst>
                    <a:ext uri="{FF2B5EF4-FFF2-40B4-BE49-F238E27FC236}">
                      <a16:creationId xmlns:a16="http://schemas.microsoft.com/office/drawing/2014/main" id="{B8530AC1-1FEB-49D5-BF11-6EFBB246F867}"/>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2" name="矩形 21">
                  <a:extLst>
                    <a:ext uri="{FF2B5EF4-FFF2-40B4-BE49-F238E27FC236}">
                      <a16:creationId xmlns:a16="http://schemas.microsoft.com/office/drawing/2014/main" id="{36613258-465E-45C5-960F-C4316591CCC0}"/>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0" name="组合 9">
                <a:extLst>
                  <a:ext uri="{FF2B5EF4-FFF2-40B4-BE49-F238E27FC236}">
                    <a16:creationId xmlns:a16="http://schemas.microsoft.com/office/drawing/2014/main" id="{33263C0B-6EA0-4BAF-9E73-3C57C3FADCD4}"/>
                  </a:ext>
                </a:extLst>
              </p:cNvPr>
              <p:cNvGrpSpPr/>
              <p:nvPr/>
            </p:nvGrpSpPr>
            <p:grpSpPr>
              <a:xfrm>
                <a:off x="238515" y="2113975"/>
                <a:ext cx="316249" cy="565885"/>
                <a:chOff x="238515" y="2113975"/>
                <a:chExt cx="316249" cy="565885"/>
              </a:xfrm>
            </p:grpSpPr>
            <p:sp>
              <p:nvSpPr>
                <p:cNvPr id="11" name="文本框 103">
                  <a:extLst>
                    <a:ext uri="{FF2B5EF4-FFF2-40B4-BE49-F238E27FC236}">
                      <a16:creationId xmlns:a16="http://schemas.microsoft.com/office/drawing/2014/main" id="{4F32B736-2FCA-4728-AD27-03B31A59D13E}"/>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 name="文本框 105">
                  <a:extLst>
                    <a:ext uri="{FF2B5EF4-FFF2-40B4-BE49-F238E27FC236}">
                      <a16:creationId xmlns:a16="http://schemas.microsoft.com/office/drawing/2014/main" id="{CF14D6EE-1DBD-4FB9-9778-81E2B6809EEA}"/>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3" name="文本框 107">
                  <a:extLst>
                    <a:ext uri="{FF2B5EF4-FFF2-40B4-BE49-F238E27FC236}">
                      <a16:creationId xmlns:a16="http://schemas.microsoft.com/office/drawing/2014/main" id="{A58EE1C0-D1AF-4E1E-8E2A-BA7DCCB01CF3}"/>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4" name="文本框 109">
                  <a:extLst>
                    <a:ext uri="{FF2B5EF4-FFF2-40B4-BE49-F238E27FC236}">
                      <a16:creationId xmlns:a16="http://schemas.microsoft.com/office/drawing/2014/main" id="{DF538F4A-38F4-4D7A-BAC3-105B0318AD9D}"/>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5" name="文本框 111">
                  <a:extLst>
                    <a:ext uri="{FF2B5EF4-FFF2-40B4-BE49-F238E27FC236}">
                      <a16:creationId xmlns:a16="http://schemas.microsoft.com/office/drawing/2014/main" id="{CAF4C261-1A26-44DE-B106-40B8F443D4FA}"/>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6" name="文本框 113">
                  <a:extLst>
                    <a:ext uri="{FF2B5EF4-FFF2-40B4-BE49-F238E27FC236}">
                      <a16:creationId xmlns:a16="http://schemas.microsoft.com/office/drawing/2014/main" id="{2E5A4533-EEAF-4755-A9E3-72FB267DECAF}"/>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5" name="图表 104">
            <a:extLst>
              <a:ext uri="{FF2B5EF4-FFF2-40B4-BE49-F238E27FC236}">
                <a16:creationId xmlns:a16="http://schemas.microsoft.com/office/drawing/2014/main" id="{99C32EA4-AE95-4249-A0C5-40CF51D563BA}"/>
              </a:ext>
            </a:extLst>
          </p:cNvPr>
          <p:cNvGraphicFramePr>
            <a:graphicFrameLocks/>
          </p:cNvGraphicFramePr>
          <p:nvPr>
            <p:extLst>
              <p:ext uri="{D42A27DB-BD31-4B8C-83A1-F6EECF244321}">
                <p14:modId xmlns:p14="http://schemas.microsoft.com/office/powerpoint/2010/main" val="2744072531"/>
              </p:ext>
            </p:extLst>
          </p:nvPr>
        </p:nvGraphicFramePr>
        <p:xfrm>
          <a:off x="4518121" y="1534784"/>
          <a:ext cx="4377930" cy="268031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0578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2025</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569305" y="5572190"/>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月份，二手车交易均价，较</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月增长了</a:t>
            </a:r>
            <a:r>
              <a:rPr lang="en-US" altLang="zh-CN" sz="1400" dirty="0">
                <a:latin typeface="微软雅黑" panose="020B0503020204020204" pitchFamily="34" charset="-122"/>
                <a:ea typeface="微软雅黑" panose="020B0503020204020204" pitchFamily="34" charset="-122"/>
              </a:rPr>
              <a:t>0.28</a:t>
            </a:r>
            <a:r>
              <a:rPr lang="zh-CN" altLang="en-US" sz="1400" dirty="0">
                <a:latin typeface="微软雅黑" panose="020B0503020204020204" pitchFamily="34" charset="-122"/>
                <a:ea typeface="微软雅黑" panose="020B0503020204020204" pitchFamily="34" charset="-122"/>
              </a:rPr>
              <a:t>万元，较去年同期下降了</a:t>
            </a:r>
            <a:r>
              <a:rPr lang="en-US" altLang="zh-CN" sz="1400" dirty="0">
                <a:latin typeface="微软雅黑" panose="020B0503020204020204" pitchFamily="34" charset="-122"/>
                <a:ea typeface="微软雅黑" panose="020B0503020204020204" pitchFamily="34" charset="-122"/>
              </a:rPr>
              <a:t>0.06</a:t>
            </a:r>
            <a:r>
              <a:rPr lang="zh-CN" altLang="en-US" sz="1400" dirty="0">
                <a:latin typeface="微软雅黑" panose="020B0503020204020204" pitchFamily="34" charset="-122"/>
                <a:ea typeface="微软雅黑" panose="020B0503020204020204" pitchFamily="34" charset="-122"/>
              </a:rPr>
              <a:t>万元。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721243059"/>
              </p:ext>
            </p:extLst>
          </p:nvPr>
        </p:nvGraphicFramePr>
        <p:xfrm>
          <a:off x="195262" y="1097104"/>
          <a:ext cx="8753476" cy="43719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1</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月度交易趋势</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55005" y="4979188"/>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9.08</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月份下降了</a:t>
            </a:r>
            <a:r>
              <a:rPr lang="en-US" altLang="zh-CN" sz="1400" dirty="0">
                <a:latin typeface="微软雅黑" panose="020B0503020204020204" pitchFamily="34" charset="-122"/>
                <a:ea typeface="微软雅黑" panose="020B0503020204020204" pitchFamily="34" charset="-122"/>
              </a:rPr>
              <a:t>26.6%</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481273240"/>
              </p:ext>
            </p:extLst>
          </p:nvPr>
        </p:nvGraphicFramePr>
        <p:xfrm>
          <a:off x="301667" y="1235853"/>
          <a:ext cx="8769263" cy="32316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46559" y="4546009"/>
            <a:ext cx="8342984" cy="1398396"/>
          </a:xfrm>
          <a:prstGeom prst="rect">
            <a:avLst/>
          </a:prstGeom>
          <a:noFill/>
        </p:spPr>
        <p:txBody>
          <a:bodyPr wrap="square" rtlCol="0">
            <a:spAutoFit/>
          </a:bodyPr>
          <a:lstStyle/>
          <a:p>
            <a:pPr marL="0" marR="0" lvl="1" indent="0" algn="l" defTabSz="914400" rtl="0" eaLnBrk="1" fontAlgn="auto" latinLnBrk="0" hangingPunct="1">
              <a:lnSpc>
                <a:spcPct val="200000"/>
              </a:lnSpc>
              <a:spcBef>
                <a:spcPts val="0"/>
              </a:spcBef>
              <a:spcAft>
                <a:spcPts val="0"/>
              </a:spcAft>
              <a:buClrTx/>
              <a:buSzTx/>
              <a:buFontTx/>
              <a:buNone/>
              <a:tabLst/>
              <a:defRPr/>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月，新能源乘用车中；</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16.5%</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同比下降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lang="en-US" altLang="zh-CN" sz="1100" dirty="0">
                <a:latin typeface="微软雅黑" panose="020B0503020204020204" pitchFamily="34" charset="-122"/>
                <a:ea typeface="微软雅黑" panose="020B0503020204020204" pitchFamily="34" charset="-122"/>
              </a:rPr>
              <a:t>6.9</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100" dirty="0">
                <a:latin typeface="微软雅黑" panose="020B0503020204020204" pitchFamily="34" charset="-122"/>
                <a:ea typeface="微软雅黑" panose="020B0503020204020204" pitchFamily="34" charset="-122"/>
              </a:rPr>
              <a:t>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22.9%</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lang="en-US" altLang="zh-CN" sz="1100" dirty="0">
                <a:latin typeface="微软雅黑" panose="020B0503020204020204" pitchFamily="34" charset="-122"/>
                <a:ea typeface="微软雅黑" panose="020B0503020204020204" pitchFamily="34" charset="-122"/>
              </a:rPr>
              <a:t>1.6</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lang="en-US" altLang="zh-CN" sz="1100" dirty="0">
                <a:latin typeface="微软雅黑" panose="020B0503020204020204" pitchFamily="34" charset="-122"/>
                <a:ea typeface="微软雅黑" panose="020B0503020204020204" pitchFamily="34" charset="-122"/>
              </a:rPr>
              <a:t>10.8</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lang="en-US" altLang="zh-CN" sz="1100" dirty="0">
                <a:latin typeface="微软雅黑" panose="020B0503020204020204" pitchFamily="34" charset="-122"/>
                <a:ea typeface="微软雅黑" panose="020B0503020204020204" pitchFamily="34" charset="-122"/>
              </a:rPr>
              <a:t>2.8</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级车型占</a:t>
            </a:r>
            <a:r>
              <a:rPr lang="en-US" altLang="zh-CN" sz="1100" dirty="0">
                <a:latin typeface="微软雅黑" panose="020B0503020204020204" pitchFamily="34" charset="-122"/>
                <a:ea typeface="微软雅黑" panose="020B0503020204020204" pitchFamily="34" charset="-122"/>
              </a:rPr>
              <a:t>4.2</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MPV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7.7%</a:t>
            </a:r>
            <a:r>
              <a:rPr lang="zh-CN" altLang="en-US" sz="1100" dirty="0">
                <a:latin typeface="微软雅黑" panose="020B0503020204020204" pitchFamily="34" charset="-122"/>
                <a:ea typeface="微软雅黑" panose="020B0503020204020204" pitchFamily="34" charset="-122"/>
              </a:rPr>
              <a:t>；</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SUV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车型占</a:t>
            </a:r>
            <a:r>
              <a:rPr lang="en-US" altLang="zh-CN" sz="1100" dirty="0">
                <a:latin typeface="微软雅黑" panose="020B0503020204020204" pitchFamily="34" charset="-122"/>
                <a:ea typeface="微软雅黑" panose="020B0503020204020204" pitchFamily="34" charset="-122"/>
              </a:rPr>
              <a:t>27.5</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4.8%</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100" dirty="0">
              <a:latin typeface="微软雅黑" panose="020B0503020204020204" pitchFamily="34" charset="-122"/>
              <a:ea typeface="微软雅黑" panose="020B0503020204020204" pitchFamily="34" charset="-122"/>
            </a:endParaRPr>
          </a:p>
          <a:p>
            <a:pPr marL="0" marR="0" lvl="1" indent="0" algn="l" defTabSz="914400" rtl="0" eaLnBrk="1" fontAlgn="auto" latinLnBrk="0" hangingPunct="1">
              <a:lnSpc>
                <a:spcPct val="20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月份，新能源二手车交易中，</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级以及</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SUV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车型的份额较去年同期有比较明显的下降，</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级和</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MPV</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车型增长较为明显。</a:t>
            </a:r>
            <a:endParaRPr kumimoji="0" lang="zh-CN" altLang="en-US" sz="1100" b="0" i="0" u="none" strike="noStrike" kern="1200" cap="none" spc="0" normalizeH="0" baseline="0" noProof="0" dirty="0">
              <a:ln>
                <a:noFill/>
              </a:ln>
              <a:effectLst/>
              <a:uLnTx/>
              <a:uFillTx/>
              <a:latin typeface="Calibri"/>
              <a:ea typeface="宋体" panose="02010600030101010101" pitchFamily="2" charset="-122"/>
              <a:cs typeface="+mn-cs"/>
            </a:endParaRPr>
          </a:p>
        </p:txBody>
      </p:sp>
      <p:grpSp>
        <p:nvGrpSpPr>
          <p:cNvPr id="5" name="组合 4">
            <a:extLst>
              <a:ext uri="{FF2B5EF4-FFF2-40B4-BE49-F238E27FC236}">
                <a16:creationId xmlns:a16="http://schemas.microsoft.com/office/drawing/2014/main" id="{00000000-0008-0000-1200-000011000000}"/>
              </a:ext>
            </a:extLst>
          </p:cNvPr>
          <p:cNvGrpSpPr/>
          <p:nvPr/>
        </p:nvGrpSpPr>
        <p:grpSpPr>
          <a:xfrm>
            <a:off x="446559" y="1195317"/>
            <a:ext cx="8296933" cy="2988846"/>
            <a:chOff x="0" y="0"/>
            <a:chExt cx="8257647" cy="3305266"/>
          </a:xfrm>
        </p:grpSpPr>
        <p:grpSp>
          <p:nvGrpSpPr>
            <p:cNvPr id="6" name="组合 5">
              <a:extLst>
                <a:ext uri="{FF2B5EF4-FFF2-40B4-BE49-F238E27FC236}">
                  <a16:creationId xmlns:a16="http://schemas.microsoft.com/office/drawing/2014/main" id="{00000000-0008-0000-1200-000012000000}"/>
                </a:ext>
              </a:extLst>
            </p:cNvPr>
            <p:cNvGrpSpPr/>
            <p:nvPr/>
          </p:nvGrpSpPr>
          <p:grpSpPr>
            <a:xfrm>
              <a:off x="0" y="526686"/>
              <a:ext cx="8257647" cy="2778580"/>
              <a:chOff x="0" y="526686"/>
              <a:chExt cx="8863394" cy="2576674"/>
            </a:xfrm>
          </p:grpSpPr>
          <p:graphicFrame>
            <p:nvGraphicFramePr>
              <p:cNvPr id="9" name="图表 8">
                <a:extLst>
                  <a:ext uri="{FF2B5EF4-FFF2-40B4-BE49-F238E27FC236}">
                    <a16:creationId xmlns:a16="http://schemas.microsoft.com/office/drawing/2014/main" id="{00000000-0008-0000-1200-000015000000}"/>
                  </a:ext>
                </a:extLst>
              </p:cNvPr>
              <p:cNvGraphicFramePr/>
              <p:nvPr>
                <p:extLst>
                  <p:ext uri="{D42A27DB-BD31-4B8C-83A1-F6EECF244321}">
                    <p14:modId xmlns:p14="http://schemas.microsoft.com/office/powerpoint/2010/main" val="54839175"/>
                  </p:ext>
                </p:extLst>
              </p:nvPr>
            </p:nvGraphicFramePr>
            <p:xfrm>
              <a:off x="0" y="532270"/>
              <a:ext cx="4336610" cy="25710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a:extLst>
                  <a:ext uri="{FF2B5EF4-FFF2-40B4-BE49-F238E27FC236}">
                    <a16:creationId xmlns:a16="http://schemas.microsoft.com/office/drawing/2014/main" id="{00000000-0008-0000-1200-000016000000}"/>
                  </a:ext>
                </a:extLst>
              </p:cNvPr>
              <p:cNvGraphicFramePr/>
              <p:nvPr>
                <p:extLst>
                  <p:ext uri="{D42A27DB-BD31-4B8C-83A1-F6EECF244321}">
                    <p14:modId xmlns:p14="http://schemas.microsoft.com/office/powerpoint/2010/main" val="1633174809"/>
                  </p:ext>
                </p:extLst>
              </p:nvPr>
            </p:nvGraphicFramePr>
            <p:xfrm>
              <a:off x="4526784" y="526686"/>
              <a:ext cx="4336610" cy="2571090"/>
            </p:xfrm>
            <a:graphic>
              <a:graphicData uri="http://schemas.openxmlformats.org/drawingml/2006/chart">
                <c:chart xmlns:c="http://schemas.openxmlformats.org/drawingml/2006/chart" xmlns:r="http://schemas.openxmlformats.org/officeDocument/2006/relationships" r:id="rId4"/>
              </a:graphicData>
            </a:graphic>
          </p:graphicFrame>
        </p:grpSp>
        <p:sp>
          <p:nvSpPr>
            <p:cNvPr id="7" name="文本框 4">
              <a:extLst>
                <a:ext uri="{FF2B5EF4-FFF2-40B4-BE49-F238E27FC236}">
                  <a16:creationId xmlns:a16="http://schemas.microsoft.com/office/drawing/2014/main" id="{00000000-0008-0000-1200-000013000000}"/>
                </a:ext>
              </a:extLst>
            </p:cNvPr>
            <p:cNvSpPr txBox="1"/>
            <p:nvPr/>
          </p:nvSpPr>
          <p:spPr>
            <a:xfrm>
              <a:off x="688865" y="9748"/>
              <a:ext cx="2552487"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2025年1</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4">
              <a:extLst>
                <a:ext uri="{FF2B5EF4-FFF2-40B4-BE49-F238E27FC236}">
                  <a16:creationId xmlns:a16="http://schemas.microsoft.com/office/drawing/2014/main" id="{00000000-0008-0000-1200-000014000000}"/>
                </a:ext>
              </a:extLst>
            </p:cNvPr>
            <p:cNvSpPr txBox="1"/>
            <p:nvPr/>
          </p:nvSpPr>
          <p:spPr>
            <a:xfrm>
              <a:off x="4904683" y="0"/>
              <a:ext cx="2615819"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4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a:t>
              </a:r>
              <a:r>
                <a:rPr lang="zh-CN" altLang="en-US" sz="14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年</a:t>
              </a:r>
              <a:r>
                <a:rPr lang="en-US" altLang="zh-CN" sz="14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a:t>
              </a:r>
              <a:r>
                <a:rPr lang="zh-CN" altLang="en-US" sz="14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4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091216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502666" y="4665349"/>
            <a:ext cx="8367265" cy="1444691"/>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年的车型同比出现了较明显下降，</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年</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年以上的车型占比有所增长</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26.3%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5.8%</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13.4</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8.8%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en-US" altLang="zh-CN" sz="12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13.9</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lang="en-US" altLang="zh-CN" sz="1200" dirty="0">
                <a:latin typeface="微软雅黑" panose="020B0503020204020204" pitchFamily="34" charset="-122"/>
                <a:ea typeface="微软雅黑" panose="020B0503020204020204" pitchFamily="34" charset="-122"/>
              </a:rPr>
              <a:t>1.4%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200-00007E000000}"/>
              </a:ext>
            </a:extLst>
          </p:cNvPr>
          <p:cNvGraphicFramePr>
            <a:graphicFrameLocks/>
          </p:cNvGraphicFramePr>
          <p:nvPr>
            <p:extLst>
              <p:ext uri="{D42A27DB-BD31-4B8C-83A1-F6EECF244321}">
                <p14:modId xmlns:p14="http://schemas.microsoft.com/office/powerpoint/2010/main" val="3902479535"/>
              </p:ext>
            </p:extLst>
          </p:nvPr>
        </p:nvGraphicFramePr>
        <p:xfrm>
          <a:off x="549438" y="1181073"/>
          <a:ext cx="7948862" cy="33623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1</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306829" y="4474727"/>
            <a:ext cx="8758940" cy="1513941"/>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a:t>
            </a:r>
            <a:r>
              <a:rPr lang="zh-CN" altLang="en-US" sz="1200" dirty="0">
                <a:latin typeface="微软雅黑" panose="020B0503020204020204" pitchFamily="34" charset="-122"/>
                <a:ea typeface="微软雅黑" panose="020B0503020204020204" pitchFamily="34" charset="-122"/>
              </a:rPr>
              <a:t>万以内，</a:t>
            </a:r>
            <a:r>
              <a:rPr lang="en-US" altLang="zh-CN" sz="1200" dirty="0">
                <a:latin typeface="微软雅黑" panose="020B0503020204020204" pitchFamily="34" charset="-122"/>
                <a:ea typeface="微软雅黑" panose="020B0503020204020204" pitchFamily="34" charset="-122"/>
              </a:rPr>
              <a:t>5</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lang="en-US" altLang="zh-CN" sz="1200" dirty="0">
                <a:latin typeface="微软雅黑" panose="020B0503020204020204" pitchFamily="34" charset="-122"/>
                <a:ea typeface="微软雅黑" panose="020B0503020204020204" pitchFamily="34" charset="-122"/>
              </a:rPr>
              <a:t>8</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a:t>
            </a:r>
            <a:r>
              <a:rPr lang="zh-CN" altLang="en-US" sz="1200" dirty="0">
                <a:latin typeface="微软雅黑" panose="020B0503020204020204" pitchFamily="34" charset="-122"/>
                <a:ea typeface="微软雅黑" panose="020B0503020204020204" pitchFamily="34" charset="-122"/>
              </a:rPr>
              <a:t>较去年同期均有所下降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rPr>
              <a:t>万以内</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的新能源二手车占比增长明显</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35.1%</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2.6%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11.8%</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万以内占</a:t>
            </a:r>
            <a:r>
              <a:rPr lang="en-US" altLang="zh-CN" sz="1200" dirty="0">
                <a:latin typeface="微软雅黑" panose="020B0503020204020204" pitchFamily="34" charset="-122"/>
                <a:ea typeface="微软雅黑" panose="020B0503020204020204" pitchFamily="34" charset="-122"/>
              </a:rPr>
              <a:t>14.3%</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14.5%</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0.4%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1.6%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11.4%</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 </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万以上车型占</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0.6% </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200-000003000000}"/>
              </a:ext>
            </a:extLst>
          </p:cNvPr>
          <p:cNvGraphicFramePr>
            <a:graphicFrameLocks/>
          </p:cNvGraphicFramePr>
          <p:nvPr>
            <p:extLst>
              <p:ext uri="{D42A27DB-BD31-4B8C-83A1-F6EECF244321}">
                <p14:modId xmlns:p14="http://schemas.microsoft.com/office/powerpoint/2010/main" val="3182068168"/>
              </p:ext>
            </p:extLst>
          </p:nvPr>
        </p:nvGraphicFramePr>
        <p:xfrm>
          <a:off x="352734" y="1213623"/>
          <a:ext cx="8438531" cy="29012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28457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5" y="4959542"/>
            <a:ext cx="8127481" cy="1257414"/>
            <a:chOff x="5988844" y="1837871"/>
            <a:chExt cx="9510935" cy="1441359"/>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dirty="0">
                  <a:solidFill>
                    <a:srgbClr val="0E0F13"/>
                  </a:solidFill>
                  <a:latin typeface="微软雅黑" panose="020B0503020204020204" pitchFamily="34" charset="-122"/>
                  <a:ea typeface="微软雅黑" panose="020B0503020204020204" pitchFamily="34" charset="-122"/>
                </a:rPr>
                <a:t>2025</a:t>
              </a:r>
              <a:r>
                <a:rPr lang="zh-CN" altLang="en-US" sz="1400" b="1" dirty="0">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1</a:t>
              </a:r>
              <a:r>
                <a:rPr lang="zh-CN" altLang="en-US" sz="1400" b="1" dirty="0">
                  <a:solidFill>
                    <a:srgbClr val="0E0F13"/>
                  </a:solidFill>
                  <a:latin typeface="微软雅黑" panose="020B0503020204020204" pitchFamily="34" charset="-122"/>
                  <a:ea typeface="微软雅黑" panose="020B0503020204020204" pitchFamily="34" charset="-122"/>
                </a:rPr>
                <a:t>月跨区域流通情况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888691"/>
            </a:xfrm>
            <a:prstGeom prst="rect">
              <a:avLst/>
            </a:prstGeom>
            <a:noFill/>
          </p:spPr>
          <p:txBody>
            <a:bodyPr wrap="square">
              <a:spAutoFit/>
            </a:bodyPr>
            <a:lstStyle/>
            <a:p>
              <a:pPr indent="457200">
                <a:lnSpc>
                  <a:spcPct val="200000"/>
                </a:lnSpc>
              </a:pP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月份，二手车转籍率为</a:t>
              </a:r>
              <a:r>
                <a:rPr lang="en-US" altLang="zh-CN" sz="1200" dirty="0">
                  <a:latin typeface="微软雅黑" panose="020B0503020204020204" pitchFamily="34" charset="-122"/>
                  <a:ea typeface="微软雅黑" panose="020B0503020204020204" pitchFamily="34" charset="-122"/>
                </a:rPr>
                <a:t>28.93%</a:t>
              </a:r>
              <a:r>
                <a:rPr lang="zh-CN" altLang="en-US" sz="1200" dirty="0">
                  <a:latin typeface="微软雅黑" panose="020B0503020204020204" pitchFamily="34" charset="-122"/>
                  <a:ea typeface="微软雅黑" panose="020B0503020204020204" pitchFamily="34" charset="-122"/>
                </a:rPr>
                <a:t>，同比去年同期下降</a:t>
              </a:r>
              <a:r>
                <a:rPr lang="en-US" altLang="zh-CN" sz="1200" dirty="0">
                  <a:latin typeface="微软雅黑" panose="020B0503020204020204" pitchFamily="34" charset="-122"/>
                  <a:ea typeface="微软雅黑" panose="020B0503020204020204" pitchFamily="34" charset="-122"/>
                </a:rPr>
                <a:t>0.72%</a:t>
              </a:r>
              <a:r>
                <a:rPr lang="zh-CN" altLang="en-US" sz="1200" dirty="0">
                  <a:latin typeface="微软雅黑" panose="020B0503020204020204" pitchFamily="34" charset="-122"/>
                  <a:ea typeface="微软雅黑" panose="020B0503020204020204" pitchFamily="34" charset="-122"/>
                </a:rPr>
                <a:t>。二手车转籍总量为</a:t>
              </a:r>
              <a:r>
                <a:rPr lang="en-US" altLang="zh-CN" sz="1200" dirty="0">
                  <a:latin typeface="微软雅黑" panose="020B0503020204020204" pitchFamily="34" charset="-122"/>
                  <a:ea typeface="微软雅黑" panose="020B0503020204020204" pitchFamily="34" charset="-122"/>
                </a:rPr>
                <a:t>42.28</a:t>
              </a:r>
              <a:r>
                <a:rPr lang="zh-CN" altLang="en-US" sz="1200" dirty="0">
                  <a:latin typeface="微软雅黑" panose="020B0503020204020204" pitchFamily="34" charset="-122"/>
                  <a:ea typeface="微软雅黑" panose="020B0503020204020204" pitchFamily="34" charset="-122"/>
                </a:rPr>
                <a:t>万辆，较去年同期下降</a:t>
              </a:r>
              <a:r>
                <a:rPr lang="en-US" altLang="zh-CN" sz="1200" dirty="0">
                  <a:latin typeface="微软雅黑" panose="020B0503020204020204" pitchFamily="34" charset="-122"/>
                  <a:ea typeface="微软雅黑" panose="020B0503020204020204" pitchFamily="34" charset="-122"/>
                </a:rPr>
                <a:t>15.54%</a:t>
              </a:r>
              <a:r>
                <a:rPr lang="zh-CN" altLang="en-US" sz="1200" dirty="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2" name="图表 1">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795015850"/>
              </p:ext>
            </p:extLst>
          </p:nvPr>
        </p:nvGraphicFramePr>
        <p:xfrm>
          <a:off x="643739" y="1223008"/>
          <a:ext cx="7856512"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7203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73696" y="1387121"/>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022811187"/>
              </p:ext>
            </p:extLst>
          </p:nvPr>
        </p:nvGraphicFramePr>
        <p:xfrm>
          <a:off x="4644385" y="1849204"/>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dirty="0">
                          <a:latin typeface="+mn-ea"/>
                          <a:ea typeface="+mn-ea"/>
                        </a:rPr>
                        <a:t>转籍率</a:t>
                      </a:r>
                      <a:endParaRPr lang="en-US" altLang="zh-CN" sz="1400" dirty="0">
                        <a:latin typeface="+mn-ea"/>
                        <a:ea typeface="+mn-ea"/>
                      </a:endParaRPr>
                    </a:p>
                    <a:p>
                      <a:pPr algn="ctr"/>
                      <a:r>
                        <a:rPr lang="zh-CN" altLang="en-US" sz="1400" dirty="0">
                          <a:latin typeface="+mn-ea"/>
                          <a:ea typeface="+mn-ea"/>
                        </a:rPr>
                        <a:t>（</a:t>
                      </a:r>
                      <a:r>
                        <a:rPr lang="en-US" altLang="zh-CN" sz="1400" dirty="0">
                          <a:latin typeface="+mn-ea"/>
                          <a:ea typeface="+mn-ea"/>
                        </a:rPr>
                        <a:t>%</a:t>
                      </a:r>
                      <a:r>
                        <a:rPr lang="zh-CN" altLang="en-US" sz="1400" dirty="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37.24%</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1.57</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34.06%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0.99</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河北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32.59%</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2.56</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山东</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31.55%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3.85</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dirty="0">
                          <a:solidFill>
                            <a:srgbClr val="000000"/>
                          </a:solidFill>
                          <a:effectLst/>
                          <a:latin typeface="等线" panose="02010600030101010101" pitchFamily="2" charset="-122"/>
                          <a:ea typeface="等线" panose="02010600030101010101" pitchFamily="2" charset="-122"/>
                          <a:cs typeface="+mn-cs"/>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31.42%</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dirty="0">
                          <a:solidFill>
                            <a:srgbClr val="000000"/>
                          </a:solidFill>
                          <a:effectLst/>
                          <a:latin typeface="等线" panose="02010600030101010101" pitchFamily="2" charset="-122"/>
                          <a:ea typeface="等线" panose="02010600030101010101" pitchFamily="2" charset="-122"/>
                          <a:cs typeface="+mn-cs"/>
                        </a:rPr>
                        <a:t>3.67</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44382" y="1423276"/>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2025</a:t>
            </a:r>
            <a:r>
              <a:rPr lang="zh-CN" altLang="en-US" b="1" dirty="0">
                <a:solidFill>
                  <a:schemeClr val="bg1"/>
                </a:solidFill>
                <a:latin typeface="+mj-ea"/>
                <a:ea typeface="+mj-ea"/>
              </a:rPr>
              <a:t>年</a:t>
            </a:r>
            <a:r>
              <a:rPr lang="en-US" altLang="zh-CN" b="1" dirty="0">
                <a:solidFill>
                  <a:schemeClr val="bg1"/>
                </a:solidFill>
                <a:latin typeface="+mj-ea"/>
                <a:ea typeface="+mj-ea"/>
              </a:rPr>
              <a:t>1</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393457" y="4893053"/>
            <a:ext cx="8964904"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全国转籍比例排名前五的省份是北京、上海、河北、山东、浙江。</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具体来看北京转籍率为</a:t>
            </a:r>
            <a:r>
              <a:rPr lang="en-US" altLang="zh-CN" sz="1100" dirty="0">
                <a:latin typeface="微软雅黑" panose="020B0503020204020204" pitchFamily="34" charset="-122"/>
                <a:ea typeface="微软雅黑" panose="020B0503020204020204" pitchFamily="34" charset="-122"/>
              </a:rPr>
              <a:t>37.24%</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100" dirty="0">
                <a:latin typeface="微软雅黑" panose="020B0503020204020204" pitchFamily="34" charset="-122"/>
                <a:ea typeface="微软雅黑" panose="020B0503020204020204" pitchFamily="34" charset="-122"/>
              </a:rPr>
              <a:t>下降</a:t>
            </a:r>
            <a:r>
              <a:rPr lang="en-US" altLang="zh-CN" sz="1100" dirty="0">
                <a:latin typeface="微软雅黑" panose="020B0503020204020204" pitchFamily="34" charset="-122"/>
                <a:ea typeface="微软雅黑" panose="020B0503020204020204" pitchFamily="34" charset="-122"/>
              </a:rPr>
              <a:t>3.9%</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1.57</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lang="en-US" altLang="zh-CN" sz="1100" dirty="0">
                <a:latin typeface="微软雅黑" panose="020B0503020204020204" pitchFamily="34" charset="-122"/>
                <a:ea typeface="微软雅黑" panose="020B0503020204020204" pitchFamily="34" charset="-122"/>
              </a:rPr>
              <a:t>34.06%</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同比下降</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0.99</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河北转籍率为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32.59%</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，同比</a:t>
            </a:r>
            <a:r>
              <a:rPr lang="zh-CN" altLang="en-US" sz="1100" dirty="0">
                <a:latin typeface="微软雅黑" panose="020B0503020204020204" pitchFamily="34" charset="-122"/>
                <a:ea typeface="微软雅黑" panose="020B0503020204020204" pitchFamily="34" charset="-122"/>
              </a:rPr>
              <a:t>增长</a:t>
            </a:r>
            <a:r>
              <a:rPr lang="en-US" altLang="zh-CN" sz="1100" dirty="0">
                <a:latin typeface="微软雅黑" panose="020B0503020204020204" pitchFamily="34" charset="-122"/>
                <a:ea typeface="微软雅黑" panose="020B0503020204020204" pitchFamily="34" charset="-122"/>
              </a:rPr>
              <a:t>2.4% </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100" dirty="0">
                <a:latin typeface="微软雅黑" panose="020B0503020204020204" pitchFamily="34" charset="-122"/>
                <a:ea typeface="微软雅黑" panose="020B0503020204020204" pitchFamily="34" charset="-122"/>
              </a:rPr>
              <a:t>2.56</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山东</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31.55%</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，同比</a:t>
            </a:r>
            <a:r>
              <a:rPr lang="zh-CN" altLang="en-US" sz="1100" dirty="0">
                <a:latin typeface="微软雅黑" panose="020B0503020204020204" pitchFamily="34" charset="-122"/>
                <a:ea typeface="微软雅黑" panose="020B0503020204020204" pitchFamily="34" charset="-122"/>
              </a:rPr>
              <a:t>增长</a:t>
            </a:r>
            <a:r>
              <a:rPr lang="en-US" altLang="zh-CN" sz="1100" dirty="0">
                <a:latin typeface="微软雅黑" panose="020B0503020204020204" pitchFamily="34" charset="-122"/>
                <a:ea typeface="微软雅黑" panose="020B0503020204020204" pitchFamily="34" charset="-122"/>
              </a:rPr>
              <a:t>2% </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3.85</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31.42%</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，同比下降</a:t>
            </a:r>
            <a:r>
              <a:rPr lang="en-US" altLang="zh-CN" sz="1100" dirty="0">
                <a:latin typeface="微软雅黑" panose="020B0503020204020204" pitchFamily="34" charset="-122"/>
                <a:ea typeface="微软雅黑" panose="020B0503020204020204" pitchFamily="34" charset="-122"/>
              </a:rPr>
              <a:t>0.7% </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3.67</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100" dirty="0">
                <a:latin typeface="微软雅黑" panose="020B0503020204020204" pitchFamily="34" charset="-122"/>
                <a:ea typeface="微软雅黑" panose="020B0503020204020204" pitchFamily="34" charset="-122"/>
              </a:rPr>
              <a:t>。</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103" name="直接箭头连接符 102">
            <a:extLst>
              <a:ext uri="{FF2B5EF4-FFF2-40B4-BE49-F238E27FC236}">
                <a16:creationId xmlns:a16="http://schemas.microsoft.com/office/drawing/2014/main" id="{DB2F9F45-4112-4C64-9F52-1A01434F3D55}"/>
              </a:ext>
            </a:extLst>
          </p:cNvPr>
          <p:cNvCxnSpPr>
            <a:cxnSpLocks/>
          </p:cNvCxnSpPr>
          <p:nvPr/>
        </p:nvCxnSpPr>
        <p:spPr>
          <a:xfrm flipV="1">
            <a:off x="7150705" y="3353939"/>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33ECC575-6D22-4966-8CF6-06666023F4FC}"/>
              </a:ext>
            </a:extLst>
          </p:cNvPr>
          <p:cNvCxnSpPr>
            <a:cxnSpLocks/>
          </p:cNvCxnSpPr>
          <p:nvPr/>
        </p:nvCxnSpPr>
        <p:spPr>
          <a:xfrm>
            <a:off x="7150705" y="2572342"/>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FE0BD1AF-938D-48C2-B070-FE590FE53A24}"/>
              </a:ext>
            </a:extLst>
          </p:cNvPr>
          <p:cNvCxnSpPr>
            <a:cxnSpLocks/>
          </p:cNvCxnSpPr>
          <p:nvPr/>
        </p:nvCxnSpPr>
        <p:spPr>
          <a:xfrm flipV="1">
            <a:off x="7150705" y="3754511"/>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38073D85-B9F0-E7A0-E9C3-C8676571C754}"/>
              </a:ext>
            </a:extLst>
          </p:cNvPr>
          <p:cNvCxnSpPr>
            <a:cxnSpLocks/>
          </p:cNvCxnSpPr>
          <p:nvPr/>
        </p:nvCxnSpPr>
        <p:spPr>
          <a:xfrm>
            <a:off x="7150705" y="2948903"/>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FAE51677-4757-25B0-CAD9-8A08C2628DEF}"/>
              </a:ext>
            </a:extLst>
          </p:cNvPr>
          <p:cNvCxnSpPr>
            <a:cxnSpLocks/>
          </p:cNvCxnSpPr>
          <p:nvPr/>
        </p:nvCxnSpPr>
        <p:spPr>
          <a:xfrm>
            <a:off x="7149375" y="4103948"/>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2025</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20649" y="2498893"/>
            <a:ext cx="3681800" cy="2783519"/>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月份库存周期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26%</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1.2%</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40.2%</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0.6%</a:t>
            </a:r>
            <a:r>
              <a:rPr lang="zh-CN" altLang="en-US" sz="1200" b="1" dirty="0">
                <a:latin typeface="微软雅黑" panose="020B0503020204020204" pitchFamily="34" charset="-122"/>
                <a:ea typeface="微软雅黑" panose="020B0503020204020204" pitchFamily="34" charset="-122"/>
              </a:rPr>
              <a:t>。 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33.9%</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0.6%</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2024</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43</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月份减少了</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2" name="图表 1">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944521100"/>
              </p:ext>
            </p:extLst>
          </p:nvPr>
        </p:nvGraphicFramePr>
        <p:xfrm>
          <a:off x="374315" y="1315353"/>
          <a:ext cx="4197685" cy="4908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1056956"/>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54264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48173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31815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受春节假期的影响，本月上报数据较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月减少</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prstClr val="black"/>
                </a:solidFill>
                <a:latin typeface="微软雅黑" panose="020B0503020204020204" pitchFamily="34" charset="-122"/>
                <a:ea typeface="微软雅黑" panose="020B0503020204020204" pitchFamily="34" charset="-122"/>
              </a:rPr>
              <a:t>同期增长了</a:t>
            </a:r>
            <a:r>
              <a:rPr lang="en-US" altLang="zh-CN" sz="1100" dirty="0">
                <a:solidFill>
                  <a:prstClr val="black"/>
                </a:solidFill>
                <a:latin typeface="微软雅黑" panose="020B0503020204020204" pitchFamily="34" charset="-122"/>
                <a:ea typeface="微软雅黑" panose="020B0503020204020204" pitchFamily="34" charset="-122"/>
              </a:rPr>
              <a:t>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89%</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59%</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较</a:t>
            </a:r>
            <a:r>
              <a:rPr lang="zh-CN" altLang="en-US" sz="1100" dirty="0">
                <a:solidFill>
                  <a:schemeClr val="tx1"/>
                </a:solidFill>
                <a:latin typeface="微软雅黑" panose="020B0503020204020204" pitchFamily="34" charset="-122"/>
                <a:ea typeface="微软雅黑" panose="020B0503020204020204" pitchFamily="34" charset="-122"/>
                <a:cs typeface="+mn-cs"/>
              </a:rPr>
              <a:t>上月提升。</a:t>
            </a:r>
          </a:p>
        </p:txBody>
      </p:sp>
      <p:pic>
        <p:nvPicPr>
          <p:cNvPr id="2" name="图片 1">
            <a:extLst>
              <a:ext uri="{FF2B5EF4-FFF2-40B4-BE49-F238E27FC236}">
                <a16:creationId xmlns:a16="http://schemas.microsoft.com/office/drawing/2014/main" id="{5C990B92-ED8E-2D21-6AE2-AC7677BD731A}"/>
              </a:ext>
            </a:extLst>
          </p:cNvPr>
          <p:cNvPicPr>
            <a:picLocks noChangeAspect="1"/>
          </p:cNvPicPr>
          <p:nvPr/>
        </p:nvPicPr>
        <p:blipFill>
          <a:blip r:embed="rId2"/>
          <a:stretch>
            <a:fillRect/>
          </a:stretch>
        </p:blipFill>
        <p:spPr>
          <a:xfrm>
            <a:off x="5296309" y="1714350"/>
            <a:ext cx="3685758" cy="1531073"/>
          </a:xfrm>
          <a:prstGeom prst="rect">
            <a:avLst/>
          </a:prstGeom>
        </p:spPr>
      </p:pic>
      <p:pic>
        <p:nvPicPr>
          <p:cNvPr id="3" name="图片 2">
            <a:extLst>
              <a:ext uri="{FF2B5EF4-FFF2-40B4-BE49-F238E27FC236}">
                <a16:creationId xmlns:a16="http://schemas.microsoft.com/office/drawing/2014/main" id="{29D9800E-97A0-452A-A7FD-9AC7EE0DADD4}"/>
              </a:ext>
            </a:extLst>
          </p:cNvPr>
          <p:cNvPicPr>
            <a:picLocks noChangeAspect="1"/>
          </p:cNvPicPr>
          <p:nvPr/>
        </p:nvPicPr>
        <p:blipFill>
          <a:blip r:embed="rId3"/>
          <a:stretch>
            <a:fillRect/>
          </a:stretch>
        </p:blipFill>
        <p:spPr>
          <a:xfrm>
            <a:off x="248796" y="1176953"/>
            <a:ext cx="5019667" cy="2605866"/>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570284"/>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月，受</a:t>
            </a:r>
            <a:r>
              <a:rPr lang="zh-CN" altLang="en-US" sz="1100" dirty="0">
                <a:solidFill>
                  <a:prstClr val="black"/>
                </a:solidFill>
                <a:latin typeface="微软雅黑" panose="020B0503020204020204" pitchFamily="34" charset="-122"/>
                <a:ea typeface="微软雅黑" panose="020B0503020204020204" pitchFamily="34" charset="-122"/>
              </a:rPr>
              <a:t>春节假期和近期收车难</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的叠加影响，各地区较上月均</a:t>
            </a:r>
            <a:r>
              <a:rPr lang="zh-CN" altLang="en-US" sz="1100" dirty="0">
                <a:solidFill>
                  <a:prstClr val="black"/>
                </a:solidFill>
                <a:latin typeface="微软雅黑" panose="020B0503020204020204" pitchFamily="34" charset="-122"/>
                <a:ea typeface="微软雅黑" panose="020B0503020204020204" pitchFamily="34" charset="-122"/>
              </a:rPr>
              <a:t>呈现出了</a:t>
            </a:r>
            <a:r>
              <a:rPr lang="en-US" altLang="zh-CN" sz="1100" dirty="0">
                <a:solidFill>
                  <a:prstClr val="black"/>
                </a:solidFill>
                <a:latin typeface="微软雅黑" panose="020B0503020204020204" pitchFamily="34" charset="-122"/>
                <a:ea typeface="微软雅黑" panose="020B0503020204020204" pitchFamily="34" charset="-122"/>
              </a:rPr>
              <a:t>8%</a:t>
            </a:r>
            <a:r>
              <a:rPr lang="zh-CN" altLang="en-US" sz="1100" dirty="0">
                <a:solidFill>
                  <a:prstClr val="black"/>
                </a:solidFill>
                <a:latin typeface="微软雅黑" panose="020B0503020204020204" pitchFamily="34" charset="-122"/>
                <a:ea typeface="微软雅黑" panose="020B0503020204020204" pitchFamily="34" charset="-122"/>
              </a:rPr>
              <a:t>到</a:t>
            </a:r>
            <a:r>
              <a:rPr lang="en-US" altLang="zh-CN" sz="1100" dirty="0">
                <a:solidFill>
                  <a:prstClr val="black"/>
                </a:solidFill>
                <a:latin typeface="微软雅黑" panose="020B0503020204020204" pitchFamily="34" charset="-122"/>
                <a:ea typeface="微软雅黑" panose="020B0503020204020204" pitchFamily="34" charset="-122"/>
              </a:rPr>
              <a:t>13%</a:t>
            </a:r>
            <a:r>
              <a:rPr lang="zh-CN" altLang="en-US" sz="1100" dirty="0">
                <a:solidFill>
                  <a:prstClr val="black"/>
                </a:solidFill>
                <a:latin typeface="微软雅黑" panose="020B0503020204020204" pitchFamily="34" charset="-122"/>
                <a:ea typeface="微软雅黑" panose="020B0503020204020204" pitchFamily="34" charset="-122"/>
              </a:rPr>
              <a:t>的降幅；</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月同期，各地则表现出</a:t>
            </a:r>
            <a:r>
              <a:rPr lang="zh-CN" altLang="en-US" sz="1100" dirty="0">
                <a:solidFill>
                  <a:prstClr val="black"/>
                </a:solidFill>
                <a:latin typeface="微软雅黑" panose="020B0503020204020204" pitchFamily="34" charset="-122"/>
                <a:ea typeface="微软雅黑" panose="020B0503020204020204" pitchFamily="34" charset="-122"/>
              </a:rPr>
              <a:t>较大</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的提升，部分地区如：内蒙古、黑龙江、</a:t>
            </a:r>
            <a:r>
              <a:rPr lang="zh-CN" altLang="en-US" sz="1100" dirty="0">
                <a:solidFill>
                  <a:prstClr val="black"/>
                </a:solidFill>
                <a:latin typeface="微软雅黑" panose="020B0503020204020204" pitchFamily="34" charset="-122"/>
                <a:ea typeface="微软雅黑" panose="020B0503020204020204" pitchFamily="34" charset="-122"/>
              </a:rPr>
              <a:t>福建</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等地提升超过</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43</a:t>
            </a:r>
            <a:r>
              <a:rPr lang="en-US" altLang="zh-CN" sz="1100" dirty="0">
                <a:solidFill>
                  <a:prstClr val="black"/>
                </a:solidFill>
                <a:latin typeface="微软雅黑" panose="020B0503020204020204" pitchFamily="34" charset="-122"/>
                <a:ea typeface="微软雅黑" panose="020B0503020204020204" pitchFamily="34" charset="-122"/>
              </a:rPr>
              <a:t>%</a:t>
            </a:r>
            <a:r>
              <a:rPr lang="zh-CN" altLang="en-US" sz="1100" dirty="0">
                <a:solidFill>
                  <a:prstClr val="black"/>
                </a:solidFill>
                <a:latin typeface="微软雅黑" panose="020B0503020204020204" pitchFamily="34" charset="-122"/>
                <a:ea typeface="微软雅黑" panose="020B0503020204020204" pitchFamily="34" charset="-122"/>
              </a:rPr>
              <a:t>以上</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D0BE4395-D827-87EA-BE4D-04669ABB6BD1}"/>
              </a:ext>
            </a:extLst>
          </p:cNvPr>
          <p:cNvPicPr>
            <a:picLocks noChangeAspect="1"/>
          </p:cNvPicPr>
          <p:nvPr/>
        </p:nvPicPr>
        <p:blipFill>
          <a:blip r:embed="rId2"/>
          <a:stretch>
            <a:fillRect/>
          </a:stretch>
        </p:blipFill>
        <p:spPr>
          <a:xfrm>
            <a:off x="248795" y="1571189"/>
            <a:ext cx="8777495" cy="2336782"/>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月份表现更为“优质”，符合“行”认证比例约达到了</a:t>
            </a:r>
            <a:r>
              <a:rPr lang="en-US" altLang="zh-CN" sz="1100" dirty="0">
                <a:solidFill>
                  <a:prstClr val="black"/>
                </a:solidFill>
                <a:latin typeface="微软雅黑" panose="020B0503020204020204" pitchFamily="34" charset="-122"/>
                <a:ea typeface="微软雅黑" panose="020B0503020204020204" pitchFamily="34" charset="-122"/>
              </a:rPr>
              <a:t>88.9%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与</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月持平，</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lang="zh-CN" altLang="en-US" sz="1100" dirty="0">
                <a:solidFill>
                  <a:prstClr val="black"/>
                </a:solidFill>
                <a:latin typeface="微软雅黑" panose="020B0503020204020204" pitchFamily="34" charset="-122"/>
                <a:ea typeface="微软雅黑" panose="020B0503020204020204" pitchFamily="34" charset="-122"/>
              </a:rPr>
              <a:t>月增加了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万公里以上的“老旧车”则降低了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本月整体数据质量同样较</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月份表现更好。</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69C60DEE-ED4D-B6A2-BF76-903F5271E1EC}"/>
              </a:ext>
            </a:extLst>
          </p:cNvPr>
          <p:cNvPicPr>
            <a:picLocks noChangeAspect="1"/>
          </p:cNvPicPr>
          <p:nvPr/>
        </p:nvPicPr>
        <p:blipFill>
          <a:blip r:embed="rId2"/>
          <a:stretch>
            <a:fillRect/>
          </a:stretch>
        </p:blipFill>
        <p:spPr>
          <a:xfrm>
            <a:off x="248797" y="1068800"/>
            <a:ext cx="8810143" cy="3596486"/>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147386"/>
            <a:ext cx="8810144" cy="824200"/>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经销企业在车辆年限的选品上表现“稳健”，易于获得消费者青睐的“精品准新车”车源更受青睐；</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a:t>
            </a:r>
            <a:r>
              <a:rPr lang="zh-CN" altLang="en-US" sz="1100" dirty="0">
                <a:latin typeface="微软雅黑" panose="020B0503020204020204" pitchFamily="34" charset="-122"/>
                <a:ea typeface="微软雅黑" panose="020B0503020204020204" pitchFamily="34" charset="-122"/>
              </a:rPr>
              <a:t>与</a:t>
            </a:r>
            <a:r>
              <a:rPr lang="zh-CN" altLang="en-US" sz="1100" dirty="0">
                <a:solidFill>
                  <a:schemeClr val="tx1"/>
                </a:solidFill>
                <a:latin typeface="微软雅黑" panose="020B0503020204020204" pitchFamily="34" charset="-122"/>
                <a:ea typeface="微软雅黑" panose="020B0503020204020204" pitchFamily="34" charset="-122"/>
                <a:cs typeface="+mn-cs"/>
              </a:rPr>
              <a:t>上月持平、</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以内较新车龄数据较上月增长了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年的次新车龄数据与上月</a:t>
            </a:r>
            <a:r>
              <a:rPr lang="zh-CN" altLang="en-US" sz="1100" dirty="0">
                <a:latin typeface="微软雅黑" panose="020B0503020204020204" pitchFamily="34" charset="-122"/>
                <a:ea typeface="微软雅黑" panose="020B0503020204020204" pitchFamily="34" charset="-122"/>
              </a:rPr>
              <a:t>持平</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年“性价比”车型则较上月</a:t>
            </a:r>
            <a:r>
              <a:rPr lang="zh-CN" altLang="en-US" sz="1100" dirty="0">
                <a:latin typeface="微软雅黑" panose="020B0503020204020204" pitchFamily="34" charset="-122"/>
                <a:ea typeface="微软雅黑" panose="020B0503020204020204" pitchFamily="34" charset="-122"/>
              </a:rPr>
              <a:t>减少</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2%</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年“老旧车型”数据较上月减少了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C21ED5C1-B76B-35D0-C567-68CE84A1B0F1}"/>
              </a:ext>
            </a:extLst>
          </p:cNvPr>
          <p:cNvPicPr>
            <a:picLocks noChangeAspect="1"/>
          </p:cNvPicPr>
          <p:nvPr/>
        </p:nvPicPr>
        <p:blipFill>
          <a:blip r:embed="rId2"/>
          <a:stretch>
            <a:fillRect/>
          </a:stretch>
        </p:blipFill>
        <p:spPr>
          <a:xfrm>
            <a:off x="216899" y="1187323"/>
            <a:ext cx="8730229" cy="3749365"/>
          </a:xfrm>
          <a:prstGeom prst="rect">
            <a:avLst/>
          </a:prstGeom>
        </p:spPr>
      </p:pic>
    </p:spTree>
    <p:extLst>
      <p:ext uri="{BB962C8B-B14F-4D97-AF65-F5344CB8AC3E}">
        <p14:creationId xmlns:p14="http://schemas.microsoft.com/office/powerpoint/2010/main" val="1300714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2025</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1</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2025</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528705" y="5401967"/>
            <a:ext cx="8184777" cy="405945"/>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146.13</a:t>
            </a:r>
            <a:r>
              <a:rPr lang="zh-CN" altLang="en-US" sz="1200" dirty="0">
                <a:latin typeface="微软雅黑" panose="020B0503020204020204" pitchFamily="34" charset="-122"/>
                <a:ea typeface="微软雅黑" panose="020B0503020204020204" pitchFamily="34" charset="-122"/>
              </a:rPr>
              <a:t>万辆，交易量环比下降</a:t>
            </a:r>
            <a:r>
              <a:rPr lang="en-US" altLang="zh-CN" sz="1200" dirty="0">
                <a:latin typeface="微软雅黑" panose="020B0503020204020204" pitchFamily="34" charset="-122"/>
                <a:ea typeface="微软雅黑" panose="020B0503020204020204" pitchFamily="34" charset="-122"/>
              </a:rPr>
              <a:t>23.1%</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13.45%</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963.63</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F75A3BD5-5587-4E14-A5D9-5E3772C4E2D0}"/>
              </a:ext>
            </a:extLst>
          </p:cNvPr>
          <p:cNvGraphicFramePr>
            <a:graphicFrameLocks/>
          </p:cNvGraphicFramePr>
          <p:nvPr>
            <p:extLst>
              <p:ext uri="{D42A27DB-BD31-4B8C-83A1-F6EECF244321}">
                <p14:modId xmlns:p14="http://schemas.microsoft.com/office/powerpoint/2010/main" val="2099338960"/>
              </p:ext>
            </p:extLst>
          </p:nvPr>
        </p:nvGraphicFramePr>
        <p:xfrm>
          <a:off x="447833" y="1323273"/>
          <a:ext cx="8243361" cy="384217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2801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2025</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2</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61394" y="5276521"/>
            <a:ext cx="8147651" cy="1144609"/>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日，二手车日均交易量</a:t>
            </a:r>
            <a:r>
              <a:rPr lang="en-US" altLang="zh-CN" sz="1200" dirty="0">
                <a:latin typeface="微软雅黑" panose="020B0503020204020204" pitchFamily="34" charset="-122"/>
                <a:ea typeface="微软雅黑" panose="020B0503020204020204" pitchFamily="34" charset="-122"/>
              </a:rPr>
              <a:t>6.56</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4.31%</a:t>
            </a:r>
            <a:r>
              <a:rPr lang="zh-CN" altLang="en-US" sz="1200" dirty="0">
                <a:latin typeface="微软雅黑" panose="020B0503020204020204" pitchFamily="34" charset="-122"/>
                <a:ea typeface="微软雅黑" panose="020B0503020204020204" pitchFamily="34" charset="-122"/>
              </a:rPr>
              <a:t>，较</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月同期提升</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按可比口径计算，</a:t>
            </a: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23</a:t>
            </a:r>
            <a:r>
              <a:rPr lang="zh-CN" altLang="en-US" sz="1200" dirty="0">
                <a:latin typeface="微软雅黑" panose="020B0503020204020204" pitchFamily="34" charset="-122"/>
                <a:ea typeface="微软雅黑" panose="020B0503020204020204" pitchFamily="34" charset="-122"/>
              </a:rPr>
              <a:t>日，二手车累计交易量达</a:t>
            </a:r>
            <a:r>
              <a:rPr lang="en-US" altLang="zh-CN" sz="1200" dirty="0">
                <a:latin typeface="微软雅黑" panose="020B0503020204020204" pitchFamily="34" charset="-122"/>
                <a:ea typeface="微软雅黑" panose="020B0503020204020204" pitchFamily="34" charset="-122"/>
              </a:rPr>
              <a:t>106</a:t>
            </a:r>
            <a:r>
              <a:rPr lang="zh-CN" altLang="en-US" sz="1200" dirty="0">
                <a:latin typeface="微软雅黑" panose="020B0503020204020204" pitchFamily="34" charset="-122"/>
                <a:ea typeface="微软雅黑" panose="020B0503020204020204" pitchFamily="34" charset="-122"/>
              </a:rPr>
              <a:t>万辆，较</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月同期下降</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，环比降幅较上月收窄超过</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个百分点。</a:t>
            </a:r>
          </a:p>
        </p:txBody>
      </p:sp>
      <p:pic>
        <p:nvPicPr>
          <p:cNvPr id="2" name="图片 1">
            <a:extLst>
              <a:ext uri="{FF2B5EF4-FFF2-40B4-BE49-F238E27FC236}">
                <a16:creationId xmlns:a16="http://schemas.microsoft.com/office/drawing/2014/main" id="{A9D14B2B-8800-DB90-4982-B00A8EFEA1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2915" y="1229397"/>
            <a:ext cx="8530510" cy="3925308"/>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2025</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7120" y="4935557"/>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146.13</a:t>
            </a:r>
            <a:r>
              <a:rPr lang="zh-CN" altLang="en-US" sz="1200" dirty="0">
                <a:latin typeface="微软雅黑" panose="020B0503020204020204" pitchFamily="34" charset="-122"/>
                <a:ea typeface="微软雅黑" panose="020B0503020204020204" pitchFamily="34" charset="-122"/>
              </a:rPr>
              <a:t>万辆，交易量环比下降</a:t>
            </a:r>
            <a:r>
              <a:rPr lang="en-US" altLang="zh-CN" sz="1200" dirty="0">
                <a:latin typeface="微软雅黑" panose="020B0503020204020204" pitchFamily="34" charset="-122"/>
                <a:ea typeface="微软雅黑" panose="020B0503020204020204" pitchFamily="34" charset="-122"/>
              </a:rPr>
              <a:t>23.1%</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13.45%</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83.92</a:t>
            </a:r>
            <a:r>
              <a:rPr lang="zh-CN" altLang="en-US" sz="1200" dirty="0">
                <a:latin typeface="微软雅黑" panose="020B0503020204020204" pitchFamily="34" charset="-122"/>
                <a:ea typeface="微软雅黑" panose="020B0503020204020204" pitchFamily="34" charset="-122"/>
              </a:rPr>
              <a:t>辆，同比下降</a:t>
            </a:r>
            <a:r>
              <a:rPr lang="en-US" altLang="zh-CN" sz="1200" dirty="0">
                <a:latin typeface="微软雅黑" panose="020B0503020204020204" pitchFamily="34" charset="-122"/>
                <a:ea typeface="微软雅黑" panose="020B0503020204020204" pitchFamily="34" charset="-122"/>
              </a:rPr>
              <a:t>15.15%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19.73</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12.6%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9.58</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11.51%</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3.69</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2.7%</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商用车情况：客车</a:t>
            </a:r>
            <a:r>
              <a:rPr lang="en-US" altLang="zh-CN" sz="1200" dirty="0">
                <a:latin typeface="微软雅黑" panose="020B0503020204020204" pitchFamily="34" charset="-122"/>
                <a:ea typeface="微软雅黑" panose="020B0503020204020204" pitchFamily="34" charset="-122"/>
              </a:rPr>
              <a:t>8.30</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13.89%</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11.36</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11.34%</a:t>
            </a:r>
            <a:r>
              <a:rPr lang="zh-CN" altLang="en-US" sz="1200" dirty="0">
                <a:latin typeface="微软雅黑" panose="020B0503020204020204" pitchFamily="34" charset="-122"/>
                <a:ea typeface="微软雅黑" panose="020B0503020204020204" pitchFamily="34" charset="-122"/>
              </a:rPr>
              <a:t>。</a:t>
            </a:r>
          </a:p>
        </p:txBody>
      </p:sp>
      <p:graphicFrame>
        <p:nvGraphicFramePr>
          <p:cNvPr id="5" name="图表 4">
            <a:extLst>
              <a:ext uri="{FF2B5EF4-FFF2-40B4-BE49-F238E27FC236}">
                <a16:creationId xmlns:a16="http://schemas.microsoft.com/office/drawing/2014/main" id="{00000000-0008-0000-0100-000065000000}"/>
              </a:ext>
            </a:extLst>
          </p:cNvPr>
          <p:cNvGraphicFramePr>
            <a:graphicFrameLocks/>
          </p:cNvGraphicFramePr>
          <p:nvPr>
            <p:extLst>
              <p:ext uri="{D42A27DB-BD31-4B8C-83A1-F6EECF244321}">
                <p14:modId xmlns:p14="http://schemas.microsoft.com/office/powerpoint/2010/main" val="280350310"/>
              </p:ext>
            </p:extLst>
          </p:nvPr>
        </p:nvGraphicFramePr>
        <p:xfrm>
          <a:off x="237120" y="1129613"/>
          <a:ext cx="8443330" cy="36459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2025</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rPr>
              <a:t>1</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94182" y="4797430"/>
            <a:ext cx="8654693" cy="1517082"/>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月，各级别轿车的整体销量来看，</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级轿车依旧是最热销的车型，占比为</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B</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200" dirty="0">
                <a:latin typeface="微软雅黑" panose="020B0503020204020204" pitchFamily="34" charset="-122"/>
                <a:ea typeface="微软雅黑" panose="020B0503020204020204" pitchFamily="34" charset="-122"/>
              </a:rPr>
              <a:t>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C</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D</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lang="en-US" altLang="zh-CN" sz="1200" dirty="0">
                <a:latin typeface="微软雅黑" panose="020B0503020204020204" pitchFamily="34" charset="-122"/>
                <a:ea typeface="微软雅黑" panose="020B0503020204020204" pitchFamily="34" charset="-122"/>
              </a:rPr>
              <a:t>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A00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级轿车占</a:t>
            </a:r>
            <a:r>
              <a:rPr lang="en-US" altLang="zh-CN" sz="1200" dirty="0">
                <a:latin typeface="微软雅黑" panose="020B0503020204020204" pitchFamily="34" charset="-122"/>
                <a:ea typeface="微软雅黑" panose="020B0503020204020204" pitchFamily="34" charset="-122"/>
              </a:rPr>
              <a:t>4</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整体上看，</a:t>
            </a: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级轿车较同期有所增加，</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级轿车较同期下降较快</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lang="zh-CN" altLang="en-US" dirty="0"/>
          </a:p>
        </p:txBody>
      </p:sp>
      <p:grpSp>
        <p:nvGrpSpPr>
          <p:cNvPr id="2" name="组合 1">
            <a:extLst>
              <a:ext uri="{FF2B5EF4-FFF2-40B4-BE49-F238E27FC236}">
                <a16:creationId xmlns:a16="http://schemas.microsoft.com/office/drawing/2014/main" id="{00000000-0008-0000-0400-00004D010000}"/>
              </a:ext>
            </a:extLst>
          </p:cNvPr>
          <p:cNvGrpSpPr/>
          <p:nvPr/>
        </p:nvGrpSpPr>
        <p:grpSpPr>
          <a:xfrm>
            <a:off x="153073" y="1167064"/>
            <a:ext cx="8837854" cy="3476654"/>
            <a:chOff x="0" y="0"/>
            <a:chExt cx="8790730" cy="3082834"/>
          </a:xfrm>
        </p:grpSpPr>
        <p:sp>
          <p:nvSpPr>
            <p:cNvPr id="3" name="矩形 2">
              <a:extLst>
                <a:ext uri="{FF2B5EF4-FFF2-40B4-BE49-F238E27FC236}">
                  <a16:creationId xmlns:a16="http://schemas.microsoft.com/office/drawing/2014/main" id="{00000000-0008-0000-0400-00004E010000}"/>
                </a:ext>
              </a:extLst>
            </p:cNvPr>
            <p:cNvSpPr/>
            <p:nvPr/>
          </p:nvSpPr>
          <p:spPr>
            <a:xfrm>
              <a:off x="25724"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5" name="组合 4">
              <a:extLst>
                <a:ext uri="{FF2B5EF4-FFF2-40B4-BE49-F238E27FC236}">
                  <a16:creationId xmlns:a16="http://schemas.microsoft.com/office/drawing/2014/main" id="{00000000-0008-0000-0400-00004F010000}"/>
                </a:ext>
              </a:extLst>
            </p:cNvPr>
            <p:cNvGrpSpPr/>
            <p:nvPr/>
          </p:nvGrpSpPr>
          <p:grpSpPr>
            <a:xfrm>
              <a:off x="0" y="104503"/>
              <a:ext cx="8646468" cy="2728253"/>
              <a:chOff x="0" y="104503"/>
              <a:chExt cx="8646468" cy="2728253"/>
            </a:xfrm>
          </p:grpSpPr>
          <p:graphicFrame>
            <p:nvGraphicFramePr>
              <p:cNvPr id="6" name="图表 5">
                <a:extLst>
                  <a:ext uri="{FF2B5EF4-FFF2-40B4-BE49-F238E27FC236}">
                    <a16:creationId xmlns:a16="http://schemas.microsoft.com/office/drawing/2014/main" id="{00000000-0008-0000-0400-000050010000}"/>
                  </a:ext>
                </a:extLst>
              </p:cNvPr>
              <p:cNvGraphicFramePr>
                <a:graphicFrameLocks/>
              </p:cNvGraphicFramePr>
              <p:nvPr>
                <p:extLst>
                  <p:ext uri="{D42A27DB-BD31-4B8C-83A1-F6EECF244321}">
                    <p14:modId xmlns:p14="http://schemas.microsoft.com/office/powerpoint/2010/main" val="2699261009"/>
                  </p:ext>
                </p:extLst>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组合 6">
                <a:extLst>
                  <a:ext uri="{FF2B5EF4-FFF2-40B4-BE49-F238E27FC236}">
                    <a16:creationId xmlns:a16="http://schemas.microsoft.com/office/drawing/2014/main" id="{00000000-0008-0000-0400-000051010000}"/>
                  </a:ext>
                </a:extLst>
              </p:cNvPr>
              <p:cNvGrpSpPr/>
              <p:nvPr/>
            </p:nvGrpSpPr>
            <p:grpSpPr>
              <a:xfrm>
                <a:off x="686313" y="104503"/>
                <a:ext cx="7273831" cy="802219"/>
                <a:chOff x="686314" y="104503"/>
                <a:chExt cx="6799981" cy="776581"/>
              </a:xfrm>
            </p:grpSpPr>
            <p:grpSp>
              <p:nvGrpSpPr>
                <p:cNvPr id="8" name="组合 7">
                  <a:extLst>
                    <a:ext uri="{FF2B5EF4-FFF2-40B4-BE49-F238E27FC236}">
                      <a16:creationId xmlns:a16="http://schemas.microsoft.com/office/drawing/2014/main" id="{00000000-0008-0000-0400-000052010000}"/>
                    </a:ext>
                  </a:extLst>
                </p:cNvPr>
                <p:cNvGrpSpPr/>
                <p:nvPr/>
              </p:nvGrpSpPr>
              <p:grpSpPr>
                <a:xfrm>
                  <a:off x="2820857" y="198459"/>
                  <a:ext cx="921202" cy="603975"/>
                  <a:chOff x="2820857" y="198459"/>
                  <a:chExt cx="921202" cy="603975"/>
                </a:xfrm>
              </p:grpSpPr>
              <p:pic>
                <p:nvPicPr>
                  <p:cNvPr id="24" name="图片 23">
                    <a:extLst>
                      <a:ext uri="{FF2B5EF4-FFF2-40B4-BE49-F238E27FC236}">
                        <a16:creationId xmlns:a16="http://schemas.microsoft.com/office/drawing/2014/main" id="{00000000-0008-0000-0400-000076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57" y="198459"/>
                    <a:ext cx="921202" cy="357980"/>
                  </a:xfrm>
                  <a:prstGeom prst="rect">
                    <a:avLst/>
                  </a:prstGeom>
                  <a:ln w="15875">
                    <a:noFill/>
                  </a:ln>
                </p:spPr>
              </p:pic>
              <p:sp>
                <p:nvSpPr>
                  <p:cNvPr id="25" name="文本框 10">
                    <a:extLst>
                      <a:ext uri="{FF2B5EF4-FFF2-40B4-BE49-F238E27FC236}">
                        <a16:creationId xmlns:a16="http://schemas.microsoft.com/office/drawing/2014/main" id="{00000000-0008-0000-0400-000077010000}"/>
                      </a:ext>
                    </a:extLst>
                  </p:cNvPr>
                  <p:cNvSpPr txBox="1"/>
                  <p:nvPr/>
                </p:nvSpPr>
                <p:spPr>
                  <a:xfrm>
                    <a:off x="298785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9" name="组合 8">
                  <a:extLst>
                    <a:ext uri="{FF2B5EF4-FFF2-40B4-BE49-F238E27FC236}">
                      <a16:creationId xmlns:a16="http://schemas.microsoft.com/office/drawing/2014/main" id="{00000000-0008-0000-0400-000053010000}"/>
                    </a:ext>
                  </a:extLst>
                </p:cNvPr>
                <p:cNvGrpSpPr/>
                <p:nvPr/>
              </p:nvGrpSpPr>
              <p:grpSpPr>
                <a:xfrm>
                  <a:off x="3884488" y="191825"/>
                  <a:ext cx="1091839" cy="612494"/>
                  <a:chOff x="3884488" y="191825"/>
                  <a:chExt cx="1091839" cy="612494"/>
                </a:xfrm>
              </p:grpSpPr>
              <p:pic>
                <p:nvPicPr>
                  <p:cNvPr id="22" name="图片 21">
                    <a:extLst>
                      <a:ext uri="{FF2B5EF4-FFF2-40B4-BE49-F238E27FC236}">
                        <a16:creationId xmlns:a16="http://schemas.microsoft.com/office/drawing/2014/main" id="{00000000-0008-0000-0400-000074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88" y="191825"/>
                    <a:ext cx="1091839" cy="357980"/>
                  </a:xfrm>
                  <a:prstGeom prst="rect">
                    <a:avLst/>
                  </a:prstGeom>
                  <a:ln w="15875">
                    <a:noFill/>
                  </a:ln>
                </p:spPr>
              </p:pic>
              <p:sp>
                <p:nvSpPr>
                  <p:cNvPr id="23" name="文本框 14">
                    <a:extLst>
                      <a:ext uri="{FF2B5EF4-FFF2-40B4-BE49-F238E27FC236}">
                        <a16:creationId xmlns:a16="http://schemas.microsoft.com/office/drawing/2014/main" id="{00000000-0008-0000-0400-000075010000}"/>
                      </a:ext>
                    </a:extLst>
                  </p:cNvPr>
                  <p:cNvSpPr txBox="1"/>
                  <p:nvPr/>
                </p:nvSpPr>
                <p:spPr>
                  <a:xfrm>
                    <a:off x="419979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10" name="组合 9">
                  <a:extLst>
                    <a:ext uri="{FF2B5EF4-FFF2-40B4-BE49-F238E27FC236}">
                      <a16:creationId xmlns:a16="http://schemas.microsoft.com/office/drawing/2014/main" id="{00000000-0008-0000-0400-000054010000}"/>
                    </a:ext>
                  </a:extLst>
                </p:cNvPr>
                <p:cNvGrpSpPr/>
                <p:nvPr/>
              </p:nvGrpSpPr>
              <p:grpSpPr>
                <a:xfrm>
                  <a:off x="1647796" y="193355"/>
                  <a:ext cx="841463" cy="627658"/>
                  <a:chOff x="1647796" y="193355"/>
                  <a:chExt cx="841463" cy="627658"/>
                </a:xfrm>
              </p:grpSpPr>
              <p:pic>
                <p:nvPicPr>
                  <p:cNvPr id="20" name="图片 19">
                    <a:extLst>
                      <a:ext uri="{FF2B5EF4-FFF2-40B4-BE49-F238E27FC236}">
                        <a16:creationId xmlns:a16="http://schemas.microsoft.com/office/drawing/2014/main" id="{00000000-0008-0000-0400-00005E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96" y="193355"/>
                    <a:ext cx="841463" cy="396826"/>
                  </a:xfrm>
                  <a:prstGeom prst="rect">
                    <a:avLst/>
                  </a:prstGeom>
                  <a:ln w="15875">
                    <a:noFill/>
                  </a:ln>
                </p:spPr>
              </p:pic>
              <p:sp>
                <p:nvSpPr>
                  <p:cNvPr id="21" name="文本框 20">
                    <a:extLst>
                      <a:ext uri="{FF2B5EF4-FFF2-40B4-BE49-F238E27FC236}">
                        <a16:creationId xmlns:a16="http://schemas.microsoft.com/office/drawing/2014/main" id="{00000000-0008-0000-0400-000066010000}"/>
                      </a:ext>
                    </a:extLst>
                  </p:cNvPr>
                  <p:cNvSpPr txBox="1"/>
                  <p:nvPr/>
                </p:nvSpPr>
                <p:spPr>
                  <a:xfrm>
                    <a:off x="186077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11" name="组合 10">
                  <a:extLst>
                    <a:ext uri="{FF2B5EF4-FFF2-40B4-BE49-F238E27FC236}">
                      <a16:creationId xmlns:a16="http://schemas.microsoft.com/office/drawing/2014/main" id="{00000000-0008-0000-0400-000055010000}"/>
                    </a:ext>
                  </a:extLst>
                </p:cNvPr>
                <p:cNvGrpSpPr/>
                <p:nvPr/>
              </p:nvGrpSpPr>
              <p:grpSpPr>
                <a:xfrm>
                  <a:off x="686314" y="125681"/>
                  <a:ext cx="710063" cy="676753"/>
                  <a:chOff x="686314" y="125681"/>
                  <a:chExt cx="710063" cy="676753"/>
                </a:xfrm>
              </p:grpSpPr>
              <p:pic>
                <p:nvPicPr>
                  <p:cNvPr id="18" name="图片 17">
                    <a:extLst>
                      <a:ext uri="{FF2B5EF4-FFF2-40B4-BE49-F238E27FC236}">
                        <a16:creationId xmlns:a16="http://schemas.microsoft.com/office/drawing/2014/main" id="{00000000-0008-0000-0400-00005C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14" y="125681"/>
                    <a:ext cx="710063" cy="454440"/>
                  </a:xfrm>
                  <a:prstGeom prst="rect">
                    <a:avLst/>
                  </a:prstGeom>
                  <a:ln w="15875">
                    <a:noFill/>
                  </a:ln>
                </p:spPr>
              </p:pic>
              <p:sp>
                <p:nvSpPr>
                  <p:cNvPr id="19" name="文本框 25">
                    <a:extLst>
                      <a:ext uri="{FF2B5EF4-FFF2-40B4-BE49-F238E27FC236}">
                        <a16:creationId xmlns:a16="http://schemas.microsoft.com/office/drawing/2014/main" id="{00000000-0008-0000-0400-00005D010000}"/>
                      </a:ext>
                    </a:extLst>
                  </p:cNvPr>
                  <p:cNvSpPr txBox="1"/>
                  <p:nvPr/>
                </p:nvSpPr>
                <p:spPr>
                  <a:xfrm>
                    <a:off x="81428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12" name="组合 11">
                  <a:extLst>
                    <a:ext uri="{FF2B5EF4-FFF2-40B4-BE49-F238E27FC236}">
                      <a16:creationId xmlns:a16="http://schemas.microsoft.com/office/drawing/2014/main" id="{00000000-0008-0000-0400-000056010000}"/>
                    </a:ext>
                  </a:extLst>
                </p:cNvPr>
                <p:cNvGrpSpPr/>
                <p:nvPr/>
              </p:nvGrpSpPr>
              <p:grpSpPr>
                <a:xfrm>
                  <a:off x="5106270" y="104503"/>
                  <a:ext cx="987089" cy="697931"/>
                  <a:chOff x="5106270" y="104503"/>
                  <a:chExt cx="987089" cy="697931"/>
                </a:xfrm>
              </p:grpSpPr>
              <p:pic>
                <p:nvPicPr>
                  <p:cNvPr id="16" name="图片 15">
                    <a:extLst>
                      <a:ext uri="{FF2B5EF4-FFF2-40B4-BE49-F238E27FC236}">
                        <a16:creationId xmlns:a16="http://schemas.microsoft.com/office/drawing/2014/main" id="{00000000-0008-0000-0400-00005A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70" y="104503"/>
                    <a:ext cx="987089" cy="448285"/>
                  </a:xfrm>
                  <a:prstGeom prst="rect">
                    <a:avLst/>
                  </a:prstGeom>
                  <a:ln w="15875">
                    <a:noFill/>
                  </a:ln>
                </p:spPr>
              </p:pic>
              <p:sp>
                <p:nvSpPr>
                  <p:cNvPr id="17" name="文本框 30">
                    <a:extLst>
                      <a:ext uri="{FF2B5EF4-FFF2-40B4-BE49-F238E27FC236}">
                        <a16:creationId xmlns:a16="http://schemas.microsoft.com/office/drawing/2014/main" id="{00000000-0008-0000-0400-00005B010000}"/>
                      </a:ext>
                    </a:extLst>
                  </p:cNvPr>
                  <p:cNvSpPr txBox="1"/>
                  <p:nvPr/>
                </p:nvSpPr>
                <p:spPr>
                  <a:xfrm>
                    <a:off x="534847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13" name="组合 12">
                  <a:extLst>
                    <a:ext uri="{FF2B5EF4-FFF2-40B4-BE49-F238E27FC236}">
                      <a16:creationId xmlns:a16="http://schemas.microsoft.com/office/drawing/2014/main" id="{00000000-0008-0000-0400-000057010000}"/>
                    </a:ext>
                  </a:extLst>
                </p:cNvPr>
                <p:cNvGrpSpPr/>
                <p:nvPr/>
              </p:nvGrpSpPr>
              <p:grpSpPr>
                <a:xfrm>
                  <a:off x="6231918" y="104503"/>
                  <a:ext cx="1254377" cy="776581"/>
                  <a:chOff x="6231918" y="104503"/>
                  <a:chExt cx="1270295" cy="842380"/>
                </a:xfrm>
              </p:grpSpPr>
              <p:pic>
                <p:nvPicPr>
                  <p:cNvPr id="14" name="图片 13">
                    <a:extLst>
                      <a:ext uri="{FF2B5EF4-FFF2-40B4-BE49-F238E27FC236}">
                        <a16:creationId xmlns:a16="http://schemas.microsoft.com/office/drawing/2014/main" id="{00000000-0008-0000-0400-000058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18" y="104503"/>
                    <a:ext cx="1270295" cy="557323"/>
                  </a:xfrm>
                  <a:prstGeom prst="rect">
                    <a:avLst/>
                  </a:prstGeom>
                  <a:ln w="15875">
                    <a:noFill/>
                  </a:ln>
                </p:spPr>
              </p:pic>
              <p:sp>
                <p:nvSpPr>
                  <p:cNvPr id="15" name="文本框 33">
                    <a:extLst>
                      <a:ext uri="{FF2B5EF4-FFF2-40B4-BE49-F238E27FC236}">
                        <a16:creationId xmlns:a16="http://schemas.microsoft.com/office/drawing/2014/main" id="{00000000-0008-0000-0400-000059010000}"/>
                      </a:ext>
                    </a:extLst>
                  </p:cNvPr>
                  <p:cNvSpPr txBox="1"/>
                  <p:nvPr/>
                </p:nvSpPr>
                <p:spPr>
                  <a:xfrm>
                    <a:off x="661001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1</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27743" y="4404744"/>
            <a:ext cx="8739552" cy="2075505"/>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50.74%</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2.88%</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年内车型占比为</a:t>
            </a:r>
            <a:r>
              <a:rPr lang="en-US" altLang="zh-CN" sz="1100" dirty="0">
                <a:latin typeface="微软雅黑" panose="020B0503020204020204" pitchFamily="34" charset="-122"/>
                <a:ea typeface="微软雅黑" panose="020B0503020204020204" pitchFamily="34" charset="-122"/>
              </a:rPr>
              <a:t>26.95%</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1.92%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15.27%</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1.31%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7.04%</a:t>
            </a:r>
            <a:r>
              <a:rPr lang="zh-CN" altLang="en-US" sz="1100" dirty="0">
                <a:latin typeface="微软雅黑" panose="020B0503020204020204" pitchFamily="34" charset="-122"/>
                <a:ea typeface="微软雅黑" panose="020B0503020204020204" pitchFamily="34" charset="-122"/>
              </a:rPr>
              <a:t>，较去年同期增长了</a:t>
            </a:r>
            <a:r>
              <a:rPr lang="en-US" altLang="zh-CN" sz="1100" dirty="0">
                <a:latin typeface="微软雅黑" panose="020B0503020204020204" pitchFamily="34" charset="-122"/>
                <a:ea typeface="微软雅黑" panose="020B0503020204020204" pitchFamily="34" charset="-122"/>
              </a:rPr>
              <a:t>0.35%</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zh-CN" altLang="en-US" sz="1100" dirty="0">
                <a:latin typeface="微软雅黑" panose="020B0503020204020204" pitchFamily="34" charset="-122"/>
                <a:ea typeface="微软雅黑" panose="020B0503020204020204" pitchFamily="34" charset="-122"/>
              </a:rPr>
              <a:t>从车龄结构上看，</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月份，使用年限在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年的车辆占比最多，交易份额已经达到了</a:t>
            </a:r>
            <a:r>
              <a:rPr lang="en-US" altLang="zh-CN" sz="1100" dirty="0">
                <a:latin typeface="微软雅黑" panose="020B0503020204020204" pitchFamily="34" charset="-122"/>
                <a:ea typeface="微软雅黑" panose="020B0503020204020204" pitchFamily="34" charset="-122"/>
              </a:rPr>
              <a:t>50%</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年以内和</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年的车辆份额较去年同期均有比较明显的下降。	</a:t>
            </a:r>
            <a:endParaRPr lang="zh-CN" altLang="en-US" dirty="0"/>
          </a:p>
        </p:txBody>
      </p:sp>
      <p:grpSp>
        <p:nvGrpSpPr>
          <p:cNvPr id="3" name="组合 2">
            <a:extLst>
              <a:ext uri="{FF2B5EF4-FFF2-40B4-BE49-F238E27FC236}">
                <a16:creationId xmlns:a16="http://schemas.microsoft.com/office/drawing/2014/main" id="{00000000-0008-0000-0100-00005A000000}"/>
              </a:ext>
            </a:extLst>
          </p:cNvPr>
          <p:cNvGrpSpPr/>
          <p:nvPr/>
        </p:nvGrpSpPr>
        <p:grpSpPr>
          <a:xfrm>
            <a:off x="499615" y="1185639"/>
            <a:ext cx="8144767" cy="3169792"/>
            <a:chOff x="0" y="0"/>
            <a:chExt cx="8301789" cy="2957431"/>
          </a:xfrm>
        </p:grpSpPr>
        <p:graphicFrame>
          <p:nvGraphicFramePr>
            <p:cNvPr id="4" name="图表 3">
              <a:extLst>
                <a:ext uri="{FF2B5EF4-FFF2-40B4-BE49-F238E27FC236}">
                  <a16:creationId xmlns:a16="http://schemas.microsoft.com/office/drawing/2014/main" id="{00000000-0008-0000-0100-00006C000000}"/>
                </a:ext>
              </a:extLst>
            </p:cNvPr>
            <p:cNvGraphicFramePr>
              <a:graphicFrameLocks noChangeAspect="1"/>
            </p:cNvGraphicFramePr>
            <p:nvPr/>
          </p:nvGraphicFramePr>
          <p:xfrm>
            <a:off x="4242235"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7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804136"/>
            <a:ext cx="8896782" cy="1513941"/>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月，二手车交易价格区间在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万元以下的车辆市场占比最大，占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0.9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个点。其次是</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万的车辆占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25.5%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lang="en-US" altLang="zh-CN" sz="1200" dirty="0">
                <a:latin typeface="微软雅黑" panose="020B0503020204020204" pitchFamily="34" charset="-122"/>
                <a:ea typeface="微软雅黑" panose="020B0503020204020204" pitchFamily="34" charset="-122"/>
              </a:rPr>
              <a:t>3.5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5-8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11.8%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lang="en-US" altLang="zh-CN" sz="1200" dirty="0">
                <a:latin typeface="微软雅黑" panose="020B0503020204020204" pitchFamily="34" charset="-122"/>
                <a:ea typeface="微软雅黑" panose="020B0503020204020204" pitchFamily="34" charset="-122"/>
              </a:rPr>
              <a:t>5.6</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0.8</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a:t>
            </a:r>
            <a:r>
              <a:rPr lang="zh-CN" altLang="en-US" sz="1200" dirty="0">
                <a:latin typeface="微软雅黑" panose="020B0503020204020204" pitchFamily="34" charset="-122"/>
                <a:ea typeface="微软雅黑" panose="020B0503020204020204" pitchFamily="34" charset="-122"/>
              </a:rPr>
              <a:t>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，同比下降</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个点。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月份，二手车市场中，较低价格区间的车辆仍占主导地位，但中高端价格区间的车辆市场占比变化呈现出一定的增长趋势。</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2" name="组合 1">
            <a:extLst>
              <a:ext uri="{FF2B5EF4-FFF2-40B4-BE49-F238E27FC236}">
                <a16:creationId xmlns:a16="http://schemas.microsoft.com/office/drawing/2014/main" id="{00000000-0008-0000-0100-00007C000000}"/>
              </a:ext>
            </a:extLst>
          </p:cNvPr>
          <p:cNvGrpSpPr/>
          <p:nvPr/>
        </p:nvGrpSpPr>
        <p:grpSpPr>
          <a:xfrm>
            <a:off x="400808" y="992774"/>
            <a:ext cx="8519075" cy="3695760"/>
            <a:chOff x="0" y="0"/>
            <a:chExt cx="8444357" cy="3117148"/>
          </a:xfrm>
        </p:grpSpPr>
        <p:graphicFrame>
          <p:nvGraphicFramePr>
            <p:cNvPr id="3" name="图表 2">
              <a:extLst>
                <a:ext uri="{FF2B5EF4-FFF2-40B4-BE49-F238E27FC236}">
                  <a16:creationId xmlns:a16="http://schemas.microsoft.com/office/drawing/2014/main" id="{00000000-0008-0000-0100-00007D000000}"/>
                </a:ext>
              </a:extLst>
            </p:cNvPr>
            <p:cNvGraphicFramePr>
              <a:graphicFrameLocks/>
            </p:cNvGraphicFramePr>
            <p:nvPr/>
          </p:nvGraphicFramePr>
          <p:xfrm>
            <a:off x="0" y="520526"/>
            <a:ext cx="4203050" cy="25878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00000000-0008-0000-0100-00007E000000}"/>
                </a:ext>
              </a:extLst>
            </p:cNvPr>
            <p:cNvGraphicFramePr>
              <a:graphicFrameLocks/>
            </p:cNvGraphicFramePr>
            <p:nvPr/>
          </p:nvGraphicFramePr>
          <p:xfrm>
            <a:off x="4241307" y="529286"/>
            <a:ext cx="4203050" cy="2587862"/>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4">
              <a:extLst>
                <a:ext uri="{FF2B5EF4-FFF2-40B4-BE49-F238E27FC236}">
                  <a16:creationId xmlns:a16="http://schemas.microsoft.com/office/drawing/2014/main" id="{00000000-0008-0000-0100-00007F000000}"/>
                </a:ext>
              </a:extLst>
            </p:cNvPr>
            <p:cNvSpPr txBox="1"/>
            <p:nvPr/>
          </p:nvSpPr>
          <p:spPr>
            <a:xfrm>
              <a:off x="826644" y="5915"/>
              <a:ext cx="2775386" cy="439967"/>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2025年1月价格区间分布</a:t>
              </a:r>
            </a:p>
          </p:txBody>
        </p:sp>
        <p:sp>
          <p:nvSpPr>
            <p:cNvPr id="7" name="文本框 17">
              <a:extLst>
                <a:ext uri="{FF2B5EF4-FFF2-40B4-BE49-F238E27FC236}">
                  <a16:creationId xmlns:a16="http://schemas.microsoft.com/office/drawing/2014/main" id="{00000000-0008-0000-0100-000080000000}"/>
                </a:ext>
              </a:extLst>
            </p:cNvPr>
            <p:cNvSpPr txBox="1"/>
            <p:nvPr/>
          </p:nvSpPr>
          <p:spPr>
            <a:xfrm>
              <a:off x="4974671" y="0"/>
              <a:ext cx="2779182" cy="445882"/>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2024年1月价格区间分布</a:t>
              </a:r>
            </a:p>
          </p:txBody>
        </p:sp>
      </p:grpSp>
    </p:spTree>
    <p:extLst>
      <p:ext uri="{BB962C8B-B14F-4D97-AF65-F5344CB8AC3E}">
        <p14:creationId xmlns:p14="http://schemas.microsoft.com/office/powerpoint/2010/main" val="3761646144"/>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112028</TotalTime>
  <Words>2570</Words>
  <Application>Microsoft Office PowerPoint</Application>
  <PresentationFormat>全屏显示(4:3)</PresentationFormat>
  <Paragraphs>294</Paragraphs>
  <Slides>28</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28</vt:i4>
      </vt:variant>
    </vt:vector>
  </HeadingPairs>
  <TitlesOfParts>
    <vt:vector size="38"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2025年1月二手车各级别轿车销量分析</vt:lpstr>
      <vt:lpstr>2025年1月二手车交易车辆使用年限分析 </vt:lpstr>
      <vt:lpstr>PowerPoint 演示文稿</vt:lpstr>
      <vt:lpstr>PowerPoint 演示文稿</vt:lpstr>
      <vt:lpstr>2025年全国二手车均价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广智 陆</cp:lastModifiedBy>
  <cp:revision>5696</cp:revision>
  <dcterms:created xsi:type="dcterms:W3CDTF">2016-02-18T09:25:00Z</dcterms:created>
  <dcterms:modified xsi:type="dcterms:W3CDTF">2025-03-03T04:00:50Z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