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20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2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735763" cy="98663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00"/>
    <a:srgbClr val="6BA42C"/>
    <a:srgbClr val="C6E6A2"/>
    <a:srgbClr val="E7F4D8"/>
    <a:srgbClr val="18334C"/>
    <a:srgbClr val="29567F"/>
    <a:srgbClr val="27537B"/>
    <a:srgbClr val="346EA2"/>
    <a:srgbClr val="3876AE"/>
    <a:srgbClr val="549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78" autoAdjust="0"/>
    <p:restoredTop sz="95172" autoAdjust="0"/>
  </p:normalViewPr>
  <p:slideViewPr>
    <p:cSldViewPr snapToGrid="0" showGuides="1">
      <p:cViewPr varScale="1">
        <p:scale>
          <a:sx n="92" d="100"/>
          <a:sy n="92" d="100"/>
        </p:scale>
        <p:origin x="666" y="45"/>
      </p:cViewPr>
      <p:guideLst>
        <p:guide orient="horz" pos="3735"/>
        <p:guide orient="horz" pos="20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28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9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14.274262507846908</c:v>
                </c:pt>
                <c:pt idx="1">
                  <c:v>16.866548626135391</c:v>
                </c:pt>
                <c:pt idx="2">
                  <c:v>27.946703533156427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8.5059913235225029</c:v>
                </c:pt>
                <c:pt idx="1">
                  <c:v>12.277348513214724</c:v>
                </c:pt>
                <c:pt idx="2">
                  <c:v>19.79251857137649</c:v>
                </c:pt>
                <c:pt idx="3">
                  <c:v>32.013336094852278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8.86</c:v>
                </c:pt>
                <c:pt idx="1">
                  <c:v>12.55</c:v>
                </c:pt>
                <c:pt idx="2">
                  <c:v>20.149999999999999</c:v>
                </c:pt>
                <c:pt idx="3">
                  <c:v>30.6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41722.000000004715</c:v>
                </c:pt>
                <c:pt idx="1">
                  <c:v>424641.00000002654</c:v>
                </c:pt>
                <c:pt idx="2">
                  <c:v>304097.00000002817</c:v>
                </c:pt>
                <c:pt idx="3">
                  <c:v>92944.000000007596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27.95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25.58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27.27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27.31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2.2799999999999998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6083.0000000038854</c:v>
                </c:pt>
                <c:pt idx="1">
                  <c:v>10063.000000005602</c:v>
                </c:pt>
                <c:pt idx="2">
                  <c:v>20797.000000004511</c:v>
                </c:pt>
                <c:pt idx="3">
                  <c:v>32768.000000003594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9569</c:v>
                </c:pt>
                <c:pt idx="1">
                  <c:v>15547</c:v>
                </c:pt>
                <c:pt idx="2">
                  <c:v>27165</c:v>
                </c:pt>
                <c:pt idx="3">
                  <c:v>48392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3.1339541586535735</c:v>
                </c:pt>
                <c:pt idx="1">
                  <c:v>2.9603095885586752</c:v>
                </c:pt>
                <c:pt idx="2">
                  <c:v>2.4193214844140307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3.01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2.67</c:v>
                </c:pt>
                <c:pt idx="1">
                  <c:v>2.73</c:v>
                </c:pt>
                <c:pt idx="2">
                  <c:v>2.11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C9E-4E71-80AC-919AE5C93C61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C9E-4E71-80AC-919AE5C93C61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C9E-4E71-80AC-919AE5C93C61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C9E-4E71-80AC-919AE5C93C61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C9E-4E71-80AC-919AE5C93C61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C9E-4E71-80AC-919AE5C93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802856.00000003516</c:v>
                </c:pt>
                <c:pt idx="1">
                  <c:v>863404.00000007404</c:v>
                </c:pt>
                <c:pt idx="2">
                  <c:v>69711.000000017593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C9E-4E71-80AC-919AE5C93C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802856.00000003516</c:v>
                </c:pt>
                <c:pt idx="1">
                  <c:v>863404.00000007404</c:v>
                </c:pt>
                <c:pt idx="2">
                  <c:v>69711.000000017593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3.13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0.57186055640066846</c:v>
                </c:pt>
                <c:pt idx="1">
                  <c:v>0.45673348836423927</c:v>
                </c:pt>
                <c:pt idx="2">
                  <c:v>2.6179781046974488</c:v>
                </c:pt>
                <c:pt idx="3">
                  <c:v>3.8170307466519975</c:v>
                </c:pt>
                <c:pt idx="4">
                  <c:v>5.4679845161289666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0.61</c:v>
                </c:pt>
                <c:pt idx="1">
                  <c:v>0.52</c:v>
                </c:pt>
                <c:pt idx="2">
                  <c:v>2.38</c:v>
                </c:pt>
                <c:pt idx="3">
                  <c:v>3.36</c:v>
                </c:pt>
                <c:pt idx="4">
                  <c:v>4.97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CBC-482B-89D4-DFEA64B93040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CBC-482B-89D4-DFEA64B93040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CBC-482B-89D4-DFEA64B93040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CBC-482B-89D4-DFEA64B93040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CBC-482B-89D4-DFEA64B93040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CBC-482B-89D4-DFEA64B93040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CBC-482B-89D4-DFEA64B930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40762.000000006388</c:v>
                </c:pt>
                <c:pt idx="1">
                  <c:v>58913.000000002095</c:v>
                </c:pt>
                <c:pt idx="2">
                  <c:v>326006.00000000949</c:v>
                </c:pt>
                <c:pt idx="3">
                  <c:v>272550.00000000943</c:v>
                </c:pt>
                <c:pt idx="4">
                  <c:v>104625.00000000374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CBC-482B-89D4-DFEA64B93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2.96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1.5839463592349747</c:v>
                </c:pt>
                <c:pt idx="1">
                  <c:v>2.5868149095352897</c:v>
                </c:pt>
                <c:pt idx="2">
                  <c:v>3.9585291535264973</c:v>
                </c:pt>
                <c:pt idx="3">
                  <c:v>2.0185619297642625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1.29</c:v>
                </c:pt>
                <c:pt idx="1">
                  <c:v>2.5</c:v>
                </c:pt>
                <c:pt idx="2">
                  <c:v>3.47</c:v>
                </c:pt>
                <c:pt idx="3">
                  <c:v>1.89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F38-452A-A6D8-1812FD0BC73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F38-452A-A6D8-1812FD0BC73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F38-452A-A6D8-1812FD0BC73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F38-452A-A6D8-1812FD0BC736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F38-452A-A6D8-1812FD0BC736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F38-452A-A6D8-1812FD0BC7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41722.000000004715</c:v>
                </c:pt>
                <c:pt idx="1">
                  <c:v>424641.00000002654</c:v>
                </c:pt>
                <c:pt idx="2">
                  <c:v>304097.00000002817</c:v>
                </c:pt>
                <c:pt idx="3">
                  <c:v>92944.000000007596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38-452A-A6D8-1812FD0BC7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3470.0000000035011</c:v>
                </c:pt>
                <c:pt idx="1">
                  <c:v>17591.000000000815</c:v>
                </c:pt>
                <c:pt idx="2">
                  <c:v>8921.000000002874</c:v>
                </c:pt>
                <c:pt idx="3">
                  <c:v>8378.0000000068358</c:v>
                </c:pt>
                <c:pt idx="4">
                  <c:v>6747.000000001146</c:v>
                </c:pt>
                <c:pt idx="5">
                  <c:v>24604.000000002401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2025.00 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0.12495570806947208"/>
                      <c:h val="0.118824690970919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layout>
                <c:manualLayout>
                  <c:x val="-6.586102465993221E-2"/>
                  <c:y val="9.2442762196453379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16.11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5570806947208"/>
                      <c:h val="0.1188246909709196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16.72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#,##0">
                  <c:v>9424</c:v>
                </c:pt>
                <c:pt idx="1">
                  <c:v>25343</c:v>
                </c:pt>
                <c:pt idx="2">
                  <c:v>5781</c:v>
                </c:pt>
                <c:pt idx="3">
                  <c:v>11136</c:v>
                </c:pt>
                <c:pt idx="4">
                  <c:v>10454</c:v>
                </c:pt>
                <c:pt idx="5">
                  <c:v>38535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12.685443450037228</c:v>
                </c:pt>
                <c:pt idx="1">
                  <c:v>18.88450956487441</c:v>
                </c:pt>
                <c:pt idx="2">
                  <c:v>34.194334058069373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16.66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-6.42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12.23</c:v>
                </c:pt>
                <c:pt idx="1">
                  <c:v>19.04</c:v>
                </c:pt>
                <c:pt idx="2">
                  <c:v>34.799999999999997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313643.0000000156</c:v>
                </c:pt>
                <c:pt idx="1">
                  <c:v>334662.00000002509</c:v>
                </c:pt>
                <c:pt idx="2">
                  <c:v>28516.000000009299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12.69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12.39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12.53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13.28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12.95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11.35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4.1341814523056986</c:v>
                </c:pt>
                <c:pt idx="1">
                  <c:v>8.1675655018075588</c:v>
                </c:pt>
                <c:pt idx="2">
                  <c:v>10.440895672734019</c:v>
                </c:pt>
                <c:pt idx="3">
                  <c:v>15.172861296723001</c:v>
                </c:pt>
                <c:pt idx="4">
                  <c:v>22.629732873141723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4.12</c:v>
                </c:pt>
                <c:pt idx="1">
                  <c:v>7.89</c:v>
                </c:pt>
                <c:pt idx="2">
                  <c:v>10.11</c:v>
                </c:pt>
                <c:pt idx="3">
                  <c:v>16.149999999999999</c:v>
                </c:pt>
                <c:pt idx="4">
                  <c:v>23.31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40749.000000005486</c:v>
                </c:pt>
                <c:pt idx="1">
                  <c:v>58090.000000001994</c:v>
                </c:pt>
                <c:pt idx="2">
                  <c:v>71477.000000002634</c:v>
                </c:pt>
                <c:pt idx="3">
                  <c:v>87698.00000000374</c:v>
                </c:pt>
                <c:pt idx="4">
                  <c:v>55629.000000003201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18.88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20.44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19.38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80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18.68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589429682794161E-2"/>
                      <c:h val="6.667749178317665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-12.53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13.64</c:v>
                </c:pt>
                <c:pt idx="1">
                  <c:v>17.23</c:v>
                </c:pt>
                <c:pt idx="2">
                  <c:v>27.74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10.620706507976568</c:v>
                </c:pt>
                <c:pt idx="1">
                  <c:v>13.034802419193598</c:v>
                </c:pt>
                <c:pt idx="2">
                  <c:v>19.823164523253787</c:v>
                </c:pt>
                <c:pt idx="3">
                  <c:v>28.9596692839464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10.14</c:v>
                </c:pt>
                <c:pt idx="1">
                  <c:v>13.39</c:v>
                </c:pt>
                <c:pt idx="2">
                  <c:v>20.67</c:v>
                </c:pt>
                <c:pt idx="3">
                  <c:v>28.57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11847.000000001901</c:v>
                </c:pt>
                <c:pt idx="1">
                  <c:v>124835.00000000854</c:v>
                </c:pt>
                <c:pt idx="2">
                  <c:v>127678.00000000995</c:v>
                </c:pt>
                <c:pt idx="3">
                  <c:v>70302.000000004031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34.19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35.41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38.87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35.26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34.65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34.27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3268.0000000025902</c:v>
                </c:pt>
                <c:pt idx="1">
                  <c:v>5835.0000000023683</c:v>
                </c:pt>
                <c:pt idx="2">
                  <c:v>14207.000000001501</c:v>
                </c:pt>
                <c:pt idx="3">
                  <c:v>8316.0000000001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3060</c:v>
                </c:pt>
                <c:pt idx="1">
                  <c:v>7157</c:v>
                </c:pt>
                <c:pt idx="2">
                  <c:v>18320</c:v>
                </c:pt>
                <c:pt idx="3">
                  <c:v>11322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0.95486639268220042</c:v>
                </c:pt>
                <c:pt idx="1">
                  <c:v>1.188620309446611</c:v>
                </c:pt>
                <c:pt idx="2">
                  <c:v>1.7969922148967548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0.85</c:v>
                </c:pt>
                <c:pt idx="1">
                  <c:v>1.04</c:v>
                </c:pt>
                <c:pt idx="2">
                  <c:v>1.0900000000000001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9B3-4BE4-BAFC-93CD9146628F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9B3-4BE4-BAFC-93CD9146628F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9B3-4BE4-BAFC-93CD9146628F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9B3-4BE4-BAFC-93CD9146628F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9B3-4BE4-BAFC-93CD9146628F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9B3-4BE4-BAFC-93CD914662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313643.0000000156</c:v>
                </c:pt>
                <c:pt idx="1">
                  <c:v>334662.00000002509</c:v>
                </c:pt>
                <c:pt idx="2">
                  <c:v>28516.000000009299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B3-4BE4-BAFC-93CD914662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14.27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15.07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14.47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518929260174116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0.95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-4.63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0.57204299492023269</c:v>
                </c:pt>
                <c:pt idx="1">
                  <c:v>0.43867188844899802</c:v>
                </c:pt>
                <c:pt idx="2">
                  <c:v>1.1410362774039147</c:v>
                </c:pt>
                <c:pt idx="3">
                  <c:v>1.3806583958586434</c:v>
                </c:pt>
                <c:pt idx="4">
                  <c:v>0.86386057631820423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0.61</c:v>
                </c:pt>
                <c:pt idx="1">
                  <c:v>0.5</c:v>
                </c:pt>
                <c:pt idx="2">
                  <c:v>1.07</c:v>
                </c:pt>
                <c:pt idx="3">
                  <c:v>1</c:v>
                </c:pt>
                <c:pt idx="4">
                  <c:v>1.02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782-43D9-B889-00A78737C5DC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782-43D9-B889-00A78737C5DC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782-43D9-B889-00A78737C5DC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782-43D9-B889-00A78737C5DC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782-43D9-B889-00A78737C5D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40749.000000005486</c:v>
                </c:pt>
                <c:pt idx="1">
                  <c:v>58090.000000001994</c:v>
                </c:pt>
                <c:pt idx="2">
                  <c:v>71477.000000002634</c:v>
                </c:pt>
                <c:pt idx="3">
                  <c:v>87698.00000000374</c:v>
                </c:pt>
                <c:pt idx="4">
                  <c:v>55629.000000003201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82-43D9-B889-00A78737C5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1.19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0.88777749641274617</c:v>
                </c:pt>
                <c:pt idx="1">
                  <c:v>1.021914126647226</c:v>
                </c:pt>
                <c:pt idx="2">
                  <c:v>1.448361738122502</c:v>
                </c:pt>
                <c:pt idx="3">
                  <c:v>1.0636108503315651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0.81</c:v>
                </c:pt>
                <c:pt idx="1">
                  <c:v>0.87</c:v>
                </c:pt>
                <c:pt idx="2">
                  <c:v>1.21</c:v>
                </c:pt>
                <c:pt idx="3">
                  <c:v>1.05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0B-4796-AF01-A56D2587D80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0B-4796-AF01-A56D2587D80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0B-4796-AF01-A56D2587D80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0B-4796-AF01-A56D2587D80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80B-4796-AF01-A56D2587D8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11847.000000001901</c:v>
                </c:pt>
                <c:pt idx="1">
                  <c:v>124835.00000000854</c:v>
                </c:pt>
                <c:pt idx="2">
                  <c:v>127678.00000000995</c:v>
                </c:pt>
                <c:pt idx="3">
                  <c:v>70302.000000004031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80B-4796-AF01-A56D2587D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1.80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BE7-44D1-8076-DE4A114E5B79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BE7-44D1-8076-DE4A114E5B7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BE7-44D1-8076-DE4A114E5B79}"/>
              </c:ext>
            </c:extLst>
          </c:dPt>
          <c:dPt>
            <c:idx val="3"/>
            <c:bubble3D val="0"/>
            <c:spPr>
              <a:solidFill>
                <a:srgbClr val="C6E6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BE7-44D1-8076-DE4A114E5B79}"/>
              </c:ext>
            </c:extLst>
          </c:dPt>
          <c:dPt>
            <c:idx val="4"/>
            <c:bubble3D val="0"/>
            <c:spPr>
              <a:solidFill>
                <a:srgbClr val="E7F4D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DBE7-44D1-8076-DE4A114E5B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3164.0000000022005</c:v>
                </c:pt>
                <c:pt idx="1">
                  <c:v>16497.000000001601</c:v>
                </c:pt>
                <c:pt idx="2">
                  <c:v>2249.000000004502</c:v>
                </c:pt>
                <c:pt idx="3">
                  <c:v>1340.0000000001</c:v>
                </c:pt>
                <c:pt idx="4">
                  <c:v>5266.0000000009004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BE7-44D1-8076-DE4A114E5B7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1"/>
          <c:h val="0.130138582677165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900">
          <a:solidFill>
            <a:schemeClr val="bg2">
              <a:lumMod val="25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4.1344396742065035</c:v>
                </c:pt>
                <c:pt idx="1">
                  <c:v>8.1700003394836624</c:v>
                </c:pt>
                <c:pt idx="2">
                  <c:v>9.5632303393189613</c:v>
                </c:pt>
                <c:pt idx="3">
                  <c:v>16.916224215740375</c:v>
                </c:pt>
                <c:pt idx="4">
                  <c:v>29.458950155316487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3C-4841-A8C2-6190B0E6CF35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3C-4841-A8C2-6190B0E6CF35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3C-4841-A8C2-6190B0E6CF35}"/>
              </c:ext>
            </c:extLst>
          </c:dPt>
          <c:dPt>
            <c:idx val="3"/>
            <c:bubble3D val="0"/>
            <c:spPr>
              <a:pattFill prst="pct50">
                <a:fgClr>
                  <a:srgbClr val="C6E6A2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13C-4841-A8C2-6190B0E6CF35}"/>
              </c:ext>
            </c:extLst>
          </c:dPt>
          <c:dPt>
            <c:idx val="4"/>
            <c:bubble3D val="0"/>
            <c:spPr>
              <a:pattFill prst="pct50">
                <a:fgClr>
                  <a:srgbClr val="E7F4D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13C-4841-A8C2-6190B0E6CF35}"/>
              </c:ext>
            </c:extLst>
          </c:dPt>
          <c:dPt>
            <c:idx val="5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DCE-41F1-8F2B-F2A79BFF81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无优惠</c:v>
                </c:pt>
                <c:pt idx="1">
                  <c:v>0-1万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9312.0000000014006</c:v>
                </c:pt>
                <c:pt idx="1">
                  <c:v>17522.000000000502</c:v>
                </c:pt>
                <c:pt idx="2">
                  <c:v>1886.0000000030013</c:v>
                </c:pt>
                <c:pt idx="3">
                  <c:v>2477</c:v>
                </c:pt>
                <c:pt idx="4">
                  <c:v>8673.0000000009004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13C-4841-A8C2-6190B0E6C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4.12</c:v>
                </c:pt>
                <c:pt idx="1">
                  <c:v>7.89</c:v>
                </c:pt>
                <c:pt idx="2">
                  <c:v>9.69</c:v>
                </c:pt>
                <c:pt idx="3">
                  <c:v>16.87</c:v>
                </c:pt>
                <c:pt idx="4">
                  <c:v>28.66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40762.000000006388</c:v>
                </c:pt>
                <c:pt idx="1">
                  <c:v>58913.000000002095</c:v>
                </c:pt>
                <c:pt idx="2">
                  <c:v>326006.00000000949</c:v>
                </c:pt>
                <c:pt idx="3">
                  <c:v>272550.00000000943</c:v>
                </c:pt>
                <c:pt idx="4">
                  <c:v>104625.00000000374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16.87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-6.76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ADD8-102A-4418-B478-A156574D25E9}" type="datetimeFigureOut">
              <a:rPr lang="zh-CN" altLang="en-US" smtClean="0"/>
              <a:t>2025/3/14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ED90E-5194-423B-9CFE-D910098053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20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2025/3/14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2050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55" y="330702"/>
            <a:ext cx="671197" cy="2949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2AA96F5-B3C0-BDE5-DA6B-73DE0F07AE2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0" y="310235"/>
            <a:ext cx="1007679" cy="335893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B1864A6-71D4-6654-E5EE-8C1FE1D2E87B}"/>
              </a:ext>
            </a:extLst>
          </p:cNvPr>
          <p:cNvCxnSpPr>
            <a:cxnSpLocks/>
          </p:cNvCxnSpPr>
          <p:nvPr userDrawn="1"/>
        </p:nvCxnSpPr>
        <p:spPr>
          <a:xfrm>
            <a:off x="1115961" y="330701"/>
            <a:ext cx="0" cy="2543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541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2025/3/14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2025/3/14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ïṧľîḑe">
            <a:extLst>
              <a:ext uri="{FF2B5EF4-FFF2-40B4-BE49-F238E27FC236}">
                <a16:creationId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12" Type="http://schemas.openxmlformats.org/officeDocument/2006/relationships/chart" Target="../charts/chart19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8.xml"/><Relationship Id="rId5" Type="http://schemas.openxmlformats.org/officeDocument/2006/relationships/tags" Target="../tags/tag34.xml"/><Relationship Id="rId10" Type="http://schemas.openxmlformats.org/officeDocument/2006/relationships/chart" Target="../charts/chart17.xml"/><Relationship Id="rId4" Type="http://schemas.openxmlformats.org/officeDocument/2006/relationships/tags" Target="../tags/tag33.xml"/><Relationship Id="rId9" Type="http://schemas.openxmlformats.org/officeDocument/2006/relationships/chart" Target="../charts/char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产业研究</a:t>
            </a:r>
            <a: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/>
              <a:t>isengine.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2025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0.74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4,671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17.5%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本月轿车市场整体优惠幅度有所提升，主要是由于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级以上细分市场的拉动，而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级小车则在缩减优惠幅度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75443976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097395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378379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-11.3%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+10.1%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+13.5%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+10.0%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65396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DB8A2E1-BF3F-850A-CFF8-A3B586171F89}"/>
              </a:ext>
            </a:extLst>
          </p:cNvPr>
          <p:cNvGrpSpPr/>
          <p:nvPr/>
        </p:nvGrpSpPr>
        <p:grpSpPr>
          <a:xfrm>
            <a:off x="4755572" y="2782274"/>
            <a:ext cx="3910930" cy="3411992"/>
            <a:chOff x="4755572" y="2782274"/>
            <a:chExt cx="3910930" cy="3411992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27BC0DDB-CECE-3C06-1BE4-B16CD0226E5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54162095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8E90408-F2F6-5A8E-0C7C-1453AFB211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411992"/>
              <a:chOff x="5266429" y="2782274"/>
              <a:chExt cx="3305868" cy="3411992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3E09D3E-A7ED-350D-190C-11AA0B0ABA64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8" name="AutoShape 12">
                  <a:extLst>
                    <a:ext uri="{FF2B5EF4-FFF2-40B4-BE49-F238E27FC236}">
                      <a16:creationId xmlns:a16="http://schemas.microsoft.com/office/drawing/2014/main" id="{0C54D201-386E-A066-40B6-C235DD8995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Text Box 10">
                  <a:extLst>
                    <a:ext uri="{FF2B5EF4-FFF2-40B4-BE49-F238E27FC236}">
                      <a16:creationId xmlns:a16="http://schemas.microsoft.com/office/drawing/2014/main" id="{351C5403-9CCA-B00C-F820-B9F13392D0E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63692A5-E02F-4158-C964-B6915C2460B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80.3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B6BE64C-E5C6-92F2-8088-E97AE2630907}"/>
                  </a:ext>
                </a:extLst>
              </p:cNvPr>
              <p:cNvSpPr txBox="1"/>
              <p:nvPr/>
            </p:nvSpPr>
            <p:spPr>
              <a:xfrm>
                <a:off x="5695629" y="377505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27.3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34%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0A25E07-1D36-4917-7B27-2D1511F063BD}"/>
                  </a:ext>
                </a:extLst>
              </p:cNvPr>
              <p:cNvSpPr txBox="1"/>
              <p:nvPr/>
            </p:nvSpPr>
            <p:spPr>
              <a:xfrm>
                <a:off x="5572412" y="4816710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32.6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41%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6B0B1EA-726A-B42A-AF8C-77AB16FAEAD0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13%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E7305B3-F4C7-E393-8D34-005C29977A70}"/>
                  </a:ext>
                </a:extLst>
              </p:cNvPr>
              <p:cNvSpPr txBox="1"/>
              <p:nvPr/>
            </p:nvSpPr>
            <p:spPr>
              <a:xfrm>
                <a:off x="7528297" y="550920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5.9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7%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F18656D-8968-B859-001D-96F405D01785}"/>
                  </a:ext>
                </a:extLst>
              </p:cNvPr>
              <p:cNvSpPr txBox="1"/>
              <p:nvPr/>
            </p:nvSpPr>
            <p:spPr>
              <a:xfrm>
                <a:off x="7528297" y="471299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4.1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5%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1.74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2,259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8.3%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市场整体优惠幅度提升明显，各细分市场均有不同程度的扩大优惠力度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6819606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638393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01464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+23.1%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+14.0%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37984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65352F4-C379-AEE9-1252-7B5DA1A78736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61D4B67-3964-49ED-68C6-485BC304DAE9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4" name="AutoShape 12">
                <a:extLst>
                  <a:ext uri="{FF2B5EF4-FFF2-40B4-BE49-F238E27FC236}">
                    <a16:creationId xmlns:a16="http://schemas.microsoft.com/office/drawing/2014/main" id="{D3C4C5A3-4926-971A-FFEC-1C932F95E2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8" name="Text Box 10">
                <a:extLst>
                  <a:ext uri="{FF2B5EF4-FFF2-40B4-BE49-F238E27FC236}">
                    <a16:creationId xmlns:a16="http://schemas.microsoft.com/office/drawing/2014/main" id="{294007F6-1FDE-8BAA-FD6E-B201AA3569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BB7CE1-6C3F-6659-2F87-210423B0A1AB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86.3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645753-F615-F702-2307-A0DA2D070180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4CB1527-70CD-DCD8-DFDF-3B2C6A05400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id="{8FCE584D-8B8F-AC22-69E2-A8FCE382BE9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66690080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F9F050F-C074-EA64-C51F-3479B53D850B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30.4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35%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11E606C-93E3-CEBE-0742-4A778DF81F57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42.5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49%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A3A43BD-1118-A678-2D91-E7F1D56CDC0A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83DF09E-576F-0FF5-1C95-F33DD8BE4E56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4.2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2.58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2.41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,056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14.5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市场终端优惠幅度有所提升，主要原因是腾势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持续上个月的降价幅度增加，其销量占比也有明显的提升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6362770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48308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74277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115268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32,939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5,779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17,152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-3,035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35,844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45,352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21,611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2,552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24,325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五菱佳辰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8,348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-6.42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16.66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2,995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本月新能源市场销量受春节影响，销量下滑严重，各细分市场占比保持不变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本月新能源市场整体成交均价略有提升，主要是由于轿车市场的拉动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821369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697352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+3.7%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-1.8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8654539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622748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3AC3D8-2330-342B-F89E-CDE858504C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67.7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0621255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31.4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46%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33.5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59%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2.9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1.30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4.528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3.7%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级细分市场占比持续提升，拉动了整体新能源轿车市场的成交均价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级以下车型成交均价有所提升，而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级以上则有不同程度的下降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66629391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572044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380332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+0.4%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+3.5</a:t>
                      </a:r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226514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232579-7325-3CC7-E9B6-6D0EAC3DCBB3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31.4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89097867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6039824" y="378614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8.77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28%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543669" y="443280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5.6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7102841" y="4608088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4.07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4D2012F-C59F-57FD-D539-3D30F7ECABB3}"/>
                </a:ext>
              </a:extLst>
            </p:cNvPr>
            <p:cNvSpPr txBox="1"/>
            <p:nvPr/>
          </p:nvSpPr>
          <p:spPr>
            <a:xfrm>
              <a:off x="6313562" y="503543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5.81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19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-12.53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18.88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1,592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0.8%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市场成交均价有所下降，整体受春节销量影响波动明显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52097234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510874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5473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+4.69%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374994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8429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033C76-214C-9A6A-686B-C3D9A019F6C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8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33.5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0312963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38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37%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34.19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6,095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市场容量相对较小，受外部波动影响更大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车型中，主要腾势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扩大线下优惠，提升市场占比，整体权重提升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13.3%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6553912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CF7CEC-0312-4A6E-1923-225863EB90AB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98B8F941-A0C3-5350-6DB5-09D7B5BB69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01479200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1351314C-2943-9FAB-7664-074E3E4082D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46062860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76C1EF-ACD6-0236-25A1-21D3CFE0A1ED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C7E0B5-BC86-33E6-B377-2468EA509648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452288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 UI Light" panose="020B0502040204020203" pitchFamily="34" charset="-122"/>
                        <a:ea typeface="Microsoft YaHei UI Light" panose="020B0502040204020203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353,136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-8,091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374,087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-6,708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夏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292,162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别克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391,070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226,156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-4,668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极氪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460,866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-22,896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127,212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小鹏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X9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361,655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-15,718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理想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MEGA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517,800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E9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344,087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-26,340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1,570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本月新能源市场整体优惠指数有所提升，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市场有较大增加主要是由于腾势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进一步过大了其线下优惠；同时轿车市场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&amp;SUV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市场均有不同程度的提升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400484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372010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+12.9%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+14.7%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+65.0%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7444199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526909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29D071-BC3E-A542-5C8A-2018C8154CB4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0A73CE3-01C9-A03F-68FC-53532E32A279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3" name="AutoShape 12">
                <a:extLst>
                  <a:ext uri="{FF2B5EF4-FFF2-40B4-BE49-F238E27FC236}">
                    <a16:creationId xmlns:a16="http://schemas.microsoft.com/office/drawing/2014/main" id="{72AD2E0A-FB94-2FAB-8FA0-4C79947D8D8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4" name="Text Box 10">
                <a:extLst>
                  <a:ext uri="{FF2B5EF4-FFF2-40B4-BE49-F238E27FC236}">
                    <a16:creationId xmlns:a16="http://schemas.microsoft.com/office/drawing/2014/main" id="{02AAF7AB-228E-4911-3B5B-BFB589E327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D44E7DC-0D08-A82D-5C84-8D81C91730B9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67.7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7" name="图表 16">
              <a:extLst>
                <a:ext uri="{FF2B5EF4-FFF2-40B4-BE49-F238E27FC236}">
                  <a16:creationId xmlns:a16="http://schemas.microsoft.com/office/drawing/2014/main" id="{E81BB946-8417-BB8F-FD6A-A276E07A026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86512173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A95050-F767-EF2F-1358-DEA9A6E76B7E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31.4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46%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D908677-1F5B-8E56-7C6A-1D03C782A7E0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33.5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59%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7A8253-AD60-103D-7372-79C2746B33E9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2.9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4.63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1,088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12.9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级细分市场有明显提升，其余市场均有不同程度的下降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495251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048480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001018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-12.2%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+37.5%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-15.6%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480227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F21994C-8E3E-DEB3-7652-90EF22A57815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B4ED065-31C7-F2DB-6390-D8AC4784CED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1" name="AutoShape 12">
                <a:extLst>
                  <a:ext uri="{FF2B5EF4-FFF2-40B4-BE49-F238E27FC236}">
                    <a16:creationId xmlns:a16="http://schemas.microsoft.com/office/drawing/2014/main" id="{D4691D58-B5B8-5F7E-2F11-FE32F965B08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4" name="Text Box 10">
                <a:extLst>
                  <a:ext uri="{FF2B5EF4-FFF2-40B4-BE49-F238E27FC236}">
                    <a16:creationId xmlns:a16="http://schemas.microsoft.com/office/drawing/2014/main" id="{C62178AB-A54C-0449-8ED4-C7ADD38F66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8EB7C1F-535F-2602-8AC3-7D3B8ACC0F23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31.4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A11B8419-862B-E2A9-DD11-C4018CEF2A1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3290830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B2FFA2-A390-2F07-D30C-F74BCC2D83BB}"/>
                </a:ext>
              </a:extLst>
            </p:cNvPr>
            <p:cNvSpPr txBox="1"/>
            <p:nvPr/>
          </p:nvSpPr>
          <p:spPr>
            <a:xfrm>
              <a:off x="6039824" y="378614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8.77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28%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EF8E16-9A43-6433-082E-18FF3245BD61}"/>
                </a:ext>
              </a:extLst>
            </p:cNvPr>
            <p:cNvSpPr txBox="1"/>
            <p:nvPr/>
          </p:nvSpPr>
          <p:spPr>
            <a:xfrm>
              <a:off x="5543669" y="443280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EF30FB-8CFE-21E4-BE62-A791CA71FEC3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5.6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D98B01D-F595-6120-F7EC-7177FA174772}"/>
                </a:ext>
              </a:extLst>
            </p:cNvPr>
            <p:cNvSpPr txBox="1"/>
            <p:nvPr/>
          </p:nvSpPr>
          <p:spPr>
            <a:xfrm>
              <a:off x="7102841" y="4608088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4.07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0B6AF4C-4E33-C68D-A537-91E97B9D0300}"/>
                </a:ext>
              </a:extLst>
            </p:cNvPr>
            <p:cNvSpPr txBox="1"/>
            <p:nvPr/>
          </p:nvSpPr>
          <p:spPr>
            <a:xfrm>
              <a:off x="6313562" y="503543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5.81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19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1,523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14.7%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市场优惠幅度仍有扩大的趋势，各细分市场幅度均有不同程度的提升，其中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&amp;B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级提升尤为明显</a:t>
            </a:r>
            <a:endParaRPr lang="zh-CN" altLang="en-US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4381422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29862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98650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+9.6%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+18.1%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+20.1%</a:t>
                      </a:r>
                      <a:endParaRPr lang="en-US" altLang="zh-CN" sz="10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+1.6%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087219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9FE8889-F715-12F5-E039-29DC130026D7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A70A3E9-DBAC-8588-32CC-0137CBF0EA6D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9" name="AutoShape 12">
                <a:extLst>
                  <a:ext uri="{FF2B5EF4-FFF2-40B4-BE49-F238E27FC236}">
                    <a16:creationId xmlns:a16="http://schemas.microsoft.com/office/drawing/2014/main" id="{8F335FFB-CFE3-B518-AC14-6DB62DC33E6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1" name="Text Box 10">
                <a:extLst>
                  <a:ext uri="{FF2B5EF4-FFF2-40B4-BE49-F238E27FC236}">
                    <a16:creationId xmlns:a16="http://schemas.microsoft.com/office/drawing/2014/main" id="{38B40F8A-C252-4AED-14DD-B2C95781D5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F93B206-F4B9-67CA-51B8-CCEE6287910B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33.5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212E317B-0424-CCA0-D74C-CCE3CA7450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28141043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2B09971-0E67-2A9A-A430-6B050364E78A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38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0882DA0-5FE6-77E3-2F1E-A3F4B25F0765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37%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819646A-704E-32E4-D27A-3366669B1C75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21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9AD6216-0979-23E7-1FC1-D80263D670BE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7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,078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65.0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车型中，主要是由于腾势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新老款换代，老款车型扩大优惠影响了整体细分市场；夏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首次进入榜单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47194628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9815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 UI Light" panose="020B0502040204020203" pitchFamily="34" charset="-122"/>
                        <a:ea typeface="Microsoft YaHei UI Light" panose="020B0502040204020203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32,939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5,779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夏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别克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6,131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6,131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极氪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21,223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小鹏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X9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理想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MEGA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12,000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 UI Light" panose="020B0502040204020203" pitchFamily="34" charset="-122"/>
                          <a:ea typeface="Microsoft YaHei UI Light" panose="020B0502040204020203" pitchFamily="34" charset="-122"/>
                        </a:rPr>
                        <a:t>E9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8,609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-14,121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pSp>
        <p:nvGrpSpPr>
          <p:cNvPr id="19" name="组合 18">
            <a:extLst>
              <a:ext uri="{FF2B5EF4-FFF2-40B4-BE49-F238E27FC236}">
                <a16:creationId xmlns:a16="http://schemas.microsoft.com/office/drawing/2014/main" id="{5C8DC105-46C1-452C-4B39-2A84F583816D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20" name="AutoShape 12">
              <a:extLst>
                <a:ext uri="{FF2B5EF4-FFF2-40B4-BE49-F238E27FC236}">
                  <a16:creationId xmlns:a16="http://schemas.microsoft.com/office/drawing/2014/main" id="{DC7AD74A-2C3A-4CB8-FA53-CD65086252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id="{508CB7D0-A49C-3900-6093-4A30BD241C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78355BD9-53D4-B7AE-1DB2-27EC31A27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761342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5EDD59CF-E3AA-4476-6C4E-FA367A2578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870330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E63AECE1-26D4-8BD3-D2A3-582398972200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836476D-1946-FBF8-A917-FB705B9670AB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isengine.com.cn</a:t>
            </a:r>
            <a:endParaRPr lang="en-GB" altLang="zh-CN" sz="28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-2.58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1,065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0.67%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本月整体成交均价有所提升，主要是由于轿车市场的环比提升，其中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市场成交均价略有下降，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市场基本保持不变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370120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59935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+4.64%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-2.09%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+0.74%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8046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173.6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26239903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50%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80.3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46%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7.0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2326868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42231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2.50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14.27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本月轿车市场整体成交均价较上月提升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6,324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4.64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级细分市场持续下降，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级市场占比有所提升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本月轿车市场整体成交价有明显提升，主要是由于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&amp;C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级细分市场的拉动，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级细分市场扩大了占比的同事，成交均价略有下降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5153624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375348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788892"/>
              </p:ext>
            </p:extLst>
          </p:nvPr>
        </p:nvGraphicFramePr>
        <p:xfrm>
          <a:off x="9693481" y="3623018"/>
          <a:ext cx="646981" cy="2352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+0.44%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+3.51%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-1.30%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+0.26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+2.80%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78685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AE258F-4EC3-0E82-41E9-1F853266947E}"/>
              </a:ext>
            </a:extLst>
          </p:cNvPr>
          <p:cNvGrpSpPr/>
          <p:nvPr/>
        </p:nvGrpSpPr>
        <p:grpSpPr>
          <a:xfrm>
            <a:off x="4755572" y="2782274"/>
            <a:ext cx="3910930" cy="3411992"/>
            <a:chOff x="4755572" y="2782274"/>
            <a:chExt cx="3910930" cy="341199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9872311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E198CC-B65D-670E-3C3F-348C9DA912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411992"/>
              <a:chOff x="5266429" y="2782274"/>
              <a:chExt cx="3305868" cy="341199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39E1302-A560-42F3-E050-CD65E191127C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9" name="AutoShape 12">
                  <a:extLst>
                    <a:ext uri="{FF2B5EF4-FFF2-40B4-BE49-F238E27FC236}">
                      <a16:creationId xmlns:a16="http://schemas.microsoft.com/office/drawing/2014/main" id="{1AF317F7-9E72-9F96-96EF-5551B18C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Text Box 10">
                  <a:extLst>
                    <a:ext uri="{FF2B5EF4-FFF2-40B4-BE49-F238E27FC236}">
                      <a16:creationId xmlns:a16="http://schemas.microsoft.com/office/drawing/2014/main" id="{71AE4168-950C-AE56-4133-F11B3188E2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779D6B9-65E6-EDDA-1092-C02144CE498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80.3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A78F07-5B46-804C-3592-4C0DE36F42D8}"/>
                  </a:ext>
                </a:extLst>
              </p:cNvPr>
              <p:cNvSpPr txBox="1"/>
              <p:nvPr/>
            </p:nvSpPr>
            <p:spPr>
              <a:xfrm>
                <a:off x="5695629" y="377505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27.3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34%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C36F532-8E8B-C6A5-57EB-69BE5F0DD925}"/>
                  </a:ext>
                </a:extLst>
              </p:cNvPr>
              <p:cNvSpPr txBox="1"/>
              <p:nvPr/>
            </p:nvSpPr>
            <p:spPr>
              <a:xfrm>
                <a:off x="5572412" y="4816710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32.6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41%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C1D8660-D5B8-0676-FC04-93407496F858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10.5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13%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4FCF32A-1D9D-D10C-C01F-F0E27D5D88BF}"/>
                  </a:ext>
                </a:extLst>
              </p:cNvPr>
              <p:cNvSpPr txBox="1"/>
              <p:nvPr/>
            </p:nvSpPr>
            <p:spPr>
              <a:xfrm>
                <a:off x="7528297" y="550920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5.9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7%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14A89-90B9-9C6E-EC35-FFDAE62941D8}"/>
                  </a:ext>
                </a:extLst>
              </p:cNvPr>
              <p:cNvSpPr txBox="1"/>
              <p:nvPr/>
            </p:nvSpPr>
            <p:spPr>
              <a:xfrm>
                <a:off x="7528297" y="471299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4.1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5%</a:t>
                </a: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-6.76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16.87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3,594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2.09%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市场销量受春节影响严重，整体市场下降明显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市场终端成交价有所下降，从各细分市场来看，仅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级市场仍保持增长，其余市场均有不同程度的下降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370880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702719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80382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-4.04%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-2.17%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-1.77%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+4.61%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427909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7168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86.3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8708666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30.4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42.5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49%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4.2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27.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,044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0.74%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市场整体成交均价有所提升，同时各价位段销量占比变化不大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销量占比提升明显，同时夏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首次进入榜单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74406813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4322737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55352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353,136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-8,091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5.7%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284,088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5,114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304,944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293,592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374,087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-6,708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210,157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-8,722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103,611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-1,200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292,162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五菱佳辰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70,123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391,070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216783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1.41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.01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3,386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本月市场整体优惠幅度有明显提升，各车身形式环比均有不同程度的提升，仍维持上个月的年底促销力度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63134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7849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+17.5%</a:t>
                      </a:r>
                      <a:endParaRPr lang="en-US" altLang="zh-CN" sz="10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+14.5%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213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6023060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2807417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90.5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89.1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D895FC4-4CF5-9F22-EDBF-76FCFF787F6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F6E0519-6A6E-B3B7-04F9-B8C4DEA71E61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23" name="AutoShape 12">
                <a:extLst>
                  <a:ext uri="{FF2B5EF4-FFF2-40B4-BE49-F238E27FC236}">
                    <a16:creationId xmlns:a16="http://schemas.microsoft.com/office/drawing/2014/main" id="{517224A1-8A59-DA34-93C3-9364FC6E760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4" name="Text Box 10">
                <a:extLst>
                  <a:ext uri="{FF2B5EF4-FFF2-40B4-BE49-F238E27FC236}">
                    <a16:creationId xmlns:a16="http://schemas.microsoft.com/office/drawing/2014/main" id="{DD54387C-12C9-840B-1E08-B4E6FFF5DF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07FDC7E-3E3D-D3C8-5EE9-09C40E17AE94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173.6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D6F3E6C5-AFB9-DC54-59A2-21A4A73E21B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32036082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0914D7-D17F-1CEC-A560-96E0B9FB292C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50%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F76C8C-5920-D91D-D049-CB958E52CA00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80.3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46%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03723DF-FC7A-7B12-9D52-F5B2CC5DAF99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7.0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细微固体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36036</TotalTime>
  <Words>3543</Words>
  <Application>Microsoft Office PowerPoint</Application>
  <PresentationFormat>宽屏</PresentationFormat>
  <Paragraphs>908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Microsoft YaHei UI Light</vt:lpstr>
      <vt:lpstr>思源黑体 CN</vt:lpstr>
      <vt:lpstr>思源黑体 CN Heavy</vt:lpstr>
      <vt:lpstr>思源黑体 CN Medium</vt:lpstr>
      <vt:lpstr>思源黑体 CN Normal</vt:lpstr>
      <vt:lpstr>微软雅黑</vt:lpstr>
      <vt:lpstr>Arial</vt:lpstr>
      <vt:lpstr>Calibri</vt:lpstr>
      <vt:lpstr>Wingdings</vt:lpstr>
      <vt:lpstr>Designed by iSlide</vt:lpstr>
      <vt:lpstr>M.A.D.E 产业研究 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Fish;shenting</dc:creator>
  <cp:lastModifiedBy>亮亮 仇</cp:lastModifiedBy>
  <cp:revision>913</cp:revision>
  <cp:lastPrinted>2024-05-31T08:17:54Z</cp:lastPrinted>
  <dcterms:created xsi:type="dcterms:W3CDTF">2022-10-30T16:00:00Z</dcterms:created>
  <dcterms:modified xsi:type="dcterms:W3CDTF">2025-03-14T06:50:50Z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