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7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9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1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2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3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288" r:id="rId3"/>
    <p:sldId id="307" r:id="rId4"/>
    <p:sldId id="323" r:id="rId5"/>
    <p:sldId id="327" r:id="rId6"/>
    <p:sldId id="304" r:id="rId7"/>
    <p:sldId id="310" r:id="rId8"/>
    <p:sldId id="309" r:id="rId9"/>
    <p:sldId id="305" r:id="rId10"/>
    <p:sldId id="324" r:id="rId11"/>
    <p:sldId id="329" r:id="rId12"/>
    <p:sldId id="306" r:id="rId13"/>
    <p:sldId id="325" r:id="rId14"/>
    <p:sldId id="326" r:id="rId15"/>
    <p:sldId id="332" r:id="rId16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郭咏" initials="g" lastIdx="3" clrIdx="0">
    <p:extLst>
      <p:ext uri="{19B8F6BF-5375-455C-9EA6-DF929625EA0E}">
        <p15:presenceInfo xmlns:p15="http://schemas.microsoft.com/office/powerpoint/2012/main" userId="郭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1" autoAdjust="0"/>
    <p:restoredTop sz="90551" autoAdjust="0"/>
  </p:normalViewPr>
  <p:slideViewPr>
    <p:cSldViewPr snapToGrid="0" snapToObjects="1">
      <p:cViewPr varScale="1">
        <p:scale>
          <a:sx n="72" d="100"/>
          <a:sy n="72" d="100"/>
        </p:scale>
        <p:origin x="26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8915294522291563E-2"/>
          <c:y val="0.13761276077011295"/>
          <c:w val="0.88564304377814995"/>
          <c:h val="0.77273256465236928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27653</c:v>
                </c:pt>
                <c:pt idx="1">
                  <c:v>39363</c:v>
                </c:pt>
                <c:pt idx="2">
                  <c:v>54740</c:v>
                </c:pt>
                <c:pt idx="3">
                  <c:v>58788</c:v>
                </c:pt>
                <c:pt idx="4">
                  <c:v>49891</c:v>
                </c:pt>
                <c:pt idx="5">
                  <c:v>70773</c:v>
                </c:pt>
                <c:pt idx="6">
                  <c:v>68898</c:v>
                </c:pt>
                <c:pt idx="7">
                  <c:v>62259</c:v>
                </c:pt>
                <c:pt idx="8">
                  <c:v>66140</c:v>
                </c:pt>
                <c:pt idx="9">
                  <c:v>51833</c:v>
                </c:pt>
                <c:pt idx="10">
                  <c:v>57431</c:v>
                </c:pt>
                <c:pt idx="11">
                  <c:v>75329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CA-41EC-8CF1-5A304C8479A0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</c:spPr>
          <c:invertIfNegative val="1"/>
          <c:dPt>
            <c:idx val="0"/>
            <c:invertIfNegative val="1"/>
            <c:bubble3D val="0"/>
            <c:spPr>
              <a:solidFill>
                <a:srgbClr val="00B0F0"/>
              </a:solidFill>
              <a:ln>
                <a:solidFill>
                  <a:srgbClr val="FF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60D-461F-9CB6-4219D540CAB1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60269</c:v>
                </c:pt>
                <c:pt idx="1">
                  <c:v>26145</c:v>
                </c:pt>
                <c:pt idx="2">
                  <c:v>55824</c:v>
                </c:pt>
                <c:pt idx="3">
                  <c:v>55036</c:v>
                </c:pt>
                <c:pt idx="4">
                  <c:v>56461</c:v>
                </c:pt>
                <c:pt idx="5">
                  <c:v>61572</c:v>
                </c:pt>
                <c:pt idx="6">
                  <c:v>60296</c:v>
                </c:pt>
                <c:pt idx="7">
                  <c:v>63312</c:v>
                </c:pt>
                <c:pt idx="8">
                  <c:v>62385</c:v>
                </c:pt>
                <c:pt idx="9">
                  <c:v>55272</c:v>
                </c:pt>
                <c:pt idx="10">
                  <c:v>66834</c:v>
                </c:pt>
                <c:pt idx="11">
                  <c:v>75929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solidFill>
                      <a:srgbClr val="00B0F0"/>
                    </a:solidFill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860D-461F-9CB6-4219D540CAB1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45276</c:v>
                </c:pt>
                <c:pt idx="1">
                  <c:v>31810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5C-419A-A48E-C51436DE9A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53862</c:v>
                      </c:pt>
                      <c:pt idx="1">
                        <c:v>29242</c:v>
                      </c:pt>
                      <c:pt idx="2">
                        <c:v>61872</c:v>
                      </c:pt>
                      <c:pt idx="3">
                        <c:v>58419</c:v>
                      </c:pt>
                      <c:pt idx="4">
                        <c:v>53626</c:v>
                      </c:pt>
                      <c:pt idx="5">
                        <c:v>63445</c:v>
                      </c:pt>
                      <c:pt idx="6">
                        <c:v>61775</c:v>
                      </c:pt>
                      <c:pt idx="7">
                        <c:v>58069</c:v>
                      </c:pt>
                      <c:pt idx="8">
                        <c:v>56871</c:v>
                      </c:pt>
                      <c:pt idx="9">
                        <c:v>48210</c:v>
                      </c:pt>
                      <c:pt idx="10">
                        <c:v>49201</c:v>
                      </c:pt>
                      <c:pt idx="11">
                        <c:v>66538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67D8-461F-ADE0-CE3147A56A5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52056</c:v>
                      </c:pt>
                      <c:pt idx="1">
                        <c:v>30604</c:v>
                      </c:pt>
                      <c:pt idx="2">
                        <c:v>51266</c:v>
                      </c:pt>
                      <c:pt idx="3">
                        <c:v>40707</c:v>
                      </c:pt>
                      <c:pt idx="4">
                        <c:v>25609</c:v>
                      </c:pt>
                      <c:pt idx="5">
                        <c:v>52983</c:v>
                      </c:pt>
                      <c:pt idx="6">
                        <c:v>63305</c:v>
                      </c:pt>
                      <c:pt idx="7">
                        <c:v>65840</c:v>
                      </c:pt>
                      <c:pt idx="8">
                        <c:v>64810</c:v>
                      </c:pt>
                      <c:pt idx="9">
                        <c:v>46444</c:v>
                      </c:pt>
                      <c:pt idx="10">
                        <c:v>46227</c:v>
                      </c:pt>
                      <c:pt idx="11">
                        <c:v>68042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9515-4366-B9D5-B22EE22EA329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1234547773307553"/>
          <c:y val="0.13730949044643459"/>
          <c:w val="0.39389563463616423"/>
          <c:h val="8.586005417050614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2025</a:t>
            </a:r>
            <a:r>
              <a:rPr lang="zh-CN" sz="2000" b="1" dirty="0"/>
              <a:t>年</a:t>
            </a:r>
            <a:r>
              <a:rPr lang="en-US" altLang="zh-CN" sz="2000" b="1" dirty="0"/>
              <a:t>2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3656923648087443"/>
          <c:y val="4.2187477575556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现代</c:v>
                </c:pt>
                <c:pt idx="1">
                  <c:v>丰田</c:v>
                </c:pt>
                <c:pt idx="2">
                  <c:v>迷你</c:v>
                </c:pt>
                <c:pt idx="3">
                  <c:v>沃尔沃</c:v>
                </c:pt>
                <c:pt idx="4">
                  <c:v>保时捷</c:v>
                </c:pt>
                <c:pt idx="5">
                  <c:v>路虎</c:v>
                </c:pt>
                <c:pt idx="6">
                  <c:v>宝马</c:v>
                </c:pt>
                <c:pt idx="7">
                  <c:v>奥迪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13</c:v>
                </c:pt>
                <c:pt idx="1">
                  <c:v>32</c:v>
                </c:pt>
                <c:pt idx="2">
                  <c:v>63</c:v>
                </c:pt>
                <c:pt idx="3">
                  <c:v>87</c:v>
                </c:pt>
                <c:pt idx="4">
                  <c:v>108</c:v>
                </c:pt>
                <c:pt idx="5">
                  <c:v>151</c:v>
                </c:pt>
                <c:pt idx="6">
                  <c:v>166</c:v>
                </c:pt>
                <c:pt idx="7">
                  <c:v>186</c:v>
                </c:pt>
                <c:pt idx="8">
                  <c:v>349</c:v>
                </c:pt>
                <c:pt idx="9">
                  <c:v>385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8351</c:v>
                </c:pt>
                <c:pt idx="1">
                  <c:v>13978</c:v>
                </c:pt>
                <c:pt idx="2">
                  <c:v>21556</c:v>
                </c:pt>
                <c:pt idx="3">
                  <c:v>21149</c:v>
                </c:pt>
                <c:pt idx="4">
                  <c:v>19044</c:v>
                </c:pt>
                <c:pt idx="5">
                  <c:v>29323</c:v>
                </c:pt>
                <c:pt idx="6">
                  <c:v>30200</c:v>
                </c:pt>
                <c:pt idx="7">
                  <c:v>28053</c:v>
                </c:pt>
                <c:pt idx="8">
                  <c:v>25315</c:v>
                </c:pt>
                <c:pt idx="9">
                  <c:v>21757</c:v>
                </c:pt>
                <c:pt idx="10">
                  <c:v>24050</c:v>
                </c:pt>
                <c:pt idx="11">
                  <c:v>28445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B1-468D-97AE-97B8F704B00F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19594</c:v>
                </c:pt>
                <c:pt idx="1">
                  <c:v>10377</c:v>
                </c:pt>
                <c:pt idx="2">
                  <c:v>26169</c:v>
                </c:pt>
                <c:pt idx="3">
                  <c:v>26947</c:v>
                </c:pt>
                <c:pt idx="4">
                  <c:v>29656</c:v>
                </c:pt>
                <c:pt idx="5">
                  <c:v>33021</c:v>
                </c:pt>
                <c:pt idx="6">
                  <c:v>33561</c:v>
                </c:pt>
                <c:pt idx="7">
                  <c:v>36237</c:v>
                </c:pt>
                <c:pt idx="8">
                  <c:v>33507</c:v>
                </c:pt>
                <c:pt idx="9">
                  <c:v>29820</c:v>
                </c:pt>
                <c:pt idx="10">
                  <c:v>37080</c:v>
                </c:pt>
                <c:pt idx="11">
                  <c:v>41995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0B-4A87-A1B9-DF89C1EBFBC8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20512</c:v>
                </c:pt>
                <c:pt idx="1">
                  <c:v>17961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6E-43BC-8C9D-EB33431B4F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11928</c:v>
                      </c:pt>
                      <c:pt idx="1">
                        <c:v>5696</c:v>
                      </c:pt>
                      <c:pt idx="2">
                        <c:v>9127</c:v>
                      </c:pt>
                      <c:pt idx="3">
                        <c:v>9790</c:v>
                      </c:pt>
                      <c:pt idx="4">
                        <c:v>11159</c:v>
                      </c:pt>
                      <c:pt idx="5">
                        <c:v>18196</c:v>
                      </c:pt>
                      <c:pt idx="6">
                        <c:v>17423</c:v>
                      </c:pt>
                      <c:pt idx="7">
                        <c:v>17547</c:v>
                      </c:pt>
                      <c:pt idx="8">
                        <c:v>19001</c:v>
                      </c:pt>
                      <c:pt idx="9">
                        <c:v>13534</c:v>
                      </c:pt>
                      <c:pt idx="10">
                        <c:v>14557</c:v>
                      </c:pt>
                      <c:pt idx="11">
                        <c:v>18680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555C-46A1-B010-BB0771E2986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10990</c:v>
                      </c:pt>
                      <c:pt idx="1">
                        <c:v>7732</c:v>
                      </c:pt>
                      <c:pt idx="2">
                        <c:v>16926</c:v>
                      </c:pt>
                      <c:pt idx="3">
                        <c:v>13339</c:v>
                      </c:pt>
                      <c:pt idx="4">
                        <c:v>10778</c:v>
                      </c:pt>
                      <c:pt idx="5">
                        <c:v>22472</c:v>
                      </c:pt>
                      <c:pt idx="6">
                        <c:v>23283</c:v>
                      </c:pt>
                      <c:pt idx="7">
                        <c:v>22518</c:v>
                      </c:pt>
                      <c:pt idx="8">
                        <c:v>24310</c:v>
                      </c:pt>
                      <c:pt idx="9">
                        <c:v>16579</c:v>
                      </c:pt>
                      <c:pt idx="10">
                        <c:v>19641</c:v>
                      </c:pt>
                      <c:pt idx="11">
                        <c:v>25049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CB05-45B8-8FB6-6E147F0B573B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33195767731824821"/>
          <c:h val="0.1074606737963996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1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吉利</c:v>
                </c:pt>
                <c:pt idx="1">
                  <c:v>蔚来</c:v>
                </c:pt>
                <c:pt idx="2">
                  <c:v>极氪</c:v>
                </c:pt>
                <c:pt idx="3">
                  <c:v>智界</c:v>
                </c:pt>
                <c:pt idx="4">
                  <c:v>ARCFOX</c:v>
                </c:pt>
                <c:pt idx="5">
                  <c:v>小鹏</c:v>
                </c:pt>
                <c:pt idx="6">
                  <c:v>丰田</c:v>
                </c:pt>
                <c:pt idx="7">
                  <c:v>特斯拉</c:v>
                </c:pt>
                <c:pt idx="8">
                  <c:v>小米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300</c:v>
                </c:pt>
                <c:pt idx="1">
                  <c:v>309</c:v>
                </c:pt>
                <c:pt idx="2">
                  <c:v>455</c:v>
                </c:pt>
                <c:pt idx="3">
                  <c:v>611</c:v>
                </c:pt>
                <c:pt idx="4">
                  <c:v>695</c:v>
                </c:pt>
                <c:pt idx="5">
                  <c:v>732</c:v>
                </c:pt>
                <c:pt idx="6">
                  <c:v>844</c:v>
                </c:pt>
                <c:pt idx="7">
                  <c:v>1057</c:v>
                </c:pt>
                <c:pt idx="8">
                  <c:v>1249</c:v>
                </c:pt>
                <c:pt idx="9">
                  <c:v>1321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2</a:t>
            </a:r>
            <a:r>
              <a:rPr lang="zh-CN" altLang="en-US" sz="18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8786824207597608"/>
          <c:y val="0.1627655068201905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乐道</c:v>
                </c:pt>
                <c:pt idx="1">
                  <c:v>五菱</c:v>
                </c:pt>
                <c:pt idx="2">
                  <c:v>蔚来</c:v>
                </c:pt>
                <c:pt idx="3">
                  <c:v>红旗</c:v>
                </c:pt>
                <c:pt idx="4">
                  <c:v>极氪</c:v>
                </c:pt>
                <c:pt idx="5">
                  <c:v>ARCFOX</c:v>
                </c:pt>
                <c:pt idx="6">
                  <c:v>小鹏</c:v>
                </c:pt>
                <c:pt idx="7">
                  <c:v>小米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229</c:v>
                </c:pt>
                <c:pt idx="1">
                  <c:v>231</c:v>
                </c:pt>
                <c:pt idx="2">
                  <c:v>255</c:v>
                </c:pt>
                <c:pt idx="3">
                  <c:v>372</c:v>
                </c:pt>
                <c:pt idx="4">
                  <c:v>377</c:v>
                </c:pt>
                <c:pt idx="5">
                  <c:v>467</c:v>
                </c:pt>
                <c:pt idx="6">
                  <c:v>711</c:v>
                </c:pt>
                <c:pt idx="7">
                  <c:v>833</c:v>
                </c:pt>
                <c:pt idx="8">
                  <c:v>968</c:v>
                </c:pt>
                <c:pt idx="9">
                  <c:v>1287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1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银河</c:v>
                </c:pt>
                <c:pt idx="1">
                  <c:v>智界</c:v>
                </c:pt>
                <c:pt idx="2">
                  <c:v>魏派</c:v>
                </c:pt>
                <c:pt idx="3">
                  <c:v>ARCFOX</c:v>
                </c:pt>
                <c:pt idx="4">
                  <c:v>小鹏</c:v>
                </c:pt>
                <c:pt idx="5">
                  <c:v>理想</c:v>
                </c:pt>
                <c:pt idx="6">
                  <c:v>特斯拉</c:v>
                </c:pt>
                <c:pt idx="7">
                  <c:v>小米</c:v>
                </c:pt>
                <c:pt idx="8">
                  <c:v>丰田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515</c:v>
                </c:pt>
                <c:pt idx="1">
                  <c:v>658</c:v>
                </c:pt>
                <c:pt idx="2">
                  <c:v>677</c:v>
                </c:pt>
                <c:pt idx="3">
                  <c:v>695</c:v>
                </c:pt>
                <c:pt idx="4">
                  <c:v>732</c:v>
                </c:pt>
                <c:pt idx="5">
                  <c:v>876</c:v>
                </c:pt>
                <c:pt idx="6">
                  <c:v>1057</c:v>
                </c:pt>
                <c:pt idx="7">
                  <c:v>1249</c:v>
                </c:pt>
                <c:pt idx="8">
                  <c:v>2640</c:v>
                </c:pt>
                <c:pt idx="9">
                  <c:v>3274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 b="1" dirty="0"/>
              <a:t>2025</a:t>
            </a:r>
            <a:r>
              <a:rPr lang="zh-CN" altLang="en-US" sz="1800" b="1" dirty="0"/>
              <a:t>年</a:t>
            </a:r>
            <a:r>
              <a:rPr lang="en-US" altLang="zh-CN" sz="1800" b="1" dirty="0"/>
              <a:t>2</a:t>
            </a:r>
            <a:r>
              <a:rPr lang="zh-CN" altLang="en-US" sz="1800" b="1" dirty="0"/>
              <a:t>月北京国产新能源乘用车品牌销售排行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126593442563329"/>
          <c:y val="0.16461341392385989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魏派</c:v>
                </c:pt>
                <c:pt idx="1">
                  <c:v>智界</c:v>
                </c:pt>
                <c:pt idx="2">
                  <c:v>红旗</c:v>
                </c:pt>
                <c:pt idx="3">
                  <c:v>ARCFOX</c:v>
                </c:pt>
                <c:pt idx="4">
                  <c:v>小鹏</c:v>
                </c:pt>
                <c:pt idx="5">
                  <c:v>小米</c:v>
                </c:pt>
                <c:pt idx="6">
                  <c:v>理想</c:v>
                </c:pt>
                <c:pt idx="7">
                  <c:v>特斯拉</c:v>
                </c:pt>
                <c:pt idx="8">
                  <c:v>丰田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397</c:v>
                </c:pt>
                <c:pt idx="1">
                  <c:v>425</c:v>
                </c:pt>
                <c:pt idx="2">
                  <c:v>438</c:v>
                </c:pt>
                <c:pt idx="3">
                  <c:v>467</c:v>
                </c:pt>
                <c:pt idx="4">
                  <c:v>711</c:v>
                </c:pt>
                <c:pt idx="5">
                  <c:v>833</c:v>
                </c:pt>
                <c:pt idx="6">
                  <c:v>960</c:v>
                </c:pt>
                <c:pt idx="7">
                  <c:v>968</c:v>
                </c:pt>
                <c:pt idx="8">
                  <c:v>1828</c:v>
                </c:pt>
                <c:pt idx="9">
                  <c:v>3635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6994841422219943E-2"/>
          <c:y val="0.16044068491572491"/>
          <c:w val="0.892830658539294"/>
          <c:h val="0.73503225440606657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34230</c:v>
                </c:pt>
                <c:pt idx="1">
                  <c:v>57381</c:v>
                </c:pt>
                <c:pt idx="2">
                  <c:v>69286</c:v>
                </c:pt>
                <c:pt idx="3">
                  <c:v>61028</c:v>
                </c:pt>
                <c:pt idx="4">
                  <c:v>58202</c:v>
                </c:pt>
                <c:pt idx="5">
                  <c:v>59298</c:v>
                </c:pt>
                <c:pt idx="6">
                  <c:v>62220</c:v>
                </c:pt>
                <c:pt idx="7">
                  <c:v>59717</c:v>
                </c:pt>
                <c:pt idx="8">
                  <c:v>55435</c:v>
                </c:pt>
                <c:pt idx="9">
                  <c:v>53330</c:v>
                </c:pt>
                <c:pt idx="10">
                  <c:v>55400</c:v>
                </c:pt>
                <c:pt idx="11">
                  <c:v>50583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75-4641-B9EB-EE44E3B1334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60055</c:v>
                </c:pt>
                <c:pt idx="1">
                  <c:v>23781</c:v>
                </c:pt>
                <c:pt idx="2">
                  <c:v>62539</c:v>
                </c:pt>
                <c:pt idx="3">
                  <c:v>63595</c:v>
                </c:pt>
                <c:pt idx="4">
                  <c:v>58596</c:v>
                </c:pt>
                <c:pt idx="5">
                  <c:v>56426</c:v>
                </c:pt>
                <c:pt idx="6">
                  <c:v>60690</c:v>
                </c:pt>
                <c:pt idx="7">
                  <c:v>55436</c:v>
                </c:pt>
                <c:pt idx="8">
                  <c:v>55893</c:v>
                </c:pt>
                <c:pt idx="9">
                  <c:v>52436</c:v>
                </c:pt>
                <c:pt idx="10">
                  <c:v>55157</c:v>
                </c:pt>
                <c:pt idx="11">
                  <c:v>58441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7E-44C2-A459-2E521129087F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42232</c:v>
                </c:pt>
                <c:pt idx="1">
                  <c:v>40131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EC-4D77-B313-3C27E66979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rgbClr val="92D05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rgbClr val="FFC00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46121</c:v>
                      </c:pt>
                      <c:pt idx="1">
                        <c:v>26325</c:v>
                      </c:pt>
                      <c:pt idx="2">
                        <c:v>71769</c:v>
                      </c:pt>
                      <c:pt idx="3">
                        <c:v>67053</c:v>
                      </c:pt>
                      <c:pt idx="4">
                        <c:v>56468</c:v>
                      </c:pt>
                      <c:pt idx="5">
                        <c:v>66148</c:v>
                      </c:pt>
                      <c:pt idx="6">
                        <c:v>68508</c:v>
                      </c:pt>
                      <c:pt idx="7">
                        <c:v>66170</c:v>
                      </c:pt>
                      <c:pt idx="8">
                        <c:v>59548</c:v>
                      </c:pt>
                      <c:pt idx="9">
                        <c:v>48663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rgbClr val="00B0F0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48118</c:v>
                      </c:pt>
                      <c:pt idx="1">
                        <c:v>32393</c:v>
                      </c:pt>
                      <c:pt idx="2">
                        <c:v>62659</c:v>
                      </c:pt>
                      <c:pt idx="3">
                        <c:v>51721</c:v>
                      </c:pt>
                      <c:pt idx="4">
                        <c:v>17364</c:v>
                      </c:pt>
                      <c:pt idx="5">
                        <c:v>52189</c:v>
                      </c:pt>
                      <c:pt idx="6">
                        <c:v>63572</c:v>
                      </c:pt>
                      <c:pt idx="7">
                        <c:v>65935</c:v>
                      </c:pt>
                      <c:pt idx="8">
                        <c:v>67079</c:v>
                      </c:pt>
                      <c:pt idx="9">
                        <c:v>45343</c:v>
                      </c:pt>
                      <c:pt idx="10">
                        <c:v>38774</c:v>
                      </c:pt>
                      <c:pt idx="11">
                        <c:v>39719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950-4175-867F-BCFB3A31E272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北京二手车外迁率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2023年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val>
            <c:numRef>
              <c:f>Sheet1!$B$3:$M$3</c:f>
              <c:numCache>
                <c:formatCode>0.00%</c:formatCode>
                <c:ptCount val="12"/>
                <c:pt idx="0">
                  <c:v>0.41410000000000002</c:v>
                </c:pt>
                <c:pt idx="1">
                  <c:v>0.37759999999999999</c:v>
                </c:pt>
                <c:pt idx="2">
                  <c:v>0.37119999999999997</c:v>
                </c:pt>
                <c:pt idx="3">
                  <c:v>0.41039999999999999</c:v>
                </c:pt>
                <c:pt idx="4">
                  <c:v>0.42170000000000002</c:v>
                </c:pt>
                <c:pt idx="5">
                  <c:v>0.41439999999999999</c:v>
                </c:pt>
                <c:pt idx="6">
                  <c:v>0.40310000000000001</c:v>
                </c:pt>
                <c:pt idx="7">
                  <c:v>0.41799999999999998</c:v>
                </c:pt>
                <c:pt idx="8">
                  <c:v>0.38579999999999998</c:v>
                </c:pt>
                <c:pt idx="9">
                  <c:v>0.39710000000000001</c:v>
                </c:pt>
                <c:pt idx="10">
                  <c:v>0.39589999999999997</c:v>
                </c:pt>
                <c:pt idx="11">
                  <c:v>0.41620000000000001</c:v>
                </c:pt>
              </c:numCache>
            </c:numRef>
          </c:val>
          <c:smooth val="0"/>
          <c:extLst xmlns:c15="http://schemas.microsoft.com/office/drawing/2012/chart">
            <c:ext xmlns:c16="http://schemas.microsoft.com/office/drawing/2014/chart" uri="{C3380CC4-5D6E-409C-BE32-E72D297353CC}">
              <c16:uniqueId val="{00000000-71AB-44BF-8AC4-323C495991A3}"/>
            </c:ext>
          </c:extLst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2024年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chemeClr val="accent2"/>
                </a:solidFill>
              </a:ln>
              <a:effectLst/>
            </c:spPr>
          </c:marker>
          <c:val>
            <c:numRef>
              <c:f>Sheet1!$B$4:$M$4</c:f>
              <c:numCache>
                <c:formatCode>0.00%</c:formatCode>
                <c:ptCount val="12"/>
                <c:pt idx="0">
                  <c:v>0.41160000000000002</c:v>
                </c:pt>
                <c:pt idx="1">
                  <c:v>0.38159999999999999</c:v>
                </c:pt>
                <c:pt idx="2">
                  <c:v>0.36270000000000002</c:v>
                </c:pt>
                <c:pt idx="3">
                  <c:v>0.35849999999999999</c:v>
                </c:pt>
                <c:pt idx="4">
                  <c:v>0.36530000000000001</c:v>
                </c:pt>
                <c:pt idx="5">
                  <c:v>0.36170000000000002</c:v>
                </c:pt>
                <c:pt idx="6">
                  <c:v>0.37430000000000002</c:v>
                </c:pt>
                <c:pt idx="7">
                  <c:v>0.37009999999999998</c:v>
                </c:pt>
                <c:pt idx="8">
                  <c:v>0.38490000000000002</c:v>
                </c:pt>
                <c:pt idx="9">
                  <c:v>0.37230000000000002</c:v>
                </c:pt>
                <c:pt idx="10" formatCode="0%">
                  <c:v>0.39</c:v>
                </c:pt>
                <c:pt idx="11">
                  <c:v>0.42059999999999997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1AB-44BF-8AC4-323C495991A3}"/>
            </c:ext>
          </c:extLst>
        </c:ser>
        <c:ser>
          <c:idx val="2"/>
          <c:order val="2"/>
          <c:tx>
            <c:strRef>
              <c:f>Sheet1!$A$5</c:f>
              <c:strCache>
                <c:ptCount val="1"/>
                <c:pt idx="0">
                  <c:v>2025年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plus"/>
            <c:size val="8"/>
            <c:spPr>
              <a:solidFill>
                <a:srgbClr val="FF0000"/>
              </a:solidFill>
              <a:ln w="9525">
                <a:solidFill>
                  <a:srgbClr val="00B050">
                    <a:alpha val="96000"/>
                  </a:srgbClr>
                </a:solidFill>
              </a:ln>
              <a:effectLst/>
            </c:spPr>
          </c:marker>
          <c:val>
            <c:numRef>
              <c:f>Sheet1!$B$5:$M$5</c:f>
              <c:numCache>
                <c:formatCode>0.00%</c:formatCode>
                <c:ptCount val="12"/>
                <c:pt idx="0">
                  <c:v>0.37240000000000001</c:v>
                </c:pt>
                <c:pt idx="1">
                  <c:v>0.36299999999999999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A27-4551-81FF-339DD9B960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104080"/>
        <c:axId val="472338896"/>
        <c:extLst/>
      </c:lineChart>
      <c:catAx>
        <c:axId val="618104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2338896"/>
        <c:crosses val="autoZero"/>
        <c:auto val="1"/>
        <c:lblAlgn val="ctr"/>
        <c:lblOffset val="100"/>
        <c:noMultiLvlLbl val="0"/>
      </c:catAx>
      <c:valAx>
        <c:axId val="472338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181040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801724137931035"/>
          <c:y val="0.17910631079885778"/>
          <c:w val="0.88089901477832511"/>
          <c:h val="0.58884194408762514"/>
        </c:manualLayout>
      </c:layout>
      <c:lineChart>
        <c:grouping val="standard"/>
        <c:varyColors val="0"/>
        <c:ser>
          <c:idx val="6"/>
          <c:order val="6"/>
          <c:tx>
            <c:strRef>
              <c:f>Sheet1!$A$8</c:f>
              <c:strCache>
                <c:ptCount val="1"/>
                <c:pt idx="0">
                  <c:v>2023年</c:v>
                </c:pt>
              </c:strCache>
            </c:strRef>
          </c:tx>
          <c:spPr>
            <a:ln w="31750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0.00%</c:formatCode>
                <c:ptCount val="12"/>
                <c:pt idx="0">
                  <c:v>-0.46879999999999999</c:v>
                </c:pt>
                <c:pt idx="1">
                  <c:v>0.28620000000000001</c:v>
                </c:pt>
                <c:pt idx="2">
                  <c:v>6.7799999999999999E-2</c:v>
                </c:pt>
                <c:pt idx="3">
                  <c:v>0.44419999999999998</c:v>
                </c:pt>
                <c:pt idx="4">
                  <c:v>0.94820000000000004</c:v>
                </c:pt>
                <c:pt idx="5">
                  <c:v>0.33579999999999999</c:v>
                </c:pt>
                <c:pt idx="6">
                  <c:v>8.8400000000000006E-2</c:v>
                </c:pt>
                <c:pt idx="7">
                  <c:v>-5.4399999999999997E-2</c:v>
                </c:pt>
                <c:pt idx="8">
                  <c:v>2.0500000000000001E-2</c:v>
                </c:pt>
                <c:pt idx="9">
                  <c:v>0.11600000000000001</c:v>
                </c:pt>
                <c:pt idx="10">
                  <c:v>0.2424</c:v>
                </c:pt>
                <c:pt idx="11">
                  <c:v>0.1071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C3-4EEE-A5CA-1065F222C2EB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2024年</c:v>
                </c:pt>
              </c:strCache>
            </c:strRef>
          </c:tx>
          <c:spPr>
            <a:ln w="3175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C000"/>
              </a:solidFill>
              <a:ln>
                <a:noFill/>
              </a:ln>
              <a:effectLst/>
            </c:spPr>
          </c:marker>
          <c:dPt>
            <c:idx val="0"/>
            <c:marker>
              <c:symbol val="circle"/>
              <c:size val="17"/>
              <c:spPr>
                <a:solidFill>
                  <a:srgbClr val="FFC000"/>
                </a:solidFill>
                <a:ln>
                  <a:solidFill>
                    <a:srgbClr val="FF000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04FE-4561-9C2F-461C19F20166}"/>
              </c:ext>
            </c:extLst>
          </c:dPt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0.00%</c:formatCode>
                <c:ptCount val="12"/>
                <c:pt idx="0">
                  <c:v>1.1795</c:v>
                </c:pt>
                <c:pt idx="1">
                  <c:v>-0.33579999999999999</c:v>
                </c:pt>
                <c:pt idx="2">
                  <c:v>1.9800000000000002E-2</c:v>
                </c:pt>
                <c:pt idx="3">
                  <c:v>-6.3799999999999996E-2</c:v>
                </c:pt>
                <c:pt idx="4">
                  <c:v>0.13170000000000001</c:v>
                </c:pt>
                <c:pt idx="5">
                  <c:v>-0.13</c:v>
                </c:pt>
                <c:pt idx="6">
                  <c:v>-0.1249</c:v>
                </c:pt>
                <c:pt idx="7">
                  <c:v>1.6899999999999998E-2</c:v>
                </c:pt>
                <c:pt idx="8">
                  <c:v>-5.6800000000000003E-2</c:v>
                </c:pt>
                <c:pt idx="9">
                  <c:v>6.6299999999999998E-2</c:v>
                </c:pt>
                <c:pt idx="10">
                  <c:v>0.16370000000000001</c:v>
                </c:pt>
                <c:pt idx="11">
                  <c:v>8.0000000000000002E-3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FE-4561-9C2F-461C19F20166}"/>
            </c:ext>
          </c:extLst>
        </c:ser>
        <c:ser>
          <c:idx val="8"/>
          <c:order val="8"/>
          <c:tx>
            <c:strRef>
              <c:f>Sheet1!$A$10</c:f>
              <c:strCache>
                <c:ptCount val="1"/>
                <c:pt idx="0">
                  <c:v>2025年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rgbClr val="FF0000"/>
              </a:solidFill>
              <a:ln>
                <a:noFill/>
              </a:ln>
              <a:effectLst/>
            </c:spPr>
          </c:marker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Sheet1!$B$10:$M$10</c:f>
              <c:numCache>
                <c:formatCode>0.00%</c:formatCode>
                <c:ptCount val="12"/>
                <c:pt idx="0">
                  <c:v>-0.24879999999999999</c:v>
                </c:pt>
                <c:pt idx="1">
                  <c:v>0.2167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C5B-45C1-B561-44315A9DEF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4.0175000000000001</c:v>
                      </c:pt>
                      <c:pt idx="2">
                        <c:v>1.1467000000000001</c:v>
                      </c:pt>
                      <c:pt idx="3">
                        <c:v>0.1578</c:v>
                      </c:pt>
                      <c:pt idx="4">
                        <c:v>-7.8E-2</c:v>
                      </c:pt>
                      <c:pt idx="5">
                        <c:v>0.27900000000000003</c:v>
                      </c:pt>
                      <c:pt idx="6">
                        <c:v>0.29349999999999998</c:v>
                      </c:pt>
                      <c:pt idx="7">
                        <c:v>2.8299999999999999E-2</c:v>
                      </c:pt>
                      <c:pt idx="8">
                        <c:v>-0.1933</c:v>
                      </c:pt>
                      <c:pt idx="9">
                        <c:v>-0.25190000000000001</c:v>
                      </c:pt>
                      <c:pt idx="10">
                        <c:v>-0.29299999999999998</c:v>
                      </c:pt>
                      <c:pt idx="11">
                        <c:v>-0.27550000000000002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  <c15:filteredLineSeries>
              <c15:ser>
                <c:idx val="5"/>
                <c:order val="5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Sheet1!$A$7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>
                        <a:lumMod val="60000"/>
                      </a:schemeClr>
                    </a:solidFill>
                    <a:ln>
                      <a:noFill/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Sheet1!$B$7:$M$7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-3.3500000000000002E-2</c:v>
                      </c:pt>
                      <c:pt idx="1">
                        <c:v>4.4600000000000001E-2</c:v>
                      </c:pt>
                      <c:pt idx="2">
                        <c:v>-0.1714</c:v>
                      </c:pt>
                      <c:pt idx="3">
                        <c:v>-0.30320000000000003</c:v>
                      </c:pt>
                      <c:pt idx="4">
                        <c:v>-0.52249999999999996</c:v>
                      </c:pt>
                      <c:pt idx="5">
                        <c:v>-0.16489999999999999</c:v>
                      </c:pt>
                      <c:pt idx="6">
                        <c:v>2.4799999999999999E-2</c:v>
                      </c:pt>
                      <c:pt idx="7">
                        <c:v>0.1338</c:v>
                      </c:pt>
                      <c:pt idx="8">
                        <c:v>0.1396</c:v>
                      </c:pt>
                      <c:pt idx="9">
                        <c:v>-3.6600000000000001E-2</c:v>
                      </c:pt>
                      <c:pt idx="10">
                        <c:v>-6.0400000000000002E-2</c:v>
                      </c:pt>
                      <c:pt idx="11">
                        <c:v>2.2599999999999999E-2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CA63-42E9-96A1-DF9CB0890105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dk1">
                <a:lumMod val="35000"/>
                <a:lumOff val="6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红旗</c:v>
                </c:pt>
                <c:pt idx="1">
                  <c:v>本田</c:v>
                </c:pt>
                <c:pt idx="2">
                  <c:v>小米</c:v>
                </c:pt>
                <c:pt idx="3">
                  <c:v>别克</c:v>
                </c:pt>
                <c:pt idx="4">
                  <c:v>宝马</c:v>
                </c:pt>
                <c:pt idx="5">
                  <c:v>奔驰</c:v>
                </c:pt>
                <c:pt idx="6">
                  <c:v>奥迪</c:v>
                </c:pt>
                <c:pt idx="7">
                  <c:v>比亚迪</c:v>
                </c:pt>
                <c:pt idx="8">
                  <c:v>丰田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1152</c:v>
                </c:pt>
                <c:pt idx="1">
                  <c:v>1204</c:v>
                </c:pt>
                <c:pt idx="2">
                  <c:v>1249</c:v>
                </c:pt>
                <c:pt idx="3">
                  <c:v>1318</c:v>
                </c:pt>
                <c:pt idx="4">
                  <c:v>1843</c:v>
                </c:pt>
                <c:pt idx="5">
                  <c:v>2040</c:v>
                </c:pt>
                <c:pt idx="6">
                  <c:v>2181</c:v>
                </c:pt>
                <c:pt idx="7">
                  <c:v>3274</c:v>
                </c:pt>
                <c:pt idx="8">
                  <c:v>3539</c:v>
                </c:pt>
                <c:pt idx="9">
                  <c:v>4789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2</a:t>
            </a:r>
            <a:r>
              <a:rPr lang="zh-CN" altLang="en-US" dirty="0"/>
              <a:t>月北京国产乘用车品牌销售排行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宝马</c:v>
                </c:pt>
                <c:pt idx="1">
                  <c:v>小米</c:v>
                </c:pt>
                <c:pt idx="2">
                  <c:v>理想</c:v>
                </c:pt>
                <c:pt idx="3">
                  <c:v>红旗</c:v>
                </c:pt>
                <c:pt idx="4">
                  <c:v>特斯拉</c:v>
                </c:pt>
                <c:pt idx="5">
                  <c:v>奔驰</c:v>
                </c:pt>
                <c:pt idx="6">
                  <c:v>奥迪</c:v>
                </c:pt>
                <c:pt idx="7">
                  <c:v>丰田</c:v>
                </c:pt>
                <c:pt idx="8">
                  <c:v>大众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799</c:v>
                </c:pt>
                <c:pt idx="1">
                  <c:v>833</c:v>
                </c:pt>
                <c:pt idx="2">
                  <c:v>960</c:v>
                </c:pt>
                <c:pt idx="3">
                  <c:v>963</c:v>
                </c:pt>
                <c:pt idx="4">
                  <c:v>968</c:v>
                </c:pt>
                <c:pt idx="5">
                  <c:v>1070</c:v>
                </c:pt>
                <c:pt idx="6">
                  <c:v>1082</c:v>
                </c:pt>
                <c:pt idx="7">
                  <c:v>2257</c:v>
                </c:pt>
                <c:pt idx="8">
                  <c:v>2275</c:v>
                </c:pt>
                <c:pt idx="9">
                  <c:v>3635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2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沃尔沃</c:v>
                </c:pt>
                <c:pt idx="1">
                  <c:v>丰田</c:v>
                </c:pt>
                <c:pt idx="2">
                  <c:v>日产</c:v>
                </c:pt>
                <c:pt idx="3">
                  <c:v>本田</c:v>
                </c:pt>
                <c:pt idx="4">
                  <c:v>红旗</c:v>
                </c:pt>
                <c:pt idx="5">
                  <c:v>别克</c:v>
                </c:pt>
                <c:pt idx="6">
                  <c:v>宝马</c:v>
                </c:pt>
                <c:pt idx="7">
                  <c:v>奔驰</c:v>
                </c:pt>
                <c:pt idx="8">
                  <c:v>奥迪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296</c:v>
                </c:pt>
                <c:pt idx="1">
                  <c:v>429</c:v>
                </c:pt>
                <c:pt idx="2">
                  <c:v>435</c:v>
                </c:pt>
                <c:pt idx="3">
                  <c:v>524</c:v>
                </c:pt>
                <c:pt idx="4">
                  <c:v>525</c:v>
                </c:pt>
                <c:pt idx="5">
                  <c:v>670</c:v>
                </c:pt>
                <c:pt idx="6">
                  <c:v>715</c:v>
                </c:pt>
                <c:pt idx="7">
                  <c:v>1010</c:v>
                </c:pt>
                <c:pt idx="8">
                  <c:v>1048</c:v>
                </c:pt>
                <c:pt idx="9">
                  <c:v>2110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1</a:t>
            </a:r>
            <a:r>
              <a:rPr lang="zh-CN" altLang="en-US" dirty="0"/>
              <a:t>月北京国产传统乘用车品牌销售排行</a:t>
            </a:r>
          </a:p>
        </c:rich>
      </c:tx>
      <c:layout>
        <c:manualLayout>
          <c:xMode val="edge"/>
          <c:yMode val="edge"/>
          <c:x val="0.12046824911796204"/>
          <c:y val="1.27193665074442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69838796299935"/>
          <c:y val="0.21340553126189937"/>
          <c:w val="0.79388881285437918"/>
          <c:h val="0.6410392463565024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日产</c:v>
                </c:pt>
                <c:pt idx="1">
                  <c:v>吉利</c:v>
                </c:pt>
                <c:pt idx="2">
                  <c:v>丰田</c:v>
                </c:pt>
                <c:pt idx="3">
                  <c:v>本田</c:v>
                </c:pt>
                <c:pt idx="4">
                  <c:v>红旗</c:v>
                </c:pt>
                <c:pt idx="5">
                  <c:v>别克</c:v>
                </c:pt>
                <c:pt idx="6">
                  <c:v>宝马</c:v>
                </c:pt>
                <c:pt idx="7">
                  <c:v>奔驰</c:v>
                </c:pt>
                <c:pt idx="8">
                  <c:v>奥迪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627</c:v>
                </c:pt>
                <c:pt idx="1">
                  <c:v>755</c:v>
                </c:pt>
                <c:pt idx="2">
                  <c:v>899</c:v>
                </c:pt>
                <c:pt idx="3">
                  <c:v>950</c:v>
                </c:pt>
                <c:pt idx="4">
                  <c:v>964</c:v>
                </c:pt>
                <c:pt idx="5">
                  <c:v>1192</c:v>
                </c:pt>
                <c:pt idx="6">
                  <c:v>1708</c:v>
                </c:pt>
                <c:pt idx="7">
                  <c:v>1964</c:v>
                </c:pt>
                <c:pt idx="8">
                  <c:v>2128</c:v>
                </c:pt>
                <c:pt idx="9">
                  <c:v>4591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4A-4085-8E9A-206DAC693B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  <c:max val="5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  <c:majorUnit val="10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2023年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2925</c:v>
                </c:pt>
                <c:pt idx="1">
                  <c:v>3462</c:v>
                </c:pt>
                <c:pt idx="2">
                  <c:v>4275</c:v>
                </c:pt>
                <c:pt idx="3">
                  <c:v>3889</c:v>
                </c:pt>
                <c:pt idx="4">
                  <c:v>3377</c:v>
                </c:pt>
                <c:pt idx="5">
                  <c:v>3568</c:v>
                </c:pt>
                <c:pt idx="6">
                  <c:v>3677</c:v>
                </c:pt>
                <c:pt idx="7">
                  <c:v>3370</c:v>
                </c:pt>
                <c:pt idx="8">
                  <c:v>3992</c:v>
                </c:pt>
                <c:pt idx="9">
                  <c:v>3306</c:v>
                </c:pt>
                <c:pt idx="10">
                  <c:v>4186</c:v>
                </c:pt>
                <c:pt idx="11">
                  <c:v>4922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10-4831-80F6-585F7B81CE3A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2024年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4133</c:v>
                </c:pt>
                <c:pt idx="1">
                  <c:v>1691</c:v>
                </c:pt>
                <c:pt idx="2">
                  <c:v>3574</c:v>
                </c:pt>
                <c:pt idx="3">
                  <c:v>2877</c:v>
                </c:pt>
                <c:pt idx="4">
                  <c:v>3122</c:v>
                </c:pt>
                <c:pt idx="5">
                  <c:v>3080</c:v>
                </c:pt>
                <c:pt idx="6">
                  <c:v>2976</c:v>
                </c:pt>
                <c:pt idx="7">
                  <c:v>2856</c:v>
                </c:pt>
                <c:pt idx="8">
                  <c:v>2897</c:v>
                </c:pt>
                <c:pt idx="9">
                  <c:v>2428</c:v>
                </c:pt>
                <c:pt idx="10">
                  <c:v>3035</c:v>
                </c:pt>
                <c:pt idx="11">
                  <c:v>3182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91-49C0-8023-0AAFCE1299B7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2025年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Sheet1!$B$9:$M$9</c:f>
              <c:numCache>
                <c:formatCode>General</c:formatCode>
                <c:ptCount val="12"/>
                <c:pt idx="0">
                  <c:v>2584</c:v>
                </c:pt>
                <c:pt idx="1">
                  <c:v>1642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B2-4919-A177-69F99ED1F4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5036</c:v>
                      </c:pt>
                      <c:pt idx="1">
                        <c:v>3138</c:v>
                      </c:pt>
                      <c:pt idx="2">
                        <c:v>5538</c:v>
                      </c:pt>
                      <c:pt idx="3">
                        <c:v>5246</c:v>
                      </c:pt>
                      <c:pt idx="4">
                        <c:v>4951</c:v>
                      </c:pt>
                      <c:pt idx="5">
                        <c:v>5853</c:v>
                      </c:pt>
                      <c:pt idx="6">
                        <c:v>5970</c:v>
                      </c:pt>
                      <c:pt idx="7">
                        <c:v>5211</c:v>
                      </c:pt>
                      <c:pt idx="8">
                        <c:v>4878</c:v>
                      </c:pt>
                      <c:pt idx="9">
                        <c:v>3761</c:v>
                      </c:pt>
                      <c:pt idx="10">
                        <c:v>3767</c:v>
                      </c:pt>
                      <c:pt idx="11">
                        <c:v>4911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0F75-4EE8-B86A-57CBA0B241A2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4414</c:v>
                      </c:pt>
                      <c:pt idx="1">
                        <c:v>2521</c:v>
                      </c:pt>
                      <c:pt idx="2">
                        <c:v>4045</c:v>
                      </c:pt>
                      <c:pt idx="3">
                        <c:v>3763</c:v>
                      </c:pt>
                      <c:pt idx="4">
                        <c:v>1652</c:v>
                      </c:pt>
                      <c:pt idx="5">
                        <c:v>3350</c:v>
                      </c:pt>
                      <c:pt idx="6">
                        <c:v>4279</c:v>
                      </c:pt>
                      <c:pt idx="7">
                        <c:v>4380</c:v>
                      </c:pt>
                      <c:pt idx="8">
                        <c:v>4194</c:v>
                      </c:pt>
                      <c:pt idx="9">
                        <c:v>3212</c:v>
                      </c:pt>
                      <c:pt idx="10">
                        <c:v>2762</c:v>
                      </c:pt>
                      <c:pt idx="11">
                        <c:v>2802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D36A-42E6-B98F-9E116902DB41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31450573293273743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Sheet1!$A$25:$A$51</c:f>
              <c:strCache>
                <c:ptCount val="26"/>
                <c:pt idx="0">
                  <c:v>2023年1月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2024年1月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  <c:pt idx="21">
                  <c:v>10月</c:v>
                </c:pt>
                <c:pt idx="22">
                  <c:v>11月</c:v>
                </c:pt>
                <c:pt idx="23">
                  <c:v>12月</c:v>
                </c:pt>
                <c:pt idx="24">
                  <c:v>2025年1月</c:v>
                </c:pt>
                <c:pt idx="25">
                  <c:v>2月</c:v>
                </c:pt>
              </c:strCache>
            </c:strRef>
          </c:cat>
          <c:val>
            <c:numRef>
              <c:f>Sheet1!$B$25:$B$51</c:f>
              <c:numCache>
                <c:formatCode>0.00%</c:formatCode>
                <c:ptCount val="26"/>
                <c:pt idx="0">
                  <c:v>0.10580000000000001</c:v>
                </c:pt>
                <c:pt idx="1">
                  <c:v>8.7999999999999995E-2</c:v>
                </c:pt>
                <c:pt idx="2">
                  <c:v>5.9799999999999999E-2</c:v>
                </c:pt>
                <c:pt idx="3">
                  <c:v>6.6199999999999995E-2</c:v>
                </c:pt>
                <c:pt idx="4">
                  <c:v>6.7699999999999996E-2</c:v>
                </c:pt>
                <c:pt idx="5">
                  <c:v>5.04E-2</c:v>
                </c:pt>
                <c:pt idx="6">
                  <c:v>5.3400000000000003E-2</c:v>
                </c:pt>
                <c:pt idx="7">
                  <c:v>5.4100000000000002E-2</c:v>
                </c:pt>
                <c:pt idx="8">
                  <c:v>6.0400000000000002E-2</c:v>
                </c:pt>
                <c:pt idx="9">
                  <c:v>6.3799999999999996E-2</c:v>
                </c:pt>
                <c:pt idx="10">
                  <c:v>7.2900000000000006E-2</c:v>
                </c:pt>
                <c:pt idx="11">
                  <c:v>6.5299999999999997E-2</c:v>
                </c:pt>
                <c:pt idx="12">
                  <c:v>6.8599999999999994E-2</c:v>
                </c:pt>
                <c:pt idx="13">
                  <c:v>6.4699999999999994E-2</c:v>
                </c:pt>
                <c:pt idx="14">
                  <c:v>6.4000000000000001E-2</c:v>
                </c:pt>
                <c:pt idx="15">
                  <c:v>5.2299999999999999E-2</c:v>
                </c:pt>
                <c:pt idx="16">
                  <c:v>5.5300000000000002E-2</c:v>
                </c:pt>
                <c:pt idx="17">
                  <c:v>0.05</c:v>
                </c:pt>
                <c:pt idx="18">
                  <c:v>4.9399999999999999E-2</c:v>
                </c:pt>
                <c:pt idx="19">
                  <c:v>4.5100000000000001E-2</c:v>
                </c:pt>
                <c:pt idx="20">
                  <c:v>4.6399999999999997E-2</c:v>
                </c:pt>
                <c:pt idx="21">
                  <c:v>4.3900000000000002E-2</c:v>
                </c:pt>
                <c:pt idx="22">
                  <c:v>4.5400000000000003E-2</c:v>
                </c:pt>
                <c:pt idx="23">
                  <c:v>4.19E-2</c:v>
                </c:pt>
                <c:pt idx="24">
                  <c:v>5.7099999999999998E-2</c:v>
                </c:pt>
                <c:pt idx="25">
                  <c:v>5.16E-2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2025</a:t>
            </a:r>
            <a:r>
              <a:rPr lang="zh-CN" sz="2000" b="1" dirty="0"/>
              <a:t>年</a:t>
            </a:r>
            <a:r>
              <a:rPr lang="en-US" altLang="zh-CN" sz="2000" b="1" dirty="0"/>
              <a:t>1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1185121894373294"/>
          <c:y val="4.73950741057388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1075978222842659"/>
          <c:y val="0.23077464023503894"/>
          <c:w val="0.72697392589752441"/>
          <c:h val="0.690681682586740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大众</c:v>
                </c:pt>
                <c:pt idx="2">
                  <c:v>丰田</c:v>
                </c:pt>
                <c:pt idx="3">
                  <c:v>沃尔沃</c:v>
                </c:pt>
                <c:pt idx="4">
                  <c:v>保时捷</c:v>
                </c:pt>
                <c:pt idx="5">
                  <c:v>路虎</c:v>
                </c:pt>
                <c:pt idx="6">
                  <c:v>奥迪</c:v>
                </c:pt>
                <c:pt idx="7">
                  <c:v>宝马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25</c:v>
                </c:pt>
                <c:pt idx="1">
                  <c:v>30</c:v>
                </c:pt>
                <c:pt idx="2">
                  <c:v>94</c:v>
                </c:pt>
                <c:pt idx="3">
                  <c:v>117</c:v>
                </c:pt>
                <c:pt idx="4">
                  <c:v>163</c:v>
                </c:pt>
                <c:pt idx="5">
                  <c:v>259</c:v>
                </c:pt>
                <c:pt idx="6">
                  <c:v>291</c:v>
                </c:pt>
                <c:pt idx="7">
                  <c:v>347</c:v>
                </c:pt>
                <c:pt idx="8">
                  <c:v>378</c:v>
                </c:pt>
                <c:pt idx="9">
                  <c:v>729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2025/4/6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2025/4/2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55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691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381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951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18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2025/4/2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2025/4/2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5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2025</a:t>
            </a:r>
            <a:r>
              <a:rPr lang="zh-CN" altLang="en-US" dirty="0"/>
              <a:t>年</a:t>
            </a:r>
            <a:r>
              <a:rPr lang="en-US" altLang="zh-CN" dirty="0"/>
              <a:t>2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777531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6614113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10525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2107796"/>
              </p:ext>
            </p:extLst>
          </p:nvPr>
        </p:nvGraphicFramePr>
        <p:xfrm>
          <a:off x="1543203" y="146414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6692864"/>
              </p:ext>
            </p:extLst>
          </p:nvPr>
        </p:nvGraphicFramePr>
        <p:xfrm>
          <a:off x="6400800" y="145398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70698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93595"/>
            <a:ext cx="4172504" cy="315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4.01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68.75%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1.26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1-2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8.24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1.76%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1513529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63600" y="5368746"/>
            <a:ext cx="10464800" cy="419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北京二手车交易外迁率为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.30%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.94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.86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A111BA-5912-E0C6-8FED-F87797C2D9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4120669"/>
              </p:ext>
            </p:extLst>
          </p:nvPr>
        </p:nvGraphicFramePr>
        <p:xfrm>
          <a:off x="639413" y="1473201"/>
          <a:ext cx="10577227" cy="3732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4994066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4"/>
            <a:ext cx="10904865" cy="5076156"/>
          </a:xfrm>
        </p:spPr>
        <p:txBody>
          <a:bodyPr rtlCol="0">
            <a:noAutofit/>
          </a:bodyPr>
          <a:lstStyle/>
          <a:p>
            <a:pPr marL="285750" indent="-285750" algn="just">
              <a:buFont typeface="Wingdings" panose="05000000000000000000" pitchFamily="2" charset="2"/>
              <a:buChar char="l"/>
            </a:pP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虽然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年春节提前到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月底，但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月份整体汽车消费仍受到春节假期影响，如往年一样汽车整体消费处于全年低谷。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3.18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万辆，与同受春节假期影响的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月份汽车销量相比，环比下降了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29.74%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。但在政策利好及春节假期影响减弱的大趋势下，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月份虽处于消费低谷当与去年销售低迷期的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月份相比，同比销量仍增长了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21.67%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。但从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月份整体新车销售来看，受汽车消费去年低提前释放的影响，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月份北京合计新车销量与去年相比还是处于下降趋势，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月份累计销售新车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7.71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万辆，同比下降了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10.79%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buFont typeface="Wingdings" panose="05000000000000000000" pitchFamily="2" charset="2"/>
              <a:buChar char="l"/>
            </a:pP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新能源汽车虽然受购车指标限制及消费需求前期提前释放的影响，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月份销量环比有所下降，但单月销售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1.8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万辆，同比仍保持了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73.08%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的高速增长。北京新能源汽车销售需求在政策推动下保持持续快速增长，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月北京新能源汽车销售已达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3.85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万辆，同比增长达到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28.37%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。新能源汽车在北京的市场占有率为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49.41%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，虽未超过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50%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，但仍高于去年同期市占率（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34.68%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14.73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个百分点。从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新能源汽车销量排行来看，小米汽车在北京纯电动汽车销售排行中继续站稳前三的位置，紧随比亚迪和特斯拉之后。传统新势力蔚小理中，理想排在新能源销售品牌榜的第四，小鹏位居第六，而蔚来则未进入前十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sp>
        <p:nvSpPr>
          <p:cNvPr id="5" name="标题 10">
            <a:extLst>
              <a:ext uri="{FF2B5EF4-FFF2-40B4-BE49-F238E27FC236}">
                <a16:creationId xmlns:a16="http://schemas.microsoft.com/office/drawing/2014/main" id="{8F77C88D-2561-943E-64C9-B533360B14E6}"/>
              </a:ext>
            </a:extLst>
          </p:cNvPr>
          <p:cNvSpPr txBox="1">
            <a:spLocks/>
          </p:cNvSpPr>
          <p:nvPr/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r>
              <a:rPr lang="en-US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14235773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253" y="235995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indent="375920" algn="just">
              <a:lnSpc>
                <a:spcPts val="2600"/>
              </a:lnSpc>
              <a:spcBef>
                <a:spcPts val="500"/>
              </a:spcBef>
              <a:spcAft>
                <a:spcPts val="1200"/>
              </a:spcAft>
            </a:pP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月份北京二手车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呈现较好势头，本月</a:t>
            </a:r>
            <a:r>
              <a:rPr lang="zh-CN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4.01</a:t>
            </a:r>
            <a:r>
              <a:rPr lang="zh-CN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二手车过户量远超新车销量，新旧车比少有的达到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1.26</a:t>
            </a:r>
            <a:r>
              <a:rPr lang="zh-CN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月销量环比只小幅下降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5%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，同比却大幅增长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68.75%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。从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月份二手车过户量看，北京节后二手车市场表现活跃，但从外迁率及二手车成交价格来看，北京二手车之后的市场表现仍存在不确定性。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月份北京二手车交易过户较活跃有很大因素是受置换补贴政策影响，二手车成交均价只有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8.74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万元，平均单价环比下降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1.79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万元，同比下降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2.62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万元。二手车经销商在成交价格大幅下降的情况下，盈利能力持续下滑，经营压力并未好转。同时北京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月的外迁率仍只有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36.3%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，外迁率环比又下滑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0.94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个百分点。在大量北京车辆采取异地过户的情况下，北京二手车市场也将丢失大量客户资源。</a:t>
            </a:r>
            <a:endParaRPr lang="en-US" altLang="zh-CN" sz="16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75920" algn="just">
              <a:lnSpc>
                <a:spcPts val="2600"/>
              </a:lnSpc>
              <a:spcBef>
                <a:spcPts val="500"/>
              </a:spcBef>
              <a:spcAft>
                <a:spcPts val="1200"/>
              </a:spcAft>
            </a:pP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月得益于政府“两新”政策及促消费激励措施的推动，叠加品牌厂商新品投放和促销力度的加大，将有效驱动消费者需求的快速释放。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月份北京汽车销售将有望出现快速复苏。从销量上看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新旧车销售都将处于环比快速增长态势，同比则会呈持平或小幅正增长趋势。新能源汽车的消费需求在置换需求增加下将会继续呈现增长趋势，但增长势头将有所放缓，但随着新车型的供给逐步到位，相应消费需求将在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月达到逐步释放。二手车交易在置换补贴政策下整体将会继续走强，但更多的交易将在</a:t>
            </a:r>
            <a:r>
              <a:rPr lang="en-US" altLang="zh-CN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4S</a:t>
            </a:r>
            <a:r>
              <a:rPr lang="zh-CN" altLang="en-US" sz="1600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店中成交，对传统二手车经销商则将面对全新的挑战。</a:t>
            </a:r>
            <a:endParaRPr lang="en-US" altLang="zh-CN" sz="16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en-US" altLang="zh-CN" sz="18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zh-CN" altLang="zh-CN" sz="1800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"/>
              <a:tabLst>
                <a:tab pos="457200" algn="l"/>
              </a:tabLst>
            </a:pPr>
            <a:endParaRPr lang="en-US" altLang="zh-CN" sz="18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l"/>
            </a:pPr>
            <a:endParaRPr lang="en-US" altLang="zh-CN" sz="18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sp>
        <p:nvSpPr>
          <p:cNvPr id="5" name="标题 10">
            <a:extLst>
              <a:ext uri="{FF2B5EF4-FFF2-40B4-BE49-F238E27FC236}">
                <a16:creationId xmlns:a16="http://schemas.microsoft.com/office/drawing/2014/main" id="{C0EFEE26-D454-3CAF-BFB6-6B4F37D64738}"/>
              </a:ext>
            </a:extLst>
          </p:cNvPr>
          <p:cNvSpPr txBox="1">
            <a:spLocks/>
          </p:cNvSpPr>
          <p:nvPr/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r>
              <a:rPr lang="en-US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</p:spTree>
    <p:extLst>
      <p:ext uri="{BB962C8B-B14F-4D97-AF65-F5344CB8AC3E}">
        <p14:creationId xmlns:p14="http://schemas.microsoft.com/office/powerpoint/2010/main" val="274260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6826046"/>
              </p:ext>
            </p:extLst>
          </p:nvPr>
        </p:nvGraphicFramePr>
        <p:xfrm>
          <a:off x="638986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94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3.18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.74%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同比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.67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环比降幅高于全国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.54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幅低于全国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.63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sz="16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月北京累计交易新车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7.71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8.64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10.79%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24.49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点。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9265068"/>
              </p:ext>
            </p:extLst>
          </p:nvPr>
        </p:nvGraphicFramePr>
        <p:xfrm>
          <a:off x="995680" y="1752748"/>
          <a:ext cx="10312400" cy="4119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542501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5992286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0101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4400462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E6AA44C0-0FEA-27C7-66C5-6C92BA9711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5754326"/>
              </p:ext>
            </p:extLst>
          </p:nvPr>
        </p:nvGraphicFramePr>
        <p:xfrm>
          <a:off x="1149456" y="1442324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240095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1642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36.46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2.9 %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4226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27.44%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3264885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9028590" y="1787114"/>
            <a:ext cx="2685890" cy="291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5.16%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0.55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1.31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0848914"/>
              </p:ext>
            </p:extLst>
          </p:nvPr>
        </p:nvGraphicFramePr>
        <p:xfrm>
          <a:off x="477519" y="1483360"/>
          <a:ext cx="8699531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42250084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7894069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251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12.44%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73.08%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56.46%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0.99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54.88%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1-2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3.85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28.37%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49.41%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7369949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263632</TotalTime>
  <Words>1290</Words>
  <Application>Microsoft Office PowerPoint</Application>
  <PresentationFormat>宽屏</PresentationFormat>
  <Paragraphs>91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2025年北京汽车交易情况</vt:lpstr>
      <vt:lpstr>2023年北京汽车交易情况</vt:lpstr>
      <vt:lpstr>2023年北京汽车交易情况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311</cp:revision>
  <dcterms:created xsi:type="dcterms:W3CDTF">2021-12-26T04:02:55Z</dcterms:created>
  <dcterms:modified xsi:type="dcterms:W3CDTF">2025-04-07T00:54:15Z</dcterms:modified>
</cp:coreProperties>
</file>