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theme/themeOverride2.xml" ContentType="application/vnd.openxmlformats-officedocument.themeOverride+xml"/>
  <Override PartName="/ppt/notesSlides/notesSlide7.xml" ContentType="application/vnd.openxmlformats-officedocument.presentationml.notesSlid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theme/themeOverride3.xml" ContentType="application/vnd.openxmlformats-officedocument.themeOverride+xml"/>
  <Override PartName="/ppt/notesSlides/notesSlide10.xml" ContentType="application/vnd.openxmlformats-officedocument.presentationml.notesSlid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charts/chart8.xml" ContentType="application/vnd.openxmlformats-officedocument.drawingml.chart+xml"/>
  <Override PartName="/ppt/theme/themeOverride4.xml" ContentType="application/vnd.openxmlformats-officedocument.themeOverride+xml"/>
  <Override PartName="/ppt/charts/chart9.xml" ContentType="application/vnd.openxmlformats-officedocument.drawingml.chart+xml"/>
  <Override PartName="/ppt/theme/themeOverride5.xml" ContentType="application/vnd.openxmlformats-officedocument.themeOverride+xml"/>
  <Override PartName="/ppt/notesSlides/notesSlide12.xml" ContentType="application/vnd.openxmlformats-officedocument.presentationml.notesSlide+xml"/>
  <Override PartName="/ppt/charts/chart10.xml" ContentType="application/vnd.openxmlformats-officedocument.drawingml.chart+xml"/>
  <Override PartName="/ppt/theme/themeOverride6.xml" ContentType="application/vnd.openxmlformats-officedocument.themeOverride+xml"/>
  <Override PartName="/ppt/charts/chart11.xml" ContentType="application/vnd.openxmlformats-officedocument.drawingml.chart+xml"/>
  <Override PartName="/ppt/theme/themeOverride7.xml" ContentType="application/vnd.openxmlformats-officedocument.themeOverride+xml"/>
  <Override PartName="/ppt/notesSlides/notesSlide13.xml" ContentType="application/vnd.openxmlformats-officedocument.presentationml.notesSlide+xml"/>
  <Override PartName="/ppt/charts/chart12.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4.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4.xml" ContentType="application/vnd.openxmlformats-officedocument.presentationml.tags+xml"/>
  <Override PartName="/ppt/notesSlides/notesSlide22.xml" ContentType="application/vnd.openxmlformats-officedocument.presentationml.notesSlide+xml"/>
  <Override PartName="/ppt/tags/tag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6" r:id="rId1"/>
    <p:sldMasterId id="2147483718" r:id="rId2"/>
    <p:sldMasterId id="2147483756" r:id="rId3"/>
  </p:sldMasterIdLst>
  <p:notesMasterIdLst>
    <p:notesMasterId r:id="rId31"/>
  </p:notesMasterIdLst>
  <p:sldIdLst>
    <p:sldId id="2092" r:id="rId4"/>
    <p:sldId id="2328" r:id="rId5"/>
    <p:sldId id="2329" r:id="rId6"/>
    <p:sldId id="2181" r:id="rId7"/>
    <p:sldId id="2131" r:id="rId8"/>
    <p:sldId id="2267" r:id="rId9"/>
    <p:sldId id="2133" r:id="rId10"/>
    <p:sldId id="2331" r:id="rId11"/>
    <p:sldId id="2135" r:id="rId12"/>
    <p:sldId id="2197" r:id="rId13"/>
    <p:sldId id="2269" r:id="rId14"/>
    <p:sldId id="2185" r:id="rId15"/>
    <p:sldId id="2139" r:id="rId16"/>
    <p:sldId id="2298" r:id="rId17"/>
    <p:sldId id="2332" r:id="rId18"/>
    <p:sldId id="2317" r:id="rId19"/>
    <p:sldId id="2318" r:id="rId20"/>
    <p:sldId id="2319" r:id="rId21"/>
    <p:sldId id="2320" r:id="rId22"/>
    <p:sldId id="2321" r:id="rId23"/>
    <p:sldId id="2322" r:id="rId24"/>
    <p:sldId id="2323" r:id="rId25"/>
    <p:sldId id="2324" r:id="rId26"/>
    <p:sldId id="2325" r:id="rId27"/>
    <p:sldId id="2326" r:id="rId28"/>
    <p:sldId id="2327" r:id="rId29"/>
    <p:sldId id="2221" r:id="rId30"/>
  </p:sldIdLst>
  <p:sldSz cx="12192000" cy="6858000"/>
  <p:notesSz cx="6805613" cy="9939338"/>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3" pos="7423" userDrawn="1">
          <p15:clr>
            <a:srgbClr val="A4A3A4"/>
          </p15:clr>
        </p15:guide>
        <p15:guide id="18" orient="horz" pos="4042" userDrawn="1">
          <p15:clr>
            <a:srgbClr val="A4A3A4"/>
          </p15:clr>
        </p15:guide>
        <p15:guide id="19" orient="horz" pos="255" userDrawn="1">
          <p15:clr>
            <a:srgbClr val="A4A3A4"/>
          </p15:clr>
        </p15:guide>
        <p15:guide id="21" orient="horz" pos="754" userDrawn="1">
          <p15:clr>
            <a:srgbClr val="A4A3A4"/>
          </p15:clr>
        </p15:guide>
        <p15:guide id="22" orient="horz" pos="1389" userDrawn="1">
          <p15:clr>
            <a:srgbClr val="A4A3A4"/>
          </p15:clr>
        </p15:guide>
        <p15:guide id="23" orient="horz" pos="3430" userDrawn="1">
          <p15:clr>
            <a:srgbClr val="A4A3A4"/>
          </p15:clr>
        </p15:guide>
        <p15:guide id="25" pos="2139" userDrawn="1">
          <p15:clr>
            <a:srgbClr val="A4A3A4"/>
          </p15:clr>
        </p15:guide>
        <p15:guide id="28" pos="6562" userDrawn="1">
          <p15:clr>
            <a:srgbClr val="A4A3A4"/>
          </p15:clr>
        </p15:guide>
        <p15:guide id="29" pos="4416" userDrawn="1">
          <p15:clr>
            <a:srgbClr val="A4A3A4"/>
          </p15:clr>
        </p15:guide>
        <p15:guide id="30" orient="horz" pos="1638" userDrawn="1">
          <p15:clr>
            <a:srgbClr val="A4A3A4"/>
          </p15:clr>
        </p15:guide>
        <p15:guide id="31" orient="horz" pos="3793" userDrawn="1">
          <p15:clr>
            <a:srgbClr val="A4A3A4"/>
          </p15:clr>
        </p15:guide>
        <p15:guide id="33" orient="horz" pos="2704" userDrawn="1">
          <p15:clr>
            <a:srgbClr val="A4A3A4"/>
          </p15:clr>
        </p15:guide>
        <p15:guide id="35" orient="horz" pos="57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卢颖" initials="卢颖" lastIdx="1" clrIdx="0">
    <p:extLst>
      <p:ext uri="{19B8F6BF-5375-455C-9EA6-DF929625EA0E}">
        <p15:presenceInfo xmlns:p15="http://schemas.microsoft.com/office/powerpoint/2012/main" userId="S-1-5-21-2051279929-2068435472-2904626369-3717" providerId="AD"/>
      </p:ext>
    </p:extLst>
  </p:cmAuthor>
  <p:cmAuthor id="2" name="张恺灵" initials="张恺灵" lastIdx="1" clrIdx="1">
    <p:extLst>
      <p:ext uri="{19B8F6BF-5375-455C-9EA6-DF929625EA0E}">
        <p15:presenceInfo xmlns:p15="http://schemas.microsoft.com/office/powerpoint/2012/main" userId="S-1-5-21-2051279929-2068435472-2904626369-40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5E79"/>
    <a:srgbClr val="717F94"/>
    <a:srgbClr val="838FA2"/>
    <a:srgbClr val="169EBE"/>
    <a:srgbClr val="8EB842"/>
    <a:srgbClr val="E9EBF5"/>
    <a:srgbClr val="FF00FF"/>
    <a:srgbClr val="FF9999"/>
    <a:srgbClr val="1111B3"/>
    <a:srgbClr val="9597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818" autoAdjust="0"/>
    <p:restoredTop sz="96404" autoAdjust="0"/>
  </p:normalViewPr>
  <p:slideViewPr>
    <p:cSldViewPr snapToGrid="0">
      <p:cViewPr varScale="1">
        <p:scale>
          <a:sx n="116" d="100"/>
          <a:sy n="116" d="100"/>
        </p:scale>
        <p:origin x="780" y="60"/>
      </p:cViewPr>
      <p:guideLst>
        <p:guide pos="7423"/>
        <p:guide orient="horz" pos="4042"/>
        <p:guide orient="horz" pos="255"/>
        <p:guide orient="horz" pos="754"/>
        <p:guide orient="horz" pos="1389"/>
        <p:guide orient="horz" pos="3430"/>
        <p:guide pos="2139"/>
        <p:guide pos="6562"/>
        <p:guide pos="4416"/>
        <p:guide orient="horz" pos="1638"/>
        <p:guide orient="horz" pos="3793"/>
        <p:guide orient="horz" pos="2704"/>
        <p:guide orient="horz" pos="572"/>
      </p:guideLst>
    </p:cSldViewPr>
  </p:slideViewPr>
  <p:outlineViewPr>
    <p:cViewPr>
      <p:scale>
        <a:sx n="33" d="100"/>
        <a:sy n="33" d="100"/>
      </p:scale>
      <p:origin x="0" y="-27894"/>
    </p:cViewPr>
  </p:outlineViewPr>
  <p:notesTextViewPr>
    <p:cViewPr>
      <p:scale>
        <a:sx n="1" d="1"/>
        <a:sy n="1" d="1"/>
      </p:scale>
      <p:origin x="0" y="0"/>
    </p:cViewPr>
  </p:notesTextViewPr>
  <p:sorterViewPr>
    <p:cViewPr varScale="1">
      <p:scale>
        <a:sx n="1" d="1"/>
        <a:sy n="1" d="1"/>
      </p:scale>
      <p:origin x="0" y="-3160"/>
    </p:cViewPr>
  </p:sorterViewPr>
  <p:notesViewPr>
    <p:cSldViewPr snapToGrid="0">
      <p:cViewPr varScale="1">
        <p:scale>
          <a:sx n="57" d="100"/>
          <a:sy n="57" d="100"/>
        </p:scale>
        <p:origin x="2808" y="3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___10.xlsx"/><Relationship Id="rId1" Type="http://schemas.openxmlformats.org/officeDocument/2006/relationships/themeOverride" Target="../theme/themeOverride6.xml"/></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___11.xlsx"/><Relationship Id="rId1" Type="http://schemas.openxmlformats.org/officeDocument/2006/relationships/themeOverride" Target="../theme/themeOverride7.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2.xlsx"/><Relationship Id="rId2" Type="http://schemas.microsoft.com/office/2011/relationships/chartColorStyle" Target="colors5.xml"/><Relationship Id="rId1" Type="http://schemas.microsoft.com/office/2011/relationships/chartStyle" Target="style5.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___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___14.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___6.xlsx"/><Relationship Id="rId1" Type="http://schemas.openxmlformats.org/officeDocument/2006/relationships/themeOverride" Target="../theme/themeOverride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4.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392055057320599E-2"/>
          <c:y val="0.15168534442870282"/>
          <c:w val="0.97267928947378468"/>
          <c:h val="0.72193542482684359"/>
        </c:manualLayout>
      </c:layout>
      <c:barChart>
        <c:barDir val="col"/>
        <c:grouping val="clustered"/>
        <c:varyColors val="0"/>
        <c:ser>
          <c:idx val="0"/>
          <c:order val="0"/>
          <c:tx>
            <c:strRef>
              <c:f>Sheet1!$A$2</c:f>
              <c:strCache>
                <c:ptCount val="1"/>
                <c:pt idx="0">
                  <c:v>乘用车市场销量</c:v>
                </c:pt>
              </c:strCache>
            </c:strRef>
          </c:tx>
          <c:spPr>
            <a:solidFill>
              <a:srgbClr val="94B7F2"/>
            </a:solidFill>
            <a:ln>
              <a:noFill/>
            </a:ln>
            <a:effectLst/>
          </c:spPr>
          <c:invertIfNegative val="0"/>
          <c:dPt>
            <c:idx val="0"/>
            <c:invertIfNegative val="0"/>
            <c:bubble3D val="0"/>
            <c:spPr>
              <a:solidFill>
                <a:srgbClr val="94B7F2"/>
              </a:solidFill>
              <a:ln>
                <a:noFill/>
              </a:ln>
              <a:effectLst/>
            </c:spPr>
          </c:dPt>
          <c:dLbls>
            <c:dLbl>
              <c:idx val="9"/>
              <c:layout>
                <c:manualLayout>
                  <c:x val="-8.2686357606896454E-17"/>
                  <c:y val="0.4296295141191405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6.680980982866735E-4"/>
                  <c:y val="0.25776206342786995"/>
                </c:manualLayout>
              </c:layout>
              <c:tx>
                <c:rich>
                  <a:bodyPr/>
                  <a:lstStyle/>
                  <a:p>
                    <a:fld id="{B1F02711-58DF-4A95-80BC-B56264949ADD}"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numFmt formatCode="#,##0.0_);[Red]\(#,##0.0\)" sourceLinked="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Sheet1!$B$2:$N$2</c:f>
              <c:numCache>
                <c:formatCode>General</c:formatCode>
                <c:ptCount val="13"/>
                <c:pt idx="0">
                  <c:v>154.03020000000001</c:v>
                </c:pt>
                <c:pt idx="1">
                  <c:v>170.17400000000001</c:v>
                </c:pt>
                <c:pt idx="2">
                  <c:v>177.46019999999999</c:v>
                </c:pt>
                <c:pt idx="3">
                  <c:v>181.52699999999999</c:v>
                </c:pt>
                <c:pt idx="4">
                  <c:v>197.13829999999999</c:v>
                </c:pt>
                <c:pt idx="5">
                  <c:v>216.29069999999999</c:v>
                </c:pt>
                <c:pt idx="6">
                  <c:v>231.88</c:v>
                </c:pt>
                <c:pt idx="7">
                  <c:v>241.90889999999999</c:v>
                </c:pt>
                <c:pt idx="8">
                  <c:v>276.21960000000001</c:v>
                </c:pt>
                <c:pt idx="9">
                  <c:v>183.06469999999999</c:v>
                </c:pt>
                <c:pt idx="10">
                  <c:v>131.12719999999999</c:v>
                </c:pt>
                <c:pt idx="11">
                  <c:v>187.3818</c:v>
                </c:pt>
                <c:pt idx="12">
                  <c:v>169.62559999999999</c:v>
                </c:pt>
              </c:numCache>
            </c:numRef>
          </c:val>
          <c:extLst/>
        </c:ser>
        <c:ser>
          <c:idx val="1"/>
          <c:order val="1"/>
          <c:tx>
            <c:strRef>
              <c:f>Sheet1!$A$3</c:f>
              <c:strCache>
                <c:ptCount val="1"/>
                <c:pt idx="0">
                  <c:v>新能源市场销量</c:v>
                </c:pt>
              </c:strCache>
            </c:strRef>
          </c:tx>
          <c:spPr>
            <a:solidFill>
              <a:srgbClr val="FFC000"/>
            </a:solidFill>
            <a:ln>
              <a:noFill/>
            </a:ln>
            <a:effectLst/>
          </c:spPr>
          <c:invertIfNegative val="0"/>
          <c:dLbls>
            <c:dLbl>
              <c:idx val="0"/>
              <c:layout>
                <c:manualLayout>
                  <c:x val="5.8224627495337905E-3"/>
                  <c:y val="1.4336177220509732E-2"/>
                </c:manualLayout>
              </c:layout>
              <c:tx>
                <c:rich>
                  <a:bodyPr/>
                  <a:lstStyle/>
                  <a:p>
                    <a:fld id="{22FD52D4-5280-4226-9754-887FC7C9B4DB}"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manualLayout>
                  <c:x val="9.315940399254043E-3"/>
                  <c:y val="7.7013494105755385E-3"/>
                </c:manualLayout>
              </c:layout>
              <c:tx>
                <c:rich>
                  <a:bodyPr/>
                  <a:lstStyle/>
                  <a:p>
                    <a:fld id="{49E294CA-F2CA-4713-8D25-ECA0D88E4E09}"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2"/>
              <c:layout>
                <c:manualLayout>
                  <c:x val="6.9869552994405483E-3"/>
                  <c:y val="1.0700494045936098E-2"/>
                </c:manualLayout>
              </c:layout>
              <c:tx>
                <c:rich>
                  <a:bodyPr/>
                  <a:lstStyle/>
                  <a:p>
                    <a:fld id="{6193FBBC-7831-4146-9B15-34EC4155B297}"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3"/>
              <c:layout>
                <c:manualLayout>
                  <c:x val="5.8224627495337905E-3"/>
                  <c:y val="6.9244656271745201E-3"/>
                </c:manualLayout>
              </c:layout>
              <c:tx>
                <c:rich>
                  <a:bodyPr/>
                  <a:lstStyle/>
                  <a:p>
                    <a:fld id="{5462FD51-153E-41B7-8E0C-3328B4421E50}"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4"/>
              <c:layout>
                <c:manualLayout>
                  <c:x val="5.8224627495337905E-3"/>
                  <c:y val="4.7139641217225298E-3"/>
                </c:manualLayout>
              </c:layout>
              <c:tx>
                <c:rich>
                  <a:bodyPr/>
                  <a:lstStyle/>
                  <a:p>
                    <a:fld id="{16ABA6E4-66FC-4128-BD33-60C0758F57AD}"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5"/>
              <c:layout>
                <c:manualLayout>
                  <c:x val="1.1644925499067581E-2"/>
                  <c:y val="1.3645699070142457E-2"/>
                </c:manualLayout>
              </c:layout>
              <c:tx>
                <c:rich>
                  <a:bodyPr/>
                  <a:lstStyle/>
                  <a:p>
                    <a:fld id="{B3E45AC9-240B-44A3-81FF-4467287B28A3}"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6"/>
              <c:layout>
                <c:manualLayout>
                  <c:x val="8.1514478493473069E-3"/>
                  <c:y val="1.6550768933442608E-2"/>
                </c:manualLayout>
              </c:layout>
              <c:tx>
                <c:rich>
                  <a:bodyPr/>
                  <a:lstStyle/>
                  <a:p>
                    <a:fld id="{D49BE7A0-9227-4C74-AE25-7CCB57C0AEB5}"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7"/>
              <c:layout>
                <c:manualLayout>
                  <c:x val="4.6579701996270319E-3"/>
                  <c:y val="1.4005637328460533E-2"/>
                </c:manualLayout>
              </c:layout>
              <c:tx>
                <c:rich>
                  <a:bodyPr/>
                  <a:lstStyle/>
                  <a:p>
                    <a:fld id="{4DCD2455-2DC9-45EE-807F-5A64A6BB85E9}"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8"/>
              <c:layout>
                <c:manualLayout>
                  <c:x val="1.1644925499067581E-2"/>
                  <c:y val="1.0533306815154832E-2"/>
                </c:manualLayout>
              </c:layout>
              <c:tx>
                <c:rich>
                  <a:bodyPr/>
                  <a:lstStyle/>
                  <a:p>
                    <a:fld id="{67417F55-B17E-4D63-B45C-F903F772935A}"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9"/>
              <c:layout>
                <c:manualLayout>
                  <c:x val="3.7503609061488581E-3"/>
                  <c:y val="2.2263127137452956E-2"/>
                </c:manualLayout>
              </c:layout>
              <c:tx>
                <c:rich>
                  <a:bodyPr/>
                  <a:lstStyle/>
                  <a:p>
                    <a:fld id="{1987E123-E904-49E3-910D-F7F8D385CDF2}"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manualLayout>
                      <c:w val="3.8980928958058637E-2"/>
                      <c:h val="6.2529558139998595E-2"/>
                    </c:manualLayout>
                  </c15:layout>
                  <c15:dlblFieldTable/>
                  <c15:showDataLabelsRange val="0"/>
                </c:ext>
              </c:extLst>
            </c:dLbl>
            <c:dLbl>
              <c:idx val="10"/>
              <c:layout>
                <c:manualLayout>
                  <c:x val="3.6378385678592878E-3"/>
                  <c:y val="8.4925489201595414E-3"/>
                </c:manualLayout>
              </c:layout>
              <c:tx>
                <c:rich>
                  <a:bodyPr/>
                  <a:lstStyle/>
                  <a:p>
                    <a:fld id="{E9423182-C8EA-4C27-B2C0-3ECF0495FD1A}"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1"/>
              <c:layout>
                <c:manualLayout>
                  <c:x val="4.8744708905387587E-3"/>
                  <c:y val="3.5329167116162235E-3"/>
                </c:manualLayout>
              </c:layout>
              <c:tx>
                <c:rich>
                  <a:bodyPr/>
                  <a:lstStyle/>
                  <a:p>
                    <a:fld id="{16E3E2D2-0948-43FD-8E63-E48294465845}"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2"/>
              <c:layout>
                <c:manualLayout>
                  <c:x val="4.8744708905387587E-3"/>
                  <c:y val="4.5406415797199333E-3"/>
                </c:manualLayout>
              </c:layout>
              <c:tx>
                <c:rich>
                  <a:bodyPr/>
                  <a:lstStyle/>
                  <a:p>
                    <a:fld id="{EF703AF6-9BC6-431A-9252-84B232CD7C88}"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numFmt formatCode="#,##0.0_);[Red]\(#,##0.0\)" sourceLinked="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rgbClr val="169EBE"/>
                      </a:solidFill>
                      <a:round/>
                    </a:ln>
                    <a:effectLst/>
                  </c:spPr>
                </c15:leaderLines>
              </c:ext>
            </c:extLst>
          </c:dLbls>
          <c:cat>
            <c:strRef>
              <c:f>Sheet1!$B$1:$N$1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Sheet1!$B$3:$N$3</c:f>
              <c:numCache>
                <c:formatCode>General</c:formatCode>
                <c:ptCount val="13"/>
                <c:pt idx="0">
                  <c:v>67.321899999999999</c:v>
                </c:pt>
                <c:pt idx="1">
                  <c:v>78.431600000000003</c:v>
                </c:pt>
                <c:pt idx="2">
                  <c:v>83.357699999999994</c:v>
                </c:pt>
                <c:pt idx="3">
                  <c:v>88.299899999999994</c:v>
                </c:pt>
                <c:pt idx="4">
                  <c:v>101.20440000000001</c:v>
                </c:pt>
                <c:pt idx="5">
                  <c:v>110.5425</c:v>
                </c:pt>
                <c:pt idx="6">
                  <c:v>118.2124</c:v>
                </c:pt>
                <c:pt idx="7">
                  <c:v>124.2787</c:v>
                </c:pt>
                <c:pt idx="8">
                  <c:v>129.32169999999999</c:v>
                </c:pt>
                <c:pt idx="9">
                  <c:v>70.3643</c:v>
                </c:pt>
                <c:pt idx="10">
                  <c:v>65.630499999999998</c:v>
                </c:pt>
                <c:pt idx="11">
                  <c:v>96.922399999999996</c:v>
                </c:pt>
                <c:pt idx="12">
                  <c:v>87.066999999999993</c:v>
                </c:pt>
              </c:numCache>
            </c:numRef>
          </c:val>
        </c:ser>
        <c:dLbls>
          <c:showLegendKey val="0"/>
          <c:showVal val="0"/>
          <c:showCatName val="0"/>
          <c:showSerName val="0"/>
          <c:showPercent val="0"/>
          <c:showBubbleSize val="0"/>
        </c:dLbls>
        <c:gapWidth val="219"/>
        <c:overlap val="-27"/>
        <c:axId val="743312576"/>
        <c:axId val="743309856"/>
      </c:barChart>
      <c:lineChart>
        <c:grouping val="standard"/>
        <c:varyColors val="0"/>
        <c:ser>
          <c:idx val="2"/>
          <c:order val="2"/>
          <c:tx>
            <c:strRef>
              <c:f>Sheet1!$A$4</c:f>
              <c:strCache>
                <c:ptCount val="1"/>
                <c:pt idx="0">
                  <c:v>乘用车市场销量同比</c:v>
                </c:pt>
              </c:strCache>
            </c:strRef>
          </c:tx>
          <c:spPr>
            <a:ln w="28575" cap="rnd">
              <a:solidFill>
                <a:srgbClr val="5E60F4"/>
              </a:solidFill>
              <a:round/>
            </a:ln>
            <a:effectLst/>
          </c:spPr>
          <c:marker>
            <c:symbol val="circle"/>
            <c:size val="8"/>
            <c:spPr>
              <a:solidFill>
                <a:schemeClr val="bg1"/>
              </a:solidFill>
              <a:ln w="28575">
                <a:solidFill>
                  <a:srgbClr val="5E60F4"/>
                </a:solidFill>
              </a:ln>
              <a:effectLst/>
            </c:spPr>
          </c:marker>
          <c:dLbls>
            <c:dLbl>
              <c:idx val="0"/>
              <c:layout/>
              <c:tx>
                <c:rich>
                  <a:bodyPr/>
                  <a:lstStyle/>
                  <a:p>
                    <a:fld id="{9EBC207E-C81B-4E0F-9BA9-74FD75230392}"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tx>
                <c:rich>
                  <a:bodyPr/>
                  <a:lstStyle/>
                  <a:p>
                    <a:fld id="{99352252-E976-465C-BD23-A3DB870E7635}"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2"/>
              <c:layout/>
              <c:tx>
                <c:rich>
                  <a:bodyPr/>
                  <a:lstStyle/>
                  <a:p>
                    <a:fld id="{0D60A6A5-CC62-44C2-BD79-E949D3587D96}"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3"/>
              <c:layout/>
              <c:tx>
                <c:rich>
                  <a:bodyPr/>
                  <a:lstStyle/>
                  <a:p>
                    <a:fld id="{301BCE73-B125-45A0-ADF9-720E3E0B9389}"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4"/>
              <c:layout/>
              <c:tx>
                <c:rich>
                  <a:bodyPr/>
                  <a:lstStyle/>
                  <a:p>
                    <a:fld id="{88F4B3EC-AA95-439A-96CF-C903824CCAF3}"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5"/>
              <c:layout/>
              <c:tx>
                <c:rich>
                  <a:bodyPr/>
                  <a:lstStyle/>
                  <a:p>
                    <a:fld id="{A2E41913-28EB-4D06-BB68-1DF0B07EBB19}"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6"/>
              <c:layout/>
              <c:tx>
                <c:rich>
                  <a:bodyPr/>
                  <a:lstStyle/>
                  <a:p>
                    <a:fld id="{1693CCA6-2D1C-4A76-9518-5FB44394EB32}"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7"/>
              <c:layout/>
              <c:tx>
                <c:rich>
                  <a:bodyPr/>
                  <a:lstStyle/>
                  <a:p>
                    <a:fld id="{B06165C2-44DF-43F3-99B4-8A2F96296398}"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8"/>
              <c:layout/>
              <c:tx>
                <c:rich>
                  <a:bodyPr/>
                  <a:lstStyle/>
                  <a:p>
                    <a:fld id="{51E12D9A-2EF3-462E-9683-D8DB6CB8EFAD}"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9"/>
              <c:layout/>
              <c:tx>
                <c:rich>
                  <a:bodyPr/>
                  <a:lstStyle/>
                  <a:p>
                    <a:fld id="{7A404E0B-E2E9-407F-ABB2-7D44009A1190}" type="VALUE">
                      <a:rPr lang="en-US"/>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0"/>
              <c:layout/>
              <c:tx>
                <c:rich>
                  <a:bodyPr/>
                  <a:lstStyle/>
                  <a:p>
                    <a:fld id="{95FED68D-DFA5-42B8-AA08-9079979A8AFF}"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1"/>
              <c:layout/>
              <c:tx>
                <c:rich>
                  <a:bodyPr/>
                  <a:lstStyle/>
                  <a:p>
                    <a:fld id="{CA1BFC30-0F67-47F3-BA61-27DA1A98EFED}"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2"/>
              <c:layout/>
              <c:tx>
                <c:rich>
                  <a:bodyPr/>
                  <a:lstStyle/>
                  <a:p>
                    <a:fld id="{59F124C7-8AB0-4024-B102-138AA9B9207F}"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numFmt formatCode="0.0%" sourceLinked="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Sheet1!$B$4:$N$4</c:f>
              <c:numCache>
                <c:formatCode>General</c:formatCode>
                <c:ptCount val="13"/>
                <c:pt idx="0">
                  <c:v>-4.0441808599444351E-2</c:v>
                </c:pt>
                <c:pt idx="1">
                  <c:v>-3.080539164121332E-2</c:v>
                </c:pt>
                <c:pt idx="2">
                  <c:v>-9.8682155541910066E-2</c:v>
                </c:pt>
                <c:pt idx="3">
                  <c:v>1.9701179307020977E-2</c:v>
                </c:pt>
                <c:pt idx="4">
                  <c:v>2.6211993676305667E-2</c:v>
                </c:pt>
                <c:pt idx="5">
                  <c:v>9.7358059028529897E-2</c:v>
                </c:pt>
                <c:pt idx="6">
                  <c:v>0.18438701280923642</c:v>
                </c:pt>
                <c:pt idx="7">
                  <c:v>0.22523733984878325</c:v>
                </c:pt>
                <c:pt idx="8">
                  <c:v>9.2335763825450723E-2</c:v>
                </c:pt>
                <c:pt idx="9">
                  <c:v>-0.17657449209678444</c:v>
                </c:pt>
                <c:pt idx="10">
                  <c:v>0.18606504366545606</c:v>
                </c:pt>
                <c:pt idx="11">
                  <c:v>0.20590862520786879</c:v>
                </c:pt>
                <c:pt idx="12">
                  <c:v>0.10105740083215942</c:v>
                </c:pt>
              </c:numCache>
            </c:numRef>
          </c:val>
          <c:smooth val="0"/>
        </c:ser>
        <c:ser>
          <c:idx val="3"/>
          <c:order val="3"/>
          <c:tx>
            <c:strRef>
              <c:f>Sheet1!$A$5</c:f>
              <c:strCache>
                <c:ptCount val="1"/>
                <c:pt idx="0">
                  <c:v>新能源市场销量同比</c:v>
                </c:pt>
              </c:strCache>
            </c:strRef>
          </c:tx>
          <c:spPr>
            <a:ln w="28575" cap="rnd">
              <a:solidFill>
                <a:srgbClr val="FFC000"/>
              </a:solidFill>
              <a:round/>
            </a:ln>
            <a:effectLst/>
          </c:spPr>
          <c:marker>
            <c:symbol val="circle"/>
            <c:size val="8"/>
            <c:spPr>
              <a:solidFill>
                <a:schemeClr val="bg1"/>
              </a:solidFill>
              <a:ln w="28575">
                <a:solidFill>
                  <a:srgbClr val="FFC000"/>
                </a:solidFill>
              </a:ln>
              <a:effectLst/>
            </c:spPr>
          </c:marker>
          <c:dPt>
            <c:idx val="10"/>
            <c:marker>
              <c:symbol val="circle"/>
              <c:size val="8"/>
              <c:spPr>
                <a:solidFill>
                  <a:schemeClr val="bg1"/>
                </a:solidFill>
                <a:ln w="28575">
                  <a:solidFill>
                    <a:srgbClr val="FFC000"/>
                  </a:solidFill>
                </a:ln>
                <a:effectLst/>
              </c:spPr>
            </c:marker>
            <c:bubble3D val="0"/>
            <c:spPr>
              <a:ln w="28575" cap="rnd">
                <a:solidFill>
                  <a:srgbClr val="FFC000"/>
                </a:solidFill>
                <a:round/>
              </a:ln>
              <a:effectLst/>
            </c:spPr>
          </c:dPt>
          <c:dLbls>
            <c:dLbl>
              <c:idx val="0"/>
              <c:layout/>
              <c:tx>
                <c:rich>
                  <a:bodyPr/>
                  <a:lstStyle/>
                  <a:p>
                    <a:fld id="{DD60402E-B31C-4470-81AB-97F831392276}"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tx>
                <c:rich>
                  <a:bodyPr/>
                  <a:lstStyle/>
                  <a:p>
                    <a:fld id="{E7BB3BAF-6DC5-4616-B905-FAD983FFAB32}"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2"/>
              <c:layout/>
              <c:tx>
                <c:rich>
                  <a:bodyPr/>
                  <a:lstStyle/>
                  <a:p>
                    <a:fld id="{19A8CA79-89AB-4A7E-813E-421CEE3D436B}"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3"/>
              <c:layout/>
              <c:tx>
                <c:rich>
                  <a:bodyPr/>
                  <a:lstStyle/>
                  <a:p>
                    <a:fld id="{60D22B76-697B-4372-9DFA-79C3C4EC13EA}"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4"/>
              <c:layout/>
              <c:tx>
                <c:rich>
                  <a:bodyPr/>
                  <a:lstStyle/>
                  <a:p>
                    <a:fld id="{F371EADF-98A2-42F6-B9F7-C78B3C2F26E2}"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5"/>
              <c:layout/>
              <c:tx>
                <c:rich>
                  <a:bodyPr/>
                  <a:lstStyle/>
                  <a:p>
                    <a:fld id="{CD98AFEA-911B-4C86-ADD0-CF36735D89BB}"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6"/>
              <c:layout/>
              <c:tx>
                <c:rich>
                  <a:bodyPr/>
                  <a:lstStyle/>
                  <a:p>
                    <a:fld id="{63843D0A-21F8-446C-816B-AD1D85A25F56}"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7"/>
              <c:layout/>
              <c:tx>
                <c:rich>
                  <a:bodyPr/>
                  <a:lstStyle/>
                  <a:p>
                    <a:fld id="{51DED91B-0541-4868-AA6D-C1AF4BC2489A}"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8"/>
              <c:layout/>
              <c:tx>
                <c:rich>
                  <a:bodyPr/>
                  <a:lstStyle/>
                  <a:p>
                    <a:fld id="{5C687C1A-2A03-4797-91AA-18CF63C052FE}"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9"/>
              <c:layout/>
              <c:tx>
                <c:rich>
                  <a:bodyPr/>
                  <a:lstStyle/>
                  <a:p>
                    <a:fld id="{0FEF5397-B008-4E3B-86A4-4DA719E024E8}"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0"/>
              <c:layout/>
              <c:tx>
                <c:rich>
                  <a:bodyPr/>
                  <a:lstStyle/>
                  <a:p>
                    <a:fld id="{99BF6794-0AEC-4442-A9DC-A2C4C7056994}"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1"/>
              <c:layout/>
              <c:tx>
                <c:rich>
                  <a:bodyPr/>
                  <a:lstStyle/>
                  <a:p>
                    <a:fld id="{D9B563C8-5BF1-4797-A5B5-968117AF9E61}"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2"/>
              <c:layout/>
              <c:tx>
                <c:rich>
                  <a:bodyPr/>
                  <a:lstStyle/>
                  <a:p>
                    <a:fld id="{B7D58E35-87CA-41D5-A042-94A8953712F4}"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numFmt formatCode="0.0%" sourceLinked="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Sheet1!$B$5:$N$5</c:f>
              <c:numCache>
                <c:formatCode>General</c:formatCode>
                <c:ptCount val="13"/>
                <c:pt idx="0">
                  <c:v>0.36580234565672098</c:v>
                </c:pt>
                <c:pt idx="1">
                  <c:v>0.39929742179847882</c:v>
                </c:pt>
                <c:pt idx="2">
                  <c:v>0.27679450791662008</c:v>
                </c:pt>
                <c:pt idx="3">
                  <c:v>0.44983055188855836</c:v>
                </c:pt>
                <c:pt idx="4">
                  <c:v>0.48811398575178111</c:v>
                </c:pt>
                <c:pt idx="5">
                  <c:v>0.57844121389008274</c:v>
                </c:pt>
                <c:pt idx="6">
                  <c:v>0.64674252217714967</c:v>
                </c:pt>
                <c:pt idx="7">
                  <c:v>0.61382674944519255</c:v>
                </c:pt>
                <c:pt idx="8">
                  <c:v>0.45207388277565697</c:v>
                </c:pt>
                <c:pt idx="9">
                  <c:v>5.9408146826561925E-2</c:v>
                </c:pt>
                <c:pt idx="10">
                  <c:v>0.74721135159598551</c:v>
                </c:pt>
                <c:pt idx="11">
                  <c:v>0.38803813430067779</c:v>
                </c:pt>
                <c:pt idx="12">
                  <c:v>0.29329386128436652</c:v>
                </c:pt>
              </c:numCache>
            </c:numRef>
          </c:val>
          <c:smooth val="0"/>
        </c:ser>
        <c:ser>
          <c:idx val="4"/>
          <c:order val="4"/>
          <c:tx>
            <c:strRef>
              <c:f>Sheet1!#REF!</c:f>
              <c:strCache>
                <c:ptCount val="1"/>
                <c:pt idx="0">
                  <c:v>#REF!</c:v>
                </c:pt>
              </c:strCache>
            </c:strRef>
          </c:tx>
          <c:spPr>
            <a:ln w="28575" cap="rnd">
              <a:noFill/>
              <a:round/>
            </a:ln>
            <a:effectLst/>
          </c:spPr>
          <c:marker>
            <c:symbol val="circle"/>
            <c:size val="5"/>
            <c:spPr>
              <a:noFill/>
              <a:ln w="9525">
                <a:noFill/>
              </a:ln>
              <a:effectLst/>
            </c:spPr>
          </c:marker>
          <c:cat>
            <c:strRef>
              <c:f>Sheet1!$B$1:$N$1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Sheet1!#REF!</c:f>
              <c:numCache>
                <c:formatCode>General</c:formatCode>
                <c:ptCount val="1"/>
                <c:pt idx="0">
                  <c:v>1</c:v>
                </c:pt>
              </c:numCache>
            </c:numRef>
          </c:val>
          <c:smooth val="0"/>
        </c:ser>
        <c:ser>
          <c:idx val="5"/>
          <c:order val="5"/>
          <c:tx>
            <c:strRef>
              <c:f>Sheet1!#REF!</c:f>
              <c:strCache>
                <c:ptCount val="1"/>
                <c:pt idx="0">
                  <c:v>#REF!</c:v>
                </c:pt>
              </c:strCache>
            </c:strRef>
          </c:tx>
          <c:spPr>
            <a:ln w="28575" cap="rnd">
              <a:noFill/>
              <a:round/>
            </a:ln>
            <a:effectLst/>
          </c:spPr>
          <c:marker>
            <c:symbol val="circle"/>
            <c:size val="5"/>
            <c:spPr>
              <a:noFill/>
              <a:ln w="9525">
                <a:noFill/>
              </a:ln>
              <a:effectLst/>
            </c:spPr>
          </c:marker>
          <c:cat>
            <c:strRef>
              <c:f>Sheet1!$B$1:$N$1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Sheet1!#REF!</c:f>
              <c:numCache>
                <c:formatCode>General</c:formatCode>
                <c:ptCount val="1"/>
                <c:pt idx="0">
                  <c:v>1</c:v>
                </c:pt>
              </c:numCache>
            </c:numRef>
          </c:val>
          <c:smooth val="0"/>
        </c:ser>
        <c:dLbls>
          <c:showLegendKey val="0"/>
          <c:showVal val="0"/>
          <c:showCatName val="0"/>
          <c:showSerName val="0"/>
          <c:showPercent val="0"/>
          <c:showBubbleSize val="0"/>
        </c:dLbls>
        <c:marker val="1"/>
        <c:smooth val="0"/>
        <c:axId val="743305504"/>
        <c:axId val="743307680"/>
      </c:lineChart>
      <c:catAx>
        <c:axId val="743312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743309856"/>
        <c:crosses val="autoZero"/>
        <c:auto val="1"/>
        <c:lblAlgn val="ctr"/>
        <c:lblOffset val="100"/>
        <c:noMultiLvlLbl val="0"/>
      </c:catAx>
      <c:valAx>
        <c:axId val="743309856"/>
        <c:scaling>
          <c:orientation val="minMax"/>
          <c:max val="280"/>
          <c:min val="0"/>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743312576"/>
        <c:crosses val="autoZero"/>
        <c:crossBetween val="between"/>
      </c:valAx>
      <c:valAx>
        <c:axId val="743307680"/>
        <c:scaling>
          <c:orientation val="minMax"/>
          <c:max val="2"/>
          <c:min val="-3"/>
        </c:scaling>
        <c:delete val="0"/>
        <c:axPos val="r"/>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743305504"/>
        <c:crosses val="max"/>
        <c:crossBetween val="between"/>
      </c:valAx>
      <c:catAx>
        <c:axId val="743305504"/>
        <c:scaling>
          <c:orientation val="minMax"/>
        </c:scaling>
        <c:delete val="1"/>
        <c:axPos val="b"/>
        <c:numFmt formatCode="General" sourceLinked="1"/>
        <c:majorTickMark val="out"/>
        <c:minorTickMark val="none"/>
        <c:tickLblPos val="none"/>
        <c:crossAx val="743307680"/>
        <c:crosses val="autoZero"/>
        <c:auto val="1"/>
        <c:lblAlgn val="ctr"/>
        <c:lblOffset val="100"/>
        <c:noMultiLvlLbl val="0"/>
      </c:catAx>
      <c:spPr>
        <a:noFill/>
        <a:ln>
          <a:noFill/>
        </a:ln>
        <a:effectLst/>
      </c:spPr>
    </c:plotArea>
    <c:legend>
      <c:legendPos val="t"/>
      <c:layout>
        <c:manualLayout>
          <c:xMode val="edge"/>
          <c:yMode val="edge"/>
          <c:x val="0.17371908947595893"/>
          <c:y val="4.8699032819313551E-2"/>
          <c:w val="0.71441838265036695"/>
          <c:h val="6.798078216015104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legend>
    <c:plotVisOnly val="1"/>
    <c:dispBlanksAs val="gap"/>
    <c:showDLblsOverMax val="0"/>
  </c:chart>
  <c:spPr>
    <a:noFill/>
    <a:ln>
      <a:noFill/>
    </a:ln>
    <a:effectLst/>
  </c:spPr>
  <c:txPr>
    <a:bodyPr/>
    <a:lstStyle/>
    <a:p>
      <a:pPr>
        <a:defRPr>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9841981495769468"/>
          <c:y val="2.8655225468554684E-2"/>
          <c:w val="0.48207453148598772"/>
          <c:h val="0.9426895490628906"/>
        </c:manualLayout>
      </c:layout>
      <c:barChart>
        <c:barDir val="bar"/>
        <c:grouping val="clustered"/>
        <c:varyColors val="0"/>
        <c:ser>
          <c:idx val="0"/>
          <c:order val="0"/>
          <c:tx>
            <c:strRef>
              <c:f>Sheet1!$B$1</c:f>
              <c:strCache>
                <c:ptCount val="1"/>
                <c:pt idx="0">
                  <c:v>单月</c:v>
                </c:pt>
              </c:strCache>
            </c:strRef>
          </c:tx>
          <c:spPr>
            <a:solidFill>
              <a:srgbClr val="94B7F2"/>
            </a:solidFill>
            <a:ln>
              <a:noFill/>
              <a:prstDash val="solid"/>
            </a:ln>
          </c:spPr>
          <c:invertIfNegative val="0"/>
          <c:dLbls>
            <c:dLbl>
              <c:idx val="0"/>
              <c:layout>
                <c:manualLayout>
                  <c:x val="-9.0007176994711027E-3"/>
                  <c:y val="-2.9381035506752212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0520118427781307E-2"/>
                  <c:y val="2.9399551993601228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numFmt formatCode="#,##0_);[Red]\(#,##0\)" sourceLinked="0"/>
            <c:spPr>
              <a:noFill/>
              <a:ln>
                <a:noFill/>
              </a:ln>
              <a:effectLst/>
            </c:sp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Sheet1!$A$2:$A$11</c:f>
              <c:strCache>
                <c:ptCount val="10"/>
                <c:pt idx="0">
                  <c:v>星愿</c:v>
                </c:pt>
                <c:pt idx="1">
                  <c:v>海鸥</c:v>
                </c:pt>
                <c:pt idx="2">
                  <c:v>宏光MINI EV</c:v>
                </c:pt>
                <c:pt idx="3">
                  <c:v>SU7</c:v>
                </c:pt>
                <c:pt idx="4">
                  <c:v>MODEL Y(国产)</c:v>
                </c:pt>
                <c:pt idx="5">
                  <c:v>MONA M03</c:v>
                </c:pt>
                <c:pt idx="6">
                  <c:v>熊猫mini</c:v>
                </c:pt>
                <c:pt idx="7">
                  <c:v>秦PLUS EV</c:v>
                </c:pt>
                <c:pt idx="8">
                  <c:v>元PLUS</c:v>
                </c:pt>
                <c:pt idx="9">
                  <c:v>Lumin</c:v>
                </c:pt>
              </c:strCache>
            </c:strRef>
          </c:cat>
          <c:val>
            <c:numRef>
              <c:f>Sheet1!$B$2:$B$11</c:f>
              <c:numCache>
                <c:formatCode>General</c:formatCode>
                <c:ptCount val="10"/>
                <c:pt idx="0">
                  <c:v>35544</c:v>
                </c:pt>
                <c:pt idx="1">
                  <c:v>33412</c:v>
                </c:pt>
                <c:pt idx="2">
                  <c:v>28799</c:v>
                </c:pt>
                <c:pt idx="3">
                  <c:v>26242</c:v>
                </c:pt>
                <c:pt idx="4">
                  <c:v>20448</c:v>
                </c:pt>
                <c:pt idx="5">
                  <c:v>13302</c:v>
                </c:pt>
                <c:pt idx="6">
                  <c:v>12962</c:v>
                </c:pt>
                <c:pt idx="7">
                  <c:v>12734</c:v>
                </c:pt>
                <c:pt idx="8">
                  <c:v>12423</c:v>
                </c:pt>
                <c:pt idx="9">
                  <c:v>12007</c:v>
                </c:pt>
              </c:numCache>
            </c:numRef>
          </c:val>
          <c:extLst xmlns:c16r2="http://schemas.microsoft.com/office/drawing/2015/06/chart">
            <c:ext xmlns:c16="http://schemas.microsoft.com/office/drawing/2014/chart" uri="{C3380CC4-5D6E-409C-BE32-E72D297353CC}">
              <c16:uniqueId val="{00000002-F9EE-471C-BA1E-3F7B8C29822C}"/>
            </c:ext>
          </c:extLst>
        </c:ser>
        <c:dLbls>
          <c:showLegendKey val="0"/>
          <c:showVal val="0"/>
          <c:showCatName val="0"/>
          <c:showSerName val="0"/>
          <c:showPercent val="0"/>
          <c:showBubbleSize val="0"/>
        </c:dLbls>
        <c:gapWidth val="150"/>
        <c:axId val="754379872"/>
        <c:axId val="754376608"/>
      </c:barChart>
      <c:valAx>
        <c:axId val="754376608"/>
        <c:scaling>
          <c:orientation val="minMax"/>
        </c:scaling>
        <c:delete val="1"/>
        <c:axPos val="b"/>
        <c:numFmt formatCode="General" sourceLinked="1"/>
        <c:majorTickMark val="out"/>
        <c:minorTickMark val="none"/>
        <c:tickLblPos val="none"/>
        <c:crossAx val="754379872"/>
        <c:crosses val="max"/>
        <c:crossBetween val="between"/>
      </c:valAx>
      <c:catAx>
        <c:axId val="754379872"/>
        <c:scaling>
          <c:orientation val="maxMin"/>
        </c:scaling>
        <c:delete val="0"/>
        <c:axPos val="l"/>
        <c:numFmt formatCode="General" sourceLinked="0"/>
        <c:majorTickMark val="out"/>
        <c:minorTickMark val="none"/>
        <c:tickLblPos val="nextTo"/>
        <c:crossAx val="754376608"/>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892942299542386"/>
          <c:y val="3.8432758521448479E-2"/>
          <c:w val="0.48047944008111443"/>
          <c:h val="0.91349041162932565"/>
        </c:manualLayout>
      </c:layout>
      <c:barChart>
        <c:barDir val="bar"/>
        <c:grouping val="clustered"/>
        <c:varyColors val="0"/>
        <c:ser>
          <c:idx val="0"/>
          <c:order val="0"/>
          <c:tx>
            <c:strRef>
              <c:f>Sheet1!$B$1</c:f>
              <c:strCache>
                <c:ptCount val="1"/>
                <c:pt idx="0">
                  <c:v>累计</c:v>
                </c:pt>
              </c:strCache>
            </c:strRef>
          </c:tx>
          <c:spPr>
            <a:solidFill>
              <a:srgbClr val="94B7F2"/>
            </a:solidFill>
            <a:ln>
              <a:noFill/>
              <a:prstDash val="solid"/>
            </a:ln>
          </c:spPr>
          <c:invertIfNegative val="0"/>
          <c:dLbls>
            <c:numFmt formatCode="#,##0_);[Red]\(#,##0\)" sourceLinked="0"/>
            <c:spPr>
              <a:noFill/>
              <a:ln>
                <a:noFill/>
              </a:ln>
              <a:effectLst/>
            </c:sp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Sheet1!$A$2:$A$11</c:f>
              <c:strCache>
                <c:ptCount val="10"/>
                <c:pt idx="0">
                  <c:v>星愿</c:v>
                </c:pt>
                <c:pt idx="1">
                  <c:v>宏光MINI EV</c:v>
                </c:pt>
                <c:pt idx="2">
                  <c:v>海鸥</c:v>
                </c:pt>
                <c:pt idx="3">
                  <c:v>MODEL Y(国产)</c:v>
                </c:pt>
                <c:pt idx="4">
                  <c:v>SU7</c:v>
                </c:pt>
                <c:pt idx="5">
                  <c:v>MONA M03</c:v>
                </c:pt>
                <c:pt idx="6">
                  <c:v>MODEL 3(国产)</c:v>
                </c:pt>
                <c:pt idx="7">
                  <c:v>元PLUS</c:v>
                </c:pt>
                <c:pt idx="8">
                  <c:v>五菱缤果</c:v>
                </c:pt>
                <c:pt idx="9">
                  <c:v>秦PLUS EV</c:v>
                </c:pt>
              </c:strCache>
            </c:strRef>
          </c:cat>
          <c:val>
            <c:numRef>
              <c:f>Sheet1!$B$2:$B$11</c:f>
              <c:numCache>
                <c:formatCode>General</c:formatCode>
                <c:ptCount val="10"/>
                <c:pt idx="0">
                  <c:v>117034</c:v>
                </c:pt>
                <c:pt idx="1">
                  <c:v>113462</c:v>
                </c:pt>
                <c:pt idx="2">
                  <c:v>111128</c:v>
                </c:pt>
                <c:pt idx="3">
                  <c:v>102659</c:v>
                </c:pt>
                <c:pt idx="4">
                  <c:v>102245</c:v>
                </c:pt>
                <c:pt idx="5">
                  <c:v>61920</c:v>
                </c:pt>
                <c:pt idx="6">
                  <c:v>61731</c:v>
                </c:pt>
                <c:pt idx="7">
                  <c:v>51460</c:v>
                </c:pt>
                <c:pt idx="8">
                  <c:v>46922</c:v>
                </c:pt>
                <c:pt idx="9">
                  <c:v>45800</c:v>
                </c:pt>
              </c:numCache>
            </c:numRef>
          </c:val>
          <c:extLst xmlns:c16r2="http://schemas.microsoft.com/office/drawing/2015/06/chart">
            <c:ext xmlns:c16="http://schemas.microsoft.com/office/drawing/2014/chart" uri="{C3380CC4-5D6E-409C-BE32-E72D297353CC}">
              <c16:uniqueId val="{00000002-7187-4EC4-95B3-58A5BFAEAB6B}"/>
            </c:ext>
          </c:extLst>
        </c:ser>
        <c:dLbls>
          <c:showLegendKey val="0"/>
          <c:showVal val="1"/>
          <c:showCatName val="0"/>
          <c:showSerName val="0"/>
          <c:showPercent val="0"/>
          <c:showBubbleSize val="0"/>
        </c:dLbls>
        <c:gapWidth val="150"/>
        <c:axId val="754379328"/>
        <c:axId val="754378240"/>
      </c:barChart>
      <c:valAx>
        <c:axId val="754378240"/>
        <c:scaling>
          <c:orientation val="minMax"/>
        </c:scaling>
        <c:delete val="0"/>
        <c:axPos val="b"/>
        <c:numFmt formatCode="General" sourceLinked="1"/>
        <c:majorTickMark val="out"/>
        <c:minorTickMark val="none"/>
        <c:tickLblPos val="none"/>
        <c:spPr>
          <a:ln>
            <a:noFill/>
          </a:ln>
          <a:effectLst>
            <a:outerShdw blurRad="50800" dir="5400000" algn="ctr" rotWithShape="0">
              <a:srgbClr val="000000">
                <a:alpha val="43137"/>
              </a:srgbClr>
            </a:outerShdw>
          </a:effectLst>
        </c:spPr>
        <c:crossAx val="754379328"/>
        <c:crosses val="max"/>
        <c:crossBetween val="between"/>
      </c:valAx>
      <c:catAx>
        <c:axId val="754379328"/>
        <c:scaling>
          <c:orientation val="maxMin"/>
        </c:scaling>
        <c:delete val="0"/>
        <c:axPos val="l"/>
        <c:numFmt formatCode="General" sourceLinked="0"/>
        <c:majorTickMark val="out"/>
        <c:minorTickMark val="none"/>
        <c:tickLblPos val="nextTo"/>
        <c:crossAx val="754378240"/>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702511675776479E-2"/>
          <c:y val="5.2690594874956156E-2"/>
          <c:w val="0.90433088246634075"/>
          <c:h val="0.9158911449520587"/>
        </c:manualLayout>
      </c:layout>
      <c:bubbleChart>
        <c:varyColors val="0"/>
        <c:ser>
          <c:idx val="0"/>
          <c:order val="0"/>
          <c:tx>
            <c:strRef>
              <c:f>Sheet1!$B$1</c:f>
              <c:strCache>
                <c:ptCount val="1"/>
                <c:pt idx="0">
                  <c:v>补贴后售价（元）</c:v>
                </c:pt>
              </c:strCache>
            </c:strRef>
          </c:tx>
          <c:spPr>
            <a:solidFill>
              <a:srgbClr val="85AD3D">
                <a:alpha val="69804"/>
              </a:srgbClr>
            </a:solidFill>
            <a:ln>
              <a:solidFill>
                <a:schemeClr val="bg1"/>
              </a:solidFill>
            </a:ln>
            <a:effectLst/>
          </c:spPr>
          <c:invertIfNegative val="0"/>
          <c:dPt>
            <c:idx val="0"/>
            <c:invertIfNegative val="0"/>
            <c:bubble3D val="0"/>
            <c:spPr>
              <a:solidFill>
                <a:srgbClr val="8EB842">
                  <a:alpha val="69804"/>
                </a:srgbClr>
              </a:solidFill>
              <a:ln>
                <a:solidFill>
                  <a:schemeClr val="bg1"/>
                </a:solidFill>
              </a:ln>
              <a:effectLst/>
            </c:spPr>
          </c:dPt>
          <c:dPt>
            <c:idx val="1"/>
            <c:invertIfNegative val="0"/>
            <c:bubble3D val="0"/>
            <c:spPr>
              <a:solidFill>
                <a:srgbClr val="8EB842">
                  <a:alpha val="70000"/>
                </a:srgbClr>
              </a:solidFill>
              <a:ln>
                <a:solidFill>
                  <a:schemeClr val="bg1"/>
                </a:solidFill>
              </a:ln>
              <a:effectLst/>
            </c:spPr>
          </c:dPt>
          <c:dPt>
            <c:idx val="2"/>
            <c:invertIfNegative val="0"/>
            <c:bubble3D val="0"/>
            <c:spPr>
              <a:solidFill>
                <a:srgbClr val="8EB842">
                  <a:alpha val="70000"/>
                </a:srgbClr>
              </a:solidFill>
              <a:ln>
                <a:solidFill>
                  <a:schemeClr val="bg1"/>
                </a:solidFill>
              </a:ln>
              <a:effectLst/>
            </c:spPr>
          </c:dPt>
          <c:dPt>
            <c:idx val="3"/>
            <c:invertIfNegative val="0"/>
            <c:bubble3D val="0"/>
            <c:spPr>
              <a:solidFill>
                <a:srgbClr val="169EBE">
                  <a:alpha val="69804"/>
                </a:srgbClr>
              </a:solidFill>
              <a:ln>
                <a:solidFill>
                  <a:schemeClr val="bg1"/>
                </a:solidFill>
              </a:ln>
              <a:effectLst/>
            </c:spPr>
          </c:dPt>
          <c:dPt>
            <c:idx val="4"/>
            <c:invertIfNegative val="0"/>
            <c:bubble3D val="0"/>
            <c:spPr>
              <a:solidFill>
                <a:srgbClr val="8EB842"/>
              </a:solidFill>
              <a:ln>
                <a:solidFill>
                  <a:schemeClr val="bg1"/>
                </a:solidFill>
              </a:ln>
              <a:effectLst/>
            </c:spPr>
          </c:dPt>
          <c:dPt>
            <c:idx val="5"/>
            <c:invertIfNegative val="0"/>
            <c:bubble3D val="0"/>
            <c:spPr>
              <a:solidFill>
                <a:srgbClr val="8EB842"/>
              </a:solidFill>
              <a:ln>
                <a:solidFill>
                  <a:schemeClr val="bg1"/>
                </a:solidFill>
              </a:ln>
              <a:effectLst/>
            </c:spPr>
          </c:dPt>
          <c:dPt>
            <c:idx val="6"/>
            <c:invertIfNegative val="0"/>
            <c:bubble3D val="0"/>
            <c:spPr>
              <a:solidFill>
                <a:srgbClr val="8EB842">
                  <a:alpha val="69804"/>
                </a:srgbClr>
              </a:solidFill>
              <a:ln>
                <a:solidFill>
                  <a:schemeClr val="bg1"/>
                </a:solidFill>
              </a:ln>
              <a:effectLst/>
            </c:spPr>
          </c:dPt>
          <c:dPt>
            <c:idx val="7"/>
            <c:invertIfNegative val="0"/>
            <c:bubble3D val="0"/>
            <c:spPr>
              <a:solidFill>
                <a:srgbClr val="169EBE">
                  <a:alpha val="69804"/>
                </a:srgbClr>
              </a:solidFill>
              <a:ln>
                <a:solidFill>
                  <a:schemeClr val="bg1"/>
                </a:solidFill>
              </a:ln>
              <a:effectLst/>
            </c:spPr>
          </c:dPt>
          <c:dPt>
            <c:idx val="8"/>
            <c:invertIfNegative val="0"/>
            <c:bubble3D val="0"/>
            <c:spPr>
              <a:solidFill>
                <a:srgbClr val="8EB842"/>
              </a:solidFill>
              <a:ln>
                <a:solidFill>
                  <a:schemeClr val="bg1"/>
                </a:solidFill>
              </a:ln>
              <a:effectLst/>
            </c:spPr>
          </c:dPt>
          <c:dPt>
            <c:idx val="9"/>
            <c:invertIfNegative val="0"/>
            <c:bubble3D val="0"/>
            <c:spPr>
              <a:solidFill>
                <a:srgbClr val="8EB842">
                  <a:alpha val="69804"/>
                </a:srgbClr>
              </a:solidFill>
              <a:ln>
                <a:solidFill>
                  <a:schemeClr val="bg1"/>
                </a:solidFill>
              </a:ln>
              <a:effectLst/>
            </c:spPr>
          </c:dPt>
          <c:dPt>
            <c:idx val="10"/>
            <c:invertIfNegative val="0"/>
            <c:bubble3D val="0"/>
            <c:spPr>
              <a:solidFill>
                <a:srgbClr val="8EB842">
                  <a:alpha val="69804"/>
                </a:srgbClr>
              </a:solidFill>
              <a:ln>
                <a:solidFill>
                  <a:schemeClr val="bg1"/>
                </a:solidFill>
              </a:ln>
              <a:effectLst/>
            </c:spPr>
          </c:dPt>
          <c:dPt>
            <c:idx val="11"/>
            <c:invertIfNegative val="0"/>
            <c:bubble3D val="0"/>
            <c:spPr>
              <a:solidFill>
                <a:srgbClr val="8EB842">
                  <a:alpha val="69804"/>
                </a:srgbClr>
              </a:solidFill>
              <a:ln>
                <a:solidFill>
                  <a:schemeClr val="bg1"/>
                </a:solidFill>
              </a:ln>
              <a:effectLst/>
            </c:spPr>
          </c:dPt>
          <c:dPt>
            <c:idx val="12"/>
            <c:invertIfNegative val="0"/>
            <c:bubble3D val="0"/>
            <c:spPr>
              <a:solidFill>
                <a:srgbClr val="169EBE">
                  <a:alpha val="69804"/>
                </a:srgbClr>
              </a:solidFill>
              <a:ln>
                <a:solidFill>
                  <a:schemeClr val="bg1"/>
                </a:solidFill>
              </a:ln>
              <a:effectLst/>
            </c:spPr>
          </c:dPt>
          <c:dPt>
            <c:idx val="13"/>
            <c:invertIfNegative val="0"/>
            <c:bubble3D val="0"/>
            <c:spPr>
              <a:solidFill>
                <a:srgbClr val="169EBE">
                  <a:alpha val="69804"/>
                </a:srgbClr>
              </a:solidFill>
              <a:ln>
                <a:solidFill>
                  <a:schemeClr val="bg1"/>
                </a:solidFill>
              </a:ln>
              <a:effectLst/>
            </c:spPr>
          </c:dPt>
          <c:dPt>
            <c:idx val="14"/>
            <c:invertIfNegative val="0"/>
            <c:bubble3D val="0"/>
            <c:spPr>
              <a:solidFill>
                <a:srgbClr val="8EB842">
                  <a:alpha val="69804"/>
                </a:srgbClr>
              </a:solidFill>
              <a:ln>
                <a:solidFill>
                  <a:schemeClr val="bg1"/>
                </a:solidFill>
              </a:ln>
              <a:effectLst/>
            </c:spPr>
          </c:dPt>
          <c:dPt>
            <c:idx val="15"/>
            <c:invertIfNegative val="0"/>
            <c:bubble3D val="0"/>
            <c:spPr>
              <a:solidFill>
                <a:srgbClr val="8EB842"/>
              </a:solidFill>
              <a:ln>
                <a:solidFill>
                  <a:schemeClr val="bg1"/>
                </a:solidFill>
              </a:ln>
              <a:effectLst/>
            </c:spPr>
          </c:dPt>
          <c:dPt>
            <c:idx val="16"/>
            <c:invertIfNegative val="0"/>
            <c:bubble3D val="0"/>
            <c:spPr>
              <a:solidFill>
                <a:srgbClr val="169EBE"/>
              </a:solidFill>
              <a:ln>
                <a:solidFill>
                  <a:schemeClr val="bg1"/>
                </a:solidFill>
              </a:ln>
              <a:effectLst/>
            </c:spPr>
          </c:dPt>
          <c:dPt>
            <c:idx val="17"/>
            <c:invertIfNegative val="0"/>
            <c:bubble3D val="0"/>
            <c:spPr>
              <a:solidFill>
                <a:srgbClr val="169EBE"/>
              </a:solidFill>
              <a:ln>
                <a:solidFill>
                  <a:schemeClr val="bg1"/>
                </a:solidFill>
              </a:ln>
              <a:effectLst/>
            </c:spPr>
          </c:dPt>
          <c:dPt>
            <c:idx val="18"/>
            <c:invertIfNegative val="0"/>
            <c:bubble3D val="0"/>
            <c:spPr>
              <a:solidFill>
                <a:srgbClr val="8EB842">
                  <a:alpha val="69804"/>
                </a:srgbClr>
              </a:solidFill>
              <a:ln>
                <a:solidFill>
                  <a:schemeClr val="bg1"/>
                </a:solidFill>
              </a:ln>
              <a:effectLst/>
            </c:spPr>
          </c:dPt>
          <c:dPt>
            <c:idx val="19"/>
            <c:invertIfNegative val="0"/>
            <c:bubble3D val="0"/>
            <c:spPr>
              <a:solidFill>
                <a:srgbClr val="169EBE">
                  <a:alpha val="70000"/>
                </a:srgbClr>
              </a:solidFill>
              <a:ln>
                <a:solidFill>
                  <a:schemeClr val="bg1"/>
                </a:solidFill>
              </a:ln>
              <a:effectLst/>
            </c:spPr>
          </c:dPt>
          <c:dPt>
            <c:idx val="20"/>
            <c:invertIfNegative val="0"/>
            <c:bubble3D val="0"/>
            <c:spPr>
              <a:solidFill>
                <a:srgbClr val="169EBE">
                  <a:alpha val="69804"/>
                </a:srgbClr>
              </a:solidFill>
              <a:ln>
                <a:solidFill>
                  <a:schemeClr val="bg1"/>
                </a:solidFill>
              </a:ln>
              <a:effectLst/>
            </c:spPr>
          </c:dPt>
          <c:dPt>
            <c:idx val="21"/>
            <c:invertIfNegative val="0"/>
            <c:bubble3D val="0"/>
            <c:spPr>
              <a:solidFill>
                <a:srgbClr val="169EBE"/>
              </a:solidFill>
              <a:ln>
                <a:solidFill>
                  <a:schemeClr val="bg1"/>
                </a:solidFill>
              </a:ln>
              <a:effectLst/>
            </c:spPr>
          </c:dPt>
          <c:dPt>
            <c:idx val="22"/>
            <c:invertIfNegative val="0"/>
            <c:bubble3D val="0"/>
            <c:spPr>
              <a:solidFill>
                <a:srgbClr val="169EBE"/>
              </a:solidFill>
              <a:ln>
                <a:solidFill>
                  <a:schemeClr val="bg1"/>
                </a:solidFill>
              </a:ln>
              <a:effectLst/>
            </c:spPr>
          </c:dPt>
          <c:dPt>
            <c:idx val="23"/>
            <c:invertIfNegative val="0"/>
            <c:bubble3D val="0"/>
            <c:spPr>
              <a:solidFill>
                <a:srgbClr val="8EB842"/>
              </a:solidFill>
              <a:ln>
                <a:solidFill>
                  <a:schemeClr val="bg1"/>
                </a:solidFill>
              </a:ln>
              <a:effectLst/>
            </c:spPr>
          </c:dPt>
          <c:dPt>
            <c:idx val="24"/>
            <c:invertIfNegative val="0"/>
            <c:bubble3D val="0"/>
            <c:spPr>
              <a:solidFill>
                <a:srgbClr val="169EBE"/>
              </a:solidFill>
              <a:ln>
                <a:solidFill>
                  <a:schemeClr val="bg1"/>
                </a:solidFill>
              </a:ln>
              <a:effectLst/>
            </c:spPr>
          </c:dPt>
          <c:dLbls>
            <c:dLbl>
              <c:idx val="0"/>
              <c:layout>
                <c:manualLayout>
                  <c:x val="-5.5699137188422426E-2"/>
                  <c:y val="-0.19084660166150813"/>
                </c:manualLayout>
              </c:layout>
              <c:tx>
                <c:rich>
                  <a:bodyPr/>
                  <a:lstStyle/>
                  <a:p>
                    <a:fld id="{95D05CA6-5DBE-4838-B845-11190A16F3A3}" type="CELLRANGE">
                      <a:rPr lang="zh-CN" alt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
              <c:layout>
                <c:manualLayout>
                  <c:x val="-8.4098336153629952E-2"/>
                  <c:y val="-0.15325093852106644"/>
                </c:manualLayout>
              </c:layout>
              <c:tx>
                <c:rich>
                  <a:bodyPr/>
                  <a:lstStyle/>
                  <a:p>
                    <a:fld id="{8969842C-CD15-444C-A278-E08A44B4B64E}"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
              <c:layout>
                <c:manualLayout>
                  <c:x val="-8.0612245081048209E-2"/>
                  <c:y val="-0.14169640304913761"/>
                </c:manualLayout>
              </c:layout>
              <c:tx>
                <c:rich>
                  <a:bodyPr/>
                  <a:lstStyle/>
                  <a:p>
                    <a:fld id="{50DF1A75-E47F-4BD0-9347-85FB3F0A841A}" type="CELLRANGE">
                      <a:rPr lang="zh-CN" alt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3"/>
              <c:layout>
                <c:manualLayout>
                  <c:x val="-8.0278331061485936E-2"/>
                  <c:y val="-0.14621238014312624"/>
                </c:manualLayout>
              </c:layout>
              <c:tx>
                <c:rich>
                  <a:bodyPr/>
                  <a:lstStyle/>
                  <a:p>
                    <a:fld id="{D1697645-52F2-44D3-B2AE-AC10EC064D5D}" type="CELLRANGE">
                      <a:rPr 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4"/>
              <c:layout>
                <c:manualLayout>
                  <c:x val="-4.7098384060692326E-2"/>
                  <c:y val="-0.15199510195770663"/>
                </c:manualLayout>
              </c:layout>
              <c:tx>
                <c:rich>
                  <a:bodyPr/>
                  <a:lstStyle/>
                  <a:p>
                    <a:fld id="{7E03507F-0129-451A-9680-E8C891C75FEB}" type="CELLRANGE">
                      <a:rPr 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5"/>
              <c:layout>
                <c:manualLayout>
                  <c:x val="-4.7507298649936004E-2"/>
                  <c:y val="-8.8981194896325028E-2"/>
                </c:manualLayout>
              </c:layout>
              <c:tx>
                <c:rich>
                  <a:bodyPr/>
                  <a:lstStyle/>
                  <a:p>
                    <a:fld id="{B4FC68C8-2134-48E9-B5B7-828F49146052}" type="CELLRANGE">
                      <a:rPr 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6"/>
              <c:layout>
                <c:manualLayout>
                  <c:x val="-7.1189356522026292E-2"/>
                  <c:y val="-0.1131354910600659"/>
                </c:manualLayout>
              </c:layout>
              <c:tx>
                <c:rich>
                  <a:bodyPr/>
                  <a:lstStyle/>
                  <a:p>
                    <a:fld id="{09959A8F-F746-46BE-B9DA-CC00965EE4CD}" type="CELLRANGE">
                      <a:rPr 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7"/>
              <c:layout>
                <c:manualLayout>
                  <c:x val="-8.5960521350849972E-2"/>
                  <c:y val="-0.10954558854542799"/>
                </c:manualLayout>
              </c:layout>
              <c:tx>
                <c:rich>
                  <a:bodyPr/>
                  <a:lstStyle/>
                  <a:p>
                    <a:fld id="{1D7FE98A-B88C-4F0A-ACAE-320A2F5AD0F9}"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8"/>
              <c:layout>
                <c:manualLayout>
                  <c:x val="-4.3774226036286279E-2"/>
                  <c:y val="-0.11644373936105056"/>
                </c:manualLayout>
              </c:layout>
              <c:tx>
                <c:rich>
                  <a:bodyPr/>
                  <a:lstStyle/>
                  <a:p>
                    <a:fld id="{34E60892-18AB-457B-AA4D-2F1DD39F311D}" type="CELLRANGE">
                      <a:rPr lang="zh-CN" alt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9"/>
              <c:layout>
                <c:manualLayout>
                  <c:x val="-0.103160951043109"/>
                  <c:y val="9.8670715177945609E-2"/>
                </c:manualLayout>
              </c:layout>
              <c:tx>
                <c:rich>
                  <a:bodyPr/>
                  <a:lstStyle/>
                  <a:p>
                    <a:fld id="{14915414-D937-48E6-8075-6C2AA9DCA752}"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0"/>
              <c:layout>
                <c:manualLayout>
                  <c:x val="-0.11111083200213304"/>
                  <c:y val="1.5267504375849228E-2"/>
                </c:manualLayout>
              </c:layout>
              <c:tx>
                <c:rich>
                  <a:bodyPr/>
                  <a:lstStyle/>
                  <a:p>
                    <a:fld id="{3E43C431-6562-4B93-9B37-FBE826551AB4}"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1"/>
              <c:layout>
                <c:manualLayout>
                  <c:x val="-9.2693885892554326E-2"/>
                  <c:y val="-5.7181678994748984E-2"/>
                </c:manualLayout>
              </c:layout>
              <c:tx>
                <c:rich>
                  <a:bodyPr/>
                  <a:lstStyle/>
                  <a:p>
                    <a:fld id="{80020FEE-0C62-48DD-99EF-A77AAFFEB22D}"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2"/>
              <c:layout>
                <c:manualLayout>
                  <c:x val="-7.4654723752985444E-2"/>
                  <c:y val="-9.4070269789495009E-2"/>
                </c:manualLayout>
              </c:layout>
              <c:tx>
                <c:rich>
                  <a:bodyPr/>
                  <a:lstStyle/>
                  <a:p>
                    <a:fld id="{8738CDA4-9E7A-491B-8EBA-06C36A70C154}"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manualLayout>
                      <c:w val="3.3709346954967898E-2"/>
                      <c:h val="4.8852601707378332E-2"/>
                    </c:manualLayout>
                  </c15:layout>
                  <c15:dlblFieldTable/>
                  <c15:showDataLabelsRange val="1"/>
                </c:ext>
              </c:extLst>
            </c:dLbl>
            <c:dLbl>
              <c:idx val="13"/>
              <c:layout>
                <c:manualLayout>
                  <c:x val="-5.8392070322543801E-2"/>
                  <c:y val="-0.12617857044963424"/>
                </c:manualLayout>
              </c:layout>
              <c:tx>
                <c:rich>
                  <a:bodyPr/>
                  <a:lstStyle/>
                  <a:p>
                    <a:fld id="{69848EE5-E68C-4347-89FC-988318F4EA11}"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4"/>
              <c:layout>
                <c:manualLayout>
                  <c:x val="-5.3205906528117852E-2"/>
                  <c:y val="-8.9540307878542419E-2"/>
                </c:manualLayout>
              </c:layout>
              <c:tx>
                <c:rich>
                  <a:bodyPr/>
                  <a:lstStyle/>
                  <a:p>
                    <a:fld id="{3E873E9B-A48B-4200-BF61-2CC7D29B2CA5}"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manualLayout>
                      <c:w val="5.5327005175218734E-2"/>
                      <c:h val="6.7002097163151919E-2"/>
                    </c:manualLayout>
                  </c15:layout>
                  <c15:dlblFieldTable/>
                  <c15:showDataLabelsRange val="1"/>
                </c:ext>
              </c:extLst>
            </c:dLbl>
            <c:dLbl>
              <c:idx val="15"/>
              <c:layout>
                <c:manualLayout>
                  <c:x val="-3.1022962913653709E-2"/>
                  <c:y val="-8.1424359201701893E-2"/>
                </c:manualLayout>
              </c:layout>
              <c:tx>
                <c:rich>
                  <a:bodyPr/>
                  <a:lstStyle/>
                  <a:p>
                    <a:fld id="{C1FC3AE3-CDE2-4B9D-8B59-7EB1FE4116C3}" type="CELLRANGE">
                      <a:rPr lang="zh-CN" alt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6"/>
              <c:layout>
                <c:manualLayout>
                  <c:x val="-8.9213536490378928E-2"/>
                  <c:y val="3.8377694105064017E-2"/>
                </c:manualLayout>
              </c:layout>
              <c:tx>
                <c:rich>
                  <a:bodyPr/>
                  <a:lstStyle/>
                  <a:p>
                    <a:fld id="{11CF88A8-667B-4A02-8FAA-7919466CAE0E}"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7"/>
              <c:layout>
                <c:manualLayout>
                  <c:x val="-3.4267903829174658E-3"/>
                  <c:y val="0.11274755223748681"/>
                </c:manualLayout>
              </c:layout>
              <c:tx>
                <c:rich>
                  <a:bodyPr/>
                  <a:lstStyle/>
                  <a:p>
                    <a:fld id="{3C9FC42D-B7EF-4220-AC54-154366C7B862}"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8"/>
              <c:layout>
                <c:manualLayout>
                  <c:x val="-2.5939880045739581E-2"/>
                  <c:y val="-7.8951004473463246E-2"/>
                </c:manualLayout>
              </c:layout>
              <c:tx>
                <c:rich>
                  <a:bodyPr/>
                  <a:lstStyle/>
                  <a:p>
                    <a:fld id="{D744EEB2-2D5C-4A93-A565-EF85FC6CBB5D}" type="CELLRANGE">
                      <a:rPr lang="zh-CN" alt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9"/>
              <c:layout>
                <c:manualLayout>
                  <c:x val="-5.3678607487030551E-2"/>
                  <c:y val="-8.3823314703692489E-2"/>
                </c:manualLayout>
              </c:layout>
              <c:tx>
                <c:rich>
                  <a:bodyPr/>
                  <a:lstStyle/>
                  <a:p>
                    <a:fld id="{26A61014-0A4A-45C3-B6C6-EC98262BE8A3}" type="CELLRANGE">
                      <a:rPr lang="en-US" altLang="zh-CN" dirty="0"/>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0"/>
              <c:layout>
                <c:manualLayout>
                  <c:x val="-4.980091655002487E-3"/>
                  <c:y val="5.628273496030823E-2"/>
                </c:manualLayout>
              </c:layout>
              <c:tx>
                <c:rich>
                  <a:bodyPr/>
                  <a:lstStyle/>
                  <a:p>
                    <a:fld id="{6665AA8F-FA7E-4CC8-9E78-CA2D4A9FAC13}"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1"/>
              <c:layout>
                <c:manualLayout>
                  <c:x val="-9.2099084723909083E-2"/>
                  <c:y val="-3.2783207926818012E-3"/>
                </c:manualLayout>
              </c:layout>
              <c:tx>
                <c:rich>
                  <a:bodyPr/>
                  <a:lstStyle/>
                  <a:p>
                    <a:fld id="{6500DC01-85AD-46E4-A669-210E562F77AC}"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2"/>
              <c:layout>
                <c:manualLayout>
                  <c:x val="-4.9682763738695943E-2"/>
                  <c:y val="-0.10175576580018612"/>
                </c:manualLayout>
              </c:layout>
              <c:tx>
                <c:rich>
                  <a:bodyPr/>
                  <a:lstStyle/>
                  <a:p>
                    <a:fld id="{C5ACE1E6-C753-45E0-9762-BA7DFC5D0554}"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3"/>
              <c:layout>
                <c:manualLayout>
                  <c:x val="-9.5461191601156306E-2"/>
                  <c:y val="-3.4476209868469998E-2"/>
                </c:manualLayout>
              </c:layout>
              <c:tx>
                <c:rich>
                  <a:bodyPr/>
                  <a:lstStyle/>
                  <a:p>
                    <a:fld id="{79FA3C78-DDF4-4D98-9AA4-9CC5868ECD0F}"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4"/>
              <c:layout>
                <c:manualLayout>
                  <c:x val="-4.8796841937734814E-2"/>
                  <c:y val="-5.8866010349883341E-2"/>
                </c:manualLayout>
              </c:layout>
              <c:tx>
                <c:rich>
                  <a:bodyPr/>
                  <a:lstStyle/>
                  <a:p>
                    <a:fld id="{F7F4CBAF-376D-432E-BA7A-3F19C5236A31}"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spPr>
              <a:noFill/>
              <a:ln>
                <a:noFill/>
              </a:ln>
              <a:effectLst/>
            </c:spPr>
            <c:txPr>
              <a:bodyPr rot="0" spcFirstLastPara="1" vertOverflow="clip" horzOverflow="clip" vert="horz" wrap="square" lIns="36576" tIns="18288" rIns="36576" bIns="18288" anchor="ctr" anchorCtr="1">
                <a:spAutoFit/>
              </a:bodyPr>
              <a:lstStyle/>
              <a:p>
                <a:pPr>
                  <a:defRPr sz="1000" b="0" i="0" u="none" strike="noStrike" kern="1200" baseline="0">
                    <a:solidFill>
                      <a:schemeClr val="dk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t"/>
            <c:showLegendKey val="0"/>
            <c:showVal val="0"/>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cap="flat" cmpd="sng" algn="ctr">
                      <a:solidFill>
                        <a:schemeClr val="tx1">
                          <a:lumMod val="35000"/>
                          <a:lumOff val="65000"/>
                        </a:schemeClr>
                      </a:solidFill>
                      <a:round/>
                    </a:ln>
                    <a:effectLst/>
                  </c:spPr>
                </c15:leaderLines>
              </c:ext>
            </c:extLst>
          </c:dLbls>
          <c:xVal>
            <c:numRef>
              <c:f>Sheet1!$A$2:$A$26</c:f>
              <c:numCache>
                <c:formatCode>General</c:formatCode>
                <c:ptCount val="25"/>
                <c:pt idx="0">
                  <c:v>310</c:v>
                </c:pt>
                <c:pt idx="1">
                  <c:v>215</c:v>
                </c:pt>
                <c:pt idx="2">
                  <c:v>305</c:v>
                </c:pt>
                <c:pt idx="3">
                  <c:v>593</c:v>
                </c:pt>
                <c:pt idx="4">
                  <c:v>700</c:v>
                </c:pt>
                <c:pt idx="5">
                  <c:v>620</c:v>
                </c:pt>
                <c:pt idx="6">
                  <c:v>634</c:v>
                </c:pt>
                <c:pt idx="7">
                  <c:v>510</c:v>
                </c:pt>
                <c:pt idx="8">
                  <c:v>333</c:v>
                </c:pt>
                <c:pt idx="9">
                  <c:v>510</c:v>
                </c:pt>
                <c:pt idx="10">
                  <c:v>210</c:v>
                </c:pt>
                <c:pt idx="11">
                  <c:v>205</c:v>
                </c:pt>
                <c:pt idx="12">
                  <c:v>401</c:v>
                </c:pt>
                <c:pt idx="13">
                  <c:v>520</c:v>
                </c:pt>
                <c:pt idx="14">
                  <c:v>602</c:v>
                </c:pt>
                <c:pt idx="15">
                  <c:v>410</c:v>
                </c:pt>
                <c:pt idx="16">
                  <c:v>510</c:v>
                </c:pt>
                <c:pt idx="17">
                  <c:v>530</c:v>
                </c:pt>
                <c:pt idx="18">
                  <c:v>222</c:v>
                </c:pt>
                <c:pt idx="19">
                  <c:v>802</c:v>
                </c:pt>
                <c:pt idx="20">
                  <c:v>530</c:v>
                </c:pt>
                <c:pt idx="21">
                  <c:v>510</c:v>
                </c:pt>
                <c:pt idx="22">
                  <c:v>555</c:v>
                </c:pt>
                <c:pt idx="23">
                  <c:v>505</c:v>
                </c:pt>
                <c:pt idx="24">
                  <c:v>580</c:v>
                </c:pt>
              </c:numCache>
            </c:numRef>
          </c:xVal>
          <c:yVal>
            <c:numRef>
              <c:f>Sheet1!$B$2:$B$26</c:f>
              <c:numCache>
                <c:formatCode>General</c:formatCode>
                <c:ptCount val="25"/>
                <c:pt idx="0" formatCode="_ * #,##0_ ;_ * \-#,##0_ ;_ * &quot;-&quot;??_ ;_ @_ ">
                  <c:v>76800</c:v>
                </c:pt>
                <c:pt idx="1">
                  <c:v>40800</c:v>
                </c:pt>
                <c:pt idx="2" formatCode="_ * #,##0_ ;_ * \-#,##0_ ;_ * &quot;-&quot;??_ ;_ @_ ">
                  <c:v>69800</c:v>
                </c:pt>
                <c:pt idx="3" formatCode="_ * #,##0_ ;_ * \-#,##0_ ;_ * &quot;-&quot;??_ ;_ @_ ">
                  <c:v>263500</c:v>
                </c:pt>
                <c:pt idx="4" formatCode="_ * #,##0_ ;_ * \-#,##0_ ;_ * &quot;-&quot;??_ ;_ @_ ">
                  <c:v>215900</c:v>
                </c:pt>
                <c:pt idx="5" formatCode="_ * #,##0_ ;_ * \-#,##0_ ;_ * &quot;-&quot;??_ ;_ @_ ">
                  <c:v>129800</c:v>
                </c:pt>
                <c:pt idx="6" formatCode="_ * #,##0_ ;_ * \-#,##0_ ;_ * &quot;-&quot;??_ ;_ @_ ">
                  <c:v>235500</c:v>
                </c:pt>
                <c:pt idx="7" formatCode="_ * #,##0_ ;_ * \-#,##0_ ;_ * &quot;-&quot;??_ ;_ @_ ">
                  <c:v>139800</c:v>
                </c:pt>
                <c:pt idx="8" formatCode="_ * #,##0_ ;_ * \-#,##0_ ;_ * &quot;-&quot;??_ ;_ @_ ">
                  <c:v>70800</c:v>
                </c:pt>
                <c:pt idx="9" formatCode="_ * #,##0_ ;_ * \-#,##0_ ;_ * &quot;-&quot;??_ ;_ @_ ">
                  <c:v>119800</c:v>
                </c:pt>
                <c:pt idx="10" formatCode="_ * #,##0_ ;_ * \-#,##0_ ;_ * &quot;-&quot;??_ ;_ @_ ">
                  <c:v>53900</c:v>
                </c:pt>
                <c:pt idx="11" formatCode="_ * #,##0_ ;_ * \-#,##0_ ;_ * &quot;-&quot;??_ ;_ @_ ">
                  <c:v>58900</c:v>
                </c:pt>
                <c:pt idx="12" formatCode="_ * #,##0_ ;_ * \-#,##0_ ;_ * &quot;-&quot;??_ ;_ @_ ">
                  <c:v>99800</c:v>
                </c:pt>
                <c:pt idx="13" formatCode="_ * #,##0_ ;_ * \-#,##0_ ;_ * &quot;-&quot;??_ ;_ @_ ">
                  <c:v>149800</c:v>
                </c:pt>
                <c:pt idx="14" formatCode="_ * #,##0_ ;_ * \-#,##0_ ;_ * &quot;-&quot;??_ ;_ @_ ">
                  <c:v>186800</c:v>
                </c:pt>
                <c:pt idx="15" formatCode="_ * #,##0_ ;_ * \-#,##0_ ;_ * &quot;-&quot;??_ ;_ @_ ">
                  <c:v>109800</c:v>
                </c:pt>
                <c:pt idx="16" formatCode="_ * #,##0_ ;_ * \-#,##0_ ;_ * &quot;-&quot;??_ ;_ @_ ">
                  <c:v>121800</c:v>
                </c:pt>
                <c:pt idx="17" formatCode="_ * #,##0_ ;_ * \-#,##0_ ;_ * &quot;-&quot;??_ ;_ @_ ">
                  <c:v>133800</c:v>
                </c:pt>
                <c:pt idx="18" formatCode="_ * #,##0_ ;_ * \-#,##0_ ;_ * &quot;-&quot;??_ ;_ @_ ">
                  <c:v>36900</c:v>
                </c:pt>
                <c:pt idx="19" formatCode="_ * #,##0_ ;_ * \-#,##0_ ;_ * &quot;-&quot;??_ ;_ @_ ">
                  <c:v>319800</c:v>
                </c:pt>
                <c:pt idx="20" formatCode="_ * #,##0_ ;_ * \-#,##0_ ;_ * &quot;-&quot;??_ ;_ @_ ">
                  <c:v>148800</c:v>
                </c:pt>
                <c:pt idx="21" formatCode="_ * #,##0_ ;_ * \-#,##0_ ;_ * &quot;-&quot;??_ ;_ @_ ">
                  <c:v>135900</c:v>
                </c:pt>
                <c:pt idx="22" formatCode="_ * #,##0_ ;_ * \-#,##0_ ;_ * &quot;-&quot;??_ ;_ @_ ">
                  <c:v>206900</c:v>
                </c:pt>
                <c:pt idx="23" formatCode="_ * #,##0_ ;_ * \-#,##0_ ;_ * &quot;-&quot;??_ ;_ @_ ">
                  <c:v>146800</c:v>
                </c:pt>
                <c:pt idx="24" formatCode="_ * #,##0_ ;_ * \-#,##0_ ;_ * &quot;-&quot;??_ ;_ @_ ">
                  <c:v>158800</c:v>
                </c:pt>
              </c:numCache>
            </c:numRef>
          </c:yVal>
          <c:bubbleSize>
            <c:numRef>
              <c:f>Sheet1!$C$2:$C$26</c:f>
              <c:numCache>
                <c:formatCode>#,##0_ </c:formatCode>
                <c:ptCount val="25"/>
                <c:pt idx="0" formatCode="_ * #,##0_ ;_ * \-#,##0_ ;_ * &quot;-&quot;??_ ;_ @_ ">
                  <c:v>29258.5</c:v>
                </c:pt>
                <c:pt idx="1">
                  <c:v>28365.5</c:v>
                </c:pt>
                <c:pt idx="2" formatCode="_ * #,##0_ ;_ * \-#,##0_ ;_ * &quot;-&quot;??_ ;_ @_ ">
                  <c:v>27782</c:v>
                </c:pt>
                <c:pt idx="3" formatCode="_ * #,##0_ ;_ * \-#,##0_ ;_ * &quot;-&quot;??_ ;_ @_ ">
                  <c:v>25664.75</c:v>
                </c:pt>
                <c:pt idx="4" formatCode="_ * #,##0_ ;_ * \-#,##0_ ;_ * &quot;-&quot;??_ ;_ @_ ">
                  <c:v>24746.75</c:v>
                </c:pt>
                <c:pt idx="5" formatCode="_ * #,##0_ ;_ * \-#,##0_ ;_ * &quot;-&quot;??_ ;_ @_ ">
                  <c:v>15480</c:v>
                </c:pt>
                <c:pt idx="6" formatCode="_ * #,##0_ ;_ * \-#,##0_ ;_ * &quot;-&quot;??_ ;_ @_ ">
                  <c:v>15432.75</c:v>
                </c:pt>
                <c:pt idx="7" formatCode="_ * #,##0_ ;_ * \-#,##0_ ;_ * &quot;-&quot;??_ ;_ @_ ">
                  <c:v>12865</c:v>
                </c:pt>
                <c:pt idx="8" formatCode="_ * #,##0_ ;_ * \-#,##0_ ;_ * &quot;-&quot;??_ ;_ @_ ">
                  <c:v>11730.5</c:v>
                </c:pt>
                <c:pt idx="9" formatCode="_ * #,##0_ ;_ * \-#,##0_ ;_ * &quot;-&quot;??_ ;_ @_ ">
                  <c:v>11450</c:v>
                </c:pt>
                <c:pt idx="10" formatCode="_ * #,##0_ ;_ * \-#,##0_ ;_ * &quot;-&quot;??_ ;_ @_ ">
                  <c:v>11300.5</c:v>
                </c:pt>
                <c:pt idx="11" formatCode="_ * #,##0_ ;_ * \-#,##0_ ;_ * &quot;-&quot;??_ ;_ @_ ">
                  <c:v>10764.25</c:v>
                </c:pt>
                <c:pt idx="12" formatCode="_ * #,##0_ ;_ * \-#,##0_ ;_ * &quot;-&quot;??_ ;_ @_ ">
                  <c:v>10360.5</c:v>
                </c:pt>
                <c:pt idx="13" formatCode="_ * #,##0_ ;_ * \-#,##0_ ;_ * &quot;-&quot;??_ ;_ @_ ">
                  <c:v>8578.75</c:v>
                </c:pt>
                <c:pt idx="14" formatCode="_ * #,##0_ ;_ * \-#,##0_ ;_ * &quot;-&quot;??_ ;_ @_ ">
                  <c:v>7955.5</c:v>
                </c:pt>
                <c:pt idx="15" formatCode="_ * #,##0_ ;_ * \-#,##0_ ;_ * &quot;-&quot;??_ ;_ @_ ">
                  <c:v>7890.75</c:v>
                </c:pt>
                <c:pt idx="16" formatCode="_ * #,##0_ ;_ * \-#,##0_ ;_ * &quot;-&quot;??_ ;_ @_ ">
                  <c:v>7270.5</c:v>
                </c:pt>
                <c:pt idx="17" formatCode="_ * #,##0_ ;_ * \-#,##0_ ;_ * &quot;-&quot;??_ ;_ @_ ">
                  <c:v>7091.75</c:v>
                </c:pt>
                <c:pt idx="18" formatCode="_ * #,##0_ ;_ * \-#,##0_ ;_ * &quot;-&quot;??_ ;_ @_ ">
                  <c:v>6883.5</c:v>
                </c:pt>
                <c:pt idx="19" formatCode="_ * #,##0_ ;_ * \-#,##0_ ;_ * &quot;-&quot;??_ ;_ @_ ">
                  <c:v>5911.25</c:v>
                </c:pt>
                <c:pt idx="20" formatCode="_ * #,##0_ ;_ * \-#,##0_ ;_ * &quot;-&quot;??_ ;_ @_ ">
                  <c:v>5774.25</c:v>
                </c:pt>
                <c:pt idx="21" formatCode="_ * #,##0_ ;_ * \-#,##0_ ;_ * &quot;-&quot;??_ ;_ @_ ">
                  <c:v>5722.5</c:v>
                </c:pt>
                <c:pt idx="22" formatCode="_ * #,##0_ ;_ * \-#,##0_ ;_ * &quot;-&quot;??_ ;_ @_ ">
                  <c:v>5385.5</c:v>
                </c:pt>
                <c:pt idx="23" formatCode="_ * #,##0_ ;_ * \-#,##0_ ;_ * &quot;-&quot;??_ ;_ @_ ">
                  <c:v>5239.5</c:v>
                </c:pt>
                <c:pt idx="24" formatCode="_ * #,##0_ ;_ * \-#,##0_ ;_ * &quot;-&quot;??_ ;_ @_ ">
                  <c:v>5164.5</c:v>
                </c:pt>
              </c:numCache>
            </c:numRef>
          </c:bubbleSize>
          <c:bubble3D val="0"/>
          <c:extLst>
            <c:ext xmlns:c15="http://schemas.microsoft.com/office/drawing/2012/chart" uri="{02D57815-91ED-43cb-92C2-25804820EDAC}">
              <c15:datalabelsRange>
                <c15:f>Sheet1!$D$2:$D$26</c15:f>
                <c15:dlblRangeCache>
                  <c:ptCount val="25"/>
                  <c:pt idx="0">
                    <c:v>星愿</c:v>
                  </c:pt>
                  <c:pt idx="1">
                    <c:v>宏光MINI EV</c:v>
                  </c:pt>
                  <c:pt idx="2">
                    <c:v>海鸥</c:v>
                  </c:pt>
                  <c:pt idx="3">
                    <c:v>MODEL Y(国产)</c:v>
                  </c:pt>
                  <c:pt idx="4">
                    <c:v>SU7</c:v>
                  </c:pt>
                  <c:pt idx="5">
                    <c:v>MONA M03</c:v>
                  </c:pt>
                  <c:pt idx="6">
                    <c:v>MODEL 3(国产)</c:v>
                  </c:pt>
                  <c:pt idx="7">
                    <c:v>元PLUS</c:v>
                  </c:pt>
                  <c:pt idx="8">
                    <c:v>五菱缤果</c:v>
                  </c:pt>
                  <c:pt idx="9">
                    <c:v>秦PLUS EV</c:v>
                  </c:pt>
                  <c:pt idx="10">
                    <c:v>熊猫mini</c:v>
                  </c:pt>
                  <c:pt idx="11">
                    <c:v>Lumin</c:v>
                  </c:pt>
                  <c:pt idx="12">
                    <c:v>元UP</c:v>
                  </c:pt>
                  <c:pt idx="13">
                    <c:v>宋PLUS EV</c:v>
                  </c:pt>
                  <c:pt idx="14">
                    <c:v>P7+</c:v>
                  </c:pt>
                  <c:pt idx="15">
                    <c:v>海豚</c:v>
                  </c:pt>
                  <c:pt idx="16">
                    <c:v>AION Y</c:v>
                  </c:pt>
                  <c:pt idx="17">
                    <c:v>银河E5</c:v>
                  </c:pt>
                  <c:pt idx="18">
                    <c:v>奔腾小马</c:v>
                  </c:pt>
                  <c:pt idx="19">
                    <c:v>智界R7 EV</c:v>
                  </c:pt>
                  <c:pt idx="20">
                    <c:v>零跑C10 EV</c:v>
                  </c:pt>
                  <c:pt idx="21">
                    <c:v>S05 EV</c:v>
                  </c:pt>
                  <c:pt idx="22">
                    <c:v>乐道L60</c:v>
                  </c:pt>
                  <c:pt idx="23">
                    <c:v>海豹06 GT</c:v>
                  </c:pt>
                  <c:pt idx="24">
                    <c:v>零跑C11 EV</c:v>
                  </c:pt>
                </c15:dlblRangeCache>
              </c15:datalabelsRange>
            </c:ext>
          </c:extLst>
        </c:ser>
        <c:dLbls>
          <c:showLegendKey val="0"/>
          <c:showVal val="0"/>
          <c:showCatName val="0"/>
          <c:showSerName val="0"/>
          <c:showPercent val="0"/>
          <c:showBubbleSize val="0"/>
        </c:dLbls>
        <c:bubbleScale val="100"/>
        <c:showNegBubbles val="0"/>
        <c:axId val="434968528"/>
        <c:axId val="434971792"/>
      </c:bubbleChart>
      <c:valAx>
        <c:axId val="434968528"/>
        <c:scaling>
          <c:orientation val="minMax"/>
          <c:max val="900"/>
          <c:min val="1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434971792"/>
        <c:crosses val="autoZero"/>
        <c:crossBetween val="midCat"/>
        <c:majorUnit val="50"/>
      </c:valAx>
      <c:valAx>
        <c:axId val="434971792"/>
        <c:scaling>
          <c:orientation val="minMax"/>
          <c:max val="400000"/>
          <c:min val="-100000"/>
        </c:scaling>
        <c:delete val="0"/>
        <c:axPos val="l"/>
        <c:majorGridlines>
          <c:spPr>
            <a:ln w="9525" cap="flat" cmpd="sng" algn="ctr">
              <a:solidFill>
                <a:schemeClr val="tx1">
                  <a:lumMod val="15000"/>
                  <a:lumOff val="85000"/>
                </a:schemeClr>
              </a:solidFill>
              <a:round/>
            </a:ln>
            <a:effectLst/>
          </c:spPr>
        </c:majorGridlines>
        <c:numFmt formatCode="#,##0_ "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434968528"/>
        <c:crosses val="autoZero"/>
        <c:crossBetween val="midCat"/>
        <c:majorUnit val="100000"/>
      </c:valAx>
      <c:spPr>
        <a:noFill/>
        <a:ln w="25400">
          <a:noFill/>
        </a:ln>
        <a:effectLst/>
      </c:spPr>
    </c:plotArea>
    <c:plotVisOnly val="1"/>
    <c:dispBlanksAs val="gap"/>
    <c:showDLblsOverMax val="0"/>
  </c:chart>
  <c:spPr>
    <a:noFill/>
    <a:ln>
      <a:noFill/>
    </a:ln>
    <a:effectLst/>
  </c:spPr>
  <c:txPr>
    <a:bodyPr/>
    <a:lstStyle/>
    <a:p>
      <a:pPr>
        <a:defRPr sz="1000" baseline="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86766089357036E-2"/>
          <c:y val="5.354624929498026E-2"/>
          <c:w val="0.90162136996653353"/>
          <c:h val="0.92244782853919904"/>
        </c:manualLayout>
      </c:layout>
      <c:bubbleChart>
        <c:varyColors val="0"/>
        <c:ser>
          <c:idx val="0"/>
          <c:order val="0"/>
          <c:tx>
            <c:strRef>
              <c:f>Sheet1!$B$1</c:f>
              <c:strCache>
                <c:ptCount val="1"/>
                <c:pt idx="0">
                  <c:v>TP（元）</c:v>
                </c:pt>
              </c:strCache>
            </c:strRef>
          </c:tx>
          <c:spPr>
            <a:solidFill>
              <a:srgbClr val="AECB78"/>
            </a:solidFill>
            <a:ln>
              <a:solidFill>
                <a:schemeClr val="bg1"/>
              </a:solidFill>
            </a:ln>
            <a:effectLst/>
          </c:spPr>
          <c:invertIfNegative val="0"/>
          <c:dPt>
            <c:idx val="0"/>
            <c:invertIfNegative val="0"/>
            <c:bubble3D val="0"/>
            <c:spPr>
              <a:solidFill>
                <a:srgbClr val="8EB842"/>
              </a:solidFill>
              <a:ln>
                <a:solidFill>
                  <a:schemeClr val="bg1"/>
                </a:solidFill>
              </a:ln>
              <a:effectLst/>
            </c:spPr>
          </c:dPt>
          <c:dPt>
            <c:idx val="1"/>
            <c:invertIfNegative val="0"/>
            <c:bubble3D val="0"/>
            <c:spPr>
              <a:solidFill>
                <a:srgbClr val="8EB842"/>
              </a:solidFill>
              <a:ln>
                <a:solidFill>
                  <a:schemeClr val="bg1"/>
                </a:solidFill>
              </a:ln>
              <a:effectLst/>
            </c:spPr>
          </c:dPt>
          <c:dPt>
            <c:idx val="2"/>
            <c:invertIfNegative val="0"/>
            <c:bubble3D val="0"/>
            <c:spPr>
              <a:solidFill>
                <a:srgbClr val="8EB842"/>
              </a:solidFill>
              <a:ln>
                <a:solidFill>
                  <a:schemeClr val="bg1"/>
                </a:solidFill>
              </a:ln>
              <a:effectLst/>
            </c:spPr>
          </c:dPt>
          <c:dPt>
            <c:idx val="3"/>
            <c:invertIfNegative val="0"/>
            <c:bubble3D val="0"/>
            <c:spPr>
              <a:solidFill>
                <a:srgbClr val="169EBE"/>
              </a:solidFill>
              <a:ln>
                <a:solidFill>
                  <a:schemeClr val="bg1"/>
                </a:solidFill>
              </a:ln>
              <a:effectLst/>
            </c:spPr>
          </c:dPt>
          <c:dPt>
            <c:idx val="4"/>
            <c:invertIfNegative val="0"/>
            <c:bubble3D val="0"/>
            <c:spPr>
              <a:solidFill>
                <a:srgbClr val="8EB842"/>
              </a:solidFill>
              <a:ln>
                <a:solidFill>
                  <a:schemeClr val="bg1"/>
                </a:solidFill>
              </a:ln>
              <a:effectLst/>
            </c:spPr>
          </c:dPt>
          <c:dPt>
            <c:idx val="5"/>
            <c:invertIfNegative val="0"/>
            <c:bubble3D val="0"/>
            <c:spPr>
              <a:solidFill>
                <a:srgbClr val="8EB842"/>
              </a:solidFill>
              <a:ln>
                <a:solidFill>
                  <a:schemeClr val="bg1"/>
                </a:solidFill>
              </a:ln>
              <a:effectLst/>
            </c:spPr>
          </c:dPt>
          <c:dPt>
            <c:idx val="6"/>
            <c:invertIfNegative val="0"/>
            <c:bubble3D val="0"/>
            <c:spPr>
              <a:solidFill>
                <a:srgbClr val="8EB842"/>
              </a:solidFill>
              <a:ln>
                <a:solidFill>
                  <a:schemeClr val="bg1"/>
                </a:solidFill>
              </a:ln>
              <a:effectLst/>
            </c:spPr>
          </c:dPt>
          <c:dPt>
            <c:idx val="7"/>
            <c:invertIfNegative val="0"/>
            <c:bubble3D val="0"/>
            <c:spPr>
              <a:solidFill>
                <a:srgbClr val="169EBE"/>
              </a:solidFill>
              <a:ln>
                <a:solidFill>
                  <a:schemeClr val="bg1"/>
                </a:solidFill>
              </a:ln>
              <a:effectLst/>
            </c:spPr>
          </c:dPt>
          <c:dPt>
            <c:idx val="8"/>
            <c:invertIfNegative val="0"/>
            <c:bubble3D val="0"/>
            <c:spPr>
              <a:solidFill>
                <a:srgbClr val="8EB842"/>
              </a:solidFill>
              <a:ln>
                <a:solidFill>
                  <a:schemeClr val="bg1"/>
                </a:solidFill>
              </a:ln>
              <a:effectLst/>
            </c:spPr>
          </c:dPt>
          <c:dPt>
            <c:idx val="9"/>
            <c:invertIfNegative val="0"/>
            <c:bubble3D val="0"/>
            <c:spPr>
              <a:solidFill>
                <a:srgbClr val="8EB842"/>
              </a:solidFill>
              <a:ln>
                <a:solidFill>
                  <a:schemeClr val="bg1"/>
                </a:solidFill>
              </a:ln>
              <a:effectLst/>
            </c:spPr>
          </c:dPt>
          <c:dPt>
            <c:idx val="10"/>
            <c:invertIfNegative val="0"/>
            <c:bubble3D val="0"/>
            <c:spPr>
              <a:solidFill>
                <a:srgbClr val="8EB842"/>
              </a:solidFill>
              <a:ln>
                <a:solidFill>
                  <a:schemeClr val="bg1"/>
                </a:solidFill>
              </a:ln>
              <a:effectLst/>
            </c:spPr>
          </c:dPt>
          <c:dPt>
            <c:idx val="11"/>
            <c:invertIfNegative val="0"/>
            <c:bubble3D val="0"/>
            <c:spPr>
              <a:solidFill>
                <a:srgbClr val="8EB842"/>
              </a:solidFill>
              <a:ln>
                <a:solidFill>
                  <a:schemeClr val="bg1"/>
                </a:solidFill>
              </a:ln>
              <a:effectLst/>
            </c:spPr>
          </c:dPt>
          <c:dPt>
            <c:idx val="12"/>
            <c:invertIfNegative val="0"/>
            <c:bubble3D val="0"/>
            <c:spPr>
              <a:solidFill>
                <a:srgbClr val="169EBE"/>
              </a:solidFill>
              <a:ln>
                <a:solidFill>
                  <a:schemeClr val="bg1"/>
                </a:solidFill>
              </a:ln>
              <a:effectLst/>
            </c:spPr>
          </c:dPt>
          <c:dPt>
            <c:idx val="13"/>
            <c:invertIfNegative val="0"/>
            <c:bubble3D val="0"/>
            <c:spPr>
              <a:solidFill>
                <a:srgbClr val="169EBE"/>
              </a:solidFill>
              <a:ln>
                <a:solidFill>
                  <a:schemeClr val="bg1"/>
                </a:solidFill>
              </a:ln>
              <a:effectLst/>
            </c:spPr>
          </c:dPt>
          <c:dPt>
            <c:idx val="14"/>
            <c:invertIfNegative val="0"/>
            <c:bubble3D val="0"/>
            <c:spPr>
              <a:solidFill>
                <a:srgbClr val="8EB842"/>
              </a:solidFill>
              <a:ln>
                <a:solidFill>
                  <a:schemeClr val="bg1"/>
                </a:solidFill>
              </a:ln>
              <a:effectLst/>
            </c:spPr>
          </c:dPt>
          <c:dPt>
            <c:idx val="15"/>
            <c:invertIfNegative val="0"/>
            <c:bubble3D val="0"/>
            <c:spPr>
              <a:solidFill>
                <a:srgbClr val="8EB842"/>
              </a:solidFill>
              <a:ln>
                <a:solidFill>
                  <a:schemeClr val="bg1"/>
                </a:solidFill>
              </a:ln>
              <a:effectLst/>
            </c:spPr>
          </c:dPt>
          <c:dPt>
            <c:idx val="16"/>
            <c:invertIfNegative val="0"/>
            <c:bubble3D val="0"/>
            <c:spPr>
              <a:solidFill>
                <a:srgbClr val="169EBE"/>
              </a:solidFill>
              <a:ln>
                <a:solidFill>
                  <a:schemeClr val="bg1"/>
                </a:solidFill>
              </a:ln>
              <a:effectLst/>
            </c:spPr>
          </c:dPt>
          <c:dPt>
            <c:idx val="17"/>
            <c:invertIfNegative val="0"/>
            <c:bubble3D val="0"/>
            <c:spPr>
              <a:solidFill>
                <a:srgbClr val="169EBE"/>
              </a:solidFill>
              <a:ln>
                <a:solidFill>
                  <a:schemeClr val="bg1"/>
                </a:solidFill>
              </a:ln>
              <a:effectLst/>
            </c:spPr>
          </c:dPt>
          <c:dPt>
            <c:idx val="18"/>
            <c:invertIfNegative val="0"/>
            <c:bubble3D val="0"/>
            <c:spPr>
              <a:solidFill>
                <a:srgbClr val="8EB842"/>
              </a:solidFill>
              <a:ln>
                <a:solidFill>
                  <a:schemeClr val="bg1"/>
                </a:solidFill>
              </a:ln>
              <a:effectLst/>
            </c:spPr>
          </c:dPt>
          <c:dPt>
            <c:idx val="19"/>
            <c:invertIfNegative val="0"/>
            <c:bubble3D val="0"/>
            <c:spPr>
              <a:solidFill>
                <a:srgbClr val="169EBE"/>
              </a:solidFill>
              <a:ln>
                <a:solidFill>
                  <a:schemeClr val="bg1"/>
                </a:solidFill>
              </a:ln>
              <a:effectLst/>
            </c:spPr>
          </c:dPt>
          <c:dPt>
            <c:idx val="20"/>
            <c:invertIfNegative val="0"/>
            <c:bubble3D val="0"/>
            <c:spPr>
              <a:solidFill>
                <a:srgbClr val="169EBE"/>
              </a:solidFill>
              <a:ln>
                <a:solidFill>
                  <a:schemeClr val="bg1"/>
                </a:solidFill>
              </a:ln>
              <a:effectLst/>
            </c:spPr>
          </c:dPt>
          <c:dPt>
            <c:idx val="21"/>
            <c:invertIfNegative val="0"/>
            <c:bubble3D val="0"/>
            <c:spPr>
              <a:solidFill>
                <a:srgbClr val="169EBE"/>
              </a:solidFill>
              <a:ln>
                <a:solidFill>
                  <a:schemeClr val="bg1"/>
                </a:solidFill>
              </a:ln>
              <a:effectLst/>
            </c:spPr>
          </c:dPt>
          <c:dPt>
            <c:idx val="22"/>
            <c:invertIfNegative val="0"/>
            <c:bubble3D val="0"/>
            <c:spPr>
              <a:solidFill>
                <a:srgbClr val="169EBE"/>
              </a:solidFill>
              <a:ln>
                <a:solidFill>
                  <a:schemeClr val="bg1"/>
                </a:solidFill>
              </a:ln>
              <a:effectLst/>
            </c:spPr>
          </c:dPt>
          <c:dPt>
            <c:idx val="23"/>
            <c:invertIfNegative val="0"/>
            <c:bubble3D val="0"/>
            <c:spPr>
              <a:solidFill>
                <a:srgbClr val="8EB842"/>
              </a:solidFill>
              <a:ln>
                <a:solidFill>
                  <a:schemeClr val="bg1"/>
                </a:solidFill>
              </a:ln>
              <a:effectLst/>
            </c:spPr>
          </c:dPt>
          <c:dPt>
            <c:idx val="24"/>
            <c:invertIfNegative val="0"/>
            <c:bubble3D val="0"/>
            <c:spPr>
              <a:solidFill>
                <a:srgbClr val="169EBE"/>
              </a:solidFill>
              <a:ln>
                <a:solidFill>
                  <a:schemeClr val="bg1"/>
                </a:solidFill>
              </a:ln>
              <a:effectLst/>
            </c:spPr>
          </c:dPt>
          <c:dLbls>
            <c:dLbl>
              <c:idx val="0"/>
              <c:layout>
                <c:manualLayout>
                  <c:x val="-0.20570687694679457"/>
                  <c:y val="-0.16039199097574733"/>
                </c:manualLayout>
              </c:layout>
              <c:tx>
                <c:rich>
                  <a:bodyPr/>
                  <a:lstStyle/>
                  <a:p>
                    <a:fld id="{009DCFCD-B432-4B8F-ACAD-BAD47111B70D}" type="CELLRANGE">
                      <a:rPr lang="zh-CN" alt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1"/>
              <c:layout>
                <c:manualLayout>
                  <c:x val="-0.19906788343509371"/>
                  <c:y val="-0.14276649746192893"/>
                </c:manualLayout>
              </c:layout>
              <c:tx>
                <c:rich>
                  <a:bodyPr/>
                  <a:lstStyle/>
                  <a:p>
                    <a:fld id="{946FB45E-EBE1-4C3E-934A-EA4BDEB1B40F}"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
              <c:layout>
                <c:manualLayout>
                  <c:x val="-6.4754423224628474E-2"/>
                  <c:y val="-0.13395375070501975"/>
                </c:manualLayout>
              </c:layout>
              <c:tx>
                <c:rich>
                  <a:bodyPr/>
                  <a:lstStyle/>
                  <a:p>
                    <a:fld id="{EFDAA541-1729-46EF-A86E-9EC7F703CA90}"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3"/>
              <c:layout>
                <c:manualLayout>
                  <c:x val="-3.6466467861864374E-2"/>
                  <c:y val="-0.15497249867878191"/>
                </c:manualLayout>
              </c:layout>
              <c:tx>
                <c:rich>
                  <a:bodyPr/>
                  <a:lstStyle/>
                  <a:p>
                    <a:fld id="{67BCDBC2-B917-4D71-90E6-81B8724094C3}" type="CELLRANGE">
                      <a:rPr 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4"/>
              <c:layout>
                <c:manualLayout>
                  <c:x val="-6.2529668108958159E-2"/>
                  <c:y val="-9.694021432600107E-2"/>
                </c:manualLayout>
              </c:layout>
              <c:tx>
                <c:rich>
                  <a:bodyPr/>
                  <a:lstStyle/>
                  <a:p>
                    <a:fld id="{821D690C-E1EA-4F7E-8BE4-2E480B7FD941}"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5"/>
              <c:layout>
                <c:manualLayout>
                  <c:x val="-8.010603530197466E-2"/>
                  <c:y val="-0.16920473773265651"/>
                </c:manualLayout>
              </c:layout>
              <c:tx>
                <c:rich>
                  <a:bodyPr/>
                  <a:lstStyle/>
                  <a:p>
                    <a:fld id="{D5C2D1F2-0B48-4A1B-9477-CBA68031D687}" type="CELLRANGE">
                      <a:rPr 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6"/>
              <c:layout>
                <c:manualLayout>
                  <c:x val="-0.1040578228596367"/>
                  <c:y val="-7.5789344542592077E-2"/>
                </c:manualLayout>
              </c:layout>
              <c:tx>
                <c:rich>
                  <a:bodyPr/>
                  <a:lstStyle/>
                  <a:p>
                    <a:fld id="{C42D5FA2-586B-459F-AFBD-0E35D1A41693}" type="CELLRANGE">
                      <a:rPr lang="en-US" altLang="zh-CN" sz="1000" b="0" baseline="0" dirty="0"/>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7"/>
              <c:layout>
                <c:manualLayout>
                  <c:x val="-5.0149285824270036E-2"/>
                  <c:y val="-1.5862666595609688E-2"/>
                </c:manualLayout>
              </c:layout>
              <c:tx>
                <c:rich>
                  <a:bodyPr/>
                  <a:lstStyle/>
                  <a:p>
                    <a:fld id="{4E897642-4935-45C7-BBF7-6F2507D4CF64}"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8"/>
              <c:layout>
                <c:manualLayout>
                  <c:x val="-6.0703069265524677E-2"/>
                  <c:y val="-9.8702763677382968E-2"/>
                </c:manualLayout>
              </c:layout>
              <c:tx>
                <c:rich>
                  <a:bodyPr/>
                  <a:lstStyle/>
                  <a:p>
                    <a:fld id="{74DC1F0C-F559-46D1-97C1-A7512A6200EE}" type="CELLRANGE">
                      <a:rPr lang="zh-CN" altLang="en-US"/>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9"/>
              <c:layout>
                <c:manualLayout>
                  <c:x val="-0.19067761503967295"/>
                  <c:y val="-0.103989995381288"/>
                </c:manualLayout>
              </c:layout>
              <c:tx>
                <c:rich>
                  <a:bodyPr/>
                  <a:lstStyle/>
                  <a:p>
                    <a:fld id="{DE922A74-73B8-427A-8F98-827E82174DF6}"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10"/>
              <c:layout>
                <c:manualLayout>
                  <c:x val="-2.5752479188076261E-2"/>
                  <c:y val="-1.7625493513818386E-2"/>
                </c:manualLayout>
              </c:layout>
              <c:tx>
                <c:rich>
                  <a:bodyPr/>
                  <a:lstStyle/>
                  <a:p>
                    <a:fld id="{00CA7E25-9782-4161-8163-42534F85482C}"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1"/>
              <c:layout>
                <c:manualLayout>
                  <c:x val="-0.21284141106202956"/>
                  <c:y val="-0.10222786238014664"/>
                </c:manualLayout>
              </c:layout>
              <c:tx>
                <c:rich>
                  <a:bodyPr/>
                  <a:lstStyle/>
                  <a:p>
                    <a:fld id="{3E599E9D-B957-4023-9B56-5D05F5DAC35D}"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2"/>
              <c:layout>
                <c:manualLayout>
                  <c:x val="-0.13795662816040016"/>
                  <c:y val="-8.1077270163564585E-2"/>
                </c:manualLayout>
              </c:layout>
              <c:tx>
                <c:rich>
                  <a:bodyPr/>
                  <a:lstStyle/>
                  <a:p>
                    <a:fld id="{7F3EF404-D45C-433C-84D7-C834601FFDA7}"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13"/>
              <c:layout>
                <c:manualLayout>
                  <c:x val="-3.3128059630507334E-4"/>
                  <c:y val="-5.992667794698258E-2"/>
                </c:manualLayout>
              </c:layout>
              <c:tx>
                <c:rich>
                  <a:bodyPr/>
                  <a:lstStyle/>
                  <a:p>
                    <a:fld id="{A617A5AB-4FD3-44B0-AD19-E5D06CFD3FFD}"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14"/>
              <c:layout>
                <c:manualLayout>
                  <c:x val="-1.1220353529969686E-3"/>
                  <c:y val="-4.4064011351372959E-2"/>
                </c:manualLayout>
              </c:layout>
              <c:tx>
                <c:rich>
                  <a:bodyPr/>
                  <a:lstStyle/>
                  <a:p>
                    <a:fld id="{FAA377FB-DF8A-4EF5-B148-FA9C4C015367}"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15"/>
              <c:layout>
                <c:manualLayout>
                  <c:x val="-0.19502571027225973"/>
                  <c:y val="-8.2839819514946414E-2"/>
                </c:manualLayout>
              </c:layout>
              <c:tx>
                <c:rich>
                  <a:bodyPr/>
                  <a:lstStyle/>
                  <a:p>
                    <a:fld id="{0ADD746A-F15C-4530-81C9-F071EEACDA8F}" type="CELLRANGE">
                      <a:rPr lang="zh-CN" altLang="en-US"/>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16"/>
              <c:layout>
                <c:manualLayout>
                  <c:x val="-0.22195591908400336"/>
                  <c:y val="-6.1689227298364485E-2"/>
                </c:manualLayout>
              </c:layout>
              <c:tx>
                <c:rich>
                  <a:bodyPr/>
                  <a:lstStyle/>
                  <a:p>
                    <a:fld id="{78941CFE-0917-40CC-9808-9BBCEE391C00}"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17"/>
              <c:layout>
                <c:manualLayout>
                  <c:x val="-4.3658336362783233E-2"/>
                  <c:y val="-7.9314443245355748E-2"/>
                </c:manualLayout>
              </c:layout>
              <c:tx>
                <c:rich>
                  <a:bodyPr/>
                  <a:lstStyle/>
                  <a:p>
                    <a:fld id="{EB709AB2-2A90-4694-828D-EFD0AA683967}"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18"/>
              <c:layout>
                <c:manualLayout>
                  <c:x val="-0.24033719271402121"/>
                  <c:y val="-7.4026795191210235E-2"/>
                </c:manualLayout>
              </c:layout>
              <c:tx>
                <c:rich>
                  <a:bodyPr/>
                  <a:lstStyle/>
                  <a:p>
                    <a:fld id="{C7F70B7E-1C22-4B9B-8FB3-D292A0B0B617}" type="CELLRANGE">
                      <a:rPr lang="zh-CN" altLang="en-US" sz="1000" baseline="0"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9"/>
              <c:layout>
                <c:manualLayout>
                  <c:x val="-2.4481599622434877E-3"/>
                  <c:y val="-1.5862666595609559E-2"/>
                </c:manualLayout>
              </c:layout>
              <c:tx>
                <c:rich>
                  <a:bodyPr/>
                  <a:lstStyle/>
                  <a:p>
                    <a:fld id="{99C4BEF1-21F4-4E8E-BFE8-ADD7762EA996}"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20"/>
              <c:layout>
                <c:manualLayout>
                  <c:x val="-2.659611009522048E-2"/>
                  <c:y val="-7.4026795191210235E-2"/>
                </c:manualLayout>
              </c:layout>
              <c:tx>
                <c:rich>
                  <a:bodyPr/>
                  <a:lstStyle/>
                  <a:p>
                    <a:fld id="{D8BF3160-70A0-45C5-97FB-953F361E770F}"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21"/>
              <c:layout>
                <c:manualLayout>
                  <c:x val="-1.5164788407730414E-2"/>
                  <c:y val="-8.1076992596737618E-2"/>
                </c:manualLayout>
              </c:layout>
              <c:tx>
                <c:rich>
                  <a:bodyPr/>
                  <a:lstStyle/>
                  <a:p>
                    <a:fld id="{3ED733D3-96D5-470B-98D6-8BFCE04D34C2}"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22"/>
              <c:layout>
                <c:manualLayout>
                  <c:x val="-4.159229708835698E-3"/>
                  <c:y val="-1.9388042865200163E-2"/>
                </c:manualLayout>
              </c:layout>
              <c:tx>
                <c:rich>
                  <a:bodyPr/>
                  <a:lstStyle/>
                  <a:p>
                    <a:fld id="{FC533E41-BFDF-4A2B-BC7D-DA30BD230060}"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23"/>
              <c:layout>
                <c:manualLayout>
                  <c:x val="-5.0489586436811312E-2"/>
                  <c:y val="-8.989001692047377E-2"/>
                </c:manualLayout>
              </c:layout>
              <c:tx>
                <c:rich>
                  <a:bodyPr/>
                  <a:lstStyle/>
                  <a:p>
                    <a:fld id="{8594C1A4-A71B-41FB-94EE-800DCF71C01D}" type="CELLRANGE">
                      <a:rPr lang="en-US" altLang="zh-CN" dirty="0"/>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24"/>
              <c:layout>
                <c:manualLayout>
                  <c:x val="-4.4462848922016948E-2"/>
                  <c:y val="-7.5789622109419127E-2"/>
                </c:manualLayout>
              </c:layout>
              <c:tx>
                <c:rich>
                  <a:bodyPr/>
                  <a:lstStyle/>
                  <a:p>
                    <a:fld id="{ACAC43A7-B381-4186-9E36-144D08565B1A}" type="CELLRANGE">
                      <a:rPr lang="en-US" altLang="zh-CN" sz="1000" baseline="0" dirty="0">
                        <a:solidFill>
                          <a:schemeClr val="tx1">
                            <a:lumMod val="75000"/>
                            <a:lumOff val="25000"/>
                          </a:schemeClr>
                        </a:solidFill>
                        <a:latin typeface="Open Sans" panose="020B0606030504020204" pitchFamily="34" charset="0"/>
                        <a:ea typeface="思源宋体 CN" panose="02020400000000000000" pitchFamily="18" charset="-122"/>
                      </a:rPr>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spPr>
              <a:noFill/>
              <a:ln>
                <a:noFill/>
              </a:ln>
              <a:effectLst/>
            </c:spPr>
            <c:txPr>
              <a:bodyPr rot="0" vert="horz"/>
              <a:lstStyle/>
              <a:p>
                <a:pPr>
                  <a:defRPr/>
                </a:pPr>
                <a:endParaRPr lang="zh-CN"/>
              </a:p>
            </c:txPr>
            <c:dLblPos val="ctr"/>
            <c:showLegendKey val="0"/>
            <c:showVal val="0"/>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DataLabelsRange val="1"/>
                <c15:showLeaderLines val="1"/>
                <c15:leaderLines>
                  <c:spPr>
                    <a:ln w="9525" cap="flat" cmpd="sng" algn="ctr">
                      <a:solidFill>
                        <a:schemeClr val="tx1">
                          <a:lumMod val="35000"/>
                          <a:lumOff val="65000"/>
                        </a:schemeClr>
                      </a:solidFill>
                      <a:round/>
                    </a:ln>
                    <a:effectLst/>
                  </c:spPr>
                </c15:leaderLines>
              </c:ext>
            </c:extLst>
          </c:dLbls>
          <c:xVal>
            <c:numRef>
              <c:f>Sheet1!$A$2:$A$26</c:f>
              <c:numCache>
                <c:formatCode>General</c:formatCode>
                <c:ptCount val="25"/>
                <c:pt idx="0">
                  <c:v>2650</c:v>
                </c:pt>
                <c:pt idx="1">
                  <c:v>2010</c:v>
                </c:pt>
                <c:pt idx="2">
                  <c:v>2500</c:v>
                </c:pt>
                <c:pt idx="3">
                  <c:v>2890</c:v>
                </c:pt>
                <c:pt idx="4">
                  <c:v>3000</c:v>
                </c:pt>
                <c:pt idx="5">
                  <c:v>2815</c:v>
                </c:pt>
                <c:pt idx="6">
                  <c:v>2875</c:v>
                </c:pt>
                <c:pt idx="7">
                  <c:v>2720</c:v>
                </c:pt>
                <c:pt idx="8">
                  <c:v>2560</c:v>
                </c:pt>
                <c:pt idx="9">
                  <c:v>2718</c:v>
                </c:pt>
                <c:pt idx="10">
                  <c:v>2015</c:v>
                </c:pt>
                <c:pt idx="11">
                  <c:v>1980</c:v>
                </c:pt>
                <c:pt idx="12">
                  <c:v>2620</c:v>
                </c:pt>
                <c:pt idx="13">
                  <c:v>2765</c:v>
                </c:pt>
                <c:pt idx="14">
                  <c:v>3000</c:v>
                </c:pt>
                <c:pt idx="15">
                  <c:v>2700</c:v>
                </c:pt>
                <c:pt idx="16">
                  <c:v>2750</c:v>
                </c:pt>
                <c:pt idx="17">
                  <c:v>2750</c:v>
                </c:pt>
                <c:pt idx="18">
                  <c:v>1953</c:v>
                </c:pt>
                <c:pt idx="19">
                  <c:v>2950</c:v>
                </c:pt>
                <c:pt idx="20">
                  <c:v>2825</c:v>
                </c:pt>
                <c:pt idx="21">
                  <c:v>2880</c:v>
                </c:pt>
                <c:pt idx="22">
                  <c:v>2950</c:v>
                </c:pt>
                <c:pt idx="23">
                  <c:v>2820</c:v>
                </c:pt>
                <c:pt idx="24">
                  <c:v>2930</c:v>
                </c:pt>
              </c:numCache>
            </c:numRef>
          </c:xVal>
          <c:yVal>
            <c:numRef>
              <c:f>Sheet1!$B$2:$B$26</c:f>
              <c:numCache>
                <c:formatCode>_ * #,##0_ ;_ * \-#,##0_ ;_ * "-"??_ ;_ @_ </c:formatCode>
                <c:ptCount val="25"/>
                <c:pt idx="0">
                  <c:v>76800</c:v>
                </c:pt>
                <c:pt idx="1">
                  <c:v>40800</c:v>
                </c:pt>
                <c:pt idx="2">
                  <c:v>69800</c:v>
                </c:pt>
                <c:pt idx="3">
                  <c:v>263500</c:v>
                </c:pt>
                <c:pt idx="4">
                  <c:v>215900</c:v>
                </c:pt>
                <c:pt idx="5">
                  <c:v>129800</c:v>
                </c:pt>
                <c:pt idx="6">
                  <c:v>235500</c:v>
                </c:pt>
                <c:pt idx="7">
                  <c:v>139800</c:v>
                </c:pt>
                <c:pt idx="8">
                  <c:v>70800</c:v>
                </c:pt>
                <c:pt idx="9">
                  <c:v>119800</c:v>
                </c:pt>
                <c:pt idx="10">
                  <c:v>53900</c:v>
                </c:pt>
                <c:pt idx="11">
                  <c:v>58900</c:v>
                </c:pt>
                <c:pt idx="12">
                  <c:v>99800</c:v>
                </c:pt>
                <c:pt idx="13">
                  <c:v>149800</c:v>
                </c:pt>
                <c:pt idx="14">
                  <c:v>186800</c:v>
                </c:pt>
                <c:pt idx="15">
                  <c:v>109800</c:v>
                </c:pt>
                <c:pt idx="16">
                  <c:v>121800</c:v>
                </c:pt>
                <c:pt idx="17">
                  <c:v>133800</c:v>
                </c:pt>
                <c:pt idx="18">
                  <c:v>36900</c:v>
                </c:pt>
                <c:pt idx="19">
                  <c:v>319800</c:v>
                </c:pt>
                <c:pt idx="20">
                  <c:v>148800</c:v>
                </c:pt>
                <c:pt idx="21">
                  <c:v>135900</c:v>
                </c:pt>
                <c:pt idx="22">
                  <c:v>206900</c:v>
                </c:pt>
                <c:pt idx="23">
                  <c:v>146800</c:v>
                </c:pt>
                <c:pt idx="24">
                  <c:v>158800</c:v>
                </c:pt>
              </c:numCache>
            </c:numRef>
          </c:yVal>
          <c:bubbleSize>
            <c:numRef>
              <c:f>Sheet1!$C$2:$C$26</c:f>
              <c:numCache>
                <c:formatCode>_ * #,##0_ ;_ * \-#,##0_ ;_ * "-"??_ ;_ @_ </c:formatCode>
                <c:ptCount val="25"/>
                <c:pt idx="0">
                  <c:v>29258.5</c:v>
                </c:pt>
                <c:pt idx="1">
                  <c:v>28365.5</c:v>
                </c:pt>
                <c:pt idx="2">
                  <c:v>27782</c:v>
                </c:pt>
                <c:pt idx="3">
                  <c:v>25664.75</c:v>
                </c:pt>
                <c:pt idx="4">
                  <c:v>24746.75</c:v>
                </c:pt>
                <c:pt idx="5">
                  <c:v>15480</c:v>
                </c:pt>
                <c:pt idx="6">
                  <c:v>15432.75</c:v>
                </c:pt>
                <c:pt idx="7">
                  <c:v>12865</c:v>
                </c:pt>
                <c:pt idx="8">
                  <c:v>11730.5</c:v>
                </c:pt>
                <c:pt idx="9">
                  <c:v>11450</c:v>
                </c:pt>
                <c:pt idx="10">
                  <c:v>11300.5</c:v>
                </c:pt>
                <c:pt idx="11">
                  <c:v>10764.25</c:v>
                </c:pt>
                <c:pt idx="12">
                  <c:v>10360.5</c:v>
                </c:pt>
                <c:pt idx="13">
                  <c:v>8578.75</c:v>
                </c:pt>
                <c:pt idx="14">
                  <c:v>7955.5</c:v>
                </c:pt>
                <c:pt idx="15">
                  <c:v>7890.75</c:v>
                </c:pt>
                <c:pt idx="16">
                  <c:v>7270.5</c:v>
                </c:pt>
                <c:pt idx="17">
                  <c:v>7091.75</c:v>
                </c:pt>
                <c:pt idx="18">
                  <c:v>6883.5</c:v>
                </c:pt>
                <c:pt idx="19">
                  <c:v>5911.25</c:v>
                </c:pt>
                <c:pt idx="20">
                  <c:v>5774.25</c:v>
                </c:pt>
                <c:pt idx="21">
                  <c:v>5722.5</c:v>
                </c:pt>
                <c:pt idx="22">
                  <c:v>5385.5</c:v>
                </c:pt>
                <c:pt idx="23">
                  <c:v>5239.5</c:v>
                </c:pt>
                <c:pt idx="24">
                  <c:v>5164.5</c:v>
                </c:pt>
              </c:numCache>
            </c:numRef>
          </c:bubbleSize>
          <c:bubble3D val="0"/>
          <c:extLst>
            <c:ext xmlns:c15="http://schemas.microsoft.com/office/drawing/2012/chart" uri="{02D57815-91ED-43cb-92C2-25804820EDAC}">
              <c15:datalabelsRange>
                <c15:f>Sheet1!$D$2:$D$27</c15:f>
                <c15:dlblRangeCache>
                  <c:ptCount val="26"/>
                  <c:pt idx="0">
                    <c:v>星愿</c:v>
                  </c:pt>
                  <c:pt idx="1">
                    <c:v>宏光MINI EV</c:v>
                  </c:pt>
                  <c:pt idx="2">
                    <c:v>海鸥</c:v>
                  </c:pt>
                  <c:pt idx="3">
                    <c:v>MODEL Y(国产)</c:v>
                  </c:pt>
                  <c:pt idx="4">
                    <c:v>SU7</c:v>
                  </c:pt>
                  <c:pt idx="5">
                    <c:v>MONA M03</c:v>
                  </c:pt>
                  <c:pt idx="6">
                    <c:v>MODEL 3(国产)</c:v>
                  </c:pt>
                  <c:pt idx="7">
                    <c:v>元PLUS</c:v>
                  </c:pt>
                  <c:pt idx="8">
                    <c:v>五菱缤果</c:v>
                  </c:pt>
                  <c:pt idx="9">
                    <c:v>秦PLUS EV</c:v>
                  </c:pt>
                  <c:pt idx="10">
                    <c:v>熊猫mini</c:v>
                  </c:pt>
                  <c:pt idx="11">
                    <c:v>Lumin</c:v>
                  </c:pt>
                  <c:pt idx="12">
                    <c:v>元UP</c:v>
                  </c:pt>
                  <c:pt idx="13">
                    <c:v>宋PLUS EV</c:v>
                  </c:pt>
                  <c:pt idx="14">
                    <c:v>P7+</c:v>
                  </c:pt>
                  <c:pt idx="15">
                    <c:v>海豚</c:v>
                  </c:pt>
                  <c:pt idx="16">
                    <c:v>AION Y</c:v>
                  </c:pt>
                  <c:pt idx="17">
                    <c:v>银河E5</c:v>
                  </c:pt>
                  <c:pt idx="18">
                    <c:v>奔腾小马</c:v>
                  </c:pt>
                  <c:pt idx="19">
                    <c:v>智界R7 EV</c:v>
                  </c:pt>
                  <c:pt idx="20">
                    <c:v>零跑C10 EV</c:v>
                  </c:pt>
                  <c:pt idx="21">
                    <c:v>S05 EV</c:v>
                  </c:pt>
                  <c:pt idx="22">
                    <c:v>乐道L60</c:v>
                  </c:pt>
                  <c:pt idx="23">
                    <c:v>海豹06 GT</c:v>
                  </c:pt>
                  <c:pt idx="24">
                    <c:v>零跑C11 EV</c:v>
                  </c:pt>
                </c15:dlblRangeCache>
              </c15:datalabelsRange>
            </c:ext>
          </c:extLst>
        </c:ser>
        <c:dLbls>
          <c:showLegendKey val="0"/>
          <c:showVal val="0"/>
          <c:showCatName val="0"/>
          <c:showSerName val="0"/>
          <c:showPercent val="0"/>
          <c:showBubbleSize val="0"/>
        </c:dLbls>
        <c:bubbleScale val="100"/>
        <c:showNegBubbles val="0"/>
        <c:axId val="434973968"/>
        <c:axId val="434974512"/>
      </c:bubbleChart>
      <c:valAx>
        <c:axId val="434973968"/>
        <c:scaling>
          <c:orientation val="minMax"/>
          <c:max val="2100"/>
          <c:min val="19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vert="horz"/>
          <a:lstStyle/>
          <a:p>
            <a:pPr>
              <a:defRPr/>
            </a:pPr>
            <a:endParaRPr lang="zh-CN"/>
          </a:p>
        </c:txPr>
        <c:crossAx val="434974512"/>
        <c:crosses val="autoZero"/>
        <c:crossBetween val="midCat"/>
        <c:majorUnit val="100"/>
      </c:valAx>
      <c:valAx>
        <c:axId val="434974512"/>
        <c:scaling>
          <c:orientation val="minMax"/>
          <c:max val="500000"/>
          <c:min val="-100000"/>
        </c:scaling>
        <c:delete val="0"/>
        <c:axPos val="l"/>
        <c:majorGridlines>
          <c:spPr>
            <a:ln w="9525" cap="flat" cmpd="sng" algn="ctr">
              <a:solidFill>
                <a:schemeClr val="tx1">
                  <a:lumMod val="15000"/>
                  <a:lumOff val="85000"/>
                </a:schemeClr>
              </a:solidFill>
              <a:round/>
            </a:ln>
            <a:effectLst/>
          </c:spPr>
        </c:majorGridlines>
        <c:numFmt formatCode="#,##0_);[Red]\(#,##0\)" sourceLinked="0"/>
        <c:majorTickMark val="none"/>
        <c:minorTickMark val="none"/>
        <c:tickLblPos val="nextTo"/>
        <c:spPr>
          <a:noFill/>
          <a:ln w="9525" cap="flat" cmpd="sng" algn="ctr">
            <a:solidFill>
              <a:schemeClr val="tx1">
                <a:lumMod val="25000"/>
                <a:lumOff val="75000"/>
              </a:schemeClr>
            </a:solidFill>
            <a:round/>
          </a:ln>
          <a:effectLst/>
        </c:spPr>
        <c:txPr>
          <a:bodyPr rot="-60000000" vert="horz"/>
          <a:lstStyle/>
          <a:p>
            <a:pPr>
              <a:defRPr/>
            </a:pPr>
            <a:endParaRPr lang="zh-CN"/>
          </a:p>
        </c:txPr>
        <c:crossAx val="434973968"/>
        <c:crosses val="autoZero"/>
        <c:crossBetween val="midCat"/>
      </c:valAx>
      <c:spPr>
        <a:noFill/>
        <a:ln w="25400">
          <a:noFill/>
        </a:ln>
        <a:effectLst/>
      </c:spPr>
    </c:plotArea>
    <c:plotVisOnly val="1"/>
    <c:dispBlanksAs val="gap"/>
    <c:showDLblsOverMax val="0"/>
  </c:chart>
  <c:spPr>
    <a:noFill/>
    <a:ln>
      <a:noFill/>
    </a:ln>
    <a:effectLst/>
  </c:spPr>
  <c:txPr>
    <a:bodyPr/>
    <a:lstStyle/>
    <a:p>
      <a:pPr>
        <a:defRPr sz="1000" baseline="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020951993849917E-2"/>
          <c:y val="5.354624929498026E-2"/>
          <c:w val="0.94595807974140456"/>
          <c:h val="0.92244782853919904"/>
        </c:manualLayout>
      </c:layout>
      <c:bubbleChart>
        <c:varyColors val="0"/>
        <c:ser>
          <c:idx val="0"/>
          <c:order val="0"/>
          <c:tx>
            <c:strRef>
              <c:f>Sheet1!$B$1</c:f>
              <c:strCache>
                <c:ptCount val="1"/>
                <c:pt idx="0">
                  <c:v>TP（元）</c:v>
                </c:pt>
              </c:strCache>
            </c:strRef>
          </c:tx>
          <c:spPr>
            <a:solidFill>
              <a:srgbClr val="AECB78"/>
            </a:solidFill>
            <a:ln>
              <a:solidFill>
                <a:schemeClr val="bg1"/>
              </a:solidFill>
            </a:ln>
            <a:effectLst/>
          </c:spPr>
          <c:invertIfNegative val="0"/>
          <c:dPt>
            <c:idx val="0"/>
            <c:invertIfNegative val="0"/>
            <c:bubble3D val="0"/>
            <c:spPr>
              <a:solidFill>
                <a:srgbClr val="8EB842"/>
              </a:solidFill>
              <a:ln>
                <a:solidFill>
                  <a:schemeClr val="bg1"/>
                </a:solidFill>
              </a:ln>
              <a:effectLst/>
            </c:spPr>
          </c:dPt>
          <c:dPt>
            <c:idx val="1"/>
            <c:invertIfNegative val="0"/>
            <c:bubble3D val="0"/>
            <c:spPr>
              <a:solidFill>
                <a:srgbClr val="8EB842"/>
              </a:solidFill>
              <a:ln>
                <a:solidFill>
                  <a:schemeClr val="bg1"/>
                </a:solidFill>
              </a:ln>
              <a:effectLst/>
            </c:spPr>
          </c:dPt>
          <c:dPt>
            <c:idx val="2"/>
            <c:invertIfNegative val="0"/>
            <c:bubble3D val="0"/>
            <c:spPr>
              <a:solidFill>
                <a:srgbClr val="8EB842"/>
              </a:solidFill>
              <a:ln>
                <a:solidFill>
                  <a:schemeClr val="bg1"/>
                </a:solidFill>
              </a:ln>
              <a:effectLst/>
            </c:spPr>
          </c:dPt>
          <c:dPt>
            <c:idx val="3"/>
            <c:invertIfNegative val="0"/>
            <c:bubble3D val="0"/>
            <c:spPr>
              <a:solidFill>
                <a:srgbClr val="169EBE"/>
              </a:solidFill>
              <a:ln>
                <a:solidFill>
                  <a:schemeClr val="bg1"/>
                </a:solidFill>
              </a:ln>
              <a:effectLst/>
            </c:spPr>
          </c:dPt>
          <c:dPt>
            <c:idx val="4"/>
            <c:invertIfNegative val="0"/>
            <c:bubble3D val="0"/>
            <c:spPr>
              <a:solidFill>
                <a:srgbClr val="8EB842"/>
              </a:solidFill>
              <a:ln>
                <a:solidFill>
                  <a:schemeClr val="bg1"/>
                </a:solidFill>
              </a:ln>
              <a:effectLst/>
            </c:spPr>
          </c:dPt>
          <c:dPt>
            <c:idx val="5"/>
            <c:invertIfNegative val="0"/>
            <c:bubble3D val="0"/>
            <c:spPr>
              <a:solidFill>
                <a:srgbClr val="8EB842"/>
              </a:solidFill>
              <a:ln>
                <a:solidFill>
                  <a:schemeClr val="bg1"/>
                </a:solidFill>
              </a:ln>
              <a:effectLst/>
            </c:spPr>
          </c:dPt>
          <c:dPt>
            <c:idx val="6"/>
            <c:invertIfNegative val="0"/>
            <c:bubble3D val="0"/>
            <c:spPr>
              <a:solidFill>
                <a:srgbClr val="8EB842"/>
              </a:solidFill>
              <a:ln>
                <a:solidFill>
                  <a:schemeClr val="bg1"/>
                </a:solidFill>
              </a:ln>
              <a:effectLst/>
            </c:spPr>
          </c:dPt>
          <c:dPt>
            <c:idx val="7"/>
            <c:invertIfNegative val="0"/>
            <c:bubble3D val="0"/>
            <c:spPr>
              <a:solidFill>
                <a:srgbClr val="169EBE"/>
              </a:solidFill>
              <a:ln>
                <a:solidFill>
                  <a:schemeClr val="bg1"/>
                </a:solidFill>
              </a:ln>
              <a:effectLst/>
            </c:spPr>
          </c:dPt>
          <c:dPt>
            <c:idx val="8"/>
            <c:invertIfNegative val="0"/>
            <c:bubble3D val="0"/>
            <c:spPr>
              <a:solidFill>
                <a:srgbClr val="8EB842"/>
              </a:solidFill>
              <a:ln>
                <a:solidFill>
                  <a:schemeClr val="bg1"/>
                </a:solidFill>
              </a:ln>
              <a:effectLst/>
            </c:spPr>
          </c:dPt>
          <c:dPt>
            <c:idx val="9"/>
            <c:invertIfNegative val="0"/>
            <c:bubble3D val="0"/>
            <c:spPr>
              <a:solidFill>
                <a:srgbClr val="8EB842"/>
              </a:solidFill>
              <a:ln>
                <a:solidFill>
                  <a:schemeClr val="bg1"/>
                </a:solidFill>
              </a:ln>
              <a:effectLst/>
            </c:spPr>
          </c:dPt>
          <c:dPt>
            <c:idx val="10"/>
            <c:invertIfNegative val="0"/>
            <c:bubble3D val="0"/>
            <c:spPr>
              <a:solidFill>
                <a:srgbClr val="8EB842"/>
              </a:solidFill>
              <a:ln>
                <a:solidFill>
                  <a:schemeClr val="bg1"/>
                </a:solidFill>
              </a:ln>
              <a:effectLst/>
            </c:spPr>
          </c:dPt>
          <c:dPt>
            <c:idx val="11"/>
            <c:invertIfNegative val="0"/>
            <c:bubble3D val="0"/>
            <c:spPr>
              <a:solidFill>
                <a:srgbClr val="8EB842"/>
              </a:solidFill>
              <a:ln>
                <a:solidFill>
                  <a:schemeClr val="bg1"/>
                </a:solidFill>
              </a:ln>
              <a:effectLst/>
            </c:spPr>
          </c:dPt>
          <c:dPt>
            <c:idx val="12"/>
            <c:invertIfNegative val="0"/>
            <c:bubble3D val="0"/>
            <c:spPr>
              <a:solidFill>
                <a:srgbClr val="169EBE"/>
              </a:solidFill>
              <a:ln>
                <a:solidFill>
                  <a:schemeClr val="bg1"/>
                </a:solidFill>
              </a:ln>
              <a:effectLst/>
            </c:spPr>
          </c:dPt>
          <c:dPt>
            <c:idx val="13"/>
            <c:invertIfNegative val="0"/>
            <c:bubble3D val="0"/>
            <c:spPr>
              <a:solidFill>
                <a:srgbClr val="169EBE"/>
              </a:solidFill>
              <a:ln>
                <a:solidFill>
                  <a:schemeClr val="bg1"/>
                </a:solidFill>
              </a:ln>
              <a:effectLst/>
            </c:spPr>
          </c:dPt>
          <c:dPt>
            <c:idx val="14"/>
            <c:invertIfNegative val="0"/>
            <c:bubble3D val="0"/>
            <c:spPr>
              <a:solidFill>
                <a:srgbClr val="8EB842"/>
              </a:solidFill>
              <a:ln>
                <a:solidFill>
                  <a:schemeClr val="bg1"/>
                </a:solidFill>
              </a:ln>
              <a:effectLst/>
            </c:spPr>
          </c:dPt>
          <c:dPt>
            <c:idx val="15"/>
            <c:invertIfNegative val="0"/>
            <c:bubble3D val="0"/>
            <c:spPr>
              <a:solidFill>
                <a:srgbClr val="8EB842"/>
              </a:solidFill>
              <a:ln>
                <a:solidFill>
                  <a:schemeClr val="bg1"/>
                </a:solidFill>
              </a:ln>
              <a:effectLst/>
            </c:spPr>
          </c:dPt>
          <c:dPt>
            <c:idx val="16"/>
            <c:invertIfNegative val="0"/>
            <c:bubble3D val="0"/>
            <c:spPr>
              <a:solidFill>
                <a:srgbClr val="169EBE"/>
              </a:solidFill>
              <a:ln>
                <a:solidFill>
                  <a:schemeClr val="bg1"/>
                </a:solidFill>
              </a:ln>
              <a:effectLst/>
            </c:spPr>
          </c:dPt>
          <c:dPt>
            <c:idx val="17"/>
            <c:invertIfNegative val="0"/>
            <c:bubble3D val="0"/>
            <c:spPr>
              <a:solidFill>
                <a:srgbClr val="169EBE"/>
              </a:solidFill>
              <a:ln>
                <a:solidFill>
                  <a:schemeClr val="bg1"/>
                </a:solidFill>
              </a:ln>
              <a:effectLst/>
            </c:spPr>
          </c:dPt>
          <c:dPt>
            <c:idx val="18"/>
            <c:invertIfNegative val="0"/>
            <c:bubble3D val="0"/>
            <c:spPr>
              <a:solidFill>
                <a:srgbClr val="8EB842"/>
              </a:solidFill>
              <a:ln>
                <a:solidFill>
                  <a:schemeClr val="bg1"/>
                </a:solidFill>
              </a:ln>
              <a:effectLst/>
            </c:spPr>
          </c:dPt>
          <c:dPt>
            <c:idx val="19"/>
            <c:invertIfNegative val="0"/>
            <c:bubble3D val="0"/>
            <c:spPr>
              <a:solidFill>
                <a:srgbClr val="169EBE"/>
              </a:solidFill>
              <a:ln>
                <a:solidFill>
                  <a:schemeClr val="bg1"/>
                </a:solidFill>
              </a:ln>
              <a:effectLst/>
            </c:spPr>
          </c:dPt>
          <c:dPt>
            <c:idx val="20"/>
            <c:invertIfNegative val="0"/>
            <c:bubble3D val="0"/>
            <c:spPr>
              <a:solidFill>
                <a:srgbClr val="169EBE"/>
              </a:solidFill>
              <a:ln>
                <a:solidFill>
                  <a:schemeClr val="bg1"/>
                </a:solidFill>
              </a:ln>
              <a:effectLst/>
            </c:spPr>
          </c:dPt>
          <c:dPt>
            <c:idx val="21"/>
            <c:invertIfNegative val="0"/>
            <c:bubble3D val="0"/>
            <c:spPr>
              <a:solidFill>
                <a:srgbClr val="169EBE"/>
              </a:solidFill>
              <a:ln>
                <a:solidFill>
                  <a:schemeClr val="bg1"/>
                </a:solidFill>
              </a:ln>
              <a:effectLst/>
            </c:spPr>
          </c:dPt>
          <c:dPt>
            <c:idx val="22"/>
            <c:invertIfNegative val="0"/>
            <c:bubble3D val="0"/>
            <c:spPr>
              <a:solidFill>
                <a:srgbClr val="169EBE"/>
              </a:solidFill>
              <a:ln>
                <a:solidFill>
                  <a:schemeClr val="bg1"/>
                </a:solidFill>
              </a:ln>
              <a:effectLst/>
            </c:spPr>
          </c:dPt>
          <c:dPt>
            <c:idx val="23"/>
            <c:invertIfNegative val="0"/>
            <c:bubble3D val="0"/>
            <c:spPr>
              <a:solidFill>
                <a:srgbClr val="8EB842"/>
              </a:solidFill>
              <a:ln>
                <a:solidFill>
                  <a:schemeClr val="bg1"/>
                </a:solidFill>
              </a:ln>
              <a:effectLst/>
            </c:spPr>
          </c:dPt>
          <c:dPt>
            <c:idx val="24"/>
            <c:invertIfNegative val="0"/>
            <c:bubble3D val="0"/>
            <c:spPr>
              <a:solidFill>
                <a:srgbClr val="169EBE"/>
              </a:solidFill>
              <a:ln>
                <a:solidFill>
                  <a:schemeClr val="bg1"/>
                </a:solidFill>
              </a:ln>
              <a:effectLst/>
            </c:spPr>
          </c:dPt>
          <c:dLbls>
            <c:dLbl>
              <c:idx val="0"/>
              <c:layout>
                <c:manualLayout>
                  <c:x val="-8.9068139459225371E-2"/>
                  <c:y val="-0.14276649746192888"/>
                </c:manualLayout>
              </c:layout>
              <c:tx>
                <c:rich>
                  <a:bodyPr/>
                  <a:lstStyle/>
                  <a:p>
                    <a:fld id="{DFB4C2A0-27CA-4469-B9ED-A17DB9301478}" type="CELLRANGE">
                      <a:rPr lang="zh-CN" alt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
              <c:layout>
                <c:manualLayout>
                  <c:x val="-7.2009415339060162E-2"/>
                  <c:y val="-0.12866610265087422"/>
                </c:manualLayout>
              </c:layout>
              <c:tx>
                <c:rich>
                  <a:bodyPr/>
                  <a:lstStyle/>
                  <a:p>
                    <a:fld id="{946FB45E-EBE1-4C3E-934A-EA4BDEB1B40F}"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2"/>
              <c:layout>
                <c:manualLayout>
                  <c:x val="-9.4661758875746793E-2"/>
                  <c:y val="-0.13395375070501975"/>
                </c:manualLayout>
              </c:layout>
              <c:tx>
                <c:rich>
                  <a:bodyPr/>
                  <a:lstStyle/>
                  <a:p>
                    <a:fld id="{228DEF4C-8FD8-46EA-9DFD-57B40008BDFB}"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3"/>
              <c:layout>
                <c:manualLayout>
                  <c:x val="-0.12618859702779664"/>
                  <c:y val="-0.14087210386772722"/>
                </c:manualLayout>
              </c:layout>
              <c:tx>
                <c:rich>
                  <a:bodyPr/>
                  <a:lstStyle/>
                  <a:p>
                    <a:fld id="{67BCDBC2-B917-4D71-90E6-81B8724094C3}" type="CELLRANGE">
                      <a:rPr 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4"/>
              <c:layout>
                <c:manualLayout>
                  <c:x val="-6.2529708670463438E-2"/>
                  <c:y val="-0.13924139875916525"/>
                </c:manualLayout>
              </c:layout>
              <c:tx>
                <c:rich>
                  <a:bodyPr/>
                  <a:lstStyle/>
                  <a:p>
                    <a:fld id="{59B1CAAC-4C88-4A5B-AF1A-1A988E27205F}" type="CELLRANGE">
                      <a:rPr 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5"/>
              <c:layout>
                <c:manualLayout>
                  <c:x val="-9.9545843694449868E-2"/>
                  <c:y val="-0.1551043429216018"/>
                </c:manualLayout>
              </c:layout>
              <c:tx>
                <c:rich>
                  <a:bodyPr/>
                  <a:lstStyle/>
                  <a:p>
                    <a:fld id="{14EFDA91-CF02-4660-82BE-830548065DC2}" type="CELLRANGE">
                      <a:rPr 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6"/>
              <c:layout>
                <c:manualLayout>
                  <c:x val="-0.1040578228596367"/>
                  <c:y val="-7.5789344542592077E-2"/>
                </c:manualLayout>
              </c:layout>
              <c:tx>
                <c:rich>
                  <a:bodyPr/>
                  <a:lstStyle/>
                  <a:p>
                    <a:fld id="{C42D5FA2-586B-459F-AFBD-0E35D1A41693}" type="CELLRANGE">
                      <a:rPr lang="en-US" altLang="zh-CN" sz="1000" b="0" baseline="0" dirty="0"/>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7"/>
              <c:layout>
                <c:manualLayout>
                  <c:x val="-0.12192691511053186"/>
                  <c:y val="-0.14629131859786562"/>
                </c:manualLayout>
              </c:layout>
              <c:tx>
                <c:rich>
                  <a:bodyPr/>
                  <a:lstStyle/>
                  <a:p>
                    <a:fld id="{4E897642-4935-45C7-BBF7-6F2507D4CF64}"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8"/>
              <c:layout>
                <c:manualLayout>
                  <c:x val="-8.9115119927949182E-2"/>
                  <c:y val="-9.8702763677382968E-2"/>
                </c:manualLayout>
              </c:layout>
              <c:tx>
                <c:rich>
                  <a:bodyPr/>
                  <a:lstStyle/>
                  <a:p>
                    <a:fld id="{5D4D0CB9-B0FD-47C3-9426-69194F153116}" type="CELLRANGE">
                      <a:rPr lang="zh-CN" altLang="en-US"/>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9"/>
              <c:layout>
                <c:manualLayout>
                  <c:x val="-0.14432117402660655"/>
                  <c:y val="-0.13571574492274766"/>
                </c:manualLayout>
              </c:layout>
              <c:tx>
                <c:rich>
                  <a:bodyPr/>
                  <a:lstStyle/>
                  <a:p>
                    <a:fld id="{DE922A74-73B8-427A-8F98-827E82174DF6}"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0"/>
              <c:layout>
                <c:manualLayout>
                  <c:x val="-7.3399334341024122E-2"/>
                  <c:y val="-8.8127467569091941E-2"/>
                </c:manualLayout>
              </c:layout>
              <c:tx>
                <c:rich>
                  <a:bodyPr/>
                  <a:lstStyle/>
                  <a:p>
                    <a:fld id="{00CA7E25-9782-4161-8163-42534F85482C}"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11"/>
              <c:layout>
                <c:manualLayout>
                  <c:x val="-6.3713203572654895E-3"/>
                  <c:y val="-3.5250987027636772E-2"/>
                </c:manualLayout>
              </c:layout>
              <c:tx>
                <c:rich>
                  <a:bodyPr/>
                  <a:lstStyle/>
                  <a:p>
                    <a:fld id="{3E599E9D-B957-4023-9B56-5D05F5DAC35D}"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12"/>
              <c:layout>
                <c:manualLayout>
                  <c:x val="-8.2628047386926307E-2"/>
                  <c:y val="-9.1652566271855682E-2"/>
                </c:manualLayout>
              </c:layout>
              <c:tx>
                <c:rich>
                  <a:bodyPr/>
                  <a:lstStyle/>
                  <a:p>
                    <a:fld id="{7F3EF404-D45C-433C-84D7-C834601FFDA7}"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3"/>
              <c:layout>
                <c:manualLayout>
                  <c:x val="-8.7062697496058758E-2"/>
                  <c:y val="-0.1727298364354202"/>
                </c:manualLayout>
              </c:layout>
              <c:tx>
                <c:rich>
                  <a:bodyPr/>
                  <a:lstStyle/>
                  <a:p>
                    <a:fld id="{A617A5AB-4FD3-44B0-AD19-E5D06CFD3FFD}"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4"/>
              <c:layout>
                <c:manualLayout>
                  <c:x val="-1.1220353529969686E-3"/>
                  <c:y val="-4.4064011351372959E-2"/>
                </c:manualLayout>
              </c:layout>
              <c:tx>
                <c:rich>
                  <a:bodyPr/>
                  <a:lstStyle/>
                  <a:p>
                    <a:fld id="{20B760DF-7A0E-4E86-9BA4-BFDD739D6C70}"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5"/>
              <c:layout>
                <c:manualLayout>
                  <c:x val="-8.1377707543874106E-2"/>
                  <c:y val="-8.6364918217710099E-2"/>
                </c:manualLayout>
              </c:layout>
              <c:tx>
                <c:rich>
                  <a:bodyPr/>
                  <a:lstStyle/>
                  <a:p>
                    <a:fld id="{4E8A62C2-EFAA-49E6-8C14-193CA14536F9}" type="CELLRANGE">
                      <a:rPr lang="zh-CN" altLang="en-US"/>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6"/>
              <c:layout>
                <c:manualLayout>
                  <c:x val="-8.1182014463627196E-3"/>
                  <c:y val="5.816412859560055E-2"/>
                </c:manualLayout>
              </c:layout>
              <c:tx>
                <c:rich>
                  <a:bodyPr/>
                  <a:lstStyle/>
                  <a:p>
                    <a:fld id="{1D2B2F12-4C85-40A9-AD33-37682D3C0E0F}"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7"/>
              <c:layout>
                <c:manualLayout>
                  <c:x val="-7.2070276187460897E-2"/>
                  <c:y val="-0.1180905289757562"/>
                </c:manualLayout>
              </c:layout>
              <c:tx>
                <c:rich>
                  <a:bodyPr/>
                  <a:lstStyle/>
                  <a:p>
                    <a:fld id="{EB709AB2-2A90-4694-828D-EFD0AA683967}"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18"/>
              <c:layout>
                <c:manualLayout>
                  <c:x val="-1.0043833634456097E-2"/>
                  <c:y val="7.0504749723543439E-3"/>
                </c:manualLayout>
              </c:layout>
              <c:tx>
                <c:rich>
                  <a:bodyPr/>
                  <a:lstStyle/>
                  <a:p>
                    <a:fld id="{C7F70B7E-1C22-4B9B-8FB3-D292A0B0B617}" type="CELLRANGE">
                      <a:rPr lang="zh-CN" altLang="en-US" sz="1000" baseline="0"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Lst>
            </c:dLbl>
            <c:dLbl>
              <c:idx val="19"/>
              <c:layout>
                <c:manualLayout>
                  <c:x val="-6.6749002194894533E-2"/>
                  <c:y val="-8.6364640650883104E-2"/>
                </c:manualLayout>
              </c:layout>
              <c:tx>
                <c:rich>
                  <a:bodyPr/>
                  <a:lstStyle/>
                  <a:p>
                    <a:fld id="{99C4BEF1-21F4-4E8E-BFE8-ADD7762EA996}"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0"/>
              <c:layout>
                <c:manualLayout>
                  <c:x val="-4.1549809128599437E-2"/>
                  <c:y val="-6.6976597785682879E-2"/>
                </c:manualLayout>
              </c:layout>
              <c:tx>
                <c:rich>
                  <a:bodyPr/>
                  <a:lstStyle/>
                  <a:p>
                    <a:fld id="{D8BF3160-70A0-45C5-97FB-953F361E770F}"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1"/>
              <c:layout>
                <c:manualLayout>
                  <c:x val="-4.6567535130263654E-2"/>
                  <c:y val="-5.2876202974628105E-2"/>
                </c:manualLayout>
              </c:layout>
              <c:tx>
                <c:rich>
                  <a:bodyPr/>
                  <a:lstStyle/>
                  <a:p>
                    <a:fld id="{0C8AA9AD-A58B-4626-8F04-C60AE72DCB72}"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2"/>
              <c:layout>
                <c:manualLayout>
                  <c:x val="-6.3973975410728912E-2"/>
                  <c:y val="-8.2839819514946414E-2"/>
                </c:manualLayout>
              </c:layout>
              <c:tx>
                <c:rich>
                  <a:bodyPr/>
                  <a:lstStyle/>
                  <a:p>
                    <a:fld id="{FC533E41-BFDF-4A2B-BC7D-DA30BD230060}"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3"/>
              <c:layout>
                <c:manualLayout>
                  <c:x val="-1.3105431354293954E-2"/>
                  <c:y val="0.10751551043429217"/>
                </c:manualLayout>
              </c:layout>
              <c:tx>
                <c:rich>
                  <a:bodyPr/>
                  <a:lstStyle/>
                  <a:p>
                    <a:fld id="{8594C1A4-A71B-41FB-94EE-800DCF71C01D}" type="CELLRANGE">
                      <a:rPr lang="en-US" altLang="zh-CN" dirty="0"/>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dLbl>
              <c:idx val="24"/>
              <c:layout>
                <c:manualLayout>
                  <c:x val="-7.736093634075851E-2"/>
                  <c:y val="-7.5789622109419127E-2"/>
                </c:manualLayout>
              </c:layout>
              <c:tx>
                <c:rich>
                  <a:bodyPr/>
                  <a:lstStyle/>
                  <a:p>
                    <a:fld id="{ACAC43A7-B381-4186-9E36-144D08565B1A}" type="CELLRANGE">
                      <a:rPr lang="en-US" altLang="zh-CN" sz="1000" baseline="0" dirty="0">
                        <a:solidFill>
                          <a:schemeClr val="tx1">
                            <a:lumMod val="75000"/>
                            <a:lumOff val="25000"/>
                          </a:schemeClr>
                        </a:solidFill>
                        <a:latin typeface="Open Sans" panose="020B0606030504020204" pitchFamily="34" charset="0"/>
                        <a:ea typeface="思源宋体 CN" panose="02020400000000000000" pitchFamily="18" charset="-122"/>
                      </a:rPr>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layout/>
                  <c15:dlblFieldTable/>
                  <c15:showDataLabelsRange val="1"/>
                </c:ext>
              </c:extLst>
            </c:dLbl>
            <c:spPr>
              <a:noFill/>
              <a:ln>
                <a:noFill/>
              </a:ln>
              <a:effectLst/>
            </c:spPr>
            <c:txPr>
              <a:bodyPr rot="0" vert="horz"/>
              <a:lstStyle/>
              <a:p>
                <a:pPr>
                  <a:defRPr/>
                </a:pPr>
                <a:endParaRPr lang="zh-CN"/>
              </a:p>
            </c:txPr>
            <c:dLblPos val="ctr"/>
            <c:showLegendKey val="0"/>
            <c:showVal val="0"/>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DataLabelsRange val="1"/>
                <c15:showLeaderLines val="1"/>
                <c15:leaderLines>
                  <c:spPr>
                    <a:ln w="9525" cap="flat" cmpd="sng" algn="ctr">
                      <a:solidFill>
                        <a:schemeClr val="tx1">
                          <a:lumMod val="35000"/>
                          <a:lumOff val="65000"/>
                        </a:schemeClr>
                      </a:solidFill>
                      <a:round/>
                    </a:ln>
                    <a:effectLst/>
                  </c:spPr>
                </c15:leaderLines>
              </c:ext>
            </c:extLst>
          </c:dLbls>
          <c:xVal>
            <c:numRef>
              <c:f>Sheet1!$A$2:$A$26</c:f>
              <c:numCache>
                <c:formatCode>General</c:formatCode>
                <c:ptCount val="25"/>
                <c:pt idx="0">
                  <c:v>2650</c:v>
                </c:pt>
                <c:pt idx="1">
                  <c:v>2010</c:v>
                </c:pt>
                <c:pt idx="2">
                  <c:v>2500</c:v>
                </c:pt>
                <c:pt idx="3">
                  <c:v>2890</c:v>
                </c:pt>
                <c:pt idx="4">
                  <c:v>3000</c:v>
                </c:pt>
                <c:pt idx="5">
                  <c:v>2815</c:v>
                </c:pt>
                <c:pt idx="6">
                  <c:v>2875</c:v>
                </c:pt>
                <c:pt idx="7">
                  <c:v>2720</c:v>
                </c:pt>
                <c:pt idx="8">
                  <c:v>2560</c:v>
                </c:pt>
                <c:pt idx="9">
                  <c:v>2718</c:v>
                </c:pt>
                <c:pt idx="10">
                  <c:v>2015</c:v>
                </c:pt>
                <c:pt idx="11">
                  <c:v>1980</c:v>
                </c:pt>
                <c:pt idx="12">
                  <c:v>2620</c:v>
                </c:pt>
                <c:pt idx="13">
                  <c:v>2765</c:v>
                </c:pt>
                <c:pt idx="14">
                  <c:v>3000</c:v>
                </c:pt>
                <c:pt idx="15">
                  <c:v>2700</c:v>
                </c:pt>
                <c:pt idx="16">
                  <c:v>2750</c:v>
                </c:pt>
                <c:pt idx="17">
                  <c:v>2750</c:v>
                </c:pt>
                <c:pt idx="18">
                  <c:v>1953</c:v>
                </c:pt>
                <c:pt idx="19">
                  <c:v>2950</c:v>
                </c:pt>
                <c:pt idx="20">
                  <c:v>2825</c:v>
                </c:pt>
                <c:pt idx="21">
                  <c:v>2880</c:v>
                </c:pt>
                <c:pt idx="22">
                  <c:v>2950</c:v>
                </c:pt>
                <c:pt idx="23">
                  <c:v>2820</c:v>
                </c:pt>
                <c:pt idx="24">
                  <c:v>2930</c:v>
                </c:pt>
              </c:numCache>
            </c:numRef>
          </c:xVal>
          <c:yVal>
            <c:numRef>
              <c:f>Sheet1!$B$2:$B$26</c:f>
              <c:numCache>
                <c:formatCode>_ * #,##0_ ;_ * \-#,##0_ ;_ * "-"??_ ;_ @_ </c:formatCode>
                <c:ptCount val="25"/>
                <c:pt idx="0">
                  <c:v>76800</c:v>
                </c:pt>
                <c:pt idx="1">
                  <c:v>40800</c:v>
                </c:pt>
                <c:pt idx="2">
                  <c:v>69800</c:v>
                </c:pt>
                <c:pt idx="3">
                  <c:v>263500</c:v>
                </c:pt>
                <c:pt idx="4">
                  <c:v>215900</c:v>
                </c:pt>
                <c:pt idx="5">
                  <c:v>129800</c:v>
                </c:pt>
                <c:pt idx="6">
                  <c:v>235500</c:v>
                </c:pt>
                <c:pt idx="7">
                  <c:v>139800</c:v>
                </c:pt>
                <c:pt idx="8">
                  <c:v>70800</c:v>
                </c:pt>
                <c:pt idx="9">
                  <c:v>119800</c:v>
                </c:pt>
                <c:pt idx="10">
                  <c:v>53900</c:v>
                </c:pt>
                <c:pt idx="11">
                  <c:v>58900</c:v>
                </c:pt>
                <c:pt idx="12">
                  <c:v>99800</c:v>
                </c:pt>
                <c:pt idx="13">
                  <c:v>149800</c:v>
                </c:pt>
                <c:pt idx="14">
                  <c:v>186800</c:v>
                </c:pt>
                <c:pt idx="15">
                  <c:v>109800</c:v>
                </c:pt>
                <c:pt idx="16">
                  <c:v>121800</c:v>
                </c:pt>
                <c:pt idx="17">
                  <c:v>133800</c:v>
                </c:pt>
                <c:pt idx="18">
                  <c:v>36900</c:v>
                </c:pt>
                <c:pt idx="19">
                  <c:v>319800</c:v>
                </c:pt>
                <c:pt idx="20">
                  <c:v>148800</c:v>
                </c:pt>
                <c:pt idx="21">
                  <c:v>135900</c:v>
                </c:pt>
                <c:pt idx="22">
                  <c:v>206900</c:v>
                </c:pt>
                <c:pt idx="23">
                  <c:v>146800</c:v>
                </c:pt>
                <c:pt idx="24">
                  <c:v>158800</c:v>
                </c:pt>
              </c:numCache>
            </c:numRef>
          </c:yVal>
          <c:bubbleSize>
            <c:numRef>
              <c:f>Sheet1!$C$2:$C$26</c:f>
              <c:numCache>
                <c:formatCode>_ * #,##0_ ;_ * \-#,##0_ ;_ * "-"??_ ;_ @_ </c:formatCode>
                <c:ptCount val="25"/>
                <c:pt idx="0">
                  <c:v>29258.5</c:v>
                </c:pt>
                <c:pt idx="1">
                  <c:v>28365.5</c:v>
                </c:pt>
                <c:pt idx="2">
                  <c:v>27782</c:v>
                </c:pt>
                <c:pt idx="3">
                  <c:v>25664.75</c:v>
                </c:pt>
                <c:pt idx="4">
                  <c:v>24746.75</c:v>
                </c:pt>
                <c:pt idx="5">
                  <c:v>15480</c:v>
                </c:pt>
                <c:pt idx="6">
                  <c:v>15432.75</c:v>
                </c:pt>
                <c:pt idx="7">
                  <c:v>12865</c:v>
                </c:pt>
                <c:pt idx="8">
                  <c:v>11730.5</c:v>
                </c:pt>
                <c:pt idx="9">
                  <c:v>11450</c:v>
                </c:pt>
                <c:pt idx="10">
                  <c:v>11300.5</c:v>
                </c:pt>
                <c:pt idx="11">
                  <c:v>10764.25</c:v>
                </c:pt>
                <c:pt idx="12">
                  <c:v>10360.5</c:v>
                </c:pt>
                <c:pt idx="13">
                  <c:v>8578.75</c:v>
                </c:pt>
                <c:pt idx="14">
                  <c:v>7955.5</c:v>
                </c:pt>
                <c:pt idx="15">
                  <c:v>7890.75</c:v>
                </c:pt>
                <c:pt idx="16">
                  <c:v>7270.5</c:v>
                </c:pt>
                <c:pt idx="17">
                  <c:v>7091.75</c:v>
                </c:pt>
                <c:pt idx="18">
                  <c:v>6883.5</c:v>
                </c:pt>
                <c:pt idx="19">
                  <c:v>5911.25</c:v>
                </c:pt>
                <c:pt idx="20">
                  <c:v>5774.25</c:v>
                </c:pt>
                <c:pt idx="21">
                  <c:v>5722.5</c:v>
                </c:pt>
                <c:pt idx="22">
                  <c:v>5385.5</c:v>
                </c:pt>
                <c:pt idx="23">
                  <c:v>5239.5</c:v>
                </c:pt>
                <c:pt idx="24">
                  <c:v>5164.5</c:v>
                </c:pt>
              </c:numCache>
            </c:numRef>
          </c:bubbleSize>
          <c:bubble3D val="0"/>
          <c:extLst>
            <c:ext xmlns:c15="http://schemas.microsoft.com/office/drawing/2012/chart" uri="{02D57815-91ED-43cb-92C2-25804820EDAC}">
              <c15:datalabelsRange>
                <c15:f>Sheet1!$D$2:$D$27</c15:f>
                <c15:dlblRangeCache>
                  <c:ptCount val="26"/>
                  <c:pt idx="0">
                    <c:v>星愿</c:v>
                  </c:pt>
                  <c:pt idx="1">
                    <c:v>宏光MINI EV</c:v>
                  </c:pt>
                  <c:pt idx="2">
                    <c:v>海鸥</c:v>
                  </c:pt>
                  <c:pt idx="3">
                    <c:v>MODEL Y(国产)</c:v>
                  </c:pt>
                  <c:pt idx="4">
                    <c:v>SU7</c:v>
                  </c:pt>
                  <c:pt idx="5">
                    <c:v>MONA M03</c:v>
                  </c:pt>
                  <c:pt idx="6">
                    <c:v>MODEL 3(国产)</c:v>
                  </c:pt>
                  <c:pt idx="7">
                    <c:v>元PLUS</c:v>
                  </c:pt>
                  <c:pt idx="8">
                    <c:v>五菱缤果</c:v>
                  </c:pt>
                  <c:pt idx="9">
                    <c:v>秦PLUS EV</c:v>
                  </c:pt>
                  <c:pt idx="10">
                    <c:v>熊猫mini</c:v>
                  </c:pt>
                  <c:pt idx="11">
                    <c:v>Lumin</c:v>
                  </c:pt>
                  <c:pt idx="12">
                    <c:v>元UP</c:v>
                  </c:pt>
                  <c:pt idx="13">
                    <c:v>宋PLUS EV</c:v>
                  </c:pt>
                  <c:pt idx="14">
                    <c:v>P7+</c:v>
                  </c:pt>
                  <c:pt idx="15">
                    <c:v>海豚</c:v>
                  </c:pt>
                  <c:pt idx="16">
                    <c:v>AION Y</c:v>
                  </c:pt>
                  <c:pt idx="17">
                    <c:v>银河E5</c:v>
                  </c:pt>
                  <c:pt idx="18">
                    <c:v>奔腾小马</c:v>
                  </c:pt>
                  <c:pt idx="19">
                    <c:v>智界R7 EV</c:v>
                  </c:pt>
                  <c:pt idx="20">
                    <c:v>零跑C10 EV</c:v>
                  </c:pt>
                  <c:pt idx="21">
                    <c:v>S05 EV</c:v>
                  </c:pt>
                  <c:pt idx="22">
                    <c:v>乐道L60</c:v>
                  </c:pt>
                  <c:pt idx="23">
                    <c:v>海豹06 GT</c:v>
                  </c:pt>
                  <c:pt idx="24">
                    <c:v>零跑C11 EV</c:v>
                  </c:pt>
                </c15:dlblRangeCache>
              </c15:datalabelsRange>
            </c:ext>
          </c:extLst>
        </c:ser>
        <c:dLbls>
          <c:showLegendKey val="0"/>
          <c:showVal val="0"/>
          <c:showCatName val="0"/>
          <c:showSerName val="0"/>
          <c:showPercent val="0"/>
          <c:showBubbleSize val="0"/>
        </c:dLbls>
        <c:bubbleScale val="100"/>
        <c:showNegBubbles val="0"/>
        <c:axId val="434951664"/>
        <c:axId val="434978320"/>
      </c:bubbleChart>
      <c:valAx>
        <c:axId val="434951664"/>
        <c:scaling>
          <c:orientation val="minMax"/>
          <c:min val="24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vert="horz"/>
          <a:lstStyle/>
          <a:p>
            <a:pPr>
              <a:defRPr/>
            </a:pPr>
            <a:endParaRPr lang="zh-CN"/>
          </a:p>
        </c:txPr>
        <c:crossAx val="434978320"/>
        <c:crosses val="autoZero"/>
        <c:crossBetween val="midCat"/>
        <c:majorUnit val="100"/>
      </c:valAx>
      <c:valAx>
        <c:axId val="434978320"/>
        <c:scaling>
          <c:orientation val="minMax"/>
          <c:max val="500000"/>
          <c:min val="-100000"/>
        </c:scaling>
        <c:delete val="1"/>
        <c:axPos val="l"/>
        <c:majorGridlines>
          <c:spPr>
            <a:ln w="9525" cap="flat" cmpd="sng" algn="ctr">
              <a:solidFill>
                <a:schemeClr val="tx1">
                  <a:lumMod val="15000"/>
                  <a:lumOff val="85000"/>
                </a:schemeClr>
              </a:solidFill>
              <a:round/>
            </a:ln>
            <a:effectLst/>
          </c:spPr>
        </c:majorGridlines>
        <c:numFmt formatCode="#,##0_);[Red]\(#,##0\)" sourceLinked="0"/>
        <c:majorTickMark val="none"/>
        <c:minorTickMark val="none"/>
        <c:tickLblPos val="nextTo"/>
        <c:crossAx val="434951664"/>
        <c:crosses val="autoZero"/>
        <c:crossBetween val="midCat"/>
      </c:valAx>
      <c:spPr>
        <a:noFill/>
        <a:ln w="25400">
          <a:noFill/>
        </a:ln>
        <a:effectLst/>
      </c:spPr>
    </c:plotArea>
    <c:plotVisOnly val="1"/>
    <c:dispBlanksAs val="gap"/>
    <c:showDLblsOverMax val="0"/>
  </c:chart>
  <c:spPr>
    <a:noFill/>
    <a:ln>
      <a:noFill/>
    </a:ln>
    <a:effectLst/>
  </c:spPr>
  <c:txPr>
    <a:bodyPr/>
    <a:lstStyle/>
    <a:p>
      <a:pPr>
        <a:defRPr sz="1000" baseline="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902203715042988E-2"/>
          <c:y val="0.12895912911302318"/>
          <c:w val="0.97267928947378468"/>
          <c:h val="0.77712766202206551"/>
        </c:manualLayout>
      </c:layout>
      <c:barChart>
        <c:barDir val="col"/>
        <c:grouping val="clustered"/>
        <c:varyColors val="0"/>
        <c:ser>
          <c:idx val="0"/>
          <c:order val="0"/>
          <c:tx>
            <c:strRef>
              <c:f>Sheet1!$A$2</c:f>
              <c:strCache>
                <c:ptCount val="1"/>
                <c:pt idx="0">
                  <c:v>纯电动</c:v>
                </c:pt>
              </c:strCache>
            </c:strRef>
          </c:tx>
          <c:spPr>
            <a:solidFill>
              <a:srgbClr val="94B7F2"/>
            </a:solidFill>
            <a:ln>
              <a:noFill/>
            </a:ln>
            <a:effectLst/>
          </c:spPr>
          <c:invertIfNegative val="0"/>
          <c:dLbls>
            <c:numFmt formatCode="#,##0.0_);[Red]\(#,##0.0\)" sourceLinked="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Sheet1!$B$2:$N$2</c:f>
              <c:numCache>
                <c:formatCode>General</c:formatCode>
                <c:ptCount val="13"/>
                <c:pt idx="0">
                  <c:v>40.844099999999997</c:v>
                </c:pt>
                <c:pt idx="1">
                  <c:v>48.313800000000001</c:v>
                </c:pt>
                <c:pt idx="2">
                  <c:v>47.5488</c:v>
                </c:pt>
                <c:pt idx="3">
                  <c:v>48.833300000000001</c:v>
                </c:pt>
                <c:pt idx="4">
                  <c:v>58.351500000000001</c:v>
                </c:pt>
                <c:pt idx="5">
                  <c:v>63.344099999999997</c:v>
                </c:pt>
                <c:pt idx="6">
                  <c:v>67.694800000000001</c:v>
                </c:pt>
                <c:pt idx="7">
                  <c:v>75.204800000000006</c:v>
                </c:pt>
                <c:pt idx="8">
                  <c:v>77.174499999999995</c:v>
                </c:pt>
                <c:pt idx="9">
                  <c:v>38.970599999999997</c:v>
                </c:pt>
                <c:pt idx="10">
                  <c:v>42.068199999999997</c:v>
                </c:pt>
                <c:pt idx="11">
                  <c:v>63.887799999999999</c:v>
                </c:pt>
                <c:pt idx="12">
                  <c:v>54.950299999999999</c:v>
                </c:pt>
              </c:numCache>
            </c:numRef>
          </c:val>
          <c:extLst/>
        </c:ser>
        <c:ser>
          <c:idx val="1"/>
          <c:order val="1"/>
          <c:tx>
            <c:strRef>
              <c:f>Sheet1!$A$3</c:f>
              <c:strCache>
                <c:ptCount val="1"/>
                <c:pt idx="0">
                  <c:v>插电混动</c:v>
                </c:pt>
              </c:strCache>
            </c:strRef>
          </c:tx>
          <c:spPr>
            <a:solidFill>
              <a:srgbClr val="FFC000"/>
            </a:solidFill>
            <a:ln>
              <a:noFill/>
            </a:ln>
            <a:effectLst/>
          </c:spPr>
          <c:invertIfNegative val="0"/>
          <c:dLbls>
            <c:numFmt formatCode="#,##0.0_);[Red]\(#,##0.0\)" sourceLinked="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rgbClr val="169EBE"/>
                      </a:solidFill>
                      <a:round/>
                    </a:ln>
                    <a:effectLst/>
                  </c:spPr>
                </c15:leaderLines>
              </c:ext>
            </c:extLst>
          </c:dLbls>
          <c:cat>
            <c:strRef>
              <c:f>Sheet1!$B$1:$N$1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Sheet1!$B$3:$N$3</c:f>
              <c:numCache>
                <c:formatCode>General</c:formatCode>
                <c:ptCount val="13"/>
                <c:pt idx="0">
                  <c:v>26.477799999999998</c:v>
                </c:pt>
                <c:pt idx="1">
                  <c:v>30.117799999999999</c:v>
                </c:pt>
                <c:pt idx="2">
                  <c:v>35.808900000000001</c:v>
                </c:pt>
                <c:pt idx="3">
                  <c:v>39.4666</c:v>
                </c:pt>
                <c:pt idx="4">
                  <c:v>42.852899999999998</c:v>
                </c:pt>
                <c:pt idx="5">
                  <c:v>47.198399999999999</c:v>
                </c:pt>
                <c:pt idx="6">
                  <c:v>50.517600000000002</c:v>
                </c:pt>
                <c:pt idx="7">
                  <c:v>49.073900000000002</c:v>
                </c:pt>
                <c:pt idx="8">
                  <c:v>52.147199999999998</c:v>
                </c:pt>
                <c:pt idx="9">
                  <c:v>31.393699999999999</c:v>
                </c:pt>
                <c:pt idx="10">
                  <c:v>23.5623</c:v>
                </c:pt>
                <c:pt idx="11">
                  <c:v>33.034599999999998</c:v>
                </c:pt>
                <c:pt idx="12">
                  <c:v>32.116700000000002</c:v>
                </c:pt>
              </c:numCache>
            </c:numRef>
          </c:val>
        </c:ser>
        <c:dLbls>
          <c:showLegendKey val="0"/>
          <c:showVal val="0"/>
          <c:showCatName val="0"/>
          <c:showSerName val="0"/>
          <c:showPercent val="0"/>
          <c:showBubbleSize val="0"/>
        </c:dLbls>
        <c:gapWidth val="219"/>
        <c:overlap val="-27"/>
        <c:axId val="598582816"/>
        <c:axId val="598581184"/>
      </c:barChart>
      <c:lineChart>
        <c:grouping val="standard"/>
        <c:varyColors val="0"/>
        <c:ser>
          <c:idx val="2"/>
          <c:order val="2"/>
          <c:tx>
            <c:strRef>
              <c:f>Sheet1!$A$4</c:f>
              <c:strCache>
                <c:ptCount val="1"/>
                <c:pt idx="0">
                  <c:v>纯电动同比增长</c:v>
                </c:pt>
              </c:strCache>
            </c:strRef>
          </c:tx>
          <c:spPr>
            <a:ln w="28575" cap="rnd">
              <a:solidFill>
                <a:srgbClr val="5E60F4"/>
              </a:solidFill>
              <a:round/>
            </a:ln>
            <a:effectLst/>
          </c:spPr>
          <c:marker>
            <c:symbol val="circle"/>
            <c:size val="8"/>
            <c:spPr>
              <a:solidFill>
                <a:schemeClr val="bg1"/>
              </a:solidFill>
              <a:ln w="25400">
                <a:solidFill>
                  <a:srgbClr val="5E60F4"/>
                </a:solidFill>
              </a:ln>
              <a:effectLst/>
            </c:spPr>
          </c:marker>
          <c:dLbls>
            <c:dLbl>
              <c:idx val="0"/>
              <c:layout>
                <c:manualLayout>
                  <c:x val="-3.0153758744362772E-2"/>
                  <c:y val="4.5547122559542061E-2"/>
                </c:manualLayout>
              </c:layout>
              <c:tx>
                <c:rich>
                  <a:bodyPr/>
                  <a:lstStyle/>
                  <a:p>
                    <a:fld id="{846C6499-1811-4092-8115-1E1ABBE3A8CA}"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manualLayout>
                  <c:x val="-3.4385408898831717E-2"/>
                  <c:y val="4.8562046407032607E-2"/>
                </c:manualLayout>
              </c:layout>
              <c:tx>
                <c:rich>
                  <a:bodyPr/>
                  <a:lstStyle/>
                  <a:p>
                    <a:fld id="{86DA1817-D6BA-474B-AFB9-8E96D7EE50E5}"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2"/>
              <c:layout>
                <c:manualLayout>
                  <c:x val="-3.1222520955822841E-2"/>
                  <c:y val="3.9089090342969007E-2"/>
                </c:manualLayout>
              </c:layout>
              <c:tx>
                <c:rich>
                  <a:bodyPr/>
                  <a:lstStyle/>
                  <a:p>
                    <a:fld id="{8A0511DF-AB0C-431F-AA43-B2075E302D67}"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3"/>
              <c:layout>
                <c:manualLayout>
                  <c:x val="-2.8811920741450944E-2"/>
                  <c:y val="4.230859654502709E-2"/>
                </c:manualLayout>
              </c:layout>
              <c:tx>
                <c:rich>
                  <a:bodyPr/>
                  <a:lstStyle/>
                  <a:p>
                    <a:fld id="{5817841D-B000-4A85-BEC0-AEF8C5C2376C}"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4"/>
              <c:layout>
                <c:manualLayout>
                  <c:x val="-3.1664624835765778E-2"/>
                  <c:y val="4.7490800367985218E-2"/>
                </c:manualLayout>
              </c:layout>
              <c:tx>
                <c:rich>
                  <a:bodyPr/>
                  <a:lstStyle/>
                  <a:p>
                    <a:fld id="{57A6216C-9B81-4033-A62C-641D3EAA2C12}"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5"/>
              <c:layout>
                <c:manualLayout>
                  <c:x val="-3.1388942528900045E-2"/>
                  <c:y val="3.23361577920242E-2"/>
                </c:manualLayout>
              </c:layout>
              <c:tx>
                <c:rich>
                  <a:bodyPr/>
                  <a:lstStyle/>
                  <a:p>
                    <a:fld id="{8FEC558C-84F4-4869-9633-A90970B96813}"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6"/>
              <c:layout>
                <c:manualLayout>
                  <c:x val="-2.7948670146656723E-2"/>
                  <c:y val="2.9348103853623575E-2"/>
                </c:manualLayout>
              </c:layout>
              <c:tx>
                <c:rich>
                  <a:bodyPr/>
                  <a:lstStyle/>
                  <a:p>
                    <a:fld id="{DDCC16BE-D755-40EC-9EE8-8EB49D50B295}"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7"/>
              <c:layout>
                <c:manualLayout>
                  <c:x val="-3.1655214658570449E-2"/>
                  <c:y val="4.2067617295308189E-2"/>
                </c:manualLayout>
              </c:layout>
              <c:tx>
                <c:rich>
                  <a:bodyPr/>
                  <a:lstStyle/>
                  <a:p>
                    <a:fld id="{CD91FEA9-E2AC-46C6-A19E-BD156DAC0318}"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8"/>
              <c:layout>
                <c:manualLayout>
                  <c:x val="-2.9228187919463088E-2"/>
                  <c:y val="3.8827046918123276E-2"/>
                </c:manualLayout>
              </c:layout>
              <c:tx>
                <c:rich>
                  <a:bodyPr/>
                  <a:lstStyle/>
                  <a:p>
                    <a:fld id="{62CD682F-5851-4774-813B-2545BAC43957}"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9"/>
              <c:layout>
                <c:manualLayout>
                  <c:x val="-2.8942331593338304E-2"/>
                  <c:y val="2.4221992231421855E-2"/>
                </c:manualLayout>
              </c:layout>
              <c:tx>
                <c:rich>
                  <a:bodyPr/>
                  <a:lstStyle/>
                  <a:p>
                    <a:fld id="{33C7B965-CB71-4364-99A1-7231358D053A}"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manualLayout>
                      <c:w val="4.6602837257199672E-2"/>
                      <c:h val="6.5776091178575066E-2"/>
                    </c:manualLayout>
                  </c15:layout>
                  <c15:dlblFieldTable/>
                  <c15:showDataLabelsRange val="0"/>
                </c:ext>
              </c:extLst>
            </c:dLbl>
            <c:dLbl>
              <c:idx val="10"/>
              <c:layout>
                <c:manualLayout>
                  <c:x val="-3.4796083235680716E-2"/>
                  <c:y val="-4.8533936420320965E-2"/>
                </c:manualLayout>
              </c:layout>
              <c:tx>
                <c:rich>
                  <a:bodyPr/>
                  <a:lstStyle/>
                  <a:p>
                    <a:fld id="{53AF5155-BF2D-463A-9631-2A5C8CDDC150}"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1"/>
              <c:layout>
                <c:manualLayout>
                  <c:x val="-2.6969656617307623E-2"/>
                  <c:y val="-5.0706838393130942E-2"/>
                </c:manualLayout>
              </c:layout>
              <c:tx>
                <c:rich>
                  <a:bodyPr/>
                  <a:lstStyle/>
                  <a:p>
                    <a:fld id="{D1D74AFF-6149-4A67-A258-29DF9AE73F07}"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manualLayout>
                      <c:w val="3.9973544973544974E-2"/>
                      <c:h val="5.6145865276500048E-2"/>
                    </c:manualLayout>
                  </c15:layout>
                  <c15:dlblFieldTable/>
                  <c15:showDataLabelsRange val="0"/>
                </c:ext>
              </c:extLst>
            </c:dLbl>
            <c:dLbl>
              <c:idx val="12"/>
              <c:layout>
                <c:manualLayout>
                  <c:x val="-2.9833368843435959E-2"/>
                  <c:y val="-6.0450015332720083E-2"/>
                </c:manualLayout>
              </c:layout>
              <c:tx>
                <c:rich>
                  <a:bodyPr/>
                  <a:lstStyle/>
                  <a:p>
                    <a:fld id="{E562A6C0-8C9D-4E63-9042-1E50D371298B}"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3"/>
              <c:layout>
                <c:manualLayout>
                  <c:x val="-3.6456869121507396E-4"/>
                  <c:y val="-3.259588596706056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4"/>
              <c:layout>
                <c:manualLayout>
                  <c:x val="-2.5097290143313442E-2"/>
                  <c:y val="-9.0774997175200489E-2"/>
                </c:manualLayout>
              </c:layout>
              <c:dLblPos val="r"/>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Sheet1!$B$4:$N$4</c:f>
              <c:numCache>
                <c:formatCode>General</c:formatCode>
                <c:ptCount val="13"/>
                <c:pt idx="0">
                  <c:v>0.23120075239191906</c:v>
                </c:pt>
                <c:pt idx="1">
                  <c:v>0.2670843616164742</c:v>
                </c:pt>
                <c:pt idx="2">
                  <c:v>5.9845443664059417E-2</c:v>
                </c:pt>
                <c:pt idx="3">
                  <c:v>0.17079562210048072</c:v>
                </c:pt>
                <c:pt idx="4">
                  <c:v>0.20356543226173729</c:v>
                </c:pt>
                <c:pt idx="5">
                  <c:v>0.32214777708202891</c:v>
                </c:pt>
                <c:pt idx="6">
                  <c:v>0.41029658086182619</c:v>
                </c:pt>
                <c:pt idx="7">
                  <c:v>0.4437639903704016</c:v>
                </c:pt>
                <c:pt idx="8">
                  <c:v>0.39508629977512166</c:v>
                </c:pt>
                <c:pt idx="9">
                  <c:v>4.8913555458061531E-2</c:v>
                </c:pt>
                <c:pt idx="10">
                  <c:v>0.95430620787051867</c:v>
                </c:pt>
                <c:pt idx="11">
                  <c:v>0.5413072008955282</c:v>
                </c:pt>
                <c:pt idx="12">
                  <c:v>0.34536689509623186</c:v>
                </c:pt>
              </c:numCache>
            </c:numRef>
          </c:val>
          <c:smooth val="0"/>
        </c:ser>
        <c:ser>
          <c:idx val="3"/>
          <c:order val="3"/>
          <c:tx>
            <c:strRef>
              <c:f>Sheet1!$A$5</c:f>
              <c:strCache>
                <c:ptCount val="1"/>
                <c:pt idx="0">
                  <c:v>插电混动同比增长</c:v>
                </c:pt>
              </c:strCache>
            </c:strRef>
          </c:tx>
          <c:spPr>
            <a:ln w="28575" cap="rnd">
              <a:solidFill>
                <a:srgbClr val="FFC000"/>
              </a:solidFill>
              <a:round/>
            </a:ln>
            <a:effectLst/>
          </c:spPr>
          <c:marker>
            <c:symbol val="circle"/>
            <c:size val="8"/>
            <c:spPr>
              <a:solidFill>
                <a:schemeClr val="bg1"/>
              </a:solidFill>
              <a:ln w="25400">
                <a:solidFill>
                  <a:srgbClr val="FFC000"/>
                </a:solidFill>
              </a:ln>
              <a:effectLst/>
            </c:spPr>
          </c:marker>
          <c:dLbls>
            <c:dLbl>
              <c:idx val="0"/>
              <c:layout>
                <c:manualLayout>
                  <c:x val="-2.3129771670040128E-2"/>
                  <c:y val="-2.9324593682919349E-2"/>
                </c:manualLayout>
              </c:layout>
              <c:tx>
                <c:rich>
                  <a:bodyPr/>
                  <a:lstStyle/>
                  <a:p>
                    <a:fld id="{4D8F1F8D-DC28-44E6-BF96-A749C2A92B29}"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manualLayout>
                  <c:x val="-3.1544636099745844E-2"/>
                  <c:y val="-3.23361577920242E-2"/>
                </c:manualLayout>
              </c:layout>
              <c:tx>
                <c:rich>
                  <a:bodyPr/>
                  <a:lstStyle/>
                  <a:p>
                    <a:fld id="{397CDA8D-84FD-4E34-906B-146E9765971F}"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2"/>
              <c:layout>
                <c:manualLayout>
                  <c:x val="-3.2670709564738359E-2"/>
                  <c:y val="-4.5582294718877481E-2"/>
                </c:manualLayout>
              </c:layout>
              <c:tx>
                <c:rich>
                  <a:bodyPr/>
                  <a:lstStyle/>
                  <a:p>
                    <a:fld id="{0D0AFFAE-CA2D-4BB1-9E92-687AF33172AA}"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3"/>
              <c:layout>
                <c:manualLayout>
                  <c:x val="-2.3412875963211534E-2"/>
                  <c:y val="-4.5550444648880771E-2"/>
                </c:manualLayout>
              </c:layout>
              <c:tx>
                <c:rich>
                  <a:bodyPr/>
                  <a:lstStyle/>
                  <a:p>
                    <a:fld id="{296F2A61-2122-46E3-8445-0D4CFC2EC2B1}"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4"/>
              <c:layout>
                <c:manualLayout>
                  <c:x val="-3.2896914534865915E-2"/>
                  <c:y val="-3.7757983445907771E-2"/>
                </c:manualLayout>
              </c:layout>
              <c:tx>
                <c:rich>
                  <a:bodyPr/>
                  <a:lstStyle/>
                  <a:p>
                    <a:fld id="{8483291B-13E7-445E-A20F-1DCA0D598809}"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5"/>
              <c:layout>
                <c:manualLayout>
                  <c:x val="-2.5924771847590639E-2"/>
                  <c:y val="-4.5320198303178981E-2"/>
                </c:manualLayout>
              </c:layout>
              <c:tx>
                <c:rich>
                  <a:bodyPr/>
                  <a:lstStyle/>
                  <a:p>
                    <a:fld id="{44F2A64F-3284-4BBF-9FE7-E7DEDA9EAA1E}"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6"/>
              <c:layout>
                <c:manualLayout>
                  <c:x val="-3.1236091420183937E-2"/>
                  <c:y val="-3.9089090342969007E-2"/>
                </c:manualLayout>
              </c:layout>
              <c:tx>
                <c:rich>
                  <a:bodyPr/>
                  <a:lstStyle/>
                  <a:p>
                    <a:fld id="{E8B15E14-0399-4B87-AD96-B02CC708536E}"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7"/>
              <c:layout>
                <c:manualLayout>
                  <c:x val="-3.3824749189393988E-2"/>
                  <c:y val="-4.2075964355886966E-2"/>
                </c:manualLayout>
              </c:layout>
              <c:tx>
                <c:rich>
                  <a:bodyPr/>
                  <a:lstStyle/>
                  <a:p>
                    <a:fld id="{F0149884-21AC-4045-8221-593278325BB7}"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8"/>
              <c:layout>
                <c:manualLayout>
                  <c:x val="-2.6978001491424229E-2"/>
                  <c:y val="-3.8835224368803024E-2"/>
                </c:manualLayout>
              </c:layout>
              <c:tx>
                <c:rich>
                  <a:bodyPr/>
                  <a:lstStyle/>
                  <a:p>
                    <a:fld id="{5C687C1A-2A03-4797-91AA-18CF63C052FE}"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9"/>
              <c:layout>
                <c:manualLayout>
                  <c:x val="-2.8002286439860281E-2"/>
                  <c:y val="-3.23361577920242E-2"/>
                </c:manualLayout>
              </c:layout>
              <c:tx>
                <c:rich>
                  <a:bodyPr/>
                  <a:lstStyle/>
                  <a:p>
                    <a:fld id="{6915DCCA-F040-4360-ADAC-B84473DFD625}"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0"/>
              <c:layout>
                <c:manualLayout>
                  <c:x val="-2.373548524555236E-2"/>
                  <c:y val="3.4480731881835779E-2"/>
                </c:manualLayout>
              </c:layout>
              <c:tx>
                <c:rich>
                  <a:bodyPr/>
                  <a:lstStyle/>
                  <a:p>
                    <a:fld id="{878FD1B5-EC36-4A9F-A2D1-BBD8F241FBD0}"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1"/>
              <c:layout>
                <c:manualLayout>
                  <c:x val="-2.8245268278825491E-2"/>
                  <c:y val="3.7731012981702956E-2"/>
                </c:manualLayout>
              </c:layout>
              <c:tx>
                <c:rich>
                  <a:bodyPr/>
                  <a:lstStyle/>
                  <a:p>
                    <a:fld id="{EE80D4E0-FFD8-415C-95B2-A53E79942B5F}"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2"/>
              <c:layout>
                <c:manualLayout>
                  <c:x val="-2.4290863250594794E-2"/>
                  <c:y val="3.5556833282224323E-2"/>
                </c:manualLayout>
              </c:layout>
              <c:tx>
                <c:rich>
                  <a:bodyPr/>
                  <a:lstStyle/>
                  <a:p>
                    <a:fld id="{1A647AAF-952E-4F8D-B69C-D213FA5D2F7C}"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3"/>
              <c:layout>
                <c:manualLayout>
                  <c:x val="-1.0076986711399559E-3"/>
                  <c:y val="4.2335692530923244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4"/>
              <c:layout>
                <c:manualLayout>
                  <c:x val="-2.5097290143313442E-2"/>
                  <c:y val="3.8829362167932674E-2"/>
                </c:manualLayout>
              </c:layout>
              <c:dLblPos val="r"/>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Sheet1!$B$5:$N$5</c:f>
              <c:numCache>
                <c:formatCode>General</c:formatCode>
                <c:ptCount val="13"/>
                <c:pt idx="0">
                  <c:v>0.64285935880969669</c:v>
                </c:pt>
                <c:pt idx="1">
                  <c:v>0.68060577652783349</c:v>
                </c:pt>
                <c:pt idx="2">
                  <c:v>0.75337857688465837</c:v>
                </c:pt>
                <c:pt idx="3">
                  <c:v>1.0561839315206236</c:v>
                </c:pt>
                <c:pt idx="4">
                  <c:v>1.1946246856803389</c:v>
                </c:pt>
                <c:pt idx="5">
                  <c:v>1.1334828027320354</c:v>
                </c:pt>
                <c:pt idx="6">
                  <c:v>1.1239089854195043</c:v>
                </c:pt>
                <c:pt idx="7">
                  <c:v>0.96931294217734854</c:v>
                </c:pt>
                <c:pt idx="8">
                  <c:v>0.54550519839246969</c:v>
                </c:pt>
                <c:pt idx="9">
                  <c:v>7.2731435288328816E-2</c:v>
                </c:pt>
                <c:pt idx="10">
                  <c:v>0.4692369568064052</c:v>
                </c:pt>
                <c:pt idx="11">
                  <c:v>0.1641534368227231</c:v>
                </c:pt>
                <c:pt idx="12">
                  <c:v>0.2129670894107516</c:v>
                </c:pt>
              </c:numCache>
            </c:numRef>
          </c:val>
          <c:smooth val="0"/>
        </c:ser>
        <c:dLbls>
          <c:showLegendKey val="0"/>
          <c:showVal val="0"/>
          <c:showCatName val="0"/>
          <c:showSerName val="0"/>
          <c:showPercent val="0"/>
          <c:showBubbleSize val="0"/>
        </c:dLbls>
        <c:marker val="1"/>
        <c:smooth val="0"/>
        <c:axId val="598580096"/>
        <c:axId val="598585536"/>
      </c:lineChart>
      <c:catAx>
        <c:axId val="598582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598581184"/>
        <c:crosses val="autoZero"/>
        <c:auto val="1"/>
        <c:lblAlgn val="ctr"/>
        <c:lblOffset val="100"/>
        <c:noMultiLvlLbl val="0"/>
      </c:catAx>
      <c:valAx>
        <c:axId val="598581184"/>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598582816"/>
        <c:crosses val="autoZero"/>
        <c:crossBetween val="between"/>
      </c:valAx>
      <c:valAx>
        <c:axId val="598585536"/>
        <c:scaling>
          <c:orientation val="minMax"/>
          <c:max val="3"/>
          <c:min val="-3"/>
        </c:scaling>
        <c:delete val="0"/>
        <c:axPos val="r"/>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598580096"/>
        <c:crosses val="max"/>
        <c:crossBetween val="between"/>
      </c:valAx>
      <c:catAx>
        <c:axId val="598580096"/>
        <c:scaling>
          <c:orientation val="minMax"/>
        </c:scaling>
        <c:delete val="1"/>
        <c:axPos val="b"/>
        <c:numFmt formatCode="General" sourceLinked="1"/>
        <c:majorTickMark val="out"/>
        <c:minorTickMark val="none"/>
        <c:tickLblPos val="none"/>
        <c:crossAx val="598585536"/>
        <c:crosses val="autoZero"/>
        <c:auto val="1"/>
        <c:lblAlgn val="ctr"/>
        <c:lblOffset val="100"/>
        <c:noMultiLvlLbl val="0"/>
      </c:catAx>
      <c:spPr>
        <a:noFill/>
        <a:ln>
          <a:noFill/>
        </a:ln>
        <a:effectLst/>
      </c:spPr>
    </c:plotArea>
    <c:legend>
      <c:legendPos val="t"/>
      <c:layout>
        <c:manualLayout>
          <c:xMode val="edge"/>
          <c:yMode val="edge"/>
          <c:x val="0.27128821774794931"/>
          <c:y val="0.10389374425022999"/>
          <c:w val="0.45694687658341188"/>
          <c:h val="6.62450003604495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legend>
    <c:plotVisOnly val="1"/>
    <c:dispBlanksAs val="gap"/>
    <c:showDLblsOverMax val="0"/>
  </c:chart>
  <c:spPr>
    <a:noFill/>
    <a:ln>
      <a:noFill/>
    </a:ln>
    <a:effectLst/>
  </c:spPr>
  <c:txPr>
    <a:bodyPr/>
    <a:lstStyle/>
    <a:p>
      <a:pPr>
        <a:defRPr>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086687269301763"/>
          <c:y val="1.7405721425600422E-2"/>
          <c:w val="0.47736573842663788"/>
          <c:h val="0.9628360273410691"/>
        </c:manualLayout>
      </c:layout>
      <c:barChart>
        <c:barDir val="bar"/>
        <c:grouping val="clustered"/>
        <c:varyColors val="0"/>
        <c:ser>
          <c:idx val="0"/>
          <c:order val="0"/>
          <c:tx>
            <c:strRef>
              <c:f>Sheet1!$B$1</c:f>
              <c:strCache>
                <c:ptCount val="1"/>
                <c:pt idx="0">
                  <c:v>累计</c:v>
                </c:pt>
              </c:strCache>
            </c:strRef>
          </c:tx>
          <c:spPr>
            <a:solidFill>
              <a:srgbClr val="94B7F2"/>
            </a:solidFill>
            <a:ln>
              <a:noFill/>
              <a:prstDash val="solid"/>
            </a:ln>
          </c:spPr>
          <c:invertIfNegative val="0"/>
          <c:dLbls>
            <c:dLbl>
              <c:idx val="0"/>
              <c:layout/>
              <c:tx>
                <c:rich>
                  <a:bodyPr/>
                  <a:lstStyle/>
                  <a:p>
                    <a:fld id="{4968DA15-2FAE-4F34-B732-DB301F68A764}" type="VALUE">
                      <a:rPr lang="en-US" altLang="zh-CN">
                        <a:latin typeface="Open Sans" panose="020B0606030504020204" pitchFamily="34" charset="0"/>
                        <a:ea typeface="Open Sans" panose="020B0606030504020204" pitchFamily="34" charset="0"/>
                        <a:cs typeface="Open Sans" panose="020B0606030504020204" pitchFamily="34" charset="0"/>
                      </a:rPr>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numFmt formatCode="#,##0_);[Red]\(#,##0\)" sourceLinked="0"/>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1"/>
              </c:ext>
            </c:extLst>
          </c:dLbls>
          <c:cat>
            <c:strRef>
              <c:f>Sheet1!$A$2:$A$11</c:f>
              <c:strCache>
                <c:ptCount val="10"/>
                <c:pt idx="0">
                  <c:v>比亚迪</c:v>
                </c:pt>
                <c:pt idx="1">
                  <c:v>吉利汽车</c:v>
                </c:pt>
                <c:pt idx="2">
                  <c:v>上汽通用五菱</c:v>
                </c:pt>
                <c:pt idx="3">
                  <c:v>特斯拉(中国)</c:v>
                </c:pt>
                <c:pt idx="4">
                  <c:v>理想汽车</c:v>
                </c:pt>
                <c:pt idx="5">
                  <c:v>小鹏汽车</c:v>
                </c:pt>
                <c:pt idx="6">
                  <c:v>奇瑞汽车</c:v>
                </c:pt>
                <c:pt idx="7">
                  <c:v>零跑汽车</c:v>
                </c:pt>
                <c:pt idx="8">
                  <c:v>小米汽车</c:v>
                </c:pt>
                <c:pt idx="9">
                  <c:v>长安汽车</c:v>
                </c:pt>
              </c:strCache>
            </c:strRef>
          </c:cat>
          <c:val>
            <c:numRef>
              <c:f>Sheet1!$B$2:$B$11</c:f>
              <c:numCache>
                <c:formatCode>General</c:formatCode>
                <c:ptCount val="10"/>
                <c:pt idx="0">
                  <c:v>871344</c:v>
                </c:pt>
                <c:pt idx="1">
                  <c:v>270773</c:v>
                </c:pt>
                <c:pt idx="2">
                  <c:v>213263</c:v>
                </c:pt>
                <c:pt idx="3">
                  <c:v>164390</c:v>
                </c:pt>
                <c:pt idx="4">
                  <c:v>127808</c:v>
                </c:pt>
                <c:pt idx="5">
                  <c:v>120163</c:v>
                </c:pt>
                <c:pt idx="6">
                  <c:v>107832</c:v>
                </c:pt>
                <c:pt idx="7">
                  <c:v>105757</c:v>
                </c:pt>
                <c:pt idx="8">
                  <c:v>104519</c:v>
                </c:pt>
                <c:pt idx="9">
                  <c:v>94684</c:v>
                </c:pt>
              </c:numCache>
            </c:numRef>
          </c:val>
          <c:extLst xmlns:c16r2="http://schemas.microsoft.com/office/drawing/2015/06/chart">
            <c:ext xmlns:c16="http://schemas.microsoft.com/office/drawing/2014/chart" uri="{C3380CC4-5D6E-409C-BE32-E72D297353CC}">
              <c16:uniqueId val="{00000002-7187-4EC4-95B3-58A5BFAEAB6B}"/>
            </c:ext>
          </c:extLst>
        </c:ser>
        <c:dLbls>
          <c:dLblPos val="outEnd"/>
          <c:showLegendKey val="0"/>
          <c:showVal val="1"/>
          <c:showCatName val="0"/>
          <c:showSerName val="0"/>
          <c:showPercent val="0"/>
          <c:showBubbleSize val="0"/>
        </c:dLbls>
        <c:gapWidth val="150"/>
        <c:axId val="598583904"/>
        <c:axId val="598581728"/>
      </c:barChart>
      <c:valAx>
        <c:axId val="598581728"/>
        <c:scaling>
          <c:orientation val="minMax"/>
        </c:scaling>
        <c:delete val="0"/>
        <c:axPos val="b"/>
        <c:numFmt formatCode="General" sourceLinked="1"/>
        <c:majorTickMark val="out"/>
        <c:minorTickMark val="none"/>
        <c:tickLblPos val="none"/>
        <c:spPr>
          <a:ln>
            <a:noFill/>
          </a:ln>
        </c:spPr>
        <c:crossAx val="598583904"/>
        <c:crosses val="max"/>
        <c:crossBetween val="between"/>
      </c:valAx>
      <c:catAx>
        <c:axId val="598583904"/>
        <c:scaling>
          <c:orientation val="maxMin"/>
        </c:scaling>
        <c:delete val="0"/>
        <c:axPos val="l"/>
        <c:numFmt formatCode="General" sourceLinked="0"/>
        <c:majorTickMark val="out"/>
        <c:minorTickMark val="none"/>
        <c:tickLblPos val="nextTo"/>
        <c:crossAx val="598581728"/>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0438921066038297"/>
          <c:y val="3.9657258854429639E-2"/>
          <c:w val="0.47349633733076912"/>
          <c:h val="0.92704590161753064"/>
        </c:manualLayout>
      </c:layout>
      <c:barChart>
        <c:barDir val="bar"/>
        <c:grouping val="clustered"/>
        <c:varyColors val="0"/>
        <c:ser>
          <c:idx val="0"/>
          <c:order val="0"/>
          <c:tx>
            <c:strRef>
              <c:f>Sheet1!$B$1</c:f>
              <c:strCache>
                <c:ptCount val="1"/>
                <c:pt idx="0">
                  <c:v>202105</c:v>
                </c:pt>
              </c:strCache>
            </c:strRef>
          </c:tx>
          <c:spPr>
            <a:solidFill>
              <a:srgbClr val="94B7F2"/>
            </a:solidFill>
            <a:ln>
              <a:noFill/>
              <a:prstDash val="solid"/>
            </a:ln>
          </c:spPr>
          <c:invertIfNegative val="0"/>
          <c:dLbls>
            <c:numFmt formatCode="#,##0_);[Red]\(#,##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Sheet1!$A$2:$A$11</c:f>
              <c:strCache>
                <c:ptCount val="10"/>
                <c:pt idx="0">
                  <c:v>比亚迪</c:v>
                </c:pt>
                <c:pt idx="1">
                  <c:v>吉利汽车</c:v>
                </c:pt>
                <c:pt idx="2">
                  <c:v>上汽通用五菱</c:v>
                </c:pt>
                <c:pt idx="3">
                  <c:v>理想汽车</c:v>
                </c:pt>
                <c:pt idx="4">
                  <c:v>零跑汽车</c:v>
                </c:pt>
                <c:pt idx="5">
                  <c:v>小鹏汽车</c:v>
                </c:pt>
                <c:pt idx="6">
                  <c:v>特斯拉(中国)</c:v>
                </c:pt>
                <c:pt idx="7">
                  <c:v>小米汽车</c:v>
                </c:pt>
                <c:pt idx="8">
                  <c:v>长安汽车</c:v>
                </c:pt>
                <c:pt idx="9">
                  <c:v>蔚来汽车</c:v>
                </c:pt>
              </c:strCache>
            </c:strRef>
          </c:cat>
          <c:val>
            <c:numRef>
              <c:f>Sheet1!$B$2:$B$11</c:f>
              <c:numCache>
                <c:formatCode>General</c:formatCode>
                <c:ptCount val="10"/>
                <c:pt idx="0">
                  <c:v>237558</c:v>
                </c:pt>
                <c:pt idx="1">
                  <c:v>74842</c:v>
                </c:pt>
                <c:pt idx="2">
                  <c:v>53590</c:v>
                </c:pt>
                <c:pt idx="3">
                  <c:v>34777</c:v>
                </c:pt>
                <c:pt idx="4">
                  <c:v>32467</c:v>
                </c:pt>
                <c:pt idx="5">
                  <c:v>30361</c:v>
                </c:pt>
                <c:pt idx="6">
                  <c:v>29440</c:v>
                </c:pt>
                <c:pt idx="7">
                  <c:v>28516</c:v>
                </c:pt>
                <c:pt idx="8">
                  <c:v>27020</c:v>
                </c:pt>
                <c:pt idx="9">
                  <c:v>24932</c:v>
                </c:pt>
              </c:numCache>
            </c:numRef>
          </c:val>
          <c:extLst xmlns:c16r2="http://schemas.microsoft.com/office/drawing/2015/06/chart">
            <c:ext xmlns:c16="http://schemas.microsoft.com/office/drawing/2014/chart" uri="{C3380CC4-5D6E-409C-BE32-E72D297353CC}">
              <c16:uniqueId val="{00000002-F9EE-471C-BA1E-3F7B8C29822C}"/>
            </c:ext>
          </c:extLst>
        </c:ser>
        <c:dLbls>
          <c:showLegendKey val="0"/>
          <c:showVal val="0"/>
          <c:showCatName val="0"/>
          <c:showSerName val="0"/>
          <c:showPercent val="0"/>
          <c:showBubbleSize val="0"/>
        </c:dLbls>
        <c:gapWidth val="150"/>
        <c:axId val="598586080"/>
        <c:axId val="598579552"/>
      </c:barChart>
      <c:valAx>
        <c:axId val="598579552"/>
        <c:scaling>
          <c:orientation val="minMax"/>
          <c:min val="0"/>
        </c:scaling>
        <c:delete val="0"/>
        <c:axPos val="b"/>
        <c:numFmt formatCode="General" sourceLinked="1"/>
        <c:majorTickMark val="out"/>
        <c:minorTickMark val="none"/>
        <c:tickLblPos val="none"/>
        <c:spPr>
          <a:ln>
            <a:noFill/>
          </a:ln>
        </c:spPr>
        <c:crossAx val="598586080"/>
        <c:crosses val="max"/>
        <c:crossBetween val="between"/>
      </c:valAx>
      <c:catAx>
        <c:axId val="598586080"/>
        <c:scaling>
          <c:orientation val="maxMin"/>
        </c:scaling>
        <c:delete val="0"/>
        <c:axPos val="l"/>
        <c:numFmt formatCode="General" sourceLinked="0"/>
        <c:majorTickMark val="out"/>
        <c:minorTickMark val="none"/>
        <c:tickLblPos val="nextTo"/>
        <c:crossAx val="598579552"/>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879798049090011E-2"/>
          <c:y val="0.30801472832204529"/>
          <c:w val="0.95319981339495685"/>
          <c:h val="0.51668346514022434"/>
        </c:manualLayout>
      </c:layout>
      <c:barChart>
        <c:barDir val="col"/>
        <c:grouping val="clustered"/>
        <c:varyColors val="0"/>
        <c:ser>
          <c:idx val="0"/>
          <c:order val="0"/>
          <c:tx>
            <c:strRef>
              <c:f>Sheet1!$B$1</c:f>
              <c:strCache>
                <c:ptCount val="1"/>
                <c:pt idx="0">
                  <c:v>累计销量</c:v>
                </c:pt>
              </c:strCache>
            </c:strRef>
          </c:tx>
          <c:spPr>
            <a:solidFill>
              <a:srgbClr val="94B7F2"/>
            </a:solidFill>
            <a:ln>
              <a:noFill/>
            </a:ln>
            <a:effectLst/>
          </c:spPr>
          <c:invertIfNegative val="0"/>
          <c:dLbls>
            <c:numFmt formatCode="#,##0_);[Red]\(#,##0\)" sourceLinked="0"/>
            <c:spPr>
              <a:noFill/>
              <a:ln>
                <a:noFill/>
              </a:ln>
              <a:effectLst/>
            </c:spPr>
            <c:txPr>
              <a:bodyPr rot="0" spcFirstLastPara="1" vertOverflow="ellipsis" vert="horz" wrap="square" anchor="ctr" anchorCtr="1"/>
              <a:lstStyle/>
              <a:p>
                <a:pPr>
                  <a:defRPr sz="1800" b="0" i="0" u="none" strike="noStrike" kern="1200" baseline="0">
                    <a:solidFill>
                      <a:srgbClr val="4D5F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广州市</c:v>
                </c:pt>
                <c:pt idx="1">
                  <c:v>成都市</c:v>
                </c:pt>
                <c:pt idx="2">
                  <c:v>深圳市</c:v>
                </c:pt>
                <c:pt idx="3">
                  <c:v>北京市</c:v>
                </c:pt>
                <c:pt idx="4">
                  <c:v>重庆市</c:v>
                </c:pt>
                <c:pt idx="5">
                  <c:v>上海市</c:v>
                </c:pt>
                <c:pt idx="6">
                  <c:v>郑州市</c:v>
                </c:pt>
                <c:pt idx="7">
                  <c:v>杭州市</c:v>
                </c:pt>
                <c:pt idx="8">
                  <c:v>西安市</c:v>
                </c:pt>
                <c:pt idx="9">
                  <c:v>武汉市</c:v>
                </c:pt>
              </c:strCache>
            </c:strRef>
          </c:cat>
          <c:val>
            <c:numRef>
              <c:f>Sheet1!$B$2:$B$11</c:f>
              <c:numCache>
                <c:formatCode>_ * #,##0_ ;_ * \-#,##0_ ;_ * "-"??_ ;_ @_ </c:formatCode>
                <c:ptCount val="10"/>
                <c:pt idx="0">
                  <c:v>27082</c:v>
                </c:pt>
                <c:pt idx="1">
                  <c:v>24598</c:v>
                </c:pt>
                <c:pt idx="2">
                  <c:v>24514</c:v>
                </c:pt>
                <c:pt idx="3">
                  <c:v>23700</c:v>
                </c:pt>
                <c:pt idx="4">
                  <c:v>22598</c:v>
                </c:pt>
                <c:pt idx="5">
                  <c:v>22306</c:v>
                </c:pt>
                <c:pt idx="6">
                  <c:v>21359</c:v>
                </c:pt>
                <c:pt idx="7">
                  <c:v>19609</c:v>
                </c:pt>
                <c:pt idx="8">
                  <c:v>18410</c:v>
                </c:pt>
                <c:pt idx="9">
                  <c:v>18023</c:v>
                </c:pt>
              </c:numCache>
            </c:numRef>
          </c:val>
        </c:ser>
        <c:dLbls>
          <c:showLegendKey val="0"/>
          <c:showVal val="1"/>
          <c:showCatName val="0"/>
          <c:showSerName val="0"/>
          <c:showPercent val="0"/>
          <c:showBubbleSize val="0"/>
        </c:dLbls>
        <c:gapWidth val="55"/>
        <c:axId val="598579008"/>
        <c:axId val="598580640"/>
      </c:barChart>
      <c:catAx>
        <c:axId val="598579008"/>
        <c:scaling>
          <c:orientation val="minMax"/>
        </c:scaling>
        <c:delete val="0"/>
        <c:axPos val="b"/>
        <c:numFmt formatCode="General" sourceLinked="0"/>
        <c:majorTickMark val="out"/>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1800" b="0" i="0" u="none" strike="noStrike" kern="1200" baseline="0">
                <a:solidFill>
                  <a:srgbClr val="4D5F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598580640"/>
        <c:crosses val="autoZero"/>
        <c:auto val="1"/>
        <c:lblAlgn val="ctr"/>
        <c:lblOffset val="100"/>
        <c:noMultiLvlLbl val="0"/>
      </c:catAx>
      <c:valAx>
        <c:axId val="598580640"/>
        <c:scaling>
          <c:orientation val="minMax"/>
        </c:scaling>
        <c:delete val="1"/>
        <c:axPos val="l"/>
        <c:numFmt formatCode="_ * #,##0_ ;_ * \-#,##0_ ;_ * &quot;-&quot;??_ ;_ @_ " sourceLinked="1"/>
        <c:majorTickMark val="out"/>
        <c:minorTickMark val="none"/>
        <c:tickLblPos val="none"/>
        <c:crossAx val="598579008"/>
        <c:crosses val="autoZero"/>
        <c:crossBetween val="between"/>
      </c:valAx>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800">
          <a:solidFill>
            <a:srgbClr val="4D5F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dk1" tx1="lt1" bg2="dk2" tx2="lt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Sheet2!$A$2</c:f>
              <c:strCache>
                <c:ptCount val="1"/>
                <c:pt idx="0">
                  <c:v>A00</c:v>
                </c:pt>
              </c:strCache>
            </c:strRef>
          </c:tx>
          <c:spPr>
            <a:solidFill>
              <a:srgbClr val="0547A3"/>
            </a:solidFill>
            <a:ln>
              <a:noFill/>
            </a:ln>
            <a:effectLst/>
          </c:spPr>
          <c:invertIfNegative val="0"/>
          <c:dLbls>
            <c:dLbl>
              <c:idx val="0"/>
              <c:layout/>
              <c:tx>
                <c:rich>
                  <a:bodyPr/>
                  <a:lstStyle/>
                  <a:p>
                    <a:fld id="{CACB6C07-C0A7-4246-B939-1436AFE21CEA}" type="SERIESNAME">
                      <a:rPr lang="en-US" altLang="zh-CN"/>
                      <a:pPr/>
                      <a:t>[系列名称]</a:t>
                    </a:fld>
                    <a:r>
                      <a:rPr lang="en-US" altLang="zh-CN" baseline="0" dirty="0"/>
                      <a:t>, </a:t>
                    </a:r>
                    <a:endParaRPr lang="en-US" altLang="zh-CN" baseline="0" dirty="0" smtClean="0"/>
                  </a:p>
                  <a:p>
                    <a:fld id="{90FC4B1F-53AE-4E10-82A1-3AA49B040092}"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
              <c:layout/>
              <c:tx>
                <c:rich>
                  <a:bodyPr/>
                  <a:lstStyle/>
                  <a:p>
                    <a:fld id="{E99D5CD2-4135-43E0-ACED-272C0A4FF824}" type="SERIESNAME">
                      <a:rPr lang="en-US" altLang="zh-CN"/>
                      <a:pPr/>
                      <a:t>[系列名称]</a:t>
                    </a:fld>
                    <a:r>
                      <a:rPr lang="en-US" altLang="zh-CN" baseline="0" dirty="0"/>
                      <a:t>, </a:t>
                    </a:r>
                    <a:endParaRPr lang="en-US" altLang="zh-CN" baseline="0" dirty="0" smtClean="0"/>
                  </a:p>
                  <a:p>
                    <a:fld id="{01A7622A-C265-44EA-94B9-739D22C9DA89}"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2"/>
              <c:layout/>
              <c:tx>
                <c:rich>
                  <a:bodyPr/>
                  <a:lstStyle/>
                  <a:p>
                    <a:fld id="{05F4405E-0AEA-40E1-BF40-D37A6AC66DB3}" type="SERIESNAME">
                      <a:rPr lang="en-US" altLang="zh-CN"/>
                      <a:pPr/>
                      <a:t>[系列名称]</a:t>
                    </a:fld>
                    <a:r>
                      <a:rPr lang="en-US" altLang="zh-CN" baseline="0" dirty="0"/>
                      <a:t>, </a:t>
                    </a:r>
                    <a:endParaRPr lang="en-US" altLang="zh-CN" baseline="0" dirty="0" smtClean="0"/>
                  </a:p>
                  <a:p>
                    <a:fld id="{48794A13-D903-4F60-A102-0BEBDF084F7C}"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3"/>
              <c:layout/>
              <c:tx>
                <c:rich>
                  <a:bodyPr/>
                  <a:lstStyle/>
                  <a:p>
                    <a:fld id="{E22AE646-C46F-4C4F-AD90-5816EFC2D956}" type="SERIESNAME">
                      <a:rPr lang="en-US" altLang="zh-CN"/>
                      <a:pPr/>
                      <a:t>[系列名称]</a:t>
                    </a:fld>
                    <a:r>
                      <a:rPr lang="en-US" altLang="zh-CN" baseline="0" dirty="0"/>
                      <a:t>, </a:t>
                    </a:r>
                    <a:endParaRPr lang="en-US" altLang="zh-CN" baseline="0" dirty="0" smtClean="0"/>
                  </a:p>
                  <a:p>
                    <a:fld id="{493E19FE-61A2-4083-AFAE-1ADF37BF9D7D}"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4"/>
              <c:layout/>
              <c:tx>
                <c:rich>
                  <a:bodyPr/>
                  <a:lstStyle/>
                  <a:p>
                    <a:fld id="{F1BCEB7D-41C9-4A0C-9143-18ED12381FBE}" type="SERIESNAME">
                      <a:rPr lang="en-US" altLang="zh-CN"/>
                      <a:pPr/>
                      <a:t>[系列名称]</a:t>
                    </a:fld>
                    <a:r>
                      <a:rPr lang="en-US" altLang="zh-CN" baseline="0" dirty="0"/>
                      <a:t>, </a:t>
                    </a:r>
                    <a:endParaRPr lang="en-US" altLang="zh-CN" baseline="0" dirty="0" smtClean="0"/>
                  </a:p>
                  <a:p>
                    <a:fld id="{1A630B24-5950-4F02-82DB-14BDBBBDD322}"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5"/>
              <c:layout/>
              <c:tx>
                <c:rich>
                  <a:bodyPr/>
                  <a:lstStyle/>
                  <a:p>
                    <a:fld id="{AA3A3B27-50D6-4889-801F-6B552875DE5A}" type="SERIESNAME">
                      <a:rPr lang="en-US" altLang="zh-CN"/>
                      <a:pPr/>
                      <a:t>[系列名称]</a:t>
                    </a:fld>
                    <a:r>
                      <a:rPr lang="en-US" altLang="zh-CN" baseline="0" dirty="0"/>
                      <a:t>, </a:t>
                    </a:r>
                    <a:endParaRPr lang="en-US" altLang="zh-CN" baseline="0" dirty="0" smtClean="0"/>
                  </a:p>
                  <a:p>
                    <a:fld id="{49AFC19D-F8FC-4804-8F8E-211523528CA5}"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6"/>
              <c:layout/>
              <c:tx>
                <c:rich>
                  <a:bodyPr/>
                  <a:lstStyle/>
                  <a:p>
                    <a:fld id="{476F2478-8B6D-4CC5-BEC3-07A99A0BC018}" type="SERIESNAME">
                      <a:rPr lang="en-US" altLang="zh-CN"/>
                      <a:pPr/>
                      <a:t>[系列名称]</a:t>
                    </a:fld>
                    <a:r>
                      <a:rPr lang="en-US" altLang="zh-CN" baseline="0" dirty="0"/>
                      <a:t>, </a:t>
                    </a:r>
                    <a:endParaRPr lang="en-US" altLang="zh-CN" baseline="0" dirty="0" smtClean="0"/>
                  </a:p>
                  <a:p>
                    <a:fld id="{3371F9BD-DD64-4128-A52F-6B1D1C33DDB7}"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7"/>
              <c:layout/>
              <c:tx>
                <c:rich>
                  <a:bodyPr/>
                  <a:lstStyle/>
                  <a:p>
                    <a:fld id="{20076CCA-7943-4051-BD60-8CAB92E0F0DD}" type="SERIESNAME">
                      <a:rPr lang="en-US" altLang="zh-CN"/>
                      <a:pPr/>
                      <a:t>[系列名称]</a:t>
                    </a:fld>
                    <a:r>
                      <a:rPr lang="en-US" altLang="zh-CN" baseline="0" dirty="0"/>
                      <a:t>, </a:t>
                    </a:r>
                    <a:endParaRPr lang="en-US" altLang="zh-CN" baseline="0" dirty="0" smtClean="0"/>
                  </a:p>
                  <a:p>
                    <a:fld id="{B58489D7-E9DC-4F43-BA1D-F699C82EAC26}"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8"/>
              <c:layout/>
              <c:tx>
                <c:rich>
                  <a:bodyPr/>
                  <a:lstStyle/>
                  <a:p>
                    <a:fld id="{C8934F4A-5F4F-49B0-AD1B-881DA5A918DD}" type="SERIESNAME">
                      <a:rPr lang="en-US" altLang="zh-CN"/>
                      <a:pPr/>
                      <a:t>[系列名称]</a:t>
                    </a:fld>
                    <a:r>
                      <a:rPr lang="en-US" altLang="zh-CN" baseline="0" dirty="0"/>
                      <a:t>, </a:t>
                    </a:r>
                    <a:endParaRPr lang="en-US" altLang="zh-CN" baseline="0" dirty="0" smtClean="0"/>
                  </a:p>
                  <a:p>
                    <a:fld id="{E1B00A05-98B2-492F-8221-CE5DFE91B457}"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2"/>
              <c:layout/>
              <c:tx>
                <c:rich>
                  <a:bodyPr/>
                  <a:lstStyle/>
                  <a:p>
                    <a:fld id="{82C98904-8782-4ABA-8D2E-440D92914E91}" type="SERIESNAME">
                      <a:rPr lang="en-US" altLang="zh-CN">
                        <a:solidFill>
                          <a:schemeClr val="bg1"/>
                        </a:solidFill>
                      </a:rPr>
                      <a:pPr/>
                      <a:t>[系列名称]</a:t>
                    </a:fld>
                    <a:r>
                      <a:rPr lang="en-US" altLang="zh-CN" baseline="0" dirty="0">
                        <a:solidFill>
                          <a:schemeClr val="bg1"/>
                        </a:solidFill>
                      </a:rPr>
                      <a:t>
</a:t>
                    </a:r>
                    <a:fld id="{93713551-0983-4CD2-AC4E-7B6CEC0C4815}" type="VALUE">
                      <a:rPr lang="en-US" altLang="zh-CN" baseline="0">
                        <a:solidFill>
                          <a:schemeClr val="bg1"/>
                        </a:solidFill>
                      </a:rPr>
                      <a:pPr/>
                      <a:t>[值]</a:t>
                    </a:fld>
                    <a:endParaRPr lang="en-US" altLang="zh-CN" baseline="0" dirty="0">
                      <a:solidFill>
                        <a:schemeClr val="bg1"/>
                      </a:solidFill>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numFmt formatCode="0.0%" sourceLinked="0"/>
            <c:spPr>
              <a:noFill/>
              <a:ln>
                <a:noFill/>
              </a:ln>
              <a:effectLst/>
            </c:spPr>
            <c:txPr>
              <a:bodyPr rot="0" vert="horz"/>
              <a:lstStyle/>
              <a:p>
                <a:pPr algn="ctr">
                  <a:defRPr/>
                </a:pPr>
                <a:endParaRPr lang="zh-CN"/>
              </a:p>
            </c:txPr>
            <c:showLegendKey val="0"/>
            <c:showVal val="1"/>
            <c:showCatName val="0"/>
            <c:showSerName val="1"/>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Sheet2!$B$2:$N$2</c:f>
              <c:numCache>
                <c:formatCode>General</c:formatCode>
                <c:ptCount val="13"/>
                <c:pt idx="0">
                  <c:v>9.9960581822099159E-2</c:v>
                </c:pt>
                <c:pt idx="1">
                  <c:v>0.12209141073564903</c:v>
                </c:pt>
                <c:pt idx="2">
                  <c:v>8.494430984588465E-2</c:v>
                </c:pt>
                <c:pt idx="3">
                  <c:v>0.10794478358005705</c:v>
                </c:pt>
                <c:pt idx="4">
                  <c:v>0.13322022570113878</c:v>
                </c:pt>
                <c:pt idx="5">
                  <c:v>0.13938946168625019</c:v>
                </c:pt>
                <c:pt idx="6">
                  <c:v>0.16998203702500045</c:v>
                </c:pt>
                <c:pt idx="7">
                  <c:v>0.14944790758036722</c:v>
                </c:pt>
                <c:pt idx="8">
                  <c:v>0.13793804948525742</c:v>
                </c:pt>
                <c:pt idx="9">
                  <c:v>0.1080840428425531</c:v>
                </c:pt>
                <c:pt idx="10">
                  <c:v>0.17026637697833519</c:v>
                </c:pt>
                <c:pt idx="11">
                  <c:v>0.13821261649328981</c:v>
                </c:pt>
                <c:pt idx="12">
                  <c:v>0.12967900084257958</c:v>
                </c:pt>
              </c:numCache>
            </c:numRef>
          </c:val>
          <c:extLst/>
        </c:ser>
        <c:ser>
          <c:idx val="1"/>
          <c:order val="1"/>
          <c:tx>
            <c:strRef>
              <c:f>Sheet2!$A$3</c:f>
              <c:strCache>
                <c:ptCount val="1"/>
                <c:pt idx="0">
                  <c:v>A0</c:v>
                </c:pt>
              </c:strCache>
            </c:strRef>
          </c:tx>
          <c:spPr>
            <a:solidFill>
              <a:srgbClr val="5E60F4"/>
            </a:solidFill>
            <a:ln>
              <a:noFill/>
            </a:ln>
            <a:effectLst/>
          </c:spPr>
          <c:invertIfNegative val="0"/>
          <c:dLbls>
            <c:dLbl>
              <c:idx val="0"/>
              <c:layout>
                <c:manualLayout>
                  <c:x val="-1.1584130798883618E-3"/>
                  <c:y val="9.4810906987016375E-3"/>
                </c:manualLayout>
              </c:layout>
              <c:tx>
                <c:rich>
                  <a:bodyPr/>
                  <a:lstStyle/>
                  <a:p>
                    <a:fld id="{0D2B18CA-4173-4EEA-8AE8-0A28D7BB3236}"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BBD497B1-AB79-4CE4-AFE6-BBBEDF47BAE8}"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
              <c:layout>
                <c:manualLayout>
                  <c:x val="0"/>
                  <c:y val="1.5801817831169396E-2"/>
                </c:manualLayout>
              </c:layout>
              <c:tx>
                <c:rich>
                  <a:bodyPr/>
                  <a:lstStyle/>
                  <a:p>
                    <a:fld id="{B00966D5-1045-48E9-94A1-ACEB30E36965}"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53BC344E-9891-414A-9D49-DA05A2507704}"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numFmt formatCode="0.0%" sourceLinked="0"/>
            <c:spPr>
              <a:noFill/>
              <a:ln>
                <a:noFill/>
              </a:ln>
              <a:effectLst/>
            </c:spPr>
            <c:showLegendKey val="0"/>
            <c:showVal val="1"/>
            <c:showCatName val="0"/>
            <c:showSerName val="1"/>
            <c:showPercent val="0"/>
            <c:showBubbleSize val="0"/>
            <c:separator>
</c:separator>
            <c:showLeaderLines val="0"/>
            <c:extLst>
              <c:ext xmlns:c15="http://schemas.microsoft.com/office/drawing/2012/chart" uri="{CE6537A1-D6FC-4f65-9D91-7224C49458BB}">
                <c15:layout/>
                <c15:showLeaderLines val="1"/>
              </c:ext>
            </c:extLst>
          </c:dLbls>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Sheet2!$B$3:$N$3</c:f>
              <c:numCache>
                <c:formatCode>General</c:formatCode>
                <c:ptCount val="13"/>
                <c:pt idx="0">
                  <c:v>0.14314674579682254</c:v>
                </c:pt>
                <c:pt idx="1">
                  <c:v>0.1358659430638865</c:v>
                </c:pt>
                <c:pt idx="2">
                  <c:v>0.1296794030553873</c:v>
                </c:pt>
                <c:pt idx="3">
                  <c:v>0.14531682274185853</c:v>
                </c:pt>
                <c:pt idx="4">
                  <c:v>0.16419629315441761</c:v>
                </c:pt>
                <c:pt idx="5">
                  <c:v>0.15872512199241917</c:v>
                </c:pt>
                <c:pt idx="6">
                  <c:v>0.18982698818816215</c:v>
                </c:pt>
                <c:pt idx="7">
                  <c:v>0.18359067506329382</c:v>
                </c:pt>
                <c:pt idx="8">
                  <c:v>0.16448179126524953</c:v>
                </c:pt>
                <c:pt idx="9">
                  <c:v>0.15620493397586899</c:v>
                </c:pt>
                <c:pt idx="10">
                  <c:v>0.18620478175914348</c:v>
                </c:pt>
                <c:pt idx="11">
                  <c:v>0.17317547325154412</c:v>
                </c:pt>
                <c:pt idx="12">
                  <c:v>0.18836111904757571</c:v>
                </c:pt>
              </c:numCache>
            </c:numRef>
          </c:val>
        </c:ser>
        <c:ser>
          <c:idx val="2"/>
          <c:order val="2"/>
          <c:tx>
            <c:strRef>
              <c:f>Sheet2!$A$4</c:f>
              <c:strCache>
                <c:ptCount val="1"/>
                <c:pt idx="0">
                  <c:v>A</c:v>
                </c:pt>
              </c:strCache>
            </c:strRef>
          </c:tx>
          <c:spPr>
            <a:solidFill>
              <a:srgbClr val="6399F4"/>
            </a:solidFill>
            <a:ln>
              <a:noFill/>
            </a:ln>
            <a:effectLst/>
          </c:spPr>
          <c:invertIfNegative val="0"/>
          <c:dLbls>
            <c:dLbl>
              <c:idx val="0"/>
              <c:layout>
                <c:manualLayout>
                  <c:x val="-3.4752392396650853E-3"/>
                  <c:y val="2.2122544963637098E-2"/>
                </c:manualLayout>
              </c:layout>
              <c:tx>
                <c:rich>
                  <a:bodyPr/>
                  <a:lstStyle/>
                  <a:p>
                    <a:fld id="{590FE528-B861-49B1-87EF-BC2C9A95CA90}" type="SERIESNAME">
                      <a:rPr lang="en-US" altLang="zh-CN"/>
                      <a:pPr/>
                      <a:t>[系列名称]</a:t>
                    </a:fld>
                    <a:r>
                      <a:rPr lang="en-US" altLang="zh-CN" baseline="0" dirty="0"/>
                      <a:t>
</a:t>
                    </a:r>
                    <a:fld id="{A9DF62AC-D220-4C86-9CF0-D4BA36EBC0FB}"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0"/>
              <c:layout>
                <c:manualLayout>
                  <c:x val="1.1584130798882768E-3"/>
                  <c:y val="-2.5282908529871036E-2"/>
                </c:manualLayout>
              </c:layout>
              <c:tx>
                <c:rich>
                  <a:bodyPr/>
                  <a:lstStyle/>
                  <a:p>
                    <a:fld id="{3AF3B100-0C8F-4F2A-8FC7-CEC4BA52AF18}" type="SERIESNAME">
                      <a:rPr lang="en-US" altLang="zh-CN"/>
                      <a:pPr/>
                      <a:t>[系列名称]</a:t>
                    </a:fld>
                    <a:r>
                      <a:rPr lang="en-US" altLang="zh-CN" baseline="0" dirty="0"/>
                      <a:t>
</a:t>
                    </a:r>
                    <a:fld id="{054AE86B-FFFD-420E-9347-6F39EB9C465E}"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numFmt formatCode="0.0%" sourceLinked="0"/>
            <c:spPr>
              <a:noFill/>
              <a:ln>
                <a:noFill/>
              </a:ln>
              <a:effectLst/>
            </c:spPr>
            <c:showLegendKey val="0"/>
            <c:showVal val="1"/>
            <c:showCatName val="0"/>
            <c:showSerName val="1"/>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Sheet2!$B$4:$N$4</c:f>
              <c:numCache>
                <c:formatCode>General</c:formatCode>
                <c:ptCount val="13"/>
                <c:pt idx="0">
                  <c:v>0.14970338433213121</c:v>
                </c:pt>
                <c:pt idx="1">
                  <c:v>0.12590812562870235</c:v>
                </c:pt>
                <c:pt idx="2">
                  <c:v>0.13201384682683895</c:v>
                </c:pt>
                <c:pt idx="3">
                  <c:v>0.12415503355292393</c:v>
                </c:pt>
                <c:pt idx="4">
                  <c:v>0.1066330771274089</c:v>
                </c:pt>
                <c:pt idx="5">
                  <c:v>9.979145650502573E-2</c:v>
                </c:pt>
                <c:pt idx="6">
                  <c:v>8.1839373186714484E-2</c:v>
                </c:pt>
                <c:pt idx="7">
                  <c:v>7.3621630534221216E-2</c:v>
                </c:pt>
                <c:pt idx="8">
                  <c:v>8.5389604079067566E-2</c:v>
                </c:pt>
                <c:pt idx="9">
                  <c:v>0.11083483446495564</c:v>
                </c:pt>
                <c:pt idx="10">
                  <c:v>9.4772298315592293E-2</c:v>
                </c:pt>
                <c:pt idx="11">
                  <c:v>9.1411818844912493E-2</c:v>
                </c:pt>
                <c:pt idx="12">
                  <c:v>8.3024114518028103E-2</c:v>
                </c:pt>
              </c:numCache>
            </c:numRef>
          </c:val>
        </c:ser>
        <c:ser>
          <c:idx val="3"/>
          <c:order val="3"/>
          <c:tx>
            <c:strRef>
              <c:f>Sheet2!$A$5</c:f>
              <c:strCache>
                <c:ptCount val="1"/>
                <c:pt idx="0">
                  <c:v>B</c:v>
                </c:pt>
              </c:strCache>
            </c:strRef>
          </c:tx>
          <c:spPr>
            <a:solidFill>
              <a:srgbClr val="B9D4ED"/>
            </a:solidFill>
            <a:ln>
              <a:noFill/>
            </a:ln>
            <a:effectLst/>
          </c:spPr>
          <c:invertIfNegative val="0"/>
          <c:dLbls>
            <c:dLbl>
              <c:idx val="0"/>
              <c:layout>
                <c:manualLayout>
                  <c:x val="0"/>
                  <c:y val="0"/>
                </c:manualLayout>
              </c:layout>
              <c:showLegendKey val="0"/>
              <c:showVal val="1"/>
              <c:showCatName val="0"/>
              <c:showSerName val="1"/>
              <c:showPercent val="0"/>
              <c:showBubbleSize val="0"/>
              <c:separator>
</c:separator>
              <c:extLst>
                <c:ext xmlns:c15="http://schemas.microsoft.com/office/drawing/2012/chart" uri="{CE6537A1-D6FC-4f65-9D91-7224C49458BB}">
                  <c15:layout>
                    <c:manualLayout>
                      <c:w val="3.8685159196057674E-2"/>
                      <c:h val="6.1153035006625563E-2"/>
                    </c:manualLayout>
                  </c15:layout>
                </c:ext>
              </c:extLst>
            </c:dLbl>
            <c:dLbl>
              <c:idx val="1"/>
              <c:layout>
                <c:manualLayout>
                  <c:x val="1.1584130798883618E-3"/>
                  <c:y val="1.5801817831169396E-2"/>
                </c:manualLayout>
              </c:layout>
              <c:tx>
                <c:rich>
                  <a:bodyPr/>
                  <a:lstStyle/>
                  <a:p>
                    <a:fld id="{F59D51D3-BDD7-49B7-9274-E04075D4D115}"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18A7796F-4FAE-4E95-A46E-7B6A7189F470}"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2"/>
              <c:layout>
                <c:manualLayout>
                  <c:x val="0"/>
                  <c:y val="6.3207271324677589E-3"/>
                </c:manualLayout>
              </c:layout>
              <c:tx>
                <c:rich>
                  <a:bodyPr/>
                  <a:lstStyle/>
                  <a:p>
                    <a:fld id="{D9B4E1C9-3334-446D-8A6B-ED0BB9D8113D}"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7F9EE5A7-C073-4F3A-93C8-C46F8662CC5E}"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4"/>
              <c:layout>
                <c:manualLayout>
                  <c:x val="0"/>
                  <c:y val="1.2641454264935518E-2"/>
                </c:manualLayout>
              </c:layout>
              <c:tx>
                <c:rich>
                  <a:bodyPr/>
                  <a:lstStyle/>
                  <a:p>
                    <a:fld id="{B5F06CE2-1B6D-4278-AE37-4170D20EBAA6}"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1BFB041A-AE60-490B-B5F1-29A0BEF6F995}"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5"/>
              <c:layout>
                <c:manualLayout>
                  <c:x val="0"/>
                  <c:y val="0"/>
                </c:manualLayout>
              </c:layout>
              <c:tx>
                <c:rich>
                  <a:bodyPr/>
                  <a:lstStyle/>
                  <a:p>
                    <a:fld id="{30B2C32C-9704-4434-8FB7-DE7CB471192A}"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3D032253-A79E-48E7-8277-7A63E5B25DC2}"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6"/>
              <c:layout>
                <c:manualLayout>
                  <c:x val="1.1584130798883618E-3"/>
                  <c:y val="1.5801817831169337E-2"/>
                </c:manualLayout>
              </c:layout>
              <c:tx>
                <c:rich>
                  <a:bodyPr/>
                  <a:lstStyle/>
                  <a:p>
                    <a:fld id="{189F8B20-4CBC-40CC-AAE2-0CF52709774B}"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F2EEBA60-F601-44BB-A8C3-36FB0F493B3A}"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7"/>
              <c:layout>
                <c:manualLayout>
                  <c:x val="-8.4949311183454732E-17"/>
                  <c:y val="1.5801817831169396E-2"/>
                </c:manualLayout>
              </c:layout>
              <c:tx>
                <c:rich>
                  <a:bodyPr/>
                  <a:lstStyle/>
                  <a:p>
                    <a:fld id="{340C5FFA-B699-4566-8D83-30A8CCE72C99}"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EFB1139F-D631-4152-883B-6F75D7FC7D58}"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8"/>
              <c:layout>
                <c:manualLayout>
                  <c:x val="1.1584130798883618E-3"/>
                  <c:y val="2.8443272096104914E-2"/>
                </c:manualLayout>
              </c:layout>
              <c:tx>
                <c:rich>
                  <a:bodyPr/>
                  <a:lstStyle/>
                  <a:p>
                    <a:fld id="{CAAE71F7-5CF0-4090-9223-7CF58DD6ADCB}"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D9752AFC-FA9E-4AAA-9C0E-57CADF8B7548}"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9"/>
              <c:layout>
                <c:manualLayout>
                  <c:x val="1.1584130798883618E-3"/>
                  <c:y val="3.1603635662338848E-2"/>
                </c:manualLayout>
              </c:layout>
              <c:tx>
                <c:rich>
                  <a:bodyPr/>
                  <a:lstStyle/>
                  <a:p>
                    <a:fld id="{00E7A3DE-B63A-4CFC-A89B-0F05C0F2298C}"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75DCCD90-F3BF-4DF4-95FC-E56C25C5AE1A}"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1"/>
              <c:layout>
                <c:manualLayout>
                  <c:x val="-1.6989862236690946E-16"/>
                  <c:y val="9.4810906987016375E-3"/>
                </c:manualLayout>
              </c:layout>
              <c:tx>
                <c:rich>
                  <a:bodyPr/>
                  <a:lstStyle/>
                  <a:p>
                    <a:fld id="{BC354A32-D157-4772-B6CF-C9142EED5159}"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5A5D683F-C0B0-4C52-AF11-61D5482D1B71}"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2"/>
              <c:layout>
                <c:manualLayout>
                  <c:x val="-1.1584130798883618E-3"/>
                  <c:y val="1.896218139740322E-2"/>
                </c:manualLayout>
              </c:layout>
              <c:tx>
                <c:rich>
                  <a:bodyPr/>
                  <a:lstStyle/>
                  <a:p>
                    <a:fld id="{DEDC4A83-ADE4-40A8-8F48-D1DAF34C93C1}"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654CAB3A-CBF4-4CD8-839E-32B69B826495}"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numFmt formatCode="0.0%" sourceLinked="0"/>
            <c:spPr>
              <a:noFill/>
              <a:ln>
                <a:noFill/>
              </a:ln>
              <a:effectLst/>
            </c:spPr>
            <c:showLegendKey val="0"/>
            <c:showVal val="1"/>
            <c:showCatName val="0"/>
            <c:showSerName val="1"/>
            <c:showPercent val="0"/>
            <c:showBubbleSize val="0"/>
            <c:separator>
</c:separator>
            <c:showLeaderLines val="0"/>
            <c:extLst>
              <c:ext xmlns:c15="http://schemas.microsoft.com/office/drawing/2012/chart" uri="{CE6537A1-D6FC-4f65-9D91-7224C49458BB}">
                <c15:layout/>
                <c15:showLeaderLines val="1"/>
              </c:ext>
            </c:extLst>
          </c:dLbls>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Sheet2!$B$5:$N$5</c:f>
              <c:numCache>
                <c:formatCode>General</c:formatCode>
                <c:ptCount val="13"/>
                <c:pt idx="0">
                  <c:v>9.4588936957847036E-2</c:v>
                </c:pt>
                <c:pt idx="1">
                  <c:v>0.11053984575835475</c:v>
                </c:pt>
                <c:pt idx="2">
                  <c:v>0.12525868160710679</c:v>
                </c:pt>
                <c:pt idx="3">
                  <c:v>9.6645117163902505E-2</c:v>
                </c:pt>
                <c:pt idx="4">
                  <c:v>9.452713297858667E-2</c:v>
                </c:pt>
                <c:pt idx="5">
                  <c:v>0.10277358112278807</c:v>
                </c:pt>
                <c:pt idx="6">
                  <c:v>5.7751850954578493E-2</c:v>
                </c:pt>
                <c:pt idx="7">
                  <c:v>0.10271817756313427</c:v>
                </c:pt>
                <c:pt idx="8">
                  <c:v>8.938315117039955E-2</c:v>
                </c:pt>
                <c:pt idx="9">
                  <c:v>8.2159371423585981E-2</c:v>
                </c:pt>
                <c:pt idx="10">
                  <c:v>0.10809590141722251</c:v>
                </c:pt>
                <c:pt idx="11">
                  <c:v>0.10846045723909729</c:v>
                </c:pt>
                <c:pt idx="12">
                  <c:v>0.10328242066012379</c:v>
                </c:pt>
              </c:numCache>
            </c:numRef>
          </c:val>
          <c:extLst/>
        </c:ser>
        <c:ser>
          <c:idx val="4"/>
          <c:order val="4"/>
          <c:tx>
            <c:strRef>
              <c:f>Sheet2!$A$6</c:f>
              <c:strCache>
                <c:ptCount val="1"/>
                <c:pt idx="0">
                  <c:v>C</c:v>
                </c:pt>
              </c:strCache>
            </c:strRef>
          </c:tx>
          <c:spPr>
            <a:solidFill>
              <a:srgbClr val="5B9BD5">
                <a:lumMod val="20000"/>
                <a:lumOff val="80000"/>
              </a:srgbClr>
            </a:solidFill>
            <a:ln>
              <a:noFill/>
            </a:ln>
            <a:effectLst/>
          </c:spPr>
          <c:invertIfNegative val="0"/>
          <c:dLbls>
            <c:dLbl>
              <c:idx val="0"/>
              <c:layout>
                <c:manualLayout>
                  <c:x val="0"/>
                  <c:y val="6.3207271324677008E-3"/>
                </c:manualLayout>
              </c:layout>
              <c:tx>
                <c:rich>
                  <a:bodyPr/>
                  <a:lstStyle/>
                  <a:p>
                    <a:fld id="{4D7D2EE5-4330-4B6B-81EA-683842313CFF}" type="SERIESNAME">
                      <a:rPr lang="en-US" altLang="zh-CN"/>
                      <a:pPr/>
                      <a:t>[系列名称]</a:t>
                    </a:fld>
                    <a:r>
                      <a:rPr lang="en-US" altLang="zh-CN" baseline="0" dirty="0"/>
                      <a:t>
</a:t>
                    </a:r>
                    <a:fld id="{C8922586-0199-416E-96DD-2FACE6BBEAD8}"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
              <c:layout>
                <c:manualLayout>
                  <c:x val="-2.1237327795863683E-17"/>
                  <c:y val="6.3207271324677589E-3"/>
                </c:manualLayout>
              </c:layout>
              <c:tx>
                <c:rich>
                  <a:bodyPr/>
                  <a:lstStyle/>
                  <a:p>
                    <a:fld id="{28F81406-E7DE-41D0-8721-E83C5FEA6741}" type="SERIESNAME">
                      <a:rPr lang="en-US" altLang="zh-CN"/>
                      <a:pPr/>
                      <a:t>[系列名称]</a:t>
                    </a:fld>
                    <a:r>
                      <a:rPr lang="en-US" altLang="zh-CN" baseline="0" dirty="0"/>
                      <a:t>
</a:t>
                    </a:r>
                    <a:fld id="{7CD10D6E-BFAE-406D-A88E-6185994EB810}"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3"/>
              <c:layout>
                <c:manualLayout>
                  <c:x val="1.1584130798883193E-3"/>
                  <c:y val="0"/>
                </c:manualLayout>
              </c:layout>
              <c:tx>
                <c:rich>
                  <a:bodyPr/>
                  <a:lstStyle/>
                  <a:p>
                    <a:fld id="{7375C043-C161-44C0-8C30-C9BDE2B7C329}" type="SERIESNAME">
                      <a:rPr lang="en-US" altLang="zh-CN"/>
                      <a:pPr/>
                      <a:t>[系列名称]</a:t>
                    </a:fld>
                    <a:r>
                      <a:rPr lang="en-US" altLang="zh-CN" baseline="0" dirty="0"/>
                      <a:t>
</a:t>
                    </a:r>
                    <a:fld id="{7D0CB793-B4C5-485B-A850-A52CE2B1558D}"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6"/>
              <c:layout>
                <c:manualLayout>
                  <c:x val="1.1584130798883618E-3"/>
                  <c:y val="1.2641454264935518E-2"/>
                </c:manualLayout>
              </c:layout>
              <c:tx>
                <c:rich>
                  <a:bodyPr/>
                  <a:lstStyle/>
                  <a:p>
                    <a:fld id="{51C122DE-1546-430A-A916-111834E39726}" type="SERIESNAME">
                      <a:rPr lang="en-US" altLang="zh-CN"/>
                      <a:pPr/>
                      <a:t>[系列名称]</a:t>
                    </a:fld>
                    <a:r>
                      <a:rPr lang="en-US" altLang="zh-CN" baseline="0" dirty="0"/>
                      <a:t>
</a:t>
                    </a:r>
                    <a:fld id="{1C727356-3CF8-4506-9CB3-9997247EFA6A}"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7"/>
              <c:layout>
                <c:manualLayout>
                  <c:x val="0"/>
                  <c:y val="-1.5801817831169424E-2"/>
                </c:manualLayout>
              </c:layout>
              <c:tx>
                <c:rich>
                  <a:bodyPr/>
                  <a:lstStyle/>
                  <a:p>
                    <a:fld id="{862F6163-3D40-438D-81CF-759507546A11}" type="SERIESNAME">
                      <a:rPr lang="en-US" altLang="zh-CN"/>
                      <a:pPr/>
                      <a:t>[系列名称]</a:t>
                    </a:fld>
                    <a:r>
                      <a:rPr lang="en-US" altLang="zh-CN" baseline="0" dirty="0"/>
                      <a:t>
</a:t>
                    </a:r>
                    <a:fld id="{3EBA78C2-57BB-44BA-8E33-4E58809DF4BE}"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9"/>
              <c:layout>
                <c:manualLayout>
                  <c:x val="1.1584130798883618E-3"/>
                  <c:y val="1.5801817831169396E-2"/>
                </c:manualLayout>
              </c:layout>
              <c:tx>
                <c:rich>
                  <a:bodyPr/>
                  <a:lstStyle/>
                  <a:p>
                    <a:fld id="{E13FE004-D966-4BEF-BB53-ACCB7262B0E4}" type="SERIESNAME">
                      <a:rPr lang="en-US" altLang="zh-CN"/>
                      <a:pPr/>
                      <a:t>[系列名称]</a:t>
                    </a:fld>
                    <a:r>
                      <a:rPr lang="en-US" altLang="zh-CN" baseline="0" dirty="0"/>
                      <a:t>
</a:t>
                    </a:r>
                    <a:fld id="{856E8FE2-E786-4333-9BDB-DC09CA739D13}"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0"/>
              <c:layout>
                <c:manualLayout>
                  <c:x val="0"/>
                  <c:y val="1.2641454264935518E-2"/>
                </c:manualLayout>
              </c:layout>
              <c:tx>
                <c:rich>
                  <a:bodyPr/>
                  <a:lstStyle/>
                  <a:p>
                    <a:fld id="{274DD2AA-E52D-497B-9F1C-0E4A6E4973FA}" type="SERIESNAME">
                      <a:rPr lang="en-US" altLang="zh-CN"/>
                      <a:pPr/>
                      <a:t>[系列名称]</a:t>
                    </a:fld>
                    <a:r>
                      <a:rPr lang="en-US" altLang="zh-CN" baseline="0" dirty="0"/>
                      <a:t>
</a:t>
                    </a:r>
                    <a:fld id="{70C1D8CD-0F9A-4570-988F-C11F1C5799DF}"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1"/>
              <c:layout>
                <c:manualLayout>
                  <c:x val="-2.0705493632650248E-5"/>
                  <c:y val="1.2641454264935518E-2"/>
                </c:manualLayout>
              </c:layout>
              <c:tx>
                <c:rich>
                  <a:bodyPr/>
                  <a:lstStyle/>
                  <a:p>
                    <a:fld id="{E14028B1-EB7A-4DE4-8241-D52DA1E4A4ED}" type="SERIESNAME">
                      <a:rPr lang="en-US" altLang="zh-CN"/>
                      <a:pPr/>
                      <a:t>[系列名称]</a:t>
                    </a:fld>
                    <a:r>
                      <a:rPr lang="en-US" altLang="zh-CN" baseline="0" dirty="0"/>
                      <a:t>
</a:t>
                    </a:r>
                    <a:fld id="{190E79D6-FFA6-421A-9F09-35D77CDD3646}"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2"/>
              <c:layout>
                <c:manualLayout>
                  <c:x val="-1.1584130798885316E-3"/>
                  <c:y val="3.1603635662338214E-3"/>
                </c:manualLayout>
              </c:layout>
              <c:tx>
                <c:rich>
                  <a:bodyPr/>
                  <a:lstStyle/>
                  <a:p>
                    <a:fld id="{329D9FE6-1A15-4DBE-B2C9-C7DBAFA38415}" type="SERIESNAME">
                      <a:rPr lang="en-US" altLang="zh-CN"/>
                      <a:pPr/>
                      <a:t>[系列名称]</a:t>
                    </a:fld>
                    <a:r>
                      <a:rPr lang="en-US" altLang="zh-CN" baseline="0" dirty="0"/>
                      <a:t>
</a:t>
                    </a:r>
                    <a:fld id="{42957C23-C466-41CE-803E-1A28FDFF748E}"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3"/>
              <c:layout>
                <c:manualLayout>
                  <c:x val="0"/>
                  <c:y val="-6.3207271324677589E-3"/>
                </c:manualLayout>
              </c:layout>
              <c:tx>
                <c:rich>
                  <a:bodyPr/>
                  <a:lstStyle/>
                  <a:p>
                    <a:fld id="{083FE399-5EF0-49DE-9C2F-FE3C2F1888CF}" type="SERIESNAME">
                      <a:rPr lang="en-US" altLang="zh-CN"/>
                      <a:pPr/>
                      <a:t>[系列名称]</a:t>
                    </a:fld>
                    <a:r>
                      <a:rPr lang="en-US" altLang="zh-CN" baseline="0" dirty="0" smtClean="0"/>
                      <a:t>,</a:t>
                    </a:r>
                  </a:p>
                  <a:p>
                    <a:r>
                      <a:rPr lang="en-US" altLang="zh-CN" baseline="0" dirty="0" smtClean="0"/>
                      <a:t> </a:t>
                    </a:r>
                    <a:fld id="{AA62BA72-9D10-4B89-BEB7-6B9D8046D75A}" type="VALUE">
                      <a:rPr lang="en-US" altLang="zh-CN" baseline="0"/>
                      <a:pPr/>
                      <a:t>[值]</a:t>
                    </a:fld>
                    <a:endParaRPr lang="en-US" altLang="zh-CN" baseline="0" dirty="0" smtClean="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Lst>
            </c:dLbl>
            <c:numFmt formatCode="0.0%" sourceLinked="0"/>
            <c:spPr>
              <a:noFill/>
              <a:ln>
                <a:noFill/>
              </a:ln>
              <a:effectLst/>
            </c:spPr>
            <c:txPr>
              <a:bodyPr/>
              <a:lstStyle/>
              <a:p>
                <a:pPr algn="ctr">
                  <a:defRPr/>
                </a:pPr>
                <a:endParaRPr lang="zh-CN"/>
              </a:p>
            </c:txPr>
            <c:showLegendKey val="0"/>
            <c:showVal val="1"/>
            <c:showCatName val="0"/>
            <c:showSerName val="1"/>
            <c:showPercent val="0"/>
            <c:showBubbleSize val="0"/>
            <c:separator>
</c:separator>
            <c:showLeaderLines val="0"/>
            <c:extLst>
              <c:ext xmlns:c15="http://schemas.microsoft.com/office/drawing/2012/chart" uri="{CE6537A1-D6FC-4f65-9D91-7224C49458BB}">
                <c15:layout/>
                <c15:showLeaderLines val="1"/>
              </c:ext>
            </c:extLst>
          </c:dLbls>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Sheet2!$B$6:$N$6</c:f>
              <c:numCache>
                <c:formatCode>General</c:formatCode>
                <c:ptCount val="13"/>
                <c:pt idx="0">
                  <c:v>0.12394935865890055</c:v>
                </c:pt>
                <c:pt idx="1">
                  <c:v>0.10949666554897358</c:v>
                </c:pt>
                <c:pt idx="2">
                  <c:v>0.11800087489063867</c:v>
                </c:pt>
                <c:pt idx="3">
                  <c:v>0.10865945983580876</c:v>
                </c:pt>
                <c:pt idx="4">
                  <c:v>8.1685989220499897E-2</c:v>
                </c:pt>
                <c:pt idx="5">
                  <c:v>8.5621233863927337E-2</c:v>
                </c:pt>
                <c:pt idx="6">
                  <c:v>8.6892937123678626E-2</c:v>
                </c:pt>
                <c:pt idx="7">
                  <c:v>8.6829564070378493E-2</c:v>
                </c:pt>
                <c:pt idx="8">
                  <c:v>9.5911214196399072E-2</c:v>
                </c:pt>
                <c:pt idx="9">
                  <c:v>0.13243316756734563</c:v>
                </c:pt>
                <c:pt idx="10">
                  <c:v>0.11908282265464175</c:v>
                </c:pt>
                <c:pt idx="11">
                  <c:v>0.10239826696176735</c:v>
                </c:pt>
                <c:pt idx="12">
                  <c:v>0.10813407752095985</c:v>
                </c:pt>
              </c:numCache>
            </c:numRef>
          </c:val>
        </c:ser>
        <c:ser>
          <c:idx val="5"/>
          <c:order val="5"/>
          <c:tx>
            <c:strRef>
              <c:f>Sheet2!$A$7</c:f>
              <c:strCache>
                <c:ptCount val="1"/>
                <c:pt idx="0">
                  <c:v>跑车</c:v>
                </c:pt>
              </c:strCache>
            </c:strRef>
          </c:tx>
          <c:spPr>
            <a:solidFill>
              <a:srgbClr val="22D6AB"/>
            </a:solidFill>
            <a:ln>
              <a:noFill/>
            </a:ln>
            <a:effectLst/>
          </c:spPr>
          <c:invertIfNegative val="0"/>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Sheet2!$B$7:$N$7</c:f>
              <c:numCache>
                <c:formatCode>General</c:formatCode>
                <c:ptCount val="13"/>
                <c:pt idx="0">
                  <c:v>2.4238506907974468E-4</c:v>
                </c:pt>
                <c:pt idx="1">
                  <c:v>2.0284059626856095E-4</c:v>
                </c:pt>
                <c:pt idx="2">
                  <c:v>2.0400094218991856E-4</c:v>
                </c:pt>
                <c:pt idx="3">
                  <c:v>1.4539259071166602E-4</c:v>
                </c:pt>
                <c:pt idx="4">
                  <c:v>1.1139388019159747E-4</c:v>
                </c:pt>
                <c:pt idx="5">
                  <c:v>1.0103545555150361E-4</c:v>
                </c:pt>
                <c:pt idx="6">
                  <c:v>8.5678663649202001E-5</c:v>
                </c:pt>
                <c:pt idx="7">
                  <c:v>7.9782141565431987E-5</c:v>
                </c:pt>
                <c:pt idx="8">
                  <c:v>6.7379769224290404E-5</c:v>
                </c:pt>
                <c:pt idx="9">
                  <c:v>1.2830184805981946E-4</c:v>
                </c:pt>
                <c:pt idx="10">
                  <c:v>5.9427310890411287E-5</c:v>
                </c:pt>
                <c:pt idx="11">
                  <c:v>5.4783542397766086E-5</c:v>
                </c:pt>
                <c:pt idx="12">
                  <c:v>6.3693919778417955E-5</c:v>
                </c:pt>
              </c:numCache>
            </c:numRef>
          </c:val>
        </c:ser>
        <c:ser>
          <c:idx val="6"/>
          <c:order val="6"/>
          <c:tx>
            <c:strRef>
              <c:f>Sheet2!$A$8</c:f>
              <c:strCache>
                <c:ptCount val="1"/>
                <c:pt idx="0">
                  <c:v>A0-SUV</c:v>
                </c:pt>
              </c:strCache>
            </c:strRef>
          </c:tx>
          <c:spPr>
            <a:solidFill>
              <a:srgbClr val="FACDA0"/>
            </a:solidFill>
            <a:ln>
              <a:noFill/>
            </a:ln>
            <a:effectLst/>
          </c:spPr>
          <c:invertIfNegative val="0"/>
          <c:dLbls>
            <c:dLbl>
              <c:idx val="0"/>
              <c:layout>
                <c:manualLayout>
                  <c:x val="-1.0618663897931841E-17"/>
                  <c:y val="-2.8969664697105236E-17"/>
                </c:manualLayout>
              </c:layout>
              <c:tx>
                <c:rich>
                  <a:bodyPr/>
                  <a:lstStyle/>
                  <a:p>
                    <a:fld id="{4CF9B33F-7DFC-443A-8E39-65930FB4184B}" type="SERIESNAME">
                      <a:rPr lang="en-US" altLang="zh-CN"/>
                      <a:pPr/>
                      <a:t>[系列名称]</a:t>
                    </a:fld>
                    <a:r>
                      <a:rPr lang="en-US" altLang="zh-CN" baseline="0" dirty="0"/>
                      <a:t>
</a:t>
                    </a:r>
                    <a:fld id="{C8973B87-244F-4F7C-A3FD-BBBC429B8106}"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5"/>
              <c:layout>
                <c:manualLayout>
                  <c:x val="0"/>
                  <c:y val="-9.4810906987016375E-3"/>
                </c:manualLayout>
              </c:layout>
              <c:tx>
                <c:rich>
                  <a:bodyPr/>
                  <a:lstStyle/>
                  <a:p>
                    <a:fld id="{5A8CA0D2-8E7A-436F-90B1-4D2F3AA0CA75}" type="SERIESNAME">
                      <a:rPr lang="en-US" altLang="zh-CN"/>
                      <a:pPr/>
                      <a:t>[系列名称]</a:t>
                    </a:fld>
                    <a:r>
                      <a:rPr lang="en-US" altLang="zh-CN" baseline="0" dirty="0"/>
                      <a:t>
</a:t>
                    </a:r>
                    <a:fld id="{6A1E6C20-B5BD-41BB-9F53-E57C14AD2087}"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6"/>
              <c:layout>
                <c:manualLayout>
                  <c:x val="0"/>
                  <c:y val="-6.3207271324677589E-3"/>
                </c:manualLayout>
              </c:layout>
              <c:tx>
                <c:rich>
                  <a:bodyPr/>
                  <a:lstStyle/>
                  <a:p>
                    <a:fld id="{934CCC1D-EFE0-44C6-B0DD-5F17A7930A72}" type="SERIESNAME">
                      <a:rPr lang="en-US" altLang="zh-CN"/>
                      <a:pPr/>
                      <a:t>[系列名称]</a:t>
                    </a:fld>
                    <a:r>
                      <a:rPr lang="en-US" altLang="zh-CN" baseline="0" dirty="0"/>
                      <a:t>
</a:t>
                    </a:r>
                    <a:fld id="{03C9561F-3982-42F0-81F0-515F18FD4D09}"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7"/>
              <c:layout>
                <c:manualLayout>
                  <c:x val="-8.4949311183454732E-17"/>
                  <c:y val="-2.8443272096104942E-2"/>
                </c:manualLayout>
              </c:layout>
              <c:tx>
                <c:rich>
                  <a:bodyPr/>
                  <a:lstStyle/>
                  <a:p>
                    <a:fld id="{4DC0D7BA-27A5-42F7-A652-7FE67BBBA03F}" type="SERIESNAME">
                      <a:rPr lang="en-US" altLang="zh-CN"/>
                      <a:pPr/>
                      <a:t>[系列名称]</a:t>
                    </a:fld>
                    <a:r>
                      <a:rPr lang="en-US" altLang="zh-CN" baseline="0" dirty="0"/>
                      <a:t>
</a:t>
                    </a:r>
                    <a:fld id="{631E08F7-9910-4243-9209-AEC8AA6B161D}"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8"/>
              <c:layout>
                <c:manualLayout>
                  <c:x val="-8.4949311183454732E-17"/>
                  <c:y val="-1.2641454264935518E-2"/>
                </c:manualLayout>
              </c:layout>
              <c:tx>
                <c:rich>
                  <a:bodyPr/>
                  <a:lstStyle/>
                  <a:p>
                    <a:fld id="{E63EFE52-B97B-4E08-B972-16F731EF394D}" type="SERIESNAME">
                      <a:rPr lang="en-US" altLang="zh-CN"/>
                      <a:pPr/>
                      <a:t>[系列名称]</a:t>
                    </a:fld>
                    <a:r>
                      <a:rPr lang="en-US" altLang="zh-CN" baseline="0" dirty="0"/>
                      <a:t>
</a:t>
                    </a:r>
                    <a:fld id="{4D539552-2D9E-47BD-8136-5789AA8D1FA2}"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0"/>
              <c:layout>
                <c:manualLayout>
                  <c:x val="0"/>
                  <c:y val="-1.5801817831169424E-2"/>
                </c:manualLayout>
              </c:layout>
              <c:tx>
                <c:rich>
                  <a:bodyPr/>
                  <a:lstStyle/>
                  <a:p>
                    <a:fld id="{05DF6ECD-5885-4F6F-B46C-7F9869DF8038}" type="SERIESNAME">
                      <a:rPr lang="en-US" altLang="zh-CN"/>
                      <a:pPr/>
                      <a:t>[系列名称]</a:t>
                    </a:fld>
                    <a:r>
                      <a:rPr lang="en-US" altLang="zh-CN" baseline="0" dirty="0"/>
                      <a:t>
</a:t>
                    </a:r>
                    <a:fld id="{2E71284B-202E-411C-94C9-53E2146F8BED}"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1"/>
              <c:layout>
                <c:manualLayout>
                  <c:x val="-1.6989862236690946E-16"/>
                  <c:y val="-9.4810906987016375E-3"/>
                </c:manualLayout>
              </c:layout>
              <c:tx>
                <c:rich>
                  <a:bodyPr/>
                  <a:lstStyle/>
                  <a:p>
                    <a:fld id="{A410149A-B213-4228-9F01-01CA6F93CD68}" type="SERIESNAME">
                      <a:rPr lang="en-US" altLang="zh-CN"/>
                      <a:pPr/>
                      <a:t>[系列名称]</a:t>
                    </a:fld>
                    <a:r>
                      <a:rPr lang="en-US" altLang="zh-CN" baseline="0" dirty="0"/>
                      <a:t>
</a:t>
                    </a:r>
                    <a:fld id="{560D026C-496D-40CC-9A96-55EC600176B1}"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2"/>
              <c:layout>
                <c:manualLayout>
                  <c:x val="2.3168261597767237E-3"/>
                  <c:y val="-6.3207271324677589E-3"/>
                </c:manualLayout>
              </c:layout>
              <c:tx>
                <c:rich>
                  <a:bodyPr/>
                  <a:lstStyle/>
                  <a:p>
                    <a:fld id="{BC90158F-C6B4-4B25-A00C-7A842B18A101}" type="SERIESNAME">
                      <a:rPr lang="en-US" altLang="zh-CN"/>
                      <a:pPr/>
                      <a:t>[系列名称]</a:t>
                    </a:fld>
                    <a:r>
                      <a:rPr lang="en-US" altLang="zh-CN" baseline="0" dirty="0"/>
                      <a:t>
</a:t>
                    </a:r>
                    <a:fld id="{516E9381-F78B-439E-879A-072CE1F9099A}"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numFmt formatCode="0.0%" sourceLinked="0"/>
            <c:spPr>
              <a:noFill/>
              <a:ln>
                <a:noFill/>
              </a:ln>
              <a:effectLst/>
            </c:spPr>
            <c:showLegendKey val="0"/>
            <c:showVal val="1"/>
            <c:showCatName val="0"/>
            <c:showSerName val="1"/>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Sheet2!$B$8:$N$8</c:f>
              <c:numCache>
                <c:formatCode>General</c:formatCode>
                <c:ptCount val="13"/>
                <c:pt idx="0">
                  <c:v>3.9871119696602446E-2</c:v>
                </c:pt>
                <c:pt idx="1">
                  <c:v>3.7705583083922189E-2</c:v>
                </c:pt>
                <c:pt idx="2">
                  <c:v>3.3876775018507305E-2</c:v>
                </c:pt>
                <c:pt idx="3">
                  <c:v>3.8004804098842389E-2</c:v>
                </c:pt>
                <c:pt idx="4">
                  <c:v>4.6329571647686862E-2</c:v>
                </c:pt>
                <c:pt idx="5">
                  <c:v>3.7073697471429856E-2</c:v>
                </c:pt>
                <c:pt idx="6">
                  <c:v>3.9128559357587286E-2</c:v>
                </c:pt>
                <c:pt idx="7">
                  <c:v>3.618519030700168E-2</c:v>
                </c:pt>
                <c:pt idx="8">
                  <c:v>3.0682414528114856E-2</c:v>
                </c:pt>
                <c:pt idx="9">
                  <c:v>2.2144898975124838E-2</c:v>
                </c:pt>
                <c:pt idx="10">
                  <c:v>3.1054335578893321E-2</c:v>
                </c:pt>
                <c:pt idx="11">
                  <c:v>3.2071850963720776E-2</c:v>
                </c:pt>
                <c:pt idx="12">
                  <c:v>2.3710516594085927E-2</c:v>
                </c:pt>
              </c:numCache>
            </c:numRef>
          </c:val>
          <c:extLst/>
        </c:ser>
        <c:ser>
          <c:idx val="7"/>
          <c:order val="7"/>
          <c:tx>
            <c:strRef>
              <c:f>Sheet2!$A$9</c:f>
              <c:strCache>
                <c:ptCount val="1"/>
                <c:pt idx="0">
                  <c:v>A-SUV</c:v>
                </c:pt>
              </c:strCache>
            </c:strRef>
          </c:tx>
          <c:spPr>
            <a:solidFill>
              <a:srgbClr val="F6AA5D"/>
            </a:solidFill>
            <a:ln>
              <a:noFill/>
            </a:ln>
            <a:effectLst/>
          </c:spPr>
          <c:invertIfNegative val="0"/>
          <c:dLbls>
            <c:dLbl>
              <c:idx val="0"/>
              <c:layout>
                <c:manualLayout>
                  <c:x val="1.1584130798883512E-3"/>
                  <c:y val="-1.2641454264935518E-2"/>
                </c:manualLayout>
              </c:layout>
              <c:tx>
                <c:rich>
                  <a:bodyPr/>
                  <a:lstStyle/>
                  <a:p>
                    <a:fld id="{2D83B633-8480-4412-BE61-8D6F1C354013}" type="SERIESNAME">
                      <a:rPr lang="en-US" altLang="zh-CN"/>
                      <a:pPr/>
                      <a:t>[系列名称]</a:t>
                    </a:fld>
                    <a:r>
                      <a:rPr lang="en-US" altLang="zh-CN" baseline="0" dirty="0"/>
                      <a:t>
</a:t>
                    </a:r>
                    <a:fld id="{FAF8FDCC-BADC-4F97-B9FB-E697182A087D}"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1"/>
              <c:layout>
                <c:manualLayout>
                  <c:x val="-2.1237327795863683E-17"/>
                  <c:y val="-9.481090698701667E-3"/>
                </c:manualLayout>
              </c:layout>
              <c:tx>
                <c:rich>
                  <a:bodyPr/>
                  <a:lstStyle/>
                  <a:p>
                    <a:fld id="{1EFC285D-C1FB-40BC-B514-4E4ECB2BB0B5}" type="SERIESNAME">
                      <a:rPr lang="en-US" altLang="zh-CN"/>
                      <a:pPr/>
                      <a:t>[系列名称]</a:t>
                    </a:fld>
                    <a:r>
                      <a:rPr lang="en-US" altLang="zh-CN" baseline="0" dirty="0"/>
                      <a:t>
</a:t>
                    </a:r>
                    <a:fld id="{40FB7739-EDFC-4CF3-8A5F-04933FC0E940}"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5"/>
              <c:layout>
                <c:manualLayout>
                  <c:x val="-2.3168261597767237E-3"/>
                  <c:y val="-9.4810906987016375E-3"/>
                </c:manualLayout>
              </c:layout>
              <c:tx>
                <c:rich>
                  <a:bodyPr/>
                  <a:lstStyle/>
                  <a:p>
                    <a:fld id="{F2907062-3C14-436A-BC65-896F7BFFC783}" type="SERIESNAME">
                      <a:rPr lang="en-US" altLang="zh-CN"/>
                      <a:pPr/>
                      <a:t>[系列名称]</a:t>
                    </a:fld>
                    <a:r>
                      <a:rPr lang="en-US" altLang="zh-CN" baseline="0" dirty="0"/>
                      <a:t>
</a:t>
                    </a:r>
                    <a:fld id="{ACDD71D5-711F-40D6-BB97-7397BE0A7119}"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6"/>
              <c:layout>
                <c:manualLayout>
                  <c:x val="0"/>
                  <c:y val="0"/>
                </c:manualLayout>
              </c:layout>
              <c:tx>
                <c:rich>
                  <a:bodyPr/>
                  <a:lstStyle/>
                  <a:p>
                    <a:fld id="{1CCC19E6-2E9E-4D2E-A2DE-C859686AF52E}" type="SERIESNAME">
                      <a:rPr lang="en-US" altLang="zh-CN"/>
                      <a:pPr/>
                      <a:t>[系列名称]</a:t>
                    </a:fld>
                    <a:r>
                      <a:rPr lang="en-US" altLang="zh-CN" baseline="0" dirty="0"/>
                      <a:t>
</a:t>
                    </a:r>
                    <a:fld id="{710E9351-B103-469E-9F44-ED12927C2FAE}"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dLbl>
              <c:idx val="7"/>
              <c:layout>
                <c:manualLayout>
                  <c:x val="-8.4949311183454732E-17"/>
                  <c:y val="-2.8443272096104887E-2"/>
                </c:manualLayout>
              </c:layout>
              <c:tx>
                <c:rich>
                  <a:bodyPr/>
                  <a:lstStyle/>
                  <a:p>
                    <a:fld id="{6DC345C0-8258-4D78-B945-F17BE0F52816}" type="SERIESNAME">
                      <a:rPr lang="en-US" altLang="zh-CN"/>
                      <a:pPr/>
                      <a:t>[系列名称]</a:t>
                    </a:fld>
                    <a:r>
                      <a:rPr lang="en-US" altLang="zh-CN" baseline="0" dirty="0"/>
                      <a:t>
</a:t>
                    </a:r>
                    <a:fld id="{A5E44703-0143-4066-B8E2-B525E10D6CAF}"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layout/>
                  <c15:dlblFieldTable/>
                  <c15:showDataLabelsRange val="0"/>
                </c:ext>
              </c:extLst>
            </c:dLbl>
            <c:numFmt formatCode="0.0%" sourceLinked="0"/>
            <c:spPr>
              <a:noFill/>
              <a:ln>
                <a:noFill/>
              </a:ln>
              <a:effectLst/>
            </c:spPr>
            <c:showLegendKey val="0"/>
            <c:showVal val="1"/>
            <c:showCatName val="0"/>
            <c:showSerName val="1"/>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Sheet2!$B$9:$N$9</c:f>
              <c:numCache>
                <c:formatCode>General</c:formatCode>
                <c:ptCount val="13"/>
                <c:pt idx="0">
                  <c:v>0.15736911818353203</c:v>
                </c:pt>
                <c:pt idx="1">
                  <c:v>0.14696836100658611</c:v>
                </c:pt>
                <c:pt idx="2">
                  <c:v>0.15164420553200081</c:v>
                </c:pt>
                <c:pt idx="3">
                  <c:v>0.16121376192065659</c:v>
                </c:pt>
                <c:pt idx="4">
                  <c:v>0.15854262529669333</c:v>
                </c:pt>
                <c:pt idx="5">
                  <c:v>0.1536544050669281</c:v>
                </c:pt>
                <c:pt idx="6">
                  <c:v>0.15124499961592322</c:v>
                </c:pt>
                <c:pt idx="7">
                  <c:v>0.13014062932153267</c:v>
                </c:pt>
                <c:pt idx="8">
                  <c:v>0.12360429934758242</c:v>
                </c:pt>
                <c:pt idx="9">
                  <c:v>0.13042139458976768</c:v>
                </c:pt>
                <c:pt idx="10">
                  <c:v>0.12140761905667463</c:v>
                </c:pt>
                <c:pt idx="11">
                  <c:v>0.12395167778511704</c:v>
                </c:pt>
                <c:pt idx="12">
                  <c:v>0.14225036078055989</c:v>
                </c:pt>
              </c:numCache>
            </c:numRef>
          </c:val>
          <c:extLst/>
        </c:ser>
        <c:ser>
          <c:idx val="8"/>
          <c:order val="8"/>
          <c:tx>
            <c:strRef>
              <c:f>Sheet2!$A$10</c:f>
              <c:strCache>
                <c:ptCount val="1"/>
                <c:pt idx="0">
                  <c:v>B-SUV</c:v>
                </c:pt>
              </c:strCache>
            </c:strRef>
          </c:tx>
          <c:spPr>
            <a:solidFill>
              <a:srgbClr val="F38E29"/>
            </a:solidFill>
            <a:ln>
              <a:noFill/>
            </a:ln>
            <a:effectLst/>
          </c:spPr>
          <c:invertIfNegative val="0"/>
          <c:dLbls>
            <c:numFmt formatCode="0.0%" sourceLinked="0"/>
            <c:spPr>
              <a:noFill/>
              <a:ln>
                <a:noFill/>
              </a:ln>
              <a:effectLst/>
            </c:spPr>
            <c:showLegendKey val="0"/>
            <c:showVal val="1"/>
            <c:showCatName val="0"/>
            <c:showSerName val="1"/>
            <c:showPercent val="0"/>
            <c:showBubbleSize val="0"/>
            <c:separator>
</c:separator>
            <c:showLeaderLines val="0"/>
            <c:extLst>
              <c:ext xmlns:c15="http://schemas.microsoft.com/office/drawing/2012/chart" uri="{CE6537A1-D6FC-4f65-9D91-7224C49458BB}">
                <c15:layout/>
                <c15:showLeaderLines val="1"/>
              </c:ext>
            </c:extLst>
          </c:dLbls>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Sheet2!$B$10:$N$10</c:f>
              <c:numCache>
                <c:formatCode>General</c:formatCode>
                <c:ptCount val="13"/>
                <c:pt idx="0">
                  <c:v>0.13890378292091146</c:v>
                </c:pt>
                <c:pt idx="1">
                  <c:v>0.16398213346911233</c:v>
                </c:pt>
                <c:pt idx="2">
                  <c:v>0.17270046772999528</c:v>
                </c:pt>
                <c:pt idx="3">
                  <c:v>0.16679806607376524</c:v>
                </c:pt>
                <c:pt idx="4">
                  <c:v>0.16148513748575444</c:v>
                </c:pt>
                <c:pt idx="5">
                  <c:v>0.1641573564073055</c:v>
                </c:pt>
                <c:pt idx="6">
                  <c:v>0.13915544473135308</c:v>
                </c:pt>
                <c:pt idx="7">
                  <c:v>0.14614625662191774</c:v>
                </c:pt>
                <c:pt idx="8">
                  <c:v>0.17182877764028273</c:v>
                </c:pt>
                <c:pt idx="9">
                  <c:v>0.15149625615207363</c:v>
                </c:pt>
                <c:pt idx="10">
                  <c:v>8.943572579763337E-2</c:v>
                </c:pt>
                <c:pt idx="11">
                  <c:v>0.14903001825074583</c:v>
                </c:pt>
                <c:pt idx="12">
                  <c:v>0.13477815407741178</c:v>
                </c:pt>
              </c:numCache>
            </c:numRef>
          </c:val>
        </c:ser>
        <c:ser>
          <c:idx val="9"/>
          <c:order val="9"/>
          <c:tx>
            <c:strRef>
              <c:f>Sheet2!$A$11</c:f>
              <c:strCache>
                <c:ptCount val="1"/>
                <c:pt idx="0">
                  <c:v>C-SUV</c:v>
                </c:pt>
              </c:strCache>
            </c:strRef>
          </c:tx>
          <c:spPr>
            <a:solidFill>
              <a:srgbClr val="E2770C"/>
            </a:solidFill>
            <a:ln>
              <a:noFill/>
            </a:ln>
            <a:effectLst/>
          </c:spPr>
          <c:invertIfNegative val="0"/>
          <c:dLbls>
            <c:dLbl>
              <c:idx val="0"/>
              <c:layout>
                <c:manualLayout>
                  <c:x val="0"/>
                  <c:y val="1.0620065820170336E-2"/>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1"/>
              <c:layout>
                <c:manualLayout>
                  <c:x val="0"/>
                  <c:y val="7.0364126140810297E-3"/>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2"/>
              <c:layout>
                <c:manualLayout>
                  <c:x val="-4.2474655591727366E-17"/>
                  <c:y val="1.1857833409024455E-2"/>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3"/>
              <c:layout>
                <c:manualLayout>
                  <c:x val="0"/>
                  <c:y val="1.8685960644763931E-2"/>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4"/>
              <c:layout>
                <c:manualLayout>
                  <c:x val="-4.2474655591727366E-17"/>
                  <c:y val="1.0614591174622537E-2"/>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5"/>
              <c:layout>
                <c:manualLayout>
                  <c:x val="0"/>
                  <c:y val="1.0928387903521814E-2"/>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6"/>
              <c:layout>
                <c:manualLayout>
                  <c:x val="0"/>
                  <c:y val="5.4579727636384001E-3"/>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7"/>
              <c:layout>
                <c:manualLayout>
                  <c:x val="0"/>
                  <c:y val="7.9753143255298833E-3"/>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8"/>
              <c:layout>
                <c:manualLayout>
                  <c:x val="0"/>
                  <c:y val="1.3927249426095389E-2"/>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9"/>
              <c:layout>
                <c:manualLayout>
                  <c:x val="-8.4949311183454732E-17"/>
                  <c:y val="1.2526237860906677E-2"/>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10"/>
              <c:layout>
                <c:manualLayout>
                  <c:x val="-8.4949311183454732E-17"/>
                  <c:y val="1.2996061987918445E-2"/>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11"/>
              <c:layout>
                <c:manualLayout>
                  <c:x val="0"/>
                  <c:y val="1.2060395294293296E-2"/>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dLbl>
              <c:idx val="12"/>
              <c:layout>
                <c:manualLayout>
                  <c:x val="0"/>
                  <c:y val="5.77599990046099E-3"/>
                </c:manualLayout>
              </c:layout>
              <c:dLblPos val="ctr"/>
              <c:showLegendKey val="0"/>
              <c:showVal val="1"/>
              <c:showCatName val="0"/>
              <c:showSerName val="1"/>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a:pPr>
                <a:endParaRPr lang="zh-CN"/>
              </a:p>
            </c:txPr>
            <c:dLblPos val="inEnd"/>
            <c:showLegendKey val="0"/>
            <c:showVal val="1"/>
            <c:showCatName val="0"/>
            <c:showSerName val="1"/>
            <c:showPercent val="0"/>
            <c:showBubbleSize val="0"/>
            <c:showLeaderLines val="0"/>
            <c:extLst>
              <c:ext xmlns:c15="http://schemas.microsoft.com/office/drawing/2012/chart" uri="{CE6537A1-D6FC-4f65-9D91-7224C49458BB}">
                <c15:showLeaderLines val="1"/>
              </c:ext>
            </c:extLst>
          </c:dLbls>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Sheet2!$B$11:$N$11</c:f>
              <c:numCache>
                <c:formatCode>General</c:formatCode>
                <c:ptCount val="13"/>
                <c:pt idx="0">
                  <c:v>2.3496661696548585E-2</c:v>
                </c:pt>
                <c:pt idx="1">
                  <c:v>2.8149307237269681E-2</c:v>
                </c:pt>
                <c:pt idx="2">
                  <c:v>3.2076519281243693E-2</c:v>
                </c:pt>
                <c:pt idx="3">
                  <c:v>2.9117426018720832E-2</c:v>
                </c:pt>
                <c:pt idx="4">
                  <c:v>2.9543370778814599E-2</c:v>
                </c:pt>
                <c:pt idx="5">
                  <c:v>3.4385207146364068E-2</c:v>
                </c:pt>
                <c:pt idx="6">
                  <c:v>5.7676512819300745E-2</c:v>
                </c:pt>
                <c:pt idx="7">
                  <c:v>6.0954885858349468E-2</c:v>
                </c:pt>
                <c:pt idx="8">
                  <c:v>7.1934382470893884E-2</c:v>
                </c:pt>
                <c:pt idx="9">
                  <c:v>8.0676202060014468E-2</c:v>
                </c:pt>
                <c:pt idx="10">
                  <c:v>5.535059736332907E-2</c:v>
                </c:pt>
                <c:pt idx="11">
                  <c:v>5.350786848193239E-2</c:v>
                </c:pt>
                <c:pt idx="12">
                  <c:v>6.0680287459759091E-2</c:v>
                </c:pt>
              </c:numCache>
            </c:numRef>
          </c:val>
        </c:ser>
        <c:ser>
          <c:idx val="12"/>
          <c:order val="10"/>
          <c:tx>
            <c:strRef>
              <c:f>Sheet2!$A$12</c:f>
              <c:strCache>
                <c:ptCount val="1"/>
                <c:pt idx="0">
                  <c:v>D-SUV</c:v>
                </c:pt>
              </c:strCache>
            </c:strRef>
          </c:tx>
          <c:spPr>
            <a:solidFill>
              <a:srgbClr val="C7690B"/>
            </a:solidFill>
          </c:spPr>
          <c:invertIfNegative val="0"/>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Sheet2!$B$12:$N$12</c:f>
              <c:numCache>
                <c:formatCode>General</c:formatCode>
                <c:ptCount val="13"/>
                <c:pt idx="0">
                  <c:v>5.0068430936169479E-3</c:v>
                </c:pt>
                <c:pt idx="1">
                  <c:v>2.763185673658458E-3</c:v>
                </c:pt>
                <c:pt idx="2">
                  <c:v>5.3250555219059156E-3</c:v>
                </c:pt>
                <c:pt idx="3">
                  <c:v>2.8177493636514428E-3</c:v>
                </c:pt>
                <c:pt idx="4">
                  <c:v>2.1250524836550905E-3</c:v>
                </c:pt>
                <c:pt idx="5">
                  <c:v>2.1675262573783508E-3</c:v>
                </c:pt>
                <c:pt idx="6">
                  <c:v>2.449228005696154E-3</c:v>
                </c:pt>
                <c:pt idx="7">
                  <c:v>2.3376167478671574E-3</c:v>
                </c:pt>
                <c:pt idx="8">
                  <c:v>2.0784067276108042E-3</c:v>
                </c:pt>
                <c:pt idx="9">
                  <c:v>2.9278481727250797E-3</c:v>
                </c:pt>
                <c:pt idx="10">
                  <c:v>1.0601832262849373E-3</c:v>
                </c:pt>
                <c:pt idx="11">
                  <c:v>6.0887994264945729E-4</c:v>
                </c:pt>
                <c:pt idx="12">
                  <c:v>3.2611286926549992E-3</c:v>
                </c:pt>
              </c:numCache>
            </c:numRef>
          </c:val>
        </c:ser>
        <c:ser>
          <c:idx val="10"/>
          <c:order val="11"/>
          <c:tx>
            <c:strRef>
              <c:f>Sheet2!$A$13</c:f>
              <c:strCache>
                <c:ptCount val="1"/>
                <c:pt idx="0">
                  <c:v>A-MPV</c:v>
                </c:pt>
              </c:strCache>
            </c:strRef>
          </c:tx>
          <c:spPr>
            <a:solidFill>
              <a:srgbClr val="BA620A"/>
            </a:solidFill>
          </c:spPr>
          <c:invertIfNegative val="0"/>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Sheet2!$B$13:$N$13</c:f>
              <c:numCache>
                <c:formatCode>General</c:formatCode>
                <c:ptCount val="13"/>
                <c:pt idx="0">
                  <c:v>2.0933255965977951E-3</c:v>
                </c:pt>
                <c:pt idx="1">
                  <c:v>2.3450856691048932E-3</c:v>
                </c:pt>
                <c:pt idx="2">
                  <c:v>1.9096170670973821E-3</c:v>
                </c:pt>
                <c:pt idx="3">
                  <c:v>3.5897635425007116E-3</c:v>
                </c:pt>
                <c:pt idx="4">
                  <c:v>5.5525564895503969E-3</c:v>
                </c:pt>
                <c:pt idx="5">
                  <c:v>5.3501431072507152E-3</c:v>
                </c:pt>
                <c:pt idx="6">
                  <c:v>9.4734012065919391E-3</c:v>
                </c:pt>
                <c:pt idx="7">
                  <c:v>1.0556507031466076E-2</c:v>
                </c:pt>
                <c:pt idx="8">
                  <c:v>9.3761540405185653E-3</c:v>
                </c:pt>
                <c:pt idx="9">
                  <c:v>7.4953939636546521E-3</c:v>
                </c:pt>
                <c:pt idx="10">
                  <c:v>1.1866445438597325E-2</c:v>
                </c:pt>
                <c:pt idx="11">
                  <c:v>1.158124086288775E-2</c:v>
                </c:pt>
                <c:pt idx="12">
                  <c:v>7.2210706765932125E-3</c:v>
                </c:pt>
              </c:numCache>
            </c:numRef>
          </c:val>
        </c:ser>
        <c:ser>
          <c:idx val="11"/>
          <c:order val="12"/>
          <c:tx>
            <c:strRef>
              <c:f>Sheet2!$A$14</c:f>
              <c:strCache>
                <c:ptCount val="1"/>
                <c:pt idx="0">
                  <c:v>B-MPV</c:v>
                </c:pt>
              </c:strCache>
            </c:strRef>
          </c:tx>
          <c:spPr>
            <a:solidFill>
              <a:srgbClr val="A35609"/>
            </a:solidFill>
          </c:spPr>
          <c:invertIfNegative val="0"/>
          <c:dLbls>
            <c:numFmt formatCode="0.0%" sourceLinked="0"/>
            <c:spPr>
              <a:noFill/>
              <a:ln>
                <a:noFill/>
              </a:ln>
              <a:effectLst/>
            </c:spPr>
            <c:txPr>
              <a:bodyPr/>
              <a:lstStyle/>
              <a:p>
                <a:pPr algn="ctr">
                  <a:defRPr/>
                </a:pPr>
                <a:endParaRPr lang="zh-CN"/>
              </a:p>
            </c:txPr>
            <c:dLblPos val="ctr"/>
            <c:showLegendKey val="0"/>
            <c:showVal val="1"/>
            <c:showCatName val="0"/>
            <c:showSerName val="1"/>
            <c:showPercent val="0"/>
            <c:showBubbleSize val="0"/>
            <c:showLeaderLines val="0"/>
            <c:extLst>
              <c:ext xmlns:c15="http://schemas.microsoft.com/office/drawing/2012/chart" uri="{CE6537A1-D6FC-4f65-9D91-7224C49458BB}">
                <c15:layout/>
                <c15:showLeaderLines val="0"/>
              </c:ext>
            </c:extLst>
          </c:dLbls>
          <c:cat>
            <c:strRef>
              <c:f>Sheet2!$B$1:$N$1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Sheet2!$B$14:$N$14</c:f>
              <c:numCache>
                <c:formatCode>General</c:formatCode>
                <c:ptCount val="13"/>
                <c:pt idx="0">
                  <c:v>2.096508430838236E-2</c:v>
                </c:pt>
                <c:pt idx="1">
                  <c:v>1.3362641729692138E-2</c:v>
                </c:pt>
                <c:pt idx="2">
                  <c:v>1.1804714314556835E-2</c:v>
                </c:pt>
                <c:pt idx="3">
                  <c:v>1.4862808780074253E-2</c:v>
                </c:pt>
                <c:pt idx="4">
                  <c:v>1.5711678363024086E-2</c:v>
                </c:pt>
                <c:pt idx="5">
                  <c:v>1.6487723402810996E-2</c:v>
                </c:pt>
                <c:pt idx="6">
                  <c:v>1.4153228903844904E-2</c:v>
                </c:pt>
                <c:pt idx="7">
                  <c:v>1.6158543071718826E-2</c:v>
                </c:pt>
                <c:pt idx="8">
                  <c:v>1.6103764844605406E-2</c:v>
                </c:pt>
                <c:pt idx="9">
                  <c:v>1.3530712896388559E-2</c:v>
                </c:pt>
                <c:pt idx="10">
                  <c:v>1.0777737103084991E-2</c:v>
                </c:pt>
                <c:pt idx="11">
                  <c:v>1.4450333240462186E-2</c:v>
                </c:pt>
                <c:pt idx="12">
                  <c:v>1.3372083500909003E-2</c:v>
                </c:pt>
              </c:numCache>
            </c:numRef>
          </c:val>
        </c:ser>
        <c:dLbls>
          <c:showLegendKey val="0"/>
          <c:showVal val="0"/>
          <c:showCatName val="0"/>
          <c:showSerName val="0"/>
          <c:showPercent val="0"/>
          <c:showBubbleSize val="0"/>
        </c:dLbls>
        <c:gapWidth val="65"/>
        <c:overlap val="100"/>
        <c:axId val="598583360"/>
        <c:axId val="598584448"/>
      </c:barChart>
      <c:catAx>
        <c:axId val="598583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598584448"/>
        <c:crosses val="autoZero"/>
        <c:auto val="1"/>
        <c:lblAlgn val="ctr"/>
        <c:lblOffset val="100"/>
        <c:noMultiLvlLbl val="0"/>
      </c:catAx>
      <c:valAx>
        <c:axId val="598584448"/>
        <c:scaling>
          <c:orientation val="minMax"/>
        </c:scaling>
        <c:delete val="0"/>
        <c:axPos val="l"/>
        <c:numFmt formatCode="0%" sourceLinked="1"/>
        <c:majorTickMark val="none"/>
        <c:minorTickMark val="none"/>
        <c:tickLblPos val="nextTo"/>
        <c:spPr>
          <a:noFill/>
          <a:ln>
            <a:noFill/>
          </a:ln>
          <a:effectLst/>
        </c:spPr>
        <c:txPr>
          <a:bodyPr rot="-60000000" vert="horz"/>
          <a:lstStyle/>
          <a:p>
            <a:pPr>
              <a:defRPr/>
            </a:pPr>
            <a:endParaRPr lang="zh-CN"/>
          </a:p>
        </c:txPr>
        <c:crossAx val="598583360"/>
        <c:crosses val="autoZero"/>
        <c:crossBetween val="between"/>
      </c:valAx>
      <c:spPr>
        <a:noFill/>
        <a:ln>
          <a:noFill/>
        </a:ln>
        <a:effectLst/>
      </c:spPr>
    </c:plotArea>
    <c:legend>
      <c:legendPos val="r"/>
      <c:layout/>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sz="60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856411567396638E-2"/>
          <c:y val="0.1185318344207376"/>
          <c:w val="0.97525889170106717"/>
          <c:h val="0.8025717420727172"/>
        </c:manualLayout>
      </c:layout>
      <c:barChart>
        <c:barDir val="col"/>
        <c:grouping val="clustered"/>
        <c:varyColors val="0"/>
        <c:ser>
          <c:idx val="0"/>
          <c:order val="0"/>
          <c:tx>
            <c:strRef>
              <c:f>Sheet3!$A$2</c:f>
              <c:strCache>
                <c:ptCount val="1"/>
                <c:pt idx="0">
                  <c:v>单位</c:v>
                </c:pt>
              </c:strCache>
            </c:strRef>
          </c:tx>
          <c:spPr>
            <a:solidFill>
              <a:srgbClr val="FFC000"/>
            </a:solidFill>
            <a:ln>
              <a:noFill/>
            </a:ln>
            <a:effectLst/>
          </c:spPr>
          <c:invertIfNegative val="0"/>
          <c:dLbls>
            <c:dLbl>
              <c:idx val="0"/>
              <c:layout>
                <c:manualLayout>
                  <c:x val="0"/>
                  <c:y val="1.0188982901495945E-2"/>
                </c:manualLayout>
              </c:layout>
              <c:tx>
                <c:rich>
                  <a:bodyPr/>
                  <a:lstStyle/>
                  <a:p>
                    <a:fld id="{DA5B86B7-95FE-47E7-8884-1F05100F76AC}"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manualLayout>
                  <c:x val="0"/>
                  <c:y val="2.0377965802992139E-2"/>
                </c:manualLayout>
              </c:layout>
              <c:tx>
                <c:rich>
                  <a:bodyPr/>
                  <a:lstStyle/>
                  <a:p>
                    <a:fld id="{8E8CCD4B-08BB-45F6-A66C-C5C677F163D9}"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2"/>
              <c:layout>
                <c:manualLayout>
                  <c:x val="3.6709400198269302E-3"/>
                  <c:y val="2.7170621070656185E-2"/>
                </c:manualLayout>
              </c:layout>
              <c:tx>
                <c:rich>
                  <a:bodyPr/>
                  <a:lstStyle/>
                  <a:p>
                    <a:fld id="{62AFE195-2507-41A8-993F-15FCDB1D3D58}"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3"/>
              <c:layout>
                <c:manualLayout>
                  <c:x val="0"/>
                  <c:y val="2.0377965802992139E-2"/>
                </c:manualLayout>
              </c:layout>
              <c:tx>
                <c:rich>
                  <a:bodyPr/>
                  <a:lstStyle/>
                  <a:p>
                    <a:fld id="{0D87D203-2B2E-4F14-99ED-88DA162543B8}"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4"/>
              <c:layout>
                <c:manualLayout>
                  <c:x val="-1.2236466732756435E-3"/>
                  <c:y val="2.0377965802992015E-2"/>
                </c:manualLayout>
              </c:layout>
              <c:tx>
                <c:rich>
                  <a:bodyPr/>
                  <a:lstStyle/>
                  <a:p>
                    <a:fld id="{0A59016C-DF6E-4822-B8A5-D8B03B5BD6AC}"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5"/>
              <c:layout>
                <c:manualLayout>
                  <c:x val="-6.6145833333332849E-3"/>
                  <c:y val="1.018898290149607E-2"/>
                </c:manualLayout>
              </c:layout>
              <c:tx>
                <c:rich>
                  <a:bodyPr/>
                  <a:lstStyle/>
                  <a:p>
                    <a:fld id="{74540387-5FA6-42CF-806B-9C110BA566A3}"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6"/>
              <c:layout>
                <c:manualLayout>
                  <c:x val="0"/>
                  <c:y val="1.6981638169160113E-2"/>
                </c:manualLayout>
              </c:layout>
              <c:tx>
                <c:rich>
                  <a:bodyPr/>
                  <a:lstStyle/>
                  <a:p>
                    <a:fld id="{E05FD0AF-FBBF-4D7C-A500-CF4756DCF1BA}"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7"/>
              <c:layout>
                <c:manualLayout>
                  <c:x val="-9.7012768189112345E-17"/>
                  <c:y val="1.3585310535328092E-2"/>
                </c:manualLayout>
              </c:layout>
              <c:tx>
                <c:rich>
                  <a:bodyPr/>
                  <a:lstStyle/>
                  <a:p>
                    <a:fld id="{B769AEB4-5CA8-4930-8523-ABD7C15F6C4C}"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8"/>
              <c:layout>
                <c:manualLayout>
                  <c:x val="0"/>
                  <c:y val="1.0188982901496065E-2"/>
                </c:manualLayout>
              </c:layout>
              <c:tx>
                <c:rich>
                  <a:bodyPr/>
                  <a:lstStyle/>
                  <a:p>
                    <a:fld id="{338743E0-6E97-4C03-A0BA-61F995D3D61A}"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9"/>
              <c:layout>
                <c:manualLayout>
                  <c:x val="3.9687500000000096E-3"/>
                  <c:y val="3.3963276338320231E-3"/>
                </c:manualLayout>
              </c:layout>
              <c:tx>
                <c:rich>
                  <a:bodyPr/>
                  <a:lstStyle/>
                  <a:p>
                    <a:fld id="{7808E8EB-B25D-45BE-A733-A60EFFF69763}"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0"/>
              <c:layout>
                <c:manualLayout>
                  <c:x val="0"/>
                  <c:y val="-3.3963276338320231E-3"/>
                </c:manualLayout>
              </c:layout>
              <c:tx>
                <c:rich>
                  <a:bodyPr/>
                  <a:lstStyle/>
                  <a:p>
                    <a:fld id="{BF1FB29D-E9F9-4612-AAB9-EF067200D584}"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1"/>
              <c:layout/>
              <c:tx>
                <c:rich>
                  <a:bodyPr/>
                  <a:lstStyle/>
                  <a:p>
                    <a:fld id="{1555EA81-F364-4CE9-97BA-5023ECFC6D30}"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3"/>
              <c:dLblPos val="outEnd"/>
              <c:showLegendKey val="0"/>
              <c:showVal val="1"/>
              <c:showCatName val="0"/>
              <c:showSerName val="0"/>
              <c:showPercent val="0"/>
              <c:showBubbleSize val="0"/>
              <c:extLst>
                <c:ext xmlns:c15="http://schemas.microsoft.com/office/drawing/2012/chart" uri="{CE6537A1-D6FC-4f65-9D91-7224C49458BB}"/>
              </c:extLst>
            </c:dLbl>
            <c:numFmt formatCode="#,##0_);[Red]\(#,##0\)" sourceLinked="0"/>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Sheet3!$B$2:$N$2</c:f>
              <c:numCache>
                <c:formatCode>General</c:formatCode>
                <c:ptCount val="13"/>
                <c:pt idx="0">
                  <c:v>79234</c:v>
                </c:pt>
                <c:pt idx="1">
                  <c:v>77724</c:v>
                </c:pt>
                <c:pt idx="2">
                  <c:v>63043</c:v>
                </c:pt>
                <c:pt idx="3">
                  <c:v>41659</c:v>
                </c:pt>
                <c:pt idx="4">
                  <c:v>43346</c:v>
                </c:pt>
                <c:pt idx="5">
                  <c:v>42089</c:v>
                </c:pt>
                <c:pt idx="6">
                  <c:v>60775</c:v>
                </c:pt>
                <c:pt idx="7">
                  <c:v>73304</c:v>
                </c:pt>
                <c:pt idx="8">
                  <c:v>83386</c:v>
                </c:pt>
                <c:pt idx="9">
                  <c:v>31551</c:v>
                </c:pt>
                <c:pt idx="10">
                  <c:v>27374</c:v>
                </c:pt>
                <c:pt idx="11">
                  <c:v>46361</c:v>
                </c:pt>
                <c:pt idx="12">
                  <c:v>41032</c:v>
                </c:pt>
              </c:numCache>
            </c:numRef>
          </c:val>
        </c:ser>
        <c:ser>
          <c:idx val="1"/>
          <c:order val="1"/>
          <c:tx>
            <c:strRef>
              <c:f>Sheet3!$A$3</c:f>
              <c:strCache>
                <c:ptCount val="1"/>
                <c:pt idx="0">
                  <c:v>个人</c:v>
                </c:pt>
              </c:strCache>
            </c:strRef>
          </c:tx>
          <c:spPr>
            <a:solidFill>
              <a:srgbClr val="94B7F2"/>
            </a:solidFill>
            <a:ln>
              <a:solidFill>
                <a:schemeClr val="bg1"/>
              </a:solidFill>
            </a:ln>
            <a:effectLst/>
          </c:spPr>
          <c:invertIfNegative val="0"/>
          <c:dLbls>
            <c:numFmt formatCode="#,##0_);[Red]\(#,##0\)" sourceLinked="0"/>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Sheet3!$B$3:$N$3</c:f>
              <c:numCache>
                <c:formatCode>General</c:formatCode>
                <c:ptCount val="13"/>
                <c:pt idx="0">
                  <c:v>328797</c:v>
                </c:pt>
                <c:pt idx="1">
                  <c:v>402310</c:v>
                </c:pt>
                <c:pt idx="2">
                  <c:v>382774</c:v>
                </c:pt>
                <c:pt idx="3">
                  <c:v>385375</c:v>
                </c:pt>
                <c:pt idx="4">
                  <c:v>480247</c:v>
                </c:pt>
                <c:pt idx="5">
                  <c:v>537204</c:v>
                </c:pt>
                <c:pt idx="6">
                  <c:v>571677</c:v>
                </c:pt>
                <c:pt idx="7">
                  <c:v>633511</c:v>
                </c:pt>
                <c:pt idx="8">
                  <c:v>631963</c:v>
                </c:pt>
                <c:pt idx="9">
                  <c:v>327741</c:v>
                </c:pt>
                <c:pt idx="10">
                  <c:v>361848</c:v>
                </c:pt>
                <c:pt idx="11">
                  <c:v>537475</c:v>
                </c:pt>
                <c:pt idx="12">
                  <c:v>460370</c:v>
                </c:pt>
              </c:numCache>
            </c:numRef>
          </c:val>
        </c:ser>
        <c:ser>
          <c:idx val="2"/>
          <c:order val="2"/>
          <c:tx>
            <c:strRef>
              <c:f>Sheet3!$A$4</c:f>
              <c:strCache>
                <c:ptCount val="1"/>
                <c:pt idx="0">
                  <c:v>不确定</c:v>
                </c:pt>
              </c:strCache>
            </c:strRef>
          </c:tx>
          <c:spPr>
            <a:solidFill>
              <a:schemeClr val="bg1">
                <a:lumMod val="65000"/>
              </a:schemeClr>
            </a:solidFill>
            <a:ln>
              <a:solidFill>
                <a:schemeClr val="bg1"/>
              </a:solidFill>
            </a:ln>
            <a:effectLst/>
          </c:spPr>
          <c:invertIfNegative val="0"/>
          <c:cat>
            <c:strRef>
              <c:f>Sheet3!$B$1:$N$1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Sheet3!$B$4:$N$4</c:f>
              <c:numCache>
                <c:formatCode>General</c:formatCode>
                <c:ptCount val="13"/>
                <c:pt idx="0">
                  <c:v>410</c:v>
                </c:pt>
                <c:pt idx="1">
                  <c:v>3104</c:v>
                </c:pt>
                <c:pt idx="2">
                  <c:v>29671</c:v>
                </c:pt>
                <c:pt idx="3">
                  <c:v>61299</c:v>
                </c:pt>
                <c:pt idx="4">
                  <c:v>59922</c:v>
                </c:pt>
                <c:pt idx="5">
                  <c:v>54148</c:v>
                </c:pt>
                <c:pt idx="6">
                  <c:v>44496</c:v>
                </c:pt>
                <c:pt idx="7">
                  <c:v>45233</c:v>
                </c:pt>
                <c:pt idx="8">
                  <c:v>56396</c:v>
                </c:pt>
                <c:pt idx="9">
                  <c:v>30414</c:v>
                </c:pt>
                <c:pt idx="10">
                  <c:v>31460</c:v>
                </c:pt>
                <c:pt idx="11">
                  <c:v>55042</c:v>
                </c:pt>
                <c:pt idx="12">
                  <c:v>48101</c:v>
                </c:pt>
              </c:numCache>
            </c:numRef>
          </c:val>
        </c:ser>
        <c:dLbls>
          <c:showLegendKey val="0"/>
          <c:showVal val="0"/>
          <c:showCatName val="0"/>
          <c:showSerName val="0"/>
          <c:showPercent val="0"/>
          <c:showBubbleSize val="0"/>
        </c:dLbls>
        <c:gapWidth val="148"/>
        <c:axId val="598584992"/>
        <c:axId val="1650645696"/>
      </c:barChart>
      <c:lineChart>
        <c:grouping val="standard"/>
        <c:varyColors val="0"/>
        <c:ser>
          <c:idx val="3"/>
          <c:order val="3"/>
          <c:tx>
            <c:strRef>
              <c:f>Sheet3!$A$5</c:f>
              <c:strCache>
                <c:ptCount val="1"/>
                <c:pt idx="0">
                  <c:v>单位同比增长</c:v>
                </c:pt>
              </c:strCache>
            </c:strRef>
          </c:tx>
          <c:spPr>
            <a:ln w="28575" cap="rnd">
              <a:solidFill>
                <a:srgbClr val="F6AA5D"/>
              </a:solidFill>
              <a:round/>
            </a:ln>
            <a:effectLst/>
          </c:spPr>
          <c:marker>
            <c:symbol val="circle"/>
            <c:size val="8"/>
            <c:spPr>
              <a:solidFill>
                <a:schemeClr val="bg1"/>
              </a:solidFill>
              <a:ln w="25400">
                <a:solidFill>
                  <a:srgbClr val="F6AA5D"/>
                </a:solidFill>
              </a:ln>
              <a:effectLst/>
            </c:spPr>
          </c:marker>
          <c:dLbls>
            <c:dLbl>
              <c:idx val="0"/>
              <c:layout>
                <c:manualLayout>
                  <c:x val="-2.3578966330711121E-2"/>
                  <c:y val="-5.1997776073968272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55957B43-9FF6-4554-8601-6C2BD52F19C8}"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manualLayout>
                  <c:x val="-3.0991887881184149E-2"/>
                  <c:y val="-5.8790431341632317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D566B451-CB82-4A69-91C3-58E8C25A982F}"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2"/>
              <c:layout>
                <c:manualLayout>
                  <c:x val="-3.1429261467369435E-2"/>
                  <c:y val="-5.1997776073968272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8BFD4C44-CCE3-4BE5-9375-D3182922CC4D}"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3"/>
              <c:layout>
                <c:manualLayout>
                  <c:x val="-2.6943378532136096E-2"/>
                  <c:y val="4.6495725307160396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7AF9C8A7-B8A3-4B88-A82C-16C0F4894736}"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4"/>
              <c:layout>
                <c:manualLayout>
                  <c:x val="-3.0991887881184149E-2"/>
                  <c:y val="4.6495725307160396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777F76C5-7C02-4D41-A872-CC3AB1405B55}"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5"/>
              <c:layout>
                <c:manualLayout>
                  <c:x val="-2.8064849265944422E-2"/>
                  <c:y val="3.2910414771832305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3296F67F-01AE-46AD-A2E9-B5C0F15B2110}"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6"/>
              <c:layout>
                <c:manualLayout>
                  <c:x val="-3.0991887881184149E-2"/>
                  <c:y val="4.6495725307160396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BD980AA7-CCA8-4B73-AAA1-ADBA433DD4D8}"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7"/>
              <c:layout>
                <c:manualLayout>
                  <c:x val="-2.8064849265944422E-2"/>
                  <c:y val="3.2910414771832305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89AFCF30-F8B0-44B9-BA38-74EE59927F1D}"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8"/>
              <c:layout>
                <c:manualLayout>
                  <c:x val="-2.8064849265944339E-2"/>
                  <c:y val="3.2910414771832305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05709E6D-5BBB-4CC4-B874-D49B5A5C0E51}"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9"/>
              <c:layout>
                <c:manualLayout>
                  <c:x val="-2.7627475679759258E-2"/>
                  <c:y val="3.2910414771832305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319CB6EB-9BD4-46F7-98BA-D8CD76E2432F}"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0"/>
              <c:layout>
                <c:manualLayout>
                  <c:x val="-2.5821907798327774E-2"/>
                  <c:y val="3.2910414771832305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EA902E0C-B389-41C7-98CD-54B5BF80FC2E}"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1"/>
              <c:layout>
                <c:manualLayout>
                  <c:x val="-2.8064849265944585E-2"/>
                  <c:y val="3.2910414771832305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7506C88F-C902-46A0-AF5E-FD1A7BC3FD45}"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2"/>
              <c:layout>
                <c:manualLayout>
                  <c:x val="-2.9870417147375823E-2"/>
                  <c:y val="4.309939767332837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D2022576-D109-4BC1-9146-00E8E87AEAA2}"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3"/>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t"/>
              <c:showLegendKey val="0"/>
              <c:showVal val="1"/>
              <c:showCatName val="0"/>
              <c:showSerName val="0"/>
              <c:showPercent val="0"/>
              <c:showBubbleSize val="0"/>
            </c:dLbl>
            <c:numFmt formatCode="0.0%" sourceLinked="0"/>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Sheet3!$B$1:$N$1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Sheet3!$B$5:$N$5</c:f>
              <c:numCache>
                <c:formatCode>General</c:formatCode>
                <c:ptCount val="13"/>
                <c:pt idx="0">
                  <c:v>1.0585606651078203</c:v>
                </c:pt>
                <c:pt idx="1">
                  <c:v>1.0009782972478956</c:v>
                </c:pt>
                <c:pt idx="2">
                  <c:v>0.25423762533821415</c:v>
                </c:pt>
                <c:pt idx="3">
                  <c:v>-0.11093326504044221</c:v>
                </c:pt>
                <c:pt idx="4">
                  <c:v>-0.20271488218956357</c:v>
                </c:pt>
                <c:pt idx="5">
                  <c:v>-0.14581726671266793</c:v>
                </c:pt>
                <c:pt idx="6">
                  <c:v>0.25216334267347951</c:v>
                </c:pt>
                <c:pt idx="7">
                  <c:v>0.21771487424831393</c:v>
                </c:pt>
                <c:pt idx="8">
                  <c:v>0.25922681969193606</c:v>
                </c:pt>
                <c:pt idx="9">
                  <c:v>-0.30049883604921845</c:v>
                </c:pt>
                <c:pt idx="10">
                  <c:v>4.269988191825691E-2</c:v>
                </c:pt>
                <c:pt idx="11">
                  <c:v>-0.17942228043470565</c:v>
                </c:pt>
                <c:pt idx="12">
                  <c:v>-0.48214150490950858</c:v>
                </c:pt>
              </c:numCache>
            </c:numRef>
          </c:val>
          <c:smooth val="0"/>
        </c:ser>
        <c:ser>
          <c:idx val="4"/>
          <c:order val="4"/>
          <c:tx>
            <c:strRef>
              <c:f>Sheet3!$A$6</c:f>
              <c:strCache>
                <c:ptCount val="1"/>
                <c:pt idx="0">
                  <c:v>个人同比增长</c:v>
                </c:pt>
              </c:strCache>
            </c:strRef>
          </c:tx>
          <c:spPr>
            <a:ln w="28575" cap="rnd">
              <a:solidFill>
                <a:srgbClr val="9C9EF6"/>
              </a:solidFill>
              <a:round/>
            </a:ln>
            <a:effectLst/>
          </c:spPr>
          <c:marker>
            <c:symbol val="circle"/>
            <c:size val="8"/>
            <c:spPr>
              <a:solidFill>
                <a:schemeClr val="bg1"/>
              </a:solidFill>
              <a:ln w="25400">
                <a:solidFill>
                  <a:srgbClr val="9C9EF6"/>
                </a:solidFill>
              </a:ln>
              <a:effectLst/>
            </c:spPr>
          </c:marker>
          <c:dLbls>
            <c:dLbl>
              <c:idx val="0"/>
              <c:layout>
                <c:manualLayout>
                  <c:x val="-3.1429261467369393E-2"/>
                  <c:y val="3.1619810270976136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7FAD09A6-563F-4B20-B2A7-A0B95A22E66C}"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manualLayout>
                  <c:x val="-2.6943378532136096E-2"/>
                  <c:y val="3.1619810270976136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56CF9A35-FFB1-4B63-9771-956DE0AF8763}"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2"/>
              <c:layout>
                <c:manualLayout>
                  <c:x val="-3.1429261467369435E-2"/>
                  <c:y val="5.1997776073968334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CA728299-B5C5-43C5-B631-8CD3F2D77A3B}"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3"/>
              <c:layout>
                <c:manualLayout>
                  <c:x val="-2.9186319999752748E-2"/>
                  <c:y val="-6.0081035842488487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56E6E4BD-DEA4-4DC1-BD62-847DD6E74E48}"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4"/>
              <c:layout>
                <c:manualLayout>
                  <c:x val="-2.8064849265944464E-2"/>
                  <c:y val="-4.6495725307160396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BF01157D-483D-4CEF-A550-C4079B2EDACD}"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5"/>
              <c:layout>
                <c:manualLayout>
                  <c:x val="-2.6943378532136179E-2"/>
                  <c:y val="-3.6306742405664325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C71C1EF4-A963-48A0-B1EF-0301B87783F2}"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6"/>
              <c:layout>
                <c:manualLayout>
                  <c:x val="-3.0307790733561071E-2"/>
                  <c:y val="-4.6495725307160396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C5E59149-C8E6-46D8-86AD-711902609C20}"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7"/>
              <c:layout>
                <c:manualLayout>
                  <c:x val="-3.0307790733561154E-2"/>
                  <c:y val="-3.6306742405664325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848471EB-A582-4F27-80D0-DE2B755CB14B}"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8"/>
              <c:layout>
                <c:manualLayout>
                  <c:x val="-2.6943378532136096E-2"/>
                  <c:y val="-3.6306742405664325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A33F5BF1-C987-458F-B782-23015B5B6DA4}"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9"/>
              <c:layout>
                <c:manualLayout>
                  <c:x val="-2.8064849265944339E-2"/>
                  <c:y val="-3.6306742405664325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07744B13-9479-49AA-B4B3-B6B5368CA1C9}"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0"/>
              <c:layout>
                <c:manualLayout>
                  <c:x val="-3.0307790733561071E-2"/>
                  <c:y val="-5.668470820865646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111FB102-8D7B-46B8-BB43-0D5234EA0CF6}"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1"/>
              <c:layout>
                <c:manualLayout>
                  <c:x val="-2.4700437064519448E-2"/>
                  <c:y val="-3.9703070039496351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3A22B778-444D-4CD2-9326-39AE990A1F86}"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2"/>
              <c:layout>
                <c:manualLayout>
                  <c:x val="-2.9186319999752911E-2"/>
                  <c:y val="-5.3288380574824407E-2"/>
                </c:manualLayout>
              </c:layout>
              <c:tx>
                <c:rich>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fld id="{F7D3D743-6974-477D-BE3D-8960B06560E9}" type="VALUE">
                      <a:rPr lang="en-US"/>
                      <a:pPr algn="ctr">
                        <a:defRPr/>
                      </a:pPr>
                      <a:t>[值]</a:t>
                    </a:fld>
                    <a:endParaRPr lang="zh-CN" altLang="en-US"/>
                  </a:p>
                </c:rich>
              </c:tx>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3"/>
              <c:numFmt formatCode="0.0%" sourceLinked="0"/>
              <c:spPr>
                <a:noFill/>
                <a:ln>
                  <a:noFill/>
                </a:ln>
                <a:effectLst/>
              </c:spPr>
              <c:txPr>
                <a:bodyPr rot="0" spcFirstLastPara="1" vertOverflow="ellipsis" vert="horz" wrap="square" anchor="ctr" anchorCtr="1"/>
                <a:lstStyle/>
                <a:p>
                  <a:pPr algn="ct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b"/>
              <c:showLegendKey val="0"/>
              <c:showVal val="1"/>
              <c:showCatName val="0"/>
              <c:showSerName val="0"/>
              <c:showPercent val="0"/>
              <c:showBubbleSize val="0"/>
            </c:dLbl>
            <c:dLbl>
              <c:idx val="14"/>
              <c:tx>
                <c:rich>
                  <a:bodyPr/>
                  <a:lstStyle/>
                  <a:p>
                    <a:fld id="{1BEA6305-D56B-40FB-B05B-34D6871518B6}" type="VALUE">
                      <a:rPr lang="en-US" altLang="zh-CN">
                        <a:solidFill>
                          <a:schemeClr val="accent6"/>
                        </a:solidFill>
                      </a:rPr>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Lst>
            </c:dLbl>
            <c:numFmt formatCode="0.0%" sourceLinked="0"/>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Sheet3!$B$1:$N$1</c:f>
              <c:strCache>
                <c:ptCount val="13"/>
                <c:pt idx="0">
                  <c:v>4月</c:v>
                </c:pt>
                <c:pt idx="1">
                  <c:v>5月</c:v>
                </c:pt>
                <c:pt idx="2">
                  <c:v>6月</c:v>
                </c:pt>
                <c:pt idx="3">
                  <c:v>7月</c:v>
                </c:pt>
                <c:pt idx="4">
                  <c:v>8月</c:v>
                </c:pt>
                <c:pt idx="5">
                  <c:v>9月</c:v>
                </c:pt>
                <c:pt idx="6">
                  <c:v>10月</c:v>
                </c:pt>
                <c:pt idx="7">
                  <c:v>11月</c:v>
                </c:pt>
                <c:pt idx="8">
                  <c:v>12月</c:v>
                </c:pt>
                <c:pt idx="9">
                  <c:v>1月</c:v>
                </c:pt>
                <c:pt idx="10">
                  <c:v>2月</c:v>
                </c:pt>
                <c:pt idx="11">
                  <c:v>3月</c:v>
                </c:pt>
                <c:pt idx="12">
                  <c:v>4月</c:v>
                </c:pt>
              </c:strCache>
            </c:strRef>
          </c:cat>
          <c:val>
            <c:numRef>
              <c:f>Sheet3!$B$6:$N$6</c:f>
              <c:numCache>
                <c:formatCode>General</c:formatCode>
                <c:ptCount val="13"/>
                <c:pt idx="0">
                  <c:v>0.43769704018854649</c:v>
                </c:pt>
                <c:pt idx="1">
                  <c:v>0.47609071329769481</c:v>
                </c:pt>
                <c:pt idx="2">
                  <c:v>0.18794224991930886</c:v>
                </c:pt>
                <c:pt idx="3">
                  <c:v>0.29174390035429743</c:v>
                </c:pt>
                <c:pt idx="4">
                  <c:v>0.37240876746777918</c:v>
                </c:pt>
                <c:pt idx="5">
                  <c:v>0.50703577359845586</c:v>
                </c:pt>
                <c:pt idx="6">
                  <c:v>0.51930232063697934</c:v>
                </c:pt>
                <c:pt idx="7">
                  <c:v>0.56146417691192863</c:v>
                </c:pt>
                <c:pt idx="8">
                  <c:v>0.47455084231648703</c:v>
                </c:pt>
                <c:pt idx="9">
                  <c:v>0.15253229992333828</c:v>
                </c:pt>
                <c:pt idx="10">
                  <c:v>1.1847030695293066</c:v>
                </c:pt>
                <c:pt idx="11">
                  <c:v>0.73897921216533202</c:v>
                </c:pt>
                <c:pt idx="12">
                  <c:v>0.40016484335319369</c:v>
                </c:pt>
              </c:numCache>
            </c:numRef>
          </c:val>
          <c:smooth val="0"/>
        </c:ser>
        <c:dLbls>
          <c:showLegendKey val="0"/>
          <c:showVal val="0"/>
          <c:showCatName val="0"/>
          <c:showSerName val="0"/>
          <c:showPercent val="0"/>
          <c:showBubbleSize val="0"/>
        </c:dLbls>
        <c:marker val="1"/>
        <c:smooth val="0"/>
        <c:axId val="1650646240"/>
        <c:axId val="1650647872"/>
      </c:lineChart>
      <c:catAx>
        <c:axId val="598584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1650645696"/>
        <c:crosses val="autoZero"/>
        <c:auto val="1"/>
        <c:lblAlgn val="ctr"/>
        <c:lblOffset val="100"/>
        <c:noMultiLvlLbl val="0"/>
      </c:catAx>
      <c:valAx>
        <c:axId val="1650645696"/>
        <c:scaling>
          <c:orientation val="minMax"/>
          <c:min val="0"/>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598584992"/>
        <c:crosses val="autoZero"/>
        <c:crossBetween val="between"/>
      </c:valAx>
      <c:valAx>
        <c:axId val="1650647872"/>
        <c:scaling>
          <c:orientation val="minMax"/>
          <c:max val="2"/>
          <c:min val="-3"/>
        </c:scaling>
        <c:delete val="0"/>
        <c:axPos val="r"/>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crossAx val="1650646240"/>
        <c:crosses val="max"/>
        <c:crossBetween val="between"/>
      </c:valAx>
      <c:catAx>
        <c:axId val="1650646240"/>
        <c:scaling>
          <c:orientation val="minMax"/>
        </c:scaling>
        <c:delete val="1"/>
        <c:axPos val="b"/>
        <c:numFmt formatCode="General" sourceLinked="1"/>
        <c:majorTickMark val="out"/>
        <c:minorTickMark val="none"/>
        <c:tickLblPos val="none"/>
        <c:crossAx val="1650647872"/>
        <c:crosses val="autoZero"/>
        <c:auto val="1"/>
        <c:lblAlgn val="ctr"/>
        <c:lblOffset val="100"/>
        <c:noMultiLvlLbl val="0"/>
      </c:catAx>
      <c:spPr>
        <a:noFill/>
        <a:ln>
          <a:noFill/>
        </a:ln>
        <a:effectLst/>
      </c:spPr>
    </c:plotArea>
    <c:legend>
      <c:legendPos val="t"/>
      <c:layout>
        <c:manualLayout>
          <c:xMode val="edge"/>
          <c:yMode val="edge"/>
          <c:x val="0.24426690785557639"/>
          <c:y val="0"/>
          <c:w val="0.5800665300267972"/>
          <c:h val="6.059155469705426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legend>
    <c:plotVisOnly val="1"/>
    <c:dispBlanksAs val="gap"/>
    <c:showDLblsOverMax val="0"/>
  </c:chart>
  <c:spPr>
    <a:noFill/>
    <a:ln>
      <a:solidFill>
        <a:schemeClr val="bg1"/>
      </a:solidFill>
    </a:ln>
    <a:effectLst/>
  </c:spPr>
  <c:txPr>
    <a:bodyPr/>
    <a:lstStyle/>
    <a:p>
      <a:pPr>
        <a:defRPr sz="100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7942854948425159"/>
          <c:y val="6.1563398561390016E-2"/>
          <c:w val="0.461366244061857"/>
          <c:h val="0.86264653273120062"/>
        </c:manualLayout>
      </c:layout>
      <c:barChart>
        <c:barDir val="bar"/>
        <c:grouping val="clustered"/>
        <c:varyColors val="0"/>
        <c:ser>
          <c:idx val="0"/>
          <c:order val="0"/>
          <c:tx>
            <c:strRef>
              <c:f>Sheet1!$B$1</c:f>
              <c:strCache>
                <c:ptCount val="1"/>
                <c:pt idx="0">
                  <c:v>单月</c:v>
                </c:pt>
              </c:strCache>
            </c:strRef>
          </c:tx>
          <c:spPr>
            <a:solidFill>
              <a:srgbClr val="94B7F2"/>
            </a:solidFill>
            <a:ln>
              <a:noFill/>
              <a:prstDash val="solid"/>
            </a:ln>
          </c:spPr>
          <c:invertIfNegative val="0"/>
          <c:dLbls>
            <c:dLbl>
              <c:idx val="0"/>
              <c:layout>
                <c:manualLayout>
                  <c:x val="-1.0617473103912149E-3"/>
                  <c:y val="-2.9372461789310246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0520118427781307E-2"/>
                  <c:y val="2.9399551993601228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numFmt formatCode="#,##0_);[Red]\(#,##0\)" sourceLinked="0"/>
            <c:spPr>
              <a:noFill/>
              <a:ln>
                <a:noFill/>
              </a:ln>
              <a:effectLst/>
            </c:sp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Sheet1!$A$2:$A$11</c:f>
              <c:strCache>
                <c:ptCount val="10"/>
                <c:pt idx="0">
                  <c:v>比亚迪</c:v>
                </c:pt>
                <c:pt idx="1">
                  <c:v>吉利汽车</c:v>
                </c:pt>
                <c:pt idx="2">
                  <c:v>上汽通用五菱</c:v>
                </c:pt>
                <c:pt idx="3">
                  <c:v>小鹏汽车</c:v>
                </c:pt>
                <c:pt idx="4">
                  <c:v>特斯拉(中国)</c:v>
                </c:pt>
                <c:pt idx="5">
                  <c:v>小米汽车</c:v>
                </c:pt>
                <c:pt idx="6">
                  <c:v>零跑汽车</c:v>
                </c:pt>
                <c:pt idx="7">
                  <c:v>蔚来汽车</c:v>
                </c:pt>
                <c:pt idx="8">
                  <c:v>广汽埃安</c:v>
                </c:pt>
                <c:pt idx="9">
                  <c:v>长安汽车</c:v>
                </c:pt>
              </c:strCache>
            </c:strRef>
          </c:cat>
          <c:val>
            <c:numRef>
              <c:f>Sheet1!$B$2:$B$11</c:f>
              <c:numCache>
                <c:formatCode>General</c:formatCode>
                <c:ptCount val="10"/>
                <c:pt idx="0">
                  <c:v>120804</c:v>
                </c:pt>
                <c:pt idx="1">
                  <c:v>58951</c:v>
                </c:pt>
                <c:pt idx="2">
                  <c:v>50690</c:v>
                </c:pt>
                <c:pt idx="3">
                  <c:v>30361</c:v>
                </c:pt>
                <c:pt idx="4">
                  <c:v>29440</c:v>
                </c:pt>
                <c:pt idx="5">
                  <c:v>28516</c:v>
                </c:pt>
                <c:pt idx="6">
                  <c:v>26315</c:v>
                </c:pt>
                <c:pt idx="7">
                  <c:v>24932</c:v>
                </c:pt>
                <c:pt idx="8">
                  <c:v>24469</c:v>
                </c:pt>
                <c:pt idx="9">
                  <c:v>15960</c:v>
                </c:pt>
              </c:numCache>
            </c:numRef>
          </c:val>
          <c:extLst xmlns:c16r2="http://schemas.microsoft.com/office/drawing/2015/06/chart">
            <c:ext xmlns:c16="http://schemas.microsoft.com/office/drawing/2014/chart" uri="{C3380CC4-5D6E-409C-BE32-E72D297353CC}">
              <c16:uniqueId val="{00000002-F9EE-471C-BA1E-3F7B8C29822C}"/>
            </c:ext>
          </c:extLst>
        </c:ser>
        <c:dLbls>
          <c:showLegendKey val="0"/>
          <c:showVal val="0"/>
          <c:showCatName val="0"/>
          <c:showSerName val="0"/>
          <c:showPercent val="0"/>
          <c:showBubbleSize val="0"/>
        </c:dLbls>
        <c:gapWidth val="150"/>
        <c:axId val="750455664"/>
        <c:axId val="1650646784"/>
      </c:barChart>
      <c:valAx>
        <c:axId val="1650646784"/>
        <c:scaling>
          <c:orientation val="minMax"/>
          <c:max val="180000"/>
          <c:min val="0"/>
        </c:scaling>
        <c:delete val="0"/>
        <c:axPos val="b"/>
        <c:numFmt formatCode="General" sourceLinked="1"/>
        <c:majorTickMark val="out"/>
        <c:minorTickMark val="none"/>
        <c:tickLblPos val="none"/>
        <c:spPr>
          <a:ln>
            <a:noFill/>
          </a:ln>
        </c:spPr>
        <c:crossAx val="750455664"/>
        <c:crosses val="max"/>
        <c:crossBetween val="between"/>
      </c:valAx>
      <c:catAx>
        <c:axId val="750455664"/>
        <c:scaling>
          <c:orientation val="maxMin"/>
        </c:scaling>
        <c:delete val="0"/>
        <c:axPos val="l"/>
        <c:numFmt formatCode="General" sourceLinked="0"/>
        <c:majorTickMark val="out"/>
        <c:minorTickMark val="none"/>
        <c:tickLblPos val="nextTo"/>
        <c:crossAx val="1650646784"/>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798346360931939"/>
          <c:y val="2.6659210933017236E-2"/>
          <c:w val="0.46649301028350804"/>
          <c:h val="0.9628360273410691"/>
        </c:manualLayout>
      </c:layout>
      <c:barChart>
        <c:barDir val="bar"/>
        <c:grouping val="clustered"/>
        <c:varyColors val="0"/>
        <c:ser>
          <c:idx val="0"/>
          <c:order val="0"/>
          <c:tx>
            <c:strRef>
              <c:f>Sheet1!$B$1</c:f>
              <c:strCache>
                <c:ptCount val="1"/>
                <c:pt idx="0">
                  <c:v>累计</c:v>
                </c:pt>
              </c:strCache>
            </c:strRef>
          </c:tx>
          <c:spPr>
            <a:solidFill>
              <a:srgbClr val="94B7F2"/>
            </a:solidFill>
            <a:ln>
              <a:noFill/>
              <a:prstDash val="solid"/>
            </a:ln>
          </c:spPr>
          <c:invertIfNegative val="0"/>
          <c:dLbls>
            <c:numFmt formatCode="#,##0_);[Red]\(#,##0\)" sourceLinked="0"/>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1"/>
              </c:ext>
            </c:extLst>
          </c:dLbls>
          <c:cat>
            <c:strRef>
              <c:f>Sheet1!$A$2:$A$11</c:f>
              <c:strCache>
                <c:ptCount val="10"/>
                <c:pt idx="0">
                  <c:v>比亚迪</c:v>
                </c:pt>
                <c:pt idx="1">
                  <c:v>上汽通用五菱</c:v>
                </c:pt>
                <c:pt idx="2">
                  <c:v>吉利汽车</c:v>
                </c:pt>
                <c:pt idx="3">
                  <c:v>特斯拉(中国)</c:v>
                </c:pt>
                <c:pt idx="4">
                  <c:v>小鹏汽车</c:v>
                </c:pt>
                <c:pt idx="5">
                  <c:v>小米汽车</c:v>
                </c:pt>
                <c:pt idx="6">
                  <c:v>广汽埃安</c:v>
                </c:pt>
                <c:pt idx="7">
                  <c:v>零跑汽车</c:v>
                </c:pt>
                <c:pt idx="8">
                  <c:v>蔚来汽车</c:v>
                </c:pt>
                <c:pt idx="9">
                  <c:v>长安汽车</c:v>
                </c:pt>
              </c:strCache>
            </c:strRef>
          </c:cat>
          <c:val>
            <c:numRef>
              <c:f>Sheet1!$B$2:$B$11</c:f>
              <c:numCache>
                <c:formatCode>General</c:formatCode>
                <c:ptCount val="10"/>
                <c:pt idx="0">
                  <c:v>399410</c:v>
                </c:pt>
                <c:pt idx="1">
                  <c:v>200317</c:v>
                </c:pt>
                <c:pt idx="2">
                  <c:v>200060</c:v>
                </c:pt>
                <c:pt idx="3">
                  <c:v>164390</c:v>
                </c:pt>
                <c:pt idx="4">
                  <c:v>120163</c:v>
                </c:pt>
                <c:pt idx="5">
                  <c:v>104519</c:v>
                </c:pt>
                <c:pt idx="6">
                  <c:v>94177</c:v>
                </c:pt>
                <c:pt idx="7">
                  <c:v>80216</c:v>
                </c:pt>
                <c:pt idx="8">
                  <c:v>69455</c:v>
                </c:pt>
                <c:pt idx="9">
                  <c:v>58610</c:v>
                </c:pt>
              </c:numCache>
            </c:numRef>
          </c:val>
          <c:extLst xmlns:c16r2="http://schemas.microsoft.com/office/drawing/2015/06/chart">
            <c:ext xmlns:c16="http://schemas.microsoft.com/office/drawing/2014/chart" uri="{C3380CC4-5D6E-409C-BE32-E72D297353CC}">
              <c16:uniqueId val="{00000002-7187-4EC4-95B3-58A5BFAEAB6B}"/>
            </c:ext>
          </c:extLst>
        </c:ser>
        <c:dLbls>
          <c:dLblPos val="outEnd"/>
          <c:showLegendKey val="0"/>
          <c:showVal val="1"/>
          <c:showCatName val="0"/>
          <c:showSerName val="0"/>
          <c:showPercent val="0"/>
          <c:showBubbleSize val="0"/>
        </c:dLbls>
        <c:gapWidth val="150"/>
        <c:axId val="750453488"/>
        <c:axId val="750452944"/>
      </c:barChart>
      <c:valAx>
        <c:axId val="750452944"/>
        <c:scaling>
          <c:orientation val="minMax"/>
        </c:scaling>
        <c:delete val="0"/>
        <c:axPos val="b"/>
        <c:numFmt formatCode="General" sourceLinked="1"/>
        <c:majorTickMark val="out"/>
        <c:minorTickMark val="none"/>
        <c:tickLblPos val="none"/>
        <c:spPr>
          <a:ln>
            <a:noFill/>
          </a:ln>
        </c:spPr>
        <c:crossAx val="750453488"/>
        <c:crosses val="max"/>
        <c:crossBetween val="between"/>
      </c:valAx>
      <c:catAx>
        <c:axId val="750453488"/>
        <c:scaling>
          <c:orientation val="maxMin"/>
        </c:scaling>
        <c:delete val="0"/>
        <c:axPos val="l"/>
        <c:numFmt formatCode="General" sourceLinked="0"/>
        <c:majorTickMark val="out"/>
        <c:minorTickMark val="none"/>
        <c:tickLblPos val="nextTo"/>
        <c:crossAx val="750452944"/>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defRPr>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099" cy="498693"/>
          </a:xfrm>
          <a:prstGeom prst="rect">
            <a:avLst/>
          </a:prstGeom>
        </p:spPr>
        <p:txBody>
          <a:bodyPr vert="horz" lIns="91440" tIns="45720" rIns="91440" bIns="45720" rtlCol="0"/>
          <a:lstStyle>
            <a:lvl1pPr algn="l" eaLnBrk="1" hangingPunct="1">
              <a:spcBef>
                <a:spcPts val="0"/>
              </a:spcBef>
              <a:spcAft>
                <a:spcPts val="0"/>
              </a:spcAft>
              <a:defRPr sz="1200">
                <a:latin typeface="Open Sans" panose="020B0606030504020204" pitchFamily="34" charset="0"/>
                <a:ea typeface="思源宋体 CN SemiBold" panose="02020600000000000000" pitchFamily="18" charset="-122"/>
              </a:defRPr>
            </a:lvl1pPr>
          </a:lstStyle>
          <a:p>
            <a:pPr>
              <a:defRPr/>
            </a:pPr>
            <a:endParaRPr lang="zh-CN" altLang="en-US" dirty="0"/>
          </a:p>
        </p:txBody>
      </p:sp>
      <p:sp>
        <p:nvSpPr>
          <p:cNvPr id="3" name="日期占位符 2"/>
          <p:cNvSpPr>
            <a:spLocks noGrp="1"/>
          </p:cNvSpPr>
          <p:nvPr>
            <p:ph type="dt" idx="1"/>
          </p:nvPr>
        </p:nvSpPr>
        <p:spPr>
          <a:xfrm>
            <a:off x="3854939" y="0"/>
            <a:ext cx="2949099" cy="498693"/>
          </a:xfrm>
          <a:prstGeom prst="rect">
            <a:avLst/>
          </a:prstGeom>
        </p:spPr>
        <p:txBody>
          <a:bodyPr vert="horz" lIns="91440" tIns="45720" rIns="91440" bIns="45720" rtlCol="0"/>
          <a:lstStyle>
            <a:lvl1pPr algn="r" eaLnBrk="1" hangingPunct="1">
              <a:spcBef>
                <a:spcPts val="0"/>
              </a:spcBef>
              <a:spcAft>
                <a:spcPts val="0"/>
              </a:spcAft>
              <a:defRPr sz="1200">
                <a:latin typeface="Open Sans" panose="020B0606030504020204" pitchFamily="34" charset="0"/>
                <a:ea typeface="思源宋体 CN SemiBold" panose="02020600000000000000" pitchFamily="18" charset="-122"/>
              </a:defRPr>
            </a:lvl1pPr>
          </a:lstStyle>
          <a:p>
            <a:pPr>
              <a:defRPr/>
            </a:pPr>
            <a:fld id="{B4637A83-A11C-4598-84DB-E7CE2F976182}" type="datetimeFigureOut">
              <a:rPr lang="zh-CN" altLang="en-US" smtClean="0"/>
              <a:pPr>
                <a:defRPr/>
              </a:pPr>
              <a:t>2025/5/29</a:t>
            </a:fld>
            <a:endParaRPr lang="zh-CN" altLang="en-US" dirty="0"/>
          </a:p>
        </p:txBody>
      </p:sp>
      <p:sp>
        <p:nvSpPr>
          <p:cNvPr id="4" name="幻灯片图像占位符 3"/>
          <p:cNvSpPr>
            <a:spLocks noGrp="1" noRot="1" noChangeAspect="1"/>
          </p:cNvSpPr>
          <p:nvPr>
            <p:ph type="sldImg" idx="2"/>
          </p:nvPr>
        </p:nvSpPr>
        <p:spPr>
          <a:xfrm>
            <a:off x="422275" y="1243013"/>
            <a:ext cx="5961063" cy="3354387"/>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0562" y="4783307"/>
            <a:ext cx="5444490" cy="3913614"/>
          </a:xfrm>
          <a:prstGeom prst="rect">
            <a:avLst/>
          </a:prstGeom>
        </p:spPr>
        <p:txBody>
          <a:bodyPr vert="horz" lIns="91440" tIns="45720" rIns="91440" bIns="45720" rtlCol="0"/>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0" y="9440647"/>
            <a:ext cx="2949099" cy="498692"/>
          </a:xfrm>
          <a:prstGeom prst="rect">
            <a:avLst/>
          </a:prstGeom>
        </p:spPr>
        <p:txBody>
          <a:bodyPr vert="horz" lIns="91440" tIns="45720" rIns="91440" bIns="45720" rtlCol="0" anchor="b"/>
          <a:lstStyle>
            <a:lvl1pPr algn="l" eaLnBrk="1" hangingPunct="1">
              <a:spcBef>
                <a:spcPts val="0"/>
              </a:spcBef>
              <a:spcAft>
                <a:spcPts val="0"/>
              </a:spcAft>
              <a:defRPr sz="1200">
                <a:latin typeface="Open Sans" panose="020B0606030504020204" pitchFamily="34" charset="0"/>
                <a:ea typeface="思源宋体 CN SemiBold" panose="02020600000000000000" pitchFamily="18" charset="-122"/>
              </a:defRPr>
            </a:lvl1pPr>
          </a:lstStyle>
          <a:p>
            <a:pPr>
              <a:defRPr/>
            </a:pPr>
            <a:endParaRPr lang="zh-CN" altLang="en-US" dirty="0"/>
          </a:p>
        </p:txBody>
      </p:sp>
      <p:sp>
        <p:nvSpPr>
          <p:cNvPr id="7" name="灯片编号占位符 6"/>
          <p:cNvSpPr>
            <a:spLocks noGrp="1"/>
          </p:cNvSpPr>
          <p:nvPr>
            <p:ph type="sldNum" sz="quarter" idx="5"/>
          </p:nvPr>
        </p:nvSpPr>
        <p:spPr>
          <a:xfrm>
            <a:off x="3854939" y="9440647"/>
            <a:ext cx="2949099" cy="498692"/>
          </a:xfrm>
          <a:prstGeom prst="rect">
            <a:avLst/>
          </a:prstGeom>
        </p:spPr>
        <p:txBody>
          <a:bodyPr vert="horz" lIns="91440" tIns="45720" rIns="91440" bIns="45720" rtlCol="0" anchor="b"/>
          <a:lstStyle>
            <a:lvl1pPr algn="r" eaLnBrk="1" hangingPunct="1">
              <a:spcBef>
                <a:spcPts val="0"/>
              </a:spcBef>
              <a:spcAft>
                <a:spcPts val="0"/>
              </a:spcAft>
              <a:defRPr sz="1200">
                <a:latin typeface="Open Sans" panose="020B0606030504020204" pitchFamily="34" charset="0"/>
                <a:ea typeface="思源宋体 CN SemiBold" panose="02020600000000000000" pitchFamily="18" charset="-122"/>
              </a:defRPr>
            </a:lvl1pPr>
          </a:lstStyle>
          <a:p>
            <a:pPr>
              <a:defRPr/>
            </a:pPr>
            <a:fld id="{E7AA1453-1F50-4508-A755-05CDBE78CDDB}" type="slidenum">
              <a:rPr lang="zh-CN" altLang="en-US" smtClean="0"/>
              <a:pPr>
                <a:defRPr/>
              </a:pPr>
              <a:t>‹#›</a:t>
            </a:fld>
            <a:endParaRPr lang="zh-CN" altLang="en-US" dirty="0"/>
          </a:p>
        </p:txBody>
      </p:sp>
    </p:spTree>
    <p:extLst>
      <p:ext uri="{BB962C8B-B14F-4D97-AF65-F5344CB8AC3E}">
        <p14:creationId xmlns:p14="http://schemas.microsoft.com/office/powerpoint/2010/main" val="35400614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Open Sans" panose="020B0606030504020204" pitchFamily="34" charset="0"/>
        <a:ea typeface="思源宋体 CN SemiBold" panose="02020600000000000000" pitchFamily="18" charset="-122"/>
        <a:cs typeface="+mn-cs"/>
      </a:defRPr>
    </a:lvl1pPr>
    <a:lvl2pPr marL="457200" algn="l" rtl="0" eaLnBrk="0" fontAlgn="base" hangingPunct="0">
      <a:spcBef>
        <a:spcPct val="30000"/>
      </a:spcBef>
      <a:spcAft>
        <a:spcPct val="0"/>
      </a:spcAft>
      <a:defRPr sz="1200" kern="1200">
        <a:solidFill>
          <a:schemeClr val="tx1"/>
        </a:solidFill>
        <a:latin typeface="Open Sans" panose="020B0606030504020204" pitchFamily="34" charset="0"/>
        <a:ea typeface="思源宋体 CN SemiBold" panose="02020600000000000000" pitchFamily="18" charset="-122"/>
        <a:cs typeface="+mn-cs"/>
      </a:defRPr>
    </a:lvl2pPr>
    <a:lvl3pPr marL="914400" algn="l" rtl="0" eaLnBrk="0" fontAlgn="base" hangingPunct="0">
      <a:spcBef>
        <a:spcPct val="30000"/>
      </a:spcBef>
      <a:spcAft>
        <a:spcPct val="0"/>
      </a:spcAft>
      <a:defRPr sz="1200" kern="1200">
        <a:solidFill>
          <a:schemeClr val="tx1"/>
        </a:solidFill>
        <a:latin typeface="Open Sans" panose="020B0606030504020204" pitchFamily="34" charset="0"/>
        <a:ea typeface="思源宋体 CN SemiBold" panose="02020600000000000000" pitchFamily="18" charset="-122"/>
        <a:cs typeface="+mn-cs"/>
      </a:defRPr>
    </a:lvl3pPr>
    <a:lvl4pPr marL="1371600" algn="l" rtl="0" eaLnBrk="0" fontAlgn="base" hangingPunct="0">
      <a:spcBef>
        <a:spcPct val="30000"/>
      </a:spcBef>
      <a:spcAft>
        <a:spcPct val="0"/>
      </a:spcAft>
      <a:defRPr sz="1200" kern="1200">
        <a:solidFill>
          <a:schemeClr val="tx1"/>
        </a:solidFill>
        <a:latin typeface="Open Sans" panose="020B0606030504020204" pitchFamily="34" charset="0"/>
        <a:ea typeface="思源宋体 CN SemiBold" panose="02020600000000000000" pitchFamily="18" charset="-122"/>
        <a:cs typeface="+mn-cs"/>
      </a:defRPr>
    </a:lvl4pPr>
    <a:lvl5pPr marL="1828800" algn="l" rtl="0" eaLnBrk="0" fontAlgn="base" hangingPunct="0">
      <a:spcBef>
        <a:spcPct val="30000"/>
      </a:spcBef>
      <a:spcAft>
        <a:spcPct val="0"/>
      </a:spcAft>
      <a:defRPr sz="1200" kern="1200">
        <a:solidFill>
          <a:schemeClr val="tx1"/>
        </a:solidFill>
        <a:latin typeface="Open Sans" panose="020B0606030504020204" pitchFamily="34" charset="0"/>
        <a:ea typeface="思源宋体 CN SemiBold" panose="02020600000000000000"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a:t>
            </a:fld>
            <a:endParaRPr lang="zh-CN" altLang="en-US"/>
          </a:p>
        </p:txBody>
      </p:sp>
    </p:spTree>
    <p:extLst>
      <p:ext uri="{BB962C8B-B14F-4D97-AF65-F5344CB8AC3E}">
        <p14:creationId xmlns:p14="http://schemas.microsoft.com/office/powerpoint/2010/main" val="1920426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10</a:t>
            </a:fld>
            <a:endParaRPr lang="zh-CN" altLang="en-US" dirty="0"/>
          </a:p>
        </p:txBody>
      </p:sp>
    </p:spTree>
    <p:extLst>
      <p:ext uri="{BB962C8B-B14F-4D97-AF65-F5344CB8AC3E}">
        <p14:creationId xmlns:p14="http://schemas.microsoft.com/office/powerpoint/2010/main" val="34784256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11</a:t>
            </a:fld>
            <a:endParaRPr lang="zh-CN" altLang="en-US" dirty="0"/>
          </a:p>
        </p:txBody>
      </p:sp>
    </p:spTree>
    <p:extLst>
      <p:ext uri="{BB962C8B-B14F-4D97-AF65-F5344CB8AC3E}">
        <p14:creationId xmlns:p14="http://schemas.microsoft.com/office/powerpoint/2010/main" val="42433262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12</a:t>
            </a:fld>
            <a:endParaRPr lang="zh-CN" altLang="en-US" dirty="0"/>
          </a:p>
        </p:txBody>
      </p:sp>
    </p:spTree>
    <p:extLst>
      <p:ext uri="{BB962C8B-B14F-4D97-AF65-F5344CB8AC3E}">
        <p14:creationId xmlns:p14="http://schemas.microsoft.com/office/powerpoint/2010/main" val="12870489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13</a:t>
            </a:fld>
            <a:endParaRPr lang="zh-CN" altLang="en-US" dirty="0"/>
          </a:p>
        </p:txBody>
      </p:sp>
    </p:spTree>
    <p:extLst>
      <p:ext uri="{BB962C8B-B14F-4D97-AF65-F5344CB8AC3E}">
        <p14:creationId xmlns:p14="http://schemas.microsoft.com/office/powerpoint/2010/main" val="2607217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14</a:t>
            </a:fld>
            <a:endParaRPr lang="zh-CN" altLang="en-US" dirty="0"/>
          </a:p>
        </p:txBody>
      </p:sp>
    </p:spTree>
    <p:extLst>
      <p:ext uri="{BB962C8B-B14F-4D97-AF65-F5344CB8AC3E}">
        <p14:creationId xmlns:p14="http://schemas.microsoft.com/office/powerpoint/2010/main" val="693997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15</a:t>
            </a:fld>
            <a:endParaRPr lang="zh-CN" altLang="en-US" dirty="0"/>
          </a:p>
        </p:txBody>
      </p:sp>
    </p:spTree>
    <p:extLst>
      <p:ext uri="{BB962C8B-B14F-4D97-AF65-F5344CB8AC3E}">
        <p14:creationId xmlns:p14="http://schemas.microsoft.com/office/powerpoint/2010/main" val="876133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16</a:t>
            </a:fld>
            <a:endParaRPr lang="zh-CN" altLang="en-US" dirty="0"/>
          </a:p>
        </p:txBody>
      </p:sp>
    </p:spTree>
    <p:extLst>
      <p:ext uri="{BB962C8B-B14F-4D97-AF65-F5344CB8AC3E}">
        <p14:creationId xmlns:p14="http://schemas.microsoft.com/office/powerpoint/2010/main" val="24498109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17</a:t>
            </a:fld>
            <a:endParaRPr lang="zh-CN" altLang="en-US" dirty="0"/>
          </a:p>
        </p:txBody>
      </p:sp>
    </p:spTree>
    <p:extLst>
      <p:ext uri="{BB962C8B-B14F-4D97-AF65-F5344CB8AC3E}">
        <p14:creationId xmlns:p14="http://schemas.microsoft.com/office/powerpoint/2010/main" val="41156622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18</a:t>
            </a:fld>
            <a:endParaRPr lang="zh-CN" altLang="en-US" dirty="0"/>
          </a:p>
        </p:txBody>
      </p:sp>
    </p:spTree>
    <p:extLst>
      <p:ext uri="{BB962C8B-B14F-4D97-AF65-F5344CB8AC3E}">
        <p14:creationId xmlns:p14="http://schemas.microsoft.com/office/powerpoint/2010/main" val="39140848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19</a:t>
            </a:fld>
            <a:endParaRPr lang="zh-CN" altLang="en-US" dirty="0"/>
          </a:p>
        </p:txBody>
      </p:sp>
    </p:spTree>
    <p:extLst>
      <p:ext uri="{BB962C8B-B14F-4D97-AF65-F5344CB8AC3E}">
        <p14:creationId xmlns:p14="http://schemas.microsoft.com/office/powerpoint/2010/main" val="2651582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a:t>
            </a:fld>
            <a:endParaRPr lang="zh-CN" altLang="en-US"/>
          </a:p>
        </p:txBody>
      </p:sp>
    </p:spTree>
    <p:extLst>
      <p:ext uri="{BB962C8B-B14F-4D97-AF65-F5344CB8AC3E}">
        <p14:creationId xmlns:p14="http://schemas.microsoft.com/office/powerpoint/2010/main" val="18135021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20</a:t>
            </a:fld>
            <a:endParaRPr lang="zh-CN" altLang="en-US" dirty="0"/>
          </a:p>
        </p:txBody>
      </p:sp>
    </p:spTree>
    <p:extLst>
      <p:ext uri="{BB962C8B-B14F-4D97-AF65-F5344CB8AC3E}">
        <p14:creationId xmlns:p14="http://schemas.microsoft.com/office/powerpoint/2010/main" val="2652497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21</a:t>
            </a:fld>
            <a:endParaRPr lang="zh-CN" altLang="en-US" dirty="0"/>
          </a:p>
        </p:txBody>
      </p:sp>
    </p:spTree>
    <p:extLst>
      <p:ext uri="{BB962C8B-B14F-4D97-AF65-F5344CB8AC3E}">
        <p14:creationId xmlns:p14="http://schemas.microsoft.com/office/powerpoint/2010/main" val="39143048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22</a:t>
            </a:fld>
            <a:endParaRPr lang="zh-CN" altLang="en-US" dirty="0"/>
          </a:p>
        </p:txBody>
      </p:sp>
    </p:spTree>
    <p:extLst>
      <p:ext uri="{BB962C8B-B14F-4D97-AF65-F5344CB8AC3E}">
        <p14:creationId xmlns:p14="http://schemas.microsoft.com/office/powerpoint/2010/main" val="3194275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23</a:t>
            </a:fld>
            <a:endParaRPr lang="zh-CN" altLang="en-US" dirty="0"/>
          </a:p>
        </p:txBody>
      </p:sp>
    </p:spTree>
    <p:extLst>
      <p:ext uri="{BB962C8B-B14F-4D97-AF65-F5344CB8AC3E}">
        <p14:creationId xmlns:p14="http://schemas.microsoft.com/office/powerpoint/2010/main" val="8767425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24</a:t>
            </a:fld>
            <a:endParaRPr lang="zh-CN" altLang="en-US" dirty="0"/>
          </a:p>
        </p:txBody>
      </p:sp>
    </p:spTree>
    <p:extLst>
      <p:ext uri="{BB962C8B-B14F-4D97-AF65-F5344CB8AC3E}">
        <p14:creationId xmlns:p14="http://schemas.microsoft.com/office/powerpoint/2010/main" val="659960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25</a:t>
            </a:fld>
            <a:endParaRPr lang="zh-CN" altLang="en-US" dirty="0"/>
          </a:p>
        </p:txBody>
      </p:sp>
    </p:spTree>
    <p:extLst>
      <p:ext uri="{BB962C8B-B14F-4D97-AF65-F5344CB8AC3E}">
        <p14:creationId xmlns:p14="http://schemas.microsoft.com/office/powerpoint/2010/main" val="3340318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26</a:t>
            </a:fld>
            <a:endParaRPr lang="zh-CN" altLang="en-US" dirty="0"/>
          </a:p>
        </p:txBody>
      </p:sp>
    </p:spTree>
    <p:extLst>
      <p:ext uri="{BB962C8B-B14F-4D97-AF65-F5344CB8AC3E}">
        <p14:creationId xmlns:p14="http://schemas.microsoft.com/office/powerpoint/2010/main" val="36114423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27</a:t>
            </a:fld>
            <a:endParaRPr lang="zh-CN" altLang="en-US" dirty="0"/>
          </a:p>
        </p:txBody>
      </p:sp>
    </p:spTree>
    <p:extLst>
      <p:ext uri="{BB962C8B-B14F-4D97-AF65-F5344CB8AC3E}">
        <p14:creationId xmlns:p14="http://schemas.microsoft.com/office/powerpoint/2010/main" val="749085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3</a:t>
            </a:fld>
            <a:endParaRPr lang="zh-CN" altLang="en-US" dirty="0"/>
          </a:p>
        </p:txBody>
      </p:sp>
    </p:spTree>
    <p:extLst>
      <p:ext uri="{BB962C8B-B14F-4D97-AF65-F5344CB8AC3E}">
        <p14:creationId xmlns:p14="http://schemas.microsoft.com/office/powerpoint/2010/main" val="3076970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4</a:t>
            </a:fld>
            <a:endParaRPr lang="zh-CN" altLang="en-US" dirty="0"/>
          </a:p>
        </p:txBody>
      </p:sp>
    </p:spTree>
    <p:extLst>
      <p:ext uri="{BB962C8B-B14F-4D97-AF65-F5344CB8AC3E}">
        <p14:creationId xmlns:p14="http://schemas.microsoft.com/office/powerpoint/2010/main" val="2828322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5</a:t>
            </a:fld>
            <a:endParaRPr lang="zh-CN" altLang="en-US" dirty="0"/>
          </a:p>
        </p:txBody>
      </p:sp>
    </p:spTree>
    <p:extLst>
      <p:ext uri="{BB962C8B-B14F-4D97-AF65-F5344CB8AC3E}">
        <p14:creationId xmlns:p14="http://schemas.microsoft.com/office/powerpoint/2010/main" val="1091930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6</a:t>
            </a:fld>
            <a:endParaRPr lang="zh-CN" altLang="en-US" dirty="0"/>
          </a:p>
        </p:txBody>
      </p:sp>
    </p:spTree>
    <p:extLst>
      <p:ext uri="{BB962C8B-B14F-4D97-AF65-F5344CB8AC3E}">
        <p14:creationId xmlns:p14="http://schemas.microsoft.com/office/powerpoint/2010/main" val="3382146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7</a:t>
            </a:fld>
            <a:endParaRPr lang="zh-CN" altLang="en-US" dirty="0"/>
          </a:p>
        </p:txBody>
      </p:sp>
    </p:spTree>
    <p:extLst>
      <p:ext uri="{BB962C8B-B14F-4D97-AF65-F5344CB8AC3E}">
        <p14:creationId xmlns:p14="http://schemas.microsoft.com/office/powerpoint/2010/main" val="2301859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8</a:t>
            </a:fld>
            <a:endParaRPr lang="zh-CN" altLang="en-US" dirty="0"/>
          </a:p>
        </p:txBody>
      </p:sp>
    </p:spTree>
    <p:extLst>
      <p:ext uri="{BB962C8B-B14F-4D97-AF65-F5344CB8AC3E}">
        <p14:creationId xmlns:p14="http://schemas.microsoft.com/office/powerpoint/2010/main" val="3457161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9</a:t>
            </a:fld>
            <a:endParaRPr lang="zh-CN" altLang="en-US" dirty="0"/>
          </a:p>
        </p:txBody>
      </p:sp>
    </p:spTree>
    <p:extLst>
      <p:ext uri="{BB962C8B-B14F-4D97-AF65-F5344CB8AC3E}">
        <p14:creationId xmlns:p14="http://schemas.microsoft.com/office/powerpoint/2010/main" val="23857242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提案版封面">
    <p:spTree>
      <p:nvGrpSpPr>
        <p:cNvPr id="1" name=""/>
        <p:cNvGrpSpPr/>
        <p:nvPr/>
      </p:nvGrpSpPr>
      <p:grpSpPr>
        <a:xfrm>
          <a:off x="0" y="0"/>
          <a:ext cx="0" cy="0"/>
          <a:chOff x="0" y="0"/>
          <a:chExt cx="0" cy="0"/>
        </a:xfrm>
      </p:grpSpPr>
      <p:pic>
        <p:nvPicPr>
          <p:cNvPr id="7" name="image 30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pic>
        <p:nvPicPr>
          <p:cNvPr id="8" name="图片 7"/>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20473" y="472211"/>
            <a:ext cx="11119284" cy="5911581"/>
          </a:xfrm>
          <a:prstGeom prst="rect">
            <a:avLst/>
          </a:prstGeom>
        </p:spPr>
      </p:pic>
      <p:grpSp>
        <p:nvGrpSpPr>
          <p:cNvPr id="13" name="组合 12"/>
          <p:cNvGrpSpPr/>
          <p:nvPr userDrawn="1"/>
        </p:nvGrpSpPr>
        <p:grpSpPr>
          <a:xfrm>
            <a:off x="705347" y="739685"/>
            <a:ext cx="2038839" cy="499225"/>
            <a:chOff x="521061" y="791632"/>
            <a:chExt cx="2583407" cy="632567"/>
          </a:xfrm>
        </p:grpSpPr>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b="45537"/>
            <a:stretch/>
          </p:blipFill>
          <p:spPr>
            <a:xfrm>
              <a:off x="521061" y="791632"/>
              <a:ext cx="1393746" cy="632567"/>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t="62750"/>
            <a:stretch/>
          </p:blipFill>
          <p:spPr>
            <a:xfrm>
              <a:off x="1710722" y="895003"/>
              <a:ext cx="1393746" cy="432636"/>
            </a:xfrm>
            <a:prstGeom prst="rect">
              <a:avLst/>
            </a:prstGeom>
          </p:spPr>
        </p:pic>
      </p:grpSp>
    </p:spTree>
    <p:extLst>
      <p:ext uri="{BB962C8B-B14F-4D97-AF65-F5344CB8AC3E}">
        <p14:creationId xmlns:p14="http://schemas.microsoft.com/office/powerpoint/2010/main" val="26835001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页">
    <p:spTree>
      <p:nvGrpSpPr>
        <p:cNvPr id="1" name=""/>
        <p:cNvGrpSpPr/>
        <p:nvPr/>
      </p:nvGrpSpPr>
      <p:grpSpPr>
        <a:xfrm>
          <a:off x="0" y="0"/>
          <a:ext cx="0" cy="0"/>
          <a:chOff x="0" y="0"/>
          <a:chExt cx="0" cy="0"/>
        </a:xfrm>
      </p:grpSpPr>
      <p:pic>
        <p:nvPicPr>
          <p:cNvPr id="2" name="image 30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pic>
        <p:nvPicPr>
          <p:cNvPr id="3" name="图片 2">
            <a:extLst>
              <a:ext uri="{FF2B5EF4-FFF2-40B4-BE49-F238E27FC236}">
                <a16:creationId xmlns="" xmlns:a16="http://schemas.microsoft.com/office/drawing/2014/main" xmlns:p14="http://schemas.microsoft.com/office/powerpoint/2010/main" xmlns:a14="http://schemas.microsoft.com/office/drawing/2010/main" id="{427D273B-6508-054E-ABEC-10146E370EE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74325" y="486113"/>
            <a:ext cx="1088517" cy="306240"/>
          </a:xfrm>
          <a:prstGeom prst="rect">
            <a:avLst/>
          </a:prstGeom>
        </p:spPr>
      </p:pic>
    </p:spTree>
    <p:extLst>
      <p:ext uri="{BB962C8B-B14F-4D97-AF65-F5344CB8AC3E}">
        <p14:creationId xmlns:p14="http://schemas.microsoft.com/office/powerpoint/2010/main" val="26366203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无LOGO底版">
    <p:spTree>
      <p:nvGrpSpPr>
        <p:cNvPr id="1" name=""/>
        <p:cNvGrpSpPr/>
        <p:nvPr/>
      </p:nvGrpSpPr>
      <p:grpSpPr>
        <a:xfrm>
          <a:off x="0" y="0"/>
          <a:ext cx="0" cy="0"/>
          <a:chOff x="0" y="0"/>
          <a:chExt cx="0" cy="0"/>
        </a:xfrm>
      </p:grpSpPr>
      <p:pic>
        <p:nvPicPr>
          <p:cNvPr id="3" name="image 30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spTree>
    <p:extLst>
      <p:ext uri="{BB962C8B-B14F-4D97-AF65-F5344CB8AC3E}">
        <p14:creationId xmlns:p14="http://schemas.microsoft.com/office/powerpoint/2010/main" val="38357897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3" name="image 30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pic>
        <p:nvPicPr>
          <p:cNvPr id="4" name="图片 3">
            <a:extLst>
              <a:ext uri="{FF2B5EF4-FFF2-40B4-BE49-F238E27FC236}">
                <a16:creationId xmlns="" xmlns:a16="http://schemas.microsoft.com/office/drawing/2014/main" xmlns:p14="http://schemas.microsoft.com/office/powerpoint/2010/main" xmlns:a14="http://schemas.microsoft.com/office/drawing/2010/main" id="{73EEF79E-BAA0-8243-9CD9-CB970DA68A9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516" y="337859"/>
            <a:ext cx="1088517" cy="306240"/>
          </a:xfrm>
          <a:prstGeom prst="rect">
            <a:avLst/>
          </a:prstGeom>
        </p:spPr>
      </p:pic>
      <p:sp>
        <p:nvSpPr>
          <p:cNvPr id="8" name="灯片编号占位符 7"/>
          <p:cNvSpPr>
            <a:spLocks noGrp="1"/>
          </p:cNvSpPr>
          <p:nvPr>
            <p:ph type="sldNum" sz="quarter" idx="10"/>
          </p:nvPr>
        </p:nvSpPr>
        <p:spPr/>
        <p:txBody>
          <a:bodyPr/>
          <a:lstStyle/>
          <a:p>
            <a:fld id="{BC277FD2-16D7-4FD4-A965-9BD1B8CDE694}" type="slidenum">
              <a:rPr lang="zh-CN" altLang="en-US" smtClean="0"/>
              <a:pPr/>
              <a:t>‹#›</a:t>
            </a:fld>
            <a:endParaRPr lang="zh-CN" altLang="en-US"/>
          </a:p>
        </p:txBody>
      </p:sp>
    </p:spTree>
    <p:extLst>
      <p:ext uri="{BB962C8B-B14F-4D97-AF65-F5344CB8AC3E}">
        <p14:creationId xmlns:p14="http://schemas.microsoft.com/office/powerpoint/2010/main" val="18006645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a:xfrm>
            <a:off x="11750773" y="6597918"/>
            <a:ext cx="413852" cy="221110"/>
          </a:xfrm>
          <a:prstGeom prst="rect">
            <a:avLst/>
          </a:prstGeom>
        </p:spPr>
        <p:txBody>
          <a:bodyPr vert="horz" lIns="91440" tIns="45720" rIns="91440" bIns="45720" rtlCol="0" anchor="ctr"/>
          <a:lstStyle>
            <a:lvl1pPr algn="r">
              <a:defRPr sz="1100">
                <a:solidFill>
                  <a:schemeClr val="tx1">
                    <a:tint val="7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stStyle>
          <a:p>
            <a:fld id="{BC277FD2-16D7-4FD4-A965-9BD1B8CDE694}" type="slidenum">
              <a:rPr lang="zh-CN" altLang="en-US" smtClean="0"/>
              <a:pPr/>
              <a:t>‹#›</a:t>
            </a:fld>
            <a:endParaRPr lang="zh-CN" altLang="en-US"/>
          </a:p>
        </p:txBody>
      </p:sp>
    </p:spTree>
    <p:extLst>
      <p:ext uri="{BB962C8B-B14F-4D97-AF65-F5344CB8AC3E}">
        <p14:creationId xmlns:p14="http://schemas.microsoft.com/office/powerpoint/2010/main" val="2087919340"/>
      </p:ext>
    </p:extLst>
  </p:cSld>
  <p:clrMap bg1="lt1" tx1="dk1" bg2="lt2" tx2="dk2" accent1="accent1" accent2="accent2" accent3="accent3" accent4="accent4" accent5="accent5" accent6="accent6" hlink="hlink" folHlink="folHlink"/>
  <p:sldLayoutIdLst>
    <p:sldLayoutId id="2147483767" r:id="rId1"/>
    <p:sldLayoutId id="2147483770" r:id="rId2"/>
    <p:sldLayoutId id="2147483771" r:id="rId3"/>
    <p:sldLayoutId id="2147483772" r:id="rId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04038" y="382772"/>
            <a:ext cx="11493796" cy="6475228"/>
          </a:xfrm>
          <a:prstGeom prst="rect">
            <a:avLst/>
          </a:prstGeom>
        </p:spPr>
      </p:pic>
    </p:spTree>
    <p:extLst>
      <p:ext uri="{BB962C8B-B14F-4D97-AF65-F5344CB8AC3E}">
        <p14:creationId xmlns:p14="http://schemas.microsoft.com/office/powerpoint/2010/main" val="629241451"/>
      </p:ext>
    </p:extLst>
  </p:cSld>
  <p:clrMap bg1="lt1" tx1="dk1" bg2="lt2" tx2="dk2" accent1="accent1" accent2="accent2" accent3="accent3" accent4="accent4" accent5="accent5" accent6="accent6" hlink="hlink" folHlink="folHlink"/>
  <p:timing>
    <p:tnLst>
      <p:par>
        <p:cTn id="1" dur="indefinite" restart="never" nodeType="tmRoot"/>
      </p:par>
    </p:tnLst>
  </p:timing>
  <p:hf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04038" y="382772"/>
            <a:ext cx="11493796" cy="6475228"/>
          </a:xfrm>
          <a:prstGeom prst="rect">
            <a:avLst/>
          </a:prstGeom>
        </p:spPr>
      </p:pic>
    </p:spTree>
    <p:extLst>
      <p:ext uri="{BB962C8B-B14F-4D97-AF65-F5344CB8AC3E}">
        <p14:creationId xmlns:p14="http://schemas.microsoft.com/office/powerpoint/2010/main" val="4267566037"/>
      </p:ext>
    </p:extLst>
  </p:cSld>
  <p:clrMap bg1="dk1" tx1="lt1" bg2="dk2" tx2="lt2" accent1="accent1" accent2="accent2" accent3="accent3" accent4="accent4" accent5="accent5" accent6="accent6" hlink="hlink" folHlink="folHlink"/>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chart" Target="../charts/chart9.xml"/></Relationships>
</file>

<file path=ppt/slides/_rels/slide1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chart" Target="../charts/chart14.xml"/></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26" Type="http://schemas.openxmlformats.org/officeDocument/2006/relationships/image" Target="../media/image36.png"/><Relationship Id="rId3" Type="http://schemas.openxmlformats.org/officeDocument/2006/relationships/image" Target="../media/image13.jpe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jpeg"/><Relationship Id="rId25" Type="http://schemas.openxmlformats.org/officeDocument/2006/relationships/image" Target="../media/image35.jpeg"/><Relationship Id="rId2" Type="http://schemas.openxmlformats.org/officeDocument/2006/relationships/notesSlide" Target="../notesSlides/notesSlide16.xml"/><Relationship Id="rId16" Type="http://schemas.openxmlformats.org/officeDocument/2006/relationships/image" Target="../media/image26.png"/><Relationship Id="rId20" Type="http://schemas.openxmlformats.org/officeDocument/2006/relationships/image" Target="../media/image30.png"/><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jpeg"/><Relationship Id="rId24" Type="http://schemas.openxmlformats.org/officeDocument/2006/relationships/image" Target="../media/image34.pn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jpeg"/><Relationship Id="rId28" Type="http://schemas.openxmlformats.org/officeDocument/2006/relationships/image" Target="../media/image38.png"/><Relationship Id="rId10" Type="http://schemas.openxmlformats.org/officeDocument/2006/relationships/image" Target="../media/image20.png"/><Relationship Id="rId19" Type="http://schemas.openxmlformats.org/officeDocument/2006/relationships/image" Target="../media/image29.jpe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 Id="rId27" Type="http://schemas.openxmlformats.org/officeDocument/2006/relationships/image" Target="../media/image3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54.jpeg"/><Relationship Id="rId4" Type="http://schemas.openxmlformats.org/officeDocument/2006/relationships/image" Target="../media/image53.jpeg"/></Relationships>
</file>

<file path=ppt/slides/_rels/slide2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2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57.png"/><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60.jpeg"/><Relationship Id="rId4" Type="http://schemas.openxmlformats.org/officeDocument/2006/relationships/image" Target="../media/image59.jpeg"/></Relationships>
</file>

<file path=ppt/slides/_rels/slide27.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64.jpeg"/><Relationship Id="rId5" Type="http://schemas.openxmlformats.org/officeDocument/2006/relationships/image" Target="../media/image63.png"/><Relationship Id="rId4" Type="http://schemas.openxmlformats.org/officeDocument/2006/relationships/image" Target="../media/image62.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3"/>
          <p:cNvSpPr txBox="1">
            <a:spLocks/>
          </p:cNvSpPr>
          <p:nvPr>
            <p:custDataLst>
              <p:tags r:id="rId2"/>
            </p:custDataLst>
          </p:nvPr>
        </p:nvSpPr>
        <p:spPr bwMode="auto">
          <a:xfrm>
            <a:off x="664804" y="3118518"/>
            <a:ext cx="7866852" cy="1865126"/>
          </a:xfrm>
          <a:prstGeom prst="rect">
            <a:avLst/>
          </a:prstGeom>
          <a:noFill/>
          <a:ln w="38100">
            <a:noFill/>
          </a:ln>
          <a:extLst/>
        </p:spPr>
        <p:txBody>
          <a:bodyPr wrap="square" anchor="t">
            <a:spAutoFit/>
          </a:bodyPr>
          <a:lstStyle>
            <a:defPPr>
              <a:defRPr lang="zh-CN"/>
            </a:defPPr>
            <a:lvl1pPr>
              <a:lnSpc>
                <a:spcPct val="120000"/>
              </a:lnSpc>
              <a:defRPr sz="4000" spc="120">
                <a:solidFill>
                  <a:schemeClr val="tx1">
                    <a:lumMod val="95000"/>
                    <a:lumOff val="5000"/>
                  </a:schemeClr>
                </a:solidFill>
                <a:latin typeface="思源宋体 CN SemiBold" panose="02020600000000000000" pitchFamily="18" charset="-122"/>
                <a:ea typeface="思源宋体 CN SemiBold" panose="02020600000000000000" pitchFamily="18" charset="-122"/>
              </a:defRPr>
            </a:lvl1pPr>
          </a:lstStyle>
          <a:p>
            <a:r>
              <a:rPr lang="zh-CN" altLang="en-US" sz="4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新能源汽车</a:t>
            </a:r>
            <a:endParaRPr lang="en-US" altLang="zh-CN" sz="4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r>
              <a:rPr lang="zh-CN" altLang="en-US" sz="4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行业月报</a:t>
            </a:r>
          </a:p>
        </p:txBody>
      </p:sp>
      <p:sp>
        <p:nvSpPr>
          <p:cNvPr id="13" name="年月_封面"/>
          <p:cNvSpPr txBox="1"/>
          <p:nvPr/>
        </p:nvSpPr>
        <p:spPr>
          <a:xfrm>
            <a:off x="664804" y="5438973"/>
            <a:ext cx="2420416" cy="707886"/>
          </a:xfrm>
          <a:prstGeom prst="rect">
            <a:avLst/>
          </a:prstGeom>
          <a:noFill/>
        </p:spPr>
        <p:txBody>
          <a:bodyPr wrap="square" rtlCol="0">
            <a:spAutoFit/>
          </a:bodyPr>
          <a:lstStyle/>
          <a:p>
            <a:pPr algn="ctr"/>
            <a:r>
              <a:rPr lang="en-US" altLang="zh-CN" b="1" spc="30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b="1" spc="30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4000" b="1" spc="30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b="1" spc="30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endParaRPr lang="zh-CN" altLang="en-US" b="1" spc="3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cxnSp>
        <p:nvCxnSpPr>
          <p:cNvPr id="11" name="直接连接符 10"/>
          <p:cNvCxnSpPr/>
          <p:nvPr/>
        </p:nvCxnSpPr>
        <p:spPr>
          <a:xfrm>
            <a:off x="920148" y="5237179"/>
            <a:ext cx="392113" cy="0"/>
          </a:xfrm>
          <a:prstGeom prst="line">
            <a:avLst/>
          </a:prstGeom>
          <a:ln w="38100" cap="flat" cmpd="sng">
            <a:solidFill>
              <a:srgbClr val="B4B6F2"/>
            </a:solidFill>
            <a:prstDash val="solid"/>
            <a:round/>
            <a:headEnd type="none" w="med" len="med"/>
            <a:tailEnd type="none" w="med" len="med"/>
          </a:ln>
        </p:spPr>
      </p:cxnSp>
    </p:spTree>
    <p:custDataLst>
      <p:tags r:id="rId1"/>
    </p:custDataLst>
    <p:extLst>
      <p:ext uri="{BB962C8B-B14F-4D97-AF65-F5344CB8AC3E}">
        <p14:creationId xmlns:p14="http://schemas.microsoft.com/office/powerpoint/2010/main" val="3839852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6141" y="1923182"/>
            <a:ext cx="12034344" cy="4333992"/>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6" name="矩形 15"/>
          <p:cNvSpPr/>
          <p:nvPr/>
        </p:nvSpPr>
        <p:spPr>
          <a:xfrm>
            <a:off x="76141" y="2402949"/>
            <a:ext cx="12034344" cy="3948813"/>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9" name="Chart_纯电动分归属"/>
          <p:cNvGraphicFramePr>
            <a:graphicFrameLocks/>
          </p:cNvGraphicFramePr>
          <p:nvPr>
            <p:extLst>
              <p:ext uri="{D42A27DB-BD31-4B8C-83A1-F6EECF244321}">
                <p14:modId xmlns:p14="http://schemas.microsoft.com/office/powerpoint/2010/main" val="1448810762"/>
              </p:ext>
            </p:extLst>
          </p:nvPr>
        </p:nvGraphicFramePr>
        <p:xfrm>
          <a:off x="314037" y="2490941"/>
          <a:ext cx="11324415" cy="3739333"/>
        </p:xfrm>
        <a:graphic>
          <a:graphicData uri="http://schemas.openxmlformats.org/drawingml/2006/chart">
            <c:chart xmlns:c="http://schemas.openxmlformats.org/drawingml/2006/chart" xmlns:r="http://schemas.openxmlformats.org/officeDocument/2006/relationships" r:id="rId3"/>
          </a:graphicData>
        </a:graphic>
      </p:graphicFrame>
      <p:sp>
        <p:nvSpPr>
          <p:cNvPr id="5" name="Model_1_ChartTag"/>
          <p:cNvSpPr>
            <a:spLocks noChangeAspect="1"/>
          </p:cNvSpPr>
          <p:nvPr/>
        </p:nvSpPr>
        <p:spPr>
          <a:xfrm>
            <a:off x="3834218" y="1978878"/>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zh-CN" altLang="en-US" sz="16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纯电动市场分产权归属趋势</a:t>
            </a:r>
          </a:p>
        </p:txBody>
      </p:sp>
      <p:sp>
        <p:nvSpPr>
          <p:cNvPr id="3" name="标题 2"/>
          <p:cNvSpPr>
            <a:spLocks noGrp="1"/>
          </p:cNvSpPr>
          <p:nvPr>
            <p:ph type="title" idx="4294967295"/>
          </p:nvPr>
        </p:nvSpPr>
        <p:spPr>
          <a:xfrm>
            <a:off x="0" y="258763"/>
            <a:ext cx="11552238" cy="574675"/>
          </a:xfrm>
          <a:prstGeom prst="rect">
            <a:avLst/>
          </a:prstGeom>
        </p:spPr>
        <p:txBody>
          <a:bodyPr/>
          <a:lstStyle/>
          <a:p>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纯电动市场分产权归属分析</a:t>
            </a:r>
          </a:p>
        </p:txBody>
      </p:sp>
      <p:sp>
        <p:nvSpPr>
          <p:cNvPr id="4" name="纯电动_分产权描述"/>
          <p:cNvSpPr>
            <a:spLocks noGrp="1"/>
          </p:cNvSpPr>
          <p:nvPr>
            <p:ph sz="quarter" idx="4294967295"/>
          </p:nvPr>
        </p:nvSpPr>
        <p:spPr>
          <a:xfrm>
            <a:off x="0" y="847725"/>
            <a:ext cx="11552238" cy="742950"/>
          </a:xfrm>
          <a:prstGeom prst="rect">
            <a:avLst/>
          </a:prstGeom>
        </p:spPr>
        <p:txBody>
          <a:bodyPr/>
          <a:lstStyle/>
          <a:p>
            <a:pPr>
              <a:lnSpc>
                <a:spcPct val="110000"/>
              </a:lnSpc>
            </a:pP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月，纯电动市场个人用户占比为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83.8%</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，同比增长</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40.0%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；单位用户占比</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7.5%</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，同比下降</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48.2%</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累计来看，纯电动市场以个人用户为主，占</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84.4%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；单位用户占</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7.3%</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3" name="内容占位符 4"/>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a:t>
            </a:r>
            <a:r>
              <a:rPr lang="en-US" altLang="zh-CN"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WAYS</a:t>
            </a: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监测零售</a:t>
            </a:r>
            <a:r>
              <a:rPr lang="zh-CN" altLang="en-US" sz="1000" dirty="0" smtClean="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量</a:t>
            </a:r>
            <a:endPar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1" name="文本框 10">
            <a:extLst>
              <a:ext uri="{FF2B5EF4-FFF2-40B4-BE49-F238E27FC236}">
                <a16:creationId xmlns="" xmlns:mc="http://schemas.openxmlformats.org/markup-compatibility/2006" xmlns:a16="http://schemas.microsoft.com/office/drawing/2014/main" xmlns:p14="http://schemas.microsoft.com/office/powerpoint/2010/main" xmlns:c="http://schemas.openxmlformats.org/drawingml/2006/chart" id="{C3F76F8C-3ED3-47A9-9345-584AF77C9A26}"/>
              </a:ext>
            </a:extLst>
          </p:cNvPr>
          <p:cNvSpPr txBox="1"/>
          <p:nvPr/>
        </p:nvSpPr>
        <p:spPr>
          <a:xfrm>
            <a:off x="314037" y="2553777"/>
            <a:ext cx="697627" cy="246221"/>
          </a:xfrm>
          <a:prstGeom prst="rect">
            <a:avLst/>
          </a:prstGeom>
          <a:noFill/>
        </p:spPr>
        <p:txBody>
          <a:bodyPr wrap="none" rtlCol="0">
            <a:spAutoFit/>
          </a:bodyPr>
          <a:lstStyle/>
          <a:p>
            <a:pPr lvl="0"/>
            <a:r>
              <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单位：辆</a:t>
            </a:r>
          </a:p>
        </p:txBody>
      </p:sp>
      <p:sp>
        <p:nvSpPr>
          <p:cNvPr id="6" name="灯片编号占位符 5"/>
          <p:cNvSpPr>
            <a:spLocks noGrp="1"/>
          </p:cNvSpPr>
          <p:nvPr>
            <p:ph type="sldNum" sz="quarter" idx="10"/>
          </p:nvPr>
        </p:nvSpPr>
        <p:spPr/>
        <p:txBody>
          <a:bodyPr/>
          <a:lstStyle/>
          <a:p>
            <a:fld id="{BC277FD2-16D7-4FD4-A965-9BD1B8CDE694}" type="slidenum">
              <a:rPr lang="zh-CN" altLang="en-US" smtClean="0"/>
              <a:pPr/>
              <a:t>10</a:t>
            </a:fld>
            <a:endParaRPr lang="zh-CN" altLang="en-US"/>
          </a:p>
        </p:txBody>
      </p:sp>
    </p:spTree>
    <p:extLst>
      <p:ext uri="{BB962C8B-B14F-4D97-AF65-F5344CB8AC3E}">
        <p14:creationId xmlns:p14="http://schemas.microsoft.com/office/powerpoint/2010/main" val="3458703501"/>
      </p:ext>
    </p:extLst>
  </p:cSld>
  <p:clrMapOvr>
    <a:masterClrMapping/>
  </p:clrMapOvr>
  <mc:AlternateContent xmlns:mc="http://schemas.openxmlformats.org/markup-compatibility/2006" xmlns:p14="http://schemas.microsoft.com/office/powerpoint/2010/main">
    <mc:Choice Requires="p14">
      <p:transition spd="slow" p14:dur="2000"/>
    </mc:Choice>
    <mc:Fallback xmlns="" xmlns:c="http://schemas.openxmlformats.org/drawingml/2006/chart" xmlns:a16="http://schemas.microsoft.com/office/drawing/2014/main">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4294967295"/>
          </p:nvPr>
        </p:nvSpPr>
        <p:spPr>
          <a:xfrm>
            <a:off x="0" y="258763"/>
            <a:ext cx="11552238" cy="574675"/>
          </a:xfrm>
          <a:prstGeom prst="rect">
            <a:avLst/>
          </a:prstGeom>
        </p:spPr>
        <p:txBody>
          <a:bodyPr/>
          <a:lstStyle/>
          <a:p>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纯电动市场厂商销量排名</a:t>
            </a:r>
          </a:p>
        </p:txBody>
      </p:sp>
      <p:sp>
        <p:nvSpPr>
          <p:cNvPr id="8" name="纯电动_厂商排名描述"/>
          <p:cNvSpPr>
            <a:spLocks noGrp="1"/>
          </p:cNvSpPr>
          <p:nvPr>
            <p:ph sz="quarter" idx="4294967295"/>
          </p:nvPr>
        </p:nvSpPr>
        <p:spPr>
          <a:xfrm>
            <a:off x="0" y="847725"/>
            <a:ext cx="11987213" cy="863600"/>
          </a:xfrm>
          <a:prstGeom prst="rect">
            <a:avLst/>
          </a:prstGeom>
        </p:spPr>
        <p:txBody>
          <a:bodyPr/>
          <a:lstStyle/>
          <a:p>
            <a:pPr>
              <a:lnSpc>
                <a:spcPct val="110000"/>
              </a:lnSpc>
            </a:pP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月，纯电动市场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厂商市场份额约为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74.7%</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；比亚迪稳居榜首，吉利</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汽车上升至第二，上汽通用五菱仍居第三；蔚来汽车取代北汽新能源重回前十。本月纯电动市场销量环比下降</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厂商仅零跑汽车和蔚来汽车销量环比增长，其余均下降。
累计来看，纯电动排名</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厂商的格局</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稳定</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，上汽通用五菱和吉利汽车差距缩小，特斯拉</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中国</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份额较上月累计</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明显下降。</a:t>
            </a:r>
            <a:endPar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0" name="内容占位符 9"/>
          <p:cNvSpPr>
            <a:spLocks noGrp="1"/>
          </p:cNvSpPr>
          <p:nvPr>
            <p:ph sz="quarter" idx="4294967295"/>
          </p:nvPr>
        </p:nvSpPr>
        <p:spPr>
          <a:xfrm>
            <a:off x="0" y="6521450"/>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a:t>
            </a:r>
            <a:r>
              <a:rPr lang="en-US" altLang="zh-CN"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WAYS</a:t>
            </a: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监测零售量</a:t>
            </a:r>
          </a:p>
        </p:txBody>
      </p:sp>
      <p:sp>
        <p:nvSpPr>
          <p:cNvPr id="12" name="矩形 11"/>
          <p:cNvSpPr/>
          <p:nvPr/>
        </p:nvSpPr>
        <p:spPr>
          <a:xfrm>
            <a:off x="291941" y="1987351"/>
            <a:ext cx="5777999" cy="4321462"/>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3" name="矩形 12"/>
          <p:cNvSpPr/>
          <p:nvPr/>
        </p:nvSpPr>
        <p:spPr>
          <a:xfrm>
            <a:off x="329607" y="2304339"/>
            <a:ext cx="5701702" cy="396569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4" name="矩形 13"/>
          <p:cNvSpPr/>
          <p:nvPr/>
        </p:nvSpPr>
        <p:spPr>
          <a:xfrm>
            <a:off x="6209009" y="1987351"/>
            <a:ext cx="5777999" cy="4321462"/>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5" name="矩形 14"/>
          <p:cNvSpPr/>
          <p:nvPr/>
        </p:nvSpPr>
        <p:spPr>
          <a:xfrm>
            <a:off x="6246675" y="2304339"/>
            <a:ext cx="5701702" cy="396569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16" name="厂商销量排名_纯电动"/>
          <p:cNvGraphicFramePr/>
          <p:nvPr>
            <p:extLst>
              <p:ext uri="{D42A27DB-BD31-4B8C-83A1-F6EECF244321}">
                <p14:modId xmlns:p14="http://schemas.microsoft.com/office/powerpoint/2010/main" val="711637172"/>
              </p:ext>
            </p:extLst>
          </p:nvPr>
        </p:nvGraphicFramePr>
        <p:xfrm>
          <a:off x="814773" y="2425317"/>
          <a:ext cx="3199443" cy="405822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厂商份额排名_纯电动"/>
          <p:cNvGraphicFramePr>
            <a:graphicFrameLocks noGrp="1"/>
          </p:cNvGraphicFramePr>
          <p:nvPr>
            <p:extLst>
              <p:ext uri="{D42A27DB-BD31-4B8C-83A1-F6EECF244321}">
                <p14:modId xmlns:p14="http://schemas.microsoft.com/office/powerpoint/2010/main" val="2235201285"/>
              </p:ext>
            </p:extLst>
          </p:nvPr>
        </p:nvGraphicFramePr>
        <p:xfrm>
          <a:off x="3992666" y="2400080"/>
          <a:ext cx="1772409" cy="3772120"/>
        </p:xfrm>
        <a:graphic>
          <a:graphicData uri="http://schemas.openxmlformats.org/drawingml/2006/table">
            <a:tbl>
              <a:tblPr firstRow="1" bandRow="1"/>
              <a:tblGrid>
                <a:gridCol w="590803">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0"/>
                    </a:ext>
                  </a:extLst>
                </a:gridCol>
                <a:gridCol w="590803"/>
                <a:gridCol w="590803">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1"/>
                    </a:ext>
                  </a:extLst>
                </a:gridCol>
              </a:tblGrid>
              <a:tr h="274100">
                <a:tc>
                  <a:txBody>
                    <a:bodyPr/>
                    <a:lstStyle>
                      <a:lvl1pPr marL="0" algn="l" defTabSz="914400" rtl="0" eaLnBrk="1" latinLnBrk="0" hangingPunct="1">
                        <a:defRPr sz="1800" b="1" kern="1200">
                          <a:solidFill>
                            <a:schemeClr val="lt1"/>
                          </a:solidFill>
                          <a:latin typeface="华文细黑"/>
                          <a:ea typeface="华文细黑"/>
                          <a:cs typeface=""/>
                        </a:defRPr>
                      </a:lvl1pPr>
                      <a:lvl2pPr marL="457200" algn="l" defTabSz="914400" rtl="0" eaLnBrk="1" latinLnBrk="0" hangingPunct="1">
                        <a:defRPr sz="1800" b="1" kern="1200">
                          <a:solidFill>
                            <a:schemeClr val="lt1"/>
                          </a:solidFill>
                          <a:latin typeface="华文细黑"/>
                          <a:ea typeface="华文细黑"/>
                          <a:cs typeface=""/>
                        </a:defRPr>
                      </a:lvl2pPr>
                      <a:lvl3pPr marL="914400" algn="l" defTabSz="914400" rtl="0" eaLnBrk="1" latinLnBrk="0" hangingPunct="1">
                        <a:defRPr sz="1800" b="1" kern="1200">
                          <a:solidFill>
                            <a:schemeClr val="lt1"/>
                          </a:solidFill>
                          <a:latin typeface="华文细黑"/>
                          <a:ea typeface="华文细黑"/>
                          <a:cs typeface=""/>
                        </a:defRPr>
                      </a:lvl3pPr>
                      <a:lvl4pPr marL="1371600" algn="l" defTabSz="914400" rtl="0" eaLnBrk="1" latinLnBrk="0" hangingPunct="1">
                        <a:defRPr sz="1800" b="1" kern="1200">
                          <a:solidFill>
                            <a:schemeClr val="lt1"/>
                          </a:solidFill>
                          <a:latin typeface="华文细黑"/>
                          <a:ea typeface="华文细黑"/>
                          <a:cs typeface=""/>
                        </a:defRPr>
                      </a:lvl4pPr>
                      <a:lvl5pPr marL="1828800" algn="l" defTabSz="914400" rtl="0" eaLnBrk="1" latinLnBrk="0" hangingPunct="1">
                        <a:defRPr sz="1800" b="1" kern="1200">
                          <a:solidFill>
                            <a:schemeClr val="lt1"/>
                          </a:solidFill>
                          <a:latin typeface="华文细黑"/>
                          <a:ea typeface="华文细黑"/>
                          <a:cs typeface=""/>
                        </a:defRPr>
                      </a:lvl5pPr>
                      <a:lvl6pPr marL="2286000" algn="l" defTabSz="914400" rtl="0" eaLnBrk="1" latinLnBrk="0" hangingPunct="1">
                        <a:defRPr sz="1800" b="1" kern="1200">
                          <a:solidFill>
                            <a:schemeClr val="lt1"/>
                          </a:solidFill>
                          <a:latin typeface="华文细黑"/>
                          <a:ea typeface="华文细黑"/>
                          <a:cs typeface=""/>
                        </a:defRPr>
                      </a:lvl6pPr>
                      <a:lvl7pPr marL="2743200" algn="l" defTabSz="914400" rtl="0" eaLnBrk="1" latinLnBrk="0" hangingPunct="1">
                        <a:defRPr sz="1800" b="1" kern="1200">
                          <a:solidFill>
                            <a:schemeClr val="lt1"/>
                          </a:solidFill>
                          <a:latin typeface="华文细黑"/>
                          <a:ea typeface="华文细黑"/>
                          <a:cs typeface=""/>
                        </a:defRPr>
                      </a:lvl7pPr>
                      <a:lvl8pPr marL="3200400" algn="l" defTabSz="914400" rtl="0" eaLnBrk="1" latinLnBrk="0" hangingPunct="1">
                        <a:defRPr sz="1800" b="1" kern="1200">
                          <a:solidFill>
                            <a:schemeClr val="lt1"/>
                          </a:solidFill>
                          <a:latin typeface="华文细黑"/>
                          <a:ea typeface="华文细黑"/>
                          <a:cs typeface=""/>
                        </a:defRPr>
                      </a:lvl8pPr>
                      <a:lvl9pPr marL="3657600" algn="l" defTabSz="914400" rtl="0" eaLnBrk="1" latinLnBrk="0" hangingPunct="1">
                        <a:defRPr sz="1800" b="1" kern="1200">
                          <a:solidFill>
                            <a:schemeClr val="lt1"/>
                          </a:solidFill>
                          <a:latin typeface="华文细黑"/>
                          <a:ea typeface="华文细黑"/>
                          <a:cs typeface=""/>
                        </a:defRPr>
                      </a:lvl9pPr>
                    </a:lstStyle>
                    <a:p>
                      <a:pPr algn="ctr"/>
                      <a:r>
                        <a:rPr lang="zh-CN" altLang="en-US" sz="12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同比</a:t>
                      </a:r>
                      <a:endParaRPr lang="zh-CN" altLang="en-US" sz="12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2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环比</a:t>
                      </a:r>
                      <a:endParaRPr lang="zh-CN" altLang="en-US" sz="12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华文细黑"/>
                          <a:ea typeface="华文细黑"/>
                          <a:cs typeface=""/>
                        </a:defRPr>
                      </a:lvl1pPr>
                      <a:lvl2pPr marL="457200" algn="l" defTabSz="914400" rtl="0" eaLnBrk="1" latinLnBrk="0" hangingPunct="1">
                        <a:defRPr sz="1800" b="1" kern="1200">
                          <a:solidFill>
                            <a:schemeClr val="lt1"/>
                          </a:solidFill>
                          <a:latin typeface="华文细黑"/>
                          <a:ea typeface="华文细黑"/>
                          <a:cs typeface=""/>
                        </a:defRPr>
                      </a:lvl2pPr>
                      <a:lvl3pPr marL="914400" algn="l" defTabSz="914400" rtl="0" eaLnBrk="1" latinLnBrk="0" hangingPunct="1">
                        <a:defRPr sz="1800" b="1" kern="1200">
                          <a:solidFill>
                            <a:schemeClr val="lt1"/>
                          </a:solidFill>
                          <a:latin typeface="华文细黑"/>
                          <a:ea typeface="华文细黑"/>
                          <a:cs typeface=""/>
                        </a:defRPr>
                      </a:lvl3pPr>
                      <a:lvl4pPr marL="1371600" algn="l" defTabSz="914400" rtl="0" eaLnBrk="1" latinLnBrk="0" hangingPunct="1">
                        <a:defRPr sz="1800" b="1" kern="1200">
                          <a:solidFill>
                            <a:schemeClr val="lt1"/>
                          </a:solidFill>
                          <a:latin typeface="华文细黑"/>
                          <a:ea typeface="华文细黑"/>
                          <a:cs typeface=""/>
                        </a:defRPr>
                      </a:lvl4pPr>
                      <a:lvl5pPr marL="1828800" algn="l" defTabSz="914400" rtl="0" eaLnBrk="1" latinLnBrk="0" hangingPunct="1">
                        <a:defRPr sz="1800" b="1" kern="1200">
                          <a:solidFill>
                            <a:schemeClr val="lt1"/>
                          </a:solidFill>
                          <a:latin typeface="华文细黑"/>
                          <a:ea typeface="华文细黑"/>
                          <a:cs typeface=""/>
                        </a:defRPr>
                      </a:lvl5pPr>
                      <a:lvl6pPr marL="2286000" algn="l" defTabSz="914400" rtl="0" eaLnBrk="1" latinLnBrk="0" hangingPunct="1">
                        <a:defRPr sz="1800" b="1" kern="1200">
                          <a:solidFill>
                            <a:schemeClr val="lt1"/>
                          </a:solidFill>
                          <a:latin typeface="华文细黑"/>
                          <a:ea typeface="华文细黑"/>
                          <a:cs typeface=""/>
                        </a:defRPr>
                      </a:lvl6pPr>
                      <a:lvl7pPr marL="2743200" algn="l" defTabSz="914400" rtl="0" eaLnBrk="1" latinLnBrk="0" hangingPunct="1">
                        <a:defRPr sz="1800" b="1" kern="1200">
                          <a:solidFill>
                            <a:schemeClr val="lt1"/>
                          </a:solidFill>
                          <a:latin typeface="华文细黑"/>
                          <a:ea typeface="华文细黑"/>
                          <a:cs typeface=""/>
                        </a:defRPr>
                      </a:lvl7pPr>
                      <a:lvl8pPr marL="3200400" algn="l" defTabSz="914400" rtl="0" eaLnBrk="1" latinLnBrk="0" hangingPunct="1">
                        <a:defRPr sz="1800" b="1" kern="1200">
                          <a:solidFill>
                            <a:schemeClr val="lt1"/>
                          </a:solidFill>
                          <a:latin typeface="华文细黑"/>
                          <a:ea typeface="华文细黑"/>
                          <a:cs typeface=""/>
                        </a:defRPr>
                      </a:lvl8pPr>
                      <a:lvl9pPr marL="3657600" algn="l" defTabSz="914400" rtl="0" eaLnBrk="1" latinLnBrk="0" hangingPunct="1">
                        <a:defRPr sz="1800" b="1" kern="1200">
                          <a:solidFill>
                            <a:schemeClr val="lt1"/>
                          </a:solidFill>
                          <a:latin typeface="华文细黑"/>
                          <a:ea typeface="华文细黑"/>
                          <a:cs typeface=""/>
                        </a:defRPr>
                      </a:lvl9pPr>
                    </a:lstStyle>
                    <a:p>
                      <a:pPr algn="ctr"/>
                      <a:r>
                        <a:rPr lang="zh-CN" altLang="en-US" sz="12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占比</a:t>
                      </a:r>
                      <a:endParaRPr lang="zh-CN" altLang="en-US" sz="12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0"/>
                  </a:ext>
                </a:extLst>
              </a:tr>
              <a:tr h="349780">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-8.1%</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22.0%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1"/>
                  </a:ext>
                </a:extLst>
              </a:tr>
              <a:tr h="349780">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320.1%</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-4.9%</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10.7%</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2"/>
                  </a:ext>
                </a:extLst>
              </a:tr>
              <a:tr h="349780">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75.0%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-22.4%</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9.2%</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3"/>
                  </a:ext>
                </a:extLst>
              </a:tr>
              <a:tr h="349780">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274.4%</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-4.8%</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5.5%</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4"/>
                  </a:ext>
                </a:extLst>
              </a:tr>
              <a:tr h="349780">
                <a:tc>
                  <a:txBody>
                    <a:bodyPr/>
                    <a:lstStyle/>
                    <a:p>
                      <a:pPr marL="0" algn="ctr" defTabSz="1219170" rtl="0" eaLnBrk="1" fontAlgn="b" latinLnBrk="0" hangingPunct="1"/>
                      <a:r>
                        <a:rPr lang="en-US" altLang="zh-CN" sz="1050" b="0" i="0" u="none" strike="noStrike" kern="120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-7.9%</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-59.1%</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5.4%</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5"/>
                  </a:ext>
                </a:extLst>
              </a:tr>
              <a:tr h="349780">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269.1%</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-2.4%</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5.2%</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6"/>
                  </a:ext>
                </a:extLst>
              </a:tr>
              <a:tr h="349780">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128.4%</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10.9%</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4.8%</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7"/>
                  </a:ext>
                </a:extLst>
              </a:tr>
              <a:tr h="349780">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70.0%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56.9%</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4.5%</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8"/>
                  </a:ext>
                </a:extLst>
              </a:tr>
              <a:tr h="349780">
                <a:tc>
                  <a:txBody>
                    <a:bodyPr/>
                    <a:lstStyle/>
                    <a:p>
                      <a:pPr marL="0" algn="ctr" defTabSz="1219170" rtl="0" eaLnBrk="1" fontAlgn="b" latinLnBrk="0" hangingPunct="1"/>
                      <a:r>
                        <a:rPr lang="en-US" altLang="zh-CN" sz="1050" b="0" i="0" u="none" strike="noStrike" kern="120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-1.7%</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-20.9%</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4.5%</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9"/>
                  </a:ext>
                </a:extLst>
              </a:tr>
              <a:tr h="349780">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16.6%</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-12.6%</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2.9%</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10"/>
                  </a:ext>
                </a:extLst>
              </a:tr>
            </a:tbl>
          </a:graphicData>
        </a:graphic>
      </p:graphicFrame>
      <p:graphicFrame>
        <p:nvGraphicFramePr>
          <p:cNvPr id="21" name="累计厂商销量排名_纯电动"/>
          <p:cNvGraphicFramePr/>
          <p:nvPr>
            <p:extLst>
              <p:ext uri="{D42A27DB-BD31-4B8C-83A1-F6EECF244321}">
                <p14:modId xmlns:p14="http://schemas.microsoft.com/office/powerpoint/2010/main" val="1345066105"/>
              </p:ext>
            </p:extLst>
          </p:nvPr>
        </p:nvGraphicFramePr>
        <p:xfrm>
          <a:off x="6846933" y="2600325"/>
          <a:ext cx="3186753" cy="362673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2" name="累计厂商份额排名_纯电动"/>
          <p:cNvGraphicFramePr>
            <a:graphicFrameLocks noGrp="1"/>
          </p:cNvGraphicFramePr>
          <p:nvPr>
            <p:extLst>
              <p:ext uri="{D42A27DB-BD31-4B8C-83A1-F6EECF244321}">
                <p14:modId xmlns:p14="http://schemas.microsoft.com/office/powerpoint/2010/main" val="3706186449"/>
              </p:ext>
            </p:extLst>
          </p:nvPr>
        </p:nvGraphicFramePr>
        <p:xfrm>
          <a:off x="9931398" y="2451100"/>
          <a:ext cx="1255158" cy="3721100"/>
        </p:xfrm>
        <a:graphic>
          <a:graphicData uri="http://schemas.openxmlformats.org/drawingml/2006/table">
            <a:tbl>
              <a:tblPr/>
              <a:tblGrid>
                <a:gridCol w="627579">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0"/>
                    </a:ext>
                  </a:extLst>
                </a:gridCol>
                <a:gridCol w="627579">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1"/>
                    </a:ext>
                  </a:extLst>
                </a:gridCol>
              </a:tblGrid>
              <a:tr h="229682">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u="none" strike="noStrike" dirty="0" smtClean="0">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同比</a:t>
                      </a:r>
                      <a:endParaRPr lang="en-US" sz="1200" b="1" i="0" u="none" strike="noStrike" dirty="0">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u="none" strike="noStrike" dirty="0" smtClean="0">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占比</a:t>
                      </a:r>
                      <a:endParaRPr lang="en-US" sz="1200" b="1" i="0" u="none" strike="noStrike" dirty="0">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0"/>
                  </a:ext>
                </a:extLst>
              </a:tr>
              <a:tr h="351046">
                <a:tc>
                  <a:txBody>
                    <a:bodyPr/>
                    <a:lstStyle/>
                    <a:p>
                      <a:pPr marL="0" algn="ctr" defTabSz="1219170" rtl="0" eaLnBrk="1" fontAlgn="b"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4.4%</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1"/>
                  </a:ext>
                </a:extLst>
              </a:tr>
              <a:tr h="351046">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72.3%</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2"/>
                  </a:ext>
                </a:extLst>
              </a:tr>
              <a:tr h="351046">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251.5%</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3"/>
                  </a:ext>
                </a:extLst>
              </a:tr>
              <a:tr h="351046">
                <a:tc>
                  <a:txBody>
                    <a:bodyPr/>
                    <a:lstStyle/>
                    <a:p>
                      <a:pPr algn="ctr" fontAlgn="ctr"/>
                      <a:r>
                        <a:rPr lang="en-US" altLang="zh-CN" sz="1050" b="0" i="0" u="none" strike="noStrike" kern="120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-0.9%</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8.2%</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4"/>
                  </a:ext>
                </a:extLst>
              </a:tr>
              <a:tr h="351046">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301.3%</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5"/>
                  </a:ext>
                </a:extLst>
              </a:tr>
              <a:tr h="351046">
                <a:tc>
                  <a:txBody>
                    <a:bodyPr/>
                    <a:lstStyle/>
                    <a:p>
                      <a:pPr algn="ctr" fontAlgn="ctr"/>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5.2%</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6"/>
                  </a:ext>
                </a:extLst>
              </a:tr>
              <a:tr h="351046">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4.3%</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4.7%</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7"/>
                  </a:ext>
                </a:extLst>
              </a:tr>
              <a:tr h="351046">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139.7%</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8"/>
                  </a:ext>
                </a:extLst>
              </a:tr>
              <a:tr h="351046">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53.0%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3.5%</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9"/>
                  </a:ext>
                </a:extLst>
              </a:tr>
              <a:tr h="332004">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27.8%</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2.9%</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10"/>
                  </a:ext>
                </a:extLst>
              </a:tr>
            </a:tbl>
          </a:graphicData>
        </a:graphic>
      </p:graphicFrame>
      <p:sp>
        <p:nvSpPr>
          <p:cNvPr id="24" name="ChartTag"/>
          <p:cNvSpPr>
            <a:spLocks noChangeAspect="1"/>
          </p:cNvSpPr>
          <p:nvPr/>
        </p:nvSpPr>
        <p:spPr>
          <a:xfrm>
            <a:off x="900518" y="1977839"/>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月纯电动市场排名</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厂商</a:t>
            </a:r>
            <a:endParaRPr lang="zh-CN" altLang="en-US" sz="16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5" name="ChartTag"/>
          <p:cNvSpPr>
            <a:spLocks noChangeAspect="1"/>
          </p:cNvSpPr>
          <p:nvPr/>
        </p:nvSpPr>
        <p:spPr>
          <a:xfrm>
            <a:off x="6767920" y="1977839"/>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月纯电动市场排名</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厂商</a:t>
            </a:r>
            <a:endParaRPr lang="zh-CN" altLang="en-US" sz="16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6" name="文本框 25">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C3F76F8C-3ED3-47A9-9345-584AF77C9A26}"/>
              </a:ext>
            </a:extLst>
          </p:cNvPr>
          <p:cNvSpPr txBox="1"/>
          <p:nvPr/>
        </p:nvSpPr>
        <p:spPr>
          <a:xfrm>
            <a:off x="1165212" y="2387401"/>
            <a:ext cx="800219" cy="276999"/>
          </a:xfrm>
          <a:prstGeom prst="rect">
            <a:avLst/>
          </a:prstGeom>
          <a:noFill/>
        </p:spPr>
        <p:txBody>
          <a:bodyPr wrap="none" rtlCol="0">
            <a:spAutoFit/>
          </a:bodyPr>
          <a:lstStyle/>
          <a:p>
            <a:pPr lvl="0"/>
            <a:r>
              <a:rPr lang="zh-CN" altLang="en-US" sz="12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单位：辆</a:t>
            </a:r>
          </a:p>
        </p:txBody>
      </p:sp>
      <p:sp>
        <p:nvSpPr>
          <p:cNvPr id="27" name="文本框 26">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C3F76F8C-3ED3-47A9-9345-584AF77C9A26}"/>
              </a:ext>
            </a:extLst>
          </p:cNvPr>
          <p:cNvSpPr txBox="1"/>
          <p:nvPr/>
        </p:nvSpPr>
        <p:spPr>
          <a:xfrm>
            <a:off x="7103944" y="2387401"/>
            <a:ext cx="800219" cy="276999"/>
          </a:xfrm>
          <a:prstGeom prst="rect">
            <a:avLst/>
          </a:prstGeom>
          <a:noFill/>
        </p:spPr>
        <p:txBody>
          <a:bodyPr wrap="none" rtlCol="0">
            <a:spAutoFit/>
          </a:bodyPr>
          <a:lstStyle/>
          <a:p>
            <a:pPr lvl="0"/>
            <a:r>
              <a:rPr lang="zh-CN" altLang="en-US" sz="12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单位：辆</a:t>
            </a:r>
          </a:p>
        </p:txBody>
      </p:sp>
      <p:sp>
        <p:nvSpPr>
          <p:cNvPr id="3" name="灯片编号占位符 2"/>
          <p:cNvSpPr>
            <a:spLocks noGrp="1"/>
          </p:cNvSpPr>
          <p:nvPr>
            <p:ph type="sldNum" sz="quarter" idx="10"/>
          </p:nvPr>
        </p:nvSpPr>
        <p:spPr/>
        <p:txBody>
          <a:bodyPr/>
          <a:lstStyle/>
          <a:p>
            <a:fld id="{BC277FD2-16D7-4FD4-A965-9BD1B8CDE694}" type="slidenum">
              <a:rPr lang="zh-CN" altLang="en-US" smtClean="0"/>
              <a:pPr/>
              <a:t>11</a:t>
            </a:fld>
            <a:endParaRPr lang="zh-CN" altLang="en-US"/>
          </a:p>
        </p:txBody>
      </p:sp>
    </p:spTree>
    <p:extLst>
      <p:ext uri="{BB962C8B-B14F-4D97-AF65-F5344CB8AC3E}">
        <p14:creationId xmlns:p14="http://schemas.microsoft.com/office/powerpoint/2010/main" val="3085879056"/>
      </p:ext>
    </p:extLst>
  </p:cSld>
  <p:clrMapOvr>
    <a:masterClrMapping/>
  </p:clrMapOvr>
  <mc:AlternateContent xmlns:mc="http://schemas.openxmlformats.org/markup-compatibility/2006" xmlns:p14="http://schemas.microsoft.com/office/powerpoint/2010/main">
    <mc:Choice Requires="p14">
      <p:transition spd="slow" p14:dur="2000"/>
    </mc:Choice>
    <mc:Fallback xmlns="" xmlns:c="http://schemas.openxmlformats.org/drawingml/2006/chart" xmlns:a16="http://schemas.microsoft.com/office/drawing/2014/main">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nvPr>
        </p:nvSpPr>
        <p:spPr>
          <a:xfrm>
            <a:off x="0" y="284163"/>
            <a:ext cx="11552238" cy="573087"/>
          </a:xfrm>
          <a:prstGeom prst="rect">
            <a:avLst/>
          </a:prstGeom>
        </p:spPr>
        <p:txBody>
          <a:bodyPr/>
          <a:lstStyle/>
          <a:p>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纯电动市场车型销量排名</a:t>
            </a:r>
          </a:p>
        </p:txBody>
      </p:sp>
      <p:sp>
        <p:nvSpPr>
          <p:cNvPr id="7" name="纯电动_车型排名描述"/>
          <p:cNvSpPr>
            <a:spLocks noGrp="1"/>
          </p:cNvSpPr>
          <p:nvPr>
            <p:ph sz="quarter" idx="4294967295"/>
          </p:nvPr>
        </p:nvSpPr>
        <p:spPr>
          <a:xfrm>
            <a:off x="0" y="847725"/>
            <a:ext cx="11709400" cy="863600"/>
          </a:xfrm>
          <a:prstGeom prst="rect">
            <a:avLst/>
          </a:prstGeom>
        </p:spPr>
        <p:txBody>
          <a:bodyPr/>
          <a:lstStyle/>
          <a:p>
            <a:pPr>
              <a:lnSpc>
                <a:spcPct val="110000"/>
              </a:lnSpc>
            </a:pP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月，纯电动市场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车型市场份额约为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37.9%</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；星愿、海鸥销量较上月微增，排名均上升</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位至榜单前二，宏光</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MINI EV</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销量环比明显下降，排名下滑至第三</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。熊猫</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mini</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和</a:t>
            </a:r>
            <a:r>
              <a:rPr lang="en-US" altLang="zh-CN" sz="1400" dirty="0" err="1"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Lumin</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取代</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MODEL 3(</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国产</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、元</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UP</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进入前十。
累计来看</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，纯电动市场</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榜单车型不变，星愿超越宏光</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MINI EV</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登顶榜首，特斯拉</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中国</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双车排名和累计份额均较上月下降。</a:t>
            </a:r>
            <a:endPar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8" name="内容占位符 7"/>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a:t>
            </a:r>
            <a:r>
              <a:rPr lang="en-US" altLang="zh-CN"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WAYS</a:t>
            </a: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监测零售</a:t>
            </a:r>
            <a:r>
              <a:rPr lang="zh-CN" altLang="en-US" sz="1000" dirty="0" smtClean="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量</a:t>
            </a:r>
            <a:endPar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2" name="矩形 11"/>
          <p:cNvSpPr/>
          <p:nvPr/>
        </p:nvSpPr>
        <p:spPr>
          <a:xfrm>
            <a:off x="291941" y="1987351"/>
            <a:ext cx="5777999" cy="4321462"/>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3" name="矩形 12"/>
          <p:cNvSpPr/>
          <p:nvPr/>
        </p:nvSpPr>
        <p:spPr>
          <a:xfrm>
            <a:off x="329607" y="2304339"/>
            <a:ext cx="5701702" cy="396569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4" name="矩形 13"/>
          <p:cNvSpPr/>
          <p:nvPr/>
        </p:nvSpPr>
        <p:spPr>
          <a:xfrm>
            <a:off x="6209009" y="1987351"/>
            <a:ext cx="5777999" cy="4321462"/>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5" name="矩形 14"/>
          <p:cNvSpPr/>
          <p:nvPr/>
        </p:nvSpPr>
        <p:spPr>
          <a:xfrm>
            <a:off x="6246675" y="2304339"/>
            <a:ext cx="5701702" cy="396569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20" name="车型份额排名_新能源"/>
          <p:cNvGraphicFramePr>
            <a:graphicFrameLocks noGrp="1"/>
          </p:cNvGraphicFramePr>
          <p:nvPr>
            <p:extLst>
              <p:ext uri="{D42A27DB-BD31-4B8C-83A1-F6EECF244321}">
                <p14:modId xmlns:p14="http://schemas.microsoft.com/office/powerpoint/2010/main" val="416834163"/>
              </p:ext>
            </p:extLst>
          </p:nvPr>
        </p:nvGraphicFramePr>
        <p:xfrm>
          <a:off x="4125822" y="2387401"/>
          <a:ext cx="1774331" cy="3803970"/>
        </p:xfrm>
        <a:graphic>
          <a:graphicData uri="http://schemas.openxmlformats.org/drawingml/2006/table">
            <a:tbl>
              <a:tblPr firstRow="1" bandRow="1"/>
              <a:tblGrid>
                <a:gridCol w="732023">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0"/>
                    </a:ext>
                  </a:extLst>
                </a:gridCol>
                <a:gridCol w="521154"/>
                <a:gridCol w="521154">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1"/>
                    </a:ext>
                  </a:extLst>
                </a:gridCol>
              </a:tblGrid>
              <a:tr h="292100">
                <a:tc>
                  <a:txBody>
                    <a:bodyPr/>
                    <a:lstStyle>
                      <a:lvl1pPr marL="0" algn="l" defTabSz="914400" rtl="0" eaLnBrk="1" latinLnBrk="0" hangingPunct="1">
                        <a:defRPr sz="1800" b="1" kern="1200">
                          <a:solidFill>
                            <a:schemeClr val="lt1"/>
                          </a:solidFill>
                          <a:latin typeface="华文细黑"/>
                          <a:ea typeface="华文细黑"/>
                          <a:cs typeface=""/>
                        </a:defRPr>
                      </a:lvl1pPr>
                      <a:lvl2pPr marL="457200" algn="l" defTabSz="914400" rtl="0" eaLnBrk="1" latinLnBrk="0" hangingPunct="1">
                        <a:defRPr sz="1800" b="1" kern="1200">
                          <a:solidFill>
                            <a:schemeClr val="lt1"/>
                          </a:solidFill>
                          <a:latin typeface="华文细黑"/>
                          <a:ea typeface="华文细黑"/>
                          <a:cs typeface=""/>
                        </a:defRPr>
                      </a:lvl2pPr>
                      <a:lvl3pPr marL="914400" algn="l" defTabSz="914400" rtl="0" eaLnBrk="1" latinLnBrk="0" hangingPunct="1">
                        <a:defRPr sz="1800" b="1" kern="1200">
                          <a:solidFill>
                            <a:schemeClr val="lt1"/>
                          </a:solidFill>
                          <a:latin typeface="华文细黑"/>
                          <a:ea typeface="华文细黑"/>
                          <a:cs typeface=""/>
                        </a:defRPr>
                      </a:lvl3pPr>
                      <a:lvl4pPr marL="1371600" algn="l" defTabSz="914400" rtl="0" eaLnBrk="1" latinLnBrk="0" hangingPunct="1">
                        <a:defRPr sz="1800" b="1" kern="1200">
                          <a:solidFill>
                            <a:schemeClr val="lt1"/>
                          </a:solidFill>
                          <a:latin typeface="华文细黑"/>
                          <a:ea typeface="华文细黑"/>
                          <a:cs typeface=""/>
                        </a:defRPr>
                      </a:lvl4pPr>
                      <a:lvl5pPr marL="1828800" algn="l" defTabSz="914400" rtl="0" eaLnBrk="1" latinLnBrk="0" hangingPunct="1">
                        <a:defRPr sz="1800" b="1" kern="1200">
                          <a:solidFill>
                            <a:schemeClr val="lt1"/>
                          </a:solidFill>
                          <a:latin typeface="华文细黑"/>
                          <a:ea typeface="华文细黑"/>
                          <a:cs typeface=""/>
                        </a:defRPr>
                      </a:lvl5pPr>
                      <a:lvl6pPr marL="2286000" algn="l" defTabSz="914400" rtl="0" eaLnBrk="1" latinLnBrk="0" hangingPunct="1">
                        <a:defRPr sz="1800" b="1" kern="1200">
                          <a:solidFill>
                            <a:schemeClr val="lt1"/>
                          </a:solidFill>
                          <a:latin typeface="华文细黑"/>
                          <a:ea typeface="华文细黑"/>
                          <a:cs typeface=""/>
                        </a:defRPr>
                      </a:lvl6pPr>
                      <a:lvl7pPr marL="2743200" algn="l" defTabSz="914400" rtl="0" eaLnBrk="1" latinLnBrk="0" hangingPunct="1">
                        <a:defRPr sz="1800" b="1" kern="1200">
                          <a:solidFill>
                            <a:schemeClr val="lt1"/>
                          </a:solidFill>
                          <a:latin typeface="华文细黑"/>
                          <a:ea typeface="华文细黑"/>
                          <a:cs typeface=""/>
                        </a:defRPr>
                      </a:lvl7pPr>
                      <a:lvl8pPr marL="3200400" algn="l" defTabSz="914400" rtl="0" eaLnBrk="1" latinLnBrk="0" hangingPunct="1">
                        <a:defRPr sz="1800" b="1" kern="1200">
                          <a:solidFill>
                            <a:schemeClr val="lt1"/>
                          </a:solidFill>
                          <a:latin typeface="华文细黑"/>
                          <a:ea typeface="华文细黑"/>
                          <a:cs typeface=""/>
                        </a:defRPr>
                      </a:lvl8pPr>
                      <a:lvl9pPr marL="3657600" algn="l" defTabSz="914400" rtl="0" eaLnBrk="1" latinLnBrk="0" hangingPunct="1">
                        <a:defRPr sz="1800" b="1" kern="1200">
                          <a:solidFill>
                            <a:schemeClr val="lt1"/>
                          </a:solidFill>
                          <a:latin typeface="华文细黑"/>
                          <a:ea typeface="华文细黑"/>
                          <a:cs typeface=""/>
                        </a:defRPr>
                      </a:lvl9pPr>
                    </a:lstStyle>
                    <a:p>
                      <a:pPr marL="0" algn="ctr" defTabSz="914400" rtl="0" eaLnBrk="1" fontAlgn="b" latinLnBrk="0" hangingPunct="1"/>
                      <a:r>
                        <a:rPr lang="zh-CN" altLang="en-US" sz="1200" b="1" u="none" strike="noStrike" kern="1200" dirty="0" smtClean="0">
                          <a:solidFill>
                            <a:schemeClr val="dk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同比</a:t>
                      </a:r>
                      <a:endParaRPr lang="zh-CN" altLang="en-US" sz="1200" b="1" u="none" strike="noStrike" kern="1200" dirty="0">
                        <a:solidFill>
                          <a:schemeClr val="dk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zh-CN" altLang="en-US" sz="1200" b="1" u="none" strike="noStrike" kern="1200" dirty="0" smtClean="0">
                          <a:solidFill>
                            <a:schemeClr val="dk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环比</a:t>
                      </a:r>
                      <a:endParaRPr lang="zh-CN" altLang="en-US" sz="1200" b="1" u="none" strike="noStrike" kern="1200" dirty="0">
                        <a:solidFill>
                          <a:schemeClr val="dk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华文细黑"/>
                          <a:ea typeface="华文细黑"/>
                          <a:cs typeface=""/>
                        </a:defRPr>
                      </a:lvl1pPr>
                      <a:lvl2pPr marL="457200" algn="l" defTabSz="914400" rtl="0" eaLnBrk="1" latinLnBrk="0" hangingPunct="1">
                        <a:defRPr sz="1800" b="1" kern="1200">
                          <a:solidFill>
                            <a:schemeClr val="lt1"/>
                          </a:solidFill>
                          <a:latin typeface="华文细黑"/>
                          <a:ea typeface="华文细黑"/>
                          <a:cs typeface=""/>
                        </a:defRPr>
                      </a:lvl2pPr>
                      <a:lvl3pPr marL="914400" algn="l" defTabSz="914400" rtl="0" eaLnBrk="1" latinLnBrk="0" hangingPunct="1">
                        <a:defRPr sz="1800" b="1" kern="1200">
                          <a:solidFill>
                            <a:schemeClr val="lt1"/>
                          </a:solidFill>
                          <a:latin typeface="华文细黑"/>
                          <a:ea typeface="华文细黑"/>
                          <a:cs typeface=""/>
                        </a:defRPr>
                      </a:lvl3pPr>
                      <a:lvl4pPr marL="1371600" algn="l" defTabSz="914400" rtl="0" eaLnBrk="1" latinLnBrk="0" hangingPunct="1">
                        <a:defRPr sz="1800" b="1" kern="1200">
                          <a:solidFill>
                            <a:schemeClr val="lt1"/>
                          </a:solidFill>
                          <a:latin typeface="华文细黑"/>
                          <a:ea typeface="华文细黑"/>
                          <a:cs typeface=""/>
                        </a:defRPr>
                      </a:lvl4pPr>
                      <a:lvl5pPr marL="1828800" algn="l" defTabSz="914400" rtl="0" eaLnBrk="1" latinLnBrk="0" hangingPunct="1">
                        <a:defRPr sz="1800" b="1" kern="1200">
                          <a:solidFill>
                            <a:schemeClr val="lt1"/>
                          </a:solidFill>
                          <a:latin typeface="华文细黑"/>
                          <a:ea typeface="华文细黑"/>
                          <a:cs typeface=""/>
                        </a:defRPr>
                      </a:lvl5pPr>
                      <a:lvl6pPr marL="2286000" algn="l" defTabSz="914400" rtl="0" eaLnBrk="1" latinLnBrk="0" hangingPunct="1">
                        <a:defRPr sz="1800" b="1" kern="1200">
                          <a:solidFill>
                            <a:schemeClr val="lt1"/>
                          </a:solidFill>
                          <a:latin typeface="华文细黑"/>
                          <a:ea typeface="华文细黑"/>
                          <a:cs typeface=""/>
                        </a:defRPr>
                      </a:lvl6pPr>
                      <a:lvl7pPr marL="2743200" algn="l" defTabSz="914400" rtl="0" eaLnBrk="1" latinLnBrk="0" hangingPunct="1">
                        <a:defRPr sz="1800" b="1" kern="1200">
                          <a:solidFill>
                            <a:schemeClr val="lt1"/>
                          </a:solidFill>
                          <a:latin typeface="华文细黑"/>
                          <a:ea typeface="华文细黑"/>
                          <a:cs typeface=""/>
                        </a:defRPr>
                      </a:lvl7pPr>
                      <a:lvl8pPr marL="3200400" algn="l" defTabSz="914400" rtl="0" eaLnBrk="1" latinLnBrk="0" hangingPunct="1">
                        <a:defRPr sz="1800" b="1" kern="1200">
                          <a:solidFill>
                            <a:schemeClr val="lt1"/>
                          </a:solidFill>
                          <a:latin typeface="华文细黑"/>
                          <a:ea typeface="华文细黑"/>
                          <a:cs typeface=""/>
                        </a:defRPr>
                      </a:lvl8pPr>
                      <a:lvl9pPr marL="3657600" algn="l" defTabSz="914400" rtl="0" eaLnBrk="1" latinLnBrk="0" hangingPunct="1">
                        <a:defRPr sz="1800" b="1" kern="1200">
                          <a:solidFill>
                            <a:schemeClr val="lt1"/>
                          </a:solidFill>
                          <a:latin typeface="华文细黑"/>
                          <a:ea typeface="华文细黑"/>
                          <a:cs typeface=""/>
                        </a:defRPr>
                      </a:lvl9pPr>
                    </a:lstStyle>
                    <a:p>
                      <a:pPr marL="0" algn="ctr" defTabSz="914400" rtl="0" eaLnBrk="1" fontAlgn="b" latinLnBrk="0" hangingPunct="1"/>
                      <a:r>
                        <a:rPr lang="zh-CN" altLang="en-US" sz="1200" b="1" u="none" strike="noStrike" kern="1200" dirty="0" smtClean="0">
                          <a:solidFill>
                            <a:schemeClr val="dk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占比</a:t>
                      </a:r>
                      <a:endParaRPr lang="zh-CN" altLang="en-US" sz="1200" b="1" u="none" strike="noStrike" kern="1200" dirty="0">
                        <a:solidFill>
                          <a:schemeClr val="dk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0"/>
                  </a:ext>
                </a:extLst>
              </a:tr>
              <a:tr h="351187">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6.5%</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1"/>
                  </a:ext>
                </a:extLst>
              </a:tr>
              <a:tr h="351187">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21.0%</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0.2%</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6.1%</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2"/>
                  </a:ext>
                </a:extLst>
              </a:tr>
              <a:tr h="351187">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127.2%</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-23.9%</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5.2%</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3"/>
                  </a:ext>
                </a:extLst>
              </a:tr>
              <a:tr h="351187">
                <a:tc>
                  <a:txBody>
                    <a:bodyPr/>
                    <a:lstStyle/>
                    <a:p>
                      <a:pPr marL="0" algn="ctr" defTabSz="1219170" rtl="0" eaLnBrk="1" fontAlgn="ctr" latinLnBrk="0" hangingPunct="1"/>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239.7%</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-10.2%</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4.8%</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4"/>
                  </a:ext>
                </a:extLst>
              </a:tr>
              <a:tr h="351187">
                <a:tc>
                  <a:txBody>
                    <a:bodyPr/>
                    <a:lstStyle/>
                    <a:p>
                      <a:pPr marL="0" algn="ctr" defTabSz="1219170" rtl="0" eaLnBrk="1" fontAlgn="ctr" latinLnBrk="0" hangingPunct="1"/>
                      <a:r>
                        <a:rPr lang="en-US" altLang="zh-CN" sz="1050" b="0" i="0" u="none" strike="noStrike" kern="120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-23.8%</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-56.2%</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3.7%</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5"/>
                  </a:ext>
                </a:extLst>
              </a:tr>
              <a:tr h="351187">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-24.3%</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2.4%</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6"/>
                  </a:ext>
                </a:extLst>
              </a:tr>
              <a:tr h="351187">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76.9%</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-12.0%</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2.4%</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7"/>
                  </a:ext>
                </a:extLst>
              </a:tr>
              <a:tr h="351187">
                <a:tc>
                  <a:txBody>
                    <a:bodyPr/>
                    <a:lstStyle/>
                    <a:p>
                      <a:pPr marL="0" algn="ctr" defTabSz="1219170" rtl="0" eaLnBrk="1" fontAlgn="ctr" latinLnBrk="0" hangingPunct="1"/>
                      <a:r>
                        <a:rPr lang="en-US" altLang="zh-CN" sz="1050" b="0" i="0" u="none" strike="noStrike" kern="120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-28.9%</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-17.3%</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8"/>
                  </a:ext>
                </a:extLst>
              </a:tr>
              <a:tr h="351187">
                <a:tc>
                  <a:txBody>
                    <a:bodyPr/>
                    <a:lstStyle/>
                    <a:p>
                      <a:pPr marL="0" algn="ctr" defTabSz="1219170" rtl="0" eaLnBrk="1" fontAlgn="ctr" latinLnBrk="0" hangingPunct="1"/>
                      <a:r>
                        <a:rPr lang="en-US" altLang="zh-CN" sz="1050" b="0" i="0" u="none" strike="noStrike" kern="120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-46.7%</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-37.1%</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9"/>
                  </a:ext>
                </a:extLst>
              </a:tr>
              <a:tr h="351187">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32.1%</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-7.7%</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2.2%</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10"/>
                  </a:ext>
                </a:extLst>
              </a:tr>
            </a:tbl>
          </a:graphicData>
        </a:graphic>
      </p:graphicFrame>
      <p:graphicFrame>
        <p:nvGraphicFramePr>
          <p:cNvPr id="21" name="累计车型份额排名_新能源"/>
          <p:cNvGraphicFramePr>
            <a:graphicFrameLocks noGrp="1"/>
          </p:cNvGraphicFramePr>
          <p:nvPr>
            <p:extLst>
              <p:ext uri="{D42A27DB-BD31-4B8C-83A1-F6EECF244321}">
                <p14:modId xmlns:p14="http://schemas.microsoft.com/office/powerpoint/2010/main" val="1183970213"/>
              </p:ext>
            </p:extLst>
          </p:nvPr>
        </p:nvGraphicFramePr>
        <p:xfrm>
          <a:off x="10181395" y="2427520"/>
          <a:ext cx="1310950" cy="3763730"/>
        </p:xfrm>
        <a:graphic>
          <a:graphicData uri="http://schemas.openxmlformats.org/drawingml/2006/table">
            <a:tbl>
              <a:tblPr/>
              <a:tblGrid>
                <a:gridCol w="843360">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0"/>
                    </a:ext>
                  </a:extLst>
                </a:gridCol>
                <a:gridCol w="467590">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1"/>
                    </a:ext>
                  </a:extLst>
                </a:gridCol>
              </a:tblGrid>
              <a:tr h="239960">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u="none" strike="noStrike" dirty="0" smtClean="0">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同比</a:t>
                      </a:r>
                      <a:endParaRPr lang="en-US" sz="1200" b="1" i="0" u="none" strike="noStrike" dirty="0">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u="none" strike="noStrike" dirty="0" smtClean="0">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占比</a:t>
                      </a:r>
                      <a:endParaRPr lang="en-US" sz="1200" b="1" i="0" u="none" strike="noStrike" dirty="0">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0"/>
                  </a:ext>
                </a:extLst>
              </a:tr>
              <a:tr h="352079">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5.9%</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1"/>
                  </a:ext>
                </a:extLst>
              </a:tr>
              <a:tr h="352079">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102.4%</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5.7%</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2"/>
                  </a:ext>
                </a:extLst>
              </a:tr>
              <a:tr h="352079">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18.5%</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5.6%</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3"/>
                  </a:ext>
                </a:extLst>
              </a:tr>
              <a:tr h="355059">
                <a:tc>
                  <a:txBody>
                    <a:bodyPr/>
                    <a:lstStyle/>
                    <a:p>
                      <a:pPr marL="0" algn="ctr" defTabSz="1219170" rtl="0" eaLnBrk="1" fontAlgn="ctr" latinLnBrk="0" hangingPunct="1"/>
                      <a:r>
                        <a:rPr lang="en-US" altLang="zh-CN" sz="1050" b="0" i="0" u="none" strike="noStrike" kern="120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-20.1%</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5.1%</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4"/>
                  </a:ext>
                </a:extLst>
              </a:tr>
              <a:tr h="352079">
                <a:tc>
                  <a:txBody>
                    <a:bodyPr/>
                    <a:lstStyle/>
                    <a:p>
                      <a:pPr marL="0" algn="ctr" defTabSz="1219170" rtl="0" eaLnBrk="1" fontAlgn="ctr" latinLnBrk="0" hangingPunct="1"/>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5.1%</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5"/>
                  </a:ext>
                </a:extLst>
              </a:tr>
              <a:tr h="352079">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3.1%</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6"/>
                  </a:ext>
                </a:extLst>
              </a:tr>
              <a:tr h="352079">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65.1%</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3.1%</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7"/>
                  </a:ext>
                </a:extLst>
              </a:tr>
              <a:tr h="352079">
                <a:tc>
                  <a:txBody>
                    <a:bodyPr/>
                    <a:lstStyle/>
                    <a:p>
                      <a:pPr marL="0" algn="ctr" defTabSz="1219170" rtl="0" eaLnBrk="1" fontAlgn="ctr" latinLnBrk="0" hangingPunct="1"/>
                      <a:r>
                        <a:rPr lang="en-US" altLang="zh-CN" sz="1050" b="0" i="0" u="none" strike="noStrike" kern="120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-25.8%</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2.6%</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8"/>
                  </a:ext>
                </a:extLst>
              </a:tr>
              <a:tr h="352079">
                <a:tc>
                  <a:txBody>
                    <a:bodyPr/>
                    <a:lstStyle/>
                    <a:p>
                      <a:pPr marL="0" algn="ctr" defTabSz="1219170" rtl="0" eaLnBrk="1" fontAlgn="ctr" latinLnBrk="0" hangingPunct="1"/>
                      <a:r>
                        <a:rPr lang="en-US" altLang="zh-CN" sz="1050" b="0" i="0" u="none" strike="noStrike" kern="120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-1.7%</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9"/>
                  </a:ext>
                </a:extLst>
              </a:tr>
              <a:tr h="352079">
                <a:tc>
                  <a:txBody>
                    <a:bodyPr/>
                    <a:lstStyle/>
                    <a:p>
                      <a:pPr marL="0" algn="ctr" defTabSz="1219170" rtl="0" eaLnBrk="1" fontAlgn="ctr" latinLnBrk="0" hangingPunct="1"/>
                      <a:r>
                        <a:rPr lang="en-US" altLang="zh-CN" sz="1050" b="0" i="0" u="none" strike="noStrike" kern="1200" smtClean="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-12.3%</a:t>
                      </a:r>
                      <a:endParaRPr lang="en-US" altLang="zh-CN" sz="1050" b="0" i="0" u="none" strike="noStrike" kern="1200"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a:t>
                      </a:r>
                      <a:endParaRPr lang="en-US" altLang="zh-CN" sz="105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10"/>
                  </a:ext>
                </a:extLst>
              </a:tr>
            </a:tbl>
          </a:graphicData>
        </a:graphic>
      </p:graphicFrame>
      <p:graphicFrame>
        <p:nvGraphicFramePr>
          <p:cNvPr id="22" name="车型销量排名_新能源"/>
          <p:cNvGraphicFramePr/>
          <p:nvPr>
            <p:extLst>
              <p:ext uri="{D42A27DB-BD31-4B8C-83A1-F6EECF244321}">
                <p14:modId xmlns:p14="http://schemas.microsoft.com/office/powerpoint/2010/main" val="1102193262"/>
              </p:ext>
            </p:extLst>
          </p:nvPr>
        </p:nvGraphicFramePr>
        <p:xfrm>
          <a:off x="358906" y="2608592"/>
          <a:ext cx="3737615" cy="358265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累计车型销量排名_新能源"/>
          <p:cNvGraphicFramePr/>
          <p:nvPr>
            <p:extLst>
              <p:ext uri="{D42A27DB-BD31-4B8C-83A1-F6EECF244321}">
                <p14:modId xmlns:p14="http://schemas.microsoft.com/office/powerpoint/2010/main" val="1124125423"/>
              </p:ext>
            </p:extLst>
          </p:nvPr>
        </p:nvGraphicFramePr>
        <p:xfrm>
          <a:off x="6246675" y="2522863"/>
          <a:ext cx="4090021" cy="3814618"/>
        </p:xfrm>
        <a:graphic>
          <a:graphicData uri="http://schemas.openxmlformats.org/drawingml/2006/chart">
            <c:chart xmlns:c="http://schemas.openxmlformats.org/drawingml/2006/chart" xmlns:r="http://schemas.openxmlformats.org/officeDocument/2006/relationships" r:id="rId4"/>
          </a:graphicData>
        </a:graphic>
      </p:graphicFrame>
      <p:sp>
        <p:nvSpPr>
          <p:cNvPr id="24" name="ChartTag"/>
          <p:cNvSpPr>
            <a:spLocks noChangeAspect="1"/>
          </p:cNvSpPr>
          <p:nvPr/>
        </p:nvSpPr>
        <p:spPr>
          <a:xfrm>
            <a:off x="900518" y="1976288"/>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月纯电动市场排名</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车型</a:t>
            </a:r>
            <a:endParaRPr lang="zh-CN" altLang="en-US" sz="16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5" name="ChartTag"/>
          <p:cNvSpPr>
            <a:spLocks noChangeAspect="1"/>
          </p:cNvSpPr>
          <p:nvPr/>
        </p:nvSpPr>
        <p:spPr>
          <a:xfrm>
            <a:off x="6767920" y="1976288"/>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月纯电动市场排名</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车型</a:t>
            </a:r>
            <a:endParaRPr lang="zh-CN" altLang="en-US" sz="16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6" name="文本框 25">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C3F76F8C-3ED3-47A9-9345-584AF77C9A26}"/>
              </a:ext>
            </a:extLst>
          </p:cNvPr>
          <p:cNvSpPr txBox="1"/>
          <p:nvPr/>
        </p:nvSpPr>
        <p:spPr>
          <a:xfrm>
            <a:off x="1165212" y="2387401"/>
            <a:ext cx="800219" cy="276999"/>
          </a:xfrm>
          <a:prstGeom prst="rect">
            <a:avLst/>
          </a:prstGeom>
          <a:noFill/>
        </p:spPr>
        <p:txBody>
          <a:bodyPr wrap="none" rtlCol="0">
            <a:spAutoFit/>
          </a:bodyPr>
          <a:lstStyle/>
          <a:p>
            <a:pPr lvl="0"/>
            <a:r>
              <a:rPr lang="zh-CN" altLang="en-US" sz="12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单位：辆</a:t>
            </a:r>
          </a:p>
        </p:txBody>
      </p:sp>
      <p:sp>
        <p:nvSpPr>
          <p:cNvPr id="27" name="文本框 26">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C3F76F8C-3ED3-47A9-9345-584AF77C9A26}"/>
              </a:ext>
            </a:extLst>
          </p:cNvPr>
          <p:cNvSpPr txBox="1"/>
          <p:nvPr/>
        </p:nvSpPr>
        <p:spPr>
          <a:xfrm>
            <a:off x="7103944" y="2387401"/>
            <a:ext cx="800219" cy="276999"/>
          </a:xfrm>
          <a:prstGeom prst="rect">
            <a:avLst/>
          </a:prstGeom>
          <a:noFill/>
        </p:spPr>
        <p:txBody>
          <a:bodyPr wrap="none" rtlCol="0">
            <a:spAutoFit/>
          </a:bodyPr>
          <a:lstStyle/>
          <a:p>
            <a:pPr lvl="0"/>
            <a:r>
              <a:rPr lang="zh-CN" altLang="en-US" sz="12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单位：辆</a:t>
            </a:r>
          </a:p>
        </p:txBody>
      </p:sp>
      <p:sp>
        <p:nvSpPr>
          <p:cNvPr id="3" name="灯片编号占位符 2"/>
          <p:cNvSpPr>
            <a:spLocks noGrp="1"/>
          </p:cNvSpPr>
          <p:nvPr>
            <p:ph type="sldNum" sz="quarter" idx="10"/>
          </p:nvPr>
        </p:nvSpPr>
        <p:spPr/>
        <p:txBody>
          <a:bodyPr/>
          <a:lstStyle/>
          <a:p>
            <a:fld id="{BC277FD2-16D7-4FD4-A965-9BD1B8CDE694}" type="slidenum">
              <a:rPr lang="zh-CN" altLang="en-US" smtClean="0"/>
              <a:pPr/>
              <a:t>12</a:t>
            </a:fld>
            <a:endParaRPr lang="zh-CN" altLang="en-US"/>
          </a:p>
        </p:txBody>
      </p:sp>
    </p:spTree>
    <p:extLst>
      <p:ext uri="{BB962C8B-B14F-4D97-AF65-F5344CB8AC3E}">
        <p14:creationId xmlns:p14="http://schemas.microsoft.com/office/powerpoint/2010/main" val="4112308593"/>
      </p:ext>
    </p:extLst>
  </p:cSld>
  <p:clrMapOvr>
    <a:masterClrMapping/>
  </p:clrMapOvr>
  <mc:AlternateContent xmlns:mc="http://schemas.openxmlformats.org/markup-compatibility/2006" xmlns:p14="http://schemas.microsoft.com/office/powerpoint/2010/main">
    <mc:Choice Requires="p14">
      <p:transition spd="slow" p14:dur="2000"/>
    </mc:Choice>
    <mc:Fallback xmlns="" xmlns:a16="http://schemas.microsoft.com/office/drawing/2014/main" xmlns:c="http://schemas.openxmlformats.org/drawingml/2006/chart">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76141" y="2391306"/>
            <a:ext cx="12034344" cy="4084235"/>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0" name="矩形 29"/>
          <p:cNvSpPr/>
          <p:nvPr/>
        </p:nvSpPr>
        <p:spPr>
          <a:xfrm>
            <a:off x="76141" y="2788031"/>
            <a:ext cx="12034344" cy="3782099"/>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4" name="文本框 13">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C3F76F8C-3ED3-47A9-9345-584AF77C9A26}"/>
              </a:ext>
            </a:extLst>
          </p:cNvPr>
          <p:cNvSpPr txBox="1"/>
          <p:nvPr/>
        </p:nvSpPr>
        <p:spPr>
          <a:xfrm>
            <a:off x="777138" y="2839726"/>
            <a:ext cx="1082348"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补贴后售价：元</a:t>
            </a:r>
            <a:endPar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纯电动市场竞争格局</a:t>
            </a:r>
          </a:p>
        </p:txBody>
      </p:sp>
      <p:sp>
        <p:nvSpPr>
          <p:cNvPr id="3" name="内容占位符 2"/>
          <p:cNvSpPr>
            <a:spLocks noGrp="1"/>
          </p:cNvSpPr>
          <p:nvPr>
            <p:ph sz="quarter" idx="4294967295"/>
          </p:nvPr>
        </p:nvSpPr>
        <p:spPr>
          <a:xfrm>
            <a:off x="0" y="831850"/>
            <a:ext cx="12192000" cy="1508125"/>
          </a:xfrm>
          <a:prstGeom prst="rect">
            <a:avLst/>
          </a:prstGeom>
        </p:spPr>
        <p:txBody>
          <a:bodyPr/>
          <a:lstStyle/>
          <a:p>
            <a:pPr>
              <a:spcBef>
                <a:spcPts val="400"/>
              </a:spcBef>
            </a:pP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从续航里程的布局来看，纯电动车竞争格局分为以下四个区域：</a:t>
            </a:r>
            <a:endPar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lvl="1">
              <a:spcBef>
                <a:spcPts val="400"/>
              </a:spcBef>
            </a:pP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续航里程</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150-250km</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段，宏光</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MINI EV</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优势地位稳定；</a:t>
            </a:r>
            <a:endPar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lvl="1">
              <a:spcBef>
                <a:spcPts val="400"/>
              </a:spcBef>
            </a:pP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续航里程</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300-450km</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段</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，星愿小幅领先海鸥；</a:t>
            </a:r>
            <a:endPar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lvl="1">
              <a:spcBef>
                <a:spcPts val="400"/>
              </a:spcBef>
            </a:pP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续航</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450-700km</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段</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，由特斯拉</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中国</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双车和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MONA </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M03</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分别引领</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20-30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万和</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10-15</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万级市场；</a:t>
            </a:r>
            <a:endPar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lvl="1">
              <a:spcBef>
                <a:spcPts val="400"/>
              </a:spcBef>
            </a:pP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续航</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700km</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及以上的市场，小米</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SU7</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保持</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领先。</a:t>
            </a:r>
            <a:endPar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lvl="1">
              <a:spcBef>
                <a:spcPts val="400"/>
              </a:spcBef>
            </a:pP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相比上月</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，零跑</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C11 EV</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取代</a:t>
            </a:r>
            <a:r>
              <a:rPr lang="en-US" altLang="zh-CN" sz="1400" dirty="0" err="1"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iCAR</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V23</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新晋</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25</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榜单。</a:t>
            </a:r>
            <a:endPar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5" name="内容占位符 4"/>
          <p:cNvSpPr>
            <a:spLocks noGrp="1"/>
          </p:cNvSpPr>
          <p:nvPr>
            <p:ph sz="quarter" idx="4294967295"/>
          </p:nvPr>
        </p:nvSpPr>
        <p:spPr>
          <a:xfrm>
            <a:off x="0" y="6546850"/>
            <a:ext cx="5199063" cy="320675"/>
          </a:xfrm>
          <a:prstGeom prst="rect">
            <a:avLst/>
          </a:prstGeom>
        </p:spPr>
        <p:txBody>
          <a:bodyPr anchor="b"/>
          <a:lstStyle/>
          <a:p>
            <a:r>
              <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a:t>
            </a:r>
            <a:r>
              <a:rPr lang="en-US" altLang="zh-CN"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WAYS</a:t>
            </a:r>
            <a:r>
              <a:rPr lang="zh-CN" altLang="en-US"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监测零售量</a:t>
            </a:r>
            <a:endPar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19" name="组合 18"/>
          <p:cNvGrpSpPr/>
          <p:nvPr/>
        </p:nvGrpSpPr>
        <p:grpSpPr>
          <a:xfrm>
            <a:off x="1299154" y="3133339"/>
            <a:ext cx="1723549" cy="1063660"/>
            <a:chOff x="1834618" y="2821452"/>
            <a:chExt cx="1723549" cy="1063660"/>
          </a:xfrm>
        </p:grpSpPr>
        <p:sp>
          <p:nvSpPr>
            <p:cNvPr id="20" name="文本框 19"/>
            <p:cNvSpPr txBox="1"/>
            <p:nvPr/>
          </p:nvSpPr>
          <p:spPr>
            <a:xfrm>
              <a:off x="1834618" y="2821452"/>
              <a:ext cx="1723549"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泡泡大小代表车型月均</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销量</a:t>
              </a:r>
            </a:p>
          </p:txBody>
        </p:sp>
        <p:sp>
          <p:nvSpPr>
            <p:cNvPr id="21" name="椭圆 20"/>
            <p:cNvSpPr/>
            <p:nvPr/>
          </p:nvSpPr>
          <p:spPr>
            <a:xfrm>
              <a:off x="1910818" y="3099183"/>
              <a:ext cx="216000" cy="215647"/>
            </a:xfrm>
            <a:prstGeom prst="ellipse">
              <a:avLst/>
            </a:prstGeom>
            <a:solidFill>
              <a:srgbClr val="169EBE">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2" name="文本框 21"/>
            <p:cNvSpPr txBox="1"/>
            <p:nvPr/>
          </p:nvSpPr>
          <p:spPr>
            <a:xfrm>
              <a:off x="2107302" y="3093932"/>
              <a:ext cx="681597"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表示</a:t>
              </a: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SUV</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3" name="椭圆 22"/>
            <p:cNvSpPr/>
            <p:nvPr/>
          </p:nvSpPr>
          <p:spPr>
            <a:xfrm>
              <a:off x="1910818" y="3368971"/>
              <a:ext cx="216000" cy="215647"/>
            </a:xfrm>
            <a:prstGeom prst="ellipse">
              <a:avLst/>
            </a:prstGeom>
            <a:solidFill>
              <a:srgbClr val="8EB842">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4" name="文本框 23"/>
            <p:cNvSpPr txBox="1"/>
            <p:nvPr/>
          </p:nvSpPr>
          <p:spPr>
            <a:xfrm>
              <a:off x="2107302" y="3366412"/>
              <a:ext cx="697627"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表示轿车</a:t>
              </a:r>
            </a:p>
          </p:txBody>
        </p:sp>
        <p:sp>
          <p:nvSpPr>
            <p:cNvPr id="33" name="椭圆 32"/>
            <p:cNvSpPr/>
            <p:nvPr/>
          </p:nvSpPr>
          <p:spPr>
            <a:xfrm>
              <a:off x="1910818" y="3650190"/>
              <a:ext cx="216000" cy="215647"/>
            </a:xfrm>
            <a:prstGeom prst="ellipse">
              <a:avLst/>
            </a:prstGeom>
            <a:solidFill>
              <a:srgbClr val="FF9900">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4" name="文本框 33"/>
            <p:cNvSpPr txBox="1"/>
            <p:nvPr/>
          </p:nvSpPr>
          <p:spPr>
            <a:xfrm>
              <a:off x="2107302" y="3638891"/>
              <a:ext cx="710451"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表示</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MPV</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sp>
        <p:nvSpPr>
          <p:cNvPr id="28" name="文本框 27">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C3F76F8C-3ED3-47A9-9345-584AF77C9A26}"/>
              </a:ext>
            </a:extLst>
          </p:cNvPr>
          <p:cNvSpPr txBox="1"/>
          <p:nvPr/>
        </p:nvSpPr>
        <p:spPr>
          <a:xfrm>
            <a:off x="8757347" y="6611779"/>
            <a:ext cx="2686954"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MSRP</a:t>
            </a:r>
            <a:r>
              <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和轴距数据参考车型</a:t>
            </a:r>
            <a:r>
              <a:rPr lang="en-US" altLang="zh-CN"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主销型号</a:t>
            </a:r>
          </a:p>
        </p:txBody>
      </p:sp>
      <p:sp>
        <p:nvSpPr>
          <p:cNvPr id="26" name="ChartTag"/>
          <p:cNvSpPr>
            <a:spLocks/>
          </p:cNvSpPr>
          <p:nvPr/>
        </p:nvSpPr>
        <p:spPr>
          <a:xfrm>
            <a:off x="3330321" y="2434172"/>
            <a:ext cx="5525984" cy="3276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月纯电动车型月均销量</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25</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竞争格局</a:t>
            </a:r>
            <a:endParaRPr lang="zh-CN" altLang="en-US" sz="16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8" name="矩形 7"/>
          <p:cNvSpPr/>
          <p:nvPr/>
        </p:nvSpPr>
        <p:spPr>
          <a:xfrm>
            <a:off x="1250789" y="6175106"/>
            <a:ext cx="583829" cy="3637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5" name="文本框 14">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C3F76F8C-3ED3-47A9-9345-584AF77C9A26}"/>
              </a:ext>
            </a:extLst>
          </p:cNvPr>
          <p:cNvSpPr txBox="1"/>
          <p:nvPr/>
        </p:nvSpPr>
        <p:spPr>
          <a:xfrm>
            <a:off x="10525966" y="6124092"/>
            <a:ext cx="103425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续航里程：</a:t>
            </a:r>
            <a:r>
              <a:rPr lang="en-US" altLang="zh-CN"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km</a:t>
            </a:r>
            <a:endPar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4" name="矩形 3"/>
          <p:cNvSpPr/>
          <p:nvPr/>
        </p:nvSpPr>
        <p:spPr>
          <a:xfrm>
            <a:off x="222886" y="6128625"/>
            <a:ext cx="863816" cy="326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7" name="椭圆 36"/>
          <p:cNvSpPr/>
          <p:nvPr/>
        </p:nvSpPr>
        <p:spPr>
          <a:xfrm rot="19714777">
            <a:off x="8196986" y="3325655"/>
            <a:ext cx="2259246" cy="1251493"/>
          </a:xfrm>
          <a:prstGeom prst="ellipse">
            <a:avLst/>
          </a:prstGeom>
          <a:solidFill>
            <a:srgbClr val="B9D4ED">
              <a:alpha val="40000"/>
            </a:srgbClr>
          </a:solid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8" name="椭圆 37"/>
          <p:cNvSpPr/>
          <p:nvPr/>
        </p:nvSpPr>
        <p:spPr>
          <a:xfrm rot="20668917">
            <a:off x="1935075" y="4926113"/>
            <a:ext cx="1211165" cy="989582"/>
          </a:xfrm>
          <a:prstGeom prst="ellipse">
            <a:avLst/>
          </a:prstGeom>
          <a:solidFill>
            <a:srgbClr val="B9D4ED">
              <a:alpha val="40000"/>
            </a:srgbClr>
          </a:solid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1" name="椭圆 30"/>
          <p:cNvSpPr/>
          <p:nvPr/>
        </p:nvSpPr>
        <p:spPr>
          <a:xfrm rot="19892992">
            <a:off x="5732391" y="3349369"/>
            <a:ext cx="2675585" cy="2175093"/>
          </a:xfrm>
          <a:prstGeom prst="ellipse">
            <a:avLst/>
          </a:prstGeom>
          <a:solidFill>
            <a:srgbClr val="B9D4ED">
              <a:alpha val="40000"/>
            </a:srgbClr>
          </a:solid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40" name="椭圆 39"/>
          <p:cNvSpPr/>
          <p:nvPr/>
        </p:nvSpPr>
        <p:spPr>
          <a:xfrm>
            <a:off x="3136251" y="4485201"/>
            <a:ext cx="2482394" cy="1247066"/>
          </a:xfrm>
          <a:prstGeom prst="ellipse">
            <a:avLst/>
          </a:prstGeom>
          <a:solidFill>
            <a:srgbClr val="B9D4ED">
              <a:alpha val="40000"/>
            </a:srgbClr>
          </a:solid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36" name="Chart_竞争格局_续航"/>
          <p:cNvGraphicFramePr/>
          <p:nvPr>
            <p:extLst>
              <p:ext uri="{D42A27DB-BD31-4B8C-83A1-F6EECF244321}">
                <p14:modId xmlns:p14="http://schemas.microsoft.com/office/powerpoint/2010/main" val="4121595153"/>
              </p:ext>
            </p:extLst>
          </p:nvPr>
        </p:nvGraphicFramePr>
        <p:xfrm>
          <a:off x="244891" y="2864471"/>
          <a:ext cx="11146582" cy="3575306"/>
        </p:xfrm>
        <a:graphic>
          <a:graphicData uri="http://schemas.openxmlformats.org/drawingml/2006/chart">
            <c:chart xmlns:c="http://schemas.openxmlformats.org/drawingml/2006/chart" xmlns:r="http://schemas.openxmlformats.org/officeDocument/2006/relationships" r:id="rId3"/>
          </a:graphicData>
        </a:graphic>
      </p:graphicFrame>
      <p:sp>
        <p:nvSpPr>
          <p:cNvPr id="35" name="矩形 34"/>
          <p:cNvSpPr/>
          <p:nvPr/>
        </p:nvSpPr>
        <p:spPr>
          <a:xfrm>
            <a:off x="108034" y="6219533"/>
            <a:ext cx="936000" cy="274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7" name="灯片编号占位符 6"/>
          <p:cNvSpPr>
            <a:spLocks noGrp="1"/>
          </p:cNvSpPr>
          <p:nvPr>
            <p:ph type="sldNum" sz="quarter" idx="10"/>
          </p:nvPr>
        </p:nvSpPr>
        <p:spPr/>
        <p:txBody>
          <a:bodyPr/>
          <a:lstStyle/>
          <a:p>
            <a:fld id="{BC277FD2-16D7-4FD4-A965-9BD1B8CDE694}" type="slidenum">
              <a:rPr lang="zh-CN" altLang="en-US" smtClean="0"/>
              <a:pPr/>
              <a:t>13</a:t>
            </a:fld>
            <a:endParaRPr lang="zh-CN" altLang="en-US"/>
          </a:p>
        </p:txBody>
      </p:sp>
    </p:spTree>
    <p:extLst>
      <p:ext uri="{BB962C8B-B14F-4D97-AF65-F5344CB8AC3E}">
        <p14:creationId xmlns:p14="http://schemas.microsoft.com/office/powerpoint/2010/main" val="4195840004"/>
      </p:ext>
    </p:extLst>
  </p:cSld>
  <p:clrMapOvr>
    <a:masterClrMapping/>
  </p:clrMapOvr>
  <mc:AlternateContent xmlns:mc="http://schemas.openxmlformats.org/markup-compatibility/2006" xmlns:p14="http://schemas.microsoft.com/office/powerpoint/2010/main">
    <mc:Choice Requires="p14">
      <p:transition spd="slow" p14:dur="2000"/>
    </mc:Choice>
    <mc:Fallback xmlns="" xmlns:a16="http://schemas.microsoft.com/office/drawing/2014/main" xmlns:c="http://schemas.openxmlformats.org/drawingml/2006/chart">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76141" y="2106158"/>
            <a:ext cx="12034344" cy="4151016"/>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1" name="矩形 30"/>
          <p:cNvSpPr/>
          <p:nvPr/>
        </p:nvSpPr>
        <p:spPr>
          <a:xfrm>
            <a:off x="76141" y="2569663"/>
            <a:ext cx="12034344" cy="3782099"/>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6" name="Chart_竞争格局_轴距"/>
          <p:cNvGraphicFramePr/>
          <p:nvPr>
            <p:extLst>
              <p:ext uri="{D42A27DB-BD31-4B8C-83A1-F6EECF244321}">
                <p14:modId xmlns:p14="http://schemas.microsoft.com/office/powerpoint/2010/main" val="2451344807"/>
              </p:ext>
            </p:extLst>
          </p:nvPr>
        </p:nvGraphicFramePr>
        <p:xfrm>
          <a:off x="387180" y="2677077"/>
          <a:ext cx="3198527" cy="3602736"/>
        </p:xfrm>
        <a:graphic>
          <a:graphicData uri="http://schemas.openxmlformats.org/drawingml/2006/chart">
            <c:chart xmlns:c="http://schemas.openxmlformats.org/drawingml/2006/chart" xmlns:r="http://schemas.openxmlformats.org/officeDocument/2006/relationships" r:id="rId3"/>
          </a:graphicData>
        </a:graphic>
      </p:graphicFrame>
      <p:sp>
        <p:nvSpPr>
          <p:cNvPr id="15" name="文本框 14">
            <a:extLst>
              <a:ext uri="{FF2B5EF4-FFF2-40B4-BE49-F238E27FC236}">
                <a16:creationId xmlns:p14="http://schemas.microsoft.com/office/powerpoint/2010/main" xmlns:c="http://schemas.openxmlformats.org/drawingml/2006/chart" xmlns:a16="http://schemas.microsoft.com/office/drawing/2014/main" xmlns:mc="http://schemas.openxmlformats.org/markup-compatibility/2006" xmlns="" id="{C3F76F8C-3ED3-47A9-9345-584AF77C9A26}"/>
              </a:ext>
            </a:extLst>
          </p:cNvPr>
          <p:cNvSpPr txBox="1"/>
          <p:nvPr/>
        </p:nvSpPr>
        <p:spPr>
          <a:xfrm>
            <a:off x="10686295" y="5951366"/>
            <a:ext cx="865943" cy="256545"/>
          </a:xfrm>
          <a:prstGeom prst="rect">
            <a:avLst/>
          </a:prstGeom>
          <a:noFill/>
        </p:spPr>
        <p:txBody>
          <a:bodyPr wrap="none" rtlCol="0">
            <a:spAutoFit/>
          </a:bodyPr>
          <a:lstStyle/>
          <a:p>
            <a:pPr lvl="0" algn="r"/>
            <a:r>
              <a:rPr lang="zh-CN" altLang="en-US" sz="1067"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轴距：</a:t>
            </a:r>
            <a:r>
              <a:rPr lang="en-US" altLang="zh-CN" sz="1067"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mm</a:t>
            </a:r>
            <a:endParaRPr lang="zh-CN" altLang="en-US" sz="1067"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纯电动市场竞争格局</a:t>
            </a:r>
          </a:p>
        </p:txBody>
      </p:sp>
      <p:sp>
        <p:nvSpPr>
          <p:cNvPr id="3" name="内容占位符 2"/>
          <p:cNvSpPr>
            <a:spLocks noGrp="1"/>
          </p:cNvSpPr>
          <p:nvPr>
            <p:ph sz="quarter" idx="4294967295"/>
          </p:nvPr>
        </p:nvSpPr>
        <p:spPr>
          <a:xfrm>
            <a:off x="0" y="847725"/>
            <a:ext cx="11982450" cy="1235075"/>
          </a:xfrm>
          <a:prstGeom prst="rect">
            <a:avLst/>
          </a:prstGeom>
        </p:spPr>
        <p:txBody>
          <a:bodyPr/>
          <a:lstStyle/>
          <a:p>
            <a:pPr>
              <a:lnSpc>
                <a:spcPct val="110000"/>
              </a:lnSpc>
            </a:pP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从车身尺寸的布局来看，宏光</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MINI EV</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在低端</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A00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市场领先优势扩大；</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级市场海鸥拉大与竞争对手差距；</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级车</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市场吉利星愿地位短期内不可动摇；</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而</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B</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级及以上市场</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，特斯拉</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中国</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优势逐步削弱，受到小米、小鹏等新势力冲击。</a:t>
            </a:r>
            <a:endPar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10000"/>
              </a:lnSpc>
            </a:pP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随着</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新能源市场的发展</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级主流市场纯电竞争</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渐趋激烈</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，更多新势力</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如小鹏、零跑</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和</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自主</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如吉利、</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五菱</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品牌的加入逐渐打破比亚迪主导的格局。</a:t>
            </a:r>
            <a:endPar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5" name="内容占位符 4"/>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a:t>
            </a:r>
            <a:r>
              <a:rPr lang="en-US" altLang="zh-CN"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WAYS</a:t>
            </a:r>
            <a:r>
              <a:rPr lang="zh-CN" altLang="en-US" sz="1000" dirty="0" smtClean="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监测零售量</a:t>
            </a:r>
            <a:endPar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17" name="组合 16"/>
          <p:cNvGrpSpPr/>
          <p:nvPr/>
        </p:nvGrpSpPr>
        <p:grpSpPr>
          <a:xfrm>
            <a:off x="1497838" y="2906782"/>
            <a:ext cx="1723549" cy="1063660"/>
            <a:chOff x="1834618" y="2821452"/>
            <a:chExt cx="1723549" cy="1063660"/>
          </a:xfrm>
        </p:grpSpPr>
        <p:sp>
          <p:nvSpPr>
            <p:cNvPr id="19" name="文本框 18"/>
            <p:cNvSpPr txBox="1"/>
            <p:nvPr/>
          </p:nvSpPr>
          <p:spPr>
            <a:xfrm>
              <a:off x="1834618" y="2821452"/>
              <a:ext cx="1723549"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泡泡</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大小代表车型月均</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销量</a:t>
              </a:r>
            </a:p>
          </p:txBody>
        </p:sp>
        <p:sp>
          <p:nvSpPr>
            <p:cNvPr id="20" name="椭圆 19"/>
            <p:cNvSpPr/>
            <p:nvPr/>
          </p:nvSpPr>
          <p:spPr>
            <a:xfrm>
              <a:off x="1910818" y="3099183"/>
              <a:ext cx="216000" cy="215647"/>
            </a:xfrm>
            <a:prstGeom prst="ellipse">
              <a:avLst/>
            </a:prstGeom>
            <a:solidFill>
              <a:srgbClr val="169EBE">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1" name="文本框 20"/>
            <p:cNvSpPr txBox="1"/>
            <p:nvPr/>
          </p:nvSpPr>
          <p:spPr>
            <a:xfrm>
              <a:off x="2107302" y="3093932"/>
              <a:ext cx="681597"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表示</a:t>
              </a: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SUV</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2" name="椭圆 21"/>
            <p:cNvSpPr/>
            <p:nvPr/>
          </p:nvSpPr>
          <p:spPr>
            <a:xfrm>
              <a:off x="1910818" y="3368971"/>
              <a:ext cx="216000" cy="215647"/>
            </a:xfrm>
            <a:prstGeom prst="ellipse">
              <a:avLst/>
            </a:prstGeom>
            <a:solidFill>
              <a:srgbClr val="8EB842">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3" name="文本框 22"/>
            <p:cNvSpPr txBox="1"/>
            <p:nvPr/>
          </p:nvSpPr>
          <p:spPr>
            <a:xfrm>
              <a:off x="2107302" y="3366412"/>
              <a:ext cx="697627"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表示轿车</a:t>
              </a:r>
            </a:p>
          </p:txBody>
        </p:sp>
        <p:sp>
          <p:nvSpPr>
            <p:cNvPr id="24" name="椭圆 23"/>
            <p:cNvSpPr/>
            <p:nvPr/>
          </p:nvSpPr>
          <p:spPr>
            <a:xfrm>
              <a:off x="1910818" y="3650190"/>
              <a:ext cx="216000" cy="215647"/>
            </a:xfrm>
            <a:prstGeom prst="ellipse">
              <a:avLst/>
            </a:prstGeom>
            <a:solidFill>
              <a:srgbClr val="FF9900">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6" name="文本框 25"/>
            <p:cNvSpPr txBox="1"/>
            <p:nvPr/>
          </p:nvSpPr>
          <p:spPr>
            <a:xfrm>
              <a:off x="2107302" y="3638891"/>
              <a:ext cx="710451"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表示</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MPV</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sp>
        <p:nvSpPr>
          <p:cNvPr id="27" name="文本框 26">
            <a:extLst>
              <a:ext uri="{FF2B5EF4-FFF2-40B4-BE49-F238E27FC236}">
                <a16:creationId xmlns:p14="http://schemas.microsoft.com/office/powerpoint/2010/main" xmlns:c="http://schemas.openxmlformats.org/drawingml/2006/chart" xmlns:a16="http://schemas.microsoft.com/office/drawing/2014/main" xmlns:mc="http://schemas.openxmlformats.org/markup-compatibility/2006" xmlns="" id="{C3F76F8C-3ED3-47A9-9345-584AF77C9A26}"/>
              </a:ext>
            </a:extLst>
          </p:cNvPr>
          <p:cNvSpPr txBox="1"/>
          <p:nvPr/>
        </p:nvSpPr>
        <p:spPr>
          <a:xfrm>
            <a:off x="8821341" y="6353102"/>
            <a:ext cx="2686954"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MSRP</a:t>
            </a:r>
            <a:r>
              <a:rPr lang="zh-CN" altLang="en-US"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和轴距数据参考车型</a:t>
            </a:r>
            <a:r>
              <a:rPr lang="en-US" altLang="zh-CN"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年主销型号</a:t>
            </a:r>
            <a:endPar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9" name="ChartTag"/>
          <p:cNvSpPr>
            <a:spLocks/>
          </p:cNvSpPr>
          <p:nvPr/>
        </p:nvSpPr>
        <p:spPr>
          <a:xfrm>
            <a:off x="3333008" y="2163244"/>
            <a:ext cx="5525984" cy="3276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月纯电动车型月均销量</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25</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竞争格局</a:t>
            </a:r>
            <a:endParaRPr lang="zh-CN" altLang="en-US" sz="16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2" name="矩形 31"/>
          <p:cNvSpPr/>
          <p:nvPr/>
        </p:nvSpPr>
        <p:spPr>
          <a:xfrm>
            <a:off x="229842" y="6041257"/>
            <a:ext cx="779178" cy="294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3" name="文本框 32">
            <a:extLst>
              <a:ext uri="{FF2B5EF4-FFF2-40B4-BE49-F238E27FC236}">
                <a16:creationId xmlns:p14="http://schemas.microsoft.com/office/powerpoint/2010/main" xmlns:c="http://schemas.openxmlformats.org/drawingml/2006/chart" xmlns:a16="http://schemas.microsoft.com/office/drawing/2014/main" xmlns:mc="http://schemas.openxmlformats.org/markup-compatibility/2006" xmlns="" id="{C3F76F8C-3ED3-47A9-9345-584AF77C9A26}"/>
              </a:ext>
            </a:extLst>
          </p:cNvPr>
          <p:cNvSpPr txBox="1"/>
          <p:nvPr/>
        </p:nvSpPr>
        <p:spPr>
          <a:xfrm>
            <a:off x="619431" y="2568193"/>
            <a:ext cx="1082348"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补贴后售价：元</a:t>
            </a:r>
            <a:endPar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59" name="组合 58"/>
          <p:cNvGrpSpPr/>
          <p:nvPr/>
        </p:nvGrpSpPr>
        <p:grpSpPr>
          <a:xfrm>
            <a:off x="3259975" y="4181666"/>
            <a:ext cx="504000" cy="695366"/>
            <a:chOff x="3333008" y="3926293"/>
            <a:chExt cx="410037" cy="604749"/>
          </a:xfrm>
        </p:grpSpPr>
        <p:cxnSp>
          <p:nvCxnSpPr>
            <p:cNvPr id="57" name="直接连接符 56"/>
            <p:cNvCxnSpPr/>
            <p:nvPr/>
          </p:nvCxnSpPr>
          <p:spPr>
            <a:xfrm flipH="1">
              <a:off x="3333008" y="3926293"/>
              <a:ext cx="374019" cy="510746"/>
            </a:xfrm>
            <a:prstGeom prst="line">
              <a:avLst/>
            </a:prstGeom>
            <a:ln w="12700"/>
          </p:spPr>
          <p:style>
            <a:lnRef idx="1">
              <a:schemeClr val="accent3"/>
            </a:lnRef>
            <a:fillRef idx="0">
              <a:schemeClr val="accent3"/>
            </a:fillRef>
            <a:effectRef idx="0">
              <a:schemeClr val="accent3"/>
            </a:effectRef>
            <a:fontRef idx="minor">
              <a:schemeClr val="tx1"/>
            </a:fontRef>
          </p:style>
        </p:cxnSp>
        <p:cxnSp>
          <p:nvCxnSpPr>
            <p:cNvPr id="58" name="直接连接符 57"/>
            <p:cNvCxnSpPr/>
            <p:nvPr/>
          </p:nvCxnSpPr>
          <p:spPr>
            <a:xfrm flipH="1">
              <a:off x="3369026" y="4020296"/>
              <a:ext cx="374019" cy="510746"/>
            </a:xfrm>
            <a:prstGeom prst="line">
              <a:avLst/>
            </a:prstGeom>
            <a:ln w="12700"/>
          </p:spPr>
          <p:style>
            <a:lnRef idx="1">
              <a:schemeClr val="accent3"/>
            </a:lnRef>
            <a:fillRef idx="0">
              <a:schemeClr val="accent3"/>
            </a:fillRef>
            <a:effectRef idx="0">
              <a:schemeClr val="accent3"/>
            </a:effectRef>
            <a:fontRef idx="minor">
              <a:schemeClr val="tx1"/>
            </a:fontRef>
          </p:style>
        </p:cxnSp>
      </p:grpSp>
      <p:graphicFrame>
        <p:nvGraphicFramePr>
          <p:cNvPr id="35" name="Chart_竞争格局_轴距"/>
          <p:cNvGraphicFramePr/>
          <p:nvPr>
            <p:extLst>
              <p:ext uri="{D42A27DB-BD31-4B8C-83A1-F6EECF244321}">
                <p14:modId xmlns:p14="http://schemas.microsoft.com/office/powerpoint/2010/main" val="93428516"/>
              </p:ext>
            </p:extLst>
          </p:nvPr>
        </p:nvGraphicFramePr>
        <p:xfrm>
          <a:off x="3489838" y="2673936"/>
          <a:ext cx="8492891" cy="3602736"/>
        </p:xfrm>
        <a:graphic>
          <a:graphicData uri="http://schemas.openxmlformats.org/drawingml/2006/chart">
            <c:chart xmlns:c="http://schemas.openxmlformats.org/drawingml/2006/chart" xmlns:r="http://schemas.openxmlformats.org/officeDocument/2006/relationships" r:id="rId4"/>
          </a:graphicData>
        </a:graphic>
      </p:graphicFrame>
      <p:sp>
        <p:nvSpPr>
          <p:cNvPr id="7" name="灯片编号占位符 6"/>
          <p:cNvSpPr>
            <a:spLocks noGrp="1"/>
          </p:cNvSpPr>
          <p:nvPr>
            <p:ph type="sldNum" sz="quarter" idx="10"/>
          </p:nvPr>
        </p:nvSpPr>
        <p:spPr/>
        <p:txBody>
          <a:bodyPr/>
          <a:lstStyle/>
          <a:p>
            <a:fld id="{BC277FD2-16D7-4FD4-A965-9BD1B8CDE694}" type="slidenum">
              <a:rPr lang="zh-CN" altLang="en-US" smtClean="0"/>
              <a:pPr/>
              <a:t>14</a:t>
            </a:fld>
            <a:endParaRPr lang="zh-CN" altLang="en-US"/>
          </a:p>
        </p:txBody>
      </p:sp>
    </p:spTree>
    <p:extLst>
      <p:ext uri="{BB962C8B-B14F-4D97-AF65-F5344CB8AC3E}">
        <p14:creationId xmlns:p14="http://schemas.microsoft.com/office/powerpoint/2010/main" val="2473118990"/>
      </p:ext>
    </p:extLst>
  </p:cSld>
  <p:clrMapOvr>
    <a:masterClrMapping/>
  </p:clrMapOvr>
  <mc:AlternateContent xmlns:mc="http://schemas.openxmlformats.org/markup-compatibility/2006" xmlns:p14="http://schemas.microsoft.com/office/powerpoint/2010/main">
    <mc:Choice Requires="p14">
      <p:transition spd="slow" p14:dur="2000"/>
    </mc:Choice>
    <mc:Fallback xmlns:a16="http://schemas.microsoft.com/office/drawing/2014/main" xmlns:c="http://schemas.openxmlformats.org/drawingml/2006/chart"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899993" y="2128266"/>
            <a:ext cx="6243297" cy="1091647"/>
            <a:chOff x="3371406" y="2915075"/>
            <a:chExt cx="6243297" cy="1091647"/>
          </a:xfrm>
        </p:grpSpPr>
        <p:pic>
          <p:nvPicPr>
            <p:cNvPr id="17" name="image 30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04500" y="2995908"/>
              <a:ext cx="1259694" cy="1010814"/>
            </a:xfrm>
            <a:prstGeom prst="rect">
              <a:avLst/>
            </a:prstGeom>
          </p:spPr>
        </p:pic>
        <p:sp>
          <p:nvSpPr>
            <p:cNvPr id="18" name="Object 309"/>
            <p:cNvSpPr txBox="1"/>
            <p:nvPr/>
          </p:nvSpPr>
          <p:spPr>
            <a:xfrm>
              <a:off x="4451556" y="2915075"/>
              <a:ext cx="1757796" cy="1019620"/>
            </a:xfrm>
            <a:prstGeom prst="rect">
              <a:avLst/>
            </a:prstGeom>
          </p:spPr>
          <p:txBody>
            <a:bodyPr vert="horz" wrap="square" lIns="0" tIns="0" rIns="0" bIns="0" rtlCol="0" anchor="t" anchorCtr="0">
              <a:noAutofit/>
            </a:bodyPr>
            <a:lstStyle/>
            <a:p>
              <a:pPr algn="l">
                <a:lnSpc>
                  <a:spcPct val="100000"/>
                </a:lnSpc>
              </a:pPr>
              <a:r>
                <a:rPr lang="zh-CN" sz="7200" b="0" i="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a:t>
              </a:r>
              <a:r>
                <a:rPr lang="en-US" altLang="zh-CN"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a:t>
              </a:r>
              <a:r>
                <a:rPr lang="zh-CN" sz="7200" b="0" i="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19" name="组合 18">
              <a:extLst>
                <a:ext uri="{FF2B5EF4-FFF2-40B4-BE49-F238E27FC236}">
                  <a16:creationId xmlns:a16="http://schemas.microsoft.com/office/drawing/2014/main" xmlns:p14="http://schemas.microsoft.com/office/powerpoint/2010/main" xmlns:mc="http://schemas.openxmlformats.org/markup-compatibility/2006" xmlns:a14="http://schemas.microsoft.com/office/drawing/2010/main" xmlns="" id="{430885ED-CE6F-3C4D-9A65-0D89AFC7DE0D}"/>
                </a:ext>
              </a:extLst>
            </p:cNvPr>
            <p:cNvGrpSpPr/>
            <p:nvPr/>
          </p:nvGrpSpPr>
          <p:grpSpPr>
            <a:xfrm>
              <a:off x="3371406" y="3134095"/>
              <a:ext cx="736423" cy="789279"/>
              <a:chOff x="2958864" y="3228953"/>
              <a:chExt cx="605399" cy="648843"/>
            </a:xfrm>
          </p:grpSpPr>
          <p:pic>
            <p:nvPicPr>
              <p:cNvPr id="23" name="image 30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58864" y="3263877"/>
                <a:ext cx="64389" cy="439293"/>
              </a:xfrm>
              <a:prstGeom prst="rect">
                <a:avLst/>
              </a:prstGeom>
            </p:spPr>
          </p:pic>
          <p:pic>
            <p:nvPicPr>
              <p:cNvPr id="24" name="image 30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136674" y="3292453"/>
                <a:ext cx="64389" cy="585343"/>
              </a:xfrm>
              <a:prstGeom prst="rect">
                <a:avLst/>
              </a:prstGeom>
            </p:spPr>
          </p:pic>
          <p:pic>
            <p:nvPicPr>
              <p:cNvPr id="25" name="image 30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3322074" y="3228953"/>
                <a:ext cx="64389" cy="422275"/>
              </a:xfrm>
              <a:prstGeom prst="rect">
                <a:avLst/>
              </a:prstGeom>
            </p:spPr>
          </p:pic>
          <p:pic>
            <p:nvPicPr>
              <p:cNvPr id="26" name="image 30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3499874" y="3292453"/>
                <a:ext cx="64389" cy="358775"/>
              </a:xfrm>
              <a:prstGeom prst="rect">
                <a:avLst/>
              </a:prstGeom>
            </p:spPr>
          </p:pic>
        </p:grpSp>
        <p:pic>
          <p:nvPicPr>
            <p:cNvPr id="20" name="image 30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4844762" y="3253552"/>
              <a:ext cx="3789299" cy="665353"/>
            </a:xfrm>
            <a:prstGeom prst="rect">
              <a:avLst/>
            </a:prstGeom>
          </p:spPr>
        </p:pic>
        <p:sp>
          <p:nvSpPr>
            <p:cNvPr id="21" name="Object 3020"/>
            <p:cNvSpPr txBox="1"/>
            <p:nvPr/>
          </p:nvSpPr>
          <p:spPr>
            <a:xfrm>
              <a:off x="6082884" y="3105906"/>
              <a:ext cx="3531819" cy="647700"/>
            </a:xfrm>
            <a:prstGeom prst="rect">
              <a:avLst/>
            </a:prstGeom>
          </p:spPr>
          <p:txBody>
            <a:bodyPr vert="horz" wrap="square" lIns="0" tIns="0" rIns="0" bIns="0" rtlCol="0" anchor="t" anchorCtr="0">
              <a:noAutofit/>
            </a:bodyPr>
            <a:lstStyle/>
            <a:p>
              <a:r>
                <a:rPr lang="zh-CN" altLang="en-US" sz="440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市场动态</a:t>
              </a:r>
              <a:endParaRPr lang="zh-CN" altLang="en-US" sz="44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sp>
        <p:nvSpPr>
          <p:cNvPr id="27" name="文本框 26">
            <a:extLst>
              <a:ext uri="{FF2B5EF4-FFF2-40B4-BE49-F238E27FC236}">
                <a16:creationId xmlns:a16="http://schemas.microsoft.com/office/drawing/2014/main" xmlns:p14="http://schemas.microsoft.com/office/powerpoint/2010/main" xmlns:mc="http://schemas.openxmlformats.org/markup-compatibility/2006" xmlns:a14="http://schemas.microsoft.com/office/drawing/2010/main" xmlns="" id="{CA02D43A-EF3F-3540-97CC-6E19FC46013A}"/>
              </a:ext>
            </a:extLst>
          </p:cNvPr>
          <p:cNvSpPr txBox="1"/>
          <p:nvPr/>
        </p:nvSpPr>
        <p:spPr>
          <a:xfrm>
            <a:off x="4859041" y="3420522"/>
            <a:ext cx="4580736" cy="553228"/>
          </a:xfrm>
          <a:prstGeom prst="rect">
            <a:avLst/>
          </a:prstGeom>
          <a:noFill/>
        </p:spPr>
        <p:txBody>
          <a:bodyPr wrap="square" rtlCol="0">
            <a:spAutoFit/>
          </a:bodyPr>
          <a:lstStyle/>
          <a:p>
            <a:pPr marL="457200" indent="-457200" defTabSz="770436">
              <a:lnSpc>
                <a:spcPct val="150000"/>
              </a:lnSpc>
              <a:buFont typeface="+mj-lt"/>
              <a:buAutoNum type="arabicPeriod"/>
            </a:pPr>
            <a:r>
              <a:rPr lang="zh-CN" altLang="en-US" sz="220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行业动态</a:t>
            </a:r>
            <a:endParaRPr lang="zh-CN" altLang="en-US" sz="2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 name="灯片编号占位符 2"/>
          <p:cNvSpPr>
            <a:spLocks noGrp="1"/>
          </p:cNvSpPr>
          <p:nvPr>
            <p:ph type="sldNum" sz="quarter" idx="10"/>
          </p:nvPr>
        </p:nvSpPr>
        <p:spPr/>
        <p:txBody>
          <a:bodyPr/>
          <a:lstStyle/>
          <a:p>
            <a:fld id="{BC277FD2-16D7-4FD4-A965-9BD1B8CDE694}" type="slidenum">
              <a:rPr lang="zh-CN" altLang="en-US" smtClean="0"/>
              <a:pPr/>
              <a:t>15</a:t>
            </a:fld>
            <a:endParaRPr lang="zh-CN" altLang="en-US"/>
          </a:p>
        </p:txBody>
      </p:sp>
    </p:spTree>
    <p:extLst>
      <p:ext uri="{BB962C8B-B14F-4D97-AF65-F5344CB8AC3E}">
        <p14:creationId xmlns:p14="http://schemas.microsoft.com/office/powerpoint/2010/main" val="2317915887"/>
      </p:ext>
    </p:extLst>
  </p:cSld>
  <p:clrMapOvr>
    <a:masterClrMapping/>
  </p:clrMapOvr>
  <mc:AlternateContent xmlns:mc="http://schemas.openxmlformats.org/markup-compatibility/2006" xmlns:p14="http://schemas.microsoft.com/office/powerpoint/2010/main">
    <mc:Choice Requires="p14">
      <p:transition spd="slow" p14:dur="2000"/>
    </mc:Choice>
    <mc:Fallback xmlns:a16="http://schemas.microsoft.com/office/drawing/2014/main" xmlns:a14="http://schemas.microsoft.com/office/drawing/2010/main"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Table 4">
            <a:extLst>
              <a:ext uri="{FF2B5EF4-FFF2-40B4-BE49-F238E27FC236}">
                <a16:creationId xmlns:a16="http://schemas.microsoft.com/office/drawing/2014/main" xmlns:p14="http://schemas.microsoft.com/office/powerpoint/2010/main" xmlns:a14="http://schemas.microsoft.com/office/drawing/2010/main" xmlns:mc="http://schemas.openxmlformats.org/markup-compatibility/2006" xmlns="" id="{8F5DEADA-5734-1C46-94B8-40706A72CF0E}"/>
              </a:ext>
            </a:extLst>
          </p:cNvPr>
          <p:cNvGraphicFramePr>
            <a:graphicFrameLocks noGrp="1"/>
          </p:cNvGraphicFramePr>
          <p:nvPr>
            <p:extLst>
              <p:ext uri="{D42A27DB-BD31-4B8C-83A1-F6EECF244321}">
                <p14:modId xmlns:p14="http://schemas.microsoft.com/office/powerpoint/2010/main" val="613887728"/>
              </p:ext>
            </p:extLst>
          </p:nvPr>
        </p:nvGraphicFramePr>
        <p:xfrm>
          <a:off x="260109" y="1171110"/>
          <a:ext cx="11448000" cy="5364714"/>
        </p:xfrm>
        <a:graphic>
          <a:graphicData uri="http://schemas.openxmlformats.org/drawingml/2006/table">
            <a:tbl>
              <a:tblPr/>
              <a:tblGrid>
                <a:gridCol w="1728000">
                  <a:extLst>
                    <a:ext uri="{9D8B030D-6E8A-4147-A177-3AD203B41FA5}">
                      <a16:colId xmlns:a16="http://schemas.microsoft.com/office/drawing/2014/main" xmlns:p14="http://schemas.microsoft.com/office/powerpoint/2010/main" xmlns:a14="http://schemas.microsoft.com/office/drawing/2010/main" xmlns:mc="http://schemas.openxmlformats.org/markup-compatibility/2006" xmlns="" val="2850916589"/>
                    </a:ext>
                  </a:extLst>
                </a:gridCol>
                <a:gridCol w="2592000">
                  <a:extLst>
                    <a:ext uri="{9D8B030D-6E8A-4147-A177-3AD203B41FA5}">
                      <a16:colId xmlns:a16="http://schemas.microsoft.com/office/drawing/2014/main" xmlns:p14="http://schemas.microsoft.com/office/powerpoint/2010/main" xmlns:a14="http://schemas.microsoft.com/office/drawing/2010/main" xmlns:mc="http://schemas.openxmlformats.org/markup-compatibility/2006" xmlns="" val="1323417246"/>
                    </a:ext>
                  </a:extLst>
                </a:gridCol>
                <a:gridCol w="1800000">
                  <a:extLst>
                    <a:ext uri="{9D8B030D-6E8A-4147-A177-3AD203B41FA5}">
                      <a16:colId xmlns:a16="http://schemas.microsoft.com/office/drawing/2014/main" xmlns:p14="http://schemas.microsoft.com/office/powerpoint/2010/main" xmlns:a14="http://schemas.microsoft.com/office/drawing/2010/main" xmlns:mc="http://schemas.openxmlformats.org/markup-compatibility/2006" xmlns="" val="2168387299"/>
                    </a:ext>
                  </a:extLst>
                </a:gridCol>
                <a:gridCol w="1800000">
                  <a:extLst>
                    <a:ext uri="{9D8B030D-6E8A-4147-A177-3AD203B41FA5}">
                      <a16:colId xmlns:a16="http://schemas.microsoft.com/office/drawing/2014/main" xmlns:p14="http://schemas.microsoft.com/office/powerpoint/2010/main" xmlns:a14="http://schemas.microsoft.com/office/drawing/2010/main" xmlns:mc="http://schemas.openxmlformats.org/markup-compatibility/2006" xmlns="" val="514920104"/>
                    </a:ext>
                  </a:extLst>
                </a:gridCol>
                <a:gridCol w="1800000">
                  <a:extLst>
                    <a:ext uri="{9D8B030D-6E8A-4147-A177-3AD203B41FA5}">
                      <a16:colId xmlns:a16="http://schemas.microsoft.com/office/drawing/2014/main" xmlns:p14="http://schemas.microsoft.com/office/powerpoint/2010/main" xmlns:a14="http://schemas.microsoft.com/office/drawing/2010/main" xmlns:mc="http://schemas.openxmlformats.org/markup-compatibility/2006" xmlns="" val="1252355885"/>
                    </a:ext>
                  </a:extLst>
                </a:gridCol>
                <a:gridCol w="864000">
                  <a:extLst>
                    <a:ext uri="{9D8B030D-6E8A-4147-A177-3AD203B41FA5}">
                      <a16:colId xmlns:a16="http://schemas.microsoft.com/office/drawing/2014/main" xmlns:p14="http://schemas.microsoft.com/office/powerpoint/2010/main" xmlns:a14="http://schemas.microsoft.com/office/drawing/2010/main" xmlns:mc="http://schemas.openxmlformats.org/markup-compatibility/2006" xmlns="" val="2329467255"/>
                    </a:ext>
                  </a:extLst>
                </a:gridCol>
                <a:gridCol w="864000">
                  <a:extLst>
                    <a:ext uri="{9D8B030D-6E8A-4147-A177-3AD203B41FA5}">
                      <a16:colId xmlns:a16="http://schemas.microsoft.com/office/drawing/2014/main" xmlns:p14="http://schemas.microsoft.com/office/powerpoint/2010/main" xmlns:a14="http://schemas.microsoft.com/office/drawing/2010/main" xmlns:mc="http://schemas.openxmlformats.org/markup-compatibility/2006" xmlns="" val="3008861437"/>
                    </a:ext>
                  </a:extLst>
                </a:gridCol>
              </a:tblGrid>
              <a:tr h="194051">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SUN</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MON</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TUE</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WED</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THU</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FRI</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SAT</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extLst>
                  <a:ext uri="{0D108BD9-81ED-4DB2-BD59-A6C34878D82A}">
                    <a16:rowId xmlns:a16="http://schemas.microsoft.com/office/drawing/2014/main" xmlns:p14="http://schemas.microsoft.com/office/powerpoint/2010/main" xmlns:a14="http://schemas.microsoft.com/office/drawing/2010/main" xmlns:mc="http://schemas.openxmlformats.org/markup-compatibility/2006" xmlns="" val="3769776920"/>
                  </a:ext>
                </a:extLst>
              </a:tr>
              <a:tr h="720000">
                <a:tc>
                  <a:txBody>
                    <a:bodyPr/>
                    <a:lstStyle/>
                    <a:p>
                      <a:pPr marL="0" algn="l" defTabSz="914400" rtl="0" eaLnBrk="1" fontAlgn="b" latinLnBrk="0" hangingPunct="1"/>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p14="http://schemas.microsoft.com/office/powerpoint/2010/main" xmlns:a14="http://schemas.microsoft.com/office/drawing/2010/main" xmlns:mc="http://schemas.openxmlformats.org/markup-compatibility/2006" xmlns="" val="3470269064"/>
                  </a:ext>
                </a:extLst>
              </a:tr>
              <a:tr h="1080000">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11</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p14="http://schemas.microsoft.com/office/powerpoint/2010/main" xmlns:a14="http://schemas.microsoft.com/office/drawing/2010/main" xmlns:mc="http://schemas.openxmlformats.org/markup-compatibility/2006" xmlns="" val="1677065434"/>
                  </a:ext>
                </a:extLst>
              </a:tr>
              <a:tr h="1080000">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13</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16</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17</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18</a:t>
                      </a:r>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19</a:t>
                      </a:r>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p14="http://schemas.microsoft.com/office/powerpoint/2010/main" xmlns:a14="http://schemas.microsoft.com/office/drawing/2010/main" xmlns:mc="http://schemas.openxmlformats.org/markup-compatibility/2006" xmlns="" val="1868360521"/>
                  </a:ext>
                </a:extLst>
              </a:tr>
              <a:tr h="1548000">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21</a:t>
                      </a:r>
                      <a:endParaRPr lang="en-US" altLang="zh-CN"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22</a:t>
                      </a:r>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a:t>
                      </a:r>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24</a:t>
                      </a:r>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25</a:t>
                      </a:r>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26</a:t>
                      </a:r>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p14="http://schemas.microsoft.com/office/powerpoint/2010/main" xmlns:a14="http://schemas.microsoft.com/office/drawing/2010/main" xmlns:mc="http://schemas.openxmlformats.org/markup-compatibility/2006" xmlns="" val="3383357478"/>
                  </a:ext>
                </a:extLst>
              </a:tr>
              <a:tr h="720000">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27</a:t>
                      </a:r>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28</a:t>
                      </a:r>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29</a:t>
                      </a:r>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smtClean="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30</a:t>
                      </a:r>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endParaRPr lang="zh-CN" altLang="en-US" sz="1400" b="0" i="0" kern="1200" dirty="0">
                        <a:solidFill>
                          <a:schemeClr val="bg1">
                            <a:lumMod val="6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p14="http://schemas.microsoft.com/office/powerpoint/2010/main" xmlns:a14="http://schemas.microsoft.com/office/drawing/2010/main" xmlns:mc="http://schemas.openxmlformats.org/markup-compatibility/2006" xmlns="" val="2894527879"/>
                  </a:ext>
                </a:extLst>
              </a:tr>
            </a:tbl>
          </a:graphicData>
        </a:graphic>
      </p:graphicFrame>
      <p:sp>
        <p:nvSpPr>
          <p:cNvPr id="2" name="标题 1"/>
          <p:cNvSpPr>
            <a:spLocks noGrp="1"/>
          </p:cNvSpPr>
          <p:nvPr>
            <p:ph type="title" idx="4294967295"/>
          </p:nvPr>
        </p:nvSpPr>
        <p:spPr>
          <a:xfrm>
            <a:off x="0" y="258763"/>
            <a:ext cx="4524375" cy="574675"/>
          </a:xfrm>
          <a:prstGeom prst="rect">
            <a:avLst/>
          </a:prstGeom>
        </p:spPr>
        <p:txBody>
          <a:bodyPr/>
          <a:lstStyle/>
          <a:p>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重点行业动态导览</a:t>
            </a:r>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endPar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4" name="内容占位符 3"/>
          <p:cNvSpPr>
            <a:spLocks noGrp="1"/>
          </p:cNvSpPr>
          <p:nvPr>
            <p:ph sz="quarter" idx="4294967295"/>
          </p:nvPr>
        </p:nvSpPr>
        <p:spPr>
          <a:xfrm>
            <a:off x="0" y="847725"/>
            <a:ext cx="11552238" cy="301625"/>
          </a:xfrm>
          <a:prstGeom prst="rect">
            <a:avLst/>
          </a:prstGeom>
        </p:spPr>
        <p:txBody>
          <a:bodyPr>
            <a:normAutofit fontScale="92500" lnSpcReduction="10000"/>
          </a:bodyPr>
          <a:lstStyle/>
          <a:p>
            <a:pPr>
              <a:lnSpc>
                <a:spcPct val="110000"/>
              </a:lnSpc>
            </a:pP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新能源相关企业</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本月重要</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动态</a:t>
            </a:r>
          </a:p>
        </p:txBody>
      </p:sp>
      <p:pic>
        <p:nvPicPr>
          <p:cNvPr id="82" name="图片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4109" y="5184300"/>
            <a:ext cx="304801" cy="311464"/>
          </a:xfrm>
          <a:prstGeom prst="rect">
            <a:avLst/>
          </a:prstGeom>
        </p:spPr>
      </p:pic>
      <p:pic>
        <p:nvPicPr>
          <p:cNvPr id="91" name="Picture 2" descr="https://youjia.cdn.bcebos.com/youjia_logo/2020-4/1587871691823/01f90e6a5ad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80340" y="2603684"/>
            <a:ext cx="396000" cy="396000"/>
          </a:xfrm>
          <a:prstGeom prst="rect">
            <a:avLst/>
          </a:prstGeom>
          <a:noFill/>
          <a:extLst>
            <a:ext uri="{909E8E84-426E-40DD-AFC4-6F175D3DCCD1}">
              <a14:hiddenFill xmlns:a14="http://schemas.microsoft.com/office/drawing/2010/main">
                <a:solidFill>
                  <a:srgbClr val="FFFFFF"/>
                </a:solidFill>
              </a14:hiddenFill>
            </a:ext>
          </a:extLst>
        </p:spPr>
      </p:pic>
      <p:pic>
        <p:nvPicPr>
          <p:cNvPr id="64" name="图片 63"/>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096511" y="3921962"/>
            <a:ext cx="830658" cy="142706"/>
          </a:xfrm>
          <a:prstGeom prst="rect">
            <a:avLst/>
          </a:prstGeom>
        </p:spPr>
      </p:pic>
      <p:sp>
        <p:nvSpPr>
          <p:cNvPr id="66" name="矩形 65"/>
          <p:cNvSpPr/>
          <p:nvPr/>
        </p:nvSpPr>
        <p:spPr>
          <a:xfrm>
            <a:off x="185020" y="6161297"/>
            <a:ext cx="1859639" cy="400110"/>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零跑汽车为一汽红旗提供电动汽车平台</a:t>
            </a:r>
          </a:p>
        </p:txBody>
      </p:sp>
      <p:pic>
        <p:nvPicPr>
          <p:cNvPr id="26" name="图片 25"/>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78563" y="5917268"/>
            <a:ext cx="297739" cy="298738"/>
          </a:xfrm>
          <a:prstGeom prst="rect">
            <a:avLst/>
          </a:prstGeom>
        </p:spPr>
      </p:pic>
      <p:pic>
        <p:nvPicPr>
          <p:cNvPr id="27" name="图片 26"/>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9158" y="6025279"/>
            <a:ext cx="755588" cy="192721"/>
          </a:xfrm>
          <a:prstGeom prst="rect">
            <a:avLst/>
          </a:prstGeom>
        </p:spPr>
      </p:pic>
      <p:sp>
        <p:nvSpPr>
          <p:cNvPr id="42" name="矩形 41"/>
          <p:cNvSpPr/>
          <p:nvPr/>
        </p:nvSpPr>
        <p:spPr>
          <a:xfrm>
            <a:off x="8294586" y="2818204"/>
            <a:ext cx="1723111" cy="400110"/>
          </a:xfrm>
          <a:prstGeom prst="rect">
            <a:avLst/>
          </a:prstGeom>
          <a:noFill/>
        </p:spPr>
        <p:txBody>
          <a:bodyPr wrap="square" rtlCol="0" anchor="b">
            <a:spAutoFit/>
          </a:bodyPr>
          <a:lstStyle/>
          <a:p>
            <a:pPr algn="r"/>
            <a:r>
              <a:rPr lang="zh-CN" altLang="en-US" sz="1000" dirty="0">
                <a:solidFill>
                  <a:srgbClr val="0070C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奇瑞发布最新全球混动技术及奇瑞混动技术开源计划</a:t>
            </a:r>
          </a:p>
        </p:txBody>
      </p:sp>
      <p:sp>
        <p:nvSpPr>
          <p:cNvPr id="43" name="矩形 42"/>
          <p:cNvSpPr/>
          <p:nvPr/>
        </p:nvSpPr>
        <p:spPr>
          <a:xfrm>
            <a:off x="2096126" y="4055675"/>
            <a:ext cx="2553632" cy="246221"/>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宁德时代与蚂蚁集团、哈啰达成战略合作</a:t>
            </a:r>
          </a:p>
        </p:txBody>
      </p:sp>
      <p:sp>
        <p:nvSpPr>
          <p:cNvPr id="44" name="矩形 43"/>
          <p:cNvSpPr/>
          <p:nvPr/>
        </p:nvSpPr>
        <p:spPr>
          <a:xfrm>
            <a:off x="8314333" y="1719480"/>
            <a:ext cx="1703364" cy="400110"/>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文远知行将和</a:t>
            </a:r>
            <a:r>
              <a:rPr lang="en-US" altLang="zh-CN"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Uber</a:t>
            </a: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在迪拜推出</a:t>
            </a:r>
            <a:r>
              <a:rPr lang="en-US" altLang="zh-CN" sz="1000" dirty="0" err="1">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Robotaxi</a:t>
            </a: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服务</a:t>
            </a:r>
          </a:p>
        </p:txBody>
      </p:sp>
      <p:sp>
        <p:nvSpPr>
          <p:cNvPr id="45" name="矩形 44"/>
          <p:cNvSpPr/>
          <p:nvPr/>
        </p:nvSpPr>
        <p:spPr>
          <a:xfrm>
            <a:off x="1998134" y="2957289"/>
            <a:ext cx="2640839" cy="246221"/>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地平线与大众汽车集团就高阶智驾深化合作</a:t>
            </a:r>
          </a:p>
        </p:txBody>
      </p:sp>
      <p:sp>
        <p:nvSpPr>
          <p:cNvPr id="47" name="矩形 46"/>
          <p:cNvSpPr/>
          <p:nvPr/>
        </p:nvSpPr>
        <p:spPr>
          <a:xfrm>
            <a:off x="4506341" y="2969177"/>
            <a:ext cx="1914022" cy="246221"/>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禾赛科技与零跑汽车深化合作</a:t>
            </a:r>
          </a:p>
        </p:txBody>
      </p:sp>
      <p:sp>
        <p:nvSpPr>
          <p:cNvPr id="48" name="矩形 47"/>
          <p:cNvSpPr/>
          <p:nvPr/>
        </p:nvSpPr>
        <p:spPr>
          <a:xfrm>
            <a:off x="6238047" y="2972093"/>
            <a:ext cx="1994053" cy="246221"/>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上汽集团与</a:t>
            </a:r>
            <a:r>
              <a:rPr lang="en-US" altLang="zh-CN"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OPPO</a:t>
            </a: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深化战略合作</a:t>
            </a:r>
          </a:p>
        </p:txBody>
      </p:sp>
      <p:sp>
        <p:nvSpPr>
          <p:cNvPr id="49" name="矩形 48"/>
          <p:cNvSpPr/>
          <p:nvPr/>
        </p:nvSpPr>
        <p:spPr>
          <a:xfrm>
            <a:off x="8133907" y="2320523"/>
            <a:ext cx="1875592" cy="400110"/>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长安汽车与腾讯签署深化智能化合作协议</a:t>
            </a:r>
          </a:p>
        </p:txBody>
      </p:sp>
      <p:sp>
        <p:nvSpPr>
          <p:cNvPr id="51" name="矩形 50"/>
          <p:cNvSpPr/>
          <p:nvPr/>
        </p:nvSpPr>
        <p:spPr>
          <a:xfrm>
            <a:off x="6389817" y="3884862"/>
            <a:ext cx="1838990" cy="400110"/>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鸿蒙智行正式发布与上汽合作品牌“尚界”</a:t>
            </a:r>
          </a:p>
        </p:txBody>
      </p:sp>
      <p:sp>
        <p:nvSpPr>
          <p:cNvPr id="52" name="矩形 51"/>
          <p:cNvSpPr/>
          <p:nvPr/>
        </p:nvSpPr>
        <p:spPr>
          <a:xfrm>
            <a:off x="6670792" y="3364544"/>
            <a:ext cx="1558015" cy="400110"/>
          </a:xfrm>
          <a:prstGeom prst="rect">
            <a:avLst/>
          </a:prstGeom>
          <a:noFill/>
        </p:spPr>
        <p:txBody>
          <a:bodyPr wrap="square" rtlCol="0" anchor="b">
            <a:spAutoFit/>
          </a:bodyPr>
          <a:lstStyle/>
          <a:p>
            <a:pPr algn="r"/>
            <a:r>
              <a:rPr lang="zh-CN" altLang="en-US" sz="1000" dirty="0">
                <a:solidFill>
                  <a:srgbClr val="0070C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岚图发布</a:t>
            </a:r>
            <a:r>
              <a:rPr lang="en-US" altLang="zh-CN" sz="1000" dirty="0">
                <a:solidFill>
                  <a:srgbClr val="0070C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L3</a:t>
            </a:r>
            <a:r>
              <a:rPr lang="zh-CN" altLang="en-US" sz="1000" dirty="0">
                <a:solidFill>
                  <a:srgbClr val="0070C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级智能架构“天元智架”</a:t>
            </a:r>
          </a:p>
        </p:txBody>
      </p:sp>
      <p:sp>
        <p:nvSpPr>
          <p:cNvPr id="54" name="矩形 53"/>
          <p:cNvSpPr/>
          <p:nvPr/>
        </p:nvSpPr>
        <p:spPr>
          <a:xfrm>
            <a:off x="2546854" y="4438488"/>
            <a:ext cx="2092119" cy="246221"/>
          </a:xfrm>
          <a:prstGeom prst="rect">
            <a:avLst/>
          </a:prstGeom>
          <a:noFill/>
        </p:spPr>
        <p:txBody>
          <a:bodyPr wrap="square" rtlCol="0" anchor="b">
            <a:spAutoFit/>
          </a:bodyPr>
          <a:lstStyle/>
          <a:p>
            <a:pPr algn="r"/>
            <a:r>
              <a:rPr lang="zh-CN" altLang="en-US" sz="1000" dirty="0">
                <a:solidFill>
                  <a:srgbClr val="0070C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宁德时代发布三款动力电池产品</a:t>
            </a:r>
          </a:p>
        </p:txBody>
      </p:sp>
      <p:sp>
        <p:nvSpPr>
          <p:cNvPr id="55" name="矩形 54"/>
          <p:cNvSpPr/>
          <p:nvPr/>
        </p:nvSpPr>
        <p:spPr>
          <a:xfrm>
            <a:off x="2293733" y="4935602"/>
            <a:ext cx="2345240" cy="400110"/>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别克发布高端新能源子品牌“至境”和“逍遥”超级融合架构</a:t>
            </a:r>
          </a:p>
        </p:txBody>
      </p:sp>
      <p:sp>
        <p:nvSpPr>
          <p:cNvPr id="56" name="矩形 55"/>
          <p:cNvSpPr/>
          <p:nvPr/>
        </p:nvSpPr>
        <p:spPr>
          <a:xfrm>
            <a:off x="2085341" y="5448575"/>
            <a:ext cx="2553632" cy="400110"/>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禾赛科技发布面向</a:t>
            </a:r>
            <a:r>
              <a:rPr lang="en-US" altLang="zh-CN"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L2</a:t>
            </a: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到</a:t>
            </a:r>
            <a:r>
              <a:rPr lang="en-US" altLang="zh-CN"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L4</a:t>
            </a: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的激光雷达感知方案「千厘眼」</a:t>
            </a:r>
          </a:p>
        </p:txBody>
      </p:sp>
      <p:sp>
        <p:nvSpPr>
          <p:cNvPr id="57" name="矩形 56"/>
          <p:cNvSpPr/>
          <p:nvPr/>
        </p:nvSpPr>
        <p:spPr>
          <a:xfrm>
            <a:off x="4761165" y="5448575"/>
            <a:ext cx="1654399" cy="400110"/>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华为发布全球首款全液冷兆瓦级超充解决方案</a:t>
            </a:r>
          </a:p>
        </p:txBody>
      </p:sp>
      <p:sp>
        <p:nvSpPr>
          <p:cNvPr id="58" name="矩形 57"/>
          <p:cNvSpPr/>
          <p:nvPr/>
        </p:nvSpPr>
        <p:spPr>
          <a:xfrm>
            <a:off x="4735418" y="4831440"/>
            <a:ext cx="1654399" cy="400110"/>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上汽通用汽车别克品牌与</a:t>
            </a:r>
            <a:r>
              <a:rPr lang="en-US" altLang="zh-CN"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Momenta</a:t>
            </a: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达成战略合作</a:t>
            </a:r>
          </a:p>
        </p:txBody>
      </p:sp>
      <p:sp>
        <p:nvSpPr>
          <p:cNvPr id="59" name="矩形 58"/>
          <p:cNvSpPr/>
          <p:nvPr/>
        </p:nvSpPr>
        <p:spPr>
          <a:xfrm>
            <a:off x="6423630" y="5448575"/>
            <a:ext cx="1805177" cy="400110"/>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东风汽车发布“天元智能”技术品牌</a:t>
            </a:r>
          </a:p>
        </p:txBody>
      </p:sp>
      <p:sp>
        <p:nvSpPr>
          <p:cNvPr id="60" name="矩形 59"/>
          <p:cNvSpPr/>
          <p:nvPr/>
        </p:nvSpPr>
        <p:spPr>
          <a:xfrm>
            <a:off x="2293733" y="6307946"/>
            <a:ext cx="2360881" cy="246221"/>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小鹏汽车推出智能辅助驾驶安心服务</a:t>
            </a:r>
          </a:p>
        </p:txBody>
      </p:sp>
      <p:sp>
        <p:nvSpPr>
          <p:cNvPr id="3" name="矩形 2"/>
          <p:cNvSpPr/>
          <p:nvPr/>
        </p:nvSpPr>
        <p:spPr>
          <a:xfrm>
            <a:off x="4649758" y="6166190"/>
            <a:ext cx="1792097" cy="400110"/>
          </a:xfrm>
          <a:prstGeom prst="rect">
            <a:avLst/>
          </a:prstGeom>
          <a:noFill/>
        </p:spPr>
        <p:txBody>
          <a:bodyPr wrap="square" rtlCol="0" anchor="b">
            <a:spAutoFit/>
          </a:bodyPr>
          <a:lstStyle/>
          <a:p>
            <a:pPr algn="r"/>
            <a:r>
              <a:rPr lang="zh-CN" altLang="en-US" sz="10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丰田汽车与Waymo达成初步合作协议</a:t>
            </a:r>
          </a:p>
        </p:txBody>
      </p:sp>
      <p:pic>
        <p:nvPicPr>
          <p:cNvPr id="61" name="图片 60"/>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667952" y="4309664"/>
            <a:ext cx="830658" cy="142706"/>
          </a:xfrm>
          <a:prstGeom prst="rect">
            <a:avLst/>
          </a:prstGeom>
        </p:spPr>
      </p:pic>
      <p:pic>
        <p:nvPicPr>
          <p:cNvPr id="62" name="图片 61"/>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693741" y="2547771"/>
            <a:ext cx="617635" cy="298592"/>
          </a:xfrm>
          <a:prstGeom prst="rect">
            <a:avLst/>
          </a:prstGeom>
        </p:spPr>
      </p:pic>
      <p:pic>
        <p:nvPicPr>
          <p:cNvPr id="63" name="图片 62"/>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594601" y="2823745"/>
            <a:ext cx="755588" cy="192721"/>
          </a:xfrm>
          <a:prstGeom prst="rect">
            <a:avLst/>
          </a:prstGeom>
        </p:spPr>
      </p:pic>
      <p:pic>
        <p:nvPicPr>
          <p:cNvPr id="65" name="Picture 2" descr="https://bkimg.cdn.bcebos.com/pic/bd3eb13533fa828ba61eb9377b465634970a314eec94?x-bce-process=image/format,f_auto/watermark,image_d2F0ZXIvYmFpa2UyNzI,g_7,xp_5,yp_5,P_20/resize,m_lfit,limit_1,h_1080"/>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7393384" y="5269695"/>
            <a:ext cx="734631" cy="226069"/>
          </a:xfrm>
          <a:prstGeom prst="rect">
            <a:avLst/>
          </a:prstGeom>
          <a:noFill/>
          <a:extLst>
            <a:ext uri="{909E8E84-426E-40DD-AFC4-6F175D3DCCD1}">
              <a14:hiddenFill xmlns:a14="http://schemas.microsoft.com/office/drawing/2010/main">
                <a:solidFill>
                  <a:srgbClr val="FFFFFF"/>
                </a:solidFill>
              </a14:hiddenFill>
            </a:ext>
          </a:extLst>
        </p:spPr>
      </p:pic>
      <p:pic>
        <p:nvPicPr>
          <p:cNvPr id="67" name="图片 66"/>
          <p:cNvPicPr>
            <a:picLocks noChangeAspect="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431204" y="2162505"/>
            <a:ext cx="728927" cy="208265"/>
          </a:xfrm>
          <a:prstGeom prst="rect">
            <a:avLst/>
          </a:prstGeom>
        </p:spPr>
      </p:pic>
      <p:pic>
        <p:nvPicPr>
          <p:cNvPr id="71" name="Picture 2" descr="https://img0.baidu.com/it/u=4093674809,1366723274&amp;fm=253&amp;fmt=auto&amp;app=120&amp;f=JPEG?w=1492&amp;h=800"/>
          <p:cNvPicPr>
            <a:picLocks noChangeAspect="1" noChangeArrowheads="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8466888" y="1463122"/>
            <a:ext cx="748003" cy="256358"/>
          </a:xfrm>
          <a:prstGeom prst="rect">
            <a:avLst/>
          </a:prstGeom>
          <a:noFill/>
          <a:extLst>
            <a:ext uri="{909E8E84-426E-40DD-AFC4-6F175D3DCCD1}">
              <a14:hiddenFill xmlns:a14="http://schemas.microsoft.com/office/drawing/2010/main">
                <a:solidFill>
                  <a:srgbClr val="FFFFFF"/>
                </a:solidFill>
              </a14:hiddenFill>
            </a:ext>
          </a:extLst>
        </p:spPr>
      </p:pic>
      <p:pic>
        <p:nvPicPr>
          <p:cNvPr id="77" name="图片 76"/>
          <p:cNvPicPr>
            <a:picLocks noChangeAspect="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44182" y="2655009"/>
            <a:ext cx="893554" cy="302280"/>
          </a:xfrm>
          <a:prstGeom prst="rect">
            <a:avLst/>
          </a:prstGeom>
        </p:spPr>
      </p:pic>
      <p:pic>
        <p:nvPicPr>
          <p:cNvPr id="78" name="图片 77"/>
          <p:cNvPicPr>
            <a:picLocks noChangeAspect="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07904" y="3650213"/>
            <a:ext cx="265944" cy="271749"/>
          </a:xfrm>
          <a:prstGeom prst="rect">
            <a:avLst/>
          </a:prstGeom>
        </p:spPr>
      </p:pic>
      <p:pic>
        <p:nvPicPr>
          <p:cNvPr id="80" name="图片 79"/>
          <p:cNvPicPr>
            <a:picLocks noChangeAspect="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79332" y="3608647"/>
            <a:ext cx="491028" cy="354879"/>
          </a:xfrm>
          <a:prstGeom prst="rect">
            <a:avLst/>
          </a:prstGeom>
        </p:spPr>
      </p:pic>
      <p:pic>
        <p:nvPicPr>
          <p:cNvPr id="87" name="图片 86"/>
          <p:cNvPicPr>
            <a:picLocks noChangeAspect="1"/>
          </p:cNvPicPr>
          <p:nvPr/>
        </p:nvPicPr>
        <p:blipFill>
          <a:blip r:embed="rId15">
            <a:clrChange>
              <a:clrFrom>
                <a:srgbClr val="FFFFFF"/>
              </a:clrFrom>
              <a:clrTo>
                <a:srgbClr val="FFFFFF">
                  <a:alpha val="0"/>
                </a:srgbClr>
              </a:clrTo>
            </a:clrChange>
          </a:blip>
          <a:stretch>
            <a:fillRect/>
          </a:stretch>
        </p:blipFill>
        <p:spPr>
          <a:xfrm>
            <a:off x="4080340" y="6089013"/>
            <a:ext cx="514296" cy="296110"/>
          </a:xfrm>
          <a:prstGeom prst="rect">
            <a:avLst/>
          </a:prstGeom>
        </p:spPr>
      </p:pic>
      <p:pic>
        <p:nvPicPr>
          <p:cNvPr id="88" name="图片 87"/>
          <p:cNvPicPr>
            <a:picLocks noChangeAspect="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969129" y="2697428"/>
            <a:ext cx="265944" cy="271749"/>
          </a:xfrm>
          <a:prstGeom prst="rect">
            <a:avLst/>
          </a:prstGeom>
        </p:spPr>
      </p:pic>
      <p:pic>
        <p:nvPicPr>
          <p:cNvPr id="89" name="Picture 6" descr="【岚图 iLand】热门岚图岚图 iLand报价_图片_参数_电动邦"/>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790055" y="3175293"/>
            <a:ext cx="303069" cy="269727"/>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4" descr="https://img0.baidu.com/it/u=925580815,3732882612&amp;fm=253&amp;fmt=auto&amp;app=138&amp;f=JPEG?w=500&amp;h=353"/>
          <p:cNvPicPr>
            <a:picLocks noChangeAspect="1" noChangeArrowheads="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13664" t="30326" r="12930" b="27073"/>
          <a:stretch/>
        </p:blipFill>
        <p:spPr bwMode="auto">
          <a:xfrm>
            <a:off x="4761165" y="2750051"/>
            <a:ext cx="830095" cy="340108"/>
          </a:xfrm>
          <a:prstGeom prst="rect">
            <a:avLst/>
          </a:prstGeom>
          <a:extLst>
            <a:ext uri="{909E8E84-426E-40DD-AFC4-6F175D3DCCD1}">
              <a14:hiddenFill xmlns:a14="http://schemas.microsoft.com/office/drawing/2010/main">
                <a:solidFill>
                  <a:srgbClr val="FFFFFF"/>
                </a:solidFill>
              </a14:hiddenFill>
            </a:ext>
          </a:extLst>
        </p:spPr>
      </p:pic>
      <p:pic>
        <p:nvPicPr>
          <p:cNvPr id="92" name="Picture 24" descr="https://img0.baidu.com/it/u=925580815,3732882612&amp;fm=253&amp;fmt=auto&amp;app=138&amp;f=JPEG?w=500&amp;h=353"/>
          <p:cNvPicPr>
            <a:picLocks noChangeAspect="1" noChangeArrowheads="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13664" t="30326" r="12930" b="27073"/>
          <a:stretch/>
        </p:blipFill>
        <p:spPr bwMode="auto">
          <a:xfrm>
            <a:off x="3734646" y="5219565"/>
            <a:ext cx="830095" cy="340108"/>
          </a:xfrm>
          <a:prstGeom prst="rect">
            <a:avLst/>
          </a:prstGeom>
          <a:extLst>
            <a:ext uri="{909E8E84-426E-40DD-AFC4-6F175D3DCCD1}">
              <a14:hiddenFill xmlns:a14="http://schemas.microsoft.com/office/drawing/2010/main">
                <a:solidFill>
                  <a:srgbClr val="FFFFFF"/>
                </a:solidFill>
              </a14:hiddenFill>
            </a:ext>
          </a:extLst>
        </p:spPr>
      </p:pic>
      <p:pic>
        <p:nvPicPr>
          <p:cNvPr id="93" name="Picture 2" descr="https://gimg3.baidu.com/topone/src=https%3A%2F%2Fbkimg.cdn.bcebos.com%2Fsmart%2F64380cd7912397dda144581204d1a5b7d0a20cf429d3-bkimg-process%2Cv_1%2Crw_1%2Crh_1%2Cmaxl_800%2Cpad_1%3Fx-bce-process%3Dimage%2Fresize%2Cm_pad%2Cw_348%2Ch_348%2Ccolor_ffffff&amp;refer=http%3A%2F%2Fwww.baidu.com&amp;app=2011&amp;size=f200,200&amp;n=0&amp;g=0n&amp;er=404&amp;q=75&amp;fmt=auto&amp;maxorilen2heic=2000000?sec=1715533200&amp;t=0ed53cb959fbc5e30403468e854564fc"/>
          <p:cNvPicPr>
            <a:picLocks noChangeAspect="1" noChangeArrowheads="1"/>
          </p:cNvPicPr>
          <p:nvPr/>
        </p:nvPicPr>
        <p:blipFill>
          <a:blip r:embed="rId18"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897235" y="4506009"/>
            <a:ext cx="391676" cy="391676"/>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8" descr="https://gimg3.baidu.com/search/src=https%3A%2F%2Fzhengxin-pub.cdn.bcebos.com%2Flogopic%2Fb15e7dbaa33bd0852aca4072e1044639_fullsize.jpg&amp;refer=http%3A%2F%2Fwww.baidu.com&amp;app=2021&amp;size=w256&amp;n=0&amp;g=0n&amp;q=100&amp;fmt=auto?sec=1723136400&amp;t=15c9145123675544c2920bdea8699e77"/>
          <p:cNvPicPr>
            <a:picLocks noChangeAspect="1" noChangeArrowheads="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81969" y="4542046"/>
            <a:ext cx="353130" cy="353130"/>
          </a:xfrm>
          <a:prstGeom prst="rect">
            <a:avLst/>
          </a:prstGeom>
          <a:noFill/>
          <a:extLst>
            <a:ext uri="{909E8E84-426E-40DD-AFC4-6F175D3DCCD1}">
              <a14:hiddenFill xmlns:a14="http://schemas.microsoft.com/office/drawing/2010/main">
                <a:solidFill>
                  <a:srgbClr val="FFFFFF"/>
                </a:solidFill>
              </a14:hiddenFill>
            </a:ext>
          </a:extLst>
        </p:spPr>
      </p:pic>
      <p:pic>
        <p:nvPicPr>
          <p:cNvPr id="95" name="图片 94"/>
          <p:cNvPicPr>
            <a:picLocks noChangeAspect="1"/>
          </p:cNvPicPr>
          <p:nvPr/>
        </p:nvPicPr>
        <p:blipFill>
          <a:blip r:embed="rId20" cstate="print">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9133692" y="1470895"/>
            <a:ext cx="875807" cy="349231"/>
          </a:xfrm>
          <a:prstGeom prst="rect">
            <a:avLst/>
          </a:prstGeom>
        </p:spPr>
      </p:pic>
      <p:pic>
        <p:nvPicPr>
          <p:cNvPr id="96" name="图片 95"/>
          <p:cNvPicPr>
            <a:picLocks noChangeAspect="1"/>
          </p:cNvPicPr>
          <p:nvPr/>
        </p:nvPicPr>
        <p:blipFill>
          <a:blip r:embed="rId21">
            <a:clrChange>
              <a:clrFrom>
                <a:srgbClr val="FFFFFF"/>
              </a:clrFrom>
              <a:clrTo>
                <a:srgbClr val="FFFFFF">
                  <a:alpha val="0"/>
                </a:srgbClr>
              </a:clrTo>
            </a:clrChange>
          </a:blip>
          <a:stretch>
            <a:fillRect/>
          </a:stretch>
        </p:blipFill>
        <p:spPr>
          <a:xfrm>
            <a:off x="7292800" y="2757338"/>
            <a:ext cx="855166" cy="212570"/>
          </a:xfrm>
          <a:prstGeom prst="rect">
            <a:avLst/>
          </a:prstGeom>
        </p:spPr>
      </p:pic>
      <p:pic>
        <p:nvPicPr>
          <p:cNvPr id="2052" name="Picture 4" descr="https://img2.baidu.com/it/u=1361660366,1105275176&amp;fm=253&amp;fmt=auto&amp;app=138&amp;f=JPEG?w=608&amp;h=338"/>
          <p:cNvPicPr>
            <a:picLocks noChangeAspect="1" noChangeArrowheads="1"/>
          </p:cNvPicPr>
          <p:nvPr/>
        </p:nvPicPr>
        <p:blipFill rotWithShape="1">
          <a:blip r:embed="rId22" cstate="print">
            <a:clrChange>
              <a:clrFrom>
                <a:srgbClr val="FFFDFF"/>
              </a:clrFrom>
              <a:clrTo>
                <a:srgbClr val="FFFDFF">
                  <a:alpha val="0"/>
                </a:srgbClr>
              </a:clrTo>
            </a:clrChange>
            <a:extLst>
              <a:ext uri="{28A0092B-C50C-407E-A947-70E740481C1C}">
                <a14:useLocalDpi xmlns:a14="http://schemas.microsoft.com/office/drawing/2010/main" val="0"/>
              </a:ext>
            </a:extLst>
          </a:blip>
          <a:srcRect t="11064" b="16737"/>
          <a:stretch/>
        </p:blipFill>
        <p:spPr bwMode="auto">
          <a:xfrm>
            <a:off x="9153332" y="2121690"/>
            <a:ext cx="738486" cy="29640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img0.baidu.com/it/u=868923519,1740540026&amp;fm=253&amp;fmt=auto?w=1200&amp;h=800"/>
          <p:cNvPicPr>
            <a:picLocks noChangeAspect="1" noChangeArrowheads="1"/>
          </p:cNvPicPr>
          <p:nvPr/>
        </p:nvPicPr>
        <p:blipFill rotWithShape="1">
          <a:blip r:embed="rId2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2927171" y="3819589"/>
            <a:ext cx="782259" cy="261453"/>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24">
            <a:clrChange>
              <a:clrFrom>
                <a:srgbClr val="FFFFFF"/>
              </a:clrFrom>
              <a:clrTo>
                <a:srgbClr val="FFFFFF">
                  <a:alpha val="0"/>
                </a:srgbClr>
              </a:clrTo>
            </a:clrChange>
          </a:blip>
          <a:stretch>
            <a:fillRect/>
          </a:stretch>
        </p:blipFill>
        <p:spPr>
          <a:xfrm>
            <a:off x="3734305" y="3847542"/>
            <a:ext cx="742035" cy="208255"/>
          </a:xfrm>
          <a:prstGeom prst="rect">
            <a:avLst/>
          </a:prstGeom>
        </p:spPr>
      </p:pic>
      <p:pic>
        <p:nvPicPr>
          <p:cNvPr id="2056" name="Picture 8" descr="https://img0.baidu.com/it/u=2429024863,4037077320&amp;fm=253&amp;fmt=auto&amp;app=120&amp;f=JPEG?w=501&amp;h=500"/>
          <p:cNvPicPr>
            <a:picLocks noChangeAspect="1" noChangeArrowheads="1"/>
          </p:cNvPicPr>
          <p:nvPr/>
        </p:nvPicPr>
        <p:blipFill rotWithShape="1">
          <a:blip r:embed="rId2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520101" y="5971977"/>
            <a:ext cx="478033" cy="246023"/>
          </a:xfrm>
          <a:prstGeom prst="rect">
            <a:avLst/>
          </a:prstGeom>
          <a:noFill/>
          <a:extLst>
            <a:ext uri="{909E8E84-426E-40DD-AFC4-6F175D3DCCD1}">
              <a14:hiddenFill xmlns:a14="http://schemas.microsoft.com/office/drawing/2010/main">
                <a:solidFill>
                  <a:srgbClr val="FFFFFF"/>
                </a:solidFill>
              </a14:hiddenFill>
            </a:ext>
          </a:extLst>
        </p:spPr>
      </p:pic>
      <p:pic>
        <p:nvPicPr>
          <p:cNvPr id="98" name="图片 97"/>
          <p:cNvPicPr>
            <a:picLocks noChangeAspect="1"/>
          </p:cNvPicPr>
          <p:nvPr/>
        </p:nvPicPr>
        <p:blipFill>
          <a:blip r:embed="rId26" cstate="print">
            <a:clrChange>
              <a:clrFrom>
                <a:srgbClr val="F6F6F6"/>
              </a:clrFrom>
              <a:clrTo>
                <a:srgbClr val="F6F6F6">
                  <a:alpha val="0"/>
                </a:srgbClr>
              </a:clrTo>
            </a:clrChange>
            <a:extLst>
              <a:ext uri="{28A0092B-C50C-407E-A947-70E740481C1C}">
                <a14:useLocalDpi xmlns:a14="http://schemas.microsoft.com/office/drawing/2010/main" val="0"/>
              </a:ext>
            </a:extLst>
          </a:blip>
          <a:stretch>
            <a:fillRect/>
          </a:stretch>
        </p:blipFill>
        <p:spPr>
          <a:xfrm>
            <a:off x="5053528" y="6000194"/>
            <a:ext cx="722591" cy="217924"/>
          </a:xfrm>
          <a:prstGeom prst="rect">
            <a:avLst/>
          </a:prstGeom>
        </p:spPr>
      </p:pic>
      <p:pic>
        <p:nvPicPr>
          <p:cNvPr id="2058" name="Picture 10" descr="https://img1.baidu.com/it/u=1660095821,1532662407&amp;fm=253&amp;fmt=auto&amp;app=138&amp;f=PNG?w=667&amp;h=500"/>
          <p:cNvPicPr>
            <a:picLocks noChangeAspect="1" noChangeArrowheads="1"/>
          </p:cNvPicPr>
          <p:nvPr/>
        </p:nvPicPr>
        <p:blipFill rotWithShape="1">
          <a:blip r:embed="rId27" cstate="print">
            <a:extLst>
              <a:ext uri="{28A0092B-C50C-407E-A947-70E740481C1C}">
                <a14:useLocalDpi xmlns:a14="http://schemas.microsoft.com/office/drawing/2010/main" val="0"/>
              </a:ext>
            </a:extLst>
          </a:blip>
          <a:srcRect/>
          <a:stretch/>
        </p:blipFill>
        <p:spPr bwMode="auto">
          <a:xfrm>
            <a:off x="5886556" y="5946737"/>
            <a:ext cx="328878" cy="284551"/>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28">
            <a:clrChange>
              <a:clrFrom>
                <a:srgbClr val="FFFFFF"/>
              </a:clrFrom>
              <a:clrTo>
                <a:srgbClr val="FFFFFF">
                  <a:alpha val="0"/>
                </a:srgbClr>
              </a:clrTo>
            </a:clrChange>
          </a:blip>
          <a:stretch>
            <a:fillRect/>
          </a:stretch>
        </p:blipFill>
        <p:spPr>
          <a:xfrm>
            <a:off x="3985537" y="4640375"/>
            <a:ext cx="476273" cy="346316"/>
          </a:xfrm>
          <a:prstGeom prst="rect">
            <a:avLst/>
          </a:prstGeom>
        </p:spPr>
      </p:pic>
      <p:pic>
        <p:nvPicPr>
          <p:cNvPr id="99" name="图片 98"/>
          <p:cNvPicPr>
            <a:picLocks noChangeAspect="1"/>
          </p:cNvPicPr>
          <p:nvPr/>
        </p:nvPicPr>
        <p:blipFill>
          <a:blip r:embed="rId28">
            <a:clrChange>
              <a:clrFrom>
                <a:srgbClr val="FFFFFF"/>
              </a:clrFrom>
              <a:clrTo>
                <a:srgbClr val="FFFFFF">
                  <a:alpha val="0"/>
                </a:srgbClr>
              </a:clrTo>
            </a:clrChange>
          </a:blip>
          <a:stretch>
            <a:fillRect/>
          </a:stretch>
        </p:blipFill>
        <p:spPr>
          <a:xfrm>
            <a:off x="5420961" y="4520458"/>
            <a:ext cx="476273" cy="346316"/>
          </a:xfrm>
          <a:prstGeom prst="rect">
            <a:avLst/>
          </a:prstGeom>
        </p:spPr>
      </p:pic>
      <p:sp>
        <p:nvSpPr>
          <p:cNvPr id="7" name="灯片编号占位符 6"/>
          <p:cNvSpPr>
            <a:spLocks noGrp="1"/>
          </p:cNvSpPr>
          <p:nvPr>
            <p:ph type="sldNum" sz="quarter" idx="10"/>
          </p:nvPr>
        </p:nvSpPr>
        <p:spPr/>
        <p:txBody>
          <a:bodyPr/>
          <a:lstStyle/>
          <a:p>
            <a:fld id="{BC277FD2-16D7-4FD4-A965-9BD1B8CDE694}" type="slidenum">
              <a:rPr lang="zh-CN" altLang="en-US" smtClean="0"/>
              <a:pPr/>
              <a:t>16</a:t>
            </a:fld>
            <a:endParaRPr lang="zh-CN" altLang="en-US"/>
          </a:p>
        </p:txBody>
      </p:sp>
    </p:spTree>
    <p:extLst>
      <p:ext uri="{BB962C8B-B14F-4D97-AF65-F5344CB8AC3E}">
        <p14:creationId xmlns:p14="http://schemas.microsoft.com/office/powerpoint/2010/main" val="128739478"/>
      </p:ext>
    </p:extLst>
  </p:cSld>
  <p:clrMapOvr>
    <a:masterClrMapping/>
  </p:clrMapOvr>
  <mc:AlternateContent xmlns:mc="http://schemas.openxmlformats.org/markup-compatibility/2006" xmlns:p14="http://schemas.microsoft.com/office/powerpoint/2010/main">
    <mc:Choice Requires="p14">
      <p:transition spd="slow" p14:dur="2000"/>
    </mc:Choice>
    <mc:Fallback xmlns:a16="http://schemas.microsoft.com/office/drawing/2014/main" xmlns:a14="http://schemas.microsoft.com/office/drawing/2010/main"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6286359" y="1755317"/>
            <a:ext cx="5663931" cy="48693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发布会上，高通宣布，将与谷歌合作利用骁龙数字底盘和谷歌车载技术，提供打造生成式</a:t>
            </a: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AI</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增强的数字座舱和软件定义汽车（</a:t>
            </a:r>
            <a:r>
              <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SDV</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）所需的开发标准化参考框架；未来奔驰和理想也将会使用高通的骁龙座舱至尊版平台</a:t>
            </a:r>
          </a:p>
        </p:txBody>
      </p:sp>
      <p:sp>
        <p:nvSpPr>
          <p:cNvPr id="37" name="矩形 36"/>
          <p:cNvSpPr/>
          <p:nvPr/>
        </p:nvSpPr>
        <p:spPr>
          <a:xfrm>
            <a:off x="255403" y="1734307"/>
            <a:ext cx="5743192" cy="48959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lvl="0" indent="-171450" algn="just" hangingPunct="1">
              <a:buFont typeface="Arial" panose="020B0604020202020204" pitchFamily="34" charset="0"/>
              <a:buChar char="•"/>
              <a:tabLst>
                <a:tab pos="457200" algn="l"/>
              </a:tabLst>
            </a:pPr>
            <a:r>
              <a:rPr lang="zh-CN" altLang="en-US" sz="1000" b="1" kern="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管理体系</a:t>
            </a:r>
            <a:r>
              <a:rPr lang="zh-CN" altLang="zh-CN" sz="1000" kern="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p>
          <a:p>
            <a:pPr marL="360000" lvl="1" indent="-171450" algn="just" hangingPunct="1">
              <a:buSzPts val="1000"/>
              <a:buFont typeface="Wingdings" panose="05000000000000000000" pitchFamily="2" charset="2"/>
              <a:buChar char="ü"/>
              <a:tabLst>
                <a:tab pos="914400" algn="l"/>
              </a:tabLst>
            </a:pPr>
            <a:r>
              <a:rPr lang="zh-CN" altLang="en-US" sz="1000" kern="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前台在品牌建设、营销、销售与服务环节保持各自特色，精准满足不同用户需求</a:t>
            </a:r>
            <a:endParaRPr lang="en-US" altLang="zh-CN" sz="1000" kern="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360000" lvl="1" indent="-171450" algn="just" hangingPunct="1">
              <a:buSzPts val="1000"/>
              <a:buFont typeface="Wingdings" panose="05000000000000000000" pitchFamily="2" charset="2"/>
              <a:buChar char="ü"/>
              <a:tabLst>
                <a:tab pos="914400" algn="l"/>
              </a:tabLst>
            </a:pPr>
            <a:r>
              <a:rPr lang="zh-CN" altLang="en-US" sz="1000" kern="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中台后台整合渠道、公关、数字化 </a:t>
            </a:r>
            <a:r>
              <a:rPr lang="en-US" altLang="zh-CN" sz="1000" kern="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IT </a:t>
            </a:r>
            <a:r>
              <a:rPr lang="zh-CN" altLang="en-US" sz="1000" kern="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等资源，降低运营成本，提升效率。如在渠道开发上协同合作，物流仓储等环节共享资源，实现规模经济</a:t>
            </a:r>
            <a:endParaRPr lang="zh-CN" altLang="zh-CN" sz="1000" kern="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新能源企业大事件</a:t>
            </a:r>
            <a:r>
              <a:rPr lang="en-US" altLang="zh-CN"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7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奇瑞发布最新全球混动技术及奇瑞混动技术开源计划</a:t>
            </a:r>
          </a:p>
        </p:txBody>
      </p:sp>
      <p:sp>
        <p:nvSpPr>
          <p:cNvPr id="3" name="内容占位符 2"/>
          <p:cNvSpPr>
            <a:spLocks noGrp="1"/>
          </p:cNvSpPr>
          <p:nvPr>
            <p:ph sz="quarter" idx="4294967295"/>
          </p:nvPr>
        </p:nvSpPr>
        <p:spPr>
          <a:xfrm>
            <a:off x="0" y="847725"/>
            <a:ext cx="11552238" cy="554038"/>
          </a:xfrm>
          <a:prstGeom prst="rect">
            <a:avLst/>
          </a:prstGeom>
        </p:spPr>
        <p:txBody>
          <a:bodyPr>
            <a:normAutofit lnSpcReduction="10000"/>
          </a:bodyPr>
          <a:lstStyle/>
          <a:p>
            <a:pPr>
              <a:lnSpc>
                <a:spcPct val="110000"/>
              </a:lnSpc>
            </a:pP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，奇瑞</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举行全球混动之夜发布会</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，发布了鲲鹏</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混动“四高一强”全球标准体验，以及全球首个混动技术开源计划等。此外，发布会上还上市了多款混动新车型及公布</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年将推出</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39</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款车型的计划。</a:t>
            </a:r>
          </a:p>
        </p:txBody>
      </p:sp>
      <p:cxnSp>
        <p:nvCxnSpPr>
          <p:cNvPr id="21" name="直接连接符 20"/>
          <p:cNvCxnSpPr/>
          <p:nvPr/>
        </p:nvCxnSpPr>
        <p:spPr>
          <a:xfrm>
            <a:off x="6134073" y="1489579"/>
            <a:ext cx="0" cy="5220000"/>
          </a:xfrm>
          <a:prstGeom prst="line">
            <a:avLst/>
          </a:prstGeom>
          <a:noFill/>
          <a:ln w="9525" cap="flat" cmpd="sng" algn="ctr">
            <a:solidFill>
              <a:schemeClr val="bg1">
                <a:lumMod val="65000"/>
              </a:schemeClr>
            </a:solidFill>
            <a:prstDash val="dashDot"/>
          </a:ln>
          <a:effectLst/>
        </p:spPr>
      </p:cxnSp>
      <p:sp>
        <p:nvSpPr>
          <p:cNvPr id="62" name="TextBox 38"/>
          <p:cNvSpPr txBox="1"/>
          <p:nvPr/>
        </p:nvSpPr>
        <p:spPr>
          <a:xfrm>
            <a:off x="331170" y="6627168"/>
            <a:ext cx="4068141"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数据来源：威尔森整理</a:t>
            </a:r>
          </a:p>
        </p:txBody>
      </p:sp>
      <p:sp>
        <p:nvSpPr>
          <p:cNvPr id="63" name="TextBox 38"/>
          <p:cNvSpPr txBox="1"/>
          <p:nvPr/>
        </p:nvSpPr>
        <p:spPr>
          <a:xfrm>
            <a:off x="6285888" y="6624702"/>
            <a:ext cx="4068141"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数据来源：威尔森整理</a:t>
            </a:r>
          </a:p>
        </p:txBody>
      </p:sp>
      <p:sp>
        <p:nvSpPr>
          <p:cNvPr id="85" name="圆角矩形 84"/>
          <p:cNvSpPr/>
          <p:nvPr/>
        </p:nvSpPr>
        <p:spPr>
          <a:xfrm>
            <a:off x="235832" y="1447038"/>
            <a:ext cx="5762527" cy="337352"/>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发布</a:t>
            </a:r>
            <a:r>
              <a:rPr lang="zh-CN" altLang="en-US" sz="1400" b="1"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鲲鹏动力“四高一强”全球标准</a:t>
            </a:r>
            <a:r>
              <a:rPr lang="zh-CN" altLang="en-US" sz="1400" b="1"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体验</a:t>
            </a:r>
            <a:r>
              <a:rPr lang="en-US" altLang="zh-CN" sz="1400" b="1"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&amp;</a:t>
            </a:r>
            <a:r>
              <a:rPr lang="zh-CN" altLang="en-US" sz="1400" b="1"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混动技术开元计划</a:t>
            </a:r>
            <a:endParaRPr lang="zh-CN" altLang="en-US" sz="1400" b="1"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86" name="圆角矩形 85"/>
          <p:cNvSpPr/>
          <p:nvPr/>
        </p:nvSpPr>
        <p:spPr>
          <a:xfrm>
            <a:off x="6285888" y="1460941"/>
            <a:ext cx="5663930" cy="327006"/>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奇瑞公布</a:t>
            </a:r>
            <a:r>
              <a:rPr lang="en-US" altLang="zh-CN" sz="1400"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25</a:t>
            </a:r>
            <a:r>
              <a:rPr lang="zh-CN" altLang="en-US" sz="1400"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年新车计划，将推出</a:t>
            </a:r>
            <a:r>
              <a:rPr lang="en-US" altLang="zh-CN" sz="1400"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39</a:t>
            </a:r>
            <a:r>
              <a:rPr lang="zh-CN" altLang="en-US" sz="1400"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款混动车型</a:t>
            </a:r>
          </a:p>
        </p:txBody>
      </p:sp>
      <p:sp>
        <p:nvSpPr>
          <p:cNvPr id="40" name="TextBox 30"/>
          <p:cNvSpPr txBox="1"/>
          <p:nvPr/>
        </p:nvSpPr>
        <p:spPr>
          <a:xfrm>
            <a:off x="6285888" y="1829347"/>
            <a:ext cx="5663930" cy="701731"/>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hangingPunct="1"/>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发布会上，奇瑞公布</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年全系别将推出</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39</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款混动车</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型，同时旗下</a:t>
            </a:r>
            <a:r>
              <a:rPr lang="en-US" altLang="zh-CN" sz="1100" dirty="0" err="1">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iCAR</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、星途、奇瑞风云、捷途山海四大品牌</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款新车推出一口价</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活动，还上市</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了风云</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A8</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、风云</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T9</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、风云</a:t>
            </a:r>
            <a:r>
              <a:rPr lang="en-US" altLang="zh-CN"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T10</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三款车型</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，并开启风云</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A9</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的预售。</a:t>
            </a:r>
            <a:endParaRPr lang="en-US" altLang="zh-CN"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41" name="TextBox 30"/>
          <p:cNvSpPr txBox="1"/>
          <p:nvPr/>
        </p:nvSpPr>
        <p:spPr>
          <a:xfrm>
            <a:off x="225871" y="1793666"/>
            <a:ext cx="5687064" cy="498598"/>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algn="just"/>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奇瑞鲲鹏动力推出“四高一强”全球标准体验，全域布局燃油、混动、纯电、氢能四位一体的动力，满足不同场景需求。</a:t>
            </a:r>
          </a:p>
        </p:txBody>
      </p:sp>
      <p:graphicFrame>
        <p:nvGraphicFramePr>
          <p:cNvPr id="20" name="表格 19"/>
          <p:cNvGraphicFramePr>
            <a:graphicFrameLocks noGrp="1"/>
          </p:cNvGraphicFramePr>
          <p:nvPr>
            <p:extLst>
              <p:ext uri="{D42A27DB-BD31-4B8C-83A1-F6EECF244321}">
                <p14:modId xmlns:p14="http://schemas.microsoft.com/office/powerpoint/2010/main" val="2011111387"/>
              </p:ext>
            </p:extLst>
          </p:nvPr>
        </p:nvGraphicFramePr>
        <p:xfrm>
          <a:off x="6403751" y="3721045"/>
          <a:ext cx="2634192" cy="933896"/>
        </p:xfrm>
        <a:graphic>
          <a:graphicData uri="http://schemas.openxmlformats.org/drawingml/2006/table">
            <a:tbl>
              <a:tblPr firstRow="1" bandRow="1">
                <a:tableStyleId>{5C22544A-7EE6-4342-B048-85BDC9FD1C3A}</a:tableStyleId>
              </a:tblPr>
              <a:tblGrid>
                <a:gridCol w="359319"/>
                <a:gridCol w="840630"/>
                <a:gridCol w="704675"/>
                <a:gridCol w="729568"/>
              </a:tblGrid>
              <a:tr h="1714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8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品牌</a:t>
                      </a:r>
                    </a:p>
                  </a:txBody>
                  <a:tcPr marL="0" marR="0" marT="0" marB="0" anchor="ctr">
                    <a:lnR w="12700" cap="flat" cmpd="sng" algn="ctr">
                      <a:solidFill>
                        <a:schemeClr val="bg1"/>
                      </a:solidFill>
                      <a:prstDash val="solid"/>
                      <a:round/>
                      <a:headEnd type="none" w="med" len="med"/>
                      <a:tailEnd type="none" w="med" len="med"/>
                    </a:lnR>
                  </a:tcPr>
                </a:tc>
                <a:tc>
                  <a:txBody>
                    <a:bodyPr/>
                    <a:lstStyle/>
                    <a:p>
                      <a:pPr algn="ctr"/>
                      <a:r>
                        <a:rPr lang="zh-CN" altLang="en-US"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车型</a:t>
                      </a:r>
                      <a:endParaRPr lang="zh-CN" altLang="en-US" sz="800" b="1" baseline="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5B9BD5"/>
                    </a:solidFill>
                  </a:tcPr>
                </a:tc>
                <a:tc>
                  <a:txBody>
                    <a:bodyPr/>
                    <a:lstStyle/>
                    <a:p>
                      <a:pPr algn="ctr"/>
                      <a:r>
                        <a:rPr lang="en-US" altLang="zh-CN"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MSRP(</a:t>
                      </a:r>
                      <a:r>
                        <a:rPr lang="zh-CN" altLang="en-US"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万元</a:t>
                      </a:r>
                      <a:r>
                        <a:rPr lang="en-US" altLang="zh-CN"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800" b="1" baseline="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5B9BD5"/>
                    </a:solidFill>
                  </a:tcPr>
                </a:tc>
                <a:tc>
                  <a:txBody>
                    <a:bodyPr/>
                    <a:lstStyle/>
                    <a:p>
                      <a:pPr algn="ctr"/>
                      <a:r>
                        <a:rPr lang="zh-CN" altLang="en-US"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一口价</a:t>
                      </a:r>
                      <a:r>
                        <a:rPr lang="en-US" altLang="zh-CN"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万元</a:t>
                      </a:r>
                      <a:r>
                        <a:rPr lang="en-US" altLang="zh-CN"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800" b="1" baseline="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5B9BD5"/>
                    </a:solidFill>
                  </a:tcPr>
                </a:tc>
              </a:tr>
              <a:tr h="127073">
                <a:tc>
                  <a:txBody>
                    <a:bodyPr/>
                    <a:lstStyle/>
                    <a:p>
                      <a:pPr algn="ctr"/>
                      <a:r>
                        <a:rPr lang="zh-CN" altLang="en-US" sz="8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星途</a:t>
                      </a:r>
                      <a:endParaRPr lang="zh-CN" altLang="en-US" sz="800" b="1"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星途瑶光</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CD-M</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T w="38100" cap="flat" cmpd="sng" algn="ctr">
                      <a:solidFill>
                        <a:schemeClr val="bg1"/>
                      </a:solidFill>
                      <a:prstDash val="solid"/>
                      <a:round/>
                      <a:headEnd type="none" w="med" len="med"/>
                      <a:tailEnd type="none" w="med" len="med"/>
                    </a:lnT>
                  </a:tcP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15.99-21.99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T w="38100" cap="flat" cmpd="sng" algn="ctr">
                      <a:solidFill>
                        <a:schemeClr val="bg1"/>
                      </a:solidFill>
                      <a:prstDash val="solid"/>
                      <a:round/>
                      <a:headEnd type="none" w="med" len="med"/>
                      <a:tailEnd type="none" w="med" len="med"/>
                    </a:lnT>
                  </a:tcP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13.99-19.99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T w="38100" cap="flat" cmpd="sng" algn="ctr">
                      <a:solidFill>
                        <a:schemeClr val="bg1"/>
                      </a:solidFill>
                      <a:prstDash val="solid"/>
                      <a:round/>
                      <a:headEnd type="none" w="med" len="med"/>
                      <a:tailEnd type="none" w="med" len="med"/>
                    </a:lnT>
                  </a:tcPr>
                </a:tc>
              </a:tr>
              <a:tr h="127073">
                <a:tc rowSpan="5">
                  <a:txBody>
                    <a:bodyPr/>
                    <a:lstStyle/>
                    <a:p>
                      <a:pPr algn="ctr"/>
                      <a:r>
                        <a:rPr lang="zh-CN" altLang="en-US" sz="8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捷途</a:t>
                      </a:r>
                      <a:endParaRPr lang="zh-CN" altLang="en-US" sz="800" b="1"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山海</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L6</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13.49-14.49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11.79</a:t>
                      </a: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起</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r>
              <a:tr h="127073">
                <a:tc vMerge="1">
                  <a:txBody>
                    <a:bodyPr/>
                    <a:lstStyle/>
                    <a:p>
                      <a:pPr algn="ctr"/>
                      <a:endParaRPr lang="zh-CN" altLang="en-US" sz="800" b="1" baseline="0" dirty="0">
                        <a:latin typeface="Open Sans" panose="020B0606030504020204" pitchFamily="34" charset="0"/>
                        <a:ea typeface="思源宋体 CN" panose="02020400000000000000" pitchFamily="18" charset="-122"/>
                      </a:endParaRPr>
                    </a:p>
                  </a:txBody>
                  <a:tcPr marL="0" marR="0" marT="0" marB="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山海</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L7</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14.28-15.98</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11.98</a:t>
                      </a: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起</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r>
              <a:tr h="127073">
                <a:tc vMerge="1">
                  <a:txBody>
                    <a:bodyPr/>
                    <a:lstStyle/>
                    <a:p>
                      <a:pPr algn="ctr"/>
                      <a:endParaRPr lang="zh-CN" altLang="en-US" sz="800" b="1" baseline="0" dirty="0">
                        <a:latin typeface="Open Sans" panose="020B0606030504020204" pitchFamily="34" charset="0"/>
                        <a:ea typeface="思源宋体 CN" panose="02020400000000000000" pitchFamily="18" charset="-122"/>
                      </a:endParaRPr>
                    </a:p>
                  </a:txBody>
                  <a:tcPr marL="0" marR="0" marT="0" marB="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山海</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17.59-18.89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14.99</a:t>
                      </a: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起</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r>
              <a:tr h="127073">
                <a:tc vMerge="1">
                  <a:txBody>
                    <a:bodyPr/>
                    <a:lstStyle/>
                    <a:p>
                      <a:pPr algn="ctr"/>
                      <a:endParaRPr lang="zh-CN" altLang="en-US" sz="800" b="1" baseline="0" dirty="0">
                        <a:latin typeface="Open Sans" panose="020B0606030504020204" pitchFamily="34" charset="0"/>
                        <a:ea typeface="思源宋体 CN" panose="02020400000000000000" pitchFamily="18" charset="-122"/>
                      </a:endParaRPr>
                    </a:p>
                  </a:txBody>
                  <a:tcPr marL="0" marR="0" marT="0" marB="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山海</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T1</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16.68-17.48</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14.28</a:t>
                      </a: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起</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r>
              <a:tr h="127073">
                <a:tc vMerge="1">
                  <a:txBody>
                    <a:bodyPr/>
                    <a:lstStyle/>
                    <a:p>
                      <a:pPr algn="ctr"/>
                      <a:endParaRPr lang="zh-CN" altLang="en-US" sz="800" b="1" baseline="0" dirty="0">
                        <a:latin typeface="Open Sans" panose="020B0606030504020204" pitchFamily="34" charset="0"/>
                        <a:ea typeface="思源宋体 CN" panose="02020400000000000000" pitchFamily="18" charset="-122"/>
                      </a:endParaRPr>
                    </a:p>
                  </a:txBody>
                  <a:tcPr marL="0" marR="0" marT="0" marB="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山海</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T2</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17.99-23.49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15.99</a:t>
                      </a: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起</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r>
            </a:tbl>
          </a:graphicData>
        </a:graphic>
      </p:graphicFrame>
      <p:sp>
        <p:nvSpPr>
          <p:cNvPr id="19" name="文本框 18">
            <a:extLst>
              <a:ext uri="{FF2B5EF4-FFF2-40B4-BE49-F238E27FC236}">
                <a16:creationId xmlns="" xmlns:a16="http://schemas.microsoft.com/office/drawing/2014/main" id="{AB16637F-D54B-D081-ED0F-0635833D6A67}"/>
              </a:ext>
            </a:extLst>
          </p:cNvPr>
          <p:cNvSpPr txBox="1"/>
          <p:nvPr/>
        </p:nvSpPr>
        <p:spPr>
          <a:xfrm>
            <a:off x="7959092" y="2451653"/>
            <a:ext cx="2180195" cy="276999"/>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spcBef>
                <a:spcPts val="0"/>
              </a:spcBef>
            </a:pPr>
            <a:r>
              <a:rPr lang="en-US" altLang="zh-CN" sz="1000" b="1"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000" b="1"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年奇瑞集团混动车型</a:t>
            </a:r>
            <a:r>
              <a:rPr lang="zh-CN" altLang="en-US" sz="1000" b="1"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上市</a:t>
            </a:r>
            <a:r>
              <a:rPr lang="zh-CN" altLang="en-US" sz="1000" b="1"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规划</a:t>
            </a:r>
            <a:endParaRPr lang="en-US" altLang="zh-CN" sz="1000" b="1"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1531177937"/>
              </p:ext>
            </p:extLst>
          </p:nvPr>
        </p:nvGraphicFramePr>
        <p:xfrm>
          <a:off x="335311" y="2324239"/>
          <a:ext cx="5577624" cy="2933700"/>
        </p:xfrm>
        <a:graphic>
          <a:graphicData uri="http://schemas.openxmlformats.org/drawingml/2006/table">
            <a:tbl>
              <a:tblPr bandRow="1">
                <a:tableStyleId>{7DF18680-E054-41AD-8BC1-D1AEF772440D}</a:tableStyleId>
              </a:tblPr>
              <a:tblGrid>
                <a:gridCol w="735500"/>
                <a:gridCol w="4842124"/>
              </a:tblGrid>
              <a:tr h="363711">
                <a:tc>
                  <a:txBody>
                    <a:bodyPr/>
                    <a:lstStyle/>
                    <a:p>
                      <a:pPr algn="ctr"/>
                      <a:r>
                        <a:rPr lang="zh-CN" altLang="en-US" sz="110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高节能</a:t>
                      </a:r>
                      <a:endParaRPr lang="zh-CN" altLang="en-US" sz="1100" b="1" baseline="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c>
                  <a:txBody>
                    <a:bodyPr/>
                    <a:lstStyle/>
                    <a:p>
                      <a:pPr algn="l"/>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奇瑞鲲鹏天擎</a:t>
                      </a:r>
                      <a:r>
                        <a:rPr lang="zh-CN" altLang="en-US" sz="100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混动专用发动机</a:t>
                      </a:r>
                      <a:endParaRPr lang="en-US" altLang="zh-CN" sz="100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l"/>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热效率＞</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48%</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，膨胀比</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=26:1</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EGR</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率</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=35%</a:t>
                      </a:r>
                      <a:endParaRPr lang="zh-CN" altLang="en-US" sz="10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r>
              <a:tr h="363711">
                <a:tc>
                  <a:txBody>
                    <a:bodyPr/>
                    <a:lstStyle/>
                    <a:p>
                      <a:pPr algn="ctr"/>
                      <a:r>
                        <a:rPr lang="zh-CN" altLang="en-US" sz="110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高性能</a:t>
                      </a:r>
                      <a:endParaRPr lang="zh-CN" altLang="en-US" sz="1100" b="1" baseline="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c>
                  <a:txBody>
                    <a:bodyPr/>
                    <a:lstStyle/>
                    <a:p>
                      <a:pPr algn="l"/>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鲲鹏混动 </a:t>
                      </a:r>
                      <a:r>
                        <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DHT 230/280</a:t>
                      </a:r>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变速箱</a:t>
                      </a:r>
                      <a:endPar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l"/>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功率：</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230kW </a:t>
                      </a:r>
                      <a:r>
                        <a:rPr lang="en-US" altLang="zh-CN" sz="1000" baseline="-25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400V</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 280kW </a:t>
                      </a:r>
                      <a:r>
                        <a:rPr lang="en-US" altLang="zh-CN" sz="1000" baseline="-25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800V</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；转速：</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24000rpm</a:t>
                      </a:r>
                      <a:endPar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r>
              <a:tr h="363711">
                <a:tc>
                  <a:txBody>
                    <a:bodyPr/>
                    <a:lstStyle/>
                    <a:p>
                      <a:pPr algn="ctr"/>
                      <a:r>
                        <a:rPr lang="zh-CN" altLang="en-US" sz="110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高智能</a:t>
                      </a:r>
                      <a:endParaRPr lang="zh-CN" altLang="en-US" sz="1100" b="1" baseline="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c>
                  <a:txBody>
                    <a:bodyPr/>
                    <a:lstStyle/>
                    <a:p>
                      <a:pPr algn="l"/>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行驶域智控平台</a:t>
                      </a:r>
                      <a:r>
                        <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a:t>
                      </a:r>
                      <a:r>
                        <a:rPr lang="en-US" altLang="zh-CN" sz="1050" b="1" baseline="0" dirty="0" err="1"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iMC</a:t>
                      </a:r>
                      <a:endPar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l"/>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AI</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全局规划，在提供极致操控的同时实现自动规划全程能量管理</a:t>
                      </a:r>
                    </a:p>
                  </a:txBody>
                  <a:tcPr anchor="ctr"/>
                </a:tc>
              </a:tr>
              <a:tr h="363711">
                <a:tc>
                  <a:txBody>
                    <a:bodyPr/>
                    <a:lstStyle/>
                    <a:p>
                      <a:pPr algn="ctr"/>
                      <a:r>
                        <a:rPr lang="zh-CN" altLang="en-US" sz="110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高安全</a:t>
                      </a:r>
                      <a:endParaRPr lang="zh-CN" altLang="en-US" sz="1100" b="1" baseline="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c>
                  <a:txBody>
                    <a:bodyPr/>
                    <a:lstStyle/>
                    <a:p>
                      <a:pPr algn="l"/>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守护者</a:t>
                      </a:r>
                      <a:r>
                        <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a:t>
                      </a:r>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电池安全管理系统</a:t>
                      </a:r>
                      <a:endPar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l"/>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2ms</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断电响应，</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200kN</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抗压能力</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潜艇级</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电池包，千兆帕钢铝车身</a:t>
                      </a:r>
                    </a:p>
                  </a:txBody>
                  <a:tcPr anchor="ctr"/>
                </a:tc>
              </a:tr>
              <a:tr h="1187208">
                <a:tc>
                  <a:txBody>
                    <a:bodyPr/>
                    <a:lstStyle/>
                    <a:p>
                      <a:pPr algn="ctr"/>
                      <a:r>
                        <a:rPr lang="zh-CN" altLang="en-US" sz="110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强越野</a:t>
                      </a:r>
                      <a:endParaRPr lang="zh-CN" altLang="en-US" sz="1100" b="1" baseline="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c>
                  <a:txBody>
                    <a:bodyPr/>
                    <a:lstStyle/>
                    <a:p>
                      <a:pPr algn="l"/>
                      <a:r>
                        <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CDM-O/CEM-O</a:t>
                      </a:r>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硬核动力方案</a:t>
                      </a:r>
                      <a:endPar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l"/>
                      <a:r>
                        <a:rPr lang="en-US" altLang="zh-CN"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2.0TGDI</a:t>
                      </a:r>
                      <a:r>
                        <a:rPr lang="zh-CN" altLang="en-US"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全能混动发动机</a:t>
                      </a:r>
                      <a:endParaRPr lang="en-US" altLang="zh-CN"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l"/>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功率：</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155kW-200kW</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；扭矩：</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340Nm-400Nm</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；热效率：</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42%-46%</a:t>
                      </a:r>
                    </a:p>
                    <a:p>
                      <a:pPr algn="l"/>
                      <a:r>
                        <a:rPr lang="zh-CN" altLang="en-US"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越野专属多档混动变速箱</a:t>
                      </a:r>
                      <a:endParaRPr lang="en-US" altLang="zh-CN"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l"/>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横置</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挡架构轮端扭矩</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4000Nm</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，纵置十合一</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挡架构轮端扭矩</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6500Nm</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，最大锁止扭矩</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4600Nm</a:t>
                      </a:r>
                    </a:p>
                    <a:p>
                      <a:pPr algn="l"/>
                      <a:r>
                        <a:rPr lang="zh-CN" altLang="en-US"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矢量双电机</a:t>
                      </a:r>
                      <a:endParaRPr lang="en-US" altLang="zh-CN"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l"/>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1200kW</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最大功率，</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18000Nm</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最大扭矩，</a:t>
                      </a:r>
                      <a:r>
                        <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9000Nm</a:t>
                      </a: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锁止扭矩</a:t>
                      </a:r>
                    </a:p>
                  </a:txBody>
                  <a:tcPr anchor="ctr"/>
                </a:tc>
              </a:tr>
            </a:tbl>
          </a:graphicData>
        </a:graphic>
      </p:graphicFrame>
      <p:sp>
        <p:nvSpPr>
          <p:cNvPr id="23" name="TextBox 30"/>
          <p:cNvSpPr txBox="1"/>
          <p:nvPr/>
        </p:nvSpPr>
        <p:spPr>
          <a:xfrm>
            <a:off x="255403" y="5377793"/>
            <a:ext cx="5742956" cy="276999"/>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hangingPunct="1">
              <a:buClrTx/>
              <a:buFont typeface="Wingdings" panose="05000000000000000000" pitchFamily="2" charset="2"/>
              <a:buChar char="Ø"/>
            </a:pPr>
            <a:r>
              <a:rPr lang="zh-CN" altLang="en-US" sz="10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奇瑞同步推出</a:t>
            </a:r>
            <a:r>
              <a:rPr lang="zh-CN" altLang="en-US" sz="10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全球首个混动技术开源计划，包括“开放开源”“技术共研”“人才共育”三方面。</a:t>
            </a:r>
          </a:p>
        </p:txBody>
      </p:sp>
      <p:sp>
        <p:nvSpPr>
          <p:cNvPr id="27" name="文本框 26"/>
          <p:cNvSpPr txBox="1"/>
          <p:nvPr/>
        </p:nvSpPr>
        <p:spPr>
          <a:xfrm>
            <a:off x="2074483" y="5673079"/>
            <a:ext cx="1952286" cy="858801"/>
          </a:xfrm>
          <a:prstGeom prst="rect">
            <a:avLst/>
          </a:prstGeom>
          <a:noFill/>
          <a:ln>
            <a:solidFill>
              <a:srgbClr val="AACAFA"/>
            </a:solidFill>
          </a:ln>
        </p:spPr>
        <p:txBody>
          <a:bodyPr wrap="square" lIns="36000" rIns="36000" rtlCol="0" anchor="ctr" anchorCtr="0">
            <a:noAutofit/>
          </a:bodyPr>
          <a:lstStyle/>
          <a:p>
            <a:pPr algn="ctr">
              <a:lnSpc>
                <a:spcPct val="110000"/>
              </a:lnSpc>
              <a:spcAft>
                <a:spcPts val="600"/>
              </a:spcAft>
            </a:pPr>
            <a:r>
              <a:rPr kumimoji="1" lang="zh-CN" altLang="en-US"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技术共研</a:t>
            </a:r>
            <a:endParaRPr kumimoji="1" lang="en-US" altLang="zh-CN"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10000"/>
              </a:lnSpc>
              <a:spcAft>
                <a:spcPts val="600"/>
              </a:spcAft>
            </a:pPr>
            <a:r>
              <a:rPr kumimoji="1" lang="zh-CN" altLang="en-US"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协同</a:t>
            </a:r>
            <a:r>
              <a:rPr kumimoji="1" lang="zh-CN" altLang="en-US" sz="800" b="1"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创新</a:t>
            </a:r>
            <a:r>
              <a:rPr kumimoji="1" lang="zh-CN" altLang="en-US"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kumimoji="1" lang="zh-CN" altLang="en-US" sz="8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建立五大全球技术共研</a:t>
            </a:r>
            <a:r>
              <a:rPr kumimoji="1" lang="zh-CN" altLang="en-US" sz="800"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中心</a:t>
            </a:r>
            <a:endParaRPr kumimoji="1" lang="zh-CN" altLang="en-US" sz="8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10000"/>
              </a:lnSpc>
              <a:spcAft>
                <a:spcPts val="600"/>
              </a:spcAft>
            </a:pPr>
            <a:r>
              <a:rPr kumimoji="1" lang="zh-CN" altLang="en-US" sz="800" b="1"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资酒</a:t>
            </a:r>
            <a:r>
              <a:rPr kumimoji="1" lang="zh-CN" altLang="en-US"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共享：</a:t>
            </a:r>
            <a:r>
              <a:rPr kumimoji="1" lang="zh-CN" altLang="en-US" sz="800"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开放</a:t>
            </a:r>
            <a:r>
              <a:rPr kumimoji="1" lang="zh-CN" altLang="en-US" sz="8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实验室，捐赠核心零部件</a:t>
            </a:r>
            <a:endParaRPr kumimoji="1" lang="zh-CN" altLang="en-US" sz="1200"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8" name="文本框 27"/>
          <p:cNvSpPr txBox="1"/>
          <p:nvPr/>
        </p:nvSpPr>
        <p:spPr>
          <a:xfrm>
            <a:off x="4056300" y="5668579"/>
            <a:ext cx="1872000" cy="863301"/>
          </a:xfrm>
          <a:prstGeom prst="rect">
            <a:avLst/>
          </a:prstGeom>
          <a:noFill/>
          <a:ln>
            <a:solidFill>
              <a:srgbClr val="AACAFA"/>
            </a:solidFill>
          </a:ln>
        </p:spPr>
        <p:txBody>
          <a:bodyPr wrap="square" lIns="36000" rIns="36000" rtlCol="0" anchor="ctr" anchorCtr="0">
            <a:noAutofit/>
          </a:bodyPr>
          <a:lstStyle/>
          <a:p>
            <a:pPr algn="ctr">
              <a:spcAft>
                <a:spcPts val="600"/>
              </a:spcAft>
            </a:pPr>
            <a:r>
              <a:rPr kumimoji="1" lang="zh-CN" altLang="en-US"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人才共育</a:t>
            </a:r>
            <a:endParaRPr kumimoji="1" lang="en-US" altLang="zh-CN"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spcAft>
                <a:spcPts val="600"/>
              </a:spcAft>
            </a:pPr>
            <a:r>
              <a:rPr kumimoji="1" lang="zh-CN" altLang="en-US"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开</a:t>
            </a:r>
            <a:r>
              <a:rPr kumimoji="1" lang="zh-CN" altLang="en-US" sz="800" b="1"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源</a:t>
            </a:r>
            <a:r>
              <a:rPr kumimoji="1" lang="zh-CN" altLang="en-US"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奖教金：</a:t>
            </a:r>
            <a:r>
              <a:rPr kumimoji="1" lang="zh-CN" altLang="en-US" sz="800"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年度</a:t>
            </a:r>
            <a:r>
              <a:rPr kumimoji="1" lang="zh-CN" altLang="en-US" sz="8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百万奖教金</a:t>
            </a:r>
          </a:p>
          <a:p>
            <a:pPr>
              <a:spcAft>
                <a:spcPts val="600"/>
              </a:spcAft>
            </a:pPr>
            <a:r>
              <a:rPr kumimoji="1" lang="zh-CN" altLang="en-US" sz="800" b="1"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博土</a:t>
            </a:r>
            <a:r>
              <a:rPr kumimoji="1" lang="zh-CN" altLang="en-US"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物理课：</a:t>
            </a:r>
            <a:r>
              <a:rPr kumimoji="1" lang="zh-CN" altLang="en-US" sz="800"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关键</a:t>
            </a:r>
            <a:r>
              <a:rPr kumimoji="1" lang="zh-CN" altLang="en-US" sz="8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技术物理课校园巡讲</a:t>
            </a:r>
          </a:p>
          <a:p>
            <a:pPr>
              <a:spcAft>
                <a:spcPts val="600"/>
              </a:spcAft>
            </a:pPr>
            <a:r>
              <a:rPr kumimoji="1" lang="zh-CN" altLang="en-US"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双赋能计划：</a:t>
            </a:r>
            <a:r>
              <a:rPr kumimoji="1" lang="zh-CN" altLang="en-US" sz="800"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企业</a:t>
            </a:r>
            <a:r>
              <a:rPr kumimoji="1" lang="zh-CN" altLang="en-US" sz="8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导师兼职博士双赋能</a:t>
            </a:r>
          </a:p>
        </p:txBody>
      </p:sp>
      <p:sp>
        <p:nvSpPr>
          <p:cNvPr id="29" name="矩形 28"/>
          <p:cNvSpPr/>
          <p:nvPr/>
        </p:nvSpPr>
        <p:spPr>
          <a:xfrm>
            <a:off x="317140" y="5673080"/>
            <a:ext cx="1722716" cy="858801"/>
          </a:xfrm>
          <a:prstGeom prst="rect">
            <a:avLst/>
          </a:prstGeom>
          <a:noFill/>
          <a:ln>
            <a:solidFill>
              <a:srgbClr val="AACAF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spcAft>
                <a:spcPts val="600"/>
              </a:spcAft>
            </a:pPr>
            <a:r>
              <a:rPr kumimoji="1" lang="zh-CN" altLang="en-US"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开放开源</a:t>
            </a:r>
            <a:endParaRPr kumimoji="1" lang="en-US" altLang="zh-CN"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spcAft>
                <a:spcPts val="600"/>
              </a:spcAft>
            </a:pPr>
            <a:r>
              <a:rPr kumimoji="1" lang="zh-CN" altLang="en-US" sz="800" b="1"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技术</a:t>
            </a:r>
            <a:r>
              <a:rPr kumimoji="1" lang="zh-CN" altLang="en-US" sz="800" b="1"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授权</a:t>
            </a:r>
            <a:r>
              <a:rPr kumimoji="1" lang="zh-CN" altLang="en-US" sz="8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：核心技术免费开源授权</a:t>
            </a:r>
          </a:p>
          <a:p>
            <a:pPr>
              <a:spcAft>
                <a:spcPts val="600"/>
              </a:spcAft>
            </a:pPr>
            <a:r>
              <a:rPr kumimoji="1" lang="zh-CN" altLang="en-US" sz="800" b="1"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接口开放</a:t>
            </a:r>
            <a:r>
              <a:rPr kumimoji="1" lang="zh-CN" altLang="en-US" sz="8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：提供接口协议等</a:t>
            </a:r>
          </a:p>
          <a:p>
            <a:pPr>
              <a:spcAft>
                <a:spcPts val="600"/>
              </a:spcAft>
            </a:pPr>
            <a:r>
              <a:rPr kumimoji="1" lang="zh-CN" altLang="en-US" sz="800" b="1"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生态扩展</a:t>
            </a:r>
            <a:r>
              <a:rPr kumimoji="1" lang="zh-CN" altLang="en-US" sz="8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：第三方算法产品</a:t>
            </a:r>
            <a:r>
              <a:rPr kumimoji="1" lang="zh-CN" altLang="en-US" sz="800" dirty="0" smtClean="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集成</a:t>
            </a:r>
            <a:endParaRPr kumimoji="1" lang="zh-CN" altLang="en-US" sz="8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1010638691"/>
              </p:ext>
            </p:extLst>
          </p:nvPr>
        </p:nvGraphicFramePr>
        <p:xfrm>
          <a:off x="6577348" y="2833792"/>
          <a:ext cx="1682097" cy="426720"/>
        </p:xfrm>
        <a:graphic>
          <a:graphicData uri="http://schemas.openxmlformats.org/drawingml/2006/table">
            <a:tbl>
              <a:tblPr firstRow="1">
                <a:tableStyleId>{7DF18680-E054-41AD-8BC1-D1AEF772440D}</a:tableStyleId>
              </a:tblPr>
              <a:tblGrid>
                <a:gridCol w="560699"/>
                <a:gridCol w="560699"/>
                <a:gridCol w="560699"/>
              </a:tblGrid>
              <a:tr h="166995">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HEV</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PHEV</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REEV</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tcPr>
                </a:tc>
              </a:tr>
              <a:tr h="166995">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noFill/>
                  </a:tcPr>
                </a:tc>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28</a:t>
                      </a: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noFill/>
                  </a:tcPr>
                </a:tc>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a:t>
                      </a: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no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419655345"/>
              </p:ext>
            </p:extLst>
          </p:nvPr>
        </p:nvGraphicFramePr>
        <p:xfrm>
          <a:off x="9049190" y="2747976"/>
          <a:ext cx="2697054" cy="573179"/>
        </p:xfrm>
        <a:graphic>
          <a:graphicData uri="http://schemas.openxmlformats.org/drawingml/2006/table">
            <a:tbl>
              <a:tblPr firstRow="1" bandRow="1">
                <a:tableStyleId>{5C22544A-7EE6-4342-B048-85BDC9FD1C3A}</a:tableStyleId>
              </a:tblPr>
              <a:tblGrid>
                <a:gridCol w="428942"/>
                <a:gridCol w="413068"/>
                <a:gridCol w="413068"/>
                <a:gridCol w="443230"/>
                <a:gridCol w="585678"/>
                <a:gridCol w="413068"/>
              </a:tblGrid>
              <a:tr h="237899">
                <a:tc>
                  <a:txBody>
                    <a:bodyPr/>
                    <a:lstStyle/>
                    <a:p>
                      <a:pPr algn="ct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奇瑞</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pPr algn="ct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捷途</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pPr algn="ct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星途</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pPr algn="ctr"/>
                      <a:r>
                        <a:rPr lang="en-US" altLang="zh-CN" sz="800" dirty="0" err="1"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iCAR</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pPr algn="ctr"/>
                      <a:r>
                        <a:rPr lang="en-US" altLang="zh-CN" sz="800" dirty="0" err="1"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Omoda</a:t>
                      </a: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800" dirty="0" err="1"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Jaecoo</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pPr algn="ct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智界</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r>
              <a:tr h="237899">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19</a:t>
                      </a: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a:t>
                      </a: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a:t>
                      </a: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a:t>
                      </a: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altLang="zh-CN"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a:t>
                      </a:r>
                      <a:r>
                        <a:rPr lang="zh-CN" altLang="en-US" sz="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a:t>
                      </a:r>
                      <a:endParaRPr lang="zh-CN" altLang="en-US" sz="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r>
            </a:tbl>
          </a:graphicData>
        </a:graphic>
      </p:graphicFrame>
      <p:sp>
        <p:nvSpPr>
          <p:cNvPr id="30" name="文本框 29">
            <a:extLst>
              <a:ext uri="{FF2B5EF4-FFF2-40B4-BE49-F238E27FC236}">
                <a16:creationId xmlns="" xmlns:a16="http://schemas.microsoft.com/office/drawing/2014/main" id="{AB16637F-D54B-D081-ED0F-0635833D6A67}"/>
              </a:ext>
            </a:extLst>
          </p:cNvPr>
          <p:cNvSpPr txBox="1"/>
          <p:nvPr/>
        </p:nvSpPr>
        <p:spPr>
          <a:xfrm>
            <a:off x="8333682" y="3440863"/>
            <a:ext cx="1568340" cy="276999"/>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spcBef>
                <a:spcPts val="0"/>
              </a:spcBef>
            </a:pPr>
            <a:r>
              <a:rPr lang="zh-CN" altLang="en-US" sz="1000" b="1"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奇瑞一口价车型系列</a:t>
            </a:r>
            <a:endParaRPr lang="en-US" altLang="zh-CN" sz="1000" b="1"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1" name="下箭头 30"/>
          <p:cNvSpPr/>
          <p:nvPr/>
        </p:nvSpPr>
        <p:spPr>
          <a:xfrm rot="16200000">
            <a:off x="8585823" y="2949054"/>
            <a:ext cx="136989" cy="162231"/>
          </a:xfrm>
          <a:prstGeom prst="down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2" name="文本框 31">
            <a:extLst>
              <a:ext uri="{FF2B5EF4-FFF2-40B4-BE49-F238E27FC236}">
                <a16:creationId xmlns="" xmlns:a16="http://schemas.microsoft.com/office/drawing/2014/main" id="{AB16637F-D54B-D081-ED0F-0635833D6A67}"/>
              </a:ext>
            </a:extLst>
          </p:cNvPr>
          <p:cNvSpPr txBox="1"/>
          <p:nvPr/>
        </p:nvSpPr>
        <p:spPr>
          <a:xfrm>
            <a:off x="8027755" y="4788562"/>
            <a:ext cx="2180195" cy="276999"/>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spcBef>
                <a:spcPts val="0"/>
              </a:spcBef>
            </a:pPr>
            <a:r>
              <a:rPr lang="zh-CN" altLang="en-US" sz="1000" b="1"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发布会上市</a:t>
            </a:r>
            <a:r>
              <a:rPr lang="en-US" altLang="zh-CN" sz="1000" b="1"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000" b="1"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预售新车</a:t>
            </a:r>
            <a:endParaRPr lang="en-US" altLang="zh-CN" sz="1000" b="1"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8" name="表格 7"/>
          <p:cNvGraphicFramePr>
            <a:graphicFrameLocks noGrp="1"/>
          </p:cNvGraphicFramePr>
          <p:nvPr>
            <p:extLst>
              <p:ext uri="{D42A27DB-BD31-4B8C-83A1-F6EECF244321}">
                <p14:modId xmlns:p14="http://schemas.microsoft.com/office/powerpoint/2010/main" val="3475865523"/>
              </p:ext>
            </p:extLst>
          </p:nvPr>
        </p:nvGraphicFramePr>
        <p:xfrm>
          <a:off x="6413907" y="5084477"/>
          <a:ext cx="5427082" cy="1457280"/>
        </p:xfrm>
        <a:graphic>
          <a:graphicData uri="http://schemas.openxmlformats.org/drawingml/2006/table">
            <a:tbl>
              <a:tblPr firstRow="1">
                <a:tableStyleId>{FABFCF23-3B69-468F-B69F-88F6DE6A72F2}</a:tableStyleId>
              </a:tblPr>
              <a:tblGrid>
                <a:gridCol w="620900"/>
                <a:gridCol w="925360"/>
                <a:gridCol w="970772"/>
                <a:gridCol w="1064295"/>
                <a:gridCol w="1097904"/>
                <a:gridCol w="747851"/>
              </a:tblGrid>
              <a:tr h="308625">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车型</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混动技术</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发动机</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变速箱</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最大功率</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kW / </a:t>
                      </a:r>
                    </a:p>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扭矩</a:t>
                      </a:r>
                      <a:r>
                        <a:rPr lang="en-US" altLang="zh-CN" sz="800" baseline="0" dirty="0" err="1"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N·m</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CLTC</a:t>
                      </a: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纯电续航</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km</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r h="189490">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风云</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A8</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rowSpan="3">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鲲鹏超能电混</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CDM 5.0</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rowSpan="3">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第五代</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1.5T</a:t>
                      </a: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混动</a:t>
                      </a:r>
                      <a:endPar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专用发动机</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1DHT</a:t>
                      </a:r>
                      <a:endPar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265/530</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145</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r h="308625">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风云</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vMerge="1">
                  <a:txBody>
                    <a:bodyPr/>
                    <a:lstStyle/>
                    <a:p>
                      <a:pPr algn="ctr"/>
                      <a:endParaRPr lang="zh-CN" altLang="en-US" sz="1000" baseline="0" dirty="0">
                        <a:latin typeface="Open Sans" panose="020B0606030504020204" pitchFamily="34" charset="0"/>
                        <a:ea typeface="思源宋体 CN" panose="02020400000000000000" pitchFamily="18" charset="-122"/>
                      </a:endParaRPr>
                    </a:p>
                  </a:txBody>
                  <a:tcPr anchor="ctr"/>
                </a:tc>
                <a:tc vMerge="1">
                  <a:txBody>
                    <a:bodyPr/>
                    <a:lstStyle/>
                    <a:p>
                      <a:pPr algn="ctr"/>
                      <a:endParaRPr lang="zh-CN" altLang="en-US" sz="1000" baseline="0" dirty="0">
                        <a:latin typeface="Open Sans" panose="020B0606030504020204" pitchFamily="34" charset="0"/>
                        <a:ea typeface="思源宋体 CN" panose="02020400000000000000" pitchFamily="18"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1DHT/3DHT</a:t>
                      </a:r>
                      <a:endPar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单电机</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265/530</a:t>
                      </a:r>
                    </a:p>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双电机</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280/610</a:t>
                      </a:r>
                      <a:endPar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120/210</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r h="308625">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风云</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T10</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vMerge="1">
                  <a:txBody>
                    <a:bodyPr/>
                    <a:lstStyle/>
                    <a:p>
                      <a:pPr algn="ctr"/>
                      <a:endParaRPr lang="zh-CN" altLang="en-US" sz="1000" baseline="0" dirty="0">
                        <a:latin typeface="Open Sans" panose="020B0606030504020204" pitchFamily="34" charset="0"/>
                        <a:ea typeface="思源宋体 CN" panose="02020400000000000000" pitchFamily="18" charset="-122"/>
                      </a:endParaRPr>
                    </a:p>
                  </a:txBody>
                  <a:tcPr anchor="ctr"/>
                </a:tc>
                <a:tc vMerge="1">
                  <a:txBody>
                    <a:bodyPr/>
                    <a:lstStyle/>
                    <a:p>
                      <a:pPr algn="ctr"/>
                      <a:endParaRPr lang="zh-CN" altLang="en-US" sz="1000" baseline="0" dirty="0">
                        <a:latin typeface="Open Sans" panose="020B0606030504020204" pitchFamily="34" charset="0"/>
                        <a:ea typeface="思源宋体 CN" panose="02020400000000000000" pitchFamily="18" charset="-122"/>
                      </a:endParaRPr>
                    </a:p>
                  </a:txBody>
                  <a:tcPr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3DHT</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双电机</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280/610</a:t>
                      </a:r>
                    </a:p>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三电机</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455/920</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210/200</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r h="308625">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风云</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A9L</a:t>
                      </a:r>
                    </a:p>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预售</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鲲鹏超能电混</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CDM 6.0</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1.5T</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未公布</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未公布</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250+</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bl>
          </a:graphicData>
        </a:graphic>
      </p:graphicFrame>
      <p:cxnSp>
        <p:nvCxnSpPr>
          <p:cNvPr id="33" name="直接连接符 32"/>
          <p:cNvCxnSpPr/>
          <p:nvPr/>
        </p:nvCxnSpPr>
        <p:spPr>
          <a:xfrm rot="16200000" flipH="1">
            <a:off x="9134832" y="614325"/>
            <a:ext cx="0" cy="5616000"/>
          </a:xfrm>
          <a:prstGeom prst="line">
            <a:avLst/>
          </a:prstGeom>
          <a:noFill/>
          <a:ln w="9525" cap="flat" cmpd="sng" algn="ctr">
            <a:solidFill>
              <a:schemeClr val="bg1">
                <a:lumMod val="65000"/>
              </a:schemeClr>
            </a:solidFill>
            <a:prstDash val="dash"/>
          </a:ln>
          <a:effectLst/>
        </p:spPr>
      </p:cxnSp>
      <p:graphicFrame>
        <p:nvGraphicFramePr>
          <p:cNvPr id="34" name="表格 33"/>
          <p:cNvGraphicFramePr>
            <a:graphicFrameLocks noGrp="1"/>
          </p:cNvGraphicFramePr>
          <p:nvPr>
            <p:extLst>
              <p:ext uri="{D42A27DB-BD31-4B8C-83A1-F6EECF244321}">
                <p14:modId xmlns:p14="http://schemas.microsoft.com/office/powerpoint/2010/main" val="3626497170"/>
              </p:ext>
            </p:extLst>
          </p:nvPr>
        </p:nvGraphicFramePr>
        <p:xfrm>
          <a:off x="9155334" y="3714089"/>
          <a:ext cx="2634192" cy="933896"/>
        </p:xfrm>
        <a:graphic>
          <a:graphicData uri="http://schemas.openxmlformats.org/drawingml/2006/table">
            <a:tbl>
              <a:tblPr firstRow="1" bandRow="1">
                <a:tableStyleId>{5C22544A-7EE6-4342-B048-85BDC9FD1C3A}</a:tableStyleId>
              </a:tblPr>
              <a:tblGrid>
                <a:gridCol w="359319"/>
                <a:gridCol w="840630"/>
                <a:gridCol w="704675"/>
                <a:gridCol w="729568"/>
              </a:tblGrid>
              <a:tr h="1714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8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品牌</a:t>
                      </a:r>
                    </a:p>
                  </a:txBody>
                  <a:tcPr marL="0" marR="0" marT="0" marB="0" anchor="ctr">
                    <a:lnR w="12700" cap="flat" cmpd="sng" algn="ctr">
                      <a:solidFill>
                        <a:schemeClr val="bg1"/>
                      </a:solidFill>
                      <a:prstDash val="solid"/>
                      <a:round/>
                      <a:headEnd type="none" w="med" len="med"/>
                      <a:tailEnd type="none" w="med" len="med"/>
                    </a:lnR>
                  </a:tcPr>
                </a:tc>
                <a:tc>
                  <a:txBody>
                    <a:bodyPr/>
                    <a:lstStyle/>
                    <a:p>
                      <a:pPr algn="ctr"/>
                      <a:r>
                        <a:rPr lang="zh-CN" altLang="en-US"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车型</a:t>
                      </a:r>
                      <a:endParaRPr lang="zh-CN" altLang="en-US" sz="800" b="1" baseline="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5B9BD5"/>
                    </a:solidFill>
                  </a:tcPr>
                </a:tc>
                <a:tc>
                  <a:txBody>
                    <a:bodyPr/>
                    <a:lstStyle/>
                    <a:p>
                      <a:pPr algn="ctr"/>
                      <a:r>
                        <a:rPr lang="en-US" altLang="zh-CN"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MSRP(</a:t>
                      </a:r>
                      <a:r>
                        <a:rPr lang="zh-CN" altLang="en-US"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万元</a:t>
                      </a:r>
                      <a:r>
                        <a:rPr lang="en-US" altLang="zh-CN"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800" b="1" baseline="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5B9BD5"/>
                    </a:solidFill>
                  </a:tcPr>
                </a:tc>
                <a:tc>
                  <a:txBody>
                    <a:bodyPr/>
                    <a:lstStyle/>
                    <a:p>
                      <a:pPr algn="ctr"/>
                      <a:r>
                        <a:rPr lang="zh-CN" altLang="en-US"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一口价</a:t>
                      </a:r>
                      <a:r>
                        <a:rPr lang="en-US" altLang="zh-CN"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万元</a:t>
                      </a:r>
                      <a:r>
                        <a:rPr lang="en-US" altLang="zh-CN" sz="800" b="1" baseline="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800" b="1" baseline="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5B9BD5"/>
                    </a:solidFill>
                  </a:tcPr>
                </a:tc>
              </a:tr>
              <a:tr h="127073">
                <a:tc rowSpan="2">
                  <a:txBody>
                    <a:bodyPr/>
                    <a:lstStyle/>
                    <a:p>
                      <a:pPr algn="ctr"/>
                      <a:r>
                        <a:rPr lang="en-US" altLang="zh-CN" sz="800" b="1" baseline="0" dirty="0" err="1"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iCar</a:t>
                      </a:r>
                      <a:endParaRPr lang="zh-CN" altLang="en-US" sz="800" b="1"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err="1"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iCar</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03T</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T w="38100" cap="flat" cmpd="sng" algn="ctr">
                      <a:solidFill>
                        <a:schemeClr val="bg1"/>
                      </a:solidFill>
                      <a:prstDash val="solid"/>
                      <a:round/>
                      <a:headEnd type="none" w="med" len="med"/>
                      <a:tailEnd type="none" w="med" len="med"/>
                    </a:lnT>
                  </a:tcP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13.98-14.98</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T w="38100" cap="flat" cmpd="sng" algn="ctr">
                      <a:solidFill>
                        <a:schemeClr val="bg1"/>
                      </a:solidFill>
                      <a:prstDash val="solid"/>
                      <a:round/>
                      <a:headEnd type="none" w="med" len="med"/>
                      <a:tailEnd type="none" w="med" len="med"/>
                    </a:lnT>
                  </a:tcP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11.98-12.98</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T w="38100" cap="flat" cmpd="sng" algn="ctr">
                      <a:solidFill>
                        <a:schemeClr val="bg1"/>
                      </a:solidFill>
                      <a:prstDash val="solid"/>
                      <a:round/>
                      <a:headEnd type="none" w="med" len="med"/>
                      <a:tailEnd type="none" w="med" len="med"/>
                    </a:lnT>
                  </a:tcPr>
                </a:tc>
              </a:tr>
              <a:tr h="127073">
                <a:tc vMerge="1">
                  <a:txBody>
                    <a:bodyPr/>
                    <a:lstStyle/>
                    <a:p>
                      <a:pPr algn="ctr"/>
                      <a:endParaRPr lang="zh-CN" altLang="en-US" sz="800" b="1" baseline="0" dirty="0">
                        <a:latin typeface="Open Sans" panose="020B0606030504020204" pitchFamily="34" charset="0"/>
                        <a:ea typeface="思源宋体 CN" panose="02020400000000000000" pitchFamily="18" charset="-122"/>
                      </a:endParaRPr>
                    </a:p>
                  </a:txBody>
                  <a:tcPr marL="0" marR="0" marT="0" marB="0" anchor="ctr"/>
                </a:tc>
                <a:tc>
                  <a:txBody>
                    <a:bodyPr/>
                    <a:lstStyle/>
                    <a:p>
                      <a:pPr algn="ctr"/>
                      <a:r>
                        <a:rPr lang="en-US" altLang="zh-CN" sz="800" baseline="0" dirty="0" err="1"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iCar</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03</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11.98-15.98</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9.98-13.98</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r>
              <a:tr h="127073">
                <a:tc rowSpan="4">
                  <a:txBody>
                    <a:bodyPr/>
                    <a:lstStyle/>
                    <a:p>
                      <a:pPr algn="ctr"/>
                      <a:r>
                        <a:rPr lang="zh-CN" altLang="en-US" sz="8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奇瑞</a:t>
                      </a:r>
                      <a:endParaRPr lang="zh-CN" altLang="en-US" sz="800" b="1"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solidFill>
                      <a:srgbClr val="EAEFF7"/>
                    </a:solidFill>
                  </a:tcP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风云</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A8</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10.99-12.99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8.99-10.99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r>
              <a:tr h="127073">
                <a:tc vMerge="1">
                  <a:txBody>
                    <a:bodyPr/>
                    <a:lstStyle/>
                    <a:p>
                      <a:pPr algn="ctr"/>
                      <a:endParaRPr lang="zh-CN" altLang="en-US" sz="800" b="1" baseline="0" dirty="0">
                        <a:latin typeface="Open Sans" panose="020B0606030504020204" pitchFamily="34" charset="0"/>
                        <a:ea typeface="思源宋体 CN" panose="02020400000000000000" pitchFamily="18" charset="-122"/>
                      </a:endParaRPr>
                    </a:p>
                  </a:txBody>
                  <a:tcPr marL="0" marR="0" marT="0" marB="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风云</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A8L</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12.99-14.99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10.99-12.99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r>
              <a:tr h="127073">
                <a:tc vMerge="1">
                  <a:txBody>
                    <a:bodyPr/>
                    <a:lstStyle/>
                    <a:p>
                      <a:pPr algn="ctr"/>
                      <a:endParaRPr lang="zh-CN" altLang="en-US" sz="800" b="1" baseline="0" dirty="0">
                        <a:latin typeface="Open Sans" panose="020B0606030504020204" pitchFamily="34" charset="0"/>
                        <a:ea typeface="思源宋体 CN" panose="02020400000000000000" pitchFamily="18" charset="-122"/>
                      </a:endParaRPr>
                    </a:p>
                  </a:txBody>
                  <a:tcPr marL="0" marR="0" marT="0" marB="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风云</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13.29-18.39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11.99-16.59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r>
              <a:tr h="127073">
                <a:tc vMerge="1">
                  <a:txBody>
                    <a:bodyPr/>
                    <a:lstStyle/>
                    <a:p>
                      <a:pPr algn="ctr"/>
                      <a:endParaRPr lang="zh-CN" altLang="en-US" sz="800" b="1" baseline="0" dirty="0">
                        <a:latin typeface="Open Sans" panose="020B0606030504020204" pitchFamily="34" charset="0"/>
                        <a:ea typeface="思源宋体 CN" panose="02020400000000000000" pitchFamily="18" charset="-122"/>
                      </a:endParaRPr>
                    </a:p>
                  </a:txBody>
                  <a:tcPr marL="0" marR="0" marT="0" marB="0" anchor="ctr"/>
                </a:tc>
                <a:tc>
                  <a:txBody>
                    <a:bodyPr/>
                    <a:lstStyle/>
                    <a:p>
                      <a:pPr algn="ctr"/>
                      <a:r>
                        <a:rPr lang="zh-CN" altLang="en-US"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风云</a:t>
                      </a: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T10</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18.99-22.99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c>
                  <a:txBody>
                    <a:bodyPr/>
                    <a:lstStyle/>
                    <a:p>
                      <a:pPr algn="ctr"/>
                      <a:r>
                        <a:rPr lang="en-US" altLang="zh-CN" sz="8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16.79-19.99</a:t>
                      </a:r>
                      <a:endParaRPr lang="zh-CN" altLang="en-US" sz="8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tc>
              </a:tr>
            </a:tbl>
          </a:graphicData>
        </a:graphic>
      </p:graphicFrame>
      <p:cxnSp>
        <p:nvCxnSpPr>
          <p:cNvPr id="35" name="直接连接符 34"/>
          <p:cNvCxnSpPr/>
          <p:nvPr/>
        </p:nvCxnSpPr>
        <p:spPr>
          <a:xfrm rot="16200000" flipH="1">
            <a:off x="9127448" y="1966107"/>
            <a:ext cx="0" cy="5616000"/>
          </a:xfrm>
          <a:prstGeom prst="line">
            <a:avLst/>
          </a:prstGeom>
          <a:noFill/>
          <a:ln w="9525" cap="flat" cmpd="sng" algn="ctr">
            <a:solidFill>
              <a:schemeClr val="bg1">
                <a:lumMod val="65000"/>
              </a:schemeClr>
            </a:solidFill>
            <a:prstDash val="dash"/>
          </a:ln>
          <a:effectLst/>
        </p:spPr>
      </p:cxnSp>
      <p:sp>
        <p:nvSpPr>
          <p:cNvPr id="9" name="灯片编号占位符 8"/>
          <p:cNvSpPr>
            <a:spLocks noGrp="1"/>
          </p:cNvSpPr>
          <p:nvPr>
            <p:ph type="sldNum" sz="quarter" idx="10"/>
          </p:nvPr>
        </p:nvSpPr>
        <p:spPr/>
        <p:txBody>
          <a:bodyPr/>
          <a:lstStyle/>
          <a:p>
            <a:fld id="{BC277FD2-16D7-4FD4-A965-9BD1B8CDE694}" type="slidenum">
              <a:rPr lang="zh-CN" altLang="en-US" smtClean="0"/>
              <a:pPr/>
              <a:t>17</a:t>
            </a:fld>
            <a:endParaRPr lang="zh-CN" altLang="en-US"/>
          </a:p>
        </p:txBody>
      </p:sp>
    </p:spTree>
    <p:extLst>
      <p:ext uri="{BB962C8B-B14F-4D97-AF65-F5344CB8AC3E}">
        <p14:creationId xmlns:p14="http://schemas.microsoft.com/office/powerpoint/2010/main" val="2853291251"/>
      </p:ext>
    </p:extLst>
  </p:cSld>
  <p:clrMapOvr>
    <a:masterClrMapping/>
  </p:clrMapOvr>
  <mc:AlternateContent xmlns:mc="http://schemas.openxmlformats.org/markup-compatibility/2006" xmlns:p14="http://schemas.microsoft.com/office/powerpoint/2010/main">
    <mc:Choice Requires="p14">
      <p:transition spd="slow" p14:dur="2000"/>
    </mc:Choice>
    <mc:Fallback xmlns:c="http://schemas.openxmlformats.org/drawingml/2006/chart" xmlns:a14="http://schemas.microsoft.com/office/drawing/2010/main"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235833" y="1728769"/>
            <a:ext cx="5743192" cy="491090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83" name="矩形 82"/>
          <p:cNvSpPr/>
          <p:nvPr/>
        </p:nvSpPr>
        <p:spPr>
          <a:xfrm>
            <a:off x="6285887" y="1770293"/>
            <a:ext cx="5676901" cy="48693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新能源企业大事件</a:t>
            </a:r>
            <a:r>
              <a:rPr lang="en-US" altLang="zh-CN"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7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岚图发布</a:t>
            </a:r>
            <a:r>
              <a:rPr lang="en-US" altLang="zh-CN" sz="17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L3</a:t>
            </a:r>
            <a:r>
              <a:rPr lang="zh-CN" altLang="en-US" sz="17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级智能架构“天元智架”</a:t>
            </a:r>
          </a:p>
        </p:txBody>
      </p:sp>
      <p:sp>
        <p:nvSpPr>
          <p:cNvPr id="3" name="内容占位符 2"/>
          <p:cNvSpPr>
            <a:spLocks noGrp="1"/>
          </p:cNvSpPr>
          <p:nvPr>
            <p:ph sz="quarter" idx="4294967295"/>
          </p:nvPr>
        </p:nvSpPr>
        <p:spPr>
          <a:xfrm>
            <a:off x="0" y="847725"/>
            <a:ext cx="11963400" cy="554038"/>
          </a:xfrm>
          <a:prstGeom prst="rect">
            <a:avLst/>
          </a:prstGeom>
        </p:spPr>
        <p:txBody>
          <a:bodyPr>
            <a:normAutofit lnSpcReduction="10000"/>
          </a:bodyPr>
          <a:lstStyle/>
          <a:p>
            <a:pPr>
              <a:lnSpc>
                <a:spcPct val="110000"/>
              </a:lnSpc>
            </a:pP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16</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日，岚图汽车正式发布其</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L3</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级智能架构</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天元智架。天元智架首发青云</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L3</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级智能安全行驶平台与鲲鹏</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L3</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级智能安全驾驶系统两大核心智能化技术集群，首款车型（代号泰山），定位全尺寸豪华六座 </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SUV</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，将于年内发布。</a:t>
            </a:r>
          </a:p>
        </p:txBody>
      </p:sp>
      <p:cxnSp>
        <p:nvCxnSpPr>
          <p:cNvPr id="21" name="直接连接符 20"/>
          <p:cNvCxnSpPr/>
          <p:nvPr/>
        </p:nvCxnSpPr>
        <p:spPr>
          <a:xfrm>
            <a:off x="6134073" y="1489579"/>
            <a:ext cx="0" cy="5220000"/>
          </a:xfrm>
          <a:prstGeom prst="line">
            <a:avLst/>
          </a:prstGeom>
          <a:noFill/>
          <a:ln w="9525" cap="flat" cmpd="sng" algn="ctr">
            <a:solidFill>
              <a:schemeClr val="bg1">
                <a:lumMod val="65000"/>
              </a:schemeClr>
            </a:solidFill>
            <a:prstDash val="dashDot"/>
          </a:ln>
          <a:effectLst/>
        </p:spPr>
      </p:cxnSp>
      <p:sp>
        <p:nvSpPr>
          <p:cNvPr id="62" name="TextBox 38"/>
          <p:cNvSpPr txBox="1"/>
          <p:nvPr/>
        </p:nvSpPr>
        <p:spPr>
          <a:xfrm>
            <a:off x="331170" y="6627168"/>
            <a:ext cx="4068141"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数据来源：威尔森整理</a:t>
            </a:r>
          </a:p>
        </p:txBody>
      </p:sp>
      <p:sp>
        <p:nvSpPr>
          <p:cNvPr id="63" name="TextBox 38"/>
          <p:cNvSpPr txBox="1"/>
          <p:nvPr/>
        </p:nvSpPr>
        <p:spPr>
          <a:xfrm>
            <a:off x="6285887" y="6624702"/>
            <a:ext cx="4428000"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数据来源：威尔森</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整理</a:t>
            </a:r>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85" name="圆角矩形 84"/>
          <p:cNvSpPr/>
          <p:nvPr/>
        </p:nvSpPr>
        <p:spPr>
          <a:xfrm>
            <a:off x="235832" y="1447038"/>
            <a:ext cx="5762527" cy="337352"/>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青云</a:t>
            </a:r>
            <a:r>
              <a:rPr lang="en-US" altLang="zh-CN" sz="1400" b="1"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L3</a:t>
            </a:r>
            <a:r>
              <a:rPr lang="zh-CN" altLang="en-US" sz="1400" b="1"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级智能安全行驶平台</a:t>
            </a:r>
          </a:p>
        </p:txBody>
      </p:sp>
      <p:sp>
        <p:nvSpPr>
          <p:cNvPr id="86" name="圆角矩形 85"/>
          <p:cNvSpPr/>
          <p:nvPr/>
        </p:nvSpPr>
        <p:spPr>
          <a:xfrm>
            <a:off x="6285888" y="1460941"/>
            <a:ext cx="5663930" cy="327006"/>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鲲鹏</a:t>
            </a:r>
            <a:r>
              <a:rPr lang="en-US" altLang="zh-CN" sz="1400" b="1"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L3</a:t>
            </a:r>
            <a:r>
              <a:rPr lang="zh-CN" altLang="en-US" sz="1400" b="1"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级智能安全驾驶系统</a:t>
            </a:r>
          </a:p>
        </p:txBody>
      </p:sp>
      <p:sp>
        <p:nvSpPr>
          <p:cNvPr id="84" name="TextBox 30"/>
          <p:cNvSpPr txBox="1"/>
          <p:nvPr/>
        </p:nvSpPr>
        <p:spPr>
          <a:xfrm>
            <a:off x="6279618" y="1778672"/>
            <a:ext cx="5642894" cy="978729"/>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hangingPunct="1"/>
            <a:r>
              <a:rPr lang="zh-CN" altLang="en-US"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鲲鹏</a:t>
            </a:r>
            <a:r>
              <a:rPr lang="en-US" altLang="zh-CN"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L3</a:t>
            </a:r>
            <a:r>
              <a:rPr lang="zh-CN" altLang="en-US"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级智能安全驾驶系统，基于鲲鹏瞰视网络、鲲鹏九算大模型和鲲鹏万象平台</a:t>
            </a:r>
            <a:r>
              <a:rPr lang="en-US" altLang="zh-CN"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r>
              <a:rPr lang="zh-CN" altLang="en-US"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大核心模块，构建新一代智能驾驶系统。其三大模块可协同进化，云端生成高保真驾驶场景训练样本和实时多源数据融合，并结合用户驾驶数据，不断优化车端大模型策略。</a:t>
            </a:r>
          </a:p>
        </p:txBody>
      </p:sp>
      <p:sp>
        <p:nvSpPr>
          <p:cNvPr id="99" name="TextBox 30"/>
          <p:cNvSpPr txBox="1"/>
          <p:nvPr/>
        </p:nvSpPr>
        <p:spPr>
          <a:xfrm>
            <a:off x="222861" y="1784390"/>
            <a:ext cx="5775497" cy="757130"/>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r>
              <a:rPr lang="zh-CN" altLang="en-US"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青云</a:t>
            </a:r>
            <a:r>
              <a:rPr lang="zh-CN" altLang="en-US"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平台</a:t>
            </a:r>
            <a:r>
              <a:rPr lang="en-US" altLang="zh-CN"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L3</a:t>
            </a:r>
            <a:r>
              <a:rPr lang="zh-CN" altLang="en-US"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智能安全行驶平台，以智能驾驭安全为理念，以数字驾控平台为核心，结合轴向磁通电机、分布式电驱、线控转向、线控制动、后轮转向、全主动悬架等技术，实现由电控架构向智能架构的演变，为智能驾驭提供安全保障。</a:t>
            </a:r>
          </a:p>
        </p:txBody>
      </p:sp>
      <p:graphicFrame>
        <p:nvGraphicFramePr>
          <p:cNvPr id="18" name="表格 17"/>
          <p:cNvGraphicFramePr>
            <a:graphicFrameLocks noGrp="1"/>
          </p:cNvGraphicFramePr>
          <p:nvPr>
            <p:extLst>
              <p:ext uri="{D42A27DB-BD31-4B8C-83A1-F6EECF244321}">
                <p14:modId xmlns:p14="http://schemas.microsoft.com/office/powerpoint/2010/main" val="2167258800"/>
              </p:ext>
            </p:extLst>
          </p:nvPr>
        </p:nvGraphicFramePr>
        <p:xfrm>
          <a:off x="6448926" y="2741115"/>
          <a:ext cx="5329990" cy="3677974"/>
        </p:xfrm>
        <a:graphic>
          <a:graphicData uri="http://schemas.openxmlformats.org/drawingml/2006/table">
            <a:tbl>
              <a:tblPr firstRow="1" bandRow="1">
                <a:tableStyleId>{5C22544A-7EE6-4342-B048-85BDC9FD1C3A}</a:tableStyleId>
              </a:tblPr>
              <a:tblGrid>
                <a:gridCol w="1371116"/>
                <a:gridCol w="3958874"/>
              </a:tblGrid>
              <a:tr h="34586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200" b="1" i="0" u="none" strike="noStrike" kern="1200" baseline="0" dirty="0" smtClean="0">
                          <a:solidFill>
                            <a:schemeClr val="bg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三大模块</a:t>
                      </a:r>
                    </a:p>
                  </a:txBody>
                  <a:tcPr marL="3600" marR="3600" marT="3600" marB="36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200" b="1" i="0" u="none" strike="noStrike" kern="1200" baseline="0" dirty="0" smtClean="0">
                          <a:solidFill>
                            <a:schemeClr val="bg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主要内容</a:t>
                      </a:r>
                    </a:p>
                  </a:txBody>
                  <a:tcPr marL="3600" marR="3600" marT="3600" marB="36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r>
              <a:tr h="445032">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100" b="1" i="0" kern="1200" baseline="0" dirty="0" smtClean="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鲲鹏瞰视网络</a:t>
                      </a:r>
                      <a:endParaRPr lang="zh-CN" altLang="en-US" sz="1100" b="1" i="0" u="none" strike="noStrike" kern="1200" baseline="0" dirty="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72000" marR="0" lvl="0" indent="-72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全域实时态势模型</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局部实时态势信息</a:t>
                      </a:r>
                      <a:endParaRPr lang="zh-CN" altLang="zh-CN"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45032">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100" b="1" i="0" kern="1200" baseline="0" dirty="0" smtClean="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鲲鹏九算大模型</a:t>
                      </a:r>
                      <a:endParaRPr lang="zh-CN" altLang="en-US" sz="1100" b="1" i="0" u="none" strike="noStrike" kern="1200" baseline="0" dirty="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72000" marR="0" lvl="0" indent="-72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视觉语言动作一体式车端多模态大模型 </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安全策略模型</a:t>
                      </a:r>
                      <a:endPar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45032">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100" b="1" i="0" kern="1200" baseline="0" dirty="0" smtClean="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鲲鹏万象平台</a:t>
                      </a:r>
                      <a:endParaRPr lang="zh-CN" altLang="en-US" sz="1100" b="1" i="0" u="none" strike="noStrike" kern="1200" baseline="0" dirty="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72000" marR="0" lvl="0" indent="-72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重建 </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生成世界模式、闭环强化学习</a:t>
                      </a:r>
                      <a:endPar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884061">
                <a:tc grid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zh-CN" altLang="en-US" sz="1100" b="1" i="0" u="none" strike="noStrike" kern="1200" baseline="0" dirty="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r>
              <a:tr h="667771">
                <a:tc grid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b="1" i="0" u="none" strike="noStrike" kern="1200" baseline="0" dirty="0" smtClean="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超维感知矩阵</a:t>
                      </a:r>
                      <a:r>
                        <a:rPr lang="zh-CN" altLang="en-US" sz="1100" b="1"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b="1"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拥有 </a:t>
                      </a:r>
                      <a:r>
                        <a:rPr lang="en-US" altLang="zh-CN" sz="1100" b="1"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48 </a:t>
                      </a:r>
                      <a:r>
                        <a:rPr lang="zh-CN" altLang="en-US" sz="1100" b="1"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个传感器</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 </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颗 ＞ </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700 </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线超强激光雷达 </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+ 11 </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颗摄像头 </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+ 3 </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颗补盲激光雷达 </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+ 16 </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颗弹性波传感器 </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+ 12 </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颗超声波雷达 </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+ 5 </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颗毫米波雷达</a:t>
                      </a:r>
                      <a:endParaRPr lang="zh-CN" altLang="zh-CN"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zh-CN" altLang="zh-CN" sz="1200" b="0" i="0" u="none" strike="noStrike" kern="1200" dirty="0" smtClean="0">
                        <a:solidFill>
                          <a:schemeClr val="tx1"/>
                        </a:solidFill>
                        <a:effectLst/>
                        <a:latin typeface="微软雅黑" panose="020B0503020204020204" pitchFamily="34" charset="-122"/>
                        <a:ea typeface="微软雅黑" panose="020B0503020204020204" pitchFamily="34" charset="-122"/>
                        <a:cs typeface="OPPOSans 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45181">
                <a:tc grid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10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高算力平台</a:t>
                      </a:r>
                      <a:r>
                        <a:rPr lang="zh-CN" altLang="en-US" sz="1100" b="1" baseline="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搭载超</a:t>
                      </a:r>
                      <a:r>
                        <a:rPr lang="en-US" altLang="zh-CN" sz="11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1000TOPS</a:t>
                      </a:r>
                      <a:r>
                        <a:rPr lang="zh-CN" altLang="en-US" sz="11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的双旗舰芯片：</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100m</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外识别小于</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15cm</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的物体；</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AEB</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可在</a:t>
                      </a:r>
                      <a:r>
                        <a:rPr lang="en-US" altLang="zh-CN"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160km/h</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刹停</a:t>
                      </a:r>
                      <a:endParaRPr lang="zh-CN" altLang="en-US" sz="11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72000" marR="0" lvl="0" indent="-72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zh-CN" altLang="en-US" sz="1200" dirty="0" smtClean="0"/>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上箭头 19"/>
          <p:cNvSpPr/>
          <p:nvPr/>
        </p:nvSpPr>
        <p:spPr>
          <a:xfrm>
            <a:off x="7505014" y="4552749"/>
            <a:ext cx="3457962" cy="684473"/>
          </a:xfrm>
          <a:prstGeom prst="upArrow">
            <a:avLst/>
          </a:prstGeom>
          <a:solidFill>
            <a:srgbClr val="959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硬件配置</a:t>
            </a:r>
          </a:p>
        </p:txBody>
      </p:sp>
      <p:graphicFrame>
        <p:nvGraphicFramePr>
          <p:cNvPr id="22" name="表格 21"/>
          <p:cNvGraphicFramePr>
            <a:graphicFrameLocks noGrp="1"/>
          </p:cNvGraphicFramePr>
          <p:nvPr>
            <p:extLst>
              <p:ext uri="{D42A27DB-BD31-4B8C-83A1-F6EECF244321}">
                <p14:modId xmlns:p14="http://schemas.microsoft.com/office/powerpoint/2010/main" val="2112295179"/>
              </p:ext>
            </p:extLst>
          </p:nvPr>
        </p:nvGraphicFramePr>
        <p:xfrm>
          <a:off x="372000" y="2741114"/>
          <a:ext cx="5509036" cy="3677976"/>
        </p:xfrm>
        <a:graphic>
          <a:graphicData uri="http://schemas.openxmlformats.org/drawingml/2006/table">
            <a:tbl>
              <a:tblPr firstRow="1" bandRow="1">
                <a:tableStyleId>{5C22544A-7EE6-4342-B048-85BDC9FD1C3A}</a:tableStyleId>
              </a:tblPr>
              <a:tblGrid>
                <a:gridCol w="1417175"/>
                <a:gridCol w="4091861"/>
              </a:tblGrid>
              <a:tr h="417242">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200" b="1" i="0" u="none" strike="noStrike" kern="1200" baseline="0" dirty="0" smtClean="0">
                          <a:solidFill>
                            <a:schemeClr val="bg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核心技术</a:t>
                      </a:r>
                    </a:p>
                  </a:txBody>
                  <a:tcPr marL="3600" marR="3600" marT="3600" marB="36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200" b="1" i="0" u="none" strike="noStrike" kern="1200" baseline="0" dirty="0" smtClean="0">
                          <a:solidFill>
                            <a:schemeClr val="bg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主要内容</a:t>
                      </a:r>
                    </a:p>
                  </a:txBody>
                  <a:tcPr marL="3600" marR="3600" marT="3600" marB="36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r>
              <a:tr h="536878">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100" b="1" kern="12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轴向磁通电机</a:t>
                      </a:r>
                      <a:endParaRPr lang="zh-CN" altLang="en-US" sz="1100" b="1" i="0" u="none" strike="noStrike" kern="1200" baseline="0" dirty="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72000" marR="0" lvl="0" indent="-72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轴向磁通电机，单电机扭矩 </a:t>
                      </a:r>
                      <a:r>
                        <a:rPr lang="en-US" altLang="ja-JP"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680Nm</a:t>
                      </a:r>
                      <a:endParaRPr lang="zh-CN" altLang="zh-CN" sz="1100" b="1"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36878">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100" b="1" kern="12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分布式电驱</a:t>
                      </a:r>
                      <a:endParaRPr lang="zh-CN" altLang="en-US" sz="1100" b="1" i="0" u="none" strike="noStrike" kern="1200" baseline="0" dirty="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72000" marR="0" lvl="0" indent="-72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四电机分布</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60%</a:t>
                      </a:r>
                      <a:r>
                        <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坡度</a:t>
                      </a:r>
                      <a:r>
                        <a:rPr lang="zh-CN"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可实现半坡静止起步和原地掉头</a:t>
                      </a:r>
                      <a:endPar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36878">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100" b="1" kern="12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线控转向</a:t>
                      </a:r>
                      <a:endParaRPr lang="zh-CN" altLang="en-US" sz="1100" b="1" i="0" u="none" strike="noStrike" kern="1200" baseline="0" dirty="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72000" marR="0" lvl="0" indent="-72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转向比范围可调</a:t>
                      </a:r>
                      <a:r>
                        <a:rPr lang="en-US" altLang="ja-JP"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4.5:1-15:1</a:t>
                      </a:r>
                      <a:r>
                        <a:rPr lang="ja-JP"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、备用系统启用</a:t>
                      </a:r>
                      <a:r>
                        <a:rPr lang="en-US" altLang="ja-JP"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10ms</a:t>
                      </a:r>
                      <a:endPar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56611">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100" b="1" kern="12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线控制动</a:t>
                      </a:r>
                      <a:endParaRPr lang="zh-CN" altLang="en-US" sz="1100" b="1" i="0" u="none" strike="noStrike" kern="1200" baseline="0" dirty="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72000" marR="0" lvl="0" indent="-72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应速度提升</a:t>
                      </a:r>
                      <a:r>
                        <a:rPr lang="en-US" altLang="zh-CN"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30%</a:t>
                      </a:r>
                      <a:r>
                        <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，百公里制动距离缩短</a:t>
                      </a:r>
                      <a:r>
                        <a:rPr lang="en-US" altLang="zh-CN"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1.8m</a:t>
                      </a:r>
                      <a:r>
                        <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以上，最高安全等级</a:t>
                      </a:r>
                      <a:r>
                        <a:rPr lang="en-US" altLang="zh-CN"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ASIL-D</a:t>
                      </a:r>
                      <a:endPar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56611">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100" b="1" kern="12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后轮转向</a:t>
                      </a:r>
                      <a:endParaRPr lang="zh-CN" altLang="en-US" sz="1100" b="1" i="0" u="none" strike="noStrike" kern="1200" baseline="0" dirty="0" smtClean="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72000" marR="0" lvl="0" indent="-72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适配</a:t>
                      </a:r>
                      <a:r>
                        <a:rPr lang="en-US" altLang="zh-CN"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a:t>
                      </a:r>
                      <a:r>
                        <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或</a:t>
                      </a:r>
                      <a:r>
                        <a:rPr lang="en-US" altLang="zh-CN"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a:t>
                      </a:r>
                      <a:r>
                        <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后轮转向，可大幅减小转弯半径，并支持蟹行模式，变道更平稳</a:t>
                      </a: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36878">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zh-CN" altLang="en-US" sz="1100" b="1" kern="12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全主动悬架</a:t>
                      </a:r>
                      <a:endParaRPr lang="zh-CN" altLang="en-US" sz="1100" b="1" i="0" u="none" strike="noStrike" kern="1200" baseline="0" dirty="0" smtClean="0">
                        <a:solidFill>
                          <a:srgbClr val="C0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72000" marR="0" lvl="0" indent="-72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100" b="0" i="0"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全场景感知，极速精准决策，全域智能无级调节</a:t>
                      </a:r>
                      <a:endParaRPr lang="zh-CN" altLang="en-US" sz="1100" b="0" i="0" u="none" strike="noStrike" kern="1200" baseline="0"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灯片编号占位符 4"/>
          <p:cNvSpPr>
            <a:spLocks noGrp="1"/>
          </p:cNvSpPr>
          <p:nvPr>
            <p:ph type="sldNum" sz="quarter" idx="10"/>
          </p:nvPr>
        </p:nvSpPr>
        <p:spPr/>
        <p:txBody>
          <a:bodyPr/>
          <a:lstStyle/>
          <a:p>
            <a:fld id="{BC277FD2-16D7-4FD4-A965-9BD1B8CDE694}" type="slidenum">
              <a:rPr lang="zh-CN" altLang="en-US" smtClean="0"/>
              <a:pPr/>
              <a:t>18</a:t>
            </a:fld>
            <a:endParaRPr lang="zh-CN" altLang="en-US"/>
          </a:p>
        </p:txBody>
      </p:sp>
    </p:spTree>
    <p:extLst>
      <p:ext uri="{BB962C8B-B14F-4D97-AF65-F5344CB8AC3E}">
        <p14:creationId xmlns:p14="http://schemas.microsoft.com/office/powerpoint/2010/main" val="3212426575"/>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矩形 165"/>
          <p:cNvSpPr/>
          <p:nvPr/>
        </p:nvSpPr>
        <p:spPr>
          <a:xfrm>
            <a:off x="6260614" y="1778928"/>
            <a:ext cx="5667938" cy="485065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65" name="矩形 164"/>
          <p:cNvSpPr/>
          <p:nvPr/>
        </p:nvSpPr>
        <p:spPr>
          <a:xfrm>
            <a:off x="216944" y="1728770"/>
            <a:ext cx="5743192" cy="48959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新能源企业大事件</a:t>
            </a:r>
            <a:r>
              <a:rPr lang="en-US" altLang="zh-CN"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7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宁德时代发布三款动力电池产品</a:t>
            </a:r>
          </a:p>
        </p:txBody>
      </p:sp>
      <p:sp>
        <p:nvSpPr>
          <p:cNvPr id="3" name="内容占位符 2"/>
          <p:cNvSpPr>
            <a:spLocks noGrp="1"/>
          </p:cNvSpPr>
          <p:nvPr>
            <p:ph sz="quarter" idx="4294967295"/>
          </p:nvPr>
        </p:nvSpPr>
        <p:spPr>
          <a:xfrm>
            <a:off x="0" y="847725"/>
            <a:ext cx="11552238" cy="554038"/>
          </a:xfrm>
          <a:prstGeom prst="rect">
            <a:avLst/>
          </a:prstGeom>
        </p:spPr>
        <p:txBody>
          <a:bodyPr>
            <a:normAutofit/>
          </a:bodyPr>
          <a:lstStyle/>
          <a:p>
            <a:pPr>
              <a:lnSpc>
                <a:spcPct val="110000"/>
              </a:lnSpc>
            </a:pP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21</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，宁德时代举办了首个超级科技日</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，发布了钠新乘用车动力电池、骁遥双核电池和第二代神行超充电池三款动力电池新产品。</a:t>
            </a:r>
            <a:endPar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cxnSp>
        <p:nvCxnSpPr>
          <p:cNvPr id="21" name="直接连接符 20"/>
          <p:cNvCxnSpPr/>
          <p:nvPr/>
        </p:nvCxnSpPr>
        <p:spPr>
          <a:xfrm>
            <a:off x="6134073" y="1489579"/>
            <a:ext cx="0" cy="5220000"/>
          </a:xfrm>
          <a:prstGeom prst="line">
            <a:avLst/>
          </a:prstGeom>
          <a:noFill/>
          <a:ln w="9525" cap="flat" cmpd="sng" algn="ctr">
            <a:solidFill>
              <a:schemeClr val="bg1">
                <a:lumMod val="65000"/>
              </a:schemeClr>
            </a:solidFill>
            <a:prstDash val="dashDot"/>
          </a:ln>
          <a:effectLst/>
        </p:spPr>
      </p:cxnSp>
      <p:sp>
        <p:nvSpPr>
          <p:cNvPr id="62" name="TextBox 38"/>
          <p:cNvSpPr txBox="1"/>
          <p:nvPr/>
        </p:nvSpPr>
        <p:spPr>
          <a:xfrm>
            <a:off x="386901" y="6627168"/>
            <a:ext cx="4068141"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数据来源：威尔森整理</a:t>
            </a:r>
          </a:p>
        </p:txBody>
      </p:sp>
      <p:sp>
        <p:nvSpPr>
          <p:cNvPr id="63" name="TextBox 38"/>
          <p:cNvSpPr txBox="1"/>
          <p:nvPr/>
        </p:nvSpPr>
        <p:spPr>
          <a:xfrm>
            <a:off x="6285888" y="6624702"/>
            <a:ext cx="4068141"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数据来源：威尔森整理</a:t>
            </a:r>
          </a:p>
        </p:txBody>
      </p:sp>
      <p:sp>
        <p:nvSpPr>
          <p:cNvPr id="85" name="圆角矩形 84"/>
          <p:cNvSpPr/>
          <p:nvPr/>
        </p:nvSpPr>
        <p:spPr>
          <a:xfrm>
            <a:off x="225199" y="1447038"/>
            <a:ext cx="5762527" cy="337352"/>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骁遥双核电池首创双核架构</a:t>
            </a:r>
            <a:r>
              <a:rPr lang="en-US" altLang="zh-CN" sz="1400" b="1"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b="1"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自生成负极技术</a:t>
            </a:r>
            <a:endParaRPr lang="en-US" altLang="zh-CN" sz="1400"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86" name="圆角矩形 85"/>
          <p:cNvSpPr/>
          <p:nvPr/>
        </p:nvSpPr>
        <p:spPr>
          <a:xfrm>
            <a:off x="6264622" y="1460941"/>
            <a:ext cx="5663930" cy="327006"/>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钠新电池提升低温</a:t>
            </a:r>
            <a:r>
              <a:rPr lang="zh-CN" altLang="en-US" sz="1400" b="1"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性能</a:t>
            </a:r>
            <a:r>
              <a:rPr lang="en-US" altLang="zh-CN" sz="1400" b="1"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a:t>
            </a:r>
            <a:r>
              <a:rPr lang="zh-CN" altLang="en-US" sz="1400" b="1"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第二代神行超充电池优化超充效率</a:t>
            </a:r>
            <a:endParaRPr lang="en-US" altLang="zh-CN" sz="1400" b="1"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97" name="TextBox 30"/>
          <p:cNvSpPr txBox="1"/>
          <p:nvPr/>
        </p:nvSpPr>
        <p:spPr>
          <a:xfrm>
            <a:off x="6261234" y="1778928"/>
            <a:ext cx="5667318" cy="498598"/>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hangingPunct="1">
              <a:buClrTx/>
              <a:buFont typeface="Wingdings" panose="05000000000000000000" pitchFamily="2" charset="2"/>
              <a:buChar char="Ø"/>
            </a:pP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宁德时代</a:t>
            </a:r>
            <a:r>
              <a:rPr lang="zh-CN" altLang="en-US" sz="1100" b="1"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钠新电池</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通过化学体系创新，</a:t>
            </a:r>
            <a:r>
              <a:rPr lang="zh-CN" altLang="en-US" sz="11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破解</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了</a:t>
            </a:r>
            <a:r>
              <a:rPr lang="zh-CN" altLang="en-US" sz="11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锂资源依赖</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与</a:t>
            </a:r>
            <a:r>
              <a:rPr lang="zh-CN" altLang="en-US" sz="1100" b="1"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低温性能不佳</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两大</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难题。钠</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新乘用车动力电池将</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于</a:t>
            </a:r>
            <a:r>
              <a:rPr lang="en-US" altLang="zh-CN"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25</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月正式量产出货，首发落地巧克力换电车型。</a:t>
            </a:r>
            <a:endParaRPr lang="zh-CN" altLang="en-US" sz="1100" dirty="0">
              <a:solidFill>
                <a:srgbClr val="0000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98" name="TextBox 30"/>
          <p:cNvSpPr txBox="1"/>
          <p:nvPr/>
        </p:nvSpPr>
        <p:spPr>
          <a:xfrm>
            <a:off x="230850" y="1782729"/>
            <a:ext cx="5738440" cy="701731"/>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algn="just"/>
            <a:r>
              <a:rPr lang="zh-CN" altLang="en-US" sz="11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骁遥</a:t>
            </a:r>
            <a:r>
              <a:rPr lang="zh-CN" altLang="en-US" sz="11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双核电池</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拥有两个「独立能量区」，同时具备五大双核功能，能确保动力输出的连续性、稳定性和安全性。而宁德时代的自生成负极技术除了可以提升电池能量密度，还可以灵活适配各种材料体系。</a:t>
            </a:r>
          </a:p>
        </p:txBody>
      </p:sp>
      <p:sp>
        <p:nvSpPr>
          <p:cNvPr id="48" name="文本框 47">
            <a:extLst>
              <a:ext uri="{FF2B5EF4-FFF2-40B4-BE49-F238E27FC236}">
                <a16:creationId xmlns="" xmlns:a16="http://schemas.microsoft.com/office/drawing/2014/main" id="{AB16637F-D54B-D081-ED0F-0635833D6A67}"/>
              </a:ext>
            </a:extLst>
          </p:cNvPr>
          <p:cNvSpPr txBox="1"/>
          <p:nvPr/>
        </p:nvSpPr>
        <p:spPr>
          <a:xfrm>
            <a:off x="207790" y="2414235"/>
            <a:ext cx="1334020" cy="276999"/>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sz="1000" b="1"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五大双核功能</a:t>
            </a:r>
            <a:endParaRPr lang="en-US" altLang="zh-CN" sz="1000" b="1"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52" name="文本框 51">
            <a:extLst>
              <a:ext uri="{FF2B5EF4-FFF2-40B4-BE49-F238E27FC236}">
                <a16:creationId xmlns="" xmlns:a16="http://schemas.microsoft.com/office/drawing/2014/main" id="{AB16637F-D54B-D081-ED0F-0635833D6A67}"/>
              </a:ext>
            </a:extLst>
          </p:cNvPr>
          <p:cNvSpPr txBox="1"/>
          <p:nvPr/>
        </p:nvSpPr>
        <p:spPr>
          <a:xfrm>
            <a:off x="431577" y="5127320"/>
            <a:ext cx="2395360" cy="369332"/>
          </a:xfrm>
          <a:prstGeom prst="rect">
            <a:avLst/>
          </a:prstGeom>
          <a:solidFill>
            <a:schemeClr val="accent1">
              <a:lumMod val="20000"/>
              <a:lumOff val="80000"/>
            </a:schemeClr>
          </a:solid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lnSpc>
                <a:spcPct val="100000"/>
              </a:lnSpc>
              <a:spcBef>
                <a:spcPts val="0"/>
              </a:spcBef>
            </a:pPr>
            <a:r>
              <a:rPr lang="zh-CN" altLang="en-US"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主能量区</a:t>
            </a:r>
          </a:p>
          <a:p>
            <a:pPr algn="ctr">
              <a:lnSpc>
                <a:spcPct val="100000"/>
              </a:lnSpc>
              <a:spcBef>
                <a:spcPts val="0"/>
              </a:spcBef>
            </a:pPr>
            <a:r>
              <a:rPr lang="zh-CN" altLang="en-US" sz="9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可选不同化学体系电池，满足日常用车场景</a:t>
            </a:r>
            <a:endParaRPr lang="en-US" altLang="zh-CN" sz="9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pic>
        <p:nvPicPr>
          <p:cNvPr id="4" name="图片 3"/>
          <p:cNvPicPr>
            <a:picLocks noChangeAspect="1"/>
          </p:cNvPicPr>
          <p:nvPr/>
        </p:nvPicPr>
        <p:blipFill rotWithShape="1">
          <a:blip r:embed="rId3"/>
          <a:srcRect b="39597"/>
          <a:stretch/>
        </p:blipFill>
        <p:spPr>
          <a:xfrm>
            <a:off x="267374" y="2659039"/>
            <a:ext cx="1121112" cy="864000"/>
          </a:xfrm>
          <a:prstGeom prst="rect">
            <a:avLst/>
          </a:prstGeom>
        </p:spPr>
      </p:pic>
      <p:pic>
        <p:nvPicPr>
          <p:cNvPr id="5" name="图片 4"/>
          <p:cNvPicPr>
            <a:picLocks noChangeAspect="1"/>
          </p:cNvPicPr>
          <p:nvPr/>
        </p:nvPicPr>
        <p:blipFill rotWithShape="1">
          <a:blip r:embed="rId4"/>
          <a:srcRect b="39735"/>
          <a:stretch/>
        </p:blipFill>
        <p:spPr>
          <a:xfrm>
            <a:off x="1412790" y="2659039"/>
            <a:ext cx="1123680" cy="864000"/>
          </a:xfrm>
          <a:prstGeom prst="rect">
            <a:avLst/>
          </a:prstGeom>
        </p:spPr>
      </p:pic>
      <p:pic>
        <p:nvPicPr>
          <p:cNvPr id="6" name="图片 5"/>
          <p:cNvPicPr>
            <a:picLocks noChangeAspect="1"/>
          </p:cNvPicPr>
          <p:nvPr/>
        </p:nvPicPr>
        <p:blipFill rotWithShape="1">
          <a:blip r:embed="rId5"/>
          <a:srcRect b="34393"/>
          <a:stretch/>
        </p:blipFill>
        <p:spPr>
          <a:xfrm>
            <a:off x="2560774" y="2659039"/>
            <a:ext cx="1123248" cy="864000"/>
          </a:xfrm>
          <a:prstGeom prst="rect">
            <a:avLst/>
          </a:prstGeom>
        </p:spPr>
      </p:pic>
      <p:pic>
        <p:nvPicPr>
          <p:cNvPr id="12" name="图片 11"/>
          <p:cNvPicPr>
            <a:picLocks noChangeAspect="1"/>
          </p:cNvPicPr>
          <p:nvPr/>
        </p:nvPicPr>
        <p:blipFill rotWithShape="1">
          <a:blip r:embed="rId6"/>
          <a:srcRect b="32658"/>
          <a:stretch/>
        </p:blipFill>
        <p:spPr>
          <a:xfrm>
            <a:off x="3708326" y="2659039"/>
            <a:ext cx="1096944" cy="864000"/>
          </a:xfrm>
          <a:prstGeom prst="rect">
            <a:avLst/>
          </a:prstGeom>
        </p:spPr>
      </p:pic>
      <p:pic>
        <p:nvPicPr>
          <p:cNvPr id="13" name="图片 12"/>
          <p:cNvPicPr>
            <a:picLocks noChangeAspect="1"/>
          </p:cNvPicPr>
          <p:nvPr/>
        </p:nvPicPr>
        <p:blipFill rotWithShape="1">
          <a:blip r:embed="rId7"/>
          <a:srcRect l="51580"/>
          <a:stretch/>
        </p:blipFill>
        <p:spPr>
          <a:xfrm>
            <a:off x="4829575" y="2659039"/>
            <a:ext cx="1087320" cy="864000"/>
          </a:xfrm>
          <a:prstGeom prst="rect">
            <a:avLst/>
          </a:prstGeom>
        </p:spPr>
      </p:pic>
      <p:sp>
        <p:nvSpPr>
          <p:cNvPr id="28" name="文本框 27">
            <a:extLst>
              <a:ext uri="{FF2B5EF4-FFF2-40B4-BE49-F238E27FC236}">
                <a16:creationId xmlns="" xmlns:a16="http://schemas.microsoft.com/office/drawing/2014/main" id="{AB16637F-D54B-D081-ED0F-0635833D6A67}"/>
              </a:ext>
            </a:extLst>
          </p:cNvPr>
          <p:cNvSpPr txBox="1"/>
          <p:nvPr/>
        </p:nvSpPr>
        <p:spPr>
          <a:xfrm>
            <a:off x="225268" y="3499768"/>
            <a:ext cx="1126980" cy="517065"/>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高压双核</a:t>
            </a:r>
            <a:endParaRPr lang="en-US" altLang="zh-CN"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串联驱动</a:t>
            </a:r>
            <a:endParaRPr lang="en-US" altLang="zh-CN"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并联驱动</a:t>
            </a:r>
            <a:endParaRPr lang="en-US" altLang="zh-CN"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独立驱动</a:t>
            </a:r>
            <a:endParaRPr lang="en-US" altLang="zh-CN" sz="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9" name="文本框 28">
            <a:extLst>
              <a:ext uri="{FF2B5EF4-FFF2-40B4-BE49-F238E27FC236}">
                <a16:creationId xmlns="" xmlns:a16="http://schemas.microsoft.com/office/drawing/2014/main" id="{AB16637F-D54B-D081-ED0F-0635833D6A67}"/>
              </a:ext>
            </a:extLst>
          </p:cNvPr>
          <p:cNvSpPr txBox="1"/>
          <p:nvPr/>
        </p:nvSpPr>
        <p:spPr>
          <a:xfrm>
            <a:off x="1366917" y="3499768"/>
            <a:ext cx="1116569" cy="517065"/>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b="1"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低压</a:t>
            </a:r>
            <a:r>
              <a:rPr lang="zh-CN" altLang="en-US"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双核</a:t>
            </a:r>
            <a:endParaRPr lang="en-US" altLang="zh-CN"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双低压供电</a:t>
            </a:r>
            <a:endParaRPr lang="en-US" altLang="zh-CN"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整</a:t>
            </a: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车低压电网不断电</a:t>
            </a:r>
            <a:endParaRPr lang="en-US" altLang="zh-CN"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独立驱动</a:t>
            </a:r>
            <a:endParaRPr lang="en-US" altLang="zh-CN" sz="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0" name="文本框 29">
            <a:extLst>
              <a:ext uri="{FF2B5EF4-FFF2-40B4-BE49-F238E27FC236}">
                <a16:creationId xmlns="" xmlns:a16="http://schemas.microsoft.com/office/drawing/2014/main" id="{AB16637F-D54B-D081-ED0F-0635833D6A67}"/>
              </a:ext>
            </a:extLst>
          </p:cNvPr>
          <p:cNvSpPr txBox="1"/>
          <p:nvPr/>
        </p:nvSpPr>
        <p:spPr>
          <a:xfrm>
            <a:off x="2502192" y="3499768"/>
            <a:ext cx="1196980" cy="424732"/>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b="1"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结构</a:t>
            </a:r>
            <a:r>
              <a:rPr lang="zh-CN" altLang="en-US"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双核</a:t>
            </a:r>
            <a:endParaRPr lang="en-US" altLang="zh-CN"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堡垒式双舱结构设计</a:t>
            </a:r>
            <a:endParaRPr lang="en-US" altLang="zh-CN"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结构受损但功能不失效</a:t>
            </a:r>
            <a:endParaRPr lang="en-US" altLang="zh-CN" sz="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1" name="文本框 30">
            <a:extLst>
              <a:ext uri="{FF2B5EF4-FFF2-40B4-BE49-F238E27FC236}">
                <a16:creationId xmlns="" xmlns:a16="http://schemas.microsoft.com/office/drawing/2014/main" id="{AB16637F-D54B-D081-ED0F-0635833D6A67}"/>
              </a:ext>
            </a:extLst>
          </p:cNvPr>
          <p:cNvSpPr txBox="1"/>
          <p:nvPr/>
        </p:nvSpPr>
        <p:spPr>
          <a:xfrm>
            <a:off x="3655255" y="3499768"/>
            <a:ext cx="1146730" cy="424732"/>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b="1"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热管理</a:t>
            </a:r>
            <a:r>
              <a:rPr lang="zh-CN" altLang="en-US"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双核</a:t>
            </a:r>
            <a:endParaRPr lang="en-US" altLang="zh-CN"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分区调温</a:t>
            </a:r>
            <a:endParaRPr lang="en-US" altLang="zh-CN"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a:t>
            </a: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路立体热管理网络</a:t>
            </a:r>
            <a:endParaRPr lang="en-US" altLang="zh-CN" sz="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2" name="文本框 31">
            <a:extLst>
              <a:ext uri="{FF2B5EF4-FFF2-40B4-BE49-F238E27FC236}">
                <a16:creationId xmlns="" xmlns:a16="http://schemas.microsoft.com/office/drawing/2014/main" id="{AB16637F-D54B-D081-ED0F-0635833D6A67}"/>
              </a:ext>
            </a:extLst>
          </p:cNvPr>
          <p:cNvSpPr txBox="1"/>
          <p:nvPr/>
        </p:nvSpPr>
        <p:spPr>
          <a:xfrm>
            <a:off x="4771378" y="3499768"/>
            <a:ext cx="1219821" cy="609398"/>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热失控安全防护双核</a:t>
            </a:r>
            <a:endParaRPr lang="en-US" altLang="zh-CN"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分区隔离</a:t>
            </a:r>
            <a:endParaRPr lang="en-US" altLang="zh-CN"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主动防御</a:t>
            </a:r>
            <a:endParaRPr lang="en-US" altLang="zh-CN"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en-US" altLang="zh-CN"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BMS</a:t>
            </a: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毫秒级切换能量区</a:t>
            </a:r>
            <a:endParaRPr lang="en-US" altLang="zh-CN"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08000" indent="-108000">
              <a:lnSpc>
                <a:spcPct val="100000"/>
              </a:lnSpc>
              <a:spcBef>
                <a:spcPts val="0"/>
              </a:spcBef>
              <a:buFont typeface="Arial" panose="020B0604020202020204" pitchFamily="34" charset="0"/>
              <a:buChar char="•"/>
            </a:pPr>
            <a:r>
              <a:rPr lang="zh-CN" altLang="en-US" sz="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全域无干扰运行</a:t>
            </a:r>
            <a:endParaRPr lang="en-US" altLang="zh-CN" sz="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3" name="文本框 32">
            <a:extLst>
              <a:ext uri="{FF2B5EF4-FFF2-40B4-BE49-F238E27FC236}">
                <a16:creationId xmlns="" xmlns:a16="http://schemas.microsoft.com/office/drawing/2014/main" id="{AB16637F-D54B-D081-ED0F-0635833D6A67}"/>
              </a:ext>
            </a:extLst>
          </p:cNvPr>
          <p:cNvSpPr txBox="1"/>
          <p:nvPr/>
        </p:nvSpPr>
        <p:spPr>
          <a:xfrm>
            <a:off x="207790" y="4140226"/>
            <a:ext cx="1146770" cy="276999"/>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sz="1000" b="1"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自生成负极技术</a:t>
            </a:r>
            <a:endParaRPr lang="en-US" altLang="zh-CN" sz="1000" b="1"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pic>
        <p:nvPicPr>
          <p:cNvPr id="14" name="图片 13"/>
          <p:cNvPicPr>
            <a:picLocks noChangeAspect="1"/>
          </p:cNvPicPr>
          <p:nvPr/>
        </p:nvPicPr>
        <p:blipFill>
          <a:blip r:embed="rId8"/>
          <a:stretch>
            <a:fillRect/>
          </a:stretch>
        </p:blipFill>
        <p:spPr>
          <a:xfrm>
            <a:off x="268447" y="4381001"/>
            <a:ext cx="2050286" cy="648000"/>
          </a:xfrm>
          <a:prstGeom prst="rect">
            <a:avLst/>
          </a:prstGeom>
        </p:spPr>
      </p:pic>
      <p:sp>
        <p:nvSpPr>
          <p:cNvPr id="35" name="文本框 34">
            <a:extLst>
              <a:ext uri="{FF2B5EF4-FFF2-40B4-BE49-F238E27FC236}">
                <a16:creationId xmlns="" xmlns:a16="http://schemas.microsoft.com/office/drawing/2014/main" id="{AB16637F-D54B-D081-ED0F-0635833D6A67}"/>
              </a:ext>
            </a:extLst>
          </p:cNvPr>
          <p:cNvSpPr txBox="1"/>
          <p:nvPr/>
        </p:nvSpPr>
        <p:spPr>
          <a:xfrm>
            <a:off x="1199065" y="4154093"/>
            <a:ext cx="3559956" cy="240066"/>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b="1"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不再使用传统的石墨负极材料，</a:t>
            </a:r>
            <a:r>
              <a:rPr lang="zh-CN" altLang="en-US"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而是让</a:t>
            </a:r>
            <a:r>
              <a:rPr lang="zh-CN" altLang="en-US" b="1"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元素以金属的形式沉积在集流体上</a:t>
            </a:r>
            <a:endParaRPr lang="en-US" altLang="zh-CN" sz="7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pic>
        <p:nvPicPr>
          <p:cNvPr id="15" name="图片 14"/>
          <p:cNvPicPr>
            <a:picLocks noChangeAspect="1"/>
          </p:cNvPicPr>
          <p:nvPr/>
        </p:nvPicPr>
        <p:blipFill>
          <a:blip r:embed="rId9"/>
          <a:stretch>
            <a:fillRect/>
          </a:stretch>
        </p:blipFill>
        <p:spPr>
          <a:xfrm>
            <a:off x="3701137" y="4379607"/>
            <a:ext cx="2215959" cy="648000"/>
          </a:xfrm>
          <a:prstGeom prst="rect">
            <a:avLst/>
          </a:prstGeom>
        </p:spPr>
      </p:pic>
      <p:cxnSp>
        <p:nvCxnSpPr>
          <p:cNvPr id="38" name="直接连接符 37"/>
          <p:cNvCxnSpPr/>
          <p:nvPr/>
        </p:nvCxnSpPr>
        <p:spPr>
          <a:xfrm rot="16200000" flipH="1">
            <a:off x="3085539" y="1260665"/>
            <a:ext cx="0" cy="5688000"/>
          </a:xfrm>
          <a:prstGeom prst="line">
            <a:avLst/>
          </a:prstGeom>
          <a:noFill/>
          <a:ln w="9525" cap="flat" cmpd="sng" algn="ctr">
            <a:solidFill>
              <a:schemeClr val="bg1">
                <a:lumMod val="65000"/>
              </a:schemeClr>
            </a:solidFill>
            <a:prstDash val="dash"/>
          </a:ln>
          <a:effectLst/>
        </p:spPr>
      </p:cxnSp>
      <p:pic>
        <p:nvPicPr>
          <p:cNvPr id="16" name="图片 15"/>
          <p:cNvPicPr>
            <a:picLocks noChangeAspect="1"/>
          </p:cNvPicPr>
          <p:nvPr/>
        </p:nvPicPr>
        <p:blipFill>
          <a:blip r:embed="rId10"/>
          <a:stretch>
            <a:fillRect/>
          </a:stretch>
        </p:blipFill>
        <p:spPr>
          <a:xfrm>
            <a:off x="2377901" y="4379607"/>
            <a:ext cx="1301139" cy="648000"/>
          </a:xfrm>
          <a:prstGeom prst="rect">
            <a:avLst/>
          </a:prstGeom>
        </p:spPr>
      </p:pic>
      <p:sp>
        <p:nvSpPr>
          <p:cNvPr id="17" name="下箭头 16"/>
          <p:cNvSpPr/>
          <p:nvPr/>
        </p:nvSpPr>
        <p:spPr>
          <a:xfrm>
            <a:off x="2959976" y="5038594"/>
            <a:ext cx="136989" cy="162231"/>
          </a:xfrm>
          <a:prstGeom prst="down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41" name="文本框 40">
            <a:extLst>
              <a:ext uri="{FF2B5EF4-FFF2-40B4-BE49-F238E27FC236}">
                <a16:creationId xmlns="" xmlns:a16="http://schemas.microsoft.com/office/drawing/2014/main" id="{AB16637F-D54B-D081-ED0F-0635833D6A67}"/>
              </a:ext>
            </a:extLst>
          </p:cNvPr>
          <p:cNvSpPr txBox="1"/>
          <p:nvPr/>
        </p:nvSpPr>
        <p:spPr>
          <a:xfrm>
            <a:off x="3304174" y="5125950"/>
            <a:ext cx="2052772" cy="369332"/>
          </a:xfrm>
          <a:prstGeom prst="rect">
            <a:avLst/>
          </a:prstGeom>
          <a:solidFill>
            <a:schemeClr val="accent1">
              <a:lumMod val="20000"/>
              <a:lumOff val="80000"/>
            </a:schemeClr>
          </a:solid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lnSpc>
                <a:spcPct val="100000"/>
              </a:lnSpc>
              <a:spcBef>
                <a:spcPts val="0"/>
              </a:spcBef>
            </a:pPr>
            <a:r>
              <a:rPr lang="zh-CN" altLang="en-US"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增程能量区</a:t>
            </a:r>
            <a:endParaRPr lang="en-US" altLang="zh-CN"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100000"/>
              </a:lnSpc>
              <a:spcBef>
                <a:spcPts val="0"/>
              </a:spcBef>
            </a:pPr>
            <a:r>
              <a:rPr lang="zh-CN" altLang="en-US" sz="9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自生成负极电池，满足长途出行需求</a:t>
            </a:r>
            <a:endParaRPr lang="en-US" altLang="zh-CN" sz="9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8" name="加号 17"/>
          <p:cNvSpPr/>
          <p:nvPr/>
        </p:nvSpPr>
        <p:spPr>
          <a:xfrm>
            <a:off x="2902470" y="5215478"/>
            <a:ext cx="252000" cy="252000"/>
          </a:xfrm>
          <a:prstGeom prst="mathPlus">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cxnSp>
        <p:nvCxnSpPr>
          <p:cNvPr id="43" name="直接连接符 42"/>
          <p:cNvCxnSpPr/>
          <p:nvPr/>
        </p:nvCxnSpPr>
        <p:spPr>
          <a:xfrm rot="16200000" flipH="1">
            <a:off x="3075615" y="2717186"/>
            <a:ext cx="0" cy="5688000"/>
          </a:xfrm>
          <a:prstGeom prst="line">
            <a:avLst/>
          </a:prstGeom>
          <a:noFill/>
          <a:ln w="9525" cap="flat" cmpd="sng" algn="ctr">
            <a:solidFill>
              <a:schemeClr val="bg1">
                <a:lumMod val="65000"/>
              </a:schemeClr>
            </a:solidFill>
            <a:prstDash val="dash"/>
          </a:ln>
          <a:effectLst/>
        </p:spPr>
      </p:cxnSp>
      <p:sp>
        <p:nvSpPr>
          <p:cNvPr id="44" name="文本框 43">
            <a:extLst>
              <a:ext uri="{FF2B5EF4-FFF2-40B4-BE49-F238E27FC236}">
                <a16:creationId xmlns="" xmlns:a16="http://schemas.microsoft.com/office/drawing/2014/main" id="{AB16637F-D54B-D081-ED0F-0635833D6A67}"/>
              </a:ext>
            </a:extLst>
          </p:cNvPr>
          <p:cNvSpPr txBox="1"/>
          <p:nvPr/>
        </p:nvSpPr>
        <p:spPr>
          <a:xfrm>
            <a:off x="207790" y="5572742"/>
            <a:ext cx="2106824" cy="276999"/>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sz="1000" b="1"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三种跨化学</a:t>
            </a:r>
            <a:r>
              <a:rPr lang="zh-CN" altLang="en-US" sz="1000" b="1"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体系双</a:t>
            </a:r>
            <a:r>
              <a:rPr lang="zh-CN" altLang="en-US" sz="1000" b="1"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核解决方案</a:t>
            </a:r>
            <a:endParaRPr lang="en-US" altLang="zh-CN" sz="1000" b="1"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45" name="文本框 44">
            <a:extLst>
              <a:ext uri="{FF2B5EF4-FFF2-40B4-BE49-F238E27FC236}">
                <a16:creationId xmlns="" xmlns:a16="http://schemas.microsoft.com/office/drawing/2014/main" id="{AB16637F-D54B-D081-ED0F-0635833D6A67}"/>
              </a:ext>
            </a:extLst>
          </p:cNvPr>
          <p:cNvSpPr txBox="1"/>
          <p:nvPr/>
        </p:nvSpPr>
        <p:spPr>
          <a:xfrm>
            <a:off x="319887" y="5819079"/>
            <a:ext cx="1570697" cy="723275"/>
          </a:xfrm>
          <a:prstGeom prst="rect">
            <a:avLst/>
          </a:prstGeom>
          <a:solidFill>
            <a:schemeClr val="accent5">
              <a:lumMod val="20000"/>
              <a:lumOff val="80000"/>
            </a:schemeClr>
          </a:solid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lnSpc>
                <a:spcPct val="100000"/>
              </a:lnSpc>
              <a:spcBef>
                <a:spcPts val="0"/>
              </a:spcBef>
            </a:pPr>
            <a:r>
              <a:rPr lang="zh-CN" altLang="en-US" sz="9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钠</a:t>
            </a:r>
            <a:r>
              <a:rPr lang="en-US" altLang="zh-CN" sz="9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9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铁双</a:t>
            </a:r>
            <a:r>
              <a:rPr lang="zh-CN" altLang="en-US"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核电池</a:t>
            </a:r>
            <a:endParaRPr lang="en-US" altLang="zh-CN"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100000"/>
              </a:lnSpc>
              <a:spcBef>
                <a:spcPts val="0"/>
              </a:spcBef>
            </a:pPr>
            <a:r>
              <a:rPr lang="zh-CN" altLang="en-US"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钠</a:t>
            </a:r>
            <a:r>
              <a:rPr lang="zh-CN" altLang="en-US"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磷酸铁锂</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自生成负极</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电池</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主能量区</a:t>
            </a:r>
            <a:r>
              <a:rPr lang="en-US" altLang="zh-CN"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-40</a:t>
            </a:r>
            <a:r>
              <a:rPr lang="zh-CN" altLang="en-US"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能量保持</a:t>
            </a:r>
            <a:r>
              <a:rPr lang="zh-CN" altLang="en-US"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90%</a:t>
            </a:r>
          </a:p>
          <a:p>
            <a:pPr algn="ct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整体电量＞</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75kWh</a:t>
            </a:r>
          </a:p>
          <a:p>
            <a:pPr algn="ctr">
              <a:lnSpc>
                <a:spcPct val="100000"/>
              </a:lnSpc>
              <a:spcBef>
                <a:spcPts val="0"/>
              </a:spcBef>
            </a:pP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电续航＞</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700km</a:t>
            </a:r>
            <a:endParaRPr lang="en-US" altLang="zh-CN"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46" name="文本框 45">
            <a:extLst>
              <a:ext uri="{FF2B5EF4-FFF2-40B4-BE49-F238E27FC236}">
                <a16:creationId xmlns="" xmlns:a16="http://schemas.microsoft.com/office/drawing/2014/main" id="{AB16637F-D54B-D081-ED0F-0635833D6A67}"/>
              </a:ext>
            </a:extLst>
          </p:cNvPr>
          <p:cNvSpPr txBox="1"/>
          <p:nvPr/>
        </p:nvSpPr>
        <p:spPr>
          <a:xfrm>
            <a:off x="1952669" y="5819079"/>
            <a:ext cx="2078096" cy="723275"/>
          </a:xfrm>
          <a:prstGeom prst="rect">
            <a:avLst/>
          </a:prstGeom>
          <a:solidFill>
            <a:schemeClr val="accent5">
              <a:lumMod val="20000"/>
              <a:lumOff val="80000"/>
            </a:schemeClr>
          </a:solid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lnSpc>
                <a:spcPct val="100000"/>
              </a:lnSpc>
              <a:spcBef>
                <a:spcPts val="0"/>
              </a:spcBef>
            </a:pPr>
            <a:r>
              <a:rPr lang="zh-CN" altLang="en-US" sz="9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铁</a:t>
            </a:r>
            <a:r>
              <a:rPr lang="en-US" altLang="zh-CN"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9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铁双</a:t>
            </a:r>
            <a:r>
              <a:rPr lang="zh-CN" altLang="en-US"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核电池</a:t>
            </a:r>
            <a:endParaRPr lang="en-US" altLang="zh-CN"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100000"/>
              </a:lnSpc>
              <a:spcBef>
                <a:spcPts val="0"/>
              </a:spcBef>
            </a:pPr>
            <a:r>
              <a:rPr lang="zh-CN" altLang="en-US"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第二代神行超充</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磷酸铁锂</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自生成负极</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电池</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峰值</a:t>
            </a:r>
            <a:r>
              <a:rPr lang="en-US" altLang="zh-CN"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12C</a:t>
            </a:r>
            <a:r>
              <a:rPr lang="zh-CN" altLang="en-US"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闪充</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，主能量区</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SOC 5%-70%</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仅需</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分钟</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纯电续航＞</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1000km</a:t>
            </a:r>
          </a:p>
        </p:txBody>
      </p:sp>
      <p:sp>
        <p:nvSpPr>
          <p:cNvPr id="47" name="文本框 46">
            <a:extLst>
              <a:ext uri="{FF2B5EF4-FFF2-40B4-BE49-F238E27FC236}">
                <a16:creationId xmlns="" xmlns:a16="http://schemas.microsoft.com/office/drawing/2014/main" id="{AB16637F-D54B-D081-ED0F-0635833D6A67}"/>
              </a:ext>
            </a:extLst>
          </p:cNvPr>
          <p:cNvSpPr txBox="1"/>
          <p:nvPr/>
        </p:nvSpPr>
        <p:spPr>
          <a:xfrm>
            <a:off x="4092850" y="5819079"/>
            <a:ext cx="1768373" cy="723275"/>
          </a:xfrm>
          <a:prstGeom prst="rect">
            <a:avLst/>
          </a:prstGeom>
          <a:solidFill>
            <a:schemeClr val="accent5">
              <a:lumMod val="20000"/>
              <a:lumOff val="80000"/>
            </a:schemeClr>
          </a:solid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lnSpc>
                <a:spcPct val="100000"/>
              </a:lnSpc>
              <a:spcBef>
                <a:spcPts val="0"/>
              </a:spcBef>
            </a:pPr>
            <a:r>
              <a:rPr lang="zh-CN" altLang="en-US" sz="9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三元铁</a:t>
            </a:r>
            <a:r>
              <a:rPr lang="en-US" altLang="zh-CN" sz="9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9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双三</a:t>
            </a:r>
            <a:r>
              <a:rPr lang="zh-CN" altLang="en-US"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元 双核电池</a:t>
            </a:r>
            <a:endParaRPr lang="en-US" altLang="zh-CN"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100000"/>
              </a:lnSpc>
              <a:spcBef>
                <a:spcPts val="0"/>
              </a:spcBef>
            </a:pPr>
            <a:r>
              <a:rPr lang="zh-CN" altLang="en-US"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三元体系</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磷酸铁锂</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自生成负极</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电池</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主能量区</a:t>
            </a:r>
            <a:r>
              <a:rPr lang="en-US" altLang="zh-CN"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1000kW</a:t>
            </a:r>
            <a:r>
              <a:rPr lang="zh-CN" altLang="en-US"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输出功率</a:t>
            </a:r>
            <a:endParaRPr lang="en-US" altLang="zh-CN"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电量≤</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仍可输出</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600kW</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功率</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纯电续航＞</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1500km</a:t>
            </a:r>
          </a:p>
        </p:txBody>
      </p:sp>
      <p:pic>
        <p:nvPicPr>
          <p:cNvPr id="19" name="图片 18"/>
          <p:cNvPicPr>
            <a:picLocks noChangeAspect="1"/>
          </p:cNvPicPr>
          <p:nvPr/>
        </p:nvPicPr>
        <p:blipFill rotWithShape="1">
          <a:blip r:embed="rId11"/>
          <a:srcRect t="24962"/>
          <a:stretch/>
        </p:blipFill>
        <p:spPr>
          <a:xfrm>
            <a:off x="6329447" y="3393901"/>
            <a:ext cx="5580000" cy="740120"/>
          </a:xfrm>
          <a:prstGeom prst="rect">
            <a:avLst/>
          </a:prstGeom>
        </p:spPr>
      </p:pic>
      <p:sp>
        <p:nvSpPr>
          <p:cNvPr id="20" name="矩形 19"/>
          <p:cNvSpPr/>
          <p:nvPr/>
        </p:nvSpPr>
        <p:spPr>
          <a:xfrm>
            <a:off x="6392017" y="2266575"/>
            <a:ext cx="5497035" cy="1098249"/>
          </a:xfrm>
          <a:prstGeom prst="rect">
            <a:avLst/>
          </a:prstGeom>
        </p:spPr>
        <p:txBody>
          <a:bodyPr wrap="square">
            <a:spAutoFit/>
          </a:bodyPr>
          <a:lstStyle/>
          <a:p>
            <a:pPr marL="171450" indent="-171450">
              <a:lnSpc>
                <a:spcPct val="110000"/>
              </a:lnSpc>
              <a:buFont typeface="Wingdings" panose="05000000000000000000" pitchFamily="2" charset="2"/>
              <a:buChar char="ü"/>
            </a:pPr>
            <a:r>
              <a:rPr lang="zh-CN" altLang="en-US"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低温性能</a:t>
            </a:r>
            <a:r>
              <a:rPr lang="zh-CN" altLang="en-US" sz="1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：在</a:t>
            </a:r>
            <a:r>
              <a:rPr lang="en-US" altLang="zh-CN" sz="10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-40℃</a:t>
            </a:r>
            <a:r>
              <a:rPr lang="zh-CN" altLang="en-US"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的环境下电芯</a:t>
            </a:r>
            <a:r>
              <a:rPr lang="zh-CN" altLang="en-US" sz="10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能量保持率</a:t>
            </a:r>
            <a:r>
              <a:rPr lang="zh-CN" altLang="en-US"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仍达</a:t>
            </a:r>
            <a:r>
              <a:rPr lang="en-US" altLang="zh-CN" sz="10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90%</a:t>
            </a:r>
          </a:p>
          <a:p>
            <a:pPr marL="171450" indent="-171450">
              <a:lnSpc>
                <a:spcPct val="110000"/>
              </a:lnSpc>
              <a:buFont typeface="Wingdings" panose="05000000000000000000" pitchFamily="2" charset="2"/>
              <a:buChar char="ü"/>
            </a:pPr>
            <a:r>
              <a:rPr lang="zh-CN" altLang="en-US" sz="10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电芯</a:t>
            </a:r>
            <a:r>
              <a:rPr lang="zh-CN" altLang="en-US" sz="1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0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能量密度达</a:t>
            </a:r>
            <a:r>
              <a:rPr lang="en-US" altLang="zh-CN" sz="10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175 </a:t>
            </a:r>
            <a:r>
              <a:rPr lang="en-US" altLang="zh-CN" sz="1000" dirty="0" err="1"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Wh</a:t>
            </a:r>
            <a:r>
              <a:rPr lang="en-US" altLang="zh-CN" sz="10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/kg</a:t>
            </a:r>
            <a:r>
              <a:rPr lang="zh-CN" altLang="en-US" sz="1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纯电续航能力</a:t>
            </a:r>
            <a:r>
              <a:rPr lang="zh-CN" altLang="en-US" sz="1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超</a:t>
            </a:r>
            <a:r>
              <a:rPr lang="en-US" altLang="zh-CN"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500</a:t>
            </a:r>
            <a:r>
              <a:rPr lang="zh-CN" altLang="en-US" sz="1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公里，在混动车上的纯电续航超</a:t>
            </a:r>
            <a:r>
              <a:rPr lang="en-US" altLang="zh-CN" sz="1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200km</a:t>
            </a:r>
            <a:endParaRPr lang="en-US" altLang="zh-CN"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71450" indent="-171450">
              <a:lnSpc>
                <a:spcPct val="110000"/>
              </a:lnSpc>
              <a:buFont typeface="Wingdings" panose="05000000000000000000" pitchFamily="2" charset="2"/>
              <a:buChar char="ü"/>
            </a:pPr>
            <a:r>
              <a:rPr lang="zh-CN" altLang="en-US" sz="10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循环寿命</a:t>
            </a:r>
            <a:r>
              <a:rPr lang="zh-CN" altLang="en-US" sz="1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：超</a:t>
            </a:r>
            <a:r>
              <a:rPr lang="en-US" altLang="zh-CN" sz="10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10000</a:t>
            </a:r>
            <a:r>
              <a:rPr lang="zh-CN" altLang="en-US" sz="10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次</a:t>
            </a:r>
            <a:endParaRPr lang="en-US" altLang="zh-CN" sz="10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71450" indent="-171450">
              <a:lnSpc>
                <a:spcPct val="110000"/>
              </a:lnSpc>
              <a:buFont typeface="Wingdings" panose="05000000000000000000" pitchFamily="2" charset="2"/>
              <a:buChar char="ü"/>
            </a:pPr>
            <a:r>
              <a:rPr lang="zh-CN" altLang="en-US" sz="1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超充能力：支持峰值</a:t>
            </a:r>
            <a:r>
              <a:rPr lang="en-US" altLang="zh-CN" sz="10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5C</a:t>
            </a:r>
            <a:r>
              <a:rPr lang="zh-CN" altLang="en-US" sz="10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的超充</a:t>
            </a:r>
            <a:r>
              <a:rPr lang="zh-CN" altLang="en-US"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30</a:t>
            </a:r>
            <a:r>
              <a:rPr lang="zh-CN" altLang="en-US"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秒可补充</a:t>
            </a:r>
            <a:r>
              <a:rPr lang="en-US" altLang="zh-CN"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75</a:t>
            </a:r>
            <a:r>
              <a:rPr lang="zh-CN" altLang="en-US"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公里续航，</a:t>
            </a:r>
            <a:r>
              <a:rPr lang="en-US" altLang="zh-CN"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a:t>
            </a:r>
            <a:r>
              <a:rPr lang="zh-CN" altLang="en-US"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分钟完成</a:t>
            </a:r>
            <a:r>
              <a:rPr lang="en-US" altLang="zh-CN"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80%</a:t>
            </a:r>
            <a:r>
              <a:rPr lang="zh-CN" altLang="en-US"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电量</a:t>
            </a:r>
            <a:r>
              <a:rPr lang="zh-CN" altLang="en-US" sz="1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补给</a:t>
            </a:r>
            <a:endParaRPr lang="en-US" altLang="zh-CN" sz="10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171450" indent="-171450">
              <a:lnSpc>
                <a:spcPct val="110000"/>
              </a:lnSpc>
              <a:buFont typeface="Wingdings" panose="05000000000000000000" pitchFamily="2" charset="2"/>
              <a:buChar char="ü"/>
            </a:pPr>
            <a:r>
              <a:rPr lang="zh-CN" altLang="en-US"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安全冗余：通过高熵快离子脱嵌技术、自研低温电解液及高稳定负极材料，在电钻穿透、锯断电芯、多轴向挤压等极端工况测试下依然</a:t>
            </a:r>
            <a:r>
              <a:rPr lang="zh-CN" altLang="en-US" sz="10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不起火</a:t>
            </a:r>
            <a:r>
              <a:rPr lang="zh-CN" altLang="en-US" sz="1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0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不爆炸</a:t>
            </a:r>
          </a:p>
        </p:txBody>
      </p:sp>
      <p:sp>
        <p:nvSpPr>
          <p:cNvPr id="50" name="TextBox 30"/>
          <p:cNvSpPr txBox="1"/>
          <p:nvPr/>
        </p:nvSpPr>
        <p:spPr>
          <a:xfrm>
            <a:off x="6260614" y="4265610"/>
            <a:ext cx="5667938" cy="904863"/>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hangingPunct="1">
              <a:buClrTx/>
              <a:buFont typeface="Wingdings" panose="05000000000000000000" pitchFamily="2" charset="2"/>
              <a:buChar char="Ø"/>
            </a:pPr>
            <a:r>
              <a:rPr lang="zh-CN" altLang="en-US" sz="11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第二代神行超充电池</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采用了全新一代超晶石墨、</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SEI</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再生增强电解液、均衡电子流技术及碳包覆纳米超导技术，优化锂离子传输路径，降低内阻，使</a:t>
            </a:r>
            <a:r>
              <a:rPr lang="zh-CN" altLang="en-US" sz="11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峰值充电</a:t>
            </a:r>
            <a:r>
              <a:rPr lang="zh-CN" altLang="en-US" sz="11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倍率</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提升</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至</a:t>
            </a:r>
            <a:r>
              <a:rPr lang="en-US" altLang="zh-CN" sz="11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12C</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充电功率</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超</a:t>
            </a:r>
            <a:r>
              <a:rPr lang="en-US" altLang="zh-CN" sz="11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1.3</a:t>
            </a:r>
            <a:r>
              <a:rPr lang="zh-CN" altLang="en-US" sz="11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兆瓦</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，实现</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秒</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2.5</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公里、</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分钟补能</a:t>
            </a:r>
            <a:r>
              <a:rPr lang="en-US" altLang="zh-CN"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520</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公里、</a:t>
            </a:r>
            <a:r>
              <a:rPr lang="en-US" altLang="zh-CN"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℃补能仅需</a:t>
            </a:r>
            <a:r>
              <a:rPr lang="en-US" altLang="zh-CN"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分钟</a:t>
            </a:r>
            <a:r>
              <a:rPr lang="en-US" altLang="zh-CN"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(SOC5%-80%)</a:t>
            </a:r>
            <a:r>
              <a:rPr lang="zh-CN" altLang="en-US" sz="11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a:t>
            </a:r>
            <a:r>
              <a:rPr lang="zh-CN" altLang="en-US" sz="11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极致效率。</a:t>
            </a:r>
            <a:endParaRPr lang="zh-CN" altLang="en-US" sz="1100" dirty="0">
              <a:solidFill>
                <a:srgbClr val="0000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pic>
        <p:nvPicPr>
          <p:cNvPr id="23" name="图片 22"/>
          <p:cNvPicPr>
            <a:picLocks noChangeAspect="1"/>
          </p:cNvPicPr>
          <p:nvPr/>
        </p:nvPicPr>
        <p:blipFill>
          <a:blip r:embed="rId12"/>
          <a:stretch>
            <a:fillRect/>
          </a:stretch>
        </p:blipFill>
        <p:spPr>
          <a:xfrm>
            <a:off x="6337374" y="5227419"/>
            <a:ext cx="1292206" cy="792000"/>
          </a:xfrm>
          <a:prstGeom prst="rect">
            <a:avLst/>
          </a:prstGeom>
        </p:spPr>
      </p:pic>
      <p:pic>
        <p:nvPicPr>
          <p:cNvPr id="24" name="图片 23"/>
          <p:cNvPicPr>
            <a:picLocks noChangeAspect="1"/>
          </p:cNvPicPr>
          <p:nvPr/>
        </p:nvPicPr>
        <p:blipFill>
          <a:blip r:embed="rId13"/>
          <a:stretch>
            <a:fillRect/>
          </a:stretch>
        </p:blipFill>
        <p:spPr>
          <a:xfrm>
            <a:off x="7746834" y="5227419"/>
            <a:ext cx="1292206" cy="792000"/>
          </a:xfrm>
          <a:prstGeom prst="rect">
            <a:avLst/>
          </a:prstGeom>
        </p:spPr>
      </p:pic>
      <p:pic>
        <p:nvPicPr>
          <p:cNvPr id="25" name="图片 24"/>
          <p:cNvPicPr>
            <a:picLocks noChangeAspect="1"/>
          </p:cNvPicPr>
          <p:nvPr/>
        </p:nvPicPr>
        <p:blipFill>
          <a:blip r:embed="rId14"/>
          <a:stretch>
            <a:fillRect/>
          </a:stretch>
        </p:blipFill>
        <p:spPr>
          <a:xfrm>
            <a:off x="9156294" y="5227419"/>
            <a:ext cx="1292206" cy="792000"/>
          </a:xfrm>
          <a:prstGeom prst="rect">
            <a:avLst/>
          </a:prstGeom>
        </p:spPr>
      </p:pic>
      <p:pic>
        <p:nvPicPr>
          <p:cNvPr id="26" name="图片 25"/>
          <p:cNvPicPr>
            <a:picLocks noChangeAspect="1"/>
          </p:cNvPicPr>
          <p:nvPr/>
        </p:nvPicPr>
        <p:blipFill>
          <a:blip r:embed="rId15"/>
          <a:stretch>
            <a:fillRect/>
          </a:stretch>
        </p:blipFill>
        <p:spPr>
          <a:xfrm>
            <a:off x="10565753" y="5227419"/>
            <a:ext cx="1292206" cy="792000"/>
          </a:xfrm>
          <a:prstGeom prst="rect">
            <a:avLst/>
          </a:prstGeom>
        </p:spPr>
      </p:pic>
      <p:sp>
        <p:nvSpPr>
          <p:cNvPr id="55" name="文本框 54">
            <a:extLst>
              <a:ext uri="{FF2B5EF4-FFF2-40B4-BE49-F238E27FC236}">
                <a16:creationId xmlns="" xmlns:a16="http://schemas.microsoft.com/office/drawing/2014/main" id="{AB16637F-D54B-D081-ED0F-0635833D6A67}"/>
              </a:ext>
            </a:extLst>
          </p:cNvPr>
          <p:cNvSpPr txBox="1"/>
          <p:nvPr/>
        </p:nvSpPr>
        <p:spPr>
          <a:xfrm>
            <a:off x="6308011" y="6069708"/>
            <a:ext cx="1368000" cy="504754"/>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sz="900"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超晶石墨</a:t>
            </a:r>
            <a:endParaRPr lang="en-US" altLang="zh-CN" sz="900"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亚微米级传导颗粒</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00000"/>
              </a:lnSpc>
              <a:spcBef>
                <a:spcPts val="0"/>
              </a:spcBef>
            </a:pP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锂</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离子嵌入更快</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57" name="文本框 56">
            <a:extLst>
              <a:ext uri="{FF2B5EF4-FFF2-40B4-BE49-F238E27FC236}">
                <a16:creationId xmlns="" xmlns:a16="http://schemas.microsoft.com/office/drawing/2014/main" id="{AB16637F-D54B-D081-ED0F-0635833D6A67}"/>
              </a:ext>
            </a:extLst>
          </p:cNvPr>
          <p:cNvSpPr txBox="1"/>
          <p:nvPr/>
        </p:nvSpPr>
        <p:spPr>
          <a:xfrm>
            <a:off x="7712358" y="6069708"/>
            <a:ext cx="1368000" cy="504754"/>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en-US" altLang="zh-CN" sz="900"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SEI</a:t>
            </a:r>
            <a:r>
              <a:rPr lang="zh-CN" altLang="en-US" sz="900"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再生增强电解液</a:t>
            </a:r>
            <a:endParaRPr lang="en-US" altLang="zh-CN" sz="900"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纳米级液相高速传输技术</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让锂离子飞速穿梭</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58" name="文本框 57">
            <a:extLst>
              <a:ext uri="{FF2B5EF4-FFF2-40B4-BE49-F238E27FC236}">
                <a16:creationId xmlns="" xmlns:a16="http://schemas.microsoft.com/office/drawing/2014/main" id="{AB16637F-D54B-D081-ED0F-0635833D6A67}"/>
              </a:ext>
            </a:extLst>
          </p:cNvPr>
          <p:cNvSpPr txBox="1"/>
          <p:nvPr/>
        </p:nvSpPr>
        <p:spPr>
          <a:xfrm>
            <a:off x="9116705" y="6069708"/>
            <a:ext cx="1368000" cy="504754"/>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sz="900"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均衡电子流技术</a:t>
            </a:r>
            <a:endParaRPr lang="en-US" altLang="zh-CN" sz="900"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电子传输面积翻倍</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通过能量负载更低</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59" name="文本框 58">
            <a:extLst>
              <a:ext uri="{FF2B5EF4-FFF2-40B4-BE49-F238E27FC236}">
                <a16:creationId xmlns="" xmlns:a16="http://schemas.microsoft.com/office/drawing/2014/main" id="{AB16637F-D54B-D081-ED0F-0635833D6A67}"/>
              </a:ext>
            </a:extLst>
          </p:cNvPr>
          <p:cNvSpPr txBox="1"/>
          <p:nvPr/>
        </p:nvSpPr>
        <p:spPr>
          <a:xfrm>
            <a:off x="10521052" y="6069708"/>
            <a:ext cx="1368000" cy="504754"/>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zh-CN" altLang="en-US" sz="900"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碳包覆纳米超导技术</a:t>
            </a:r>
            <a:endParaRPr lang="en-US" altLang="zh-CN" sz="900" b="1"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锂离子拥堵不再</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00000"/>
              </a:lnSpc>
              <a:spcBef>
                <a:spcPts val="0"/>
              </a:spcBef>
            </a:pP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内阻更低、产热更小</a:t>
            </a:r>
            <a:endPar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cxnSp>
        <p:nvCxnSpPr>
          <p:cNvPr id="60" name="直接连接符 59"/>
          <p:cNvCxnSpPr/>
          <p:nvPr/>
        </p:nvCxnSpPr>
        <p:spPr>
          <a:xfrm rot="16200000" flipH="1">
            <a:off x="9098705" y="1413470"/>
            <a:ext cx="0" cy="5652000"/>
          </a:xfrm>
          <a:prstGeom prst="line">
            <a:avLst/>
          </a:prstGeom>
          <a:noFill/>
          <a:ln w="9525" cap="flat" cmpd="sng" algn="ctr">
            <a:solidFill>
              <a:schemeClr val="bg1">
                <a:lumMod val="65000"/>
              </a:schemeClr>
            </a:solidFill>
            <a:prstDash val="dash"/>
          </a:ln>
          <a:effectLst/>
        </p:spPr>
      </p:cxnSp>
      <p:sp>
        <p:nvSpPr>
          <p:cNvPr id="8" name="灯片编号占位符 7"/>
          <p:cNvSpPr>
            <a:spLocks noGrp="1"/>
          </p:cNvSpPr>
          <p:nvPr>
            <p:ph type="sldNum" sz="quarter" idx="10"/>
          </p:nvPr>
        </p:nvSpPr>
        <p:spPr/>
        <p:txBody>
          <a:bodyPr/>
          <a:lstStyle/>
          <a:p>
            <a:fld id="{BC277FD2-16D7-4FD4-A965-9BD1B8CDE694}" type="slidenum">
              <a:rPr lang="zh-CN" altLang="en-US" smtClean="0"/>
              <a:pPr/>
              <a:t>19</a:t>
            </a:fld>
            <a:endParaRPr lang="zh-CN" altLang="en-US"/>
          </a:p>
        </p:txBody>
      </p:sp>
    </p:spTree>
    <p:extLst>
      <p:ext uri="{BB962C8B-B14F-4D97-AF65-F5344CB8AC3E}">
        <p14:creationId xmlns:p14="http://schemas.microsoft.com/office/powerpoint/2010/main" val="858367144"/>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2987" y="1291523"/>
            <a:ext cx="4112985" cy="2133236"/>
          </a:xfrm>
          <a:prstGeom prst="rect">
            <a:avLst/>
          </a:prstGeom>
        </p:spPr>
      </p:pic>
      <p:grpSp>
        <p:nvGrpSpPr>
          <p:cNvPr id="2" name="组合 1"/>
          <p:cNvGrpSpPr/>
          <p:nvPr/>
        </p:nvGrpSpPr>
        <p:grpSpPr>
          <a:xfrm>
            <a:off x="5250963" y="3283214"/>
            <a:ext cx="3887391" cy="646331"/>
            <a:chOff x="5656139" y="3283214"/>
            <a:chExt cx="3887391" cy="646331"/>
          </a:xfrm>
        </p:grpSpPr>
        <p:sp>
          <p:nvSpPr>
            <p:cNvPr id="64" name="文本框 63">
              <a:extLst>
                <a:ext uri="{FF2B5EF4-FFF2-40B4-BE49-F238E27FC236}">
                  <a16:creationId xmlns:a14="http://schemas.microsoft.com/office/drawing/2010/main" xmlns:p14="http://schemas.microsoft.com/office/powerpoint/2010/main" xmlns:a16="http://schemas.microsoft.com/office/drawing/2014/main" xmlns="" id="{E54EE274-EBC4-2147-AC1F-1FB2846B0978}"/>
                </a:ext>
              </a:extLst>
            </p:cNvPr>
            <p:cNvSpPr txBox="1"/>
            <p:nvPr/>
          </p:nvSpPr>
          <p:spPr>
            <a:xfrm>
              <a:off x="5656139" y="3283214"/>
              <a:ext cx="798423" cy="646331"/>
            </a:xfrm>
            <a:prstGeom prst="rect">
              <a:avLst/>
            </a:prstGeom>
            <a:noFill/>
          </p:spPr>
          <p:txBody>
            <a:bodyPr wrap="square" rtlCol="0">
              <a:spAutoFit/>
            </a:bodyPr>
            <a:lstStyle>
              <a:defPPr>
                <a:defRPr lang="zh-CN"/>
              </a:defPPr>
              <a:lvl1pPr defTabSz="770436">
                <a:defRPr sz="2690" b="1" spc="120">
                  <a:solidFill>
                    <a:srgbClr val="2E30ED"/>
                  </a:solidFill>
                  <a:latin typeface="+mn-lt"/>
                  <a:ea typeface="+mn-ea"/>
                  <a:cs typeface="+mn-ea"/>
                </a:defRPr>
              </a:lvl1pPr>
            </a:lstStyle>
            <a:p>
              <a:r>
                <a:rPr lang="en-US" altLang="zh-CN" sz="3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03</a:t>
              </a:r>
              <a:endParaRPr lang="zh-CN" altLang="en-US" sz="3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65" name="文本框 64">
              <a:extLst>
                <a:ext uri="{FF2B5EF4-FFF2-40B4-BE49-F238E27FC236}">
                  <a16:creationId xmlns:a14="http://schemas.microsoft.com/office/drawing/2010/main" xmlns:p14="http://schemas.microsoft.com/office/powerpoint/2010/main" xmlns:a16="http://schemas.microsoft.com/office/drawing/2014/main" xmlns="" id="{A346BDB9-ED34-1745-8548-5B3FBCFFC6EF}"/>
                </a:ext>
              </a:extLst>
            </p:cNvPr>
            <p:cNvSpPr txBox="1"/>
            <p:nvPr/>
          </p:nvSpPr>
          <p:spPr>
            <a:xfrm>
              <a:off x="6544432" y="3313992"/>
              <a:ext cx="2999098" cy="584775"/>
            </a:xfrm>
            <a:prstGeom prst="rect">
              <a:avLst/>
            </a:prstGeom>
            <a:noFill/>
          </p:spPr>
          <p:txBody>
            <a:bodyPr wrap="square" rtlCol="0">
              <a:spAutoFit/>
            </a:bodyPr>
            <a:lstStyle>
              <a:defPPr>
                <a:defRPr lang="zh-CN"/>
              </a:defPPr>
              <a:lvl1pPr defTabSz="770436">
                <a:defRPr sz="2305" b="1" spc="120">
                  <a:solidFill>
                    <a:srgbClr val="2E30ED"/>
                  </a:solidFill>
                  <a:latin typeface="+mn-lt"/>
                  <a:ea typeface="+mn-ea"/>
                  <a:cs typeface="+mn-ea"/>
                </a:defRPr>
              </a:lvl1pPr>
            </a:lstStyle>
            <a:p>
              <a:r>
                <a:rPr lang="zh-CN" altLang="en-US" sz="3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行业政策</a:t>
              </a:r>
            </a:p>
          </p:txBody>
        </p:sp>
      </p:grpSp>
      <p:grpSp>
        <p:nvGrpSpPr>
          <p:cNvPr id="3" name="组合 2"/>
          <p:cNvGrpSpPr/>
          <p:nvPr/>
        </p:nvGrpSpPr>
        <p:grpSpPr>
          <a:xfrm>
            <a:off x="5250963" y="2359683"/>
            <a:ext cx="3728261" cy="646331"/>
            <a:chOff x="5656139" y="2405868"/>
            <a:chExt cx="3728261" cy="646331"/>
          </a:xfrm>
        </p:grpSpPr>
        <p:sp>
          <p:nvSpPr>
            <p:cNvPr id="68" name="文本框 67">
              <a:extLst>
                <a:ext uri="{FF2B5EF4-FFF2-40B4-BE49-F238E27FC236}">
                  <a16:creationId xmlns:a14="http://schemas.microsoft.com/office/drawing/2010/main" xmlns:p14="http://schemas.microsoft.com/office/powerpoint/2010/main" xmlns:a16="http://schemas.microsoft.com/office/drawing/2014/main" xmlns="" id="{1ACA7C01-5BF0-9146-95BD-CE1887A29BC1}"/>
                </a:ext>
              </a:extLst>
            </p:cNvPr>
            <p:cNvSpPr txBox="1"/>
            <p:nvPr/>
          </p:nvSpPr>
          <p:spPr>
            <a:xfrm>
              <a:off x="5656139" y="2405868"/>
              <a:ext cx="798423" cy="646331"/>
            </a:xfrm>
            <a:prstGeom prst="rect">
              <a:avLst/>
            </a:prstGeom>
            <a:noFill/>
          </p:spPr>
          <p:txBody>
            <a:bodyPr wrap="square" rtlCol="0">
              <a:spAutoFit/>
            </a:bodyPr>
            <a:lstStyle>
              <a:defPPr>
                <a:defRPr lang="zh-CN"/>
              </a:defPPr>
              <a:lvl1pPr defTabSz="770436">
                <a:defRPr sz="2690" b="1" spc="120">
                  <a:solidFill>
                    <a:srgbClr val="2E30ED"/>
                  </a:solidFill>
                  <a:latin typeface="+mn-lt"/>
                  <a:ea typeface="+mn-ea"/>
                  <a:cs typeface="+mn-ea"/>
                </a:defRPr>
              </a:lvl1pPr>
            </a:lstStyle>
            <a:p>
              <a:r>
                <a:rPr lang="en-US" altLang="zh-CN" sz="3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02</a:t>
              </a:r>
              <a:endParaRPr lang="zh-CN" altLang="en-US" sz="3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69" name="文本框 68">
              <a:extLst>
                <a:ext uri="{FF2B5EF4-FFF2-40B4-BE49-F238E27FC236}">
                  <a16:creationId xmlns:a14="http://schemas.microsoft.com/office/drawing/2010/main" xmlns:p14="http://schemas.microsoft.com/office/powerpoint/2010/main" xmlns:a16="http://schemas.microsoft.com/office/drawing/2014/main" xmlns="" id="{D920B20E-EE26-6C4D-BCD7-F99C0E9208A2}"/>
                </a:ext>
              </a:extLst>
            </p:cNvPr>
            <p:cNvSpPr txBox="1"/>
            <p:nvPr/>
          </p:nvSpPr>
          <p:spPr>
            <a:xfrm>
              <a:off x="6544432" y="2436646"/>
              <a:ext cx="2839968" cy="584775"/>
            </a:xfrm>
            <a:prstGeom prst="rect">
              <a:avLst/>
            </a:prstGeom>
            <a:noFill/>
          </p:spPr>
          <p:txBody>
            <a:bodyPr wrap="square" rtlCol="0">
              <a:spAutoFit/>
            </a:bodyPr>
            <a:lstStyle>
              <a:defPPr>
                <a:defRPr lang="zh-CN"/>
              </a:defPPr>
              <a:lvl1pPr defTabSz="770436">
                <a:defRPr sz="2305" b="1" spc="120">
                  <a:solidFill>
                    <a:srgbClr val="2E30ED"/>
                  </a:solidFill>
                  <a:latin typeface="+mn-lt"/>
                  <a:ea typeface="+mn-ea"/>
                  <a:cs typeface="+mn-ea"/>
                </a:defRPr>
              </a:lvl1pPr>
            </a:lstStyle>
            <a:p>
              <a:r>
                <a:rPr lang="zh-CN" altLang="en-US" sz="3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市场动态</a:t>
              </a:r>
            </a:p>
          </p:txBody>
        </p:sp>
      </p:grpSp>
      <p:grpSp>
        <p:nvGrpSpPr>
          <p:cNvPr id="4" name="组合 3"/>
          <p:cNvGrpSpPr/>
          <p:nvPr/>
        </p:nvGrpSpPr>
        <p:grpSpPr>
          <a:xfrm>
            <a:off x="5250963" y="1436153"/>
            <a:ext cx="3769844" cy="646331"/>
            <a:chOff x="5656139" y="1436153"/>
            <a:chExt cx="3769844" cy="646331"/>
          </a:xfrm>
        </p:grpSpPr>
        <p:sp>
          <p:nvSpPr>
            <p:cNvPr id="70" name="文本框 69">
              <a:extLst>
                <a:ext uri="{FF2B5EF4-FFF2-40B4-BE49-F238E27FC236}">
                  <a16:creationId xmlns:a14="http://schemas.microsoft.com/office/drawing/2010/main" xmlns:p14="http://schemas.microsoft.com/office/powerpoint/2010/main" xmlns:a16="http://schemas.microsoft.com/office/drawing/2014/main" xmlns="" id="{F23D13A2-51D9-2A47-9708-0E4B2F6BE311}"/>
                </a:ext>
              </a:extLst>
            </p:cNvPr>
            <p:cNvSpPr txBox="1"/>
            <p:nvPr/>
          </p:nvSpPr>
          <p:spPr>
            <a:xfrm>
              <a:off x="5656139" y="1436153"/>
              <a:ext cx="821034" cy="646331"/>
            </a:xfrm>
            <a:prstGeom prst="rect">
              <a:avLst/>
            </a:prstGeom>
            <a:noFill/>
          </p:spPr>
          <p:txBody>
            <a:bodyPr wrap="square" rtlCol="0">
              <a:spAutoFit/>
            </a:bodyPr>
            <a:lstStyle/>
            <a:p>
              <a:pPr defTabSz="770436"/>
              <a:r>
                <a:rPr lang="en-US" altLang="zh-CN" sz="3600" b="1" spc="120" dirty="0">
                  <a:solidFill>
                    <a:srgbClr val="2E30ED"/>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01</a:t>
              </a:r>
            </a:p>
          </p:txBody>
        </p:sp>
        <p:sp>
          <p:nvSpPr>
            <p:cNvPr id="71" name="文本框 70">
              <a:extLst>
                <a:ext uri="{FF2B5EF4-FFF2-40B4-BE49-F238E27FC236}">
                  <a16:creationId xmlns:a14="http://schemas.microsoft.com/office/drawing/2010/main" xmlns:p14="http://schemas.microsoft.com/office/powerpoint/2010/main" xmlns:a16="http://schemas.microsoft.com/office/drawing/2014/main" xmlns="" id="{CA02D43A-EF3F-3540-97CC-6E19FC46013A}"/>
                </a:ext>
              </a:extLst>
            </p:cNvPr>
            <p:cNvSpPr txBox="1"/>
            <p:nvPr/>
          </p:nvSpPr>
          <p:spPr>
            <a:xfrm>
              <a:off x="6544432" y="1466931"/>
              <a:ext cx="2881551" cy="584775"/>
            </a:xfrm>
            <a:prstGeom prst="rect">
              <a:avLst/>
            </a:prstGeom>
            <a:noFill/>
          </p:spPr>
          <p:txBody>
            <a:bodyPr wrap="square" rtlCol="0">
              <a:spAutoFit/>
            </a:bodyPr>
            <a:lstStyle/>
            <a:p>
              <a:pPr defTabSz="770436"/>
              <a:r>
                <a:rPr lang="zh-CN" altLang="en-US" sz="3200" b="1" spc="120" dirty="0" smtClean="0">
                  <a:solidFill>
                    <a:srgbClr val="2E30ED"/>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市场销量</a:t>
              </a:r>
              <a:r>
                <a:rPr lang="zh-CN" altLang="en-US" sz="3200" b="1" spc="120" dirty="0">
                  <a:solidFill>
                    <a:srgbClr val="2E30ED"/>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表现</a:t>
              </a:r>
            </a:p>
          </p:txBody>
        </p:sp>
      </p:grpSp>
      <p:sp>
        <p:nvSpPr>
          <p:cNvPr id="72" name="Rectangle 8"/>
          <p:cNvSpPr/>
          <p:nvPr/>
        </p:nvSpPr>
        <p:spPr>
          <a:xfrm rot="10800000">
            <a:off x="-3" y="1299617"/>
            <a:ext cx="4112987" cy="2117047"/>
          </a:xfrm>
          <a:prstGeom prst="rect">
            <a:avLst/>
          </a:prstGeom>
          <a:solidFill>
            <a:srgbClr val="0E0E9A">
              <a:alpha val="80000"/>
            </a:srgbClr>
          </a:solidFill>
          <a:ln w="9525">
            <a:noFill/>
          </a:ln>
        </p:spPr>
        <p:txBody>
          <a:bodyPr rot="10800000" wrap="none" anchor="ctr"/>
          <a:lstStyle/>
          <a:p>
            <a:pPr>
              <a:lnSpc>
                <a:spcPct val="90000"/>
              </a:lnSpc>
            </a:pPr>
            <a:endParaRPr lang="zh-CN" altLang="en-US" sz="17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73" name="组合 72"/>
          <p:cNvGrpSpPr/>
          <p:nvPr/>
        </p:nvGrpSpPr>
        <p:grpSpPr>
          <a:xfrm>
            <a:off x="480558" y="1556161"/>
            <a:ext cx="2516292" cy="1610113"/>
            <a:chOff x="1591684" y="818816"/>
            <a:chExt cx="2516292" cy="1610113"/>
          </a:xfrm>
        </p:grpSpPr>
        <p:sp>
          <p:nvSpPr>
            <p:cNvPr id="74" name="Text Box 5"/>
            <p:cNvSpPr txBox="1"/>
            <p:nvPr/>
          </p:nvSpPr>
          <p:spPr>
            <a:xfrm>
              <a:off x="1591684" y="818816"/>
              <a:ext cx="2516292" cy="835357"/>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defTabSz="770436" eaLnBrk="1" hangingPunct="1">
                <a:spcBef>
                  <a:spcPct val="0"/>
                </a:spcBef>
                <a:buFontTx/>
                <a:buNone/>
              </a:pPr>
              <a:r>
                <a:rPr lang="en-US" altLang="zh-CN" sz="2414" b="1" spc="12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THE</a:t>
              </a:r>
            </a:p>
            <a:p>
              <a:pPr marL="0" indent="0" defTabSz="770436" eaLnBrk="1" hangingPunct="1">
                <a:spcBef>
                  <a:spcPct val="0"/>
                </a:spcBef>
                <a:buFontTx/>
                <a:buNone/>
              </a:pPr>
              <a:r>
                <a:rPr lang="en-US" altLang="zh-CN" sz="2414" b="1" spc="12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CATALOGUE</a:t>
              </a:r>
            </a:p>
          </p:txBody>
        </p:sp>
        <p:sp>
          <p:nvSpPr>
            <p:cNvPr id="75" name="Text Box 10"/>
            <p:cNvSpPr txBox="1"/>
            <p:nvPr/>
          </p:nvSpPr>
          <p:spPr>
            <a:xfrm>
              <a:off x="1591684" y="1965084"/>
              <a:ext cx="834203" cy="46384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defTabSz="770436" eaLnBrk="1" hangingPunct="1">
                <a:spcBef>
                  <a:spcPct val="0"/>
                </a:spcBef>
                <a:buFontTx/>
                <a:buNone/>
              </a:pPr>
              <a:r>
                <a:rPr lang="zh-CN" altLang="en-US" sz="2414" spc="12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目录</a:t>
              </a:r>
            </a:p>
          </p:txBody>
        </p:sp>
        <p:sp>
          <p:nvSpPr>
            <p:cNvPr id="76" name="Line 6"/>
            <p:cNvSpPr/>
            <p:nvPr/>
          </p:nvSpPr>
          <p:spPr>
            <a:xfrm>
              <a:off x="1685111" y="1767452"/>
              <a:ext cx="232368" cy="0"/>
            </a:xfrm>
            <a:prstGeom prst="line">
              <a:avLst/>
            </a:prstGeom>
            <a:ln w="28575" cap="flat" cmpd="sng">
              <a:solidFill>
                <a:srgbClr val="2E30ED"/>
              </a:solidFill>
              <a:prstDash val="solid"/>
              <a:headEnd type="none" w="med" len="med"/>
              <a:tailEnd type="none" w="med" len="med"/>
            </a:ln>
          </p:spPr>
          <p:txBody>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sp>
        <p:nvSpPr>
          <p:cNvPr id="6" name="灯片编号占位符 5"/>
          <p:cNvSpPr>
            <a:spLocks noGrp="1"/>
          </p:cNvSpPr>
          <p:nvPr>
            <p:ph type="sldNum" sz="quarter" idx="10"/>
          </p:nvPr>
        </p:nvSpPr>
        <p:spPr/>
        <p:txBody>
          <a:bodyPr/>
          <a:lstStyle/>
          <a:p>
            <a:fld id="{BC277FD2-16D7-4FD4-A965-9BD1B8CDE694}" type="slidenum">
              <a:rPr lang="zh-CN" altLang="en-US" smtClean="0"/>
              <a:pPr/>
              <a:t>2</a:t>
            </a:fld>
            <a:endParaRPr lang="zh-CN" altLang="en-US"/>
          </a:p>
        </p:txBody>
      </p:sp>
    </p:spTree>
    <p:custDataLst>
      <p:tags r:id="rId1"/>
    </p:custDataLst>
    <p:extLst>
      <p:ext uri="{BB962C8B-B14F-4D97-AF65-F5344CB8AC3E}">
        <p14:creationId xmlns:p14="http://schemas.microsoft.com/office/powerpoint/2010/main" val="162802941"/>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新能源技术动态</a:t>
            </a:r>
          </a:p>
        </p:txBody>
      </p:sp>
      <p:sp>
        <p:nvSpPr>
          <p:cNvPr id="29" name="矩形 28"/>
          <p:cNvSpPr/>
          <p:nvPr/>
        </p:nvSpPr>
        <p:spPr>
          <a:xfrm>
            <a:off x="331081" y="6381724"/>
            <a:ext cx="3684002" cy="215444"/>
          </a:xfrm>
          <a:prstGeom prst="rect">
            <a:avLst/>
          </a:prstGeom>
        </p:spPr>
        <p:txBody>
          <a:bodyPr wrap="square">
            <a:spAutoFit/>
          </a:bodyPr>
          <a:lstStyle/>
          <a:p>
            <a:r>
              <a:rPr lang="en-US" altLang="zh-CN" sz="8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https://auto.gasgoo.com/news/202504/11I70422612C501.shtml</a:t>
            </a:r>
          </a:p>
        </p:txBody>
      </p:sp>
      <p:sp>
        <p:nvSpPr>
          <p:cNvPr id="20" name="矩形 19"/>
          <p:cNvSpPr/>
          <p:nvPr/>
        </p:nvSpPr>
        <p:spPr>
          <a:xfrm>
            <a:off x="8160963" y="1653735"/>
            <a:ext cx="3726237" cy="2930624"/>
          </a:xfrm>
          <a:prstGeom prst="rect">
            <a:avLst/>
          </a:prstGeom>
        </p:spPr>
        <p:txBody>
          <a:bodyPr/>
          <a:lstStyle/>
          <a:p>
            <a:pPr marL="92075" indent="-92075" eaLnBrk="1" hangingPunct="1">
              <a:lnSpc>
                <a:spcPct val="110000"/>
              </a:lnSpc>
              <a:spcBef>
                <a:spcPts val="600"/>
              </a:spcBef>
              <a:buFont typeface="Arial" panose="020B0604020202020204" pitchFamily="34" charset="0"/>
              <a:buChar char="•"/>
            </a:pP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日，晶体管开发商</a:t>
            </a: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Smartkem</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公司在</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Touch Taiwan 2025</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会议上展示了一款</a:t>
            </a: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MicroLED</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智能背光，该技术有可能推动新一代液晶显示器（</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LCD</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92075" indent="-92075" eaLnBrk="1" hangingPunct="1">
              <a:lnSpc>
                <a:spcPct val="110000"/>
              </a:lnSpc>
              <a:spcBef>
                <a:spcPts val="600"/>
              </a:spcBef>
              <a:buFont typeface="Arial" panose="020B0604020202020204" pitchFamily="34" charset="0"/>
              <a:buChar char="•"/>
            </a:pP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Smartkem</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开发</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出的“</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MiP4”</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是</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一种由四个</a:t>
            </a: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MicroLED</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组成的封装，采用</a:t>
            </a: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Smartkem</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的芯片优先架构及其独特的层间介电半导体材料连接而成</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MiP4</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旨在取代</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LCD</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背光和标牌应用中现有的</a:t>
            </a: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MiniLED</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封装，其在</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更低的功耗下提供更高的亮度，降低生产成本，并与现有的</a:t>
            </a: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MiniLED</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芯片贴片设备兼容。</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MiP4</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预计将采用“蓝带”封装，以实现行业无缝衔接</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92075" indent="-92075" eaLnBrk="1" hangingPunct="1">
              <a:lnSpc>
                <a:spcPct val="110000"/>
              </a:lnSpc>
              <a:spcBef>
                <a:spcPts val="600"/>
              </a:spcBef>
              <a:buFont typeface="Arial" panose="020B0604020202020204" pitchFamily="34" charset="0"/>
              <a:buChar char="•"/>
            </a:pP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对于</a:t>
            </a: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MicroLED</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显示屏应用，</a:t>
            </a: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Smartkem</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的低温工艺可将其液态晶体管直接浇注到</a:t>
            </a: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MicroLED</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这项创新有望减少缺陷、提高良率，并无缝集成到现有的制造基础设施中，从而有可能使</a:t>
            </a: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MicroLED</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显示屏在智能手机、可穿戴设备、汽车和数字标牌等多个领域更具商业可行性。</a:t>
            </a:r>
          </a:p>
        </p:txBody>
      </p:sp>
      <p:sp>
        <p:nvSpPr>
          <p:cNvPr id="5" name="文本框 4"/>
          <p:cNvSpPr txBox="1"/>
          <p:nvPr/>
        </p:nvSpPr>
        <p:spPr>
          <a:xfrm>
            <a:off x="1810958" y="842861"/>
            <a:ext cx="595035" cy="338554"/>
          </a:xfrm>
          <a:prstGeom prst="rect">
            <a:avLst/>
          </a:prstGeom>
          <a:noFill/>
        </p:spPr>
        <p:txBody>
          <a:bodyPr wrap="none" rtlCol="0">
            <a:spAutoFit/>
          </a:bodyPr>
          <a:lstStyle/>
          <a:p>
            <a:r>
              <a:rPr lang="zh-CN" altLang="en-US" sz="16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三电</a:t>
            </a:r>
            <a:endParaRPr lang="zh-CN" altLang="en-US" sz="1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5" name="文本框 24"/>
          <p:cNvSpPr txBox="1"/>
          <p:nvPr/>
        </p:nvSpPr>
        <p:spPr>
          <a:xfrm>
            <a:off x="5568427" y="842861"/>
            <a:ext cx="1005403" cy="338554"/>
          </a:xfrm>
          <a:prstGeom prst="rect">
            <a:avLst/>
          </a:prstGeom>
          <a:noFill/>
        </p:spPr>
        <p:txBody>
          <a:bodyPr wrap="none" rtlCol="0">
            <a:spAutoFit/>
          </a:bodyPr>
          <a:lstStyle/>
          <a:p>
            <a:r>
              <a:rPr lang="zh-CN" altLang="en-US" sz="1600" dirty="0" smtClean="0">
                <a:solidFill>
                  <a:prstClr val="black"/>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自动驾驶</a:t>
            </a:r>
            <a:endParaRPr lang="zh-CN" altLang="en-US" sz="1600" dirty="0">
              <a:solidFill>
                <a:prstClr val="black"/>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6" name="文本框 25"/>
          <p:cNvSpPr txBox="1"/>
          <p:nvPr/>
        </p:nvSpPr>
        <p:spPr>
          <a:xfrm>
            <a:off x="9494919" y="842861"/>
            <a:ext cx="1005403" cy="338554"/>
          </a:xfrm>
          <a:prstGeom prst="rect">
            <a:avLst/>
          </a:prstGeom>
          <a:noFill/>
        </p:spPr>
        <p:txBody>
          <a:bodyPr wrap="none" rtlCol="0">
            <a:spAutoFit/>
          </a:bodyPr>
          <a:lstStyle/>
          <a:p>
            <a:r>
              <a:rPr lang="zh-CN" altLang="en-US" sz="1600" dirty="0" smtClean="0">
                <a:solidFill>
                  <a:prstClr val="black"/>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智能座舱</a:t>
            </a:r>
            <a:endParaRPr lang="zh-CN" altLang="en-US" sz="1600" dirty="0">
              <a:solidFill>
                <a:prstClr val="black"/>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1" name="矩形 20"/>
          <p:cNvSpPr/>
          <p:nvPr/>
        </p:nvSpPr>
        <p:spPr>
          <a:xfrm>
            <a:off x="240534" y="1662764"/>
            <a:ext cx="3846865" cy="2921594"/>
          </a:xfrm>
          <a:prstGeom prst="rect">
            <a:avLst/>
          </a:prstGeom>
        </p:spPr>
        <p:txBody>
          <a:bodyPr/>
          <a:lstStyle/>
          <a:p>
            <a:pPr marL="92075" indent="-92075" eaLnBrk="1" hangingPunct="1">
              <a:lnSpc>
                <a:spcPct val="110000"/>
              </a:lnSpc>
              <a:spcBef>
                <a:spcPts val="10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11</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日，在期刊</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《Nano Macro Small》</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上发表的一篇文章中，由中国和德国研究人员组成的团队探讨了钴锡（</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Co-Sn</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）硫化物的合成方法，以提升钠离子电池（</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SIB</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）的性能和稳定性</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92075" indent="-92075" eaLnBrk="1" hangingPunct="1">
              <a:lnSpc>
                <a:spcPct val="110000"/>
              </a:lnSpc>
              <a:spcBef>
                <a:spcPts val="1000"/>
              </a:spcBef>
              <a:buFont typeface="Arial" panose="020B0604020202020204" pitchFamily="34" charset="0"/>
              <a:buChar char="•"/>
            </a:pP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研究人员制作了三种变体：</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CSS-C0</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（仅硫化）、</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CSS-C1</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（同时进行硫化和碳化）和</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CSS-C2</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（先硫化后碳化），并使用一系列表征技术来分析合成材料。结果发现，所采取的合成方法能够明显影响</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Co-Sn</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硫化物阳极的电化学性能。通过一步法制备的</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CSS-C1</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样品表现出优异的钠离子存储动力学，在电流密度为</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0.5 A g-1</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时可逆容量达到</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575 </a:t>
            </a:r>
            <a:r>
              <a:rPr lang="en-US" altLang="zh-CN" sz="1100" dirty="0" err="1">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mAh</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g-1</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。值得一提的是，它在</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 A g-1</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下经过</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2300</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次循环后的容量保持率达</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90.2%</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，具有卓越的稳定性。此外，</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CSS-C1</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中的碳硫（</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CS</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）键有利于电子转移，并减轻钠离子存储过程中的体积变化，从而进一步提高循环稳定性。电化学评估证实，</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CSS-C1</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在多个循环中保持了出色的可逆性。</a:t>
            </a:r>
          </a:p>
        </p:txBody>
      </p:sp>
      <p:sp>
        <p:nvSpPr>
          <p:cNvPr id="27" name="矩形 26"/>
          <p:cNvSpPr/>
          <p:nvPr/>
        </p:nvSpPr>
        <p:spPr>
          <a:xfrm>
            <a:off x="8308457" y="6381724"/>
            <a:ext cx="3722726" cy="215444"/>
          </a:xfrm>
          <a:prstGeom prst="rect">
            <a:avLst/>
          </a:prstGeom>
        </p:spPr>
        <p:txBody>
          <a:bodyPr wrap="square">
            <a:spAutoFit/>
          </a:bodyPr>
          <a:lstStyle/>
          <a:p>
            <a:r>
              <a:rPr lang="en-US" altLang="zh-CN" sz="8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https://iev.way-s.cn/insight/post/260858704</a:t>
            </a:r>
          </a:p>
        </p:txBody>
      </p:sp>
      <p:sp>
        <p:nvSpPr>
          <p:cNvPr id="30" name="矩形 29"/>
          <p:cNvSpPr/>
          <p:nvPr/>
        </p:nvSpPr>
        <p:spPr>
          <a:xfrm>
            <a:off x="4225178" y="1662764"/>
            <a:ext cx="3798431" cy="2921594"/>
          </a:xfrm>
          <a:prstGeom prst="rect">
            <a:avLst/>
          </a:prstGeom>
        </p:spPr>
        <p:txBody>
          <a:bodyPr/>
          <a:lstStyle/>
          <a:p>
            <a:pPr marL="92075" indent="-92075" eaLnBrk="1" hangingPunct="1">
              <a:lnSpc>
                <a:spcPct val="110000"/>
              </a:lnSpc>
              <a:spcBef>
                <a:spcPts val="10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21</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日，高端</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ADAS</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、自动驾驶和机器人自动化先进</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AI</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软件提供商</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Helm.ai</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推出基于实时深度神经网络（</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DNN</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Transformer</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的路径预测系统</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Helm.ai Driver</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，适用于高速公路和城市</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L2</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至</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L4</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级自动驾驶</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92075" indent="-92075" eaLnBrk="1" hangingPunct="1">
              <a:lnSpc>
                <a:spcPct val="110000"/>
              </a:lnSpc>
              <a:spcBef>
                <a:spcPts val="1000"/>
              </a:spcBef>
              <a:buFont typeface="Arial" panose="020B0604020202020204" pitchFamily="34" charset="0"/>
              <a:buChar char="•"/>
            </a:pP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新模型仅使用基于摄像头的感知技术即可实时预测自动驾驶汽车的未来路径，无需高清地图、激光雷达或其他传感器。它以</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Helm.ai</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生产级感知堆栈的输出作为输入，使其与经过高度验证的感知软件直接兼容。这种模块化架构可实现高效验证和更高的可解释性</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92075" indent="-92075" eaLnBrk="1" hangingPunct="1">
              <a:lnSpc>
                <a:spcPct val="110000"/>
              </a:lnSpc>
              <a:spcBef>
                <a:spcPts val="1000"/>
              </a:spcBef>
              <a:buFont typeface="Arial" panose="020B0604020202020204" pitchFamily="34" charset="0"/>
              <a:buChar char="•"/>
            </a:pP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该路径预测模型采用</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Helm.ai</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专有的</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Deep Teaching™</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方法，基于大规模真实数据进行训练，在复杂的城市驾驶场景中展现出稳健的类人驾驶行为</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包括交叉路口、转弯、避障、超车操作以及对车辆切入的反应。值得注意的是，这些行为是端到端学习的自然演绎，并非系统明确编程或调整的。</a:t>
            </a:r>
            <a:endPar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2" name="矩形 31"/>
          <p:cNvSpPr/>
          <p:nvPr/>
        </p:nvSpPr>
        <p:spPr>
          <a:xfrm>
            <a:off x="4356071" y="6381724"/>
            <a:ext cx="3536646" cy="215444"/>
          </a:xfrm>
          <a:prstGeom prst="rect">
            <a:avLst/>
          </a:prstGeom>
        </p:spPr>
        <p:txBody>
          <a:bodyPr wrap="square">
            <a:spAutoFit/>
          </a:bodyPr>
          <a:lstStyle/>
          <a:p>
            <a:r>
              <a:rPr lang="en-US" altLang="zh-CN" sz="8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https://iev.way-s.cn/insight/post/260916704</a:t>
            </a:r>
          </a:p>
        </p:txBody>
      </p:sp>
      <p:sp>
        <p:nvSpPr>
          <p:cNvPr id="19" name="AutoShape 2"/>
          <p:cNvSpPr>
            <a:spLocks noChangeArrowheads="1"/>
          </p:cNvSpPr>
          <p:nvPr/>
        </p:nvSpPr>
        <p:spPr bwMode="auto">
          <a:xfrm>
            <a:off x="106750" y="1210557"/>
            <a:ext cx="4055340"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中德研究人员利用钴锡硫化物来改进钠离子电池</a:t>
            </a:r>
          </a:p>
        </p:txBody>
      </p:sp>
      <p:sp>
        <p:nvSpPr>
          <p:cNvPr id="23" name="AutoShape 2"/>
          <p:cNvSpPr>
            <a:spLocks noChangeArrowheads="1"/>
          </p:cNvSpPr>
          <p:nvPr/>
        </p:nvSpPr>
        <p:spPr bwMode="auto">
          <a:xfrm>
            <a:off x="4323734" y="1210557"/>
            <a:ext cx="3658216" cy="358403"/>
          </a:xfrm>
          <a:prstGeom prst="roundRect">
            <a:avLst>
              <a:gd name="adj" fmla="val 1528"/>
            </a:avLst>
          </a:prstGeom>
          <a:solidFill>
            <a:srgbClr val="0547A3"/>
          </a:solidFill>
          <a:ln>
            <a:noFill/>
          </a:ln>
        </p:spPr>
        <p:txBody>
          <a:bodyPr wrap="none" anchor="ctr"/>
          <a:lstStyle/>
          <a:p>
            <a:pPr algn="ctr">
              <a:lnSpc>
                <a:spcPct val="90000"/>
              </a:lnSpc>
            </a:pPr>
            <a:r>
              <a:rPr lang="en-US" altLang="zh-CN"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Helm.ai</a:t>
            </a:r>
            <a:r>
              <a:rPr lang="zh-CN" altLang="en-US"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推出专为城市驾驶打造的</a:t>
            </a:r>
            <a:endParaRPr lang="en-US" altLang="zh-CN"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90000"/>
              </a:lnSpc>
            </a:pPr>
            <a:r>
              <a:rPr lang="zh-CN" altLang="en-US"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a:t>
            </a:r>
            <a:r>
              <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视觉实时路径预测神经网络</a:t>
            </a:r>
          </a:p>
        </p:txBody>
      </p:sp>
      <p:sp>
        <p:nvSpPr>
          <p:cNvPr id="24" name="AutoShape 2"/>
          <p:cNvSpPr>
            <a:spLocks noChangeArrowheads="1"/>
          </p:cNvSpPr>
          <p:nvPr/>
        </p:nvSpPr>
        <p:spPr bwMode="auto">
          <a:xfrm>
            <a:off x="8216415" y="1210557"/>
            <a:ext cx="3642568" cy="358403"/>
          </a:xfrm>
          <a:prstGeom prst="roundRect">
            <a:avLst>
              <a:gd name="adj" fmla="val 1528"/>
            </a:avLst>
          </a:prstGeom>
          <a:solidFill>
            <a:srgbClr val="0547A3"/>
          </a:solidFill>
          <a:ln>
            <a:noFill/>
          </a:ln>
        </p:spPr>
        <p:txBody>
          <a:bodyPr wrap="none" anchor="ctr"/>
          <a:lstStyle/>
          <a:p>
            <a:pPr algn="ctr">
              <a:lnSpc>
                <a:spcPct val="90000"/>
              </a:lnSpc>
            </a:pPr>
            <a:r>
              <a:rPr lang="en-US" altLang="zh-CN" sz="1200" dirty="0" err="1">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Smartkem</a:t>
            </a:r>
            <a:r>
              <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将演示用于汽车行业下一代</a:t>
            </a:r>
            <a:r>
              <a:rPr lang="en-US" altLang="zh-CN"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LCD</a:t>
            </a:r>
            <a:r>
              <a:rPr lang="zh-CN" altLang="en-US"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显示器</a:t>
            </a:r>
            <a:endParaRPr lang="en-US" altLang="zh-CN"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90000"/>
              </a:lnSpc>
            </a:pPr>
            <a:r>
              <a:rPr lang="zh-CN" altLang="en-US"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a:t>
            </a:r>
            <a:r>
              <a:rPr lang="en-US" altLang="zh-CN" sz="1200" dirty="0" err="1">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MicroLED</a:t>
            </a:r>
            <a:r>
              <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智能背光</a:t>
            </a:r>
          </a:p>
        </p:txBody>
      </p:sp>
      <p:sp>
        <p:nvSpPr>
          <p:cNvPr id="4" name="AutoShape 2" descr="东芝.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pic>
        <p:nvPicPr>
          <p:cNvPr id="1026" name="Picture 2" descr="图片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4485" y="4812632"/>
            <a:ext cx="2997193" cy="156909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elm.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00785" y="4812632"/>
            <a:ext cx="3104114" cy="156909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martke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42641" y="4825547"/>
            <a:ext cx="2333098" cy="1556177"/>
          </a:xfrm>
          <a:prstGeom prst="rect">
            <a:avLst/>
          </a:prstGeom>
          <a:noFill/>
          <a:extLst>
            <a:ext uri="{909E8E84-426E-40DD-AFC4-6F175D3DCCD1}">
              <a14:hiddenFill xmlns:a14="http://schemas.microsoft.com/office/drawing/2010/main">
                <a:solidFill>
                  <a:srgbClr val="FFFFFF"/>
                </a:solidFill>
              </a14:hiddenFill>
            </a:ext>
          </a:extLst>
        </p:spPr>
      </p:pic>
      <p:sp>
        <p:nvSpPr>
          <p:cNvPr id="7" name="灯片编号占位符 6"/>
          <p:cNvSpPr>
            <a:spLocks noGrp="1"/>
          </p:cNvSpPr>
          <p:nvPr>
            <p:ph type="sldNum" sz="quarter" idx="10"/>
          </p:nvPr>
        </p:nvSpPr>
        <p:spPr/>
        <p:txBody>
          <a:bodyPr/>
          <a:lstStyle/>
          <a:p>
            <a:fld id="{BC277FD2-16D7-4FD4-A965-9BD1B8CDE694}" type="slidenum">
              <a:rPr lang="zh-CN" altLang="en-US" smtClean="0"/>
              <a:pPr/>
              <a:t>20</a:t>
            </a:fld>
            <a:endParaRPr lang="zh-CN" altLang="en-US"/>
          </a:p>
        </p:txBody>
      </p:sp>
    </p:spTree>
    <p:extLst>
      <p:ext uri="{BB962C8B-B14F-4D97-AF65-F5344CB8AC3E}">
        <p14:creationId xmlns:p14="http://schemas.microsoft.com/office/powerpoint/2010/main" val="3171256104"/>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899993" y="2128266"/>
            <a:ext cx="6243297" cy="1091647"/>
            <a:chOff x="3371406" y="2915075"/>
            <a:chExt cx="6243297" cy="1091647"/>
          </a:xfrm>
        </p:grpSpPr>
        <p:pic>
          <p:nvPicPr>
            <p:cNvPr id="17" name="image 30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04500" y="2995908"/>
              <a:ext cx="1259694" cy="1010814"/>
            </a:xfrm>
            <a:prstGeom prst="rect">
              <a:avLst/>
            </a:prstGeom>
          </p:spPr>
        </p:pic>
        <p:sp>
          <p:nvSpPr>
            <p:cNvPr id="18" name="Object 309"/>
            <p:cNvSpPr txBox="1"/>
            <p:nvPr/>
          </p:nvSpPr>
          <p:spPr>
            <a:xfrm>
              <a:off x="4451556" y="2915075"/>
              <a:ext cx="1757796" cy="1019620"/>
            </a:xfrm>
            <a:prstGeom prst="rect">
              <a:avLst/>
            </a:prstGeom>
          </p:spPr>
          <p:txBody>
            <a:bodyPr vert="horz" wrap="square" lIns="0" tIns="0" rIns="0" bIns="0" rtlCol="0" anchor="t" anchorCtr="0">
              <a:noAutofit/>
            </a:bodyPr>
            <a:lstStyle/>
            <a:p>
              <a:pPr algn="l">
                <a:lnSpc>
                  <a:spcPct val="100000"/>
                </a:lnSpc>
              </a:pPr>
              <a:r>
                <a:rPr lang="zh-CN" sz="7200" b="0" i="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a:t>
              </a:r>
              <a:r>
                <a:rPr lang="en-US" altLang="zh-CN"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r>
                <a:rPr lang="zh-CN" sz="7200" b="0" i="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19" name="组合 18">
              <a:extLst>
                <a:ext uri="{FF2B5EF4-FFF2-40B4-BE49-F238E27FC236}">
                  <a16:creationId xmlns:p14="http://schemas.microsoft.com/office/powerpoint/2010/main" xmlns:a16="http://schemas.microsoft.com/office/drawing/2014/main" xmlns:mc="http://schemas.openxmlformats.org/markup-compatibility/2006" xmlns:a14="http://schemas.microsoft.com/office/drawing/2010/main" xmlns="" id="{430885ED-CE6F-3C4D-9A65-0D89AFC7DE0D}"/>
                </a:ext>
              </a:extLst>
            </p:cNvPr>
            <p:cNvGrpSpPr/>
            <p:nvPr/>
          </p:nvGrpSpPr>
          <p:grpSpPr>
            <a:xfrm>
              <a:off x="3371406" y="3134095"/>
              <a:ext cx="736423" cy="789279"/>
              <a:chOff x="2958864" y="3228953"/>
              <a:chExt cx="605399" cy="648843"/>
            </a:xfrm>
          </p:grpSpPr>
          <p:pic>
            <p:nvPicPr>
              <p:cNvPr id="23" name="image 30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58864" y="3263877"/>
                <a:ext cx="64389" cy="439293"/>
              </a:xfrm>
              <a:prstGeom prst="rect">
                <a:avLst/>
              </a:prstGeom>
            </p:spPr>
          </p:pic>
          <p:pic>
            <p:nvPicPr>
              <p:cNvPr id="24" name="image 30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136674" y="3292453"/>
                <a:ext cx="64389" cy="585343"/>
              </a:xfrm>
              <a:prstGeom prst="rect">
                <a:avLst/>
              </a:prstGeom>
            </p:spPr>
          </p:pic>
          <p:pic>
            <p:nvPicPr>
              <p:cNvPr id="25" name="image 30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3322074" y="3228953"/>
                <a:ext cx="64389" cy="422275"/>
              </a:xfrm>
              <a:prstGeom prst="rect">
                <a:avLst/>
              </a:prstGeom>
            </p:spPr>
          </p:pic>
          <p:pic>
            <p:nvPicPr>
              <p:cNvPr id="26" name="image 30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3499874" y="3292453"/>
                <a:ext cx="64389" cy="358775"/>
              </a:xfrm>
              <a:prstGeom prst="rect">
                <a:avLst/>
              </a:prstGeom>
            </p:spPr>
          </p:pic>
        </p:grpSp>
        <p:pic>
          <p:nvPicPr>
            <p:cNvPr id="20" name="image 30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4844762" y="3253552"/>
              <a:ext cx="3789299" cy="665353"/>
            </a:xfrm>
            <a:prstGeom prst="rect">
              <a:avLst/>
            </a:prstGeom>
          </p:spPr>
        </p:pic>
        <p:sp>
          <p:nvSpPr>
            <p:cNvPr id="21" name="Object 3020"/>
            <p:cNvSpPr txBox="1"/>
            <p:nvPr/>
          </p:nvSpPr>
          <p:spPr>
            <a:xfrm>
              <a:off x="6082884" y="3105906"/>
              <a:ext cx="3531819" cy="647700"/>
            </a:xfrm>
            <a:prstGeom prst="rect">
              <a:avLst/>
            </a:prstGeom>
          </p:spPr>
          <p:txBody>
            <a:bodyPr vert="horz" wrap="square" lIns="0" tIns="0" rIns="0" bIns="0" rtlCol="0" anchor="t" anchorCtr="0">
              <a:noAutofit/>
            </a:bodyPr>
            <a:lstStyle/>
            <a:p>
              <a:r>
                <a:rPr lang="zh-CN" altLang="en-US" sz="440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行业政策</a:t>
              </a:r>
              <a:endParaRPr lang="zh-CN" altLang="en-US" sz="44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sp>
        <p:nvSpPr>
          <p:cNvPr id="27" name="文本框 26">
            <a:extLst>
              <a:ext uri="{FF2B5EF4-FFF2-40B4-BE49-F238E27FC236}">
                <a16:creationId xmlns:p14="http://schemas.microsoft.com/office/powerpoint/2010/main" xmlns:a16="http://schemas.microsoft.com/office/drawing/2014/main" xmlns:mc="http://schemas.openxmlformats.org/markup-compatibility/2006" xmlns:a14="http://schemas.microsoft.com/office/drawing/2010/main" xmlns="" id="{CA02D43A-EF3F-3540-97CC-6E19FC46013A}"/>
              </a:ext>
            </a:extLst>
          </p:cNvPr>
          <p:cNvSpPr txBox="1"/>
          <p:nvPr/>
        </p:nvSpPr>
        <p:spPr>
          <a:xfrm>
            <a:off x="3910520" y="3338717"/>
            <a:ext cx="7507758" cy="2031325"/>
          </a:xfrm>
          <a:prstGeom prst="rect">
            <a:avLst/>
          </a:prstGeom>
          <a:noFill/>
        </p:spPr>
        <p:txBody>
          <a:bodyPr wrap="square" rtlCol="0">
            <a:spAutoFit/>
          </a:bodyPr>
          <a:lstStyle/>
          <a:p>
            <a:pPr marL="457200" indent="-457200" defTabSz="770436">
              <a:lnSpc>
                <a:spcPct val="150000"/>
              </a:lnSpc>
              <a:buFont typeface="+mj-lt"/>
              <a:buAutoNum type="arabicPeriod"/>
            </a:pPr>
            <a:r>
              <a:rPr lang="zh-CN" altLang="en-US"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国</a:t>
            </a:r>
            <a:r>
              <a:rPr lang="zh-CN" altLang="en-US"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家政策</a:t>
            </a:r>
            <a:endParaRPr lang="en-US" altLang="zh-CN"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712788" lvl="1" indent="-255588" defTabSz="770436">
              <a:lnSpc>
                <a:spcPct val="150000"/>
              </a:lnSpc>
              <a:buFont typeface="Arial" panose="020B0604020202020204" pitchFamily="34" charset="0"/>
              <a:buChar char="•"/>
            </a:pPr>
            <a:r>
              <a:rPr lang="zh-CN" altLang="en-US"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工信部发布</a:t>
            </a:r>
            <a:r>
              <a:rPr lang="en-US" altLang="zh-CN"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年汽车标准化工作</a:t>
            </a:r>
            <a:r>
              <a:rPr lang="zh-CN" altLang="en-US" sz="160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要点</a:t>
            </a:r>
          </a:p>
          <a:p>
            <a:pPr marL="457200" indent="-457200" defTabSz="770436">
              <a:lnSpc>
                <a:spcPct val="150000"/>
              </a:lnSpc>
              <a:buFont typeface="+mj-lt"/>
              <a:buAutoNum type="arabicPeriod"/>
            </a:pPr>
            <a:r>
              <a:rPr lang="zh-CN" altLang="en-US" spc="120" dirty="0" smtClean="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地方政策</a:t>
            </a:r>
            <a:endParaRPr lang="en-US" altLang="zh-CN" spc="120" dirty="0" smtClean="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712788" lvl="1" indent="-255588" defTabSz="770436">
              <a:lnSpc>
                <a:spcPct val="150000"/>
              </a:lnSpc>
              <a:buFont typeface="Arial" panose="020B0604020202020204" pitchFamily="34" charset="0"/>
              <a:buChar char="•"/>
            </a:pPr>
            <a:r>
              <a:rPr lang="zh-CN" altLang="en-US" sz="16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四川</a:t>
            </a:r>
            <a:r>
              <a:rPr lang="en-US" altLang="zh-CN" sz="16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6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晋中</a:t>
            </a:r>
            <a:r>
              <a:rPr lang="en-US" altLang="zh-CN" sz="16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6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广州 相关政策</a:t>
            </a:r>
          </a:p>
          <a:p>
            <a:pPr marL="712788" lvl="1" indent="-255588" defTabSz="770436">
              <a:lnSpc>
                <a:spcPct val="150000"/>
              </a:lnSpc>
              <a:buFont typeface="Arial" panose="020B0604020202020204" pitchFamily="34" charset="0"/>
              <a:buChar char="•"/>
            </a:pPr>
            <a:r>
              <a:rPr lang="zh-CN" altLang="en-US" sz="16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杭州</a:t>
            </a:r>
            <a:r>
              <a:rPr lang="en-US" altLang="zh-CN" sz="16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6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四川</a:t>
            </a:r>
            <a:r>
              <a:rPr lang="en-US" altLang="zh-CN" sz="16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6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上海 相关政策</a:t>
            </a:r>
          </a:p>
        </p:txBody>
      </p:sp>
      <p:sp>
        <p:nvSpPr>
          <p:cNvPr id="3" name="灯片编号占位符 2"/>
          <p:cNvSpPr>
            <a:spLocks noGrp="1"/>
          </p:cNvSpPr>
          <p:nvPr>
            <p:ph type="sldNum" sz="quarter" idx="10"/>
          </p:nvPr>
        </p:nvSpPr>
        <p:spPr/>
        <p:txBody>
          <a:bodyPr/>
          <a:lstStyle/>
          <a:p>
            <a:fld id="{BC277FD2-16D7-4FD4-A965-9BD1B8CDE694}" type="slidenum">
              <a:rPr lang="zh-CN" altLang="en-US" smtClean="0"/>
              <a:pPr/>
              <a:t>21</a:t>
            </a:fld>
            <a:endParaRPr lang="zh-CN" altLang="en-US"/>
          </a:p>
        </p:txBody>
      </p:sp>
    </p:spTree>
    <p:extLst>
      <p:ext uri="{BB962C8B-B14F-4D97-AF65-F5344CB8AC3E}">
        <p14:creationId xmlns:p14="http://schemas.microsoft.com/office/powerpoint/2010/main" val="3843607226"/>
      </p:ext>
    </p:extLst>
  </p:cSld>
  <p:clrMapOvr>
    <a:masterClrMapping/>
  </p:clrMapOvr>
  <mc:AlternateContent xmlns:mc="http://schemas.openxmlformats.org/markup-compatibility/2006" xmlns:p14="http://schemas.microsoft.com/office/powerpoint/2010/main">
    <mc:Choice Requires="p14">
      <p:transition spd="slow" p14:dur="2000"/>
    </mc:Choice>
    <mc:Fallback xmlns:a16="http://schemas.microsoft.com/office/drawing/2014/main" xmlns:a14="http://schemas.microsoft.com/office/drawing/2010/main"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572692" y="3212756"/>
            <a:ext cx="5254184" cy="3253946"/>
          </a:xfrm>
          <a:prstGeom prst="roundRect">
            <a:avLst>
              <a:gd name="adj" fmla="val 1057"/>
            </a:avLst>
          </a:prstGeom>
          <a:solidFill>
            <a:schemeClr val="bg1"/>
          </a:solidFill>
          <a:ln>
            <a:noFill/>
          </a:ln>
        </p:spPr>
        <p:txBody>
          <a:bodyPr wrap="square" rtlCol="0">
            <a:noAutofit/>
          </a:bodyPr>
          <a:lstStyle/>
          <a:p>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41" name="文本框 340"/>
          <p:cNvSpPr txBox="1"/>
          <p:nvPr/>
        </p:nvSpPr>
        <p:spPr>
          <a:xfrm>
            <a:off x="385411" y="2098815"/>
            <a:ext cx="5867519" cy="4199945"/>
          </a:xfrm>
          <a:prstGeom prst="roundRect">
            <a:avLst>
              <a:gd name="adj" fmla="val 1057"/>
            </a:avLst>
          </a:prstGeom>
          <a:solidFill>
            <a:schemeClr val="bg1"/>
          </a:solidFill>
          <a:ln>
            <a:noFill/>
          </a:ln>
        </p:spPr>
        <p:txBody>
          <a:bodyPr wrap="square" rtlCol="0">
            <a:noAutofit/>
          </a:bodyPr>
          <a:lstStyle/>
          <a:p>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54" name="内容占位符 1"/>
          <p:cNvSpPr txBox="1">
            <a:spLocks/>
          </p:cNvSpPr>
          <p:nvPr/>
        </p:nvSpPr>
        <p:spPr>
          <a:xfrm>
            <a:off x="22787" y="6611911"/>
            <a:ext cx="11426263" cy="230187"/>
          </a:xfrm>
          <a:prstGeom prst="rect">
            <a:avLst/>
          </a:prstGeom>
        </p:spPr>
        <p:txBody>
          <a:bodyPr anchor="b"/>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zh-CN" altLang="en-US" sz="9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信息来源：</a:t>
            </a:r>
            <a:r>
              <a:rPr lang="en-US" altLang="zh-CN" sz="9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https://</a:t>
            </a:r>
            <a:r>
              <a:rPr lang="en-US" altLang="zh-CN" sz="9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www.miit.gov.cn/jgsj/zbys/gzdt/art/2025/art_b82ccf5eb9d54eb8896d590c712f8cf6.html</a:t>
            </a:r>
            <a:r>
              <a:rPr lang="zh-CN" altLang="en-US" sz="9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9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https</a:t>
            </a:r>
            <a:r>
              <a:rPr lang="en-US" altLang="zh-CN" sz="9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://www.miit.gov.cn/jgsj/zbys/qcgy/art/2025/art_7148fc8feb2f489a81f6bd26d0751210.html</a:t>
            </a:r>
          </a:p>
        </p:txBody>
      </p:sp>
      <p:sp>
        <p:nvSpPr>
          <p:cNvPr id="55" name="内容占位符 2"/>
          <p:cNvSpPr txBox="1">
            <a:spLocks/>
          </p:cNvSpPr>
          <p:nvPr/>
        </p:nvSpPr>
        <p:spPr>
          <a:xfrm>
            <a:off x="27032" y="794195"/>
            <a:ext cx="11799843" cy="743840"/>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28</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日，工信部按照</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国家标准化发展纲要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年工业和信息化标准工作要点</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等文件要求</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，制定并发布</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年汽车标准化工作要点</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以下简称</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工作要点</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，共包括五方面</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条内容。</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工作要点</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提及了新能源汽车电池安全、自动驾驶技术通用技术和汽车芯片发展等内容。</a:t>
            </a:r>
            <a:endPar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7" name="标题 1"/>
          <p:cNvSpPr txBox="1">
            <a:spLocks/>
          </p:cNvSpPr>
          <p:nvPr/>
        </p:nvSpPr>
        <p:spPr>
          <a:xfrm>
            <a:off x="-1" y="258763"/>
            <a:ext cx="11273051" cy="5746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0" fontAlgn="auto" hangingPunct="0">
              <a:lnSpc>
                <a:spcPct val="100000"/>
              </a:lnSpc>
              <a:spcAft>
                <a:spcPts val="0"/>
              </a:spcAft>
            </a:pPr>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工信</a:t>
            </a:r>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部发布</a:t>
            </a:r>
            <a:r>
              <a:rPr lang="en-US" altLang="zh-CN"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年汽车标准化工作</a:t>
            </a:r>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要点</a:t>
            </a:r>
            <a:r>
              <a:rPr lang="en-US" altLang="zh-CN"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a:t>
            </a:r>
            <a:endPar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4" name="矩形 13"/>
          <p:cNvSpPr/>
          <p:nvPr/>
        </p:nvSpPr>
        <p:spPr>
          <a:xfrm>
            <a:off x="6572692" y="2385633"/>
            <a:ext cx="5185785" cy="857414"/>
          </a:xfrm>
          <a:prstGeom prst="rect">
            <a:avLst/>
          </a:prstGeom>
        </p:spPr>
        <p:txBody>
          <a:bodyPr wrap="square">
            <a:spAutoFit/>
          </a:bodyPr>
          <a:lstStyle/>
          <a:p>
            <a:pPr indent="457200" hangingPunct="1">
              <a:lnSpc>
                <a:spcPct val="112500"/>
              </a:lnSpc>
            </a:pP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此前，工信</a:t>
            </a:r>
            <a:r>
              <a:rPr lang="zh-CN" altLang="en-US" sz="110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部已发布</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了强制性国家标准</a:t>
            </a:r>
            <a:r>
              <a:rPr lang="en-US" altLang="zh-CN"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电动汽车用动力蓄电池安全要求</a:t>
            </a:r>
            <a:r>
              <a:rPr lang="en-US" altLang="zh-CN"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GB38031-2025</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），预计将于</a:t>
            </a:r>
            <a:r>
              <a:rPr lang="en-US" altLang="zh-CN"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2026</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日正式实施。新标准包含了</a:t>
            </a:r>
            <a:r>
              <a:rPr lang="en-US" altLang="zh-CN"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项单体测试和</a:t>
            </a:r>
            <a:r>
              <a:rPr lang="en-US" altLang="zh-CN"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17</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项电池包或系统测试项目，其中，快充循环后安全、热扩散以及底部撞击这</a:t>
            </a:r>
            <a:r>
              <a:rPr lang="en-US" altLang="zh-CN"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项为新增或重要修订</a:t>
            </a:r>
            <a:r>
              <a:rPr lang="zh-CN" altLang="en-US" sz="110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项目。</a:t>
            </a:r>
            <a:endParaRPr lang="en-US" altLang="zh-CN" sz="110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5" name="文本框 14"/>
          <p:cNvSpPr txBox="1"/>
          <p:nvPr/>
        </p:nvSpPr>
        <p:spPr>
          <a:xfrm>
            <a:off x="1615524" y="1650843"/>
            <a:ext cx="3407292" cy="374571"/>
          </a:xfrm>
          <a:prstGeom prst="roundRect">
            <a:avLst/>
          </a:prstGeom>
          <a:noFill/>
          <a:ln>
            <a:noFill/>
          </a:ln>
        </p:spPr>
        <p:txBody>
          <a:bodyPr wrap="square" rtlCol="0">
            <a:spAutoFit/>
          </a:bodyPr>
          <a:lstStyle/>
          <a:p>
            <a:pPr algn="ctr"/>
            <a:r>
              <a:rPr lang="en-US" altLang="zh-CN" sz="16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6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年汽车标准化五方面</a:t>
            </a:r>
            <a:r>
              <a:rPr lang="en-US" altLang="zh-CN" sz="16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a:t>
            </a:r>
            <a:r>
              <a:rPr lang="zh-CN" altLang="en-US" sz="16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条内容</a:t>
            </a:r>
            <a:endParaRPr lang="zh-CN" altLang="en-US" sz="16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43" name="文本框 342"/>
          <p:cNvSpPr txBox="1"/>
          <p:nvPr/>
        </p:nvSpPr>
        <p:spPr>
          <a:xfrm>
            <a:off x="6572692" y="1953936"/>
            <a:ext cx="5148000" cy="597621"/>
          </a:xfrm>
          <a:prstGeom prst="rect">
            <a:avLst/>
          </a:prstGeom>
          <a:noFill/>
        </p:spPr>
        <p:txBody>
          <a:bodyPr wrap="square" numCol="1" rtlCol="0">
            <a:noAutofit/>
          </a:bodyPr>
          <a:lstStyle>
            <a:defPPr>
              <a:defRPr lang="zh-CN"/>
            </a:defPPr>
            <a:lvl1pPr marL="171450" indent="-171450">
              <a:lnSpc>
                <a:spcPct val="120000"/>
              </a:lnSpc>
              <a:buFont typeface="Arial" panose="020B0604020202020204" pitchFamily="34" charset="0"/>
              <a:buChar char="•"/>
              <a:defRPr sz="1200">
                <a:latin typeface="Open Sans" panose="020B0606030504020204" pitchFamily="34" charset="0"/>
                <a:ea typeface="思源宋体 CN" panose="02020400000000000000" pitchFamily="18" charset="-122"/>
              </a:defRPr>
            </a:lvl1pPr>
          </a:lstStyle>
          <a:p>
            <a:pPr>
              <a:buFont typeface="Wingdings" panose="05000000000000000000" pitchFamily="2" charset="2"/>
              <a:buChar char="Ø"/>
            </a:pP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工作要点</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提出，推动电动汽车远程服务与管理等标准发布及动力电池安全要求标准实施</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，不断</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优化动力电池性能</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要求</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持续</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提升电动汽车安全水平。</a:t>
            </a:r>
            <a:endParaRPr lang="en-US" altLang="zh-CN" sz="1050" dirty="0">
              <a:solidFill>
                <a:srgbClr val="0070C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4068236280"/>
              </p:ext>
            </p:extLst>
          </p:nvPr>
        </p:nvGraphicFramePr>
        <p:xfrm>
          <a:off x="498240" y="2233651"/>
          <a:ext cx="5641860" cy="4032156"/>
        </p:xfrm>
        <a:graphic>
          <a:graphicData uri="http://schemas.openxmlformats.org/drawingml/2006/table">
            <a:tbl>
              <a:tblPr>
                <a:tableStyleId>{5C22544A-7EE6-4342-B048-85BDC9FD1C3A}</a:tableStyleId>
              </a:tblPr>
              <a:tblGrid>
                <a:gridCol w="2820930"/>
                <a:gridCol w="2820930"/>
              </a:tblGrid>
              <a:tr h="1470597">
                <a:tc>
                  <a:txBody>
                    <a:bodyPr/>
                    <a:lstStyle/>
                    <a:p>
                      <a:pPr>
                        <a:lnSpc>
                          <a:spcPct val="150000"/>
                        </a:lnSpc>
                      </a:pPr>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（一）着眼全局，构建标准体系“四梁八柱”</a:t>
                      </a:r>
                      <a:endPar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强化汽车标准体系顶层设计</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优化完善重点标准体系建设</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前瞻布局前沿领域标准研究</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加快推进标准国际化战略</a:t>
                      </a:r>
                      <a:endParaRPr lang="zh-CN" altLang="en-US" sz="10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oFill/>
                  </a:tcPr>
                </a:tc>
                <a:tc>
                  <a:txBody>
                    <a:bodyPr/>
                    <a:lstStyle/>
                    <a:p>
                      <a:pPr marL="0" indent="0">
                        <a:lnSpc>
                          <a:spcPct val="150000"/>
                        </a:lnSpc>
                        <a:buFont typeface="+mj-lt"/>
                        <a:buNone/>
                      </a:pPr>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（四）内外接轨，拓展标准国际“合作空间”</a:t>
                      </a:r>
                      <a:endPar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13"/>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稳步扩大标准制度型开放</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13"/>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深化汽车技术法规制定协调</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13"/>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全面参与国际技术标准制定</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13"/>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巩固扩大全球伙伴关系</a:t>
                      </a:r>
                      <a:endParaRPr lang="zh-CN" altLang="en-US" sz="10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oFill/>
                  </a:tcPr>
                </a:tc>
              </a:tr>
              <a:tr h="1517961">
                <a:tc>
                  <a:txBody>
                    <a:bodyPr/>
                    <a:lstStyle/>
                    <a:p>
                      <a:pPr>
                        <a:lnSpc>
                          <a:spcPct val="150000"/>
                        </a:lnSpc>
                      </a:pPr>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（二）紧跟前沿，绘就新兴领域“标准蓝图”</a:t>
                      </a:r>
                      <a:endPar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5"/>
                      </a:pPr>
                      <a:r>
                        <a:rPr lang="zh-CN" altLang="en-US"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提高新能源汽车安全水平</a:t>
                      </a:r>
                      <a:endParaRPr lang="en-US" altLang="zh-CN"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5"/>
                      </a:pPr>
                      <a:r>
                        <a:rPr lang="zh-CN" altLang="en-US"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强化智能网联汽车标准供给</a:t>
                      </a:r>
                      <a:endParaRPr lang="en-US" altLang="zh-CN"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5"/>
                      </a:pPr>
                      <a:r>
                        <a:rPr lang="zh-CN" altLang="en-US"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加快汽车芯片标准制修订</a:t>
                      </a:r>
                      <a:endParaRPr lang="en-US" altLang="zh-CN"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5"/>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推进汽车电子标准研究</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5"/>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加强汽车绿色低碳标准研制</a:t>
                      </a:r>
                      <a:endParaRPr lang="zh-CN" altLang="en-US" sz="10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oFill/>
                  </a:tcPr>
                </a:tc>
                <a:tc rowSpan="2">
                  <a:txBody>
                    <a:bodyPr/>
                    <a:lstStyle/>
                    <a:p>
                      <a:pPr marL="0" indent="0">
                        <a:lnSpc>
                          <a:spcPct val="150000"/>
                        </a:lnSpc>
                        <a:buFont typeface="+mj-lt"/>
                        <a:buNone/>
                      </a:pPr>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（五）守正创新，提升汽车标准“治理效能”</a:t>
                      </a:r>
                      <a:endPar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17"/>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积极对接国家战略需求</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17"/>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加强标准与技术创新互动</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17"/>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推动组织建设升级焕新</a:t>
                      </a:r>
                    </a:p>
                    <a:p>
                      <a:pPr marL="228600" indent="-228600">
                        <a:lnSpc>
                          <a:spcPct val="150000"/>
                        </a:lnSpc>
                        <a:buFont typeface="+mj-lt"/>
                        <a:buAutoNum type="arabicPeriod" startAt="17"/>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提升汽车标准管理质效</a:t>
                      </a:r>
                    </a:p>
                    <a:p>
                      <a:pPr marL="228600" indent="-228600">
                        <a:lnSpc>
                          <a:spcPct val="150000"/>
                        </a:lnSpc>
                        <a:buFont typeface="+mj-lt"/>
                        <a:buAutoNum type="arabicPeriod" startAt="17"/>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强化汽车标准宣传推广</a:t>
                      </a:r>
                    </a:p>
                    <a:p>
                      <a:pPr marL="228600" indent="-228600">
                        <a:lnSpc>
                          <a:spcPct val="150000"/>
                        </a:lnSpc>
                        <a:buFont typeface="+mj-lt"/>
                        <a:buAutoNum type="arabicPeriod" startAt="17"/>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深化汽车标准协同联动</a:t>
                      </a:r>
                    </a:p>
                    <a:p>
                      <a:pPr marL="228600" indent="-228600">
                        <a:lnSpc>
                          <a:spcPct val="150000"/>
                        </a:lnSpc>
                        <a:buFont typeface="+mj-lt"/>
                        <a:buAutoNum type="arabicPeriod" startAt="17"/>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加强标准化人才培养</a:t>
                      </a:r>
                    </a:p>
                  </a:txBody>
                  <a:tcPr>
                    <a:noFill/>
                  </a:tcPr>
                </a:tc>
              </a:tr>
              <a:tr h="1043598">
                <a:tc>
                  <a:txBody>
                    <a:bodyPr/>
                    <a:lstStyle/>
                    <a:p>
                      <a:pPr>
                        <a:lnSpc>
                          <a:spcPct val="150000"/>
                        </a:lnSpc>
                      </a:pPr>
                      <a:r>
                        <a:rPr lang="zh-CN" altLang="en-US"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（三）助力转型，注入传统产业“升级动能”</a:t>
                      </a:r>
                      <a:endParaRPr lang="en-US" altLang="zh-CN" sz="105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10"/>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强化汽车安全标准底线支撑</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10"/>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夯实汽车通用标准基础支撑</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a:lnSpc>
                          <a:spcPct val="150000"/>
                        </a:lnSpc>
                        <a:buFont typeface="+mj-lt"/>
                        <a:buAutoNum type="arabicPeriod" startAt="10"/>
                      </a:pPr>
                      <a:r>
                        <a:rPr lang="zh-CN" altLang="en-US"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深入开展用户体验标准化研究</a:t>
                      </a:r>
                      <a:endParaRPr lang="en-US" altLang="zh-CN" sz="10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oFill/>
                  </a:tcPr>
                </a:tc>
                <a:tc vMerge="1">
                  <a:txBody>
                    <a:bodyPr/>
                    <a:lstStyle/>
                    <a:p>
                      <a:endParaRPr lang="zh-CN" altLang="en-US" sz="1000" baseline="0" dirty="0">
                        <a:latin typeface="Open Sans" panose="020B0606030504020204" pitchFamily="34" charset="0"/>
                        <a:ea typeface="思源宋体 CN" panose="02020400000000000000" pitchFamily="18" charset="-122"/>
                      </a:endParaRPr>
                    </a:p>
                  </a:txBody>
                  <a:tcPr/>
                </a:tc>
              </a:tr>
            </a:tbl>
          </a:graphicData>
        </a:graphic>
      </p:graphicFrame>
      <p:sp>
        <p:nvSpPr>
          <p:cNvPr id="22" name="文本框 21"/>
          <p:cNvSpPr txBox="1"/>
          <p:nvPr/>
        </p:nvSpPr>
        <p:spPr>
          <a:xfrm>
            <a:off x="7443046" y="1609652"/>
            <a:ext cx="3407292" cy="374571"/>
          </a:xfrm>
          <a:prstGeom prst="roundRect">
            <a:avLst/>
          </a:prstGeom>
          <a:noFill/>
          <a:ln>
            <a:noFill/>
          </a:ln>
        </p:spPr>
        <p:txBody>
          <a:bodyPr wrap="square" rtlCol="0">
            <a:spAutoFit/>
          </a:bodyPr>
          <a:lstStyle/>
          <a:p>
            <a:pPr algn="ctr"/>
            <a:r>
              <a:rPr lang="zh-CN" altLang="en-US" sz="1600" dirty="0" smtClean="0">
                <a:solidFill>
                  <a:srgbClr val="0000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推动动力</a:t>
            </a:r>
            <a:r>
              <a:rPr lang="zh-CN" altLang="en-US" sz="1600" dirty="0">
                <a:solidFill>
                  <a:srgbClr val="0000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电池安全要求标准实施</a:t>
            </a:r>
          </a:p>
        </p:txBody>
      </p:sp>
      <p:graphicFrame>
        <p:nvGraphicFramePr>
          <p:cNvPr id="3" name="表格 2"/>
          <p:cNvGraphicFramePr>
            <a:graphicFrameLocks noGrp="1"/>
          </p:cNvGraphicFramePr>
          <p:nvPr>
            <p:extLst>
              <p:ext uri="{D42A27DB-BD31-4B8C-83A1-F6EECF244321}">
                <p14:modId xmlns:p14="http://schemas.microsoft.com/office/powerpoint/2010/main" val="4255779292"/>
              </p:ext>
            </p:extLst>
          </p:nvPr>
        </p:nvGraphicFramePr>
        <p:xfrm>
          <a:off x="6701853" y="3313236"/>
          <a:ext cx="5018838" cy="1392120"/>
        </p:xfrm>
        <a:graphic>
          <a:graphicData uri="http://schemas.openxmlformats.org/drawingml/2006/table">
            <a:tbl>
              <a:tblPr firstRow="1" bandRow="1">
                <a:tableStyleId>{7DF18680-E054-41AD-8BC1-D1AEF772440D}</a:tableStyleId>
              </a:tblPr>
              <a:tblGrid>
                <a:gridCol w="735267"/>
                <a:gridCol w="1864985"/>
                <a:gridCol w="2418586"/>
              </a:tblGrid>
              <a:tr h="161367">
                <a:tc gridSpan="3">
                  <a:txBody>
                    <a:bodyPr/>
                    <a:lstStyle/>
                    <a:p>
                      <a:pPr algn="l"/>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 </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修订热扩散测试</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hMerge="1">
                  <a:txBody>
                    <a:bodyPr/>
                    <a:lstStyle/>
                    <a:p>
                      <a:endParaRPr lang="zh-CN" altLang="en-US"/>
                    </a:p>
                  </a:txBody>
                  <a:tcPr/>
                </a:tc>
                <a:tc hMerge="1">
                  <a:txBody>
                    <a:bodyPr/>
                    <a:lstStyle/>
                    <a:p>
                      <a:endParaRPr lang="zh-CN" altLang="en-US"/>
                    </a:p>
                  </a:txBody>
                  <a:tcPr/>
                </a:tc>
              </a:tr>
              <a:tr h="161367">
                <a:tc>
                  <a:txBody>
                    <a:bodyPr/>
                    <a:lstStyle/>
                    <a:p>
                      <a:pPr algn="ct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en-US" altLang="zh-CN" sz="900" b="1" baseline="0" dirty="0" smtClean="0">
                          <a:solidFill>
                            <a:srgbClr val="3535FC"/>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2020</a:t>
                      </a:r>
                      <a:r>
                        <a:rPr lang="zh-CN" altLang="en-US" sz="900" b="1" baseline="0" dirty="0" smtClean="0">
                          <a:solidFill>
                            <a:srgbClr val="3535FC"/>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版</a:t>
                      </a:r>
                      <a:endParaRPr lang="zh-CN" altLang="en-US" sz="900" b="1" baseline="0" dirty="0">
                        <a:solidFill>
                          <a:srgbClr val="3535FC"/>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ctr"/>
                      <a:r>
                        <a:rPr lang="en-US" altLang="zh-CN" sz="900" b="1" baseline="0" dirty="0" smtClean="0">
                          <a:solidFill>
                            <a:srgbClr val="3535FC"/>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900" b="1" baseline="0" dirty="0" smtClean="0">
                          <a:solidFill>
                            <a:srgbClr val="3535FC"/>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版</a:t>
                      </a:r>
                      <a:endParaRPr lang="zh-CN" altLang="en-US" sz="900" b="1" baseline="0" dirty="0">
                        <a:solidFill>
                          <a:srgbClr val="3535FC"/>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r h="161367">
                <a:tc>
                  <a:txBody>
                    <a:bodyPr/>
                    <a:lstStyle/>
                    <a:p>
                      <a:pPr algn="ct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考察点</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gridSpan="2">
                  <a:txBody>
                    <a:bodyPr/>
                    <a:lstStyle/>
                    <a:p>
                      <a:pPr algn="ct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电池单体内短路导致热失控后的安全防护能力</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hMerge="1">
                  <a:txBody>
                    <a:bodyPr/>
                    <a:lstStyle/>
                    <a:p>
                      <a:endParaRPr lang="zh-CN" altLang="en-US"/>
                    </a:p>
                  </a:txBody>
                  <a:tcPr/>
                </a:tc>
              </a:tr>
              <a:tr h="161367">
                <a:tc rowSpan="2">
                  <a:txBody>
                    <a:bodyPr/>
                    <a:lstStyle/>
                    <a:p>
                      <a:pPr algn="ct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测试方法</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l"/>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触发方法推荐外部加热、针刺</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触发方法推荐外部加热、针刺、</a:t>
                      </a:r>
                      <a:r>
                        <a:rPr lang="zh-CN" altLang="en-US" sz="900" b="1"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内部加热</a:t>
                      </a:r>
                    </a:p>
                  </a:txBody>
                  <a:tcPr marL="36000" marR="36000" marT="36000" marB="36000" anchor="ctr"/>
                </a:tc>
              </a:tr>
              <a:tr h="161367">
                <a:tc vMerge="1">
                  <a:txBody>
                    <a:bodyPr/>
                    <a:lstStyle/>
                    <a:p>
                      <a:pPr algn="ctr"/>
                      <a:endParaRPr lang="zh-CN" altLang="en-US" sz="1000" baseline="0" dirty="0">
                        <a:latin typeface="Open Sans" panose="020B0606030504020204" pitchFamily="34" charset="0"/>
                        <a:ea typeface="思源宋体 CN SemiBold" panose="02020600000000000000" pitchFamily="18" charset="-122"/>
                      </a:endParaRPr>
                    </a:p>
                  </a:txBody>
                  <a:tcPr anchor="ctr"/>
                </a:tc>
                <a:tc gridSpan="2">
                  <a:txBody>
                    <a:bodyPr/>
                    <a:lstStyle/>
                    <a:p>
                      <a:pPr algn="l"/>
                      <a:r>
                        <a:rPr lang="zh-CN" altLang="en-US"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进一步明确待测电池温度要求、上下电状态、观察时间、整车测试条件</a:t>
                      </a:r>
                      <a:endParaRPr lang="zh-CN" altLang="en-US" sz="900" baseline="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hMerge="1">
                  <a:txBody>
                    <a:bodyPr/>
                    <a:lstStyle/>
                    <a:p>
                      <a:pPr algn="l"/>
                      <a:endParaRPr lang="zh-CN" altLang="en-US" dirty="0"/>
                    </a:p>
                  </a:txBody>
                  <a:tcPr anchor="ctr"/>
                </a:tc>
              </a:tr>
              <a:tr h="267185">
                <a:tc>
                  <a:txBody>
                    <a:bodyPr/>
                    <a:lstStyle/>
                    <a:p>
                      <a:pPr algn="ct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技术要求</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l"/>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着火、爆炸前</a:t>
                      </a:r>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分钟提供热事件报警信号</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l"/>
                      <a:r>
                        <a:rPr lang="zh-CN" altLang="en-US"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不起火、不爆炸（仍需报警），烟气不对乘员造成伤害</a:t>
                      </a:r>
                      <a:endParaRPr lang="zh-CN" altLang="en-US" sz="90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bl>
          </a:graphicData>
        </a:graphic>
      </p:graphicFrame>
      <p:graphicFrame>
        <p:nvGraphicFramePr>
          <p:cNvPr id="26" name="表格 25"/>
          <p:cNvGraphicFramePr>
            <a:graphicFrameLocks noGrp="1"/>
          </p:cNvGraphicFramePr>
          <p:nvPr>
            <p:extLst>
              <p:ext uri="{D42A27DB-BD31-4B8C-83A1-F6EECF244321}">
                <p14:modId xmlns:p14="http://schemas.microsoft.com/office/powerpoint/2010/main" val="1189983781"/>
              </p:ext>
            </p:extLst>
          </p:nvPr>
        </p:nvGraphicFramePr>
        <p:xfrm>
          <a:off x="6701853" y="4703231"/>
          <a:ext cx="5018838" cy="836640"/>
        </p:xfrm>
        <a:graphic>
          <a:graphicData uri="http://schemas.openxmlformats.org/drawingml/2006/table">
            <a:tbl>
              <a:tblPr firstRow="1" bandRow="1">
                <a:tableStyleId>{7DF18680-E054-41AD-8BC1-D1AEF772440D}</a:tableStyleId>
              </a:tblPr>
              <a:tblGrid>
                <a:gridCol w="747458"/>
                <a:gridCol w="4271380"/>
              </a:tblGrid>
              <a:tr h="205993">
                <a:tc gridSpan="2">
                  <a:txBody>
                    <a:bodyPr/>
                    <a:lstStyle/>
                    <a:p>
                      <a:pPr algn="l"/>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 </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新增底部撞击测试</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hMerge="1">
                  <a:txBody>
                    <a:bodyPr/>
                    <a:lstStyle/>
                    <a:p>
                      <a:endParaRPr lang="zh-CN" altLang="en-US"/>
                    </a:p>
                  </a:txBody>
                  <a:tcPr/>
                </a:tc>
              </a:tr>
              <a:tr h="205993">
                <a:tc>
                  <a:txBody>
                    <a:bodyPr/>
                    <a:lstStyle/>
                    <a:p>
                      <a:pPr algn="ct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考察点</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l"/>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考查电池底部受到撞击后的防护能力</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r h="205993">
                <a:tc>
                  <a:txBody>
                    <a:bodyPr/>
                    <a:lstStyle/>
                    <a:p>
                      <a:pPr algn="ct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测试方法</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l"/>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30mm</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直径撞击头，</a:t>
                      </a:r>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150J</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能量，撞击</a:t>
                      </a:r>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次</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r h="205993">
                <a:tc>
                  <a:txBody>
                    <a:bodyPr/>
                    <a:lstStyle/>
                    <a:p>
                      <a:pPr algn="ct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技术要求</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l"/>
                      <a:r>
                        <a:rPr lang="zh-CN" altLang="en-US"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无泄漏、外壳破裂、起火或爆炸现象，且满足绝缘电阻要求</a:t>
                      </a:r>
                      <a:endParaRPr lang="zh-CN" altLang="en-US" sz="900" baseline="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bl>
          </a:graphicData>
        </a:graphic>
      </p:graphicFrame>
      <p:graphicFrame>
        <p:nvGraphicFramePr>
          <p:cNvPr id="28" name="表格 27"/>
          <p:cNvGraphicFramePr>
            <a:graphicFrameLocks noGrp="1"/>
          </p:cNvGraphicFramePr>
          <p:nvPr>
            <p:extLst>
              <p:ext uri="{D42A27DB-BD31-4B8C-83A1-F6EECF244321}">
                <p14:modId xmlns:p14="http://schemas.microsoft.com/office/powerpoint/2010/main" val="2568593302"/>
              </p:ext>
            </p:extLst>
          </p:nvPr>
        </p:nvGraphicFramePr>
        <p:xfrm>
          <a:off x="6701853" y="5539871"/>
          <a:ext cx="5018838" cy="836640"/>
        </p:xfrm>
        <a:graphic>
          <a:graphicData uri="http://schemas.openxmlformats.org/drawingml/2006/table">
            <a:tbl>
              <a:tblPr firstRow="1" bandRow="1">
                <a:tableStyleId>{7DF18680-E054-41AD-8BC1-D1AEF772440D}</a:tableStyleId>
              </a:tblPr>
              <a:tblGrid>
                <a:gridCol w="747458"/>
                <a:gridCol w="4271380"/>
              </a:tblGrid>
              <a:tr h="135822">
                <a:tc gridSpan="2">
                  <a:txBody>
                    <a:bodyPr/>
                    <a:lstStyle/>
                    <a:p>
                      <a:pPr algn="l"/>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 </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新增快充循环后安全测试</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hMerge="1">
                  <a:txBody>
                    <a:bodyPr/>
                    <a:lstStyle/>
                    <a:p>
                      <a:endParaRPr lang="zh-CN" altLang="en-US"/>
                    </a:p>
                  </a:txBody>
                  <a:tcPr/>
                </a:tc>
              </a:tr>
              <a:tr h="135822">
                <a:tc>
                  <a:txBody>
                    <a:bodyPr/>
                    <a:lstStyle/>
                    <a:p>
                      <a:pPr algn="ct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考察点</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l"/>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考查动力电池在长期快充循环后的安全性</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r h="135822">
                <a:tc>
                  <a:txBody>
                    <a:bodyPr/>
                    <a:lstStyle/>
                    <a:p>
                      <a:pPr algn="ct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测试方法</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l"/>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 SOC</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充电至</a:t>
                      </a:r>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80% SOC</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时，总充电时间不超过</a:t>
                      </a:r>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15min</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的电池单体</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r h="135822">
                <a:tc>
                  <a:txBody>
                    <a:bodyPr/>
                    <a:lstStyle/>
                    <a:p>
                      <a:pPr algn="ct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技术要求</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c>
                  <a:txBody>
                    <a:bodyPr/>
                    <a:lstStyle/>
                    <a:p>
                      <a:pPr algn="l"/>
                      <a:r>
                        <a:rPr lang="en-US" altLang="zh-CN"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300</a:t>
                      </a:r>
                      <a:r>
                        <a:rPr lang="zh-CN" altLang="en-US"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次快充循环后进行外部短路测试，要求不起火、不爆炸</a:t>
                      </a:r>
                      <a:endParaRPr lang="zh-CN" altLang="en-US" sz="900" baseline="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bl>
          </a:graphicData>
        </a:graphic>
      </p:graphicFrame>
      <p:sp>
        <p:nvSpPr>
          <p:cNvPr id="5" name="灯片编号占位符 4"/>
          <p:cNvSpPr>
            <a:spLocks noGrp="1"/>
          </p:cNvSpPr>
          <p:nvPr>
            <p:ph type="sldNum" sz="quarter" idx="10"/>
          </p:nvPr>
        </p:nvSpPr>
        <p:spPr/>
        <p:txBody>
          <a:bodyPr/>
          <a:lstStyle/>
          <a:p>
            <a:fld id="{BC277FD2-16D7-4FD4-A965-9BD1B8CDE694}" type="slidenum">
              <a:rPr lang="zh-CN" altLang="en-US" smtClean="0"/>
              <a:pPr/>
              <a:t>22</a:t>
            </a:fld>
            <a:endParaRPr lang="zh-CN" altLang="en-US"/>
          </a:p>
        </p:txBody>
      </p:sp>
    </p:spTree>
    <p:custDataLst>
      <p:tags r:id="rId1"/>
    </p:custDataLst>
    <p:extLst>
      <p:ext uri="{BB962C8B-B14F-4D97-AF65-F5344CB8AC3E}">
        <p14:creationId xmlns:p14="http://schemas.microsoft.com/office/powerpoint/2010/main" val="2262676076"/>
      </p:ext>
    </p:extLst>
  </p:cSld>
  <p:clrMapOvr>
    <a:masterClrMapping/>
  </p:clrMapOvr>
  <mc:AlternateContent xmlns:mc="http://schemas.openxmlformats.org/markup-compatibility/2006" xmlns:p14="http://schemas.microsoft.com/office/powerpoint/2010/main">
    <mc:Choice Requires="p14">
      <p:transition spd="slow" p14:dur="2000"/>
    </mc:Choice>
    <mc:Fallback xmlns:a16="http://schemas.microsoft.com/office/drawing/2014/main"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 name="文本框 348"/>
          <p:cNvSpPr txBox="1"/>
          <p:nvPr/>
        </p:nvSpPr>
        <p:spPr>
          <a:xfrm>
            <a:off x="6572691" y="3187669"/>
            <a:ext cx="5148000" cy="266670"/>
          </a:xfrm>
          <a:prstGeom prst="roundRect">
            <a:avLst>
              <a:gd name="adj" fmla="val 3585"/>
            </a:avLst>
          </a:prstGeom>
          <a:solidFill>
            <a:srgbClr val="F8F8F8"/>
          </a:solidFill>
          <a:ln>
            <a:noFill/>
          </a:ln>
        </p:spPr>
        <p:txBody>
          <a:bodyPr wrap="square" rtlCol="0">
            <a:spAutoFit/>
          </a:bodyPr>
          <a:lstStyle/>
          <a:p>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54" name="内容占位符 1"/>
          <p:cNvSpPr txBox="1">
            <a:spLocks/>
          </p:cNvSpPr>
          <p:nvPr/>
        </p:nvSpPr>
        <p:spPr>
          <a:xfrm>
            <a:off x="22787" y="6611911"/>
            <a:ext cx="10417750" cy="230187"/>
          </a:xfrm>
          <a:prstGeom prst="rect">
            <a:avLst/>
          </a:prstGeom>
        </p:spPr>
        <p:txBody>
          <a:bodyPr anchor="b"/>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zh-CN" altLang="en-US" sz="9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信息来源：</a:t>
            </a:r>
            <a:r>
              <a:rPr lang="en-US" altLang="zh-CN" sz="9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https://www.miit.gov.cn/jgsj/zbys/gzdt/art/2025/art_b82ccf5eb9d54eb8896d590c712f8cf6.html</a:t>
            </a:r>
          </a:p>
        </p:txBody>
      </p:sp>
      <p:sp>
        <p:nvSpPr>
          <p:cNvPr id="55" name="内容占位符 2"/>
          <p:cNvSpPr txBox="1">
            <a:spLocks/>
          </p:cNvSpPr>
          <p:nvPr/>
        </p:nvSpPr>
        <p:spPr>
          <a:xfrm>
            <a:off x="27032" y="794195"/>
            <a:ext cx="11799843" cy="743840"/>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28</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日，工信部按照</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国家标准化发展纲要</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年工业和信息化标准工作要点</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等文件要求</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，制定并发布</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年汽车标准化工作要点</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以下简称</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工作要点</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，共包括五方面</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条内容。</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工作要点</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提及了新能源汽车电池安全、自动驾驶技术通用技术和汽车芯片发展等内容。</a:t>
            </a:r>
            <a:endPar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7" name="标题 1"/>
          <p:cNvSpPr txBox="1">
            <a:spLocks/>
          </p:cNvSpPr>
          <p:nvPr/>
        </p:nvSpPr>
        <p:spPr>
          <a:xfrm>
            <a:off x="-1" y="258763"/>
            <a:ext cx="11273051" cy="5746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0" fontAlgn="auto" hangingPunct="0">
              <a:lnSpc>
                <a:spcPct val="100000"/>
              </a:lnSpc>
              <a:spcAft>
                <a:spcPts val="0"/>
              </a:spcAft>
            </a:pPr>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工信</a:t>
            </a:r>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部发布</a:t>
            </a:r>
            <a:r>
              <a:rPr lang="en-US" altLang="zh-CN"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年汽车标准化工作</a:t>
            </a:r>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要点</a:t>
            </a:r>
            <a:r>
              <a:rPr lang="en-US" altLang="zh-CN"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-(2/2)</a:t>
            </a:r>
            <a:endPar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4" name="矩形 13"/>
          <p:cNvSpPr/>
          <p:nvPr/>
        </p:nvSpPr>
        <p:spPr>
          <a:xfrm>
            <a:off x="6572692" y="2712796"/>
            <a:ext cx="5147999" cy="474874"/>
          </a:xfrm>
          <a:prstGeom prst="rect">
            <a:avLst/>
          </a:prstGeom>
        </p:spPr>
        <p:txBody>
          <a:bodyPr wrap="square">
            <a:spAutoFit/>
          </a:bodyPr>
          <a:lstStyle/>
          <a:p>
            <a:pPr indent="457200" hangingPunct="1">
              <a:lnSpc>
                <a:spcPct val="112500"/>
              </a:lnSpc>
            </a:pP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与</a:t>
            </a:r>
            <a:r>
              <a:rPr lang="en-US" altLang="zh-CN"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2024</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年版相比，</a:t>
            </a:r>
            <a:r>
              <a:rPr lang="en-US" altLang="zh-CN"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年汽车标准化工作要点在自动驾驶领域实现了从“宏观规划”向“精细落地”的关键跨越。</a:t>
            </a:r>
            <a:endParaRPr lang="en-US" altLang="zh-CN" sz="110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43" name="文本框 342"/>
          <p:cNvSpPr txBox="1"/>
          <p:nvPr/>
        </p:nvSpPr>
        <p:spPr>
          <a:xfrm>
            <a:off x="6572692" y="2035824"/>
            <a:ext cx="5148000" cy="685608"/>
          </a:xfrm>
          <a:prstGeom prst="rect">
            <a:avLst/>
          </a:prstGeom>
          <a:noFill/>
        </p:spPr>
        <p:txBody>
          <a:bodyPr wrap="square" numCol="1" rtlCol="0">
            <a:noAutofit/>
          </a:bodyPr>
          <a:lstStyle>
            <a:defPPr>
              <a:defRPr lang="zh-CN"/>
            </a:defPPr>
            <a:lvl1pPr marL="171450" indent="-171450">
              <a:lnSpc>
                <a:spcPct val="120000"/>
              </a:lnSpc>
              <a:buFont typeface="Arial" panose="020B0604020202020204" pitchFamily="34" charset="0"/>
              <a:buChar char="•"/>
              <a:defRPr sz="1200">
                <a:latin typeface="Open Sans" panose="020B0606030504020204" pitchFamily="34" charset="0"/>
                <a:ea typeface="思源宋体 CN" panose="02020400000000000000" pitchFamily="18" charset="-122"/>
              </a:defRPr>
            </a:lvl1pPr>
          </a:lstStyle>
          <a:p>
            <a:pPr>
              <a:buFont typeface="Wingdings" panose="05000000000000000000" pitchFamily="2" charset="2"/>
              <a:buChar char="Ø"/>
            </a:pP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工作要点</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提出，加快自动驾驶系统安全要求强制性国家标准研制，构建自动驾驶系统安全基线。加快组合驾驶辅助系统和自动紧急制动系统等强制性国家标准制修订</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提升驾驶辅助产品安全水平。</a:t>
            </a:r>
            <a:endParaRPr lang="en-US" altLang="zh-CN" sz="1050" dirty="0">
              <a:solidFill>
                <a:srgbClr val="0070C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2" name="文本框 21"/>
          <p:cNvSpPr txBox="1"/>
          <p:nvPr/>
        </p:nvSpPr>
        <p:spPr>
          <a:xfrm>
            <a:off x="1429349" y="1666826"/>
            <a:ext cx="3407292" cy="374571"/>
          </a:xfrm>
          <a:prstGeom prst="roundRect">
            <a:avLst/>
          </a:prstGeom>
          <a:noFill/>
          <a:ln>
            <a:noFill/>
          </a:ln>
        </p:spPr>
        <p:txBody>
          <a:bodyPr wrap="square" rtlCol="0">
            <a:spAutoFit/>
          </a:bodyPr>
          <a:lstStyle/>
          <a:p>
            <a:pPr algn="ctr"/>
            <a:r>
              <a:rPr lang="zh-CN" altLang="en-US" sz="1600" dirty="0">
                <a:solidFill>
                  <a:srgbClr val="0000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加速</a:t>
            </a:r>
            <a:r>
              <a:rPr lang="zh-CN" altLang="en-US" sz="1600" dirty="0" smtClean="0">
                <a:solidFill>
                  <a:srgbClr val="0000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汽车芯片标准体系建设</a:t>
            </a:r>
            <a:endParaRPr lang="zh-CN" altLang="en-US" sz="1600" dirty="0">
              <a:solidFill>
                <a:srgbClr val="0000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26" name="表格 25"/>
          <p:cNvGraphicFramePr>
            <a:graphicFrameLocks noGrp="1"/>
          </p:cNvGraphicFramePr>
          <p:nvPr>
            <p:extLst>
              <p:ext uri="{D42A27DB-BD31-4B8C-83A1-F6EECF244321}">
                <p14:modId xmlns:p14="http://schemas.microsoft.com/office/powerpoint/2010/main" val="3900979586"/>
              </p:ext>
            </p:extLst>
          </p:nvPr>
        </p:nvGraphicFramePr>
        <p:xfrm>
          <a:off x="6765111" y="3326810"/>
          <a:ext cx="2121986" cy="2693481"/>
        </p:xfrm>
        <a:graphic>
          <a:graphicData uri="http://schemas.openxmlformats.org/drawingml/2006/table">
            <a:tbl>
              <a:tblPr firstRow="1">
                <a:tableStyleId>{5FD0F851-EC5A-4D38-B0AD-8093EC10F338}</a:tableStyleId>
              </a:tblPr>
              <a:tblGrid>
                <a:gridCol w="2121986"/>
              </a:tblGrid>
              <a:tr h="266160">
                <a:tc>
                  <a:txBody>
                    <a:bodyPr/>
                    <a:lstStyle/>
                    <a:p>
                      <a:pPr algn="ctr"/>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2024</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年版工作要点</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36000" marR="36000" marT="36000" marB="36000" anchor="ctr"/>
                </a:tc>
              </a:tr>
              <a:tr h="758281">
                <a:tc>
                  <a:txBody>
                    <a:bodyPr/>
                    <a:lstStyle/>
                    <a:p>
                      <a:pPr algn="l"/>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制（修）订自动驾驶通用技术要求</a:t>
                      </a:r>
                      <a:endPar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l"/>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道路试验方法以及信息安全等标准的立项与起草</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45720" marR="45720" anchor="ctr">
                    <a:lnB w="12700" cap="flat" cmpd="sng" algn="ctr">
                      <a:solidFill>
                        <a:schemeClr val="accent1">
                          <a:lumMod val="20000"/>
                          <a:lumOff val="80000"/>
                        </a:schemeClr>
                      </a:solidFill>
                      <a:prstDash val="solid"/>
                      <a:round/>
                      <a:headEnd type="none" w="med" len="med"/>
                      <a:tailEnd type="none" w="med" len="med"/>
                    </a:lnB>
                  </a:tcPr>
                </a:tc>
              </a:tr>
              <a:tr h="758281">
                <a:tc>
                  <a:txBody>
                    <a:bodyPr/>
                    <a:lstStyle/>
                    <a:p>
                      <a:pPr algn="l"/>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提出自动驾驶仿真试验方法标准的研制，但未纳入必测范畴</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45720" marR="45720" anchor="ct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tcPr>
                </a:tc>
              </a:tr>
              <a:tr h="910759">
                <a:tc>
                  <a:txBody>
                    <a:bodyPr/>
                    <a:lstStyle/>
                    <a:p>
                      <a:pPr algn="ctr"/>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45720" marR="45720" anchor="ctr">
                    <a:lnT w="12700" cap="flat" cmpd="sng" algn="ctr">
                      <a:solidFill>
                        <a:schemeClr val="accent1">
                          <a:lumMod val="20000"/>
                          <a:lumOff val="80000"/>
                        </a:schemeClr>
                      </a:solidFill>
                      <a:prstDash val="solid"/>
                      <a:round/>
                      <a:headEnd type="none" w="med" len="med"/>
                      <a:tailEnd type="none" w="med" len="med"/>
                    </a:lnT>
                  </a:tcPr>
                </a:tc>
              </a:tr>
            </a:tbl>
          </a:graphicData>
        </a:graphic>
      </p:graphicFrame>
      <p:sp>
        <p:nvSpPr>
          <p:cNvPr id="17" name="文本框 16"/>
          <p:cNvSpPr txBox="1"/>
          <p:nvPr/>
        </p:nvSpPr>
        <p:spPr>
          <a:xfrm>
            <a:off x="6819760" y="1666826"/>
            <a:ext cx="4653863" cy="374571"/>
          </a:xfrm>
          <a:prstGeom prst="roundRect">
            <a:avLst/>
          </a:prstGeom>
          <a:noFill/>
          <a:ln>
            <a:noFill/>
          </a:ln>
        </p:spPr>
        <p:txBody>
          <a:bodyPr wrap="square" rtlCol="0">
            <a:spAutoFit/>
          </a:bodyPr>
          <a:lstStyle/>
          <a:p>
            <a:pPr algn="ctr"/>
            <a:r>
              <a:rPr lang="zh-CN" altLang="en-US" sz="1600" dirty="0" smtClean="0">
                <a:solidFill>
                  <a:srgbClr val="0000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聚焦自动驾驶系统安全要求国家强制性标准研制</a:t>
            </a:r>
            <a:endParaRPr lang="zh-CN" altLang="en-US" sz="1600" dirty="0">
              <a:solidFill>
                <a:srgbClr val="0000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8" name="矩形 17"/>
          <p:cNvSpPr/>
          <p:nvPr/>
        </p:nvSpPr>
        <p:spPr>
          <a:xfrm>
            <a:off x="483355" y="2712796"/>
            <a:ext cx="5436182" cy="474874"/>
          </a:xfrm>
          <a:prstGeom prst="rect">
            <a:avLst/>
          </a:prstGeom>
        </p:spPr>
        <p:txBody>
          <a:bodyPr wrap="square">
            <a:spAutoFit/>
          </a:bodyPr>
          <a:lstStyle/>
          <a:p>
            <a:pPr indent="457200" hangingPunct="1">
              <a:lnSpc>
                <a:spcPct val="112500"/>
              </a:lnSpc>
            </a:pPr>
            <a:r>
              <a:rPr lang="zh-CN" altLang="en-US" sz="11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此次工作要点聚焦汽车芯片领域，旨在构建更加完善、科学的汽车芯片标准体系，为汽车产业的高质量发展筑牢根基。</a:t>
            </a:r>
            <a:endParaRPr lang="en-US" altLang="zh-CN" sz="110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9" name="文本框 18"/>
          <p:cNvSpPr txBox="1"/>
          <p:nvPr/>
        </p:nvSpPr>
        <p:spPr>
          <a:xfrm>
            <a:off x="483355" y="2028534"/>
            <a:ext cx="5299281" cy="692898"/>
          </a:xfrm>
          <a:prstGeom prst="rect">
            <a:avLst/>
          </a:prstGeom>
          <a:noFill/>
        </p:spPr>
        <p:txBody>
          <a:bodyPr wrap="square" numCol="1" rtlCol="0">
            <a:noAutofit/>
          </a:bodyPr>
          <a:lstStyle>
            <a:defPPr>
              <a:defRPr lang="zh-CN"/>
            </a:defPPr>
            <a:lvl1pPr marL="171450" indent="-171450">
              <a:lnSpc>
                <a:spcPct val="120000"/>
              </a:lnSpc>
              <a:buFont typeface="Arial" panose="020B0604020202020204" pitchFamily="34" charset="0"/>
              <a:buChar char="•"/>
              <a:defRPr sz="1200">
                <a:latin typeface="Open Sans" panose="020B0606030504020204" pitchFamily="34" charset="0"/>
                <a:ea typeface="思源宋体 CN" panose="02020400000000000000" pitchFamily="18" charset="-122"/>
              </a:defRPr>
            </a:lvl1pPr>
          </a:lstStyle>
          <a:p>
            <a:pPr>
              <a:buFont typeface="Wingdings" panose="05000000000000000000" pitchFamily="2" charset="2"/>
              <a:buChar char="Ø"/>
            </a:pP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工作要点</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出，加快汽车芯片环境及可靠性通用规范、信息安全、一致性检验等标准制定，完善汽车芯片基础评价方法。加快推进控制芯片、传感芯片、通信芯片、存储芯片等产品标准研制，满足汽车芯片产品选型匹配应用需求。</a:t>
            </a:r>
            <a:endParaRPr lang="en-US" altLang="zh-CN" sz="1050" dirty="0">
              <a:solidFill>
                <a:srgbClr val="0070C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2496366031"/>
              </p:ext>
            </p:extLst>
          </p:nvPr>
        </p:nvGraphicFramePr>
        <p:xfrm>
          <a:off x="9446119" y="3321624"/>
          <a:ext cx="2152196" cy="2690094"/>
        </p:xfrm>
        <a:graphic>
          <a:graphicData uri="http://schemas.openxmlformats.org/drawingml/2006/table">
            <a:tbl>
              <a:tblPr firstRow="1">
                <a:tableStyleId>{5FD0F851-EC5A-4D38-B0AD-8093EC10F338}</a:tableStyleId>
              </a:tblPr>
              <a:tblGrid>
                <a:gridCol w="2152196"/>
              </a:tblGrid>
              <a:tr h="262773">
                <a:tc>
                  <a:txBody>
                    <a:bodyPr/>
                    <a:lstStyle/>
                    <a:p>
                      <a:pPr algn="ctr"/>
                      <a:r>
                        <a:rPr lang="en-US" altLang="zh-CN"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版工作要点</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45720" marR="45720" anchor="ctr"/>
                </a:tc>
              </a:tr>
              <a:tr h="758281">
                <a:tc>
                  <a:txBody>
                    <a:bodyPr/>
                    <a:lstStyle/>
                    <a:p>
                      <a:pPr algn="l"/>
                      <a:r>
                        <a:rPr lang="zh-CN" altLang="en-US"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“自动驾驶系统安全要求”上升为强制性国家标准</a:t>
                      </a:r>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，明确构建“可量化、可检验、可追溯”的安全基线</a:t>
                      </a:r>
                      <a:endParaRPr lang="zh-CN" altLang="en-US" sz="900"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45720" marR="45720" anchor="ctr">
                    <a:lnB w="12700" cap="flat" cmpd="sng" algn="ctr">
                      <a:solidFill>
                        <a:schemeClr val="accent1">
                          <a:lumMod val="20000"/>
                          <a:lumOff val="80000"/>
                        </a:schemeClr>
                      </a:solidFill>
                      <a:prstDash val="solid"/>
                      <a:round/>
                      <a:headEnd type="none" w="med" len="med"/>
                      <a:tailEnd type="none" w="med" len="med"/>
                    </a:lnB>
                  </a:tcPr>
                </a:tc>
              </a:tr>
              <a:tr h="758281">
                <a:tc>
                  <a:txBody>
                    <a:bodyPr/>
                    <a:lstStyle/>
                    <a:p>
                      <a:pPr algn="l"/>
                      <a:r>
                        <a:rPr lang="zh-CN" altLang="en-US" sz="900"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加快自动驾驶仿真试验方法标准的批准发布，</a:t>
                      </a:r>
                      <a:r>
                        <a:rPr lang="zh-CN" altLang="en-US"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将自动泊车、自动紧急制动、仿真测试场景等纳入统一的考核体系</a:t>
                      </a:r>
                      <a:endParaRPr lang="zh-CN" altLang="en-US" sz="900" baseline="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45720" marR="45720" anchor="ct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tcPr>
                </a:tc>
              </a:tr>
              <a:tr h="910759">
                <a:tc>
                  <a:txBody>
                    <a:bodyPr/>
                    <a:lstStyle/>
                    <a:p>
                      <a:pPr algn="l"/>
                      <a:r>
                        <a:rPr lang="zh-CN" altLang="en-US"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首次将“汽车密码技术要求”“安全网关”“数据安全管理体系”纳入强制性或推荐性标准体系，覆盖车端、路端与云端的全链路防护</a:t>
                      </a:r>
                      <a:endParaRPr lang="zh-CN" altLang="en-US" sz="900" baseline="0" dirty="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45720" marR="45720" anchor="ctr">
                    <a:lnT w="12700" cap="flat" cmpd="sng" algn="ctr">
                      <a:solidFill>
                        <a:schemeClr val="accent1">
                          <a:lumMod val="20000"/>
                          <a:lumOff val="80000"/>
                        </a:schemeClr>
                      </a:solidFill>
                      <a:prstDash val="solid"/>
                      <a:round/>
                      <a:headEnd type="none" w="med" len="med"/>
                      <a:tailEnd type="none" w="med" len="med"/>
                    </a:lnT>
                  </a:tcPr>
                </a:tc>
              </a:tr>
            </a:tbl>
          </a:graphicData>
        </a:graphic>
      </p:graphicFrame>
      <p:sp>
        <p:nvSpPr>
          <p:cNvPr id="5" name="燕尾形箭头 4"/>
          <p:cNvSpPr/>
          <p:nvPr/>
        </p:nvSpPr>
        <p:spPr>
          <a:xfrm>
            <a:off x="8981228" y="4540396"/>
            <a:ext cx="330925" cy="252549"/>
          </a:xfrm>
          <a:prstGeom prst="notched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3" name="文本框 22"/>
          <p:cNvSpPr txBox="1"/>
          <p:nvPr/>
        </p:nvSpPr>
        <p:spPr>
          <a:xfrm>
            <a:off x="483354" y="3187669"/>
            <a:ext cx="5436183" cy="264140"/>
          </a:xfrm>
          <a:prstGeom prst="roundRect">
            <a:avLst>
              <a:gd name="adj" fmla="val 2763"/>
            </a:avLst>
          </a:prstGeom>
          <a:solidFill>
            <a:srgbClr val="F8F8F8"/>
          </a:solidFill>
          <a:ln>
            <a:noFill/>
          </a:ln>
        </p:spPr>
        <p:txBody>
          <a:bodyPr wrap="square" rtlCol="0">
            <a:spAutoFit/>
          </a:bodyPr>
          <a:lstStyle/>
          <a:p>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2256491778"/>
              </p:ext>
            </p:extLst>
          </p:nvPr>
        </p:nvGraphicFramePr>
        <p:xfrm>
          <a:off x="702793" y="3340840"/>
          <a:ext cx="4997303" cy="2679451"/>
        </p:xfrm>
        <a:graphic>
          <a:graphicData uri="http://schemas.openxmlformats.org/drawingml/2006/table">
            <a:tbl>
              <a:tblPr firstRow="1" bandRow="1">
                <a:tableStyleId>{5FD0F851-EC5A-4D38-B0AD-8093EC10F338}</a:tableStyleId>
              </a:tblPr>
              <a:tblGrid>
                <a:gridCol w="1240092"/>
                <a:gridCol w="3757211"/>
              </a:tblGrid>
              <a:tr h="299798">
                <a:tc>
                  <a:txBody>
                    <a:bodyPr/>
                    <a:lstStyle/>
                    <a:p>
                      <a:pPr algn="ctr"/>
                      <a:r>
                        <a:rPr lang="zh-CN" altLang="en-US"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要点</a:t>
                      </a:r>
                      <a:endParaRPr lang="zh-CN" altLang="en-US" sz="1000" baseline="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c>
                  <a:txBody>
                    <a:bodyPr/>
                    <a:lstStyle/>
                    <a:p>
                      <a:pPr algn="ctr"/>
                      <a:r>
                        <a:rPr lang="zh-CN" altLang="en-US" sz="1000" baseline="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主要内容</a:t>
                      </a:r>
                      <a:endParaRPr lang="zh-CN" altLang="en-US" sz="1000" baseline="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r>
              <a:tr h="786972">
                <a:tc>
                  <a:txBody>
                    <a:bodyPr/>
                    <a:lstStyle/>
                    <a:p>
                      <a:pPr algn="l"/>
                      <a:r>
                        <a:rPr lang="en-US" altLang="zh-CN" sz="10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 </a:t>
                      </a:r>
                      <a:r>
                        <a:rPr lang="zh-CN" altLang="en-US" sz="10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加快新标准制定</a:t>
                      </a:r>
                      <a:endParaRPr lang="zh-CN" altLang="en-US" sz="1000" b="1"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环境及可靠性通用规范</a:t>
                      </a:r>
                      <a:r>
                        <a:rPr lang="zh-CN" altLang="en-US" sz="900" baseline="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：应对极端环境，确保芯片稳定运行</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信息安全标准</a:t>
                      </a:r>
                      <a:r>
                        <a:rPr lang="zh-CN" altLang="en-US" sz="900" baseline="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：构建全生命周期安全防护体系，保障用户隐私和车辆安全</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一致性检验标准</a:t>
                      </a:r>
                      <a:r>
                        <a:rPr lang="zh-CN" altLang="en-US" sz="900" baseline="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：提高芯片质量和互换性，降低研发成本</a:t>
                      </a:r>
                    </a:p>
                  </a:txBody>
                  <a:tcPr anchor="ctr"/>
                </a:tc>
              </a:tr>
              <a:tr h="487173">
                <a:tc>
                  <a:txBody>
                    <a:bodyPr/>
                    <a:lstStyle/>
                    <a:p>
                      <a:pPr algn="l"/>
                      <a:r>
                        <a:rPr lang="en-US" altLang="zh-CN" sz="10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 </a:t>
                      </a:r>
                      <a:r>
                        <a:rPr lang="zh-CN" altLang="en-US" sz="10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推动现有标准发布实施</a:t>
                      </a:r>
                      <a:endParaRPr lang="zh-CN" altLang="en-US" sz="1000" b="1"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安全芯片</a:t>
                      </a:r>
                      <a:r>
                        <a:rPr lang="zh-CN" altLang="en-US" sz="9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、电动汽车用</a:t>
                      </a:r>
                      <a:r>
                        <a:rPr lang="zh-CN" altLang="en-US" sz="90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功率驱动芯片</a:t>
                      </a:r>
                      <a:r>
                        <a:rPr lang="zh-CN" altLang="en-US" sz="9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等标准落地，为市场准入和质量控制提供依据，促进产业规范化发展。</a:t>
                      </a:r>
                    </a:p>
                  </a:txBody>
                  <a:tcPr anchor="ctr"/>
                </a:tc>
              </a:tr>
              <a:tr h="618335">
                <a:tc>
                  <a:txBody>
                    <a:bodyPr/>
                    <a:lstStyle/>
                    <a:p>
                      <a:pPr algn="l"/>
                      <a:r>
                        <a:rPr lang="en-US" altLang="zh-CN" sz="10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 </a:t>
                      </a:r>
                      <a:r>
                        <a:rPr lang="zh-CN" altLang="en-US" sz="10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细分领域芯片标准审查报批</a:t>
                      </a:r>
                      <a:endParaRPr lang="zh-CN" altLang="en-US" sz="1000" b="1" baseline="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tc>
                <a:tc>
                  <a:txBody>
                    <a:bodyPr/>
                    <a:lstStyle/>
                    <a:p>
                      <a:pPr marL="171450" indent="-171450" algn="l">
                        <a:buFont typeface="Arial" panose="020B0604020202020204" pitchFamily="34" charset="0"/>
                        <a:buChar char="•"/>
                      </a:pPr>
                      <a:r>
                        <a:rPr lang="zh-CN" altLang="en-US" sz="900" baseline="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智能座舱</a:t>
                      </a:r>
                      <a:r>
                        <a:rPr lang="zh-CN" altLang="en-US"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计算芯片、卫星定位芯片、红外热成像芯片、底盘控制芯片</a:t>
                      </a:r>
                      <a:r>
                        <a:rPr lang="zh-CN" altLang="en-US" sz="900" baseline="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等标准即将出台，为汽车智能化功能实现提供支撑，推动前沿技术快速应用。</a:t>
                      </a:r>
                    </a:p>
                  </a:txBody>
                  <a:tcPr anchor="ctr"/>
                </a:tc>
              </a:tr>
              <a:tr h="487173">
                <a:tc>
                  <a:txBody>
                    <a:bodyPr/>
                    <a:lstStyle/>
                    <a:p>
                      <a:pPr algn="l"/>
                      <a:r>
                        <a:rPr lang="en-US" altLang="zh-CN" sz="10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 </a:t>
                      </a:r>
                      <a:r>
                        <a:rPr lang="zh-CN" altLang="en-US" sz="1000" b="1" baseline="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推进高阶芯片产品标准研制</a:t>
                      </a:r>
                    </a:p>
                  </a:txBody>
                  <a:tcPr anchor="ctr"/>
                </a:tc>
                <a:tc>
                  <a:txBody>
                    <a:bodyPr/>
                    <a:lstStyle/>
                    <a:p>
                      <a:pPr marL="171450" indent="-171450" algn="l">
                        <a:buFont typeface="Arial" panose="020B0604020202020204" pitchFamily="34" charset="0"/>
                        <a:buChar char="•"/>
                      </a:pPr>
                      <a:r>
                        <a:rPr lang="zh-CN" altLang="en-US" sz="900" baseline="0" dirty="0" smtClean="0">
                          <a:solidFill>
                            <a:srgbClr val="C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控制芯片、传感芯片、通信芯片、存储芯片</a:t>
                      </a:r>
                      <a:r>
                        <a:rPr lang="zh-CN" altLang="en-US" sz="900" baseline="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等标准体系完善，满足选型匹配应用需求，促进上下游协同发展，形成良好产业生态循环。</a:t>
                      </a:r>
                    </a:p>
                  </a:txBody>
                  <a:tcPr anchor="ctr"/>
                </a:tc>
              </a:tr>
            </a:tbl>
          </a:graphicData>
        </a:graphic>
      </p:graphicFrame>
      <p:sp>
        <p:nvSpPr>
          <p:cNvPr id="3" name="灯片编号占位符 2"/>
          <p:cNvSpPr>
            <a:spLocks noGrp="1"/>
          </p:cNvSpPr>
          <p:nvPr>
            <p:ph type="sldNum" sz="quarter" idx="10"/>
          </p:nvPr>
        </p:nvSpPr>
        <p:spPr/>
        <p:txBody>
          <a:bodyPr/>
          <a:lstStyle/>
          <a:p>
            <a:fld id="{BC277FD2-16D7-4FD4-A965-9BD1B8CDE694}" type="slidenum">
              <a:rPr lang="zh-CN" altLang="en-US" smtClean="0"/>
              <a:pPr/>
              <a:t>23</a:t>
            </a:fld>
            <a:endParaRPr lang="zh-CN" altLang="en-US"/>
          </a:p>
        </p:txBody>
      </p:sp>
    </p:spTree>
    <p:custDataLst>
      <p:tags r:id="rId1"/>
    </p:custDataLst>
    <p:extLst>
      <p:ext uri="{BB962C8B-B14F-4D97-AF65-F5344CB8AC3E}">
        <p14:creationId xmlns:p14="http://schemas.microsoft.com/office/powerpoint/2010/main" val="2086378952"/>
      </p:ext>
    </p:extLst>
  </p:cSld>
  <p:clrMapOvr>
    <a:masterClrMapping/>
  </p:clrMapOvr>
  <mc:AlternateContent xmlns:mc="http://schemas.openxmlformats.org/markup-compatibility/2006" xmlns:p14="http://schemas.microsoft.com/office/powerpoint/2010/main">
    <mc:Choice Requires="p14">
      <p:transition spd="slow" p14:dur="2000"/>
    </mc:Choice>
    <mc:Fallback xmlns:a16="http://schemas.microsoft.com/office/drawing/2014/main"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899993" y="2128266"/>
            <a:ext cx="6243297" cy="1091647"/>
            <a:chOff x="3371406" y="2915075"/>
            <a:chExt cx="6243297" cy="1091647"/>
          </a:xfrm>
        </p:grpSpPr>
        <p:pic>
          <p:nvPicPr>
            <p:cNvPr id="17" name="image 30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04500" y="2995908"/>
              <a:ext cx="1259694" cy="1010814"/>
            </a:xfrm>
            <a:prstGeom prst="rect">
              <a:avLst/>
            </a:prstGeom>
          </p:spPr>
        </p:pic>
        <p:sp>
          <p:nvSpPr>
            <p:cNvPr id="18" name="Object 309"/>
            <p:cNvSpPr txBox="1"/>
            <p:nvPr/>
          </p:nvSpPr>
          <p:spPr>
            <a:xfrm>
              <a:off x="4451556" y="2915075"/>
              <a:ext cx="1757796" cy="1019620"/>
            </a:xfrm>
            <a:prstGeom prst="rect">
              <a:avLst/>
            </a:prstGeom>
          </p:spPr>
          <p:txBody>
            <a:bodyPr vert="horz" wrap="square" lIns="0" tIns="0" rIns="0" bIns="0" rtlCol="0" anchor="t" anchorCtr="0">
              <a:noAutofit/>
            </a:bodyPr>
            <a:lstStyle/>
            <a:p>
              <a:pPr algn="l">
                <a:lnSpc>
                  <a:spcPct val="100000"/>
                </a:lnSpc>
              </a:pPr>
              <a:r>
                <a:rPr lang="zh-CN" sz="7200" b="0" i="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a:t>
              </a:r>
              <a:r>
                <a:rPr lang="en-US" altLang="zh-CN"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r>
                <a:rPr lang="zh-CN" sz="7200" b="0" i="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19" name="组合 18">
              <a:extLst>
                <a:ext uri="{FF2B5EF4-FFF2-40B4-BE49-F238E27FC236}">
                  <a16:creationId xmlns:p14="http://schemas.microsoft.com/office/powerpoint/2010/main" xmlns:a16="http://schemas.microsoft.com/office/drawing/2014/main" xmlns:mc="http://schemas.openxmlformats.org/markup-compatibility/2006" xmlns:a14="http://schemas.microsoft.com/office/drawing/2010/main" xmlns="" id="{430885ED-CE6F-3C4D-9A65-0D89AFC7DE0D}"/>
                </a:ext>
              </a:extLst>
            </p:cNvPr>
            <p:cNvGrpSpPr/>
            <p:nvPr/>
          </p:nvGrpSpPr>
          <p:grpSpPr>
            <a:xfrm>
              <a:off x="3371406" y="3134095"/>
              <a:ext cx="736423" cy="789279"/>
              <a:chOff x="2958864" y="3228953"/>
              <a:chExt cx="605399" cy="648843"/>
            </a:xfrm>
          </p:grpSpPr>
          <p:pic>
            <p:nvPicPr>
              <p:cNvPr id="23" name="image 30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58864" y="3263877"/>
                <a:ext cx="64389" cy="439293"/>
              </a:xfrm>
              <a:prstGeom prst="rect">
                <a:avLst/>
              </a:prstGeom>
            </p:spPr>
          </p:pic>
          <p:pic>
            <p:nvPicPr>
              <p:cNvPr id="24" name="image 30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136674" y="3292453"/>
                <a:ext cx="64389" cy="585343"/>
              </a:xfrm>
              <a:prstGeom prst="rect">
                <a:avLst/>
              </a:prstGeom>
            </p:spPr>
          </p:pic>
          <p:pic>
            <p:nvPicPr>
              <p:cNvPr id="25" name="image 30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3322074" y="3228953"/>
                <a:ext cx="64389" cy="422275"/>
              </a:xfrm>
              <a:prstGeom prst="rect">
                <a:avLst/>
              </a:prstGeom>
            </p:spPr>
          </p:pic>
          <p:pic>
            <p:nvPicPr>
              <p:cNvPr id="26" name="image 30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3499874" y="3292453"/>
                <a:ext cx="64389" cy="358775"/>
              </a:xfrm>
              <a:prstGeom prst="rect">
                <a:avLst/>
              </a:prstGeom>
            </p:spPr>
          </p:pic>
        </p:grpSp>
        <p:pic>
          <p:nvPicPr>
            <p:cNvPr id="20" name="image 30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4844762" y="3253552"/>
              <a:ext cx="3789299" cy="665353"/>
            </a:xfrm>
            <a:prstGeom prst="rect">
              <a:avLst/>
            </a:prstGeom>
          </p:spPr>
        </p:pic>
        <p:sp>
          <p:nvSpPr>
            <p:cNvPr id="21" name="Object 3020"/>
            <p:cNvSpPr txBox="1"/>
            <p:nvPr/>
          </p:nvSpPr>
          <p:spPr>
            <a:xfrm>
              <a:off x="6082884" y="3105906"/>
              <a:ext cx="3531819" cy="647700"/>
            </a:xfrm>
            <a:prstGeom prst="rect">
              <a:avLst/>
            </a:prstGeom>
          </p:spPr>
          <p:txBody>
            <a:bodyPr vert="horz" wrap="square" lIns="0" tIns="0" rIns="0" bIns="0" rtlCol="0" anchor="t" anchorCtr="0">
              <a:noAutofit/>
            </a:bodyPr>
            <a:lstStyle/>
            <a:p>
              <a:r>
                <a:rPr lang="zh-CN" altLang="en-US" sz="440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行业政策</a:t>
              </a:r>
              <a:endParaRPr lang="zh-CN" altLang="en-US" sz="44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sp>
        <p:nvSpPr>
          <p:cNvPr id="27" name="文本框 26">
            <a:extLst>
              <a:ext uri="{FF2B5EF4-FFF2-40B4-BE49-F238E27FC236}">
                <a16:creationId xmlns:p14="http://schemas.microsoft.com/office/powerpoint/2010/main" xmlns:a16="http://schemas.microsoft.com/office/drawing/2014/main" xmlns:mc="http://schemas.openxmlformats.org/markup-compatibility/2006" xmlns:a14="http://schemas.microsoft.com/office/drawing/2010/main" xmlns="" id="{CA02D43A-EF3F-3540-97CC-6E19FC46013A}"/>
              </a:ext>
            </a:extLst>
          </p:cNvPr>
          <p:cNvSpPr txBox="1"/>
          <p:nvPr/>
        </p:nvSpPr>
        <p:spPr>
          <a:xfrm>
            <a:off x="3910519" y="3338717"/>
            <a:ext cx="7452246" cy="2031325"/>
          </a:xfrm>
          <a:prstGeom prst="rect">
            <a:avLst/>
          </a:prstGeom>
          <a:noFill/>
        </p:spPr>
        <p:txBody>
          <a:bodyPr wrap="square" rtlCol="0">
            <a:spAutoFit/>
          </a:bodyPr>
          <a:lstStyle/>
          <a:p>
            <a:pPr marL="457200" indent="-457200" defTabSz="770436">
              <a:lnSpc>
                <a:spcPct val="150000"/>
              </a:lnSpc>
              <a:buFont typeface="+mj-lt"/>
              <a:buAutoNum type="arabicPeriod"/>
            </a:pPr>
            <a:r>
              <a:rPr lang="zh-CN" altLang="en-US"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国家政策</a:t>
            </a:r>
            <a:endParaRPr lang="en-US" altLang="zh-CN"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712788" lvl="1" indent="-255588" defTabSz="770436">
              <a:lnSpc>
                <a:spcPct val="150000"/>
              </a:lnSpc>
              <a:buFont typeface="Arial" panose="020B0604020202020204" pitchFamily="34" charset="0"/>
              <a:buChar char="•"/>
            </a:pPr>
            <a:r>
              <a:rPr lang="zh-CN" altLang="en-US" sz="16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国务院印发提振消费专项行动方案</a:t>
            </a:r>
          </a:p>
          <a:p>
            <a:pPr marL="457200" indent="-457200" defTabSz="770436">
              <a:lnSpc>
                <a:spcPct val="150000"/>
              </a:lnSpc>
              <a:buFont typeface="+mj-lt"/>
              <a:buAutoNum type="arabicPeriod"/>
            </a:pPr>
            <a:r>
              <a:rPr lang="zh-CN" altLang="en-US"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地方政策</a:t>
            </a:r>
            <a:endParaRPr lang="en-US" altLang="zh-CN"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712788" lvl="1" indent="-255588" defTabSz="770436">
              <a:lnSpc>
                <a:spcPct val="150000"/>
              </a:lnSpc>
              <a:buFont typeface="Arial" panose="020B0604020202020204" pitchFamily="34" charset="0"/>
              <a:buChar char="•"/>
            </a:pPr>
            <a:r>
              <a:rPr lang="zh-CN" altLang="en-US"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四川</a:t>
            </a:r>
            <a:r>
              <a:rPr lang="en-US" altLang="zh-CN"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晋中</a:t>
            </a:r>
            <a:r>
              <a:rPr lang="en-US" altLang="zh-CN"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广州 相关政策</a:t>
            </a:r>
          </a:p>
          <a:p>
            <a:pPr marL="712788" lvl="1" indent="-255588" defTabSz="770436">
              <a:lnSpc>
                <a:spcPct val="150000"/>
              </a:lnSpc>
              <a:buFont typeface="Arial" panose="020B0604020202020204" pitchFamily="34" charset="0"/>
              <a:buChar char="•"/>
            </a:pPr>
            <a:r>
              <a:rPr lang="zh-CN" altLang="en-US"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杭州</a:t>
            </a:r>
            <a:r>
              <a:rPr lang="en-US" altLang="zh-CN"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四川</a:t>
            </a:r>
            <a:r>
              <a:rPr lang="en-US" altLang="zh-CN"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6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上海 相关政策</a:t>
            </a:r>
          </a:p>
        </p:txBody>
      </p:sp>
      <p:sp>
        <p:nvSpPr>
          <p:cNvPr id="3" name="灯片编号占位符 2"/>
          <p:cNvSpPr>
            <a:spLocks noGrp="1"/>
          </p:cNvSpPr>
          <p:nvPr>
            <p:ph type="sldNum" sz="quarter" idx="10"/>
          </p:nvPr>
        </p:nvSpPr>
        <p:spPr/>
        <p:txBody>
          <a:bodyPr/>
          <a:lstStyle/>
          <a:p>
            <a:fld id="{BC277FD2-16D7-4FD4-A965-9BD1B8CDE694}" type="slidenum">
              <a:rPr lang="zh-CN" altLang="en-US" smtClean="0"/>
              <a:pPr/>
              <a:t>24</a:t>
            </a:fld>
            <a:endParaRPr lang="zh-CN" altLang="en-US"/>
          </a:p>
        </p:txBody>
      </p:sp>
    </p:spTree>
    <p:extLst>
      <p:ext uri="{BB962C8B-B14F-4D97-AF65-F5344CB8AC3E}">
        <p14:creationId xmlns:p14="http://schemas.microsoft.com/office/powerpoint/2010/main" val="2144669306"/>
      </p:ext>
    </p:extLst>
  </p:cSld>
  <p:clrMapOvr>
    <a:masterClrMapping/>
  </p:clrMapOvr>
  <mc:AlternateContent xmlns:mc="http://schemas.openxmlformats.org/markup-compatibility/2006" xmlns:p14="http://schemas.microsoft.com/office/powerpoint/2010/main">
    <mc:Choice Requires="p14">
      <p:transition spd="slow" p14:dur="2000"/>
    </mc:Choice>
    <mc:Fallback xmlns:a16="http://schemas.microsoft.com/office/drawing/2014/main" xmlns:a14="http://schemas.microsoft.com/office/drawing/2010/main"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标题 1"/>
          <p:cNvSpPr txBox="1">
            <a:spLocks/>
          </p:cNvSpPr>
          <p:nvPr/>
        </p:nvSpPr>
        <p:spPr>
          <a:xfrm>
            <a:off x="344537" y="356449"/>
            <a:ext cx="11552237" cy="574354"/>
          </a:xfrm>
          <a:prstGeom prst="rect">
            <a:avLst/>
          </a:prstGeom>
        </p:spPr>
        <p:txBody>
          <a:bodyPr/>
          <a:lstStyle>
            <a:defPPr>
              <a:defRPr lang="zh-CN"/>
            </a:defPPr>
            <a:lvl1pPr defTabSz="914400" eaLnBrk="1" latinLnBrk="0" hangingPunct="1">
              <a:lnSpc>
                <a:spcPct val="90000"/>
              </a:lnSpc>
              <a:buNone/>
              <a:defRPr sz="2800">
                <a:latin typeface="思源宋体 CN SemiBold" panose="02020600000000000000" pitchFamily="18" charset="-122"/>
                <a:ea typeface="思源宋体 CN SemiBold" panose="02020600000000000000" pitchFamily="18" charset="-122"/>
                <a:cs typeface="+mj-cs"/>
              </a:defRPr>
            </a:lvl1pPr>
          </a:lstStyle>
          <a:p>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四川</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晋中</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广州 </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相关政策</a:t>
            </a:r>
          </a:p>
        </p:txBody>
      </p:sp>
      <p:sp>
        <p:nvSpPr>
          <p:cNvPr id="18" name="TextBox 39"/>
          <p:cNvSpPr txBox="1">
            <a:spLocks noChangeArrowheads="1"/>
          </p:cNvSpPr>
          <p:nvPr/>
        </p:nvSpPr>
        <p:spPr bwMode="auto">
          <a:xfrm>
            <a:off x="4397597" y="6280610"/>
            <a:ext cx="3762224" cy="369332"/>
          </a:xfrm>
          <a:prstGeom prst="rect">
            <a:avLst/>
          </a:prstGeom>
          <a:noFill/>
          <a:ln w="9525">
            <a:noFill/>
            <a:miter lim="800000"/>
            <a:headEnd/>
            <a:tailEnd/>
          </a:ln>
        </p:spPr>
        <p:txBody>
          <a:bodyPr wrap="square">
            <a:spAutoFit/>
          </a:bodyPr>
          <a:lstStyle/>
          <a:p>
            <a:r>
              <a:rPr lang="en-US" altLang="zh-CN" sz="9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https://www.sxjz.gov.cn/zwgk/fdzdgknr/zfwj/szfbwj43zfbgs/content_197353</a:t>
            </a:r>
          </a:p>
        </p:txBody>
      </p:sp>
      <p:sp>
        <p:nvSpPr>
          <p:cNvPr id="19" name="矩形 18"/>
          <p:cNvSpPr/>
          <p:nvPr/>
        </p:nvSpPr>
        <p:spPr>
          <a:xfrm>
            <a:off x="8505315" y="6280610"/>
            <a:ext cx="3164171" cy="369332"/>
          </a:xfrm>
          <a:prstGeom prst="rect">
            <a:avLst/>
          </a:prstGeom>
        </p:spPr>
        <p:txBody>
          <a:bodyPr wrap="square">
            <a:spAutoFit/>
          </a:bodyPr>
          <a:lstStyle/>
          <a:p>
            <a:r>
              <a:rPr lang="en-US" altLang="zh-CN" sz="9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https://www.huadu.gov.cn/gkmlpt/content/10/10213/post_10213298.html#4948</a:t>
            </a:r>
          </a:p>
        </p:txBody>
      </p:sp>
      <p:sp>
        <p:nvSpPr>
          <p:cNvPr id="30" name="矩形 29"/>
          <p:cNvSpPr/>
          <p:nvPr/>
        </p:nvSpPr>
        <p:spPr>
          <a:xfrm>
            <a:off x="8282344" y="1778591"/>
            <a:ext cx="3546489" cy="3111461"/>
          </a:xfrm>
          <a:prstGeom prst="rect">
            <a:avLst/>
          </a:prstGeom>
        </p:spPr>
        <p:txBody>
          <a:bodyPr/>
          <a:lstStyle/>
          <a:p>
            <a:pPr marL="228600" indent="-228600" eaLnBrk="1" hangingPunct="1">
              <a:lnSpc>
                <a:spcPct val="120000"/>
              </a:lnSpc>
              <a:spcBef>
                <a:spcPts val="1000"/>
              </a:spcBef>
              <a:buFont typeface="Arial" panose="020B0604020202020204" pitchFamily="34" charset="0"/>
              <a:buChar char="•"/>
            </a:pP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，广州市花都区</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人民政府印发</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花都区支持新能源产业高质量发展的十条措施</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p>
          <a:p>
            <a:pPr marL="228600" indent="-228600" eaLnBrk="1" hangingPunct="1">
              <a:lnSpc>
                <a:spcPct val="120000"/>
              </a:lnSpc>
              <a:spcBef>
                <a:spcPts val="10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十条措施</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出，重点支持光伏产业、新型储能产业、氢能产业、智能电网产业发展，围绕新能源产业链，招引拥有研发实力、关键技术、核心产品、竞争优势的龙头企业；培育构建产业链生态；支持企业转型升级；打造一批平台载体；支持新能源企业深化产学研用结合，加大研发投入；大力推进分布式光伏、充换电设施、氢能、新型储能、虚拟电厂和综合能源服务等应用场景建设；支持新产品国际认证；加大金融支持力度；支持产业人才</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引进等支持措施。</a:t>
            </a:r>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1" name="矩形 30"/>
          <p:cNvSpPr/>
          <p:nvPr/>
        </p:nvSpPr>
        <p:spPr>
          <a:xfrm>
            <a:off x="4332194" y="1778591"/>
            <a:ext cx="3675338" cy="2925931"/>
          </a:xfrm>
          <a:prstGeom prst="rect">
            <a:avLst/>
          </a:prstGeom>
        </p:spPr>
        <p:txBody>
          <a:bodyPr/>
          <a:lstStyle/>
          <a:p>
            <a:pPr marL="228600" indent="-228600" eaLnBrk="1" hangingPunct="1">
              <a:lnSpc>
                <a:spcPct val="120000"/>
              </a:lnSpc>
              <a:spcBef>
                <a:spcPts val="6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日，晋中市人民政府印发</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晋中市碳达峰实施方案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p>
          <a:p>
            <a:pPr marL="228600" indent="-228600" eaLnBrk="1" hangingPunct="1">
              <a:lnSpc>
                <a:spcPct val="120000"/>
              </a:lnSpc>
              <a:spcBef>
                <a:spcPts val="6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方案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提出</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，到</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2030</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年，非化石能源消费比重达到</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18%</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，新能源和清洁能源装机占比达到</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63%</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以上，森林覆盖率和森林蓄积量稳步增长。单位地区生产总值能源消耗和二氧化碳排放持续下降，在保障能源安全的前提下二氧化碳排放量力争达到峰值</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eaLnBrk="1" hangingPunct="1">
              <a:lnSpc>
                <a:spcPct val="120000"/>
              </a:lnSpc>
              <a:spcBef>
                <a:spcPts val="600"/>
              </a:spcBef>
              <a:buFont typeface="Arial" panose="020B0604020202020204" pitchFamily="34" charset="0"/>
              <a:buChar char="•"/>
            </a:pP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推动运输工具装备低碳转型。大力推广新能源汽车，逐步降低传统燃油汽车在新车产销和汽车保有量中的占比。加快推动城市公共交通工具全面实现新能源化、电动化与清洁化。到</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2030</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年，力争当年新增新能源、清洁能源动力的交通工具占比达到</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40%</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左右，努力推动陆路交通运输领域的石油消费达到峰值。</a:t>
            </a:r>
            <a:endPar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eaLnBrk="1" hangingPunct="1">
              <a:lnSpc>
                <a:spcPct val="120000"/>
              </a:lnSpc>
              <a:spcBef>
                <a:spcPts val="600"/>
              </a:spcBef>
              <a:buFont typeface="Arial" panose="020B0604020202020204" pitchFamily="34" charset="0"/>
              <a:buChar char="•"/>
            </a:pPr>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2" name="AutoShape 2"/>
          <p:cNvSpPr>
            <a:spLocks noChangeArrowheads="1"/>
          </p:cNvSpPr>
          <p:nvPr/>
        </p:nvSpPr>
        <p:spPr bwMode="auto">
          <a:xfrm>
            <a:off x="4397597" y="1226321"/>
            <a:ext cx="3544531"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晋中市碳达峰实施意见</a:t>
            </a:r>
            <a:endParaRPr lang="en-US" altLang="zh-CN"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3" name="AutoShape 2"/>
          <p:cNvSpPr>
            <a:spLocks noChangeArrowheads="1"/>
          </p:cNvSpPr>
          <p:nvPr/>
        </p:nvSpPr>
        <p:spPr bwMode="auto">
          <a:xfrm>
            <a:off x="8282344" y="1226321"/>
            <a:ext cx="3544531"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广州市花</a:t>
            </a:r>
            <a:r>
              <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都区支持新能源产业高质量发展的十条措施</a:t>
            </a:r>
          </a:p>
        </p:txBody>
      </p:sp>
      <p:sp>
        <p:nvSpPr>
          <p:cNvPr id="16" name="矩形 15"/>
          <p:cNvSpPr/>
          <p:nvPr/>
        </p:nvSpPr>
        <p:spPr>
          <a:xfrm>
            <a:off x="521485" y="6280610"/>
            <a:ext cx="3627760" cy="369332"/>
          </a:xfrm>
          <a:prstGeom prst="rect">
            <a:avLst/>
          </a:prstGeom>
          <a:noFill/>
          <a:ln w="9525">
            <a:noFill/>
            <a:miter lim="800000"/>
            <a:headEnd/>
            <a:tailEnd/>
          </a:ln>
        </p:spPr>
        <p:txBody>
          <a:bodyPr wrap="square">
            <a:spAutoFit/>
          </a:bodyPr>
          <a:lstStyle/>
          <a:p>
            <a:r>
              <a:rPr lang="en-US" altLang="zh-CN" sz="9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https://swt.sc.gov.cn/sccom/c109021/2025/4/2/792bd0f193834acfb1e27d8f347d7b74.shtml</a:t>
            </a:r>
          </a:p>
        </p:txBody>
      </p:sp>
      <p:sp>
        <p:nvSpPr>
          <p:cNvPr id="17" name="矩形 16"/>
          <p:cNvSpPr/>
          <p:nvPr/>
        </p:nvSpPr>
        <p:spPr>
          <a:xfrm>
            <a:off x="319527" y="1790783"/>
            <a:ext cx="3635254" cy="2913739"/>
          </a:xfrm>
          <a:prstGeom prst="rect">
            <a:avLst/>
          </a:prstGeom>
        </p:spPr>
        <p:txBody>
          <a:bodyPr/>
          <a:lstStyle/>
          <a:p>
            <a:pPr marL="228600" indent="-228600" eaLnBrk="1" hangingPunct="1">
              <a:lnSpc>
                <a:spcPct val="120000"/>
              </a:lnSpc>
              <a:spcBef>
                <a:spcPts val="10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，四川省商务厅等</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部门联合印发</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四川省推动汽车后市场高质量发展的实施</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方案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p>
          <a:p>
            <a:pPr marL="228600" indent="-228600" eaLnBrk="1" hangingPunct="1">
              <a:lnSpc>
                <a:spcPct val="120000"/>
              </a:lnSpc>
              <a:spcBef>
                <a:spcPts val="10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方案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出，发展动力电池全价值链，加速固态电池技术创新及产业化应用，大力推进动力电池回收利用主承载地布局；完善回收利用体系，完善报废机动车回收拆解资质认定规则和市场退出机制；拓展汽车整零协同空间；促进二手汽车高效流通；优化汽车配件流通环境；增强汽车维修维护能力；培育发展汽车赛事活动；建设汽车自驾旅居场景，完善营地配套基础设施和公共服务体系；增强汽车文化体验供给；完善汽车基础设施配套，推动充电基础设施向农村片区延伸覆盖；优化汽车金融服务支撑；加强汽车人才队伍</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建设等十二条内容。</a:t>
            </a:r>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1" name="AutoShape 2"/>
          <p:cNvSpPr>
            <a:spLocks noChangeArrowheads="1"/>
          </p:cNvSpPr>
          <p:nvPr/>
        </p:nvSpPr>
        <p:spPr bwMode="auto">
          <a:xfrm>
            <a:off x="356744" y="1226321"/>
            <a:ext cx="3598036" cy="358403"/>
          </a:xfrm>
          <a:prstGeom prst="roundRect">
            <a:avLst>
              <a:gd name="adj" fmla="val 1528"/>
            </a:avLst>
          </a:prstGeom>
          <a:solidFill>
            <a:srgbClr val="0547A3"/>
          </a:solidFill>
          <a:ln>
            <a:noFill/>
          </a:ln>
        </p:spPr>
        <p:txBody>
          <a:bodyPr wrap="square" anchor="ctr"/>
          <a:lstStyle/>
          <a:p>
            <a:pPr algn="ctr">
              <a:lnSpc>
                <a:spcPct val="90000"/>
              </a:lnSpc>
            </a:pPr>
            <a:r>
              <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四川省推动汽车后市场高质量发展的实施方案</a:t>
            </a:r>
          </a:p>
        </p:txBody>
      </p:sp>
      <p:pic>
        <p:nvPicPr>
          <p:cNvPr id="25" name="Picture 2" descr="https://imagepphcloud.thepaper.cn/pph/image/248/669/63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46085" y="4704522"/>
            <a:ext cx="3023401" cy="157608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https://pics5.baidu.com/feed/08f790529822720e6c2e33b86cd0ee4df31fabb3.jpeg@f_auto?token=cbbdf1a16582c97d20301cdbbc3002c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1796" y="4704522"/>
            <a:ext cx="2512656" cy="1576088"/>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9925" y="4702177"/>
            <a:ext cx="2679779" cy="1578434"/>
          </a:xfrm>
          <a:prstGeom prst="rect">
            <a:avLst/>
          </a:prstGeom>
        </p:spPr>
      </p:pic>
      <p:sp>
        <p:nvSpPr>
          <p:cNvPr id="5" name="灯片编号占位符 4"/>
          <p:cNvSpPr>
            <a:spLocks noGrp="1"/>
          </p:cNvSpPr>
          <p:nvPr>
            <p:ph type="sldNum" sz="quarter" idx="10"/>
          </p:nvPr>
        </p:nvSpPr>
        <p:spPr/>
        <p:txBody>
          <a:bodyPr/>
          <a:lstStyle/>
          <a:p>
            <a:fld id="{BC277FD2-16D7-4FD4-A965-9BD1B8CDE694}" type="slidenum">
              <a:rPr lang="zh-CN" altLang="en-US" smtClean="0"/>
              <a:pPr/>
              <a:t>25</a:t>
            </a:fld>
            <a:endParaRPr lang="zh-CN" altLang="en-US"/>
          </a:p>
        </p:txBody>
      </p:sp>
    </p:spTree>
    <p:extLst>
      <p:ext uri="{BB962C8B-B14F-4D97-AF65-F5344CB8AC3E}">
        <p14:creationId xmlns:p14="http://schemas.microsoft.com/office/powerpoint/2010/main" val="3003088199"/>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标题 1"/>
          <p:cNvSpPr txBox="1">
            <a:spLocks/>
          </p:cNvSpPr>
          <p:nvPr/>
        </p:nvSpPr>
        <p:spPr>
          <a:xfrm>
            <a:off x="344537" y="356449"/>
            <a:ext cx="11552237" cy="574354"/>
          </a:xfrm>
          <a:prstGeom prst="rect">
            <a:avLst/>
          </a:prstGeom>
        </p:spPr>
        <p:txBody>
          <a:bodyPr/>
          <a:lstStyle>
            <a:defPPr>
              <a:defRPr lang="zh-CN"/>
            </a:defPPr>
            <a:lvl1pPr defTabSz="914400" eaLnBrk="1" latinLnBrk="0" hangingPunct="1">
              <a:lnSpc>
                <a:spcPct val="90000"/>
              </a:lnSpc>
              <a:buNone/>
              <a:defRPr sz="2800">
                <a:latin typeface="思源宋体 CN SemiBold" panose="02020600000000000000" pitchFamily="18" charset="-122"/>
                <a:ea typeface="思源宋体 CN SemiBold" panose="02020600000000000000" pitchFamily="18" charset="-122"/>
                <a:cs typeface="+mj-cs"/>
              </a:defRPr>
            </a:lvl1pPr>
          </a:lstStyle>
          <a:p>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杭州</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四川</a:t>
            </a:r>
            <a:r>
              <a:rPr lang="en-US" altLang="zh-CN"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上海 相关</a:t>
            </a:r>
            <a:r>
              <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政策</a:t>
            </a:r>
          </a:p>
        </p:txBody>
      </p:sp>
      <p:sp>
        <p:nvSpPr>
          <p:cNvPr id="18" name="TextBox 39"/>
          <p:cNvSpPr txBox="1">
            <a:spLocks noChangeArrowheads="1"/>
          </p:cNvSpPr>
          <p:nvPr/>
        </p:nvSpPr>
        <p:spPr bwMode="auto">
          <a:xfrm>
            <a:off x="450805" y="6239390"/>
            <a:ext cx="3710553" cy="369332"/>
          </a:xfrm>
          <a:prstGeom prst="rect">
            <a:avLst/>
          </a:prstGeom>
          <a:noFill/>
          <a:ln w="9525">
            <a:noFill/>
            <a:miter lim="800000"/>
            <a:headEnd/>
            <a:tailEnd/>
          </a:ln>
        </p:spPr>
        <p:txBody>
          <a:bodyPr wrap="square">
            <a:spAutoFit/>
          </a:bodyPr>
          <a:lstStyle/>
          <a:p>
            <a:r>
              <a:rPr lang="en-US" altLang="zh-CN" sz="9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https://minyi.zjzwfw.gov.cn/dczjnewls/dczj/idea/topic_21638.html</a:t>
            </a:r>
          </a:p>
        </p:txBody>
      </p:sp>
      <p:sp>
        <p:nvSpPr>
          <p:cNvPr id="20" name="矩形 19"/>
          <p:cNvSpPr/>
          <p:nvPr/>
        </p:nvSpPr>
        <p:spPr>
          <a:xfrm>
            <a:off x="4548203" y="6239390"/>
            <a:ext cx="3443316" cy="369332"/>
          </a:xfrm>
          <a:prstGeom prst="rect">
            <a:avLst/>
          </a:prstGeom>
        </p:spPr>
        <p:txBody>
          <a:bodyPr wrap="square">
            <a:spAutoFit/>
          </a:bodyPr>
          <a:lstStyle/>
          <a:p>
            <a:r>
              <a:rPr lang="en-US" altLang="zh-CN" sz="9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https://jxt.hubei.gov.cn/bmdt/cyfz/202503/t20250321_5584595.shtml</a:t>
            </a:r>
          </a:p>
        </p:txBody>
      </p:sp>
      <p:sp>
        <p:nvSpPr>
          <p:cNvPr id="27" name="矩形 26"/>
          <p:cNvSpPr/>
          <p:nvPr/>
        </p:nvSpPr>
        <p:spPr>
          <a:xfrm>
            <a:off x="4390436" y="1805095"/>
            <a:ext cx="3598231" cy="3075249"/>
          </a:xfrm>
          <a:prstGeom prst="rect">
            <a:avLst/>
          </a:prstGeom>
        </p:spPr>
        <p:txBody>
          <a:bodyPr/>
          <a:lstStyle/>
          <a:p>
            <a:pPr marL="228600" indent="-228600" eaLnBrk="1" hangingPunct="1">
              <a:lnSpc>
                <a:spcPct val="120000"/>
              </a:lnSpc>
              <a:spcBef>
                <a:spcPts val="10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18</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日，四川省经济和信息化</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厅、能源局联合印发</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四川省新能源产业链建圈强链工作</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方案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2025—2027</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eaLnBrk="1" hangingPunct="1">
              <a:lnSpc>
                <a:spcPct val="120000"/>
              </a:lnSpc>
              <a:spcBef>
                <a:spcPts val="10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方案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提出，聚焦光伏、风电、氢能三条重点产业链，到</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2027</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主要承载地和协同发展地融合态势基本形成，新能源产业链关键材料、核心技术和装备自主可控水平大幅提升，市场机制、标准体系和管理体制更加健全，链主链核企业规模实力不断壮大，产业创新能力、营收规模、生产效率和市场竞争力国内领先。全省新能源产业链营业收入超过</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5000</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亿元，力争达到</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6000</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亿元，光伏、风电装机规模达</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4500</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千瓦。</a:t>
            </a:r>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1" name="矩形 30"/>
          <p:cNvSpPr/>
          <p:nvPr/>
        </p:nvSpPr>
        <p:spPr>
          <a:xfrm>
            <a:off x="398070" y="1805095"/>
            <a:ext cx="3650367" cy="2642055"/>
          </a:xfrm>
          <a:prstGeom prst="rect">
            <a:avLst/>
          </a:prstGeom>
        </p:spPr>
        <p:txBody>
          <a:bodyPr/>
          <a:lstStyle/>
          <a:p>
            <a:pPr marL="228600" indent="-228600" eaLnBrk="1" hangingPunct="1">
              <a:lnSpc>
                <a:spcPct val="120000"/>
              </a:lnSpc>
              <a:spcBef>
                <a:spcPts val="10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16</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日，杭州市经济和信息化</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局对</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杭州市智能网联车辆创新应用管理实施办法</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征求</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意见</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稿</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公开征求意见。</a:t>
            </a:r>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eaLnBrk="1" hangingPunct="1">
              <a:lnSpc>
                <a:spcPct val="120000"/>
              </a:lnSpc>
              <a:spcBef>
                <a:spcPts val="10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管理实施办法</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拟规定</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智能网联汽车测试主体、应用主体除满足工信部等</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部门</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印发的</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智能网联汽车道路测试与示范应用管理规范（试行）</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条件外，还应满足以下条件：建立具备实时交互、视频监控、网络监测、异常检测预警、决策引导、行驶数据汇聚存储等功能的远程监控平台；</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建立</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完善的通信系统，保障车辆与远监平台实时通信</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L4</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级以上测试应配备远程接管人员，具备实时监控能力。此外，</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L4</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级自驾能力的智能网联汽车需具备“自动驾驶”和“远程控制”两种模式。</a:t>
            </a:r>
          </a:p>
          <a:p>
            <a:pPr marL="228600" indent="-228600" eaLnBrk="1" hangingPunct="1">
              <a:lnSpc>
                <a:spcPct val="120000"/>
              </a:lnSpc>
              <a:spcBef>
                <a:spcPts val="1000"/>
              </a:spcBef>
              <a:buFont typeface="Arial" panose="020B0604020202020204" pitchFamily="34" charset="0"/>
              <a:buChar char="•"/>
            </a:pPr>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2" name="AutoShape 2"/>
          <p:cNvSpPr>
            <a:spLocks noChangeArrowheads="1"/>
          </p:cNvSpPr>
          <p:nvPr/>
        </p:nvSpPr>
        <p:spPr bwMode="auto">
          <a:xfrm>
            <a:off x="503906" y="1214129"/>
            <a:ext cx="3544531"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杭州市智能网联车辆创新应用管理</a:t>
            </a:r>
            <a:r>
              <a:rPr lang="zh-CN" altLang="en-US"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办法</a:t>
            </a:r>
            <a:r>
              <a:rPr lang="en-US" altLang="zh-CN"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征求意见稿</a:t>
            </a:r>
            <a:r>
              <a:rPr lang="en-US" altLang="zh-CN"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4" name="AutoShape 2"/>
          <p:cNvSpPr>
            <a:spLocks noChangeArrowheads="1"/>
          </p:cNvSpPr>
          <p:nvPr/>
        </p:nvSpPr>
        <p:spPr bwMode="auto">
          <a:xfrm>
            <a:off x="4390437" y="1214129"/>
            <a:ext cx="3544531"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四川省新能源产业链建圈强链工作</a:t>
            </a:r>
            <a:r>
              <a:rPr lang="zh-CN" altLang="en-US"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方案</a:t>
            </a:r>
            <a:endParaRPr lang="en-US" altLang="zh-CN"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gn="ctr">
              <a:lnSpc>
                <a:spcPct val="90000"/>
              </a:lnSpc>
            </a:pPr>
            <a:r>
              <a:rPr lang="en-US" altLang="zh-CN"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(2025—2027</a:t>
            </a:r>
            <a:r>
              <a:rPr lang="zh-CN" altLang="en-US"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2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6" name="矩形 15"/>
          <p:cNvSpPr/>
          <p:nvPr/>
        </p:nvSpPr>
        <p:spPr>
          <a:xfrm>
            <a:off x="8376491" y="6227198"/>
            <a:ext cx="3443316" cy="369332"/>
          </a:xfrm>
          <a:prstGeom prst="rect">
            <a:avLst/>
          </a:prstGeom>
          <a:noFill/>
          <a:ln w="9525">
            <a:noFill/>
            <a:miter lim="800000"/>
            <a:headEnd/>
            <a:tailEnd/>
          </a:ln>
        </p:spPr>
        <p:txBody>
          <a:bodyPr wrap="square">
            <a:spAutoFit/>
          </a:bodyPr>
          <a:lstStyle/>
          <a:p>
            <a:r>
              <a:rPr lang="en-US" altLang="zh-CN" sz="900" dirty="0">
                <a:solidFill>
                  <a:prstClr val="white">
                    <a:lumMod val="50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https://fgw.sh.gov.cn/fgw_zyjyhhjbh/20250423/726070aaabed43409eaf746f499dceb9.html</a:t>
            </a:r>
          </a:p>
        </p:txBody>
      </p:sp>
      <p:sp>
        <p:nvSpPr>
          <p:cNvPr id="21" name="矩形 20"/>
          <p:cNvSpPr/>
          <p:nvPr/>
        </p:nvSpPr>
        <p:spPr>
          <a:xfrm>
            <a:off x="8218724" y="1792903"/>
            <a:ext cx="3678049" cy="2936749"/>
          </a:xfrm>
          <a:prstGeom prst="rect">
            <a:avLst/>
          </a:prstGeom>
        </p:spPr>
        <p:txBody>
          <a:bodyPr/>
          <a:lstStyle/>
          <a:p>
            <a:pPr marL="228600" indent="-228600" eaLnBrk="1" hangingPunct="1">
              <a:lnSpc>
                <a:spcPct val="120000"/>
              </a:lnSpc>
              <a:spcBef>
                <a:spcPts val="1000"/>
              </a:spcBef>
              <a:buFont typeface="Arial" panose="020B0604020202020204" pitchFamily="34" charset="0"/>
              <a:buChar char="•"/>
            </a:pP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23</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日，上海市发展和改革委员会印发</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上海市</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年碳达峰碳中和及节能减排重点工作</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安排</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228600" indent="-228600" eaLnBrk="1" hangingPunct="1">
              <a:lnSpc>
                <a:spcPct val="120000"/>
              </a:lnSpc>
              <a:spcBef>
                <a:spcPts val="1000"/>
              </a:spcBef>
              <a:buFont typeface="Arial" panose="020B0604020202020204" pitchFamily="34" charset="0"/>
              <a:buChar char="•"/>
            </a:pP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工作安排</a:t>
            </a:r>
            <a:r>
              <a:rPr lang="en-US" altLang="zh-CN"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提出，完成全市“十四五”能耗双控目标，各区、各行业、各重点区域夯实目标分解和推进机制，单位</a:t>
            </a:r>
            <a:r>
              <a:rPr lang="en-US" altLang="zh-CN"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GDP</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能耗下降率按照完成“十四五”规划总目标设置年度目标。努力推进全市碳排放强度下降。主要污染物氮氧化物、挥发性有机物、化学需氧量和氨氮工程减排量完成国家下达目标。持续控制煤炭消费总量。其中交通领域</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需完善</a:t>
            </a:r>
            <a:r>
              <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轨道交通、市域铁路站点公交配套服务，持续开展慢行交通出行品质项目。加速推进城市公共领域、非道路移动机械清洁能源或新能源</a:t>
            </a:r>
            <a:r>
              <a:rPr lang="zh-CN" altLang="en-US" sz="11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转型。</a:t>
            </a:r>
            <a:endParaRPr lang="zh-CN" altLang="en-US" sz="11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2" name="AutoShape 2"/>
          <p:cNvSpPr>
            <a:spLocks noChangeArrowheads="1"/>
          </p:cNvSpPr>
          <p:nvPr/>
        </p:nvSpPr>
        <p:spPr bwMode="auto">
          <a:xfrm>
            <a:off x="8218725" y="1201937"/>
            <a:ext cx="3544531"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上海市</a:t>
            </a:r>
            <a:r>
              <a:rPr lang="en-US" altLang="zh-CN"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2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年碳达峰碳中和及节能减排重点工作安排</a:t>
            </a:r>
          </a:p>
        </p:txBody>
      </p:sp>
      <p:pic>
        <p:nvPicPr>
          <p:cNvPr id="19" name="Picture 4" descr="https://img2.baidu.com/it/u=2756761307,4290782042&amp;fm=253&amp;fmt=auto&amp;app=138&amp;f=JPEG?w=889&amp;h=5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30731" y="4718571"/>
            <a:ext cx="2682340" cy="150862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https://pic1.zhimg.com/100/v2-0e51497755666450da229ad53ae62316_r.jpg"/>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6012" y="4718571"/>
            <a:ext cx="2629274" cy="150255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https://img2.baidu.com/it/u=686886728,1378587459&amp;fm=253&amp;fmt=auto&amp;app=120&amp;f=JPEG?w=888&amp;h=50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2581" y="4723616"/>
            <a:ext cx="2683408" cy="1510928"/>
          </a:xfrm>
          <a:prstGeom prst="rect">
            <a:avLst/>
          </a:prstGeom>
          <a:noFill/>
          <a:extLst>
            <a:ext uri="{909E8E84-426E-40DD-AFC4-6F175D3DCCD1}">
              <a14:hiddenFill xmlns:a14="http://schemas.microsoft.com/office/drawing/2010/main">
                <a:solidFill>
                  <a:srgbClr val="FFFFFF"/>
                </a:solidFill>
              </a14:hiddenFill>
            </a:ext>
          </a:extLst>
        </p:spPr>
      </p:pic>
      <p:sp>
        <p:nvSpPr>
          <p:cNvPr id="4" name="灯片编号占位符 3"/>
          <p:cNvSpPr>
            <a:spLocks noGrp="1"/>
          </p:cNvSpPr>
          <p:nvPr>
            <p:ph type="sldNum" sz="quarter" idx="10"/>
          </p:nvPr>
        </p:nvSpPr>
        <p:spPr/>
        <p:txBody>
          <a:bodyPr/>
          <a:lstStyle/>
          <a:p>
            <a:fld id="{BC277FD2-16D7-4FD4-A965-9BD1B8CDE694}" type="slidenum">
              <a:rPr lang="zh-CN" altLang="en-US" smtClean="0"/>
              <a:pPr/>
              <a:t>26</a:t>
            </a:fld>
            <a:endParaRPr lang="zh-CN" altLang="en-US"/>
          </a:p>
        </p:txBody>
      </p:sp>
    </p:spTree>
    <p:extLst>
      <p:ext uri="{BB962C8B-B14F-4D97-AF65-F5344CB8AC3E}">
        <p14:creationId xmlns:p14="http://schemas.microsoft.com/office/powerpoint/2010/main" val="2610337973"/>
      </p:ext>
    </p:extLst>
  </p:cSld>
  <p:clrMapOvr>
    <a:masterClrMapping/>
  </p:clrMapOvr>
  <mc:AlternateContent xmlns:mc="http://schemas.openxmlformats.org/markup-compatibility/2006" xmlns:p14="http://schemas.microsoft.com/office/powerpoint/2010/main">
    <mc:Choice Requires="p14">
      <p:transition spd="slow" p14:dur="2000"/>
    </mc:Choice>
    <mc:Fallback xmlns:a14="http://schemas.microsoft.com/office/drawing/2010/main"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0481" descr="5675675675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20483"/>
          <p:cNvSpPr txBox="1">
            <a:spLocks noChangeArrowheads="1"/>
          </p:cNvSpPr>
          <p:nvPr/>
        </p:nvSpPr>
        <p:spPr bwMode="auto">
          <a:xfrm>
            <a:off x="6459803" y="3428999"/>
            <a:ext cx="4246563" cy="37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lgn="dist" fontAlgn="base">
              <a:lnSpc>
                <a:spcPct val="120000"/>
              </a:lnSpc>
              <a:spcBef>
                <a:spcPct val="0"/>
              </a:spcBef>
              <a:spcAft>
                <a:spcPct val="0"/>
              </a:spcAft>
            </a:pPr>
            <a:r>
              <a:rPr lang="en-US" altLang="zh-CN" sz="1600" dirty="0" smtClean="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YOUR WAYS , YOUR RULES</a:t>
            </a:r>
            <a:endParaRPr lang="zh-CN" altLang="en-US" sz="160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175" y="2583391"/>
            <a:ext cx="5732939" cy="1691217"/>
          </a:xfrm>
          <a:prstGeom prst="rect">
            <a:avLst/>
          </a:prstGeom>
        </p:spPr>
      </p:pic>
      <p:pic>
        <p:nvPicPr>
          <p:cNvPr id="6" name="image 109">
            <a:extLst>
              <a:ext uri="{FF2B5EF4-FFF2-40B4-BE49-F238E27FC236}">
                <a16:creationId xmlns="" xmlns:a16="http://schemas.microsoft.com/office/drawing/2014/main" xmlns:p14="http://schemas.microsoft.com/office/powerpoint/2010/main" xmlns:a14="http://schemas.microsoft.com/office/drawing/2010/main" id="{A15F7C22-1765-CC46-9F72-0EC43AD0180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flipH="1">
            <a:off x="680570" y="4753652"/>
            <a:ext cx="1198164" cy="269990"/>
          </a:xfrm>
          <a:prstGeom prst="rect">
            <a:avLst/>
          </a:prstGeom>
          <a:solidFill>
            <a:srgbClr val="0547A3"/>
          </a:solidFill>
        </p:spPr>
      </p:pic>
      <p:pic>
        <p:nvPicPr>
          <p:cNvPr id="7" name="image 109">
            <a:extLst>
              <a:ext uri="{FF2B5EF4-FFF2-40B4-BE49-F238E27FC236}">
                <a16:creationId xmlns="" xmlns:a16="http://schemas.microsoft.com/office/drawing/2014/main" xmlns:p14="http://schemas.microsoft.com/office/powerpoint/2010/main" xmlns:a14="http://schemas.microsoft.com/office/drawing/2010/main" id="{56ABB652-ECCB-2441-8BCC-6C540494474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flipH="1">
            <a:off x="3246184" y="4727790"/>
            <a:ext cx="1198164" cy="269990"/>
          </a:xfrm>
          <a:prstGeom prst="rect">
            <a:avLst/>
          </a:prstGeom>
          <a:solidFill>
            <a:srgbClr val="0547A3"/>
          </a:solidFill>
        </p:spPr>
      </p:pic>
      <p:sp>
        <p:nvSpPr>
          <p:cNvPr id="8" name="矩形 7">
            <a:extLst>
              <a:ext uri="{FF2B5EF4-FFF2-40B4-BE49-F238E27FC236}">
                <a16:creationId xmlns="" xmlns:a16="http://schemas.microsoft.com/office/drawing/2014/main" xmlns:p14="http://schemas.microsoft.com/office/powerpoint/2010/main" xmlns:a14="http://schemas.microsoft.com/office/drawing/2010/main" id="{F220F922-8C72-CC43-9656-61D80787162B}"/>
              </a:ext>
            </a:extLst>
          </p:cNvPr>
          <p:cNvSpPr/>
          <p:nvPr/>
        </p:nvSpPr>
        <p:spPr>
          <a:xfrm>
            <a:off x="604527" y="4956252"/>
            <a:ext cx="2492155" cy="1402966"/>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nSpc>
                <a:spcPct val="130000"/>
              </a:lnSpc>
              <a:defRPr/>
            </a:pPr>
            <a:r>
              <a:rPr lang="zh-CN" altLang="en-US" sz="110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官网        </a:t>
            </a:r>
            <a:r>
              <a:rPr lang="en-US" altLang="zh-CN" sz="110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www.way-s.cn</a:t>
            </a:r>
            <a:endParaRPr lang="en-US" altLang="zh-CN"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30000"/>
              </a:lnSpc>
              <a:defRPr/>
            </a:pPr>
            <a:r>
              <a:rPr lang="en-US" altLang="zh-CN" sz="110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Cell       </a:t>
            </a:r>
            <a:r>
              <a:rPr lang="en-US" altLang="zh-CN"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+86 18814118557</a:t>
            </a:r>
          </a:p>
          <a:p>
            <a:pPr>
              <a:lnSpc>
                <a:spcPct val="130000"/>
              </a:lnSpc>
              <a:defRPr/>
            </a:pPr>
            <a:r>
              <a:rPr lang="en-US" altLang="zh-CN"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Tel        +86 </a:t>
            </a:r>
            <a:r>
              <a:rPr lang="en-US" altLang="zh-CN" sz="110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020 </a:t>
            </a:r>
            <a:r>
              <a:rPr lang="en-US" altLang="zh-CN"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83912326 </a:t>
            </a:r>
            <a:r>
              <a:rPr lang="zh-CN" altLang="en-US" sz="110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转 </a:t>
            </a:r>
            <a:r>
              <a:rPr lang="en-US" altLang="zh-CN" sz="1100"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8249</a:t>
            </a:r>
            <a:endParaRPr lang="en-US" altLang="zh-CN"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a:lnSpc>
                <a:spcPct val="130000"/>
              </a:lnSpc>
              <a:defRPr/>
            </a:pPr>
            <a:r>
              <a:rPr lang="en-US" altLang="zh-CN" sz="11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E-mail   cs@way-s.cn</a:t>
            </a:r>
          </a:p>
        </p:txBody>
      </p:sp>
      <p:sp>
        <p:nvSpPr>
          <p:cNvPr id="9" name="矩形 8">
            <a:extLst>
              <a:ext uri="{FF2B5EF4-FFF2-40B4-BE49-F238E27FC236}">
                <a16:creationId xmlns="" xmlns:a16="http://schemas.microsoft.com/office/drawing/2014/main" xmlns:p14="http://schemas.microsoft.com/office/powerpoint/2010/main" xmlns:a14="http://schemas.microsoft.com/office/drawing/2010/main" id="{5CF834F8-2942-0C4B-ADE9-9B09F74D4F07}"/>
              </a:ext>
            </a:extLst>
          </p:cNvPr>
          <p:cNvSpPr/>
          <p:nvPr/>
        </p:nvSpPr>
        <p:spPr>
          <a:xfrm>
            <a:off x="3165064" y="5202986"/>
            <a:ext cx="2555212" cy="936795"/>
          </a:xfrm>
          <a:prstGeom prst="rect">
            <a:avLst/>
          </a:prstGeom>
        </p:spPr>
        <p:style>
          <a:lnRef idx="0">
            <a:scrgbClr r="0" g="0" b="0"/>
          </a:lnRef>
          <a:fillRef idx="0">
            <a:scrgbClr r="0" g="0" b="0"/>
          </a:fillRef>
          <a:effectRef idx="0">
            <a:scrgbClr r="0" g="0" b="0"/>
          </a:effectRef>
          <a:fontRef idx="major"/>
        </p:style>
        <p:txBody>
          <a:bodyPr wrap="square">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nSpc>
                <a:spcPct val="130000"/>
              </a:lnSpc>
              <a:spcBef>
                <a:spcPts val="300"/>
              </a:spcBef>
              <a:defRPr/>
            </a:pPr>
            <a:r>
              <a:rPr lang="zh-CN" altLang="en-US" sz="844"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威尔森独立拥有或与相关内容提供者共同拥有报告中所有的文字、图片、表格的版权及其它知识产权。没有经过威尔森书面许可，任何组织和个人不得以任何形式复制或传递。违反该声明而造成损失的，我们将依法追究其法律责任。</a:t>
            </a:r>
          </a:p>
        </p:txBody>
      </p:sp>
      <p:sp>
        <p:nvSpPr>
          <p:cNvPr id="10" name="矩形 9">
            <a:extLst>
              <a:ext uri="{FF2B5EF4-FFF2-40B4-BE49-F238E27FC236}">
                <a16:creationId xmlns="" xmlns:a16="http://schemas.microsoft.com/office/drawing/2014/main" xmlns:p14="http://schemas.microsoft.com/office/powerpoint/2010/main" xmlns:a14="http://schemas.microsoft.com/office/drawing/2010/main" id="{6FB84CCA-1EF9-2246-908C-5B618E87811E}"/>
              </a:ext>
            </a:extLst>
          </p:cNvPr>
          <p:cNvSpPr/>
          <p:nvPr/>
        </p:nvSpPr>
        <p:spPr>
          <a:xfrm>
            <a:off x="7098591" y="4598294"/>
            <a:ext cx="1210588" cy="246221"/>
          </a:xfrm>
          <a:prstGeom prst="rect">
            <a:avLst/>
          </a:prstGeom>
        </p:spPr>
        <p:style>
          <a:lnRef idx="0">
            <a:scrgbClr r="0" g="0" b="0"/>
          </a:lnRef>
          <a:fillRef idx="0">
            <a:scrgbClr r="0" g="0" b="0"/>
          </a:fillRef>
          <a:effectRef idx="0">
            <a:scrgbClr r="0" g="0" b="0"/>
          </a:effectRef>
          <a:fontRef idx="major"/>
        </p:style>
        <p:txBody>
          <a:bodyPr wrap="none">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a:defRPr/>
            </a:pPr>
            <a:r>
              <a:rPr lang="zh-CN" altLang="en-US" sz="10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扫码添加专属客服</a:t>
            </a:r>
          </a:p>
        </p:txBody>
      </p:sp>
      <p:sp>
        <p:nvSpPr>
          <p:cNvPr id="11" name="矩形 10">
            <a:extLst>
              <a:ext uri="{FF2B5EF4-FFF2-40B4-BE49-F238E27FC236}">
                <a16:creationId xmlns="" xmlns:a16="http://schemas.microsoft.com/office/drawing/2014/main" xmlns:p14="http://schemas.microsoft.com/office/powerpoint/2010/main" xmlns:a14="http://schemas.microsoft.com/office/drawing/2010/main" id="{E374B3DD-E57B-8D42-B2E2-EAF7249F5E58}"/>
              </a:ext>
            </a:extLst>
          </p:cNvPr>
          <p:cNvSpPr/>
          <p:nvPr/>
        </p:nvSpPr>
        <p:spPr>
          <a:xfrm>
            <a:off x="5899066" y="4598294"/>
            <a:ext cx="1082348" cy="246221"/>
          </a:xfrm>
          <a:prstGeom prst="rect">
            <a:avLst/>
          </a:prstGeom>
        </p:spPr>
        <p:style>
          <a:lnRef idx="0">
            <a:scrgbClr r="0" g="0" b="0"/>
          </a:lnRef>
          <a:fillRef idx="0">
            <a:scrgbClr r="0" g="0" b="0"/>
          </a:fillRef>
          <a:effectRef idx="0">
            <a:scrgbClr r="0" g="0" b="0"/>
          </a:effectRef>
          <a:fontRef idx="major"/>
        </p:style>
        <p:txBody>
          <a:bodyPr wrap="none">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a:defRPr/>
            </a:pPr>
            <a:r>
              <a:rPr lang="zh-CN" altLang="en-US" sz="10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扫码关注公众号</a:t>
            </a:r>
            <a:endParaRPr lang="en-US" altLang="zh-CN" sz="10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2" name="Object 2308">
            <a:extLst>
              <a:ext uri="{FF2B5EF4-FFF2-40B4-BE49-F238E27FC236}">
                <a16:creationId xmlns="" xmlns:a16="http://schemas.microsoft.com/office/drawing/2014/main" xmlns:p14="http://schemas.microsoft.com/office/powerpoint/2010/main" xmlns:a14="http://schemas.microsoft.com/office/drawing/2010/main" id="{A1EA4383-EA6A-B641-B7A4-38941B1B752E}"/>
              </a:ext>
            </a:extLst>
          </p:cNvPr>
          <p:cNvSpPr txBox="1"/>
          <p:nvPr/>
        </p:nvSpPr>
        <p:spPr>
          <a:xfrm>
            <a:off x="533422" y="4789490"/>
            <a:ext cx="1502265" cy="190437"/>
          </a:xfrm>
          <a:prstGeom prst="rect">
            <a:avLst/>
          </a:prstGeom>
        </p:spPr>
        <p:txBody>
          <a:bodyPr vert="horz" wrap="square" lIns="0" tIns="0" rIns="0" bIns="0" rtlCol="0" anchor="t" anchorCtr="0">
            <a:spAutoFit/>
          </a:bodyPr>
          <a:lstStyle/>
          <a:p>
            <a:pPr algn="ctr">
              <a:lnSpc>
                <a:spcPct val="109999"/>
              </a:lnSpc>
            </a:pPr>
            <a:r>
              <a:rPr lang="zh-CN" altLang="en-US" sz="1125" dirty="0">
                <a:solidFill>
                  <a:srgbClr val="343C5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客户中心</a:t>
            </a:r>
          </a:p>
        </p:txBody>
      </p:sp>
      <p:pic>
        <p:nvPicPr>
          <p:cNvPr id="13" name="图片 12">
            <a:extLst>
              <a:ext uri="{FF2B5EF4-FFF2-40B4-BE49-F238E27FC236}">
                <a16:creationId xmlns="" xmlns:a16="http://schemas.microsoft.com/office/drawing/2014/main" xmlns:p14="http://schemas.microsoft.com/office/powerpoint/2010/main" xmlns:a14="http://schemas.microsoft.com/office/drawing/2010/main" id="{23B1D609-E688-4741-A8F1-E12C6626834C}"/>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5868273" y="4934643"/>
            <a:ext cx="1143934" cy="1143934"/>
          </a:xfrm>
          <a:prstGeom prst="rect">
            <a:avLst/>
          </a:prstGeom>
        </p:spPr>
      </p:pic>
      <p:pic>
        <p:nvPicPr>
          <p:cNvPr id="14" name="图片 13">
            <a:extLst>
              <a:ext uri="{FF2B5EF4-FFF2-40B4-BE49-F238E27FC236}">
                <a16:creationId xmlns="" xmlns:a16="http://schemas.microsoft.com/office/drawing/2014/main" xmlns:p14="http://schemas.microsoft.com/office/powerpoint/2010/main" xmlns:a14="http://schemas.microsoft.com/office/drawing/2010/main" id="{F376A67E-385D-3B45-BBFB-C9497342945A}"/>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7131918" y="4934643"/>
            <a:ext cx="1143934" cy="1143934"/>
          </a:xfrm>
          <a:prstGeom prst="rect">
            <a:avLst/>
          </a:prstGeom>
        </p:spPr>
      </p:pic>
      <p:sp>
        <p:nvSpPr>
          <p:cNvPr id="15" name="Object 2308">
            <a:extLst>
              <a:ext uri="{FF2B5EF4-FFF2-40B4-BE49-F238E27FC236}">
                <a16:creationId xmlns="" xmlns:a16="http://schemas.microsoft.com/office/drawing/2014/main" xmlns:p14="http://schemas.microsoft.com/office/powerpoint/2010/main" xmlns:a14="http://schemas.microsoft.com/office/drawing/2010/main" id="{820CD4FA-B326-B74B-9295-480911B7A502}"/>
              </a:ext>
            </a:extLst>
          </p:cNvPr>
          <p:cNvSpPr txBox="1"/>
          <p:nvPr/>
        </p:nvSpPr>
        <p:spPr>
          <a:xfrm>
            <a:off x="2939729" y="4778444"/>
            <a:ext cx="1819325" cy="190437"/>
          </a:xfrm>
          <a:prstGeom prst="rect">
            <a:avLst/>
          </a:prstGeom>
        </p:spPr>
        <p:style>
          <a:lnRef idx="0">
            <a:scrgbClr r="0" g="0" b="0"/>
          </a:lnRef>
          <a:fillRef idx="0">
            <a:scrgbClr r="0" g="0" b="0"/>
          </a:fillRef>
          <a:effectRef idx="0">
            <a:scrgbClr r="0" g="0" b="0"/>
          </a:effectRef>
          <a:fontRef idx="major"/>
        </p:style>
        <p:txBody>
          <a:bodyPr vert="horz" wrap="square" lIns="0" tIns="0" rIns="0" bIns="0" rtlCol="0" anchor="t" anchorCtr="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a:lnSpc>
                <a:spcPct val="109999"/>
              </a:lnSpc>
            </a:pPr>
            <a:r>
              <a:rPr lang="zh-CN" altLang="en-US" sz="1125" dirty="0">
                <a:solidFill>
                  <a:srgbClr val="343C5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知识产权声明</a:t>
            </a:r>
          </a:p>
        </p:txBody>
      </p:sp>
    </p:spTree>
    <p:extLst>
      <p:ext uri="{BB962C8B-B14F-4D97-AF65-F5344CB8AC3E}">
        <p14:creationId xmlns:p14="http://schemas.microsoft.com/office/powerpoint/2010/main" val="39343424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899993" y="2128266"/>
            <a:ext cx="6243297" cy="1091647"/>
            <a:chOff x="3371406" y="2915075"/>
            <a:chExt cx="6243297" cy="1091647"/>
          </a:xfrm>
        </p:grpSpPr>
        <p:pic>
          <p:nvPicPr>
            <p:cNvPr id="17" name="image 30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04500" y="2995908"/>
              <a:ext cx="1259694" cy="1010814"/>
            </a:xfrm>
            <a:prstGeom prst="rect">
              <a:avLst/>
            </a:prstGeom>
          </p:spPr>
        </p:pic>
        <p:sp>
          <p:nvSpPr>
            <p:cNvPr id="18" name="Object 309"/>
            <p:cNvSpPr txBox="1"/>
            <p:nvPr/>
          </p:nvSpPr>
          <p:spPr>
            <a:xfrm>
              <a:off x="4451556" y="2915075"/>
              <a:ext cx="1757796" cy="1019620"/>
            </a:xfrm>
            <a:prstGeom prst="rect">
              <a:avLst/>
            </a:prstGeom>
          </p:spPr>
          <p:txBody>
            <a:bodyPr vert="horz" wrap="square" lIns="0" tIns="0" rIns="0" bIns="0" rtlCol="0" anchor="t" anchorCtr="0">
              <a:noAutofit/>
            </a:bodyPr>
            <a:lstStyle/>
            <a:p>
              <a:pPr algn="l">
                <a:lnSpc>
                  <a:spcPct val="100000"/>
                </a:lnSpc>
              </a:pPr>
              <a:r>
                <a:rPr lang="zh-CN" sz="7200" b="0" i="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01.</a:t>
              </a:r>
              <a:endParaRPr lang="zh-CN" altLang="en-US"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19" name="组合 18">
              <a:extLst>
                <a:ext uri="{FF2B5EF4-FFF2-40B4-BE49-F238E27FC236}">
                  <a16:creationId xmlns:p14="http://schemas.microsoft.com/office/powerpoint/2010/main" xmlns:a16="http://schemas.microsoft.com/office/drawing/2014/main" xmlns:mc="http://schemas.openxmlformats.org/markup-compatibility/2006" xmlns:a14="http://schemas.microsoft.com/office/drawing/2010/main" xmlns="" id="{430885ED-CE6F-3C4D-9A65-0D89AFC7DE0D}"/>
                </a:ext>
              </a:extLst>
            </p:cNvPr>
            <p:cNvGrpSpPr/>
            <p:nvPr/>
          </p:nvGrpSpPr>
          <p:grpSpPr>
            <a:xfrm>
              <a:off x="3371406" y="3134095"/>
              <a:ext cx="736423" cy="789279"/>
              <a:chOff x="2958864" y="3228953"/>
              <a:chExt cx="605399" cy="648843"/>
            </a:xfrm>
          </p:grpSpPr>
          <p:pic>
            <p:nvPicPr>
              <p:cNvPr id="23" name="image 30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58864" y="3263877"/>
                <a:ext cx="64389" cy="439293"/>
              </a:xfrm>
              <a:prstGeom prst="rect">
                <a:avLst/>
              </a:prstGeom>
            </p:spPr>
          </p:pic>
          <p:pic>
            <p:nvPicPr>
              <p:cNvPr id="24" name="image 30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136674" y="3292453"/>
                <a:ext cx="64389" cy="585343"/>
              </a:xfrm>
              <a:prstGeom prst="rect">
                <a:avLst/>
              </a:prstGeom>
            </p:spPr>
          </p:pic>
          <p:pic>
            <p:nvPicPr>
              <p:cNvPr id="25" name="image 30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3322074" y="3228953"/>
                <a:ext cx="64389" cy="422275"/>
              </a:xfrm>
              <a:prstGeom prst="rect">
                <a:avLst/>
              </a:prstGeom>
            </p:spPr>
          </p:pic>
          <p:pic>
            <p:nvPicPr>
              <p:cNvPr id="26" name="image 30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3499874" y="3292453"/>
                <a:ext cx="64389" cy="358775"/>
              </a:xfrm>
              <a:prstGeom prst="rect">
                <a:avLst/>
              </a:prstGeom>
            </p:spPr>
          </p:pic>
        </p:grpSp>
        <p:pic>
          <p:nvPicPr>
            <p:cNvPr id="20" name="image 30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4844762" y="3253552"/>
              <a:ext cx="3789299" cy="665353"/>
            </a:xfrm>
            <a:prstGeom prst="rect">
              <a:avLst/>
            </a:prstGeom>
          </p:spPr>
        </p:pic>
        <p:sp>
          <p:nvSpPr>
            <p:cNvPr id="21" name="Object 3020"/>
            <p:cNvSpPr txBox="1"/>
            <p:nvPr/>
          </p:nvSpPr>
          <p:spPr>
            <a:xfrm>
              <a:off x="6082884" y="3105906"/>
              <a:ext cx="3531819" cy="647700"/>
            </a:xfrm>
            <a:prstGeom prst="rect">
              <a:avLst/>
            </a:prstGeom>
          </p:spPr>
          <p:txBody>
            <a:bodyPr vert="horz" wrap="square" lIns="0" tIns="0" rIns="0" bIns="0" rtlCol="0" anchor="t" anchorCtr="0">
              <a:noAutofit/>
            </a:bodyPr>
            <a:lstStyle/>
            <a:p>
              <a:r>
                <a:rPr lang="zh-CN" altLang="en-US" sz="44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市场销量表现</a:t>
              </a:r>
            </a:p>
          </p:txBody>
        </p:sp>
      </p:grpSp>
      <p:sp>
        <p:nvSpPr>
          <p:cNvPr id="27" name="文本框 26">
            <a:extLst>
              <a:ext uri="{FF2B5EF4-FFF2-40B4-BE49-F238E27FC236}">
                <a16:creationId xmlns:p14="http://schemas.microsoft.com/office/powerpoint/2010/main" xmlns:a16="http://schemas.microsoft.com/office/drawing/2014/main" xmlns:mc="http://schemas.openxmlformats.org/markup-compatibility/2006" xmlns:a14="http://schemas.microsoft.com/office/drawing/2010/main" xmlns="" id="{CA02D43A-EF3F-3540-97CC-6E19FC46013A}"/>
              </a:ext>
            </a:extLst>
          </p:cNvPr>
          <p:cNvSpPr txBox="1"/>
          <p:nvPr/>
        </p:nvSpPr>
        <p:spPr>
          <a:xfrm>
            <a:off x="4859041" y="3420522"/>
            <a:ext cx="4580736" cy="1061060"/>
          </a:xfrm>
          <a:prstGeom prst="rect">
            <a:avLst/>
          </a:prstGeom>
          <a:noFill/>
        </p:spPr>
        <p:txBody>
          <a:bodyPr wrap="square" rtlCol="0">
            <a:spAutoFit/>
          </a:bodyPr>
          <a:lstStyle/>
          <a:p>
            <a:pPr marL="457200" indent="-457200" defTabSz="770436">
              <a:lnSpc>
                <a:spcPct val="150000"/>
              </a:lnSpc>
              <a:buFont typeface="+mj-lt"/>
              <a:buAutoNum type="arabicPeriod"/>
            </a:pPr>
            <a:r>
              <a:rPr lang="zh-CN" altLang="en-US" sz="2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整体市场表现</a:t>
            </a:r>
            <a:endParaRPr lang="en-US" altLang="zh-CN" sz="2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457200" indent="-457200" defTabSz="770436">
              <a:lnSpc>
                <a:spcPct val="150000"/>
              </a:lnSpc>
              <a:buFont typeface="+mj-lt"/>
              <a:buAutoNum type="arabicPeriod"/>
            </a:pPr>
            <a:r>
              <a:rPr lang="zh-CN" altLang="en-US" sz="2200" spc="120" dirty="0">
                <a:solidFill>
                  <a:srgbClr val="000000">
                    <a:lumMod val="50000"/>
                    <a:lumOff val="50000"/>
                  </a:srgb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纯电市场</a:t>
            </a:r>
            <a:r>
              <a:rPr lang="zh-CN" altLang="en-US" sz="2200" spc="120" dirty="0" smtClean="0">
                <a:solidFill>
                  <a:srgbClr val="000000">
                    <a:lumMod val="50000"/>
                    <a:lumOff val="50000"/>
                  </a:srgb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表现</a:t>
            </a:r>
            <a:endParaRPr lang="en-US" altLang="zh-CN" sz="2200" spc="120" dirty="0">
              <a:solidFill>
                <a:srgbClr val="000000">
                  <a:lumMod val="50000"/>
                  <a:lumOff val="50000"/>
                </a:srgb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 name="灯片编号占位符 2"/>
          <p:cNvSpPr>
            <a:spLocks noGrp="1"/>
          </p:cNvSpPr>
          <p:nvPr>
            <p:ph type="sldNum" sz="quarter" idx="10"/>
          </p:nvPr>
        </p:nvSpPr>
        <p:spPr/>
        <p:txBody>
          <a:bodyPr/>
          <a:lstStyle/>
          <a:p>
            <a:fld id="{BC277FD2-16D7-4FD4-A965-9BD1B8CDE694}" type="slidenum">
              <a:rPr lang="zh-CN" altLang="en-US" smtClean="0"/>
              <a:pPr/>
              <a:t>3</a:t>
            </a:fld>
            <a:endParaRPr lang="zh-CN" altLang="en-US"/>
          </a:p>
        </p:txBody>
      </p:sp>
    </p:spTree>
    <p:extLst>
      <p:ext uri="{BB962C8B-B14F-4D97-AF65-F5344CB8AC3E}">
        <p14:creationId xmlns:p14="http://schemas.microsoft.com/office/powerpoint/2010/main" val="1260577035"/>
      </p:ext>
    </p:extLst>
  </p:cSld>
  <p:clrMapOvr>
    <a:masterClrMapping/>
  </p:clrMapOvr>
  <mc:AlternateContent xmlns:mc="http://schemas.openxmlformats.org/markup-compatibility/2006" xmlns:p14="http://schemas.microsoft.com/office/powerpoint/2010/main">
    <mc:Choice Requires="p14">
      <p:transition spd="slow" p14:dur="2000"/>
    </mc:Choice>
    <mc:Fallback xmlns:a16="http://schemas.microsoft.com/office/drawing/2014/main" xmlns:a14="http://schemas.microsoft.com/office/drawing/2010/main"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6141" y="2159216"/>
            <a:ext cx="12034344" cy="4212258"/>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9" name="矩形 18"/>
          <p:cNvSpPr/>
          <p:nvPr/>
        </p:nvSpPr>
        <p:spPr>
          <a:xfrm>
            <a:off x="100855" y="2628164"/>
            <a:ext cx="11975816" cy="3743309"/>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11" name="Chart_乘用车整体市场情况"/>
          <p:cNvGraphicFramePr>
            <a:graphicFrameLocks/>
          </p:cNvGraphicFramePr>
          <p:nvPr>
            <p:extLst>
              <p:ext uri="{D42A27DB-BD31-4B8C-83A1-F6EECF244321}">
                <p14:modId xmlns:p14="http://schemas.microsoft.com/office/powerpoint/2010/main" val="3656481313"/>
              </p:ext>
            </p:extLst>
          </p:nvPr>
        </p:nvGraphicFramePr>
        <p:xfrm>
          <a:off x="461655" y="2542617"/>
          <a:ext cx="11263316" cy="3911782"/>
        </p:xfrm>
        <a:graphic>
          <a:graphicData uri="http://schemas.openxmlformats.org/drawingml/2006/chart">
            <c:chart xmlns:c="http://schemas.openxmlformats.org/drawingml/2006/chart" xmlns:r="http://schemas.openxmlformats.org/officeDocument/2006/relationships" r:id="rId3"/>
          </a:graphicData>
        </a:graphic>
      </p:graphicFrame>
      <p:sp>
        <p:nvSpPr>
          <p:cNvPr id="16" name="Model_1_ChartTag"/>
          <p:cNvSpPr>
            <a:spLocks noChangeAspect="1"/>
          </p:cNvSpPr>
          <p:nvPr/>
        </p:nvSpPr>
        <p:spPr>
          <a:xfrm>
            <a:off x="3674576" y="2236946"/>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eaLnBrk="0" fontAlgn="base" hangingPunct="0">
              <a:spcBef>
                <a:spcPct val="0"/>
              </a:spcBef>
              <a:spcAft>
                <a:spcPct val="0"/>
              </a:spcAft>
            </a:pPr>
            <a:r>
              <a:rPr lang="zh-CN" altLang="en-US" sz="1600" b="1" dirty="0">
                <a:solidFill>
                  <a:prstClr val="white"/>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新能源乘用车分月度销量</a:t>
            </a:r>
          </a:p>
        </p:txBody>
      </p:sp>
      <p:sp>
        <p:nvSpPr>
          <p:cNvPr id="12" name="文本框 11">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00A1563F-D031-4A27-BBAB-4388B0E19C84}"/>
              </a:ext>
            </a:extLst>
          </p:cNvPr>
          <p:cNvSpPr txBox="1"/>
          <p:nvPr/>
        </p:nvSpPr>
        <p:spPr>
          <a:xfrm>
            <a:off x="497328" y="6381328"/>
            <a:ext cx="184731" cy="256545"/>
          </a:xfrm>
          <a:prstGeom prst="rect">
            <a:avLst/>
          </a:prstGeom>
          <a:noFill/>
        </p:spPr>
        <p:txBody>
          <a:bodyPr wrap="none" rtlCol="0">
            <a:spAutoFit/>
          </a:bodyPr>
          <a:lstStyle/>
          <a:p>
            <a:pPr eaLnBrk="0" fontAlgn="base" hangingPunct="0">
              <a:spcBef>
                <a:spcPct val="0"/>
              </a:spcBef>
              <a:spcAft>
                <a:spcPct val="0"/>
              </a:spcAft>
            </a:pPr>
            <a:endParaRPr lang="zh-CN" altLang="en-US" sz="1067"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0" name="标题 9"/>
          <p:cNvSpPr>
            <a:spLocks noGrp="1"/>
          </p:cNvSpPr>
          <p:nvPr>
            <p:ph type="title" idx="4294967295"/>
          </p:nvPr>
        </p:nvSpPr>
        <p:spPr>
          <a:xfrm>
            <a:off x="0" y="258763"/>
            <a:ext cx="11552238" cy="574675"/>
          </a:xfrm>
          <a:prstGeom prst="rect">
            <a:avLst/>
          </a:prstGeom>
        </p:spPr>
        <p:txBody>
          <a:bodyPr/>
          <a:lstStyle/>
          <a:p>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乘</a:t>
            </a:r>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用车市场整体</a:t>
            </a:r>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表现</a:t>
            </a:r>
            <a:endPar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4" name="乘用车整体描述"/>
          <p:cNvSpPr>
            <a:spLocks noGrp="1"/>
          </p:cNvSpPr>
          <p:nvPr>
            <p:ph sz="quarter" idx="4294967295"/>
          </p:nvPr>
        </p:nvSpPr>
        <p:spPr>
          <a:xfrm>
            <a:off x="0" y="847725"/>
            <a:ext cx="11725275" cy="863600"/>
          </a:xfrm>
          <a:prstGeom prst="rect">
            <a:avLst/>
          </a:prstGeom>
        </p:spPr>
        <p:txBody>
          <a:bodyPr/>
          <a:lstStyle/>
          <a:p>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月，乘用车市场销量为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169.6</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万辆，同比上涨</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10.1%</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，环比下降</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9.5%</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；新能源市场销量约为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87.1</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万辆，同比表现仍优于整体市场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(+29.3%)</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，但环比降幅略高于整体市场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(-10.2%)</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月，新能源市场的销量占总体乘用车销量的</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51.3%</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，较上月减少</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，相比去年同期上涨</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7.6%</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5" name="内容占位符 14"/>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a:t>
            </a:r>
            <a:r>
              <a:rPr lang="en-US" altLang="zh-CN"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WAYS</a:t>
            </a: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监测零售量</a:t>
            </a:r>
          </a:p>
        </p:txBody>
      </p:sp>
      <p:sp>
        <p:nvSpPr>
          <p:cNvPr id="13" name="文本框 12">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C3F76F8C-3ED3-47A9-9345-584AF77C9A26}"/>
              </a:ext>
            </a:extLst>
          </p:cNvPr>
          <p:cNvSpPr txBox="1"/>
          <p:nvPr/>
        </p:nvSpPr>
        <p:spPr>
          <a:xfrm>
            <a:off x="314037" y="3123327"/>
            <a:ext cx="825867" cy="246221"/>
          </a:xfrm>
          <a:prstGeom prst="rect">
            <a:avLst/>
          </a:prstGeom>
          <a:noFill/>
        </p:spPr>
        <p:txBody>
          <a:bodyPr wrap="none" rtlCol="0">
            <a:spAutoFit/>
          </a:bodyPr>
          <a:lstStyle/>
          <a:p>
            <a:pPr lvl="0"/>
            <a:r>
              <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a:t>
            </a:r>
            <a:r>
              <a:rPr lang="zh-CN" altLang="en-US"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：万辆</a:t>
            </a:r>
            <a:endPar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 name="灯片编号占位符 2"/>
          <p:cNvSpPr>
            <a:spLocks noGrp="1"/>
          </p:cNvSpPr>
          <p:nvPr>
            <p:ph type="sldNum" sz="quarter" idx="10"/>
          </p:nvPr>
        </p:nvSpPr>
        <p:spPr/>
        <p:txBody>
          <a:bodyPr/>
          <a:lstStyle/>
          <a:p>
            <a:fld id="{BC277FD2-16D7-4FD4-A965-9BD1B8CDE694}" type="slidenum">
              <a:rPr lang="zh-CN" altLang="en-US" smtClean="0"/>
              <a:pPr/>
              <a:t>4</a:t>
            </a:fld>
            <a:endParaRPr lang="zh-CN" altLang="en-US"/>
          </a:p>
        </p:txBody>
      </p:sp>
    </p:spTree>
    <p:extLst>
      <p:ext uri="{BB962C8B-B14F-4D97-AF65-F5344CB8AC3E}">
        <p14:creationId xmlns:p14="http://schemas.microsoft.com/office/powerpoint/2010/main" val="1695624448"/>
      </p:ext>
    </p:extLst>
  </p:cSld>
  <p:clrMapOvr>
    <a:masterClrMapping/>
  </p:clrMapOvr>
  <mc:AlternateContent xmlns:mc="http://schemas.openxmlformats.org/markup-compatibility/2006" xmlns:p14="http://schemas.microsoft.com/office/powerpoint/2010/main">
    <mc:Choice Requires="p14">
      <p:transition spd="slow" p14:dur="2000"/>
    </mc:Choice>
    <mc:Fallback xmlns="" xmlns:c="http://schemas.openxmlformats.org/drawingml/2006/chart" xmlns:a16="http://schemas.microsoft.com/office/drawing/2014/main">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6141" y="2159216"/>
            <a:ext cx="12034344" cy="4212258"/>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9" name="矩形 18"/>
          <p:cNvSpPr/>
          <p:nvPr/>
        </p:nvSpPr>
        <p:spPr>
          <a:xfrm>
            <a:off x="76141" y="2628164"/>
            <a:ext cx="12034344" cy="3743309"/>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11" name="Chart_整体市场情况"/>
          <p:cNvGraphicFramePr>
            <a:graphicFrameLocks/>
          </p:cNvGraphicFramePr>
          <p:nvPr>
            <p:extLst>
              <p:ext uri="{D42A27DB-BD31-4B8C-83A1-F6EECF244321}">
                <p14:modId xmlns:p14="http://schemas.microsoft.com/office/powerpoint/2010/main" val="2998238874"/>
              </p:ext>
            </p:extLst>
          </p:nvPr>
        </p:nvGraphicFramePr>
        <p:xfrm>
          <a:off x="461113" y="2462311"/>
          <a:ext cx="11264400" cy="3913200"/>
        </p:xfrm>
        <a:graphic>
          <a:graphicData uri="http://schemas.openxmlformats.org/drawingml/2006/chart">
            <c:chart xmlns:c="http://schemas.openxmlformats.org/drawingml/2006/chart" xmlns:r="http://schemas.openxmlformats.org/officeDocument/2006/relationships" r:id="rId3"/>
          </a:graphicData>
        </a:graphic>
      </p:graphicFrame>
      <p:sp>
        <p:nvSpPr>
          <p:cNvPr id="16" name="Model_1_ChartTag"/>
          <p:cNvSpPr>
            <a:spLocks noChangeAspect="1"/>
          </p:cNvSpPr>
          <p:nvPr/>
        </p:nvSpPr>
        <p:spPr>
          <a:xfrm>
            <a:off x="3632199" y="2230440"/>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zh-CN" altLang="en-US" sz="1600" b="1" dirty="0"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a:t>
            </a:r>
            <a:r>
              <a:rPr lang="zh-CN" altLang="en-US" sz="16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乘用车分月度销量</a:t>
            </a:r>
          </a:p>
        </p:txBody>
      </p:sp>
      <p:sp>
        <p:nvSpPr>
          <p:cNvPr id="12" name="文本框 11">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00A1563F-D031-4A27-BBAB-4388B0E19C84}"/>
              </a:ext>
            </a:extLst>
          </p:cNvPr>
          <p:cNvSpPr txBox="1"/>
          <p:nvPr/>
        </p:nvSpPr>
        <p:spPr>
          <a:xfrm>
            <a:off x="497328" y="6381328"/>
            <a:ext cx="184731" cy="256545"/>
          </a:xfrm>
          <a:prstGeom prst="rect">
            <a:avLst/>
          </a:prstGeom>
          <a:noFill/>
        </p:spPr>
        <p:txBody>
          <a:bodyPr wrap="none" rtlCol="0">
            <a:spAutoFit/>
          </a:bodyPr>
          <a:lstStyle/>
          <a:p>
            <a:endParaRPr lang="zh-CN" altLang="en-US" sz="1067"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0" name="标题 9"/>
          <p:cNvSpPr>
            <a:spLocks noGrp="1"/>
          </p:cNvSpPr>
          <p:nvPr>
            <p:ph type="title" idx="4294967295"/>
          </p:nvPr>
        </p:nvSpPr>
        <p:spPr>
          <a:xfrm>
            <a:off x="0" y="258763"/>
            <a:ext cx="11552238" cy="574675"/>
          </a:xfrm>
          <a:prstGeom prst="rect">
            <a:avLst/>
          </a:prstGeom>
        </p:spPr>
        <p:txBody>
          <a:bodyPr/>
          <a:lstStyle/>
          <a:p>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新能源市场</a:t>
            </a:r>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整体</a:t>
            </a:r>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表现</a:t>
            </a:r>
            <a:endPar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4" name="新能源整体描述"/>
          <p:cNvSpPr>
            <a:spLocks noGrp="1"/>
          </p:cNvSpPr>
          <p:nvPr>
            <p:ph sz="quarter" idx="4294967295"/>
          </p:nvPr>
        </p:nvSpPr>
        <p:spPr>
          <a:xfrm>
            <a:off x="0" y="847725"/>
            <a:ext cx="11552238" cy="863600"/>
          </a:xfrm>
          <a:prstGeom prst="rect">
            <a:avLst/>
          </a:prstGeom>
        </p:spPr>
        <p:txBody>
          <a:bodyPr/>
          <a:lstStyle/>
          <a:p>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月，纯电动销量约</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55.0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万辆，同比上涨</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34.5%</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，环比下降</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；插电混动销量约</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32.1</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万辆，同比上涨</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21.3%</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，环比下降</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2.8%</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2025</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年新能源累计销量</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320.0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万辆，累计同比上涨</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32.7%</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5" name="内容占位符 14"/>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a:t>
            </a:r>
            <a:r>
              <a:rPr lang="en-US" altLang="zh-CN"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WAYS</a:t>
            </a: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监测零售量</a:t>
            </a:r>
          </a:p>
        </p:txBody>
      </p:sp>
      <p:sp>
        <p:nvSpPr>
          <p:cNvPr id="13" name="文本框 12">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C3F76F8C-3ED3-47A9-9345-584AF77C9A26}"/>
              </a:ext>
            </a:extLst>
          </p:cNvPr>
          <p:cNvSpPr txBox="1"/>
          <p:nvPr/>
        </p:nvSpPr>
        <p:spPr>
          <a:xfrm>
            <a:off x="314037" y="3123327"/>
            <a:ext cx="825867" cy="246221"/>
          </a:xfrm>
          <a:prstGeom prst="rect">
            <a:avLst/>
          </a:prstGeom>
          <a:noFill/>
        </p:spPr>
        <p:txBody>
          <a:bodyPr wrap="none" rtlCol="0">
            <a:spAutoFit/>
          </a:bodyPr>
          <a:lstStyle/>
          <a:p>
            <a:pPr lvl="0"/>
            <a:r>
              <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a:t>
            </a:r>
            <a:r>
              <a:rPr lang="zh-CN" altLang="en-US" sz="1000" dirty="0" smtClean="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：万辆</a:t>
            </a:r>
            <a:endPar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 name="灯片编号占位符 2"/>
          <p:cNvSpPr>
            <a:spLocks noGrp="1"/>
          </p:cNvSpPr>
          <p:nvPr>
            <p:ph type="sldNum" sz="quarter" idx="10"/>
          </p:nvPr>
        </p:nvSpPr>
        <p:spPr/>
        <p:txBody>
          <a:bodyPr/>
          <a:lstStyle/>
          <a:p>
            <a:fld id="{BC277FD2-16D7-4FD4-A965-9BD1B8CDE694}" type="slidenum">
              <a:rPr lang="zh-CN" altLang="en-US" smtClean="0"/>
              <a:pPr/>
              <a:t>5</a:t>
            </a:fld>
            <a:endParaRPr lang="zh-CN" altLang="en-US"/>
          </a:p>
        </p:txBody>
      </p:sp>
    </p:spTree>
    <p:extLst>
      <p:ext uri="{BB962C8B-B14F-4D97-AF65-F5344CB8AC3E}">
        <p14:creationId xmlns:p14="http://schemas.microsoft.com/office/powerpoint/2010/main" val="211491866"/>
      </p:ext>
    </p:extLst>
  </p:cSld>
  <p:clrMapOvr>
    <a:masterClrMapping/>
  </p:clrMapOvr>
  <mc:AlternateContent xmlns:mc="http://schemas.openxmlformats.org/markup-compatibility/2006" xmlns:p14="http://schemas.microsoft.com/office/powerpoint/2010/main">
    <mc:Choice Requires="p14">
      <p:transition spd="slow" p14:dur="2000"/>
    </mc:Choice>
    <mc:Fallback xmlns="" xmlns:c="http://schemas.openxmlformats.org/drawingml/2006/chart" xmlns:a16="http://schemas.microsoft.com/office/drawing/2014/main">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4294967295"/>
          </p:nvPr>
        </p:nvSpPr>
        <p:spPr>
          <a:xfrm>
            <a:off x="0" y="268288"/>
            <a:ext cx="11552238" cy="573087"/>
          </a:xfrm>
          <a:prstGeom prst="rect">
            <a:avLst/>
          </a:prstGeom>
        </p:spPr>
        <p:txBody>
          <a:bodyPr/>
          <a:lstStyle/>
          <a:p>
            <a:pPr fontAlgn="auto">
              <a:spcAft>
                <a:spcPts val="0"/>
              </a:spcAft>
            </a:pPr>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新能源市场厂商销量排名</a:t>
            </a:r>
          </a:p>
        </p:txBody>
      </p:sp>
      <p:sp>
        <p:nvSpPr>
          <p:cNvPr id="8" name="新能源厂商排名描述"/>
          <p:cNvSpPr>
            <a:spLocks noGrp="1"/>
          </p:cNvSpPr>
          <p:nvPr>
            <p:ph sz="quarter" idx="4294967295"/>
          </p:nvPr>
        </p:nvSpPr>
        <p:spPr>
          <a:xfrm>
            <a:off x="0" y="847725"/>
            <a:ext cx="11788775" cy="919163"/>
          </a:xfrm>
          <a:prstGeom prst="rect">
            <a:avLst/>
          </a:prstGeom>
        </p:spPr>
        <p:txBody>
          <a:bodyPr/>
          <a:lstStyle/>
          <a:p>
            <a:pPr>
              <a:spcBef>
                <a:spcPts val="600"/>
              </a:spcBef>
            </a:pP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月，新能源市场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厂商市场份额约为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66.0%</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，比亚迪和吉利汽车稳居前二，上</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汽通用五</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菱上升至第三</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；长安汽车和蔚来汽车取代奇瑞汽车、广汽埃安进入前十。本月新能源市场整体销量环比下降</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10.2%</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厂商销量环比以下降为主，其中特斯拉</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中国</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环比降幅明显高于整体市场（</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-59.1%</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），而蔚来汽车因</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25</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款“</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5566</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”系列即将上市，旧款清库带动销量环比大幅增长。
累计来看</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厂商</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格局稳定</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，长安汽车取代广汽埃安重回榜单。</a:t>
            </a:r>
            <a:endPar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0" name="内容占位符 9"/>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a:t>
            </a:r>
            <a:r>
              <a:rPr lang="en-US" altLang="zh-CN"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WAYS</a:t>
            </a: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监测零售量</a:t>
            </a:r>
          </a:p>
        </p:txBody>
      </p:sp>
      <p:sp>
        <p:nvSpPr>
          <p:cNvPr id="12" name="矩形 11"/>
          <p:cNvSpPr/>
          <p:nvPr/>
        </p:nvSpPr>
        <p:spPr>
          <a:xfrm>
            <a:off x="397619" y="1868369"/>
            <a:ext cx="5688633" cy="4475594"/>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3" name="矩形 12"/>
          <p:cNvSpPr/>
          <p:nvPr/>
        </p:nvSpPr>
        <p:spPr>
          <a:xfrm>
            <a:off x="501199" y="2383859"/>
            <a:ext cx="5467649" cy="388294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4" name="矩形 13"/>
          <p:cNvSpPr/>
          <p:nvPr/>
        </p:nvSpPr>
        <p:spPr>
          <a:xfrm>
            <a:off x="6217194" y="1871911"/>
            <a:ext cx="5688633" cy="4475594"/>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6" name="矩形 15"/>
          <p:cNvSpPr/>
          <p:nvPr/>
        </p:nvSpPr>
        <p:spPr>
          <a:xfrm>
            <a:off x="6320774" y="2387401"/>
            <a:ext cx="5467649" cy="388294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17" name="厂商份额排名_新能源"/>
          <p:cNvGraphicFramePr>
            <a:graphicFrameLocks noGrp="1"/>
          </p:cNvGraphicFramePr>
          <p:nvPr>
            <p:extLst>
              <p:ext uri="{D42A27DB-BD31-4B8C-83A1-F6EECF244321}">
                <p14:modId xmlns:p14="http://schemas.microsoft.com/office/powerpoint/2010/main" val="890044498"/>
              </p:ext>
            </p:extLst>
          </p:nvPr>
        </p:nvGraphicFramePr>
        <p:xfrm>
          <a:off x="4131563" y="2497700"/>
          <a:ext cx="1712316" cy="3744793"/>
        </p:xfrm>
        <a:graphic>
          <a:graphicData uri="http://schemas.openxmlformats.org/drawingml/2006/table">
            <a:tbl>
              <a:tblPr firstRow="1" bandRow="1"/>
              <a:tblGrid>
                <a:gridCol w="570772">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0"/>
                    </a:ext>
                  </a:extLst>
                </a:gridCol>
                <a:gridCol w="570772"/>
                <a:gridCol w="570772">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1"/>
                    </a:ext>
                  </a:extLst>
                </a:gridCol>
              </a:tblGrid>
              <a:tr h="280883">
                <a:tc>
                  <a:txBody>
                    <a:bodyPr/>
                    <a:lstStyle>
                      <a:lvl1pPr marL="0" algn="l" defTabSz="914400" rtl="0" eaLnBrk="1" latinLnBrk="0" hangingPunct="1">
                        <a:defRPr sz="1800" b="1" kern="1200">
                          <a:solidFill>
                            <a:schemeClr val="lt1"/>
                          </a:solidFill>
                          <a:latin typeface="华文细黑"/>
                          <a:ea typeface="华文细黑"/>
                          <a:cs typeface=""/>
                        </a:defRPr>
                      </a:lvl1pPr>
                      <a:lvl2pPr marL="457200" algn="l" defTabSz="914400" rtl="0" eaLnBrk="1" latinLnBrk="0" hangingPunct="1">
                        <a:defRPr sz="1800" b="1" kern="1200">
                          <a:solidFill>
                            <a:schemeClr val="lt1"/>
                          </a:solidFill>
                          <a:latin typeface="华文细黑"/>
                          <a:ea typeface="华文细黑"/>
                          <a:cs typeface=""/>
                        </a:defRPr>
                      </a:lvl2pPr>
                      <a:lvl3pPr marL="914400" algn="l" defTabSz="914400" rtl="0" eaLnBrk="1" latinLnBrk="0" hangingPunct="1">
                        <a:defRPr sz="1800" b="1" kern="1200">
                          <a:solidFill>
                            <a:schemeClr val="lt1"/>
                          </a:solidFill>
                          <a:latin typeface="华文细黑"/>
                          <a:ea typeface="华文细黑"/>
                          <a:cs typeface=""/>
                        </a:defRPr>
                      </a:lvl3pPr>
                      <a:lvl4pPr marL="1371600" algn="l" defTabSz="914400" rtl="0" eaLnBrk="1" latinLnBrk="0" hangingPunct="1">
                        <a:defRPr sz="1800" b="1" kern="1200">
                          <a:solidFill>
                            <a:schemeClr val="lt1"/>
                          </a:solidFill>
                          <a:latin typeface="华文细黑"/>
                          <a:ea typeface="华文细黑"/>
                          <a:cs typeface=""/>
                        </a:defRPr>
                      </a:lvl4pPr>
                      <a:lvl5pPr marL="1828800" algn="l" defTabSz="914400" rtl="0" eaLnBrk="1" latinLnBrk="0" hangingPunct="1">
                        <a:defRPr sz="1800" b="1" kern="1200">
                          <a:solidFill>
                            <a:schemeClr val="lt1"/>
                          </a:solidFill>
                          <a:latin typeface="华文细黑"/>
                          <a:ea typeface="华文细黑"/>
                          <a:cs typeface=""/>
                        </a:defRPr>
                      </a:lvl5pPr>
                      <a:lvl6pPr marL="2286000" algn="l" defTabSz="914400" rtl="0" eaLnBrk="1" latinLnBrk="0" hangingPunct="1">
                        <a:defRPr sz="1800" b="1" kern="1200">
                          <a:solidFill>
                            <a:schemeClr val="lt1"/>
                          </a:solidFill>
                          <a:latin typeface="华文细黑"/>
                          <a:ea typeface="华文细黑"/>
                          <a:cs typeface=""/>
                        </a:defRPr>
                      </a:lvl6pPr>
                      <a:lvl7pPr marL="2743200" algn="l" defTabSz="914400" rtl="0" eaLnBrk="1" latinLnBrk="0" hangingPunct="1">
                        <a:defRPr sz="1800" b="1" kern="1200">
                          <a:solidFill>
                            <a:schemeClr val="lt1"/>
                          </a:solidFill>
                          <a:latin typeface="华文细黑"/>
                          <a:ea typeface="华文细黑"/>
                          <a:cs typeface=""/>
                        </a:defRPr>
                      </a:lvl7pPr>
                      <a:lvl8pPr marL="3200400" algn="l" defTabSz="914400" rtl="0" eaLnBrk="1" latinLnBrk="0" hangingPunct="1">
                        <a:defRPr sz="1800" b="1" kern="1200">
                          <a:solidFill>
                            <a:schemeClr val="lt1"/>
                          </a:solidFill>
                          <a:latin typeface="华文细黑"/>
                          <a:ea typeface="华文细黑"/>
                          <a:cs typeface=""/>
                        </a:defRPr>
                      </a:lvl8pPr>
                      <a:lvl9pPr marL="3657600" algn="l" defTabSz="914400" rtl="0" eaLnBrk="1" latinLnBrk="0" hangingPunct="1">
                        <a:defRPr sz="1800" b="1" kern="1200">
                          <a:solidFill>
                            <a:schemeClr val="lt1"/>
                          </a:solidFill>
                          <a:latin typeface="华文细黑"/>
                          <a:ea typeface="华文细黑"/>
                          <a:cs typeface=""/>
                        </a:defRPr>
                      </a:lvl9pPr>
                    </a:lstStyle>
                    <a:p>
                      <a:pPr algn="ctr"/>
                      <a:r>
                        <a:rPr lang="zh-CN" altLang="en-US" sz="12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同比</a:t>
                      </a:r>
                      <a:endParaRPr lang="zh-CN" altLang="en-US" sz="12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2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环比</a:t>
                      </a:r>
                      <a:endParaRPr lang="zh-CN" altLang="en-US" sz="12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华文细黑"/>
                          <a:ea typeface="华文细黑"/>
                          <a:cs typeface=""/>
                        </a:defRPr>
                      </a:lvl1pPr>
                      <a:lvl2pPr marL="457200" algn="l" defTabSz="914400" rtl="0" eaLnBrk="1" latinLnBrk="0" hangingPunct="1">
                        <a:defRPr sz="1800" b="1" kern="1200">
                          <a:solidFill>
                            <a:schemeClr val="lt1"/>
                          </a:solidFill>
                          <a:latin typeface="华文细黑"/>
                          <a:ea typeface="华文细黑"/>
                          <a:cs typeface=""/>
                        </a:defRPr>
                      </a:lvl2pPr>
                      <a:lvl3pPr marL="914400" algn="l" defTabSz="914400" rtl="0" eaLnBrk="1" latinLnBrk="0" hangingPunct="1">
                        <a:defRPr sz="1800" b="1" kern="1200">
                          <a:solidFill>
                            <a:schemeClr val="lt1"/>
                          </a:solidFill>
                          <a:latin typeface="华文细黑"/>
                          <a:ea typeface="华文细黑"/>
                          <a:cs typeface=""/>
                        </a:defRPr>
                      </a:lvl3pPr>
                      <a:lvl4pPr marL="1371600" algn="l" defTabSz="914400" rtl="0" eaLnBrk="1" latinLnBrk="0" hangingPunct="1">
                        <a:defRPr sz="1800" b="1" kern="1200">
                          <a:solidFill>
                            <a:schemeClr val="lt1"/>
                          </a:solidFill>
                          <a:latin typeface="华文细黑"/>
                          <a:ea typeface="华文细黑"/>
                          <a:cs typeface=""/>
                        </a:defRPr>
                      </a:lvl4pPr>
                      <a:lvl5pPr marL="1828800" algn="l" defTabSz="914400" rtl="0" eaLnBrk="1" latinLnBrk="0" hangingPunct="1">
                        <a:defRPr sz="1800" b="1" kern="1200">
                          <a:solidFill>
                            <a:schemeClr val="lt1"/>
                          </a:solidFill>
                          <a:latin typeface="华文细黑"/>
                          <a:ea typeface="华文细黑"/>
                          <a:cs typeface=""/>
                        </a:defRPr>
                      </a:lvl5pPr>
                      <a:lvl6pPr marL="2286000" algn="l" defTabSz="914400" rtl="0" eaLnBrk="1" latinLnBrk="0" hangingPunct="1">
                        <a:defRPr sz="1800" b="1" kern="1200">
                          <a:solidFill>
                            <a:schemeClr val="lt1"/>
                          </a:solidFill>
                          <a:latin typeface="华文细黑"/>
                          <a:ea typeface="华文细黑"/>
                          <a:cs typeface=""/>
                        </a:defRPr>
                      </a:lvl6pPr>
                      <a:lvl7pPr marL="2743200" algn="l" defTabSz="914400" rtl="0" eaLnBrk="1" latinLnBrk="0" hangingPunct="1">
                        <a:defRPr sz="1800" b="1" kern="1200">
                          <a:solidFill>
                            <a:schemeClr val="lt1"/>
                          </a:solidFill>
                          <a:latin typeface="华文细黑"/>
                          <a:ea typeface="华文细黑"/>
                          <a:cs typeface=""/>
                        </a:defRPr>
                      </a:lvl7pPr>
                      <a:lvl8pPr marL="3200400" algn="l" defTabSz="914400" rtl="0" eaLnBrk="1" latinLnBrk="0" hangingPunct="1">
                        <a:defRPr sz="1800" b="1" kern="1200">
                          <a:solidFill>
                            <a:schemeClr val="lt1"/>
                          </a:solidFill>
                          <a:latin typeface="华文细黑"/>
                          <a:ea typeface="华文细黑"/>
                          <a:cs typeface=""/>
                        </a:defRPr>
                      </a:lvl8pPr>
                      <a:lvl9pPr marL="3657600" algn="l" defTabSz="914400" rtl="0" eaLnBrk="1" latinLnBrk="0" hangingPunct="1">
                        <a:defRPr sz="1800" b="1" kern="1200">
                          <a:solidFill>
                            <a:schemeClr val="lt1"/>
                          </a:solidFill>
                          <a:latin typeface="华文细黑"/>
                          <a:ea typeface="华文细黑"/>
                          <a:cs typeface=""/>
                        </a:defRPr>
                      </a:lvl9pPr>
                    </a:lstStyle>
                    <a:p>
                      <a:pPr algn="ctr"/>
                      <a:r>
                        <a:rPr lang="zh-CN" altLang="en-US" sz="1200" dirty="0" smtClean="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占比</a:t>
                      </a:r>
                      <a:endParaRPr lang="zh-CN" altLang="en-US" sz="1200" dirty="0">
                        <a:solidFill>
                          <a:schemeClr val="tx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0"/>
                  </a:ext>
                </a:extLst>
              </a:tr>
              <a:tr h="346391">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0.7%</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-9.4%</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27.3%</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1"/>
                  </a:ext>
                </a:extLst>
              </a:tr>
              <a:tr h="346391">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202.0%</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-8.2%</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8.6%</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2"/>
                  </a:ext>
                </a:extLst>
              </a:tr>
              <a:tr h="346391">
                <a:tc>
                  <a:txBody>
                    <a:bodyPr/>
                    <a:lstStyle/>
                    <a:p>
                      <a:pPr marL="0" algn="ctr" defTabSz="1219170" rtl="0" eaLnBrk="1" fontAlgn="ctr" latinLnBrk="0" hangingPunct="1"/>
                      <a:r>
                        <a:rPr lang="en-US" altLang="zh-CN" sz="1100" b="0" i="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61.8%</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-22.9%</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6.2%</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3"/>
                  </a:ext>
                </a:extLst>
              </a:tr>
              <a:tr h="346391">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28.4%</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-4.1%</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4.0%</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4"/>
                  </a:ext>
                </a:extLst>
              </a:tr>
              <a:tr h="346391">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118.3%</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6.5%</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3.7%</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5"/>
                  </a:ext>
                </a:extLst>
              </a:tr>
              <a:tr h="346391">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274.4%</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-4.8%</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3.5%</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6"/>
                  </a:ext>
                </a:extLst>
              </a:tr>
              <a:tr h="346391">
                <a:tc>
                  <a:txBody>
                    <a:bodyPr/>
                    <a:lstStyle/>
                    <a:p>
                      <a:pPr marL="0" algn="ctr" defTabSz="1219170" rtl="0" eaLnBrk="1" fontAlgn="ctr" latinLnBrk="0" hangingPunct="1"/>
                      <a:r>
                        <a:rPr lang="en-US" altLang="zh-CN" sz="1100" b="0" i="0" u="none" strike="noStrike" kern="120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-7.9%</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-59.1%</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3.4%</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7"/>
                  </a:ext>
                </a:extLst>
              </a:tr>
              <a:tr h="346391">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269.1%</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-2.4%</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3.3%</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8"/>
                  </a:ext>
                </a:extLst>
              </a:tr>
              <a:tr h="346391">
                <a:tc>
                  <a:txBody>
                    <a:bodyPr/>
                    <a:lstStyle/>
                    <a:p>
                      <a:pPr marL="0" algn="ctr" defTabSz="1219170" rtl="0" eaLnBrk="1" fontAlgn="ctr" latinLnBrk="0" hangingPunct="1"/>
                      <a:r>
                        <a:rPr lang="en-US" altLang="zh-CN" sz="1100" b="0" i="0" u="none" strike="noStrike" kern="120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-6.0%</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-3.8%</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3.1%</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9"/>
                  </a:ext>
                </a:extLst>
              </a:tr>
              <a:tr h="346391">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70.0%</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56.9%</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2.9%</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10"/>
                  </a:ext>
                </a:extLst>
              </a:tr>
            </a:tbl>
          </a:graphicData>
        </a:graphic>
      </p:graphicFrame>
      <p:graphicFrame>
        <p:nvGraphicFramePr>
          <p:cNvPr id="20" name="累计厂商销量排名_新能源"/>
          <p:cNvGraphicFramePr/>
          <p:nvPr>
            <p:extLst>
              <p:ext uri="{D42A27DB-BD31-4B8C-83A1-F6EECF244321}">
                <p14:modId xmlns:p14="http://schemas.microsoft.com/office/powerpoint/2010/main" val="2814132511"/>
              </p:ext>
            </p:extLst>
          </p:nvPr>
        </p:nvGraphicFramePr>
        <p:xfrm>
          <a:off x="6602374" y="2664401"/>
          <a:ext cx="3329024" cy="36207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累计厂商份额排名_新能源"/>
          <p:cNvGraphicFramePr>
            <a:graphicFrameLocks noGrp="1"/>
          </p:cNvGraphicFramePr>
          <p:nvPr>
            <p:extLst>
              <p:ext uri="{D42A27DB-BD31-4B8C-83A1-F6EECF244321}">
                <p14:modId xmlns:p14="http://schemas.microsoft.com/office/powerpoint/2010/main" val="731930163"/>
              </p:ext>
            </p:extLst>
          </p:nvPr>
        </p:nvGraphicFramePr>
        <p:xfrm>
          <a:off x="9931398" y="2506340"/>
          <a:ext cx="1255158" cy="3694557"/>
        </p:xfrm>
        <a:graphic>
          <a:graphicData uri="http://schemas.openxmlformats.org/drawingml/2006/table">
            <a:tbl>
              <a:tblPr/>
              <a:tblGrid>
                <a:gridCol w="627579">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0"/>
                    </a:ext>
                  </a:extLst>
                </a:gridCol>
                <a:gridCol w="627579">
                  <a:extLst>
                    <a:ext uri="{9D8B030D-6E8A-4147-A177-3AD203B41FA5}">
                      <a16:colId xmlns="" xmlns:mc="http://schemas.openxmlformats.org/markup-compatibility/2006" xmlns:a16="http://schemas.microsoft.com/office/drawing/2014/main" xmlns:c="http://schemas.openxmlformats.org/drawingml/2006/chart" xmlns:p14="http://schemas.microsoft.com/office/powerpoint/2010/main" val="20001"/>
                    </a:ext>
                  </a:extLst>
                </a:gridCol>
              </a:tblGrid>
              <a:tr h="228044">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u="none" strike="noStrike"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同比</a:t>
                      </a:r>
                      <a:endParaRPr lang="en-US" sz="1200" b="1" i="0" u="none" strike="noStrike" dirty="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i="0" u="none" strike="noStrike" dirty="0" smtClean="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占比</a:t>
                      </a:r>
                      <a:endParaRPr lang="en-US" sz="1200" b="1" i="0" u="none" strike="noStrike" dirty="0">
                        <a:solidFill>
                          <a:schemeClr val="tx1"/>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0"/>
                  </a:ext>
                </a:extLst>
              </a:tr>
              <a:tr h="348542">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12.0%</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27.2%</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1"/>
                  </a:ext>
                </a:extLst>
              </a:tr>
              <a:tr h="348542">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187.0%</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8.5%</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2"/>
                  </a:ext>
                </a:extLst>
              </a:tr>
              <a:tr h="348542">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50.3%</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6.7%</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3"/>
                  </a:ext>
                </a:extLst>
              </a:tr>
              <a:tr h="348542">
                <a:tc>
                  <a:txBody>
                    <a:bodyPr/>
                    <a:lstStyle/>
                    <a:p>
                      <a:pPr marL="0" algn="ctr" defTabSz="1219170" rtl="0" eaLnBrk="1" fontAlgn="ctr" latinLnBrk="0" hangingPunct="1"/>
                      <a:r>
                        <a:rPr lang="en-US" altLang="zh-CN" sz="1100" b="0" i="0" u="none" strike="noStrike" kern="120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-0.9%</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5.1%</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4"/>
                  </a:ext>
                </a:extLst>
              </a:tr>
              <a:tr h="348542">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13.6%</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4.0%</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5"/>
                  </a:ext>
                </a:extLst>
              </a:tr>
              <a:tr h="348542">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301.3%</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3.8%</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6"/>
                  </a:ext>
                </a:extLst>
              </a:tr>
              <a:tr h="348542">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374.6%</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3.4%</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7"/>
                  </a:ext>
                </a:extLst>
              </a:tr>
              <a:tr h="348542">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128.2%</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3.3%</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8"/>
                  </a:ext>
                </a:extLst>
              </a:tr>
              <a:tr h="348542">
                <a:tc>
                  <a:txBody>
                    <a:bodyPr/>
                    <a:lstStyle/>
                    <a:p>
                      <a:pPr marL="0" algn="ctr" defTabSz="1219170" rtl="0" eaLnBrk="1" fontAlgn="ctr" latinLnBrk="0" hangingPunct="1"/>
                      <a:r>
                        <a:rPr lang="en-US" altLang="zh-CN" sz="1100" b="0" i="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3.3%</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09"/>
                  </a:ext>
                </a:extLst>
              </a:tr>
              <a:tr h="329635">
                <a:tc>
                  <a:txBody>
                    <a:bodyPr/>
                    <a:lstStyle/>
                    <a:p>
                      <a:pPr marL="0" algn="ctr" defTabSz="1219170" rtl="0" eaLnBrk="1" fontAlgn="ctr" latinLnBrk="0" hangingPunct="1"/>
                      <a:r>
                        <a:rPr lang="en-US" altLang="zh-CN" sz="1100" b="0" i="0" u="none" strike="noStrike" kern="1200" smtClean="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-4.7%</a:t>
                      </a:r>
                      <a:endParaRPr lang="en-US" altLang="zh-CN" sz="1100" b="0" i="0" u="none" strike="noStrike" kern="1200" dirty="0">
                        <a:solidFill>
                          <a:srgbClr val="FF0000"/>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3.0%</a:t>
                      </a:r>
                      <a:endParaRPr lang="en-US" altLang="zh-CN" sz="1100" b="0" i="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mc="http://schemas.openxmlformats.org/markup-compatibility/2006" xmlns:a16="http://schemas.microsoft.com/office/drawing/2014/main" xmlns:c="http://schemas.openxmlformats.org/drawingml/2006/chart" xmlns:p14="http://schemas.microsoft.com/office/powerpoint/2010/main" val="10010"/>
                  </a:ext>
                </a:extLst>
              </a:tr>
            </a:tbl>
          </a:graphicData>
        </a:graphic>
      </p:graphicFrame>
      <p:sp>
        <p:nvSpPr>
          <p:cNvPr id="22" name="ChartTag"/>
          <p:cNvSpPr>
            <a:spLocks noChangeAspect="1"/>
          </p:cNvSpPr>
          <p:nvPr/>
        </p:nvSpPr>
        <p:spPr>
          <a:xfrm>
            <a:off x="900518" y="1977839"/>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月新能源市场排名</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厂商</a:t>
            </a:r>
            <a:endParaRPr lang="zh-CN" altLang="en-US" sz="16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3" name="ChartTag"/>
          <p:cNvSpPr>
            <a:spLocks noChangeAspect="1"/>
          </p:cNvSpPr>
          <p:nvPr/>
        </p:nvSpPr>
        <p:spPr>
          <a:xfrm>
            <a:off x="6767920" y="1977839"/>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月新能源市场排名</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厂商</a:t>
            </a:r>
            <a:endParaRPr lang="zh-CN" altLang="en-US" sz="1600" b="1"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4" name="文本框 23">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C3F76F8C-3ED3-47A9-9345-584AF77C9A26}"/>
              </a:ext>
            </a:extLst>
          </p:cNvPr>
          <p:cNvSpPr txBox="1"/>
          <p:nvPr/>
        </p:nvSpPr>
        <p:spPr>
          <a:xfrm>
            <a:off x="1152512" y="2387401"/>
            <a:ext cx="800219" cy="276999"/>
          </a:xfrm>
          <a:prstGeom prst="rect">
            <a:avLst/>
          </a:prstGeom>
          <a:noFill/>
        </p:spPr>
        <p:txBody>
          <a:bodyPr wrap="none" rtlCol="0">
            <a:spAutoFit/>
          </a:bodyPr>
          <a:lstStyle/>
          <a:p>
            <a:pPr lvl="0"/>
            <a:r>
              <a:rPr lang="zh-CN" altLang="en-US" sz="1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单位：辆</a:t>
            </a:r>
          </a:p>
        </p:txBody>
      </p:sp>
      <p:sp>
        <p:nvSpPr>
          <p:cNvPr id="25" name="文本框 24">
            <a:extLst>
              <a:ext uri="{FF2B5EF4-FFF2-40B4-BE49-F238E27FC236}">
                <a16:creationId xmlns="" xmlns:mc="http://schemas.openxmlformats.org/markup-compatibility/2006" xmlns:a16="http://schemas.microsoft.com/office/drawing/2014/main" xmlns:c="http://schemas.openxmlformats.org/drawingml/2006/chart" xmlns:p14="http://schemas.microsoft.com/office/powerpoint/2010/main" id="{C3F76F8C-3ED3-47A9-9345-584AF77C9A26}"/>
              </a:ext>
            </a:extLst>
          </p:cNvPr>
          <p:cNvSpPr txBox="1"/>
          <p:nvPr/>
        </p:nvSpPr>
        <p:spPr>
          <a:xfrm>
            <a:off x="6367810" y="2387401"/>
            <a:ext cx="800219" cy="276999"/>
          </a:xfrm>
          <a:prstGeom prst="rect">
            <a:avLst/>
          </a:prstGeom>
          <a:noFill/>
        </p:spPr>
        <p:txBody>
          <a:bodyPr wrap="none" rtlCol="0">
            <a:spAutoFit/>
          </a:bodyPr>
          <a:lstStyle/>
          <a:p>
            <a:pPr lvl="0"/>
            <a:r>
              <a:rPr lang="zh-CN" altLang="en-US" sz="1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单位：辆</a:t>
            </a:r>
          </a:p>
        </p:txBody>
      </p:sp>
      <p:graphicFrame>
        <p:nvGraphicFramePr>
          <p:cNvPr id="26" name="厂商销量排名_新能源"/>
          <p:cNvGraphicFramePr/>
          <p:nvPr>
            <p:extLst>
              <p:ext uri="{D42A27DB-BD31-4B8C-83A1-F6EECF244321}">
                <p14:modId xmlns:p14="http://schemas.microsoft.com/office/powerpoint/2010/main" val="3484425757"/>
              </p:ext>
            </p:extLst>
          </p:nvPr>
        </p:nvGraphicFramePr>
        <p:xfrm>
          <a:off x="654486" y="2664400"/>
          <a:ext cx="3373496" cy="3602398"/>
        </p:xfrm>
        <a:graphic>
          <a:graphicData uri="http://schemas.openxmlformats.org/drawingml/2006/chart">
            <c:chart xmlns:c="http://schemas.openxmlformats.org/drawingml/2006/chart" xmlns:r="http://schemas.openxmlformats.org/officeDocument/2006/relationships" r:id="rId4"/>
          </a:graphicData>
        </a:graphic>
      </p:graphicFrame>
      <p:sp>
        <p:nvSpPr>
          <p:cNvPr id="4" name="灯片编号占位符 3"/>
          <p:cNvSpPr>
            <a:spLocks noGrp="1"/>
          </p:cNvSpPr>
          <p:nvPr>
            <p:ph type="sldNum" sz="quarter" idx="10"/>
          </p:nvPr>
        </p:nvSpPr>
        <p:spPr/>
        <p:txBody>
          <a:bodyPr/>
          <a:lstStyle/>
          <a:p>
            <a:fld id="{BC277FD2-16D7-4FD4-A965-9BD1B8CDE694}" type="slidenum">
              <a:rPr lang="zh-CN" altLang="en-US" smtClean="0"/>
              <a:pPr/>
              <a:t>6</a:t>
            </a:fld>
            <a:endParaRPr lang="zh-CN" altLang="en-US"/>
          </a:p>
        </p:txBody>
      </p:sp>
    </p:spTree>
    <p:extLst>
      <p:ext uri="{BB962C8B-B14F-4D97-AF65-F5344CB8AC3E}">
        <p14:creationId xmlns:p14="http://schemas.microsoft.com/office/powerpoint/2010/main" val="1586409746"/>
      </p:ext>
    </p:extLst>
  </p:cSld>
  <p:clrMapOvr>
    <a:masterClrMapping/>
  </p:clrMapOvr>
  <mc:AlternateContent xmlns:mc="http://schemas.openxmlformats.org/markup-compatibility/2006" xmlns:p14="http://schemas.microsoft.com/office/powerpoint/2010/main">
    <mc:Choice Requires="p14">
      <p:transition spd="slow" p14:dur="2000"/>
    </mc:Choice>
    <mc:Fallback xmlns="" xmlns:a16="http://schemas.microsoft.com/office/drawing/2014/main" xmlns:c="http://schemas.openxmlformats.org/drawingml/2006/chart">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78828" y="2158745"/>
            <a:ext cx="12034344" cy="4378579"/>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6" name="矩形 25"/>
          <p:cNvSpPr/>
          <p:nvPr/>
        </p:nvSpPr>
        <p:spPr>
          <a:xfrm>
            <a:off x="109956" y="2631788"/>
            <a:ext cx="11933763" cy="3837898"/>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1" name="ChartTag"/>
          <p:cNvSpPr>
            <a:spLocks noChangeAspect="1"/>
          </p:cNvSpPr>
          <p:nvPr/>
        </p:nvSpPr>
        <p:spPr>
          <a:xfrm>
            <a:off x="3682999" y="2257431"/>
            <a:ext cx="4826002"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2025</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年</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月新能源乘用车市场销量</a:t>
            </a:r>
            <a:r>
              <a:rPr lang="en-US" altLang="zh-CN"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600" b="1" smtClean="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城市</a:t>
            </a:r>
            <a:endParaRPr lang="zh-CN" altLang="en-US" sz="16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48" name="组合 47"/>
          <p:cNvGrpSpPr/>
          <p:nvPr/>
        </p:nvGrpSpPr>
        <p:grpSpPr>
          <a:xfrm>
            <a:off x="747379" y="3552799"/>
            <a:ext cx="674762" cy="650825"/>
            <a:chOff x="605306" y="1825958"/>
            <a:chExt cx="941977" cy="938503"/>
          </a:xfrm>
        </p:grpSpPr>
        <p:sp>
          <p:nvSpPr>
            <p:cNvPr id="49" name="矩形 48"/>
            <p:cNvSpPr/>
            <p:nvPr/>
          </p:nvSpPr>
          <p:spPr>
            <a:xfrm>
              <a:off x="660399" y="1860892"/>
              <a:ext cx="840704" cy="863477"/>
            </a:xfrm>
            <a:prstGeom prst="rect">
              <a:avLst/>
            </a:prstGeom>
            <a:noFill/>
            <a:ln w="25400" cap="flat" cmpd="sng" algn="ctr">
              <a:noFill/>
              <a:prstDash val="solid"/>
            </a:ln>
            <a:effectLst/>
          </p:spPr>
          <p:txBody>
            <a:bodyPr rtlCol="0" anchor="ctr"/>
            <a:lstStyle/>
            <a:p>
              <a:pPr algn="ctr" defTabSz="1028253" eaLnBrk="1" fontAlgn="auto" hangingPunct="1">
                <a:spcBef>
                  <a:spcPts val="0"/>
                </a:spcBef>
                <a:spcAft>
                  <a:spcPts val="0"/>
                </a:spcAft>
                <a:defRPr/>
              </a:pPr>
              <a:r>
                <a:rPr lang="zh-CN" altLang="en-US" sz="1200" b="1" kern="0" dirty="0" smtClean="0">
                  <a:solidFill>
                    <a:srgbClr val="96BF4D"/>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限牌城市</a:t>
              </a:r>
            </a:p>
          </p:txBody>
        </p:sp>
        <p:sp>
          <p:nvSpPr>
            <p:cNvPr id="50" name="Freeform 5"/>
            <p:cNvSpPr>
              <a:spLocks/>
            </p:cNvSpPr>
            <p:nvPr/>
          </p:nvSpPr>
          <p:spPr bwMode="auto">
            <a:xfrm>
              <a:off x="605306" y="1825958"/>
              <a:ext cx="941977" cy="938503"/>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defRPr/>
              </a:pPr>
              <a:endParaRPr lang="zh-CN" altLang="en-US" sz="1200" kern="0" dirty="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sp>
        <p:nvSpPr>
          <p:cNvPr id="3" name="标题 2"/>
          <p:cNvSpPr>
            <a:spLocks noGrp="1"/>
          </p:cNvSpPr>
          <p:nvPr>
            <p:ph type="title" idx="4294967295"/>
          </p:nvPr>
        </p:nvSpPr>
        <p:spPr>
          <a:xfrm>
            <a:off x="0" y="258763"/>
            <a:ext cx="11552238" cy="574675"/>
          </a:xfrm>
          <a:prstGeom prst="rect">
            <a:avLst/>
          </a:prstGeom>
        </p:spPr>
        <p:txBody>
          <a:bodyPr/>
          <a:lstStyle/>
          <a:p>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a:t>
            </a:r>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乘用车市场销量</a:t>
            </a:r>
            <a:r>
              <a:rPr lang="en-US" altLang="zh-CN"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城市</a:t>
            </a:r>
          </a:p>
        </p:txBody>
      </p:sp>
      <p:sp>
        <p:nvSpPr>
          <p:cNvPr id="4" name="top10城市描述"/>
          <p:cNvSpPr>
            <a:spLocks noGrp="1"/>
          </p:cNvSpPr>
          <p:nvPr>
            <p:ph sz="quarter" idx="4294967295"/>
          </p:nvPr>
        </p:nvSpPr>
        <p:spPr>
          <a:xfrm>
            <a:off x="0" y="847725"/>
            <a:ext cx="11826875" cy="1449388"/>
          </a:xfrm>
          <a:prstGeom prst="rect">
            <a:avLst/>
          </a:prstGeom>
        </p:spPr>
        <p:txBody>
          <a:bodyPr/>
          <a:lstStyle/>
          <a:p>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城市销量占比为</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25.5%</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，比上月</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(25.0%)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上升</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0.5%</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3</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城市与上月一致，分别是：广州市、成都市、深圳市。
分燃料类型看，</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 </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城市销量均以纯电动居多；从产权归属看，以个人用户居。
本月</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10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城市除北京市</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(49.0%)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外新能源渗透率均超过</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TOP3</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城市为：深圳市</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(66.1%)</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、西安市</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(60.2%)</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和重庆市</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(59.7%)</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6" name="内容占位符 5"/>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a:t>
            </a:r>
            <a:r>
              <a:rPr lang="en-US" altLang="zh-CN"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WAYS</a:t>
            </a: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监测零售量</a:t>
            </a:r>
          </a:p>
        </p:txBody>
      </p:sp>
      <p:graphicFrame>
        <p:nvGraphicFramePr>
          <p:cNvPr id="57" name="TOP10城市_占比"/>
          <p:cNvGraphicFramePr>
            <a:graphicFrameLocks noGrp="1"/>
          </p:cNvGraphicFramePr>
          <p:nvPr>
            <p:extLst>
              <p:ext uri="{D42A27DB-BD31-4B8C-83A1-F6EECF244321}">
                <p14:modId xmlns:p14="http://schemas.microsoft.com/office/powerpoint/2010/main" val="547123560"/>
              </p:ext>
            </p:extLst>
          </p:nvPr>
        </p:nvGraphicFramePr>
        <p:xfrm>
          <a:off x="599871" y="4174505"/>
          <a:ext cx="10758108" cy="2268232"/>
        </p:xfrm>
        <a:graphic>
          <a:graphicData uri="http://schemas.openxmlformats.org/drawingml/2006/table">
            <a:tbl>
              <a:tblPr/>
              <a:tblGrid>
                <a:gridCol w="963908"/>
                <a:gridCol w="979420"/>
                <a:gridCol w="979420"/>
                <a:gridCol w="979420"/>
                <a:gridCol w="979420"/>
                <a:gridCol w="979420"/>
                <a:gridCol w="979420"/>
                <a:gridCol w="979420"/>
                <a:gridCol w="979420"/>
                <a:gridCol w="979420"/>
                <a:gridCol w="979420"/>
              </a:tblGrid>
              <a:tr h="499012">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ctr"/>
                      <a:r>
                        <a:rPr lang="zh-CN" altLang="en-US" sz="1100" b="0" i="0" u="none" strike="noStrike"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城市</a:t>
                      </a:r>
                      <a:endParaRPr lang="zh-CN" altLang="en-US" sz="1100" b="0" i="0" u="none" strike="noStrike"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endParaRPr lang="zh-CN" altLang="en-US" sz="1200" b="0" i="0" u="none" strike="noStrike"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endParaRPr lang="zh-CN" altLang="en-US" sz="1200" b="0" i="0" u="none" strike="noStrike"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endParaRPr lang="zh-CN" altLang="en-US" sz="1200" b="0" i="0" u="none" strike="noStrike"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b" latinLnBrk="0" hangingPunct="1"/>
                      <a:endParaRPr lang="zh-CN" altLang="en-US" sz="1200" b="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b" latinLnBrk="0" hangingPunct="1"/>
                      <a:endParaRPr lang="zh-CN" altLang="en-US" sz="1200" b="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b" latinLnBrk="0" hangingPunct="1"/>
                      <a:endParaRPr lang="zh-CN" altLang="en-US" sz="1200" b="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b" latinLnBrk="0" hangingPunct="1"/>
                      <a:endParaRPr lang="zh-CN" altLang="en-US" sz="1200" b="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marR="0" indent="0" algn="ctr" defTabSz="914400" rtl="0" eaLnBrk="1" fontAlgn="b" latinLnBrk="0" hangingPunct="1">
                        <a:lnSpc>
                          <a:spcPct val="100000"/>
                        </a:lnSpc>
                        <a:spcBef>
                          <a:spcPts val="0"/>
                        </a:spcBef>
                        <a:spcAft>
                          <a:spcPts val="0"/>
                        </a:spcAft>
                        <a:buClrTx/>
                        <a:buSzTx/>
                        <a:buFontTx/>
                        <a:buNone/>
                        <a:tabLst/>
                        <a:defRPr/>
                      </a:pPr>
                      <a:endParaRPr lang="zh-CN" altLang="en-US" sz="1200" b="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marR="0" indent="0" algn="ctr" defTabSz="914400" rtl="0" eaLnBrk="1" fontAlgn="b" latinLnBrk="0" hangingPunct="1">
                        <a:lnSpc>
                          <a:spcPct val="100000"/>
                        </a:lnSpc>
                        <a:spcBef>
                          <a:spcPts val="0"/>
                        </a:spcBef>
                        <a:spcAft>
                          <a:spcPts val="0"/>
                        </a:spcAft>
                        <a:buClrTx/>
                        <a:buSzTx/>
                        <a:buFontTx/>
                        <a:buNone/>
                        <a:tabLst/>
                        <a:defRPr/>
                      </a:pPr>
                      <a:endParaRPr lang="zh-CN" altLang="en-US" sz="1200" b="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b" latinLnBrk="0" hangingPunct="1"/>
                      <a:endParaRPr lang="zh-CN" altLang="en-US" sz="1200" b="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34218">
                <a:tc>
                  <a:txBody>
                    <a:bodyPr/>
                    <a:lstStyle/>
                    <a:p>
                      <a:pPr marL="0" algn="ctr" defTabSz="914400" rtl="0" eaLnBrk="1" fontAlgn="ctr" latinLnBrk="0" hangingPunct="1"/>
                      <a:r>
                        <a:rPr lang="zh-CN" altLang="en-US" sz="1100" b="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排名变化</a:t>
                      </a:r>
                      <a:endParaRPr lang="en-US" sz="1100" b="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zh-CN" altLang="en-US"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no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r>
              <a:tr h="234218">
                <a:tc>
                  <a:txBody>
                    <a:bodyPr/>
                    <a:lstStyle/>
                    <a:p>
                      <a:pPr marL="0" algn="ctr" defTabSz="914400" rtl="0" eaLnBrk="1" fontAlgn="ctr" latinLnBrk="0" hangingPunct="1"/>
                      <a:r>
                        <a:rPr lang="zh-CN" altLang="en-US" sz="1100" b="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同比增速</a:t>
                      </a:r>
                      <a:endParaRPr lang="en-US" sz="1100" b="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37.5%</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20.4%</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38.4%</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4.9%</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45.4%</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31.3%</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-3.0%</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45.2%</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19.5%</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r>
              <a:tr h="234218">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ctr" latinLnBrk="0" hangingPunct="1"/>
                      <a:r>
                        <a:rPr lang="zh-CN" altLang="en-US" sz="1100" b="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纯电动</a:t>
                      </a:r>
                      <a:endParaRPr lang="en-US" sz="1100" b="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62.0%</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63.2%</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51.4%</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63.9%</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59.8%</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83.3%</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64.2%</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73.2%</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50.5%</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65.8%</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r>
              <a:tr h="234218">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ctr" latinLnBrk="0" hangingPunct="1"/>
                      <a:r>
                        <a:rPr lang="zh-CN" altLang="en-US" sz="1100" b="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插电混动</a:t>
                      </a:r>
                      <a:endParaRPr lang="en-US" sz="1100" b="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38.0%</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36.8%</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48.6%</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36.1%</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40.2%</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16.7%</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35.8%</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26.8%</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49.5%</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34.2%</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r>
              <a:tr h="234218">
                <a:tc>
                  <a:txBody>
                    <a:bodyPr/>
                    <a:lstStyle/>
                    <a:p>
                      <a:pPr marL="0" algn="ctr" defTabSz="914400" rtl="0" eaLnBrk="1" fontAlgn="ctr" latinLnBrk="0" hangingPunct="1"/>
                      <a:r>
                        <a:rPr lang="zh-CN" altLang="en-US" sz="1100" b="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新能源渗透率</a:t>
                      </a:r>
                      <a:endParaRPr lang="en-US" sz="1100" b="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52.8%</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mpd="sng">
                      <a:no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51.9%</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66.1%</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49.0%</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59.7%</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54.1%</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56.9%</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57.9%</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60.2%</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58.6%</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0" marR="0"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r>
              <a:tr h="146174">
                <a:tc gridSpan="11">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1219170" rtl="0" eaLnBrk="1" fontAlgn="ctr" latinLnBrk="0" hangingPunct="1"/>
                      <a:r>
                        <a:rPr lang="en-US" sz="8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 </a:t>
                      </a:r>
                      <a:endParaRPr lang="en-US" sz="8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r>
              <a:tr h="225978">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ctr" latinLnBrk="0" hangingPunct="1"/>
                      <a:r>
                        <a:rPr lang="zh-CN" altLang="en-US" sz="1100" b="0" u="none" strike="noStrike" kern="1200"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a:t>
                      </a:r>
                      <a:endParaRPr lang="zh-CN" altLang="en-US" sz="1100" b="0" u="none" strike="noStrike" kern="1200"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16.8%</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no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9.2%</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26.9%</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16.2%</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7.6%</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11.1%</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5.9%</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13.0%</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9.7%</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9.1%</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r>
              <a:tr h="225978">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ctr"/>
                      <a:r>
                        <a:rPr lang="zh-CN" altLang="en-US" sz="1100" b="0" i="0" u="none" strike="noStrike" dirty="0" smtClean="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个人</a:t>
                      </a:r>
                      <a:endParaRPr lang="zh-CN" altLang="en-US" sz="1100" b="0" i="0" u="none" strike="noStrike" dirty="0">
                        <a:solidFill>
                          <a:srgbClr val="4D5E79"/>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66.1%</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no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80.3%</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65.0%</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79.3%</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84.4%</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84.8%</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90.7%</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81.7%</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75.6%</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smtClean="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87.0%</a:t>
                      </a:r>
                      <a:endParaRPr lang="en-US" altLang="zh-CN" sz="1100" b="0" i="0" u="none" strike="noStrike" kern="1200"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r>
            </a:tbl>
          </a:graphicData>
        </a:graphic>
      </p:graphicFrame>
      <p:graphicFrame>
        <p:nvGraphicFramePr>
          <p:cNvPr id="46" name="TOP10城市_销量"/>
          <p:cNvGraphicFramePr/>
          <p:nvPr>
            <p:extLst>
              <p:ext uri="{D42A27DB-BD31-4B8C-83A1-F6EECF244321}">
                <p14:modId xmlns:p14="http://schemas.microsoft.com/office/powerpoint/2010/main" val="2907846632"/>
              </p:ext>
            </p:extLst>
          </p:nvPr>
        </p:nvGraphicFramePr>
        <p:xfrm>
          <a:off x="1338944" y="2368376"/>
          <a:ext cx="10233378" cy="2208534"/>
        </p:xfrm>
        <a:graphic>
          <a:graphicData uri="http://schemas.openxmlformats.org/drawingml/2006/chart">
            <c:chart xmlns:c="http://schemas.openxmlformats.org/drawingml/2006/chart" xmlns:r="http://schemas.openxmlformats.org/officeDocument/2006/relationships" r:id="rId3"/>
          </a:graphicData>
        </a:graphic>
      </p:graphicFrame>
      <p:sp>
        <p:nvSpPr>
          <p:cNvPr id="54" name="Freeform 5"/>
          <p:cNvSpPr>
            <a:spLocks/>
          </p:cNvSpPr>
          <p:nvPr/>
        </p:nvSpPr>
        <p:spPr bwMode="auto">
          <a:xfrm>
            <a:off x="3830440" y="4190051"/>
            <a:ext cx="431626" cy="430034"/>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pPr>
            <a:endParaRPr lang="zh-CN" altLang="en-US" sz="1417"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9" name="Freeform 5"/>
          <p:cNvSpPr>
            <a:spLocks/>
          </p:cNvSpPr>
          <p:nvPr/>
        </p:nvSpPr>
        <p:spPr bwMode="auto">
          <a:xfrm>
            <a:off x="4766474" y="4202202"/>
            <a:ext cx="431626" cy="430034"/>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pPr>
            <a:endParaRPr lang="zh-CN" altLang="en-US" sz="1417"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aphicFrame>
        <p:nvGraphicFramePr>
          <p:cNvPr id="56" name="TOP10城市_前10占比"/>
          <p:cNvGraphicFramePr>
            <a:graphicFrameLocks noGrp="1"/>
          </p:cNvGraphicFramePr>
          <p:nvPr>
            <p:extLst>
              <p:ext uri="{D42A27DB-BD31-4B8C-83A1-F6EECF244321}">
                <p14:modId xmlns:p14="http://schemas.microsoft.com/office/powerpoint/2010/main" val="2794518977"/>
              </p:ext>
            </p:extLst>
          </p:nvPr>
        </p:nvGraphicFramePr>
        <p:xfrm>
          <a:off x="9012291" y="2744520"/>
          <a:ext cx="2265490" cy="360040"/>
        </p:xfrm>
        <a:graphic>
          <a:graphicData uri="http://schemas.openxmlformats.org/drawingml/2006/table">
            <a:tbl>
              <a:tblPr firstRow="1" bandRow="1">
                <a:tableStyleId>{F5AB1C69-6EDB-4FF4-983F-18BD219EF322}</a:tableStyleId>
              </a:tblPr>
              <a:tblGrid>
                <a:gridCol w="1566809"/>
                <a:gridCol w="698681"/>
              </a:tblGrid>
              <a:tr h="360040">
                <a:tc>
                  <a:txBody>
                    <a:bodyPr/>
                    <a:lstStyle/>
                    <a:p>
                      <a:pPr algn="ctr"/>
                      <a:r>
                        <a:rPr lang="zh-CN" altLang="en-US" sz="1200" dirty="0" smtClean="0">
                          <a:solidFill>
                            <a:srgbClr val="03255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前</a:t>
                      </a:r>
                      <a:r>
                        <a:rPr lang="en-US" altLang="zh-CN" sz="1200" dirty="0" smtClean="0">
                          <a:solidFill>
                            <a:srgbClr val="03255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10</a:t>
                      </a:r>
                      <a:r>
                        <a:rPr lang="zh-CN" altLang="en-US" sz="1200" dirty="0" smtClean="0">
                          <a:solidFill>
                            <a:srgbClr val="03255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城市销量占比</a:t>
                      </a:r>
                      <a:endParaRPr lang="zh-CN" altLang="en-US" sz="1200" b="0" dirty="0">
                        <a:solidFill>
                          <a:srgbClr val="03255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rgbClr val="73A3F5"/>
                      </a:solidFill>
                      <a:prstDash val="solid"/>
                      <a:round/>
                      <a:headEnd type="none" w="med" len="med"/>
                      <a:tailEnd type="none" w="med" len="med"/>
                    </a:lnL>
                    <a:lnR w="12700" cap="flat" cmpd="sng" algn="ctr">
                      <a:solidFill>
                        <a:srgbClr val="73A3F5"/>
                      </a:solidFill>
                      <a:prstDash val="solid"/>
                      <a:round/>
                      <a:headEnd type="none" w="med" len="med"/>
                      <a:tailEnd type="none" w="med" len="med"/>
                    </a:lnR>
                    <a:lnT w="12700" cap="flat" cmpd="sng" algn="ctr">
                      <a:solidFill>
                        <a:srgbClr val="73A3F5"/>
                      </a:solidFill>
                      <a:prstDash val="solid"/>
                      <a:round/>
                      <a:headEnd type="none" w="med" len="med"/>
                      <a:tailEnd type="none" w="med" len="med"/>
                    </a:lnT>
                    <a:lnB w="12700" cap="flat" cmpd="sng" algn="ctr">
                      <a:solidFill>
                        <a:srgbClr val="73A3F5"/>
                      </a:solidFill>
                      <a:prstDash val="solid"/>
                      <a:round/>
                      <a:headEnd type="none" w="med" len="med"/>
                      <a:tailEnd type="none" w="med" len="med"/>
                    </a:lnB>
                    <a:noFill/>
                  </a:tcPr>
                </a:tc>
                <a:tc>
                  <a:txBody>
                    <a:bodyPr/>
                    <a:lstStyle/>
                    <a:p>
                      <a:pPr algn="ctr"/>
                      <a:r>
                        <a:rPr lang="en-US" altLang="zh-CN" sz="1200" b="1" kern="1200" smtClean="0">
                          <a:solidFill>
                            <a:srgbClr val="03255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25.5%</a:t>
                      </a:r>
                      <a:endParaRPr lang="zh-CN" altLang="en-US" sz="1200" b="1" kern="1200" dirty="0">
                        <a:solidFill>
                          <a:srgbClr val="03255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txBody>
                  <a:tcPr anchor="ctr">
                    <a:lnL w="12700" cap="flat" cmpd="sng" algn="ctr">
                      <a:solidFill>
                        <a:srgbClr val="73A3F5"/>
                      </a:solidFill>
                      <a:prstDash val="solid"/>
                      <a:round/>
                      <a:headEnd type="none" w="med" len="med"/>
                      <a:tailEnd type="none" w="med" len="med"/>
                    </a:lnL>
                    <a:lnR w="12700" cap="flat" cmpd="sng" algn="ctr">
                      <a:solidFill>
                        <a:srgbClr val="73A3F5"/>
                      </a:solidFill>
                      <a:prstDash val="solid"/>
                      <a:round/>
                      <a:headEnd type="none" w="med" len="med"/>
                      <a:tailEnd type="none" w="med" len="med"/>
                    </a:lnR>
                    <a:lnT w="12700" cap="flat" cmpd="sng" algn="ctr">
                      <a:solidFill>
                        <a:srgbClr val="73A3F5"/>
                      </a:solidFill>
                      <a:prstDash val="solid"/>
                      <a:round/>
                      <a:headEnd type="none" w="med" len="med"/>
                      <a:tailEnd type="none" w="med" len="med"/>
                    </a:lnT>
                    <a:lnB w="12700" cap="flat" cmpd="sng" algn="ctr">
                      <a:solidFill>
                        <a:srgbClr val="73A3F5"/>
                      </a:solidFill>
                      <a:prstDash val="solid"/>
                      <a:round/>
                      <a:headEnd type="none" w="med" len="med"/>
                      <a:tailEnd type="none" w="med" len="med"/>
                    </a:lnB>
                    <a:noFill/>
                  </a:tcPr>
                </a:tc>
              </a:tr>
            </a:tbl>
          </a:graphicData>
        </a:graphic>
      </p:graphicFrame>
      <p:sp>
        <p:nvSpPr>
          <p:cNvPr id="22" name="Freeform 5"/>
          <p:cNvSpPr>
            <a:spLocks/>
          </p:cNvSpPr>
          <p:nvPr/>
        </p:nvSpPr>
        <p:spPr bwMode="auto">
          <a:xfrm>
            <a:off x="1860355" y="4202202"/>
            <a:ext cx="431626" cy="430034"/>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pPr>
            <a:endParaRPr lang="zh-CN" altLang="en-US" sz="1417"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8" name="矩形 7"/>
          <p:cNvSpPr/>
          <p:nvPr/>
        </p:nvSpPr>
        <p:spPr>
          <a:xfrm>
            <a:off x="3048000" y="3429000"/>
            <a:ext cx="6096000" cy="0"/>
          </a:xfrm>
          <a:prstGeom prst="rect">
            <a:avLst/>
          </a:prstGeom>
        </p:spPr>
        <p:txBody>
          <a:bodyPr/>
          <a:lstStyle/>
          <a:p>
            <a:endParaRPr lang="zh-CN" alt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7" name="文本框 26">
            <a:extLst>
              <a:ext uri="{FF2B5EF4-FFF2-40B4-BE49-F238E27FC236}">
                <a16:creationId xmlns="" xmlns:a16="http://schemas.microsoft.com/office/drawing/2014/main" xmlns:mc="http://schemas.openxmlformats.org/markup-compatibility/2006" xmlns:c="http://schemas.openxmlformats.org/drawingml/2006/chart" xmlns:p14="http://schemas.microsoft.com/office/powerpoint/2010/main" id="{C3F76F8C-3ED3-47A9-9345-584AF77C9A26}"/>
              </a:ext>
            </a:extLst>
          </p:cNvPr>
          <p:cNvSpPr txBox="1"/>
          <p:nvPr/>
        </p:nvSpPr>
        <p:spPr>
          <a:xfrm>
            <a:off x="314037" y="2672598"/>
            <a:ext cx="697627" cy="246221"/>
          </a:xfrm>
          <a:prstGeom prst="rect">
            <a:avLst/>
          </a:prstGeom>
          <a:noFill/>
        </p:spPr>
        <p:txBody>
          <a:bodyPr wrap="none" rtlCol="0">
            <a:spAutoFit/>
          </a:bodyPr>
          <a:lstStyle/>
          <a:p>
            <a:pPr lvl="0"/>
            <a:r>
              <a:rPr lang="zh-CN" altLang="en-US" sz="1000" dirty="0">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单位：辆</a:t>
            </a:r>
          </a:p>
        </p:txBody>
      </p:sp>
      <p:sp>
        <p:nvSpPr>
          <p:cNvPr id="28" name="Freeform 5"/>
          <p:cNvSpPr>
            <a:spLocks/>
          </p:cNvSpPr>
          <p:nvPr/>
        </p:nvSpPr>
        <p:spPr bwMode="auto">
          <a:xfrm>
            <a:off x="6741530" y="4202202"/>
            <a:ext cx="431626" cy="430034"/>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pPr>
            <a:endParaRPr lang="zh-CN" altLang="en-US" sz="1417"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0" name="Freeform 5"/>
          <p:cNvSpPr>
            <a:spLocks/>
          </p:cNvSpPr>
          <p:nvPr/>
        </p:nvSpPr>
        <p:spPr bwMode="auto">
          <a:xfrm>
            <a:off x="8712374" y="4190051"/>
            <a:ext cx="431626" cy="430034"/>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pPr>
            <a:endParaRPr lang="zh-CN" altLang="en-US" sz="1417" dirty="0">
              <a:solidFill>
                <a:srgbClr val="4D5E79"/>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5" name="灯片编号占位符 4"/>
          <p:cNvSpPr>
            <a:spLocks noGrp="1"/>
          </p:cNvSpPr>
          <p:nvPr>
            <p:ph type="sldNum" sz="quarter" idx="10"/>
          </p:nvPr>
        </p:nvSpPr>
        <p:spPr/>
        <p:txBody>
          <a:bodyPr/>
          <a:lstStyle/>
          <a:p>
            <a:fld id="{BC277FD2-16D7-4FD4-A965-9BD1B8CDE694}" type="slidenum">
              <a:rPr lang="zh-CN" altLang="en-US" smtClean="0"/>
              <a:pPr/>
              <a:t>7</a:t>
            </a:fld>
            <a:endParaRPr lang="zh-CN" altLang="en-US"/>
          </a:p>
        </p:txBody>
      </p:sp>
    </p:spTree>
    <p:extLst>
      <p:ext uri="{BB962C8B-B14F-4D97-AF65-F5344CB8AC3E}">
        <p14:creationId xmlns:p14="http://schemas.microsoft.com/office/powerpoint/2010/main" val="1692015918"/>
      </p:ext>
    </p:extLst>
  </p:cSld>
  <p:clrMapOvr>
    <a:masterClrMapping/>
  </p:clrMapOvr>
  <mc:AlternateContent xmlns:mc="http://schemas.openxmlformats.org/markup-compatibility/2006" xmlns:p14="http://schemas.microsoft.com/office/powerpoint/2010/main">
    <mc:Choice Requires="p14">
      <p:transition spd="slow" p14:dur="2000"/>
    </mc:Choice>
    <mc:Fallback xmlns="" xmlns:c="http://schemas.openxmlformats.org/drawingml/2006/chart" xmlns:a16="http://schemas.microsoft.com/office/drawing/2014/main">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899993" y="2128266"/>
            <a:ext cx="6243297" cy="1091647"/>
            <a:chOff x="3371406" y="2915075"/>
            <a:chExt cx="6243297" cy="1091647"/>
          </a:xfrm>
        </p:grpSpPr>
        <p:pic>
          <p:nvPicPr>
            <p:cNvPr id="17" name="image 30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04500" y="2995908"/>
              <a:ext cx="1259694" cy="1010814"/>
            </a:xfrm>
            <a:prstGeom prst="rect">
              <a:avLst/>
            </a:prstGeom>
          </p:spPr>
        </p:pic>
        <p:sp>
          <p:nvSpPr>
            <p:cNvPr id="18" name="Object 309"/>
            <p:cNvSpPr txBox="1"/>
            <p:nvPr/>
          </p:nvSpPr>
          <p:spPr>
            <a:xfrm>
              <a:off x="4451556" y="2915075"/>
              <a:ext cx="1757796" cy="1019620"/>
            </a:xfrm>
            <a:prstGeom prst="rect">
              <a:avLst/>
            </a:prstGeom>
          </p:spPr>
          <p:txBody>
            <a:bodyPr vert="horz" wrap="square" lIns="0" tIns="0" rIns="0" bIns="0" rtlCol="0" anchor="t" anchorCtr="0">
              <a:noAutofit/>
            </a:bodyPr>
            <a:lstStyle/>
            <a:p>
              <a:pPr algn="l">
                <a:lnSpc>
                  <a:spcPct val="100000"/>
                </a:lnSpc>
              </a:pPr>
              <a:r>
                <a:rPr lang="zh-CN" sz="7200" b="0" i="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01.</a:t>
              </a:r>
              <a:endParaRPr lang="zh-CN" altLang="en-US"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19" name="组合 18">
              <a:extLst>
                <a:ext uri="{FF2B5EF4-FFF2-40B4-BE49-F238E27FC236}">
                  <a16:creationId xmlns:p14="http://schemas.microsoft.com/office/powerpoint/2010/main" xmlns:a16="http://schemas.microsoft.com/office/drawing/2014/main" xmlns:mc="http://schemas.openxmlformats.org/markup-compatibility/2006" xmlns:a14="http://schemas.microsoft.com/office/drawing/2010/main" xmlns="" id="{430885ED-CE6F-3C4D-9A65-0D89AFC7DE0D}"/>
                </a:ext>
              </a:extLst>
            </p:cNvPr>
            <p:cNvGrpSpPr/>
            <p:nvPr/>
          </p:nvGrpSpPr>
          <p:grpSpPr>
            <a:xfrm>
              <a:off x="3371406" y="3134095"/>
              <a:ext cx="736423" cy="789279"/>
              <a:chOff x="2958864" y="3228953"/>
              <a:chExt cx="605399" cy="648843"/>
            </a:xfrm>
          </p:grpSpPr>
          <p:pic>
            <p:nvPicPr>
              <p:cNvPr id="23" name="image 30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58864" y="3263877"/>
                <a:ext cx="64389" cy="439293"/>
              </a:xfrm>
              <a:prstGeom prst="rect">
                <a:avLst/>
              </a:prstGeom>
            </p:spPr>
          </p:pic>
          <p:pic>
            <p:nvPicPr>
              <p:cNvPr id="24" name="image 30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136674" y="3292453"/>
                <a:ext cx="64389" cy="585343"/>
              </a:xfrm>
              <a:prstGeom prst="rect">
                <a:avLst/>
              </a:prstGeom>
            </p:spPr>
          </p:pic>
          <p:pic>
            <p:nvPicPr>
              <p:cNvPr id="25" name="image 30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3322074" y="3228953"/>
                <a:ext cx="64389" cy="422275"/>
              </a:xfrm>
              <a:prstGeom prst="rect">
                <a:avLst/>
              </a:prstGeom>
            </p:spPr>
          </p:pic>
          <p:pic>
            <p:nvPicPr>
              <p:cNvPr id="26" name="image 30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3499874" y="3292453"/>
                <a:ext cx="64389" cy="358775"/>
              </a:xfrm>
              <a:prstGeom prst="rect">
                <a:avLst/>
              </a:prstGeom>
            </p:spPr>
          </p:pic>
        </p:grpSp>
        <p:pic>
          <p:nvPicPr>
            <p:cNvPr id="20" name="image 30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4844762" y="3253552"/>
              <a:ext cx="3789299" cy="665353"/>
            </a:xfrm>
            <a:prstGeom prst="rect">
              <a:avLst/>
            </a:prstGeom>
          </p:spPr>
        </p:pic>
        <p:sp>
          <p:nvSpPr>
            <p:cNvPr id="21" name="Object 3020"/>
            <p:cNvSpPr txBox="1"/>
            <p:nvPr/>
          </p:nvSpPr>
          <p:spPr>
            <a:xfrm>
              <a:off x="6082884" y="3105906"/>
              <a:ext cx="3531819" cy="647700"/>
            </a:xfrm>
            <a:prstGeom prst="rect">
              <a:avLst/>
            </a:prstGeom>
          </p:spPr>
          <p:txBody>
            <a:bodyPr vert="horz" wrap="square" lIns="0" tIns="0" rIns="0" bIns="0" rtlCol="0" anchor="t" anchorCtr="0">
              <a:noAutofit/>
            </a:bodyPr>
            <a:lstStyle/>
            <a:p>
              <a:r>
                <a:rPr lang="zh-CN" altLang="en-US" sz="44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市场销量表现</a:t>
              </a:r>
            </a:p>
          </p:txBody>
        </p:sp>
      </p:grpSp>
      <p:sp>
        <p:nvSpPr>
          <p:cNvPr id="27" name="文本框 26">
            <a:extLst>
              <a:ext uri="{FF2B5EF4-FFF2-40B4-BE49-F238E27FC236}">
                <a16:creationId xmlns:p14="http://schemas.microsoft.com/office/powerpoint/2010/main" xmlns:a16="http://schemas.microsoft.com/office/drawing/2014/main" xmlns:mc="http://schemas.openxmlformats.org/markup-compatibility/2006" xmlns:a14="http://schemas.microsoft.com/office/drawing/2010/main" xmlns="" id="{CA02D43A-EF3F-3540-97CC-6E19FC46013A}"/>
              </a:ext>
            </a:extLst>
          </p:cNvPr>
          <p:cNvSpPr txBox="1"/>
          <p:nvPr/>
        </p:nvSpPr>
        <p:spPr>
          <a:xfrm>
            <a:off x="4859041" y="3420522"/>
            <a:ext cx="4580736" cy="1061060"/>
          </a:xfrm>
          <a:prstGeom prst="rect">
            <a:avLst/>
          </a:prstGeom>
          <a:noFill/>
        </p:spPr>
        <p:txBody>
          <a:bodyPr wrap="square" rtlCol="0">
            <a:spAutoFit/>
          </a:bodyPr>
          <a:lstStyle/>
          <a:p>
            <a:pPr marL="457200" indent="-457200" defTabSz="770436">
              <a:lnSpc>
                <a:spcPct val="150000"/>
              </a:lnSpc>
              <a:buFont typeface="+mj-lt"/>
              <a:buAutoNum type="arabicPeriod"/>
            </a:pPr>
            <a:r>
              <a:rPr lang="zh-CN" altLang="en-US" sz="22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整体市场表现</a:t>
            </a:r>
            <a:endParaRPr lang="en-US" altLang="zh-CN" sz="22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457200" indent="-457200" defTabSz="770436">
              <a:lnSpc>
                <a:spcPct val="150000"/>
              </a:lnSpc>
              <a:buFont typeface="+mj-lt"/>
              <a:buAutoNum type="arabicPeriod"/>
            </a:pPr>
            <a:r>
              <a:rPr lang="zh-CN" altLang="en-US" sz="2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纯电市场</a:t>
            </a:r>
            <a:r>
              <a:rPr lang="zh-CN" altLang="en-US" sz="2200" spc="120" dirty="0" smtClean="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表现</a:t>
            </a:r>
            <a:endParaRPr lang="en-US" altLang="zh-CN" sz="2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 name="灯片编号占位符 2"/>
          <p:cNvSpPr>
            <a:spLocks noGrp="1"/>
          </p:cNvSpPr>
          <p:nvPr>
            <p:ph type="sldNum" sz="quarter" idx="10"/>
          </p:nvPr>
        </p:nvSpPr>
        <p:spPr/>
        <p:txBody>
          <a:bodyPr/>
          <a:lstStyle/>
          <a:p>
            <a:fld id="{BC277FD2-16D7-4FD4-A965-9BD1B8CDE694}" type="slidenum">
              <a:rPr lang="zh-CN" altLang="en-US" smtClean="0"/>
              <a:pPr/>
              <a:t>8</a:t>
            </a:fld>
            <a:endParaRPr lang="zh-CN" altLang="en-US"/>
          </a:p>
        </p:txBody>
      </p:sp>
    </p:spTree>
    <p:extLst>
      <p:ext uri="{BB962C8B-B14F-4D97-AF65-F5344CB8AC3E}">
        <p14:creationId xmlns:p14="http://schemas.microsoft.com/office/powerpoint/2010/main" val="1490072522"/>
      </p:ext>
    </p:extLst>
  </p:cSld>
  <p:clrMapOvr>
    <a:masterClrMapping/>
  </p:clrMapOvr>
  <mc:AlternateContent xmlns:mc="http://schemas.openxmlformats.org/markup-compatibility/2006" xmlns:p14="http://schemas.microsoft.com/office/powerpoint/2010/main">
    <mc:Choice Requires="p14">
      <p:transition spd="slow" p14:dur="2000"/>
    </mc:Choice>
    <mc:Fallback xmlns:a16="http://schemas.microsoft.com/office/drawing/2014/main" xmlns:a14="http://schemas.microsoft.com/office/drawing/2010/main"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6141" y="1923182"/>
            <a:ext cx="12034344" cy="4333992"/>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10" name="矩形 9"/>
          <p:cNvSpPr/>
          <p:nvPr/>
        </p:nvSpPr>
        <p:spPr>
          <a:xfrm>
            <a:off x="76141" y="2402949"/>
            <a:ext cx="12034344" cy="3948813"/>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2" name="标题 1"/>
          <p:cNvSpPr>
            <a:spLocks noGrp="1"/>
          </p:cNvSpPr>
          <p:nvPr>
            <p:ph type="title" idx="4294967295"/>
          </p:nvPr>
        </p:nvSpPr>
        <p:spPr>
          <a:xfrm>
            <a:off x="0" y="254000"/>
            <a:ext cx="11552238" cy="574675"/>
          </a:xfrm>
          <a:prstGeom prst="rect">
            <a:avLst/>
          </a:prstGeom>
        </p:spPr>
        <p:txBody>
          <a:bodyPr/>
          <a:lstStyle/>
          <a:p>
            <a:r>
              <a:rPr lang="zh-CN" altLang="en-US" sz="28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a:t>
            </a:r>
            <a:r>
              <a:rPr lang="zh-CN" altLang="en-US" sz="28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电动细分市场分析</a:t>
            </a:r>
          </a:p>
        </p:txBody>
      </p:sp>
      <p:sp>
        <p:nvSpPr>
          <p:cNvPr id="4" name="纯电动_细分市场描述"/>
          <p:cNvSpPr>
            <a:spLocks noGrp="1"/>
          </p:cNvSpPr>
          <p:nvPr>
            <p:ph sz="quarter" idx="4294967295"/>
          </p:nvPr>
        </p:nvSpPr>
        <p:spPr>
          <a:xfrm>
            <a:off x="0" y="847725"/>
            <a:ext cx="11977688" cy="863600"/>
          </a:xfrm>
          <a:prstGeom prst="rect">
            <a:avLst/>
          </a:prstGeom>
        </p:spPr>
        <p:txBody>
          <a:bodyPr/>
          <a:lstStyle/>
          <a:p>
            <a:r>
              <a:rPr lang="en-US" altLang="zh-CN" sz="14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4</a:t>
            </a:r>
            <a:r>
              <a:rPr lang="zh-CN" altLang="en-US" sz="1400" dirty="0" smtClean="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月</a:t>
            </a:r>
            <a:r>
              <a:rPr lang="zh-CN" altLang="en-US" sz="14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a:t>
            </a:r>
            <a:r>
              <a:rPr lang="zh-CN" altLang="en-US" sz="1400" dirty="0" smtClean="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电动市场整体销量环比下降，</a:t>
            </a:r>
            <a:r>
              <a:rPr lang="en-US" altLang="zh-CN" sz="1400" dirty="0" smtClean="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TOP </a:t>
            </a:r>
            <a:r>
              <a:rPr lang="en-US" altLang="zh-CN" sz="14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3</a:t>
            </a:r>
            <a:r>
              <a:rPr lang="zh-CN" altLang="en-US" sz="14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细分市场分别是：</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A0</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(18.8%)</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A-SUV(14.2%)</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和</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B-SUV(13.5%)</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。跟上月相比</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A-SUV</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和</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级市场</a:t>
            </a:r>
            <a:r>
              <a:rPr lang="zh-CN" altLang="en-US" sz="14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销量下滑幅度</a:t>
            </a:r>
            <a:r>
              <a:rPr lang="zh-CN" altLang="en-US" sz="1400" dirty="0" smtClean="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低于纯电动市场</a:t>
            </a:r>
            <a:r>
              <a:rPr lang="zh-CN" altLang="en-US" sz="14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整体</a:t>
            </a:r>
            <a:r>
              <a:rPr lang="zh-CN" altLang="en-US" sz="1400" dirty="0" smtClean="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因此份额有所上升</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(+1.8%</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；因</a:t>
            </a:r>
            <a:r>
              <a:rPr lang="en-US" altLang="zh-CN"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MODEL Y(</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国产</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销量环比明显下降，</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B-SUV</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市场份额减少</a:t>
            </a:r>
            <a:r>
              <a:rPr lang="zh-CN" altLang="en-US" sz="1400" dirty="0" smtClean="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相对</a:t>
            </a:r>
            <a:r>
              <a:rPr lang="zh-CN" altLang="en-US" sz="14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较多</a:t>
            </a:r>
            <a:r>
              <a:rPr lang="en-US" altLang="zh-CN" sz="1400" dirty="0" smtClean="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en-US" altLang="zh-CN" sz="14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相比去年</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同期，</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A0</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市场份额</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从</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14.3%</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扩张</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至</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18.8%</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而</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级市场</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份额</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从</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15.0%</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收缩</a:t>
            </a:r>
            <a:r>
              <a:rPr lang="zh-CN" altLang="en-US"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至</a:t>
            </a:r>
            <a:r>
              <a:rPr lang="en-US" altLang="zh-CN" sz="1400" dirty="0" smtClean="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8.3%</a:t>
            </a: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p>
        </p:txBody>
      </p:sp>
      <p:sp>
        <p:nvSpPr>
          <p:cNvPr id="5" name="内容占位符 4"/>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数据来源：</a:t>
            </a:r>
            <a:r>
              <a:rPr lang="en-US" altLang="zh-CN"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WAYS</a:t>
            </a:r>
            <a:r>
              <a:rPr lang="zh-CN" altLang="en-US" sz="1000" dirty="0">
                <a:solidFill>
                  <a:prstClr val="black">
                    <a:lumMod val="65000"/>
                    <a:lumOff val="35000"/>
                  </a:prst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监测零售量</a:t>
            </a:r>
          </a:p>
        </p:txBody>
      </p:sp>
      <p:sp>
        <p:nvSpPr>
          <p:cNvPr id="12" name="Model_1_ChartTag"/>
          <p:cNvSpPr>
            <a:spLocks noChangeAspect="1"/>
          </p:cNvSpPr>
          <p:nvPr/>
        </p:nvSpPr>
        <p:spPr>
          <a:xfrm>
            <a:off x="3834218" y="1980332"/>
            <a:ext cx="4523563" cy="326500"/>
          </a:xfrm>
          <a:prstGeom prst="roundRect">
            <a:avLst>
              <a:gd name="adj" fmla="val 50000"/>
            </a:avLst>
          </a:prstGeom>
          <a:noFill/>
          <a:ln w="25400" cap="flat" cmpd="sng" algn="ctr">
            <a:noFill/>
            <a:prstDash val="solid"/>
          </a:ln>
          <a:effectLst/>
        </p:spPr>
        <p:txBody>
          <a:bodyPr lIns="48000" tIns="48000" rIns="48000" bIns="48000" rtlCol="0" anchor="ctr"/>
          <a:lstStyle/>
          <a:p>
            <a:pPr algn="ctr"/>
            <a:r>
              <a:rPr lang="zh-CN" altLang="en-US" sz="1600" b="1" kern="0" dirty="0" smtClean="0">
                <a:solidFill>
                  <a:prstClr val="white"/>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纯电动细分市场销量占比</a:t>
            </a:r>
          </a:p>
        </p:txBody>
      </p:sp>
      <p:graphicFrame>
        <p:nvGraphicFramePr>
          <p:cNvPr id="13" name="Table_纯电动细分市场"/>
          <p:cNvGraphicFramePr>
            <a:graphicFrameLocks/>
          </p:cNvGraphicFramePr>
          <p:nvPr>
            <p:extLst>
              <p:ext uri="{D42A27DB-BD31-4B8C-83A1-F6EECF244321}">
                <p14:modId xmlns:p14="http://schemas.microsoft.com/office/powerpoint/2010/main" val="984935768"/>
              </p:ext>
            </p:extLst>
          </p:nvPr>
        </p:nvGraphicFramePr>
        <p:xfrm>
          <a:off x="820738" y="2363982"/>
          <a:ext cx="10963274" cy="4018525"/>
        </p:xfrm>
        <a:graphic>
          <a:graphicData uri="http://schemas.openxmlformats.org/drawingml/2006/chart">
            <c:chart xmlns:c="http://schemas.openxmlformats.org/drawingml/2006/chart" xmlns:r="http://schemas.openxmlformats.org/officeDocument/2006/relationships" r:id="rId3"/>
          </a:graphicData>
        </a:graphic>
      </p:graphicFrame>
      <p:sp>
        <p:nvSpPr>
          <p:cNvPr id="6" name="灯片编号占位符 5"/>
          <p:cNvSpPr>
            <a:spLocks noGrp="1"/>
          </p:cNvSpPr>
          <p:nvPr>
            <p:ph type="sldNum" sz="quarter" idx="10"/>
          </p:nvPr>
        </p:nvSpPr>
        <p:spPr/>
        <p:txBody>
          <a:bodyPr/>
          <a:lstStyle/>
          <a:p>
            <a:fld id="{BC277FD2-16D7-4FD4-A965-9BD1B8CDE694}" type="slidenum">
              <a:rPr lang="zh-CN" altLang="en-US" smtClean="0"/>
              <a:pPr/>
              <a:t>9</a:t>
            </a:fld>
            <a:endParaRPr lang="zh-CN" altLang="en-US"/>
          </a:p>
        </p:txBody>
      </p:sp>
    </p:spTree>
    <p:extLst>
      <p:ext uri="{BB962C8B-B14F-4D97-AF65-F5344CB8AC3E}">
        <p14:creationId xmlns:p14="http://schemas.microsoft.com/office/powerpoint/2010/main" val="2417318036"/>
      </p:ext>
    </p:extLst>
  </p:cSld>
  <p:clrMapOvr>
    <a:masterClrMapping/>
  </p:clrMapOvr>
  <mc:AlternateContent xmlns:mc="http://schemas.openxmlformats.org/markup-compatibility/2006" xmlns:p14="http://schemas.microsoft.com/office/powerpoint/2010/main">
    <mc:Choice Requires="p14">
      <p:transition spd="slow" p14:dur="2000"/>
    </mc:Choice>
    <mc:Fallback xmlns="" xmlns:c="http://schemas.openxmlformats.org/drawingml/2006/chart">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5、8、11、18、21、22、25"/>
  <p:tag name="KSO_WM_TEMPLATE_CATEGORY" val="custom"/>
  <p:tag name="KSO_WM_TEMPLATE_INDEX" val="160187"/>
  <p:tag name="KSO_WM_TAG_VERSION" val="1.0"/>
  <p:tag name="KSO_WM_SLIDE_ID" val="custom160187_1"/>
  <p:tag name="KSO_WM_SLIDE_INDEX" val="1"/>
  <p:tag name="KSO_WM_SLIDE_ITEM_CNT" val="2"/>
  <p:tag name="KSO_WM_SLIDE_LAYOUT" val="a_b"/>
  <p:tag name="KSO_WM_SLIDE_LAYOUT_CNT" val="1_1"/>
  <p:tag name="KSO_WM_SLIDE_TYPE" val="title"/>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87"/>
  <p:tag name="KSO_WM_UNIT_TYPE" val="a"/>
  <p:tag name="KSO_WM_UNIT_INDEX" val="1"/>
  <p:tag name="KSO_WM_UNIT_ID" val="custom160187_1*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2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87"/>
  <p:tag name="KSO_WM_TAG_VERSION" val="1.0"/>
  <p:tag name="KSO_WM_SLIDE_ID" val="custom160187_9"/>
  <p:tag name="KSO_WM_SLIDE_INDEX" val="9"/>
  <p:tag name="KSO_WM_SLIDE_ITEM_CNT" val="4"/>
  <p:tag name="KSO_WM_SLIDE_LAYOUT" val="b_l"/>
  <p:tag name="KSO_WM_SLIDE_LAYOUT_CNT" val="1_1"/>
  <p:tag name="KSO_WM_SLIDE_TYPE" val="contents"/>
  <p:tag name="KSO_WM_BEAUTIFY_FLAG" val="#wm#"/>
  <p:tag name="KSO_WM_DIAGRAM_GROUP_CODE" val="l1-1"/>
</p:tagLst>
</file>

<file path=ppt/tags/tag4.xml><?xml version="1.0" encoding="utf-8"?>
<p:tagLst xmlns:a="http://schemas.openxmlformats.org/drawingml/2006/main" xmlns:r="http://schemas.openxmlformats.org/officeDocument/2006/relationships" xmlns:p="http://schemas.openxmlformats.org/presentationml/2006/main">
  <p:tag name="ISLIDE.PICTURE" val="#663544;"/>
  <p:tag name="ISLIDE.VECTOR" val="#379216;#262098;#189966;#585646;#201885;#185006;#185006;#222648;#194726;"/>
  <p:tag name="ISLIDE.ICON" val="#400140;#379510;#95815;#111367;#111048;#111453;#379588;#117978;#84846;#43615;#51726;#37863;#119390;#96219;#43452;"/>
</p:tagLst>
</file>

<file path=ppt/tags/tag5.xml><?xml version="1.0" encoding="utf-8"?>
<p:tagLst xmlns:a="http://schemas.openxmlformats.org/drawingml/2006/main" xmlns:r="http://schemas.openxmlformats.org/officeDocument/2006/relationships" xmlns:p="http://schemas.openxmlformats.org/presentationml/2006/main">
  <p:tag name="ISLIDE.PICTURE" val="#663544;"/>
  <p:tag name="ISLIDE.VECTOR" val="#379216;#262098;#189966;#585646;#201885;#185006;#185006;#222648;#194726;"/>
  <p:tag name="ISLIDE.ICON" val="#400140;#379510;#95815;#111367;#111048;#111453;#379588;#117978;#84846;#43615;#51726;#37863;#119390;#96219;#4345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0y2wvcw">
      <a:majorFont>
        <a:latin typeface="Open Sans" panose="020F0302020204030204"/>
        <a:ea typeface="思源宋体 CN SemiBold"/>
        <a:cs typeface=""/>
      </a:majorFont>
      <a:minorFont>
        <a:latin typeface="Open Sans" panose="020F0502020204030204"/>
        <a:ea typeface="思源宋体 CN Semi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ways template 2015-①">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t0y2wvcw">
      <a:majorFont>
        <a:latin typeface="Open Sans" panose="020F0302020204030204"/>
        <a:ea typeface="思源宋体 CN SemiBold"/>
        <a:cs typeface=""/>
      </a:majorFont>
      <a:minorFont>
        <a:latin typeface="Open Sans" panose="020F0502020204030204"/>
        <a:ea typeface="思源宋体 CN SemiBold"/>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0" indent="0" algn="just">
          <a:buNone/>
          <a:defRPr sz="2000" b="1" dirty="0" smtClean="0">
            <a:latin typeface="Arial"/>
            <a:ea typeface="思源黑体 CN Normal" panose="020B0400000000000000"/>
          </a:defRPr>
        </a:defPPr>
      </a:lstStyle>
    </a:txDef>
  </a:objectDefaults>
  <a:extraClrSchemeLst/>
</a:theme>
</file>

<file path=ppt/theme/theme3.xml><?xml version="1.0" encoding="utf-8"?>
<a:theme xmlns:a="http://schemas.openxmlformats.org/drawingml/2006/main" name="1_ways template② 2018">
  <a:themeElements>
    <a:clrScheme name="WAYS template Ⅱ 2018">
      <a:dk1>
        <a:srgbClr val="FFFFFF"/>
      </a:dk1>
      <a:lt1>
        <a:srgbClr val="000000"/>
      </a:lt1>
      <a:dk2>
        <a:srgbClr val="2878AA"/>
      </a:dk2>
      <a:lt2>
        <a:srgbClr val="DBEFF6"/>
      </a:lt2>
      <a:accent1>
        <a:srgbClr val="76BCDC"/>
      </a:accent1>
      <a:accent2>
        <a:srgbClr val="C2E2F0"/>
      </a:accent2>
      <a:accent3>
        <a:srgbClr val="8FEFF9"/>
      </a:accent3>
      <a:accent4>
        <a:srgbClr val="0FE1EB"/>
      </a:accent4>
      <a:accent5>
        <a:srgbClr val="00B0F0"/>
      </a:accent5>
      <a:accent6>
        <a:srgbClr val="698C9F"/>
      </a:accent6>
      <a:hlink>
        <a:srgbClr val="00B0F0"/>
      </a:hlink>
      <a:folHlink>
        <a:srgbClr val="BFBFBF"/>
      </a:folHlink>
    </a:clrScheme>
    <a:fontScheme name="t0y2wvcw">
      <a:majorFont>
        <a:latin typeface="Open Sans" panose="020F0302020204030204"/>
        <a:ea typeface="思源宋体 CN SemiBold"/>
        <a:cs typeface=""/>
      </a:majorFont>
      <a:minorFont>
        <a:latin typeface="Open Sans" panose="020F0502020204030204"/>
        <a:ea typeface="思源宋体 CN Semi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C00000"/>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WAYS template Ⅱ 2018">
    <a:dk1>
      <a:srgbClr val="FFFFFF"/>
    </a:dk1>
    <a:lt1>
      <a:srgbClr val="000000"/>
    </a:lt1>
    <a:dk2>
      <a:srgbClr val="2878AA"/>
    </a:dk2>
    <a:lt2>
      <a:srgbClr val="DBEFF6"/>
    </a:lt2>
    <a:accent1>
      <a:srgbClr val="76BCDC"/>
    </a:accent1>
    <a:accent2>
      <a:srgbClr val="C2E2F0"/>
    </a:accent2>
    <a:accent3>
      <a:srgbClr val="8FEFF9"/>
    </a:accent3>
    <a:accent4>
      <a:srgbClr val="0FE1EB"/>
    </a:accent4>
    <a:accent5>
      <a:srgbClr val="00B0F0"/>
    </a:accent5>
    <a:accent6>
      <a:srgbClr val="698C9F"/>
    </a:accent6>
    <a:hlink>
      <a:srgbClr val="00B0F0"/>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威尔森新能源PPT模版 16-9</Template>
  <TotalTime>127955</TotalTime>
  <Words>7288</Words>
  <Application>Microsoft Office PowerPoint</Application>
  <PresentationFormat>宽屏</PresentationFormat>
  <Paragraphs>1118</Paragraphs>
  <Slides>27</Slides>
  <Notes>27</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27</vt:i4>
      </vt:variant>
    </vt:vector>
  </HeadingPairs>
  <TitlesOfParts>
    <vt:vector size="38" baseType="lpstr">
      <vt:lpstr>阿里巴巴普惠体 2.0 55 Regular</vt:lpstr>
      <vt:lpstr>思源宋体 CN</vt:lpstr>
      <vt:lpstr>思源宋体 CN SemiBold</vt:lpstr>
      <vt:lpstr>宋体</vt:lpstr>
      <vt:lpstr>Arial</vt:lpstr>
      <vt:lpstr>Calibri</vt:lpstr>
      <vt:lpstr>Open Sans</vt:lpstr>
      <vt:lpstr>Wingdings</vt:lpstr>
      <vt:lpstr>Office 主题</vt:lpstr>
      <vt:lpstr>2_ways template 2015-①</vt:lpstr>
      <vt:lpstr>1_ways template② 2018</vt:lpstr>
      <vt:lpstr>PowerPoint 演示文稿</vt:lpstr>
      <vt:lpstr>PowerPoint 演示文稿</vt:lpstr>
      <vt:lpstr>PowerPoint 演示文稿</vt:lpstr>
      <vt:lpstr>乘用车市场整体表现</vt:lpstr>
      <vt:lpstr>新能源市场整体表现</vt:lpstr>
      <vt:lpstr>新能源市场厂商销量排名</vt:lpstr>
      <vt:lpstr>新能源乘用车市场销量TOP 10城市</vt:lpstr>
      <vt:lpstr>PowerPoint 演示文稿</vt:lpstr>
      <vt:lpstr>纯电动细分市场分析</vt:lpstr>
      <vt:lpstr>纯电动市场分产权归属分析</vt:lpstr>
      <vt:lpstr>纯电动市场厂商销量排名</vt:lpstr>
      <vt:lpstr>纯电动市场车型销量排名</vt:lpstr>
      <vt:lpstr>纯电动市场竞争格局</vt:lpstr>
      <vt:lpstr>纯电动市场竞争格局</vt:lpstr>
      <vt:lpstr>PowerPoint 演示文稿</vt:lpstr>
      <vt:lpstr>重点行业动态导览：4月</vt:lpstr>
      <vt:lpstr>新能源企业大事件—奇瑞发布最新全球混动技术及奇瑞混动技术开源计划</vt:lpstr>
      <vt:lpstr>新能源企业大事件—岚图发布L3级智能架构“天元智架”</vt:lpstr>
      <vt:lpstr>新能源企业大事件—宁德时代发布三款动力电池产品</vt:lpstr>
      <vt:lpstr>新能源技术动态</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topppt.cn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张一夫</cp:lastModifiedBy>
  <cp:revision>8842</cp:revision>
  <cp:lastPrinted>2019-07-29T06:35:19Z</cp:lastPrinted>
  <dcterms:created xsi:type="dcterms:W3CDTF">2015-06-04T13:02:00Z</dcterms:created>
  <dcterms:modified xsi:type="dcterms:W3CDTF">2025-05-29T09:26:41Z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ies>
</file>