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xml" ContentType="application/vnd.openxmlformats-officedocument.drawingml.chartshape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8.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9.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9949" r:id="rId6"/>
    <p:sldId id="9982" r:id="rId7"/>
    <p:sldId id="10095" r:id="rId8"/>
    <p:sldId id="10096" r:id="rId9"/>
    <p:sldId id="9879" r:id="rId10"/>
    <p:sldId id="9960" r:id="rId11"/>
    <p:sldId id="10091" r:id="rId12"/>
    <p:sldId id="9975" r:id="rId13"/>
    <p:sldId id="10087" r:id="rId14"/>
    <p:sldId id="10097" r:id="rId15"/>
    <p:sldId id="9810" r:id="rId16"/>
    <p:sldId id="10030" r:id="rId17"/>
    <p:sldId id="10029" r:id="rId18"/>
    <p:sldId id="10031" r:id="rId19"/>
    <p:sldId id="10033" r:id="rId20"/>
    <p:sldId id="9970" r:id="rId21"/>
    <p:sldId id="10088" r:id="rId22"/>
    <p:sldId id="9957" r:id="rId23"/>
    <p:sldId id="9891" r:id="rId24"/>
    <p:sldId id="9958" r:id="rId25"/>
    <p:sldId id="9893" r:id="rId26"/>
    <p:sldId id="9889" r:id="rId27"/>
    <p:sldId id="9887" r:id="rId28"/>
    <p:sldId id="9886" r:id="rId29"/>
    <p:sldId id="10098"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8" autoAdjust="0"/>
    <p:restoredTop sz="96141" autoAdjust="0"/>
  </p:normalViewPr>
  <p:slideViewPr>
    <p:cSldViewPr snapToGrid="0" showGuides="1">
      <p:cViewPr varScale="1">
        <p:scale>
          <a:sx n="107" d="100"/>
          <a:sy n="107" d="100"/>
        </p:scale>
        <p:origin x="2070"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H:\CADA&#20013;&#22269;&#27773;&#36710;&#27969;&#36890;&#21327;&#20250;&#24037;&#20316;&#25991;&#26723;\2025&#24180;&#24037;&#20316;&#20869;&#23481;\2025&#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xml"/></Relationships>
</file>

<file path=ppt/charts/_rels/chart13.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2024-2025</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5426113293787359E-2"/>
          <c:y val="0.30623170650547288"/>
          <c:w val="0.86190921566643419"/>
          <c:h val="0.54961866687306837"/>
        </c:manualLayout>
      </c:layout>
      <c:barChart>
        <c:barDir val="col"/>
        <c:grouping val="clustered"/>
        <c:varyColors val="0"/>
        <c:ser>
          <c:idx val="0"/>
          <c:order val="0"/>
          <c:tx>
            <c:strRef>
              <c:f>月度会!$B$19</c:f>
              <c:strCache>
                <c:ptCount val="1"/>
                <c:pt idx="0">
                  <c:v>2025年交易量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dLbl>
              <c:idx val="2"/>
              <c:spPr>
                <a:noFill/>
                <a:ln>
                  <a:noFill/>
                </a:ln>
                <a:effectLst/>
              </c:spPr>
              <c:txPr>
                <a:bodyPr rot="0" vert="eaVert" wrap="square" lIns="38100" tIns="19050" rIns="38100" bIns="19050" anchor="ctr" anchorCtr="0">
                  <a:spAutoFit/>
                </a:bodyPr>
                <a:lstStyle/>
                <a:p>
                  <a:pPr algn="ctr" rtl="0">
                    <a:defRPr lang="en-US" altLang="zh-CN" sz="9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0-09F0-4B2A-997A-CDAB5BAFAF07}"/>
                </c:ext>
              </c:extLst>
            </c:dLbl>
            <c:dLbl>
              <c:idx val="3"/>
              <c:spPr>
                <a:noFill/>
                <a:ln>
                  <a:noFill/>
                </a:ln>
                <a:effectLst/>
              </c:spPr>
              <c:txPr>
                <a:bodyPr rot="0" vert="eaVert" wrap="square" lIns="38100" tIns="19050" rIns="38100" bIns="19050" anchor="ctr" anchorCtr="0">
                  <a:spAutoFit/>
                </a:bodyPr>
                <a:lstStyle/>
                <a:p>
                  <a:pPr algn="ctr" rtl="0">
                    <a:defRPr lang="en-US" altLang="zh-CN" sz="9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1-09F0-4B2A-997A-CDAB5BAFAF07}"/>
                </c:ext>
              </c:extLst>
            </c:dLbl>
            <c:spPr>
              <a:noFill/>
              <a:ln>
                <a:noFill/>
              </a:ln>
              <a:effectLst/>
            </c:spPr>
            <c:txPr>
              <a:bodyPr rot="0" vert="eaVert"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146.12549999999999</c:v>
                </c:pt>
                <c:pt idx="1">
                  <c:v>139.12469999999999</c:v>
                </c:pt>
                <c:pt idx="2">
                  <c:v>175.48509999999999</c:v>
                </c:pt>
                <c:pt idx="3">
                  <c:v>170.12719999999999</c:v>
                </c:pt>
              </c:numCache>
            </c:numRef>
          </c:val>
          <c:extLst xmlns:c15="http://schemas.microsoft.com/office/drawing/2012/chart">
            <c:ext xmlns:c16="http://schemas.microsoft.com/office/drawing/2014/chart" uri="{C3380CC4-5D6E-409C-BE32-E72D297353CC}">
              <c16:uniqueId val="{00000002-09F0-4B2A-997A-CDAB5BAFAF07}"/>
            </c:ext>
          </c:extLst>
        </c:ser>
        <c:ser>
          <c:idx val="1"/>
          <c:order val="1"/>
          <c:tx>
            <c:strRef>
              <c:f>月度会!$C$19</c:f>
              <c:strCache>
                <c:ptCount val="1"/>
                <c:pt idx="0">
                  <c:v>2024年交易量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rot="0" vert="eaVert"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168.8366</c:v>
                </c:pt>
                <c:pt idx="1">
                  <c:v>120.1621</c:v>
                </c:pt>
                <c:pt idx="2">
                  <c:v>171.03120000000001</c:v>
                </c:pt>
                <c:pt idx="3">
                  <c:v>167.8991</c:v>
                </c:pt>
                <c:pt idx="4">
                  <c:v>158.46090000000001</c:v>
                </c:pt>
                <c:pt idx="5">
                  <c:v>151.90369999999999</c:v>
                </c:pt>
                <c:pt idx="6">
                  <c:v>160.93879999999999</c:v>
                </c:pt>
                <c:pt idx="7">
                  <c:v>156.61000000000001</c:v>
                </c:pt>
                <c:pt idx="8">
                  <c:v>165.83580000000001</c:v>
                </c:pt>
                <c:pt idx="9">
                  <c:v>171.15</c:v>
                </c:pt>
                <c:pt idx="10">
                  <c:v>178.5643</c:v>
                </c:pt>
                <c:pt idx="11">
                  <c:v>190.02160000000001</c:v>
                </c:pt>
              </c:numCache>
            </c:numRef>
          </c:val>
          <c:extLst>
            <c:ext xmlns:c16="http://schemas.microsoft.com/office/drawing/2014/chart" uri="{C3380CC4-5D6E-409C-BE32-E72D297353CC}">
              <c16:uniqueId val="{00000003-09F0-4B2A-997A-CDAB5BAFAF07}"/>
            </c:ext>
          </c:extLst>
        </c:ser>
        <c:dLbls>
          <c:showLegendKey val="0"/>
          <c:showVal val="0"/>
          <c:showCatName val="0"/>
          <c:showSerName val="0"/>
          <c:showPercent val="0"/>
          <c:showBubbleSize val="0"/>
        </c:dLbls>
        <c:gapWidth val="6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2023年交易量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1C-09F0-4B2A-997A-CDAB5BAFAF07}"/>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pt idx="10">
                        <c:v>165.1542</c:v>
                      </c:pt>
                      <c:pt idx="11">
                        <c:v>166.0984</c:v>
                      </c:pt>
                    </c:numCache>
                  </c:numRef>
                </c:val>
                <c:extLst>
                  <c:ext xmlns:c16="http://schemas.microsoft.com/office/drawing/2014/chart" uri="{C3380CC4-5D6E-409C-BE32-E72D297353CC}">
                    <c16:uniqueId val="{0000001D-09F0-4B2A-997A-CDAB5BAFAF07}"/>
                  </c:ext>
                </c:extLst>
              </c15:ser>
            </c15:filteredBarSeries>
          </c:ext>
        </c:extLst>
      </c:barChart>
      <c:lineChart>
        <c:grouping val="standard"/>
        <c:varyColors val="0"/>
        <c:ser>
          <c:idx val="7"/>
          <c:order val="7"/>
          <c:tx>
            <c:strRef>
              <c:f>月度会!$I$19</c:f>
              <c:strCache>
                <c:ptCount val="1"/>
                <c:pt idx="0">
                  <c:v>2025月度同比</c:v>
                </c:pt>
              </c:strCache>
            </c:strRef>
          </c:tx>
          <c:spPr>
            <a:ln w="25400">
              <a:solidFill>
                <a:srgbClr val="C00000"/>
              </a:solidFill>
            </a:ln>
          </c:spPr>
          <c:marker>
            <c:symbol val="circle"/>
            <c:size val="6"/>
            <c:spPr>
              <a:solidFill>
                <a:srgbClr val="C00000"/>
              </a:solidFill>
              <a:ln w="12700">
                <a:solidFill>
                  <a:schemeClr val="bg1"/>
                </a:solidFill>
              </a:ln>
            </c:spPr>
          </c:marker>
          <c:dLbls>
            <c:dLbl>
              <c:idx val="0"/>
              <c:layout>
                <c:manualLayout>
                  <c:x val="-8.059600278696015E-2"/>
                  <c:y val="-1.89483378565060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9F0-4B2A-997A-CDAB5BAFAF07}"/>
                </c:ext>
              </c:extLst>
            </c:dLbl>
            <c:dLbl>
              <c:idx val="1"/>
              <c:layout>
                <c:manualLayout>
                  <c:x val="-3.2029610174617966E-2"/>
                  <c:y val="-5.6860225455621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9F0-4B2A-997A-CDAB5BAFAF07}"/>
                </c:ext>
              </c:extLst>
            </c:dLbl>
            <c:dLbl>
              <c:idx val="2"/>
              <c:layout>
                <c:manualLayout>
                  <c:x val="-1.335481240131591E-2"/>
                  <c:y val="4.65795687352941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9F0-4B2A-997A-CDAB5BAFAF07}"/>
                </c:ext>
              </c:extLst>
            </c:dLbl>
            <c:dLbl>
              <c:idx val="3"/>
              <c:layout>
                <c:manualLayout>
                  <c:x val="-3.1797234654082469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9F0-4B2A-997A-CDAB5BAFAF07}"/>
                </c:ext>
              </c:extLst>
            </c:dLbl>
            <c:dLbl>
              <c:idx val="4"/>
              <c:layout>
                <c:manualLayout>
                  <c:x val="-3.0344642847134843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9F0-4B2A-997A-CDAB5BAFAF07}"/>
                </c:ext>
              </c:extLst>
            </c:dLbl>
            <c:dLbl>
              <c:idx val="5"/>
              <c:layout>
                <c:manualLayout>
                  <c:x val="-2.8663296424919934E-2"/>
                  <c:y val="-6.14764691908658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9F0-4B2A-997A-CDAB5BAFAF07}"/>
                </c:ext>
              </c:extLst>
            </c:dLbl>
            <c:dLbl>
              <c:idx val="6"/>
              <c:layout>
                <c:manualLayout>
                  <c:x val="-3.0115888231867508E-2"/>
                  <c:y val="-6.47990690441482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9F0-4B2A-997A-CDAB5BAFAF07}"/>
                </c:ext>
              </c:extLst>
            </c:dLbl>
            <c:dLbl>
              <c:idx val="7"/>
              <c:layout>
                <c:manualLayout>
                  <c:x val="-2.8663296424919934E-2"/>
                  <c:y val="-5.48312694843011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09F0-4B2A-997A-CDAB5BAFAF07}"/>
                </c:ext>
              </c:extLst>
            </c:dLbl>
            <c:dLbl>
              <c:idx val="8"/>
              <c:layout>
                <c:manualLayout>
                  <c:x val="-3.4473663652710339E-2"/>
                  <c:y val="-5.81538693375834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9F0-4B2A-997A-CDAB5BAFAF07}"/>
                </c:ext>
              </c:extLst>
            </c:dLbl>
            <c:dLbl>
              <c:idx val="9"/>
              <c:layout>
                <c:manualLayout>
                  <c:x val="-3.1797234654082421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09F0-4B2A-997A-CDAB5BAFAF07}"/>
                </c:ext>
              </c:extLst>
            </c:dLbl>
            <c:dLbl>
              <c:idx val="10"/>
              <c:layout>
                <c:manualLayout>
                  <c:x val="-3.0344642847134951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09F0-4B2A-997A-CDAB5BAFAF07}"/>
                </c:ext>
              </c:extLst>
            </c:dLbl>
            <c:dLbl>
              <c:idx val="11"/>
              <c:layout>
                <c:manualLayout>
                  <c:x val="-3.4888378000752937E-2"/>
                  <c:y val="-0.1178390650743501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09F0-4B2A-997A-CDAB5BAFAF07}"/>
                </c:ext>
              </c:extLst>
            </c:dLbl>
            <c:spPr>
              <a:noFill/>
              <a:ln>
                <a:noFill/>
              </a:ln>
              <a:effectLst/>
            </c:spPr>
            <c:txPr>
              <a:bodyPr wrap="square" lIns="38100" tIns="19050" rIns="38100" bIns="19050" anchor="ctr">
                <a:spAutoFit/>
              </a:bodyPr>
              <a:lstStyle/>
              <a:p>
                <a:pPr>
                  <a:defRPr sz="800" b="1">
                    <a:solidFill>
                      <a:srgbClr val="C00000"/>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月度会!$I$20:$I$31</c:f>
              <c:numCache>
                <c:formatCode>0.00%</c:formatCode>
                <c:ptCount val="12"/>
                <c:pt idx="0">
                  <c:v>-0.13451526505508885</c:v>
                </c:pt>
                <c:pt idx="1">
                  <c:v>0.15780849369310287</c:v>
                </c:pt>
                <c:pt idx="2">
                  <c:v>2.6041447408425924E-2</c:v>
                </c:pt>
                <c:pt idx="3">
                  <c:v>1.3270470181198014E-2</c:v>
                </c:pt>
              </c:numCache>
            </c:numRef>
          </c:val>
          <c:smooth val="1"/>
          <c:extLst xmlns:c15="http://schemas.microsoft.com/office/drawing/2012/chart">
            <c:ext xmlns:c16="http://schemas.microsoft.com/office/drawing/2014/chart" uri="{C3380CC4-5D6E-409C-BE32-E72D297353CC}">
              <c16:uniqueId val="{00000010-09F0-4B2A-997A-CDAB5BAFAF07}"/>
            </c:ext>
          </c:extLst>
        </c:ser>
        <c:ser>
          <c:idx val="8"/>
          <c:order val="8"/>
          <c:tx>
            <c:strRef>
              <c:f>月度会!$K$19</c:f>
              <c:strCache>
                <c:ptCount val="1"/>
                <c:pt idx="0">
                  <c:v>2024月度同比</c:v>
                </c:pt>
              </c:strCache>
            </c:strRef>
          </c:tx>
          <c:spPr>
            <a:ln w="25400">
              <a:solidFill>
                <a:schemeClr val="accent2"/>
              </a:solidFill>
            </a:ln>
          </c:spPr>
          <c:marker>
            <c:symbol val="circle"/>
            <c:size val="6"/>
            <c:spPr>
              <a:solidFill>
                <a:schemeClr val="accent2"/>
              </a:solidFill>
              <a:ln>
                <a:solidFill>
                  <a:schemeClr val="bg1"/>
                </a:solidFill>
              </a:ln>
            </c:spPr>
          </c:marker>
          <c:dPt>
            <c:idx val="7"/>
            <c:marker>
              <c:symbol val="circle"/>
              <c:size val="5"/>
            </c:marker>
            <c:bubble3D val="0"/>
            <c:extLst>
              <c:ext xmlns:c16="http://schemas.microsoft.com/office/drawing/2014/chart" uri="{C3380CC4-5D6E-409C-BE32-E72D297353CC}">
                <c16:uniqueId val="{00000011-09F0-4B2A-997A-CDAB5BAFAF07}"/>
              </c:ext>
            </c:extLst>
          </c:dPt>
          <c:dLbls>
            <c:dLbl>
              <c:idx val="1"/>
              <c:layout>
                <c:manualLayout>
                  <c:x val="-3.2969099233571282E-2"/>
                  <c:y val="-0.1064392323872961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09F0-4B2A-997A-CDAB5BAFAF07}"/>
                </c:ext>
              </c:extLst>
            </c:dLbl>
            <c:dLbl>
              <c:idx val="3"/>
              <c:layout>
                <c:manualLayout>
                  <c:x val="-4.2559917086446103E-2"/>
                  <c:y val="-0.1429742118076309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09F0-4B2A-997A-CDAB5BAFAF07}"/>
                </c:ext>
              </c:extLst>
            </c:dLbl>
            <c:dLbl>
              <c:idx val="4"/>
              <c:layout>
                <c:manualLayout>
                  <c:x val="-4.6455194662067635E-2"/>
                  <c:y val="-7.35935962805612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09F0-4B2A-997A-CDAB5BAFAF07}"/>
                </c:ext>
              </c:extLst>
            </c:dLbl>
            <c:dLbl>
              <c:idx val="5"/>
              <c:layout>
                <c:manualLayout>
                  <c:x val="-5.5272073495177917E-2"/>
                  <c:y val="-6.04312934268547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09F0-4B2A-997A-CDAB5BAFAF07}"/>
                </c:ext>
              </c:extLst>
            </c:dLbl>
            <c:dLbl>
              <c:idx val="6"/>
              <c:layout>
                <c:manualLayout>
                  <c:x val="-4.4920500421497186E-2"/>
                  <c:y val="-5.385014200000161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09F0-4B2A-997A-CDAB5BAFAF07}"/>
                </c:ext>
              </c:extLst>
            </c:dLbl>
            <c:dLbl>
              <c:idx val="7"/>
              <c:layout>
                <c:manualLayout>
                  <c:x val="-4.8757236022923256E-2"/>
                  <c:y val="-4.89142784298615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09F0-4B2A-997A-CDAB5BAFAF07}"/>
                </c:ext>
              </c:extLst>
            </c:dLbl>
            <c:dLbl>
              <c:idx val="8"/>
              <c:layout>
                <c:manualLayout>
                  <c:x val="-5.2593971624349388E-2"/>
                  <c:y val="-4.06878391462951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09F0-4B2A-997A-CDAB5BAFAF07}"/>
                </c:ext>
              </c:extLst>
            </c:dLbl>
            <c:dLbl>
              <c:idx val="9"/>
              <c:layout>
                <c:manualLayout>
                  <c:x val="-4.3385806180926675E-2"/>
                  <c:y val="-4.72689905731482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09F0-4B2A-997A-CDAB5BAFAF07}"/>
                </c:ext>
              </c:extLst>
            </c:dLbl>
            <c:dLbl>
              <c:idx val="10"/>
              <c:layout>
                <c:manualLayout>
                  <c:x val="-4.4920500421497242E-2"/>
                  <c:y val="-5.05595662865749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09F0-4B2A-997A-CDAB5BAFAF07}"/>
                </c:ext>
              </c:extLst>
            </c:dLbl>
            <c:dLbl>
              <c:idx val="11"/>
              <c:layout>
                <c:manualLayout>
                  <c:x val="-5.6380920294506726E-2"/>
                  <c:y val="-4.39784148597217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09F0-4B2A-997A-CDAB5BAFAF07}"/>
                </c:ext>
              </c:extLst>
            </c:dLbl>
            <c:spPr>
              <a:noFill/>
              <a:ln>
                <a:noFill/>
              </a:ln>
              <a:effectLst/>
            </c:spPr>
            <c:txPr>
              <a:bodyPr wrap="square" lIns="38100" tIns="19050" rIns="38100" bIns="19050" anchor="ctr">
                <a:spAutoFit/>
              </a:bodyPr>
              <a:lstStyle/>
              <a:p>
                <a:pPr>
                  <a:defRPr sz="800" b="1">
                    <a:solidFill>
                      <a:schemeClr val="accent2"/>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月度会!$K$20:$K$31</c:f>
              <c:numCache>
                <c:formatCode>0.00%</c:formatCode>
                <c:ptCount val="12"/>
                <c:pt idx="0">
                  <c:v>0.35263410046098165</c:v>
                </c:pt>
                <c:pt idx="1">
                  <c:v>-0.17630845119082217</c:v>
                </c:pt>
                <c:pt idx="2">
                  <c:v>9.1170088764210691E-2</c:v>
                </c:pt>
                <c:pt idx="3">
                  <c:v>0.14679224302563529</c:v>
                </c:pt>
                <c:pt idx="4">
                  <c:v>5.869772768118732E-2</c:v>
                </c:pt>
                <c:pt idx="5">
                  <c:v>-9.3460930448530585E-3</c:v>
                </c:pt>
                <c:pt idx="6">
                  <c:v>2.3683430503627496E-2</c:v>
                </c:pt>
                <c:pt idx="7">
                  <c:v>4.3132692990906409E-3</c:v>
                </c:pt>
                <c:pt idx="8">
                  <c:v>4.193348144276015E-2</c:v>
                </c:pt>
                <c:pt idx="9">
                  <c:v>6.3697553153802614E-2</c:v>
                </c:pt>
                <c:pt idx="10">
                  <c:v>8.1197450624931125E-2</c:v>
                </c:pt>
                <c:pt idx="11">
                  <c:v>0.14403028566199319</c:v>
                </c:pt>
              </c:numCache>
            </c:numRef>
          </c:val>
          <c:smooth val="1"/>
          <c:extLst xmlns:c15="http://schemas.microsoft.com/office/drawing/2012/chart">
            <c:ext xmlns:c16="http://schemas.microsoft.com/office/drawing/2014/chart" uri="{C3380CC4-5D6E-409C-BE32-E72D297353CC}">
              <c16:uniqueId val="{0000001B-09F0-4B2A-997A-CDAB5BAFAF07}"/>
            </c:ext>
          </c:extLst>
        </c:ser>
        <c:dLbls>
          <c:showLegendKey val="0"/>
          <c:showVal val="0"/>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2022年交易量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E-09F0-4B2A-997A-CDAB5BAFAF07}"/>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smooth val="1"/>
                <c:extLst>
                  <c:ext xmlns:c16="http://schemas.microsoft.com/office/drawing/2014/chart" uri="{C3380CC4-5D6E-409C-BE32-E72D297353CC}">
                    <c16:uniqueId val="{0000001F-09F0-4B2A-997A-CDAB5BAFAF07}"/>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2021年交易量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smooth val="1"/>
                <c:extLst xmlns:c15="http://schemas.microsoft.com/office/drawing/2012/chart">
                  <c:ext xmlns:c16="http://schemas.microsoft.com/office/drawing/2014/chart" uri="{C3380CC4-5D6E-409C-BE32-E72D297353CC}">
                    <c16:uniqueId val="{00000020-09F0-4B2A-997A-CDAB5BAFAF07}"/>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2020年交易量</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xmlns:c15="http://schemas.microsoft.com/office/drawing/2012/chart">
                    <c:ext xmlns:c16="http://schemas.microsoft.com/office/drawing/2014/chart" uri="{C3380CC4-5D6E-409C-BE32-E72D297353CC}">
                      <c16:uniqueId val="{00000021-09F0-4B2A-997A-CDAB5BAFAF07}"/>
                    </c:ext>
                  </c:extLst>
                </c:dPt>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xmlns:c15="http://schemas.microsoft.com/office/drawing/2012/chart">
                  <c:ext xmlns:c16="http://schemas.microsoft.com/office/drawing/2014/chart" uri="{C3380CC4-5D6E-409C-BE32-E72D297353CC}">
                    <c16:uniqueId val="{00000022-09F0-4B2A-997A-CDAB5BAFAF07}"/>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月度会!$H$19</c15:sqref>
                        </c15:formulaRef>
                      </c:ext>
                    </c:extLst>
                    <c:strCache>
                      <c:ptCount val="1"/>
                      <c:pt idx="0">
                        <c:v>2019年交易量</c:v>
                      </c:pt>
                    </c:strCache>
                  </c:strRef>
                </c:tx>
                <c:spPr>
                  <a:ln w="25400">
                    <a:solidFill>
                      <a:srgbClr val="C00000"/>
                    </a:solidFill>
                  </a:ln>
                </c:spPr>
                <c:marker>
                  <c:symbol val="circle"/>
                  <c:size val="6"/>
                  <c:spPr>
                    <a:solidFill>
                      <a:srgbClr val="C00000"/>
                    </a:solidFill>
                    <a:ln w="12700">
                      <a:solidFill>
                        <a:schemeClr val="bg1"/>
                      </a:solidFill>
                    </a:ln>
                  </c:spPr>
                </c:marker>
                <c:dLbls>
                  <c:dLbl>
                    <c:idx val="1"/>
                    <c:layout>
                      <c:manualLayout>
                        <c:x val="-3.7386350816587387E-2"/>
                        <c:y val="5.128418632526107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3-09F0-4B2A-997A-CDAB5BAFAF07}"/>
                      </c:ext>
                    </c:extLst>
                  </c:dLbl>
                  <c:dLbl>
                    <c:idx val="2"/>
                    <c:layout>
                      <c:manualLayout>
                        <c:x val="-2.3175312152286069E-2"/>
                        <c:y val="4.53665091473282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09F0-4B2A-997A-CDAB5BAFAF07}"/>
                      </c:ext>
                    </c:extLst>
                  </c:dLbl>
                  <c:dLbl>
                    <c:idx val="3"/>
                    <c:layout>
                      <c:manualLayout>
                        <c:x val="-3.4488273561415581E-2"/>
                        <c:y val="-4.74266490271993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09F0-4B2A-997A-CDAB5BAFAF07}"/>
                      </c:ext>
                    </c:extLst>
                  </c:dLbl>
                  <c:dLbl>
                    <c:idx val="5"/>
                    <c:layout>
                      <c:manualLayout>
                        <c:x val="-3.3787866040662813E-2"/>
                        <c:y val="5.090832532544951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09F0-4B2A-997A-CDAB5BAFAF07}"/>
                      </c:ext>
                    </c:extLst>
                  </c:dLbl>
                  <c:dLbl>
                    <c:idx val="6"/>
                    <c:layout>
                      <c:manualLayout>
                        <c:x val="-3.0036927125670253E-2"/>
                        <c:y val="5.45394713324768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7-09F0-4B2A-997A-CDAB5BAFAF07}"/>
                      </c:ext>
                    </c:extLst>
                  </c:dLbl>
                  <c:dLbl>
                    <c:idx val="7"/>
                    <c:layout>
                      <c:manualLayout>
                        <c:x val="-2.7828441694665147E-2"/>
                        <c:y val="5.16563703153879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8-09F0-4B2A-997A-CDAB5BAFAF07}"/>
                      </c:ext>
                    </c:extLst>
                  </c:dLbl>
                  <c:dLbl>
                    <c:idx val="8"/>
                    <c:layout>
                      <c:manualLayout>
                        <c:x val="-2.1938259492196036E-2"/>
                        <c:y val="3.883867460936596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9-09F0-4B2A-997A-CDAB5BAFAF07}"/>
                      </c:ext>
                    </c:extLst>
                  </c:dLbl>
                  <c:dLbl>
                    <c:idx val="9"/>
                    <c:layout>
                      <c:manualLayout>
                        <c:x val="-2.5102055419163105E-2"/>
                        <c:y val="-4.062487307556689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A-09F0-4B2A-997A-CDAB5BAFAF07}"/>
                      </c:ext>
                    </c:extLst>
                  </c:dLbl>
                  <c:dLbl>
                    <c:idx val="10"/>
                    <c:layout>
                      <c:manualLayout>
                        <c:x val="-3.1273427372245616E-2"/>
                        <c:y val="-4.719583990537807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B-09F0-4B2A-997A-CDAB5BAFAF07}"/>
                      </c:ext>
                    </c:extLst>
                  </c:dLbl>
                  <c:dLbl>
                    <c:idx val="11"/>
                    <c:layout>
                      <c:manualLayout>
                        <c:x val="-1.5047955699013252E-2"/>
                        <c:y val="-6.732202855394747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C-09F0-4B2A-997A-CDAB5BAFAF07}"/>
                      </c:ext>
                    </c:extLst>
                  </c:dLbl>
                  <c:spPr>
                    <a:noFill/>
                    <a:ln>
                      <a:noFill/>
                    </a:ln>
                    <a:effectLst/>
                  </c:spPr>
                  <c:txPr>
                    <a:bodyPr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a:noFill/>
                          </a:ln>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月度会!$H$20:$H$31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2D-09F0-4B2A-997A-CDAB5BAFAF07}"/>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2025年3月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7249-46AF-BE9C-174632E34DAC}"/>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7249-46AF-BE9C-174632E34DAC}"/>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7249-46AF-BE9C-174632E34DAC}"/>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7249-46AF-BE9C-174632E34DAC}"/>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7249-46AF-BE9C-174632E34DAC}"/>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7249-46AF-BE9C-174632E34DAC}"/>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7249-46AF-BE9C-174632E34DAC}"/>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7249-46AF-BE9C-174632E34DAC}"/>
                </c:ext>
              </c:extLst>
            </c:dLbl>
            <c:dLbl>
              <c:idx val="1"/>
              <c:layout>
                <c:manualLayout>
                  <c:x val="0.26390209461930875"/>
                  <c:y val="0.1432877791688188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7249-46AF-BE9C-174632E34DAC}"/>
                </c:ext>
              </c:extLst>
            </c:dLbl>
            <c:dLbl>
              <c:idx val="2"/>
              <c:layout>
                <c:manualLayout>
                  <c:x val="-0.24331348007938805"/>
                  <c:y val="0.1416555334739938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7249-46AF-BE9C-174632E34DAC}"/>
                </c:ext>
              </c:extLst>
            </c:dLbl>
            <c:dLbl>
              <c:idx val="3"/>
              <c:layout>
                <c:manualLayout>
                  <c:x val="-0.19436102375112532"/>
                  <c:y val="-1.1290195494778575E-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7249-46AF-BE9C-174632E34DAC}"/>
                </c:ext>
              </c:extLst>
            </c:dLbl>
            <c:dLbl>
              <c:idx val="4"/>
              <c:layout>
                <c:manualLayout>
                  <c:x val="-0.24690541275165351"/>
                  <c:y val="-0.1524383005174089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7249-46AF-BE9C-174632E34DAC}"/>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7249-46AF-BE9C-174632E34DAC}"/>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7249-46AF-BE9C-174632E34DAC}"/>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0.32449987430971705</c:v>
                </c:pt>
                <c:pt idx="1">
                  <c:v>0.26701886976053973</c:v>
                </c:pt>
                <c:pt idx="2">
                  <c:v>0.13733082493370852</c:v>
                </c:pt>
                <c:pt idx="3">
                  <c:v>0.1087991307097852</c:v>
                </c:pt>
                <c:pt idx="4">
                  <c:v>5.2100649534945954E-2</c:v>
                </c:pt>
                <c:pt idx="5">
                  <c:v>7.8499663474403777E-2</c:v>
                </c:pt>
                <c:pt idx="6">
                  <c:v>3.1750987276899748E-2</c:v>
                </c:pt>
              </c:numCache>
              <c:extLst xmlns:c15="http://schemas.microsoft.com/office/drawing/2012/chart"/>
            </c:numRef>
          </c:val>
          <c:extLst>
            <c:ext xmlns:c16="http://schemas.microsoft.com/office/drawing/2014/chart" uri="{C3380CC4-5D6E-409C-BE32-E72D297353CC}">
              <c16:uniqueId val="{0000000E-7249-46AF-BE9C-174632E34DAC}"/>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2025年4月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7249-46AF-BE9C-174632E34DAC}"/>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7249-46AF-BE9C-174632E34DAC}"/>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7249-46AF-BE9C-174632E34DAC}"/>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7249-46AF-BE9C-174632E34DAC}"/>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7249-46AF-BE9C-174632E34DAC}"/>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7249-46AF-BE9C-174632E34DAC}"/>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7249-46AF-BE9C-174632E34DAC}"/>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7249-46AF-BE9C-174632E34DAC}"/>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7249-46AF-BE9C-174632E34DAC}"/>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7249-46AF-BE9C-174632E34DAC}"/>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7249-46AF-BE9C-174632E34DAC}"/>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7249-46AF-BE9C-174632E34DAC}"/>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0.32820742465630737</c:v>
                      </c:pt>
                      <c:pt idx="1">
                        <c:v>0.2697057901571806</c:v>
                      </c:pt>
                      <c:pt idx="2">
                        <c:v>0.13698446106309614</c:v>
                      </c:pt>
                      <c:pt idx="3">
                        <c:v>0.10858000089561597</c:v>
                      </c:pt>
                      <c:pt idx="4">
                        <c:v>4.219694594957682E-2</c:v>
                      </c:pt>
                      <c:pt idx="5">
                        <c:v>8.5352200976221398E-2</c:v>
                      </c:pt>
                      <c:pt idx="6">
                        <c:v>2.8973176302001701E-2</c:v>
                      </c:pt>
                    </c:numCache>
                  </c:numRef>
                </c:val>
                <c:extLst>
                  <c:ext xmlns:c16="http://schemas.microsoft.com/office/drawing/2014/chart" uri="{C3380CC4-5D6E-409C-BE32-E72D297353CC}">
                    <c16:uniqueId val="{0000001D-7249-46AF-BE9C-174632E34DAC}"/>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PPT模板2!$AP$109</c:f>
              <c:strCache>
                <c:ptCount val="1"/>
                <c:pt idx="0">
                  <c:v>2025.4</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PPT模板2!$AQ$108:$AV$108</c:f>
              <c:strCache>
                <c:ptCount val="6"/>
                <c:pt idx="0">
                  <c:v>华东</c:v>
                </c:pt>
                <c:pt idx="1">
                  <c:v>中南</c:v>
                </c:pt>
                <c:pt idx="2">
                  <c:v>华北</c:v>
                </c:pt>
                <c:pt idx="3">
                  <c:v>西南</c:v>
                </c:pt>
                <c:pt idx="4">
                  <c:v>东北</c:v>
                </c:pt>
                <c:pt idx="5">
                  <c:v>西北</c:v>
                </c:pt>
              </c:strCache>
            </c:strRef>
          </c:cat>
          <c:val>
            <c:numRef>
              <c:f>PPT模板2!$AQ$109:$AV$109</c:f>
              <c:numCache>
                <c:formatCode>0.00</c:formatCode>
                <c:ptCount val="6"/>
                <c:pt idx="0">
                  <c:v>48.382599999999996</c:v>
                </c:pt>
                <c:pt idx="1">
                  <c:v>46.600099999999998</c:v>
                </c:pt>
                <c:pt idx="2">
                  <c:v>24.4604</c:v>
                </c:pt>
                <c:pt idx="3">
                  <c:v>27.292899999999999</c:v>
                </c:pt>
                <c:pt idx="4">
                  <c:v>12.931800000000001</c:v>
                </c:pt>
                <c:pt idx="5">
                  <c:v>10.4594</c:v>
                </c:pt>
              </c:numCache>
            </c:numRef>
          </c:val>
          <c:extLst>
            <c:ext xmlns:c16="http://schemas.microsoft.com/office/drawing/2014/chart" uri="{C3380CC4-5D6E-409C-BE32-E72D297353CC}">
              <c16:uniqueId val="{00000000-9DCE-4B72-B0C1-317E27102029}"/>
            </c:ext>
          </c:extLst>
        </c:ser>
        <c:ser>
          <c:idx val="1"/>
          <c:order val="1"/>
          <c:tx>
            <c:strRef>
              <c:f>PPT模板2!$AP$110</c:f>
              <c:strCache>
                <c:ptCount val="1"/>
                <c:pt idx="0">
                  <c:v>2025.3</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PPT模板2!$AQ$108:$AV$108</c:f>
              <c:strCache>
                <c:ptCount val="6"/>
                <c:pt idx="0">
                  <c:v>华东</c:v>
                </c:pt>
                <c:pt idx="1">
                  <c:v>中南</c:v>
                </c:pt>
                <c:pt idx="2">
                  <c:v>华北</c:v>
                </c:pt>
                <c:pt idx="3">
                  <c:v>西南</c:v>
                </c:pt>
                <c:pt idx="4">
                  <c:v>东北</c:v>
                </c:pt>
                <c:pt idx="5">
                  <c:v>西北</c:v>
                </c:pt>
              </c:strCache>
            </c:strRef>
          </c:cat>
          <c:val>
            <c:numRef>
              <c:f>PPT模板2!$AQ$110:$AV$110</c:f>
              <c:numCache>
                <c:formatCode>0.00</c:formatCode>
                <c:ptCount val="6"/>
                <c:pt idx="0">
                  <c:v>51.096699999999998</c:v>
                </c:pt>
                <c:pt idx="1">
                  <c:v>47.743600000000001</c:v>
                </c:pt>
                <c:pt idx="2">
                  <c:v>26.105399999999999</c:v>
                </c:pt>
                <c:pt idx="3">
                  <c:v>26.427900000000001</c:v>
                </c:pt>
                <c:pt idx="4">
                  <c:v>13.7727</c:v>
                </c:pt>
                <c:pt idx="5">
                  <c:v>10.338800000000001</c:v>
                </c:pt>
              </c:numCache>
            </c:numRef>
          </c:val>
          <c:extLst>
            <c:ext xmlns:c16="http://schemas.microsoft.com/office/drawing/2014/chart" uri="{C3380CC4-5D6E-409C-BE32-E72D297353CC}">
              <c16:uniqueId val="{00000001-9DCE-4B72-B0C1-317E27102029}"/>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PPT模板2!$AP$111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PPT模板2!$AQ$108:$AV$108</c:f>
              <c:strCache>
                <c:ptCount val="6"/>
                <c:pt idx="0">
                  <c:v>华东</c:v>
                </c:pt>
                <c:pt idx="1">
                  <c:v>中南</c:v>
                </c:pt>
                <c:pt idx="2">
                  <c:v>华北</c:v>
                </c:pt>
                <c:pt idx="3">
                  <c:v>西南</c:v>
                </c:pt>
                <c:pt idx="4">
                  <c:v>东北</c:v>
                </c:pt>
                <c:pt idx="5">
                  <c:v>西北</c:v>
                </c:pt>
              </c:strCache>
            </c:strRef>
          </c:cat>
          <c:val>
            <c:numRef>
              <c:f>PPT模板2!$AQ$111:$AV$111</c:f>
              <c:numCache>
                <c:formatCode>0.00%</c:formatCode>
                <c:ptCount val="6"/>
                <c:pt idx="0">
                  <c:v>-5.3116933187466159E-2</c:v>
                </c:pt>
                <c:pt idx="1">
                  <c:v>-2.395085414589606E-2</c:v>
                </c:pt>
                <c:pt idx="2">
                  <c:v>-6.301378258904286E-2</c:v>
                </c:pt>
                <c:pt idx="3">
                  <c:v>3.2730561262907701E-2</c:v>
                </c:pt>
                <c:pt idx="4">
                  <c:v>-6.1055566446666196E-2</c:v>
                </c:pt>
                <c:pt idx="5">
                  <c:v>1.1664796688203621E-2</c:v>
                </c:pt>
              </c:numCache>
            </c:numRef>
          </c:val>
          <c:smooth val="1"/>
          <c:extLst>
            <c:ext xmlns:c16="http://schemas.microsoft.com/office/drawing/2014/chart" uri="{C3380CC4-5D6E-409C-BE32-E72D297353CC}">
              <c16:uniqueId val="{00000002-9DCE-4B72-B0C1-317E27102029}"/>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5"/>
          <c:order val="5"/>
          <c:tx>
            <c:strRef>
              <c:f>PPT模板2!$A$203</c:f>
              <c:strCache>
                <c:ptCount val="1"/>
                <c:pt idx="0">
                  <c:v>2023年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noFill/>
              <a:ln w="12700">
                <a:solidFill>
                  <a:schemeClr val="bg1"/>
                </a:solidFill>
                <a:round/>
              </a:ln>
              <a:effectLst>
                <a:outerShdw blurRad="57150" dist="19050" dir="5400000" algn="ctr" rotWithShape="0">
                  <a:srgbClr val="000000">
                    <a:alpha val="63000"/>
                  </a:srgbClr>
                </a:outerShdw>
              </a:effectLst>
            </c:spPr>
          </c:marker>
          <c:dLbls>
            <c:delete val="1"/>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pt idx="10">
                  <c:v>6.4788620210687951</c:v>
                </c:pt>
                <c:pt idx="11">
                  <c:v>6.55</c:v>
                </c:pt>
              </c:numCache>
            </c:numRef>
          </c:val>
          <c:smooth val="1"/>
          <c:extLst>
            <c:ext xmlns:c16="http://schemas.microsoft.com/office/drawing/2014/chart" uri="{C3380CC4-5D6E-409C-BE32-E72D297353CC}">
              <c16:uniqueId val="{00000000-7271-467E-892C-4696905755A1}"/>
            </c:ext>
          </c:extLst>
        </c:ser>
        <c:ser>
          <c:idx val="6"/>
          <c:order val="6"/>
          <c:tx>
            <c:strRef>
              <c:f>PPT模板2!$A$204</c:f>
              <c:strCache>
                <c:ptCount val="1"/>
                <c:pt idx="0">
                  <c:v>2024年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dLbls>
            <c:dLbl>
              <c:idx val="8"/>
              <c:layout>
                <c:manualLayout>
                  <c:x val="-3.1501657170248713E-2"/>
                  <c:y val="5.22585330428467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271-467E-892C-4696905755A1}"/>
                </c:ext>
              </c:extLst>
            </c:dLbl>
            <c:dLbl>
              <c:idx val="10"/>
              <c:layout>
                <c:manualLayout>
                  <c:x val="-3.2952509380273512E-2"/>
                  <c:y val="4.64488017429193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271-467E-892C-4696905755A1}"/>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5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PPT模板2!$B$204:$M$204</c:f>
              <c:numCache>
                <c:formatCode>0.00</c:formatCode>
                <c:ptCount val="12"/>
                <c:pt idx="0">
                  <c:v>6.6524081970378468</c:v>
                </c:pt>
                <c:pt idx="1">
                  <c:v>6.9579547627746194</c:v>
                </c:pt>
                <c:pt idx="2">
                  <c:v>6.9014841151789854</c:v>
                </c:pt>
                <c:pt idx="3">
                  <c:v>6.6170229977409063</c:v>
                </c:pt>
                <c:pt idx="4">
                  <c:v>6.4577807711555337</c:v>
                </c:pt>
                <c:pt idx="5">
                  <c:v>6.44</c:v>
                </c:pt>
                <c:pt idx="6">
                  <c:v>6.5134926630495551</c:v>
                </c:pt>
                <c:pt idx="7">
                  <c:v>6.56</c:v>
                </c:pt>
                <c:pt idx="8">
                  <c:v>6.4154323855283373</c:v>
                </c:pt>
                <c:pt idx="9">
                  <c:v>6.534948392408177</c:v>
                </c:pt>
                <c:pt idx="10">
                  <c:v>6.39359288502797</c:v>
                </c:pt>
                <c:pt idx="11">
                  <c:v>6.31</c:v>
                </c:pt>
              </c:numCache>
            </c:numRef>
          </c:val>
          <c:smooth val="1"/>
          <c:extLst>
            <c:ext xmlns:c16="http://schemas.microsoft.com/office/drawing/2014/chart" uri="{C3380CC4-5D6E-409C-BE32-E72D297353CC}">
              <c16:uniqueId val="{00000003-7271-467E-892C-4696905755A1}"/>
            </c:ext>
          </c:extLst>
        </c:ser>
        <c:ser>
          <c:idx val="7"/>
          <c:order val="7"/>
          <c:tx>
            <c:strRef>
              <c:f>PPT模板2!$A$205</c:f>
              <c:strCache>
                <c:ptCount val="1"/>
                <c:pt idx="0">
                  <c:v>2025年</c:v>
                </c:pt>
              </c:strCache>
            </c:strRef>
          </c:tx>
          <c:spPr>
            <a:ln w="34925" cap="rnd">
              <a:solidFill>
                <a:srgbClr val="FF0000"/>
              </a:solidFill>
              <a:round/>
            </a:ln>
            <a:effectLst>
              <a:outerShdw blurRad="57150" dist="19050" dir="5400000" algn="ctr" rotWithShape="0">
                <a:srgbClr val="000000">
                  <a:alpha val="63000"/>
                </a:srgbClr>
              </a:outerShdw>
            </a:effectLst>
          </c:spPr>
          <c:marker>
            <c:symbol val="circle"/>
            <c:size val="6"/>
            <c:spPr>
              <a:solidFill>
                <a:srgbClr val="FF0000"/>
              </a:solidFill>
              <a:ln w="9525">
                <a:solidFill>
                  <a:schemeClr val="bg1"/>
                </a:solidFill>
                <a:round/>
              </a:ln>
              <a:effectLst>
                <a:outerShdw blurRad="57150" dist="19050" dir="5400000" algn="ctr" rotWithShape="0">
                  <a:srgbClr val="000000">
                    <a:alpha val="63000"/>
                  </a:srgbClr>
                </a:outerShdw>
              </a:effectLst>
            </c:spPr>
          </c:marker>
          <c:dLbls>
            <c:dLbl>
              <c:idx val="0"/>
              <c:layout>
                <c:manualLayout>
                  <c:x val="-2.8447556147980529E-2"/>
                  <c:y val="4.12346822660239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271-467E-892C-4696905755A1}"/>
                </c:ext>
              </c:extLst>
            </c:dLbl>
            <c:dLbl>
              <c:idx val="1"/>
              <c:layout>
                <c:manualLayout>
                  <c:x val="-2.9325378855211345E-2"/>
                  <c:y val="-7.70079883805373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271-467E-892C-4696905755A1}"/>
                </c:ext>
              </c:extLst>
            </c:dLbl>
            <c:dLbl>
              <c:idx val="3"/>
              <c:layout>
                <c:manualLayout>
                  <c:x val="-3.367793548528613E-2"/>
                  <c:y val="4.20915032679738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271-467E-892C-4696905755A1}"/>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FF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PPT模板2!$B$205:$M$205</c:f>
              <c:numCache>
                <c:formatCode>0.00</c:formatCode>
                <c:ptCount val="12"/>
                <c:pt idx="0">
                  <c:v>6.5945056064820999</c:v>
                </c:pt>
                <c:pt idx="1">
                  <c:v>6.4588355626283471</c:v>
                </c:pt>
                <c:pt idx="2">
                  <c:v>6.6669402245546774</c:v>
                </c:pt>
                <c:pt idx="3">
                  <c:v>6.4787526392017281</c:v>
                </c:pt>
              </c:numCache>
            </c:numRef>
          </c:val>
          <c:smooth val="1"/>
          <c:extLst>
            <c:ext xmlns:c16="http://schemas.microsoft.com/office/drawing/2014/chart" uri="{C3380CC4-5D6E-409C-BE32-E72D297353CC}">
              <c16:uniqueId val="{00000007-7271-467E-892C-4696905755A1}"/>
            </c:ext>
          </c:extLst>
        </c:ser>
        <c:dLbls>
          <c:dLblPos val="t"/>
          <c:showLegendKey val="0"/>
          <c:showVal val="1"/>
          <c:showCatName val="0"/>
          <c:showSerName val="0"/>
          <c:showPercent val="0"/>
          <c:showBubbleSize val="0"/>
        </c:dLbls>
        <c:marker val="1"/>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1"/>
                <c:extLst>
                  <c:ext xmlns:c16="http://schemas.microsoft.com/office/drawing/2014/chart" uri="{C3380CC4-5D6E-409C-BE32-E72D297353CC}">
                    <c16:uniqueId val="{00000008-7271-467E-892C-4696905755A1}"/>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1"/>
                <c:extLst xmlns:c15="http://schemas.microsoft.com/office/drawing/2012/chart">
                  <c:ext xmlns:c16="http://schemas.microsoft.com/office/drawing/2014/chart" uri="{C3380CC4-5D6E-409C-BE32-E72D297353CC}">
                    <c16:uniqueId val="{00000009-7271-467E-892C-4696905755A1}"/>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1"/>
                <c:extLst xmlns:c15="http://schemas.microsoft.com/office/drawing/2012/chart">
                  <c:ext xmlns:c16="http://schemas.microsoft.com/office/drawing/2014/chart" uri="{C3380CC4-5D6E-409C-BE32-E72D297353CC}">
                    <c16:uniqueId val="{0000000A-7271-467E-892C-4696905755A1}"/>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B-7271-467E-892C-4696905755A1}"/>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0C-7271-467E-892C-4696905755A1}"/>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PPT模板2!$A$202</c15:sqref>
                        </c15:formulaRef>
                      </c:ext>
                    </c:extLst>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solidFill>
                      <a:schemeClr val="accent5"/>
                    </a:solidFill>
                    <a:ln w="12700">
                      <a:solidFill>
                        <a:schemeClr val="bg1"/>
                      </a:solidFill>
                      <a:round/>
                    </a:ln>
                    <a:effectLst>
                      <a:outerShdw blurRad="57150" dist="19050" dir="5400000" algn="ctr" rotWithShape="0">
                        <a:srgbClr val="000000">
                          <a:alpha val="63000"/>
                        </a:srgbClr>
                      </a:outerShdw>
                    </a:effectLst>
                  </c:spPr>
                </c:marker>
                <c:dLbls>
                  <c:delete val="1"/>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PPT模板2!$B$202:$M$202</c15:sqref>
                        </c15:formulaRef>
                      </c:ext>
                    </c:extLst>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xmlns:c15="http://schemas.microsoft.com/office/drawing/2012/chart">
                  <c:ext xmlns:c16="http://schemas.microsoft.com/office/drawing/2014/chart" uri="{C3380CC4-5D6E-409C-BE32-E72D297353CC}">
                    <c16:uniqueId val="{0000000D-7271-467E-892C-4696905755A1}"/>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2025年新能源乘用车趋势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7463249033620031E-2"/>
          <c:y val="0.26640024974644833"/>
          <c:w val="0.88072270323514235"/>
          <c:h val="0.63611694760889437"/>
        </c:manualLayout>
      </c:layout>
      <c:barChart>
        <c:barDir val="col"/>
        <c:grouping val="clustered"/>
        <c:varyColors val="0"/>
        <c:ser>
          <c:idx val="0"/>
          <c:order val="1"/>
          <c:tx>
            <c:strRef>
              <c:f>'新能源模板（二手车）'!$A$447</c:f>
              <c:strCache>
                <c:ptCount val="1"/>
                <c:pt idx="0">
                  <c:v>2024年</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'新能源模板（二手车）'!$B$447:$M$447</c:f>
              <c:numCache>
                <c:formatCode>0.00</c:formatCode>
                <c:ptCount val="12"/>
                <c:pt idx="0">
                  <c:v>8.9454999999999991</c:v>
                </c:pt>
                <c:pt idx="1">
                  <c:v>6.4702000000000002</c:v>
                </c:pt>
                <c:pt idx="2">
                  <c:v>9.1458999999999993</c:v>
                </c:pt>
                <c:pt idx="3">
                  <c:v>8.9047999999999998</c:v>
                </c:pt>
                <c:pt idx="4">
                  <c:v>8.5736000000000008</c:v>
                </c:pt>
                <c:pt idx="5">
                  <c:v>8.6074000000000002</c:v>
                </c:pt>
                <c:pt idx="6">
                  <c:v>8.9838000000000005</c:v>
                </c:pt>
                <c:pt idx="7">
                  <c:v>9.2984000000000009</c:v>
                </c:pt>
                <c:pt idx="8">
                  <c:v>10.0482</c:v>
                </c:pt>
                <c:pt idx="9">
                  <c:v>10.419499999999999</c:v>
                </c:pt>
                <c:pt idx="10">
                  <c:v>11.0885</c:v>
                </c:pt>
                <c:pt idx="11">
                  <c:v>12.3653</c:v>
                </c:pt>
              </c:numCache>
            </c:numRef>
          </c:val>
          <c:extLst>
            <c:ext xmlns:c16="http://schemas.microsoft.com/office/drawing/2014/chart" uri="{C3380CC4-5D6E-409C-BE32-E72D297353CC}">
              <c16:uniqueId val="{00000000-C57D-4B9F-99D7-3490A00AA1DE}"/>
            </c:ext>
          </c:extLst>
        </c:ser>
        <c:ser>
          <c:idx val="2"/>
          <c:order val="2"/>
          <c:tx>
            <c:strRef>
              <c:f>'新能源模板（二手车）'!$A$448</c:f>
              <c:strCache>
                <c:ptCount val="1"/>
                <c:pt idx="0">
                  <c:v>2025年</c:v>
                </c:pt>
              </c:strCache>
            </c:strRef>
          </c:tx>
          <c:spPr>
            <a:solidFill>
              <a:srgbClr val="3A967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defRPr sz="8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'新能源模板（二手车）'!$B$448:$M$448</c:f>
              <c:numCache>
                <c:formatCode>0.00</c:formatCode>
                <c:ptCount val="12"/>
                <c:pt idx="0">
                  <c:v>9.0799000000000003</c:v>
                </c:pt>
                <c:pt idx="1">
                  <c:v>9.8635000000000002</c:v>
                </c:pt>
                <c:pt idx="2">
                  <c:v>11.7082</c:v>
                </c:pt>
                <c:pt idx="3">
                  <c:v>11.7837</c:v>
                </c:pt>
              </c:numCache>
            </c:numRef>
          </c:val>
          <c:extLst>
            <c:ext xmlns:c16="http://schemas.microsoft.com/office/drawing/2014/chart" uri="{C3380CC4-5D6E-409C-BE32-E72D297353CC}">
              <c16:uniqueId val="{00000001-C57D-4B9F-99D7-3490A00AA1DE}"/>
            </c:ext>
          </c:extLst>
        </c:ser>
        <c:dLbls>
          <c:showLegendKey val="0"/>
          <c:showVal val="0"/>
          <c:showCatName val="0"/>
          <c:showSerName val="0"/>
          <c:showPercent val="0"/>
          <c:showBubbleSize val="0"/>
        </c:dLbls>
        <c:gapWidth val="15"/>
        <c:overlap val="-27"/>
        <c:axId val="1897466943"/>
        <c:axId val="2003501551"/>
        <c:extLst>
          <c:ext xmlns:c15="http://schemas.microsoft.com/office/drawing/2012/chart" uri="{02D57815-91ED-43cb-92C2-25804820EDAC}">
            <c15:filteredBarSeries>
              <c15:ser>
                <c:idx val="1"/>
                <c:order val="0"/>
                <c:tx>
                  <c:strRef>
                    <c:extLst>
                      <c:ext uri="{02D57815-91ED-43cb-92C2-25804820EDAC}">
                        <c15:formulaRef>
                          <c15:sqref>'新能源模板（二手车）'!$A$446</c15:sqref>
                        </c15:formulaRef>
                      </c:ext>
                    </c:extLst>
                    <c:strCache>
                      <c:ptCount val="1"/>
                      <c:pt idx="0">
                        <c:v>2023年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'新能源模板（二手车）'!$B$446:$M$446</c15:sqref>
                        </c15:formulaRef>
                      </c:ext>
                    </c:extLst>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pt idx="10">
                        <c:v>8.625</c:v>
                      </c:pt>
                      <c:pt idx="11">
                        <c:v>8.7301000000000002</c:v>
                      </c:pt>
                    </c:numCache>
                  </c:numRef>
                </c:val>
                <c:extLst>
                  <c:ext xmlns:c16="http://schemas.microsoft.com/office/drawing/2014/chart" uri="{C3380CC4-5D6E-409C-BE32-E72D297353CC}">
                    <c16:uniqueId val="{0000001C-C57D-4B9F-99D7-3490A00AA1DE}"/>
                  </c:ext>
                </c:extLst>
              </c15:ser>
            </c15:filteredBarSeries>
          </c:ext>
        </c:extLst>
      </c:barChart>
      <c:lineChart>
        <c:grouping val="standard"/>
        <c:varyColors val="0"/>
        <c:ser>
          <c:idx val="3"/>
          <c:order val="3"/>
          <c:tx>
            <c:strRef>
              <c:f>'新能源模板（二手车）'!$A$449</c:f>
              <c:strCache>
                <c:ptCount val="1"/>
                <c:pt idx="0">
                  <c:v>2024月度同比</c:v>
                </c:pt>
              </c:strCache>
            </c:strRef>
          </c:tx>
          <c:spPr>
            <a:ln w="28575" cap="rnd">
              <a:solidFill>
                <a:schemeClr val="accent2"/>
              </a:solidFill>
              <a:round/>
            </a:ln>
            <a:effectLst/>
          </c:spPr>
          <c:marker>
            <c:symbol val="circle"/>
            <c:size val="6"/>
            <c:spPr>
              <a:solidFill>
                <a:schemeClr val="accent2"/>
              </a:solidFill>
              <a:ln w="15875">
                <a:solidFill>
                  <a:schemeClr val="bg1"/>
                </a:solidFill>
              </a:ln>
              <a:effectLst/>
            </c:spPr>
          </c:marker>
          <c:dLbls>
            <c:dLbl>
              <c:idx val="0"/>
              <c:layout>
                <c:manualLayout>
                  <c:x val="-4.1944150943396229E-2"/>
                  <c:y val="-5.97795460180781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57D-4B9F-99D7-3490A00AA1DE}"/>
                </c:ext>
              </c:extLst>
            </c:dLbl>
            <c:dLbl>
              <c:idx val="1"/>
              <c:layout>
                <c:manualLayout>
                  <c:x val="-2.8419795808272134E-2"/>
                  <c:y val="-7.97991276653647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57D-4B9F-99D7-3490A00AA1DE}"/>
                </c:ext>
              </c:extLst>
            </c:dLbl>
            <c:dLbl>
              <c:idx val="2"/>
              <c:layout>
                <c:manualLayout>
                  <c:x val="-1.5740674639704123E-2"/>
                  <c:y val="-5.91478309683761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57D-4B9F-99D7-3490A00AA1DE}"/>
                </c:ext>
              </c:extLst>
            </c:dLbl>
            <c:dLbl>
              <c:idx val="3"/>
              <c:layout>
                <c:manualLayout>
                  <c:x val="-3.1174501309426745E-2"/>
                  <c:y val="-6.33065766524365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57D-4B9F-99D7-3490A00AA1DE}"/>
                </c:ext>
              </c:extLst>
            </c:dLbl>
            <c:dLbl>
              <c:idx val="4"/>
              <c:layout>
                <c:manualLayout>
                  <c:x val="-2.9724965213392438E-2"/>
                  <c:y val="-6.722991197266031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57D-4B9F-99D7-3490A00AA1DE}"/>
                </c:ext>
              </c:extLst>
            </c:dLbl>
            <c:dLbl>
              <c:idx val="5"/>
              <c:layout>
                <c:manualLayout>
                  <c:x val="-3.0070722318854909E-2"/>
                  <c:y val="-4.36973002213980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57D-4B9F-99D7-3490A00AA1DE}"/>
                </c:ext>
              </c:extLst>
            </c:dLbl>
            <c:dLbl>
              <c:idx val="6"/>
              <c:layout>
                <c:manualLayout>
                  <c:x val="-3.1344654285074047E-2"/>
                  <c:y val="-5.93461998416632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57D-4B9F-99D7-3490A00AA1DE}"/>
                </c:ext>
              </c:extLst>
            </c:dLbl>
            <c:dLbl>
              <c:idx val="7"/>
              <c:layout>
                <c:manualLayout>
                  <c:x val="-3.2622234199652773E-2"/>
                  <c:y val="-8.25739905271459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57D-4B9F-99D7-3490A00AA1DE}"/>
                </c:ext>
              </c:extLst>
            </c:dLbl>
            <c:dLbl>
              <c:idx val="8"/>
              <c:layout>
                <c:manualLayout>
                  <c:x val="-3.5347707617850964E-2"/>
                  <c:y val="-7.49625811627875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57D-4B9F-99D7-3490A00AA1DE}"/>
                </c:ext>
              </c:extLst>
            </c:dLbl>
            <c:dLbl>
              <c:idx val="9"/>
              <c:layout>
                <c:manualLayout>
                  <c:x val="-3.4075371629039217E-2"/>
                  <c:y val="-7.89109712790480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57D-4B9F-99D7-3490A00AA1DE}"/>
                </c:ext>
              </c:extLst>
            </c:dLbl>
            <c:dLbl>
              <c:idx val="10"/>
              <c:layout>
                <c:manualLayout>
                  <c:x val="-3.4114017081974188E-2"/>
                  <c:y val="-7.50513226894153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C57D-4B9F-99D7-3490A00AA1DE}"/>
                </c:ext>
              </c:extLst>
            </c:dLbl>
            <c:dLbl>
              <c:idx val="11"/>
              <c:layout>
                <c:manualLayout>
                  <c:x val="-3.7009576092440731E-2"/>
                  <c:y val="-6.7243283983522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C57D-4B9F-99D7-3490A00AA1DE}"/>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'新能源模板（二手车）'!$B$449:$M$449</c:f>
              <c:numCache>
                <c:formatCode>0.0%</c:formatCode>
                <c:ptCount val="12"/>
                <c:pt idx="0">
                  <c:v>1.3446386915838855</c:v>
                </c:pt>
                <c:pt idx="1">
                  <c:v>0.40769749581184861</c:v>
                </c:pt>
                <c:pt idx="2">
                  <c:v>0.63506507437070914</c:v>
                </c:pt>
                <c:pt idx="3">
                  <c:v>0.68107077457476717</c:v>
                </c:pt>
                <c:pt idx="4">
                  <c:v>0.51723649748708156</c:v>
                </c:pt>
                <c:pt idx="5">
                  <c:v>0.42980066445182735</c:v>
                </c:pt>
                <c:pt idx="6">
                  <c:v>0.48316053622135652</c:v>
                </c:pt>
                <c:pt idx="7">
                  <c:v>0.39410477075774392</c:v>
                </c:pt>
                <c:pt idx="8">
                  <c:v>0.32542770838005031</c:v>
                </c:pt>
                <c:pt idx="9">
                  <c:v>0.36202614379084952</c:v>
                </c:pt>
                <c:pt idx="10">
                  <c:v>0.28562318840579709</c:v>
                </c:pt>
                <c:pt idx="11">
                  <c:v>0.41639843758948913</c:v>
                </c:pt>
              </c:numCache>
            </c:numRef>
          </c:val>
          <c:smooth val="1"/>
          <c:extLst>
            <c:ext xmlns:c16="http://schemas.microsoft.com/office/drawing/2014/chart" uri="{C3380CC4-5D6E-409C-BE32-E72D297353CC}">
              <c16:uniqueId val="{0000000E-C57D-4B9F-99D7-3490A00AA1DE}"/>
            </c:ext>
          </c:extLst>
        </c:ser>
        <c:ser>
          <c:idx val="5"/>
          <c:order val="5"/>
          <c:tx>
            <c:strRef>
              <c:f>'新能源模板（二手车）'!$A$451</c:f>
              <c:strCache>
                <c:ptCount val="1"/>
                <c:pt idx="0">
                  <c:v>2025月度同比</c:v>
                </c:pt>
              </c:strCache>
            </c:strRef>
          </c:tx>
          <c:spPr>
            <a:ln w="28575" cap="rnd">
              <a:solidFill>
                <a:srgbClr val="C00000"/>
              </a:solidFill>
              <a:round/>
            </a:ln>
            <a:effectLst/>
          </c:spPr>
          <c:marker>
            <c:symbol val="circle"/>
            <c:size val="6"/>
            <c:spPr>
              <a:solidFill>
                <a:srgbClr val="C00000"/>
              </a:solidFill>
              <a:ln w="15875">
                <a:solidFill>
                  <a:schemeClr val="bg1"/>
                </a:solidFill>
              </a:ln>
              <a:effectLst/>
            </c:spPr>
          </c:marker>
          <c:dLbls>
            <c:dLbl>
              <c:idx val="0"/>
              <c:layout>
                <c:manualLayout>
                  <c:x val="-3.1510348467342776E-2"/>
                  <c:y val="-0.1129403761417590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C57D-4B9F-99D7-3490A00AA1DE}"/>
                </c:ext>
              </c:extLst>
            </c:dLbl>
            <c:dLbl>
              <c:idx val="1"/>
              <c:layout>
                <c:manualLayout>
                  <c:x val="-3.0396622305903832E-2"/>
                  <c:y val="-0.1170164618321262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C57D-4B9F-99D7-3490A00AA1DE}"/>
                </c:ext>
              </c:extLst>
            </c:dLbl>
            <c:dLbl>
              <c:idx val="2"/>
              <c:layout>
                <c:manualLayout>
                  <c:x val="-2.3129768600925596E-2"/>
                  <c:y val="-5.451167346353974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C57D-4B9F-99D7-3490A00AA1DE}"/>
                </c:ext>
              </c:extLst>
            </c:dLbl>
            <c:dLbl>
              <c:idx val="3"/>
              <c:layout>
                <c:manualLayout>
                  <c:x val="-2.6043944464222195E-2"/>
                  <c:y val="-5.35902589440354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C57D-4B9F-99D7-3490A00AA1DE}"/>
                </c:ext>
              </c:extLst>
            </c:dLbl>
            <c:dLbl>
              <c:idx val="4"/>
              <c:layout>
                <c:manualLayout>
                  <c:x val="-2.4612251588966506E-2"/>
                  <c:y val="-0.1157894576889822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C57D-4B9F-99D7-3490A00AA1DE}"/>
                </c:ext>
              </c:extLst>
            </c:dLbl>
            <c:dLbl>
              <c:idx val="5"/>
              <c:layout>
                <c:manualLayout>
                  <c:x val="-2.7507810599433153E-2"/>
                  <c:y val="-7.33333232030221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C57D-4B9F-99D7-3490A00AA1DE}"/>
                </c:ext>
              </c:extLst>
            </c:dLbl>
            <c:dLbl>
              <c:idx val="6"/>
              <c:layout>
                <c:manualLayout>
                  <c:x val="-2.893556425774297E-2"/>
                  <c:y val="-0.1215686649895522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C57D-4B9F-99D7-3490A00AA1DE}"/>
                </c:ext>
              </c:extLst>
            </c:dLbl>
            <c:dLbl>
              <c:idx val="7"/>
              <c:layout>
                <c:manualLayout>
                  <c:x val="-1.8808116767533037E-2"/>
                  <c:y val="-0.1137255253128069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C57D-4B9F-99D7-3490A00AA1DE}"/>
                </c:ext>
              </c:extLst>
            </c:dLbl>
            <c:dLbl>
              <c:idx val="8"/>
              <c:layout>
                <c:manualLayout>
                  <c:x val="5.7906816760830678E-3"/>
                  <c:y val="-4.72514770737322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C57D-4B9F-99D7-3490A00AA1DE}"/>
                </c:ext>
              </c:extLst>
            </c:dLbl>
            <c:dLbl>
              <c:idx val="9"/>
              <c:layout>
                <c:manualLayout>
                  <c:x val="-2.8953408380415868E-3"/>
                  <c:y val="-6.69395925211205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C57D-4B9F-99D7-3490A00AA1DE}"/>
                </c:ext>
              </c:extLst>
            </c:dLbl>
            <c:dLbl>
              <c:idx val="10"/>
              <c:layout>
                <c:manualLayout>
                  <c:x val="-1.5942509280206654E-2"/>
                  <c:y val="-7.39785109747565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C57D-4B9F-99D7-3490A00AA1DE}"/>
                </c:ext>
              </c:extLst>
            </c:dLbl>
            <c:dLbl>
              <c:idx val="11"/>
              <c:layout>
                <c:manualLayout>
                  <c:x val="-2.3164490568734982E-2"/>
                  <c:y val="-7.349595239241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C57D-4B9F-99D7-3490A00AA1DE}"/>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'新能源模板（二手车）'!$B$451:$M$451</c:f>
              <c:numCache>
                <c:formatCode>0.0%</c:formatCode>
                <c:ptCount val="12"/>
                <c:pt idx="0">
                  <c:v>1.5024313900844135E-2</c:v>
                </c:pt>
                <c:pt idx="1">
                  <c:v>0.52445055794256745</c:v>
                </c:pt>
                <c:pt idx="2">
                  <c:v>0.2801583223083568</c:v>
                </c:pt>
                <c:pt idx="3">
                  <c:v>0.32329754739017158</c:v>
                </c:pt>
              </c:numCache>
            </c:numRef>
          </c:val>
          <c:smooth val="1"/>
          <c:extLst>
            <c:ext xmlns:c16="http://schemas.microsoft.com/office/drawing/2014/chart" uri="{C3380CC4-5D6E-409C-BE32-E72D297353CC}">
              <c16:uniqueId val="{0000001B-C57D-4B9F-99D7-3490A00AA1DE}"/>
            </c:ext>
          </c:extLst>
        </c:ser>
        <c:dLbls>
          <c:showLegendKey val="0"/>
          <c:showVal val="1"/>
          <c:showCatName val="0"/>
          <c:showSerName val="0"/>
          <c:showPercent val="0"/>
          <c:showBubbleSize val="0"/>
        </c:dLbls>
        <c:marker val="1"/>
        <c:smooth val="0"/>
        <c:axId val="1588902175"/>
        <c:axId val="2003474191"/>
        <c:extLst>
          <c:ext xmlns:c15="http://schemas.microsoft.com/office/drawing/2012/chart" uri="{02D57815-91ED-43cb-92C2-25804820EDAC}">
            <c15:filteredLineSeries>
              <c15:ser>
                <c:idx val="4"/>
                <c:order val="4"/>
                <c:tx>
                  <c:strRef>
                    <c:extLst>
                      <c:ext uri="{02D57815-91ED-43cb-92C2-25804820EDAC}">
                        <c15:formulaRef>
                          <c15:sqref>'新能源模板（二手车）'!$A$450</c15:sqref>
                        </c15:formulaRef>
                      </c:ext>
                    </c:extLst>
                    <c:strCache>
                      <c:ptCount val="1"/>
                      <c:pt idx="0">
                        <c:v>2024月度环比</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'新能源模板（二手车）'!$B$450:$M$450</c15:sqref>
                        </c15:formulaRef>
                      </c:ext>
                    </c:extLst>
                    <c:numCache>
                      <c:formatCode>0.0%</c:formatCode>
                      <c:ptCount val="12"/>
                      <c:pt idx="0">
                        <c:v>2.4673256892818973E-2</c:v>
                      </c:pt>
                      <c:pt idx="1">
                        <c:v>-0.27670895981219601</c:v>
                      </c:pt>
                      <c:pt idx="2">
                        <c:v>0.41354208525238773</c:v>
                      </c:pt>
                      <c:pt idx="3">
                        <c:v>-2.6361539050284766E-2</c:v>
                      </c:pt>
                      <c:pt idx="4">
                        <c:v>-3.7193423771448998E-2</c:v>
                      </c:pt>
                      <c:pt idx="5">
                        <c:v>3.9423346085657581E-3</c:v>
                      </c:pt>
                      <c:pt idx="6">
                        <c:v>4.3729813881079105E-2</c:v>
                      </c:pt>
                      <c:pt idx="7">
                        <c:v>3.5018589015784016E-2</c:v>
                      </c:pt>
                      <c:pt idx="8">
                        <c:v>8.0637529037253575E-2</c:v>
                      </c:pt>
                      <c:pt idx="9">
                        <c:v>3.6951891881132917E-2</c:v>
                      </c:pt>
                      <c:pt idx="10">
                        <c:v>6.4206535822256397E-2</c:v>
                      </c:pt>
                      <c:pt idx="11">
                        <c:v>0.11514632276683047</c:v>
                      </c:pt>
                    </c:numCache>
                  </c:numRef>
                </c:val>
                <c:smooth val="0"/>
                <c:extLst>
                  <c:ext xmlns:c16="http://schemas.microsoft.com/office/drawing/2014/chart" uri="{C3380CC4-5D6E-409C-BE32-E72D297353CC}">
                    <c16:uniqueId val="{0000001D-C57D-4B9F-99D7-3490A00AA1DE}"/>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'新能源模板（二手车）'!$A$452</c15:sqref>
                        </c15:formulaRef>
                      </c:ext>
                    </c:extLst>
                    <c:strCache>
                      <c:ptCount val="1"/>
                      <c:pt idx="0">
                        <c:v>2025月度环比</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'新能源模板（二手车）'!$B$452:$M$452</c15:sqref>
                        </c15:formulaRef>
                      </c:ext>
                    </c:extLst>
                    <c:numCache>
                      <c:formatCode>0.0%</c:formatCode>
                      <c:ptCount val="12"/>
                      <c:pt idx="0">
                        <c:v>-0.2656951307287328</c:v>
                      </c:pt>
                      <c:pt idx="1">
                        <c:v>8.6300509917510079E-2</c:v>
                      </c:pt>
                      <c:pt idx="2">
                        <c:v>0.18702286206721747</c:v>
                      </c:pt>
                      <c:pt idx="3">
                        <c:v>6.4484720110691571E-3</c:v>
                      </c:pt>
                    </c:numCache>
                  </c:numRef>
                </c:val>
                <c:smooth val="0"/>
                <c:extLst xmlns:c15="http://schemas.microsoft.com/office/drawing/2012/chart">
                  <c:ext xmlns:c16="http://schemas.microsoft.com/office/drawing/2014/chart" uri="{C3380CC4-5D6E-409C-BE32-E72D297353CC}">
                    <c16:uniqueId val="{0000001E-C57D-4B9F-99D7-3490A00AA1DE}"/>
                  </c:ext>
                </c:extLst>
              </c15:ser>
            </c15:filteredLineSeries>
          </c:ext>
        </c:extLst>
      </c:lineChart>
      <c:catAx>
        <c:axId val="1897466943"/>
        <c:scaling>
          <c:orientation val="minMax"/>
        </c:scaling>
        <c:delete val="0"/>
        <c:axPos val="b"/>
        <c:numFmt formatCode="General" sourceLinked="1"/>
        <c:majorTickMark val="none"/>
        <c:minorTickMark val="none"/>
        <c:tickLblPos val="nextTo"/>
        <c:spPr>
          <a:noFill/>
          <a:ln w="22225" cap="flat" cmpd="sng" algn="ctr">
            <a:solidFill>
              <a:schemeClr val="bg2">
                <a:lumMod val="90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5"/>
          <c:min val="-0.8"/>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3C7-4E67-84F6-B4A728B616E0}"/>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3C7-4E67-84F6-B4A728B616E0}"/>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D3C7-4E67-84F6-B4A728B616E0}"/>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D3C7-4E67-84F6-B4A728B616E0}"/>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D3C7-4E67-84F6-B4A728B616E0}"/>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D3C7-4E67-84F6-B4A728B616E0}"/>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D3C7-4E67-84F6-B4A728B616E0}"/>
              </c:ext>
            </c:extLst>
          </c:dPt>
          <c:dLbls>
            <c:dLbl>
              <c:idx val="0"/>
              <c:layout>
                <c:manualLayout>
                  <c:x val="0.24470708231129101"/>
                  <c:y val="-0.2083569034176374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3C7-4E67-84F6-B4A728B616E0}"/>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3C7-4E67-84F6-B4A728B616E0}"/>
                </c:ext>
              </c:extLst>
            </c:dLbl>
            <c:dLbl>
              <c:idx val="2"/>
              <c:layout>
                <c:manualLayout>
                  <c:x val="0.24413537806286933"/>
                  <c:y val="0.15538487642863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3C7-4E67-84F6-B4A728B616E0}"/>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3C7-4E67-84F6-B4A728B616E0}"/>
                </c:ext>
              </c:extLst>
            </c:dLbl>
            <c:dLbl>
              <c:idx val="4"/>
              <c:layout>
                <c:manualLayout>
                  <c:x val="-0.28016694848496881"/>
                  <c:y val="0.187869142871844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3C7-4E67-84F6-B4A728B616E0}"/>
                </c:ext>
              </c:extLst>
            </c:dLbl>
            <c:dLbl>
              <c:idx val="5"/>
              <c:layout>
                <c:manualLayout>
                  <c:x val="-0.24567137246282722"/>
                  <c:y val="-9.540930524876600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3C7-4E67-84F6-B4A728B616E0}"/>
                </c:ext>
              </c:extLst>
            </c:dLbl>
            <c:dLbl>
              <c:idx val="6"/>
              <c:layout>
                <c:manualLayout>
                  <c:x val="-0.22838661035999575"/>
                  <c:y val="-0.2393316914712972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3C7-4E67-84F6-B4A728B616E0}"/>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0.16813673605394175</c:v>
                </c:pt>
                <c:pt idx="1">
                  <c:v>7.5110745227174716E-2</c:v>
                </c:pt>
                <c:pt idx="2">
                  <c:v>0.20251675879101494</c:v>
                </c:pt>
                <c:pt idx="3">
                  <c:v>0.11850719353953507</c:v>
                </c:pt>
                <c:pt idx="4">
                  <c:v>4.9590340664079344E-2</c:v>
                </c:pt>
                <c:pt idx="5">
                  <c:v>0.11062762162374064</c:v>
                </c:pt>
                <c:pt idx="6">
                  <c:v>0.27551060410051353</c:v>
                </c:pt>
              </c:numCache>
            </c:numRef>
          </c:val>
          <c:extLst>
            <c:ext xmlns:c16="http://schemas.microsoft.com/office/drawing/2014/chart" uri="{C3380CC4-5D6E-409C-BE32-E72D297353CC}">
              <c16:uniqueId val="{0000000E-D3C7-4E67-84F6-B4A728B616E0}"/>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750723725172984"/>
          <c:y val="0.1746776282818950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94B-4C1B-99E9-863EFE963FC3}"/>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94B-4C1B-99E9-863EFE963FC3}"/>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D94B-4C1B-99E9-863EFE963FC3}"/>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D94B-4C1B-99E9-863EFE963FC3}"/>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D94B-4C1B-99E9-863EFE963FC3}"/>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D94B-4C1B-99E9-863EFE963FC3}"/>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D94B-4C1B-99E9-863EFE963FC3}"/>
              </c:ext>
            </c:extLst>
          </c:dPt>
          <c:dLbls>
            <c:dLbl>
              <c:idx val="0"/>
              <c:layout>
                <c:manualLayout>
                  <c:x val="0.20255677379174802"/>
                  <c:y val="-0.2542593742889759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94B-4C1B-99E9-863EFE963FC3}"/>
                </c:ext>
              </c:extLst>
            </c:dLbl>
            <c:dLbl>
              <c:idx val="1"/>
              <c:layout>
                <c:manualLayout>
                  <c:x val="0.17330787949946039"/>
                  <c:y val="-1.465085564174575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94B-4C1B-99E9-863EFE963FC3}"/>
                </c:ext>
              </c:extLst>
            </c:dLbl>
            <c:dLbl>
              <c:idx val="2"/>
              <c:layout>
                <c:manualLayout>
                  <c:x val="0.22758655363271643"/>
                  <c:y val="0.1547362254406327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94B-4C1B-99E9-863EFE963FC3}"/>
                </c:ext>
              </c:extLst>
            </c:dLbl>
            <c:dLbl>
              <c:idx val="3"/>
              <c:layout>
                <c:manualLayout>
                  <c:x val="3.3552825824107305E-2"/>
                  <c:y val="0.201340076648246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94B-4C1B-99E9-863EFE963FC3}"/>
                </c:ext>
              </c:extLst>
            </c:dLbl>
            <c:dLbl>
              <c:idx val="4"/>
              <c:layout>
                <c:manualLayout>
                  <c:x val="-0.28290077446180734"/>
                  <c:y val="0.140249133460153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94B-4C1B-99E9-863EFE963FC3}"/>
                </c:ext>
              </c:extLst>
            </c:dLbl>
            <c:dLbl>
              <c:idx val="5"/>
              <c:layout>
                <c:manualLayout>
                  <c:x val="-0.2403447388197105"/>
                  <c:y val="-0.113522922073128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94B-4C1B-99E9-863EFE963FC3}"/>
                </c:ext>
              </c:extLst>
            </c:dLbl>
            <c:dLbl>
              <c:idx val="6"/>
              <c:layout>
                <c:manualLayout>
                  <c:x val="-0.24060232103128165"/>
                  <c:y val="-0.2747733170189949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94B-4C1B-99E9-863EFE963FC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0.16462281679672985</c:v>
                </c:pt>
                <c:pt idx="1">
                  <c:v>7.8818283166109254E-2</c:v>
                </c:pt>
                <c:pt idx="2">
                  <c:v>0.21720549981419546</c:v>
                </c:pt>
                <c:pt idx="3">
                  <c:v>0.10442214790040877</c:v>
                </c:pt>
                <c:pt idx="4">
                  <c:v>5.4329245633593461E-2</c:v>
                </c:pt>
                <c:pt idx="5">
                  <c:v>0.11025641025641025</c:v>
                </c:pt>
                <c:pt idx="6">
                  <c:v>0.27034559643255296</c:v>
                </c:pt>
              </c:numCache>
            </c:numRef>
          </c:val>
          <c:extLst>
            <c:ext xmlns:c16="http://schemas.microsoft.com/office/drawing/2014/chart" uri="{C3380CC4-5D6E-409C-BE32-E72D297353CC}">
              <c16:uniqueId val="{0000000E-D94B-4C1B-99E9-863EFE963FC3}"/>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2025</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'新能源模板（二手车）'!$A$317</c:f>
              <c:strCache>
                <c:ptCount val="1"/>
                <c:pt idx="0">
                  <c:v>2025年4月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505-4486-814B-37A3E9250D08}"/>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'新能源模板（二手车）'!$B$316:$E$316</c:f>
              <c:strCache>
                <c:ptCount val="4"/>
                <c:pt idx="0">
                  <c:v>2年以下</c:v>
                </c:pt>
                <c:pt idx="1">
                  <c:v>2-4年</c:v>
                </c:pt>
                <c:pt idx="2">
                  <c:v>4-6年</c:v>
                </c:pt>
                <c:pt idx="3">
                  <c:v>6年以上</c:v>
                </c:pt>
              </c:strCache>
            </c:strRef>
          </c:cat>
          <c:val>
            <c:numRef>
              <c:f>'新能源模板（二手车）'!$B$317:$E$317</c:f>
              <c:numCache>
                <c:formatCode>0.0%</c:formatCode>
                <c:ptCount val="4"/>
                <c:pt idx="0">
                  <c:v>0.33003677389410546</c:v>
                </c:pt>
                <c:pt idx="1">
                  <c:v>0.40454853796993828</c:v>
                </c:pt>
                <c:pt idx="2">
                  <c:v>0.11803348923560283</c:v>
                </c:pt>
                <c:pt idx="3">
                  <c:v>0.14738119890035345</c:v>
                </c:pt>
              </c:numCache>
            </c:numRef>
          </c:val>
          <c:extLst>
            <c:ext xmlns:c16="http://schemas.microsoft.com/office/drawing/2014/chart" uri="{C3380CC4-5D6E-409C-BE32-E72D297353CC}">
              <c16:uniqueId val="{00000001-D505-4486-814B-37A3E9250D08}"/>
            </c:ext>
          </c:extLst>
        </c:ser>
        <c:ser>
          <c:idx val="1"/>
          <c:order val="1"/>
          <c:tx>
            <c:strRef>
              <c:f>'新能源模板（二手车）'!$A$318</c:f>
              <c:strCache>
                <c:ptCount val="1"/>
                <c:pt idx="0">
                  <c:v>2025年3月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'新能源模板（二手车）'!$B$316:$E$316</c:f>
              <c:strCache>
                <c:ptCount val="4"/>
                <c:pt idx="0">
                  <c:v>2年以下</c:v>
                </c:pt>
                <c:pt idx="1">
                  <c:v>2-4年</c:v>
                </c:pt>
                <c:pt idx="2">
                  <c:v>4-6年</c:v>
                </c:pt>
                <c:pt idx="3">
                  <c:v>6年以上</c:v>
                </c:pt>
              </c:strCache>
            </c:strRef>
          </c:cat>
          <c:val>
            <c:numRef>
              <c:f>'新能源模板（二手车）'!$B$318:$E$318</c:f>
              <c:numCache>
                <c:formatCode>0.0%</c:formatCode>
                <c:ptCount val="4"/>
                <c:pt idx="0">
                  <c:v>0.31727263434081848</c:v>
                </c:pt>
                <c:pt idx="1">
                  <c:v>0.41428425392714757</c:v>
                </c:pt>
                <c:pt idx="2">
                  <c:v>0.13326745493576858</c:v>
                </c:pt>
                <c:pt idx="3">
                  <c:v>0.13517565679626536</c:v>
                </c:pt>
              </c:numCache>
            </c:numRef>
          </c:val>
          <c:extLst>
            <c:ext xmlns:c16="http://schemas.microsoft.com/office/drawing/2014/chart" uri="{C3380CC4-5D6E-409C-BE32-E72D297353CC}">
              <c16:uniqueId val="{00000002-D505-4486-814B-37A3E9250D08}"/>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2025</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'新能源模板（二手车）'!$A$110</c:f>
              <c:strCache>
                <c:ptCount val="1"/>
                <c:pt idx="0">
                  <c:v>2025年4月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'新能源模板（二手车）'!$B$109:$H$109</c:f>
              <c:strCache>
                <c:ptCount val="7"/>
                <c:pt idx="0">
                  <c:v>3万以下</c:v>
                </c:pt>
                <c:pt idx="1">
                  <c:v>3-5万</c:v>
                </c:pt>
                <c:pt idx="2">
                  <c:v>5-8万</c:v>
                </c:pt>
                <c:pt idx="3">
                  <c:v>8-12万</c:v>
                </c:pt>
                <c:pt idx="4">
                  <c:v>12-15万</c:v>
                </c:pt>
                <c:pt idx="5">
                  <c:v>15-30万</c:v>
                </c:pt>
                <c:pt idx="6">
                  <c:v>30万以上</c:v>
                </c:pt>
              </c:strCache>
            </c:strRef>
          </c:cat>
          <c:val>
            <c:numRef>
              <c:f>'新能源模板（二手车）'!$B$110:$H$110</c:f>
              <c:numCache>
                <c:formatCode>0.0%</c:formatCode>
                <c:ptCount val="7"/>
                <c:pt idx="0">
                  <c:v>0.35135135135135137</c:v>
                </c:pt>
                <c:pt idx="1">
                  <c:v>0.1571994715984148</c:v>
                </c:pt>
                <c:pt idx="2">
                  <c:v>0.12310328822878361</c:v>
                </c:pt>
                <c:pt idx="3">
                  <c:v>0.12749473383555285</c:v>
                </c:pt>
                <c:pt idx="4">
                  <c:v>0.11192830875789925</c:v>
                </c:pt>
                <c:pt idx="5">
                  <c:v>0.11082152165375415</c:v>
                </c:pt>
                <c:pt idx="6">
                  <c:v>1.8101324574243995E-2</c:v>
                </c:pt>
              </c:numCache>
            </c:numRef>
          </c:val>
          <c:extLst>
            <c:ext xmlns:c16="http://schemas.microsoft.com/office/drawing/2014/chart" uri="{C3380CC4-5D6E-409C-BE32-E72D297353CC}">
              <c16:uniqueId val="{00000000-559D-42AF-A4B3-A9D544EDA1A8}"/>
            </c:ext>
          </c:extLst>
        </c:ser>
        <c:ser>
          <c:idx val="1"/>
          <c:order val="1"/>
          <c:tx>
            <c:strRef>
              <c:f>'新能源模板（二手车）'!$A$111</c:f>
              <c:strCache>
                <c:ptCount val="1"/>
                <c:pt idx="0">
                  <c:v>2025年3月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'新能源模板（二手车）'!$B$109:$H$109</c:f>
              <c:strCache>
                <c:ptCount val="7"/>
                <c:pt idx="0">
                  <c:v>3万以下</c:v>
                </c:pt>
                <c:pt idx="1">
                  <c:v>3-5万</c:v>
                </c:pt>
                <c:pt idx="2">
                  <c:v>5-8万</c:v>
                </c:pt>
                <c:pt idx="3">
                  <c:v>8-12万</c:v>
                </c:pt>
                <c:pt idx="4">
                  <c:v>12-15万</c:v>
                </c:pt>
                <c:pt idx="5">
                  <c:v>15-30万</c:v>
                </c:pt>
                <c:pt idx="6">
                  <c:v>30万以上</c:v>
                </c:pt>
              </c:strCache>
            </c:strRef>
          </c:cat>
          <c:val>
            <c:numRef>
              <c:f>'新能源模板（二手车）'!$B$111:$H$111</c:f>
              <c:numCache>
                <c:formatCode>0.0%</c:formatCode>
                <c:ptCount val="7"/>
                <c:pt idx="0">
                  <c:v>0.33884213037107713</c:v>
                </c:pt>
                <c:pt idx="1">
                  <c:v>0.13415340579957066</c:v>
                </c:pt>
                <c:pt idx="2">
                  <c:v>0.13227927897229699</c:v>
                </c:pt>
                <c:pt idx="3">
                  <c:v>0.12720209902204654</c:v>
                </c:pt>
                <c:pt idx="4">
                  <c:v>0.12737247418816233</c:v>
                </c:pt>
                <c:pt idx="5">
                  <c:v>0.121886393839234</c:v>
                </c:pt>
                <c:pt idx="6">
                  <c:v>1.8264217807612362E-2</c:v>
                </c:pt>
              </c:numCache>
            </c:numRef>
          </c:val>
          <c:extLst>
            <c:ext xmlns:c16="http://schemas.microsoft.com/office/drawing/2014/chart" uri="{C3380CC4-5D6E-409C-BE32-E72D297353CC}">
              <c16:uniqueId val="{00000001-559D-42AF-A4B3-A9D544EDA1A8}"/>
            </c:ext>
          </c:extLst>
        </c:ser>
        <c:dLbls>
          <c:showLegendKey val="0"/>
          <c:showVal val="0"/>
          <c:showCatName val="0"/>
          <c:showSerName val="0"/>
          <c:showPercent val="0"/>
          <c:showBubbleSize val="0"/>
        </c:dLbls>
        <c:gapWidth val="100"/>
        <c:overlap val="-24"/>
        <c:axId val="443785999"/>
        <c:axId val="443792239"/>
        <c:extLst>
          <c:ext xmlns:c15="http://schemas.microsoft.com/office/drawing/2012/chart" uri="{02D57815-91ED-43cb-92C2-25804820EDAC}">
            <c15:filteredBarSeries>
              <c15:ser>
                <c:idx val="2"/>
                <c:order val="2"/>
                <c:tx>
                  <c:strRef>
                    <c:extLst>
                      <c:ext uri="{02D57815-91ED-43cb-92C2-25804820EDAC}">
                        <c15:formulaRef>
                          <c15:sqref>'新能源模板（二手车）'!$A$112</c15:sqref>
                        </c15:formulaRef>
                      </c:ext>
                    </c:extLst>
                    <c:strCache>
                      <c:ptCount val="1"/>
                      <c:pt idx="0">
                        <c:v>环比</c:v>
                      </c:pt>
                    </c:strCache>
                  </c:strRef>
                </c:tx>
                <c:spPr>
                  <a:gradFill rotWithShape="1">
                    <a:gsLst>
                      <a:gs pos="0">
                        <a:schemeClr val="accent6">
                          <a:tint val="65000"/>
                          <a:satMod val="103000"/>
                          <a:lumMod val="102000"/>
                          <a:tint val="94000"/>
                        </a:schemeClr>
                      </a:gs>
                      <a:gs pos="50000">
                        <a:schemeClr val="accent6">
                          <a:tint val="65000"/>
                          <a:satMod val="110000"/>
                          <a:lumMod val="100000"/>
                          <a:shade val="100000"/>
                        </a:schemeClr>
                      </a:gs>
                      <a:gs pos="100000">
                        <a:schemeClr val="accent6">
                          <a:tint val="65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extLst>
                      <c:ext uri="{02D57815-91ED-43cb-92C2-25804820EDAC}">
                        <c15:formulaRef>
                          <c15:sqref>'新能源模板（二手车）'!$B$109:$H$109</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'新能源模板（二手车）'!$B$112:$H$112</c15:sqref>
                        </c15:formulaRef>
                      </c:ext>
                    </c:extLst>
                    <c:numCache>
                      <c:formatCode>0.0%</c:formatCode>
                      <c:ptCount val="7"/>
                      <c:pt idx="0">
                        <c:v>1.2509220980274238E-2</c:v>
                      </c:pt>
                      <c:pt idx="1">
                        <c:v>2.3046065798844134E-2</c:v>
                      </c:pt>
                      <c:pt idx="2">
                        <c:v>-9.1759907435133847E-3</c:v>
                      </c:pt>
                      <c:pt idx="3">
                        <c:v>2.9263481350630394E-4</c:v>
                      </c:pt>
                      <c:pt idx="4">
                        <c:v>-1.5444165430263085E-2</c:v>
                      </c:pt>
                      <c:pt idx="5">
                        <c:v>-1.1064872185479843E-2</c:v>
                      </c:pt>
                      <c:pt idx="6">
                        <c:v>-1.6289323336836706E-4</c:v>
                      </c:pt>
                    </c:numCache>
                  </c:numRef>
                </c:val>
                <c:extLst>
                  <c:ext xmlns:c16="http://schemas.microsoft.com/office/drawing/2014/chart" uri="{C3380CC4-5D6E-409C-BE32-E72D297353CC}">
                    <c16:uniqueId val="{00000002-559D-42AF-A4B3-A9D544EDA1A8}"/>
                  </c:ext>
                </c:extLst>
              </c15:ser>
            </c15:filteredBarSeries>
          </c:ext>
        </c:extLst>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1032099890777775"/>
          <c:h val="7.658254708173055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2025</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623929295850372"/>
          <c:y val="0.26415341961909805"/>
          <c:w val="0.82467512300623991"/>
          <c:h val="0.5020368641765468"/>
        </c:manualLayout>
      </c:layout>
      <c:lineChart>
        <c:grouping val="standard"/>
        <c:varyColors val="0"/>
        <c:ser>
          <c:idx val="0"/>
          <c:order val="0"/>
          <c:tx>
            <c:strRef>
              <c:f>PPT模板1!$A$249</c:f>
              <c:strCache>
                <c:ptCount val="1"/>
                <c:pt idx="0">
                  <c:v>2025转籍率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accent1"/>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0.28933348388884894</c:v>
                </c:pt>
                <c:pt idx="1">
                  <c:v>0.29201859914163336</c:v>
                </c:pt>
                <c:pt idx="2">
                  <c:v>0.29515041447963386</c:v>
                </c:pt>
                <c:pt idx="3">
                  <c:v>0.30053748019129217</c:v>
                </c:pt>
              </c:numCache>
            </c:numRef>
          </c:val>
          <c:smooth val="1"/>
          <c:extLst>
            <c:ext xmlns:c16="http://schemas.microsoft.com/office/drawing/2014/chart" uri="{C3380CC4-5D6E-409C-BE32-E72D297353CC}">
              <c16:uniqueId val="{00000000-656C-402E-B467-14BF9AD3B501}"/>
            </c:ext>
          </c:extLst>
        </c:ser>
        <c:ser>
          <c:idx val="1"/>
          <c:order val="1"/>
          <c:tx>
            <c:strRef>
              <c:f>PPT模板1!$A$250</c:f>
              <c:strCache>
                <c:ptCount val="1"/>
                <c:pt idx="0">
                  <c:v>2024转籍率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0.29649999999999999</c:v>
                </c:pt>
                <c:pt idx="1">
                  <c:v>0.27648734501144706</c:v>
                </c:pt>
                <c:pt idx="2">
                  <c:v>0.29172981303995998</c:v>
                </c:pt>
                <c:pt idx="3">
                  <c:v>0.2893</c:v>
                </c:pt>
                <c:pt idx="4">
                  <c:v>0.2867407669652261</c:v>
                </c:pt>
                <c:pt idx="5">
                  <c:v>0.284214933540131</c:v>
                </c:pt>
                <c:pt idx="6">
                  <c:v>0.28977101854866572</c:v>
                </c:pt>
                <c:pt idx="7">
                  <c:v>0.29060000000000002</c:v>
                </c:pt>
                <c:pt idx="8">
                  <c:v>0.29349513193170595</c:v>
                </c:pt>
                <c:pt idx="9">
                  <c:v>0.29619690173318541</c:v>
                </c:pt>
                <c:pt idx="10">
                  <c:v>0.29792125301642042</c:v>
                </c:pt>
                <c:pt idx="11">
                  <c:v>0.3022645846577442</c:v>
                </c:pt>
              </c:numCache>
            </c:numRef>
          </c:val>
          <c:smooth val="1"/>
          <c:extLst>
            <c:ext xmlns:c16="http://schemas.microsoft.com/office/drawing/2014/chart" uri="{C3380CC4-5D6E-409C-BE32-E72D297353CC}">
              <c16:uniqueId val="{00000001-656C-402E-B467-14BF9AD3B501}"/>
            </c:ext>
          </c:extLst>
        </c:ser>
        <c:ser>
          <c:idx val="2"/>
          <c:order val="2"/>
          <c:tx>
            <c:strRef>
              <c:f>PPT模板1!$A$251</c:f>
              <c:strCache>
                <c:ptCount val="1"/>
                <c:pt idx="0">
                  <c:v>2023转籍率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PPT模板1!$B$251:$M$251</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pt idx="10">
                  <c:v>0.28791517260838656</c:v>
                </c:pt>
                <c:pt idx="11">
                  <c:v>0.29268328101515817</c:v>
                </c:pt>
              </c:numCache>
            </c:numRef>
          </c:val>
          <c:smooth val="1"/>
          <c:extLst xmlns:c15="http://schemas.microsoft.com/office/drawing/2012/chart">
            <c:ext xmlns:c16="http://schemas.microsoft.com/office/drawing/2014/chart" uri="{C3380CC4-5D6E-409C-BE32-E72D297353CC}">
              <c16:uniqueId val="{00000002-656C-402E-B467-14BF9AD3B501}"/>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3"/>
                <c:order val="3"/>
                <c:tx>
                  <c:strRef>
                    <c:extLst>
                      <c:ext uri="{02D57815-91ED-43cb-92C2-25804820EDAC}">
                        <c15:formulaRef>
                          <c15:sqref>PPT模板1!$A$252</c15:sqref>
                        </c15:formulaRef>
                      </c:ext>
                    </c:extLst>
                    <c:strCache>
                      <c:ptCount val="1"/>
                      <c:pt idx="0">
                        <c:v>2022转籍率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PPT模板1!$B$252:$M$252</c15:sqref>
                        </c15:formulaRef>
                      </c:ext>
                    </c:extLst>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0"/>
                <c:extLst>
                  <c:ext xmlns:c16="http://schemas.microsoft.com/office/drawing/2014/chart" uri="{C3380CC4-5D6E-409C-BE32-E72D297353CC}">
                    <c16:uniqueId val="{00000003-656C-402E-B467-14BF9AD3B501}"/>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2021转籍率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xmlns:c15="http://schemas.microsoft.com/office/drawing/2012/chart">
                  <c:ext xmlns:c16="http://schemas.microsoft.com/office/drawing/2014/chart" uri="{C3380CC4-5D6E-409C-BE32-E72D297353CC}">
                    <c16:uniqueId val="{00000004-656C-402E-B467-14BF9AD3B501}"/>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2020转籍率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5-656C-402E-B467-14BF9AD3B501}"/>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PPT模板1!$A$255</c15:sqref>
                        </c15:formulaRef>
                      </c:ext>
                    </c:extLst>
                    <c:strCache>
                      <c:ptCount val="1"/>
                      <c:pt idx="0">
                        <c:v>2019转籍率</c:v>
                      </c:pt>
                    </c:strCache>
                  </c:strRef>
                </c:tx>
                <c:spPr>
                  <a:ln w="34925" cap="rnd">
                    <a:solidFill>
                      <a:schemeClr val="accent1">
                        <a:lumMod val="60000"/>
                      </a:schemeClr>
                    </a:solidFill>
                    <a:round/>
                  </a:ln>
                  <a:effectLst>
                    <a:outerShdw blurRad="57150" dist="19050" dir="5400000" algn="ctr" rotWithShape="0">
                      <a:srgbClr val="000000">
                        <a:alpha val="63000"/>
                      </a:srgbClr>
                    </a:outerShdw>
                  </a:effectLst>
                </c:spPr>
                <c:marker>
                  <c:symbol val="circle"/>
                  <c:size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w="9525">
                      <a:solidFill>
                        <a:schemeClr val="accent1">
                          <a:lumMod val="60000"/>
                        </a:schemeClr>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PPT模板1!$B$255:$M$255</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6-656C-402E-B467-14BF9AD3B501}"/>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33000000000000007"/>
          <c:min val="0.23"/>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2025年4月</c:v>
                </c:pt>
                <c:pt idx="1">
                  <c:v>2025年5月</c:v>
                </c:pt>
              </c:strCache>
            </c:strRef>
          </c:cat>
          <c:val>
            <c:numRef>
              <c:f>调研模板!$B$4:$C$4</c:f>
              <c:numCache>
                <c:formatCode>0.0%</c:formatCode>
                <c:ptCount val="2"/>
                <c:pt idx="0">
                  <c:v>0.27898786030218037</c:v>
                </c:pt>
                <c:pt idx="1">
                  <c:v>0.28366075749844205</c:v>
                </c:pt>
              </c:numCache>
            </c:numRef>
          </c:val>
          <c:extLst>
            <c:ext xmlns:c16="http://schemas.microsoft.com/office/drawing/2014/chart" uri="{C3380CC4-5D6E-409C-BE32-E72D297353CC}">
              <c16:uniqueId val="{00000000-1026-4C0E-8263-C3772A944C4F}"/>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2025年4月</c:v>
                </c:pt>
                <c:pt idx="1">
                  <c:v>2025年5月</c:v>
                </c:pt>
              </c:strCache>
            </c:strRef>
          </c:cat>
          <c:val>
            <c:numRef>
              <c:f>调研模板!$B$5:$C$5</c:f>
              <c:numCache>
                <c:formatCode>0.0%</c:formatCode>
                <c:ptCount val="2"/>
                <c:pt idx="0">
                  <c:v>0.37590236688776302</c:v>
                </c:pt>
                <c:pt idx="1">
                  <c:v>0.36655657249523965</c:v>
                </c:pt>
              </c:numCache>
            </c:numRef>
          </c:val>
          <c:extLst>
            <c:ext xmlns:c16="http://schemas.microsoft.com/office/drawing/2014/chart" uri="{C3380CC4-5D6E-409C-BE32-E72D297353CC}">
              <c16:uniqueId val="{00000001-1026-4C0E-8263-C3772A944C4F}"/>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026-4C0E-8263-C3772A944C4F}"/>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026-4C0E-8263-C3772A944C4F}"/>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2025年4月</c:v>
                </c:pt>
                <c:pt idx="1">
                  <c:v>2025年5月</c:v>
                </c:pt>
              </c:strCache>
            </c:strRef>
          </c:cat>
          <c:val>
            <c:numRef>
              <c:f>调研模板!$B$6:$C$6</c:f>
              <c:numCache>
                <c:formatCode>0.0%</c:formatCode>
                <c:ptCount val="2"/>
                <c:pt idx="0">
                  <c:v>0.34510977281005661</c:v>
                </c:pt>
                <c:pt idx="1">
                  <c:v>0.34978267000631824</c:v>
                </c:pt>
              </c:numCache>
            </c:numRef>
          </c:val>
          <c:extLst>
            <c:ext xmlns:c16="http://schemas.microsoft.com/office/drawing/2014/chart" uri="{C3380CC4-5D6E-409C-BE32-E72D297353CC}">
              <c16:uniqueId val="{00000004-1026-4C0E-8263-C3772A944C4F}"/>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r>
              <a: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rPr>
              <a:t>2025年4月二手车各细分车型交易情况（单位：万辆）</a:t>
            </a:r>
          </a:p>
        </c:rich>
      </c:tx>
      <c:overlay val="0"/>
      <c:spPr>
        <a:noFill/>
        <a:ln>
          <a:noFill/>
        </a:ln>
        <a:effectLst/>
      </c:spPr>
      <c:txPr>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PPT模板1!$P$314</c:f>
              <c:strCache>
                <c:ptCount val="1"/>
                <c:pt idx="0">
                  <c:v>2025.4</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PPT模板1!$O$316:$O$325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PPT模板1!$P$316:$P$325</c:f>
              <c:numCache>
                <c:formatCode>0.00_);[Red]\(0.00\)</c:formatCode>
                <c:ptCount val="10"/>
                <c:pt idx="0">
                  <c:v>95.966099999999997</c:v>
                </c:pt>
                <c:pt idx="1">
                  <c:v>22.553899999999999</c:v>
                </c:pt>
                <c:pt idx="2">
                  <c:v>11.0694</c:v>
                </c:pt>
                <c:pt idx="3">
                  <c:v>4.3472999999999997</c:v>
                </c:pt>
                <c:pt idx="4">
                  <c:v>9.3655000000000008</c:v>
                </c:pt>
                <c:pt idx="5">
                  <c:v>14.7577</c:v>
                </c:pt>
                <c:pt idx="6">
                  <c:v>0.76329999999999998</c:v>
                </c:pt>
                <c:pt idx="7">
                  <c:v>1.774</c:v>
                </c:pt>
                <c:pt idx="8">
                  <c:v>6.3650000000000002</c:v>
                </c:pt>
                <c:pt idx="9">
                  <c:v>3.165</c:v>
                </c:pt>
              </c:numCache>
              <c:extLst/>
            </c:numRef>
          </c:val>
          <c:extLst>
            <c:ext xmlns:c16="http://schemas.microsoft.com/office/drawing/2014/chart" uri="{C3380CC4-5D6E-409C-BE32-E72D297353CC}">
              <c16:uniqueId val="{00000000-2933-4469-9323-02B366E6EAD8}"/>
            </c:ext>
          </c:extLst>
        </c:ser>
        <c:ser>
          <c:idx val="1"/>
          <c:order val="1"/>
          <c:tx>
            <c:strRef>
              <c:f>PPT模板1!$Q$314</c:f>
              <c:strCache>
                <c:ptCount val="1"/>
                <c:pt idx="0">
                  <c:v>2025.3</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PPT模板1!$O$316:$O$325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PPT模板1!$Q$316:$Q$325</c:f>
              <c:numCache>
                <c:formatCode>0.00_);[Red]\(0.00\)</c:formatCode>
                <c:ptCount val="10"/>
                <c:pt idx="0">
                  <c:v>100.2941</c:v>
                </c:pt>
                <c:pt idx="1">
                  <c:v>23.309100000000001</c:v>
                </c:pt>
                <c:pt idx="2">
                  <c:v>11.3559</c:v>
                </c:pt>
                <c:pt idx="3">
                  <c:v>4.5000999999999998</c:v>
                </c:pt>
                <c:pt idx="4">
                  <c:v>9.8543000000000003</c:v>
                </c:pt>
                <c:pt idx="5">
                  <c:v>14.392899999999999</c:v>
                </c:pt>
                <c:pt idx="6">
                  <c:v>0.71950000000000003</c:v>
                </c:pt>
                <c:pt idx="7">
                  <c:v>1.8003</c:v>
                </c:pt>
                <c:pt idx="8">
                  <c:v>6.1471999999999998</c:v>
                </c:pt>
                <c:pt idx="9">
                  <c:v>3.1116999999999999</c:v>
                </c:pt>
              </c:numCache>
              <c:extLst/>
            </c:numRef>
          </c:val>
          <c:extLst>
            <c:ext xmlns:c16="http://schemas.microsoft.com/office/drawing/2014/chart" uri="{C3380CC4-5D6E-409C-BE32-E72D297353CC}">
              <c16:uniqueId val="{00000001-2933-4469-9323-02B366E6EAD8}"/>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2025</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1-4</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PPT模板1!$B$314</c:f>
              <c:strCache>
                <c:ptCount val="1"/>
                <c:pt idx="0">
                  <c:v>2025.1-4</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PPT模板1!$A$316:$A$325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PPT模板1!$B$316:$B$325</c:f>
              <c:numCache>
                <c:formatCode>0.00_);[Red]\(0.00\)</c:formatCode>
                <c:ptCount val="10"/>
                <c:pt idx="0">
                  <c:v>360.64929999999998</c:v>
                </c:pt>
                <c:pt idx="1">
                  <c:v>84.1905</c:v>
                </c:pt>
                <c:pt idx="2">
                  <c:v>41.117899999999999</c:v>
                </c:pt>
                <c:pt idx="3">
                  <c:v>15.9964</c:v>
                </c:pt>
                <c:pt idx="4">
                  <c:v>35.262799999999999</c:v>
                </c:pt>
                <c:pt idx="5">
                  <c:v>51.270499999999998</c:v>
                </c:pt>
                <c:pt idx="6">
                  <c:v>2.6189</c:v>
                </c:pt>
                <c:pt idx="7">
                  <c:v>6.2098000000000004</c:v>
                </c:pt>
                <c:pt idx="8">
                  <c:v>22.539899999999999</c:v>
                </c:pt>
                <c:pt idx="9">
                  <c:v>11.006500000000001</c:v>
                </c:pt>
              </c:numCache>
              <c:extLst/>
            </c:numRef>
          </c:val>
          <c:extLst>
            <c:ext xmlns:c16="http://schemas.microsoft.com/office/drawing/2014/chart" uri="{C3380CC4-5D6E-409C-BE32-E72D297353CC}">
              <c16:uniqueId val="{00000000-E36C-4DCE-9290-1A0687787E44}"/>
            </c:ext>
          </c:extLst>
        </c:ser>
        <c:ser>
          <c:idx val="1"/>
          <c:order val="1"/>
          <c:tx>
            <c:strRef>
              <c:f>PPT模板1!$C$314</c:f>
              <c:strCache>
                <c:ptCount val="1"/>
                <c:pt idx="0">
                  <c:v>2024.1-4</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PPT模板1!$A$316:$A$325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PPT模板1!$C$316:$C$325</c:f>
              <c:numCache>
                <c:formatCode>0.00_);[Red]\(0.00\)</c:formatCode>
                <c:ptCount val="10"/>
                <c:pt idx="0">
                  <c:v>366.87209999999999</c:v>
                </c:pt>
                <c:pt idx="1">
                  <c:v>83.9101</c:v>
                </c:pt>
                <c:pt idx="2">
                  <c:v>39.859200000000001</c:v>
                </c:pt>
                <c:pt idx="3">
                  <c:v>14.6409</c:v>
                </c:pt>
                <c:pt idx="4">
                  <c:v>35.657499999999999</c:v>
                </c:pt>
                <c:pt idx="5">
                  <c:v>48.9236</c:v>
                </c:pt>
                <c:pt idx="6">
                  <c:v>2.1286</c:v>
                </c:pt>
                <c:pt idx="7">
                  <c:v>4.3038999999999996</c:v>
                </c:pt>
                <c:pt idx="8">
                  <c:v>21.3017</c:v>
                </c:pt>
                <c:pt idx="9">
                  <c:v>10.3314</c:v>
                </c:pt>
              </c:numCache>
              <c:extLst/>
            </c:numRef>
          </c:val>
          <c:extLst>
            <c:ext xmlns:c16="http://schemas.microsoft.com/office/drawing/2014/chart" uri="{C3380CC4-5D6E-409C-BE32-E72D297353CC}">
              <c16:uniqueId val="{00000001-E36C-4DCE-9290-1A0687787E44}"/>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6770132173629105"/>
          <c:y val="0.14042045381218518"/>
          <c:w val="0.31608851670604687"/>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2025.4</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4.4190895928755497E-2</c:v>
                </c:pt>
                <c:pt idx="1">
                  <c:v>0.11880913138892177</c:v>
                </c:pt>
                <c:pt idx="2">
                  <c:v>0.50321438002531438</c:v>
                </c:pt>
                <c:pt idx="3">
                  <c:v>0.22769739298299929</c:v>
                </c:pt>
                <c:pt idx="4">
                  <c:v>8.3828845646017544E-2</c:v>
                </c:pt>
                <c:pt idx="5">
                  <c:v>2.2259354027991514E-2</c:v>
                </c:pt>
              </c:numCache>
            </c:numRef>
          </c:val>
          <c:extLst>
            <c:ext xmlns:c16="http://schemas.microsoft.com/office/drawing/2014/chart" uri="{C3380CC4-5D6E-409C-BE32-E72D297353CC}">
              <c16:uniqueId val="{00000000-7346-4EB5-BC81-E9C518FA4C5E}"/>
            </c:ext>
          </c:extLst>
        </c:ser>
        <c:ser>
          <c:idx val="1"/>
          <c:order val="1"/>
          <c:tx>
            <c:strRef>
              <c:f>PPT模板新!$A$188</c:f>
              <c:strCache>
                <c:ptCount val="1"/>
                <c:pt idx="0">
                  <c:v>2025.3</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346-4EB5-BC81-E9C518FA4C5E}"/>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346-4EB5-BC81-E9C518FA4C5E}"/>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346-4EB5-BC81-E9C518FA4C5E}"/>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346-4EB5-BC81-E9C518FA4C5E}"/>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4.6137944775598981E-2</c:v>
                </c:pt>
                <c:pt idx="1">
                  <c:v>0.12491490527504276</c:v>
                </c:pt>
                <c:pt idx="2">
                  <c:v>0.498057349693659</c:v>
                </c:pt>
                <c:pt idx="3">
                  <c:v>0.22523951051853819</c:v>
                </c:pt>
                <c:pt idx="4">
                  <c:v>8.4077739219951181E-2</c:v>
                </c:pt>
                <c:pt idx="5">
                  <c:v>2.1572550517209889E-2</c:v>
                </c:pt>
              </c:numCache>
            </c:numRef>
          </c:val>
          <c:extLst>
            <c:ext xmlns:c16="http://schemas.microsoft.com/office/drawing/2014/chart" uri="{C3380CC4-5D6E-409C-BE32-E72D297353CC}">
              <c16:uniqueId val="{00000005-7346-4EB5-BC81-E9C518FA4C5E}"/>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2025年4月交易使用年限分析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30C2-43B0-9585-6251D97A801A}"/>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30C2-43B0-9585-6251D97A801A}"/>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30C2-43B0-9585-6251D97A801A}"/>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30C2-43B0-9585-6251D97A801A}"/>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30C2-43B0-9585-6251D97A801A}"/>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30C2-43B0-9585-6251D97A801A}"/>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30C2-43B0-9585-6251D97A801A}"/>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30C2-43B0-9585-6251D97A801A}"/>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c:formatCode>
                <c:ptCount val="4"/>
                <c:pt idx="0">
                  <c:v>0.26962825462359929</c:v>
                </c:pt>
                <c:pt idx="1">
                  <c:v>0.4380933795418957</c:v>
                </c:pt>
                <c:pt idx="2">
                  <c:v>0.17649206005859144</c:v>
                </c:pt>
                <c:pt idx="3">
                  <c:v>0.11578630577591355</c:v>
                </c:pt>
              </c:numCache>
            </c:numRef>
          </c:val>
          <c:extLst>
            <c:ext xmlns:c16="http://schemas.microsoft.com/office/drawing/2014/chart" uri="{C3380CC4-5D6E-409C-BE32-E72D297353CC}">
              <c16:uniqueId val="{00000008-30C2-43B0-9585-6251D97A801A}"/>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2025年3月交易使用年限分析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4C23-49A0-BA2D-C218E45DC86C}"/>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4C23-49A0-BA2D-C218E45DC86C}"/>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4C23-49A0-BA2D-C218E45DC86C}"/>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4C23-49A0-BA2D-C218E45DC86C}"/>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4C23-49A0-BA2D-C218E45DC86C}"/>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4C23-49A0-BA2D-C218E45DC86C}"/>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4C23-49A0-BA2D-C218E45DC86C}"/>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4C23-49A0-BA2D-C218E45DC86C}"/>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c:formatCode>
                <c:ptCount val="4"/>
                <c:pt idx="0">
                  <c:v>0.27589350890759384</c:v>
                </c:pt>
                <c:pt idx="1">
                  <c:v>0.45701258967285541</c:v>
                </c:pt>
                <c:pt idx="2">
                  <c:v>0.16010931982259463</c:v>
                </c:pt>
                <c:pt idx="3">
                  <c:v>0.10698458159695609</c:v>
                </c:pt>
              </c:numCache>
            </c:numRef>
          </c:val>
          <c:extLst>
            <c:ext xmlns:c16="http://schemas.microsoft.com/office/drawing/2014/chart" uri="{C3380CC4-5D6E-409C-BE32-E72D297353CC}">
              <c16:uniqueId val="{00000008-4C23-49A0-BA2D-C218E45DC86C}"/>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2024年1-4月交易使用年限分析</a:t>
            </a:r>
          </a:p>
        </c:rich>
      </c:tx>
      <c:layout>
        <c:manualLayout>
          <c:xMode val="edge"/>
          <c:yMode val="edge"/>
          <c:x val="0.21943515546871073"/>
          <c:y val="1.3368133444437262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2024年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270C-4400-8ED0-809867F21897}"/>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270C-4400-8ED0-809867F21897}"/>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270C-4400-8ED0-809867F21897}"/>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270C-4400-8ED0-809867F21897}"/>
              </c:ext>
            </c:extLst>
          </c:dPt>
          <c:dLbls>
            <c:dLbl>
              <c:idx val="0"/>
              <c:layout>
                <c:manualLayout>
                  <c:x val="0.14433917114561676"/>
                  <c:y val="-0.15045608992628673"/>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270C-4400-8ED0-809867F21897}"/>
                </c:ext>
              </c:extLst>
            </c:dLbl>
            <c:dLbl>
              <c:idx val="1"/>
              <c:layout>
                <c:manualLayout>
                  <c:x val="0.28296087138636217"/>
                  <c:y val="5.7382345595486516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270C-4400-8ED0-809867F21897}"/>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270C-4400-8ED0-809867F21897}"/>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270C-4400-8ED0-809867F21897}"/>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c:formatCode>
                <c:ptCount val="4"/>
                <c:pt idx="0">
                  <c:v>0.27721016229541873</c:v>
                </c:pt>
                <c:pt idx="1">
                  <c:v>0.47222775186366611</c:v>
                </c:pt>
                <c:pt idx="2">
                  <c:v>0.17381328143786956</c:v>
                </c:pt>
                <c:pt idx="3">
                  <c:v>7.6748804403045573E-2</c:v>
                </c:pt>
              </c:numCache>
            </c:numRef>
          </c:val>
          <c:extLst>
            <c:ext xmlns:c16="http://schemas.microsoft.com/office/drawing/2014/chart" uri="{C3380CC4-5D6E-409C-BE32-E72D297353CC}">
              <c16:uniqueId val="{00000008-270C-4400-8ED0-809867F21897}"/>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2025年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270C-4400-8ED0-809867F21897}"/>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270C-4400-8ED0-809867F21897}"/>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270C-4400-8ED0-809867F21897}"/>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270C-4400-8ED0-809867F21897}"/>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270C-4400-8ED0-809867F21897}"/>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270C-4400-8ED0-809867F21897}"/>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270C-4400-8ED0-809867F21897}"/>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270C-4400-8ED0-809867F21897}"/>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c:formatCode>
                      <c:ptCount val="4"/>
                      <c:pt idx="0">
                        <c:v>0.2710698448552577</c:v>
                      </c:pt>
                      <c:pt idx="1">
                        <c:v>0.46855122946759398</c:v>
                      </c:pt>
                      <c:pt idx="2">
                        <c:v>0.16148510967128335</c:v>
                      </c:pt>
                      <c:pt idx="3">
                        <c:v>9.8893816005864985E-2</c:v>
                      </c:pt>
                    </c:numCache>
                  </c:numRef>
                </c:val>
                <c:extLst>
                  <c:ext xmlns:c16="http://schemas.microsoft.com/office/drawing/2014/chart" uri="{C3380CC4-5D6E-409C-BE32-E72D297353CC}">
                    <c16:uniqueId val="{00000011-270C-4400-8ED0-809867F21897}"/>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2025年1-4月交易使用年限分析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2025年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1CAF-40F4-A5B3-605A610F0F5C}"/>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1CAF-40F4-A5B3-605A610F0F5C}"/>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1CAF-40F4-A5B3-605A610F0F5C}"/>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1CAF-40F4-A5B3-605A610F0F5C}"/>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1CAF-40F4-A5B3-605A610F0F5C}"/>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1CAF-40F4-A5B3-605A610F0F5C}"/>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1CAF-40F4-A5B3-605A610F0F5C}"/>
                </c:ext>
              </c:extLst>
            </c:dLbl>
            <c:dLbl>
              <c:idx val="3"/>
              <c:layout>
                <c:manualLayout>
                  <c:x val="-6.7205234892348129E-2"/>
                  <c:y val="-0.15899040340806653"/>
                </c:manualLayout>
              </c:layout>
              <c:showLegendKey val="0"/>
              <c:showVal val="1"/>
              <c:showCatName val="1"/>
              <c:showSerName val="0"/>
              <c:showPercent val="0"/>
              <c:showBubbleSize val="0"/>
              <c:extLst>
                <c:ext xmlns:c15="http://schemas.microsoft.com/office/drawing/2012/chart" uri="{CE6537A1-D6FC-4f65-9D91-7224C49458BB}">
                  <c15:layout>
                    <c:manualLayout>
                      <c:w val="0.34836807563860878"/>
                      <c:h val="0.11901986216128137"/>
                    </c:manualLayout>
                  </c15:layout>
                </c:ext>
                <c:ext xmlns:c16="http://schemas.microsoft.com/office/drawing/2014/chart" uri="{C3380CC4-5D6E-409C-BE32-E72D297353CC}">
                  <c16:uniqueId val="{00000007-1CAF-40F4-A5B3-605A610F0F5C}"/>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c:formatCode>
                <c:ptCount val="4"/>
                <c:pt idx="0">
                  <c:v>0.2710698448552577</c:v>
                </c:pt>
                <c:pt idx="1">
                  <c:v>0.46855122946759398</c:v>
                </c:pt>
                <c:pt idx="2">
                  <c:v>0.16148510967128335</c:v>
                </c:pt>
                <c:pt idx="3">
                  <c:v>9.8893816005864985E-2</c:v>
                </c:pt>
              </c:numCache>
            </c:numRef>
          </c:val>
          <c:extLst>
            <c:ext xmlns:c16="http://schemas.microsoft.com/office/drawing/2014/chart" uri="{C3380CC4-5D6E-409C-BE32-E72D297353CC}">
              <c16:uniqueId val="{00000008-1CAF-40F4-A5B3-605A610F0F5C}"/>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2024年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1CAF-40F4-A5B3-605A610F0F5C}"/>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1CAF-40F4-A5B3-605A610F0F5C}"/>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1CAF-40F4-A5B3-605A610F0F5C}"/>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1CAF-40F4-A5B3-605A610F0F5C}"/>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c:formatCode>
                      <c:ptCount val="4"/>
                      <c:pt idx="0">
                        <c:v>0.27721016229541873</c:v>
                      </c:pt>
                      <c:pt idx="1">
                        <c:v>0.47222775186366611</c:v>
                      </c:pt>
                      <c:pt idx="2">
                        <c:v>0.17381328143786956</c:v>
                      </c:pt>
                      <c:pt idx="3">
                        <c:v>7.6748804403045573E-2</c:v>
                      </c:pt>
                    </c:numCache>
                  </c:numRef>
                </c:val>
                <c:extLst>
                  <c:ext xmlns:c16="http://schemas.microsoft.com/office/drawing/2014/chart" uri="{C3380CC4-5D6E-409C-BE32-E72D297353CC}">
                    <c16:uniqueId val="{00000011-1CAF-40F4-A5B3-605A610F0F5C}"/>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2025年4月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9DD8-4829-8560-C650A73794A5}"/>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9DD8-4829-8560-C650A73794A5}"/>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9DD8-4829-8560-C650A73794A5}"/>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9DD8-4829-8560-C650A73794A5}"/>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9DD8-4829-8560-C650A73794A5}"/>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9DD8-4829-8560-C650A73794A5}"/>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9DD8-4829-8560-C650A73794A5}"/>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9DD8-4829-8560-C650A73794A5}"/>
                </c:ext>
              </c:extLst>
            </c:dLbl>
            <c:dLbl>
              <c:idx val="1"/>
              <c:layout>
                <c:manualLayout>
                  <c:x val="0.29167514004178136"/>
                  <c:y val="0.1254640483965576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9DD8-4829-8560-C650A73794A5}"/>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9DD8-4829-8560-C650A73794A5}"/>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9DD8-4829-8560-C650A73794A5}"/>
                </c:ext>
              </c:extLst>
            </c:dLbl>
            <c:dLbl>
              <c:idx val="4"/>
              <c:layout>
                <c:manualLayout>
                  <c:x val="-0.25382518769939733"/>
                  <c:y val="-0.1566286999991245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9DD8-4829-8560-C650A73794A5}"/>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9DD8-4829-8560-C650A73794A5}"/>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9DD8-4829-8560-C650A73794A5}"/>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0.32820742465630737</c:v>
                </c:pt>
                <c:pt idx="1">
                  <c:v>0.2697057901571806</c:v>
                </c:pt>
                <c:pt idx="2">
                  <c:v>0.13698446106309614</c:v>
                </c:pt>
                <c:pt idx="3">
                  <c:v>0.10858000089561597</c:v>
                </c:pt>
                <c:pt idx="4">
                  <c:v>4.219694594957682E-2</c:v>
                </c:pt>
                <c:pt idx="5">
                  <c:v>8.5352200976221398E-2</c:v>
                </c:pt>
                <c:pt idx="6">
                  <c:v>2.8973176302001701E-2</c:v>
                </c:pt>
              </c:numCache>
              <c:extLst xmlns:c15="http://schemas.microsoft.com/office/drawing/2012/chart"/>
            </c:numRef>
          </c:val>
          <c:extLst xmlns:c15="http://schemas.microsoft.com/office/drawing/2012/chart">
            <c:ext xmlns:c16="http://schemas.microsoft.com/office/drawing/2014/chart" uri="{C3380CC4-5D6E-409C-BE32-E72D297353CC}">
              <c16:uniqueId val="{0000000E-9DD8-4829-8560-C650A73794A5}"/>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2025年3月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9DD8-4829-8560-C650A73794A5}"/>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9DD8-4829-8560-C650A73794A5}"/>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9DD8-4829-8560-C650A73794A5}"/>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9DD8-4829-8560-C650A73794A5}"/>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9DD8-4829-8560-C650A73794A5}"/>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9DD8-4829-8560-C650A73794A5}"/>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9DD8-4829-8560-C650A73794A5}"/>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9DD8-4829-8560-C650A73794A5}"/>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9DD8-4829-8560-C650A73794A5}"/>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9DD8-4829-8560-C650A73794A5}"/>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9DD8-4829-8560-C650A73794A5}"/>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9DD8-4829-8560-C650A73794A5}"/>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9DD8-4829-8560-C650A73794A5}"/>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9DD8-4829-8560-C650A73794A5}"/>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0.32449987430971705</c:v>
                      </c:pt>
                      <c:pt idx="1">
                        <c:v>0.26701886976053973</c:v>
                      </c:pt>
                      <c:pt idx="2">
                        <c:v>0.13733082493370852</c:v>
                      </c:pt>
                      <c:pt idx="3">
                        <c:v>0.1087991307097852</c:v>
                      </c:pt>
                      <c:pt idx="4">
                        <c:v>5.2100649534945954E-2</c:v>
                      </c:pt>
                      <c:pt idx="5">
                        <c:v>7.8499663474403777E-2</c:v>
                      </c:pt>
                      <c:pt idx="6">
                        <c:v>3.1750987276899748E-2</c:v>
                      </c:pt>
                    </c:numCache>
                  </c:numRef>
                </c:val>
                <c:extLst>
                  <c:ext xmlns:c16="http://schemas.microsoft.com/office/drawing/2014/chart" uri="{C3380CC4-5D6E-409C-BE32-E72D297353CC}">
                    <c16:uniqueId val="{0000001D-9DD8-4829-8560-C650A73794A5}"/>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6.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2025/6/5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3010061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2962062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3332973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63889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95121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24963668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2025/6/5</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2025/6/5</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2025/6/5</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2025/6/5</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2025/6/5</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2025/6/5</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2025/6/5</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2025/6/5</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2025/6/5</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2025/6/5</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2025/6/5</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2025/6/5</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2025/6/5</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2025/6/5</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2025/6/5</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2025/6/5</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9" y="2545759"/>
            <a:ext cx="7369326" cy="646331"/>
          </a:xfrm>
          <a:prstGeom prst="rect">
            <a:avLst/>
          </a:prstGeom>
          <a:noFill/>
          <a:effectLst/>
        </p:spPr>
        <p:txBody>
          <a:bodyPr wrap="none">
            <a:spAutoFit/>
          </a:bodyPr>
          <a:lstStyle/>
          <a:p>
            <a:pPr algn="ctr">
              <a:defRPr/>
            </a:pP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2025</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4</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184446" y="4596930"/>
            <a:ext cx="8229600" cy="1750864"/>
          </a:xfrm>
          <a:prstGeom prst="rect">
            <a:avLst/>
          </a:prstGeom>
          <a:noFill/>
        </p:spPr>
        <p:txBody>
          <a:bodyPr wrap="square" rtlCol="0">
            <a:spAutoFit/>
          </a:bodyPr>
          <a:lstStyle/>
          <a:p>
            <a:pPr algn="l">
              <a:lnSpc>
                <a:spcPct val="200000"/>
              </a:lnSpc>
            </a:pPr>
            <a:r>
              <a:rPr lang="en-US" altLang="zh-CN" sz="1400" dirty="0">
                <a:latin typeface="微软雅黑" panose="020B0503020204020204" pitchFamily="34" charset="-122"/>
                <a:ea typeface="微软雅黑" panose="020B0503020204020204" pitchFamily="34" charset="-122"/>
                <a:cs typeface="+mn-cs"/>
              </a:rPr>
              <a:t>1-4</a:t>
            </a:r>
            <a:r>
              <a:rPr lang="zh-CN" altLang="en-US" sz="1400" dirty="0">
                <a:latin typeface="微软雅黑" panose="020B0503020204020204" pitchFamily="34" charset="-122"/>
                <a:ea typeface="微软雅黑" panose="020B0503020204020204" pitchFamily="34" charset="-122"/>
                <a:cs typeface="+mn-cs"/>
              </a:rPr>
              <a:t>月，二手车使用年限在</a:t>
            </a:r>
            <a:r>
              <a:rPr lang="en-US" altLang="zh-CN" sz="1400" dirty="0">
                <a:latin typeface="微软雅黑" panose="020B0503020204020204" pitchFamily="34" charset="-122"/>
                <a:ea typeface="微软雅黑" panose="020B0503020204020204" pitchFamily="34" charset="-122"/>
                <a:cs typeface="+mn-cs"/>
              </a:rPr>
              <a:t>3-6</a:t>
            </a:r>
            <a:r>
              <a:rPr lang="zh-CN" altLang="en-US" sz="1400" dirty="0">
                <a:latin typeface="微软雅黑" panose="020B0503020204020204" pitchFamily="34" charset="-122"/>
                <a:ea typeface="微软雅黑" panose="020B0503020204020204" pitchFamily="34" charset="-122"/>
                <a:cs typeface="+mn-cs"/>
              </a:rPr>
              <a:t>年的交易量最多</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占比为</a:t>
            </a:r>
            <a:r>
              <a:rPr lang="en-US" altLang="zh-CN" sz="1400" dirty="0">
                <a:latin typeface="微软雅黑" panose="020B0503020204020204" pitchFamily="34" charset="-122"/>
                <a:ea typeface="微软雅黑" panose="020B0503020204020204" pitchFamily="34" charset="-122"/>
                <a:cs typeface="+mn-cs"/>
              </a:rPr>
              <a:t>46.9%</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下降</a:t>
            </a:r>
            <a:r>
              <a:rPr lang="en-US" altLang="zh-CN" sz="1400" dirty="0">
                <a:latin typeface="微软雅黑" panose="020B0503020204020204" pitchFamily="34" charset="-122"/>
                <a:ea typeface="微软雅黑" panose="020B0503020204020204" pitchFamily="34" charset="-122"/>
              </a:rPr>
              <a:t>0.4</a:t>
            </a:r>
            <a:r>
              <a:rPr lang="zh-CN" altLang="en-US" sz="1400" dirty="0">
                <a:latin typeface="微软雅黑" panose="020B0503020204020204" pitchFamily="34" charset="-122"/>
                <a:ea typeface="微软雅黑" panose="020B0503020204020204" pitchFamily="34" charset="-122"/>
                <a:cs typeface="+mn-cs"/>
              </a:rPr>
              <a:t>个百分点；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使用年限在</a:t>
            </a:r>
            <a:r>
              <a:rPr lang="en-US" altLang="zh-CN" sz="1400" dirty="0">
                <a:latin typeface="微软雅黑" panose="020B0503020204020204" pitchFamily="34" charset="-122"/>
                <a:ea typeface="微软雅黑" panose="020B0503020204020204" pitchFamily="34" charset="-122"/>
                <a:cs typeface="+mn-cs"/>
              </a:rPr>
              <a:t>3</a:t>
            </a:r>
            <a:r>
              <a:rPr lang="zh-CN" altLang="en-US" sz="1400" dirty="0">
                <a:latin typeface="微软雅黑" panose="020B0503020204020204" pitchFamily="34" charset="-122"/>
                <a:ea typeface="微软雅黑" panose="020B0503020204020204" pitchFamily="34" charset="-122"/>
                <a:cs typeface="+mn-cs"/>
              </a:rPr>
              <a:t>年内车型占比为</a:t>
            </a:r>
            <a:r>
              <a:rPr lang="en-US" altLang="zh-CN" sz="1400" dirty="0">
                <a:latin typeface="微软雅黑" panose="020B0503020204020204" pitchFamily="34" charset="-122"/>
                <a:ea typeface="微软雅黑" panose="020B0503020204020204" pitchFamily="34" charset="-122"/>
              </a:rPr>
              <a:t>27.1</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，较去年同期下降了</a:t>
            </a:r>
            <a:r>
              <a:rPr lang="en-US" altLang="zh-CN" sz="1400" dirty="0">
                <a:latin typeface="微软雅黑" panose="020B0503020204020204" pitchFamily="34" charset="-122"/>
                <a:ea typeface="微软雅黑" panose="020B0503020204020204" pitchFamily="34" charset="-122"/>
              </a:rPr>
              <a:t>0.6</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latin typeface="微软雅黑" panose="020B0503020204020204" pitchFamily="34" charset="-122"/>
                <a:ea typeface="微软雅黑" panose="020B0503020204020204" pitchFamily="34" charset="-122"/>
                <a:cs typeface="+mn-cs"/>
              </a:rPr>
              <a:t>车龄在</a:t>
            </a:r>
            <a:r>
              <a:rPr lang="en-US" altLang="zh-CN" sz="1400" dirty="0">
                <a:latin typeface="微软雅黑" panose="020B0503020204020204" pitchFamily="34" charset="-122"/>
                <a:ea typeface="微软雅黑" panose="020B0503020204020204" pitchFamily="34" charset="-122"/>
                <a:cs typeface="+mn-cs"/>
              </a:rPr>
              <a:t>7-10</a:t>
            </a:r>
            <a:r>
              <a:rPr lang="zh-CN" altLang="en-US" sz="1400" dirty="0">
                <a:latin typeface="微软雅黑" panose="020B0503020204020204" pitchFamily="34" charset="-122"/>
                <a:ea typeface="微软雅黑" panose="020B0503020204020204" pitchFamily="34" charset="-122"/>
                <a:cs typeface="+mn-cs"/>
              </a:rPr>
              <a:t>年的车型占比为</a:t>
            </a:r>
            <a:r>
              <a:rPr lang="en-US" altLang="zh-CN" sz="1400" dirty="0">
                <a:latin typeface="微软雅黑" panose="020B0503020204020204" pitchFamily="34" charset="-122"/>
                <a:ea typeface="微软雅黑" panose="020B0503020204020204" pitchFamily="34" charset="-122"/>
                <a:cs typeface="+mn-cs"/>
              </a:rPr>
              <a:t>16.1%</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下降了</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车龄</a:t>
            </a:r>
            <a:r>
              <a:rPr lang="en-US" altLang="zh-CN" sz="1400" dirty="0">
                <a:latin typeface="微软雅黑" panose="020B0503020204020204" pitchFamily="34" charset="-122"/>
                <a:ea typeface="微软雅黑" panose="020B0503020204020204" pitchFamily="34" charset="-122"/>
                <a:cs typeface="+mn-cs"/>
              </a:rPr>
              <a:t>10</a:t>
            </a:r>
            <a:r>
              <a:rPr lang="zh-CN" altLang="en-US" sz="1400" dirty="0">
                <a:latin typeface="微软雅黑" panose="020B0503020204020204" pitchFamily="34" charset="-122"/>
                <a:ea typeface="微软雅黑" panose="020B0503020204020204" pitchFamily="34" charset="-122"/>
                <a:cs typeface="+mn-cs"/>
              </a:rPr>
              <a:t>年以上的车型占比为</a:t>
            </a:r>
            <a:r>
              <a:rPr lang="en-US" altLang="zh-CN" sz="1400" dirty="0">
                <a:latin typeface="微软雅黑" panose="020B0503020204020204" pitchFamily="34" charset="-122"/>
                <a:ea typeface="微软雅黑" panose="020B0503020204020204" pitchFamily="34" charset="-122"/>
              </a:rPr>
              <a:t>9.9</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增加</a:t>
            </a:r>
            <a:r>
              <a:rPr lang="zh-CN" altLang="en-US" sz="1400" dirty="0">
                <a:latin typeface="微软雅黑" panose="020B0503020204020204" pitchFamily="34" charset="-122"/>
                <a:ea typeface="微软雅黑" panose="020B0503020204020204" pitchFamily="34" charset="-122"/>
                <a:cs typeface="+mn-cs"/>
              </a:rPr>
              <a:t>了</a:t>
            </a:r>
            <a:r>
              <a:rPr lang="en-US" altLang="zh-CN" sz="1400" dirty="0">
                <a:latin typeface="微软雅黑" panose="020B0503020204020204" pitchFamily="34" charset="-122"/>
                <a:ea typeface="微软雅黑" panose="020B0503020204020204" pitchFamily="34" charset="-122"/>
                <a:cs typeface="+mn-cs"/>
              </a:rPr>
              <a:t>2.2</a:t>
            </a:r>
            <a:r>
              <a:rPr lang="zh-CN" altLang="en-US" sz="1400" dirty="0">
                <a:latin typeface="微软雅黑" panose="020B0503020204020204" pitchFamily="34" charset="-122"/>
                <a:ea typeface="微软雅黑" panose="020B0503020204020204" pitchFamily="34" charset="-122"/>
                <a:cs typeface="+mn-cs"/>
              </a:rPr>
              <a:t>个百分点。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169664"/>
          </a:xfrm>
        </p:spPr>
        <p:txBody>
          <a:bodyPr/>
          <a:lstStyle/>
          <a:p>
            <a:r>
              <a:rPr lang="en-US" altLang="zh-CN" sz="2000" b="1" kern="0" dirty="0">
                <a:solidFill>
                  <a:schemeClr val="tx1"/>
                </a:solidFill>
              </a:rPr>
              <a:t>2025</a:t>
            </a:r>
            <a:r>
              <a:rPr lang="zh-CN" altLang="en-US" sz="2000" b="1" kern="0" dirty="0">
                <a:solidFill>
                  <a:schemeClr val="tx1"/>
                </a:solidFill>
              </a:rPr>
              <a:t>年</a:t>
            </a:r>
            <a:r>
              <a:rPr lang="en-US" altLang="zh-CN" sz="2000" b="1" kern="0" dirty="0">
                <a:solidFill>
                  <a:schemeClr val="tx1"/>
                </a:solidFill>
              </a:rPr>
              <a:t>1-4</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0950" y="562804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0950" y="5206841"/>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03F345D1-DF6B-82BB-2CE2-5AC17869B836}"/>
              </a:ext>
            </a:extLst>
          </p:cNvPr>
          <p:cNvSpPr/>
          <p:nvPr/>
        </p:nvSpPr>
        <p:spPr>
          <a:xfrm flipH="1" flipV="1">
            <a:off x="7980951" y="5987920"/>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下 11">
            <a:extLst>
              <a:ext uri="{FF2B5EF4-FFF2-40B4-BE49-F238E27FC236}">
                <a16:creationId xmlns:a16="http://schemas.microsoft.com/office/drawing/2014/main" id="{7A4ED3BD-C411-69F5-1512-A33FFC4DC69C}"/>
              </a:ext>
            </a:extLst>
          </p:cNvPr>
          <p:cNvSpPr/>
          <p:nvPr/>
        </p:nvSpPr>
        <p:spPr>
          <a:xfrm rot="10800000" flipH="1" flipV="1">
            <a:off x="7980949" y="4846967"/>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00000000-0008-0000-0100-000082000000}"/>
              </a:ext>
            </a:extLst>
          </p:cNvPr>
          <p:cNvGrpSpPr/>
          <p:nvPr/>
        </p:nvGrpSpPr>
        <p:grpSpPr>
          <a:xfrm>
            <a:off x="392675" y="1203584"/>
            <a:ext cx="8099493" cy="3151789"/>
            <a:chOff x="0" y="0"/>
            <a:chExt cx="8313978" cy="2967965"/>
          </a:xfrm>
        </p:grpSpPr>
        <p:graphicFrame>
          <p:nvGraphicFramePr>
            <p:cNvPr id="4" name="图表 3">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54425" y="0"/>
            <a:ext cx="4059553"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10534"/>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646487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771265"/>
            <a:ext cx="8896782" cy="1513941"/>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cs typeface="+mn-cs"/>
              </a:rPr>
              <a:t>4</a:t>
            </a:r>
            <a:r>
              <a:rPr lang="zh-CN" altLang="en-US" sz="1200" dirty="0">
                <a:latin typeface="微软雅黑" panose="020B0503020204020204" pitchFamily="34" charset="-122"/>
                <a:ea typeface="微软雅黑" panose="020B0503020204020204" pitchFamily="34" charset="-122"/>
                <a:cs typeface="+mn-cs"/>
              </a:rPr>
              <a:t>月，二手车交易价格区间在</a:t>
            </a:r>
            <a:r>
              <a:rPr lang="en-US" altLang="zh-CN" sz="1200" dirty="0">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cs typeface="+mn-cs"/>
              </a:rPr>
              <a:t>万元以下的车辆市场占比最大，占</a:t>
            </a:r>
            <a:r>
              <a:rPr lang="en-US" altLang="zh-CN" sz="1200" dirty="0">
                <a:latin typeface="微软雅黑" panose="020B0503020204020204" pitchFamily="34" charset="-122"/>
                <a:ea typeface="微软雅黑" panose="020B0503020204020204" pitchFamily="34" charset="-122"/>
                <a:cs typeface="+mn-cs"/>
              </a:rPr>
              <a:t>32.8%</a:t>
            </a:r>
            <a:r>
              <a:rPr lang="zh-CN" altLang="en-US" sz="1200" dirty="0">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cs typeface="+mn-cs"/>
              </a:rPr>
              <a:t>0.4</a:t>
            </a:r>
            <a:r>
              <a:rPr lang="zh-CN" altLang="en-US" sz="1200" dirty="0">
                <a:latin typeface="微软雅黑" panose="020B0503020204020204" pitchFamily="34" charset="-122"/>
                <a:ea typeface="微软雅黑" panose="020B0503020204020204" pitchFamily="34" charset="-122"/>
                <a:cs typeface="+mn-cs"/>
              </a:rPr>
              <a:t>个百分点。其次是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万的车辆占</a:t>
            </a:r>
            <a:r>
              <a:rPr lang="en-US" altLang="zh-CN" sz="1200" dirty="0">
                <a:latin typeface="微软雅黑" panose="020B0503020204020204" pitchFamily="34" charset="-122"/>
                <a:ea typeface="微软雅黑" panose="020B0503020204020204" pitchFamily="34" charset="-122"/>
              </a:rPr>
              <a:t>27%</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 5-8</a:t>
            </a:r>
            <a:r>
              <a:rPr lang="zh-CN" altLang="en-US" sz="1200" dirty="0">
                <a:latin typeface="微软雅黑" panose="020B0503020204020204" pitchFamily="34" charset="-122"/>
                <a:ea typeface="微软雅黑" panose="020B0503020204020204" pitchFamily="34" charset="-122"/>
              </a:rPr>
              <a:t>万与</a:t>
            </a: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万两个区间较上月基本持平；</a:t>
            </a:r>
            <a:r>
              <a:rPr lang="en-US" altLang="zh-CN" sz="1200" dirty="0">
                <a:latin typeface="微软雅黑" panose="020B0503020204020204" pitchFamily="34" charset="-122"/>
                <a:ea typeface="微软雅黑" panose="020B0503020204020204" pitchFamily="34" charset="-122"/>
              </a:rPr>
              <a:t> 12-15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4.2% </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8.5%</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0.7</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 30</a:t>
            </a:r>
            <a:r>
              <a:rPr lang="zh-CN" altLang="en-US" sz="1200" dirty="0">
                <a:latin typeface="微软雅黑" panose="020B0503020204020204" pitchFamily="34" charset="-122"/>
                <a:ea typeface="微软雅黑" panose="020B0503020204020204" pitchFamily="34" charset="-122"/>
              </a:rPr>
              <a:t>万以上的占</a:t>
            </a:r>
            <a:r>
              <a:rPr lang="en-US" altLang="zh-CN" sz="1200" dirty="0">
                <a:latin typeface="微软雅黑" panose="020B0503020204020204" pitchFamily="34" charset="-122"/>
                <a:ea typeface="微软雅黑" panose="020B0503020204020204" pitchFamily="34" charset="-122"/>
              </a:rPr>
              <a:t>2.9%</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个百分点。</a:t>
            </a:r>
            <a:endParaRPr lang="en-US" altLang="zh-CN" sz="1200" dirty="0">
              <a:latin typeface="微软雅黑" panose="020B0503020204020204" pitchFamily="34" charset="-122"/>
              <a:ea typeface="微软雅黑" panose="020B0503020204020204" pitchFamily="34" charset="-122"/>
            </a:endParaRPr>
          </a:p>
          <a:p>
            <a:pPr algn="l">
              <a:lnSpc>
                <a:spcPct val="200000"/>
              </a:lnSpc>
            </a:pPr>
            <a:r>
              <a:rPr lang="zh-CN" altLang="en-US" sz="1200" dirty="0">
                <a:latin typeface="微软雅黑" panose="020B0503020204020204" pitchFamily="34" charset="-122"/>
                <a:ea typeface="微软雅黑" panose="020B0503020204020204" pitchFamily="34" charset="-122"/>
              </a:rPr>
              <a:t>从价格分布上看，</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月份较低价格区间的份额有所增加，</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中高价格区间的占比呈现出一定下降趋势</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月二手车交易价格区间分析</a:t>
            </a:r>
          </a:p>
        </p:txBody>
      </p:sp>
      <p:grpSp>
        <p:nvGrpSpPr>
          <p:cNvPr id="2" name="组合 1">
            <a:extLst>
              <a:ext uri="{FF2B5EF4-FFF2-40B4-BE49-F238E27FC236}">
                <a16:creationId xmlns:a16="http://schemas.microsoft.com/office/drawing/2014/main" id="{00000000-0008-0000-0100-000015000000}"/>
              </a:ext>
            </a:extLst>
          </p:cNvPr>
          <p:cNvGrpSpPr/>
          <p:nvPr/>
        </p:nvGrpSpPr>
        <p:grpSpPr>
          <a:xfrm>
            <a:off x="250507" y="1164160"/>
            <a:ext cx="8642985" cy="3489774"/>
            <a:chOff x="0" y="0"/>
            <a:chExt cx="8511447" cy="2820307"/>
          </a:xfrm>
        </p:grpSpPr>
        <p:grpSp>
          <p:nvGrpSpPr>
            <p:cNvPr id="3" name="组合 2">
              <a:extLst>
                <a:ext uri="{FF2B5EF4-FFF2-40B4-BE49-F238E27FC236}">
                  <a16:creationId xmlns:a16="http://schemas.microsoft.com/office/drawing/2014/main" id="{00000000-0008-0000-0100-000017000000}"/>
                </a:ext>
              </a:extLst>
            </p:cNvPr>
            <p:cNvGrpSpPr/>
            <p:nvPr/>
          </p:nvGrpSpPr>
          <p:grpSpPr>
            <a:xfrm>
              <a:off x="0" y="512536"/>
              <a:ext cx="8511447" cy="2307771"/>
              <a:chOff x="0" y="512536"/>
              <a:chExt cx="8504615" cy="3208021"/>
            </a:xfrm>
          </p:grpSpPr>
          <p:graphicFrame>
            <p:nvGraphicFramePr>
              <p:cNvPr id="8" name="图表 7">
                <a:extLst>
                  <a:ext uri="{FF2B5EF4-FFF2-40B4-BE49-F238E27FC236}">
                    <a16:creationId xmlns:a16="http://schemas.microsoft.com/office/drawing/2014/main" id="{00000000-0008-0000-0100-00001B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图表 8">
                <a:extLst>
                  <a:ext uri="{FF2B5EF4-FFF2-40B4-BE49-F238E27FC236}">
                    <a16:creationId xmlns:a16="http://schemas.microsoft.com/office/drawing/2014/main" id="{00000000-0008-0000-0100-00001C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5" name="组合 4">
              <a:extLst>
                <a:ext uri="{FF2B5EF4-FFF2-40B4-BE49-F238E27FC236}">
                  <a16:creationId xmlns:a16="http://schemas.microsoft.com/office/drawing/2014/main" id="{00000000-0008-0000-0100-000018000000}"/>
                </a:ext>
              </a:extLst>
            </p:cNvPr>
            <p:cNvGrpSpPr/>
            <p:nvPr/>
          </p:nvGrpSpPr>
          <p:grpSpPr>
            <a:xfrm>
              <a:off x="715292" y="0"/>
              <a:ext cx="7080861" cy="359213"/>
              <a:chOff x="715292" y="0"/>
              <a:chExt cx="6592402" cy="359213"/>
            </a:xfrm>
          </p:grpSpPr>
          <p:sp>
            <p:nvSpPr>
              <p:cNvPr id="6" name="文本框 4">
                <a:extLst>
                  <a:ext uri="{FF2B5EF4-FFF2-40B4-BE49-F238E27FC236}">
                    <a16:creationId xmlns:a16="http://schemas.microsoft.com/office/drawing/2014/main" id="{00000000-0008-0000-0100-000019000000}"/>
                  </a:ext>
                </a:extLst>
              </p:cNvPr>
              <p:cNvSpPr txBox="1"/>
              <p:nvPr/>
            </p:nvSpPr>
            <p:spPr>
              <a:xfrm>
                <a:off x="715292"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2025年4月价格区间分布</a:t>
                </a:r>
              </a:p>
            </p:txBody>
          </p:sp>
          <p:sp>
            <p:nvSpPr>
              <p:cNvPr id="7" name="文本框 17">
                <a:extLst>
                  <a:ext uri="{FF2B5EF4-FFF2-40B4-BE49-F238E27FC236}">
                    <a16:creationId xmlns:a16="http://schemas.microsoft.com/office/drawing/2014/main" id="{00000000-0008-0000-0100-00001A000000}"/>
                  </a:ext>
                </a:extLst>
              </p:cNvPr>
              <p:cNvSpPr txBox="1"/>
              <p:nvPr/>
            </p:nvSpPr>
            <p:spPr>
              <a:xfrm>
                <a:off x="4721729"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2025年3月价格区间分布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2025</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4</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月六大区域情况分析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570415" y="4457185"/>
            <a:ext cx="8123758" cy="2275688"/>
          </a:xfrm>
          <a:prstGeom prst="rect">
            <a:avLst/>
          </a:prstGeom>
          <a:noFill/>
        </p:spPr>
        <p:txBody>
          <a:bodyPr wrap="square" rtlCol="0">
            <a:spAutoFit/>
          </a:bodyPr>
          <a:lstStyle/>
          <a:p>
            <a:pPr indent="266700">
              <a:lnSpc>
                <a:spcPct val="15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月，全国二手车交易量呈小幅下滑态势。从六大区的市场表现来看，仅有西南与西北地区二手车交易量实现增长；而华东、中南、华北及东北地区，交易量环比均出现不同程度回落。</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华东地区二手车交易量为</a:t>
            </a:r>
            <a:r>
              <a:rPr lang="en-US" altLang="zh-CN" sz="1200" dirty="0">
                <a:latin typeface="微软雅黑" panose="020B0503020204020204" pitchFamily="34" charset="-122"/>
                <a:ea typeface="微软雅黑" panose="020B0503020204020204" pitchFamily="34" charset="-122"/>
              </a:rPr>
              <a:t>48.38</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5.31%</a:t>
            </a:r>
            <a:r>
              <a:rPr lang="zh-CN" altLang="en-US" sz="1200" dirty="0">
                <a:latin typeface="微软雅黑" panose="020B0503020204020204" pitchFamily="34" charset="-122"/>
                <a:ea typeface="微软雅黑" panose="020B0503020204020204" pitchFamily="34" charset="-122"/>
              </a:rPr>
              <a:t>，交易量较上月减少了</a:t>
            </a:r>
            <a:r>
              <a:rPr lang="en-US" altLang="zh-CN" sz="1200" dirty="0">
                <a:latin typeface="微软雅黑" panose="020B0503020204020204" pitchFamily="34" charset="-122"/>
                <a:ea typeface="微软雅黑" panose="020B0503020204020204" pitchFamily="34" charset="-122"/>
              </a:rPr>
              <a:t>2.71</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中南地区二手车交易量为</a:t>
            </a:r>
            <a:r>
              <a:rPr lang="en-US" altLang="zh-CN" sz="1200" dirty="0">
                <a:latin typeface="微软雅黑" panose="020B0503020204020204" pitchFamily="34" charset="-122"/>
                <a:ea typeface="微软雅黑" panose="020B0503020204020204" pitchFamily="34" charset="-122"/>
              </a:rPr>
              <a:t>46.60</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2.4%</a:t>
            </a:r>
            <a:r>
              <a:rPr lang="zh-CN" altLang="en-US" sz="1200" dirty="0">
                <a:latin typeface="微软雅黑" panose="020B0503020204020204" pitchFamily="34" charset="-122"/>
                <a:ea typeface="微软雅黑" panose="020B0503020204020204" pitchFamily="34" charset="-122"/>
              </a:rPr>
              <a:t>，交易量较上月减少了</a:t>
            </a:r>
            <a:r>
              <a:rPr lang="en-US" altLang="zh-CN" sz="1200" dirty="0">
                <a:latin typeface="微软雅黑" panose="020B0503020204020204" pitchFamily="34" charset="-122"/>
                <a:ea typeface="微软雅黑" panose="020B0503020204020204" pitchFamily="34" charset="-122"/>
              </a:rPr>
              <a:t>1.14</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华北地区二手车交易量为</a:t>
            </a:r>
            <a:r>
              <a:rPr lang="en-US" altLang="zh-CN" sz="1200" dirty="0">
                <a:latin typeface="微软雅黑" panose="020B0503020204020204" pitchFamily="34" charset="-122"/>
                <a:ea typeface="微软雅黑" panose="020B0503020204020204" pitchFamily="34" charset="-122"/>
              </a:rPr>
              <a:t>24.46</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6.30%</a:t>
            </a:r>
            <a:r>
              <a:rPr lang="zh-CN" altLang="en-US" sz="1200" dirty="0">
                <a:latin typeface="微软雅黑" panose="020B0503020204020204" pitchFamily="34" charset="-122"/>
                <a:ea typeface="微软雅黑" panose="020B0503020204020204" pitchFamily="34" charset="-122"/>
              </a:rPr>
              <a:t>，交易量较上月减少</a:t>
            </a:r>
            <a:r>
              <a:rPr lang="en-US" altLang="zh-CN" sz="1200" dirty="0">
                <a:latin typeface="微软雅黑" panose="020B0503020204020204" pitchFamily="34" charset="-122"/>
                <a:ea typeface="微软雅黑" panose="020B0503020204020204" pitchFamily="34" charset="-122"/>
              </a:rPr>
              <a:t>1.65</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西南地区二手车交易量为</a:t>
            </a:r>
            <a:r>
              <a:rPr lang="en-US" altLang="zh-CN" sz="1200" dirty="0">
                <a:latin typeface="微软雅黑" panose="020B0503020204020204" pitchFamily="34" charset="-122"/>
                <a:ea typeface="微软雅黑" panose="020B0503020204020204" pitchFamily="34" charset="-122"/>
              </a:rPr>
              <a:t>27.29</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3.27%</a:t>
            </a:r>
            <a:r>
              <a:rPr lang="zh-CN" altLang="en-US" sz="1200" dirty="0">
                <a:latin typeface="微软雅黑" panose="020B0503020204020204" pitchFamily="34" charset="-122"/>
                <a:ea typeface="微软雅黑" panose="020B0503020204020204" pitchFamily="34" charset="-122"/>
              </a:rPr>
              <a:t>，交易量较上月增长</a:t>
            </a:r>
            <a:r>
              <a:rPr lang="en-US" altLang="zh-CN" sz="1200" dirty="0">
                <a:latin typeface="微软雅黑" panose="020B0503020204020204" pitchFamily="34" charset="-122"/>
                <a:ea typeface="微软雅黑" panose="020B0503020204020204" pitchFamily="34" charset="-122"/>
              </a:rPr>
              <a:t>0.86</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东北地区二手车交易量为</a:t>
            </a:r>
            <a:r>
              <a:rPr lang="en-US" altLang="zh-CN" sz="1200" dirty="0">
                <a:latin typeface="微软雅黑" panose="020B0503020204020204" pitchFamily="34" charset="-122"/>
                <a:ea typeface="微软雅黑" panose="020B0503020204020204" pitchFamily="34" charset="-122"/>
              </a:rPr>
              <a:t>12.93</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6.11%</a:t>
            </a:r>
            <a:r>
              <a:rPr lang="zh-CN" altLang="en-US" sz="1200" dirty="0">
                <a:latin typeface="微软雅黑" panose="020B0503020204020204" pitchFamily="34" charset="-122"/>
                <a:ea typeface="微软雅黑" panose="020B0503020204020204" pitchFamily="34" charset="-122"/>
              </a:rPr>
              <a:t>，交易量较上月减少</a:t>
            </a:r>
            <a:r>
              <a:rPr lang="en-US" altLang="zh-CN" sz="1200" dirty="0">
                <a:latin typeface="微软雅黑" panose="020B0503020204020204" pitchFamily="34" charset="-122"/>
                <a:ea typeface="微软雅黑" panose="020B0503020204020204" pitchFamily="34" charset="-122"/>
              </a:rPr>
              <a:t>0.84</a:t>
            </a:r>
            <a:r>
              <a:rPr lang="zh-CN" altLang="en-US" sz="1200" dirty="0">
                <a:latin typeface="微软雅黑" panose="020B0503020204020204" pitchFamily="34" charset="-122"/>
                <a:ea typeface="微软雅黑" panose="020B0503020204020204" pitchFamily="34" charset="-122"/>
              </a:rPr>
              <a:t>万辆。</a:t>
            </a:r>
          </a:p>
          <a:p>
            <a:pPr indent="266700">
              <a:lnSpc>
                <a:spcPct val="150000"/>
              </a:lnSpc>
            </a:pPr>
            <a:r>
              <a:rPr lang="zh-CN" altLang="en-US" sz="1200" dirty="0">
                <a:latin typeface="微软雅黑" panose="020B0503020204020204" pitchFamily="34" charset="-122"/>
                <a:ea typeface="微软雅黑" panose="020B0503020204020204" pitchFamily="34" charset="-122"/>
              </a:rPr>
              <a:t>西北地区二手车交易量为</a:t>
            </a:r>
            <a:r>
              <a:rPr lang="en-US" altLang="zh-CN" sz="1200" dirty="0">
                <a:latin typeface="微软雅黑" panose="020B0503020204020204" pitchFamily="34" charset="-122"/>
                <a:ea typeface="微软雅黑" panose="020B0503020204020204" pitchFamily="34" charset="-122"/>
              </a:rPr>
              <a:t>10.46</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1.17%</a:t>
            </a:r>
            <a:r>
              <a:rPr lang="zh-CN" altLang="en-US" sz="1200" dirty="0">
                <a:latin typeface="微软雅黑" panose="020B0503020204020204" pitchFamily="34" charset="-122"/>
                <a:ea typeface="微软雅黑" panose="020B0503020204020204" pitchFamily="34" charset="-122"/>
              </a:rPr>
              <a:t>，交易量较上月增长</a:t>
            </a:r>
            <a:r>
              <a:rPr lang="en-US" altLang="zh-CN" sz="1200" dirty="0">
                <a:latin typeface="微软雅黑" panose="020B0503020204020204" pitchFamily="34" charset="-122"/>
                <a:ea typeface="微软雅黑" panose="020B0503020204020204" pitchFamily="34" charset="-122"/>
              </a:rPr>
              <a:t>0.12</a:t>
            </a:r>
            <a:r>
              <a:rPr lang="zh-CN" altLang="en-US" sz="1200" dirty="0">
                <a:latin typeface="微软雅黑" panose="020B0503020204020204" pitchFamily="34" charset="-122"/>
                <a:ea typeface="微软雅黑" panose="020B0503020204020204" pitchFamily="34" charset="-122"/>
              </a:rPr>
              <a:t>万辆。</a:t>
            </a:r>
          </a:p>
        </p:txBody>
      </p:sp>
      <p:grpSp>
        <p:nvGrpSpPr>
          <p:cNvPr id="6" name="组合 5">
            <a:extLst>
              <a:ext uri="{FF2B5EF4-FFF2-40B4-BE49-F238E27FC236}">
                <a16:creationId xmlns:a16="http://schemas.microsoft.com/office/drawing/2014/main" id="{B241F195-2E87-4B82-A74C-26031BEBE82D}"/>
              </a:ext>
            </a:extLst>
          </p:cNvPr>
          <p:cNvGrpSpPr/>
          <p:nvPr/>
        </p:nvGrpSpPr>
        <p:grpSpPr>
          <a:xfrm>
            <a:off x="683320" y="1371203"/>
            <a:ext cx="3683860" cy="2859098"/>
            <a:chOff x="0" y="8357"/>
            <a:chExt cx="3726374" cy="2831255"/>
          </a:xfrm>
        </p:grpSpPr>
        <p:grpSp>
          <p:nvGrpSpPr>
            <p:cNvPr id="7" name="组合 6">
              <a:extLst>
                <a:ext uri="{FF2B5EF4-FFF2-40B4-BE49-F238E27FC236}">
                  <a16:creationId xmlns:a16="http://schemas.microsoft.com/office/drawing/2014/main" id="{6433C416-7318-495D-B19D-68BA068B51F2}"/>
                </a:ext>
              </a:extLst>
            </p:cNvPr>
            <p:cNvGrpSpPr/>
            <p:nvPr/>
          </p:nvGrpSpPr>
          <p:grpSpPr>
            <a:xfrm>
              <a:off x="0" y="8357"/>
              <a:ext cx="3726374" cy="2831255"/>
              <a:chOff x="0" y="8357"/>
              <a:chExt cx="7358653" cy="5741611"/>
            </a:xfrm>
          </p:grpSpPr>
          <p:sp>
            <p:nvSpPr>
              <p:cNvPr id="23" name="江西">
                <a:extLst>
                  <a:ext uri="{FF2B5EF4-FFF2-40B4-BE49-F238E27FC236}">
                    <a16:creationId xmlns:a16="http://schemas.microsoft.com/office/drawing/2014/main" id="{CCC5472E-9E8F-433B-910B-A754F6405E67}"/>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4" name="黑龙江">
                <a:extLst>
                  <a:ext uri="{FF2B5EF4-FFF2-40B4-BE49-F238E27FC236}">
                    <a16:creationId xmlns:a16="http://schemas.microsoft.com/office/drawing/2014/main" id="{18DF3068-A621-43C0-AA1B-453D0827B84A}"/>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5" name="湖北">
                <a:extLst>
                  <a:ext uri="{FF2B5EF4-FFF2-40B4-BE49-F238E27FC236}">
                    <a16:creationId xmlns:a16="http://schemas.microsoft.com/office/drawing/2014/main" id="{717304A6-CA42-48F9-9C1A-55DDFF265A62}"/>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6" name="山东">
                <a:extLst>
                  <a:ext uri="{FF2B5EF4-FFF2-40B4-BE49-F238E27FC236}">
                    <a16:creationId xmlns:a16="http://schemas.microsoft.com/office/drawing/2014/main" id="{9D75EB38-ACBB-48FF-BF5A-729F5B062FDA}"/>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7" name="安徽">
                <a:extLst>
                  <a:ext uri="{FF2B5EF4-FFF2-40B4-BE49-F238E27FC236}">
                    <a16:creationId xmlns:a16="http://schemas.microsoft.com/office/drawing/2014/main" id="{7701B117-A838-49AA-A528-FC00AA5BA7C4}"/>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8" name="山西">
                <a:extLst>
                  <a:ext uri="{FF2B5EF4-FFF2-40B4-BE49-F238E27FC236}">
                    <a16:creationId xmlns:a16="http://schemas.microsoft.com/office/drawing/2014/main" id="{4A3FB448-8DC3-4962-BBBD-90FACB733F5C}"/>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9" name="吉林">
                <a:extLst>
                  <a:ext uri="{FF2B5EF4-FFF2-40B4-BE49-F238E27FC236}">
                    <a16:creationId xmlns:a16="http://schemas.microsoft.com/office/drawing/2014/main" id="{B6EC4CC6-5A99-43F9-8937-B94802BD59B1}"/>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0" name="湖南">
                <a:extLst>
                  <a:ext uri="{FF2B5EF4-FFF2-40B4-BE49-F238E27FC236}">
                    <a16:creationId xmlns:a16="http://schemas.microsoft.com/office/drawing/2014/main" id="{DA567309-F1A9-4CB2-90FD-FA1EA7A72F4C}"/>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1" name="江苏">
                <a:extLst>
                  <a:ext uri="{FF2B5EF4-FFF2-40B4-BE49-F238E27FC236}">
                    <a16:creationId xmlns:a16="http://schemas.microsoft.com/office/drawing/2014/main" id="{46E36D8A-7C1D-4753-A793-420836C2673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2" name="福建">
                <a:extLst>
                  <a:ext uri="{FF2B5EF4-FFF2-40B4-BE49-F238E27FC236}">
                    <a16:creationId xmlns:a16="http://schemas.microsoft.com/office/drawing/2014/main" id="{F00B3DE0-583E-4034-99F6-332DED564188}"/>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3" name="河南">
                <a:extLst>
                  <a:ext uri="{FF2B5EF4-FFF2-40B4-BE49-F238E27FC236}">
                    <a16:creationId xmlns:a16="http://schemas.microsoft.com/office/drawing/2014/main" id="{0C8EE38F-C72F-46C8-B8C2-5EE086BCD9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4" name="辽宁">
                <a:extLst>
                  <a:ext uri="{FF2B5EF4-FFF2-40B4-BE49-F238E27FC236}">
                    <a16:creationId xmlns:a16="http://schemas.microsoft.com/office/drawing/2014/main" id="{4FA8ACF2-4793-4554-9FBE-F0D90C2026C7}"/>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5" name="浙江">
                <a:extLst>
                  <a:ext uri="{FF2B5EF4-FFF2-40B4-BE49-F238E27FC236}">
                    <a16:creationId xmlns:a16="http://schemas.microsoft.com/office/drawing/2014/main" id="{C4C074C2-7959-483D-AA06-B2CCF22FCA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6" name="广东">
                <a:extLst>
                  <a:ext uri="{FF2B5EF4-FFF2-40B4-BE49-F238E27FC236}">
                    <a16:creationId xmlns:a16="http://schemas.microsoft.com/office/drawing/2014/main" id="{863FA5FD-79F8-4CFC-A298-6BDB70147E17}"/>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7" name="天津">
                <a:extLst>
                  <a:ext uri="{FF2B5EF4-FFF2-40B4-BE49-F238E27FC236}">
                    <a16:creationId xmlns:a16="http://schemas.microsoft.com/office/drawing/2014/main" id="{06082E23-EDDF-4887-878A-68D09EAA1891}"/>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8" name="北京">
                <a:extLst>
                  <a:ext uri="{FF2B5EF4-FFF2-40B4-BE49-F238E27FC236}">
                    <a16:creationId xmlns:a16="http://schemas.microsoft.com/office/drawing/2014/main" id="{EF087BC2-BEEF-4EF8-A4D6-06A5FC518E84}"/>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9" name="河北">
                <a:extLst>
                  <a:ext uri="{FF2B5EF4-FFF2-40B4-BE49-F238E27FC236}">
                    <a16:creationId xmlns:a16="http://schemas.microsoft.com/office/drawing/2014/main" id="{585BB9F0-09CE-47E5-9C3F-470DAE9A2DE9}"/>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0" name="内蒙古">
                <a:extLst>
                  <a:ext uri="{FF2B5EF4-FFF2-40B4-BE49-F238E27FC236}">
                    <a16:creationId xmlns:a16="http://schemas.microsoft.com/office/drawing/2014/main" id="{3FBBAF3A-BA93-4754-979D-AD95840B8F08}"/>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1" name="陕西">
                <a:extLst>
                  <a:ext uri="{FF2B5EF4-FFF2-40B4-BE49-F238E27FC236}">
                    <a16:creationId xmlns:a16="http://schemas.microsoft.com/office/drawing/2014/main" id="{C573C854-7422-44CF-9586-39A4DDB87DDE}"/>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2" name="重庆">
                <a:extLst>
                  <a:ext uri="{FF2B5EF4-FFF2-40B4-BE49-F238E27FC236}">
                    <a16:creationId xmlns:a16="http://schemas.microsoft.com/office/drawing/2014/main" id="{93A0F82E-CE78-4713-8AB0-C78EA9106432}"/>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3" name="广西">
                <a:extLst>
                  <a:ext uri="{FF2B5EF4-FFF2-40B4-BE49-F238E27FC236}">
                    <a16:creationId xmlns:a16="http://schemas.microsoft.com/office/drawing/2014/main" id="{DAE85C95-1CD6-49DD-838D-67E8ED0422DC}"/>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4" name="云南">
                <a:extLst>
                  <a:ext uri="{FF2B5EF4-FFF2-40B4-BE49-F238E27FC236}">
                    <a16:creationId xmlns:a16="http://schemas.microsoft.com/office/drawing/2014/main" id="{B6BA4A39-FC24-4AC5-9DCC-16C5C6DE11DD}"/>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5" name="青海">
                <a:extLst>
                  <a:ext uri="{FF2B5EF4-FFF2-40B4-BE49-F238E27FC236}">
                    <a16:creationId xmlns:a16="http://schemas.microsoft.com/office/drawing/2014/main" id="{7BBE96BA-3EF5-47B1-98EC-37085B64D8F1}"/>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6" name="西藏">
                <a:extLst>
                  <a:ext uri="{FF2B5EF4-FFF2-40B4-BE49-F238E27FC236}">
                    <a16:creationId xmlns:a16="http://schemas.microsoft.com/office/drawing/2014/main" id="{5C2ECC60-4196-4E5A-BCA6-EA2FD8790AC6}"/>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7" name="新疆">
                <a:extLst>
                  <a:ext uri="{FF2B5EF4-FFF2-40B4-BE49-F238E27FC236}">
                    <a16:creationId xmlns:a16="http://schemas.microsoft.com/office/drawing/2014/main" id="{9ACA5D2B-4C75-41F4-AADB-CB2AC92B9440}"/>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8" name="宁夏">
                <a:extLst>
                  <a:ext uri="{FF2B5EF4-FFF2-40B4-BE49-F238E27FC236}">
                    <a16:creationId xmlns:a16="http://schemas.microsoft.com/office/drawing/2014/main" id="{129C6D6B-A5F1-474E-B870-72913E900E94}"/>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9" name="甘肃">
                <a:extLst>
                  <a:ext uri="{FF2B5EF4-FFF2-40B4-BE49-F238E27FC236}">
                    <a16:creationId xmlns:a16="http://schemas.microsoft.com/office/drawing/2014/main" id="{A78B3F6F-F6B9-4E28-945F-B5FE47BAF257}"/>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0" name="四川">
                <a:extLst>
                  <a:ext uri="{FF2B5EF4-FFF2-40B4-BE49-F238E27FC236}">
                    <a16:creationId xmlns:a16="http://schemas.microsoft.com/office/drawing/2014/main" id="{142859D0-95F2-4756-B96F-2D0A21A9168A}"/>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1" name="贵州">
                <a:extLst>
                  <a:ext uri="{FF2B5EF4-FFF2-40B4-BE49-F238E27FC236}">
                    <a16:creationId xmlns:a16="http://schemas.microsoft.com/office/drawing/2014/main" id="{D89E0D67-D219-4C97-9F7E-32C709D53C31}"/>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2" name="组合 51">
                <a:extLst>
                  <a:ext uri="{FF2B5EF4-FFF2-40B4-BE49-F238E27FC236}">
                    <a16:creationId xmlns:a16="http://schemas.microsoft.com/office/drawing/2014/main" id="{728E0B83-047F-46C1-B5DE-CC9F166961E2}"/>
                  </a:ext>
                </a:extLst>
              </p:cNvPr>
              <p:cNvGrpSpPr/>
              <p:nvPr/>
            </p:nvGrpSpPr>
            <p:grpSpPr>
              <a:xfrm>
                <a:off x="4893792" y="5020547"/>
                <a:ext cx="78932" cy="65777"/>
                <a:chOff x="4893792" y="5020547"/>
                <a:chExt cx="78932" cy="65777"/>
              </a:xfrm>
              <a:solidFill>
                <a:srgbClr val="0070BC"/>
              </a:solidFill>
            </p:grpSpPr>
            <p:sp>
              <p:nvSpPr>
                <p:cNvPr id="103" name="Freeform 75">
                  <a:extLst>
                    <a:ext uri="{FF2B5EF4-FFF2-40B4-BE49-F238E27FC236}">
                      <a16:creationId xmlns:a16="http://schemas.microsoft.com/office/drawing/2014/main" id="{0D043E2B-96E7-4C5C-88C5-20C98857857B}"/>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4" name="Freeform 105">
                  <a:extLst>
                    <a:ext uri="{FF2B5EF4-FFF2-40B4-BE49-F238E27FC236}">
                      <a16:creationId xmlns:a16="http://schemas.microsoft.com/office/drawing/2014/main" id="{6C8B7FD8-6EAE-4C8D-881F-85C28BED5390}"/>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53" name="台湾">
                <a:extLst>
                  <a:ext uri="{FF2B5EF4-FFF2-40B4-BE49-F238E27FC236}">
                    <a16:creationId xmlns:a16="http://schemas.microsoft.com/office/drawing/2014/main" id="{58D553A5-BB62-404F-AF0C-7F2942B94235}"/>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4" name="海南">
                <a:extLst>
                  <a:ext uri="{FF2B5EF4-FFF2-40B4-BE49-F238E27FC236}">
                    <a16:creationId xmlns:a16="http://schemas.microsoft.com/office/drawing/2014/main" id="{16F59C84-6E61-4269-B87C-AF8E2CB09235}"/>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5" name="组合 54">
                <a:extLst>
                  <a:ext uri="{FF2B5EF4-FFF2-40B4-BE49-F238E27FC236}">
                    <a16:creationId xmlns:a16="http://schemas.microsoft.com/office/drawing/2014/main" id="{607A8ECA-9A72-4260-BFD9-6C2C928699E0}"/>
                  </a:ext>
                </a:extLst>
              </p:cNvPr>
              <p:cNvGrpSpPr/>
              <p:nvPr/>
            </p:nvGrpSpPr>
            <p:grpSpPr>
              <a:xfrm>
                <a:off x="5775201" y="3468215"/>
                <a:ext cx="131554" cy="184175"/>
                <a:chOff x="5775201" y="3468215"/>
                <a:chExt cx="131554" cy="184175"/>
              </a:xfrm>
              <a:solidFill>
                <a:srgbClr val="0070BC"/>
              </a:solidFill>
            </p:grpSpPr>
            <p:grpSp>
              <p:nvGrpSpPr>
                <p:cNvPr id="98" name="组合 97">
                  <a:extLst>
                    <a:ext uri="{FF2B5EF4-FFF2-40B4-BE49-F238E27FC236}">
                      <a16:creationId xmlns:a16="http://schemas.microsoft.com/office/drawing/2014/main" id="{CB2E1698-5E25-4FA5-8D0E-01805BA47074}"/>
                    </a:ext>
                  </a:extLst>
                </p:cNvPr>
                <p:cNvGrpSpPr/>
                <p:nvPr/>
              </p:nvGrpSpPr>
              <p:grpSpPr>
                <a:xfrm>
                  <a:off x="5775201" y="3468215"/>
                  <a:ext cx="131554" cy="184175"/>
                  <a:chOff x="5775201" y="3468215"/>
                  <a:chExt cx="131554" cy="184175"/>
                </a:xfrm>
                <a:grpFill/>
              </p:grpSpPr>
              <p:sp>
                <p:nvSpPr>
                  <p:cNvPr id="100" name="上海">
                    <a:extLst>
                      <a:ext uri="{FF2B5EF4-FFF2-40B4-BE49-F238E27FC236}">
                        <a16:creationId xmlns:a16="http://schemas.microsoft.com/office/drawing/2014/main" id="{CA8D60B3-A491-4C1B-9A8F-CD0B34866288}"/>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1" name="Freeform 108">
                    <a:extLst>
                      <a:ext uri="{FF2B5EF4-FFF2-40B4-BE49-F238E27FC236}">
                        <a16:creationId xmlns:a16="http://schemas.microsoft.com/office/drawing/2014/main" id="{E9923319-A898-4863-A11B-8F95157B6FEA}"/>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2" name="Freeform 109">
                    <a:extLst>
                      <a:ext uri="{FF2B5EF4-FFF2-40B4-BE49-F238E27FC236}">
                        <a16:creationId xmlns:a16="http://schemas.microsoft.com/office/drawing/2014/main" id="{CCF36F1B-F054-4A7C-B207-09E0E52DCD4E}"/>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99" name="Freeform 110">
                  <a:extLst>
                    <a:ext uri="{FF2B5EF4-FFF2-40B4-BE49-F238E27FC236}">
                      <a16:creationId xmlns:a16="http://schemas.microsoft.com/office/drawing/2014/main" id="{9A0BD350-C53F-4187-9466-C90CC131CC95}"/>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56" name="组合 55">
                <a:extLst>
                  <a:ext uri="{FF2B5EF4-FFF2-40B4-BE49-F238E27FC236}">
                    <a16:creationId xmlns:a16="http://schemas.microsoft.com/office/drawing/2014/main" id="{A6DEB3FB-F1DB-4E46-90D9-40B131B46AAC}"/>
                  </a:ext>
                </a:extLst>
              </p:cNvPr>
              <p:cNvGrpSpPr/>
              <p:nvPr/>
            </p:nvGrpSpPr>
            <p:grpSpPr>
              <a:xfrm>
                <a:off x="1091453" y="807169"/>
                <a:ext cx="5674650" cy="4942799"/>
                <a:chOff x="1091453" y="807169"/>
                <a:chExt cx="5674650" cy="4942799"/>
              </a:xfrm>
            </p:grpSpPr>
            <p:sp>
              <p:nvSpPr>
                <p:cNvPr id="64" name="TextBox 92">
                  <a:extLst>
                    <a:ext uri="{FF2B5EF4-FFF2-40B4-BE49-F238E27FC236}">
                      <a16:creationId xmlns:a16="http://schemas.microsoft.com/office/drawing/2014/main" id="{2856025B-F948-4153-ADC6-45DEF43D0464}"/>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65" name="TextBox 93">
                  <a:extLst>
                    <a:ext uri="{FF2B5EF4-FFF2-40B4-BE49-F238E27FC236}">
                      <a16:creationId xmlns:a16="http://schemas.microsoft.com/office/drawing/2014/main" id="{F4A65DF2-45E9-4CD2-8733-A3A658DA2136}"/>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66" name="TextBox 94">
                  <a:extLst>
                    <a:ext uri="{FF2B5EF4-FFF2-40B4-BE49-F238E27FC236}">
                      <a16:creationId xmlns:a16="http://schemas.microsoft.com/office/drawing/2014/main" id="{9ACCCE06-C486-44BC-AADA-D1C5A9AEE710}"/>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67" name="TextBox 95">
                  <a:extLst>
                    <a:ext uri="{FF2B5EF4-FFF2-40B4-BE49-F238E27FC236}">
                      <a16:creationId xmlns:a16="http://schemas.microsoft.com/office/drawing/2014/main" id="{D1712B09-98F3-4575-AE1C-CD8C0CBE44AE}"/>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68" name="TextBox 96">
                  <a:extLst>
                    <a:ext uri="{FF2B5EF4-FFF2-40B4-BE49-F238E27FC236}">
                      <a16:creationId xmlns:a16="http://schemas.microsoft.com/office/drawing/2014/main" id="{7CC47BC6-2010-4DAF-84FA-B8E185BFA7BE}"/>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69" name="TextBox 98">
                  <a:extLst>
                    <a:ext uri="{FF2B5EF4-FFF2-40B4-BE49-F238E27FC236}">
                      <a16:creationId xmlns:a16="http://schemas.microsoft.com/office/drawing/2014/main" id="{9519BECE-5E79-400E-B585-1721B7646113}"/>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70" name="TextBox 99">
                  <a:extLst>
                    <a:ext uri="{FF2B5EF4-FFF2-40B4-BE49-F238E27FC236}">
                      <a16:creationId xmlns:a16="http://schemas.microsoft.com/office/drawing/2014/main" id="{C86BF6E0-D013-4B2B-A576-5250254E9E17}"/>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71" name="TextBox 100">
                  <a:extLst>
                    <a:ext uri="{FF2B5EF4-FFF2-40B4-BE49-F238E27FC236}">
                      <a16:creationId xmlns:a16="http://schemas.microsoft.com/office/drawing/2014/main" id="{EE60F655-01A0-4410-8B36-E54387EA2CA9}"/>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72" name="TextBox 101">
                  <a:extLst>
                    <a:ext uri="{FF2B5EF4-FFF2-40B4-BE49-F238E27FC236}">
                      <a16:creationId xmlns:a16="http://schemas.microsoft.com/office/drawing/2014/main" id="{95E98045-FA82-4FE0-8F71-6CB5E4700C79}"/>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73" name="TextBox 102">
                  <a:extLst>
                    <a:ext uri="{FF2B5EF4-FFF2-40B4-BE49-F238E27FC236}">
                      <a16:creationId xmlns:a16="http://schemas.microsoft.com/office/drawing/2014/main" id="{BA2E5FF9-BD2C-4201-B446-8B5DEE5FB7D3}"/>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74" name="TextBox 103">
                  <a:extLst>
                    <a:ext uri="{FF2B5EF4-FFF2-40B4-BE49-F238E27FC236}">
                      <a16:creationId xmlns:a16="http://schemas.microsoft.com/office/drawing/2014/main" id="{298E9918-99F9-46EA-BB73-9065EE3435F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75" name="TextBox 104">
                  <a:extLst>
                    <a:ext uri="{FF2B5EF4-FFF2-40B4-BE49-F238E27FC236}">
                      <a16:creationId xmlns:a16="http://schemas.microsoft.com/office/drawing/2014/main" id="{CFB25BED-5B3B-429A-A84D-72BD71089B98}"/>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76" name="TextBox 105">
                  <a:extLst>
                    <a:ext uri="{FF2B5EF4-FFF2-40B4-BE49-F238E27FC236}">
                      <a16:creationId xmlns:a16="http://schemas.microsoft.com/office/drawing/2014/main" id="{15409948-4A46-497B-8BE2-95B852F22157}"/>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77" name="TextBox 106">
                  <a:extLst>
                    <a:ext uri="{FF2B5EF4-FFF2-40B4-BE49-F238E27FC236}">
                      <a16:creationId xmlns:a16="http://schemas.microsoft.com/office/drawing/2014/main" id="{73FF01C4-2F8C-4FC0-81B4-5188A584E61D}"/>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78" name="TextBox 107">
                  <a:extLst>
                    <a:ext uri="{FF2B5EF4-FFF2-40B4-BE49-F238E27FC236}">
                      <a16:creationId xmlns:a16="http://schemas.microsoft.com/office/drawing/2014/main" id="{D435D064-19B7-4AA3-A512-161320B12B7F}"/>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79" name="TextBox 108">
                  <a:extLst>
                    <a:ext uri="{FF2B5EF4-FFF2-40B4-BE49-F238E27FC236}">
                      <a16:creationId xmlns:a16="http://schemas.microsoft.com/office/drawing/2014/main" id="{E2DCBBE7-1A8A-40C3-88CD-332DDF116F7B}"/>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80" name="TextBox 109">
                  <a:extLst>
                    <a:ext uri="{FF2B5EF4-FFF2-40B4-BE49-F238E27FC236}">
                      <a16:creationId xmlns:a16="http://schemas.microsoft.com/office/drawing/2014/main" id="{C233574D-667B-4C6C-84F6-F2FBA9EADACE}"/>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81" name="TextBox 110">
                  <a:extLst>
                    <a:ext uri="{FF2B5EF4-FFF2-40B4-BE49-F238E27FC236}">
                      <a16:creationId xmlns:a16="http://schemas.microsoft.com/office/drawing/2014/main" id="{7E38E99D-4B0F-4398-BF7E-089A67B3032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82" name="TextBox 111">
                  <a:extLst>
                    <a:ext uri="{FF2B5EF4-FFF2-40B4-BE49-F238E27FC236}">
                      <a16:creationId xmlns:a16="http://schemas.microsoft.com/office/drawing/2014/main" id="{C8AC592A-C019-4835-9B63-02346D3B3823}"/>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83" name="TextBox 112">
                  <a:extLst>
                    <a:ext uri="{FF2B5EF4-FFF2-40B4-BE49-F238E27FC236}">
                      <a16:creationId xmlns:a16="http://schemas.microsoft.com/office/drawing/2014/main" id="{C1B8E77F-43CF-4F76-AB1C-49280913CFEA}"/>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84" name="TextBox 113">
                  <a:extLst>
                    <a:ext uri="{FF2B5EF4-FFF2-40B4-BE49-F238E27FC236}">
                      <a16:creationId xmlns:a16="http://schemas.microsoft.com/office/drawing/2014/main" id="{F5385FA3-AEBF-40DF-8CEC-22A1B8CE7738}"/>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85" name="TextBox 114">
                  <a:extLst>
                    <a:ext uri="{FF2B5EF4-FFF2-40B4-BE49-F238E27FC236}">
                      <a16:creationId xmlns:a16="http://schemas.microsoft.com/office/drawing/2014/main" id="{0292EC15-750F-4CA1-AB0B-1DB81F688B71}"/>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86" name="TextBox 115">
                  <a:extLst>
                    <a:ext uri="{FF2B5EF4-FFF2-40B4-BE49-F238E27FC236}">
                      <a16:creationId xmlns:a16="http://schemas.microsoft.com/office/drawing/2014/main" id="{3B25DB86-852D-4CDD-81C0-8350D6107240}"/>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87" name="TextBox 116">
                  <a:extLst>
                    <a:ext uri="{FF2B5EF4-FFF2-40B4-BE49-F238E27FC236}">
                      <a16:creationId xmlns:a16="http://schemas.microsoft.com/office/drawing/2014/main" id="{407F1CF3-7D00-45A9-B703-4B4C12FB7DE2}"/>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88" name="TextBox 117">
                  <a:extLst>
                    <a:ext uri="{FF2B5EF4-FFF2-40B4-BE49-F238E27FC236}">
                      <a16:creationId xmlns:a16="http://schemas.microsoft.com/office/drawing/2014/main" id="{A7032DA3-7B93-47B4-96F3-3BB08B094F02}"/>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89" name="TextBox 118">
                  <a:extLst>
                    <a:ext uri="{FF2B5EF4-FFF2-40B4-BE49-F238E27FC236}">
                      <a16:creationId xmlns:a16="http://schemas.microsoft.com/office/drawing/2014/main" id="{BC8EB489-CA83-418F-A7AE-9DA9EE35A197}"/>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90" name="TextBox 119">
                  <a:extLst>
                    <a:ext uri="{FF2B5EF4-FFF2-40B4-BE49-F238E27FC236}">
                      <a16:creationId xmlns:a16="http://schemas.microsoft.com/office/drawing/2014/main" id="{3FFECF97-A755-4268-B5B7-E09D6CE51369}"/>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91" name="TextBox 120">
                  <a:extLst>
                    <a:ext uri="{FF2B5EF4-FFF2-40B4-BE49-F238E27FC236}">
                      <a16:creationId xmlns:a16="http://schemas.microsoft.com/office/drawing/2014/main" id="{28CCA528-1E88-404D-9857-FC859CF80848}"/>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92" name="TextBox 121">
                  <a:extLst>
                    <a:ext uri="{FF2B5EF4-FFF2-40B4-BE49-F238E27FC236}">
                      <a16:creationId xmlns:a16="http://schemas.microsoft.com/office/drawing/2014/main" id="{6D47C479-A78B-467D-83F3-71287C38B285}"/>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93" name="TextBox 122">
                  <a:extLst>
                    <a:ext uri="{FF2B5EF4-FFF2-40B4-BE49-F238E27FC236}">
                      <a16:creationId xmlns:a16="http://schemas.microsoft.com/office/drawing/2014/main" id="{F1EE4565-0220-4BED-8878-637FB54F53F4}"/>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94" name="TextBox 123">
                  <a:extLst>
                    <a:ext uri="{FF2B5EF4-FFF2-40B4-BE49-F238E27FC236}">
                      <a16:creationId xmlns:a16="http://schemas.microsoft.com/office/drawing/2014/main" id="{7FE49E03-E5BA-4FF9-B271-00AB4F5A1ECC}"/>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95" name="TextBox 124">
                  <a:extLst>
                    <a:ext uri="{FF2B5EF4-FFF2-40B4-BE49-F238E27FC236}">
                      <a16:creationId xmlns:a16="http://schemas.microsoft.com/office/drawing/2014/main" id="{AC7E6E6D-CD3E-44A3-974D-30622A6AABB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96" name="TextBox 125">
                  <a:extLst>
                    <a:ext uri="{FF2B5EF4-FFF2-40B4-BE49-F238E27FC236}">
                      <a16:creationId xmlns:a16="http://schemas.microsoft.com/office/drawing/2014/main" id="{37FFCD33-A10E-474B-9B73-BCD10393971C}"/>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97" name="TextBox 97">
                  <a:extLst>
                    <a:ext uri="{FF2B5EF4-FFF2-40B4-BE49-F238E27FC236}">
                      <a16:creationId xmlns:a16="http://schemas.microsoft.com/office/drawing/2014/main" id="{E71C6F97-3C5A-4016-BF21-0E7B72DE0B3E}"/>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57" name="TextBox 128">
                <a:extLst>
                  <a:ext uri="{FF2B5EF4-FFF2-40B4-BE49-F238E27FC236}">
                    <a16:creationId xmlns:a16="http://schemas.microsoft.com/office/drawing/2014/main" id="{694DDF8C-B4C1-4FF5-9654-382443B39111}"/>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58" name="任意多边形 52">
                <a:extLst>
                  <a:ext uri="{FF2B5EF4-FFF2-40B4-BE49-F238E27FC236}">
                    <a16:creationId xmlns:a16="http://schemas.microsoft.com/office/drawing/2014/main" id="{2867D766-BAF4-48F5-9F14-F59BF2F95245}"/>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9" name="南海诸岛">
                <a:extLst>
                  <a:ext uri="{FF2B5EF4-FFF2-40B4-BE49-F238E27FC236}">
                    <a16:creationId xmlns:a16="http://schemas.microsoft.com/office/drawing/2014/main" id="{20CB9498-CA6C-438D-BB9A-EDC259B2FFD5}"/>
                  </a:ext>
                </a:extLst>
              </p:cNvPr>
              <p:cNvGrpSpPr/>
              <p:nvPr/>
            </p:nvGrpSpPr>
            <p:grpSpPr>
              <a:xfrm>
                <a:off x="6452200" y="4518540"/>
                <a:ext cx="906453" cy="1148563"/>
                <a:chOff x="6452200" y="4518540"/>
                <a:chExt cx="906453" cy="1148563"/>
              </a:xfrm>
            </p:grpSpPr>
            <p:pic>
              <p:nvPicPr>
                <p:cNvPr id="60" name="图片 59">
                  <a:extLst>
                    <a:ext uri="{FF2B5EF4-FFF2-40B4-BE49-F238E27FC236}">
                      <a16:creationId xmlns:a16="http://schemas.microsoft.com/office/drawing/2014/main" id="{4150D78E-AD3A-4BFE-9738-4C102B1178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61" name="矩形 60">
                  <a:extLst>
                    <a:ext uri="{FF2B5EF4-FFF2-40B4-BE49-F238E27FC236}">
                      <a16:creationId xmlns:a16="http://schemas.microsoft.com/office/drawing/2014/main" id="{5FFA25C6-8AD6-4B8C-B959-8EC7472F007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2" name="矩形 61">
                  <a:extLst>
                    <a:ext uri="{FF2B5EF4-FFF2-40B4-BE49-F238E27FC236}">
                      <a16:creationId xmlns:a16="http://schemas.microsoft.com/office/drawing/2014/main" id="{29ECC1CA-58A5-4865-8BA2-E4C764B03ACC}"/>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3" name="TextBox 56">
                  <a:extLst>
                    <a:ext uri="{FF2B5EF4-FFF2-40B4-BE49-F238E27FC236}">
                      <a16:creationId xmlns:a16="http://schemas.microsoft.com/office/drawing/2014/main" id="{FC232DA3-069E-421C-AAC2-223C0CA33F55}"/>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8" name="组合 7">
              <a:extLst>
                <a:ext uri="{FF2B5EF4-FFF2-40B4-BE49-F238E27FC236}">
                  <a16:creationId xmlns:a16="http://schemas.microsoft.com/office/drawing/2014/main" id="{4F374475-7904-4E48-9F2E-E13B9901CD2E}"/>
                </a:ext>
              </a:extLst>
            </p:cNvPr>
            <p:cNvGrpSpPr/>
            <p:nvPr/>
          </p:nvGrpSpPr>
          <p:grpSpPr>
            <a:xfrm>
              <a:off x="202272" y="2113975"/>
              <a:ext cx="413931" cy="597951"/>
              <a:chOff x="202272" y="2113975"/>
              <a:chExt cx="352492" cy="565885"/>
            </a:xfrm>
          </p:grpSpPr>
          <p:grpSp>
            <p:nvGrpSpPr>
              <p:cNvPr id="9" name="组合 8">
                <a:extLst>
                  <a:ext uri="{FF2B5EF4-FFF2-40B4-BE49-F238E27FC236}">
                    <a16:creationId xmlns:a16="http://schemas.microsoft.com/office/drawing/2014/main" id="{BCB41CAB-EAB6-4699-B363-EF9DDF612EAC}"/>
                  </a:ext>
                </a:extLst>
              </p:cNvPr>
              <p:cNvGrpSpPr/>
              <p:nvPr/>
            </p:nvGrpSpPr>
            <p:grpSpPr>
              <a:xfrm>
                <a:off x="202272" y="2161307"/>
                <a:ext cx="90694" cy="448364"/>
                <a:chOff x="202272" y="2161307"/>
                <a:chExt cx="90694" cy="448364"/>
              </a:xfrm>
            </p:grpSpPr>
            <p:sp>
              <p:nvSpPr>
                <p:cNvPr id="17" name="矩形 16">
                  <a:extLst>
                    <a:ext uri="{FF2B5EF4-FFF2-40B4-BE49-F238E27FC236}">
                      <a16:creationId xmlns:a16="http://schemas.microsoft.com/office/drawing/2014/main" id="{99C3E438-4144-49C3-BA61-D81664D41C59}"/>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8" name="矩形 17">
                  <a:extLst>
                    <a:ext uri="{FF2B5EF4-FFF2-40B4-BE49-F238E27FC236}">
                      <a16:creationId xmlns:a16="http://schemas.microsoft.com/office/drawing/2014/main" id="{30A63531-129D-40E5-A949-658A7CF41FA7}"/>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9" name="矩形 18">
                  <a:extLst>
                    <a:ext uri="{FF2B5EF4-FFF2-40B4-BE49-F238E27FC236}">
                      <a16:creationId xmlns:a16="http://schemas.microsoft.com/office/drawing/2014/main" id="{59A77847-D3E2-4E8D-8333-037A97AFC82B}"/>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0" name="矩形 19">
                  <a:extLst>
                    <a:ext uri="{FF2B5EF4-FFF2-40B4-BE49-F238E27FC236}">
                      <a16:creationId xmlns:a16="http://schemas.microsoft.com/office/drawing/2014/main" id="{327F6DEF-68FF-4BB3-9C53-7AD948A12BB9}"/>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1" name="矩形 20">
                  <a:extLst>
                    <a:ext uri="{FF2B5EF4-FFF2-40B4-BE49-F238E27FC236}">
                      <a16:creationId xmlns:a16="http://schemas.microsoft.com/office/drawing/2014/main" id="{B8530AC1-1FEB-49D5-BF11-6EFBB246F867}"/>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2" name="矩形 21">
                  <a:extLst>
                    <a:ext uri="{FF2B5EF4-FFF2-40B4-BE49-F238E27FC236}">
                      <a16:creationId xmlns:a16="http://schemas.microsoft.com/office/drawing/2014/main" id="{36613258-465E-45C5-960F-C4316591CCC0}"/>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0" name="组合 9">
                <a:extLst>
                  <a:ext uri="{FF2B5EF4-FFF2-40B4-BE49-F238E27FC236}">
                    <a16:creationId xmlns:a16="http://schemas.microsoft.com/office/drawing/2014/main" id="{33263C0B-6EA0-4BAF-9E73-3C57C3FADCD4}"/>
                  </a:ext>
                </a:extLst>
              </p:cNvPr>
              <p:cNvGrpSpPr/>
              <p:nvPr/>
            </p:nvGrpSpPr>
            <p:grpSpPr>
              <a:xfrm>
                <a:off x="238515" y="2113975"/>
                <a:ext cx="316249" cy="565885"/>
                <a:chOff x="238515" y="2113975"/>
                <a:chExt cx="316249" cy="565885"/>
              </a:xfrm>
            </p:grpSpPr>
            <p:sp>
              <p:nvSpPr>
                <p:cNvPr id="11" name="文本框 103">
                  <a:extLst>
                    <a:ext uri="{FF2B5EF4-FFF2-40B4-BE49-F238E27FC236}">
                      <a16:creationId xmlns:a16="http://schemas.microsoft.com/office/drawing/2014/main" id="{4F32B736-2FCA-4728-AD27-03B31A59D13E}"/>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 name="文本框 105">
                  <a:extLst>
                    <a:ext uri="{FF2B5EF4-FFF2-40B4-BE49-F238E27FC236}">
                      <a16:creationId xmlns:a16="http://schemas.microsoft.com/office/drawing/2014/main" id="{CF14D6EE-1DBD-4FB9-9778-81E2B6809EEA}"/>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3" name="文本框 107">
                  <a:extLst>
                    <a:ext uri="{FF2B5EF4-FFF2-40B4-BE49-F238E27FC236}">
                      <a16:creationId xmlns:a16="http://schemas.microsoft.com/office/drawing/2014/main" id="{A58EE1C0-D1AF-4E1E-8E2A-BA7DCCB01CF3}"/>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4" name="文本框 109">
                  <a:extLst>
                    <a:ext uri="{FF2B5EF4-FFF2-40B4-BE49-F238E27FC236}">
                      <a16:creationId xmlns:a16="http://schemas.microsoft.com/office/drawing/2014/main" id="{DF538F4A-38F4-4D7A-BAC3-105B0318AD9D}"/>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5" name="文本框 111">
                  <a:extLst>
                    <a:ext uri="{FF2B5EF4-FFF2-40B4-BE49-F238E27FC236}">
                      <a16:creationId xmlns:a16="http://schemas.microsoft.com/office/drawing/2014/main" id="{CAF4C261-1A26-44DE-B106-40B8F443D4FA}"/>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6" name="文本框 113">
                  <a:extLst>
                    <a:ext uri="{FF2B5EF4-FFF2-40B4-BE49-F238E27FC236}">
                      <a16:creationId xmlns:a16="http://schemas.microsoft.com/office/drawing/2014/main" id="{2E5A4533-EEAF-4755-A9E3-72FB267DECAF}"/>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106" name="图表 105">
            <a:extLst>
              <a:ext uri="{FF2B5EF4-FFF2-40B4-BE49-F238E27FC236}">
                <a16:creationId xmlns:a16="http://schemas.microsoft.com/office/drawing/2014/main" id="{B69CDFCB-4223-412A-AF36-8DEAEFB5D9A7}"/>
              </a:ext>
            </a:extLst>
          </p:cNvPr>
          <p:cNvGraphicFramePr>
            <a:graphicFrameLocks/>
          </p:cNvGraphicFramePr>
          <p:nvPr>
            <p:extLst>
              <p:ext uri="{D42A27DB-BD31-4B8C-83A1-F6EECF244321}">
                <p14:modId xmlns:p14="http://schemas.microsoft.com/office/powerpoint/2010/main" val="4288718121"/>
              </p:ext>
            </p:extLst>
          </p:nvPr>
        </p:nvGraphicFramePr>
        <p:xfrm>
          <a:off x="4573193" y="1454193"/>
          <a:ext cx="4511764" cy="276225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20578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cs typeface="+mn-cs"/>
              </a:rPr>
              <a:t>2025</a:t>
            </a:r>
            <a:r>
              <a:rPr lang="zh-CN" altLang="en-US" sz="2000" b="1" dirty="0">
                <a:solidFill>
                  <a:schemeClr val="tx1"/>
                </a:solidFill>
                <a:cs typeface="+mn-cs"/>
              </a:rPr>
              <a:t>年全国二手车均价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783167" y="5565867"/>
            <a:ext cx="8040234" cy="37741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400" dirty="0">
                <a:latin typeface="微软雅黑" panose="020B0503020204020204" pitchFamily="34" charset="-122"/>
                <a:ea typeface="微软雅黑" panose="020B0503020204020204" pitchFamily="34" charset="-122"/>
              </a:rPr>
              <a:t>4</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月份，二手车交易均价为</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6.48</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万元，较</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a:t>
            </a:r>
            <a:r>
              <a:rPr lang="zh-CN" altLang="en-US" sz="1400" dirty="0">
                <a:latin typeface="微软雅黑" panose="020B0503020204020204" pitchFamily="34" charset="-122"/>
                <a:ea typeface="微软雅黑" panose="020B0503020204020204" pitchFamily="34" charset="-122"/>
              </a:rPr>
              <a:t>下降</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了</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0.19</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万元，较去年同期</a:t>
            </a:r>
            <a:r>
              <a:rPr lang="zh-CN" altLang="en-US" sz="1400" dirty="0">
                <a:latin typeface="微软雅黑" panose="020B0503020204020204" pitchFamily="34" charset="-122"/>
                <a:ea typeface="微软雅黑" panose="020B0503020204020204" pitchFamily="34" charset="-122"/>
              </a:rPr>
              <a:t>下降</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0.14</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a:t>
            </a: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5" name="图表 4">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69935526"/>
              </p:ext>
            </p:extLst>
          </p:nvPr>
        </p:nvGraphicFramePr>
        <p:xfrm>
          <a:off x="195262" y="1126470"/>
          <a:ext cx="8753476" cy="43719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35566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4</a:t>
            </a:r>
            <a:r>
              <a:rPr lang="zh-CN" altLang="en-US" sz="3600" b="1" dirty="0">
                <a:latin typeface="微软雅黑" panose="020B0503020204020204" pitchFamily="34" charset="-122"/>
                <a:ea typeface="微软雅黑" panose="020B0503020204020204" pitchFamily="34" charset="-122"/>
              </a:rPr>
              <a:t>月新能源市场概况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月度交易趋势</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78977" y="4903775"/>
            <a:ext cx="8765023" cy="889090"/>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11.78</a:t>
            </a:r>
            <a:r>
              <a:rPr lang="zh-CN" altLang="en-US" sz="1400" dirty="0">
                <a:latin typeface="微软雅黑" panose="020B0503020204020204" pitchFamily="34" charset="-122"/>
                <a:ea typeface="微软雅黑" panose="020B0503020204020204" pitchFamily="34" charset="-122"/>
              </a:rPr>
              <a:t>万辆，环比</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月份增长了</a:t>
            </a:r>
            <a:r>
              <a:rPr lang="en-US" altLang="zh-CN" sz="1400" dirty="0">
                <a:latin typeface="微软雅黑" panose="020B0503020204020204" pitchFamily="34" charset="-122"/>
                <a:ea typeface="微软雅黑" panose="020B0503020204020204" pitchFamily="34" charset="-122"/>
              </a:rPr>
              <a:t>0.6%</a:t>
            </a:r>
            <a:r>
              <a:rPr lang="zh-CN" altLang="en-US" sz="1400" dirty="0">
                <a:latin typeface="微软雅黑" panose="020B0503020204020204" pitchFamily="34" charset="-122"/>
                <a:ea typeface="微软雅黑" panose="020B0503020204020204" pitchFamily="34" charset="-122"/>
              </a:rPr>
              <a:t>，同比去年同期增长了</a:t>
            </a:r>
            <a:r>
              <a:rPr lang="en-US" altLang="zh-CN" sz="1400" dirty="0">
                <a:latin typeface="微软雅黑" panose="020B0503020204020204" pitchFamily="34" charset="-122"/>
                <a:ea typeface="微软雅黑" panose="020B0503020204020204" pitchFamily="34" charset="-122"/>
              </a:rPr>
              <a:t>32.3%</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1-4</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42.44</a:t>
            </a:r>
            <a:r>
              <a:rPr lang="zh-CN" altLang="en-US" sz="1400" dirty="0">
                <a:latin typeface="微软雅黑" panose="020B0503020204020204" pitchFamily="34" charset="-122"/>
                <a:ea typeface="微软雅黑" panose="020B0503020204020204" pitchFamily="34" charset="-122"/>
              </a:rPr>
              <a:t>万辆，较</a:t>
            </a:r>
            <a:r>
              <a:rPr lang="en-US" altLang="zh-CN" sz="1400" dirty="0">
                <a:latin typeface="微软雅黑" panose="020B0503020204020204" pitchFamily="34" charset="-122"/>
                <a:ea typeface="微软雅黑" panose="020B0503020204020204" pitchFamily="34" charset="-122"/>
              </a:rPr>
              <a:t>2024</a:t>
            </a:r>
            <a:r>
              <a:rPr lang="zh-CN" altLang="en-US" sz="1400" dirty="0">
                <a:latin typeface="微软雅黑" panose="020B0503020204020204" pitchFamily="34" charset="-122"/>
                <a:ea typeface="微软雅黑" panose="020B0503020204020204" pitchFamily="34" charset="-122"/>
              </a:rPr>
              <a:t>年同期增长</a:t>
            </a:r>
            <a:r>
              <a:rPr lang="en-US" altLang="zh-CN" sz="1400" dirty="0">
                <a:latin typeface="微软雅黑" panose="020B0503020204020204" pitchFamily="34" charset="-122"/>
                <a:ea typeface="微软雅黑" panose="020B0503020204020204" pitchFamily="34" charset="-122"/>
              </a:rPr>
              <a:t>32.3%</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1200-000018000000}"/>
              </a:ext>
            </a:extLst>
          </p:cNvPr>
          <p:cNvGraphicFramePr>
            <a:graphicFrameLocks/>
          </p:cNvGraphicFramePr>
          <p:nvPr>
            <p:extLst>
              <p:ext uri="{D42A27DB-BD31-4B8C-83A1-F6EECF244321}">
                <p14:modId xmlns:p14="http://schemas.microsoft.com/office/powerpoint/2010/main" val="631979280"/>
              </p:ext>
            </p:extLst>
          </p:nvPr>
        </p:nvGraphicFramePr>
        <p:xfrm>
          <a:off x="182937" y="1219024"/>
          <a:ext cx="8835557" cy="328125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88356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05386" y="6475899"/>
            <a:ext cx="1595309" cy="246221"/>
          </a:xfrm>
          <a:prstGeom prst="rect">
            <a:avLst/>
          </a:prstGeom>
          <a:noFill/>
        </p:spPr>
        <p:txBody>
          <a:bodyPr wrap="none" rtlCol="0">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453693" y="4531911"/>
            <a:ext cx="8342984" cy="1883272"/>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月，新能源乘用车中；</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16.8%</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7.5%</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20.3%</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11.9%</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级车型占</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车型占</a:t>
            </a:r>
            <a:r>
              <a:rPr lang="en-US" altLang="zh-CN" sz="1200" dirty="0">
                <a:latin typeface="微软雅黑" panose="020B0503020204020204" pitchFamily="34" charset="-122"/>
                <a:ea typeface="微软雅黑" panose="020B0503020204020204" pitchFamily="34" charset="-122"/>
              </a:rPr>
              <a:t>27.6%</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0.5%; MPV</a:t>
            </a:r>
            <a:r>
              <a:rPr lang="zh-CN" altLang="en-US" sz="1200" dirty="0">
                <a:latin typeface="微软雅黑" panose="020B0503020204020204" pitchFamily="34" charset="-122"/>
                <a:ea typeface="微软雅黑" panose="020B0503020204020204" pitchFamily="34" charset="-122"/>
              </a:rPr>
              <a:t>车型占</a:t>
            </a:r>
            <a:r>
              <a:rPr lang="en-US" altLang="zh-CN" sz="1200" dirty="0">
                <a:latin typeface="微软雅黑" panose="020B0503020204020204" pitchFamily="34" charset="-122"/>
                <a:ea typeface="微软雅黑" panose="020B0503020204020204" pitchFamily="34" charset="-122"/>
              </a:rPr>
              <a:t>11.1%</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0.1%</a:t>
            </a:r>
            <a:r>
              <a:rPr lang="zh-CN" altLang="en-US" sz="1200" dirty="0">
                <a:latin typeface="微软雅黑" panose="020B0503020204020204" pitchFamily="34" charset="-122"/>
                <a:ea typeface="微软雅黑" panose="020B0503020204020204" pitchFamily="34" charset="-122"/>
              </a:rPr>
              <a:t>。</a:t>
            </a:r>
          </a:p>
          <a:p>
            <a:pPr>
              <a:lnSpc>
                <a:spcPct val="200000"/>
              </a:lnSpc>
            </a:pP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月份，新能源二手车交易中，</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级和</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车型的交易份额环比有所增加，而</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级轿车的交易份额则出现了较为明显的下滑。</a:t>
            </a:r>
          </a:p>
        </p:txBody>
      </p:sp>
      <p:grpSp>
        <p:nvGrpSpPr>
          <p:cNvPr id="11" name="组合 10">
            <a:extLst>
              <a:ext uri="{FF2B5EF4-FFF2-40B4-BE49-F238E27FC236}">
                <a16:creationId xmlns:a16="http://schemas.microsoft.com/office/drawing/2014/main" id="{00000000-0008-0000-1200-0000E0000000}"/>
              </a:ext>
            </a:extLst>
          </p:cNvPr>
          <p:cNvGrpSpPr/>
          <p:nvPr/>
        </p:nvGrpSpPr>
        <p:grpSpPr>
          <a:xfrm>
            <a:off x="277160" y="1115714"/>
            <a:ext cx="8696050" cy="3416197"/>
            <a:chOff x="0" y="0"/>
            <a:chExt cx="8125480" cy="3292393"/>
          </a:xfrm>
        </p:grpSpPr>
        <p:grpSp>
          <p:nvGrpSpPr>
            <p:cNvPr id="12" name="组合 11">
              <a:extLst>
                <a:ext uri="{FF2B5EF4-FFF2-40B4-BE49-F238E27FC236}">
                  <a16:creationId xmlns:a16="http://schemas.microsoft.com/office/drawing/2014/main" id="{00000000-0008-0000-1200-0000E5000000}"/>
                </a:ext>
              </a:extLst>
            </p:cNvPr>
            <p:cNvGrpSpPr/>
            <p:nvPr/>
          </p:nvGrpSpPr>
          <p:grpSpPr>
            <a:xfrm>
              <a:off x="0" y="509380"/>
              <a:ext cx="8125480" cy="2783013"/>
              <a:chOff x="0" y="509380"/>
              <a:chExt cx="8721534" cy="2580784"/>
            </a:xfrm>
          </p:grpSpPr>
          <p:graphicFrame>
            <p:nvGraphicFramePr>
              <p:cNvPr id="15" name="图表 14">
                <a:extLst>
                  <a:ext uri="{FF2B5EF4-FFF2-40B4-BE49-F238E27FC236}">
                    <a16:creationId xmlns:a16="http://schemas.microsoft.com/office/drawing/2014/main" id="{00000000-0008-0000-1200-0000E8000000}"/>
                  </a:ext>
                </a:extLst>
              </p:cNvPr>
              <p:cNvGraphicFramePr/>
              <p:nvPr/>
            </p:nvGraphicFramePr>
            <p:xfrm>
              <a:off x="0" y="509380"/>
              <a:ext cx="4336611" cy="25710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a:extLst>
                  <a:ext uri="{FF2B5EF4-FFF2-40B4-BE49-F238E27FC236}">
                    <a16:creationId xmlns:a16="http://schemas.microsoft.com/office/drawing/2014/main" id="{00000000-0008-0000-1200-0000E9000000}"/>
                  </a:ext>
                </a:extLst>
              </p:cNvPr>
              <p:cNvGraphicFramePr/>
              <p:nvPr/>
            </p:nvGraphicFramePr>
            <p:xfrm>
              <a:off x="4384923" y="519075"/>
              <a:ext cx="4336611" cy="2571089"/>
            </p:xfrm>
            <a:graphic>
              <a:graphicData uri="http://schemas.openxmlformats.org/drawingml/2006/chart">
                <c:chart xmlns:c="http://schemas.openxmlformats.org/drawingml/2006/chart" xmlns:r="http://schemas.openxmlformats.org/officeDocument/2006/relationships" r:id="rId4"/>
              </a:graphicData>
            </a:graphic>
          </p:graphicFrame>
        </p:grpSp>
        <p:sp>
          <p:nvSpPr>
            <p:cNvPr id="13" name="文本框 4">
              <a:extLst>
                <a:ext uri="{FF2B5EF4-FFF2-40B4-BE49-F238E27FC236}">
                  <a16:creationId xmlns:a16="http://schemas.microsoft.com/office/drawing/2014/main" id="{00000000-0008-0000-1200-0000E6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2025年4</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4">
              <a:extLst>
                <a:ext uri="{FF2B5EF4-FFF2-40B4-BE49-F238E27FC236}">
                  <a16:creationId xmlns:a16="http://schemas.microsoft.com/office/drawing/2014/main" id="{00000000-0008-0000-1200-0000E7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2025年3</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521133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dirty="0">
                <a:solidFill>
                  <a:srgbClr val="E7E6E6">
                    <a:lumMod val="25000"/>
                  </a:srgbClr>
                </a:solidFill>
                <a:latin typeface="微软雅黑" panose="020B0503020204020204" pitchFamily="34" charset="-122"/>
                <a:ea typeface="微软雅黑" panose="020B0503020204020204" pitchFamily="34" charset="-122"/>
              </a:rPr>
              <a:t>2025</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4</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月新能源二手车使用年限分析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07247" y="4503415"/>
            <a:ext cx="8367265" cy="1883272"/>
          </a:xfrm>
          <a:prstGeom prst="rect">
            <a:avLst/>
          </a:prstGeom>
          <a:noFill/>
        </p:spPr>
        <p:txBody>
          <a:bodyPr wrap="square" rtlCol="0">
            <a:spAutoFit/>
          </a:bodyPr>
          <a:lstStyle/>
          <a:p>
            <a:pPr>
              <a:lnSpc>
                <a:spcPct val="200000"/>
              </a:lnSpc>
              <a:defRPr/>
            </a:pPr>
            <a:r>
              <a:rPr lang="zh-CN" altLang="en-US" sz="1200" dirty="0">
                <a:latin typeface="微软雅黑" panose="020B0503020204020204" pitchFamily="34" charset="-122"/>
                <a:ea typeface="微软雅黑" panose="020B0503020204020204" pitchFamily="34" charset="-122"/>
              </a:rPr>
              <a:t>从车龄结构来看</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年以内和</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年以上的车型占比有所增加，</a:t>
            </a:r>
            <a:r>
              <a:rPr lang="en-US" altLang="zh-CN" sz="1200" dirty="0">
                <a:latin typeface="微软雅黑" panose="020B0503020204020204" pitchFamily="34" charset="-122"/>
                <a:ea typeface="微软雅黑" panose="020B0503020204020204" pitchFamily="34" charset="-122"/>
              </a:rPr>
              <a:t>2</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年的份额较上月有所下降</a:t>
            </a:r>
            <a:r>
              <a:rPr lang="zh-CN" altLang="en-US" sz="1200" dirty="0">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1.3%</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40.5%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年的交易量占</a:t>
            </a:r>
            <a:r>
              <a:rPr lang="en-US" altLang="zh-CN" sz="1200" dirty="0">
                <a:latin typeface="微软雅黑" panose="020B0503020204020204" pitchFamily="34" charset="-122"/>
                <a:ea typeface="微软雅黑" panose="020B0503020204020204" pitchFamily="34" charset="-122"/>
              </a:rPr>
              <a:t>11.8</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lang="en-US" altLang="zh-CN" sz="1200" dirty="0">
                <a:latin typeface="微软雅黑" panose="020B0503020204020204" pitchFamily="34" charset="-122"/>
                <a:ea typeface="微软雅黑" panose="020B0503020204020204" pitchFamily="34" charset="-122"/>
              </a:rPr>
              <a:t>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14.7</a:t>
            </a:r>
            <a:r>
              <a:rPr lang="en-US" altLang="zh-CN" sz="1200" dirty="0">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2" name="图表 1">
            <a:extLst>
              <a:ext uri="{FF2B5EF4-FFF2-40B4-BE49-F238E27FC236}">
                <a16:creationId xmlns:a16="http://schemas.microsoft.com/office/drawing/2014/main" id="{00000000-0008-0000-1200-0000E1000000}"/>
              </a:ext>
            </a:extLst>
          </p:cNvPr>
          <p:cNvGraphicFramePr>
            <a:graphicFrameLocks/>
          </p:cNvGraphicFramePr>
          <p:nvPr>
            <p:extLst>
              <p:ext uri="{D42A27DB-BD31-4B8C-83A1-F6EECF244321}">
                <p14:modId xmlns:p14="http://schemas.microsoft.com/office/powerpoint/2010/main" val="1032243171"/>
              </p:ext>
            </p:extLst>
          </p:nvPr>
        </p:nvGraphicFramePr>
        <p:xfrm>
          <a:off x="307247" y="1138446"/>
          <a:ext cx="8536392" cy="33977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20915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4</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527406" y="4599519"/>
            <a:ext cx="8348062" cy="1144609"/>
          </a:xfrm>
          <a:prstGeom prst="rect">
            <a:avLst/>
          </a:prstGeom>
          <a:noFill/>
        </p:spPr>
        <p:txBody>
          <a:bodyPr wrap="square" rtlCol="0">
            <a:spAutoFit/>
          </a:bodyPr>
          <a:lstStyle/>
          <a:p>
            <a:pPr>
              <a:lnSpc>
                <a:spcPct val="20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lang="en-US" altLang="zh-CN" sz="1200" dirty="0">
                <a:latin typeface="微软雅黑" panose="020B0503020204020204" pitchFamily="34" charset="-122"/>
                <a:ea typeface="微软雅黑" panose="020B0503020204020204" pitchFamily="34" charset="-122"/>
              </a:rPr>
              <a:t>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万以内</a:t>
            </a:r>
            <a:r>
              <a:rPr lang="zh-CN" altLang="en-US" sz="1200" dirty="0">
                <a:latin typeface="微软雅黑" panose="020B0503020204020204" pitchFamily="34" charset="-122"/>
                <a:ea typeface="微软雅黑" panose="020B0503020204020204" pitchFamily="34" charset="-122"/>
              </a:rPr>
              <a:t>和</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a:t>
            </a:r>
            <a:r>
              <a:rPr lang="zh-CN" altLang="en-US" sz="1200" dirty="0">
                <a:latin typeface="微软雅黑" panose="020B0503020204020204" pitchFamily="34" charset="-122"/>
                <a:ea typeface="微软雅黑" panose="020B0503020204020204" pitchFamily="34" charset="-122"/>
              </a:rPr>
              <a:t>万</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的新能源二手车占比有所</a:t>
            </a:r>
            <a:r>
              <a:rPr lang="zh-CN" altLang="en-US" sz="1200" dirty="0">
                <a:latin typeface="微软雅黑" panose="020B0503020204020204" pitchFamily="34" charset="-122"/>
                <a:ea typeface="微软雅黑" panose="020B0503020204020204" pitchFamily="34" charset="-122"/>
              </a:rPr>
              <a:t>增长</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万三个区间环比</a:t>
            </a:r>
            <a:r>
              <a:rPr lang="zh-CN" altLang="en-US" sz="1200" dirty="0">
                <a:latin typeface="微软雅黑" panose="020B0503020204020204" pitchFamily="34" charset="-122"/>
                <a:ea typeface="微软雅黑" panose="020B0503020204020204" pitchFamily="34" charset="-122"/>
              </a:rPr>
              <a:t>有所下降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本月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rPr>
              <a:t>万以内</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的新能源二手车</a:t>
            </a:r>
            <a:r>
              <a:rPr lang="zh-CN" altLang="en-US" sz="1200" dirty="0">
                <a:latin typeface="微软雅黑" panose="020B0503020204020204" pitchFamily="34" charset="-122"/>
                <a:ea typeface="微软雅黑" panose="020B0503020204020204" pitchFamily="34" charset="-122"/>
              </a:rPr>
              <a:t>，占</a:t>
            </a:r>
            <a:r>
              <a:rPr lang="en-US" altLang="zh-CN" sz="1200" dirty="0">
                <a:latin typeface="微软雅黑" panose="020B0503020204020204" pitchFamily="34" charset="-122"/>
                <a:ea typeface="微软雅黑" panose="020B0503020204020204" pitchFamily="34" charset="-122"/>
              </a:rPr>
              <a:t>35.1%</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15.7%</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2.3%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12.3%</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0.9%</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11.2%</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1.5% </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11.1%</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1.1% </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 8-12</a:t>
            </a:r>
            <a:r>
              <a:rPr lang="zh-CN" altLang="en-US" sz="1200" dirty="0">
                <a:latin typeface="微软雅黑" panose="020B0503020204020204" pitchFamily="34" charset="-122"/>
                <a:ea typeface="微软雅黑" panose="020B0503020204020204" pitchFamily="34" charset="-122"/>
              </a:rPr>
              <a:t>万和</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万以上车型较上月保持持平。</a:t>
            </a:r>
            <a:endParaRPr lang="en-US" altLang="zh-CN" sz="1200" dirty="0">
              <a:latin typeface="微软雅黑" panose="020B0503020204020204" pitchFamily="34" charset="-122"/>
              <a:ea typeface="微软雅黑" panose="020B0503020204020204" pitchFamily="34" charset="-122"/>
            </a:endParaRPr>
          </a:p>
        </p:txBody>
      </p:sp>
      <p:graphicFrame>
        <p:nvGraphicFramePr>
          <p:cNvPr id="2" name="图表 1">
            <a:extLst>
              <a:ext uri="{FF2B5EF4-FFF2-40B4-BE49-F238E27FC236}">
                <a16:creationId xmlns:a16="http://schemas.microsoft.com/office/drawing/2014/main" id="{00000000-0008-0000-1200-0000F1000000}"/>
              </a:ext>
            </a:extLst>
          </p:cNvPr>
          <p:cNvGraphicFramePr>
            <a:graphicFrameLocks/>
          </p:cNvGraphicFramePr>
          <p:nvPr>
            <p:extLst>
              <p:ext uri="{D42A27DB-BD31-4B8C-83A1-F6EECF244321}">
                <p14:modId xmlns:p14="http://schemas.microsoft.com/office/powerpoint/2010/main" val="3114260188"/>
              </p:ext>
            </p:extLst>
          </p:nvPr>
        </p:nvGraphicFramePr>
        <p:xfrm>
          <a:off x="527406" y="1272988"/>
          <a:ext cx="8266970" cy="299228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703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2025</a:t>
                  </a:r>
                  <a:r>
                    <a:rPr lang="zh-CN" altLang="en-US" b="1" dirty="0">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月新能源市场概况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latin typeface="微软雅黑" panose="020B0503020204020204" pitchFamily="34" charset="-122"/>
                <a:ea typeface="微软雅黑" panose="020B0503020204020204" pitchFamily="34" charset="-122"/>
              </a:rPr>
              <a:t>2025</a:t>
            </a:r>
            <a:r>
              <a:rPr kumimoji="1" lang="zh-CN" altLang="en-US" sz="2000" b="1" kern="0" dirty="0">
                <a:latin typeface="微软雅黑" panose="020B0503020204020204" pitchFamily="34" charset="-122"/>
                <a:ea typeface="微软雅黑" panose="020B0503020204020204" pitchFamily="34" charset="-122"/>
              </a:rPr>
              <a:t>年</a:t>
            </a:r>
            <a:r>
              <a:rPr kumimoji="1" lang="zh-CN" altLang="zh-CN" sz="2000" b="1" kern="0" dirty="0">
                <a:latin typeface="微软雅黑" panose="020B0503020204020204" pitchFamily="34" charset="-122"/>
                <a:ea typeface="微软雅黑" panose="020B0503020204020204" pitchFamily="34" charset="-122"/>
              </a:rPr>
              <a:t>跨区域流通</a:t>
            </a:r>
            <a:r>
              <a:rPr kumimoji="1" lang="zh-CN" altLang="en-US" sz="2000" b="1" kern="0" dirty="0">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98690" y="5111316"/>
            <a:ext cx="8127481" cy="1248198"/>
            <a:chOff x="5988844" y="1978898"/>
            <a:chExt cx="9510935" cy="1430794"/>
          </a:xfrm>
        </p:grpSpPr>
        <p:sp>
          <p:nvSpPr>
            <p:cNvPr id="13" name="矩形 12">
              <a:extLst>
                <a:ext uri="{FF2B5EF4-FFF2-40B4-BE49-F238E27FC236}">
                  <a16:creationId xmlns:a16="http://schemas.microsoft.com/office/drawing/2014/main" id="{E359EFCB-4E9F-4312-92E8-9F56EEBC9A80}"/>
                </a:ext>
              </a:extLst>
            </p:cNvPr>
            <p:cNvSpPr/>
            <p:nvPr/>
          </p:nvSpPr>
          <p:spPr>
            <a:xfrm>
              <a:off x="6098570" y="1978898"/>
              <a:ext cx="3624068" cy="352802"/>
            </a:xfrm>
            <a:prstGeom prst="rect">
              <a:avLst/>
            </a:prstGeom>
            <a:noFill/>
            <a:ln w="19050">
              <a:noFill/>
            </a:ln>
          </p:spPr>
          <p:txBody>
            <a:bodyPr wrap="square">
              <a:spAutoFit/>
            </a:bodyPr>
            <a:lstStyle/>
            <a:p>
              <a:r>
                <a:rPr lang="en-US" altLang="zh-CN" sz="1400" b="1" dirty="0">
                  <a:latin typeface="微软雅黑" panose="020B0503020204020204" pitchFamily="34" charset="-122"/>
                  <a:ea typeface="微软雅黑" panose="020B0503020204020204" pitchFamily="34" charset="-122"/>
                </a:rPr>
                <a:t>2025</a:t>
              </a:r>
              <a:r>
                <a:rPr lang="zh-CN" altLang="en-US" sz="1400" b="1" dirty="0">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4</a:t>
              </a:r>
              <a:r>
                <a:rPr lang="zh-CN" altLang="en-US" sz="1400" b="1" dirty="0">
                  <a:latin typeface="微软雅黑" panose="020B0503020204020204" pitchFamily="34" charset="-122"/>
                  <a:ea typeface="微软雅黑" panose="020B0503020204020204" pitchFamily="34" charset="-122"/>
                </a:rPr>
                <a:t>月跨区域流通情况</a:t>
              </a:r>
              <a:endParaRPr lang="en-US" altLang="zh-CN" sz="1400" b="1"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4" y="2390539"/>
              <a:ext cx="9510935" cy="1019153"/>
            </a:xfrm>
            <a:prstGeom prst="rect">
              <a:avLst/>
            </a:prstGeom>
            <a:noFill/>
          </p:spPr>
          <p:txBody>
            <a:bodyPr wrap="square">
              <a:spAutoFit/>
            </a:bodyPr>
            <a:lstStyle/>
            <a:p>
              <a:pPr indent="457200">
                <a:lnSpc>
                  <a:spcPct val="200000"/>
                </a:lnSpc>
              </a:pP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月，二手车转籍率为</a:t>
              </a:r>
              <a:r>
                <a:rPr lang="en-US" altLang="zh-CN" sz="1400" dirty="0">
                  <a:latin typeface="微软雅黑" panose="020B0503020204020204" pitchFamily="34" charset="-122"/>
                  <a:ea typeface="微软雅黑" panose="020B0503020204020204" pitchFamily="34" charset="-122"/>
                </a:rPr>
                <a:t>30.05%</a:t>
              </a:r>
              <a:r>
                <a:rPr lang="zh-CN" altLang="en-US" sz="1400" dirty="0">
                  <a:latin typeface="微软雅黑" panose="020B0503020204020204" pitchFamily="34" charset="-122"/>
                  <a:ea typeface="微软雅黑" panose="020B0503020204020204" pitchFamily="34" charset="-122"/>
                </a:rPr>
                <a:t>，环比上月增长</a:t>
              </a:r>
              <a:r>
                <a:rPr lang="en-US" altLang="zh-CN" sz="1400" dirty="0">
                  <a:latin typeface="微软雅黑" panose="020B0503020204020204" pitchFamily="34" charset="-122"/>
                  <a:ea typeface="微软雅黑" panose="020B0503020204020204" pitchFamily="34" charset="-122"/>
                </a:rPr>
                <a:t>0.54%</a:t>
              </a:r>
              <a:r>
                <a:rPr lang="zh-CN" altLang="en-US" sz="1400" dirty="0">
                  <a:latin typeface="微软雅黑" panose="020B0503020204020204" pitchFamily="34" charset="-122"/>
                  <a:ea typeface="微软雅黑" panose="020B0503020204020204" pitchFamily="34" charset="-122"/>
                </a:rPr>
                <a:t>，同比去年同期增长</a:t>
              </a:r>
              <a:r>
                <a:rPr lang="en-US" altLang="zh-CN" sz="1400" dirty="0">
                  <a:latin typeface="微软雅黑" panose="020B0503020204020204" pitchFamily="34" charset="-122"/>
                  <a:ea typeface="微软雅黑" panose="020B0503020204020204" pitchFamily="34" charset="-122"/>
                </a:rPr>
                <a:t>1.13%</a:t>
              </a:r>
              <a:r>
                <a:rPr lang="zh-CN" altLang="en-US" sz="1400" dirty="0">
                  <a:latin typeface="微软雅黑" panose="020B0503020204020204" pitchFamily="34" charset="-122"/>
                  <a:ea typeface="微软雅黑" panose="020B0503020204020204" pitchFamily="34" charset="-122"/>
                </a:rPr>
                <a:t>。二手车转籍总量为</a:t>
              </a:r>
              <a:r>
                <a:rPr lang="en-US" altLang="zh-CN" sz="1400" dirty="0">
                  <a:latin typeface="微软雅黑" panose="020B0503020204020204" pitchFamily="34" charset="-122"/>
                  <a:ea typeface="微软雅黑" panose="020B0503020204020204" pitchFamily="34" charset="-122"/>
                </a:rPr>
                <a:t>51.13</a:t>
              </a:r>
              <a:r>
                <a:rPr lang="zh-CN" altLang="en-US" sz="1400" dirty="0">
                  <a:latin typeface="微软雅黑" panose="020B0503020204020204" pitchFamily="34" charset="-122"/>
                  <a:ea typeface="微软雅黑" panose="020B0503020204020204" pitchFamily="34" charset="-122"/>
                </a:rPr>
                <a:t>万辆，环比下降</a:t>
              </a:r>
              <a:r>
                <a:rPr lang="en-US" altLang="zh-CN" sz="1400" dirty="0">
                  <a:latin typeface="微软雅黑" panose="020B0503020204020204" pitchFamily="34" charset="-122"/>
                  <a:ea typeface="微软雅黑" panose="020B0503020204020204" pitchFamily="34" charset="-122"/>
                </a:rPr>
                <a:t>1.28%</a:t>
              </a:r>
              <a:r>
                <a:rPr lang="zh-CN" altLang="en-US" sz="1400" dirty="0">
                  <a:latin typeface="微软雅黑" panose="020B0503020204020204" pitchFamily="34" charset="-122"/>
                  <a:ea typeface="微软雅黑" panose="020B0503020204020204" pitchFamily="34" charset="-122"/>
                </a:rPr>
                <a:t>，较去年同期增长</a:t>
              </a:r>
              <a:r>
                <a:rPr lang="en-US" altLang="zh-CN" sz="1400" dirty="0">
                  <a:latin typeface="微软雅黑" panose="020B0503020204020204" pitchFamily="34" charset="-122"/>
                  <a:ea typeface="微软雅黑" panose="020B0503020204020204" pitchFamily="34" charset="-122"/>
                </a:rPr>
                <a:t>5.28%</a:t>
              </a:r>
              <a:r>
                <a:rPr lang="zh-CN" altLang="en-US" sz="1400" dirty="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grpSp>
      <p:graphicFrame>
        <p:nvGraphicFramePr>
          <p:cNvPr id="2" name="图表 1">
            <a:extLst>
              <a:ext uri="{FF2B5EF4-FFF2-40B4-BE49-F238E27FC236}">
                <a16:creationId xmlns:a16="http://schemas.microsoft.com/office/drawing/2014/main" id="{00000000-0008-0000-0100-000064000000}"/>
              </a:ext>
            </a:extLst>
          </p:cNvPr>
          <p:cNvGraphicFramePr>
            <a:graphicFrameLocks/>
          </p:cNvGraphicFramePr>
          <p:nvPr>
            <p:extLst>
              <p:ext uri="{D42A27DB-BD31-4B8C-83A1-F6EECF244321}">
                <p14:modId xmlns:p14="http://schemas.microsoft.com/office/powerpoint/2010/main" val="582739607"/>
              </p:ext>
            </p:extLst>
          </p:nvPr>
        </p:nvGraphicFramePr>
        <p:xfrm>
          <a:off x="436227" y="961868"/>
          <a:ext cx="8289944" cy="38980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4712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月省市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1967594371"/>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北京</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35.94%</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2.12</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浙江</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33.49%</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3.98</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广东</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31.98%</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7.17</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河北</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31.95%</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2.96</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algn="ctr" fontAlgn="ctr"/>
                      <a:r>
                        <a:rPr lang="zh-CN" altLang="en-US" sz="1200" b="1" i="0" u="none" strike="noStrike" dirty="0">
                          <a:solidFill>
                            <a:srgbClr val="000000"/>
                          </a:solidFill>
                          <a:effectLst/>
                          <a:latin typeface="等线" panose="02010600030101010101" pitchFamily="2" charset="-122"/>
                          <a:ea typeface="等线" panose="02010600030101010101" pitchFamily="2" charset="-122"/>
                        </a:rPr>
                        <a:t>上海</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31.70%</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1.37</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dirty="0">
                <a:solidFill>
                  <a:schemeClr val="bg1"/>
                </a:solidFill>
                <a:latin typeface="+mj-ea"/>
                <a:ea typeface="+mj-ea"/>
              </a:rPr>
              <a:t>2025</a:t>
            </a:r>
            <a:r>
              <a:rPr lang="zh-CN" altLang="en-US" b="1" dirty="0">
                <a:solidFill>
                  <a:schemeClr val="bg1"/>
                </a:solidFill>
                <a:latin typeface="+mj-ea"/>
                <a:ea typeface="+mj-ea"/>
              </a:rPr>
              <a:t>年</a:t>
            </a:r>
            <a:r>
              <a:rPr lang="en-US" altLang="zh-CN" b="1" dirty="0">
                <a:solidFill>
                  <a:schemeClr val="bg1"/>
                </a:solidFill>
                <a:latin typeface="+mj-ea"/>
                <a:ea typeface="+mj-ea"/>
              </a:rPr>
              <a:t>4</a:t>
            </a:r>
            <a:r>
              <a:rPr lang="zh-CN" altLang="en-US" b="1" dirty="0">
                <a:solidFill>
                  <a:schemeClr val="bg1"/>
                </a:solidFill>
                <a:latin typeface="+mj-ea"/>
                <a:ea typeface="+mj-ea"/>
              </a:rPr>
              <a:t>月流通活跃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61933" y="4862833"/>
            <a:ext cx="8964904" cy="1721690"/>
          </a:xfrm>
          <a:prstGeom prst="rect">
            <a:avLst/>
          </a:prstGeom>
          <a:noFill/>
        </p:spPr>
        <p:txBody>
          <a:bodyPr wrap="square" rtlCol="0">
            <a:spAutoFit/>
          </a:bodyPr>
          <a:lstStyle/>
          <a:p>
            <a:pPr algn="l">
              <a:lnSpc>
                <a:spcPct val="15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lang="zh-CN" altLang="en-US" sz="1200" dirty="0">
                <a:latin typeface="微软雅黑" panose="020B0503020204020204" pitchFamily="34" charset="-122"/>
                <a:ea typeface="微软雅黑" panose="020B0503020204020204" pitchFamily="34" charset="-122"/>
              </a:rPr>
              <a:t>全国转籍比例排名前五的省份是北京、浙江、广东、河北、上海。</a:t>
            </a:r>
            <a:endParaRPr lang="en-US" altLang="zh-CN" sz="1200" dirty="0">
              <a:latin typeface="微软雅黑" panose="020B0503020204020204" pitchFamily="34" charset="-122"/>
              <a:ea typeface="微软雅黑" panose="020B0503020204020204" pitchFamily="34" charset="-122"/>
            </a:endParaRPr>
          </a:p>
          <a:p>
            <a:pPr algn="l">
              <a:lnSpc>
                <a:spcPct val="150000"/>
              </a:lnSpc>
            </a:pPr>
            <a:r>
              <a:rPr lang="zh-CN" altLang="en-US" sz="1200" dirty="0">
                <a:latin typeface="微软雅黑" panose="020B0503020204020204" pitchFamily="34" charset="-122"/>
                <a:ea typeface="微软雅黑" panose="020B0503020204020204" pitchFamily="34" charset="-122"/>
              </a:rPr>
              <a:t>具体来看北京转籍率为</a:t>
            </a:r>
            <a:r>
              <a:rPr lang="en-US" altLang="zh-CN" sz="1200" dirty="0">
                <a:latin typeface="微软雅黑" panose="020B0503020204020204" pitchFamily="34" charset="-122"/>
                <a:ea typeface="微软雅黑" panose="020B0503020204020204" pitchFamily="34" charset="-122"/>
              </a:rPr>
              <a:t>35.94%</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lang="en-US" altLang="zh-CN" sz="1200" dirty="0">
                <a:latin typeface="微软雅黑" panose="020B0503020204020204" pitchFamily="34" charset="-122"/>
                <a:ea typeface="微软雅黑" panose="020B0503020204020204" pitchFamily="34" charset="-122"/>
              </a:rPr>
              <a:t>2.12</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浙江转籍率为</a:t>
            </a:r>
            <a:r>
              <a:rPr lang="en-US" altLang="zh-CN" sz="1200" dirty="0">
                <a:latin typeface="微软雅黑" panose="020B0503020204020204" pitchFamily="34" charset="-122"/>
                <a:ea typeface="微软雅黑" panose="020B0503020204020204" pitchFamily="34" charset="-122"/>
              </a:rPr>
              <a:t>33.49%</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0.8%</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a:t>
            </a:r>
            <a:r>
              <a:rPr lang="en-US" altLang="zh-CN" sz="1200" dirty="0">
                <a:latin typeface="微软雅黑" panose="020B0503020204020204" pitchFamily="34" charset="-122"/>
                <a:ea typeface="微软雅黑" panose="020B0503020204020204" pitchFamily="34" charset="-122"/>
              </a:rPr>
              <a:t>3.98</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广东转籍率为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31.98%</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0.1%</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7.17</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河北转籍率为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31.95%</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2.96</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上海转籍率为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31.70%</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0.1%</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1.37</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r>
              <a:rPr lang="zh-CN" altLang="en-US" sz="1200" dirty="0">
                <a:latin typeface="微软雅黑" panose="020B0503020204020204" pitchFamily="34" charset="-122"/>
                <a:ea typeface="微软雅黑" panose="020B0503020204020204" pitchFamily="34" charset="-122"/>
              </a:rPr>
              <a:t>。</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cxnSp>
        <p:nvCxnSpPr>
          <p:cNvPr id="98" name="直接箭头连接符 97">
            <a:extLst>
              <a:ext uri="{FF2B5EF4-FFF2-40B4-BE49-F238E27FC236}">
                <a16:creationId xmlns:a16="http://schemas.microsoft.com/office/drawing/2014/main" id="{778501F5-79B1-48C8-BABD-71D6B7C903D3}"/>
              </a:ext>
            </a:extLst>
          </p:cNvPr>
          <p:cNvCxnSpPr>
            <a:cxnSpLocks/>
          </p:cNvCxnSpPr>
          <p:nvPr/>
        </p:nvCxnSpPr>
        <p:spPr>
          <a:xfrm>
            <a:off x="7163869" y="3777512"/>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id="{02EA2A30-9E17-42E1-906A-505D8150DA0D}"/>
              </a:ext>
            </a:extLst>
          </p:cNvPr>
          <p:cNvCxnSpPr>
            <a:cxnSpLocks/>
          </p:cNvCxnSpPr>
          <p:nvPr/>
        </p:nvCxnSpPr>
        <p:spPr>
          <a:xfrm flipV="1">
            <a:off x="7171331" y="2970165"/>
            <a:ext cx="0" cy="13738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0FD5A77C-2D93-81DA-738B-415AE219B49A}"/>
              </a:ext>
            </a:extLst>
          </p:cNvPr>
          <p:cNvCxnSpPr>
            <a:cxnSpLocks/>
          </p:cNvCxnSpPr>
          <p:nvPr/>
        </p:nvCxnSpPr>
        <p:spPr>
          <a:xfrm flipV="1">
            <a:off x="7171331" y="2608617"/>
            <a:ext cx="0" cy="13738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 name="直接箭头连接符 1">
            <a:extLst>
              <a:ext uri="{FF2B5EF4-FFF2-40B4-BE49-F238E27FC236}">
                <a16:creationId xmlns:a16="http://schemas.microsoft.com/office/drawing/2014/main" id="{4B28330B-081C-CF90-AF25-21497551FC31}"/>
              </a:ext>
            </a:extLst>
          </p:cNvPr>
          <p:cNvCxnSpPr>
            <a:cxnSpLocks/>
          </p:cNvCxnSpPr>
          <p:nvPr/>
        </p:nvCxnSpPr>
        <p:spPr>
          <a:xfrm flipV="1">
            <a:off x="7163869" y="3375098"/>
            <a:ext cx="0" cy="13738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 name="直接箭头连接符 2">
            <a:extLst>
              <a:ext uri="{FF2B5EF4-FFF2-40B4-BE49-F238E27FC236}">
                <a16:creationId xmlns:a16="http://schemas.microsoft.com/office/drawing/2014/main" id="{E979FC60-9D91-A14F-B108-C229C999F45F}"/>
              </a:ext>
            </a:extLst>
          </p:cNvPr>
          <p:cNvCxnSpPr>
            <a:cxnSpLocks/>
          </p:cNvCxnSpPr>
          <p:nvPr/>
        </p:nvCxnSpPr>
        <p:spPr>
          <a:xfrm flipV="1">
            <a:off x="7163869" y="4148888"/>
            <a:ext cx="0" cy="13738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090051" y="2436139"/>
            <a:ext cx="3681800" cy="2783519"/>
          </a:xfrm>
          <a:prstGeom prst="rect">
            <a:avLst/>
          </a:prstGeom>
          <a:noFill/>
        </p:spPr>
        <p:txBody>
          <a:bodyPr wrap="square" rtlCol="0">
            <a:spAutoFit/>
          </a:bodyPr>
          <a:lstStyle/>
          <a:p>
            <a:pPr>
              <a:lnSpc>
                <a:spcPct val="250000"/>
              </a:lnSpc>
            </a:pPr>
            <a:r>
              <a:rPr lang="zh-CN" altLang="zh-CN" sz="1200" b="1" dirty="0">
                <a:latin typeface="微软雅黑" panose="020B0503020204020204" pitchFamily="34" charset="-122"/>
                <a:ea typeface="微软雅黑" panose="020B0503020204020204" pitchFamily="34" charset="-122"/>
              </a:rPr>
              <a:t>调研</a:t>
            </a:r>
            <a:r>
              <a:rPr lang="zh-CN" altLang="en-US" sz="1200" b="1" dirty="0">
                <a:latin typeface="微软雅黑" panose="020B0503020204020204" pitchFamily="34" charset="-122"/>
                <a:ea typeface="微软雅黑" panose="020B0503020204020204" pitchFamily="34" charset="-122"/>
              </a:rPr>
              <a:t>显示</a:t>
            </a:r>
            <a:r>
              <a:rPr lang="zh-CN" altLang="zh-CN"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2025</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5</a:t>
            </a:r>
            <a:r>
              <a:rPr lang="zh-CN" altLang="en-US" sz="1200" b="1" dirty="0">
                <a:latin typeface="微软雅黑" panose="020B0503020204020204" pitchFamily="34" charset="-122"/>
                <a:ea typeface="微软雅黑" panose="020B0503020204020204" pitchFamily="34" charset="-122"/>
              </a:rPr>
              <a:t>月，库存周期</a:t>
            </a:r>
            <a:r>
              <a:rPr lang="en-US" altLang="zh-CN" sz="1200" b="1" dirty="0">
                <a:latin typeface="微软雅黑" panose="020B0503020204020204" pitchFamily="34" charset="-122"/>
                <a:ea typeface="微软雅黑" panose="020B0503020204020204" pitchFamily="34" charset="-122"/>
              </a:rPr>
              <a:t>15</a:t>
            </a:r>
            <a:r>
              <a:rPr lang="zh-CN" altLang="en-US" sz="1200" b="1" dirty="0">
                <a:latin typeface="微软雅黑" panose="020B0503020204020204" pitchFamily="34" charset="-122"/>
                <a:ea typeface="微软雅黑" panose="020B0503020204020204" pitchFamily="34" charset="-122"/>
              </a:rPr>
              <a:t>天以内的企业占</a:t>
            </a:r>
            <a:r>
              <a:rPr lang="en-US" altLang="zh-CN" sz="1200" b="1" dirty="0">
                <a:latin typeface="微软雅黑" panose="020B0503020204020204" pitchFamily="34" charset="-122"/>
                <a:ea typeface="微软雅黑" panose="020B0503020204020204" pitchFamily="34" charset="-122"/>
              </a:rPr>
              <a:t>28.4%</a:t>
            </a:r>
            <a:r>
              <a:rPr lang="zh-CN" altLang="en-US" sz="1200" b="1" dirty="0">
                <a:latin typeface="微软雅黑" panose="020B0503020204020204" pitchFamily="34" charset="-122"/>
                <a:ea typeface="微软雅黑" panose="020B0503020204020204" pitchFamily="34" charset="-122"/>
              </a:rPr>
              <a:t>，较上月增长了</a:t>
            </a:r>
            <a:r>
              <a:rPr lang="en-US" altLang="zh-CN" sz="1200" b="1" dirty="0">
                <a:latin typeface="微软雅黑" panose="020B0503020204020204" pitchFamily="34" charset="-122"/>
                <a:ea typeface="微软雅黑" panose="020B0503020204020204" pitchFamily="34" charset="-122"/>
              </a:rPr>
              <a:t>0.5% </a:t>
            </a:r>
            <a:r>
              <a:rPr lang="zh-CN" altLang="en-US" sz="1200" b="1" dirty="0">
                <a:latin typeface="微软雅黑" panose="020B0503020204020204" pitchFamily="34" charset="-122"/>
                <a:ea typeface="微软雅黑" panose="020B0503020204020204" pitchFamily="34" charset="-122"/>
              </a:rPr>
              <a:t>。库存周期在</a:t>
            </a:r>
            <a:r>
              <a:rPr lang="en-US" altLang="zh-CN" sz="1200" b="1" dirty="0">
                <a:latin typeface="微软雅黑" panose="020B0503020204020204" pitchFamily="34" charset="-122"/>
                <a:ea typeface="微软雅黑" panose="020B0503020204020204" pitchFamily="34" charset="-122"/>
              </a:rPr>
              <a:t>15-30</a:t>
            </a:r>
            <a:r>
              <a:rPr lang="zh-CN" altLang="en-US" sz="1200" b="1" dirty="0">
                <a:latin typeface="微软雅黑" panose="020B0503020204020204" pitchFamily="34" charset="-122"/>
                <a:ea typeface="微软雅黑" panose="020B0503020204020204" pitchFamily="34" charset="-122"/>
              </a:rPr>
              <a:t>天的企业占</a:t>
            </a:r>
            <a:r>
              <a:rPr lang="en-US" altLang="zh-CN" sz="1200" b="1" dirty="0">
                <a:latin typeface="微软雅黑" panose="020B0503020204020204" pitchFamily="34" charset="-122"/>
                <a:ea typeface="微软雅黑" panose="020B0503020204020204" pitchFamily="34" charset="-122"/>
              </a:rPr>
              <a:t>36.7%</a:t>
            </a:r>
            <a:r>
              <a:rPr lang="zh-CN" altLang="en-US" sz="1200" b="1" dirty="0">
                <a:latin typeface="微软雅黑" panose="020B0503020204020204" pitchFamily="34" charset="-122"/>
                <a:ea typeface="微软雅黑" panose="020B0503020204020204" pitchFamily="34" charset="-122"/>
              </a:rPr>
              <a:t>，较上月下降了</a:t>
            </a:r>
            <a:r>
              <a:rPr lang="en-US" altLang="zh-CN" sz="1200" b="1" dirty="0">
                <a:latin typeface="微软雅黑" panose="020B0503020204020204" pitchFamily="34" charset="-122"/>
                <a:ea typeface="微软雅黑" panose="020B0503020204020204" pitchFamily="34" charset="-122"/>
              </a:rPr>
              <a:t>0.9%</a:t>
            </a:r>
            <a:r>
              <a:rPr lang="zh-CN" altLang="en-US" sz="1200" b="1" dirty="0">
                <a:latin typeface="微软雅黑" panose="020B0503020204020204" pitchFamily="34" charset="-122"/>
                <a:ea typeface="微软雅黑" panose="020B0503020204020204" pitchFamily="34" charset="-122"/>
              </a:rPr>
              <a:t>。库存周期</a:t>
            </a:r>
            <a:r>
              <a:rPr lang="en-US" altLang="zh-CN" sz="1200" b="1" dirty="0">
                <a:latin typeface="微软雅黑" panose="020B0503020204020204" pitchFamily="34" charset="-122"/>
                <a:ea typeface="微软雅黑" panose="020B0503020204020204" pitchFamily="34" charset="-122"/>
              </a:rPr>
              <a:t>30</a:t>
            </a:r>
            <a:r>
              <a:rPr lang="zh-CN" altLang="en-US" sz="1200" b="1" dirty="0">
                <a:latin typeface="微软雅黑" panose="020B0503020204020204" pitchFamily="34" charset="-122"/>
                <a:ea typeface="微软雅黑" panose="020B0503020204020204" pitchFamily="34" charset="-122"/>
              </a:rPr>
              <a:t>天以上的企业占</a:t>
            </a:r>
            <a:r>
              <a:rPr lang="en-US" altLang="zh-CN" sz="1200" b="1" dirty="0">
                <a:latin typeface="微软雅黑" panose="020B0503020204020204" pitchFamily="34" charset="-122"/>
                <a:ea typeface="微软雅黑" panose="020B0503020204020204" pitchFamily="34" charset="-122"/>
              </a:rPr>
              <a:t>35%</a:t>
            </a:r>
            <a:r>
              <a:rPr lang="zh-CN" altLang="en-US" sz="1200" b="1" dirty="0">
                <a:latin typeface="微软雅黑" panose="020B0503020204020204" pitchFamily="34" charset="-122"/>
                <a:ea typeface="微软雅黑" panose="020B0503020204020204" pitchFamily="34" charset="-122"/>
              </a:rPr>
              <a:t>，较上月增长了</a:t>
            </a:r>
            <a:r>
              <a:rPr lang="en-US" altLang="zh-CN" sz="1200" b="1" dirty="0">
                <a:latin typeface="微软雅黑" panose="020B0503020204020204" pitchFamily="34" charset="-122"/>
                <a:ea typeface="微软雅黑" panose="020B0503020204020204" pitchFamily="34" charset="-122"/>
              </a:rPr>
              <a:t>0.5% </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nSpc>
                <a:spcPct val="250000"/>
              </a:lnSpc>
            </a:pPr>
            <a:r>
              <a:rPr lang="en-US" altLang="zh-CN" sz="1200" b="1" dirty="0">
                <a:latin typeface="微软雅黑" panose="020B0503020204020204" pitchFamily="34" charset="-122"/>
                <a:ea typeface="微软雅黑" panose="020B0503020204020204" pitchFamily="34" charset="-122"/>
              </a:rPr>
              <a:t>2025</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5</a:t>
            </a:r>
            <a:r>
              <a:rPr lang="zh-CN" altLang="en-US" sz="1200" b="1" dirty="0">
                <a:latin typeface="微软雅黑" panose="020B0503020204020204" pitchFamily="34" charset="-122"/>
                <a:ea typeface="微软雅黑" panose="020B0503020204020204" pitchFamily="34" charset="-122"/>
              </a:rPr>
              <a:t>月份的平均库存周期是</a:t>
            </a:r>
            <a:r>
              <a:rPr lang="en-US" altLang="zh-CN" sz="1200" b="1" dirty="0">
                <a:latin typeface="微软雅黑" panose="020B0503020204020204" pitchFamily="34" charset="-122"/>
                <a:ea typeface="微软雅黑" panose="020B0503020204020204" pitchFamily="34" charset="-122"/>
              </a:rPr>
              <a:t>42</a:t>
            </a:r>
            <a:r>
              <a:rPr lang="zh-CN" altLang="en-US" sz="1200" b="1" dirty="0">
                <a:latin typeface="微软雅黑" panose="020B0503020204020204" pitchFamily="34" charset="-122"/>
                <a:ea typeface="微软雅黑" panose="020B0503020204020204" pitchFamily="34" charset="-122"/>
              </a:rPr>
              <a:t>天，较</a:t>
            </a:r>
            <a:r>
              <a:rPr lang="en-US" altLang="zh-CN" sz="1200" b="1" dirty="0">
                <a:latin typeface="微软雅黑" panose="020B0503020204020204" pitchFamily="34" charset="-122"/>
                <a:ea typeface="微软雅黑" panose="020B0503020204020204" pitchFamily="34" charset="-122"/>
              </a:rPr>
              <a:t>4</a:t>
            </a:r>
            <a:r>
              <a:rPr lang="zh-CN" altLang="en-US" sz="1200" b="1" dirty="0">
                <a:latin typeface="微软雅黑" panose="020B0503020204020204" pitchFamily="34" charset="-122"/>
                <a:ea typeface="微软雅黑" panose="020B0503020204020204" pitchFamily="34" charset="-122"/>
              </a:rPr>
              <a:t>月份增加了</a:t>
            </a:r>
            <a:r>
              <a:rPr lang="en-US" altLang="zh-CN" sz="1200" b="1" dirty="0">
                <a:latin typeface="微软雅黑" panose="020B0503020204020204" pitchFamily="34" charset="-122"/>
                <a:ea typeface="微软雅黑" panose="020B0503020204020204" pitchFamily="34" charset="-122"/>
              </a:rPr>
              <a:t>1</a:t>
            </a:r>
            <a:r>
              <a:rPr lang="zh-CN" altLang="en-US" sz="1200" b="1" dirty="0">
                <a:latin typeface="微软雅黑" panose="020B0503020204020204" pitchFamily="34" charset="-122"/>
                <a:ea typeface="微软雅黑" panose="020B0503020204020204" pitchFamily="34" charset="-122"/>
              </a:rPr>
              <a:t>天。</a:t>
            </a:r>
            <a:endParaRPr lang="en-US" altLang="zh-CN" sz="1200" b="1" dirty="0">
              <a:latin typeface="微软雅黑" panose="020B0503020204020204" pitchFamily="34" charset="-122"/>
              <a:ea typeface="微软雅黑" panose="020B0503020204020204" pitchFamily="34" charset="-122"/>
            </a:endParaRPr>
          </a:p>
        </p:txBody>
      </p:sp>
      <p:graphicFrame>
        <p:nvGraphicFramePr>
          <p:cNvPr id="2" name="图表 1">
            <a:extLst>
              <a:ext uri="{FF2B5EF4-FFF2-40B4-BE49-F238E27FC236}">
                <a16:creationId xmlns:a16="http://schemas.microsoft.com/office/drawing/2014/main" id="{00000000-0008-0000-1300-000002000000}"/>
              </a:ext>
            </a:extLst>
          </p:cNvPr>
          <p:cNvGraphicFramePr>
            <a:graphicFrameLocks/>
          </p:cNvGraphicFramePr>
          <p:nvPr>
            <p:extLst>
              <p:ext uri="{D42A27DB-BD31-4B8C-83A1-F6EECF244321}">
                <p14:modId xmlns:p14="http://schemas.microsoft.com/office/powerpoint/2010/main" val="4244036482"/>
              </p:ext>
            </p:extLst>
          </p:nvPr>
        </p:nvGraphicFramePr>
        <p:xfrm>
          <a:off x="508803" y="1186103"/>
          <a:ext cx="4199851" cy="50774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716527"/>
            <a:ext cx="8810144" cy="1056956"/>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72314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台，其中符合行认证标准的车源数据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63753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台，符合团标的车源数据为</a:t>
            </a:r>
            <a:r>
              <a:rPr lang="en-US" altLang="zh-CN" sz="1100" dirty="0">
                <a:solidFill>
                  <a:prstClr val="black"/>
                </a:solidFill>
                <a:latin typeface="微软雅黑" panose="020B0503020204020204" pitchFamily="34" charset="-122"/>
                <a:ea typeface="微软雅黑" panose="020B0503020204020204" pitchFamily="34" charset="-122"/>
              </a:rPr>
              <a:t>41981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本月上报数据较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增长约</a:t>
            </a:r>
            <a:r>
              <a:rPr lang="en-US" altLang="zh-CN" sz="1100" dirty="0">
                <a:solidFill>
                  <a:prstClr val="black"/>
                </a:solidFill>
                <a:latin typeface="微软雅黑" panose="020B0503020204020204" pitchFamily="34" charset="-122"/>
                <a:ea typeface="微软雅黑" panose="020B0503020204020204" pitchFamily="34" charset="-122"/>
              </a:rPr>
              <a:t>2</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lang="zh-CN" altLang="en-US" sz="1100" dirty="0">
                <a:solidFill>
                  <a:prstClr val="black"/>
                </a:solidFill>
                <a:latin typeface="微软雅黑" panose="020B0503020204020204" pitchFamily="34" charset="-122"/>
                <a:ea typeface="微软雅黑" panose="020B0503020204020204" pitchFamily="34" charset="-122"/>
              </a:rPr>
              <a:t>月环比增长了</a:t>
            </a:r>
            <a:r>
              <a:rPr lang="en-US" altLang="zh-CN" sz="1100" dirty="0">
                <a:solidFill>
                  <a:prstClr val="black"/>
                </a:solidFill>
                <a:latin typeface="微软雅黑" panose="020B0503020204020204" pitchFamily="34" charset="-122"/>
                <a:ea typeface="微软雅黑" panose="020B0503020204020204" pitchFamily="34" charset="-122"/>
              </a:rPr>
              <a:t>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其中，本月符合行认证数据占据提交总数的比例约为</a:t>
            </a:r>
            <a:r>
              <a:rPr lang="en-US" altLang="zh-CN" sz="1100" dirty="0">
                <a:solidFill>
                  <a:schemeClr val="tx1"/>
                </a:solidFill>
                <a:latin typeface="微软雅黑" panose="020B0503020204020204" pitchFamily="34" charset="-122"/>
                <a:ea typeface="微软雅黑" panose="020B0503020204020204" pitchFamily="34" charset="-122"/>
                <a:cs typeface="+mn-cs"/>
              </a:rPr>
              <a:t>88.1%</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、符合团标的数据比例为</a:t>
            </a:r>
            <a:r>
              <a:rPr lang="en-US" altLang="zh-CN" sz="1100" dirty="0">
                <a:solidFill>
                  <a:schemeClr val="tx1"/>
                </a:solidFill>
                <a:latin typeface="微软雅黑" panose="020B0503020204020204" pitchFamily="34" charset="-122"/>
                <a:ea typeface="微软雅黑" panose="020B0503020204020204" pitchFamily="34" charset="-122"/>
                <a:cs typeface="+mn-cs"/>
              </a:rPr>
              <a:t>58.1%</a:t>
            </a:r>
            <a:r>
              <a:rPr lang="zh-CN" altLang="en-US" sz="1100" dirty="0">
                <a:solidFill>
                  <a:schemeClr val="tx1"/>
                </a:solidFill>
                <a:latin typeface="微软雅黑" panose="020B0503020204020204" pitchFamily="34" charset="-122"/>
                <a:ea typeface="微软雅黑" panose="020B0503020204020204" pitchFamily="34" charset="-122"/>
                <a:cs typeface="+mn-cs"/>
              </a:rPr>
              <a:t>，整体数据质量</a:t>
            </a:r>
            <a:r>
              <a:rPr lang="zh-CN" altLang="en-US" sz="1100" dirty="0">
                <a:latin typeface="微软雅黑" panose="020B0503020204020204" pitchFamily="34" charset="-122"/>
                <a:ea typeface="微软雅黑" panose="020B0503020204020204" pitchFamily="34" charset="-122"/>
              </a:rPr>
              <a:t>与</a:t>
            </a:r>
            <a:r>
              <a:rPr lang="zh-CN" altLang="en-US" sz="1100" dirty="0">
                <a:solidFill>
                  <a:schemeClr val="tx1"/>
                </a:solidFill>
                <a:latin typeface="微软雅黑" panose="020B0503020204020204" pitchFamily="34" charset="-122"/>
                <a:ea typeface="微软雅黑" panose="020B0503020204020204" pitchFamily="34" charset="-122"/>
                <a:cs typeface="+mn-cs"/>
              </a:rPr>
              <a:t>上月基本持平。</a:t>
            </a:r>
          </a:p>
        </p:txBody>
      </p:sp>
      <p:pic>
        <p:nvPicPr>
          <p:cNvPr id="5" name="图片 4">
            <a:extLst>
              <a:ext uri="{FF2B5EF4-FFF2-40B4-BE49-F238E27FC236}">
                <a16:creationId xmlns:a16="http://schemas.microsoft.com/office/drawing/2014/main" id="{F07BB6B1-1298-7B15-B5B3-C1733EDDF69A}"/>
              </a:ext>
            </a:extLst>
          </p:cNvPr>
          <p:cNvPicPr>
            <a:picLocks noChangeAspect="1"/>
          </p:cNvPicPr>
          <p:nvPr/>
        </p:nvPicPr>
        <p:blipFill>
          <a:blip r:embed="rId2"/>
          <a:stretch>
            <a:fillRect/>
          </a:stretch>
        </p:blipFill>
        <p:spPr>
          <a:xfrm>
            <a:off x="5265574" y="1300646"/>
            <a:ext cx="3755896" cy="1818783"/>
          </a:xfrm>
          <a:prstGeom prst="rect">
            <a:avLst/>
          </a:prstGeom>
        </p:spPr>
      </p:pic>
      <p:pic>
        <p:nvPicPr>
          <p:cNvPr id="6" name="图片 5">
            <a:extLst>
              <a:ext uri="{FF2B5EF4-FFF2-40B4-BE49-F238E27FC236}">
                <a16:creationId xmlns:a16="http://schemas.microsoft.com/office/drawing/2014/main" id="{E205D360-3080-7B05-A96F-A5198CFD6903}"/>
              </a:ext>
            </a:extLst>
          </p:cNvPr>
          <p:cNvPicPr>
            <a:picLocks noChangeAspect="1"/>
          </p:cNvPicPr>
          <p:nvPr/>
        </p:nvPicPr>
        <p:blipFill>
          <a:blip r:embed="rId3"/>
          <a:stretch>
            <a:fillRect/>
          </a:stretch>
        </p:blipFill>
        <p:spPr>
          <a:xfrm>
            <a:off x="161933" y="1163774"/>
            <a:ext cx="4967115" cy="2814870"/>
          </a:xfrm>
          <a:prstGeom prst="rect">
            <a:avLst/>
          </a:prstGeom>
        </p:spPr>
      </p:pic>
    </p:spTree>
    <p:extLst>
      <p:ext uri="{BB962C8B-B14F-4D97-AF65-F5344CB8AC3E}">
        <p14:creationId xmlns:p14="http://schemas.microsoft.com/office/powerpoint/2010/main" val="564162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824200"/>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月，各地区较上月量呈现出一定的</a:t>
            </a:r>
            <a:r>
              <a:rPr lang="zh-CN" altLang="en-US" sz="1100" dirty="0">
                <a:solidFill>
                  <a:prstClr val="black"/>
                </a:solidFill>
                <a:latin typeface="微软雅黑" panose="020B0503020204020204" pitchFamily="34" charset="-122"/>
                <a:ea typeface="微软雅黑" panose="020B0503020204020204" pitchFamily="34" charset="-122"/>
              </a:rPr>
              <a:t>分化态势，</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各地上报量涨幅在</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lang="en-US" altLang="zh-CN" sz="1100" dirty="0">
                <a:solidFill>
                  <a:prstClr val="black"/>
                </a:solidFill>
                <a:latin typeface="微软雅黑" panose="020B0503020204020204" pitchFamily="34" charset="-122"/>
                <a:ea typeface="微软雅黑" panose="020B0503020204020204" pitchFamily="34" charset="-122"/>
              </a:rPr>
              <a:t>%</a:t>
            </a:r>
            <a:r>
              <a:rPr lang="zh-CN" altLang="en-US" sz="1100" dirty="0">
                <a:solidFill>
                  <a:prstClr val="black"/>
                </a:solidFill>
                <a:latin typeface="微软雅黑" panose="020B0503020204020204" pitchFamily="34" charset="-122"/>
                <a:ea typeface="微软雅黑" panose="020B0503020204020204" pitchFamily="34" charset="-122"/>
              </a:rPr>
              <a:t>到</a:t>
            </a:r>
            <a:r>
              <a:rPr lang="en-US" altLang="zh-CN" sz="1100" dirty="0">
                <a:solidFill>
                  <a:prstClr val="black"/>
                </a:solidFill>
                <a:latin typeface="微软雅黑" panose="020B0503020204020204" pitchFamily="34" charset="-122"/>
                <a:ea typeface="微软雅黑" panose="020B0503020204020204" pitchFamily="34" charset="-122"/>
              </a:rPr>
              <a:t>23%</a:t>
            </a:r>
            <a:r>
              <a:rPr lang="zh-CN" altLang="en-US" sz="1100" dirty="0">
                <a:solidFill>
                  <a:prstClr val="black"/>
                </a:solidFill>
                <a:latin typeface="微软雅黑" panose="020B0503020204020204" pitchFamily="34" charset="-122"/>
                <a:ea typeface="微软雅黑" panose="020B0503020204020204" pitchFamily="34" charset="-122"/>
              </a:rPr>
              <a:t>之间，其中山东、黑龙江、广东、辽宁、湖南、陕西等地区呈现出较大的增幅，而江苏、湖北、河南等地则出现了一定的降幅；</a:t>
            </a:r>
            <a:endParaRPr lang="en-US" altLang="zh-CN" sz="1100" dirty="0">
              <a:solidFill>
                <a:prstClr val="black"/>
              </a:solidFill>
              <a:latin typeface="微软雅黑" panose="020B0503020204020204" pitchFamily="34" charset="-122"/>
              <a:ea typeface="微软雅黑" panose="020B0503020204020204" pitchFamily="34" charset="-122"/>
            </a:endParaRPr>
          </a:p>
          <a:p>
            <a:pPr algn="l">
              <a:lnSpc>
                <a:spcPct val="15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月同期，各地</a:t>
            </a:r>
            <a:r>
              <a:rPr lang="zh-CN" altLang="en-US" sz="1100" dirty="0">
                <a:solidFill>
                  <a:prstClr val="black"/>
                </a:solidFill>
                <a:latin typeface="微软雅黑" panose="020B0503020204020204" pitchFamily="34" charset="-122"/>
                <a:ea typeface="微软雅黑" panose="020B0503020204020204" pitchFamily="34" charset="-122"/>
              </a:rPr>
              <a:t>上报量则</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提升明显，部分地区如：</a:t>
            </a:r>
            <a:r>
              <a:rPr lang="zh-CN" altLang="en-US" sz="1100" dirty="0">
                <a:solidFill>
                  <a:prstClr val="black"/>
                </a:solidFill>
                <a:latin typeface="微软雅黑" panose="020B0503020204020204" pitchFamily="34" charset="-122"/>
                <a:ea typeface="微软雅黑" panose="020B0503020204020204" pitchFamily="34" charset="-122"/>
              </a:rPr>
              <a:t>山东、湖南、福州、</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贵州等地最大提升</a:t>
            </a:r>
            <a:r>
              <a:rPr lang="zh-CN" altLang="en-US" sz="1100" dirty="0">
                <a:solidFill>
                  <a:prstClr val="black"/>
                </a:solidFill>
                <a:latin typeface="微软雅黑" panose="020B0503020204020204" pitchFamily="34" charset="-122"/>
                <a:ea typeface="微软雅黑" panose="020B0503020204020204" pitchFamily="34" charset="-122"/>
              </a:rPr>
              <a:t>幅度达到了</a:t>
            </a:r>
            <a:r>
              <a:rPr lang="en-US" altLang="zh-CN" sz="1100" dirty="0">
                <a:solidFill>
                  <a:prstClr val="black"/>
                </a:solidFill>
                <a:latin typeface="微软雅黑" panose="020B0503020204020204" pitchFamily="34" charset="-122"/>
                <a:ea typeface="微软雅黑" panose="020B0503020204020204" pitchFamily="34" charset="-122"/>
              </a:rPr>
              <a:t>31%</a:t>
            </a:r>
            <a:r>
              <a:rPr lang="zh-CN" altLang="en-US" sz="1100" dirty="0">
                <a:latin typeface="微软雅黑" panose="020B0503020204020204" pitchFamily="34" charset="-122"/>
                <a:ea typeface="微软雅黑" panose="020B0503020204020204" pitchFamily="34" charset="-122"/>
              </a:rPr>
              <a:t>。</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id="{5C87000D-E0D9-69EB-A3CD-FEBE32477EE8}"/>
              </a:ext>
            </a:extLst>
          </p:cNvPr>
          <p:cNvPicPr>
            <a:picLocks noChangeAspect="1"/>
          </p:cNvPicPr>
          <p:nvPr/>
        </p:nvPicPr>
        <p:blipFill>
          <a:blip r:embed="rId2"/>
          <a:stretch>
            <a:fillRect/>
          </a:stretch>
        </p:blipFill>
        <p:spPr>
          <a:xfrm>
            <a:off x="161933" y="1524534"/>
            <a:ext cx="8900576" cy="2369549"/>
          </a:xfrm>
          <a:prstGeom prst="rect">
            <a:avLst/>
          </a:prstGeom>
        </p:spPr>
      </p:pic>
    </p:spTree>
    <p:extLst>
      <p:ext uri="{BB962C8B-B14F-4D97-AF65-F5344CB8AC3E}">
        <p14:creationId xmlns:p14="http://schemas.microsoft.com/office/powerpoint/2010/main" val="3823506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716527"/>
            <a:ext cx="8810144" cy="1332031"/>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上报车源里程数据来看，本月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基于车辆里程的选品上，较</a:t>
            </a:r>
            <a:r>
              <a:rPr lang="en-US" altLang="zh-CN" sz="1100" dirty="0">
                <a:solidFill>
                  <a:prstClr val="black"/>
                </a:solidFill>
                <a:latin typeface="微软雅黑" panose="020B0503020204020204" pitchFamily="34" charset="-122"/>
                <a:ea typeface="微软雅黑" panose="020B0503020204020204" pitchFamily="34" charset="-122"/>
              </a:rPr>
              <a:t>4</a:t>
            </a:r>
            <a:r>
              <a:rPr lang="zh-CN" altLang="en-US" sz="1100" dirty="0">
                <a:solidFill>
                  <a:prstClr val="black"/>
                </a:solidFill>
                <a:latin typeface="微软雅黑" panose="020B0503020204020204" pitchFamily="34" charset="-122"/>
                <a:ea typeface="微软雅黑" panose="020B0503020204020204" pitchFamily="34" charset="-122"/>
              </a:rPr>
              <a:t>月份略微“保守”；</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其中，</a:t>
            </a:r>
            <a:r>
              <a:rPr lang="en-US" altLang="zh-CN" sz="1100" dirty="0">
                <a:solidFill>
                  <a:prstClr val="black"/>
                </a:solidFill>
                <a:latin typeface="微软雅黑" panose="020B0503020204020204" pitchFamily="34" charset="-122"/>
                <a:ea typeface="微软雅黑" panose="020B0503020204020204" pitchFamily="34" charset="-122"/>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a:t>
            </a:r>
            <a:r>
              <a:rPr lang="zh-CN" altLang="en-US" sz="1100" dirty="0">
                <a:solidFill>
                  <a:prstClr val="black"/>
                </a:solidFill>
                <a:latin typeface="微软雅黑" panose="020B0503020204020204" pitchFamily="34" charset="-122"/>
                <a:ea typeface="微软雅黑" panose="020B0503020204020204" pitchFamily="34" charset="-122"/>
              </a:rPr>
              <a:t> 与</a:t>
            </a:r>
            <a:r>
              <a:rPr lang="en-US" altLang="zh-CN" sz="1100" dirty="0">
                <a:solidFill>
                  <a:prstClr val="black"/>
                </a:solidFill>
                <a:latin typeface="微软雅黑" panose="020B0503020204020204" pitchFamily="34" charset="-122"/>
                <a:ea typeface="微软雅黑" panose="020B0503020204020204" pitchFamily="34" charset="-122"/>
              </a:rPr>
              <a:t>4</a:t>
            </a:r>
            <a:r>
              <a:rPr lang="zh-CN" altLang="en-US" sz="1100" dirty="0">
                <a:solidFill>
                  <a:prstClr val="black"/>
                </a:solidFill>
                <a:latin typeface="微软雅黑" panose="020B0503020204020204" pitchFamily="34" charset="-122"/>
                <a:ea typeface="微软雅黑" panose="020B0503020204020204" pitchFamily="34" charset="-122"/>
              </a:rPr>
              <a:t>月持平；</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万“精品车”车源数据、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3-5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万公里的“较新车”车源数据则均较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月减少了</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万的性价比车源则较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lang="zh-CN" altLang="en-US" sz="1100" dirty="0">
                <a:solidFill>
                  <a:prstClr val="black"/>
                </a:solidFill>
                <a:latin typeface="微软雅黑" panose="020B0503020204020204" pitchFamily="34" charset="-122"/>
                <a:ea typeface="微软雅黑" panose="020B0503020204020204" pitchFamily="34" charset="-122"/>
              </a:rPr>
              <a:t>月增加了</a:t>
            </a:r>
            <a:r>
              <a:rPr lang="en-US" altLang="zh-CN" sz="1100" dirty="0">
                <a:solidFill>
                  <a:prstClr val="black"/>
                </a:solidFill>
                <a:latin typeface="微软雅黑" panose="020B0503020204020204" pitchFamily="34" charset="-122"/>
                <a:ea typeface="微软雅黑" panose="020B0503020204020204" pitchFamily="34" charset="-122"/>
              </a:rPr>
              <a:t>2%</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万公里以上的“老旧车”与上月持平；</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本月整体数据质量较</a:t>
            </a:r>
            <a:r>
              <a:rPr lang="en-US" altLang="zh-CN" sz="1100" dirty="0">
                <a:solidFill>
                  <a:prstClr val="black"/>
                </a:solidFill>
                <a:latin typeface="微软雅黑" panose="020B0503020204020204" pitchFamily="34" charset="-122"/>
                <a:ea typeface="微软雅黑" panose="020B0503020204020204" pitchFamily="34" charset="-122"/>
              </a:rPr>
              <a:t>2024</a:t>
            </a:r>
            <a:r>
              <a:rPr lang="zh-CN" altLang="en-US" sz="1100" dirty="0">
                <a:solidFill>
                  <a:prstClr val="black"/>
                </a:solidFill>
                <a:latin typeface="微软雅黑" panose="020B0503020204020204" pitchFamily="34" charset="-122"/>
                <a:ea typeface="微软雅黑" panose="020B0503020204020204" pitchFamily="34" charset="-122"/>
              </a:rPr>
              <a:t>年</a:t>
            </a:r>
            <a:r>
              <a:rPr lang="en-US" altLang="zh-CN" sz="1100" dirty="0">
                <a:solidFill>
                  <a:prstClr val="black"/>
                </a:solidFill>
                <a:latin typeface="微软雅黑" panose="020B0503020204020204" pitchFamily="34" charset="-122"/>
                <a:ea typeface="微软雅黑" panose="020B0503020204020204" pitchFamily="34" charset="-122"/>
              </a:rPr>
              <a:t>5</a:t>
            </a:r>
            <a:r>
              <a:rPr lang="zh-CN" altLang="en-US" sz="1100" dirty="0">
                <a:solidFill>
                  <a:prstClr val="black"/>
                </a:solidFill>
                <a:latin typeface="微软雅黑" panose="020B0503020204020204" pitchFamily="34" charset="-122"/>
                <a:ea typeface="微软雅黑" panose="020B0503020204020204" pitchFamily="34" charset="-122"/>
              </a:rPr>
              <a:t>月份表现略好，预示经销商在“新车降价冲击”的大背景下选品依然选择“稳健”策略 。</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7D3B9B5E-8E0C-5B01-ED72-EB9E04A3F4DB}"/>
              </a:ext>
            </a:extLst>
          </p:cNvPr>
          <p:cNvPicPr>
            <a:picLocks noChangeAspect="1"/>
          </p:cNvPicPr>
          <p:nvPr/>
        </p:nvPicPr>
        <p:blipFill>
          <a:blip r:embed="rId2"/>
          <a:stretch>
            <a:fillRect/>
          </a:stretch>
        </p:blipFill>
        <p:spPr>
          <a:xfrm>
            <a:off x="248796" y="1063357"/>
            <a:ext cx="8810144" cy="3599928"/>
          </a:xfrm>
          <a:prstGeom prst="rect">
            <a:avLst/>
          </a:prstGeom>
        </p:spPr>
      </p:pic>
    </p:spTree>
    <p:extLst>
      <p:ext uri="{BB962C8B-B14F-4D97-AF65-F5344CB8AC3E}">
        <p14:creationId xmlns:p14="http://schemas.microsoft.com/office/powerpoint/2010/main" val="3326306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67072"/>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经销企业在车辆年限的选品上较上月相对“保守”；</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latin typeface="微软雅黑" panose="020B0503020204020204" pitchFamily="34" charset="-122"/>
                <a:ea typeface="微软雅黑" panose="020B0503020204020204" pitchFamily="34" charset="-122"/>
              </a:rPr>
              <a:t>经销商在选品上，能够迅速去库存的“准新车”和价格更稳定的“老旧车”依然受到青睐；</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年内的准新车数据</a:t>
            </a:r>
            <a:r>
              <a:rPr lang="zh-CN" altLang="en-US" sz="1100" dirty="0">
                <a:latin typeface="微软雅黑" panose="020B0503020204020204" pitchFamily="34" charset="-122"/>
                <a:ea typeface="微软雅黑" panose="020B0503020204020204" pitchFamily="34" charset="-122"/>
              </a:rPr>
              <a:t>与</a:t>
            </a:r>
            <a:r>
              <a:rPr lang="zh-CN" altLang="en-US" sz="1100" dirty="0">
                <a:solidFill>
                  <a:schemeClr val="tx1"/>
                </a:solidFill>
                <a:latin typeface="微软雅黑" panose="020B0503020204020204" pitchFamily="34" charset="-122"/>
                <a:ea typeface="微软雅黑" panose="020B0503020204020204" pitchFamily="34" charset="-122"/>
                <a:cs typeface="+mn-cs"/>
              </a:rPr>
              <a:t>上月持平，</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以内较新车龄数据</a:t>
            </a:r>
            <a:r>
              <a:rPr lang="zh-CN" altLang="en-US" sz="1100" dirty="0">
                <a:latin typeface="微软雅黑" panose="020B0503020204020204" pitchFamily="34" charset="-122"/>
                <a:ea typeface="微软雅黑" panose="020B0503020204020204" pitchFamily="34" charset="-122"/>
              </a:rPr>
              <a:t>则较上月减少</a:t>
            </a:r>
            <a:r>
              <a:rPr lang="zh-CN" altLang="en-US" sz="1100" dirty="0">
                <a:solidFill>
                  <a:schemeClr val="tx1"/>
                </a:solidFill>
                <a:latin typeface="微软雅黑" panose="020B0503020204020204" pitchFamily="34" charset="-122"/>
                <a:ea typeface="微软雅黑" panose="020B0503020204020204" pitchFamily="34" charset="-122"/>
                <a:cs typeface="+mn-cs"/>
              </a:rPr>
              <a:t>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年的次新车龄数据较上月</a:t>
            </a:r>
            <a:r>
              <a:rPr lang="zh-CN" altLang="en-US" sz="1100" dirty="0">
                <a:latin typeface="微软雅黑" panose="020B0503020204020204" pitchFamily="34" charset="-122"/>
                <a:ea typeface="微软雅黑" panose="020B0503020204020204" pitchFamily="34" charset="-122"/>
              </a:rPr>
              <a:t>增加了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latin typeface="微软雅黑" panose="020B0503020204020204" pitchFamily="34" charset="-122"/>
                <a:ea typeface="微软雅黑" panose="020B0503020204020204" pitchFamily="34" charset="-122"/>
              </a:rPr>
              <a:t>5-7</a:t>
            </a:r>
            <a:r>
              <a:rPr lang="zh-CN" altLang="en-US" sz="1100" dirty="0">
                <a:latin typeface="微软雅黑" panose="020B0503020204020204" pitchFamily="34" charset="-122"/>
                <a:ea typeface="微软雅黑" panose="020B0503020204020204" pitchFamily="34" charset="-122"/>
              </a:rPr>
              <a:t>年的“性价比”车源数据则较上月减少了</a:t>
            </a: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年的“较旧”型车源则增加了</a:t>
            </a: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07BC4044-96C5-272B-7C7B-8F938B8DB595}"/>
              </a:ext>
            </a:extLst>
          </p:cNvPr>
          <p:cNvPicPr>
            <a:picLocks noChangeAspect="1"/>
          </p:cNvPicPr>
          <p:nvPr/>
        </p:nvPicPr>
        <p:blipFill>
          <a:blip r:embed="rId2"/>
          <a:stretch>
            <a:fillRect/>
          </a:stretch>
        </p:blipFill>
        <p:spPr>
          <a:xfrm>
            <a:off x="216899" y="1092412"/>
            <a:ext cx="8810144" cy="3786178"/>
          </a:xfrm>
          <a:prstGeom prst="rect">
            <a:avLst/>
          </a:prstGeom>
        </p:spPr>
      </p:pic>
    </p:spTree>
    <p:extLst>
      <p:ext uri="{BB962C8B-B14F-4D97-AF65-F5344CB8AC3E}">
        <p14:creationId xmlns:p14="http://schemas.microsoft.com/office/powerpoint/2010/main" val="31879552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2025</a:t>
            </a:r>
            <a:r>
              <a:rPr lang="zh-CN" altLang="en-US" sz="3600" b="1" dirty="0">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4</a:t>
            </a:r>
            <a:r>
              <a:rPr lang="zh-CN" altLang="en-US" sz="3600" b="1" dirty="0">
                <a:latin typeface="微软雅黑" panose="020B0503020204020204" pitchFamily="34" charset="-122"/>
                <a:ea typeface="微软雅黑" panose="020B0503020204020204" pitchFamily="34" charset="-122"/>
              </a:rPr>
              <a:t>月市场概况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dirty="0">
                <a:latin typeface="微软雅黑" panose="020B0503020204020204" pitchFamily="34" charset="-122"/>
                <a:ea typeface="微软雅黑" panose="020B0503020204020204" pitchFamily="34" charset="-122"/>
              </a:rPr>
              <a:t>2025</a:t>
            </a:r>
            <a:r>
              <a:rPr lang="zh-CN" altLang="en-US" sz="2000" b="1" kern="0" dirty="0">
                <a:latin typeface="微软雅黑" panose="020B0503020204020204" pitchFamily="34" charset="-122"/>
                <a:ea typeface="微软雅黑" panose="020B0503020204020204" pitchFamily="34" charset="-122"/>
              </a:rPr>
              <a:t>年</a:t>
            </a:r>
            <a:r>
              <a:rPr lang="en-US" altLang="zh-CN" sz="2000" b="1" kern="0" dirty="0">
                <a:latin typeface="微软雅黑" panose="020B0503020204020204" pitchFamily="34" charset="-122"/>
                <a:ea typeface="微软雅黑" panose="020B0503020204020204" pitchFamily="34" charset="-122"/>
              </a:rPr>
              <a:t>4</a:t>
            </a:r>
            <a:r>
              <a:rPr lang="zh-CN" altLang="en-US" sz="2000" b="1" kern="0" dirty="0">
                <a:latin typeface="微软雅黑" panose="020B0503020204020204" pitchFamily="34" charset="-122"/>
                <a:ea typeface="微软雅黑" panose="020B0503020204020204" pitchFamily="34" charset="-122"/>
              </a:rPr>
              <a:t>月二手车市场月度交易趋势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399831" y="5297098"/>
            <a:ext cx="8596883" cy="775277"/>
          </a:xfrm>
          <a:prstGeom prst="rect">
            <a:avLst/>
          </a:prstGeom>
          <a:noFill/>
        </p:spPr>
        <p:txBody>
          <a:bodyPr wrap="square">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170.13</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3.05%</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1.33%</a:t>
            </a:r>
            <a:r>
              <a:rPr lang="zh-CN" altLang="en-US" sz="1200" dirty="0">
                <a:latin typeface="微软雅黑" panose="020B0503020204020204" pitchFamily="34" charset="-122"/>
                <a:ea typeface="微软雅黑" panose="020B0503020204020204" pitchFamily="34" charset="-122"/>
              </a:rPr>
              <a:t>，交易金额为</a:t>
            </a:r>
            <a:r>
              <a:rPr lang="en-US" altLang="zh-CN" sz="1200" dirty="0">
                <a:latin typeface="微软雅黑" panose="020B0503020204020204" pitchFamily="34" charset="-122"/>
                <a:ea typeface="微软雅黑" panose="020B0503020204020204" pitchFamily="34" charset="-122"/>
              </a:rPr>
              <a:t>1102.21</a:t>
            </a:r>
            <a:r>
              <a:rPr lang="zh-CN" altLang="en-US" sz="1200" dirty="0">
                <a:latin typeface="微软雅黑" panose="020B0503020204020204" pitchFamily="34" charset="-122"/>
                <a:ea typeface="微软雅黑" panose="020B0503020204020204" pitchFamily="34" charset="-122"/>
              </a:rPr>
              <a:t>亿元。</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en-US" altLang="zh-CN" sz="1200" dirty="0">
                <a:latin typeface="微软雅黑" panose="020B0503020204020204" pitchFamily="34" charset="-122"/>
                <a:ea typeface="微软雅黑" panose="020B0503020204020204" pitchFamily="34" charset="-122"/>
                <a:sym typeface="+mn-ea"/>
              </a:rPr>
              <a:t>2025</a:t>
            </a:r>
            <a:r>
              <a:rPr lang="zh-CN" altLang="en-US" sz="1200" dirty="0">
                <a:latin typeface="微软雅黑" panose="020B0503020204020204" pitchFamily="34" charset="-122"/>
                <a:ea typeface="微软雅黑" panose="020B0503020204020204" pitchFamily="34" charset="-122"/>
                <a:sym typeface="+mn-ea"/>
              </a:rPr>
              <a:t>年</a:t>
            </a:r>
            <a:r>
              <a:rPr lang="en-US" altLang="zh-CN" sz="1200" dirty="0">
                <a:latin typeface="微软雅黑" panose="020B0503020204020204" pitchFamily="34" charset="-122"/>
                <a:ea typeface="微软雅黑" panose="020B0503020204020204" pitchFamily="34" charset="-122"/>
                <a:sym typeface="+mn-ea"/>
              </a:rPr>
              <a:t>1-4</a:t>
            </a:r>
            <a:r>
              <a:rPr lang="zh-CN" altLang="en-US" sz="1200" dirty="0">
                <a:latin typeface="微软雅黑" panose="020B0503020204020204" pitchFamily="34" charset="-122"/>
                <a:ea typeface="微软雅黑" panose="020B0503020204020204" pitchFamily="34" charset="-122"/>
                <a:sym typeface="+mn-ea"/>
              </a:rPr>
              <a:t>月，二手车累计交易量</a:t>
            </a:r>
            <a:r>
              <a:rPr lang="en-US" altLang="zh-CN" sz="1200" dirty="0">
                <a:latin typeface="微软雅黑" panose="020B0503020204020204" pitchFamily="34" charset="-122"/>
                <a:ea typeface="微软雅黑" panose="020B0503020204020204" pitchFamily="34" charset="-122"/>
                <a:sym typeface="+mn-ea"/>
              </a:rPr>
              <a:t>630.86</a:t>
            </a:r>
            <a:r>
              <a:rPr lang="zh-CN" altLang="en-US" sz="1200" dirty="0">
                <a:latin typeface="微软雅黑" panose="020B0503020204020204" pitchFamily="34" charset="-122"/>
                <a:ea typeface="微软雅黑" panose="020B0503020204020204" pitchFamily="34" charset="-122"/>
                <a:sym typeface="+mn-ea"/>
              </a:rPr>
              <a:t>万辆，同比增长</a:t>
            </a:r>
            <a:r>
              <a:rPr lang="en-US" altLang="zh-CN" sz="1200" dirty="0">
                <a:latin typeface="微软雅黑" panose="020B0503020204020204" pitchFamily="34" charset="-122"/>
                <a:ea typeface="微软雅黑" panose="020B0503020204020204" pitchFamily="34" charset="-122"/>
                <a:sym typeface="+mn-ea"/>
              </a:rPr>
              <a:t>0.47%</a:t>
            </a:r>
            <a:r>
              <a:rPr lang="zh-CN" altLang="en-US" sz="1200" dirty="0">
                <a:latin typeface="微软雅黑" panose="020B0503020204020204" pitchFamily="34" charset="-122"/>
                <a:ea typeface="微软雅黑" panose="020B0503020204020204" pitchFamily="34" charset="-122"/>
                <a:sym typeface="+mn-ea"/>
              </a:rPr>
              <a:t>，与同期相比增加了</a:t>
            </a:r>
            <a:r>
              <a:rPr lang="en-US" altLang="zh-CN" sz="1200" dirty="0">
                <a:latin typeface="微软雅黑" panose="020B0503020204020204" pitchFamily="34" charset="-122"/>
                <a:ea typeface="微软雅黑" panose="020B0503020204020204" pitchFamily="34" charset="-122"/>
                <a:sym typeface="+mn-ea"/>
              </a:rPr>
              <a:t>2.93</a:t>
            </a:r>
            <a:r>
              <a:rPr lang="zh-CN" altLang="en-US" sz="1200" dirty="0">
                <a:latin typeface="微软雅黑" panose="020B0503020204020204" pitchFamily="34" charset="-122"/>
                <a:ea typeface="微软雅黑" panose="020B0503020204020204" pitchFamily="34" charset="-122"/>
                <a:sym typeface="+mn-ea"/>
              </a:rPr>
              <a:t>万辆，累计交易金额为</a:t>
            </a:r>
            <a:r>
              <a:rPr lang="en-US" altLang="zh-CN" sz="1200" dirty="0">
                <a:latin typeface="微软雅黑" panose="020B0503020204020204" pitchFamily="34" charset="-122"/>
                <a:ea typeface="微软雅黑" panose="020B0503020204020204" pitchFamily="34" charset="-122"/>
                <a:sym typeface="+mn-ea"/>
              </a:rPr>
              <a:t>4134.37</a:t>
            </a:r>
            <a:r>
              <a:rPr lang="zh-CN" altLang="en-US" sz="1200" dirty="0">
                <a:latin typeface="微软雅黑" panose="020B0503020204020204" pitchFamily="34" charset="-122"/>
                <a:ea typeface="微软雅黑" panose="020B0503020204020204" pitchFamily="34" charset="-122"/>
                <a:sym typeface="+mn-ea"/>
              </a:rPr>
              <a:t>亿元。</a:t>
            </a:r>
            <a:endParaRPr lang="en-US" altLang="zh-CN" sz="1200" dirty="0">
              <a:latin typeface="微软雅黑" panose="020B0503020204020204" pitchFamily="34" charset="-122"/>
              <a:ea typeface="微软雅黑" panose="020B0503020204020204" pitchFamily="34" charset="-122"/>
              <a:sym typeface="+mn-ea"/>
            </a:endParaRPr>
          </a:p>
        </p:txBody>
      </p:sp>
      <p:graphicFrame>
        <p:nvGraphicFramePr>
          <p:cNvPr id="2" name="图表 1">
            <a:extLst>
              <a:ext uri="{FF2B5EF4-FFF2-40B4-BE49-F238E27FC236}">
                <a16:creationId xmlns:a16="http://schemas.microsoft.com/office/drawing/2014/main" id="{F75A3BD5-5587-4E14-A5D9-5E3772C4E2D0}"/>
              </a:ext>
            </a:extLst>
          </p:cNvPr>
          <p:cNvGraphicFramePr>
            <a:graphicFrameLocks/>
          </p:cNvGraphicFramePr>
          <p:nvPr>
            <p:extLst>
              <p:ext uri="{D42A27DB-BD31-4B8C-83A1-F6EECF244321}">
                <p14:modId xmlns:p14="http://schemas.microsoft.com/office/powerpoint/2010/main" val="827288208"/>
              </p:ext>
            </p:extLst>
          </p:nvPr>
        </p:nvGraphicFramePr>
        <p:xfrm>
          <a:off x="323894" y="1260659"/>
          <a:ext cx="8250465" cy="381672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6558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dirty="0">
                <a:latin typeface="微软雅黑" panose="020B0503020204020204" pitchFamily="34" charset="-122"/>
                <a:ea typeface="微软雅黑" panose="020B0503020204020204" pitchFamily="34" charset="-122"/>
              </a:rPr>
              <a:t>2025</a:t>
            </a:r>
            <a:r>
              <a:rPr kumimoji="1" lang="zh-CN" altLang="en-US" sz="2000" b="1" dirty="0">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5</a:t>
            </a:r>
            <a:r>
              <a:rPr kumimoji="1" lang="zh-CN" altLang="en-US" sz="2000" b="1" dirty="0">
                <a:latin typeface="微软雅黑" panose="020B0503020204020204" pitchFamily="34" charset="-122"/>
                <a:ea typeface="微软雅黑" panose="020B0503020204020204" pitchFamily="34" charset="-122"/>
              </a:rPr>
              <a:t>月周度情况分析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611696" y="5418645"/>
            <a:ext cx="7987965" cy="775277"/>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19</a:t>
            </a:r>
            <a:r>
              <a:rPr lang="zh-CN" altLang="en-US" sz="1200" dirty="0">
                <a:latin typeface="微软雅黑" panose="020B0503020204020204" pitchFamily="34" charset="-122"/>
                <a:ea typeface="微软雅黑" panose="020B0503020204020204" pitchFamily="34" charset="-122"/>
              </a:rPr>
              <a:t>日至</a:t>
            </a:r>
            <a:r>
              <a:rPr lang="en-US" altLang="zh-CN" sz="1200" dirty="0">
                <a:latin typeface="微软雅黑" panose="020B0503020204020204" pitchFamily="34" charset="-122"/>
                <a:ea typeface="微软雅黑" panose="020B0503020204020204" pitchFamily="34" charset="-122"/>
              </a:rPr>
              <a:t>25</a:t>
            </a:r>
            <a:r>
              <a:rPr lang="zh-CN" altLang="en-US" sz="1200" dirty="0">
                <a:latin typeface="微软雅黑" panose="020B0503020204020204" pitchFamily="34" charset="-122"/>
                <a:ea typeface="微软雅黑" panose="020B0503020204020204" pitchFamily="34" charset="-122"/>
              </a:rPr>
              <a:t>日，二手车日均交易量为</a:t>
            </a:r>
            <a:r>
              <a:rPr lang="en-US" altLang="zh-CN" sz="1200" dirty="0">
                <a:latin typeface="微软雅黑" panose="020B0503020204020204" pitchFamily="34" charset="-122"/>
                <a:ea typeface="微软雅黑" panose="020B0503020204020204" pitchFamily="34" charset="-122"/>
              </a:rPr>
              <a:t>6.48</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1.56%</a:t>
            </a:r>
            <a:r>
              <a:rPr lang="zh-CN" altLang="en-US" sz="1200" dirty="0">
                <a:latin typeface="微软雅黑" panose="020B0503020204020204" pitchFamily="34" charset="-122"/>
                <a:ea typeface="微软雅黑" panose="020B0503020204020204" pitchFamily="34" charset="-122"/>
              </a:rPr>
              <a:t>，同比</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月同期下降</a:t>
            </a:r>
            <a:r>
              <a:rPr lang="en-US" altLang="zh-CN" sz="1200" dirty="0">
                <a:latin typeface="微软雅黑" panose="020B0503020204020204" pitchFamily="34" charset="-122"/>
                <a:ea typeface="微软雅黑" panose="020B0503020204020204" pitchFamily="34" charset="-122"/>
              </a:rPr>
              <a:t>1.6%</a:t>
            </a:r>
            <a:r>
              <a:rPr lang="zh-CN" altLang="en-US" sz="1200" dirty="0">
                <a:latin typeface="微软雅黑" panose="020B0503020204020204" pitchFamily="34" charset="-122"/>
                <a:ea typeface="微软雅黑" panose="020B0503020204020204" pitchFamily="34" charset="-122"/>
              </a:rPr>
              <a:t>，市场淡季特征明显。按可比口径计算，</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日至</a:t>
            </a:r>
            <a:r>
              <a:rPr lang="en-US" altLang="zh-CN" sz="1200" dirty="0">
                <a:latin typeface="微软雅黑" panose="020B0503020204020204" pitchFamily="34" charset="-122"/>
                <a:ea typeface="微软雅黑" panose="020B0503020204020204" pitchFamily="34" charset="-122"/>
              </a:rPr>
              <a:t>25</a:t>
            </a:r>
            <a:r>
              <a:rPr lang="zh-CN" altLang="en-US" sz="1200" dirty="0">
                <a:latin typeface="微软雅黑" panose="020B0503020204020204" pitchFamily="34" charset="-122"/>
                <a:ea typeface="微软雅黑" panose="020B0503020204020204" pitchFamily="34" charset="-122"/>
              </a:rPr>
              <a:t>日，二手车交易总量为</a:t>
            </a:r>
            <a:r>
              <a:rPr lang="en-US" altLang="zh-CN" sz="1200" dirty="0">
                <a:latin typeface="微软雅黑" panose="020B0503020204020204" pitchFamily="34" charset="-122"/>
                <a:ea typeface="微软雅黑" panose="020B0503020204020204" pitchFamily="34" charset="-122"/>
              </a:rPr>
              <a:t>120.36</a:t>
            </a:r>
            <a:r>
              <a:rPr lang="zh-CN" altLang="en-US" sz="1200" dirty="0">
                <a:latin typeface="微软雅黑" panose="020B0503020204020204" pitchFamily="34" charset="-122"/>
                <a:ea typeface="微软雅黑" panose="020B0503020204020204" pitchFamily="34" charset="-122"/>
              </a:rPr>
              <a:t>万辆，较</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月同期下降</a:t>
            </a:r>
            <a:r>
              <a:rPr lang="en-US" altLang="zh-CN" sz="1200" dirty="0">
                <a:latin typeface="微软雅黑" panose="020B0503020204020204" pitchFamily="34" charset="-122"/>
                <a:ea typeface="微软雅黑" panose="020B0503020204020204" pitchFamily="34" charset="-122"/>
              </a:rPr>
              <a:t>8.0%</a:t>
            </a:r>
            <a:r>
              <a:rPr lang="zh-CN" altLang="en-US" sz="1200" dirty="0">
                <a:latin typeface="微软雅黑" panose="020B0503020204020204" pitchFamily="34" charset="-122"/>
                <a:ea typeface="微软雅黑" panose="020B0503020204020204" pitchFamily="34" charset="-122"/>
              </a:rPr>
              <a:t>。</a:t>
            </a:r>
          </a:p>
        </p:txBody>
      </p:sp>
      <p:pic>
        <p:nvPicPr>
          <p:cNvPr id="2" name="图片 1">
            <a:extLst>
              <a:ext uri="{FF2B5EF4-FFF2-40B4-BE49-F238E27FC236}">
                <a16:creationId xmlns:a16="http://schemas.microsoft.com/office/drawing/2014/main" id="{47E42043-CC76-6A9C-2E03-8216DD8EA2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696" y="1399409"/>
            <a:ext cx="8061522" cy="3710474"/>
          </a:xfrm>
          <a:prstGeom prst="rect">
            <a:avLst/>
          </a:prstGeom>
          <a:noFill/>
          <a:ln>
            <a:noFill/>
          </a:ln>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7102" y="4737849"/>
            <a:ext cx="8669760" cy="1513941"/>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170.13</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3.05%</a:t>
            </a:r>
            <a:r>
              <a:rPr lang="zh-CN" altLang="en-US" sz="1200" b="1"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95.97</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4.32%</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1.63%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22.55</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3.24%</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0.94%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11.07</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2.52%</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5.45%</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4.35</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3.40%</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7.38%</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商用车情况</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客车共交易</a:t>
            </a:r>
            <a:r>
              <a:rPr lang="en-US" altLang="zh-CN" sz="1200" dirty="0">
                <a:latin typeface="微软雅黑" panose="020B0503020204020204" pitchFamily="34" charset="-122"/>
                <a:ea typeface="微软雅黑" panose="020B0503020204020204" pitchFamily="34" charset="-122"/>
              </a:rPr>
              <a:t>9.37</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4.96%</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0.22%</a:t>
            </a:r>
            <a:r>
              <a:rPr lang="zh-CN" altLang="en-US" sz="1200" dirty="0">
                <a:latin typeface="微软雅黑" panose="020B0503020204020204" pitchFamily="34" charset="-122"/>
                <a:ea typeface="微软雅黑" panose="020B0503020204020204" pitchFamily="34" charset="-122"/>
              </a:rPr>
              <a:t>；载货车</a:t>
            </a:r>
            <a:r>
              <a:rPr lang="en-US" altLang="zh-CN" sz="1200" dirty="0">
                <a:latin typeface="微软雅黑" panose="020B0503020204020204" pitchFamily="34" charset="-122"/>
                <a:ea typeface="微软雅黑" panose="020B0503020204020204" pitchFamily="34" charset="-122"/>
              </a:rPr>
              <a:t>14.76</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2.53%</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7.41%</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0100-000081000000}"/>
              </a:ext>
            </a:extLst>
          </p:cNvPr>
          <p:cNvGraphicFramePr>
            <a:graphicFrameLocks/>
          </p:cNvGraphicFramePr>
          <p:nvPr>
            <p:extLst>
              <p:ext uri="{D42A27DB-BD31-4B8C-83A1-F6EECF244321}">
                <p14:modId xmlns:p14="http://schemas.microsoft.com/office/powerpoint/2010/main" val="181595852"/>
              </p:ext>
            </p:extLst>
          </p:nvPr>
        </p:nvGraphicFramePr>
        <p:xfrm>
          <a:off x="41804" y="1080244"/>
          <a:ext cx="9060392" cy="365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95880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1-4</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1419" y="4829114"/>
            <a:ext cx="8921162" cy="1513941"/>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1-4</a:t>
            </a:r>
            <a:r>
              <a:rPr lang="zh-CN" altLang="en-US" sz="1200" dirty="0">
                <a:latin typeface="微软雅黑" panose="020B0503020204020204" pitchFamily="34" charset="-122"/>
                <a:ea typeface="微软雅黑" panose="020B0503020204020204" pitchFamily="34" charset="-122"/>
              </a:rPr>
              <a:t>月，二手车累计交易量</a:t>
            </a:r>
            <a:r>
              <a:rPr lang="en-US" altLang="zh-CN" sz="1200" dirty="0">
                <a:latin typeface="微软雅黑" panose="020B0503020204020204" pitchFamily="34" charset="-122"/>
                <a:ea typeface="微软雅黑" panose="020B0503020204020204" pitchFamily="34" charset="-122"/>
              </a:rPr>
              <a:t>630.86</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0.47%</a:t>
            </a:r>
            <a:r>
              <a:rPr lang="zh-CN" altLang="en-US" sz="1200" dirty="0">
                <a:latin typeface="微软雅黑" panose="020B0503020204020204" pitchFamily="34" charset="-122"/>
                <a:ea typeface="微软雅黑" panose="020B0503020204020204" pitchFamily="34" charset="-122"/>
              </a:rPr>
              <a:t>。乘用车累计交易</a:t>
            </a:r>
            <a:r>
              <a:rPr lang="en-US" altLang="zh-CN" sz="1200" dirty="0">
                <a:latin typeface="微软雅黑" panose="020B0503020204020204" pitchFamily="34" charset="-122"/>
                <a:ea typeface="微软雅黑" panose="020B0503020204020204" pitchFamily="34" charset="-122"/>
              </a:rPr>
              <a:t>501.95</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0.66%</a:t>
            </a:r>
            <a:r>
              <a:rPr lang="zh-CN" altLang="en-US" sz="1200" dirty="0">
                <a:latin typeface="微软雅黑" panose="020B0503020204020204" pitchFamily="34" charset="-122"/>
                <a:ea typeface="微软雅黑" panose="020B0503020204020204" pitchFamily="34" charset="-122"/>
              </a:rPr>
              <a:t>。其中：基本型乘用车累计交易</a:t>
            </a:r>
            <a:r>
              <a:rPr lang="en-US" altLang="zh-CN" sz="1200" dirty="0">
                <a:latin typeface="微软雅黑" panose="020B0503020204020204" pitchFamily="34" charset="-122"/>
                <a:ea typeface="微软雅黑" panose="020B0503020204020204" pitchFamily="34" charset="-122"/>
              </a:rPr>
              <a:t>360.65</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1.7%</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84.19</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0.33%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41.12</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3.16%</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16</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9.26%</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商用车情况：载货车共交易了</a:t>
            </a:r>
            <a:r>
              <a:rPr lang="en-US" altLang="zh-CN" sz="1200" i="0" dirty="0">
                <a:latin typeface="微软雅黑" panose="020B0503020204020204" pitchFamily="34" charset="-122"/>
                <a:ea typeface="微软雅黑" panose="020B0503020204020204" pitchFamily="34" charset="-122"/>
              </a:rPr>
              <a:t>51.27</a:t>
            </a:r>
            <a:r>
              <a:rPr lang="zh-CN" altLang="en-US" sz="1200" i="0" dirty="0">
                <a:latin typeface="微软雅黑" panose="020B0503020204020204" pitchFamily="34" charset="-122"/>
                <a:ea typeface="微软雅黑" panose="020B0503020204020204" pitchFamily="34" charset="-122"/>
              </a:rPr>
              <a:t>万辆，同比增长</a:t>
            </a:r>
            <a:r>
              <a:rPr lang="en-US" altLang="zh-CN" sz="1200" i="0" dirty="0">
                <a:latin typeface="微软雅黑" panose="020B0503020204020204" pitchFamily="34" charset="-122"/>
                <a:ea typeface="微软雅黑" panose="020B0503020204020204" pitchFamily="34" charset="-122"/>
              </a:rPr>
              <a:t>4.80%</a:t>
            </a:r>
            <a:r>
              <a:rPr lang="zh-CN" altLang="en-US" sz="1200" i="0" dirty="0">
                <a:latin typeface="微软雅黑" panose="020B0503020204020204" pitchFamily="34" charset="-122"/>
                <a:ea typeface="微软雅黑" panose="020B0503020204020204" pitchFamily="34" charset="-122"/>
              </a:rPr>
              <a:t>；客车</a:t>
            </a:r>
            <a:r>
              <a:rPr lang="en-US" altLang="zh-CN" sz="1200" i="0" dirty="0">
                <a:latin typeface="微软雅黑" panose="020B0503020204020204" pitchFamily="34" charset="-122"/>
                <a:ea typeface="微软雅黑" panose="020B0503020204020204" pitchFamily="34" charset="-122"/>
              </a:rPr>
              <a:t>35.26</a:t>
            </a:r>
            <a:r>
              <a:rPr lang="zh-CN" altLang="en-US" sz="1200" i="0" dirty="0">
                <a:latin typeface="微软雅黑" panose="020B0503020204020204" pitchFamily="34" charset="-122"/>
                <a:ea typeface="微软雅黑" panose="020B0503020204020204" pitchFamily="34" charset="-122"/>
              </a:rPr>
              <a:t>万辆，同比下降</a:t>
            </a:r>
            <a:r>
              <a:rPr lang="en-US" altLang="zh-CN" sz="1200" i="0" dirty="0">
                <a:latin typeface="微软雅黑" panose="020B0503020204020204" pitchFamily="34" charset="-122"/>
                <a:ea typeface="微软雅黑" panose="020B0503020204020204" pitchFamily="34" charset="-122"/>
              </a:rPr>
              <a:t>1.11%</a:t>
            </a:r>
            <a:r>
              <a:rPr lang="zh-CN" altLang="en-US" sz="1200" dirty="0">
                <a:latin typeface="微软雅黑" panose="020B0503020204020204" pitchFamily="34" charset="-122"/>
                <a:ea typeface="微软雅黑" panose="020B0503020204020204" pitchFamily="34" charset="-122"/>
              </a:rPr>
              <a:t>。</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1336485518"/>
              </p:ext>
            </p:extLst>
          </p:nvPr>
        </p:nvGraphicFramePr>
        <p:xfrm>
          <a:off x="370522" y="1279263"/>
          <a:ext cx="8402955" cy="34747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08140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rPr>
              <a:t>2025</a:t>
            </a:r>
            <a:r>
              <a:rPr lang="zh-CN" altLang="en-US" sz="2000" b="1" dirty="0">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rPr>
              <a:t>4</a:t>
            </a:r>
            <a:r>
              <a:rPr lang="zh-CN" altLang="en-US" sz="2000" b="1" dirty="0">
                <a:solidFill>
                  <a:schemeClr val="tx1"/>
                </a:solidFill>
                <a:latin typeface="微软雅黑" panose="020B0503020204020204" pitchFamily="34" charset="-122"/>
                <a:ea typeface="微软雅黑" panose="020B0503020204020204" pitchFamily="34" charset="-122"/>
              </a:rPr>
              <a:t>月二手车各级别轿车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01286" y="4761676"/>
            <a:ext cx="8654693" cy="1517082"/>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级轿车依旧是最热销的车型，占比为</a:t>
            </a:r>
            <a:r>
              <a:rPr lang="en-US" altLang="zh-CN" sz="1200" dirty="0">
                <a:latin typeface="微软雅黑" panose="020B0503020204020204" pitchFamily="34" charset="-122"/>
                <a:ea typeface="微软雅黑" panose="020B0503020204020204" pitchFamily="34" charset="-122"/>
              </a:rPr>
              <a:t>50.3%</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；其次是</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22.8%</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级与</a:t>
            </a:r>
            <a:r>
              <a:rPr lang="en-US" altLang="zh-CN" sz="1200" dirty="0">
                <a:latin typeface="微软雅黑" panose="020B0503020204020204" pitchFamily="34" charset="-122"/>
                <a:ea typeface="微软雅黑" panose="020B0503020204020204" pitchFamily="34" charset="-122"/>
              </a:rPr>
              <a:t>D</a:t>
            </a:r>
            <a:r>
              <a:rPr lang="zh-CN" altLang="en-US" sz="1200" dirty="0">
                <a:latin typeface="微软雅黑" panose="020B0503020204020204" pitchFamily="34" charset="-122"/>
                <a:ea typeface="微软雅黑" panose="020B0503020204020204" pitchFamily="34" charset="-122"/>
              </a:rPr>
              <a:t>级轿车较上月保持持平。 </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11.9%</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4.4%</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级与</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级轿车的市场份额较</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月份整体有所增加。小微车型的占比有所减少。</a:t>
            </a:r>
            <a:endParaRPr lang="zh-CN" altLang="en-US" sz="1200" dirty="0"/>
          </a:p>
        </p:txBody>
      </p:sp>
      <p:grpSp>
        <p:nvGrpSpPr>
          <p:cNvPr id="26" name="组合 25">
            <a:extLst>
              <a:ext uri="{FF2B5EF4-FFF2-40B4-BE49-F238E27FC236}">
                <a16:creationId xmlns:a16="http://schemas.microsoft.com/office/drawing/2014/main" id="{00000000-0008-0000-0400-000004000000}"/>
              </a:ext>
            </a:extLst>
          </p:cNvPr>
          <p:cNvGrpSpPr/>
          <p:nvPr/>
        </p:nvGrpSpPr>
        <p:grpSpPr>
          <a:xfrm>
            <a:off x="214785" y="1159489"/>
            <a:ext cx="8653635" cy="3499115"/>
            <a:chOff x="0" y="0"/>
            <a:chExt cx="8790731" cy="3082834"/>
          </a:xfrm>
        </p:grpSpPr>
        <p:sp>
          <p:nvSpPr>
            <p:cNvPr id="28" name="矩形 27">
              <a:extLst>
                <a:ext uri="{FF2B5EF4-FFF2-40B4-BE49-F238E27FC236}">
                  <a16:creationId xmlns:a16="http://schemas.microsoft.com/office/drawing/2014/main" id="{00000000-0008-0000-0400-00000B00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29" name="组合 28">
              <a:extLst>
                <a:ext uri="{FF2B5EF4-FFF2-40B4-BE49-F238E27FC236}">
                  <a16:creationId xmlns:a16="http://schemas.microsoft.com/office/drawing/2014/main" id="{00000000-0008-0000-0400-0000CB010000}"/>
                </a:ext>
              </a:extLst>
            </p:cNvPr>
            <p:cNvGrpSpPr/>
            <p:nvPr/>
          </p:nvGrpSpPr>
          <p:grpSpPr>
            <a:xfrm>
              <a:off x="0" y="104503"/>
              <a:ext cx="8646468" cy="2728253"/>
              <a:chOff x="0" y="104503"/>
              <a:chExt cx="8646468" cy="2728253"/>
            </a:xfrm>
          </p:grpSpPr>
          <p:graphicFrame>
            <p:nvGraphicFramePr>
              <p:cNvPr id="30" name="图表 29">
                <a:extLst>
                  <a:ext uri="{FF2B5EF4-FFF2-40B4-BE49-F238E27FC236}">
                    <a16:creationId xmlns:a16="http://schemas.microsoft.com/office/drawing/2014/main" id="{00000000-0008-0000-0400-0000CC010000}"/>
                  </a:ext>
                </a:extLst>
              </p:cNvPr>
              <p:cNvGraphicFramePr>
                <a:graphicFrameLocks/>
              </p:cNvGraphicFramePr>
              <p:nvPr>
                <p:extLst>
                  <p:ext uri="{D42A27DB-BD31-4B8C-83A1-F6EECF244321}">
                    <p14:modId xmlns:p14="http://schemas.microsoft.com/office/powerpoint/2010/main" val="563370797"/>
                  </p:ext>
                </p:extLst>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31" name="组合 30">
                <a:extLst>
                  <a:ext uri="{FF2B5EF4-FFF2-40B4-BE49-F238E27FC236}">
                    <a16:creationId xmlns:a16="http://schemas.microsoft.com/office/drawing/2014/main" id="{00000000-0008-0000-0400-0000CD010000}"/>
                  </a:ext>
                </a:extLst>
              </p:cNvPr>
              <p:cNvGrpSpPr/>
              <p:nvPr/>
            </p:nvGrpSpPr>
            <p:grpSpPr>
              <a:xfrm>
                <a:off x="686301" y="104503"/>
                <a:ext cx="7273831" cy="802219"/>
                <a:chOff x="686302" y="104503"/>
                <a:chExt cx="6799981" cy="776581"/>
              </a:xfrm>
            </p:grpSpPr>
            <p:grpSp>
              <p:nvGrpSpPr>
                <p:cNvPr id="32" name="组合 31">
                  <a:extLst>
                    <a:ext uri="{FF2B5EF4-FFF2-40B4-BE49-F238E27FC236}">
                      <a16:creationId xmlns:a16="http://schemas.microsoft.com/office/drawing/2014/main" id="{00000000-0008-0000-0400-0000CE010000}"/>
                    </a:ext>
                  </a:extLst>
                </p:cNvPr>
                <p:cNvGrpSpPr/>
                <p:nvPr/>
              </p:nvGrpSpPr>
              <p:grpSpPr>
                <a:xfrm>
                  <a:off x="2820845" y="198459"/>
                  <a:ext cx="921202" cy="603975"/>
                  <a:chOff x="2820845" y="198459"/>
                  <a:chExt cx="921202" cy="603975"/>
                </a:xfrm>
              </p:grpSpPr>
              <p:pic>
                <p:nvPicPr>
                  <p:cNvPr id="48" name="图片 47">
                    <a:extLst>
                      <a:ext uri="{FF2B5EF4-FFF2-40B4-BE49-F238E27FC236}">
                        <a16:creationId xmlns:a16="http://schemas.microsoft.com/office/drawing/2014/main" id="{00000000-0008-0000-0400-00004D00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5" y="198459"/>
                    <a:ext cx="921202" cy="357980"/>
                  </a:xfrm>
                  <a:prstGeom prst="rect">
                    <a:avLst/>
                  </a:prstGeom>
                  <a:ln w="15875">
                    <a:noFill/>
                  </a:ln>
                </p:spPr>
              </p:pic>
              <p:sp>
                <p:nvSpPr>
                  <p:cNvPr id="49" name="文本框 10">
                    <a:extLst>
                      <a:ext uri="{FF2B5EF4-FFF2-40B4-BE49-F238E27FC236}">
                        <a16:creationId xmlns:a16="http://schemas.microsoft.com/office/drawing/2014/main" id="{00000000-0008-0000-0400-00004E000000}"/>
                      </a:ext>
                    </a:extLst>
                  </p:cNvPr>
                  <p:cNvSpPr txBox="1"/>
                  <p:nvPr/>
                </p:nvSpPr>
                <p:spPr>
                  <a:xfrm>
                    <a:off x="2987838"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33" name="组合 32">
                  <a:extLst>
                    <a:ext uri="{FF2B5EF4-FFF2-40B4-BE49-F238E27FC236}">
                      <a16:creationId xmlns:a16="http://schemas.microsoft.com/office/drawing/2014/main" id="{00000000-0008-0000-0400-0000CF010000}"/>
                    </a:ext>
                  </a:extLst>
                </p:cNvPr>
                <p:cNvGrpSpPr/>
                <p:nvPr/>
              </p:nvGrpSpPr>
              <p:grpSpPr>
                <a:xfrm>
                  <a:off x="3884476" y="191825"/>
                  <a:ext cx="1091839" cy="612494"/>
                  <a:chOff x="3884476" y="191825"/>
                  <a:chExt cx="1091839" cy="612494"/>
                </a:xfrm>
              </p:grpSpPr>
              <p:pic>
                <p:nvPicPr>
                  <p:cNvPr id="46" name="图片 45">
                    <a:extLst>
                      <a:ext uri="{FF2B5EF4-FFF2-40B4-BE49-F238E27FC236}">
                        <a16:creationId xmlns:a16="http://schemas.microsoft.com/office/drawing/2014/main" id="{00000000-0008-0000-0400-00004B00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6" y="191825"/>
                    <a:ext cx="1091839" cy="357980"/>
                  </a:xfrm>
                  <a:prstGeom prst="rect">
                    <a:avLst/>
                  </a:prstGeom>
                  <a:ln w="15875">
                    <a:noFill/>
                  </a:ln>
                </p:spPr>
              </p:pic>
              <p:sp>
                <p:nvSpPr>
                  <p:cNvPr id="47" name="文本框 14">
                    <a:extLst>
                      <a:ext uri="{FF2B5EF4-FFF2-40B4-BE49-F238E27FC236}">
                        <a16:creationId xmlns:a16="http://schemas.microsoft.com/office/drawing/2014/main" id="{00000000-0008-0000-0400-00004C000000}"/>
                      </a:ext>
                    </a:extLst>
                  </p:cNvPr>
                  <p:cNvSpPr txBox="1"/>
                  <p:nvPr/>
                </p:nvSpPr>
                <p:spPr>
                  <a:xfrm>
                    <a:off x="4199785"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34" name="组合 33">
                  <a:extLst>
                    <a:ext uri="{FF2B5EF4-FFF2-40B4-BE49-F238E27FC236}">
                      <a16:creationId xmlns:a16="http://schemas.microsoft.com/office/drawing/2014/main" id="{00000000-0008-0000-0400-0000D0010000}"/>
                    </a:ext>
                  </a:extLst>
                </p:cNvPr>
                <p:cNvGrpSpPr/>
                <p:nvPr/>
              </p:nvGrpSpPr>
              <p:grpSpPr>
                <a:xfrm>
                  <a:off x="1647784" y="193355"/>
                  <a:ext cx="841463" cy="627658"/>
                  <a:chOff x="1647784" y="193355"/>
                  <a:chExt cx="841463" cy="627658"/>
                </a:xfrm>
              </p:grpSpPr>
              <p:pic>
                <p:nvPicPr>
                  <p:cNvPr id="44" name="图片 43">
                    <a:extLst>
                      <a:ext uri="{FF2B5EF4-FFF2-40B4-BE49-F238E27FC236}">
                        <a16:creationId xmlns:a16="http://schemas.microsoft.com/office/drawing/2014/main" id="{00000000-0008-0000-0400-0000F1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4" y="193355"/>
                    <a:ext cx="841463" cy="396826"/>
                  </a:xfrm>
                  <a:prstGeom prst="rect">
                    <a:avLst/>
                  </a:prstGeom>
                  <a:ln w="15875">
                    <a:noFill/>
                  </a:ln>
                </p:spPr>
              </p:pic>
              <p:sp>
                <p:nvSpPr>
                  <p:cNvPr id="45" name="文本框 20">
                    <a:extLst>
                      <a:ext uri="{FF2B5EF4-FFF2-40B4-BE49-F238E27FC236}">
                        <a16:creationId xmlns:a16="http://schemas.microsoft.com/office/drawing/2014/main" id="{00000000-0008-0000-0400-00004A000000}"/>
                      </a:ext>
                    </a:extLst>
                  </p:cNvPr>
                  <p:cNvSpPr txBox="1"/>
                  <p:nvPr/>
                </p:nvSpPr>
                <p:spPr>
                  <a:xfrm>
                    <a:off x="1860766"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35" name="组合 34">
                  <a:extLst>
                    <a:ext uri="{FF2B5EF4-FFF2-40B4-BE49-F238E27FC236}">
                      <a16:creationId xmlns:a16="http://schemas.microsoft.com/office/drawing/2014/main" id="{00000000-0008-0000-0400-0000D1010000}"/>
                    </a:ext>
                  </a:extLst>
                </p:cNvPr>
                <p:cNvGrpSpPr/>
                <p:nvPr/>
              </p:nvGrpSpPr>
              <p:grpSpPr>
                <a:xfrm>
                  <a:off x="686302" y="125681"/>
                  <a:ext cx="710063" cy="676753"/>
                  <a:chOff x="686302" y="125681"/>
                  <a:chExt cx="710063" cy="676753"/>
                </a:xfrm>
              </p:grpSpPr>
              <p:pic>
                <p:nvPicPr>
                  <p:cNvPr id="42" name="图片 41">
                    <a:extLst>
                      <a:ext uri="{FF2B5EF4-FFF2-40B4-BE49-F238E27FC236}">
                        <a16:creationId xmlns:a16="http://schemas.microsoft.com/office/drawing/2014/main" id="{00000000-0008-0000-0400-0000EF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2" y="125681"/>
                    <a:ext cx="710063" cy="454440"/>
                  </a:xfrm>
                  <a:prstGeom prst="rect">
                    <a:avLst/>
                  </a:prstGeom>
                  <a:ln w="15875">
                    <a:noFill/>
                  </a:ln>
                </p:spPr>
              </p:pic>
              <p:sp>
                <p:nvSpPr>
                  <p:cNvPr id="43" name="文本框 25">
                    <a:extLst>
                      <a:ext uri="{FF2B5EF4-FFF2-40B4-BE49-F238E27FC236}">
                        <a16:creationId xmlns:a16="http://schemas.microsoft.com/office/drawing/2014/main" id="{00000000-0008-0000-0400-0000F0010000}"/>
                      </a:ext>
                    </a:extLst>
                  </p:cNvPr>
                  <p:cNvSpPr txBox="1"/>
                  <p:nvPr/>
                </p:nvSpPr>
                <p:spPr>
                  <a:xfrm>
                    <a:off x="814274"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36" name="组合 35">
                  <a:extLst>
                    <a:ext uri="{FF2B5EF4-FFF2-40B4-BE49-F238E27FC236}">
                      <a16:creationId xmlns:a16="http://schemas.microsoft.com/office/drawing/2014/main" id="{00000000-0008-0000-0400-0000D2010000}"/>
                    </a:ext>
                  </a:extLst>
                </p:cNvPr>
                <p:cNvGrpSpPr/>
                <p:nvPr/>
              </p:nvGrpSpPr>
              <p:grpSpPr>
                <a:xfrm>
                  <a:off x="5106258" y="104503"/>
                  <a:ext cx="987089" cy="697931"/>
                  <a:chOff x="5106258" y="104503"/>
                  <a:chExt cx="987089" cy="697931"/>
                </a:xfrm>
              </p:grpSpPr>
              <p:pic>
                <p:nvPicPr>
                  <p:cNvPr id="40" name="图片 39">
                    <a:extLst>
                      <a:ext uri="{FF2B5EF4-FFF2-40B4-BE49-F238E27FC236}">
                        <a16:creationId xmlns:a16="http://schemas.microsoft.com/office/drawing/2014/main" id="{00000000-0008-0000-0400-0000ED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58" y="104503"/>
                    <a:ext cx="987089" cy="448285"/>
                  </a:xfrm>
                  <a:prstGeom prst="rect">
                    <a:avLst/>
                  </a:prstGeom>
                  <a:ln w="15875">
                    <a:noFill/>
                  </a:ln>
                </p:spPr>
              </p:pic>
              <p:sp>
                <p:nvSpPr>
                  <p:cNvPr id="41" name="文本框 30">
                    <a:extLst>
                      <a:ext uri="{FF2B5EF4-FFF2-40B4-BE49-F238E27FC236}">
                        <a16:creationId xmlns:a16="http://schemas.microsoft.com/office/drawing/2014/main" id="{00000000-0008-0000-0400-0000EE010000}"/>
                      </a:ext>
                    </a:extLst>
                  </p:cNvPr>
                  <p:cNvSpPr txBox="1"/>
                  <p:nvPr/>
                </p:nvSpPr>
                <p:spPr>
                  <a:xfrm>
                    <a:off x="5348462"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37" name="组合 36">
                  <a:extLst>
                    <a:ext uri="{FF2B5EF4-FFF2-40B4-BE49-F238E27FC236}">
                      <a16:creationId xmlns:a16="http://schemas.microsoft.com/office/drawing/2014/main" id="{00000000-0008-0000-0400-0000D3010000}"/>
                    </a:ext>
                  </a:extLst>
                </p:cNvPr>
                <p:cNvGrpSpPr/>
                <p:nvPr/>
              </p:nvGrpSpPr>
              <p:grpSpPr>
                <a:xfrm>
                  <a:off x="6231906" y="104503"/>
                  <a:ext cx="1254377" cy="776581"/>
                  <a:chOff x="6231906" y="104503"/>
                  <a:chExt cx="1270295" cy="842380"/>
                </a:xfrm>
              </p:grpSpPr>
              <p:pic>
                <p:nvPicPr>
                  <p:cNvPr id="38" name="图片 37">
                    <a:extLst>
                      <a:ext uri="{FF2B5EF4-FFF2-40B4-BE49-F238E27FC236}">
                        <a16:creationId xmlns:a16="http://schemas.microsoft.com/office/drawing/2014/main" id="{00000000-0008-0000-0400-0000EB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6" y="104503"/>
                    <a:ext cx="1270295" cy="557323"/>
                  </a:xfrm>
                  <a:prstGeom prst="rect">
                    <a:avLst/>
                  </a:prstGeom>
                  <a:ln w="15875">
                    <a:noFill/>
                  </a:ln>
                </p:spPr>
              </p:pic>
              <p:sp>
                <p:nvSpPr>
                  <p:cNvPr id="39" name="文本框 33">
                    <a:extLst>
                      <a:ext uri="{FF2B5EF4-FFF2-40B4-BE49-F238E27FC236}">
                        <a16:creationId xmlns:a16="http://schemas.microsoft.com/office/drawing/2014/main" id="{00000000-0008-0000-0400-0000EC010000}"/>
                      </a:ext>
                    </a:extLst>
                  </p:cNvPr>
                  <p:cNvSpPr txBox="1"/>
                  <p:nvPr/>
                </p:nvSpPr>
                <p:spPr>
                  <a:xfrm>
                    <a:off x="6610005"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169664"/>
          </a:xfrm>
        </p:spPr>
        <p:txBody>
          <a:bodyPr/>
          <a:lstStyle/>
          <a:p>
            <a:r>
              <a:rPr lang="en-US" altLang="zh-CN" sz="2000" b="1" kern="0" dirty="0">
                <a:solidFill>
                  <a:schemeClr val="tx1"/>
                </a:solidFill>
              </a:rPr>
              <a:t>2025</a:t>
            </a:r>
            <a:r>
              <a:rPr lang="zh-CN" altLang="en-US" sz="2000" b="1" kern="0" dirty="0">
                <a:solidFill>
                  <a:schemeClr val="tx1"/>
                </a:solidFill>
              </a:rPr>
              <a:t>年</a:t>
            </a:r>
            <a:r>
              <a:rPr lang="en-US" altLang="zh-CN" sz="2000" b="1" kern="0" dirty="0">
                <a:solidFill>
                  <a:schemeClr val="tx1"/>
                </a:solidFill>
              </a:rPr>
              <a:t>4</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282589" y="4574535"/>
            <a:ext cx="8739552" cy="2075505"/>
          </a:xfrm>
          <a:prstGeom prst="rect">
            <a:avLst/>
          </a:prstGeom>
          <a:noFill/>
        </p:spPr>
        <p:txBody>
          <a:bodyPr wrap="square" rtlCol="0">
            <a:spAutoFit/>
          </a:bodyPr>
          <a:lstStyle/>
          <a:p>
            <a:pPr>
              <a:lnSpc>
                <a:spcPct val="200000"/>
              </a:lnSpc>
            </a:pPr>
            <a:r>
              <a:rPr lang="en-US" altLang="zh-CN" sz="1100" dirty="0">
                <a:latin typeface="微软雅黑" panose="020B0503020204020204" pitchFamily="34" charset="-122"/>
                <a:ea typeface="微软雅黑" panose="020B0503020204020204" pitchFamily="34" charset="-122"/>
              </a:rPr>
              <a:t>4</a:t>
            </a:r>
            <a:r>
              <a:rPr lang="zh-CN" altLang="en-US" sz="1100" dirty="0">
                <a:latin typeface="微软雅黑" panose="020B0503020204020204" pitchFamily="34" charset="-122"/>
                <a:ea typeface="微软雅黑" panose="020B0503020204020204" pitchFamily="34" charset="-122"/>
              </a:rPr>
              <a:t>月，二手车使用年限在</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年的交易占比最多，占</a:t>
            </a:r>
            <a:r>
              <a:rPr lang="en-US" altLang="zh-CN" sz="1100" dirty="0">
                <a:latin typeface="微软雅黑" panose="020B0503020204020204" pitchFamily="34" charset="-122"/>
                <a:ea typeface="微软雅黑" panose="020B0503020204020204" pitchFamily="34" charset="-122"/>
              </a:rPr>
              <a:t>43.81%</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1.89%</a:t>
            </a:r>
            <a:r>
              <a:rPr lang="zh-CN" altLang="en-US" sz="1100" dirty="0">
                <a:latin typeface="微软雅黑" panose="020B0503020204020204" pitchFamily="34" charset="-122"/>
                <a:ea typeface="微软雅黑" panose="020B0503020204020204" pitchFamily="34" charset="-122"/>
              </a:rPr>
              <a:t>，较去年同期下降</a:t>
            </a:r>
            <a:r>
              <a:rPr lang="en-US" altLang="zh-CN" sz="1100" dirty="0">
                <a:latin typeface="微软雅黑" panose="020B0503020204020204" pitchFamily="34" charset="-122"/>
                <a:ea typeface="微软雅黑" panose="020B0503020204020204" pitchFamily="34" charset="-122"/>
              </a:rPr>
              <a:t>0.17%</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使用年限在</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年内车型占</a:t>
            </a:r>
            <a:r>
              <a:rPr lang="en-US" altLang="zh-CN" sz="1100" dirty="0">
                <a:latin typeface="微软雅黑" panose="020B0503020204020204" pitchFamily="34" charset="-122"/>
                <a:ea typeface="微软雅黑" panose="020B0503020204020204" pitchFamily="34" charset="-122"/>
              </a:rPr>
              <a:t>26.96%</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0.63%</a:t>
            </a:r>
            <a:r>
              <a:rPr lang="zh-CN" altLang="en-US" sz="1100" dirty="0">
                <a:latin typeface="微软雅黑" panose="020B0503020204020204" pitchFamily="34" charset="-122"/>
                <a:ea typeface="微软雅黑" panose="020B0503020204020204" pitchFamily="34" charset="-122"/>
              </a:rPr>
              <a:t>，较去年同期增长</a:t>
            </a:r>
            <a:r>
              <a:rPr lang="en-US" altLang="zh-CN" sz="1100" dirty="0">
                <a:latin typeface="微软雅黑" panose="020B0503020204020204" pitchFamily="34" charset="-122"/>
                <a:ea typeface="微软雅黑" panose="020B0503020204020204" pitchFamily="34" charset="-122"/>
              </a:rPr>
              <a:t>1.97%</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车龄在</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年的车型占</a:t>
            </a:r>
            <a:r>
              <a:rPr lang="en-US" altLang="zh-CN" sz="1100" dirty="0">
                <a:latin typeface="微软雅黑" panose="020B0503020204020204" pitchFamily="34" charset="-122"/>
                <a:ea typeface="微软雅黑" panose="020B0503020204020204" pitchFamily="34" charset="-122"/>
              </a:rPr>
              <a:t>17.65%</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1.64%</a:t>
            </a:r>
            <a:r>
              <a:rPr lang="zh-CN" altLang="en-US" sz="1100" dirty="0">
                <a:latin typeface="微软雅黑" panose="020B0503020204020204" pitchFamily="34" charset="-122"/>
                <a:ea typeface="微软雅黑" panose="020B0503020204020204" pitchFamily="34" charset="-122"/>
              </a:rPr>
              <a:t>，较去年同期下降</a:t>
            </a:r>
            <a:r>
              <a:rPr lang="en-US" altLang="zh-CN" sz="1100" dirty="0">
                <a:latin typeface="微软雅黑" panose="020B0503020204020204" pitchFamily="34" charset="-122"/>
                <a:ea typeface="微软雅黑" panose="020B0503020204020204" pitchFamily="34" charset="-122"/>
              </a:rPr>
              <a:t>2.26%</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车龄</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年以上的车型占比为</a:t>
            </a:r>
            <a:r>
              <a:rPr lang="en-US" altLang="zh-CN" sz="1100" dirty="0">
                <a:latin typeface="微软雅黑" panose="020B0503020204020204" pitchFamily="34" charset="-122"/>
                <a:ea typeface="微软雅黑" panose="020B0503020204020204" pitchFamily="34" charset="-122"/>
              </a:rPr>
              <a:t>11.58%</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0.88%</a:t>
            </a:r>
            <a:r>
              <a:rPr lang="zh-CN" altLang="en-US" sz="1100" dirty="0">
                <a:latin typeface="微软雅黑" panose="020B0503020204020204" pitchFamily="34" charset="-122"/>
                <a:ea typeface="微软雅黑" panose="020B0503020204020204" pitchFamily="34" charset="-122"/>
              </a:rPr>
              <a:t>，较去年同期增长</a:t>
            </a:r>
            <a:r>
              <a:rPr lang="en-US" altLang="zh-CN" sz="1100" dirty="0">
                <a:latin typeface="微软雅黑" panose="020B0503020204020204" pitchFamily="34" charset="-122"/>
                <a:ea typeface="微软雅黑" panose="020B0503020204020204" pitchFamily="34" charset="-122"/>
              </a:rPr>
              <a:t>0.46%</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en-US" altLang="zh-CN" sz="1100" dirty="0">
                <a:latin typeface="微软雅黑" panose="020B0503020204020204" pitchFamily="34" charset="-122"/>
                <a:ea typeface="微软雅黑" panose="020B0503020204020204" pitchFamily="34" charset="-122"/>
              </a:rPr>
              <a:t>4</a:t>
            </a:r>
            <a:r>
              <a:rPr lang="zh-CN" altLang="en-US" sz="1100" dirty="0">
                <a:latin typeface="微软雅黑" panose="020B0503020204020204" pitchFamily="34" charset="-122"/>
                <a:ea typeface="微软雅黑" panose="020B0503020204020204" pitchFamily="34" charset="-122"/>
              </a:rPr>
              <a:t>月二手车交易中，使用年限</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年的主力车型交易量同环比均出现明显收缩，表明其市场需求有所减弱；而车龄</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年以内的车源交易份额同比显著增长；与此同时，车龄</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年以上的老旧车型市场份额持续稳步回升。</a:t>
            </a:r>
            <a:endParaRPr lang="zh-CN" altLang="en-US" dirty="0"/>
          </a:p>
        </p:txBody>
      </p:sp>
      <p:grpSp>
        <p:nvGrpSpPr>
          <p:cNvPr id="3" name="组合 2">
            <a:extLst>
              <a:ext uri="{FF2B5EF4-FFF2-40B4-BE49-F238E27FC236}">
                <a16:creationId xmlns:a16="http://schemas.microsoft.com/office/drawing/2014/main" id="{00000000-0008-0000-0100-000060000000}"/>
              </a:ext>
            </a:extLst>
          </p:cNvPr>
          <p:cNvGrpSpPr/>
          <p:nvPr/>
        </p:nvGrpSpPr>
        <p:grpSpPr>
          <a:xfrm>
            <a:off x="201985" y="1188282"/>
            <a:ext cx="8740028" cy="3359133"/>
            <a:chOff x="0" y="0"/>
            <a:chExt cx="8732815" cy="3404679"/>
          </a:xfrm>
        </p:grpSpPr>
        <p:graphicFrame>
          <p:nvGraphicFramePr>
            <p:cNvPr id="4" name="图表 3">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323562"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512637" y="0"/>
            <a:ext cx="4220178"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2914053625"/>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115692</TotalTime>
  <Words>2868</Words>
  <Application>Microsoft Office PowerPoint</Application>
  <PresentationFormat>全屏显示(4:3)</PresentationFormat>
  <Paragraphs>265</Paragraphs>
  <Slides>30</Slides>
  <Notes>11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30</vt:i4>
      </vt:variant>
    </vt:vector>
  </HeadingPairs>
  <TitlesOfParts>
    <vt:vector size="40" baseType="lpstr">
      <vt:lpstr>MS UI Gothic</vt:lpstr>
      <vt:lpstr>等线</vt:lpstr>
      <vt:lpstr>等线 Light</vt:lpstr>
      <vt:lpstr>黑体</vt:lpstr>
      <vt:lpstr>华文行楷</vt:lpstr>
      <vt:lpstr>微软雅黑</vt:lpstr>
      <vt:lpstr>Arial</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2025年4月二手车各级别轿车销量分析</vt:lpstr>
      <vt:lpstr>2025年4月二手车交易车辆使用年限分析 </vt:lpstr>
      <vt:lpstr>2025年1-4月二手车交易车辆使用年限分析 </vt:lpstr>
      <vt:lpstr>PowerPoint 演示文稿</vt:lpstr>
      <vt:lpstr>PowerPoint 演示文稿</vt:lpstr>
      <vt:lpstr>2025年全国二手车均价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广智 陆</cp:lastModifiedBy>
  <cp:revision>5776</cp:revision>
  <dcterms:created xsi:type="dcterms:W3CDTF">2016-02-18T09:25:00Z</dcterms:created>
  <dcterms:modified xsi:type="dcterms:W3CDTF">2025-06-05T04:56:17Z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