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xml" ContentType="application/vnd.openxmlformats-officedocument.themeOverr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xml" ContentType="application/vnd.openxmlformats-officedocument.themeOverr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3.xml" ContentType="application/vnd.openxmlformats-officedocument.themeOverr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4.xml" ContentType="application/vnd.openxmlformats-officedocument.themeOverr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5.xml" ContentType="application/vnd.openxmlformats-officedocument.themeOverr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79" r:id="rId2"/>
    <p:sldMasterId id="2147483687" r:id="rId3"/>
  </p:sldMasterIdLst>
  <p:notesMasterIdLst>
    <p:notesMasterId r:id="rId21"/>
  </p:notesMasterIdLst>
  <p:sldIdLst>
    <p:sldId id="256" r:id="rId4"/>
    <p:sldId id="270" r:id="rId5"/>
    <p:sldId id="271" r:id="rId6"/>
    <p:sldId id="459" r:id="rId7"/>
    <p:sldId id="406" r:id="rId8"/>
    <p:sldId id="839" r:id="rId9"/>
    <p:sldId id="840" r:id="rId10"/>
    <p:sldId id="876" r:id="rId11"/>
    <p:sldId id="865" r:id="rId12"/>
    <p:sldId id="892" r:id="rId13"/>
    <p:sldId id="861" r:id="rId14"/>
    <p:sldId id="896" r:id="rId15"/>
    <p:sldId id="293" r:id="rId16"/>
    <p:sldId id="430" r:id="rId17"/>
    <p:sldId id="308" r:id="rId18"/>
    <p:sldId id="404" r:id="rId19"/>
    <p:sldId id="405"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9A3BC"/>
    <a:srgbClr val="8B1F1C"/>
    <a:srgbClr val="8B1F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20" autoAdjust="0"/>
  </p:normalViewPr>
  <p:slideViewPr>
    <p:cSldViewPr snapToGrid="0">
      <p:cViewPr varScale="1">
        <p:scale>
          <a:sx n="94" d="100"/>
          <a:sy n="94" d="100"/>
        </p:scale>
        <p:origin x="117"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Sheet1!$A$2</c:f>
              <c:strCache>
                <c:ptCount val="1"/>
                <c:pt idx="0">
                  <c:v>销量</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2019</c:v>
                </c:pt>
                <c:pt idx="1">
                  <c:v>2020</c:v>
                </c:pt>
                <c:pt idx="2">
                  <c:v>2021</c:v>
                </c:pt>
                <c:pt idx="3">
                  <c:v>2022</c:v>
                </c:pt>
                <c:pt idx="4">
                  <c:v>2023</c:v>
                </c:pt>
                <c:pt idx="5">
                  <c:v>2024</c:v>
                </c:pt>
                <c:pt idx="6">
                  <c:v>2025.1-4</c:v>
                </c:pt>
              </c:strCache>
            </c:strRef>
          </c:cat>
          <c:val>
            <c:numRef>
              <c:f>Sheet1!$B$2:$H$2</c:f>
              <c:numCache>
                <c:formatCode>0.0</c:formatCode>
                <c:ptCount val="7"/>
                <c:pt idx="0">
                  <c:v>1.1579999999999999</c:v>
                </c:pt>
                <c:pt idx="1">
                  <c:v>1.0455000000000001</c:v>
                </c:pt>
                <c:pt idx="2">
                  <c:v>2.1976</c:v>
                </c:pt>
                <c:pt idx="3">
                  <c:v>4.0461999999999998</c:v>
                </c:pt>
                <c:pt idx="4">
                  <c:v>4.6700999999999997</c:v>
                </c:pt>
                <c:pt idx="5">
                  <c:v>10.436199999999999</c:v>
                </c:pt>
                <c:pt idx="6">
                  <c:v>4.2259000000000002</c:v>
                </c:pt>
              </c:numCache>
            </c:numRef>
          </c:val>
          <c:extLst>
            <c:ext xmlns:c16="http://schemas.microsoft.com/office/drawing/2014/chart" uri="{C3380CC4-5D6E-409C-BE32-E72D297353CC}">
              <c16:uniqueId val="{00000000-A898-4F7F-A132-B29851CC2372}"/>
            </c:ext>
          </c:extLst>
        </c:ser>
        <c:dLbls>
          <c:showLegendKey val="0"/>
          <c:showVal val="0"/>
          <c:showCatName val="0"/>
          <c:showSerName val="0"/>
          <c:showPercent val="0"/>
          <c:showBubbleSize val="0"/>
        </c:dLbls>
        <c:gapWidth val="80"/>
        <c:overlap val="-27"/>
        <c:axId val="396302399"/>
        <c:axId val="396295199"/>
      </c:barChart>
      <c:lineChart>
        <c:grouping val="standard"/>
        <c:varyColors val="0"/>
        <c:ser>
          <c:idx val="1"/>
          <c:order val="1"/>
          <c:tx>
            <c:strRef>
              <c:f>Sheet1!$A$3</c:f>
              <c:strCache>
                <c:ptCount val="1"/>
                <c:pt idx="0">
                  <c:v>增长率</c:v>
                </c:pt>
              </c:strCache>
            </c:strRef>
          </c:tx>
          <c:spPr>
            <a:ln w="28575" cap="rnd">
              <a:solidFill>
                <a:schemeClr val="accent1"/>
              </a:solidFill>
              <a:round/>
            </a:ln>
            <a:effectLst/>
          </c:spPr>
          <c:marker>
            <c:symbol val="none"/>
          </c:marker>
          <c:dLbls>
            <c:spPr>
              <a:solidFill>
                <a:schemeClr val="bg1"/>
              </a:solidFill>
              <a:ln>
                <a:solidFill>
                  <a:schemeClr val="accent1"/>
                </a:solid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2019</c:v>
                </c:pt>
                <c:pt idx="1">
                  <c:v>2020</c:v>
                </c:pt>
                <c:pt idx="2">
                  <c:v>2021</c:v>
                </c:pt>
                <c:pt idx="3">
                  <c:v>2022</c:v>
                </c:pt>
                <c:pt idx="4">
                  <c:v>2023</c:v>
                </c:pt>
                <c:pt idx="5">
                  <c:v>2024</c:v>
                </c:pt>
                <c:pt idx="6">
                  <c:v>2025.1-4</c:v>
                </c:pt>
              </c:strCache>
            </c:strRef>
          </c:cat>
          <c:val>
            <c:numRef>
              <c:f>Sheet1!$B$3:$H$3</c:f>
              <c:numCache>
                <c:formatCode>0.0%</c:formatCode>
                <c:ptCount val="7"/>
                <c:pt idx="0">
                  <c:v>-0.62225991649269319</c:v>
                </c:pt>
                <c:pt idx="1">
                  <c:v>-9.7150259067357525E-2</c:v>
                </c:pt>
                <c:pt idx="2">
                  <c:v>1.1019607843137256</c:v>
                </c:pt>
                <c:pt idx="3">
                  <c:v>0.84119038951583547</c:v>
                </c:pt>
                <c:pt idx="4">
                  <c:v>0.15419405862290536</c:v>
                </c:pt>
                <c:pt idx="5">
                  <c:v>1.2346844821310037</c:v>
                </c:pt>
                <c:pt idx="6">
                  <c:v>1.0596061994346426</c:v>
                </c:pt>
              </c:numCache>
            </c:numRef>
          </c:val>
          <c:smooth val="0"/>
          <c:extLst>
            <c:ext xmlns:c16="http://schemas.microsoft.com/office/drawing/2014/chart" uri="{C3380CC4-5D6E-409C-BE32-E72D297353CC}">
              <c16:uniqueId val="{00000003-A898-4F7F-A132-B29851CC2372}"/>
            </c:ext>
          </c:extLst>
        </c:ser>
        <c:dLbls>
          <c:showLegendKey val="0"/>
          <c:showVal val="0"/>
          <c:showCatName val="0"/>
          <c:showSerName val="0"/>
          <c:showPercent val="0"/>
          <c:showBubbleSize val="0"/>
        </c:dLbls>
        <c:marker val="1"/>
        <c:smooth val="0"/>
        <c:axId val="1301856767"/>
        <c:axId val="1301855327"/>
      </c:lineChart>
      <c:catAx>
        <c:axId val="396302399"/>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295199"/>
        <c:crosses val="autoZero"/>
        <c:auto val="1"/>
        <c:lblAlgn val="ctr"/>
        <c:lblOffset val="100"/>
        <c:noMultiLvlLbl val="0"/>
      </c:catAx>
      <c:valAx>
        <c:axId val="396295199"/>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302399"/>
        <c:crosses val="autoZero"/>
        <c:crossBetween val="between"/>
      </c:valAx>
      <c:valAx>
        <c:axId val="1301855327"/>
        <c:scaling>
          <c:orientation val="minMax"/>
          <c:max val="1.4"/>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1301856767"/>
        <c:crosses val="max"/>
        <c:crossBetween val="between"/>
      </c:valAx>
      <c:catAx>
        <c:axId val="1301856767"/>
        <c:scaling>
          <c:orientation val="minMax"/>
        </c:scaling>
        <c:delete val="1"/>
        <c:axPos val="b"/>
        <c:numFmt formatCode="General" sourceLinked="1"/>
        <c:majorTickMark val="out"/>
        <c:minorTickMark val="none"/>
        <c:tickLblPos val="nextTo"/>
        <c:crossAx val="130185532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Sheet1!$A$2</c:f>
              <c:strCache>
                <c:ptCount val="1"/>
                <c:pt idx="0">
                  <c:v>销量</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Sheet1!$B$2:$F$2</c:f>
              <c:numCache>
                <c:formatCode>0.0</c:formatCode>
                <c:ptCount val="5"/>
                <c:pt idx="0">
                  <c:v>0.1479</c:v>
                </c:pt>
                <c:pt idx="1">
                  <c:v>0.47399999999999998</c:v>
                </c:pt>
                <c:pt idx="2">
                  <c:v>0.37990000000000002</c:v>
                </c:pt>
                <c:pt idx="3">
                  <c:v>0.94530000000000003</c:v>
                </c:pt>
                <c:pt idx="4">
                  <c:v>0.34360000000000002</c:v>
                </c:pt>
              </c:numCache>
            </c:numRef>
          </c:val>
          <c:extLst>
            <c:ext xmlns:c16="http://schemas.microsoft.com/office/drawing/2014/chart" uri="{C3380CC4-5D6E-409C-BE32-E72D297353CC}">
              <c16:uniqueId val="{00000000-B0C3-447B-AFC4-0C1AED2E8D83}"/>
            </c:ext>
          </c:extLst>
        </c:ser>
        <c:dLbls>
          <c:showLegendKey val="0"/>
          <c:showVal val="0"/>
          <c:showCatName val="0"/>
          <c:showSerName val="0"/>
          <c:showPercent val="0"/>
          <c:showBubbleSize val="0"/>
        </c:dLbls>
        <c:gapWidth val="80"/>
        <c:overlap val="-27"/>
        <c:axId val="396302399"/>
        <c:axId val="396295199"/>
      </c:barChart>
      <c:lineChart>
        <c:grouping val="standard"/>
        <c:varyColors val="0"/>
        <c:ser>
          <c:idx val="1"/>
          <c:order val="1"/>
          <c:tx>
            <c:strRef>
              <c:f>Sheet1!$A$3</c:f>
              <c:strCache>
                <c:ptCount val="1"/>
                <c:pt idx="0">
                  <c:v>增长率</c:v>
                </c:pt>
              </c:strCache>
            </c:strRef>
          </c:tx>
          <c:spPr>
            <a:ln w="28575" cap="rnd">
              <a:solidFill>
                <a:schemeClr val="accent1"/>
              </a:solidFill>
              <a:round/>
            </a:ln>
            <a:effectLst/>
          </c:spPr>
          <c:marker>
            <c:symbol val="none"/>
          </c:marker>
          <c:dLbls>
            <c:spPr>
              <a:solidFill>
                <a:schemeClr val="bg1"/>
              </a:solidFill>
              <a:ln>
                <a:solidFill>
                  <a:schemeClr val="accent1"/>
                </a:solid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Sheet1!$B$3:$F$3</c:f>
              <c:numCache>
                <c:formatCode>0.0%</c:formatCode>
                <c:ptCount val="5"/>
                <c:pt idx="0">
                  <c:v>0.93586387434554963</c:v>
                </c:pt>
                <c:pt idx="1">
                  <c:v>2.2048681541582149</c:v>
                </c:pt>
                <c:pt idx="2">
                  <c:v>-0.19852320675105484</c:v>
                </c:pt>
                <c:pt idx="3">
                  <c:v>1.488286391155567</c:v>
                </c:pt>
                <c:pt idx="4">
                  <c:v>0.92062604807154824</c:v>
                </c:pt>
              </c:numCache>
            </c:numRef>
          </c:val>
          <c:smooth val="0"/>
          <c:extLst>
            <c:ext xmlns:c16="http://schemas.microsoft.com/office/drawing/2014/chart" uri="{C3380CC4-5D6E-409C-BE32-E72D297353CC}">
              <c16:uniqueId val="{00000001-B0C3-447B-AFC4-0C1AED2E8D83}"/>
            </c:ext>
          </c:extLst>
        </c:ser>
        <c:dLbls>
          <c:showLegendKey val="0"/>
          <c:showVal val="0"/>
          <c:showCatName val="0"/>
          <c:showSerName val="0"/>
          <c:showPercent val="0"/>
          <c:showBubbleSize val="0"/>
        </c:dLbls>
        <c:marker val="1"/>
        <c:smooth val="0"/>
        <c:axId val="1301856767"/>
        <c:axId val="1301855327"/>
      </c:lineChart>
      <c:catAx>
        <c:axId val="396302399"/>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295199"/>
        <c:crosses val="autoZero"/>
        <c:auto val="1"/>
        <c:lblAlgn val="ctr"/>
        <c:lblOffset val="100"/>
        <c:noMultiLvlLbl val="0"/>
      </c:catAx>
      <c:valAx>
        <c:axId val="396295199"/>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302399"/>
        <c:crosses val="autoZero"/>
        <c:crossBetween val="between"/>
      </c:valAx>
      <c:valAx>
        <c:axId val="1301855327"/>
        <c:scaling>
          <c:orientation val="minMax"/>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1301856767"/>
        <c:crosses val="max"/>
        <c:crossBetween val="between"/>
      </c:valAx>
      <c:catAx>
        <c:axId val="1301856767"/>
        <c:scaling>
          <c:orientation val="minMax"/>
        </c:scaling>
        <c:delete val="1"/>
        <c:axPos val="b"/>
        <c:numFmt formatCode="General" sourceLinked="1"/>
        <c:majorTickMark val="out"/>
        <c:minorTickMark val="none"/>
        <c:tickLblPos val="nextTo"/>
        <c:crossAx val="130185532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0"/>
    <c:plotArea>
      <c:layout>
        <c:manualLayout>
          <c:layoutTarget val="inner"/>
          <c:xMode val="edge"/>
          <c:yMode val="edge"/>
          <c:x val="0.14480120300461638"/>
          <c:y val="8.9021488124335316E-2"/>
          <c:w val="0.68413460113421032"/>
          <c:h val="0.85830105253736044"/>
        </c:manualLayout>
      </c:layout>
      <c:doughnutChart>
        <c:varyColors val="1"/>
        <c:ser>
          <c:idx val="0"/>
          <c:order val="0"/>
          <c:tx>
            <c:strRef>
              <c:f>Sheet1!$B$1</c:f>
              <c:strCache>
                <c:ptCount val="1"/>
                <c:pt idx="0">
                  <c:v>2024.1-4</c:v>
                </c:pt>
              </c:strCache>
            </c:strRef>
          </c:tx>
          <c:dPt>
            <c:idx val="0"/>
            <c:bubble3D val="0"/>
            <c:spPr>
              <a:solidFill>
                <a:schemeClr val="accent3">
                  <a:shade val="50000"/>
                </a:schemeClr>
              </a:solidFill>
              <a:ln w="19050">
                <a:solidFill>
                  <a:schemeClr val="lt1"/>
                </a:solidFill>
              </a:ln>
              <a:effectLst/>
            </c:spPr>
            <c:extLst>
              <c:ext xmlns:c16="http://schemas.microsoft.com/office/drawing/2014/chart" uri="{C3380CC4-5D6E-409C-BE32-E72D297353CC}">
                <c16:uniqueId val="{00000001-CA60-47DC-BC7C-457E1790F9B9}"/>
              </c:ext>
            </c:extLst>
          </c:dPt>
          <c:dPt>
            <c:idx val="1"/>
            <c:bubble3D val="0"/>
            <c:spPr>
              <a:solidFill>
                <a:schemeClr val="accent3">
                  <a:shade val="70000"/>
                </a:schemeClr>
              </a:solidFill>
              <a:ln w="19050">
                <a:solidFill>
                  <a:schemeClr val="lt1"/>
                </a:solidFill>
              </a:ln>
              <a:effectLst/>
            </c:spPr>
            <c:extLst>
              <c:ext xmlns:c16="http://schemas.microsoft.com/office/drawing/2014/chart" uri="{C3380CC4-5D6E-409C-BE32-E72D297353CC}">
                <c16:uniqueId val="{00000003-CA60-47DC-BC7C-457E1790F9B9}"/>
              </c:ext>
            </c:extLst>
          </c:dPt>
          <c:dPt>
            <c:idx val="2"/>
            <c:bubble3D val="0"/>
            <c:spPr>
              <a:solidFill>
                <a:schemeClr val="accent3">
                  <a:shade val="90000"/>
                </a:schemeClr>
              </a:solidFill>
              <a:ln w="19050">
                <a:solidFill>
                  <a:schemeClr val="lt1"/>
                </a:solidFill>
              </a:ln>
              <a:effectLst/>
            </c:spPr>
            <c:extLst>
              <c:ext xmlns:c16="http://schemas.microsoft.com/office/drawing/2014/chart" uri="{C3380CC4-5D6E-409C-BE32-E72D297353CC}">
                <c16:uniqueId val="{00000005-CA60-47DC-BC7C-457E1790F9B9}"/>
              </c:ext>
            </c:extLst>
          </c:dPt>
          <c:dPt>
            <c:idx val="3"/>
            <c:bubble3D val="0"/>
            <c:spPr>
              <a:solidFill>
                <a:schemeClr val="accent3">
                  <a:tint val="90000"/>
                </a:schemeClr>
              </a:solidFill>
              <a:ln w="19050">
                <a:solidFill>
                  <a:schemeClr val="lt1"/>
                </a:solidFill>
              </a:ln>
              <a:effectLst/>
            </c:spPr>
            <c:extLst>
              <c:ext xmlns:c16="http://schemas.microsoft.com/office/drawing/2014/chart" uri="{C3380CC4-5D6E-409C-BE32-E72D297353CC}">
                <c16:uniqueId val="{00000007-CA60-47DC-BC7C-457E1790F9B9}"/>
              </c:ext>
            </c:extLst>
          </c:dPt>
          <c:dPt>
            <c:idx val="4"/>
            <c:bubble3D val="0"/>
            <c:spPr>
              <a:solidFill>
                <a:schemeClr val="accent3">
                  <a:tint val="70000"/>
                </a:schemeClr>
              </a:solidFill>
              <a:ln w="19050">
                <a:solidFill>
                  <a:schemeClr val="lt1"/>
                </a:solidFill>
              </a:ln>
              <a:effectLst/>
            </c:spPr>
            <c:extLst>
              <c:ext xmlns:c16="http://schemas.microsoft.com/office/drawing/2014/chart" uri="{C3380CC4-5D6E-409C-BE32-E72D297353CC}">
                <c16:uniqueId val="{00000009-CA60-47DC-BC7C-457E1790F9B9}"/>
              </c:ext>
            </c:extLst>
          </c:dPt>
          <c:dPt>
            <c:idx val="5"/>
            <c:bubble3D val="0"/>
            <c:spPr>
              <a:solidFill>
                <a:schemeClr val="accent3">
                  <a:tint val="50000"/>
                </a:schemeClr>
              </a:solidFill>
              <a:ln w="19050">
                <a:solidFill>
                  <a:schemeClr val="lt1"/>
                </a:solidFill>
              </a:ln>
              <a:effectLst/>
            </c:spPr>
            <c:extLst>
              <c:ext xmlns:c16="http://schemas.microsoft.com/office/drawing/2014/chart" uri="{C3380CC4-5D6E-409C-BE32-E72D297353CC}">
                <c16:uniqueId val="{0000000B-CA60-47DC-BC7C-457E1790F9B9}"/>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1-CA60-47DC-BC7C-457E1790F9B9}"/>
                </c:ext>
              </c:extLst>
            </c:dLbl>
            <c:dLbl>
              <c:idx val="1"/>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3-CA60-47DC-BC7C-457E1790F9B9}"/>
                </c:ext>
              </c:extLst>
            </c:dLbl>
            <c:dLbl>
              <c:idx val="2"/>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5-CA60-47DC-BC7C-457E1790F9B9}"/>
                </c:ext>
              </c:extLst>
            </c:dLbl>
            <c:dLbl>
              <c:idx val="5"/>
              <c:delete val="1"/>
              <c:extLst>
                <c:ext xmlns:c15="http://schemas.microsoft.com/office/drawing/2012/chart" uri="{CE6537A1-D6FC-4f65-9D91-7224C49458BB}"/>
                <c:ext xmlns:c16="http://schemas.microsoft.com/office/drawing/2014/chart" uri="{C3380CC4-5D6E-409C-BE32-E72D297353CC}">
                  <c16:uniqueId val="{0000000B-CA60-47DC-BC7C-457E1790F9B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60以下</c:v>
                </c:pt>
                <c:pt idx="1">
                  <c:v>60-80</c:v>
                </c:pt>
                <c:pt idx="2">
                  <c:v>80-100</c:v>
                </c:pt>
                <c:pt idx="3">
                  <c:v>100-120</c:v>
                </c:pt>
                <c:pt idx="4">
                  <c:v>120-140</c:v>
                </c:pt>
                <c:pt idx="5">
                  <c:v>140及以上</c:v>
                </c:pt>
              </c:strCache>
            </c:strRef>
          </c:cat>
          <c:val>
            <c:numRef>
              <c:f>Sheet1!$B$2:$B$7</c:f>
              <c:numCache>
                <c:formatCode>0.0%</c:formatCode>
                <c:ptCount val="6"/>
                <c:pt idx="0">
                  <c:v>6.9000000000000006E-2</c:v>
                </c:pt>
                <c:pt idx="1">
                  <c:v>6.7000000000000004E-2</c:v>
                </c:pt>
                <c:pt idx="2">
                  <c:v>0.27400000000000002</c:v>
                </c:pt>
                <c:pt idx="3">
                  <c:v>0.46500000000000002</c:v>
                </c:pt>
                <c:pt idx="4">
                  <c:v>0.115</c:v>
                </c:pt>
                <c:pt idx="5">
                  <c:v>0.01</c:v>
                </c:pt>
              </c:numCache>
            </c:numRef>
          </c:val>
          <c:extLst>
            <c:ext xmlns:c16="http://schemas.microsoft.com/office/drawing/2014/chart" uri="{C3380CC4-5D6E-409C-BE32-E72D297353CC}">
              <c16:uniqueId val="{0000000C-CA60-47DC-BC7C-457E1790F9B9}"/>
            </c:ext>
          </c:extLst>
        </c:ser>
        <c:ser>
          <c:idx val="1"/>
          <c:order val="1"/>
          <c:tx>
            <c:strRef>
              <c:f>Sheet1!$C$1</c:f>
              <c:strCache>
                <c:ptCount val="1"/>
                <c:pt idx="0">
                  <c:v>2025.1-4</c:v>
                </c:pt>
              </c:strCache>
            </c:strRef>
          </c:tx>
          <c:dPt>
            <c:idx val="0"/>
            <c:bubble3D val="0"/>
            <c:spPr>
              <a:solidFill>
                <a:schemeClr val="accent3">
                  <a:shade val="50000"/>
                </a:schemeClr>
              </a:solidFill>
              <a:ln w="19050">
                <a:solidFill>
                  <a:schemeClr val="lt1"/>
                </a:solidFill>
              </a:ln>
              <a:effectLst/>
            </c:spPr>
            <c:extLst>
              <c:ext xmlns:c16="http://schemas.microsoft.com/office/drawing/2014/chart" uri="{C3380CC4-5D6E-409C-BE32-E72D297353CC}">
                <c16:uniqueId val="{0000000E-CA60-47DC-BC7C-457E1790F9B9}"/>
              </c:ext>
            </c:extLst>
          </c:dPt>
          <c:dPt>
            <c:idx val="1"/>
            <c:bubble3D val="0"/>
            <c:spPr>
              <a:solidFill>
                <a:schemeClr val="accent3">
                  <a:shade val="70000"/>
                </a:schemeClr>
              </a:solidFill>
              <a:ln w="19050">
                <a:solidFill>
                  <a:schemeClr val="lt1"/>
                </a:solidFill>
              </a:ln>
              <a:effectLst/>
            </c:spPr>
            <c:extLst>
              <c:ext xmlns:c16="http://schemas.microsoft.com/office/drawing/2014/chart" uri="{C3380CC4-5D6E-409C-BE32-E72D297353CC}">
                <c16:uniqueId val="{00000010-CA60-47DC-BC7C-457E1790F9B9}"/>
              </c:ext>
            </c:extLst>
          </c:dPt>
          <c:dPt>
            <c:idx val="2"/>
            <c:bubble3D val="0"/>
            <c:spPr>
              <a:solidFill>
                <a:schemeClr val="accent3">
                  <a:shade val="90000"/>
                </a:schemeClr>
              </a:solidFill>
              <a:ln w="19050">
                <a:solidFill>
                  <a:schemeClr val="lt1"/>
                </a:solidFill>
              </a:ln>
              <a:effectLst/>
            </c:spPr>
            <c:extLst>
              <c:ext xmlns:c16="http://schemas.microsoft.com/office/drawing/2014/chart" uri="{C3380CC4-5D6E-409C-BE32-E72D297353CC}">
                <c16:uniqueId val="{00000012-CA60-47DC-BC7C-457E1790F9B9}"/>
              </c:ext>
            </c:extLst>
          </c:dPt>
          <c:dPt>
            <c:idx val="3"/>
            <c:bubble3D val="0"/>
            <c:spPr>
              <a:solidFill>
                <a:schemeClr val="accent3">
                  <a:tint val="90000"/>
                </a:schemeClr>
              </a:solidFill>
              <a:ln w="19050">
                <a:solidFill>
                  <a:schemeClr val="lt1"/>
                </a:solidFill>
              </a:ln>
              <a:effectLst/>
            </c:spPr>
            <c:extLst>
              <c:ext xmlns:c16="http://schemas.microsoft.com/office/drawing/2014/chart" uri="{C3380CC4-5D6E-409C-BE32-E72D297353CC}">
                <c16:uniqueId val="{00000014-CA60-47DC-BC7C-457E1790F9B9}"/>
              </c:ext>
            </c:extLst>
          </c:dPt>
          <c:dPt>
            <c:idx val="4"/>
            <c:bubble3D val="0"/>
            <c:spPr>
              <a:solidFill>
                <a:schemeClr val="accent3">
                  <a:tint val="70000"/>
                </a:schemeClr>
              </a:solidFill>
              <a:ln w="19050">
                <a:solidFill>
                  <a:schemeClr val="lt1"/>
                </a:solidFill>
              </a:ln>
              <a:effectLst/>
            </c:spPr>
            <c:extLst>
              <c:ext xmlns:c16="http://schemas.microsoft.com/office/drawing/2014/chart" uri="{C3380CC4-5D6E-409C-BE32-E72D297353CC}">
                <c16:uniqueId val="{00000016-CA60-47DC-BC7C-457E1790F9B9}"/>
              </c:ext>
            </c:extLst>
          </c:dPt>
          <c:dPt>
            <c:idx val="5"/>
            <c:bubble3D val="0"/>
            <c:spPr>
              <a:solidFill>
                <a:schemeClr val="accent3">
                  <a:tint val="50000"/>
                </a:schemeClr>
              </a:solidFill>
              <a:ln w="19050">
                <a:solidFill>
                  <a:schemeClr val="lt1"/>
                </a:solidFill>
              </a:ln>
              <a:effectLst/>
            </c:spPr>
            <c:extLst>
              <c:ext xmlns:c16="http://schemas.microsoft.com/office/drawing/2014/chart" uri="{C3380CC4-5D6E-409C-BE32-E72D297353CC}">
                <c16:uniqueId val="{00000018-CA60-47DC-BC7C-457E1790F9B9}"/>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E-CA60-47DC-BC7C-457E1790F9B9}"/>
                </c:ext>
              </c:extLst>
            </c:dLbl>
            <c:dLbl>
              <c:idx val="1"/>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10-CA60-47DC-BC7C-457E1790F9B9}"/>
                </c:ext>
              </c:extLst>
            </c:dLbl>
            <c:dLbl>
              <c:idx val="2"/>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12-CA60-47DC-BC7C-457E1790F9B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60以下</c:v>
                </c:pt>
                <c:pt idx="1">
                  <c:v>60-80</c:v>
                </c:pt>
                <c:pt idx="2">
                  <c:v>80-100</c:v>
                </c:pt>
                <c:pt idx="3">
                  <c:v>100-120</c:v>
                </c:pt>
                <c:pt idx="4">
                  <c:v>120-140</c:v>
                </c:pt>
                <c:pt idx="5">
                  <c:v>140及以上</c:v>
                </c:pt>
              </c:strCache>
            </c:strRef>
          </c:cat>
          <c:val>
            <c:numRef>
              <c:f>Sheet1!$C$2:$C$7</c:f>
              <c:numCache>
                <c:formatCode>0.0%</c:formatCode>
                <c:ptCount val="6"/>
                <c:pt idx="0">
                  <c:v>0.106</c:v>
                </c:pt>
                <c:pt idx="1">
                  <c:v>0.10299999999999999</c:v>
                </c:pt>
                <c:pt idx="2">
                  <c:v>0.20599999999999999</c:v>
                </c:pt>
                <c:pt idx="3">
                  <c:v>0.44500000000000001</c:v>
                </c:pt>
                <c:pt idx="4">
                  <c:v>0.112</c:v>
                </c:pt>
                <c:pt idx="5">
                  <c:v>2.9000000000000001E-2</c:v>
                </c:pt>
              </c:numCache>
            </c:numRef>
          </c:val>
          <c:extLst>
            <c:ext xmlns:c16="http://schemas.microsoft.com/office/drawing/2014/chart" uri="{C3380CC4-5D6E-409C-BE32-E72D297353CC}">
              <c16:uniqueId val="{00000019-CA60-47DC-BC7C-457E1790F9B9}"/>
            </c:ext>
          </c:extLst>
        </c:ser>
        <c:dLbls>
          <c:showLegendKey val="0"/>
          <c:showVal val="0"/>
          <c:showCatName val="0"/>
          <c:showSerName val="0"/>
          <c:showPercent val="0"/>
          <c:showBubbleSize val="0"/>
          <c:showLeaderLines val="1"/>
        </c:dLbls>
        <c:firstSliceAng val="0"/>
        <c:holeSize val="24"/>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283903258976152"/>
          <c:y val="6.1526455316946158E-2"/>
          <c:w val="0.8328673727981647"/>
          <c:h val="0.90803733740485681"/>
        </c:manualLayout>
      </c:layout>
      <c:barChart>
        <c:barDir val="bar"/>
        <c:grouping val="clustered"/>
        <c:varyColors val="0"/>
        <c:ser>
          <c:idx val="1"/>
          <c:order val="0"/>
          <c:tx>
            <c:strRef>
              <c:f>Sheet1!$C$1</c:f>
              <c:strCache>
                <c:ptCount val="1"/>
                <c:pt idx="0">
                  <c:v>2025.1-4</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宁德时代</c:v>
                </c:pt>
                <c:pt idx="1">
                  <c:v>亿纬锂能</c:v>
                </c:pt>
                <c:pt idx="2">
                  <c:v>中创新航</c:v>
                </c:pt>
                <c:pt idx="3">
                  <c:v>弗迪电池</c:v>
                </c:pt>
                <c:pt idx="4">
                  <c:v>国轩高科</c:v>
                </c:pt>
              </c:strCache>
            </c:strRef>
          </c:cat>
          <c:val>
            <c:numRef>
              <c:f>Sheet1!$C$2:$C$6</c:f>
              <c:numCache>
                <c:formatCode>0.0%</c:formatCode>
                <c:ptCount val="5"/>
                <c:pt idx="0">
                  <c:v>0.67469999999999997</c:v>
                </c:pt>
                <c:pt idx="1">
                  <c:v>0.13739999999999999</c:v>
                </c:pt>
                <c:pt idx="2">
                  <c:v>8.5199999999999998E-2</c:v>
                </c:pt>
                <c:pt idx="3">
                  <c:v>6.1199999999999997E-2</c:v>
                </c:pt>
                <c:pt idx="4">
                  <c:v>3.27E-2</c:v>
                </c:pt>
              </c:numCache>
            </c:numRef>
          </c:val>
          <c:extLst>
            <c:ext xmlns:c16="http://schemas.microsoft.com/office/drawing/2014/chart" uri="{C3380CC4-5D6E-409C-BE32-E72D297353CC}">
              <c16:uniqueId val="{00000000-849A-441F-91F2-92CB657D6E22}"/>
            </c:ext>
          </c:extLst>
        </c:ser>
        <c:ser>
          <c:idx val="0"/>
          <c:order val="1"/>
          <c:tx>
            <c:strRef>
              <c:f>Sheet1!$B$1</c:f>
              <c:strCache>
                <c:ptCount val="1"/>
                <c:pt idx="0">
                  <c:v>2024</c:v>
                </c:pt>
              </c:strCache>
            </c:strRef>
          </c:tx>
          <c:spPr>
            <a:solidFill>
              <a:schemeClr val="accent3">
                <a:lumMod val="20000"/>
                <a:lumOff val="80000"/>
              </a:schemeClr>
            </a:solidFill>
            <a:ln>
              <a:noFill/>
            </a:ln>
            <a:effectLst/>
          </c:spPr>
          <c:invertIfNegative val="0"/>
          <c:cat>
            <c:strRef>
              <c:f>Sheet1!$A$2:$A$6</c:f>
              <c:strCache>
                <c:ptCount val="5"/>
                <c:pt idx="0">
                  <c:v>宁德时代</c:v>
                </c:pt>
                <c:pt idx="1">
                  <c:v>亿纬锂能</c:v>
                </c:pt>
                <c:pt idx="2">
                  <c:v>中创新航</c:v>
                </c:pt>
                <c:pt idx="3">
                  <c:v>弗迪电池</c:v>
                </c:pt>
                <c:pt idx="4">
                  <c:v>国轩高科</c:v>
                </c:pt>
              </c:strCache>
            </c:strRef>
          </c:cat>
          <c:val>
            <c:numRef>
              <c:f>Sheet1!$B$2:$B$6</c:f>
              <c:numCache>
                <c:formatCode>0.0%</c:formatCode>
                <c:ptCount val="5"/>
                <c:pt idx="0">
                  <c:v>0.78949999999999998</c:v>
                </c:pt>
                <c:pt idx="1">
                  <c:v>7.3400000000000007E-2</c:v>
                </c:pt>
                <c:pt idx="2">
                  <c:v>2.1600000000000001E-2</c:v>
                </c:pt>
                <c:pt idx="3">
                  <c:v>7.3800000000000004E-2</c:v>
                </c:pt>
                <c:pt idx="4">
                  <c:v>9.7999999999999997E-3</c:v>
                </c:pt>
              </c:numCache>
            </c:numRef>
          </c:val>
          <c:extLst>
            <c:ext xmlns:c16="http://schemas.microsoft.com/office/drawing/2014/chart" uri="{C3380CC4-5D6E-409C-BE32-E72D297353CC}">
              <c16:uniqueId val="{00000001-849A-441F-91F2-92CB657D6E22}"/>
            </c:ext>
          </c:extLst>
        </c:ser>
        <c:dLbls>
          <c:showLegendKey val="0"/>
          <c:showVal val="0"/>
          <c:showCatName val="0"/>
          <c:showSerName val="0"/>
          <c:showPercent val="0"/>
          <c:showBubbleSize val="0"/>
        </c:dLbls>
        <c:gapWidth val="100"/>
        <c:axId val="1291213535"/>
        <c:axId val="1291199615"/>
      </c:barChart>
      <c:catAx>
        <c:axId val="129121353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91199615"/>
        <c:crosses val="autoZero"/>
        <c:auto val="1"/>
        <c:lblAlgn val="ctr"/>
        <c:lblOffset val="100"/>
        <c:noMultiLvlLbl val="0"/>
      </c:catAx>
      <c:valAx>
        <c:axId val="1291199615"/>
        <c:scaling>
          <c:orientation val="minMax"/>
        </c:scaling>
        <c:delete val="1"/>
        <c:axPos val="t"/>
        <c:numFmt formatCode="0.0%" sourceLinked="1"/>
        <c:majorTickMark val="none"/>
        <c:minorTickMark val="none"/>
        <c:tickLblPos val="nextTo"/>
        <c:crossAx val="1291213535"/>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60以下</c:v>
                </c:pt>
                <c:pt idx="1">
                  <c:v>60-80</c:v>
                </c:pt>
                <c:pt idx="2">
                  <c:v>80-100</c:v>
                </c:pt>
                <c:pt idx="3">
                  <c:v>100-120</c:v>
                </c:pt>
                <c:pt idx="4">
                  <c:v>120-140</c:v>
                </c:pt>
                <c:pt idx="5">
                  <c:v>140及以上</c:v>
                </c:pt>
              </c:strCache>
            </c:strRef>
          </c:cat>
          <c:val>
            <c:numRef>
              <c:f>Sheet1!$B$2:$B$7</c:f>
              <c:numCache>
                <c:formatCode>0.0%</c:formatCode>
                <c:ptCount val="6"/>
                <c:pt idx="0">
                  <c:v>0.106</c:v>
                </c:pt>
                <c:pt idx="1">
                  <c:v>0.10299999999999999</c:v>
                </c:pt>
                <c:pt idx="2">
                  <c:v>0.20599999999999999</c:v>
                </c:pt>
                <c:pt idx="3">
                  <c:v>0.44500000000000001</c:v>
                </c:pt>
                <c:pt idx="4">
                  <c:v>0.112</c:v>
                </c:pt>
                <c:pt idx="5">
                  <c:v>2.9000000000000001E-2</c:v>
                </c:pt>
              </c:numCache>
            </c:numRef>
          </c:val>
          <c:extLst>
            <c:ext xmlns:c16="http://schemas.microsoft.com/office/drawing/2014/chart" uri="{C3380CC4-5D6E-409C-BE32-E72D297353CC}">
              <c16:uniqueId val="{00000000-1AC7-44CA-91B4-0ADB896F8B92}"/>
            </c:ext>
          </c:extLst>
        </c:ser>
        <c:dLbls>
          <c:showLegendKey val="0"/>
          <c:showVal val="0"/>
          <c:showCatName val="0"/>
          <c:showSerName val="0"/>
          <c:showPercent val="0"/>
          <c:showBubbleSize val="0"/>
        </c:dLbls>
        <c:gapWidth val="90"/>
        <c:axId val="845598639"/>
        <c:axId val="256506847"/>
      </c:barChart>
      <c:catAx>
        <c:axId val="845598639"/>
        <c:scaling>
          <c:orientation val="maxMin"/>
        </c:scaling>
        <c:delete val="0"/>
        <c:axPos val="l"/>
        <c:numFmt formatCode="General" sourceLinked="1"/>
        <c:majorTickMark val="none"/>
        <c:minorTickMark val="none"/>
        <c:tickLblPos val="none"/>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56506847"/>
        <c:crosses val="autoZero"/>
        <c:auto val="1"/>
        <c:lblAlgn val="ctr"/>
        <c:lblOffset val="100"/>
        <c:noMultiLvlLbl val="0"/>
      </c:catAx>
      <c:valAx>
        <c:axId val="256506847"/>
        <c:scaling>
          <c:orientation val="minMax"/>
          <c:max val="1.5"/>
        </c:scaling>
        <c:delete val="1"/>
        <c:axPos val="t"/>
        <c:numFmt formatCode="0.0%" sourceLinked="1"/>
        <c:majorTickMark val="out"/>
        <c:minorTickMark val="none"/>
        <c:tickLblPos val="nextTo"/>
        <c:crossAx val="8455986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60以下</c:v>
                </c:pt>
                <c:pt idx="1">
                  <c:v>60-80</c:v>
                </c:pt>
                <c:pt idx="2">
                  <c:v>80-100</c:v>
                </c:pt>
                <c:pt idx="3">
                  <c:v>100-120</c:v>
                </c:pt>
                <c:pt idx="4">
                  <c:v>120-140</c:v>
                </c:pt>
                <c:pt idx="5">
                  <c:v>140及以上</c:v>
                </c:pt>
              </c:strCache>
            </c:strRef>
          </c:cat>
          <c:val>
            <c:numRef>
              <c:f>Sheet1!$B$2:$B$7</c:f>
              <c:numCache>
                <c:formatCode>0.0%</c:formatCode>
                <c:ptCount val="6"/>
                <c:pt idx="0">
                  <c:v>8.3000000000000004E-2</c:v>
                </c:pt>
                <c:pt idx="1">
                  <c:v>0.155</c:v>
                </c:pt>
                <c:pt idx="2">
                  <c:v>0.17399999999999999</c:v>
                </c:pt>
                <c:pt idx="3">
                  <c:v>0.45900000000000002</c:v>
                </c:pt>
                <c:pt idx="4">
                  <c:v>0.10199999999999999</c:v>
                </c:pt>
                <c:pt idx="5">
                  <c:v>2.7E-2</c:v>
                </c:pt>
              </c:numCache>
            </c:numRef>
          </c:val>
          <c:extLst>
            <c:ext xmlns:c16="http://schemas.microsoft.com/office/drawing/2014/chart" uri="{C3380CC4-5D6E-409C-BE32-E72D297353CC}">
              <c16:uniqueId val="{00000000-1AC7-44CA-91B4-0ADB896F8B92}"/>
            </c:ext>
          </c:extLst>
        </c:ser>
        <c:dLbls>
          <c:showLegendKey val="0"/>
          <c:showVal val="0"/>
          <c:showCatName val="0"/>
          <c:showSerName val="0"/>
          <c:showPercent val="0"/>
          <c:showBubbleSize val="0"/>
        </c:dLbls>
        <c:gapWidth val="90"/>
        <c:axId val="845598639"/>
        <c:axId val="256506847"/>
      </c:barChart>
      <c:catAx>
        <c:axId val="845598639"/>
        <c:scaling>
          <c:orientation val="maxMin"/>
        </c:scaling>
        <c:delete val="0"/>
        <c:axPos val="l"/>
        <c:numFmt formatCode="General" sourceLinked="1"/>
        <c:majorTickMark val="none"/>
        <c:minorTickMark val="none"/>
        <c:tickLblPos val="none"/>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56506847"/>
        <c:crosses val="autoZero"/>
        <c:auto val="1"/>
        <c:lblAlgn val="ctr"/>
        <c:lblOffset val="100"/>
        <c:noMultiLvlLbl val="0"/>
      </c:catAx>
      <c:valAx>
        <c:axId val="256506847"/>
        <c:scaling>
          <c:orientation val="minMax"/>
          <c:max val="1.5"/>
        </c:scaling>
        <c:delete val="1"/>
        <c:axPos val="t"/>
        <c:numFmt formatCode="0.0%" sourceLinked="1"/>
        <c:majorTickMark val="out"/>
        <c:minorTickMark val="none"/>
        <c:tickLblPos val="nextTo"/>
        <c:crossAx val="8455986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60以下</c:v>
                </c:pt>
                <c:pt idx="1">
                  <c:v>60-80</c:v>
                </c:pt>
                <c:pt idx="2">
                  <c:v>80-100</c:v>
                </c:pt>
                <c:pt idx="3">
                  <c:v>100-120</c:v>
                </c:pt>
                <c:pt idx="4">
                  <c:v>120-140</c:v>
                </c:pt>
                <c:pt idx="5">
                  <c:v>140及以上</c:v>
                </c:pt>
              </c:strCache>
            </c:strRef>
          </c:cat>
          <c:val>
            <c:numRef>
              <c:f>Sheet1!$B$2:$B$7</c:f>
              <c:numCache>
                <c:formatCode>0.0%</c:formatCode>
                <c:ptCount val="6"/>
                <c:pt idx="0">
                  <c:v>7.2999999999999995E-2</c:v>
                </c:pt>
                <c:pt idx="1">
                  <c:v>8.2000000000000003E-2</c:v>
                </c:pt>
                <c:pt idx="2">
                  <c:v>0.20300000000000001</c:v>
                </c:pt>
                <c:pt idx="3">
                  <c:v>0.505</c:v>
                </c:pt>
                <c:pt idx="4">
                  <c:v>0.112</c:v>
                </c:pt>
                <c:pt idx="5">
                  <c:v>2.4E-2</c:v>
                </c:pt>
              </c:numCache>
            </c:numRef>
          </c:val>
          <c:extLst>
            <c:ext xmlns:c16="http://schemas.microsoft.com/office/drawing/2014/chart" uri="{C3380CC4-5D6E-409C-BE32-E72D297353CC}">
              <c16:uniqueId val="{00000000-1AC7-44CA-91B4-0ADB896F8B92}"/>
            </c:ext>
          </c:extLst>
        </c:ser>
        <c:dLbls>
          <c:showLegendKey val="0"/>
          <c:showVal val="0"/>
          <c:showCatName val="0"/>
          <c:showSerName val="0"/>
          <c:showPercent val="0"/>
          <c:showBubbleSize val="0"/>
        </c:dLbls>
        <c:gapWidth val="90"/>
        <c:axId val="845598639"/>
        <c:axId val="256506847"/>
      </c:barChart>
      <c:catAx>
        <c:axId val="845598639"/>
        <c:scaling>
          <c:orientation val="maxMin"/>
        </c:scaling>
        <c:delete val="0"/>
        <c:axPos val="l"/>
        <c:numFmt formatCode="General" sourceLinked="1"/>
        <c:majorTickMark val="none"/>
        <c:minorTickMark val="none"/>
        <c:tickLblPos val="none"/>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56506847"/>
        <c:crosses val="autoZero"/>
        <c:auto val="1"/>
        <c:lblAlgn val="ctr"/>
        <c:lblOffset val="100"/>
        <c:noMultiLvlLbl val="0"/>
      </c:catAx>
      <c:valAx>
        <c:axId val="256506847"/>
        <c:scaling>
          <c:orientation val="minMax"/>
          <c:max val="1.5"/>
        </c:scaling>
        <c:delete val="1"/>
        <c:axPos val="t"/>
        <c:numFmt formatCode="0.0%" sourceLinked="1"/>
        <c:majorTickMark val="out"/>
        <c:minorTickMark val="none"/>
        <c:tickLblPos val="nextTo"/>
        <c:crossAx val="8455986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60以下</c:v>
                </c:pt>
                <c:pt idx="1">
                  <c:v>60-80</c:v>
                </c:pt>
                <c:pt idx="2">
                  <c:v>80-100</c:v>
                </c:pt>
                <c:pt idx="3">
                  <c:v>100-120</c:v>
                </c:pt>
                <c:pt idx="4">
                  <c:v>120-140</c:v>
                </c:pt>
                <c:pt idx="5">
                  <c:v>140及以上</c:v>
                </c:pt>
              </c:strCache>
            </c:strRef>
          </c:cat>
          <c:val>
            <c:numRef>
              <c:f>Sheet1!$B$2:$B$7</c:f>
              <c:numCache>
                <c:formatCode>0.0%</c:formatCode>
                <c:ptCount val="6"/>
                <c:pt idx="0">
                  <c:v>5.7000000000000002E-2</c:v>
                </c:pt>
                <c:pt idx="1">
                  <c:v>7.2999999999999995E-2</c:v>
                </c:pt>
                <c:pt idx="2">
                  <c:v>0.17299999999999999</c:v>
                </c:pt>
                <c:pt idx="3">
                  <c:v>0.52300000000000002</c:v>
                </c:pt>
                <c:pt idx="4">
                  <c:v>0.14799999999999999</c:v>
                </c:pt>
                <c:pt idx="5">
                  <c:v>2.7E-2</c:v>
                </c:pt>
              </c:numCache>
            </c:numRef>
          </c:val>
          <c:extLst>
            <c:ext xmlns:c16="http://schemas.microsoft.com/office/drawing/2014/chart" uri="{C3380CC4-5D6E-409C-BE32-E72D297353CC}">
              <c16:uniqueId val="{00000000-1AC7-44CA-91B4-0ADB896F8B92}"/>
            </c:ext>
          </c:extLst>
        </c:ser>
        <c:dLbls>
          <c:showLegendKey val="0"/>
          <c:showVal val="0"/>
          <c:showCatName val="0"/>
          <c:showSerName val="0"/>
          <c:showPercent val="0"/>
          <c:showBubbleSize val="0"/>
        </c:dLbls>
        <c:gapWidth val="90"/>
        <c:axId val="845598639"/>
        <c:axId val="256506847"/>
      </c:barChart>
      <c:catAx>
        <c:axId val="845598639"/>
        <c:scaling>
          <c:orientation val="maxMin"/>
        </c:scaling>
        <c:delete val="0"/>
        <c:axPos val="l"/>
        <c:numFmt formatCode="General" sourceLinked="1"/>
        <c:majorTickMark val="none"/>
        <c:minorTickMark val="none"/>
        <c:tickLblPos val="none"/>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56506847"/>
        <c:crosses val="autoZero"/>
        <c:auto val="1"/>
        <c:lblAlgn val="ctr"/>
        <c:lblOffset val="100"/>
        <c:noMultiLvlLbl val="0"/>
      </c:catAx>
      <c:valAx>
        <c:axId val="256506847"/>
        <c:scaling>
          <c:orientation val="minMax"/>
          <c:max val="1.5"/>
        </c:scaling>
        <c:delete val="1"/>
        <c:axPos val="t"/>
        <c:numFmt formatCode="0.0%" sourceLinked="1"/>
        <c:majorTickMark val="out"/>
        <c:minorTickMark val="none"/>
        <c:tickLblPos val="nextTo"/>
        <c:crossAx val="8455986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60以下</c:v>
                </c:pt>
                <c:pt idx="1">
                  <c:v>60-80</c:v>
                </c:pt>
                <c:pt idx="2">
                  <c:v>80-100</c:v>
                </c:pt>
                <c:pt idx="3">
                  <c:v>100-120</c:v>
                </c:pt>
                <c:pt idx="4">
                  <c:v>120-140</c:v>
                </c:pt>
                <c:pt idx="5">
                  <c:v>140及以上</c:v>
                </c:pt>
              </c:strCache>
            </c:strRef>
          </c:cat>
          <c:val>
            <c:numRef>
              <c:f>Sheet1!$B$2:$B$7</c:f>
              <c:numCache>
                <c:formatCode>0.0%</c:formatCode>
                <c:ptCount val="6"/>
                <c:pt idx="0">
                  <c:v>0.115</c:v>
                </c:pt>
                <c:pt idx="1">
                  <c:v>6.8000000000000005E-2</c:v>
                </c:pt>
                <c:pt idx="2">
                  <c:v>0.11700000000000001</c:v>
                </c:pt>
                <c:pt idx="3">
                  <c:v>0.55500000000000005</c:v>
                </c:pt>
                <c:pt idx="4">
                  <c:v>0.121</c:v>
                </c:pt>
                <c:pt idx="5">
                  <c:v>2.4E-2</c:v>
                </c:pt>
              </c:numCache>
            </c:numRef>
          </c:val>
          <c:extLst>
            <c:ext xmlns:c16="http://schemas.microsoft.com/office/drawing/2014/chart" uri="{C3380CC4-5D6E-409C-BE32-E72D297353CC}">
              <c16:uniqueId val="{00000000-1AC7-44CA-91B4-0ADB896F8B92}"/>
            </c:ext>
          </c:extLst>
        </c:ser>
        <c:dLbls>
          <c:showLegendKey val="0"/>
          <c:showVal val="0"/>
          <c:showCatName val="0"/>
          <c:showSerName val="0"/>
          <c:showPercent val="0"/>
          <c:showBubbleSize val="0"/>
        </c:dLbls>
        <c:gapWidth val="90"/>
        <c:axId val="845598639"/>
        <c:axId val="256506847"/>
      </c:barChart>
      <c:catAx>
        <c:axId val="845598639"/>
        <c:scaling>
          <c:orientation val="maxMin"/>
        </c:scaling>
        <c:delete val="0"/>
        <c:axPos val="l"/>
        <c:numFmt formatCode="General" sourceLinked="1"/>
        <c:majorTickMark val="none"/>
        <c:minorTickMark val="none"/>
        <c:tickLblPos val="none"/>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56506847"/>
        <c:crosses val="autoZero"/>
        <c:auto val="1"/>
        <c:lblAlgn val="ctr"/>
        <c:lblOffset val="100"/>
        <c:noMultiLvlLbl val="0"/>
      </c:catAx>
      <c:valAx>
        <c:axId val="256506847"/>
        <c:scaling>
          <c:orientation val="minMax"/>
          <c:max val="1.5"/>
        </c:scaling>
        <c:delete val="1"/>
        <c:axPos val="t"/>
        <c:numFmt formatCode="0.0%" sourceLinked="1"/>
        <c:majorTickMark val="out"/>
        <c:minorTickMark val="none"/>
        <c:tickLblPos val="nextTo"/>
        <c:crossAx val="8455986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宁德时代</c:v>
                </c:pt>
                <c:pt idx="1">
                  <c:v>其他</c:v>
                </c:pt>
              </c:strCache>
            </c:strRef>
          </c:cat>
          <c:val>
            <c:numRef>
              <c:f>Sheet1!$B$2:$B$3</c:f>
              <c:numCache>
                <c:formatCode>0.0%</c:formatCode>
                <c:ptCount val="2"/>
                <c:pt idx="0">
                  <c:v>0.67469999999999997</c:v>
                </c:pt>
                <c:pt idx="1">
                  <c:v>0.32530000000000003</c:v>
                </c:pt>
              </c:numCache>
            </c:numRef>
          </c:val>
          <c:extLst>
            <c:ext xmlns:c16="http://schemas.microsoft.com/office/drawing/2014/chart" uri="{C3380CC4-5D6E-409C-BE32-E72D297353CC}">
              <c16:uniqueId val="{00000000-1AC7-44CA-91B4-0ADB896F8B92}"/>
            </c:ext>
          </c:extLst>
        </c:ser>
        <c:dLbls>
          <c:showLegendKey val="0"/>
          <c:showVal val="0"/>
          <c:showCatName val="0"/>
          <c:showSerName val="0"/>
          <c:showPercent val="0"/>
          <c:showBubbleSize val="0"/>
        </c:dLbls>
        <c:gapWidth val="90"/>
        <c:axId val="845598639"/>
        <c:axId val="256506847"/>
      </c:barChart>
      <c:catAx>
        <c:axId val="845598639"/>
        <c:scaling>
          <c:orientation val="maxMin"/>
        </c:scaling>
        <c:delete val="1"/>
        <c:axPos val="l"/>
        <c:numFmt formatCode="General" sourceLinked="1"/>
        <c:majorTickMark val="out"/>
        <c:minorTickMark val="none"/>
        <c:tickLblPos val="nextTo"/>
        <c:crossAx val="256506847"/>
        <c:crosses val="autoZero"/>
        <c:auto val="1"/>
        <c:lblAlgn val="ctr"/>
        <c:lblOffset val="100"/>
        <c:noMultiLvlLbl val="0"/>
      </c:catAx>
      <c:valAx>
        <c:axId val="256506847"/>
        <c:scaling>
          <c:orientation val="minMax"/>
          <c:max val="1.2"/>
          <c:min val="0"/>
        </c:scaling>
        <c:delete val="1"/>
        <c:axPos val="t"/>
        <c:numFmt formatCode="0.0%" sourceLinked="1"/>
        <c:majorTickMark val="out"/>
        <c:minorTickMark val="none"/>
        <c:tickLblPos val="nextTo"/>
        <c:crossAx val="8455986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宁德时代</c:v>
                </c:pt>
                <c:pt idx="1">
                  <c:v>其他</c:v>
                </c:pt>
              </c:strCache>
            </c:strRef>
          </c:cat>
          <c:val>
            <c:numRef>
              <c:f>Sheet1!$B$2:$B$3</c:f>
              <c:numCache>
                <c:formatCode>0.0%</c:formatCode>
                <c:ptCount val="2"/>
                <c:pt idx="0">
                  <c:v>0.64580000000000004</c:v>
                </c:pt>
                <c:pt idx="1">
                  <c:v>0.35419999999999996</c:v>
                </c:pt>
              </c:numCache>
            </c:numRef>
          </c:val>
          <c:extLst>
            <c:ext xmlns:c16="http://schemas.microsoft.com/office/drawing/2014/chart" uri="{C3380CC4-5D6E-409C-BE32-E72D297353CC}">
              <c16:uniqueId val="{00000000-1AC7-44CA-91B4-0ADB896F8B92}"/>
            </c:ext>
          </c:extLst>
        </c:ser>
        <c:dLbls>
          <c:showLegendKey val="0"/>
          <c:showVal val="0"/>
          <c:showCatName val="0"/>
          <c:showSerName val="0"/>
          <c:showPercent val="0"/>
          <c:showBubbleSize val="0"/>
        </c:dLbls>
        <c:gapWidth val="90"/>
        <c:axId val="845598639"/>
        <c:axId val="256506847"/>
      </c:barChart>
      <c:catAx>
        <c:axId val="845598639"/>
        <c:scaling>
          <c:orientation val="maxMin"/>
        </c:scaling>
        <c:delete val="1"/>
        <c:axPos val="l"/>
        <c:numFmt formatCode="General" sourceLinked="1"/>
        <c:majorTickMark val="out"/>
        <c:minorTickMark val="none"/>
        <c:tickLblPos val="nextTo"/>
        <c:crossAx val="256506847"/>
        <c:crosses val="autoZero"/>
        <c:auto val="1"/>
        <c:lblAlgn val="ctr"/>
        <c:lblOffset val="100"/>
        <c:noMultiLvlLbl val="0"/>
      </c:catAx>
      <c:valAx>
        <c:axId val="256506847"/>
        <c:scaling>
          <c:orientation val="minMax"/>
          <c:max val="1.2"/>
          <c:min val="0"/>
        </c:scaling>
        <c:delete val="1"/>
        <c:axPos val="t"/>
        <c:numFmt formatCode="0.0%" sourceLinked="1"/>
        <c:majorTickMark val="out"/>
        <c:minorTickMark val="none"/>
        <c:tickLblPos val="nextTo"/>
        <c:crossAx val="8455986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035842293906811E-2"/>
          <c:y val="0.25911153846153845"/>
          <c:w val="0.94992831541218636"/>
          <c:h val="0.65787713675213677"/>
        </c:manualLayout>
      </c:layout>
      <c:lineChart>
        <c:grouping val="standard"/>
        <c:varyColors val="0"/>
        <c:ser>
          <c:idx val="0"/>
          <c:order val="0"/>
          <c:tx>
            <c:strRef>
              <c:f>Sheet1!$A$2</c:f>
              <c:strCache>
                <c:ptCount val="1"/>
                <c:pt idx="0">
                  <c:v>新能源渗透率</c:v>
                </c:pt>
              </c:strCache>
            </c:strRef>
          </c:tx>
          <c:spPr>
            <a:ln w="28575" cap="rnd">
              <a:solidFill>
                <a:schemeClr val="bg1">
                  <a:lumMod val="75000"/>
                </a:schemeClr>
              </a:solidFill>
              <a:round/>
            </a:ln>
            <a:effectLst/>
          </c:spPr>
          <c:marker>
            <c:symbol val="circle"/>
            <c:size val="10"/>
            <c:spPr>
              <a:solidFill>
                <a:schemeClr val="bg1"/>
              </a:solidFill>
              <a:ln w="15875">
                <a:solidFill>
                  <a:schemeClr val="accent3">
                    <a:lumMod val="75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2019</c:v>
                </c:pt>
                <c:pt idx="1">
                  <c:v>2020</c:v>
                </c:pt>
                <c:pt idx="2">
                  <c:v>2021</c:v>
                </c:pt>
                <c:pt idx="3">
                  <c:v>2022</c:v>
                </c:pt>
                <c:pt idx="4">
                  <c:v>2023</c:v>
                </c:pt>
                <c:pt idx="5">
                  <c:v>2024</c:v>
                </c:pt>
                <c:pt idx="6">
                  <c:v>2025.1-4</c:v>
                </c:pt>
              </c:strCache>
            </c:strRef>
          </c:cat>
          <c:val>
            <c:numRef>
              <c:f>Sheet1!$B$2:$H$2</c:f>
              <c:numCache>
                <c:formatCode>0.0%</c:formatCode>
                <c:ptCount val="7"/>
                <c:pt idx="0">
                  <c:v>1.4E-2</c:v>
                </c:pt>
                <c:pt idx="1">
                  <c:v>0.01</c:v>
                </c:pt>
                <c:pt idx="2">
                  <c:v>2.4E-2</c:v>
                </c:pt>
                <c:pt idx="3">
                  <c:v>7.2999999999999995E-2</c:v>
                </c:pt>
                <c:pt idx="4">
                  <c:v>9.0999999999999998E-2</c:v>
                </c:pt>
                <c:pt idx="5">
                  <c:v>0.17799999999999999</c:v>
                </c:pt>
                <c:pt idx="6">
                  <c:v>0.184</c:v>
                </c:pt>
              </c:numCache>
            </c:numRef>
          </c:val>
          <c:smooth val="0"/>
          <c:extLst>
            <c:ext xmlns:c16="http://schemas.microsoft.com/office/drawing/2014/chart" uri="{C3380CC4-5D6E-409C-BE32-E72D297353CC}">
              <c16:uniqueId val="{00000000-A898-4F7F-A132-B29851CC2372}"/>
            </c:ext>
          </c:extLst>
        </c:ser>
        <c:dLbls>
          <c:showLegendKey val="0"/>
          <c:showVal val="0"/>
          <c:showCatName val="0"/>
          <c:showSerName val="0"/>
          <c:showPercent val="0"/>
          <c:showBubbleSize val="0"/>
        </c:dLbls>
        <c:marker val="1"/>
        <c:smooth val="0"/>
        <c:axId val="396302399"/>
        <c:axId val="396295199"/>
      </c:lineChart>
      <c:catAx>
        <c:axId val="396302399"/>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295199"/>
        <c:crosses val="autoZero"/>
        <c:auto val="1"/>
        <c:lblAlgn val="ctr"/>
        <c:lblOffset val="100"/>
        <c:noMultiLvlLbl val="0"/>
      </c:catAx>
      <c:valAx>
        <c:axId val="396295199"/>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30239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宁德时代</c:v>
                </c:pt>
                <c:pt idx="1">
                  <c:v>其他</c:v>
                </c:pt>
              </c:strCache>
            </c:strRef>
          </c:cat>
          <c:val>
            <c:numRef>
              <c:f>Sheet1!$B$2:$B$3</c:f>
              <c:numCache>
                <c:formatCode>0.0%</c:formatCode>
                <c:ptCount val="2"/>
                <c:pt idx="0">
                  <c:v>0.59509999999999996</c:v>
                </c:pt>
                <c:pt idx="1">
                  <c:v>0.40490000000000004</c:v>
                </c:pt>
              </c:numCache>
            </c:numRef>
          </c:val>
          <c:extLst>
            <c:ext xmlns:c16="http://schemas.microsoft.com/office/drawing/2014/chart" uri="{C3380CC4-5D6E-409C-BE32-E72D297353CC}">
              <c16:uniqueId val="{00000000-1AC7-44CA-91B4-0ADB896F8B92}"/>
            </c:ext>
          </c:extLst>
        </c:ser>
        <c:dLbls>
          <c:showLegendKey val="0"/>
          <c:showVal val="0"/>
          <c:showCatName val="0"/>
          <c:showSerName val="0"/>
          <c:showPercent val="0"/>
          <c:showBubbleSize val="0"/>
        </c:dLbls>
        <c:gapWidth val="90"/>
        <c:axId val="845598639"/>
        <c:axId val="256506847"/>
      </c:barChart>
      <c:catAx>
        <c:axId val="845598639"/>
        <c:scaling>
          <c:orientation val="maxMin"/>
        </c:scaling>
        <c:delete val="1"/>
        <c:axPos val="l"/>
        <c:numFmt formatCode="General" sourceLinked="1"/>
        <c:majorTickMark val="out"/>
        <c:minorTickMark val="none"/>
        <c:tickLblPos val="nextTo"/>
        <c:crossAx val="256506847"/>
        <c:crosses val="autoZero"/>
        <c:auto val="1"/>
        <c:lblAlgn val="ctr"/>
        <c:lblOffset val="100"/>
        <c:noMultiLvlLbl val="0"/>
      </c:catAx>
      <c:valAx>
        <c:axId val="256506847"/>
        <c:scaling>
          <c:orientation val="minMax"/>
          <c:max val="1.2"/>
          <c:min val="0"/>
        </c:scaling>
        <c:delete val="1"/>
        <c:axPos val="t"/>
        <c:numFmt formatCode="0.0%" sourceLinked="1"/>
        <c:majorTickMark val="out"/>
        <c:minorTickMark val="none"/>
        <c:tickLblPos val="nextTo"/>
        <c:crossAx val="8455986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宁德时代</c:v>
                </c:pt>
                <c:pt idx="1">
                  <c:v>其他</c:v>
                </c:pt>
              </c:strCache>
            </c:strRef>
          </c:cat>
          <c:val>
            <c:numRef>
              <c:f>Sheet1!$B$2:$B$3</c:f>
              <c:numCache>
                <c:formatCode>0.0%</c:formatCode>
                <c:ptCount val="2"/>
                <c:pt idx="0">
                  <c:v>0.68940000000000001</c:v>
                </c:pt>
                <c:pt idx="1">
                  <c:v>0.31059999999999999</c:v>
                </c:pt>
              </c:numCache>
            </c:numRef>
          </c:val>
          <c:extLst>
            <c:ext xmlns:c16="http://schemas.microsoft.com/office/drawing/2014/chart" uri="{C3380CC4-5D6E-409C-BE32-E72D297353CC}">
              <c16:uniqueId val="{00000000-1AC7-44CA-91B4-0ADB896F8B92}"/>
            </c:ext>
          </c:extLst>
        </c:ser>
        <c:dLbls>
          <c:showLegendKey val="0"/>
          <c:showVal val="0"/>
          <c:showCatName val="0"/>
          <c:showSerName val="0"/>
          <c:showPercent val="0"/>
          <c:showBubbleSize val="0"/>
        </c:dLbls>
        <c:gapWidth val="90"/>
        <c:axId val="845598639"/>
        <c:axId val="256506847"/>
      </c:barChart>
      <c:catAx>
        <c:axId val="845598639"/>
        <c:scaling>
          <c:orientation val="maxMin"/>
        </c:scaling>
        <c:delete val="1"/>
        <c:axPos val="l"/>
        <c:numFmt formatCode="General" sourceLinked="1"/>
        <c:majorTickMark val="out"/>
        <c:minorTickMark val="none"/>
        <c:tickLblPos val="nextTo"/>
        <c:crossAx val="256506847"/>
        <c:crosses val="autoZero"/>
        <c:auto val="1"/>
        <c:lblAlgn val="ctr"/>
        <c:lblOffset val="100"/>
        <c:noMultiLvlLbl val="0"/>
      </c:catAx>
      <c:valAx>
        <c:axId val="256506847"/>
        <c:scaling>
          <c:orientation val="minMax"/>
          <c:max val="1.2"/>
          <c:min val="0"/>
        </c:scaling>
        <c:delete val="1"/>
        <c:axPos val="t"/>
        <c:numFmt formatCode="0.0%" sourceLinked="1"/>
        <c:majorTickMark val="out"/>
        <c:minorTickMark val="none"/>
        <c:tickLblPos val="nextTo"/>
        <c:crossAx val="8455986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宁德时代</c:v>
                </c:pt>
                <c:pt idx="1">
                  <c:v>其他</c:v>
                </c:pt>
              </c:strCache>
            </c:strRef>
          </c:cat>
          <c:val>
            <c:numRef>
              <c:f>Sheet1!$B$2:$B$3</c:f>
              <c:numCache>
                <c:formatCode>0.0%</c:formatCode>
                <c:ptCount val="2"/>
                <c:pt idx="0">
                  <c:v>0.84009999999999996</c:v>
                </c:pt>
                <c:pt idx="1">
                  <c:v>0.15990000000000004</c:v>
                </c:pt>
              </c:numCache>
            </c:numRef>
          </c:val>
          <c:extLst>
            <c:ext xmlns:c16="http://schemas.microsoft.com/office/drawing/2014/chart" uri="{C3380CC4-5D6E-409C-BE32-E72D297353CC}">
              <c16:uniqueId val="{00000000-1AC7-44CA-91B4-0ADB896F8B92}"/>
            </c:ext>
          </c:extLst>
        </c:ser>
        <c:dLbls>
          <c:showLegendKey val="0"/>
          <c:showVal val="0"/>
          <c:showCatName val="0"/>
          <c:showSerName val="0"/>
          <c:showPercent val="0"/>
          <c:showBubbleSize val="0"/>
        </c:dLbls>
        <c:gapWidth val="90"/>
        <c:axId val="845598639"/>
        <c:axId val="256506847"/>
      </c:barChart>
      <c:catAx>
        <c:axId val="845598639"/>
        <c:scaling>
          <c:orientation val="maxMin"/>
        </c:scaling>
        <c:delete val="1"/>
        <c:axPos val="l"/>
        <c:numFmt formatCode="General" sourceLinked="1"/>
        <c:majorTickMark val="out"/>
        <c:minorTickMark val="none"/>
        <c:tickLblPos val="nextTo"/>
        <c:crossAx val="256506847"/>
        <c:crosses val="autoZero"/>
        <c:auto val="1"/>
        <c:lblAlgn val="ctr"/>
        <c:lblOffset val="100"/>
        <c:noMultiLvlLbl val="0"/>
      </c:catAx>
      <c:valAx>
        <c:axId val="256506847"/>
        <c:scaling>
          <c:orientation val="minMax"/>
          <c:max val="1.2"/>
          <c:min val="0"/>
        </c:scaling>
        <c:delete val="1"/>
        <c:axPos val="t"/>
        <c:numFmt formatCode="0.0%" sourceLinked="1"/>
        <c:majorTickMark val="out"/>
        <c:minorTickMark val="none"/>
        <c:tickLblPos val="nextTo"/>
        <c:crossAx val="84559863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8394614125454231E-2"/>
          <c:y val="7.9756337413243006E-2"/>
          <c:w val="0.95084088146133428"/>
          <c:h val="0.76323499999999989"/>
        </c:manualLayout>
      </c:layout>
      <c:lineChart>
        <c:grouping val="standard"/>
        <c:varyColors val="0"/>
        <c:ser>
          <c:idx val="0"/>
          <c:order val="0"/>
          <c:tx>
            <c:strRef>
              <c:f>Sheet1!$B$1</c:f>
              <c:strCache>
                <c:ptCount val="1"/>
                <c:pt idx="0">
                  <c:v>总额(亿元)</c:v>
                </c:pt>
              </c:strCache>
            </c:strRef>
          </c:tx>
          <c:spPr>
            <a:ln w="25400" cap="rnd">
              <a:solidFill>
                <a:schemeClr val="accent1"/>
              </a:solidFill>
              <a:round/>
            </a:ln>
            <a:effectLst/>
          </c:spPr>
          <c:marker>
            <c:symbol val="circle"/>
            <c:size val="6"/>
            <c:spPr>
              <a:solidFill>
                <a:srgbClr val="B5D3E3">
                  <a:lumMod val="90000"/>
                </a:srgbClr>
              </a:solidFill>
              <a:ln w="9525">
                <a:solidFill>
                  <a:sysClr val="window" lastClr="FFFFFF"/>
                </a:solidFill>
              </a:ln>
              <a:effectLst/>
            </c:spPr>
          </c:marker>
          <c:dPt>
            <c:idx val="9"/>
            <c:marker>
              <c:symbol val="circle"/>
              <c:size val="6"/>
              <c:spPr>
                <a:solidFill>
                  <a:srgbClr val="B5D3E3">
                    <a:lumMod val="90000"/>
                  </a:srgbClr>
                </a:solidFill>
                <a:ln w="9525">
                  <a:solidFill>
                    <a:sysClr val="window" lastClr="FFFFFF"/>
                  </a:solidFill>
                </a:ln>
                <a:effectLst/>
              </c:spPr>
            </c:marker>
            <c:bubble3D val="0"/>
            <c:spPr>
              <a:ln w="25400" cap="rnd">
                <a:solidFill>
                  <a:schemeClr val="accent1"/>
                </a:solidFill>
                <a:prstDash val="sysDot"/>
                <a:round/>
              </a:ln>
              <a:effectLst/>
            </c:spPr>
            <c:extLst>
              <c:ext xmlns:c16="http://schemas.microsoft.com/office/drawing/2014/chart" uri="{C3380CC4-5D6E-409C-BE32-E72D297353CC}">
                <c16:uniqueId val="{00000000-027E-4DC6-9383-CD52F7E5297D}"/>
              </c:ext>
            </c:extLst>
          </c:dPt>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Sheet1!$A$4:$A$13</c:f>
              <c:strCache>
                <c:ptCount val="10"/>
                <c:pt idx="0">
                  <c:v>2016年</c:v>
                </c:pt>
                <c:pt idx="1">
                  <c:v>2017年</c:v>
                </c:pt>
                <c:pt idx="2">
                  <c:v>2018年</c:v>
                </c:pt>
                <c:pt idx="3">
                  <c:v>2019年</c:v>
                </c:pt>
                <c:pt idx="4">
                  <c:v>2020年</c:v>
                </c:pt>
                <c:pt idx="5">
                  <c:v>2021年</c:v>
                </c:pt>
                <c:pt idx="6">
                  <c:v>2022年</c:v>
                </c:pt>
                <c:pt idx="7">
                  <c:v>2023年</c:v>
                </c:pt>
                <c:pt idx="8">
                  <c:v>2024年</c:v>
                </c:pt>
                <c:pt idx="9">
                  <c:v>2025年F</c:v>
                </c:pt>
              </c:strCache>
            </c:strRef>
          </c:cat>
          <c:val>
            <c:numRef>
              <c:f>Sheet1!$B$4:$B$13</c:f>
              <c:numCache>
                <c:formatCode>0.0</c:formatCode>
                <c:ptCount val="10"/>
                <c:pt idx="0">
                  <c:v>31.58062</c:v>
                </c:pt>
                <c:pt idx="1">
                  <c:v>34.732669999999999</c:v>
                </c:pt>
                <c:pt idx="2">
                  <c:v>37.778309999999998</c:v>
                </c:pt>
                <c:pt idx="3">
                  <c:v>40.801720000000003</c:v>
                </c:pt>
                <c:pt idx="4">
                  <c:v>39.198059999999998</c:v>
                </c:pt>
                <c:pt idx="5">
                  <c:v>44.082320000000003</c:v>
                </c:pt>
                <c:pt idx="6">
                  <c:v>43.97325</c:v>
                </c:pt>
                <c:pt idx="7">
                  <c:v>47.149520000000003</c:v>
                </c:pt>
                <c:pt idx="8">
                  <c:v>48.789499999999997</c:v>
                </c:pt>
                <c:pt idx="9">
                  <c:v>51</c:v>
                </c:pt>
              </c:numCache>
            </c:numRef>
          </c:val>
          <c:smooth val="0"/>
          <c:extLst>
            <c:ext xmlns:c16="http://schemas.microsoft.com/office/drawing/2014/chart" uri="{C3380CC4-5D6E-409C-BE32-E72D297353CC}">
              <c16:uniqueId val="{00000004-E8C4-437E-86C4-6185BEC86505}"/>
            </c:ext>
          </c:extLst>
        </c:ser>
        <c:dLbls>
          <c:showLegendKey val="0"/>
          <c:showVal val="1"/>
          <c:showCatName val="0"/>
          <c:showSerName val="0"/>
          <c:showPercent val="0"/>
          <c:showBubbleSize val="0"/>
        </c:dLbls>
        <c:marker val="1"/>
        <c:smooth val="0"/>
        <c:axId val="1149318552"/>
        <c:axId val="1149318944"/>
      </c:lineChart>
      <c:catAx>
        <c:axId val="11493185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Calibri" panose="020F0502020204030204" pitchFamily="34" charset="0"/>
                <a:ea typeface="微软雅黑" panose="020B0503020204020204" pitchFamily="34" charset="-122"/>
                <a:cs typeface="Calibri" panose="020F0502020204030204" pitchFamily="34" charset="0"/>
              </a:defRPr>
            </a:pPr>
            <a:endParaRPr lang="zh-CN"/>
          </a:p>
        </c:txPr>
        <c:crossAx val="1149318944"/>
        <c:crosses val="autoZero"/>
        <c:auto val="1"/>
        <c:lblAlgn val="ctr"/>
        <c:lblOffset val="100"/>
        <c:noMultiLvlLbl val="0"/>
      </c:catAx>
      <c:valAx>
        <c:axId val="1149318944"/>
        <c:scaling>
          <c:orientation val="minMax"/>
          <c:min val="25"/>
        </c:scaling>
        <c:delete val="1"/>
        <c:axPos val="l"/>
        <c:numFmt formatCode="#,##0.0_);[Red]\(#,##0.0\)" sourceLinked="0"/>
        <c:majorTickMark val="out"/>
        <c:minorTickMark val="none"/>
        <c:tickLblPos val="nextTo"/>
        <c:crossAx val="1149318552"/>
        <c:crosses val="autoZero"/>
        <c:crossBetween val="between"/>
      </c:valAx>
      <c:spPr>
        <a:noFill/>
        <a:ln>
          <a:noFill/>
        </a:ln>
        <a:effectLst/>
      </c:spPr>
    </c:plotArea>
    <c:plotVisOnly val="1"/>
    <c:dispBlanksAs val="gap"/>
    <c:showDLblsOverMax val="0"/>
  </c:chart>
  <c:spPr>
    <a:noFill/>
    <a:ln>
      <a:solidFill>
        <a:sysClr val="window" lastClr="FFFFFF">
          <a:lumMod val="85000"/>
        </a:sysClr>
      </a:solidFill>
    </a:ln>
    <a:effectLst/>
  </c:spPr>
  <c:txPr>
    <a:bodyPr/>
    <a:lstStyle/>
    <a:p>
      <a:pPr>
        <a:defRPr sz="1100">
          <a:solidFill>
            <a:schemeClr val="tx1"/>
          </a:solidFill>
        </a:defRPr>
      </a:pPr>
      <a:endParaRPr lang="zh-CN"/>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1936342592592596E-2"/>
          <c:y val="0.20802951388888893"/>
          <c:w val="0.97729930555555555"/>
          <c:h val="0.46187731481481475"/>
        </c:manualLayout>
      </c:layout>
      <c:lineChart>
        <c:grouping val="standard"/>
        <c:varyColors val="0"/>
        <c:ser>
          <c:idx val="0"/>
          <c:order val="0"/>
          <c:tx>
            <c:strRef>
              <c:f>Sheet1!$U$1</c:f>
              <c:strCache>
                <c:ptCount val="1"/>
                <c:pt idx="0">
                  <c:v>GDP增速</c:v>
                </c:pt>
              </c:strCache>
            </c:strRef>
          </c:tx>
          <c:spPr>
            <a:ln w="25400" cap="rnd">
              <a:solidFill>
                <a:srgbClr val="8B1F1D"/>
              </a:solidFill>
              <a:round/>
            </a:ln>
            <a:effectLst/>
          </c:spPr>
          <c:marker>
            <c:symbol val="circle"/>
            <c:size val="6"/>
            <c:spPr>
              <a:solidFill>
                <a:srgbClr val="8B1F1C"/>
              </a:solidFill>
              <a:ln w="9525">
                <a:solidFill>
                  <a:sysClr val="window" lastClr="FFFFFF"/>
                </a:solidFill>
              </a:ln>
              <a:effectLst/>
            </c:spPr>
          </c:marker>
          <c:dPt>
            <c:idx val="12"/>
            <c:marker>
              <c:symbol val="circle"/>
              <c:size val="6"/>
              <c:spPr>
                <a:solidFill>
                  <a:srgbClr val="8B1F1C"/>
                </a:solidFill>
                <a:ln w="9525">
                  <a:solidFill>
                    <a:sysClr val="window" lastClr="FFFFFF"/>
                  </a:solidFill>
                </a:ln>
                <a:effectLst/>
              </c:spPr>
            </c:marker>
            <c:bubble3D val="0"/>
            <c:spPr>
              <a:ln w="25400" cap="rnd">
                <a:solidFill>
                  <a:srgbClr val="8B1F1D"/>
                </a:solidFill>
                <a:prstDash val="sysDot"/>
                <a:round/>
              </a:ln>
              <a:effectLst/>
            </c:spPr>
            <c:extLst>
              <c:ext xmlns:c16="http://schemas.microsoft.com/office/drawing/2014/chart" uri="{C3380CC4-5D6E-409C-BE32-E72D297353CC}">
                <c16:uniqueId val="{0000000D-7FA0-4DC9-BEB9-9FD7778EEF1E}"/>
              </c:ext>
            </c:extLst>
          </c:dPt>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Sheet1!$S$34:$T$46</c:f>
              <c:multiLvlStrCache>
                <c:ptCount val="13"/>
                <c:lvl>
                  <c:pt idx="0">
                    <c:v>Q1</c:v>
                  </c:pt>
                  <c:pt idx="1">
                    <c:v>Q2</c:v>
                  </c:pt>
                  <c:pt idx="2">
                    <c:v>Q3</c:v>
                  </c:pt>
                  <c:pt idx="3">
                    <c:v>Q4</c:v>
                  </c:pt>
                  <c:pt idx="4">
                    <c:v>Q1</c:v>
                  </c:pt>
                  <c:pt idx="5">
                    <c:v>Q2</c:v>
                  </c:pt>
                  <c:pt idx="6">
                    <c:v>Q3</c:v>
                  </c:pt>
                  <c:pt idx="7">
                    <c:v>Q4</c:v>
                  </c:pt>
                  <c:pt idx="8">
                    <c:v>Q1</c:v>
                  </c:pt>
                  <c:pt idx="9">
                    <c:v>Q2</c:v>
                  </c:pt>
                  <c:pt idx="10">
                    <c:v>Q3</c:v>
                  </c:pt>
                  <c:pt idx="11">
                    <c:v>Q4</c:v>
                  </c:pt>
                </c:lvl>
                <c:lvl>
                  <c:pt idx="0">
                    <c:v>2022年:3.0%</c:v>
                  </c:pt>
                  <c:pt idx="4">
                    <c:v>2023年:5.2%</c:v>
                  </c:pt>
                  <c:pt idx="8">
                    <c:v>2024年：5%</c:v>
                  </c:pt>
                  <c:pt idx="12">
                    <c:v>2025年F</c:v>
                  </c:pt>
                </c:lvl>
              </c:multiLvlStrCache>
            </c:multiLvlStrRef>
          </c:cat>
          <c:val>
            <c:numRef>
              <c:f>Sheet1!$U$34:$U$46</c:f>
              <c:numCache>
                <c:formatCode>0.0%</c:formatCode>
                <c:ptCount val="13"/>
                <c:pt idx="0">
                  <c:v>4.8000000000000001E-2</c:v>
                </c:pt>
                <c:pt idx="1">
                  <c:v>4.0000000000000001E-3</c:v>
                </c:pt>
                <c:pt idx="2">
                  <c:v>3.9E-2</c:v>
                </c:pt>
                <c:pt idx="3">
                  <c:v>2.9000000000000001E-2</c:v>
                </c:pt>
                <c:pt idx="4">
                  <c:v>4.4999999999999998E-2</c:v>
                </c:pt>
                <c:pt idx="5">
                  <c:v>6.3E-2</c:v>
                </c:pt>
                <c:pt idx="6">
                  <c:v>4.9000000000000002E-2</c:v>
                </c:pt>
                <c:pt idx="7">
                  <c:v>5.1999999999999998E-2</c:v>
                </c:pt>
                <c:pt idx="8">
                  <c:v>5.2999999999999999E-2</c:v>
                </c:pt>
                <c:pt idx="9">
                  <c:v>4.7E-2</c:v>
                </c:pt>
                <c:pt idx="10">
                  <c:v>4.5999999999999999E-2</c:v>
                </c:pt>
                <c:pt idx="11">
                  <c:v>5.3999999999999999E-2</c:v>
                </c:pt>
                <c:pt idx="12" formatCode="0%">
                  <c:v>0.05</c:v>
                </c:pt>
              </c:numCache>
            </c:numRef>
          </c:val>
          <c:smooth val="0"/>
          <c:extLst>
            <c:ext xmlns:c16="http://schemas.microsoft.com/office/drawing/2014/chart" uri="{C3380CC4-5D6E-409C-BE32-E72D297353CC}">
              <c16:uniqueId val="{00000004-E8C4-437E-86C4-6185BEC86505}"/>
            </c:ext>
          </c:extLst>
        </c:ser>
        <c:dLbls>
          <c:showLegendKey val="0"/>
          <c:showVal val="1"/>
          <c:showCatName val="0"/>
          <c:showSerName val="0"/>
          <c:showPercent val="0"/>
          <c:showBubbleSize val="0"/>
        </c:dLbls>
        <c:marker val="1"/>
        <c:smooth val="0"/>
        <c:axId val="1149318552"/>
        <c:axId val="1149318944"/>
      </c:lineChart>
      <c:catAx>
        <c:axId val="1149318552"/>
        <c:scaling>
          <c:orientation val="minMax"/>
        </c:scaling>
        <c:delete val="0"/>
        <c:axPos val="b"/>
        <c:numFmt formatCode="General" sourceLinked="1"/>
        <c:majorTickMark val="out"/>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Calibri" panose="020F0502020204030204" pitchFamily="34" charset="0"/>
                <a:ea typeface="微软雅黑" panose="020B0503020204020204" pitchFamily="34" charset="-122"/>
                <a:cs typeface="Calibri" panose="020F0502020204030204" pitchFamily="34" charset="0"/>
              </a:defRPr>
            </a:pPr>
            <a:endParaRPr lang="zh-CN"/>
          </a:p>
        </c:txPr>
        <c:crossAx val="1149318944"/>
        <c:crosses val="autoZero"/>
        <c:auto val="1"/>
        <c:lblAlgn val="ctr"/>
        <c:lblOffset val="100"/>
        <c:noMultiLvlLbl val="0"/>
      </c:catAx>
      <c:valAx>
        <c:axId val="1149318944"/>
        <c:scaling>
          <c:orientation val="minMax"/>
        </c:scaling>
        <c:delete val="0"/>
        <c:axPos val="l"/>
        <c:numFmt formatCode="#,##0.0_);[Red]\(#,##0.0\)" sourceLinked="0"/>
        <c:majorTickMark val="out"/>
        <c:minorTickMark val="none"/>
        <c:tickLblPos val="none"/>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zh-CN"/>
          </a:p>
        </c:txPr>
        <c:crossAx val="1149318552"/>
        <c:crosses val="autoZero"/>
        <c:crossBetween val="between"/>
      </c:valAx>
      <c:spPr>
        <a:noFill/>
        <a:ln>
          <a:noFill/>
        </a:ln>
        <a:effectLst/>
      </c:spPr>
    </c:plotArea>
    <c:plotVisOnly val="1"/>
    <c:dispBlanksAs val="gap"/>
    <c:showDLblsOverMax val="0"/>
  </c:chart>
  <c:spPr>
    <a:noFill/>
    <a:ln>
      <a:solidFill>
        <a:sysClr val="window" lastClr="FFFFFF">
          <a:lumMod val="85000"/>
        </a:sysClr>
      </a:solidFill>
    </a:ln>
    <a:effectLst/>
  </c:spPr>
  <c:txPr>
    <a:bodyPr/>
    <a:lstStyle/>
    <a:p>
      <a:pPr>
        <a:defRPr sz="1100">
          <a:solidFill>
            <a:schemeClr val="tx1"/>
          </a:solidFill>
        </a:defRPr>
      </a:pPr>
      <a:endParaRPr lang="zh-CN"/>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1774943391072416E-2"/>
          <c:y val="0.14684954649994142"/>
          <c:w val="0.87168902798558379"/>
          <c:h val="0.61273222224277513"/>
        </c:manualLayout>
      </c:layout>
      <c:lineChart>
        <c:grouping val="standard"/>
        <c:varyColors val="0"/>
        <c:ser>
          <c:idx val="0"/>
          <c:order val="0"/>
          <c:tx>
            <c:strRef>
              <c:f>Sheet1!$B$1</c:f>
              <c:strCache>
                <c:ptCount val="1"/>
                <c:pt idx="0">
                  <c:v>CPI同比增长（%）</c:v>
                </c:pt>
              </c:strCache>
            </c:strRef>
          </c:tx>
          <c:spPr>
            <a:ln w="28575" cap="rnd" cmpd="sng" algn="ctr">
              <a:solidFill>
                <a:schemeClr val="accent1">
                  <a:shade val="95000"/>
                  <a:satMod val="105000"/>
                </a:schemeClr>
              </a:solidFill>
              <a:prstDash val="solid"/>
              <a:round/>
            </a:ln>
            <a:effectLst/>
          </c:spPr>
          <c:marker>
            <c:symbol val="none"/>
          </c:marker>
          <c:cat>
            <c:strRef>
              <c:f>Sheet1!$A$134:$A$161</c:f>
              <c:strCache>
                <c:ptCount val="28"/>
                <c:pt idx="0">
                  <c:v>23'01</c:v>
                </c:pt>
                <c:pt idx="1">
                  <c:v>23'02</c:v>
                </c:pt>
                <c:pt idx="2">
                  <c:v>23'03</c:v>
                </c:pt>
                <c:pt idx="3">
                  <c:v>23'04</c:v>
                </c:pt>
                <c:pt idx="4">
                  <c:v>23'05</c:v>
                </c:pt>
                <c:pt idx="5">
                  <c:v>23'06</c:v>
                </c:pt>
                <c:pt idx="6">
                  <c:v>23'07</c:v>
                </c:pt>
                <c:pt idx="7">
                  <c:v>23'08</c:v>
                </c:pt>
                <c:pt idx="8">
                  <c:v>23'09</c:v>
                </c:pt>
                <c:pt idx="9">
                  <c:v>23'10</c:v>
                </c:pt>
                <c:pt idx="10">
                  <c:v>23'11</c:v>
                </c:pt>
                <c:pt idx="11">
                  <c:v>23'12</c:v>
                </c:pt>
                <c:pt idx="12">
                  <c:v>24'01</c:v>
                </c:pt>
                <c:pt idx="13">
                  <c:v>24'02</c:v>
                </c:pt>
                <c:pt idx="14">
                  <c:v>24'03</c:v>
                </c:pt>
                <c:pt idx="15">
                  <c:v>24'04</c:v>
                </c:pt>
                <c:pt idx="16">
                  <c:v>24'05</c:v>
                </c:pt>
                <c:pt idx="17">
                  <c:v>24'06</c:v>
                </c:pt>
                <c:pt idx="18">
                  <c:v>24'07</c:v>
                </c:pt>
                <c:pt idx="19">
                  <c:v>24'08</c:v>
                </c:pt>
                <c:pt idx="20">
                  <c:v>24'09</c:v>
                </c:pt>
                <c:pt idx="21">
                  <c:v>24'10</c:v>
                </c:pt>
                <c:pt idx="22">
                  <c:v>24'11</c:v>
                </c:pt>
                <c:pt idx="23">
                  <c:v>24'12</c:v>
                </c:pt>
                <c:pt idx="24">
                  <c:v>25'01</c:v>
                </c:pt>
                <c:pt idx="25">
                  <c:v>25'02</c:v>
                </c:pt>
                <c:pt idx="26">
                  <c:v>25'03</c:v>
                </c:pt>
                <c:pt idx="27">
                  <c:v>25'04</c:v>
                </c:pt>
              </c:strCache>
            </c:strRef>
          </c:cat>
          <c:val>
            <c:numRef>
              <c:f>Sheet1!$B$134:$B$161</c:f>
              <c:numCache>
                <c:formatCode>0.0</c:formatCode>
                <c:ptCount val="28"/>
                <c:pt idx="0">
                  <c:v>2.1</c:v>
                </c:pt>
                <c:pt idx="1">
                  <c:v>1</c:v>
                </c:pt>
                <c:pt idx="2">
                  <c:v>0.7</c:v>
                </c:pt>
                <c:pt idx="3">
                  <c:v>0.1</c:v>
                </c:pt>
                <c:pt idx="4">
                  <c:v>0.2</c:v>
                </c:pt>
                <c:pt idx="5">
                  <c:v>0</c:v>
                </c:pt>
                <c:pt idx="6">
                  <c:v>-0.3</c:v>
                </c:pt>
                <c:pt idx="7">
                  <c:v>0.1</c:v>
                </c:pt>
                <c:pt idx="8">
                  <c:v>0</c:v>
                </c:pt>
                <c:pt idx="9">
                  <c:v>-0.2</c:v>
                </c:pt>
                <c:pt idx="10">
                  <c:v>-0.5</c:v>
                </c:pt>
                <c:pt idx="11">
                  <c:v>-0.3</c:v>
                </c:pt>
                <c:pt idx="12">
                  <c:v>-0.8</c:v>
                </c:pt>
                <c:pt idx="13">
                  <c:v>0.7</c:v>
                </c:pt>
                <c:pt idx="14">
                  <c:v>0.1</c:v>
                </c:pt>
                <c:pt idx="15">
                  <c:v>0.3</c:v>
                </c:pt>
                <c:pt idx="16">
                  <c:v>0.3</c:v>
                </c:pt>
                <c:pt idx="17">
                  <c:v>0.2</c:v>
                </c:pt>
                <c:pt idx="18">
                  <c:v>0.5</c:v>
                </c:pt>
                <c:pt idx="19">
                  <c:v>0.6</c:v>
                </c:pt>
                <c:pt idx="20">
                  <c:v>0.4</c:v>
                </c:pt>
                <c:pt idx="21">
                  <c:v>0.3</c:v>
                </c:pt>
                <c:pt idx="22">
                  <c:v>0.2</c:v>
                </c:pt>
                <c:pt idx="23">
                  <c:v>0.1</c:v>
                </c:pt>
                <c:pt idx="24">
                  <c:v>0.5</c:v>
                </c:pt>
                <c:pt idx="25">
                  <c:v>-0.7</c:v>
                </c:pt>
                <c:pt idx="26">
                  <c:v>-0.1</c:v>
                </c:pt>
                <c:pt idx="27">
                  <c:v>-0.1</c:v>
                </c:pt>
              </c:numCache>
            </c:numRef>
          </c:val>
          <c:smooth val="1"/>
          <c:extLst>
            <c:ext xmlns:c16="http://schemas.microsoft.com/office/drawing/2014/chart" uri="{C3380CC4-5D6E-409C-BE32-E72D297353CC}">
              <c16:uniqueId val="{00000000-A940-489C-AF08-88DBFC964050}"/>
            </c:ext>
          </c:extLst>
        </c:ser>
        <c:ser>
          <c:idx val="1"/>
          <c:order val="1"/>
          <c:tx>
            <c:strRef>
              <c:f>Sheet1!$C$1</c:f>
              <c:strCache>
                <c:ptCount val="1"/>
                <c:pt idx="0">
                  <c:v>PPI同比增长（%）</c:v>
                </c:pt>
              </c:strCache>
            </c:strRef>
          </c:tx>
          <c:spPr>
            <a:ln w="28575" cap="rnd" cmpd="sng" algn="ctr">
              <a:solidFill>
                <a:srgbClr val="E9CFA6">
                  <a:lumMod val="75000"/>
                </a:srgbClr>
              </a:solidFill>
              <a:prstDash val="solid"/>
              <a:round/>
            </a:ln>
            <a:effectLst/>
          </c:spPr>
          <c:marker>
            <c:symbol val="none"/>
          </c:marker>
          <c:cat>
            <c:strRef>
              <c:f>Sheet1!$A$134:$A$161</c:f>
              <c:strCache>
                <c:ptCount val="28"/>
                <c:pt idx="0">
                  <c:v>23'01</c:v>
                </c:pt>
                <c:pt idx="1">
                  <c:v>23'02</c:v>
                </c:pt>
                <c:pt idx="2">
                  <c:v>23'03</c:v>
                </c:pt>
                <c:pt idx="3">
                  <c:v>23'04</c:v>
                </c:pt>
                <c:pt idx="4">
                  <c:v>23'05</c:v>
                </c:pt>
                <c:pt idx="5">
                  <c:v>23'06</c:v>
                </c:pt>
                <c:pt idx="6">
                  <c:v>23'07</c:v>
                </c:pt>
                <c:pt idx="7">
                  <c:v>23'08</c:v>
                </c:pt>
                <c:pt idx="8">
                  <c:v>23'09</c:v>
                </c:pt>
                <c:pt idx="9">
                  <c:v>23'10</c:v>
                </c:pt>
                <c:pt idx="10">
                  <c:v>23'11</c:v>
                </c:pt>
                <c:pt idx="11">
                  <c:v>23'12</c:v>
                </c:pt>
                <c:pt idx="12">
                  <c:v>24'01</c:v>
                </c:pt>
                <c:pt idx="13">
                  <c:v>24'02</c:v>
                </c:pt>
                <c:pt idx="14">
                  <c:v>24'03</c:v>
                </c:pt>
                <c:pt idx="15">
                  <c:v>24'04</c:v>
                </c:pt>
                <c:pt idx="16">
                  <c:v>24'05</c:v>
                </c:pt>
                <c:pt idx="17">
                  <c:v>24'06</c:v>
                </c:pt>
                <c:pt idx="18">
                  <c:v>24'07</c:v>
                </c:pt>
                <c:pt idx="19">
                  <c:v>24'08</c:v>
                </c:pt>
                <c:pt idx="20">
                  <c:v>24'09</c:v>
                </c:pt>
                <c:pt idx="21">
                  <c:v>24'10</c:v>
                </c:pt>
                <c:pt idx="22">
                  <c:v>24'11</c:v>
                </c:pt>
                <c:pt idx="23">
                  <c:v>24'12</c:v>
                </c:pt>
                <c:pt idx="24">
                  <c:v>25'01</c:v>
                </c:pt>
                <c:pt idx="25">
                  <c:v>25'02</c:v>
                </c:pt>
                <c:pt idx="26">
                  <c:v>25'03</c:v>
                </c:pt>
                <c:pt idx="27">
                  <c:v>25'04</c:v>
                </c:pt>
              </c:strCache>
            </c:strRef>
          </c:cat>
          <c:val>
            <c:numRef>
              <c:f>Sheet1!$C$134:$C$161</c:f>
              <c:numCache>
                <c:formatCode>0.0</c:formatCode>
                <c:ptCount val="28"/>
                <c:pt idx="0">
                  <c:v>-0.8</c:v>
                </c:pt>
                <c:pt idx="1">
                  <c:v>-1.4</c:v>
                </c:pt>
                <c:pt idx="2">
                  <c:v>-2.5</c:v>
                </c:pt>
                <c:pt idx="3">
                  <c:v>-3.6</c:v>
                </c:pt>
                <c:pt idx="4">
                  <c:v>-4.5999999999999996</c:v>
                </c:pt>
                <c:pt idx="5">
                  <c:v>-5.4</c:v>
                </c:pt>
                <c:pt idx="6">
                  <c:v>-4.4000000000000004</c:v>
                </c:pt>
                <c:pt idx="7">
                  <c:v>-3</c:v>
                </c:pt>
                <c:pt idx="8">
                  <c:v>-2.5</c:v>
                </c:pt>
                <c:pt idx="9">
                  <c:v>-2.6</c:v>
                </c:pt>
                <c:pt idx="10">
                  <c:v>-3</c:v>
                </c:pt>
                <c:pt idx="11">
                  <c:v>-2.7</c:v>
                </c:pt>
                <c:pt idx="12">
                  <c:v>-2.5</c:v>
                </c:pt>
                <c:pt idx="13">
                  <c:v>-2.7</c:v>
                </c:pt>
                <c:pt idx="14">
                  <c:v>-2.8</c:v>
                </c:pt>
                <c:pt idx="15">
                  <c:v>-2.5</c:v>
                </c:pt>
                <c:pt idx="16">
                  <c:v>-1.4</c:v>
                </c:pt>
                <c:pt idx="17">
                  <c:v>-0.8</c:v>
                </c:pt>
                <c:pt idx="18">
                  <c:v>-0.8</c:v>
                </c:pt>
                <c:pt idx="19">
                  <c:v>-1.8</c:v>
                </c:pt>
                <c:pt idx="20">
                  <c:v>-2.8</c:v>
                </c:pt>
                <c:pt idx="21">
                  <c:v>-2.9</c:v>
                </c:pt>
                <c:pt idx="22">
                  <c:v>-2.5</c:v>
                </c:pt>
                <c:pt idx="23">
                  <c:v>-2.2999999999999998</c:v>
                </c:pt>
                <c:pt idx="24">
                  <c:v>-2.2999999999999998</c:v>
                </c:pt>
                <c:pt idx="25">
                  <c:v>-2.2000000000000002</c:v>
                </c:pt>
                <c:pt idx="26">
                  <c:v>-2.5</c:v>
                </c:pt>
                <c:pt idx="27">
                  <c:v>-2.7</c:v>
                </c:pt>
              </c:numCache>
            </c:numRef>
          </c:val>
          <c:smooth val="1"/>
          <c:extLst>
            <c:ext xmlns:c16="http://schemas.microsoft.com/office/drawing/2014/chart" uri="{C3380CC4-5D6E-409C-BE32-E72D297353CC}">
              <c16:uniqueId val="{00000001-A940-489C-AF08-88DBFC964050}"/>
            </c:ext>
          </c:extLst>
        </c:ser>
        <c:dLbls>
          <c:showLegendKey val="0"/>
          <c:showVal val="0"/>
          <c:showCatName val="0"/>
          <c:showSerName val="0"/>
          <c:showPercent val="0"/>
          <c:showBubbleSize val="0"/>
        </c:dLbls>
        <c:smooth val="0"/>
        <c:axId val="697246904"/>
        <c:axId val="697247296"/>
      </c:lineChart>
      <c:catAx>
        <c:axId val="697246904"/>
        <c:scaling>
          <c:orientation val="minMax"/>
        </c:scaling>
        <c:delete val="0"/>
        <c:axPos val="b"/>
        <c:numFmt formatCode="General" sourceLinked="1"/>
        <c:majorTickMark val="none"/>
        <c:minorTickMark val="none"/>
        <c:tickLblPos val="low"/>
        <c:spPr>
          <a:noFill/>
          <a:ln w="9525" cap="flat" cmpd="sng" algn="ctr">
            <a:solidFill>
              <a:schemeClr val="tx1"/>
            </a:solidFill>
            <a:prstDash val="solid"/>
            <a:round/>
          </a:ln>
          <a:effectLst/>
        </c:spPr>
        <c:txPr>
          <a:bodyPr rot="0" spcFirstLastPara="1" vertOverflow="ellipsis" vert="eaVert" wrap="square" anchor="ctr" anchorCtr="1"/>
          <a:lstStyle/>
          <a:p>
            <a:pPr>
              <a:defRPr sz="800" b="0" i="0" u="none" strike="noStrike" kern="1200" baseline="0">
                <a:solidFill>
                  <a:schemeClr val="tx1"/>
                </a:solidFill>
                <a:latin typeface="Calibri" panose="020F0502020204030204" pitchFamily="34" charset="0"/>
                <a:ea typeface="+mn-ea"/>
                <a:cs typeface="Calibri" panose="020F0502020204030204" pitchFamily="34" charset="0"/>
                <a:sym typeface="+mn-lt"/>
              </a:defRPr>
            </a:pPr>
            <a:endParaRPr lang="zh-CN"/>
          </a:p>
        </c:txPr>
        <c:crossAx val="697247296"/>
        <c:crosses val="autoZero"/>
        <c:auto val="1"/>
        <c:lblAlgn val="ctr"/>
        <c:lblOffset val="100"/>
        <c:tickLblSkip val="2"/>
        <c:tickMarkSkip val="1"/>
        <c:noMultiLvlLbl val="0"/>
      </c:catAx>
      <c:valAx>
        <c:axId val="697247296"/>
        <c:scaling>
          <c:orientation val="minMax"/>
        </c:scaling>
        <c:delete val="0"/>
        <c:axPos val="l"/>
        <c:numFmt formatCode="General" sourceLinked="0"/>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ea"/>
                <a:sym typeface="+mn-lt"/>
              </a:defRPr>
            </a:pPr>
            <a:endParaRPr lang="zh-CN"/>
          </a:p>
        </c:txPr>
        <c:crossAx val="697246904"/>
        <c:crossesAt val="1"/>
        <c:crossBetween val="between"/>
      </c:valAx>
      <c:spPr>
        <a:noFill/>
        <a:ln w="25403">
          <a:noFill/>
        </a:ln>
        <a:effectLst/>
      </c:spPr>
    </c:plotArea>
    <c:legend>
      <c:legendPos val="t"/>
      <c:layout>
        <c:manualLayout>
          <c:xMode val="edge"/>
          <c:yMode val="edge"/>
          <c:x val="0"/>
          <c:y val="6.5473888888888887E-2"/>
          <c:w val="0.92433603020496224"/>
          <c:h val="0.11229549808429121"/>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mn-lt"/>
              <a:ea typeface="+mn-ea"/>
              <a:cs typeface="+mn-ea"/>
              <a:sym typeface="+mn-lt"/>
            </a:defRPr>
          </a:pPr>
          <a:endParaRPr lang="zh-CN"/>
        </a:p>
      </c:txPr>
    </c:legend>
    <c:plotVisOnly val="1"/>
    <c:dispBlanksAs val="gap"/>
    <c:showDLblsOverMax val="0"/>
  </c:chart>
  <c:spPr>
    <a:noFill/>
    <a:ln w="6350" cap="flat" cmpd="sng" algn="ctr">
      <a:solidFill>
        <a:sysClr val="window" lastClr="FFFFFF">
          <a:lumMod val="85000"/>
        </a:sysClr>
      </a:solidFill>
      <a:prstDash val="solid"/>
      <a:miter lim="800000"/>
    </a:ln>
    <a:effectLst/>
  </c:spPr>
  <c:txPr>
    <a:bodyPr/>
    <a:lstStyle/>
    <a:p>
      <a:pPr>
        <a:defRPr sz="1000">
          <a:latin typeface="+mn-lt"/>
          <a:ea typeface="+mn-ea"/>
          <a:cs typeface="+mn-ea"/>
          <a:sym typeface="+mn-lt"/>
        </a:defRPr>
      </a:pPr>
      <a:endParaRPr lang="zh-CN"/>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3485714285714282E-2"/>
          <c:y val="0.23798926658618638"/>
          <c:w val="0.88666498375005431"/>
          <c:h val="0.53340055555555566"/>
        </c:manualLayout>
      </c:layout>
      <c:lineChart>
        <c:grouping val="standard"/>
        <c:varyColors val="0"/>
        <c:ser>
          <c:idx val="0"/>
          <c:order val="0"/>
          <c:tx>
            <c:strRef>
              <c:f>Sheet1!$C$1</c:f>
              <c:strCache>
                <c:ptCount val="1"/>
                <c:pt idx="0">
                  <c:v>生产指数（%）</c:v>
                </c:pt>
              </c:strCache>
            </c:strRef>
          </c:tx>
          <c:spPr>
            <a:ln w="28575" cap="rnd" cmpd="sng" algn="ctr">
              <a:solidFill>
                <a:schemeClr val="accent3">
                  <a:lumMod val="40000"/>
                  <a:lumOff val="60000"/>
                </a:schemeClr>
              </a:solidFill>
              <a:prstDash val="solid"/>
              <a:round/>
            </a:ln>
            <a:effectLst/>
          </c:spPr>
          <c:marker>
            <c:symbol val="none"/>
          </c:marker>
          <c:cat>
            <c:strRef>
              <c:f>Sheet1!$B$134:$B$161</c:f>
              <c:strCache>
                <c:ptCount val="28"/>
                <c:pt idx="0">
                  <c:v>23-1</c:v>
                </c:pt>
                <c:pt idx="1">
                  <c:v>23-2</c:v>
                </c:pt>
                <c:pt idx="2">
                  <c:v>23-3</c:v>
                </c:pt>
                <c:pt idx="3">
                  <c:v>23-4</c:v>
                </c:pt>
                <c:pt idx="4">
                  <c:v>23-5</c:v>
                </c:pt>
                <c:pt idx="5">
                  <c:v>23-6</c:v>
                </c:pt>
                <c:pt idx="6">
                  <c:v>23-7</c:v>
                </c:pt>
                <c:pt idx="7">
                  <c:v>23-8</c:v>
                </c:pt>
                <c:pt idx="8">
                  <c:v>23-9</c:v>
                </c:pt>
                <c:pt idx="9">
                  <c:v>23-10</c:v>
                </c:pt>
                <c:pt idx="10">
                  <c:v>23-11</c:v>
                </c:pt>
                <c:pt idx="11">
                  <c:v>23-12</c:v>
                </c:pt>
                <c:pt idx="12">
                  <c:v>24-1</c:v>
                </c:pt>
                <c:pt idx="13">
                  <c:v>24-2</c:v>
                </c:pt>
                <c:pt idx="14">
                  <c:v>24-3</c:v>
                </c:pt>
                <c:pt idx="15">
                  <c:v>24-4</c:v>
                </c:pt>
                <c:pt idx="16">
                  <c:v>24-5</c:v>
                </c:pt>
                <c:pt idx="17">
                  <c:v>24-6</c:v>
                </c:pt>
                <c:pt idx="18">
                  <c:v>24-7</c:v>
                </c:pt>
                <c:pt idx="19">
                  <c:v>24-8</c:v>
                </c:pt>
                <c:pt idx="20">
                  <c:v>24-9</c:v>
                </c:pt>
                <c:pt idx="21">
                  <c:v>24-10</c:v>
                </c:pt>
                <c:pt idx="22">
                  <c:v>24-11</c:v>
                </c:pt>
                <c:pt idx="23">
                  <c:v>24-12</c:v>
                </c:pt>
                <c:pt idx="24">
                  <c:v>25-1</c:v>
                </c:pt>
                <c:pt idx="25">
                  <c:v>25-2</c:v>
                </c:pt>
                <c:pt idx="26">
                  <c:v>25-3</c:v>
                </c:pt>
                <c:pt idx="27">
                  <c:v>25-4</c:v>
                </c:pt>
              </c:strCache>
            </c:strRef>
          </c:cat>
          <c:val>
            <c:numRef>
              <c:f>Sheet1!$C$134:$C$161</c:f>
              <c:numCache>
                <c:formatCode>General</c:formatCode>
                <c:ptCount val="28"/>
                <c:pt idx="0">
                  <c:v>49.8</c:v>
                </c:pt>
                <c:pt idx="1">
                  <c:v>56.7</c:v>
                </c:pt>
                <c:pt idx="2">
                  <c:v>54.6</c:v>
                </c:pt>
                <c:pt idx="3">
                  <c:v>50.2</c:v>
                </c:pt>
                <c:pt idx="4">
                  <c:v>49.6</c:v>
                </c:pt>
                <c:pt idx="5">
                  <c:v>50.3</c:v>
                </c:pt>
                <c:pt idx="6">
                  <c:v>50.2</c:v>
                </c:pt>
                <c:pt idx="7">
                  <c:v>51.9</c:v>
                </c:pt>
                <c:pt idx="8">
                  <c:v>52.7</c:v>
                </c:pt>
                <c:pt idx="9">
                  <c:v>50.9</c:v>
                </c:pt>
                <c:pt idx="10">
                  <c:v>50.7</c:v>
                </c:pt>
                <c:pt idx="11">
                  <c:v>50.2</c:v>
                </c:pt>
                <c:pt idx="12">
                  <c:v>51.3</c:v>
                </c:pt>
                <c:pt idx="13">
                  <c:v>49.8</c:v>
                </c:pt>
                <c:pt idx="14">
                  <c:v>52.2</c:v>
                </c:pt>
                <c:pt idx="15">
                  <c:v>52.9</c:v>
                </c:pt>
                <c:pt idx="16">
                  <c:v>50.8</c:v>
                </c:pt>
                <c:pt idx="17">
                  <c:v>50.6</c:v>
                </c:pt>
                <c:pt idx="18">
                  <c:v>50.1</c:v>
                </c:pt>
                <c:pt idx="19">
                  <c:v>49.8</c:v>
                </c:pt>
                <c:pt idx="20">
                  <c:v>51.2</c:v>
                </c:pt>
                <c:pt idx="21">
                  <c:v>52</c:v>
                </c:pt>
                <c:pt idx="22">
                  <c:v>52.4</c:v>
                </c:pt>
                <c:pt idx="23">
                  <c:v>52.1</c:v>
                </c:pt>
                <c:pt idx="24">
                  <c:v>49.8</c:v>
                </c:pt>
                <c:pt idx="25">
                  <c:v>52.5</c:v>
                </c:pt>
                <c:pt idx="26">
                  <c:v>52.6</c:v>
                </c:pt>
                <c:pt idx="27">
                  <c:v>49.8</c:v>
                </c:pt>
              </c:numCache>
            </c:numRef>
          </c:val>
          <c:smooth val="1"/>
          <c:extLst>
            <c:ext xmlns:c16="http://schemas.microsoft.com/office/drawing/2014/chart" uri="{C3380CC4-5D6E-409C-BE32-E72D297353CC}">
              <c16:uniqueId val="{00000000-C4D5-4B16-A54B-7A36FA0CA73C}"/>
            </c:ext>
          </c:extLst>
        </c:ser>
        <c:ser>
          <c:idx val="1"/>
          <c:order val="1"/>
          <c:tx>
            <c:strRef>
              <c:f>Sheet1!$D$1</c:f>
              <c:strCache>
                <c:ptCount val="1"/>
                <c:pt idx="0">
                  <c:v>库存指数（%）</c:v>
                </c:pt>
              </c:strCache>
            </c:strRef>
          </c:tx>
          <c:spPr>
            <a:ln w="28575" cap="rnd" cmpd="sng" algn="ctr">
              <a:solidFill>
                <a:schemeClr val="accent2"/>
              </a:solidFill>
              <a:prstDash val="solid"/>
              <a:round/>
            </a:ln>
            <a:effectLst/>
          </c:spPr>
          <c:marker>
            <c:symbol val="none"/>
          </c:marker>
          <c:cat>
            <c:strRef>
              <c:f>Sheet1!$B$134:$B$161</c:f>
              <c:strCache>
                <c:ptCount val="28"/>
                <c:pt idx="0">
                  <c:v>23-1</c:v>
                </c:pt>
                <c:pt idx="1">
                  <c:v>23-2</c:v>
                </c:pt>
                <c:pt idx="2">
                  <c:v>23-3</c:v>
                </c:pt>
                <c:pt idx="3">
                  <c:v>23-4</c:v>
                </c:pt>
                <c:pt idx="4">
                  <c:v>23-5</c:v>
                </c:pt>
                <c:pt idx="5">
                  <c:v>23-6</c:v>
                </c:pt>
                <c:pt idx="6">
                  <c:v>23-7</c:v>
                </c:pt>
                <c:pt idx="7">
                  <c:v>23-8</c:v>
                </c:pt>
                <c:pt idx="8">
                  <c:v>23-9</c:v>
                </c:pt>
                <c:pt idx="9">
                  <c:v>23-10</c:v>
                </c:pt>
                <c:pt idx="10">
                  <c:v>23-11</c:v>
                </c:pt>
                <c:pt idx="11">
                  <c:v>23-12</c:v>
                </c:pt>
                <c:pt idx="12">
                  <c:v>24-1</c:v>
                </c:pt>
                <c:pt idx="13">
                  <c:v>24-2</c:v>
                </c:pt>
                <c:pt idx="14">
                  <c:v>24-3</c:v>
                </c:pt>
                <c:pt idx="15">
                  <c:v>24-4</c:v>
                </c:pt>
                <c:pt idx="16">
                  <c:v>24-5</c:v>
                </c:pt>
                <c:pt idx="17">
                  <c:v>24-6</c:v>
                </c:pt>
                <c:pt idx="18">
                  <c:v>24-7</c:v>
                </c:pt>
                <c:pt idx="19">
                  <c:v>24-8</c:v>
                </c:pt>
                <c:pt idx="20">
                  <c:v>24-9</c:v>
                </c:pt>
                <c:pt idx="21">
                  <c:v>24-10</c:v>
                </c:pt>
                <c:pt idx="22">
                  <c:v>24-11</c:v>
                </c:pt>
                <c:pt idx="23">
                  <c:v>24-12</c:v>
                </c:pt>
                <c:pt idx="24">
                  <c:v>25-1</c:v>
                </c:pt>
                <c:pt idx="25">
                  <c:v>25-2</c:v>
                </c:pt>
                <c:pt idx="26">
                  <c:v>25-3</c:v>
                </c:pt>
                <c:pt idx="27">
                  <c:v>25-4</c:v>
                </c:pt>
              </c:strCache>
            </c:strRef>
          </c:cat>
          <c:val>
            <c:numRef>
              <c:f>Sheet1!$D$134:$D$161</c:f>
              <c:numCache>
                <c:formatCode>General</c:formatCode>
                <c:ptCount val="28"/>
                <c:pt idx="0">
                  <c:v>49.6</c:v>
                </c:pt>
                <c:pt idx="1">
                  <c:v>49.8</c:v>
                </c:pt>
                <c:pt idx="2">
                  <c:v>48.3</c:v>
                </c:pt>
                <c:pt idx="3">
                  <c:v>47.9</c:v>
                </c:pt>
                <c:pt idx="4">
                  <c:v>47.6</c:v>
                </c:pt>
                <c:pt idx="5">
                  <c:v>47.4</c:v>
                </c:pt>
                <c:pt idx="6">
                  <c:v>48.2</c:v>
                </c:pt>
                <c:pt idx="7">
                  <c:v>48.4</c:v>
                </c:pt>
                <c:pt idx="8">
                  <c:v>48.5</c:v>
                </c:pt>
                <c:pt idx="9">
                  <c:v>48.2</c:v>
                </c:pt>
                <c:pt idx="10">
                  <c:v>48</c:v>
                </c:pt>
                <c:pt idx="11">
                  <c:v>47.7</c:v>
                </c:pt>
                <c:pt idx="12">
                  <c:v>47.6</c:v>
                </c:pt>
                <c:pt idx="13">
                  <c:v>47.4</c:v>
                </c:pt>
                <c:pt idx="14">
                  <c:v>48.1</c:v>
                </c:pt>
                <c:pt idx="15">
                  <c:v>48.1</c:v>
                </c:pt>
                <c:pt idx="16">
                  <c:v>47.8</c:v>
                </c:pt>
                <c:pt idx="17">
                  <c:v>47.6</c:v>
                </c:pt>
                <c:pt idx="18">
                  <c:v>47.8</c:v>
                </c:pt>
                <c:pt idx="19">
                  <c:v>47.6</c:v>
                </c:pt>
                <c:pt idx="20">
                  <c:v>47.7</c:v>
                </c:pt>
                <c:pt idx="21">
                  <c:v>48.2</c:v>
                </c:pt>
                <c:pt idx="22">
                  <c:v>48.2</c:v>
                </c:pt>
                <c:pt idx="23">
                  <c:v>48.3</c:v>
                </c:pt>
                <c:pt idx="24">
                  <c:v>47.7</c:v>
                </c:pt>
                <c:pt idx="25">
                  <c:v>47</c:v>
                </c:pt>
                <c:pt idx="26">
                  <c:v>47.2</c:v>
                </c:pt>
                <c:pt idx="27">
                  <c:v>47</c:v>
                </c:pt>
              </c:numCache>
            </c:numRef>
          </c:val>
          <c:smooth val="1"/>
          <c:extLst>
            <c:ext xmlns:c16="http://schemas.microsoft.com/office/drawing/2014/chart" uri="{C3380CC4-5D6E-409C-BE32-E72D297353CC}">
              <c16:uniqueId val="{00000001-C4D5-4B16-A54B-7A36FA0CA73C}"/>
            </c:ext>
          </c:extLst>
        </c:ser>
        <c:ser>
          <c:idx val="2"/>
          <c:order val="2"/>
          <c:tx>
            <c:strRef>
              <c:f>Sheet1!$E$1</c:f>
              <c:strCache>
                <c:ptCount val="1"/>
                <c:pt idx="0">
                  <c:v>新订单指数（%）</c:v>
                </c:pt>
              </c:strCache>
            </c:strRef>
          </c:tx>
          <c:spPr>
            <a:ln w="28575" cap="rnd" cmpd="sng" algn="ctr">
              <a:solidFill>
                <a:schemeClr val="accent6">
                  <a:lumMod val="40000"/>
                  <a:lumOff val="60000"/>
                </a:schemeClr>
              </a:solidFill>
              <a:prstDash val="solid"/>
              <a:round/>
            </a:ln>
            <a:effectLst/>
          </c:spPr>
          <c:marker>
            <c:symbol val="none"/>
          </c:marker>
          <c:cat>
            <c:strRef>
              <c:f>Sheet1!$B$134:$B$161</c:f>
              <c:strCache>
                <c:ptCount val="28"/>
                <c:pt idx="0">
                  <c:v>23-1</c:v>
                </c:pt>
                <c:pt idx="1">
                  <c:v>23-2</c:v>
                </c:pt>
                <c:pt idx="2">
                  <c:v>23-3</c:v>
                </c:pt>
                <c:pt idx="3">
                  <c:v>23-4</c:v>
                </c:pt>
                <c:pt idx="4">
                  <c:v>23-5</c:v>
                </c:pt>
                <c:pt idx="5">
                  <c:v>23-6</c:v>
                </c:pt>
                <c:pt idx="6">
                  <c:v>23-7</c:v>
                </c:pt>
                <c:pt idx="7">
                  <c:v>23-8</c:v>
                </c:pt>
                <c:pt idx="8">
                  <c:v>23-9</c:v>
                </c:pt>
                <c:pt idx="9">
                  <c:v>23-10</c:v>
                </c:pt>
                <c:pt idx="10">
                  <c:v>23-11</c:v>
                </c:pt>
                <c:pt idx="11">
                  <c:v>23-12</c:v>
                </c:pt>
                <c:pt idx="12">
                  <c:v>24-1</c:v>
                </c:pt>
                <c:pt idx="13">
                  <c:v>24-2</c:v>
                </c:pt>
                <c:pt idx="14">
                  <c:v>24-3</c:v>
                </c:pt>
                <c:pt idx="15">
                  <c:v>24-4</c:v>
                </c:pt>
                <c:pt idx="16">
                  <c:v>24-5</c:v>
                </c:pt>
                <c:pt idx="17">
                  <c:v>24-6</c:v>
                </c:pt>
                <c:pt idx="18">
                  <c:v>24-7</c:v>
                </c:pt>
                <c:pt idx="19">
                  <c:v>24-8</c:v>
                </c:pt>
                <c:pt idx="20">
                  <c:v>24-9</c:v>
                </c:pt>
                <c:pt idx="21">
                  <c:v>24-10</c:v>
                </c:pt>
                <c:pt idx="22">
                  <c:v>24-11</c:v>
                </c:pt>
                <c:pt idx="23">
                  <c:v>24-12</c:v>
                </c:pt>
                <c:pt idx="24">
                  <c:v>25-1</c:v>
                </c:pt>
                <c:pt idx="25">
                  <c:v>25-2</c:v>
                </c:pt>
                <c:pt idx="26">
                  <c:v>25-3</c:v>
                </c:pt>
                <c:pt idx="27">
                  <c:v>25-4</c:v>
                </c:pt>
              </c:strCache>
            </c:strRef>
          </c:cat>
          <c:val>
            <c:numRef>
              <c:f>Sheet1!$E$134:$E$161</c:f>
              <c:numCache>
                <c:formatCode>General</c:formatCode>
                <c:ptCount val="28"/>
                <c:pt idx="0">
                  <c:v>50.9</c:v>
                </c:pt>
                <c:pt idx="1">
                  <c:v>54.1</c:v>
                </c:pt>
                <c:pt idx="2">
                  <c:v>53.6</c:v>
                </c:pt>
                <c:pt idx="3">
                  <c:v>48.8</c:v>
                </c:pt>
                <c:pt idx="4">
                  <c:v>48.3</c:v>
                </c:pt>
                <c:pt idx="5">
                  <c:v>48.6</c:v>
                </c:pt>
                <c:pt idx="6">
                  <c:v>49.5</c:v>
                </c:pt>
                <c:pt idx="7">
                  <c:v>50.2</c:v>
                </c:pt>
                <c:pt idx="8">
                  <c:v>50.5</c:v>
                </c:pt>
                <c:pt idx="9">
                  <c:v>49.5</c:v>
                </c:pt>
                <c:pt idx="10">
                  <c:v>49.4</c:v>
                </c:pt>
                <c:pt idx="11">
                  <c:v>48.7</c:v>
                </c:pt>
                <c:pt idx="12">
                  <c:v>49</c:v>
                </c:pt>
                <c:pt idx="13">
                  <c:v>49</c:v>
                </c:pt>
                <c:pt idx="14">
                  <c:v>53</c:v>
                </c:pt>
                <c:pt idx="15">
                  <c:v>51.1</c:v>
                </c:pt>
                <c:pt idx="16">
                  <c:v>49.6</c:v>
                </c:pt>
                <c:pt idx="17">
                  <c:v>49.5</c:v>
                </c:pt>
                <c:pt idx="18">
                  <c:v>49.3</c:v>
                </c:pt>
                <c:pt idx="19">
                  <c:v>48.9</c:v>
                </c:pt>
                <c:pt idx="20">
                  <c:v>49.9</c:v>
                </c:pt>
                <c:pt idx="21">
                  <c:v>50</c:v>
                </c:pt>
                <c:pt idx="22">
                  <c:v>50.8</c:v>
                </c:pt>
                <c:pt idx="23">
                  <c:v>51</c:v>
                </c:pt>
                <c:pt idx="24">
                  <c:v>49.2</c:v>
                </c:pt>
                <c:pt idx="25">
                  <c:v>51.1</c:v>
                </c:pt>
                <c:pt idx="26">
                  <c:v>51.8</c:v>
                </c:pt>
                <c:pt idx="27">
                  <c:v>49.2</c:v>
                </c:pt>
              </c:numCache>
            </c:numRef>
          </c:val>
          <c:smooth val="1"/>
          <c:extLst>
            <c:ext xmlns:c16="http://schemas.microsoft.com/office/drawing/2014/chart" uri="{C3380CC4-5D6E-409C-BE32-E72D297353CC}">
              <c16:uniqueId val="{00000002-C4D5-4B16-A54B-7A36FA0CA73C}"/>
            </c:ext>
          </c:extLst>
        </c:ser>
        <c:ser>
          <c:idx val="3"/>
          <c:order val="3"/>
          <c:tx>
            <c:strRef>
              <c:f>Sheet1!$F$1</c:f>
              <c:strCache>
                <c:ptCount val="1"/>
                <c:pt idx="0">
                  <c:v>制造业PMI</c:v>
                </c:pt>
              </c:strCache>
            </c:strRef>
          </c:tx>
          <c:spPr>
            <a:ln w="28575" cap="rnd" cmpd="sng" algn="ctr">
              <a:solidFill>
                <a:srgbClr val="2F3652"/>
              </a:solidFill>
              <a:prstDash val="solid"/>
              <a:round/>
            </a:ln>
            <a:effectLst/>
          </c:spPr>
          <c:marker>
            <c:symbol val="none"/>
          </c:marker>
          <c:cat>
            <c:strRef>
              <c:f>Sheet1!$B$134:$B$161</c:f>
              <c:strCache>
                <c:ptCount val="28"/>
                <c:pt idx="0">
                  <c:v>23-1</c:v>
                </c:pt>
                <c:pt idx="1">
                  <c:v>23-2</c:v>
                </c:pt>
                <c:pt idx="2">
                  <c:v>23-3</c:v>
                </c:pt>
                <c:pt idx="3">
                  <c:v>23-4</c:v>
                </c:pt>
                <c:pt idx="4">
                  <c:v>23-5</c:v>
                </c:pt>
                <c:pt idx="5">
                  <c:v>23-6</c:v>
                </c:pt>
                <c:pt idx="6">
                  <c:v>23-7</c:v>
                </c:pt>
                <c:pt idx="7">
                  <c:v>23-8</c:v>
                </c:pt>
                <c:pt idx="8">
                  <c:v>23-9</c:v>
                </c:pt>
                <c:pt idx="9">
                  <c:v>23-10</c:v>
                </c:pt>
                <c:pt idx="10">
                  <c:v>23-11</c:v>
                </c:pt>
                <c:pt idx="11">
                  <c:v>23-12</c:v>
                </c:pt>
                <c:pt idx="12">
                  <c:v>24-1</c:v>
                </c:pt>
                <c:pt idx="13">
                  <c:v>24-2</c:v>
                </c:pt>
                <c:pt idx="14">
                  <c:v>24-3</c:v>
                </c:pt>
                <c:pt idx="15">
                  <c:v>24-4</c:v>
                </c:pt>
                <c:pt idx="16">
                  <c:v>24-5</c:v>
                </c:pt>
                <c:pt idx="17">
                  <c:v>24-6</c:v>
                </c:pt>
                <c:pt idx="18">
                  <c:v>24-7</c:v>
                </c:pt>
                <c:pt idx="19">
                  <c:v>24-8</c:v>
                </c:pt>
                <c:pt idx="20">
                  <c:v>24-9</c:v>
                </c:pt>
                <c:pt idx="21">
                  <c:v>24-10</c:v>
                </c:pt>
                <c:pt idx="22">
                  <c:v>24-11</c:v>
                </c:pt>
                <c:pt idx="23">
                  <c:v>24-12</c:v>
                </c:pt>
                <c:pt idx="24">
                  <c:v>25-1</c:v>
                </c:pt>
                <c:pt idx="25">
                  <c:v>25-2</c:v>
                </c:pt>
                <c:pt idx="26">
                  <c:v>25-3</c:v>
                </c:pt>
                <c:pt idx="27">
                  <c:v>25-4</c:v>
                </c:pt>
              </c:strCache>
            </c:strRef>
          </c:cat>
          <c:val>
            <c:numRef>
              <c:f>Sheet1!$F$134:$F$161</c:f>
              <c:numCache>
                <c:formatCode>General</c:formatCode>
                <c:ptCount val="28"/>
                <c:pt idx="0">
                  <c:v>50.1</c:v>
                </c:pt>
                <c:pt idx="1">
                  <c:v>52.6</c:v>
                </c:pt>
                <c:pt idx="2">
                  <c:v>51.9</c:v>
                </c:pt>
                <c:pt idx="3">
                  <c:v>49.2</c:v>
                </c:pt>
                <c:pt idx="4">
                  <c:v>48.8</c:v>
                </c:pt>
                <c:pt idx="5">
                  <c:v>49</c:v>
                </c:pt>
                <c:pt idx="6">
                  <c:v>49.3</c:v>
                </c:pt>
                <c:pt idx="7">
                  <c:v>49.7</c:v>
                </c:pt>
                <c:pt idx="8">
                  <c:v>50.2</c:v>
                </c:pt>
                <c:pt idx="9">
                  <c:v>49.5</c:v>
                </c:pt>
                <c:pt idx="10">
                  <c:v>49.4</c:v>
                </c:pt>
                <c:pt idx="11">
                  <c:v>49</c:v>
                </c:pt>
                <c:pt idx="12">
                  <c:v>49.2</c:v>
                </c:pt>
                <c:pt idx="13">
                  <c:v>49.1</c:v>
                </c:pt>
                <c:pt idx="14">
                  <c:v>50.8</c:v>
                </c:pt>
                <c:pt idx="15">
                  <c:v>50.4</c:v>
                </c:pt>
                <c:pt idx="16">
                  <c:v>49.5</c:v>
                </c:pt>
                <c:pt idx="17">
                  <c:v>49.5</c:v>
                </c:pt>
                <c:pt idx="18">
                  <c:v>49.4</c:v>
                </c:pt>
                <c:pt idx="19">
                  <c:v>49.1</c:v>
                </c:pt>
                <c:pt idx="20">
                  <c:v>49.8</c:v>
                </c:pt>
                <c:pt idx="21">
                  <c:v>50.1</c:v>
                </c:pt>
                <c:pt idx="22">
                  <c:v>50.3</c:v>
                </c:pt>
                <c:pt idx="23">
                  <c:v>50.1</c:v>
                </c:pt>
                <c:pt idx="24">
                  <c:v>49.1</c:v>
                </c:pt>
                <c:pt idx="25">
                  <c:v>50.2</c:v>
                </c:pt>
                <c:pt idx="26">
                  <c:v>50.5</c:v>
                </c:pt>
                <c:pt idx="27" formatCode="0.0">
                  <c:v>49</c:v>
                </c:pt>
              </c:numCache>
            </c:numRef>
          </c:val>
          <c:smooth val="1"/>
          <c:extLst>
            <c:ext xmlns:c16="http://schemas.microsoft.com/office/drawing/2014/chart" uri="{C3380CC4-5D6E-409C-BE32-E72D297353CC}">
              <c16:uniqueId val="{00000003-C4D5-4B16-A54B-7A36FA0CA73C}"/>
            </c:ext>
          </c:extLst>
        </c:ser>
        <c:dLbls>
          <c:showLegendKey val="0"/>
          <c:showVal val="0"/>
          <c:showCatName val="0"/>
          <c:showSerName val="0"/>
          <c:showPercent val="0"/>
          <c:showBubbleSize val="0"/>
        </c:dLbls>
        <c:smooth val="0"/>
        <c:axId val="541015656"/>
        <c:axId val="541016048"/>
      </c:lineChart>
      <c:dateAx>
        <c:axId val="541015656"/>
        <c:scaling>
          <c:orientation val="minMax"/>
        </c:scaling>
        <c:delete val="0"/>
        <c:axPos val="b"/>
        <c:numFmt formatCode="General" sourceLinked="1"/>
        <c:majorTickMark val="none"/>
        <c:minorTickMark val="none"/>
        <c:tickLblPos val="low"/>
        <c:spPr>
          <a:noFill/>
          <a:ln w="9525" cap="flat" cmpd="sng" algn="ctr">
            <a:solidFill>
              <a:srgbClr val="DDDDDD">
                <a:lumMod val="25000"/>
                <a:alpha val="97000"/>
              </a:srgbClr>
            </a:solidFill>
            <a:prstDash val="solid"/>
            <a:round/>
          </a:ln>
          <a:effectLst/>
        </c:spPr>
        <c:txPr>
          <a:bodyPr rot="0" spcFirstLastPara="1" vertOverflow="ellipsis" vert="eaVert" wrap="square" anchor="ctr" anchorCtr="1"/>
          <a:lstStyle/>
          <a:p>
            <a:pPr>
              <a:defRPr sz="700" b="0" i="0" u="none" strike="noStrike" kern="1200" baseline="0">
                <a:solidFill>
                  <a:schemeClr val="tx1"/>
                </a:solidFill>
                <a:latin typeface="+mn-lt"/>
                <a:ea typeface="+mn-ea"/>
                <a:cs typeface="+mn-ea"/>
                <a:sym typeface="+mn-lt"/>
              </a:defRPr>
            </a:pPr>
            <a:endParaRPr lang="zh-CN"/>
          </a:p>
        </c:txPr>
        <c:crossAx val="541016048"/>
        <c:crossesAt val="50"/>
        <c:auto val="0"/>
        <c:lblOffset val="100"/>
        <c:baseTimeUnit val="days"/>
        <c:majorUnit val="2"/>
        <c:minorUnit val="1"/>
      </c:dateAx>
      <c:valAx>
        <c:axId val="541016048"/>
        <c:scaling>
          <c:orientation val="minMax"/>
          <c:min val="40"/>
        </c:scaling>
        <c:delete val="0"/>
        <c:axPos val="l"/>
        <c:numFmt formatCode="General" sourceLinked="1"/>
        <c:majorTickMark val="none"/>
        <c:minorTickMark val="none"/>
        <c:tickLblPos val="low"/>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ea"/>
                <a:sym typeface="+mn-lt"/>
              </a:defRPr>
            </a:pPr>
            <a:endParaRPr lang="zh-CN"/>
          </a:p>
        </c:txPr>
        <c:crossAx val="541015656"/>
        <c:crosses val="autoZero"/>
        <c:crossBetween val="between"/>
      </c:valAx>
      <c:spPr>
        <a:noFill/>
        <a:ln w="9525">
          <a:noFill/>
        </a:ln>
        <a:effectLst/>
      </c:spPr>
    </c:plotArea>
    <c:legend>
      <c:legendPos val="r"/>
      <c:layout>
        <c:manualLayout>
          <c:xMode val="edge"/>
          <c:yMode val="edge"/>
          <c:x val="2.4497076023391812E-2"/>
          <c:y val="7.9750000000000001E-2"/>
          <c:w val="0.93955458089668609"/>
          <c:h val="0.13278499999999999"/>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solidFill>
              <a:latin typeface="+mn-lt"/>
              <a:ea typeface="+mn-ea"/>
              <a:cs typeface="+mn-ea"/>
              <a:sym typeface="+mn-lt"/>
            </a:defRPr>
          </a:pPr>
          <a:endParaRPr lang="zh-CN"/>
        </a:p>
      </c:txPr>
    </c:legend>
    <c:plotVisOnly val="1"/>
    <c:dispBlanksAs val="gap"/>
    <c:showDLblsOverMax val="0"/>
  </c:chart>
  <c:spPr>
    <a:noFill/>
    <a:ln w="6350" cap="flat" cmpd="sng" algn="ctr">
      <a:solidFill>
        <a:sysClr val="window" lastClr="FFFFFF">
          <a:lumMod val="85000"/>
        </a:sysClr>
      </a:solidFill>
      <a:prstDash val="solid"/>
      <a:miter lim="800000"/>
    </a:ln>
    <a:effectLst/>
  </c:spPr>
  <c:txPr>
    <a:bodyPr/>
    <a:lstStyle/>
    <a:p>
      <a:pPr>
        <a:defRPr sz="1000" b="0">
          <a:solidFill>
            <a:schemeClr val="tx1"/>
          </a:solidFill>
          <a:latin typeface="+mn-lt"/>
          <a:ea typeface="+mn-ea"/>
          <a:cs typeface="+mn-ea"/>
          <a:sym typeface="+mn-lt"/>
        </a:defRPr>
      </a:pPr>
      <a:endParaRPr lang="zh-CN"/>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377759290795235E-2"/>
          <c:y val="0.19025032114745266"/>
          <c:w val="0.94124448141840955"/>
          <c:h val="0.61971454791661107"/>
        </c:manualLayout>
      </c:layout>
      <c:lineChart>
        <c:grouping val="standard"/>
        <c:varyColors val="0"/>
        <c:ser>
          <c:idx val="0"/>
          <c:order val="0"/>
          <c:tx>
            <c:strRef>
              <c:f>Sheet1!$B$1</c:f>
              <c:strCache>
                <c:ptCount val="1"/>
                <c:pt idx="0">
                  <c:v>2019年</c:v>
                </c:pt>
              </c:strCache>
            </c:strRef>
          </c:tx>
          <c:spPr>
            <a:ln w="28575" cap="rnd">
              <a:solidFill>
                <a:schemeClr val="bg2">
                  <a:lumMod val="90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123.7</c:v>
                </c:pt>
                <c:pt idx="1">
                  <c:v>126</c:v>
                </c:pt>
                <c:pt idx="2">
                  <c:v>124.1</c:v>
                </c:pt>
                <c:pt idx="3">
                  <c:v>125.3</c:v>
                </c:pt>
                <c:pt idx="4">
                  <c:v>123.4</c:v>
                </c:pt>
                <c:pt idx="5">
                  <c:v>125.9</c:v>
                </c:pt>
                <c:pt idx="6">
                  <c:v>124.4</c:v>
                </c:pt>
                <c:pt idx="7">
                  <c:v>122.4</c:v>
                </c:pt>
                <c:pt idx="8">
                  <c:v>124.1</c:v>
                </c:pt>
                <c:pt idx="9">
                  <c:v>124.3</c:v>
                </c:pt>
                <c:pt idx="10">
                  <c:v>124.6</c:v>
                </c:pt>
                <c:pt idx="11">
                  <c:v>126.6</c:v>
                </c:pt>
              </c:numCache>
            </c:numRef>
          </c:val>
          <c:smooth val="0"/>
          <c:extLst>
            <c:ext xmlns:c16="http://schemas.microsoft.com/office/drawing/2014/chart" uri="{C3380CC4-5D6E-409C-BE32-E72D297353CC}">
              <c16:uniqueId val="{00000000-559C-49AE-96F8-2C724F1F267E}"/>
            </c:ext>
          </c:extLst>
        </c:ser>
        <c:ser>
          <c:idx val="1"/>
          <c:order val="1"/>
          <c:tx>
            <c:strRef>
              <c:f>Sheet1!$C$1</c:f>
              <c:strCache>
                <c:ptCount val="1"/>
                <c:pt idx="0">
                  <c:v>2020年</c:v>
                </c:pt>
              </c:strCache>
            </c:strRef>
          </c:tx>
          <c:spPr>
            <a:ln w="28575" cap="rnd">
              <a:solidFill>
                <a:schemeClr val="tx1">
                  <a:lumMod val="60000"/>
                  <a:lumOff val="40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126.4</c:v>
                </c:pt>
                <c:pt idx="1">
                  <c:v>118.9</c:v>
                </c:pt>
                <c:pt idx="2">
                  <c:v>122.2</c:v>
                </c:pt>
                <c:pt idx="3">
                  <c:v>116.4</c:v>
                </c:pt>
                <c:pt idx="4">
                  <c:v>115.8</c:v>
                </c:pt>
                <c:pt idx="5">
                  <c:v>112.6</c:v>
                </c:pt>
                <c:pt idx="6">
                  <c:v>117.2</c:v>
                </c:pt>
                <c:pt idx="7">
                  <c:v>116.4</c:v>
                </c:pt>
                <c:pt idx="8">
                  <c:v>120.5</c:v>
                </c:pt>
                <c:pt idx="9">
                  <c:v>121.7</c:v>
                </c:pt>
                <c:pt idx="10">
                  <c:v>124</c:v>
                </c:pt>
                <c:pt idx="11">
                  <c:v>122.1</c:v>
                </c:pt>
              </c:numCache>
            </c:numRef>
          </c:val>
          <c:smooth val="0"/>
          <c:extLst>
            <c:ext xmlns:c16="http://schemas.microsoft.com/office/drawing/2014/chart" uri="{C3380CC4-5D6E-409C-BE32-E72D297353CC}">
              <c16:uniqueId val="{00000001-559C-49AE-96F8-2C724F1F267E}"/>
            </c:ext>
          </c:extLst>
        </c:ser>
        <c:ser>
          <c:idx val="2"/>
          <c:order val="2"/>
          <c:tx>
            <c:strRef>
              <c:f>Sheet1!$D$1</c:f>
              <c:strCache>
                <c:ptCount val="1"/>
                <c:pt idx="0">
                  <c:v>2021年</c:v>
                </c:pt>
              </c:strCache>
            </c:strRef>
          </c:tx>
          <c:spPr>
            <a:ln w="28575" cap="rnd">
              <a:solidFill>
                <a:schemeClr val="bg2">
                  <a:lumMod val="75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General</c:formatCode>
                <c:ptCount val="12"/>
                <c:pt idx="0">
                  <c:v>122.8</c:v>
                </c:pt>
                <c:pt idx="1">
                  <c:v>127</c:v>
                </c:pt>
                <c:pt idx="2">
                  <c:v>122.2</c:v>
                </c:pt>
                <c:pt idx="3">
                  <c:v>121.5</c:v>
                </c:pt>
                <c:pt idx="4">
                  <c:v>121.8</c:v>
                </c:pt>
                <c:pt idx="5">
                  <c:v>122.8</c:v>
                </c:pt>
                <c:pt idx="6">
                  <c:v>117.8</c:v>
                </c:pt>
                <c:pt idx="7">
                  <c:v>117.5</c:v>
                </c:pt>
                <c:pt idx="8">
                  <c:v>121.2</c:v>
                </c:pt>
                <c:pt idx="9">
                  <c:v>120.2</c:v>
                </c:pt>
                <c:pt idx="10">
                  <c:v>119.5</c:v>
                </c:pt>
                <c:pt idx="11">
                  <c:v>119.8</c:v>
                </c:pt>
              </c:numCache>
            </c:numRef>
          </c:val>
          <c:smooth val="0"/>
          <c:extLst>
            <c:ext xmlns:c16="http://schemas.microsoft.com/office/drawing/2014/chart" uri="{C3380CC4-5D6E-409C-BE32-E72D297353CC}">
              <c16:uniqueId val="{00000002-559C-49AE-96F8-2C724F1F267E}"/>
            </c:ext>
          </c:extLst>
        </c:ser>
        <c:ser>
          <c:idx val="3"/>
          <c:order val="3"/>
          <c:tx>
            <c:strRef>
              <c:f>Sheet1!$E$1</c:f>
              <c:strCache>
                <c:ptCount val="1"/>
                <c:pt idx="0">
                  <c:v>2022年</c:v>
                </c:pt>
              </c:strCache>
            </c:strRef>
          </c:tx>
          <c:spPr>
            <a:ln w="28575" cap="rnd">
              <a:solidFill>
                <a:schemeClr val="accent1">
                  <a:lumMod val="40000"/>
                  <a:lumOff val="60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Sheet1!$E$2:$E$13</c:f>
              <c:numCache>
                <c:formatCode>General</c:formatCode>
                <c:ptCount val="12"/>
                <c:pt idx="0">
                  <c:v>121.5</c:v>
                </c:pt>
                <c:pt idx="1">
                  <c:v>120.5</c:v>
                </c:pt>
                <c:pt idx="2">
                  <c:v>113.2</c:v>
                </c:pt>
                <c:pt idx="3">
                  <c:v>86.7</c:v>
                </c:pt>
                <c:pt idx="4">
                  <c:v>86.8</c:v>
                </c:pt>
                <c:pt idx="5">
                  <c:v>88.9</c:v>
                </c:pt>
                <c:pt idx="6">
                  <c:v>87.9</c:v>
                </c:pt>
                <c:pt idx="7">
                  <c:v>87</c:v>
                </c:pt>
                <c:pt idx="8">
                  <c:v>87.2</c:v>
                </c:pt>
                <c:pt idx="9">
                  <c:v>86.8</c:v>
                </c:pt>
                <c:pt idx="10">
                  <c:v>85.5</c:v>
                </c:pt>
                <c:pt idx="11">
                  <c:v>88.3</c:v>
                </c:pt>
              </c:numCache>
            </c:numRef>
          </c:val>
          <c:smooth val="0"/>
          <c:extLst>
            <c:ext xmlns:c16="http://schemas.microsoft.com/office/drawing/2014/chart" uri="{C3380CC4-5D6E-409C-BE32-E72D297353CC}">
              <c16:uniqueId val="{00000003-559C-49AE-96F8-2C724F1F267E}"/>
            </c:ext>
          </c:extLst>
        </c:ser>
        <c:ser>
          <c:idx val="4"/>
          <c:order val="4"/>
          <c:tx>
            <c:strRef>
              <c:f>Sheet1!$F$1</c:f>
              <c:strCache>
                <c:ptCount val="1"/>
                <c:pt idx="0">
                  <c:v>2023年</c:v>
                </c:pt>
              </c:strCache>
            </c:strRef>
          </c:tx>
          <c:spPr>
            <a:ln w="28575" cap="rnd">
              <a:solidFill>
                <a:schemeClr val="tx2">
                  <a:lumMod val="90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Sheet1!$F$2:$F$13</c:f>
              <c:numCache>
                <c:formatCode>General</c:formatCode>
                <c:ptCount val="12"/>
                <c:pt idx="0">
                  <c:v>91.2</c:v>
                </c:pt>
                <c:pt idx="1">
                  <c:v>94.7</c:v>
                </c:pt>
                <c:pt idx="2">
                  <c:v>94.9</c:v>
                </c:pt>
                <c:pt idx="3">
                  <c:v>87.1</c:v>
                </c:pt>
                <c:pt idx="4">
                  <c:v>88.2</c:v>
                </c:pt>
                <c:pt idx="5">
                  <c:v>86.4</c:v>
                </c:pt>
                <c:pt idx="6">
                  <c:v>86.4</c:v>
                </c:pt>
                <c:pt idx="7">
                  <c:v>86.5</c:v>
                </c:pt>
                <c:pt idx="8">
                  <c:v>87.2</c:v>
                </c:pt>
                <c:pt idx="9">
                  <c:v>87.9</c:v>
                </c:pt>
                <c:pt idx="10">
                  <c:v>87</c:v>
                </c:pt>
                <c:pt idx="11">
                  <c:v>87.6</c:v>
                </c:pt>
              </c:numCache>
            </c:numRef>
          </c:val>
          <c:smooth val="0"/>
          <c:extLst>
            <c:ext xmlns:c16="http://schemas.microsoft.com/office/drawing/2014/chart" uri="{C3380CC4-5D6E-409C-BE32-E72D297353CC}">
              <c16:uniqueId val="{00000004-559C-49AE-96F8-2C724F1F267E}"/>
            </c:ext>
          </c:extLst>
        </c:ser>
        <c:ser>
          <c:idx val="5"/>
          <c:order val="5"/>
          <c:tx>
            <c:strRef>
              <c:f>Sheet1!$G$1</c:f>
              <c:strCache>
                <c:ptCount val="1"/>
                <c:pt idx="0">
                  <c:v>2024年</c:v>
                </c:pt>
              </c:strCache>
            </c:strRef>
          </c:tx>
          <c:spPr>
            <a:ln w="28575" cap="rnd">
              <a:solidFill>
                <a:schemeClr val="accent6"/>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Sheet1!$G$2:$G$13</c:f>
              <c:numCache>
                <c:formatCode>General</c:formatCode>
                <c:ptCount val="12"/>
                <c:pt idx="0">
                  <c:v>88.9</c:v>
                </c:pt>
                <c:pt idx="1">
                  <c:v>89.1</c:v>
                </c:pt>
                <c:pt idx="2">
                  <c:v>89.4</c:v>
                </c:pt>
                <c:pt idx="3">
                  <c:v>88.2</c:v>
                </c:pt>
                <c:pt idx="4">
                  <c:v>86.4</c:v>
                </c:pt>
                <c:pt idx="5">
                  <c:v>86.2</c:v>
                </c:pt>
                <c:pt idx="6">
                  <c:v>86</c:v>
                </c:pt>
                <c:pt idx="7">
                  <c:v>85.8</c:v>
                </c:pt>
                <c:pt idx="8">
                  <c:v>85.7</c:v>
                </c:pt>
                <c:pt idx="9">
                  <c:v>86.9</c:v>
                </c:pt>
                <c:pt idx="10">
                  <c:v>86.2</c:v>
                </c:pt>
                <c:pt idx="11">
                  <c:v>86.4</c:v>
                </c:pt>
              </c:numCache>
            </c:numRef>
          </c:val>
          <c:smooth val="0"/>
          <c:extLst>
            <c:ext xmlns:c16="http://schemas.microsoft.com/office/drawing/2014/chart" uri="{C3380CC4-5D6E-409C-BE32-E72D297353CC}">
              <c16:uniqueId val="{00000005-559C-49AE-96F8-2C724F1F267E}"/>
            </c:ext>
          </c:extLst>
        </c:ser>
        <c:ser>
          <c:idx val="6"/>
          <c:order val="6"/>
          <c:tx>
            <c:strRef>
              <c:f>Sheet1!$H$1</c:f>
              <c:strCache>
                <c:ptCount val="1"/>
                <c:pt idx="0">
                  <c:v>2025年</c:v>
                </c:pt>
              </c:strCache>
            </c:strRef>
          </c:tx>
          <c:spPr>
            <a:ln w="28575" cap="rnd">
              <a:solidFill>
                <a:schemeClr val="tx2">
                  <a:lumMod val="25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Sheet1!$H$2:$H$13</c:f>
              <c:numCache>
                <c:formatCode>General</c:formatCode>
                <c:ptCount val="12"/>
                <c:pt idx="0">
                  <c:v>87.5</c:v>
                </c:pt>
                <c:pt idx="1">
                  <c:v>88.4</c:v>
                </c:pt>
                <c:pt idx="2">
                  <c:v>87.5</c:v>
                </c:pt>
              </c:numCache>
            </c:numRef>
          </c:val>
          <c:smooth val="0"/>
          <c:extLst>
            <c:ext xmlns:c16="http://schemas.microsoft.com/office/drawing/2014/chart" uri="{C3380CC4-5D6E-409C-BE32-E72D297353CC}">
              <c16:uniqueId val="{00000000-D481-4855-9930-039227B6E2A4}"/>
            </c:ext>
          </c:extLst>
        </c:ser>
        <c:dLbls>
          <c:showLegendKey val="0"/>
          <c:showVal val="0"/>
          <c:showCatName val="0"/>
          <c:showSerName val="0"/>
          <c:showPercent val="0"/>
          <c:showBubbleSize val="0"/>
        </c:dLbls>
        <c:smooth val="0"/>
        <c:axId val="130642768"/>
        <c:axId val="130637968"/>
      </c:lineChart>
      <c:catAx>
        <c:axId val="130642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130637968"/>
        <c:crosses val="autoZero"/>
        <c:auto val="1"/>
        <c:lblAlgn val="ctr"/>
        <c:lblOffset val="100"/>
        <c:noMultiLvlLbl val="0"/>
      </c:catAx>
      <c:valAx>
        <c:axId val="130637968"/>
        <c:scaling>
          <c:orientation val="minMax"/>
          <c:min val="80"/>
        </c:scaling>
        <c:delete val="1"/>
        <c:axPos val="l"/>
        <c:numFmt formatCode="General" sourceLinked="1"/>
        <c:majorTickMark val="none"/>
        <c:minorTickMark val="none"/>
        <c:tickLblPos val="nextTo"/>
        <c:crossAx val="130642768"/>
        <c:crosses val="autoZero"/>
        <c:crossBetween val="between"/>
      </c:valAx>
      <c:spPr>
        <a:noFill/>
        <a:ln>
          <a:noFill/>
        </a:ln>
        <a:effectLst/>
      </c:spPr>
    </c:plotArea>
    <c:legend>
      <c:legendPos val="t"/>
      <c:layout>
        <c:manualLayout>
          <c:xMode val="edge"/>
          <c:yMode val="edge"/>
          <c:x val="5.8796296296296296E-3"/>
          <c:y val="7.6809027777777775E-2"/>
          <c:w val="0.54774629629629634"/>
          <c:h val="0.19096759259259261"/>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85000"/>
        </a:schemeClr>
      </a:solidFill>
    </a:ln>
    <a:effectLst/>
  </c:spPr>
  <c:txPr>
    <a:bodyPr/>
    <a:lstStyle/>
    <a:p>
      <a:pPr>
        <a:defRPr/>
      </a:pPr>
      <a:endParaRPr lang="zh-CN"/>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377759290795235E-2"/>
          <c:y val="0.241697337962963"/>
          <c:w val="0.94124448141840955"/>
          <c:h val="0.56826793981481472"/>
        </c:manualLayout>
      </c:layout>
      <c:lineChart>
        <c:grouping val="standard"/>
        <c:varyColors val="0"/>
        <c:ser>
          <c:idx val="0"/>
          <c:order val="0"/>
          <c:tx>
            <c:strRef>
              <c:f>Sheet1!$B$1</c:f>
              <c:strCache>
                <c:ptCount val="1"/>
                <c:pt idx="0">
                  <c:v>房地产</c:v>
                </c:pt>
              </c:strCache>
            </c:strRef>
          </c:tx>
          <c:spPr>
            <a:ln w="25400" cap="rnd">
              <a:solidFill>
                <a:schemeClr val="bg2">
                  <a:lumMod val="75000"/>
                </a:schemeClr>
              </a:solidFill>
              <a:round/>
            </a:ln>
            <a:effectLst/>
          </c:spPr>
          <c:marker>
            <c:symbol val="circle"/>
            <c:size val="6"/>
            <c:spPr>
              <a:solidFill>
                <a:schemeClr val="bg2">
                  <a:lumMod val="50000"/>
                </a:schemeClr>
              </a:solidFill>
              <a:ln w="9525">
                <a:solidFill>
                  <a:schemeClr val="bg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Sheet1!$A$8:$A$20</c:f>
              <c:strCache>
                <c:ptCount val="13"/>
                <c:pt idx="0">
                  <c:v>24-2</c:v>
                </c:pt>
                <c:pt idx="1">
                  <c:v>24-3</c:v>
                </c:pt>
                <c:pt idx="2">
                  <c:v>24-4</c:v>
                </c:pt>
                <c:pt idx="3">
                  <c:v>24-5</c:v>
                </c:pt>
                <c:pt idx="4">
                  <c:v>24-6</c:v>
                </c:pt>
                <c:pt idx="5">
                  <c:v>24-7</c:v>
                </c:pt>
                <c:pt idx="6">
                  <c:v>24-8</c:v>
                </c:pt>
                <c:pt idx="7">
                  <c:v>24-9</c:v>
                </c:pt>
                <c:pt idx="8">
                  <c:v>24-10</c:v>
                </c:pt>
                <c:pt idx="9">
                  <c:v>24-11</c:v>
                </c:pt>
                <c:pt idx="10">
                  <c:v>24-12</c:v>
                </c:pt>
                <c:pt idx="11">
                  <c:v>25-2</c:v>
                </c:pt>
                <c:pt idx="12">
                  <c:v>25-3</c:v>
                </c:pt>
              </c:strCache>
            </c:strRef>
          </c:cat>
          <c:val>
            <c:numRef>
              <c:f>Sheet1!$B$8:$B$20</c:f>
              <c:numCache>
                <c:formatCode>0.0%</c:formatCode>
                <c:ptCount val="13"/>
                <c:pt idx="0">
                  <c:v>-0.09</c:v>
                </c:pt>
                <c:pt idx="1">
                  <c:v>-9.5000000000000001E-2</c:v>
                </c:pt>
                <c:pt idx="2">
                  <c:v>-9.8000000000000004E-2</c:v>
                </c:pt>
                <c:pt idx="3">
                  <c:v>-0.10100000000000001</c:v>
                </c:pt>
                <c:pt idx="4">
                  <c:v>-0.10100000000000001</c:v>
                </c:pt>
                <c:pt idx="5">
                  <c:v>-0.10199999999999999</c:v>
                </c:pt>
                <c:pt idx="6">
                  <c:v>-0.10199999999999999</c:v>
                </c:pt>
                <c:pt idx="7">
                  <c:v>-0.10100000000000001</c:v>
                </c:pt>
                <c:pt idx="8">
                  <c:v>-0.10299999999999999</c:v>
                </c:pt>
                <c:pt idx="9">
                  <c:v>-0.104</c:v>
                </c:pt>
                <c:pt idx="10">
                  <c:v>-0.106</c:v>
                </c:pt>
                <c:pt idx="11">
                  <c:v>-9.8000000000000004E-2</c:v>
                </c:pt>
                <c:pt idx="12">
                  <c:v>-9.9000000000000005E-2</c:v>
                </c:pt>
              </c:numCache>
            </c:numRef>
          </c:val>
          <c:smooth val="0"/>
          <c:extLst>
            <c:ext xmlns:c16="http://schemas.microsoft.com/office/drawing/2014/chart" uri="{C3380CC4-5D6E-409C-BE32-E72D297353CC}">
              <c16:uniqueId val="{00000000-559C-49AE-96F8-2C724F1F267E}"/>
            </c:ext>
          </c:extLst>
        </c:ser>
        <c:ser>
          <c:idx val="1"/>
          <c:order val="1"/>
          <c:tx>
            <c:strRef>
              <c:f>Sheet1!$C$1</c:f>
              <c:strCache>
                <c:ptCount val="1"/>
                <c:pt idx="0">
                  <c:v>基础设施</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numFmt formatCode="0.0%" sourceLinked="0"/>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Sheet1!$A$8:$A$20</c:f>
              <c:strCache>
                <c:ptCount val="13"/>
                <c:pt idx="0">
                  <c:v>24-2</c:v>
                </c:pt>
                <c:pt idx="1">
                  <c:v>24-3</c:v>
                </c:pt>
                <c:pt idx="2">
                  <c:v>24-4</c:v>
                </c:pt>
                <c:pt idx="3">
                  <c:v>24-5</c:v>
                </c:pt>
                <c:pt idx="4">
                  <c:v>24-6</c:v>
                </c:pt>
                <c:pt idx="5">
                  <c:v>24-7</c:v>
                </c:pt>
                <c:pt idx="6">
                  <c:v>24-8</c:v>
                </c:pt>
                <c:pt idx="7">
                  <c:v>24-9</c:v>
                </c:pt>
                <c:pt idx="8">
                  <c:v>24-10</c:v>
                </c:pt>
                <c:pt idx="9">
                  <c:v>24-11</c:v>
                </c:pt>
                <c:pt idx="10">
                  <c:v>24-12</c:v>
                </c:pt>
                <c:pt idx="11">
                  <c:v>25-2</c:v>
                </c:pt>
                <c:pt idx="12">
                  <c:v>25-3</c:v>
                </c:pt>
              </c:strCache>
            </c:strRef>
          </c:cat>
          <c:val>
            <c:numRef>
              <c:f>Sheet1!$C$8:$C$20</c:f>
              <c:numCache>
                <c:formatCode>0.0%</c:formatCode>
                <c:ptCount val="13"/>
                <c:pt idx="0">
                  <c:v>6.3E-2</c:v>
                </c:pt>
                <c:pt idx="1">
                  <c:v>6.5000000000000002E-2</c:v>
                </c:pt>
                <c:pt idx="2">
                  <c:v>0.06</c:v>
                </c:pt>
                <c:pt idx="3">
                  <c:v>5.7000000000000002E-2</c:v>
                </c:pt>
                <c:pt idx="4">
                  <c:v>5.4000000000000006E-2</c:v>
                </c:pt>
                <c:pt idx="5">
                  <c:v>4.9000000000000002E-2</c:v>
                </c:pt>
                <c:pt idx="6">
                  <c:v>4.4000000000000004E-2</c:v>
                </c:pt>
                <c:pt idx="7">
                  <c:v>4.1000000000000002E-2</c:v>
                </c:pt>
                <c:pt idx="8">
                  <c:v>4.2999999999999997E-2</c:v>
                </c:pt>
                <c:pt idx="9">
                  <c:v>4.2999999999999997E-2</c:v>
                </c:pt>
                <c:pt idx="10">
                  <c:v>4.3999999999999997E-2</c:v>
                </c:pt>
                <c:pt idx="11">
                  <c:v>5.6000000000000001E-2</c:v>
                </c:pt>
                <c:pt idx="12">
                  <c:v>5.8000000000000003E-2</c:v>
                </c:pt>
              </c:numCache>
            </c:numRef>
          </c:val>
          <c:smooth val="0"/>
          <c:extLst>
            <c:ext xmlns:c16="http://schemas.microsoft.com/office/drawing/2014/chart" uri="{C3380CC4-5D6E-409C-BE32-E72D297353CC}">
              <c16:uniqueId val="{00000000-6860-4360-AB1B-41A1F06B7510}"/>
            </c:ext>
          </c:extLst>
        </c:ser>
        <c:dLbls>
          <c:showLegendKey val="0"/>
          <c:showVal val="0"/>
          <c:showCatName val="0"/>
          <c:showSerName val="0"/>
          <c:showPercent val="0"/>
          <c:showBubbleSize val="0"/>
        </c:dLbls>
        <c:marker val="1"/>
        <c:smooth val="0"/>
        <c:axId val="130642768"/>
        <c:axId val="130637968"/>
      </c:lineChart>
      <c:catAx>
        <c:axId val="130642768"/>
        <c:scaling>
          <c:orientation val="minMax"/>
        </c:scaling>
        <c:delete val="0"/>
        <c:axPos val="b"/>
        <c:numFmt formatCode="General" sourceLinked="1"/>
        <c:majorTickMark val="out"/>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130637968"/>
        <c:crossesAt val="-0.10500000000000001"/>
        <c:auto val="1"/>
        <c:lblAlgn val="ctr"/>
        <c:lblOffset val="100"/>
        <c:noMultiLvlLbl val="0"/>
      </c:catAx>
      <c:valAx>
        <c:axId val="130637968"/>
        <c:scaling>
          <c:orientation val="minMax"/>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0642768"/>
        <c:crosses val="autoZero"/>
        <c:crossBetween val="between"/>
      </c:valAx>
      <c:spPr>
        <a:noFill/>
        <a:ln>
          <a:noFill/>
        </a:ln>
        <a:effectLst/>
      </c:spPr>
    </c:plotArea>
    <c:legend>
      <c:legendPos val="t"/>
      <c:layout>
        <c:manualLayout>
          <c:xMode val="edge"/>
          <c:yMode val="edge"/>
          <c:x val="0.32125925925925924"/>
          <c:y val="7.3495370370370364E-2"/>
          <c:w val="0.36688888888888888"/>
          <c:h val="0.10910821759259259"/>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85000"/>
        </a:schemeClr>
      </a:solidFill>
    </a:ln>
    <a:effectLst/>
  </c:spPr>
  <c:txPr>
    <a:bodyPr/>
    <a:lstStyle/>
    <a:p>
      <a:pPr>
        <a:defRPr/>
      </a:pPr>
      <a:endParaRPr lang="zh-CN"/>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2272687012538795E-2"/>
          <c:y val="0.13667651964443056"/>
          <c:w val="0.85478581849993118"/>
          <c:h val="0.62230401288407877"/>
        </c:manualLayout>
      </c:layout>
      <c:barChart>
        <c:barDir val="col"/>
        <c:grouping val="stacked"/>
        <c:varyColors val="0"/>
        <c:ser>
          <c:idx val="5"/>
          <c:order val="0"/>
          <c:tx>
            <c:strRef>
              <c:f>Sheet1!$A$2</c:f>
              <c:strCache>
                <c:ptCount val="1"/>
                <c:pt idx="0">
                  <c:v>轻卡</c:v>
                </c:pt>
              </c:strCache>
            </c:strRef>
          </c:tx>
          <c:spPr>
            <a:solidFill>
              <a:srgbClr val="89B9D4">
                <a:lumMod val="60000"/>
                <a:lumOff val="40000"/>
              </a:srgbClr>
            </a:solidFill>
            <a:ln>
              <a:noFill/>
            </a:ln>
            <a:effectLst/>
          </c:spPr>
          <c:invertIfNegative val="0"/>
          <c:dPt>
            <c:idx val="5"/>
            <c:invertIfNegative val="0"/>
            <c:bubble3D val="0"/>
            <c:spPr>
              <a:solidFill>
                <a:srgbClr val="89B9D4">
                  <a:lumMod val="60000"/>
                  <a:lumOff val="40000"/>
                </a:srgbClr>
              </a:solidFill>
              <a:ln>
                <a:noFill/>
              </a:ln>
              <a:effectLst/>
            </c:spPr>
            <c:extLst>
              <c:ext xmlns:c16="http://schemas.microsoft.com/office/drawing/2014/chart" uri="{C3380CC4-5D6E-409C-BE32-E72D297353CC}">
                <c16:uniqueId val="{00000001-103E-4E21-BF28-3EECE96D1662}"/>
              </c:ext>
            </c:extLst>
          </c:dPt>
          <c:dPt>
            <c:idx val="6"/>
            <c:invertIfNegative val="0"/>
            <c:bubble3D val="0"/>
            <c:spPr>
              <a:solidFill>
                <a:srgbClr val="89B9D4">
                  <a:lumMod val="60000"/>
                  <a:lumOff val="40000"/>
                </a:srgbClr>
              </a:solidFill>
              <a:ln>
                <a:noFill/>
              </a:ln>
              <a:effectLst/>
            </c:spPr>
            <c:extLst>
              <c:ext xmlns:c16="http://schemas.microsoft.com/office/drawing/2014/chart" uri="{C3380CC4-5D6E-409C-BE32-E72D297353CC}">
                <c16:uniqueId val="{00000003-103E-4E21-BF28-3EECE96D1662}"/>
              </c:ext>
            </c:extLst>
          </c:dPt>
          <c:dPt>
            <c:idx val="7"/>
            <c:invertIfNegative val="0"/>
            <c:bubble3D val="0"/>
            <c:spPr>
              <a:solidFill>
                <a:srgbClr val="89B9D4">
                  <a:lumMod val="60000"/>
                  <a:lumOff val="40000"/>
                </a:srgbClr>
              </a:solidFill>
              <a:ln>
                <a:noFill/>
              </a:ln>
              <a:effectLst/>
            </c:spPr>
            <c:extLst>
              <c:ext xmlns:c16="http://schemas.microsoft.com/office/drawing/2014/chart" uri="{C3380CC4-5D6E-409C-BE32-E72D297353CC}">
                <c16:uniqueId val="{00000005-103E-4E21-BF28-3EECE96D1662}"/>
              </c:ext>
            </c:extLst>
          </c:dPt>
          <c:dPt>
            <c:idx val="8"/>
            <c:invertIfNegative val="0"/>
            <c:bubble3D val="0"/>
            <c:spPr>
              <a:solidFill>
                <a:srgbClr val="89B9D4">
                  <a:lumMod val="60000"/>
                  <a:lumOff val="40000"/>
                </a:srgbClr>
              </a:solidFill>
              <a:ln>
                <a:noFill/>
              </a:ln>
              <a:effectLst/>
            </c:spPr>
            <c:extLst>
              <c:ext xmlns:c16="http://schemas.microsoft.com/office/drawing/2014/chart" uri="{C3380CC4-5D6E-409C-BE32-E72D297353CC}">
                <c16:uniqueId val="{00000007-103E-4E21-BF28-3EECE96D1662}"/>
              </c:ext>
            </c:extLst>
          </c:dPt>
          <c:dPt>
            <c:idx val="9"/>
            <c:invertIfNegative val="0"/>
            <c:bubble3D val="0"/>
            <c:spPr>
              <a:solidFill>
                <a:srgbClr val="89B9D4">
                  <a:lumMod val="60000"/>
                  <a:lumOff val="40000"/>
                </a:srgbClr>
              </a:solidFill>
              <a:ln>
                <a:noFill/>
              </a:ln>
              <a:effectLst/>
            </c:spPr>
            <c:extLst>
              <c:ext xmlns:c16="http://schemas.microsoft.com/office/drawing/2014/chart" uri="{C3380CC4-5D6E-409C-BE32-E72D297353CC}">
                <c16:uniqueId val="{00000009-103E-4E21-BF28-3EECE96D1662}"/>
              </c:ext>
            </c:extLst>
          </c:dPt>
          <c:cat>
            <c:strRef>
              <c:f>Sheet1!$B$1:$T$1</c:f>
              <c:strCache>
                <c:ptCount val="19"/>
                <c:pt idx="0">
                  <c:v>2011年</c:v>
                </c:pt>
                <c:pt idx="1">
                  <c:v>2012年</c:v>
                </c:pt>
                <c:pt idx="2">
                  <c:v>2013年</c:v>
                </c:pt>
                <c:pt idx="3">
                  <c:v>2014年</c:v>
                </c:pt>
                <c:pt idx="4">
                  <c:v>2015年</c:v>
                </c:pt>
                <c:pt idx="5">
                  <c:v>2016年</c:v>
                </c:pt>
                <c:pt idx="6">
                  <c:v>2017年</c:v>
                </c:pt>
                <c:pt idx="7">
                  <c:v>2018年</c:v>
                </c:pt>
                <c:pt idx="8">
                  <c:v>2019年</c:v>
                </c:pt>
                <c:pt idx="9">
                  <c:v>2020年</c:v>
                </c:pt>
                <c:pt idx="10">
                  <c:v>2021年</c:v>
                </c:pt>
                <c:pt idx="11">
                  <c:v>2022年</c:v>
                </c:pt>
                <c:pt idx="12">
                  <c:v>2023年</c:v>
                </c:pt>
                <c:pt idx="13">
                  <c:v>2024年</c:v>
                </c:pt>
                <c:pt idx="14">
                  <c:v>2025年F</c:v>
                </c:pt>
                <c:pt idx="15">
                  <c:v>2026年F</c:v>
                </c:pt>
                <c:pt idx="16">
                  <c:v>2027年F</c:v>
                </c:pt>
                <c:pt idx="17">
                  <c:v>2028年F</c:v>
                </c:pt>
                <c:pt idx="18">
                  <c:v>2029年F</c:v>
                </c:pt>
              </c:strCache>
            </c:strRef>
          </c:cat>
          <c:val>
            <c:numRef>
              <c:f>Sheet1!$B$2:$T$2</c:f>
              <c:numCache>
                <c:formatCode>0.0</c:formatCode>
                <c:ptCount val="19"/>
                <c:pt idx="0">
                  <c:v>188</c:v>
                </c:pt>
                <c:pt idx="1">
                  <c:v>184.3</c:v>
                </c:pt>
                <c:pt idx="2">
                  <c:v>190.8</c:v>
                </c:pt>
                <c:pt idx="3">
                  <c:v>166.3</c:v>
                </c:pt>
                <c:pt idx="4">
                  <c:v>155.9</c:v>
                </c:pt>
                <c:pt idx="5">
                  <c:v>154</c:v>
                </c:pt>
                <c:pt idx="6">
                  <c:v>171.9</c:v>
                </c:pt>
                <c:pt idx="7">
                  <c:v>189.5</c:v>
                </c:pt>
                <c:pt idx="8">
                  <c:v>188.3</c:v>
                </c:pt>
                <c:pt idx="9">
                  <c:v>219.9</c:v>
                </c:pt>
                <c:pt idx="10">
                  <c:v>210.9846</c:v>
                </c:pt>
                <c:pt idx="11">
                  <c:v>161.65729999999999</c:v>
                </c:pt>
                <c:pt idx="12">
                  <c:v>190.8</c:v>
                </c:pt>
                <c:pt idx="13">
                  <c:v>189.4</c:v>
                </c:pt>
                <c:pt idx="14">
                  <c:v>193.3</c:v>
                </c:pt>
                <c:pt idx="15">
                  <c:v>194</c:v>
                </c:pt>
                <c:pt idx="16">
                  <c:v>195</c:v>
                </c:pt>
                <c:pt idx="17">
                  <c:v>194.8</c:v>
                </c:pt>
                <c:pt idx="18">
                  <c:v>189.4</c:v>
                </c:pt>
              </c:numCache>
            </c:numRef>
          </c:val>
          <c:extLst>
            <c:ext xmlns:c16="http://schemas.microsoft.com/office/drawing/2014/chart" uri="{C3380CC4-5D6E-409C-BE32-E72D297353CC}">
              <c16:uniqueId val="{0000000A-103E-4E21-BF28-3EECE96D1662}"/>
            </c:ext>
          </c:extLst>
        </c:ser>
        <c:ser>
          <c:idx val="4"/>
          <c:order val="1"/>
          <c:tx>
            <c:strRef>
              <c:f>Sheet1!$A$3</c:f>
              <c:strCache>
                <c:ptCount val="1"/>
                <c:pt idx="0">
                  <c:v>微卡</c:v>
                </c:pt>
              </c:strCache>
            </c:strRef>
          </c:tx>
          <c:spPr>
            <a:solidFill>
              <a:srgbClr val="B5D3E3">
                <a:lumMod val="75000"/>
              </a:srgbClr>
            </a:solidFill>
            <a:ln>
              <a:noFill/>
            </a:ln>
            <a:effectLst/>
          </c:spPr>
          <c:invertIfNegative val="0"/>
          <c:cat>
            <c:strRef>
              <c:f>Sheet1!$B$1:$T$1</c:f>
              <c:strCache>
                <c:ptCount val="19"/>
                <c:pt idx="0">
                  <c:v>2011年</c:v>
                </c:pt>
                <c:pt idx="1">
                  <c:v>2012年</c:v>
                </c:pt>
                <c:pt idx="2">
                  <c:v>2013年</c:v>
                </c:pt>
                <c:pt idx="3">
                  <c:v>2014年</c:v>
                </c:pt>
                <c:pt idx="4">
                  <c:v>2015年</c:v>
                </c:pt>
                <c:pt idx="5">
                  <c:v>2016年</c:v>
                </c:pt>
                <c:pt idx="6">
                  <c:v>2017年</c:v>
                </c:pt>
                <c:pt idx="7">
                  <c:v>2018年</c:v>
                </c:pt>
                <c:pt idx="8">
                  <c:v>2019年</c:v>
                </c:pt>
                <c:pt idx="9">
                  <c:v>2020年</c:v>
                </c:pt>
                <c:pt idx="10">
                  <c:v>2021年</c:v>
                </c:pt>
                <c:pt idx="11">
                  <c:v>2022年</c:v>
                </c:pt>
                <c:pt idx="12">
                  <c:v>2023年</c:v>
                </c:pt>
                <c:pt idx="13">
                  <c:v>2024年</c:v>
                </c:pt>
                <c:pt idx="14">
                  <c:v>2025年F</c:v>
                </c:pt>
                <c:pt idx="15">
                  <c:v>2026年F</c:v>
                </c:pt>
                <c:pt idx="16">
                  <c:v>2027年F</c:v>
                </c:pt>
                <c:pt idx="17">
                  <c:v>2028年F</c:v>
                </c:pt>
                <c:pt idx="18">
                  <c:v>2029年F</c:v>
                </c:pt>
              </c:strCache>
            </c:strRef>
          </c:cat>
          <c:val>
            <c:numRef>
              <c:f>Sheet1!$B$3:$T$3</c:f>
              <c:numCache>
                <c:formatCode>0.0</c:formatCode>
                <c:ptCount val="19"/>
                <c:pt idx="0">
                  <c:v>49.2</c:v>
                </c:pt>
                <c:pt idx="1">
                  <c:v>53.5</c:v>
                </c:pt>
                <c:pt idx="2">
                  <c:v>52.7</c:v>
                </c:pt>
                <c:pt idx="3">
                  <c:v>53</c:v>
                </c:pt>
                <c:pt idx="4">
                  <c:v>54.6</c:v>
                </c:pt>
                <c:pt idx="5">
                  <c:v>60.6</c:v>
                </c:pt>
                <c:pt idx="6">
                  <c:v>56.8</c:v>
                </c:pt>
                <c:pt idx="7">
                  <c:v>66.599999999999994</c:v>
                </c:pt>
                <c:pt idx="8">
                  <c:v>65.3</c:v>
                </c:pt>
                <c:pt idx="9">
                  <c:v>70.8</c:v>
                </c:pt>
                <c:pt idx="10">
                  <c:v>60.454799999999999</c:v>
                </c:pt>
                <c:pt idx="11">
                  <c:v>50.697800000000001</c:v>
                </c:pt>
                <c:pt idx="12">
                  <c:v>62.6492</c:v>
                </c:pt>
                <c:pt idx="13">
                  <c:v>42.8</c:v>
                </c:pt>
                <c:pt idx="14">
                  <c:v>46.4</c:v>
                </c:pt>
                <c:pt idx="15">
                  <c:v>47</c:v>
                </c:pt>
                <c:pt idx="16">
                  <c:v>48</c:v>
                </c:pt>
                <c:pt idx="17">
                  <c:v>49</c:v>
                </c:pt>
                <c:pt idx="18">
                  <c:v>50</c:v>
                </c:pt>
              </c:numCache>
            </c:numRef>
          </c:val>
          <c:extLst>
            <c:ext xmlns:c16="http://schemas.microsoft.com/office/drawing/2014/chart" uri="{C3380CC4-5D6E-409C-BE32-E72D297353CC}">
              <c16:uniqueId val="{0000000B-103E-4E21-BF28-3EECE96D1662}"/>
            </c:ext>
          </c:extLst>
        </c:ser>
        <c:ser>
          <c:idx val="2"/>
          <c:order val="2"/>
          <c:tx>
            <c:strRef>
              <c:f>Sheet1!$A$4</c:f>
              <c:strCache>
                <c:ptCount val="1"/>
                <c:pt idx="0">
                  <c:v>轻客</c:v>
                </c:pt>
              </c:strCache>
            </c:strRef>
          </c:tx>
          <c:spPr>
            <a:solidFill>
              <a:srgbClr val="B5D3E3">
                <a:lumMod val="50000"/>
              </a:srgbClr>
            </a:solidFill>
            <a:ln>
              <a:noFill/>
            </a:ln>
            <a:effectLst/>
          </c:spPr>
          <c:invertIfNegative val="0"/>
          <c:cat>
            <c:strRef>
              <c:f>Sheet1!$B$1:$T$1</c:f>
              <c:strCache>
                <c:ptCount val="19"/>
                <c:pt idx="0">
                  <c:v>2011年</c:v>
                </c:pt>
                <c:pt idx="1">
                  <c:v>2012年</c:v>
                </c:pt>
                <c:pt idx="2">
                  <c:v>2013年</c:v>
                </c:pt>
                <c:pt idx="3">
                  <c:v>2014年</c:v>
                </c:pt>
                <c:pt idx="4">
                  <c:v>2015年</c:v>
                </c:pt>
                <c:pt idx="5">
                  <c:v>2016年</c:v>
                </c:pt>
                <c:pt idx="6">
                  <c:v>2017年</c:v>
                </c:pt>
                <c:pt idx="7">
                  <c:v>2018年</c:v>
                </c:pt>
                <c:pt idx="8">
                  <c:v>2019年</c:v>
                </c:pt>
                <c:pt idx="9">
                  <c:v>2020年</c:v>
                </c:pt>
                <c:pt idx="10">
                  <c:v>2021年</c:v>
                </c:pt>
                <c:pt idx="11">
                  <c:v>2022年</c:v>
                </c:pt>
                <c:pt idx="12">
                  <c:v>2023年</c:v>
                </c:pt>
                <c:pt idx="13">
                  <c:v>2024年</c:v>
                </c:pt>
                <c:pt idx="14">
                  <c:v>2025年F</c:v>
                </c:pt>
                <c:pt idx="15">
                  <c:v>2026年F</c:v>
                </c:pt>
                <c:pt idx="16">
                  <c:v>2027年F</c:v>
                </c:pt>
                <c:pt idx="17">
                  <c:v>2028年F</c:v>
                </c:pt>
                <c:pt idx="18">
                  <c:v>2029年F</c:v>
                </c:pt>
              </c:strCache>
            </c:strRef>
          </c:cat>
          <c:val>
            <c:numRef>
              <c:f>Sheet1!$B$4:$T$4</c:f>
              <c:numCache>
                <c:formatCode>0.0</c:formatCode>
                <c:ptCount val="19"/>
                <c:pt idx="0">
                  <c:v>32.200000000000003</c:v>
                </c:pt>
                <c:pt idx="1">
                  <c:v>33.799999999999997</c:v>
                </c:pt>
                <c:pt idx="2">
                  <c:v>38.799999999999997</c:v>
                </c:pt>
                <c:pt idx="3">
                  <c:v>44.3</c:v>
                </c:pt>
                <c:pt idx="4">
                  <c:v>43.2</c:v>
                </c:pt>
                <c:pt idx="5">
                  <c:v>35.4</c:v>
                </c:pt>
                <c:pt idx="6">
                  <c:v>34.799999999999997</c:v>
                </c:pt>
                <c:pt idx="7">
                  <c:v>33.5</c:v>
                </c:pt>
                <c:pt idx="8">
                  <c:v>33.299999999999997</c:v>
                </c:pt>
                <c:pt idx="9">
                  <c:v>34.4</c:v>
                </c:pt>
                <c:pt idx="10">
                  <c:v>41.107700000000001</c:v>
                </c:pt>
                <c:pt idx="11">
                  <c:v>31.988300000000002</c:v>
                </c:pt>
                <c:pt idx="12">
                  <c:v>39.990699999999997</c:v>
                </c:pt>
                <c:pt idx="13">
                  <c:v>40.200000000000003</c:v>
                </c:pt>
                <c:pt idx="14">
                  <c:v>42.1</c:v>
                </c:pt>
                <c:pt idx="15">
                  <c:v>43</c:v>
                </c:pt>
                <c:pt idx="16">
                  <c:v>44</c:v>
                </c:pt>
                <c:pt idx="17">
                  <c:v>45</c:v>
                </c:pt>
                <c:pt idx="18">
                  <c:v>45</c:v>
                </c:pt>
              </c:numCache>
            </c:numRef>
          </c:val>
          <c:extLst>
            <c:ext xmlns:c16="http://schemas.microsoft.com/office/drawing/2014/chart" uri="{C3380CC4-5D6E-409C-BE32-E72D297353CC}">
              <c16:uniqueId val="{0000000C-103E-4E21-BF28-3EECE96D1662}"/>
            </c:ext>
          </c:extLst>
        </c:ser>
        <c:dLbls>
          <c:showLegendKey val="0"/>
          <c:showVal val="0"/>
          <c:showCatName val="0"/>
          <c:showSerName val="0"/>
          <c:showPercent val="0"/>
          <c:showBubbleSize val="0"/>
        </c:dLbls>
        <c:gapWidth val="100"/>
        <c:overlap val="100"/>
        <c:axId val="1241898952"/>
        <c:axId val="1120639680"/>
        <c:extLst/>
      </c:barChart>
      <c:catAx>
        <c:axId val="12418989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20639680"/>
        <c:crosses val="autoZero"/>
        <c:auto val="1"/>
        <c:lblAlgn val="ctr"/>
        <c:lblOffset val="100"/>
        <c:noMultiLvlLbl val="0"/>
      </c:catAx>
      <c:valAx>
        <c:axId val="1120639680"/>
        <c:scaling>
          <c:orientation val="minMax"/>
        </c:scaling>
        <c:delete val="0"/>
        <c:axPos val="l"/>
        <c:numFmt formatCode="0_ " sourceLinked="0"/>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4189895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plotVisOnly val="1"/>
    <c:dispBlanksAs val="gap"/>
    <c:showDLblsOverMax val="0"/>
  </c:chart>
  <c:spPr>
    <a:noFill/>
    <a:ln>
      <a:noFill/>
    </a:ln>
    <a:effectLst/>
  </c:spPr>
  <c:txPr>
    <a:bodyPr/>
    <a:lstStyle/>
    <a:p>
      <a:pPr>
        <a:defRPr sz="900">
          <a:solidFill>
            <a:schemeClr val="tx1"/>
          </a:solidFill>
          <a:latin typeface="微软雅黑" panose="020B0503020204020204" pitchFamily="34" charset="-122"/>
          <a:ea typeface="微软雅黑" panose="020B0503020204020204" pitchFamily="34" charset="-122"/>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Sheet1!$A$2</c:f>
              <c:strCache>
                <c:ptCount val="1"/>
                <c:pt idx="0">
                  <c:v>销量</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Sheet1!$B$1:$G$1</c:f>
              <c:strCache>
                <c:ptCount val="6"/>
                <c:pt idx="0">
                  <c:v>一线</c:v>
                </c:pt>
                <c:pt idx="1">
                  <c:v>新一线</c:v>
                </c:pt>
                <c:pt idx="2">
                  <c:v>二线</c:v>
                </c:pt>
                <c:pt idx="3">
                  <c:v>三线</c:v>
                </c:pt>
                <c:pt idx="4">
                  <c:v>四线</c:v>
                </c:pt>
                <c:pt idx="5">
                  <c:v>五线</c:v>
                </c:pt>
              </c:strCache>
            </c:strRef>
          </c:cat>
          <c:val>
            <c:numRef>
              <c:f>Sheet1!$B$2:$G$2</c:f>
              <c:numCache>
                <c:formatCode>0.0</c:formatCode>
                <c:ptCount val="6"/>
                <c:pt idx="0">
                  <c:v>1.3657999999999999</c:v>
                </c:pt>
                <c:pt idx="1">
                  <c:v>1.1678999999999999</c:v>
                </c:pt>
                <c:pt idx="2">
                  <c:v>0.85529999999999995</c:v>
                </c:pt>
                <c:pt idx="3">
                  <c:v>0.49330000000000002</c:v>
                </c:pt>
                <c:pt idx="4">
                  <c:v>0.19819999999999999</c:v>
                </c:pt>
                <c:pt idx="5">
                  <c:v>0.1454</c:v>
                </c:pt>
              </c:numCache>
            </c:numRef>
          </c:val>
          <c:extLst>
            <c:ext xmlns:c16="http://schemas.microsoft.com/office/drawing/2014/chart" uri="{C3380CC4-5D6E-409C-BE32-E72D297353CC}">
              <c16:uniqueId val="{00000000-A898-4F7F-A132-B29851CC2372}"/>
            </c:ext>
          </c:extLst>
        </c:ser>
        <c:dLbls>
          <c:showLegendKey val="0"/>
          <c:showVal val="0"/>
          <c:showCatName val="0"/>
          <c:showSerName val="0"/>
          <c:showPercent val="0"/>
          <c:showBubbleSize val="0"/>
        </c:dLbls>
        <c:gapWidth val="80"/>
        <c:overlap val="-27"/>
        <c:axId val="396302399"/>
        <c:axId val="396295199"/>
      </c:barChart>
      <c:lineChart>
        <c:grouping val="standard"/>
        <c:varyColors val="0"/>
        <c:ser>
          <c:idx val="1"/>
          <c:order val="1"/>
          <c:tx>
            <c:strRef>
              <c:f>Sheet1!$A$3</c:f>
              <c:strCache>
                <c:ptCount val="1"/>
                <c:pt idx="0">
                  <c:v>增长率</c:v>
                </c:pt>
              </c:strCache>
            </c:strRef>
          </c:tx>
          <c:spPr>
            <a:ln w="28575" cap="rnd">
              <a:solidFill>
                <a:schemeClr val="accent1"/>
              </a:solidFill>
              <a:round/>
            </a:ln>
            <a:effectLst/>
          </c:spPr>
          <c:marker>
            <c:symbol val="none"/>
          </c:marker>
          <c:dLbls>
            <c:spPr>
              <a:solidFill>
                <a:schemeClr val="bg1"/>
              </a:solidFill>
              <a:ln>
                <a:solidFill>
                  <a:schemeClr val="accent1"/>
                </a:solid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Sheet1!$B$1:$G$1</c:f>
              <c:strCache>
                <c:ptCount val="6"/>
                <c:pt idx="0">
                  <c:v>一线</c:v>
                </c:pt>
                <c:pt idx="1">
                  <c:v>新一线</c:v>
                </c:pt>
                <c:pt idx="2">
                  <c:v>二线</c:v>
                </c:pt>
                <c:pt idx="3">
                  <c:v>三线</c:v>
                </c:pt>
                <c:pt idx="4">
                  <c:v>四线</c:v>
                </c:pt>
                <c:pt idx="5">
                  <c:v>五线</c:v>
                </c:pt>
              </c:strCache>
            </c:strRef>
          </c:cat>
          <c:val>
            <c:numRef>
              <c:f>Sheet1!$B$3:$G$3</c:f>
              <c:numCache>
                <c:formatCode>0.0%</c:formatCode>
                <c:ptCount val="6"/>
                <c:pt idx="0">
                  <c:v>1.3133468834688347</c:v>
                </c:pt>
                <c:pt idx="1">
                  <c:v>0.57952393832837434</c:v>
                </c:pt>
                <c:pt idx="2">
                  <c:v>1.5692400120156202</c:v>
                </c:pt>
                <c:pt idx="3">
                  <c:v>1.3468125594671743</c:v>
                </c:pt>
                <c:pt idx="4">
                  <c:v>0.82336706531738724</c:v>
                </c:pt>
                <c:pt idx="5">
                  <c:v>1.0712250712250713</c:v>
                </c:pt>
              </c:numCache>
            </c:numRef>
          </c:val>
          <c:smooth val="0"/>
          <c:extLst>
            <c:ext xmlns:c16="http://schemas.microsoft.com/office/drawing/2014/chart" uri="{C3380CC4-5D6E-409C-BE32-E72D297353CC}">
              <c16:uniqueId val="{00000003-A898-4F7F-A132-B29851CC2372}"/>
            </c:ext>
          </c:extLst>
        </c:ser>
        <c:dLbls>
          <c:showLegendKey val="0"/>
          <c:showVal val="0"/>
          <c:showCatName val="0"/>
          <c:showSerName val="0"/>
          <c:showPercent val="0"/>
          <c:showBubbleSize val="0"/>
        </c:dLbls>
        <c:marker val="1"/>
        <c:smooth val="0"/>
        <c:axId val="1301856767"/>
        <c:axId val="1301855327"/>
      </c:lineChart>
      <c:catAx>
        <c:axId val="396302399"/>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295199"/>
        <c:crosses val="autoZero"/>
        <c:auto val="1"/>
        <c:lblAlgn val="ctr"/>
        <c:lblOffset val="100"/>
        <c:noMultiLvlLbl val="0"/>
      </c:catAx>
      <c:valAx>
        <c:axId val="396295199"/>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302399"/>
        <c:crosses val="autoZero"/>
        <c:crossBetween val="between"/>
      </c:valAx>
      <c:valAx>
        <c:axId val="1301855327"/>
        <c:scaling>
          <c:orientation val="minMax"/>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1301856767"/>
        <c:crosses val="max"/>
        <c:crossBetween val="between"/>
      </c:valAx>
      <c:catAx>
        <c:axId val="1301856767"/>
        <c:scaling>
          <c:orientation val="minMax"/>
        </c:scaling>
        <c:delete val="1"/>
        <c:axPos val="b"/>
        <c:numFmt formatCode="General" sourceLinked="1"/>
        <c:majorTickMark val="out"/>
        <c:minorTickMark val="none"/>
        <c:tickLblPos val="nextTo"/>
        <c:crossAx val="130185532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5035842293906811E-2"/>
          <c:y val="9.542266666666667E-2"/>
          <c:w val="0.94992831541218636"/>
          <c:h val="0.82156600000000002"/>
        </c:manualLayout>
      </c:layout>
      <c:barChart>
        <c:barDir val="col"/>
        <c:grouping val="percentStacked"/>
        <c:varyColors val="0"/>
        <c:ser>
          <c:idx val="0"/>
          <c:order val="0"/>
          <c:tx>
            <c:strRef>
              <c:f>Sheet1!$A$2</c:f>
              <c:strCache>
                <c:ptCount val="1"/>
                <c:pt idx="0">
                  <c:v>一线</c:v>
                </c:pt>
              </c:strCache>
            </c:strRef>
          </c:tx>
          <c:spPr>
            <a:solidFill>
              <a:schemeClr val="accent3">
                <a:shade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2019</c:v>
                </c:pt>
                <c:pt idx="1">
                  <c:v>2020</c:v>
                </c:pt>
                <c:pt idx="2">
                  <c:v>2021</c:v>
                </c:pt>
                <c:pt idx="3">
                  <c:v>2022</c:v>
                </c:pt>
                <c:pt idx="4">
                  <c:v>2023</c:v>
                </c:pt>
                <c:pt idx="5">
                  <c:v>2024</c:v>
                </c:pt>
                <c:pt idx="6">
                  <c:v>2025.1-4</c:v>
                </c:pt>
              </c:strCache>
            </c:strRef>
          </c:cat>
          <c:val>
            <c:numRef>
              <c:f>Sheet1!$B$2:$H$2</c:f>
              <c:numCache>
                <c:formatCode>0.0%</c:formatCode>
                <c:ptCount val="7"/>
                <c:pt idx="0">
                  <c:v>0.26</c:v>
                </c:pt>
                <c:pt idx="1">
                  <c:v>0.38900000000000001</c:v>
                </c:pt>
                <c:pt idx="2">
                  <c:v>0.318</c:v>
                </c:pt>
                <c:pt idx="3">
                  <c:v>0.317</c:v>
                </c:pt>
                <c:pt idx="4">
                  <c:v>0.41</c:v>
                </c:pt>
                <c:pt idx="5">
                  <c:v>0.34100000000000003</c:v>
                </c:pt>
                <c:pt idx="6">
                  <c:v>0.32300000000000001</c:v>
                </c:pt>
              </c:numCache>
            </c:numRef>
          </c:val>
          <c:extLst>
            <c:ext xmlns:c16="http://schemas.microsoft.com/office/drawing/2014/chart" uri="{C3380CC4-5D6E-409C-BE32-E72D297353CC}">
              <c16:uniqueId val="{00000000-A898-4F7F-A132-B29851CC2372}"/>
            </c:ext>
          </c:extLst>
        </c:ser>
        <c:ser>
          <c:idx val="1"/>
          <c:order val="1"/>
          <c:tx>
            <c:strRef>
              <c:f>Sheet1!$A$3</c:f>
              <c:strCache>
                <c:ptCount val="1"/>
                <c:pt idx="0">
                  <c:v>新一线</c:v>
                </c:pt>
              </c:strCache>
            </c:strRef>
          </c:tx>
          <c:spPr>
            <a:solidFill>
              <a:schemeClr val="accent3">
                <a:shade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2019</c:v>
                </c:pt>
                <c:pt idx="1">
                  <c:v>2020</c:v>
                </c:pt>
                <c:pt idx="2">
                  <c:v>2021</c:v>
                </c:pt>
                <c:pt idx="3">
                  <c:v>2022</c:v>
                </c:pt>
                <c:pt idx="4">
                  <c:v>2023</c:v>
                </c:pt>
                <c:pt idx="5">
                  <c:v>2024</c:v>
                </c:pt>
                <c:pt idx="6">
                  <c:v>2025.1-4</c:v>
                </c:pt>
              </c:strCache>
            </c:strRef>
          </c:cat>
          <c:val>
            <c:numRef>
              <c:f>Sheet1!$B$3:$H$3</c:f>
              <c:numCache>
                <c:formatCode>0.0%</c:formatCode>
                <c:ptCount val="7"/>
                <c:pt idx="0">
                  <c:v>0.45</c:v>
                </c:pt>
                <c:pt idx="1">
                  <c:v>0.40100000000000002</c:v>
                </c:pt>
                <c:pt idx="2">
                  <c:v>0.41799999999999998</c:v>
                </c:pt>
                <c:pt idx="3">
                  <c:v>0.39500000000000002</c:v>
                </c:pt>
                <c:pt idx="4">
                  <c:v>0.29299999999999998</c:v>
                </c:pt>
                <c:pt idx="5">
                  <c:v>0.29299999999999998</c:v>
                </c:pt>
                <c:pt idx="6">
                  <c:v>0.27600000000000002</c:v>
                </c:pt>
              </c:numCache>
            </c:numRef>
          </c:val>
          <c:extLst>
            <c:ext xmlns:c16="http://schemas.microsoft.com/office/drawing/2014/chart" uri="{C3380CC4-5D6E-409C-BE32-E72D297353CC}">
              <c16:uniqueId val="{00000005-075B-463F-B6DF-23E40C1AB3C3}"/>
            </c:ext>
          </c:extLst>
        </c:ser>
        <c:ser>
          <c:idx val="2"/>
          <c:order val="2"/>
          <c:tx>
            <c:strRef>
              <c:f>Sheet1!$A$4</c:f>
              <c:strCache>
                <c:ptCount val="1"/>
                <c:pt idx="0">
                  <c:v>二线</c:v>
                </c:pt>
              </c:strCache>
            </c:strRef>
          </c:tx>
          <c:spPr>
            <a:solidFill>
              <a:schemeClr val="accent3">
                <a:shade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2019</c:v>
                </c:pt>
                <c:pt idx="1">
                  <c:v>2020</c:v>
                </c:pt>
                <c:pt idx="2">
                  <c:v>2021</c:v>
                </c:pt>
                <c:pt idx="3">
                  <c:v>2022</c:v>
                </c:pt>
                <c:pt idx="4">
                  <c:v>2023</c:v>
                </c:pt>
                <c:pt idx="5">
                  <c:v>2024</c:v>
                </c:pt>
                <c:pt idx="6">
                  <c:v>2025.1-4</c:v>
                </c:pt>
              </c:strCache>
            </c:strRef>
          </c:cat>
          <c:val>
            <c:numRef>
              <c:f>Sheet1!$B$4:$H$4</c:f>
              <c:numCache>
                <c:formatCode>0.0%</c:formatCode>
                <c:ptCount val="7"/>
                <c:pt idx="0">
                  <c:v>7.8E-2</c:v>
                </c:pt>
                <c:pt idx="1">
                  <c:v>5.6000000000000001E-2</c:v>
                </c:pt>
                <c:pt idx="2">
                  <c:v>0.13200000000000001</c:v>
                </c:pt>
                <c:pt idx="3">
                  <c:v>9.2999999999999999E-2</c:v>
                </c:pt>
                <c:pt idx="4">
                  <c:v>0.129</c:v>
                </c:pt>
                <c:pt idx="5">
                  <c:v>0.184</c:v>
                </c:pt>
                <c:pt idx="6">
                  <c:v>0.20200000000000001</c:v>
                </c:pt>
              </c:numCache>
            </c:numRef>
          </c:val>
          <c:extLst>
            <c:ext xmlns:c16="http://schemas.microsoft.com/office/drawing/2014/chart" uri="{C3380CC4-5D6E-409C-BE32-E72D297353CC}">
              <c16:uniqueId val="{00000006-075B-463F-B6DF-23E40C1AB3C3}"/>
            </c:ext>
          </c:extLst>
        </c:ser>
        <c:ser>
          <c:idx val="3"/>
          <c:order val="3"/>
          <c:tx>
            <c:strRef>
              <c:f>Sheet1!$A$5</c:f>
              <c:strCache>
                <c:ptCount val="1"/>
                <c:pt idx="0">
                  <c:v>三线</c:v>
                </c:pt>
              </c:strCache>
            </c:strRef>
          </c:tx>
          <c:spPr>
            <a:solidFill>
              <a:schemeClr val="accent3">
                <a:tint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2019</c:v>
                </c:pt>
                <c:pt idx="1">
                  <c:v>2020</c:v>
                </c:pt>
                <c:pt idx="2">
                  <c:v>2021</c:v>
                </c:pt>
                <c:pt idx="3">
                  <c:v>2022</c:v>
                </c:pt>
                <c:pt idx="4">
                  <c:v>2023</c:v>
                </c:pt>
                <c:pt idx="5">
                  <c:v>2024</c:v>
                </c:pt>
                <c:pt idx="6">
                  <c:v>2025.1-4</c:v>
                </c:pt>
              </c:strCache>
            </c:strRef>
          </c:cat>
          <c:val>
            <c:numRef>
              <c:f>Sheet1!$B$5:$H$5</c:f>
              <c:numCache>
                <c:formatCode>0.0%</c:formatCode>
                <c:ptCount val="7"/>
                <c:pt idx="0">
                  <c:v>8.7999999999999995E-2</c:v>
                </c:pt>
                <c:pt idx="1">
                  <c:v>8.2000000000000003E-2</c:v>
                </c:pt>
                <c:pt idx="2">
                  <c:v>6.5000000000000002E-2</c:v>
                </c:pt>
                <c:pt idx="3">
                  <c:v>7.8E-2</c:v>
                </c:pt>
                <c:pt idx="4">
                  <c:v>8.6999999999999994E-2</c:v>
                </c:pt>
                <c:pt idx="5">
                  <c:v>9.0999999999999998E-2</c:v>
                </c:pt>
                <c:pt idx="6">
                  <c:v>0.11700000000000001</c:v>
                </c:pt>
              </c:numCache>
            </c:numRef>
          </c:val>
          <c:extLst>
            <c:ext xmlns:c16="http://schemas.microsoft.com/office/drawing/2014/chart" uri="{C3380CC4-5D6E-409C-BE32-E72D297353CC}">
              <c16:uniqueId val="{00000007-075B-463F-B6DF-23E40C1AB3C3}"/>
            </c:ext>
          </c:extLst>
        </c:ser>
        <c:ser>
          <c:idx val="4"/>
          <c:order val="4"/>
          <c:tx>
            <c:strRef>
              <c:f>Sheet1!$A$6</c:f>
              <c:strCache>
                <c:ptCount val="1"/>
                <c:pt idx="0">
                  <c:v>四线</c:v>
                </c:pt>
              </c:strCache>
            </c:strRef>
          </c:tx>
          <c:spPr>
            <a:solidFill>
              <a:schemeClr val="accent3">
                <a:tint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2019</c:v>
                </c:pt>
                <c:pt idx="1">
                  <c:v>2020</c:v>
                </c:pt>
                <c:pt idx="2">
                  <c:v>2021</c:v>
                </c:pt>
                <c:pt idx="3">
                  <c:v>2022</c:v>
                </c:pt>
                <c:pt idx="4">
                  <c:v>2023</c:v>
                </c:pt>
                <c:pt idx="5">
                  <c:v>2024</c:v>
                </c:pt>
                <c:pt idx="6">
                  <c:v>2025.1-4</c:v>
                </c:pt>
              </c:strCache>
            </c:strRef>
          </c:cat>
          <c:val>
            <c:numRef>
              <c:f>Sheet1!$B$6:$H$6</c:f>
              <c:numCache>
                <c:formatCode>0.0%</c:formatCode>
                <c:ptCount val="7"/>
                <c:pt idx="0">
                  <c:v>0.11899999999999999</c:v>
                </c:pt>
                <c:pt idx="1">
                  <c:v>6.3E-2</c:v>
                </c:pt>
                <c:pt idx="2">
                  <c:v>4.7E-2</c:v>
                </c:pt>
                <c:pt idx="3">
                  <c:v>6.7000000000000004E-2</c:v>
                </c:pt>
                <c:pt idx="4">
                  <c:v>5.2999999999999999E-2</c:v>
                </c:pt>
                <c:pt idx="5">
                  <c:v>4.8000000000000001E-2</c:v>
                </c:pt>
                <c:pt idx="6">
                  <c:v>4.7E-2</c:v>
                </c:pt>
              </c:numCache>
            </c:numRef>
          </c:val>
          <c:extLst>
            <c:ext xmlns:c16="http://schemas.microsoft.com/office/drawing/2014/chart" uri="{C3380CC4-5D6E-409C-BE32-E72D297353CC}">
              <c16:uniqueId val="{00000008-075B-463F-B6DF-23E40C1AB3C3}"/>
            </c:ext>
          </c:extLst>
        </c:ser>
        <c:ser>
          <c:idx val="5"/>
          <c:order val="5"/>
          <c:tx>
            <c:strRef>
              <c:f>Sheet1!$A$7</c:f>
              <c:strCache>
                <c:ptCount val="1"/>
                <c:pt idx="0">
                  <c:v>五线</c:v>
                </c:pt>
              </c:strCache>
            </c:strRef>
          </c:tx>
          <c:spPr>
            <a:solidFill>
              <a:schemeClr val="accent3">
                <a:tint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2019</c:v>
                </c:pt>
                <c:pt idx="1">
                  <c:v>2020</c:v>
                </c:pt>
                <c:pt idx="2">
                  <c:v>2021</c:v>
                </c:pt>
                <c:pt idx="3">
                  <c:v>2022</c:v>
                </c:pt>
                <c:pt idx="4">
                  <c:v>2023</c:v>
                </c:pt>
                <c:pt idx="5">
                  <c:v>2024</c:v>
                </c:pt>
                <c:pt idx="6">
                  <c:v>2025.1-4</c:v>
                </c:pt>
              </c:strCache>
            </c:strRef>
          </c:cat>
          <c:val>
            <c:numRef>
              <c:f>Sheet1!$B$7:$H$7</c:f>
              <c:numCache>
                <c:formatCode>0.0%</c:formatCode>
                <c:ptCount val="7"/>
                <c:pt idx="0">
                  <c:v>5.0000000000000001E-3</c:v>
                </c:pt>
                <c:pt idx="1">
                  <c:v>0.01</c:v>
                </c:pt>
                <c:pt idx="2">
                  <c:v>0.02</c:v>
                </c:pt>
                <c:pt idx="3">
                  <c:v>5.0999999999999997E-2</c:v>
                </c:pt>
                <c:pt idx="4">
                  <c:v>2.9000000000000001E-2</c:v>
                </c:pt>
                <c:pt idx="5">
                  <c:v>4.2999999999999997E-2</c:v>
                </c:pt>
                <c:pt idx="6">
                  <c:v>3.4000000000000002E-2</c:v>
                </c:pt>
              </c:numCache>
            </c:numRef>
          </c:val>
          <c:extLst>
            <c:ext xmlns:c16="http://schemas.microsoft.com/office/drawing/2014/chart" uri="{C3380CC4-5D6E-409C-BE32-E72D297353CC}">
              <c16:uniqueId val="{00000009-075B-463F-B6DF-23E40C1AB3C3}"/>
            </c:ext>
          </c:extLst>
        </c:ser>
        <c:dLbls>
          <c:showLegendKey val="0"/>
          <c:showVal val="0"/>
          <c:showCatName val="0"/>
          <c:showSerName val="0"/>
          <c:showPercent val="0"/>
          <c:showBubbleSize val="0"/>
        </c:dLbls>
        <c:gapWidth val="50"/>
        <c:overlap val="100"/>
        <c:axId val="396302399"/>
        <c:axId val="396295199"/>
      </c:barChart>
      <c:catAx>
        <c:axId val="396302399"/>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295199"/>
        <c:crosses val="autoZero"/>
        <c:auto val="1"/>
        <c:lblAlgn val="ctr"/>
        <c:lblOffset val="100"/>
        <c:noMultiLvlLbl val="0"/>
      </c:catAx>
      <c:valAx>
        <c:axId val="396295199"/>
        <c:scaling>
          <c:orientation val="minMax"/>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30239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Sheet1!$A$2</c:f>
              <c:strCache>
                <c:ptCount val="1"/>
                <c:pt idx="0">
                  <c:v>销量</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Sheet1!$B$2:$F$2</c:f>
              <c:numCache>
                <c:formatCode>0.0</c:formatCode>
                <c:ptCount val="5"/>
                <c:pt idx="0">
                  <c:v>0.69950000000000001</c:v>
                </c:pt>
                <c:pt idx="1">
                  <c:v>1.2819</c:v>
                </c:pt>
                <c:pt idx="2">
                  <c:v>1.9139999999999999</c:v>
                </c:pt>
                <c:pt idx="3">
                  <c:v>3.5608</c:v>
                </c:pt>
                <c:pt idx="4">
                  <c:v>1.3657999999999999</c:v>
                </c:pt>
              </c:numCache>
            </c:numRef>
          </c:val>
          <c:extLst>
            <c:ext xmlns:c16="http://schemas.microsoft.com/office/drawing/2014/chart" uri="{C3380CC4-5D6E-409C-BE32-E72D297353CC}">
              <c16:uniqueId val="{00000000-A898-4F7F-A132-B29851CC2372}"/>
            </c:ext>
          </c:extLst>
        </c:ser>
        <c:dLbls>
          <c:showLegendKey val="0"/>
          <c:showVal val="0"/>
          <c:showCatName val="0"/>
          <c:showSerName val="0"/>
          <c:showPercent val="0"/>
          <c:showBubbleSize val="0"/>
        </c:dLbls>
        <c:gapWidth val="80"/>
        <c:overlap val="-27"/>
        <c:axId val="396302399"/>
        <c:axId val="396295199"/>
      </c:barChart>
      <c:lineChart>
        <c:grouping val="standard"/>
        <c:varyColors val="0"/>
        <c:ser>
          <c:idx val="1"/>
          <c:order val="1"/>
          <c:tx>
            <c:strRef>
              <c:f>Sheet1!$A$3</c:f>
              <c:strCache>
                <c:ptCount val="1"/>
                <c:pt idx="0">
                  <c:v>增长率</c:v>
                </c:pt>
              </c:strCache>
            </c:strRef>
          </c:tx>
          <c:spPr>
            <a:ln w="28575" cap="rnd">
              <a:solidFill>
                <a:schemeClr val="accent1"/>
              </a:solidFill>
              <a:round/>
            </a:ln>
            <a:effectLst/>
          </c:spPr>
          <c:marker>
            <c:symbol val="none"/>
          </c:marker>
          <c:dLbls>
            <c:spPr>
              <a:solidFill>
                <a:schemeClr val="bg1"/>
              </a:solidFill>
              <a:ln>
                <a:solidFill>
                  <a:schemeClr val="accent1"/>
                </a:solid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Sheet1!$B$3:$F$3</c:f>
              <c:numCache>
                <c:formatCode>0.0%</c:formatCode>
                <c:ptCount val="5"/>
                <c:pt idx="0">
                  <c:v>0.72121062992125995</c:v>
                </c:pt>
                <c:pt idx="1">
                  <c:v>0.83259471050750533</c:v>
                </c:pt>
                <c:pt idx="2">
                  <c:v>0.49309618534987121</c:v>
                </c:pt>
                <c:pt idx="3">
                  <c:v>0.86039707419017764</c:v>
                </c:pt>
                <c:pt idx="4">
                  <c:v>1.3133468834688347</c:v>
                </c:pt>
              </c:numCache>
            </c:numRef>
          </c:val>
          <c:smooth val="0"/>
          <c:extLst>
            <c:ext xmlns:c16="http://schemas.microsoft.com/office/drawing/2014/chart" uri="{C3380CC4-5D6E-409C-BE32-E72D297353CC}">
              <c16:uniqueId val="{00000003-A898-4F7F-A132-B29851CC2372}"/>
            </c:ext>
          </c:extLst>
        </c:ser>
        <c:dLbls>
          <c:showLegendKey val="0"/>
          <c:showVal val="0"/>
          <c:showCatName val="0"/>
          <c:showSerName val="0"/>
          <c:showPercent val="0"/>
          <c:showBubbleSize val="0"/>
        </c:dLbls>
        <c:marker val="1"/>
        <c:smooth val="0"/>
        <c:axId val="1301856767"/>
        <c:axId val="1301855327"/>
      </c:lineChart>
      <c:catAx>
        <c:axId val="396302399"/>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295199"/>
        <c:crosses val="autoZero"/>
        <c:auto val="1"/>
        <c:lblAlgn val="ctr"/>
        <c:lblOffset val="100"/>
        <c:noMultiLvlLbl val="0"/>
      </c:catAx>
      <c:valAx>
        <c:axId val="396295199"/>
        <c:scaling>
          <c:orientation val="minMax"/>
        </c:scaling>
        <c:delete val="0"/>
        <c:axPos val="l"/>
        <c:numFmt formatCode="0.0" sourceLinked="1"/>
        <c:majorTickMark val="none"/>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302399"/>
        <c:crosses val="autoZero"/>
        <c:crossBetween val="between"/>
      </c:valAx>
      <c:valAx>
        <c:axId val="1301855327"/>
        <c:scaling>
          <c:orientation val="minMax"/>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1301856767"/>
        <c:crosses val="max"/>
        <c:crossBetween val="between"/>
      </c:valAx>
      <c:catAx>
        <c:axId val="1301856767"/>
        <c:scaling>
          <c:orientation val="minMax"/>
        </c:scaling>
        <c:delete val="1"/>
        <c:axPos val="b"/>
        <c:numFmt formatCode="General" sourceLinked="1"/>
        <c:majorTickMark val="out"/>
        <c:minorTickMark val="none"/>
        <c:tickLblPos val="nextTo"/>
        <c:crossAx val="130185532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4.9093189964157707E-2"/>
          <c:y val="1.9222666666666669E-2"/>
          <c:w val="0.79470573476702511"/>
          <c:h val="0.89776599999999995"/>
        </c:manualLayout>
      </c:layout>
      <c:areaChart>
        <c:grouping val="percentStacked"/>
        <c:varyColors val="0"/>
        <c:ser>
          <c:idx val="0"/>
          <c:order val="0"/>
          <c:tx>
            <c:strRef>
              <c:f>Sheet1!$A$2</c:f>
              <c:strCache>
                <c:ptCount val="1"/>
                <c:pt idx="0">
                  <c:v>厢式</c:v>
                </c:pt>
              </c:strCache>
            </c:strRef>
          </c:tx>
          <c:spPr>
            <a:solidFill>
              <a:schemeClr val="accent3">
                <a:shade val="47000"/>
              </a:schemeClr>
            </a:solidFill>
            <a:ln>
              <a:noFill/>
            </a:ln>
            <a:effectLst/>
          </c:spPr>
          <c:dLbls>
            <c:dLbl>
              <c:idx val="0"/>
              <c:layout>
                <c:manualLayout>
                  <c:x val="4.7795698924731171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5C7-49F9-88A7-5905B43B6DF3}"/>
                </c:ext>
              </c:extLst>
            </c:dLbl>
            <c:dLbl>
              <c:idx val="4"/>
              <c:layout>
                <c:manualLayout>
                  <c:x val="-4.779569892473110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5C7-49F9-88A7-5905B43B6DF3}"/>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Sheet1!$B$2:$F$2</c:f>
              <c:numCache>
                <c:formatCode>0.0%</c:formatCode>
                <c:ptCount val="5"/>
                <c:pt idx="0">
                  <c:v>0.88100000000000001</c:v>
                </c:pt>
                <c:pt idx="1">
                  <c:v>0.89600000000000002</c:v>
                </c:pt>
                <c:pt idx="2">
                  <c:v>0.84</c:v>
                </c:pt>
                <c:pt idx="3">
                  <c:v>0.72499999999999998</c:v>
                </c:pt>
                <c:pt idx="4">
                  <c:v>0.7</c:v>
                </c:pt>
              </c:numCache>
            </c:numRef>
          </c:val>
          <c:extLst>
            <c:ext xmlns:c16="http://schemas.microsoft.com/office/drawing/2014/chart" uri="{C3380CC4-5D6E-409C-BE32-E72D297353CC}">
              <c16:uniqueId val="{00000002-35C7-49F9-88A7-5905B43B6DF3}"/>
            </c:ext>
          </c:extLst>
        </c:ser>
        <c:ser>
          <c:idx val="1"/>
          <c:order val="1"/>
          <c:tx>
            <c:strRef>
              <c:f>Sheet1!$A$3</c:f>
              <c:strCache>
                <c:ptCount val="1"/>
                <c:pt idx="0">
                  <c:v>仓栅</c:v>
                </c:pt>
              </c:strCache>
            </c:strRef>
          </c:tx>
          <c:spPr>
            <a:solidFill>
              <a:schemeClr val="accent3">
                <a:shade val="65000"/>
              </a:schemeClr>
            </a:solidFill>
            <a:ln>
              <a:noFill/>
            </a:ln>
            <a:effectLst/>
          </c:spPr>
          <c:dLbls>
            <c:dLbl>
              <c:idx val="0"/>
              <c:layout>
                <c:manualLayout>
                  <c:x val="3.413978494623654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5C7-49F9-88A7-5905B43B6DF3}"/>
                </c:ext>
              </c:extLst>
            </c:dLbl>
            <c:dLbl>
              <c:idx val="4"/>
              <c:layout>
                <c:manualLayout>
                  <c:x val="-4.551971326164874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5C7-49F9-88A7-5905B43B6DF3}"/>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Sheet1!$B$3:$F$3</c:f>
              <c:numCache>
                <c:formatCode>0.0%</c:formatCode>
                <c:ptCount val="5"/>
                <c:pt idx="0">
                  <c:v>2E-3</c:v>
                </c:pt>
                <c:pt idx="1">
                  <c:v>1.4E-2</c:v>
                </c:pt>
                <c:pt idx="2">
                  <c:v>5.8999999999999997E-2</c:v>
                </c:pt>
                <c:pt idx="3">
                  <c:v>7.8E-2</c:v>
                </c:pt>
                <c:pt idx="4">
                  <c:v>0.157</c:v>
                </c:pt>
              </c:numCache>
            </c:numRef>
          </c:val>
          <c:extLst>
            <c:ext xmlns:c16="http://schemas.microsoft.com/office/drawing/2014/chart" uri="{C3380CC4-5D6E-409C-BE32-E72D297353CC}">
              <c16:uniqueId val="{00000005-35C7-49F9-88A7-5905B43B6DF3}"/>
            </c:ext>
          </c:extLst>
        </c:ser>
        <c:ser>
          <c:idx val="2"/>
          <c:order val="2"/>
          <c:tx>
            <c:strRef>
              <c:f>Sheet1!$A$4</c:f>
              <c:strCache>
                <c:ptCount val="1"/>
                <c:pt idx="0">
                  <c:v>冷链</c:v>
                </c:pt>
              </c:strCache>
            </c:strRef>
          </c:tx>
          <c:spPr>
            <a:solidFill>
              <a:schemeClr val="accent3">
                <a:shade val="82000"/>
              </a:schemeClr>
            </a:solidFill>
            <a:ln>
              <a:noFill/>
            </a:ln>
            <a:effectLst/>
          </c:spPr>
          <c:dLbls>
            <c:dLbl>
              <c:idx val="0"/>
              <c:layout>
                <c:manualLayout>
                  <c:x val="3.641577060931898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5C7-49F9-88A7-5905B43B6DF3}"/>
                </c:ext>
              </c:extLst>
            </c:dLbl>
            <c:dLbl>
              <c:idx val="4"/>
              <c:layout>
                <c:manualLayout>
                  <c:x val="-4.324372759856631E-2"/>
                  <c:y val="-1.2935035758548312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5C7-49F9-88A7-5905B43B6DF3}"/>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Sheet1!$B$4:$F$4</c:f>
              <c:numCache>
                <c:formatCode>0.0%</c:formatCode>
                <c:ptCount val="5"/>
                <c:pt idx="0">
                  <c:v>0.04</c:v>
                </c:pt>
                <c:pt idx="1">
                  <c:v>3.5999999999999997E-2</c:v>
                </c:pt>
                <c:pt idx="2">
                  <c:v>6.7000000000000004E-2</c:v>
                </c:pt>
                <c:pt idx="3">
                  <c:v>0.154</c:v>
                </c:pt>
                <c:pt idx="4">
                  <c:v>8.2000000000000003E-2</c:v>
                </c:pt>
              </c:numCache>
            </c:numRef>
          </c:val>
          <c:extLst>
            <c:ext xmlns:c16="http://schemas.microsoft.com/office/drawing/2014/chart" uri="{C3380CC4-5D6E-409C-BE32-E72D297353CC}">
              <c16:uniqueId val="{00000008-35C7-49F9-88A7-5905B43B6DF3}"/>
            </c:ext>
          </c:extLst>
        </c:ser>
        <c:ser>
          <c:idx val="3"/>
          <c:order val="3"/>
          <c:tx>
            <c:strRef>
              <c:f>Sheet1!$A$5</c:f>
              <c:strCache>
                <c:ptCount val="1"/>
                <c:pt idx="0">
                  <c:v>栏板</c:v>
                </c:pt>
              </c:strCache>
            </c:strRef>
          </c:tx>
          <c:spPr>
            <a:solidFill>
              <a:schemeClr val="accent3"/>
            </a:solidFill>
            <a:ln>
              <a:noFill/>
            </a:ln>
            <a:effectLst/>
          </c:spPr>
          <c:dLbls>
            <c:dLbl>
              <c:idx val="0"/>
              <c:layout>
                <c:manualLayout>
                  <c:x val="3.641577060931899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5C7-49F9-88A7-5905B43B6DF3}"/>
                </c:ext>
              </c:extLst>
            </c:dLbl>
            <c:dLbl>
              <c:idx val="4"/>
              <c:layout>
                <c:manualLayout>
                  <c:x val="-2.9587813620071853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35C7-49F9-88A7-5905B43B6DF3}"/>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Sheet1!$B$5:$F$5</c:f>
              <c:numCache>
                <c:formatCode>0.0%</c:formatCode>
                <c:ptCount val="5"/>
                <c:pt idx="0">
                  <c:v>0.01</c:v>
                </c:pt>
                <c:pt idx="1">
                  <c:v>1.7000000000000001E-2</c:v>
                </c:pt>
                <c:pt idx="2">
                  <c:v>1.6E-2</c:v>
                </c:pt>
                <c:pt idx="3">
                  <c:v>2.3E-2</c:v>
                </c:pt>
                <c:pt idx="4">
                  <c:v>4.4999999999999998E-2</c:v>
                </c:pt>
              </c:numCache>
            </c:numRef>
          </c:val>
          <c:extLst>
            <c:ext xmlns:c16="http://schemas.microsoft.com/office/drawing/2014/chart" uri="{C3380CC4-5D6E-409C-BE32-E72D297353CC}">
              <c16:uniqueId val="{0000000B-35C7-49F9-88A7-5905B43B6DF3}"/>
            </c:ext>
          </c:extLst>
        </c:ser>
        <c:ser>
          <c:idx val="4"/>
          <c:order val="4"/>
          <c:tx>
            <c:strRef>
              <c:f>Sheet1!$A$6</c:f>
              <c:strCache>
                <c:ptCount val="1"/>
                <c:pt idx="0">
                  <c:v>市政环卫</c:v>
                </c:pt>
              </c:strCache>
            </c:strRef>
          </c:tx>
          <c:spPr>
            <a:solidFill>
              <a:schemeClr val="accent3">
                <a:tint val="83000"/>
              </a:schemeClr>
            </a:solidFill>
            <a:ln>
              <a:noFill/>
            </a:ln>
            <a:effectLst/>
          </c:spPr>
          <c:dLbls>
            <c:dLbl>
              <c:idx val="0"/>
              <c:layout>
                <c:manualLayout>
                  <c:x val="3.8691756272401436E-2"/>
                  <c:y val="-1.2935035758548312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35C7-49F9-88A7-5905B43B6DF3}"/>
                </c:ext>
              </c:extLst>
            </c:dLbl>
            <c:dLbl>
              <c:idx val="4"/>
              <c:layout>
                <c:manualLayout>
                  <c:x val="-2.7311827956989249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35C7-49F9-88A7-5905B43B6DF3}"/>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Sheet1!$B$6:$F$6</c:f>
              <c:numCache>
                <c:formatCode>0.0%</c:formatCode>
                <c:ptCount val="5"/>
                <c:pt idx="0">
                  <c:v>3.9E-2</c:v>
                </c:pt>
                <c:pt idx="1">
                  <c:v>1.2999999999999999E-2</c:v>
                </c:pt>
                <c:pt idx="2">
                  <c:v>1.2E-2</c:v>
                </c:pt>
                <c:pt idx="3">
                  <c:v>1.4E-2</c:v>
                </c:pt>
                <c:pt idx="4">
                  <c:v>8.0000000000000002E-3</c:v>
                </c:pt>
              </c:numCache>
            </c:numRef>
          </c:val>
          <c:extLst>
            <c:ext xmlns:c16="http://schemas.microsoft.com/office/drawing/2014/chart" uri="{C3380CC4-5D6E-409C-BE32-E72D297353CC}">
              <c16:uniqueId val="{0000000E-35C7-49F9-88A7-5905B43B6DF3}"/>
            </c:ext>
          </c:extLst>
        </c:ser>
        <c:ser>
          <c:idx val="5"/>
          <c:order val="5"/>
          <c:tx>
            <c:strRef>
              <c:f>Sheet1!$A$7</c:f>
              <c:strCache>
                <c:ptCount val="1"/>
                <c:pt idx="0">
                  <c:v>清障</c:v>
                </c:pt>
              </c:strCache>
            </c:strRef>
          </c:tx>
          <c:spPr>
            <a:solidFill>
              <a:schemeClr val="accent3">
                <a:tint val="65000"/>
              </a:schemeClr>
            </a:solidFill>
            <a:ln>
              <a:noFill/>
            </a:ln>
            <a:effectLst/>
          </c:spPr>
          <c:dLbls>
            <c:dLbl>
              <c:idx val="0"/>
              <c:delete val="1"/>
              <c:extLst>
                <c:ext xmlns:c15="http://schemas.microsoft.com/office/drawing/2012/chart" uri="{CE6537A1-D6FC-4f65-9D91-7224C49458BB}"/>
                <c:ext xmlns:c16="http://schemas.microsoft.com/office/drawing/2014/chart" uri="{C3380CC4-5D6E-409C-BE32-E72D297353CC}">
                  <c16:uniqueId val="{0000000F-35C7-49F9-88A7-5905B43B6DF3}"/>
                </c:ext>
              </c:extLst>
            </c:dLbl>
            <c:dLbl>
              <c:idx val="1"/>
              <c:delete val="1"/>
              <c:extLst>
                <c:ext xmlns:c15="http://schemas.microsoft.com/office/drawing/2012/chart" uri="{CE6537A1-D6FC-4f65-9D91-7224C49458BB}"/>
                <c:ext xmlns:c16="http://schemas.microsoft.com/office/drawing/2014/chart" uri="{C3380CC4-5D6E-409C-BE32-E72D297353CC}">
                  <c16:uniqueId val="{00000010-35C7-49F9-88A7-5905B43B6DF3}"/>
                </c:ext>
              </c:extLst>
            </c:dLbl>
            <c:dLbl>
              <c:idx val="2"/>
              <c:delete val="1"/>
              <c:extLst>
                <c:ext xmlns:c15="http://schemas.microsoft.com/office/drawing/2012/chart" uri="{CE6537A1-D6FC-4f65-9D91-7224C49458BB}"/>
                <c:ext xmlns:c16="http://schemas.microsoft.com/office/drawing/2014/chart" uri="{C3380CC4-5D6E-409C-BE32-E72D297353CC}">
                  <c16:uniqueId val="{00000011-35C7-49F9-88A7-5905B43B6DF3}"/>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Sheet1!$B$7:$F$7</c:f>
              <c:numCache>
                <c:formatCode>0.0%</c:formatCode>
                <c:ptCount val="5"/>
                <c:pt idx="0">
                  <c:v>0</c:v>
                </c:pt>
                <c:pt idx="1">
                  <c:v>0</c:v>
                </c:pt>
                <c:pt idx="2">
                  <c:v>0</c:v>
                </c:pt>
                <c:pt idx="3">
                  <c:v>2E-3</c:v>
                </c:pt>
                <c:pt idx="4">
                  <c:v>5.0000000000000001E-3</c:v>
                </c:pt>
              </c:numCache>
            </c:numRef>
          </c:val>
          <c:extLst>
            <c:ext xmlns:c16="http://schemas.microsoft.com/office/drawing/2014/chart" uri="{C3380CC4-5D6E-409C-BE32-E72D297353CC}">
              <c16:uniqueId val="{00000012-35C7-49F9-88A7-5905B43B6DF3}"/>
            </c:ext>
          </c:extLst>
        </c:ser>
        <c:ser>
          <c:idx val="6"/>
          <c:order val="6"/>
          <c:tx>
            <c:strRef>
              <c:f>Sheet1!$A$8</c:f>
              <c:strCache>
                <c:ptCount val="1"/>
                <c:pt idx="0">
                  <c:v>其他</c:v>
                </c:pt>
              </c:strCache>
            </c:strRef>
          </c:tx>
          <c:spPr>
            <a:solidFill>
              <a:schemeClr val="accent3">
                <a:tint val="48000"/>
              </a:schemeClr>
            </a:solidFill>
            <a:ln w="25400">
              <a:noFill/>
            </a:ln>
            <a:effectLst/>
          </c:spPr>
          <c:dLbls>
            <c:dLbl>
              <c:idx val="0"/>
              <c:layout>
                <c:manualLayout>
                  <c:x val="3.641577060931899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35C7-49F9-88A7-5905B43B6DF3}"/>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Sheet1!$B$8:$F$8</c:f>
              <c:numCache>
                <c:formatCode>0.0%</c:formatCode>
                <c:ptCount val="5"/>
                <c:pt idx="0">
                  <c:v>2.7999999999999914E-2</c:v>
                </c:pt>
                <c:pt idx="1">
                  <c:v>2.399999999999991E-2</c:v>
                </c:pt>
                <c:pt idx="2">
                  <c:v>6.0000000000000053E-3</c:v>
                </c:pt>
                <c:pt idx="3">
                  <c:v>4.0000000000000036E-3</c:v>
                </c:pt>
                <c:pt idx="4">
                  <c:v>3.0000000000000027E-3</c:v>
                </c:pt>
              </c:numCache>
            </c:numRef>
          </c:val>
          <c:extLst>
            <c:ext xmlns:c16="http://schemas.microsoft.com/office/drawing/2014/chart" uri="{C3380CC4-5D6E-409C-BE32-E72D297353CC}">
              <c16:uniqueId val="{00000014-35C7-49F9-88A7-5905B43B6DF3}"/>
            </c:ext>
          </c:extLst>
        </c:ser>
        <c:dLbls>
          <c:showLegendKey val="0"/>
          <c:showVal val="0"/>
          <c:showCatName val="0"/>
          <c:showSerName val="0"/>
          <c:showPercent val="0"/>
          <c:showBubbleSize val="0"/>
        </c:dLbls>
        <c:axId val="396302399"/>
        <c:axId val="396295199"/>
      </c:areaChart>
      <c:catAx>
        <c:axId val="396302399"/>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295199"/>
        <c:crosses val="autoZero"/>
        <c:auto val="1"/>
        <c:lblAlgn val="ctr"/>
        <c:lblOffset val="100"/>
        <c:noMultiLvlLbl val="0"/>
      </c:catAx>
      <c:valAx>
        <c:axId val="396295199"/>
        <c:scaling>
          <c:orientation val="minMax"/>
          <c:min val="0.5"/>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302399"/>
        <c:crosses val="autoZero"/>
        <c:crossBetween val="midCat"/>
      </c:valAx>
      <c:spPr>
        <a:noFill/>
        <a:ln>
          <a:noFill/>
        </a:ln>
        <a:effectLst/>
      </c:spPr>
    </c:plotArea>
    <c:legend>
      <c:legendPos val="r"/>
      <c:layout>
        <c:manualLayout>
          <c:xMode val="edge"/>
          <c:yMode val="edge"/>
          <c:x val="0.84964623655913973"/>
          <c:y val="4.3972444444444467E-2"/>
          <c:w val="0.13669784946236557"/>
          <c:h val="0.86972155555555564"/>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0"/>
    <c:plotArea>
      <c:layout>
        <c:manualLayout>
          <c:layoutTarget val="inner"/>
          <c:xMode val="edge"/>
          <c:yMode val="edge"/>
          <c:x val="0.14480120300461638"/>
          <c:y val="8.9021488124335316E-2"/>
          <c:w val="0.68413460113421032"/>
          <c:h val="0.85830105253736044"/>
        </c:manualLayout>
      </c:layout>
      <c:doughnutChart>
        <c:varyColors val="1"/>
        <c:ser>
          <c:idx val="0"/>
          <c:order val="0"/>
          <c:tx>
            <c:strRef>
              <c:f>Sheet1!$B$1</c:f>
              <c:strCache>
                <c:ptCount val="1"/>
                <c:pt idx="0">
                  <c:v>2024.1-4</c:v>
                </c:pt>
              </c:strCache>
            </c:strRef>
          </c:tx>
          <c:dPt>
            <c:idx val="0"/>
            <c:bubble3D val="0"/>
            <c:spPr>
              <a:solidFill>
                <a:schemeClr val="accent3">
                  <a:shade val="50000"/>
                </a:schemeClr>
              </a:solidFill>
              <a:ln w="19050">
                <a:solidFill>
                  <a:schemeClr val="lt1"/>
                </a:solidFill>
              </a:ln>
              <a:effectLst/>
            </c:spPr>
            <c:extLst>
              <c:ext xmlns:c16="http://schemas.microsoft.com/office/drawing/2014/chart" uri="{C3380CC4-5D6E-409C-BE32-E72D297353CC}">
                <c16:uniqueId val="{00000008-1AC8-4585-A0AE-3CCF42FBDBBB}"/>
              </c:ext>
            </c:extLst>
          </c:dPt>
          <c:dPt>
            <c:idx val="1"/>
            <c:bubble3D val="0"/>
            <c:spPr>
              <a:solidFill>
                <a:schemeClr val="accent3">
                  <a:shade val="70000"/>
                </a:schemeClr>
              </a:solidFill>
              <a:ln w="19050">
                <a:solidFill>
                  <a:schemeClr val="lt1"/>
                </a:solidFill>
              </a:ln>
              <a:effectLst/>
            </c:spPr>
            <c:extLst>
              <c:ext xmlns:c16="http://schemas.microsoft.com/office/drawing/2014/chart" uri="{C3380CC4-5D6E-409C-BE32-E72D297353CC}">
                <c16:uniqueId val="{00000006-1AC8-4585-A0AE-3CCF42FBDBBB}"/>
              </c:ext>
            </c:extLst>
          </c:dPt>
          <c:dPt>
            <c:idx val="2"/>
            <c:bubble3D val="0"/>
            <c:spPr>
              <a:solidFill>
                <a:schemeClr val="accent3">
                  <a:shade val="90000"/>
                </a:schemeClr>
              </a:solidFill>
              <a:ln w="19050">
                <a:solidFill>
                  <a:schemeClr val="lt1"/>
                </a:solidFill>
              </a:ln>
              <a:effectLst/>
            </c:spPr>
            <c:extLst>
              <c:ext xmlns:c16="http://schemas.microsoft.com/office/drawing/2014/chart" uri="{C3380CC4-5D6E-409C-BE32-E72D297353CC}">
                <c16:uniqueId val="{00000005-1AC8-4585-A0AE-3CCF42FBDBBB}"/>
              </c:ext>
            </c:extLst>
          </c:dPt>
          <c:dPt>
            <c:idx val="3"/>
            <c:bubble3D val="0"/>
            <c:spPr>
              <a:solidFill>
                <a:schemeClr val="accent3">
                  <a:tint val="90000"/>
                </a:schemeClr>
              </a:solidFill>
              <a:ln w="19050">
                <a:solidFill>
                  <a:schemeClr val="lt1"/>
                </a:solidFill>
              </a:ln>
              <a:effectLst/>
            </c:spPr>
            <c:extLst>
              <c:ext xmlns:c16="http://schemas.microsoft.com/office/drawing/2014/chart" uri="{C3380CC4-5D6E-409C-BE32-E72D297353CC}">
                <c16:uniqueId val="{00000007-CEBF-48D3-AA4B-68805731ED0F}"/>
              </c:ext>
            </c:extLst>
          </c:dPt>
          <c:dPt>
            <c:idx val="4"/>
            <c:bubble3D val="0"/>
            <c:spPr>
              <a:solidFill>
                <a:schemeClr val="accent3">
                  <a:tint val="70000"/>
                </a:schemeClr>
              </a:solidFill>
              <a:ln w="19050">
                <a:solidFill>
                  <a:schemeClr val="lt1"/>
                </a:solidFill>
              </a:ln>
              <a:effectLst/>
            </c:spPr>
            <c:extLst>
              <c:ext xmlns:c16="http://schemas.microsoft.com/office/drawing/2014/chart" uri="{C3380CC4-5D6E-409C-BE32-E72D297353CC}">
                <c16:uniqueId val="{00000009-CEBF-48D3-AA4B-68805731ED0F}"/>
              </c:ext>
            </c:extLst>
          </c:dPt>
          <c:dPt>
            <c:idx val="5"/>
            <c:bubble3D val="0"/>
            <c:spPr>
              <a:solidFill>
                <a:schemeClr val="accent3">
                  <a:tint val="50000"/>
                </a:schemeClr>
              </a:solidFill>
              <a:ln w="19050">
                <a:solidFill>
                  <a:schemeClr val="lt1"/>
                </a:solidFill>
              </a:ln>
              <a:effectLst/>
            </c:spPr>
            <c:extLst>
              <c:ext xmlns:c16="http://schemas.microsoft.com/office/drawing/2014/chart" uri="{C3380CC4-5D6E-409C-BE32-E72D297353CC}">
                <c16:uniqueId val="{00000007-1AC8-4585-A0AE-3CCF42FBDBBB}"/>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8-1AC8-4585-A0AE-3CCF42FBDBBB}"/>
                </c:ext>
              </c:extLst>
            </c:dLbl>
            <c:dLbl>
              <c:idx val="1"/>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6-1AC8-4585-A0AE-3CCF42FBDBBB}"/>
                </c:ext>
              </c:extLst>
            </c:dLbl>
            <c:dLbl>
              <c:idx val="2"/>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5-1AC8-4585-A0AE-3CCF42FBDBBB}"/>
                </c:ext>
              </c:extLst>
            </c:dLbl>
            <c:dLbl>
              <c:idx val="5"/>
              <c:delete val="1"/>
              <c:extLst>
                <c:ext xmlns:c15="http://schemas.microsoft.com/office/drawing/2012/chart" uri="{CE6537A1-D6FC-4f65-9D91-7224C49458BB}"/>
                <c:ext xmlns:c16="http://schemas.microsoft.com/office/drawing/2014/chart" uri="{C3380CC4-5D6E-409C-BE32-E72D297353CC}">
                  <c16:uniqueId val="{00000007-1AC8-4585-A0AE-3CCF42FBDBB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60以下</c:v>
                </c:pt>
                <c:pt idx="1">
                  <c:v>60-80</c:v>
                </c:pt>
                <c:pt idx="2">
                  <c:v>80-100</c:v>
                </c:pt>
                <c:pt idx="3">
                  <c:v>100-120</c:v>
                </c:pt>
                <c:pt idx="4">
                  <c:v>120-140</c:v>
                </c:pt>
                <c:pt idx="5">
                  <c:v>140及以上</c:v>
                </c:pt>
              </c:strCache>
            </c:strRef>
          </c:cat>
          <c:val>
            <c:numRef>
              <c:f>Sheet1!$B$2:$B$7</c:f>
              <c:numCache>
                <c:formatCode>0.0%</c:formatCode>
                <c:ptCount val="6"/>
                <c:pt idx="0">
                  <c:v>6.7000000000000004E-2</c:v>
                </c:pt>
                <c:pt idx="1">
                  <c:v>4.2999999999999997E-2</c:v>
                </c:pt>
                <c:pt idx="2">
                  <c:v>0.20499999999999999</c:v>
                </c:pt>
                <c:pt idx="3">
                  <c:v>0.57699999999999996</c:v>
                </c:pt>
                <c:pt idx="4">
                  <c:v>0.10100000000000001</c:v>
                </c:pt>
                <c:pt idx="5">
                  <c:v>6.0000000000000001E-3</c:v>
                </c:pt>
              </c:numCache>
            </c:numRef>
          </c:val>
          <c:extLst>
            <c:ext xmlns:c16="http://schemas.microsoft.com/office/drawing/2014/chart" uri="{C3380CC4-5D6E-409C-BE32-E72D297353CC}">
              <c16:uniqueId val="{00000000-1AC8-4585-A0AE-3CCF42FBDBBB}"/>
            </c:ext>
          </c:extLst>
        </c:ser>
        <c:ser>
          <c:idx val="1"/>
          <c:order val="1"/>
          <c:tx>
            <c:strRef>
              <c:f>Sheet1!$C$1</c:f>
              <c:strCache>
                <c:ptCount val="1"/>
                <c:pt idx="0">
                  <c:v>2025.1-4</c:v>
                </c:pt>
              </c:strCache>
            </c:strRef>
          </c:tx>
          <c:dPt>
            <c:idx val="0"/>
            <c:bubble3D val="0"/>
            <c:spPr>
              <a:solidFill>
                <a:schemeClr val="accent3">
                  <a:shade val="50000"/>
                </a:schemeClr>
              </a:solidFill>
              <a:ln w="19050">
                <a:solidFill>
                  <a:schemeClr val="lt1"/>
                </a:solidFill>
              </a:ln>
              <a:effectLst/>
            </c:spPr>
            <c:extLst>
              <c:ext xmlns:c16="http://schemas.microsoft.com/office/drawing/2014/chart" uri="{C3380CC4-5D6E-409C-BE32-E72D297353CC}">
                <c16:uniqueId val="{00000002-1AC8-4585-A0AE-3CCF42FBDBBB}"/>
              </c:ext>
            </c:extLst>
          </c:dPt>
          <c:dPt>
            <c:idx val="1"/>
            <c:bubble3D val="0"/>
            <c:spPr>
              <a:solidFill>
                <a:schemeClr val="accent3">
                  <a:shade val="70000"/>
                </a:schemeClr>
              </a:solidFill>
              <a:ln w="19050">
                <a:solidFill>
                  <a:schemeClr val="lt1"/>
                </a:solidFill>
              </a:ln>
              <a:effectLst/>
            </c:spPr>
            <c:extLst>
              <c:ext xmlns:c16="http://schemas.microsoft.com/office/drawing/2014/chart" uri="{C3380CC4-5D6E-409C-BE32-E72D297353CC}">
                <c16:uniqueId val="{00000003-1AC8-4585-A0AE-3CCF42FBDBBB}"/>
              </c:ext>
            </c:extLst>
          </c:dPt>
          <c:dPt>
            <c:idx val="2"/>
            <c:bubble3D val="0"/>
            <c:spPr>
              <a:solidFill>
                <a:schemeClr val="accent3">
                  <a:shade val="90000"/>
                </a:schemeClr>
              </a:solidFill>
              <a:ln w="19050">
                <a:solidFill>
                  <a:schemeClr val="lt1"/>
                </a:solidFill>
              </a:ln>
              <a:effectLst/>
            </c:spPr>
            <c:extLst>
              <c:ext xmlns:c16="http://schemas.microsoft.com/office/drawing/2014/chart" uri="{C3380CC4-5D6E-409C-BE32-E72D297353CC}">
                <c16:uniqueId val="{00000004-1AC8-4585-A0AE-3CCF42FBDBBB}"/>
              </c:ext>
            </c:extLst>
          </c:dPt>
          <c:dPt>
            <c:idx val="3"/>
            <c:bubble3D val="0"/>
            <c:spPr>
              <a:solidFill>
                <a:schemeClr val="accent3">
                  <a:tint val="90000"/>
                </a:schemeClr>
              </a:solidFill>
              <a:ln w="19050">
                <a:solidFill>
                  <a:schemeClr val="lt1"/>
                </a:solidFill>
              </a:ln>
              <a:effectLst/>
            </c:spPr>
            <c:extLst>
              <c:ext xmlns:c16="http://schemas.microsoft.com/office/drawing/2014/chart" uri="{C3380CC4-5D6E-409C-BE32-E72D297353CC}">
                <c16:uniqueId val="{00000013-CEBF-48D3-AA4B-68805731ED0F}"/>
              </c:ext>
            </c:extLst>
          </c:dPt>
          <c:dPt>
            <c:idx val="4"/>
            <c:bubble3D val="0"/>
            <c:spPr>
              <a:solidFill>
                <a:schemeClr val="accent3">
                  <a:tint val="70000"/>
                </a:schemeClr>
              </a:solidFill>
              <a:ln w="19050">
                <a:solidFill>
                  <a:schemeClr val="lt1"/>
                </a:solidFill>
              </a:ln>
              <a:effectLst/>
            </c:spPr>
            <c:extLst>
              <c:ext xmlns:c16="http://schemas.microsoft.com/office/drawing/2014/chart" uri="{C3380CC4-5D6E-409C-BE32-E72D297353CC}">
                <c16:uniqueId val="{00000015-CEBF-48D3-AA4B-68805731ED0F}"/>
              </c:ext>
            </c:extLst>
          </c:dPt>
          <c:dPt>
            <c:idx val="5"/>
            <c:bubble3D val="0"/>
            <c:spPr>
              <a:solidFill>
                <a:schemeClr val="accent3">
                  <a:tint val="50000"/>
                </a:schemeClr>
              </a:solidFill>
              <a:ln w="19050">
                <a:solidFill>
                  <a:schemeClr val="lt1"/>
                </a:solidFill>
              </a:ln>
              <a:effectLst/>
            </c:spPr>
            <c:extLst>
              <c:ext xmlns:c16="http://schemas.microsoft.com/office/drawing/2014/chart" uri="{C3380CC4-5D6E-409C-BE32-E72D297353CC}">
                <c16:uniqueId val="{00000017-CEBF-48D3-AA4B-68805731ED0F}"/>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2-1AC8-4585-A0AE-3CCF42FBDBBB}"/>
                </c:ext>
              </c:extLst>
            </c:dLbl>
            <c:dLbl>
              <c:idx val="1"/>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3-1AC8-4585-A0AE-3CCF42FBDBBB}"/>
                </c:ext>
              </c:extLst>
            </c:dLbl>
            <c:dLbl>
              <c:idx val="2"/>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4-1AC8-4585-A0AE-3CCF42FBDBB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60以下</c:v>
                </c:pt>
                <c:pt idx="1">
                  <c:v>60-80</c:v>
                </c:pt>
                <c:pt idx="2">
                  <c:v>80-100</c:v>
                </c:pt>
                <c:pt idx="3">
                  <c:v>100-120</c:v>
                </c:pt>
                <c:pt idx="4">
                  <c:v>120-140</c:v>
                </c:pt>
                <c:pt idx="5">
                  <c:v>140及以上</c:v>
                </c:pt>
              </c:strCache>
            </c:strRef>
          </c:cat>
          <c:val>
            <c:numRef>
              <c:f>Sheet1!$C$2:$C$7</c:f>
              <c:numCache>
                <c:formatCode>0.0%</c:formatCode>
                <c:ptCount val="6"/>
                <c:pt idx="0">
                  <c:v>0.115</c:v>
                </c:pt>
                <c:pt idx="1">
                  <c:v>6.8000000000000005E-2</c:v>
                </c:pt>
                <c:pt idx="2">
                  <c:v>0.11700000000000001</c:v>
                </c:pt>
                <c:pt idx="3">
                  <c:v>0.55500000000000005</c:v>
                </c:pt>
                <c:pt idx="4">
                  <c:v>0.121</c:v>
                </c:pt>
                <c:pt idx="5">
                  <c:v>2.4E-2</c:v>
                </c:pt>
              </c:numCache>
            </c:numRef>
          </c:val>
          <c:extLst>
            <c:ext xmlns:c16="http://schemas.microsoft.com/office/drawing/2014/chart" uri="{C3380CC4-5D6E-409C-BE32-E72D297353CC}">
              <c16:uniqueId val="{00000001-1AC8-4585-A0AE-3CCF42FBDBBB}"/>
            </c:ext>
          </c:extLst>
        </c:ser>
        <c:dLbls>
          <c:showLegendKey val="0"/>
          <c:showVal val="0"/>
          <c:showCatName val="0"/>
          <c:showSerName val="0"/>
          <c:showPercent val="0"/>
          <c:showBubbleSize val="0"/>
          <c:showLeaderLines val="1"/>
        </c:dLbls>
        <c:firstSliceAng val="0"/>
        <c:holeSize val="24"/>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283903258976152"/>
          <c:y val="6.1526455316946158E-2"/>
          <c:w val="0.8328673727981647"/>
          <c:h val="0.90803733740485681"/>
        </c:manualLayout>
      </c:layout>
      <c:barChart>
        <c:barDir val="bar"/>
        <c:grouping val="clustered"/>
        <c:varyColors val="0"/>
        <c:ser>
          <c:idx val="1"/>
          <c:order val="0"/>
          <c:tx>
            <c:strRef>
              <c:f>Sheet1!$C$1</c:f>
              <c:strCache>
                <c:ptCount val="1"/>
                <c:pt idx="0">
                  <c:v>2025.1-4</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宁德时代</c:v>
                </c:pt>
                <c:pt idx="1">
                  <c:v>弗迪电池</c:v>
                </c:pt>
                <c:pt idx="2">
                  <c:v>中创新航</c:v>
                </c:pt>
                <c:pt idx="3">
                  <c:v>亿纬锂能</c:v>
                </c:pt>
                <c:pt idx="4">
                  <c:v>国轩高科</c:v>
                </c:pt>
              </c:strCache>
            </c:strRef>
          </c:cat>
          <c:val>
            <c:numRef>
              <c:f>Sheet1!$C$2:$C$6</c:f>
              <c:numCache>
                <c:formatCode>0.0%</c:formatCode>
                <c:ptCount val="5"/>
                <c:pt idx="0">
                  <c:v>0.84009999999999996</c:v>
                </c:pt>
                <c:pt idx="1">
                  <c:v>8.5400000000000004E-2</c:v>
                </c:pt>
                <c:pt idx="2">
                  <c:v>2.24E-2</c:v>
                </c:pt>
                <c:pt idx="3">
                  <c:v>1.9E-2</c:v>
                </c:pt>
                <c:pt idx="4">
                  <c:v>1.3299999999999999E-2</c:v>
                </c:pt>
              </c:numCache>
            </c:numRef>
          </c:val>
          <c:extLst>
            <c:ext xmlns:c16="http://schemas.microsoft.com/office/drawing/2014/chart" uri="{C3380CC4-5D6E-409C-BE32-E72D297353CC}">
              <c16:uniqueId val="{00000003-AAFC-4668-A86C-735C08665970}"/>
            </c:ext>
          </c:extLst>
        </c:ser>
        <c:ser>
          <c:idx val="0"/>
          <c:order val="1"/>
          <c:tx>
            <c:strRef>
              <c:f>Sheet1!$B$1</c:f>
              <c:strCache>
                <c:ptCount val="1"/>
                <c:pt idx="0">
                  <c:v>2024</c:v>
                </c:pt>
              </c:strCache>
            </c:strRef>
          </c:tx>
          <c:spPr>
            <a:solidFill>
              <a:schemeClr val="accent3">
                <a:lumMod val="20000"/>
                <a:lumOff val="80000"/>
              </a:schemeClr>
            </a:solidFill>
            <a:ln>
              <a:noFill/>
            </a:ln>
            <a:effectLst/>
          </c:spPr>
          <c:invertIfNegative val="0"/>
          <c:cat>
            <c:strRef>
              <c:f>Sheet1!$A$2:$A$6</c:f>
              <c:strCache>
                <c:ptCount val="5"/>
                <c:pt idx="0">
                  <c:v>宁德时代</c:v>
                </c:pt>
                <c:pt idx="1">
                  <c:v>弗迪电池</c:v>
                </c:pt>
                <c:pt idx="2">
                  <c:v>中创新航</c:v>
                </c:pt>
                <c:pt idx="3">
                  <c:v>亿纬锂能</c:v>
                </c:pt>
                <c:pt idx="4">
                  <c:v>国轩高科</c:v>
                </c:pt>
              </c:strCache>
            </c:strRef>
          </c:cat>
          <c:val>
            <c:numRef>
              <c:f>Sheet1!$B$2:$B$6</c:f>
              <c:numCache>
                <c:formatCode>0.0%</c:formatCode>
                <c:ptCount val="5"/>
                <c:pt idx="0">
                  <c:v>0.89649999999999996</c:v>
                </c:pt>
                <c:pt idx="1">
                  <c:v>6.13E-2</c:v>
                </c:pt>
                <c:pt idx="2">
                  <c:v>8.8999999999999999E-3</c:v>
                </c:pt>
                <c:pt idx="3">
                  <c:v>1.18E-2</c:v>
                </c:pt>
                <c:pt idx="4">
                  <c:v>4.7000000000000002E-3</c:v>
                </c:pt>
              </c:numCache>
            </c:numRef>
          </c:val>
          <c:extLst>
            <c:ext xmlns:c16="http://schemas.microsoft.com/office/drawing/2014/chart" uri="{C3380CC4-5D6E-409C-BE32-E72D297353CC}">
              <c16:uniqueId val="{00000000-AAFC-4668-A86C-735C08665970}"/>
            </c:ext>
          </c:extLst>
        </c:ser>
        <c:dLbls>
          <c:showLegendKey val="0"/>
          <c:showVal val="0"/>
          <c:showCatName val="0"/>
          <c:showSerName val="0"/>
          <c:showPercent val="0"/>
          <c:showBubbleSize val="0"/>
        </c:dLbls>
        <c:gapWidth val="100"/>
        <c:axId val="1291213535"/>
        <c:axId val="1291199615"/>
      </c:barChart>
      <c:catAx>
        <c:axId val="129121353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91199615"/>
        <c:crosses val="autoZero"/>
        <c:auto val="1"/>
        <c:lblAlgn val="ctr"/>
        <c:lblOffset val="100"/>
        <c:noMultiLvlLbl val="0"/>
      </c:catAx>
      <c:valAx>
        <c:axId val="1291199615"/>
        <c:scaling>
          <c:orientation val="minMax"/>
        </c:scaling>
        <c:delete val="1"/>
        <c:axPos val="t"/>
        <c:numFmt formatCode="0.0%" sourceLinked="1"/>
        <c:majorTickMark val="none"/>
        <c:minorTickMark val="none"/>
        <c:tickLblPos val="nextTo"/>
        <c:crossAx val="1291213535"/>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4.9093189964157707E-2"/>
          <c:y val="1.9222666666666669E-2"/>
          <c:w val="0.79470573476702511"/>
          <c:h val="0.89776599999999995"/>
        </c:manualLayout>
      </c:layout>
      <c:areaChart>
        <c:grouping val="percentStacked"/>
        <c:varyColors val="0"/>
        <c:ser>
          <c:idx val="0"/>
          <c:order val="0"/>
          <c:tx>
            <c:strRef>
              <c:f>Sheet1!$A$2</c:f>
              <c:strCache>
                <c:ptCount val="1"/>
                <c:pt idx="0">
                  <c:v>厢式</c:v>
                </c:pt>
              </c:strCache>
            </c:strRef>
          </c:tx>
          <c:spPr>
            <a:solidFill>
              <a:schemeClr val="accent3">
                <a:shade val="50000"/>
              </a:schemeClr>
            </a:solidFill>
            <a:ln>
              <a:noFill/>
            </a:ln>
            <a:effectLst/>
          </c:spPr>
          <c:dLbls>
            <c:dLbl>
              <c:idx val="0"/>
              <c:layout>
                <c:manualLayout>
                  <c:x val="4.7795698924731171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B6E-480D-8FB1-34BC4481A4E1}"/>
                </c:ext>
              </c:extLst>
            </c:dLbl>
            <c:dLbl>
              <c:idx val="4"/>
              <c:layout>
                <c:manualLayout>
                  <c:x val="-4.779569892473110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B6E-480D-8FB1-34BC4481A4E1}"/>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Sheet1!$B$2:$F$2</c:f>
              <c:numCache>
                <c:formatCode>0.0%</c:formatCode>
                <c:ptCount val="5"/>
                <c:pt idx="0">
                  <c:v>0.53139999999999998</c:v>
                </c:pt>
                <c:pt idx="1">
                  <c:v>0.49940000000000001</c:v>
                </c:pt>
                <c:pt idx="2">
                  <c:v>0.41039999999999999</c:v>
                </c:pt>
                <c:pt idx="3">
                  <c:v>0.4138</c:v>
                </c:pt>
                <c:pt idx="4">
                  <c:v>0.44350000000000001</c:v>
                </c:pt>
              </c:numCache>
            </c:numRef>
          </c:val>
          <c:extLst>
            <c:ext xmlns:c16="http://schemas.microsoft.com/office/drawing/2014/chart" uri="{C3380CC4-5D6E-409C-BE32-E72D297353CC}">
              <c16:uniqueId val="{00000002-7B6E-480D-8FB1-34BC4481A4E1}"/>
            </c:ext>
          </c:extLst>
        </c:ser>
        <c:ser>
          <c:idx val="1"/>
          <c:order val="1"/>
          <c:tx>
            <c:strRef>
              <c:f>Sheet1!$A$3</c:f>
              <c:strCache>
                <c:ptCount val="1"/>
                <c:pt idx="0">
                  <c:v>仓栅</c:v>
                </c:pt>
              </c:strCache>
            </c:strRef>
          </c:tx>
          <c:spPr>
            <a:solidFill>
              <a:schemeClr val="accent3">
                <a:shade val="70000"/>
              </a:schemeClr>
            </a:solidFill>
            <a:ln>
              <a:noFill/>
            </a:ln>
            <a:effectLst/>
          </c:spPr>
          <c:dLbls>
            <c:dLbl>
              <c:idx val="0"/>
              <c:layout>
                <c:manualLayout>
                  <c:x val="3.413978494623654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B6E-480D-8FB1-34BC4481A4E1}"/>
                </c:ext>
              </c:extLst>
            </c:dLbl>
            <c:dLbl>
              <c:idx val="4"/>
              <c:layout>
                <c:manualLayout>
                  <c:x val="-4.551971326164874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B6E-480D-8FB1-34BC4481A4E1}"/>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Sheet1!$B$3:$F$3</c:f>
              <c:numCache>
                <c:formatCode>0.0%</c:formatCode>
                <c:ptCount val="5"/>
                <c:pt idx="0">
                  <c:v>0.1143</c:v>
                </c:pt>
                <c:pt idx="1">
                  <c:v>0.31519999999999998</c:v>
                </c:pt>
                <c:pt idx="2">
                  <c:v>0.29189999999999999</c:v>
                </c:pt>
                <c:pt idx="3">
                  <c:v>0.309</c:v>
                </c:pt>
                <c:pt idx="4">
                  <c:v>0.31979999999999997</c:v>
                </c:pt>
              </c:numCache>
            </c:numRef>
          </c:val>
          <c:extLst>
            <c:ext xmlns:c16="http://schemas.microsoft.com/office/drawing/2014/chart" uri="{C3380CC4-5D6E-409C-BE32-E72D297353CC}">
              <c16:uniqueId val="{00000005-7B6E-480D-8FB1-34BC4481A4E1}"/>
            </c:ext>
          </c:extLst>
        </c:ser>
        <c:ser>
          <c:idx val="2"/>
          <c:order val="2"/>
          <c:tx>
            <c:strRef>
              <c:f>Sheet1!$A$4</c:f>
              <c:strCache>
                <c:ptCount val="1"/>
                <c:pt idx="0">
                  <c:v>栏板</c:v>
                </c:pt>
              </c:strCache>
            </c:strRef>
          </c:tx>
          <c:spPr>
            <a:solidFill>
              <a:schemeClr val="accent3">
                <a:shade val="90000"/>
              </a:schemeClr>
            </a:solidFill>
            <a:ln>
              <a:noFill/>
            </a:ln>
            <a:effectLst/>
          </c:spPr>
          <c:dLbls>
            <c:dLbl>
              <c:idx val="0"/>
              <c:layout>
                <c:manualLayout>
                  <c:x val="3.641577060931898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B6E-480D-8FB1-34BC4481A4E1}"/>
                </c:ext>
              </c:extLst>
            </c:dLbl>
            <c:dLbl>
              <c:idx val="4"/>
              <c:layout>
                <c:manualLayout>
                  <c:x val="-4.324372759856631E-2"/>
                  <c:y val="-1.2935035758548312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B6E-480D-8FB1-34BC4481A4E1}"/>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Sheet1!$B$4:$F$4</c:f>
              <c:numCache>
                <c:formatCode>0.0%</c:formatCode>
                <c:ptCount val="5"/>
                <c:pt idx="0">
                  <c:v>7.8399999999999997E-2</c:v>
                </c:pt>
                <c:pt idx="1">
                  <c:v>9.6799999999999997E-2</c:v>
                </c:pt>
                <c:pt idx="2">
                  <c:v>6.2399999999999997E-2</c:v>
                </c:pt>
                <c:pt idx="3">
                  <c:v>6.3700000000000007E-2</c:v>
                </c:pt>
                <c:pt idx="4">
                  <c:v>0.1094</c:v>
                </c:pt>
              </c:numCache>
            </c:numRef>
          </c:val>
          <c:extLst>
            <c:ext xmlns:c16="http://schemas.microsoft.com/office/drawing/2014/chart" uri="{C3380CC4-5D6E-409C-BE32-E72D297353CC}">
              <c16:uniqueId val="{00000008-7B6E-480D-8FB1-34BC4481A4E1}"/>
            </c:ext>
          </c:extLst>
        </c:ser>
        <c:ser>
          <c:idx val="3"/>
          <c:order val="3"/>
          <c:tx>
            <c:strRef>
              <c:f>Sheet1!$A$5</c:f>
              <c:strCache>
                <c:ptCount val="1"/>
                <c:pt idx="0">
                  <c:v>冷链</c:v>
                </c:pt>
              </c:strCache>
            </c:strRef>
          </c:tx>
          <c:spPr>
            <a:solidFill>
              <a:schemeClr val="accent3">
                <a:tint val="90000"/>
              </a:schemeClr>
            </a:solidFill>
            <a:ln>
              <a:noFill/>
            </a:ln>
            <a:effectLst/>
          </c:spPr>
          <c:dLbls>
            <c:dLbl>
              <c:idx val="0"/>
              <c:layout>
                <c:manualLayout>
                  <c:x val="3.641577060931899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B6E-480D-8FB1-34BC4481A4E1}"/>
                </c:ext>
              </c:extLst>
            </c:dLbl>
            <c:dLbl>
              <c:idx val="4"/>
              <c:layout>
                <c:manualLayout>
                  <c:x val="-2.9587813620071853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7B6E-480D-8FB1-34BC4481A4E1}"/>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Sheet1!$B$5:$F$5</c:f>
              <c:numCache>
                <c:formatCode>0.0%</c:formatCode>
                <c:ptCount val="5"/>
                <c:pt idx="0">
                  <c:v>0.16969999999999999</c:v>
                </c:pt>
                <c:pt idx="1">
                  <c:v>5.8200000000000002E-2</c:v>
                </c:pt>
                <c:pt idx="2">
                  <c:v>0.18720000000000001</c:v>
                </c:pt>
                <c:pt idx="3">
                  <c:v>0.1857</c:v>
                </c:pt>
                <c:pt idx="4">
                  <c:v>7.4499999999999997E-2</c:v>
                </c:pt>
              </c:numCache>
            </c:numRef>
          </c:val>
          <c:extLst>
            <c:ext xmlns:c16="http://schemas.microsoft.com/office/drawing/2014/chart" uri="{C3380CC4-5D6E-409C-BE32-E72D297353CC}">
              <c16:uniqueId val="{0000000B-7B6E-480D-8FB1-34BC4481A4E1}"/>
            </c:ext>
          </c:extLst>
        </c:ser>
        <c:ser>
          <c:idx val="4"/>
          <c:order val="4"/>
          <c:tx>
            <c:strRef>
              <c:f>Sheet1!$A$6</c:f>
              <c:strCache>
                <c:ptCount val="1"/>
                <c:pt idx="0">
                  <c:v>市政环卫</c:v>
                </c:pt>
              </c:strCache>
            </c:strRef>
          </c:tx>
          <c:spPr>
            <a:solidFill>
              <a:schemeClr val="accent3">
                <a:tint val="70000"/>
              </a:schemeClr>
            </a:solidFill>
            <a:ln>
              <a:noFill/>
            </a:ln>
            <a:effectLst/>
          </c:spPr>
          <c:dLbls>
            <c:dLbl>
              <c:idx val="0"/>
              <c:layout>
                <c:manualLayout>
                  <c:x val="3.8691756272401436E-2"/>
                  <c:y val="-1.2935035758548312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7B6E-480D-8FB1-34BC4481A4E1}"/>
                </c:ext>
              </c:extLst>
            </c:dLbl>
            <c:dLbl>
              <c:idx val="4"/>
              <c:layout>
                <c:manualLayout>
                  <c:x val="-2.7311827956989249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7B6E-480D-8FB1-34BC4481A4E1}"/>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Sheet1!$B$6:$F$6</c:f>
              <c:numCache>
                <c:formatCode>0.0%</c:formatCode>
                <c:ptCount val="5"/>
                <c:pt idx="0">
                  <c:v>3.9899999999999998E-2</c:v>
                </c:pt>
                <c:pt idx="1">
                  <c:v>2.3599999999999999E-2</c:v>
                </c:pt>
                <c:pt idx="2">
                  <c:v>3.32E-2</c:v>
                </c:pt>
                <c:pt idx="3">
                  <c:v>1.0699999999999999E-2</c:v>
                </c:pt>
                <c:pt idx="4">
                  <c:v>2.76E-2</c:v>
                </c:pt>
              </c:numCache>
            </c:numRef>
          </c:val>
          <c:extLst>
            <c:ext xmlns:c16="http://schemas.microsoft.com/office/drawing/2014/chart" uri="{C3380CC4-5D6E-409C-BE32-E72D297353CC}">
              <c16:uniqueId val="{0000000E-7B6E-480D-8FB1-34BC4481A4E1}"/>
            </c:ext>
          </c:extLst>
        </c:ser>
        <c:ser>
          <c:idx val="5"/>
          <c:order val="5"/>
          <c:tx>
            <c:strRef>
              <c:f>Sheet1!$A$7</c:f>
              <c:strCache>
                <c:ptCount val="1"/>
                <c:pt idx="0">
                  <c:v>其他</c:v>
                </c:pt>
              </c:strCache>
            </c:strRef>
          </c:tx>
          <c:spPr>
            <a:solidFill>
              <a:schemeClr val="accent3">
                <a:tint val="50000"/>
              </a:schemeClr>
            </a:solidFill>
            <a:ln>
              <a:noFill/>
            </a:ln>
            <a:effectLst/>
          </c:spPr>
          <c:dLbls>
            <c:dLbl>
              <c:idx val="0"/>
              <c:delete val="1"/>
              <c:extLst>
                <c:ext xmlns:c15="http://schemas.microsoft.com/office/drawing/2012/chart" uri="{CE6537A1-D6FC-4f65-9D91-7224C49458BB}"/>
                <c:ext xmlns:c16="http://schemas.microsoft.com/office/drawing/2014/chart" uri="{C3380CC4-5D6E-409C-BE32-E72D297353CC}">
                  <c16:uniqueId val="{0000000F-7B6E-480D-8FB1-34BC4481A4E1}"/>
                </c:ext>
              </c:extLst>
            </c:dLbl>
            <c:dLbl>
              <c:idx val="1"/>
              <c:delete val="1"/>
              <c:extLst>
                <c:ext xmlns:c15="http://schemas.microsoft.com/office/drawing/2012/chart" uri="{CE6537A1-D6FC-4f65-9D91-7224C49458BB}"/>
                <c:ext xmlns:c16="http://schemas.microsoft.com/office/drawing/2014/chart" uri="{C3380CC4-5D6E-409C-BE32-E72D297353CC}">
                  <c16:uniqueId val="{00000010-7B6E-480D-8FB1-34BC4481A4E1}"/>
                </c:ext>
              </c:extLst>
            </c:dLbl>
            <c:dLbl>
              <c:idx val="2"/>
              <c:delete val="1"/>
              <c:extLst>
                <c:ext xmlns:c15="http://schemas.microsoft.com/office/drawing/2012/chart" uri="{CE6537A1-D6FC-4f65-9D91-7224C49458BB}"/>
                <c:ext xmlns:c16="http://schemas.microsoft.com/office/drawing/2014/chart" uri="{C3380CC4-5D6E-409C-BE32-E72D297353CC}">
                  <c16:uniqueId val="{00000011-7B6E-480D-8FB1-34BC4481A4E1}"/>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2021</c:v>
                </c:pt>
                <c:pt idx="1">
                  <c:v>2022</c:v>
                </c:pt>
                <c:pt idx="2">
                  <c:v>2023</c:v>
                </c:pt>
                <c:pt idx="3">
                  <c:v>2024</c:v>
                </c:pt>
                <c:pt idx="4">
                  <c:v>2025.1-4</c:v>
                </c:pt>
              </c:strCache>
            </c:strRef>
          </c:cat>
          <c:val>
            <c:numRef>
              <c:f>Sheet1!$B$7:$F$7</c:f>
              <c:numCache>
                <c:formatCode>0.0%</c:formatCode>
                <c:ptCount val="5"/>
                <c:pt idx="0">
                  <c:v>6.6300000000000026E-2</c:v>
                </c:pt>
                <c:pt idx="1">
                  <c:v>6.8000000000000282E-3</c:v>
                </c:pt>
                <c:pt idx="2">
                  <c:v>1.4900000000000024E-2</c:v>
                </c:pt>
                <c:pt idx="3">
                  <c:v>1.7100000000000004E-2</c:v>
                </c:pt>
                <c:pt idx="4">
                  <c:v>2.52E-2</c:v>
                </c:pt>
              </c:numCache>
            </c:numRef>
          </c:val>
          <c:extLst>
            <c:ext xmlns:c16="http://schemas.microsoft.com/office/drawing/2014/chart" uri="{C3380CC4-5D6E-409C-BE32-E72D297353CC}">
              <c16:uniqueId val="{00000012-7B6E-480D-8FB1-34BC4481A4E1}"/>
            </c:ext>
          </c:extLst>
        </c:ser>
        <c:dLbls>
          <c:showLegendKey val="0"/>
          <c:showVal val="0"/>
          <c:showCatName val="0"/>
          <c:showSerName val="0"/>
          <c:showPercent val="0"/>
          <c:showBubbleSize val="0"/>
        </c:dLbls>
        <c:axId val="396302399"/>
        <c:axId val="396295199"/>
      </c:areaChart>
      <c:catAx>
        <c:axId val="396302399"/>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295199"/>
        <c:crosses val="autoZero"/>
        <c:auto val="1"/>
        <c:lblAlgn val="ctr"/>
        <c:lblOffset val="100"/>
        <c:noMultiLvlLbl val="0"/>
      </c:catAx>
      <c:valAx>
        <c:axId val="396295199"/>
        <c:scaling>
          <c:orientation val="minMax"/>
          <c:min val="0.30000000000000004"/>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96302399"/>
        <c:crosses val="autoZero"/>
        <c:crossBetween val="midCat"/>
      </c:valAx>
      <c:spPr>
        <a:noFill/>
        <a:ln>
          <a:noFill/>
        </a:ln>
        <a:effectLst/>
      </c:spPr>
    </c:plotArea>
    <c:legend>
      <c:legendPos val="r"/>
      <c:layout>
        <c:manualLayout>
          <c:xMode val="edge"/>
          <c:yMode val="edge"/>
          <c:x val="0.84964623655913973"/>
          <c:y val="4.3972444444444467E-2"/>
          <c:w val="0.13669784946236557"/>
          <c:h val="0.86972155555555564"/>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withinLinear" id="16">
  <a:schemeClr val="accent3"/>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6">
  <a:schemeClr val="accent3"/>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 id="16">
  <a:schemeClr val="accent3"/>
</cs:colorStyle>
</file>

<file path=ppt/charts/colors7.xml><?xml version="1.0" encoding="utf-8"?>
<cs:colorStyle xmlns:cs="http://schemas.microsoft.com/office/drawing/2012/chartStyle" xmlns:a="http://schemas.openxmlformats.org/drawingml/2006/main" meth="withinLinear" id="16">
  <a:schemeClr val="accent3"/>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4EE41A-F6C4-4186-8E9F-F6D480D5857C}" type="datetimeFigureOut">
              <a:rPr lang="zh-CN" altLang="en-US" smtClean="0"/>
              <a:t>2025/6/12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C3B363-EB9E-4506-B2AE-E86CD4A2F37E}" type="slidenum">
              <a:rPr lang="zh-CN" altLang="en-US" smtClean="0"/>
              <a:t>‹#›</a:t>
            </a:fld>
            <a:endParaRPr lang="zh-CN" altLang="en-US"/>
          </a:p>
        </p:txBody>
      </p:sp>
    </p:spTree>
    <p:extLst>
      <p:ext uri="{BB962C8B-B14F-4D97-AF65-F5344CB8AC3E}">
        <p14:creationId xmlns:p14="http://schemas.microsoft.com/office/powerpoint/2010/main" val="3948542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0EA2F-72AD-2DFA-BED1-2CE441FFB64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F72F4B7-9D85-CB83-8DF6-8E0365B2823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8D28BB4-5708-FED7-F764-12B4CD3E94F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endParaRPr lang="zh-CN" altLang="en-US" dirty="0"/>
          </a:p>
        </p:txBody>
      </p:sp>
      <p:sp>
        <p:nvSpPr>
          <p:cNvPr id="4" name="灯片编号占位符 3">
            <a:extLst>
              <a:ext uri="{FF2B5EF4-FFF2-40B4-BE49-F238E27FC236}">
                <a16:creationId xmlns:a16="http://schemas.microsoft.com/office/drawing/2014/main" id="{7F149171-6236-0EDC-9B97-B1D747A1708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C3B363-EB9E-4506-B2AE-E86CD4A2F37E}"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067572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66282-38D7-AFF3-F151-20528C31688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8AEB9A7-D66B-1B42-415C-F33A3AFE862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A859117-4B36-EFDD-A0F6-3251997377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endParaRPr lang="zh-CN" altLang="en-US" dirty="0"/>
          </a:p>
        </p:txBody>
      </p:sp>
      <p:sp>
        <p:nvSpPr>
          <p:cNvPr id="4" name="灯片编号占位符 3">
            <a:extLst>
              <a:ext uri="{FF2B5EF4-FFF2-40B4-BE49-F238E27FC236}">
                <a16:creationId xmlns:a16="http://schemas.microsoft.com/office/drawing/2014/main" id="{0B082D48-BAB5-975E-0A8F-838B35159C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C3B363-EB9E-4506-B2AE-E86CD4A2F37E}"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94466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B0BE3-77E8-4941-852D-F5D00985657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9895247-1D8E-355A-5BE5-216FF2B447A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EE889C8-8F0D-1C4D-3A2D-28910019B9B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endParaRPr lang="zh-CN" altLang="en-US" dirty="0"/>
          </a:p>
        </p:txBody>
      </p:sp>
      <p:sp>
        <p:nvSpPr>
          <p:cNvPr id="4" name="灯片编号占位符 3">
            <a:extLst>
              <a:ext uri="{FF2B5EF4-FFF2-40B4-BE49-F238E27FC236}">
                <a16:creationId xmlns:a16="http://schemas.microsoft.com/office/drawing/2014/main" id="{2FED76EA-391C-C5BC-878C-A8166E75FE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C3B363-EB9E-4506-B2AE-E86CD4A2F37E}"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43705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2B0E0-9AFD-F84F-C423-989C28CB511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2AB734E-1301-D544-8801-AFA3E784003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4111CC0-559D-7B43-558F-5E776FC890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endParaRPr lang="zh-CN" altLang="en-US" dirty="0"/>
          </a:p>
        </p:txBody>
      </p:sp>
      <p:sp>
        <p:nvSpPr>
          <p:cNvPr id="4" name="灯片编号占位符 3">
            <a:extLst>
              <a:ext uri="{FF2B5EF4-FFF2-40B4-BE49-F238E27FC236}">
                <a16:creationId xmlns:a16="http://schemas.microsoft.com/office/drawing/2014/main" id="{EAEC64EA-8B7D-8E2C-39DC-6E467E7E81A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C3B363-EB9E-4506-B2AE-E86CD4A2F37E}"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904242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A6375-E1F3-9A1F-C954-240968E4FB1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E11909A-96F9-36EC-1E1E-20810B31D77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CF9D457-BD6C-B5F3-BEBB-8A043A613D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endParaRPr lang="zh-CN" altLang="en-US" dirty="0"/>
          </a:p>
        </p:txBody>
      </p:sp>
      <p:sp>
        <p:nvSpPr>
          <p:cNvPr id="4" name="灯片编号占位符 3">
            <a:extLst>
              <a:ext uri="{FF2B5EF4-FFF2-40B4-BE49-F238E27FC236}">
                <a16:creationId xmlns:a16="http://schemas.microsoft.com/office/drawing/2014/main" id="{89565A46-4F72-861D-D6CE-4124608982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C3B363-EB9E-4506-B2AE-E86CD4A2F37E}"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031634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92065-E74E-AC22-78B3-54B115BB4CC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32EF197-6042-CBF0-8FAB-491DC55B8D0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F17E15D-FD8D-11A9-1C59-8BA02ACE31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endParaRPr lang="zh-CN" altLang="en-US" dirty="0"/>
          </a:p>
        </p:txBody>
      </p:sp>
      <p:sp>
        <p:nvSpPr>
          <p:cNvPr id="4" name="灯片编号占位符 3">
            <a:extLst>
              <a:ext uri="{FF2B5EF4-FFF2-40B4-BE49-F238E27FC236}">
                <a16:creationId xmlns:a16="http://schemas.microsoft.com/office/drawing/2014/main" id="{C7164C2D-3482-D9C2-24FE-F28728668D8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C3B363-EB9E-4506-B2AE-E86CD4A2F37E}"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838664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5A6C9-EF12-049A-C51A-6965F640D41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35BCC2E-E2C0-F72C-ADCE-17508A4A983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5B208AE-CFA6-E485-E2EF-9B314BC7C93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3908968-07A1-9212-BC42-E6C8A6FE93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C3B363-EB9E-4506-B2AE-E86CD4A2F37E}"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380316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2632745-58A1-4D55-9422-6F11033914AB}" type="slidenum">
              <a:rPr lang="zh-CN" altLang="en-US" smtClean="0"/>
              <a:t>16</a:t>
            </a:fld>
            <a:endParaRPr lang="zh-CN" altLang="en-US"/>
          </a:p>
        </p:txBody>
      </p:sp>
    </p:spTree>
    <p:extLst>
      <p:ext uri="{BB962C8B-B14F-4D97-AF65-F5344CB8AC3E}">
        <p14:creationId xmlns:p14="http://schemas.microsoft.com/office/powerpoint/2010/main" val="10403575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Master" Target="../slideMasters/slideMaster2.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1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Master" Target="../slideMasters/slideMaster3.xml"/><Relationship Id="rId5" Type="http://schemas.openxmlformats.org/officeDocument/2006/relationships/image" Target="../media/image19.png"/><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35F7C3F-F5E0-FC6E-725B-5E4FBE1B7E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8" name="矩形 7">
            <a:extLst>
              <a:ext uri="{FF2B5EF4-FFF2-40B4-BE49-F238E27FC236}">
                <a16:creationId xmlns:a16="http://schemas.microsoft.com/office/drawing/2014/main" id="{814D09F6-3119-5A86-DC32-E2281B25A3C7}"/>
              </a:ext>
            </a:extLst>
          </p:cNvPr>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 name="文本框 8">
            <a:extLst>
              <a:ext uri="{FF2B5EF4-FFF2-40B4-BE49-F238E27FC236}">
                <a16:creationId xmlns:a16="http://schemas.microsoft.com/office/drawing/2014/main" id="{4014D472-BB86-CA10-79D4-AD427D6AB6F9}"/>
              </a:ext>
            </a:extLst>
          </p:cNvPr>
          <p:cNvSpPr txBox="1"/>
          <p:nvPr userDrawn="1"/>
        </p:nvSpPr>
        <p:spPr>
          <a:xfrm>
            <a:off x="455796" y="997094"/>
            <a:ext cx="9272090" cy="3621119"/>
          </a:xfrm>
          <a:prstGeom prst="rect">
            <a:avLst/>
          </a:prstGeom>
          <a:noFill/>
        </p:spPr>
        <p:txBody>
          <a:bodyPr wrap="none" rtlCol="0">
            <a:spAutoFit/>
          </a:bodyPr>
          <a:lstStyle/>
          <a:p>
            <a:r>
              <a:rPr lang="en-US" altLang="zh-CN" sz="22931"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KERUI</a:t>
            </a:r>
          </a:p>
        </p:txBody>
      </p:sp>
      <p:pic>
        <p:nvPicPr>
          <p:cNvPr id="10" name="图片 9">
            <a:extLst>
              <a:ext uri="{FF2B5EF4-FFF2-40B4-BE49-F238E27FC236}">
                <a16:creationId xmlns:a16="http://schemas.microsoft.com/office/drawing/2014/main" id="{5681757C-0CF4-90BD-CDE4-715E20D6A1E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00213" y="481907"/>
            <a:ext cx="1327802" cy="515187"/>
          </a:xfrm>
          <a:prstGeom prst="rect">
            <a:avLst/>
          </a:prstGeom>
        </p:spPr>
      </p:pic>
      <p:sp>
        <p:nvSpPr>
          <p:cNvPr id="11" name="文本框 10">
            <a:extLst>
              <a:ext uri="{FF2B5EF4-FFF2-40B4-BE49-F238E27FC236}">
                <a16:creationId xmlns:a16="http://schemas.microsoft.com/office/drawing/2014/main" id="{385FFFA8-F271-C9F8-7667-3A3479740466}"/>
              </a:ext>
            </a:extLst>
          </p:cNvPr>
          <p:cNvSpPr txBox="1"/>
          <p:nvPr userDrawn="1"/>
        </p:nvSpPr>
        <p:spPr>
          <a:xfrm>
            <a:off x="1672306" y="4598886"/>
            <a:ext cx="3617657" cy="543675"/>
          </a:xfrm>
          <a:prstGeom prst="rect">
            <a:avLst/>
          </a:prstGeom>
          <a:noFill/>
        </p:spPr>
        <p:txBody>
          <a:bodyPr wrap="none" rtlCol="0">
            <a:spAutoFit/>
          </a:bodyPr>
          <a:lstStyle/>
          <a:p>
            <a:r>
              <a:rPr lang="en-US" altLang="zh-CN"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2" name="图片 11">
            <a:extLst>
              <a:ext uri="{FF2B5EF4-FFF2-40B4-BE49-F238E27FC236}">
                <a16:creationId xmlns:a16="http://schemas.microsoft.com/office/drawing/2014/main" id="{5B7BF213-0727-01F7-9FC2-52187F38E60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3" name="组合 12">
            <a:extLst>
              <a:ext uri="{FF2B5EF4-FFF2-40B4-BE49-F238E27FC236}">
                <a16:creationId xmlns:a16="http://schemas.microsoft.com/office/drawing/2014/main" id="{FD4026CC-ACFD-73BF-A370-562F29F9052E}"/>
              </a:ext>
            </a:extLst>
          </p:cNvPr>
          <p:cNvGrpSpPr/>
          <p:nvPr userDrawn="1"/>
        </p:nvGrpSpPr>
        <p:grpSpPr>
          <a:xfrm>
            <a:off x="1776788" y="5174530"/>
            <a:ext cx="2351490" cy="276999"/>
            <a:chOff x="9212487" y="6204930"/>
            <a:chExt cx="3527779" cy="415563"/>
          </a:xfrm>
        </p:grpSpPr>
        <p:pic>
          <p:nvPicPr>
            <p:cNvPr id="14" name="图片 13">
              <a:extLst>
                <a:ext uri="{FF2B5EF4-FFF2-40B4-BE49-F238E27FC236}">
                  <a16:creationId xmlns:a16="http://schemas.microsoft.com/office/drawing/2014/main" id="{A7ABBC10-F176-074C-497E-343E320538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5" name="文本框 14">
              <a:extLst>
                <a:ext uri="{FF2B5EF4-FFF2-40B4-BE49-F238E27FC236}">
                  <a16:creationId xmlns:a16="http://schemas.microsoft.com/office/drawing/2014/main" id="{A71D7E9B-2291-E95F-F71D-F8D319E1417E}"/>
                </a:ext>
              </a:extLst>
            </p:cNvPr>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sp>
        <p:nvSpPr>
          <p:cNvPr id="16" name="文本框 15">
            <a:extLst>
              <a:ext uri="{FF2B5EF4-FFF2-40B4-BE49-F238E27FC236}">
                <a16:creationId xmlns:a16="http://schemas.microsoft.com/office/drawing/2014/main" id="{FE2C4BDE-7CF4-FB3A-1DD7-475242B6F546}"/>
              </a:ext>
            </a:extLst>
          </p:cNvPr>
          <p:cNvSpPr txBox="1"/>
          <p:nvPr userDrawn="1"/>
        </p:nvSpPr>
        <p:spPr>
          <a:xfrm>
            <a:off x="585237" y="3402912"/>
            <a:ext cx="893706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5400" b="1" spc="-150" dirty="0">
                <a:latin typeface="微软雅黑" panose="020B0503020204020204" pitchFamily="34" charset="-122"/>
                <a:ea typeface="微软雅黑" panose="020B0503020204020204" pitchFamily="34" charset="-122"/>
              </a:rPr>
              <a:t>轻型商用车市场预测研究报告</a:t>
            </a:r>
          </a:p>
        </p:txBody>
      </p:sp>
      <p:sp>
        <p:nvSpPr>
          <p:cNvPr id="17" name="圆角矩形 3">
            <a:extLst>
              <a:ext uri="{FF2B5EF4-FFF2-40B4-BE49-F238E27FC236}">
                <a16:creationId xmlns:a16="http://schemas.microsoft.com/office/drawing/2014/main" id="{B1685C3F-7A32-5A11-7436-2A78B0032FF7}"/>
              </a:ext>
            </a:extLst>
          </p:cNvPr>
          <p:cNvSpPr/>
          <p:nvPr userDrawn="1"/>
        </p:nvSpPr>
        <p:spPr>
          <a:xfrm>
            <a:off x="5231777" y="4681029"/>
            <a:ext cx="2046847" cy="330400"/>
          </a:xfrm>
          <a:prstGeom prst="roundRect">
            <a:avLst>
              <a:gd name="adj" fmla="val 50000"/>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9" name="图片 18">
            <a:extLst>
              <a:ext uri="{FF2B5EF4-FFF2-40B4-BE49-F238E27FC236}">
                <a16:creationId xmlns:a16="http://schemas.microsoft.com/office/drawing/2014/main" id="{12642721-67CE-B85C-7E81-18999465439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pic>
        <p:nvPicPr>
          <p:cNvPr id="3" name="图片 2">
            <a:extLst>
              <a:ext uri="{FF2B5EF4-FFF2-40B4-BE49-F238E27FC236}">
                <a16:creationId xmlns:a16="http://schemas.microsoft.com/office/drawing/2014/main" id="{9A849AD1-5F67-E8E4-2FEC-885D5AAEA1C9}"/>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7224" y="481907"/>
            <a:ext cx="1545561" cy="515187"/>
          </a:xfrm>
          <a:prstGeom prst="rect">
            <a:avLst/>
          </a:prstGeom>
        </p:spPr>
      </p:pic>
      <p:cxnSp>
        <p:nvCxnSpPr>
          <p:cNvPr id="5" name="直接连接符 4">
            <a:extLst>
              <a:ext uri="{FF2B5EF4-FFF2-40B4-BE49-F238E27FC236}">
                <a16:creationId xmlns:a16="http://schemas.microsoft.com/office/drawing/2014/main" id="{BA216FF7-AFD8-8DD3-DC93-50EC2A110F1A}"/>
              </a:ext>
            </a:extLst>
          </p:cNvPr>
          <p:cNvCxnSpPr/>
          <p:nvPr userDrawn="1"/>
        </p:nvCxnSpPr>
        <p:spPr>
          <a:xfrm>
            <a:off x="1672306" y="481907"/>
            <a:ext cx="0" cy="473133"/>
          </a:xfrm>
          <a:prstGeom prst="line">
            <a:avLst/>
          </a:prstGeom>
          <a:ln>
            <a:solidFill>
              <a:schemeClr val="tx1"/>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7304203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023216E-E470-FE4D-51B1-CCAD17B0DB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1059"/>
            <a:ext cx="12190119" cy="6856941"/>
          </a:xfrm>
          <a:prstGeom prst="rect">
            <a:avLst/>
          </a:prstGeom>
        </p:spPr>
      </p:pic>
      <p:pic>
        <p:nvPicPr>
          <p:cNvPr id="8" name="图片 7">
            <a:extLst>
              <a:ext uri="{FF2B5EF4-FFF2-40B4-BE49-F238E27FC236}">
                <a16:creationId xmlns:a16="http://schemas.microsoft.com/office/drawing/2014/main" id="{B5E01661-3716-25A8-C138-D5C6336D8FC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pic>
        <p:nvPicPr>
          <p:cNvPr id="11" name="图片 10">
            <a:extLst>
              <a:ext uri="{FF2B5EF4-FFF2-40B4-BE49-F238E27FC236}">
                <a16:creationId xmlns:a16="http://schemas.microsoft.com/office/drawing/2014/main" id="{DBCD0D48-A3AB-0968-C8EF-F452CFF667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40757" y="3511483"/>
            <a:ext cx="1590495" cy="1699432"/>
          </a:xfrm>
          <a:prstGeom prst="rect">
            <a:avLst/>
          </a:prstGeom>
        </p:spPr>
      </p:pic>
      <p:cxnSp>
        <p:nvCxnSpPr>
          <p:cNvPr id="12" name="直接连接符 11">
            <a:extLst>
              <a:ext uri="{FF2B5EF4-FFF2-40B4-BE49-F238E27FC236}">
                <a16:creationId xmlns:a16="http://schemas.microsoft.com/office/drawing/2014/main" id="{0D6982E6-7829-D6B7-9873-E9492E7331BA}"/>
              </a:ext>
            </a:extLst>
          </p:cNvPr>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94216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B812BC6A-B171-FF8F-7270-5F2E429B37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0"/>
            <a:ext cx="12190119" cy="6856941"/>
          </a:xfrm>
          <a:prstGeom prst="rect">
            <a:avLst/>
          </a:prstGeom>
        </p:spPr>
      </p:pic>
      <p:pic>
        <p:nvPicPr>
          <p:cNvPr id="10" name="图片 9">
            <a:extLst>
              <a:ext uri="{FF2B5EF4-FFF2-40B4-BE49-F238E27FC236}">
                <a16:creationId xmlns:a16="http://schemas.microsoft.com/office/drawing/2014/main" id="{B8E866EF-A3E3-60E8-66C8-E3FB2EDF4CD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99190" y="4603135"/>
            <a:ext cx="2270918" cy="2129537"/>
          </a:xfrm>
          <a:prstGeom prst="rect">
            <a:avLst/>
          </a:prstGeom>
        </p:spPr>
      </p:pic>
      <p:pic>
        <p:nvPicPr>
          <p:cNvPr id="11" name="图片 10">
            <a:extLst>
              <a:ext uri="{FF2B5EF4-FFF2-40B4-BE49-F238E27FC236}">
                <a16:creationId xmlns:a16="http://schemas.microsoft.com/office/drawing/2014/main" id="{3C20B211-2FD0-BEAC-C03A-31519421F9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3153" y="167528"/>
            <a:ext cx="2036838" cy="228965"/>
          </a:xfrm>
          <a:prstGeom prst="rect">
            <a:avLst/>
          </a:prstGeom>
        </p:spPr>
      </p:pic>
      <p:cxnSp>
        <p:nvCxnSpPr>
          <p:cNvPr id="12" name="直接连接符 11">
            <a:extLst>
              <a:ext uri="{FF2B5EF4-FFF2-40B4-BE49-F238E27FC236}">
                <a16:creationId xmlns:a16="http://schemas.microsoft.com/office/drawing/2014/main" id="{D1329FA4-7DE6-7C58-6AED-F19D6A2E70D0}"/>
              </a:ext>
            </a:extLst>
          </p:cNvPr>
          <p:cNvCxnSpPr/>
          <p:nvPr userDrawn="1"/>
        </p:nvCxnSpPr>
        <p:spPr>
          <a:xfrm>
            <a:off x="941" y="509437"/>
            <a:ext cx="12190119" cy="0"/>
          </a:xfrm>
          <a:prstGeom prst="line">
            <a:avLst/>
          </a:prstGeom>
          <a:ln>
            <a:solidFill>
              <a:srgbClr val="8B1F1C"/>
            </a:solidFill>
          </a:ln>
        </p:spPr>
        <p:style>
          <a:lnRef idx="1">
            <a:schemeClr val="dk1"/>
          </a:lnRef>
          <a:fillRef idx="0">
            <a:schemeClr val="dk1"/>
          </a:fillRef>
          <a:effectRef idx="0">
            <a:schemeClr val="dk1"/>
          </a:effectRef>
          <a:fontRef idx="minor">
            <a:schemeClr val="tx1"/>
          </a:fontRef>
        </p:style>
      </p:cxnSp>
      <p:sp>
        <p:nvSpPr>
          <p:cNvPr id="13" name="流程图: 接点 12">
            <a:extLst>
              <a:ext uri="{FF2B5EF4-FFF2-40B4-BE49-F238E27FC236}">
                <a16:creationId xmlns:a16="http://schemas.microsoft.com/office/drawing/2014/main" id="{A6BD8B20-B9C8-D89F-FDD3-E50951562606}"/>
              </a:ext>
            </a:extLst>
          </p:cNvPr>
          <p:cNvSpPr/>
          <p:nvPr userDrawn="1"/>
        </p:nvSpPr>
        <p:spPr>
          <a:xfrm>
            <a:off x="300347" y="220993"/>
            <a:ext cx="111058" cy="111058"/>
          </a:xfrm>
          <a:prstGeom prst="flowChartConnector">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4" name="图片 13">
            <a:extLst>
              <a:ext uri="{FF2B5EF4-FFF2-40B4-BE49-F238E27FC236}">
                <a16:creationId xmlns:a16="http://schemas.microsoft.com/office/drawing/2014/main" id="{CF2816E0-FBCB-2570-38F4-EA65AF6F13B8}"/>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10829" r="27791" b="34787"/>
          <a:stretch/>
        </p:blipFill>
        <p:spPr>
          <a:xfrm>
            <a:off x="257204" y="1169544"/>
            <a:ext cx="11677591" cy="4947125"/>
          </a:xfrm>
          <a:prstGeom prst="rect">
            <a:avLst/>
          </a:prstGeom>
        </p:spPr>
      </p:pic>
      <p:sp>
        <p:nvSpPr>
          <p:cNvPr id="4" name="灯片编号占位符 3">
            <a:extLst>
              <a:ext uri="{FF2B5EF4-FFF2-40B4-BE49-F238E27FC236}">
                <a16:creationId xmlns:a16="http://schemas.microsoft.com/office/drawing/2014/main" id="{DC4C5D17-7786-7D16-42B2-E500086636A5}"/>
              </a:ext>
            </a:extLst>
          </p:cNvPr>
          <p:cNvSpPr>
            <a:spLocks noGrp="1"/>
          </p:cNvSpPr>
          <p:nvPr>
            <p:ph type="sldNum" sz="quarter" idx="12"/>
          </p:nvPr>
        </p:nvSpPr>
        <p:spPr>
          <a:xfrm>
            <a:off x="9448054" y="6490821"/>
            <a:ext cx="2743200" cy="365125"/>
          </a:xfrm>
        </p:spPr>
        <p:txBody>
          <a:bodyPr/>
          <a:lstStyle>
            <a:lvl1pPr>
              <a:defRPr sz="1000"/>
            </a:lvl1pPr>
          </a:lstStyle>
          <a:p>
            <a:fld id="{95646D7E-6051-4DE4-AF20-E4E91B587626}" type="slidenum">
              <a:rPr lang="zh-CN" altLang="en-US" smtClean="0"/>
              <a:pPr/>
              <a:t>‹#›</a:t>
            </a:fld>
            <a:endParaRPr lang="zh-CN" altLang="en-US"/>
          </a:p>
        </p:txBody>
      </p:sp>
      <p:sp>
        <p:nvSpPr>
          <p:cNvPr id="6" name="文本占位符 5">
            <a:extLst>
              <a:ext uri="{FF2B5EF4-FFF2-40B4-BE49-F238E27FC236}">
                <a16:creationId xmlns:a16="http://schemas.microsoft.com/office/drawing/2014/main" id="{55237F1C-0103-3051-FEE6-1AB69E3D8469}"/>
              </a:ext>
            </a:extLst>
          </p:cNvPr>
          <p:cNvSpPr>
            <a:spLocks noGrp="1"/>
          </p:cNvSpPr>
          <p:nvPr>
            <p:ph type="body" sz="quarter" idx="13" hasCustomPrompt="1"/>
          </p:nvPr>
        </p:nvSpPr>
        <p:spPr>
          <a:xfrm>
            <a:off x="466725" y="116534"/>
            <a:ext cx="4597400" cy="341313"/>
          </a:xfrm>
        </p:spPr>
        <p:txBody>
          <a:bodyPr>
            <a:noAutofit/>
          </a:bodyPr>
          <a:lstStyle>
            <a:lvl1pPr marL="0" indent="0">
              <a:buNone/>
              <a:defRPr sz="2000" b="1">
                <a:latin typeface="微软雅黑" panose="020B0503020204020204" pitchFamily="34" charset="-122"/>
                <a:ea typeface="微软雅黑" panose="020B0503020204020204" pitchFamily="34" charset="-122"/>
              </a:defRPr>
            </a:lvl1pPr>
          </a:lstStyle>
          <a:p>
            <a:pPr lvl="0"/>
            <a:r>
              <a:rPr lang="zh-CN" altLang="en-US" dirty="0"/>
              <a:t>标题</a:t>
            </a:r>
          </a:p>
        </p:txBody>
      </p:sp>
    </p:spTree>
    <p:extLst>
      <p:ext uri="{BB962C8B-B14F-4D97-AF65-F5344CB8AC3E}">
        <p14:creationId xmlns:p14="http://schemas.microsoft.com/office/powerpoint/2010/main" val="22603452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28AB4142-5CD9-632C-D0EF-D2A96503BD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11" name="矩形 10">
            <a:extLst>
              <a:ext uri="{FF2B5EF4-FFF2-40B4-BE49-F238E27FC236}">
                <a16:creationId xmlns:a16="http://schemas.microsoft.com/office/drawing/2014/main" id="{85E2A50E-AF3E-928B-B73B-226868DCC8DF}"/>
              </a:ext>
            </a:extLst>
          </p:cNvPr>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2" name="图片 11">
            <a:extLst>
              <a:ext uri="{FF2B5EF4-FFF2-40B4-BE49-F238E27FC236}">
                <a16:creationId xmlns:a16="http://schemas.microsoft.com/office/drawing/2014/main" id="{FB7F5256-4838-61C1-C349-2E9BFB14688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1237" y="472172"/>
            <a:ext cx="1327802" cy="515187"/>
          </a:xfrm>
          <a:prstGeom prst="rect">
            <a:avLst/>
          </a:prstGeom>
        </p:spPr>
      </p:pic>
      <p:sp>
        <p:nvSpPr>
          <p:cNvPr id="13" name="文本框 12">
            <a:extLst>
              <a:ext uri="{FF2B5EF4-FFF2-40B4-BE49-F238E27FC236}">
                <a16:creationId xmlns:a16="http://schemas.microsoft.com/office/drawing/2014/main" id="{A1914876-137F-6C04-3330-EF281FED5B49}"/>
              </a:ext>
            </a:extLst>
          </p:cNvPr>
          <p:cNvSpPr txBox="1"/>
          <p:nvPr userDrawn="1"/>
        </p:nvSpPr>
        <p:spPr>
          <a:xfrm>
            <a:off x="1672306" y="4598886"/>
            <a:ext cx="3617657" cy="543675"/>
          </a:xfrm>
          <a:prstGeom prst="rect">
            <a:avLst/>
          </a:prstGeom>
          <a:noFill/>
        </p:spPr>
        <p:txBody>
          <a:bodyPr wrap="none" rtlCol="0">
            <a:spAutoFit/>
          </a:bodyPr>
          <a:lstStyle/>
          <a:p>
            <a:r>
              <a:rPr lang="en-US" altLang="zh-CN"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4" name="图片 13">
            <a:extLst>
              <a:ext uri="{FF2B5EF4-FFF2-40B4-BE49-F238E27FC236}">
                <a16:creationId xmlns:a16="http://schemas.microsoft.com/office/drawing/2014/main" id="{A32DB8CE-159B-8A97-CBC9-76A77703770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5" name="组合 14">
            <a:extLst>
              <a:ext uri="{FF2B5EF4-FFF2-40B4-BE49-F238E27FC236}">
                <a16:creationId xmlns:a16="http://schemas.microsoft.com/office/drawing/2014/main" id="{19E912FF-1EDF-6B34-DD26-55D9C433422F}"/>
              </a:ext>
            </a:extLst>
          </p:cNvPr>
          <p:cNvGrpSpPr/>
          <p:nvPr userDrawn="1"/>
        </p:nvGrpSpPr>
        <p:grpSpPr>
          <a:xfrm>
            <a:off x="1776788" y="5174530"/>
            <a:ext cx="2351490" cy="276999"/>
            <a:chOff x="9212487" y="6204930"/>
            <a:chExt cx="3527779" cy="415563"/>
          </a:xfrm>
        </p:grpSpPr>
        <p:pic>
          <p:nvPicPr>
            <p:cNvPr id="16" name="图片 15">
              <a:extLst>
                <a:ext uri="{FF2B5EF4-FFF2-40B4-BE49-F238E27FC236}">
                  <a16:creationId xmlns:a16="http://schemas.microsoft.com/office/drawing/2014/main" id="{D5FB3587-A90C-CAD8-E42E-0CF3718776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7" name="文本框 16">
              <a:extLst>
                <a:ext uri="{FF2B5EF4-FFF2-40B4-BE49-F238E27FC236}">
                  <a16:creationId xmlns:a16="http://schemas.microsoft.com/office/drawing/2014/main" id="{01125C8E-5C6A-E279-FED0-C1BE06D91D6F}"/>
                </a:ext>
              </a:extLst>
            </p:cNvPr>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sp>
        <p:nvSpPr>
          <p:cNvPr id="18" name="圆角矩形 3">
            <a:extLst>
              <a:ext uri="{FF2B5EF4-FFF2-40B4-BE49-F238E27FC236}">
                <a16:creationId xmlns:a16="http://schemas.microsoft.com/office/drawing/2014/main" id="{26B61CE5-1392-85EB-23E8-57069CFF21F9}"/>
              </a:ext>
            </a:extLst>
          </p:cNvPr>
          <p:cNvSpPr/>
          <p:nvPr userDrawn="1"/>
        </p:nvSpPr>
        <p:spPr>
          <a:xfrm>
            <a:off x="5231777" y="4681029"/>
            <a:ext cx="2046847" cy="330400"/>
          </a:xfrm>
          <a:prstGeom prst="roundRect">
            <a:avLst>
              <a:gd name="adj" fmla="val 50000"/>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20" name="图片 19">
            <a:extLst>
              <a:ext uri="{FF2B5EF4-FFF2-40B4-BE49-F238E27FC236}">
                <a16:creationId xmlns:a16="http://schemas.microsoft.com/office/drawing/2014/main" id="{0C5A7D7B-6E9B-E69F-506E-FB64FAD077E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sp>
        <p:nvSpPr>
          <p:cNvPr id="21" name="文本框 20">
            <a:extLst>
              <a:ext uri="{FF2B5EF4-FFF2-40B4-BE49-F238E27FC236}">
                <a16:creationId xmlns:a16="http://schemas.microsoft.com/office/drawing/2014/main" id="{80126C23-E78B-5C5D-261A-D56638346B28}"/>
              </a:ext>
            </a:extLst>
          </p:cNvPr>
          <p:cNvSpPr txBox="1"/>
          <p:nvPr userDrawn="1"/>
        </p:nvSpPr>
        <p:spPr>
          <a:xfrm>
            <a:off x="568991" y="1312641"/>
            <a:ext cx="10248406" cy="3169778"/>
          </a:xfrm>
          <a:prstGeom prst="rect">
            <a:avLst/>
          </a:prstGeom>
          <a:noFill/>
        </p:spPr>
        <p:txBody>
          <a:bodyPr wrap="square" rtlCol="0">
            <a:spAutoFit/>
          </a:bodyPr>
          <a:lstStyle/>
          <a:p>
            <a:r>
              <a:rPr lang="en-US" altLang="zh-CN" sz="19998"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Thanks</a:t>
            </a:r>
          </a:p>
        </p:txBody>
      </p:sp>
      <p:sp>
        <p:nvSpPr>
          <p:cNvPr id="22" name="文本框 21">
            <a:extLst>
              <a:ext uri="{FF2B5EF4-FFF2-40B4-BE49-F238E27FC236}">
                <a16:creationId xmlns:a16="http://schemas.microsoft.com/office/drawing/2014/main" id="{1DBDCBBF-3247-0A7E-6B79-5D36B8CEB6BC}"/>
              </a:ext>
            </a:extLst>
          </p:cNvPr>
          <p:cNvSpPr txBox="1"/>
          <p:nvPr userDrawn="1"/>
        </p:nvSpPr>
        <p:spPr>
          <a:xfrm>
            <a:off x="638743" y="3432633"/>
            <a:ext cx="3397084" cy="995016"/>
          </a:xfrm>
          <a:prstGeom prst="rect">
            <a:avLst/>
          </a:prstGeom>
          <a:noFill/>
        </p:spPr>
        <p:txBody>
          <a:bodyPr wrap="none" rtlCol="0">
            <a:spAutoFit/>
          </a:bodyPr>
          <a:lstStyle/>
          <a:p>
            <a:r>
              <a:rPr lang="zh-CN" altLang="en-US" sz="5866" b="1" spc="400" dirty="0">
                <a:latin typeface="微软雅黑" panose="020B0503020204020204" pitchFamily="34" charset="-122"/>
                <a:ea typeface="微软雅黑" panose="020B0503020204020204" pitchFamily="34" charset="-122"/>
              </a:rPr>
              <a:t>谢谢观看</a:t>
            </a:r>
          </a:p>
        </p:txBody>
      </p:sp>
    </p:spTree>
    <p:extLst>
      <p:ext uri="{BB962C8B-B14F-4D97-AF65-F5344CB8AC3E}">
        <p14:creationId xmlns:p14="http://schemas.microsoft.com/office/powerpoint/2010/main" val="13817495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0A171B-4CE2-79A1-073E-3DBB58042E8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4B4FC48-DF92-0238-60C8-C103C9497702}"/>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C8A098B0-A239-2315-EE58-4B71E812A46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236BDE1-679B-FB91-B9D8-CC6E940EA457}"/>
              </a:ext>
            </a:extLst>
          </p:cNvPr>
          <p:cNvSpPr>
            <a:spLocks noGrp="1"/>
          </p:cNvSpPr>
          <p:nvPr>
            <p:ph type="sldNum" sz="quarter" idx="12"/>
          </p:nvPr>
        </p:nvSpPr>
        <p:spPr/>
        <p:txBody>
          <a:body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2649057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14" name="文本框 13"/>
          <p:cNvSpPr txBox="1"/>
          <p:nvPr userDrawn="1"/>
        </p:nvSpPr>
        <p:spPr>
          <a:xfrm>
            <a:off x="10918634" y="282853"/>
            <a:ext cx="928459" cy="338554"/>
          </a:xfrm>
          <a:prstGeom prst="rect">
            <a:avLst/>
          </a:prstGeom>
          <a:noFill/>
        </p:spPr>
        <p:txBody>
          <a:bodyPr wrap="none" rtlCol="0">
            <a:spAutoFit/>
          </a:bodyPr>
          <a:lstStyle/>
          <a:p>
            <a:r>
              <a:rPr lang="zh-CN" altLang="en-US" sz="1600" spc="-150" dirty="0">
                <a:solidFill>
                  <a:schemeClr val="bg1">
                    <a:lumMod val="95000"/>
                  </a:schemeClr>
                </a:solidFill>
                <a:latin typeface="微软雅黑 Heavy" panose="020B0A02040204020203" pitchFamily="34" charset="-122"/>
                <a:ea typeface="微软雅黑 Heavy" panose="020B0A02040204020203" pitchFamily="34" charset="-122"/>
              </a:rPr>
              <a:t>版权声明</a:t>
            </a:r>
          </a:p>
        </p:txBody>
      </p:sp>
      <p:sp>
        <p:nvSpPr>
          <p:cNvPr id="15" name="文本框 14"/>
          <p:cNvSpPr txBox="1"/>
          <p:nvPr userDrawn="1"/>
        </p:nvSpPr>
        <p:spPr>
          <a:xfrm>
            <a:off x="9130906" y="282853"/>
            <a:ext cx="1866537" cy="338554"/>
          </a:xfrm>
          <a:prstGeom prst="rect">
            <a:avLst/>
          </a:prstGeom>
          <a:noFill/>
        </p:spPr>
        <p:txBody>
          <a:bodyPr wrap="none" rtlCol="0">
            <a:spAutoFit/>
          </a:bodyPr>
          <a:lstStyle/>
          <a:p>
            <a:r>
              <a:rPr lang="en-US" altLang="zh-CN" sz="1600" dirty="0">
                <a:solidFill>
                  <a:schemeClr val="bg1">
                    <a:lumMod val="95000"/>
                  </a:schemeClr>
                </a:solidFill>
                <a:latin typeface="Arial Narrow" panose="020B0606020202030204" pitchFamily="34" charset="0"/>
              </a:rPr>
              <a:t>COPYRIGHT NOTICE</a:t>
            </a:r>
            <a:endParaRPr lang="zh-CN" altLang="en-US" sz="1200" dirty="0">
              <a:solidFill>
                <a:schemeClr val="bg1">
                  <a:lumMod val="95000"/>
                </a:schemeClr>
              </a:solidFill>
              <a:latin typeface="Arial Narrow" panose="020B0606020202030204" pitchFamily="34" charset="0"/>
            </a:endParaRPr>
          </a:p>
        </p:txBody>
      </p:sp>
      <p:sp>
        <p:nvSpPr>
          <p:cNvPr id="19" name="矩形 18"/>
          <p:cNvSpPr/>
          <p:nvPr userDrawn="1"/>
        </p:nvSpPr>
        <p:spPr>
          <a:xfrm>
            <a:off x="852805" y="1523668"/>
            <a:ext cx="5121275" cy="2197525"/>
          </a:xfrm>
          <a:prstGeom prst="rect">
            <a:avLst/>
          </a:prstGeom>
        </p:spPr>
        <p:txBody>
          <a:bodyPr wrap="square">
            <a:spAutoFit/>
          </a:bodyPr>
          <a:lstStyle/>
          <a:p>
            <a:pPr indent="358775" algn="l">
              <a:lnSpc>
                <a:spcPct val="190000"/>
              </a:lnSpc>
            </a:pPr>
            <a:r>
              <a:rPr lang="zh-CN" altLang="en-US" sz="1200" dirty="0">
                <a:solidFill>
                  <a:prstClr val="black"/>
                </a:solidFill>
                <a:latin typeface="微软雅黑 Semibold" panose="020B0702040204020203" charset="-122"/>
                <a:ea typeface="微软雅黑 Semibold" panose="020B0702040204020203" charset="-122"/>
              </a:rPr>
              <a:t>本报告采用公开、合法的信息，由科瑞卓信（北京）咨询有限公司（简称科瑞咨询）的研究人员运用相应的研究方法，对所研究的对象做出相应的评判，仅供用户参考，并不构成任何投资建议。</a:t>
            </a:r>
          </a:p>
          <a:p>
            <a:pPr indent="358775" algn="l">
              <a:lnSpc>
                <a:spcPct val="190000"/>
              </a:lnSpc>
            </a:pPr>
            <a:r>
              <a:rPr lang="zh-CN" altLang="en-US" sz="1200" dirty="0">
                <a:solidFill>
                  <a:prstClr val="black"/>
                </a:solidFill>
                <a:latin typeface="微软雅黑 Semibold" panose="020B0702040204020203" charset="-122"/>
                <a:ea typeface="微软雅黑 Semibold" panose="020B0702040204020203" charset="-122"/>
              </a:rPr>
              <a:t>科瑞咨询力求信息的完整和准确，报告中提供的数据、观点、文字等信息不构成任何法律依据。未获得科瑞咨询的书面授权，任何人不得对本报告进行任何形式的发布、复制。</a:t>
            </a:r>
          </a:p>
        </p:txBody>
      </p:sp>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22199" y="1931581"/>
            <a:ext cx="5359431" cy="3579223"/>
          </a:xfrm>
          <a:prstGeom prst="rect">
            <a:avLst/>
          </a:prstGeom>
        </p:spPr>
      </p:pic>
      <p:pic>
        <p:nvPicPr>
          <p:cNvPr id="26" name="图片 25" descr="千图网_翻新作品_圆形联系方式图标矢量素材图片_图片编号19655823_03"/>
          <p:cNvPicPr>
            <a:picLocks noChangeAspect="1"/>
          </p:cNvPicPr>
          <p:nvPr userDrawn="1"/>
        </p:nvPicPr>
        <p:blipFill>
          <a:blip r:embed="rId3"/>
          <a:stretch>
            <a:fillRect/>
          </a:stretch>
        </p:blipFill>
        <p:spPr>
          <a:xfrm>
            <a:off x="950596" y="4691348"/>
            <a:ext cx="344102" cy="344102"/>
          </a:xfrm>
          <a:prstGeom prst="rect">
            <a:avLst/>
          </a:prstGeom>
        </p:spPr>
      </p:pic>
      <p:pic>
        <p:nvPicPr>
          <p:cNvPr id="27" name="图片 26" descr="千图网_翻新作品_圆形联系方式图标矢量素材图片_图片编号19655823_05"/>
          <p:cNvPicPr>
            <a:picLocks noChangeAspect="1"/>
          </p:cNvPicPr>
          <p:nvPr userDrawn="1"/>
        </p:nvPicPr>
        <p:blipFill>
          <a:blip r:embed="rId4"/>
          <a:stretch>
            <a:fillRect/>
          </a:stretch>
        </p:blipFill>
        <p:spPr>
          <a:xfrm>
            <a:off x="950596" y="4134156"/>
            <a:ext cx="346982" cy="344582"/>
          </a:xfrm>
          <a:prstGeom prst="rect">
            <a:avLst/>
          </a:prstGeom>
        </p:spPr>
      </p:pic>
      <p:sp>
        <p:nvSpPr>
          <p:cNvPr id="31" name="文本框 30"/>
          <p:cNvSpPr txBox="1"/>
          <p:nvPr userDrawn="1"/>
        </p:nvSpPr>
        <p:spPr>
          <a:xfrm>
            <a:off x="929201" y="5448697"/>
            <a:ext cx="5888150" cy="276999"/>
          </a:xfrm>
          <a:prstGeom prst="rect">
            <a:avLst/>
          </a:prstGeom>
          <a:noFill/>
        </p:spPr>
        <p:txBody>
          <a:bodyPr wrap="none" rtlCol="0">
            <a:spAutoFit/>
          </a:bodyPr>
          <a:lstStyle/>
          <a:p>
            <a:r>
              <a:rPr lang="zh-CN" altLang="en-US" sz="1200" b="1" dirty="0"/>
              <a:t>汽车智库平台会员 </a:t>
            </a:r>
            <a:r>
              <a:rPr lang="en-US" altLang="zh-CN" sz="1200" b="1" dirty="0"/>
              <a:t>| </a:t>
            </a:r>
            <a:r>
              <a:rPr lang="zh-CN" altLang="en-US" sz="1200" b="1" dirty="0"/>
              <a:t>市场调研 </a:t>
            </a:r>
            <a:r>
              <a:rPr lang="en-US" altLang="zh-CN" sz="1200" b="1" dirty="0"/>
              <a:t>| </a:t>
            </a:r>
            <a:r>
              <a:rPr lang="zh-CN" altLang="en-US" sz="1200" b="1" dirty="0"/>
              <a:t>数据业务 </a:t>
            </a:r>
            <a:r>
              <a:rPr lang="en-US" altLang="zh-CN" sz="1200" b="1" dirty="0"/>
              <a:t>| </a:t>
            </a:r>
            <a:r>
              <a:rPr lang="zh-CN" altLang="en-US" sz="1200" b="1" dirty="0"/>
              <a:t>对标业务 </a:t>
            </a:r>
            <a:r>
              <a:rPr lang="en-US" altLang="zh-CN" sz="1200" b="1" dirty="0"/>
              <a:t>| </a:t>
            </a:r>
            <a:r>
              <a:rPr lang="zh-CN" altLang="en-US" sz="1200" b="1" dirty="0"/>
              <a:t>舆情分析 </a:t>
            </a:r>
            <a:r>
              <a:rPr lang="en-US" altLang="zh-CN" sz="1200" b="1" dirty="0"/>
              <a:t>| </a:t>
            </a:r>
            <a:r>
              <a:rPr lang="zh-CN" altLang="en-US" sz="1200" b="1" dirty="0"/>
              <a:t>培训业务 </a:t>
            </a:r>
            <a:r>
              <a:rPr lang="en-US" altLang="zh-CN" sz="1200" b="1" dirty="0"/>
              <a:t>| </a:t>
            </a:r>
            <a:r>
              <a:rPr lang="zh-CN" altLang="en-US" sz="1200" b="1" dirty="0"/>
              <a:t>软件业务</a:t>
            </a:r>
          </a:p>
        </p:txBody>
      </p:sp>
      <p:sp>
        <p:nvSpPr>
          <p:cNvPr id="16" name="文本框 15"/>
          <p:cNvSpPr txBox="1"/>
          <p:nvPr userDrawn="1"/>
        </p:nvSpPr>
        <p:spPr>
          <a:xfrm>
            <a:off x="1377702" y="4145843"/>
            <a:ext cx="1449070" cy="33718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455A64">
                    <a:lumMod val="75000"/>
                  </a:srgbClr>
                </a:solidFill>
                <a:effectLst/>
                <a:uLnTx/>
                <a:uFillTx/>
                <a:latin typeface="Arial" panose="020B0604020202020204"/>
                <a:ea typeface="微软雅黑" panose="020B0503020204020204" charset="-122"/>
                <a:cs typeface="+mn-cs"/>
              </a:rPr>
              <a:t>4006-997-802</a:t>
            </a:r>
          </a:p>
        </p:txBody>
      </p:sp>
      <p:sp>
        <p:nvSpPr>
          <p:cNvPr id="17" name="文本框 16"/>
          <p:cNvSpPr txBox="1"/>
          <p:nvPr userDrawn="1"/>
        </p:nvSpPr>
        <p:spPr>
          <a:xfrm>
            <a:off x="1364367" y="4694481"/>
            <a:ext cx="252973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455A64">
                    <a:lumMod val="75000"/>
                  </a:srgbClr>
                </a:solidFill>
                <a:effectLst/>
                <a:uLnTx/>
                <a:uFillTx/>
                <a:latin typeface="Arial" panose="020B0604020202020204"/>
                <a:ea typeface="微软雅黑" panose="020B0503020204020204" charset="-122"/>
                <a:cs typeface="+mn-cs"/>
              </a:rPr>
              <a:t>market@autothinker.net</a:t>
            </a:r>
          </a:p>
        </p:txBody>
      </p:sp>
      <p:pic>
        <p:nvPicPr>
          <p:cNvPr id="18" name="图片 17" descr="文本&#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70010" y="183696"/>
            <a:ext cx="2985186" cy="502557"/>
          </a:xfrm>
          <a:prstGeom prst="rect">
            <a:avLst/>
          </a:prstGeom>
        </p:spPr>
      </p:pic>
    </p:spTree>
    <p:extLst>
      <p:ext uri="{BB962C8B-B14F-4D97-AF65-F5344CB8AC3E}">
        <p14:creationId xmlns:p14="http://schemas.microsoft.com/office/powerpoint/2010/main" val="29818626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8" name="矩形 7"/>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 name="文本框 8"/>
          <p:cNvSpPr txBox="1"/>
          <p:nvPr userDrawn="1"/>
        </p:nvSpPr>
        <p:spPr>
          <a:xfrm>
            <a:off x="455796" y="997094"/>
            <a:ext cx="9272090" cy="3621119"/>
          </a:xfrm>
          <a:prstGeom prst="rect">
            <a:avLst/>
          </a:prstGeom>
          <a:noFill/>
        </p:spPr>
        <p:txBody>
          <a:bodyPr wrap="none" rtlCol="0">
            <a:spAutoFit/>
          </a:bodyPr>
          <a:lstStyle/>
          <a:p>
            <a:r>
              <a:rPr lang="en-US" altLang="zh-CN" sz="22930"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KERUI</a:t>
            </a:r>
          </a:p>
        </p:txBody>
      </p:sp>
      <p:pic>
        <p:nvPicPr>
          <p:cNvPr id="10" name="图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1237" y="472172"/>
            <a:ext cx="1327802" cy="515187"/>
          </a:xfrm>
          <a:prstGeom prst="rect">
            <a:avLst/>
          </a:prstGeom>
        </p:spPr>
      </p:pic>
      <p:sp>
        <p:nvSpPr>
          <p:cNvPr id="11" name="文本框 10"/>
          <p:cNvSpPr txBox="1"/>
          <p:nvPr userDrawn="1"/>
        </p:nvSpPr>
        <p:spPr>
          <a:xfrm>
            <a:off x="1672306" y="4598886"/>
            <a:ext cx="3617657" cy="543675"/>
          </a:xfrm>
          <a:prstGeom prst="rect">
            <a:avLst/>
          </a:prstGeom>
          <a:noFill/>
        </p:spPr>
        <p:txBody>
          <a:bodyPr wrap="none" rtlCol="0">
            <a:spAutoFit/>
          </a:bodyPr>
          <a:lstStyle/>
          <a:p>
            <a:r>
              <a:rPr lang="en-US" altLang="zh-CN" sz="2935"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5"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2" name="图片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3" name="组合 12"/>
          <p:cNvGrpSpPr/>
          <p:nvPr userDrawn="1"/>
        </p:nvGrpSpPr>
        <p:grpSpPr>
          <a:xfrm>
            <a:off x="1776788" y="5174530"/>
            <a:ext cx="2351490" cy="276999"/>
            <a:chOff x="9212487" y="6204930"/>
            <a:chExt cx="3527779" cy="415563"/>
          </a:xfrm>
        </p:grpSpPr>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5" name="文本框 14"/>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pic>
        <p:nvPicPr>
          <p:cNvPr id="19" name="图片 1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spTree>
    <p:extLst>
      <p:ext uri="{BB962C8B-B14F-4D97-AF65-F5344CB8AC3E}">
        <p14:creationId xmlns:p14="http://schemas.microsoft.com/office/powerpoint/2010/main" val="12765496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8033683" y="98778"/>
            <a:ext cx="4042413" cy="2359577"/>
            <a:chOff x="10768084" y="813974"/>
            <a:chExt cx="7287904" cy="4253985"/>
          </a:xfrm>
        </p:grpSpPr>
        <p:pic>
          <p:nvPicPr>
            <p:cNvPr id="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16787" y="870195"/>
              <a:ext cx="6313827" cy="368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68084" y="813974"/>
              <a:ext cx="7287904" cy="425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sp>
        <p:nvSpPr>
          <p:cNvPr id="11" name="文本框 10"/>
          <p:cNvSpPr txBox="1"/>
          <p:nvPr userDrawn="1"/>
        </p:nvSpPr>
        <p:spPr>
          <a:xfrm>
            <a:off x="355727" y="2858081"/>
            <a:ext cx="2968190" cy="707886"/>
          </a:xfrm>
          <a:prstGeom prst="rect">
            <a:avLst/>
          </a:prstGeom>
          <a:noFill/>
        </p:spPr>
        <p:txBody>
          <a:bodyPr vert="horz" wrap="square" rtlCol="0">
            <a:spAutoFit/>
          </a:bodyPr>
          <a:lstStyle/>
          <a:p>
            <a:pPr algn="r"/>
            <a:r>
              <a:rPr lang="en-US" altLang="zh-CN"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p:cNvSpPr txBox="1"/>
          <p:nvPr userDrawn="1"/>
        </p:nvSpPr>
        <p:spPr>
          <a:xfrm>
            <a:off x="1732156" y="1782995"/>
            <a:ext cx="1688283" cy="995016"/>
          </a:xfrm>
          <a:prstGeom prst="rect">
            <a:avLst/>
          </a:prstGeom>
          <a:noFill/>
        </p:spPr>
        <p:txBody>
          <a:bodyPr vert="horz" wrap="none" rtlCol="0">
            <a:spAutoFit/>
          </a:bodyPr>
          <a:lstStyle/>
          <a:p>
            <a:r>
              <a:rPr lang="zh-CN" altLang="en-US" sz="5865" b="1" dirty="0">
                <a:solidFill>
                  <a:srgbClr val="8B1F1C"/>
                </a:solidFill>
                <a:latin typeface="微软雅黑" panose="020B0503020204020204" pitchFamily="34" charset="-122"/>
                <a:ea typeface="微软雅黑" panose="020B0503020204020204" pitchFamily="34" charset="-122"/>
              </a:rPr>
              <a:t>目录</a:t>
            </a:r>
          </a:p>
        </p:txBody>
      </p:sp>
      <p:pic>
        <p:nvPicPr>
          <p:cNvPr id="13" name="图片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06021" y="3711618"/>
            <a:ext cx="1479814" cy="1581171"/>
          </a:xfrm>
          <a:prstGeom prst="rect">
            <a:avLst/>
          </a:prstGeom>
        </p:spPr>
      </p:pic>
      <p:cxnSp>
        <p:nvCxnSpPr>
          <p:cNvPr id="38" name="直接连接符 37"/>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2663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1059"/>
            <a:ext cx="12190119" cy="6856941"/>
          </a:xfrm>
          <a:prstGeom prst="rect">
            <a:avLst/>
          </a:prstGeom>
        </p:spPr>
      </p:pic>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40757" y="3511483"/>
            <a:ext cx="1590495" cy="1699432"/>
          </a:xfrm>
          <a:prstGeom prst="rect">
            <a:avLst/>
          </a:prstGeom>
        </p:spPr>
      </p:pic>
      <p:cxnSp>
        <p:nvCxnSpPr>
          <p:cNvPr id="12" name="直接连接符 11"/>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96956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0"/>
            <a:ext cx="12190119" cy="6856941"/>
          </a:xfrm>
          <a:prstGeom prst="rect">
            <a:avLst/>
          </a:prstGeom>
        </p:spPr>
      </p:pic>
      <p:pic>
        <p:nvPicPr>
          <p:cNvPr id="10" name="图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99190" y="4603135"/>
            <a:ext cx="2270918" cy="2129537"/>
          </a:xfrm>
          <a:prstGeom prst="rect">
            <a:avLst/>
          </a:prstGeom>
        </p:spPr>
      </p:pic>
      <p:pic>
        <p:nvPicPr>
          <p:cNvPr id="11" name="图片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3153" y="167528"/>
            <a:ext cx="2036838" cy="228965"/>
          </a:xfrm>
          <a:prstGeom prst="rect">
            <a:avLst/>
          </a:prstGeom>
        </p:spPr>
      </p:pic>
      <p:cxnSp>
        <p:nvCxnSpPr>
          <p:cNvPr id="12" name="直接连接符 11"/>
          <p:cNvCxnSpPr/>
          <p:nvPr userDrawn="1"/>
        </p:nvCxnSpPr>
        <p:spPr>
          <a:xfrm>
            <a:off x="941" y="509437"/>
            <a:ext cx="12190119" cy="0"/>
          </a:xfrm>
          <a:prstGeom prst="line">
            <a:avLst/>
          </a:prstGeom>
          <a:ln>
            <a:solidFill>
              <a:srgbClr val="8B1F1C"/>
            </a:solidFill>
          </a:ln>
        </p:spPr>
        <p:style>
          <a:lnRef idx="1">
            <a:schemeClr val="dk1"/>
          </a:lnRef>
          <a:fillRef idx="0">
            <a:schemeClr val="dk1"/>
          </a:fillRef>
          <a:effectRef idx="0">
            <a:schemeClr val="dk1"/>
          </a:effectRef>
          <a:fontRef idx="minor">
            <a:schemeClr val="tx1"/>
          </a:fontRef>
        </p:style>
      </p:cxnSp>
      <p:sp>
        <p:nvSpPr>
          <p:cNvPr id="13" name="流程图: 接点 12"/>
          <p:cNvSpPr/>
          <p:nvPr userDrawn="1"/>
        </p:nvSpPr>
        <p:spPr>
          <a:xfrm>
            <a:off x="300347" y="220993"/>
            <a:ext cx="111058" cy="111058"/>
          </a:xfrm>
          <a:prstGeom prst="flowChartConnector">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 name="灯片编号占位符 3"/>
          <p:cNvSpPr>
            <a:spLocks noGrp="1"/>
          </p:cNvSpPr>
          <p:nvPr>
            <p:ph type="sldNum" sz="quarter" idx="12"/>
          </p:nvPr>
        </p:nvSpPr>
        <p:spPr>
          <a:xfrm>
            <a:off x="9447859" y="6491816"/>
            <a:ext cx="2743200" cy="365125"/>
          </a:xfrm>
        </p:spPr>
        <p:txBody>
          <a:bodyPr/>
          <a:lstStyle>
            <a:lvl1pPr>
              <a:defRPr sz="1000"/>
            </a:lvl1pPr>
          </a:lstStyle>
          <a:p>
            <a:fld id="{95646D7E-6051-4DE4-AF20-E4E91B587626}" type="slidenum">
              <a:rPr lang="zh-CN" altLang="en-US" smtClean="0"/>
              <a:pPr/>
              <a:t>‹#›</a:t>
            </a:fld>
            <a:endParaRPr lang="zh-CN" altLang="en-US"/>
          </a:p>
        </p:txBody>
      </p:sp>
      <p:sp>
        <p:nvSpPr>
          <p:cNvPr id="6" name="文本占位符 5"/>
          <p:cNvSpPr>
            <a:spLocks noGrp="1"/>
          </p:cNvSpPr>
          <p:nvPr>
            <p:ph type="body" sz="quarter" idx="13" hasCustomPrompt="1"/>
          </p:nvPr>
        </p:nvSpPr>
        <p:spPr>
          <a:xfrm>
            <a:off x="466725" y="116534"/>
            <a:ext cx="4597400" cy="341313"/>
          </a:xfrm>
        </p:spPr>
        <p:txBody>
          <a:bodyPr>
            <a:noAutofit/>
          </a:bodyPr>
          <a:lstStyle>
            <a:lvl1pPr marL="0" indent="0">
              <a:buNone/>
              <a:defRPr sz="2000" b="1">
                <a:latin typeface="微软雅黑" panose="020B0503020204020204" pitchFamily="34" charset="-122"/>
                <a:ea typeface="微软雅黑" panose="020B0503020204020204" pitchFamily="34" charset="-122"/>
              </a:defRPr>
            </a:lvl1pPr>
          </a:lstStyle>
          <a:p>
            <a:pPr lvl="0"/>
            <a:r>
              <a:rPr lang="zh-CN" altLang="en-US" dirty="0"/>
              <a:t>标题</a:t>
            </a:r>
          </a:p>
        </p:txBody>
      </p:sp>
      <p:pic>
        <p:nvPicPr>
          <p:cNvPr id="2" name="图片 1">
            <a:extLst>
              <a:ext uri="{FF2B5EF4-FFF2-40B4-BE49-F238E27FC236}">
                <a16:creationId xmlns:a16="http://schemas.microsoft.com/office/drawing/2014/main" id="{F4EA7812-A1BA-90D3-CE03-3B8B588278A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557404"/>
            <a:ext cx="12192000" cy="5743191"/>
          </a:xfrm>
          <a:prstGeom prst="rect">
            <a:avLst/>
          </a:prstGeom>
        </p:spPr>
      </p:pic>
    </p:spTree>
    <p:extLst>
      <p:ext uri="{BB962C8B-B14F-4D97-AF65-F5344CB8AC3E}">
        <p14:creationId xmlns:p14="http://schemas.microsoft.com/office/powerpoint/2010/main" val="38134542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11" name="矩形 10"/>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1237" y="472172"/>
            <a:ext cx="1327802" cy="515187"/>
          </a:xfrm>
          <a:prstGeom prst="rect">
            <a:avLst/>
          </a:prstGeom>
        </p:spPr>
      </p:pic>
      <p:sp>
        <p:nvSpPr>
          <p:cNvPr id="13" name="文本框 12"/>
          <p:cNvSpPr txBox="1"/>
          <p:nvPr userDrawn="1"/>
        </p:nvSpPr>
        <p:spPr>
          <a:xfrm>
            <a:off x="1672306" y="4598886"/>
            <a:ext cx="3617657" cy="543675"/>
          </a:xfrm>
          <a:prstGeom prst="rect">
            <a:avLst/>
          </a:prstGeom>
          <a:noFill/>
        </p:spPr>
        <p:txBody>
          <a:bodyPr wrap="none" rtlCol="0">
            <a:spAutoFit/>
          </a:bodyPr>
          <a:lstStyle/>
          <a:p>
            <a:r>
              <a:rPr lang="en-US" altLang="zh-CN" sz="2935"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5"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4" name="图片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5" name="组合 14"/>
          <p:cNvGrpSpPr/>
          <p:nvPr userDrawn="1"/>
        </p:nvGrpSpPr>
        <p:grpSpPr>
          <a:xfrm>
            <a:off x="1776788" y="5174530"/>
            <a:ext cx="2351490" cy="276999"/>
            <a:chOff x="9212487" y="6204930"/>
            <a:chExt cx="3527779" cy="415563"/>
          </a:xfrm>
        </p:grpSpPr>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7" name="文本框 16"/>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sp>
        <p:nvSpPr>
          <p:cNvPr id="18" name="圆角矩形 3"/>
          <p:cNvSpPr/>
          <p:nvPr userDrawn="1"/>
        </p:nvSpPr>
        <p:spPr>
          <a:xfrm>
            <a:off x="5231777" y="4681029"/>
            <a:ext cx="2046847" cy="330400"/>
          </a:xfrm>
          <a:prstGeom prst="roundRect">
            <a:avLst>
              <a:gd name="adj" fmla="val 50000"/>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sp>
        <p:nvSpPr>
          <p:cNvPr id="21" name="文本框 20"/>
          <p:cNvSpPr txBox="1"/>
          <p:nvPr userDrawn="1"/>
        </p:nvSpPr>
        <p:spPr>
          <a:xfrm>
            <a:off x="568991" y="1312641"/>
            <a:ext cx="10248406" cy="3169778"/>
          </a:xfrm>
          <a:prstGeom prst="rect">
            <a:avLst/>
          </a:prstGeom>
          <a:noFill/>
        </p:spPr>
        <p:txBody>
          <a:bodyPr wrap="square" rtlCol="0">
            <a:spAutoFit/>
          </a:bodyPr>
          <a:lstStyle/>
          <a:p>
            <a:r>
              <a:rPr lang="en-US" altLang="zh-CN" sz="20000"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Thanks</a:t>
            </a:r>
          </a:p>
        </p:txBody>
      </p:sp>
      <p:sp>
        <p:nvSpPr>
          <p:cNvPr id="22" name="文本框 21"/>
          <p:cNvSpPr txBox="1"/>
          <p:nvPr userDrawn="1"/>
        </p:nvSpPr>
        <p:spPr>
          <a:xfrm>
            <a:off x="638743" y="3432633"/>
            <a:ext cx="3397084" cy="995016"/>
          </a:xfrm>
          <a:prstGeom prst="rect">
            <a:avLst/>
          </a:prstGeom>
          <a:noFill/>
        </p:spPr>
        <p:txBody>
          <a:bodyPr wrap="none" rtlCol="0">
            <a:spAutoFit/>
          </a:bodyPr>
          <a:lstStyle/>
          <a:p>
            <a:r>
              <a:rPr lang="zh-CN" altLang="en-US" sz="5865" b="1" spc="400" dirty="0">
                <a:latin typeface="微软雅黑" panose="020B0503020204020204" pitchFamily="34" charset="-122"/>
                <a:ea typeface="微软雅黑" panose="020B0503020204020204" pitchFamily="34" charset="-122"/>
              </a:rPr>
              <a:t>谢谢观看</a:t>
            </a:r>
          </a:p>
        </p:txBody>
      </p:sp>
    </p:spTree>
    <p:extLst>
      <p:ext uri="{BB962C8B-B14F-4D97-AF65-F5344CB8AC3E}">
        <p14:creationId xmlns:p14="http://schemas.microsoft.com/office/powerpoint/2010/main" val="3259133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953526-865F-F006-15FC-1F751BF3A97D}"/>
              </a:ext>
            </a:extLst>
          </p:cNvPr>
          <p:cNvGrpSpPr/>
          <p:nvPr userDrawn="1"/>
        </p:nvGrpSpPr>
        <p:grpSpPr>
          <a:xfrm>
            <a:off x="8033683" y="98778"/>
            <a:ext cx="4042413" cy="2359577"/>
            <a:chOff x="10768084" y="813974"/>
            <a:chExt cx="7287904" cy="4253985"/>
          </a:xfrm>
        </p:grpSpPr>
        <p:pic>
          <p:nvPicPr>
            <p:cNvPr id="8" name="图片 3">
              <a:extLst>
                <a:ext uri="{FF2B5EF4-FFF2-40B4-BE49-F238E27FC236}">
                  <a16:creationId xmlns:a16="http://schemas.microsoft.com/office/drawing/2014/main" id="{604B6F1A-C0DD-DA02-FCBD-0B3C75F6C4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16787" y="870195"/>
              <a:ext cx="6313827" cy="368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4">
              <a:extLst>
                <a:ext uri="{FF2B5EF4-FFF2-40B4-BE49-F238E27FC236}">
                  <a16:creationId xmlns:a16="http://schemas.microsoft.com/office/drawing/2014/main" id="{57168ADA-F94D-BA5C-99AD-C1D6E1270C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68084" y="813974"/>
              <a:ext cx="7287904" cy="425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a:extLst>
              <a:ext uri="{FF2B5EF4-FFF2-40B4-BE49-F238E27FC236}">
                <a16:creationId xmlns:a16="http://schemas.microsoft.com/office/drawing/2014/main" id="{C04D8AF4-3F62-58CC-D2CE-D645C859B4D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sp>
        <p:nvSpPr>
          <p:cNvPr id="11" name="文本框 10">
            <a:extLst>
              <a:ext uri="{FF2B5EF4-FFF2-40B4-BE49-F238E27FC236}">
                <a16:creationId xmlns:a16="http://schemas.microsoft.com/office/drawing/2014/main" id="{34C60F34-3D13-C08D-8A6D-D4C9408CBEBA}"/>
              </a:ext>
            </a:extLst>
          </p:cNvPr>
          <p:cNvSpPr txBox="1"/>
          <p:nvPr userDrawn="1"/>
        </p:nvSpPr>
        <p:spPr>
          <a:xfrm>
            <a:off x="355727" y="2858081"/>
            <a:ext cx="2968190" cy="707886"/>
          </a:xfrm>
          <a:prstGeom prst="rect">
            <a:avLst/>
          </a:prstGeom>
          <a:noFill/>
        </p:spPr>
        <p:txBody>
          <a:bodyPr vert="horz" wrap="square" rtlCol="0">
            <a:spAutoFit/>
          </a:bodyPr>
          <a:lstStyle/>
          <a:p>
            <a:pPr algn="r"/>
            <a:r>
              <a:rPr lang="en-US" altLang="zh-CN"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a:extLst>
              <a:ext uri="{FF2B5EF4-FFF2-40B4-BE49-F238E27FC236}">
                <a16:creationId xmlns:a16="http://schemas.microsoft.com/office/drawing/2014/main" id="{3797AEE5-BB51-19B2-C60F-03CC8E79865B}"/>
              </a:ext>
            </a:extLst>
          </p:cNvPr>
          <p:cNvSpPr txBox="1"/>
          <p:nvPr userDrawn="1"/>
        </p:nvSpPr>
        <p:spPr>
          <a:xfrm>
            <a:off x="1732156" y="1782995"/>
            <a:ext cx="1688283" cy="995016"/>
          </a:xfrm>
          <a:prstGeom prst="rect">
            <a:avLst/>
          </a:prstGeom>
          <a:noFill/>
        </p:spPr>
        <p:txBody>
          <a:bodyPr vert="horz" wrap="none" rtlCol="0">
            <a:spAutoFit/>
          </a:bodyPr>
          <a:lstStyle/>
          <a:p>
            <a:r>
              <a:rPr lang="zh-CN" altLang="en-US" sz="5866" b="1" dirty="0">
                <a:solidFill>
                  <a:srgbClr val="8B1F1C"/>
                </a:solidFill>
                <a:latin typeface="微软雅黑" panose="020B0503020204020204" pitchFamily="34" charset="-122"/>
                <a:ea typeface="微软雅黑" panose="020B0503020204020204" pitchFamily="34" charset="-122"/>
              </a:rPr>
              <a:t>目录</a:t>
            </a:r>
          </a:p>
        </p:txBody>
      </p:sp>
      <p:pic>
        <p:nvPicPr>
          <p:cNvPr id="13" name="图片 12">
            <a:extLst>
              <a:ext uri="{FF2B5EF4-FFF2-40B4-BE49-F238E27FC236}">
                <a16:creationId xmlns:a16="http://schemas.microsoft.com/office/drawing/2014/main" id="{4EF6ED2E-27F1-6D01-AF5D-F9A4DE6E3CC2}"/>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06021" y="3711618"/>
            <a:ext cx="1479814" cy="1581171"/>
          </a:xfrm>
          <a:prstGeom prst="rect">
            <a:avLst/>
          </a:prstGeom>
        </p:spPr>
      </p:pic>
      <p:cxnSp>
        <p:nvCxnSpPr>
          <p:cNvPr id="38" name="直接连接符 37">
            <a:extLst>
              <a:ext uri="{FF2B5EF4-FFF2-40B4-BE49-F238E27FC236}">
                <a16:creationId xmlns:a16="http://schemas.microsoft.com/office/drawing/2014/main" id="{6B196737-317A-161B-4915-94D5478E70BD}"/>
              </a:ext>
            </a:extLst>
          </p:cNvPr>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64855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2830415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585A9078-5F8E-22A3-316B-2EDC41762804}"/>
              </a:ext>
            </a:extLst>
          </p:cNvPr>
          <p:cNvGrpSpPr/>
          <p:nvPr userDrawn="1"/>
        </p:nvGrpSpPr>
        <p:grpSpPr>
          <a:xfrm>
            <a:off x="8033683" y="98778"/>
            <a:ext cx="4042413" cy="2359577"/>
            <a:chOff x="10768084" y="813974"/>
            <a:chExt cx="7287904" cy="4253985"/>
          </a:xfrm>
        </p:grpSpPr>
        <p:pic>
          <p:nvPicPr>
            <p:cNvPr id="7" name="图片 3">
              <a:extLst>
                <a:ext uri="{FF2B5EF4-FFF2-40B4-BE49-F238E27FC236}">
                  <a16:creationId xmlns:a16="http://schemas.microsoft.com/office/drawing/2014/main" id="{77F8AD43-31DF-D153-3DC4-AE083F360E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16787" y="870195"/>
              <a:ext cx="6313827" cy="368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4">
              <a:extLst>
                <a:ext uri="{FF2B5EF4-FFF2-40B4-BE49-F238E27FC236}">
                  <a16:creationId xmlns:a16="http://schemas.microsoft.com/office/drawing/2014/main" id="{F9875FA2-2600-70A9-72E5-78FBC9DF5C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68084" y="813974"/>
              <a:ext cx="7287904" cy="425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 name="图片 8">
            <a:extLst>
              <a:ext uri="{FF2B5EF4-FFF2-40B4-BE49-F238E27FC236}">
                <a16:creationId xmlns:a16="http://schemas.microsoft.com/office/drawing/2014/main" id="{19D5F14F-B193-C9A5-552F-F948435BF2B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sp>
        <p:nvSpPr>
          <p:cNvPr id="10" name="文本框 9">
            <a:extLst>
              <a:ext uri="{FF2B5EF4-FFF2-40B4-BE49-F238E27FC236}">
                <a16:creationId xmlns:a16="http://schemas.microsoft.com/office/drawing/2014/main" id="{65E2D301-993C-D8AC-ED8F-7DC6B8DB5641}"/>
              </a:ext>
            </a:extLst>
          </p:cNvPr>
          <p:cNvSpPr txBox="1"/>
          <p:nvPr userDrawn="1"/>
        </p:nvSpPr>
        <p:spPr>
          <a:xfrm>
            <a:off x="355727" y="2858081"/>
            <a:ext cx="2968190" cy="707886"/>
          </a:xfrm>
          <a:prstGeom prst="rect">
            <a:avLst/>
          </a:prstGeom>
          <a:noFill/>
        </p:spPr>
        <p:txBody>
          <a:bodyPr vert="horz" wrap="square" rtlCol="0">
            <a:spAutoFit/>
          </a:bodyPr>
          <a:lstStyle/>
          <a:p>
            <a:pPr algn="r"/>
            <a:r>
              <a:rPr lang="en-US" altLang="zh-CN"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0">
            <a:extLst>
              <a:ext uri="{FF2B5EF4-FFF2-40B4-BE49-F238E27FC236}">
                <a16:creationId xmlns:a16="http://schemas.microsoft.com/office/drawing/2014/main" id="{3348C0A2-7695-FAE8-54B2-3AD5820F312E}"/>
              </a:ext>
            </a:extLst>
          </p:cNvPr>
          <p:cNvSpPr txBox="1"/>
          <p:nvPr userDrawn="1"/>
        </p:nvSpPr>
        <p:spPr>
          <a:xfrm>
            <a:off x="1732156" y="1782995"/>
            <a:ext cx="1688283" cy="995016"/>
          </a:xfrm>
          <a:prstGeom prst="rect">
            <a:avLst/>
          </a:prstGeom>
          <a:noFill/>
        </p:spPr>
        <p:txBody>
          <a:bodyPr vert="horz" wrap="none" rtlCol="0">
            <a:spAutoFit/>
          </a:bodyPr>
          <a:lstStyle/>
          <a:p>
            <a:r>
              <a:rPr lang="zh-CN" altLang="en-US" sz="5866" b="1" dirty="0">
                <a:solidFill>
                  <a:srgbClr val="8B1F1C"/>
                </a:solidFill>
                <a:latin typeface="微软雅黑" panose="020B0503020204020204" pitchFamily="34" charset="-122"/>
                <a:ea typeface="微软雅黑" panose="020B0503020204020204" pitchFamily="34" charset="-122"/>
              </a:rPr>
              <a:t>目录</a:t>
            </a:r>
          </a:p>
        </p:txBody>
      </p:sp>
      <p:pic>
        <p:nvPicPr>
          <p:cNvPr id="12" name="图片 11">
            <a:extLst>
              <a:ext uri="{FF2B5EF4-FFF2-40B4-BE49-F238E27FC236}">
                <a16:creationId xmlns:a16="http://schemas.microsoft.com/office/drawing/2014/main" id="{C492CC0C-124F-BA56-5B3C-012099B809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06021" y="3711618"/>
            <a:ext cx="1479814" cy="1581171"/>
          </a:xfrm>
          <a:prstGeom prst="rect">
            <a:avLst/>
          </a:prstGeom>
        </p:spPr>
      </p:pic>
      <p:cxnSp>
        <p:nvCxnSpPr>
          <p:cNvPr id="13" name="直接连接符 12">
            <a:extLst>
              <a:ext uri="{FF2B5EF4-FFF2-40B4-BE49-F238E27FC236}">
                <a16:creationId xmlns:a16="http://schemas.microsoft.com/office/drawing/2014/main" id="{F287EB29-55CC-82E1-5DED-8CD0C0F0D925}"/>
              </a:ext>
            </a:extLst>
          </p:cNvPr>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5409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023216E-E470-FE4D-51B1-CCAD17B0DB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1059"/>
            <a:ext cx="12190119" cy="6856941"/>
          </a:xfrm>
          <a:prstGeom prst="rect">
            <a:avLst/>
          </a:prstGeom>
        </p:spPr>
      </p:pic>
      <p:pic>
        <p:nvPicPr>
          <p:cNvPr id="8" name="图片 7">
            <a:extLst>
              <a:ext uri="{FF2B5EF4-FFF2-40B4-BE49-F238E27FC236}">
                <a16:creationId xmlns:a16="http://schemas.microsoft.com/office/drawing/2014/main" id="{B5E01661-3716-25A8-C138-D5C6336D8FC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pic>
        <p:nvPicPr>
          <p:cNvPr id="11" name="图片 10">
            <a:extLst>
              <a:ext uri="{FF2B5EF4-FFF2-40B4-BE49-F238E27FC236}">
                <a16:creationId xmlns:a16="http://schemas.microsoft.com/office/drawing/2014/main" id="{DBCD0D48-A3AB-0968-C8EF-F452CFF667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40757" y="3511483"/>
            <a:ext cx="1590495" cy="1699432"/>
          </a:xfrm>
          <a:prstGeom prst="rect">
            <a:avLst/>
          </a:prstGeom>
        </p:spPr>
      </p:pic>
      <p:cxnSp>
        <p:nvCxnSpPr>
          <p:cNvPr id="12" name="直接连接符 11">
            <a:extLst>
              <a:ext uri="{FF2B5EF4-FFF2-40B4-BE49-F238E27FC236}">
                <a16:creationId xmlns:a16="http://schemas.microsoft.com/office/drawing/2014/main" id="{0D6982E6-7829-D6B7-9873-E9492E7331BA}"/>
              </a:ext>
            </a:extLst>
          </p:cNvPr>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2633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B812BC6A-B171-FF8F-7270-5F2E429B37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0"/>
            <a:ext cx="12190119" cy="6856941"/>
          </a:xfrm>
          <a:prstGeom prst="rect">
            <a:avLst/>
          </a:prstGeom>
        </p:spPr>
      </p:pic>
      <p:pic>
        <p:nvPicPr>
          <p:cNvPr id="10" name="图片 9">
            <a:extLst>
              <a:ext uri="{FF2B5EF4-FFF2-40B4-BE49-F238E27FC236}">
                <a16:creationId xmlns:a16="http://schemas.microsoft.com/office/drawing/2014/main" id="{B8E866EF-A3E3-60E8-66C8-E3FB2EDF4CD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99190" y="4603135"/>
            <a:ext cx="2270918" cy="2129537"/>
          </a:xfrm>
          <a:prstGeom prst="rect">
            <a:avLst/>
          </a:prstGeom>
        </p:spPr>
      </p:pic>
      <p:pic>
        <p:nvPicPr>
          <p:cNvPr id="11" name="图片 10">
            <a:extLst>
              <a:ext uri="{FF2B5EF4-FFF2-40B4-BE49-F238E27FC236}">
                <a16:creationId xmlns:a16="http://schemas.microsoft.com/office/drawing/2014/main" id="{3C20B211-2FD0-BEAC-C03A-31519421F9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43153" y="167528"/>
            <a:ext cx="2036838" cy="228965"/>
          </a:xfrm>
          <a:prstGeom prst="rect">
            <a:avLst/>
          </a:prstGeom>
        </p:spPr>
      </p:pic>
      <p:cxnSp>
        <p:nvCxnSpPr>
          <p:cNvPr id="12" name="直接连接符 11">
            <a:extLst>
              <a:ext uri="{FF2B5EF4-FFF2-40B4-BE49-F238E27FC236}">
                <a16:creationId xmlns:a16="http://schemas.microsoft.com/office/drawing/2014/main" id="{D1329FA4-7DE6-7C58-6AED-F19D6A2E70D0}"/>
              </a:ext>
            </a:extLst>
          </p:cNvPr>
          <p:cNvCxnSpPr/>
          <p:nvPr userDrawn="1"/>
        </p:nvCxnSpPr>
        <p:spPr>
          <a:xfrm>
            <a:off x="941" y="509437"/>
            <a:ext cx="12190119" cy="0"/>
          </a:xfrm>
          <a:prstGeom prst="line">
            <a:avLst/>
          </a:prstGeom>
          <a:ln>
            <a:solidFill>
              <a:srgbClr val="8B1F1C"/>
            </a:solidFill>
          </a:ln>
        </p:spPr>
        <p:style>
          <a:lnRef idx="1">
            <a:schemeClr val="dk1"/>
          </a:lnRef>
          <a:fillRef idx="0">
            <a:schemeClr val="dk1"/>
          </a:fillRef>
          <a:effectRef idx="0">
            <a:schemeClr val="dk1"/>
          </a:effectRef>
          <a:fontRef idx="minor">
            <a:schemeClr val="tx1"/>
          </a:fontRef>
        </p:style>
      </p:cxnSp>
      <p:sp>
        <p:nvSpPr>
          <p:cNvPr id="13" name="流程图: 接点 12">
            <a:extLst>
              <a:ext uri="{FF2B5EF4-FFF2-40B4-BE49-F238E27FC236}">
                <a16:creationId xmlns:a16="http://schemas.microsoft.com/office/drawing/2014/main" id="{A6BD8B20-B9C8-D89F-FDD3-E50951562606}"/>
              </a:ext>
            </a:extLst>
          </p:cNvPr>
          <p:cNvSpPr/>
          <p:nvPr userDrawn="1"/>
        </p:nvSpPr>
        <p:spPr>
          <a:xfrm>
            <a:off x="300347" y="220993"/>
            <a:ext cx="111058" cy="111058"/>
          </a:xfrm>
          <a:prstGeom prst="flowChartConnector">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4" name="图片 13">
            <a:extLst>
              <a:ext uri="{FF2B5EF4-FFF2-40B4-BE49-F238E27FC236}">
                <a16:creationId xmlns:a16="http://schemas.microsoft.com/office/drawing/2014/main" id="{CF2816E0-FBCB-2570-38F4-EA65AF6F13B8}"/>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10829" r="27791" b="34787"/>
          <a:stretch/>
        </p:blipFill>
        <p:spPr>
          <a:xfrm>
            <a:off x="257204" y="1169544"/>
            <a:ext cx="11677591" cy="4947125"/>
          </a:xfrm>
          <a:prstGeom prst="rect">
            <a:avLst/>
          </a:prstGeom>
        </p:spPr>
      </p:pic>
      <p:sp>
        <p:nvSpPr>
          <p:cNvPr id="4" name="灯片编号占位符 3">
            <a:extLst>
              <a:ext uri="{FF2B5EF4-FFF2-40B4-BE49-F238E27FC236}">
                <a16:creationId xmlns:a16="http://schemas.microsoft.com/office/drawing/2014/main" id="{DC4C5D17-7786-7D16-42B2-E500086636A5}"/>
              </a:ext>
            </a:extLst>
          </p:cNvPr>
          <p:cNvSpPr>
            <a:spLocks noGrp="1"/>
          </p:cNvSpPr>
          <p:nvPr>
            <p:ph type="sldNum" sz="quarter" idx="12"/>
          </p:nvPr>
        </p:nvSpPr>
        <p:spPr>
          <a:xfrm>
            <a:off x="9232900" y="6356350"/>
            <a:ext cx="2743200" cy="365125"/>
          </a:xfrm>
        </p:spPr>
        <p:txBody>
          <a:bodyPr/>
          <a:lstStyle/>
          <a:p>
            <a:fld id="{95646D7E-6051-4DE4-AF20-E4E91B587626}" type="slidenum">
              <a:rPr lang="zh-CN" altLang="en-US" smtClean="0"/>
              <a:t>‹#›</a:t>
            </a:fld>
            <a:endParaRPr lang="zh-CN" altLang="en-US"/>
          </a:p>
        </p:txBody>
      </p:sp>
      <p:sp>
        <p:nvSpPr>
          <p:cNvPr id="6" name="文本占位符 5">
            <a:extLst>
              <a:ext uri="{FF2B5EF4-FFF2-40B4-BE49-F238E27FC236}">
                <a16:creationId xmlns:a16="http://schemas.microsoft.com/office/drawing/2014/main" id="{55237F1C-0103-3051-FEE6-1AB69E3D8469}"/>
              </a:ext>
            </a:extLst>
          </p:cNvPr>
          <p:cNvSpPr>
            <a:spLocks noGrp="1"/>
          </p:cNvSpPr>
          <p:nvPr>
            <p:ph type="body" sz="quarter" idx="13" hasCustomPrompt="1"/>
          </p:nvPr>
        </p:nvSpPr>
        <p:spPr>
          <a:xfrm>
            <a:off x="466725" y="116534"/>
            <a:ext cx="4597400" cy="341313"/>
          </a:xfrm>
        </p:spPr>
        <p:txBody>
          <a:bodyPr>
            <a:noAutofit/>
          </a:bodyPr>
          <a:lstStyle>
            <a:lvl1pPr marL="0" indent="0">
              <a:buNone/>
              <a:defRPr sz="2000" b="1">
                <a:latin typeface="微软雅黑" panose="020B0503020204020204" pitchFamily="34" charset="-122"/>
                <a:ea typeface="微软雅黑" panose="020B0503020204020204" pitchFamily="34" charset="-122"/>
              </a:defRPr>
            </a:lvl1pPr>
          </a:lstStyle>
          <a:p>
            <a:pPr lvl="0"/>
            <a:r>
              <a:rPr lang="zh-CN" altLang="en-US" dirty="0"/>
              <a:t>标题</a:t>
            </a:r>
          </a:p>
        </p:txBody>
      </p:sp>
    </p:spTree>
    <p:extLst>
      <p:ext uri="{BB962C8B-B14F-4D97-AF65-F5344CB8AC3E}">
        <p14:creationId xmlns:p14="http://schemas.microsoft.com/office/powerpoint/2010/main" val="187481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28AB4142-5CD9-632C-D0EF-D2A96503BD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11" name="矩形 10">
            <a:extLst>
              <a:ext uri="{FF2B5EF4-FFF2-40B4-BE49-F238E27FC236}">
                <a16:creationId xmlns:a16="http://schemas.microsoft.com/office/drawing/2014/main" id="{85E2A50E-AF3E-928B-B73B-226868DCC8DF}"/>
              </a:ext>
            </a:extLst>
          </p:cNvPr>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12" name="图片 11">
            <a:extLst>
              <a:ext uri="{FF2B5EF4-FFF2-40B4-BE49-F238E27FC236}">
                <a16:creationId xmlns:a16="http://schemas.microsoft.com/office/drawing/2014/main" id="{FB7F5256-4838-61C1-C349-2E9BFB14688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1237" y="472172"/>
            <a:ext cx="1327802" cy="515187"/>
          </a:xfrm>
          <a:prstGeom prst="rect">
            <a:avLst/>
          </a:prstGeom>
        </p:spPr>
      </p:pic>
      <p:sp>
        <p:nvSpPr>
          <p:cNvPr id="13" name="文本框 12">
            <a:extLst>
              <a:ext uri="{FF2B5EF4-FFF2-40B4-BE49-F238E27FC236}">
                <a16:creationId xmlns:a16="http://schemas.microsoft.com/office/drawing/2014/main" id="{A1914876-137F-6C04-3330-EF281FED5B49}"/>
              </a:ext>
            </a:extLst>
          </p:cNvPr>
          <p:cNvSpPr txBox="1"/>
          <p:nvPr userDrawn="1"/>
        </p:nvSpPr>
        <p:spPr>
          <a:xfrm>
            <a:off x="1672306" y="4598886"/>
            <a:ext cx="3617657" cy="543675"/>
          </a:xfrm>
          <a:prstGeom prst="rect">
            <a:avLst/>
          </a:prstGeom>
          <a:noFill/>
        </p:spPr>
        <p:txBody>
          <a:bodyPr wrap="none" rtlCol="0">
            <a:spAutoFit/>
          </a:bodyPr>
          <a:lstStyle/>
          <a:p>
            <a:r>
              <a:rPr lang="en-US" altLang="zh-CN"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4" name="图片 13">
            <a:extLst>
              <a:ext uri="{FF2B5EF4-FFF2-40B4-BE49-F238E27FC236}">
                <a16:creationId xmlns:a16="http://schemas.microsoft.com/office/drawing/2014/main" id="{A32DB8CE-159B-8A97-CBC9-76A77703770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5" name="组合 14">
            <a:extLst>
              <a:ext uri="{FF2B5EF4-FFF2-40B4-BE49-F238E27FC236}">
                <a16:creationId xmlns:a16="http://schemas.microsoft.com/office/drawing/2014/main" id="{19E912FF-1EDF-6B34-DD26-55D9C433422F}"/>
              </a:ext>
            </a:extLst>
          </p:cNvPr>
          <p:cNvGrpSpPr/>
          <p:nvPr userDrawn="1"/>
        </p:nvGrpSpPr>
        <p:grpSpPr>
          <a:xfrm>
            <a:off x="1776788" y="5174530"/>
            <a:ext cx="2351490" cy="276999"/>
            <a:chOff x="9212487" y="6204930"/>
            <a:chExt cx="3527779" cy="415563"/>
          </a:xfrm>
        </p:grpSpPr>
        <p:pic>
          <p:nvPicPr>
            <p:cNvPr id="16" name="图片 15">
              <a:extLst>
                <a:ext uri="{FF2B5EF4-FFF2-40B4-BE49-F238E27FC236}">
                  <a16:creationId xmlns:a16="http://schemas.microsoft.com/office/drawing/2014/main" id="{D5FB3587-A90C-CAD8-E42E-0CF3718776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7" name="文本框 16">
              <a:extLst>
                <a:ext uri="{FF2B5EF4-FFF2-40B4-BE49-F238E27FC236}">
                  <a16:creationId xmlns:a16="http://schemas.microsoft.com/office/drawing/2014/main" id="{01125C8E-5C6A-E279-FED0-C1BE06D91D6F}"/>
                </a:ext>
              </a:extLst>
            </p:cNvPr>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sp>
        <p:nvSpPr>
          <p:cNvPr id="18" name="圆角矩形 3">
            <a:extLst>
              <a:ext uri="{FF2B5EF4-FFF2-40B4-BE49-F238E27FC236}">
                <a16:creationId xmlns:a16="http://schemas.microsoft.com/office/drawing/2014/main" id="{26B61CE5-1392-85EB-23E8-57069CFF21F9}"/>
              </a:ext>
            </a:extLst>
          </p:cNvPr>
          <p:cNvSpPr/>
          <p:nvPr userDrawn="1"/>
        </p:nvSpPr>
        <p:spPr>
          <a:xfrm>
            <a:off x="5231777" y="4681029"/>
            <a:ext cx="2046847" cy="330400"/>
          </a:xfrm>
          <a:prstGeom prst="roundRect">
            <a:avLst>
              <a:gd name="adj" fmla="val 50000"/>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pic>
        <p:nvPicPr>
          <p:cNvPr id="20" name="图片 19">
            <a:extLst>
              <a:ext uri="{FF2B5EF4-FFF2-40B4-BE49-F238E27FC236}">
                <a16:creationId xmlns:a16="http://schemas.microsoft.com/office/drawing/2014/main" id="{0C5A7D7B-6E9B-E69F-506E-FB64FAD077E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sp>
        <p:nvSpPr>
          <p:cNvPr id="21" name="文本框 20">
            <a:extLst>
              <a:ext uri="{FF2B5EF4-FFF2-40B4-BE49-F238E27FC236}">
                <a16:creationId xmlns:a16="http://schemas.microsoft.com/office/drawing/2014/main" id="{80126C23-E78B-5C5D-261A-D56638346B28}"/>
              </a:ext>
            </a:extLst>
          </p:cNvPr>
          <p:cNvSpPr txBox="1"/>
          <p:nvPr userDrawn="1"/>
        </p:nvSpPr>
        <p:spPr>
          <a:xfrm>
            <a:off x="568991" y="1312641"/>
            <a:ext cx="10248406" cy="3169778"/>
          </a:xfrm>
          <a:prstGeom prst="rect">
            <a:avLst/>
          </a:prstGeom>
          <a:noFill/>
        </p:spPr>
        <p:txBody>
          <a:bodyPr wrap="square" rtlCol="0">
            <a:spAutoFit/>
          </a:bodyPr>
          <a:lstStyle/>
          <a:p>
            <a:r>
              <a:rPr lang="en-US" altLang="zh-CN" sz="19998"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Thanks</a:t>
            </a:r>
          </a:p>
        </p:txBody>
      </p:sp>
      <p:sp>
        <p:nvSpPr>
          <p:cNvPr id="22" name="文本框 21">
            <a:extLst>
              <a:ext uri="{FF2B5EF4-FFF2-40B4-BE49-F238E27FC236}">
                <a16:creationId xmlns:a16="http://schemas.microsoft.com/office/drawing/2014/main" id="{1DBDCBBF-3247-0A7E-6B79-5D36B8CEB6BC}"/>
              </a:ext>
            </a:extLst>
          </p:cNvPr>
          <p:cNvSpPr txBox="1"/>
          <p:nvPr userDrawn="1"/>
        </p:nvSpPr>
        <p:spPr>
          <a:xfrm>
            <a:off x="638743" y="3432633"/>
            <a:ext cx="3397084" cy="995016"/>
          </a:xfrm>
          <a:prstGeom prst="rect">
            <a:avLst/>
          </a:prstGeom>
          <a:noFill/>
        </p:spPr>
        <p:txBody>
          <a:bodyPr wrap="none" rtlCol="0">
            <a:spAutoFit/>
          </a:bodyPr>
          <a:lstStyle/>
          <a:p>
            <a:r>
              <a:rPr lang="zh-CN" altLang="en-US" sz="5866" b="1" spc="400" dirty="0">
                <a:latin typeface="微软雅黑" panose="020B0503020204020204" pitchFamily="34" charset="-122"/>
                <a:ea typeface="微软雅黑" panose="020B0503020204020204" pitchFamily="34" charset="-122"/>
              </a:rPr>
              <a:t>谢谢观看</a:t>
            </a:r>
          </a:p>
        </p:txBody>
      </p:sp>
    </p:spTree>
    <p:extLst>
      <p:ext uri="{BB962C8B-B14F-4D97-AF65-F5344CB8AC3E}">
        <p14:creationId xmlns:p14="http://schemas.microsoft.com/office/powerpoint/2010/main" val="5172499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0A171B-4CE2-79A1-073E-3DBB58042E8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4B4FC48-DF92-0238-60C8-C103C9497702}"/>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C8A098B0-A239-2315-EE58-4B71E812A46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236BDE1-679B-FB91-B9D8-CC6E940EA457}"/>
              </a:ext>
            </a:extLst>
          </p:cNvPr>
          <p:cNvSpPr>
            <a:spLocks noGrp="1"/>
          </p:cNvSpPr>
          <p:nvPr>
            <p:ph type="sldNum" sz="quarter" idx="12"/>
          </p:nvPr>
        </p:nvSpPr>
        <p:spPr/>
        <p:txBody>
          <a:body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2744281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14" name="文本框 13"/>
          <p:cNvSpPr txBox="1"/>
          <p:nvPr userDrawn="1"/>
        </p:nvSpPr>
        <p:spPr>
          <a:xfrm>
            <a:off x="10918634" y="282853"/>
            <a:ext cx="928459" cy="338554"/>
          </a:xfrm>
          <a:prstGeom prst="rect">
            <a:avLst/>
          </a:prstGeom>
          <a:noFill/>
        </p:spPr>
        <p:txBody>
          <a:bodyPr wrap="none" rtlCol="0">
            <a:spAutoFit/>
          </a:bodyPr>
          <a:lstStyle/>
          <a:p>
            <a:r>
              <a:rPr lang="zh-CN" altLang="en-US" sz="1600" spc="-150" dirty="0">
                <a:solidFill>
                  <a:schemeClr val="bg1">
                    <a:lumMod val="95000"/>
                  </a:schemeClr>
                </a:solidFill>
                <a:latin typeface="微软雅黑 Heavy" panose="020B0A02040204020203" pitchFamily="34" charset="-122"/>
                <a:ea typeface="微软雅黑 Heavy" panose="020B0A02040204020203" pitchFamily="34" charset="-122"/>
              </a:rPr>
              <a:t>版权声明</a:t>
            </a:r>
          </a:p>
        </p:txBody>
      </p:sp>
      <p:sp>
        <p:nvSpPr>
          <p:cNvPr id="15" name="文本框 14"/>
          <p:cNvSpPr txBox="1"/>
          <p:nvPr userDrawn="1"/>
        </p:nvSpPr>
        <p:spPr>
          <a:xfrm>
            <a:off x="9130906" y="282853"/>
            <a:ext cx="1866537" cy="338554"/>
          </a:xfrm>
          <a:prstGeom prst="rect">
            <a:avLst/>
          </a:prstGeom>
          <a:noFill/>
        </p:spPr>
        <p:txBody>
          <a:bodyPr wrap="none" rtlCol="0">
            <a:spAutoFit/>
          </a:bodyPr>
          <a:lstStyle/>
          <a:p>
            <a:r>
              <a:rPr lang="en-US" altLang="zh-CN" sz="1600" dirty="0">
                <a:solidFill>
                  <a:schemeClr val="bg1">
                    <a:lumMod val="95000"/>
                  </a:schemeClr>
                </a:solidFill>
                <a:latin typeface="Arial Narrow" panose="020B0606020202030204" pitchFamily="34" charset="0"/>
              </a:rPr>
              <a:t>COPYRIGHT NOTICE</a:t>
            </a:r>
            <a:endParaRPr lang="zh-CN" altLang="en-US" sz="1200" dirty="0">
              <a:solidFill>
                <a:schemeClr val="bg1">
                  <a:lumMod val="95000"/>
                </a:schemeClr>
              </a:solidFill>
              <a:latin typeface="Arial Narrow" panose="020B0606020202030204" pitchFamily="34" charset="0"/>
            </a:endParaRPr>
          </a:p>
        </p:txBody>
      </p:sp>
      <p:sp>
        <p:nvSpPr>
          <p:cNvPr id="19" name="矩形 18"/>
          <p:cNvSpPr/>
          <p:nvPr userDrawn="1"/>
        </p:nvSpPr>
        <p:spPr>
          <a:xfrm>
            <a:off x="852805" y="1523668"/>
            <a:ext cx="5121275" cy="2197525"/>
          </a:xfrm>
          <a:prstGeom prst="rect">
            <a:avLst/>
          </a:prstGeom>
        </p:spPr>
        <p:txBody>
          <a:bodyPr wrap="square">
            <a:spAutoFit/>
          </a:bodyPr>
          <a:lstStyle/>
          <a:p>
            <a:pPr indent="358775" algn="l">
              <a:lnSpc>
                <a:spcPct val="190000"/>
              </a:lnSpc>
            </a:pPr>
            <a:r>
              <a:rPr lang="zh-CN" altLang="en-US" sz="1200" dirty="0">
                <a:solidFill>
                  <a:prstClr val="black"/>
                </a:solidFill>
                <a:latin typeface="微软雅黑 Semibold" panose="020B0702040204020203" charset="-122"/>
                <a:ea typeface="微软雅黑 Semibold" panose="020B0702040204020203" charset="-122"/>
              </a:rPr>
              <a:t>本报告采用公开、合法的信息，由科瑞卓信（北京）咨询有限公司（简称科瑞咨询）的研究人员运用相应的研究方法，对所研究的对象做出相应的评判，仅供用户参考，并不构成任何投资建议。</a:t>
            </a:r>
          </a:p>
          <a:p>
            <a:pPr indent="358775" algn="l">
              <a:lnSpc>
                <a:spcPct val="190000"/>
              </a:lnSpc>
            </a:pPr>
            <a:r>
              <a:rPr lang="zh-CN" altLang="en-US" sz="1200" dirty="0">
                <a:solidFill>
                  <a:prstClr val="black"/>
                </a:solidFill>
                <a:latin typeface="微软雅黑 Semibold" panose="020B0702040204020203" charset="-122"/>
                <a:ea typeface="微软雅黑 Semibold" panose="020B0702040204020203" charset="-122"/>
              </a:rPr>
              <a:t>科瑞咨询力求信息的完整和准确，报告中提供的数据、观点、文字等信息不构成任何法律依据。未获得科瑞咨询的书面授权，任何人不得对本报告进行任何形式的发布、复制。</a:t>
            </a:r>
          </a:p>
        </p:txBody>
      </p:sp>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22199" y="1931581"/>
            <a:ext cx="5359431" cy="3579223"/>
          </a:xfrm>
          <a:prstGeom prst="rect">
            <a:avLst/>
          </a:prstGeom>
        </p:spPr>
      </p:pic>
      <p:pic>
        <p:nvPicPr>
          <p:cNvPr id="26" name="图片 25" descr="千图网_翻新作品_圆形联系方式图标矢量素材图片_图片编号19655823_03"/>
          <p:cNvPicPr>
            <a:picLocks noChangeAspect="1"/>
          </p:cNvPicPr>
          <p:nvPr userDrawn="1"/>
        </p:nvPicPr>
        <p:blipFill>
          <a:blip r:embed="rId3"/>
          <a:stretch>
            <a:fillRect/>
          </a:stretch>
        </p:blipFill>
        <p:spPr>
          <a:xfrm>
            <a:off x="950596" y="4691348"/>
            <a:ext cx="344102" cy="344102"/>
          </a:xfrm>
          <a:prstGeom prst="rect">
            <a:avLst/>
          </a:prstGeom>
        </p:spPr>
      </p:pic>
      <p:pic>
        <p:nvPicPr>
          <p:cNvPr id="27" name="图片 26" descr="千图网_翻新作品_圆形联系方式图标矢量素材图片_图片编号19655823_05"/>
          <p:cNvPicPr>
            <a:picLocks noChangeAspect="1"/>
          </p:cNvPicPr>
          <p:nvPr userDrawn="1"/>
        </p:nvPicPr>
        <p:blipFill>
          <a:blip r:embed="rId4"/>
          <a:stretch>
            <a:fillRect/>
          </a:stretch>
        </p:blipFill>
        <p:spPr>
          <a:xfrm>
            <a:off x="950596" y="4134156"/>
            <a:ext cx="346982" cy="344582"/>
          </a:xfrm>
          <a:prstGeom prst="rect">
            <a:avLst/>
          </a:prstGeom>
        </p:spPr>
      </p:pic>
      <p:sp>
        <p:nvSpPr>
          <p:cNvPr id="31" name="文本框 30"/>
          <p:cNvSpPr txBox="1"/>
          <p:nvPr userDrawn="1"/>
        </p:nvSpPr>
        <p:spPr>
          <a:xfrm>
            <a:off x="929201" y="5448697"/>
            <a:ext cx="5888150" cy="276999"/>
          </a:xfrm>
          <a:prstGeom prst="rect">
            <a:avLst/>
          </a:prstGeom>
          <a:noFill/>
        </p:spPr>
        <p:txBody>
          <a:bodyPr wrap="none" rtlCol="0">
            <a:spAutoFit/>
          </a:bodyPr>
          <a:lstStyle/>
          <a:p>
            <a:r>
              <a:rPr lang="zh-CN" altLang="en-US" sz="1200" b="1" dirty="0"/>
              <a:t>汽车智库平台会员 </a:t>
            </a:r>
            <a:r>
              <a:rPr lang="en-US" altLang="zh-CN" sz="1200" b="1" dirty="0"/>
              <a:t>| </a:t>
            </a:r>
            <a:r>
              <a:rPr lang="zh-CN" altLang="en-US" sz="1200" b="1" dirty="0"/>
              <a:t>市场调研 </a:t>
            </a:r>
            <a:r>
              <a:rPr lang="en-US" altLang="zh-CN" sz="1200" b="1" dirty="0"/>
              <a:t>| </a:t>
            </a:r>
            <a:r>
              <a:rPr lang="zh-CN" altLang="en-US" sz="1200" b="1" dirty="0"/>
              <a:t>数据业务 </a:t>
            </a:r>
            <a:r>
              <a:rPr lang="en-US" altLang="zh-CN" sz="1200" b="1" dirty="0"/>
              <a:t>| </a:t>
            </a:r>
            <a:r>
              <a:rPr lang="zh-CN" altLang="en-US" sz="1200" b="1" dirty="0"/>
              <a:t>对标业务 </a:t>
            </a:r>
            <a:r>
              <a:rPr lang="en-US" altLang="zh-CN" sz="1200" b="1" dirty="0"/>
              <a:t>| </a:t>
            </a:r>
            <a:r>
              <a:rPr lang="zh-CN" altLang="en-US" sz="1200" b="1" dirty="0"/>
              <a:t>舆情分析 </a:t>
            </a:r>
            <a:r>
              <a:rPr lang="en-US" altLang="zh-CN" sz="1200" b="1" dirty="0"/>
              <a:t>| </a:t>
            </a:r>
            <a:r>
              <a:rPr lang="zh-CN" altLang="en-US" sz="1200" b="1" dirty="0"/>
              <a:t>培训业务 </a:t>
            </a:r>
            <a:r>
              <a:rPr lang="en-US" altLang="zh-CN" sz="1200" b="1" dirty="0"/>
              <a:t>| </a:t>
            </a:r>
            <a:r>
              <a:rPr lang="zh-CN" altLang="en-US" sz="1200" b="1" dirty="0"/>
              <a:t>软件业务</a:t>
            </a:r>
          </a:p>
        </p:txBody>
      </p:sp>
      <p:sp>
        <p:nvSpPr>
          <p:cNvPr id="16" name="文本框 15"/>
          <p:cNvSpPr txBox="1"/>
          <p:nvPr userDrawn="1"/>
        </p:nvSpPr>
        <p:spPr>
          <a:xfrm>
            <a:off x="1377702" y="4145843"/>
            <a:ext cx="1449070" cy="33718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455A64">
                    <a:lumMod val="75000"/>
                  </a:srgbClr>
                </a:solidFill>
                <a:effectLst/>
                <a:uLnTx/>
                <a:uFillTx/>
                <a:latin typeface="Arial" panose="020B0604020202020204"/>
                <a:ea typeface="微软雅黑" panose="020B0503020204020204" charset="-122"/>
                <a:cs typeface="+mn-cs"/>
              </a:rPr>
              <a:t>4006-997-802</a:t>
            </a:r>
          </a:p>
        </p:txBody>
      </p:sp>
      <p:sp>
        <p:nvSpPr>
          <p:cNvPr id="17" name="文本框 16"/>
          <p:cNvSpPr txBox="1"/>
          <p:nvPr userDrawn="1"/>
        </p:nvSpPr>
        <p:spPr>
          <a:xfrm>
            <a:off x="1364367" y="4694481"/>
            <a:ext cx="252973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455A64">
                    <a:lumMod val="75000"/>
                  </a:srgbClr>
                </a:solidFill>
                <a:effectLst/>
                <a:uLnTx/>
                <a:uFillTx/>
                <a:latin typeface="Arial" panose="020B0604020202020204"/>
                <a:ea typeface="微软雅黑" panose="020B0503020204020204" charset="-122"/>
                <a:cs typeface="+mn-cs"/>
              </a:rPr>
              <a:t>market@autothinker.net</a:t>
            </a:r>
          </a:p>
        </p:txBody>
      </p:sp>
      <p:pic>
        <p:nvPicPr>
          <p:cNvPr id="18" name="图片 17" descr="文本&#10;&#10;描述已自动生成"/>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70010" y="183696"/>
            <a:ext cx="2985186" cy="502557"/>
          </a:xfrm>
          <a:prstGeom prst="rect">
            <a:avLst/>
          </a:prstGeom>
        </p:spPr>
      </p:pic>
    </p:spTree>
    <p:extLst>
      <p:ext uri="{BB962C8B-B14F-4D97-AF65-F5344CB8AC3E}">
        <p14:creationId xmlns:p14="http://schemas.microsoft.com/office/powerpoint/2010/main" val="3601487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35F7C3F-F5E0-FC6E-725B-5E4FBE1B7E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529"/>
            <a:ext cx="12190119" cy="6856942"/>
          </a:xfrm>
          <a:prstGeom prst="rect">
            <a:avLst/>
          </a:prstGeom>
        </p:spPr>
      </p:pic>
      <p:sp>
        <p:nvSpPr>
          <p:cNvPr id="8" name="矩形 7">
            <a:extLst>
              <a:ext uri="{FF2B5EF4-FFF2-40B4-BE49-F238E27FC236}">
                <a16:creationId xmlns:a16="http://schemas.microsoft.com/office/drawing/2014/main" id="{814D09F6-3119-5A86-DC32-E2281B25A3C7}"/>
              </a:ext>
            </a:extLst>
          </p:cNvPr>
          <p:cNvSpPr/>
          <p:nvPr userDrawn="1"/>
        </p:nvSpPr>
        <p:spPr>
          <a:xfrm>
            <a:off x="709928" y="4452389"/>
            <a:ext cx="7039830" cy="8764"/>
          </a:xfrm>
          <a:prstGeom prst="rect">
            <a:avLst/>
          </a:prstGeom>
          <a:solidFill>
            <a:srgbClr val="8B1F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 name="文本框 8">
            <a:extLst>
              <a:ext uri="{FF2B5EF4-FFF2-40B4-BE49-F238E27FC236}">
                <a16:creationId xmlns:a16="http://schemas.microsoft.com/office/drawing/2014/main" id="{4014D472-BB86-CA10-79D4-AD427D6AB6F9}"/>
              </a:ext>
            </a:extLst>
          </p:cNvPr>
          <p:cNvSpPr txBox="1"/>
          <p:nvPr userDrawn="1"/>
        </p:nvSpPr>
        <p:spPr>
          <a:xfrm>
            <a:off x="455796" y="997094"/>
            <a:ext cx="9272090" cy="3621119"/>
          </a:xfrm>
          <a:prstGeom prst="rect">
            <a:avLst/>
          </a:prstGeom>
          <a:noFill/>
        </p:spPr>
        <p:txBody>
          <a:bodyPr wrap="none" rtlCol="0">
            <a:spAutoFit/>
          </a:bodyPr>
          <a:lstStyle/>
          <a:p>
            <a:r>
              <a:rPr lang="en-US" altLang="zh-CN" sz="22931" b="1" spc="-100" dirty="0">
                <a:solidFill>
                  <a:srgbClr val="EDEDEF"/>
                </a:solidFill>
                <a:latin typeface="Arial" panose="020B0604020202020204" pitchFamily="34" charset="0"/>
                <a:ea typeface="微软雅黑" panose="020B0503020204020204" pitchFamily="34" charset="-122"/>
                <a:cs typeface="Arial" panose="020B0604020202020204" pitchFamily="34" charset="0"/>
              </a:rPr>
              <a:t>KERUI</a:t>
            </a:r>
          </a:p>
        </p:txBody>
      </p:sp>
      <p:pic>
        <p:nvPicPr>
          <p:cNvPr id="10" name="图片 9">
            <a:extLst>
              <a:ext uri="{FF2B5EF4-FFF2-40B4-BE49-F238E27FC236}">
                <a16:creationId xmlns:a16="http://schemas.microsoft.com/office/drawing/2014/main" id="{5681757C-0CF4-90BD-CDE4-715E20D6A1E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1237" y="472172"/>
            <a:ext cx="1327802" cy="515187"/>
          </a:xfrm>
          <a:prstGeom prst="rect">
            <a:avLst/>
          </a:prstGeom>
        </p:spPr>
      </p:pic>
      <p:sp>
        <p:nvSpPr>
          <p:cNvPr id="11" name="文本框 10">
            <a:extLst>
              <a:ext uri="{FF2B5EF4-FFF2-40B4-BE49-F238E27FC236}">
                <a16:creationId xmlns:a16="http://schemas.microsoft.com/office/drawing/2014/main" id="{385FFFA8-F271-C9F8-7667-3A3479740466}"/>
              </a:ext>
            </a:extLst>
          </p:cNvPr>
          <p:cNvSpPr txBox="1"/>
          <p:nvPr userDrawn="1"/>
        </p:nvSpPr>
        <p:spPr>
          <a:xfrm>
            <a:off x="1672306" y="4598886"/>
            <a:ext cx="3617657" cy="543675"/>
          </a:xfrm>
          <a:prstGeom prst="rect">
            <a:avLst/>
          </a:prstGeom>
          <a:noFill/>
        </p:spPr>
        <p:txBody>
          <a:bodyPr wrap="none" rtlCol="0">
            <a:spAutoFit/>
          </a:bodyPr>
          <a:lstStyle/>
          <a:p>
            <a:r>
              <a:rPr lang="en-US" altLang="zh-CN"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rPr>
              <a:t>KERUICONSULTING</a:t>
            </a:r>
            <a:endParaRPr lang="zh-CN" altLang="en-US" sz="2933" b="1" spc="-100" dirty="0">
              <a:solidFill>
                <a:srgbClr val="8B1F1D"/>
              </a:solidFill>
              <a:latin typeface="Arial" panose="020B0604020202020204" pitchFamily="34" charset="0"/>
              <a:ea typeface="微软雅黑" panose="020B0503020204020204" pitchFamily="34" charset="-122"/>
              <a:cs typeface="Arial" panose="020B0604020202020204" pitchFamily="34" charset="0"/>
            </a:endParaRPr>
          </a:p>
        </p:txBody>
      </p:sp>
      <p:pic>
        <p:nvPicPr>
          <p:cNvPr id="12" name="图片 11">
            <a:extLst>
              <a:ext uri="{FF2B5EF4-FFF2-40B4-BE49-F238E27FC236}">
                <a16:creationId xmlns:a16="http://schemas.microsoft.com/office/drawing/2014/main" id="{5B7BF213-0727-01F7-9FC2-52187F38E60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8743" y="4559068"/>
            <a:ext cx="933495" cy="933495"/>
          </a:xfrm>
          <a:prstGeom prst="rect">
            <a:avLst/>
          </a:prstGeom>
        </p:spPr>
      </p:pic>
      <p:grpSp>
        <p:nvGrpSpPr>
          <p:cNvPr id="13" name="组合 12">
            <a:extLst>
              <a:ext uri="{FF2B5EF4-FFF2-40B4-BE49-F238E27FC236}">
                <a16:creationId xmlns:a16="http://schemas.microsoft.com/office/drawing/2014/main" id="{FD4026CC-ACFD-73BF-A370-562F29F9052E}"/>
              </a:ext>
            </a:extLst>
          </p:cNvPr>
          <p:cNvGrpSpPr/>
          <p:nvPr userDrawn="1"/>
        </p:nvGrpSpPr>
        <p:grpSpPr>
          <a:xfrm>
            <a:off x="1776788" y="5174530"/>
            <a:ext cx="2351490" cy="276999"/>
            <a:chOff x="9212487" y="6204930"/>
            <a:chExt cx="3527779" cy="415563"/>
          </a:xfrm>
        </p:grpSpPr>
        <p:pic>
          <p:nvPicPr>
            <p:cNvPr id="14" name="图片 13">
              <a:extLst>
                <a:ext uri="{FF2B5EF4-FFF2-40B4-BE49-F238E27FC236}">
                  <a16:creationId xmlns:a16="http://schemas.microsoft.com/office/drawing/2014/main" id="{A7ABBC10-F176-074C-497E-343E320538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2487" y="6239279"/>
              <a:ext cx="298867" cy="289226"/>
            </a:xfrm>
            <a:prstGeom prst="rect">
              <a:avLst/>
            </a:prstGeom>
          </p:spPr>
        </p:pic>
        <p:sp>
          <p:nvSpPr>
            <p:cNvPr id="15" name="文本框 14">
              <a:extLst>
                <a:ext uri="{FF2B5EF4-FFF2-40B4-BE49-F238E27FC236}">
                  <a16:creationId xmlns:a16="http://schemas.microsoft.com/office/drawing/2014/main" id="{A71D7E9B-2291-E95F-F71D-F8D319E1417E}"/>
                </a:ext>
              </a:extLst>
            </p:cNvPr>
            <p:cNvSpPr txBox="1"/>
            <p:nvPr/>
          </p:nvSpPr>
          <p:spPr>
            <a:xfrm>
              <a:off x="9514847" y="6204930"/>
              <a:ext cx="3225419" cy="415563"/>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科瑞卓信</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北京</a:t>
              </a: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咨询有限公司</a:t>
              </a:r>
            </a:p>
          </p:txBody>
        </p:sp>
      </p:grpSp>
      <p:sp>
        <p:nvSpPr>
          <p:cNvPr id="16" name="文本框 15">
            <a:extLst>
              <a:ext uri="{FF2B5EF4-FFF2-40B4-BE49-F238E27FC236}">
                <a16:creationId xmlns:a16="http://schemas.microsoft.com/office/drawing/2014/main" id="{FE2C4BDE-7CF4-FB3A-1DD7-475242B6F546}"/>
              </a:ext>
            </a:extLst>
          </p:cNvPr>
          <p:cNvSpPr txBox="1"/>
          <p:nvPr userDrawn="1"/>
        </p:nvSpPr>
        <p:spPr>
          <a:xfrm>
            <a:off x="585237" y="3402912"/>
            <a:ext cx="9634369"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5400" b="1" spc="-150" dirty="0">
                <a:latin typeface="微软雅黑" panose="020B0503020204020204" pitchFamily="34" charset="-122"/>
                <a:ea typeface="微软雅黑" panose="020B0503020204020204" pitchFamily="34" charset="-122"/>
              </a:rPr>
              <a:t>轻型商用车市场洞察报告</a:t>
            </a:r>
            <a:r>
              <a:rPr lang="en-US" altLang="zh-CN" sz="2400" b="1" spc="-150" dirty="0">
                <a:latin typeface="微软雅黑" panose="020B0503020204020204" pitchFamily="34" charset="-122"/>
                <a:ea typeface="微软雅黑" panose="020B0503020204020204" pitchFamily="34" charset="-122"/>
              </a:rPr>
              <a:t>—</a:t>
            </a:r>
            <a:r>
              <a:rPr lang="zh-CN" altLang="en-US" sz="2400" b="1" spc="-150" dirty="0">
                <a:latin typeface="微软雅黑" panose="020B0503020204020204" pitchFamily="34" charset="-122"/>
                <a:ea typeface="微软雅黑" panose="020B0503020204020204" pitchFamily="34" charset="-122"/>
              </a:rPr>
              <a:t>市场预测篇</a:t>
            </a:r>
            <a:endParaRPr lang="zh-CN" altLang="en-US" sz="5400" b="1" spc="-150" dirty="0">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12642721-67CE-B85C-7E81-18999465439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763375" y="4452389"/>
            <a:ext cx="1914301" cy="2045417"/>
          </a:xfrm>
          <a:prstGeom prst="rect">
            <a:avLst/>
          </a:prstGeom>
        </p:spPr>
      </p:pic>
    </p:spTree>
    <p:extLst>
      <p:ext uri="{BB962C8B-B14F-4D97-AF65-F5344CB8AC3E}">
        <p14:creationId xmlns:p14="http://schemas.microsoft.com/office/powerpoint/2010/main" val="2337627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0953526-865F-F006-15FC-1F751BF3A97D}"/>
              </a:ext>
            </a:extLst>
          </p:cNvPr>
          <p:cNvGrpSpPr/>
          <p:nvPr userDrawn="1"/>
        </p:nvGrpSpPr>
        <p:grpSpPr>
          <a:xfrm>
            <a:off x="8033683" y="98778"/>
            <a:ext cx="4042413" cy="2359577"/>
            <a:chOff x="10768084" y="813974"/>
            <a:chExt cx="7287904" cy="4253985"/>
          </a:xfrm>
        </p:grpSpPr>
        <p:pic>
          <p:nvPicPr>
            <p:cNvPr id="8" name="图片 3">
              <a:extLst>
                <a:ext uri="{FF2B5EF4-FFF2-40B4-BE49-F238E27FC236}">
                  <a16:creationId xmlns:a16="http://schemas.microsoft.com/office/drawing/2014/main" id="{604B6F1A-C0DD-DA02-FCBD-0B3C75F6C4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16787" y="870195"/>
              <a:ext cx="6313827" cy="368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4">
              <a:extLst>
                <a:ext uri="{FF2B5EF4-FFF2-40B4-BE49-F238E27FC236}">
                  <a16:creationId xmlns:a16="http://schemas.microsoft.com/office/drawing/2014/main" id="{57168ADA-F94D-BA5C-99AD-C1D6E1270C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68084" y="813974"/>
              <a:ext cx="7287904" cy="425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a:extLst>
              <a:ext uri="{FF2B5EF4-FFF2-40B4-BE49-F238E27FC236}">
                <a16:creationId xmlns:a16="http://schemas.microsoft.com/office/drawing/2014/main" id="{C04D8AF4-3F62-58CC-D2CE-D645C859B4D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5" y="406964"/>
            <a:ext cx="1302126" cy="505225"/>
          </a:xfrm>
          <a:prstGeom prst="rect">
            <a:avLst/>
          </a:prstGeom>
        </p:spPr>
      </p:pic>
      <p:sp>
        <p:nvSpPr>
          <p:cNvPr id="11" name="文本框 10">
            <a:extLst>
              <a:ext uri="{FF2B5EF4-FFF2-40B4-BE49-F238E27FC236}">
                <a16:creationId xmlns:a16="http://schemas.microsoft.com/office/drawing/2014/main" id="{34C60F34-3D13-C08D-8A6D-D4C9408CBEBA}"/>
              </a:ext>
            </a:extLst>
          </p:cNvPr>
          <p:cNvSpPr txBox="1"/>
          <p:nvPr userDrawn="1"/>
        </p:nvSpPr>
        <p:spPr>
          <a:xfrm>
            <a:off x="355727" y="2858081"/>
            <a:ext cx="2968190" cy="707886"/>
          </a:xfrm>
          <a:prstGeom prst="rect">
            <a:avLst/>
          </a:prstGeom>
          <a:noFill/>
        </p:spPr>
        <p:txBody>
          <a:bodyPr vert="horz" wrap="square" rtlCol="0">
            <a:spAutoFit/>
          </a:bodyPr>
          <a:lstStyle/>
          <a:p>
            <a:pPr algn="r"/>
            <a:r>
              <a:rPr lang="en-US" altLang="zh-CN"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4000" b="1" spc="-200"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a:extLst>
              <a:ext uri="{FF2B5EF4-FFF2-40B4-BE49-F238E27FC236}">
                <a16:creationId xmlns:a16="http://schemas.microsoft.com/office/drawing/2014/main" id="{3797AEE5-BB51-19B2-C60F-03CC8E79865B}"/>
              </a:ext>
            </a:extLst>
          </p:cNvPr>
          <p:cNvSpPr txBox="1"/>
          <p:nvPr userDrawn="1"/>
        </p:nvSpPr>
        <p:spPr>
          <a:xfrm>
            <a:off x="1732156" y="1782995"/>
            <a:ext cx="1688283" cy="995016"/>
          </a:xfrm>
          <a:prstGeom prst="rect">
            <a:avLst/>
          </a:prstGeom>
          <a:noFill/>
        </p:spPr>
        <p:txBody>
          <a:bodyPr vert="horz" wrap="none" rtlCol="0">
            <a:spAutoFit/>
          </a:bodyPr>
          <a:lstStyle/>
          <a:p>
            <a:r>
              <a:rPr lang="zh-CN" altLang="en-US" sz="5866" b="1" dirty="0">
                <a:solidFill>
                  <a:srgbClr val="8B1F1C"/>
                </a:solidFill>
                <a:latin typeface="微软雅黑" panose="020B0503020204020204" pitchFamily="34" charset="-122"/>
                <a:ea typeface="微软雅黑" panose="020B0503020204020204" pitchFamily="34" charset="-122"/>
              </a:rPr>
              <a:t>目录</a:t>
            </a:r>
          </a:p>
        </p:txBody>
      </p:sp>
      <p:pic>
        <p:nvPicPr>
          <p:cNvPr id="13" name="图片 12">
            <a:extLst>
              <a:ext uri="{FF2B5EF4-FFF2-40B4-BE49-F238E27FC236}">
                <a16:creationId xmlns:a16="http://schemas.microsoft.com/office/drawing/2014/main" id="{4EF6ED2E-27F1-6D01-AF5D-F9A4DE6E3CC2}"/>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06021" y="3711618"/>
            <a:ext cx="1479814" cy="1581171"/>
          </a:xfrm>
          <a:prstGeom prst="rect">
            <a:avLst/>
          </a:prstGeom>
        </p:spPr>
      </p:pic>
      <p:cxnSp>
        <p:nvCxnSpPr>
          <p:cNvPr id="38" name="直接连接符 37">
            <a:extLst>
              <a:ext uri="{FF2B5EF4-FFF2-40B4-BE49-F238E27FC236}">
                <a16:creationId xmlns:a16="http://schemas.microsoft.com/office/drawing/2014/main" id="{6B196737-317A-161B-4915-94D5478E70BD}"/>
              </a:ext>
            </a:extLst>
          </p:cNvPr>
          <p:cNvCxnSpPr/>
          <p:nvPr userDrawn="1"/>
        </p:nvCxnSpPr>
        <p:spPr>
          <a:xfrm>
            <a:off x="3858112" y="1120959"/>
            <a:ext cx="0" cy="4836946"/>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569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9E8AE14-D786-EBAE-1145-AD2B8BDDA3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3411936-D865-95AB-A059-35EC1CB64A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41596AB-C40B-A543-60B1-04F995743D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158F579E-C21D-9F2A-8ED0-810CE9BC2A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7AC3EFF-C27C-77ED-4892-B8C8F1B3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10067365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9E8AE14-D786-EBAE-1145-AD2B8BDDA3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3411936-D865-95AB-A059-35EC1CB64A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41596AB-C40B-A543-60B1-04F995743D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158F579E-C21D-9F2A-8ED0-810CE9BC2A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7AC3EFF-C27C-77ED-4892-B8C8F1B3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294795837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646D7E-6051-4DE4-AF20-E4E91B587626}" type="slidenum">
              <a:rPr lang="zh-CN" altLang="en-US" smtClean="0"/>
              <a:t>‹#›</a:t>
            </a:fld>
            <a:endParaRPr lang="zh-CN" altLang="en-US"/>
          </a:p>
        </p:txBody>
      </p:sp>
    </p:spTree>
    <p:extLst>
      <p:ext uri="{BB962C8B-B14F-4D97-AF65-F5344CB8AC3E}">
        <p14:creationId xmlns:p14="http://schemas.microsoft.com/office/powerpoint/2010/main" val="1934935974"/>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chart" Target="../charts/chart10.xml"/></Relationships>
</file>

<file path=ppt/slides/_rels/slide1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chart" Target="../charts/chart12.xml"/></Relationships>
</file>

<file path=ppt/slides/_rels/slide12.xml.rels><?xml version="1.0" encoding="UTF-8" standalone="yes"?>
<Relationships xmlns="http://schemas.openxmlformats.org/package/2006/relationships"><Relationship Id="rId8" Type="http://schemas.openxmlformats.org/officeDocument/2006/relationships/chart" Target="../charts/chart18.xml"/><Relationship Id="rId3" Type="http://schemas.openxmlformats.org/officeDocument/2006/relationships/chart" Target="../charts/chart13.xml"/><Relationship Id="rId7" Type="http://schemas.openxmlformats.org/officeDocument/2006/relationships/chart" Target="../charts/chart17.xml"/><Relationship Id="rId12" Type="http://schemas.openxmlformats.org/officeDocument/2006/relationships/chart" Target="../charts/chart22.xm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chart" Target="../charts/chart16.xml"/><Relationship Id="rId11" Type="http://schemas.openxmlformats.org/officeDocument/2006/relationships/chart" Target="../charts/chart21.xml"/><Relationship Id="rId5" Type="http://schemas.openxmlformats.org/officeDocument/2006/relationships/chart" Target="../charts/chart15.xml"/><Relationship Id="rId10" Type="http://schemas.openxmlformats.org/officeDocument/2006/relationships/chart" Target="../charts/chart20.xml"/><Relationship Id="rId4" Type="http://schemas.openxmlformats.org/officeDocument/2006/relationships/chart" Target="../charts/chart14.xml"/><Relationship Id="rId9" Type="http://schemas.openxmlformats.org/officeDocument/2006/relationships/chart" Target="../charts/char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24.xml"/><Relationship Id="rId7" Type="http://schemas.openxmlformats.org/officeDocument/2006/relationships/chart" Target="../charts/chart28.xml"/><Relationship Id="rId2" Type="http://schemas.openxmlformats.org/officeDocument/2006/relationships/chart" Target="../charts/chart23.xml"/><Relationship Id="rId1" Type="http://schemas.openxmlformats.org/officeDocument/2006/relationships/slideLayout" Target="../slideLayouts/slideLayout11.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chart" Target="../charts/chart25.xml"/></Relationships>
</file>

<file path=ppt/slides/_rels/slide15.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chart" Target="../charts/chart6.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chart" Target="../charts/char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ïṩ1íḋê">
            <a:extLst>
              <a:ext uri="{FF2B5EF4-FFF2-40B4-BE49-F238E27FC236}">
                <a16:creationId xmlns:a16="http://schemas.microsoft.com/office/drawing/2014/main" id="{895CD911-6071-77DB-2249-F6366E2B199F}"/>
              </a:ext>
            </a:extLst>
          </p:cNvPr>
          <p:cNvSpPr txBox="1">
            <a:spLocks/>
          </p:cNvSpPr>
          <p:nvPr/>
        </p:nvSpPr>
        <p:spPr>
          <a:xfrm>
            <a:off x="653008" y="2412046"/>
            <a:ext cx="3125968" cy="101695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kern="1200">
                <a:solidFill>
                  <a:schemeClr val="bg1"/>
                </a:solidFill>
                <a:latin typeface="+mj-lt"/>
                <a:ea typeface="+mj-ea"/>
                <a:cs typeface="+mj-cs"/>
              </a:defRPr>
            </a:lvl1pPr>
          </a:lstStyle>
          <a:p>
            <a:pPr marL="0" marR="0" lvl="0" indent="0" algn="l" defTabSz="914400" rtl="0" eaLnBrk="1" fontAlgn="auto" latinLnBrk="0" hangingPunct="1">
              <a:lnSpc>
                <a:spcPts val="78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sym typeface="思源黑体" panose="020B0400000000000000" pitchFamily="34" charset="-122"/>
              </a:rPr>
              <a:t>2025</a:t>
            </a: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sym typeface="思源黑体" panose="020B0400000000000000" pitchFamily="34" charset="-122"/>
              </a:rPr>
              <a:t>年</a:t>
            </a:r>
            <a:r>
              <a:rPr lang="en-US" altLang="zh-CN" sz="3600" b="1" dirty="0">
                <a:solidFill>
                  <a:schemeClr val="tx1"/>
                </a:solidFill>
                <a:latin typeface="微软雅黑" panose="020B0503020204020204" pitchFamily="34" charset="-122"/>
                <a:ea typeface="微软雅黑" panose="020B0503020204020204" pitchFamily="34" charset="-122"/>
                <a:sym typeface="思源黑体" panose="020B0400000000000000" pitchFamily="34" charset="-122"/>
              </a:rPr>
              <a:t>5</a:t>
            </a: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sym typeface="思源黑体" panose="020B0400000000000000" pitchFamily="34" charset="-122"/>
              </a:rPr>
              <a:t>月</a:t>
            </a:r>
          </a:p>
        </p:txBody>
      </p:sp>
      <p:sp>
        <p:nvSpPr>
          <p:cNvPr id="3" name="文本框 2">
            <a:extLst>
              <a:ext uri="{FF2B5EF4-FFF2-40B4-BE49-F238E27FC236}">
                <a16:creationId xmlns:a16="http://schemas.microsoft.com/office/drawing/2014/main" id="{FF5F41D5-ABC4-D6A7-7A1B-B3C452024BE8}"/>
              </a:ext>
            </a:extLst>
          </p:cNvPr>
          <p:cNvSpPr txBox="1"/>
          <p:nvPr/>
        </p:nvSpPr>
        <p:spPr>
          <a:xfrm>
            <a:off x="4217871" y="5173353"/>
            <a:ext cx="670376" cy="276999"/>
          </a:xfrm>
          <a:prstGeom prst="rect">
            <a:avLst/>
          </a:prstGeom>
          <a:noFill/>
        </p:spPr>
        <p:txBody>
          <a:bodyPr wrap="none" rtlCol="0">
            <a:spAutoFit/>
          </a:bodyPr>
          <a:lstStyle/>
          <a:p>
            <a:r>
              <a:rPr lang="en-US" altLang="zh-CN" sz="1200" dirty="0">
                <a:solidFill>
                  <a:srgbClr val="000000">
                    <a:lumMod val="85000"/>
                    <a:lumOff val="15000"/>
                  </a:srgbClr>
                </a:solidFill>
                <a:latin typeface="微软雅黑" panose="020B0503020204020204" pitchFamily="34" charset="-122"/>
                <a:ea typeface="微软雅黑" panose="020B0503020204020204" pitchFamily="34" charset="-122"/>
              </a:rPr>
              <a:t>2025.5</a:t>
            </a:r>
            <a:endParaRPr lang="zh-CN" altLang="en-US" sz="120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0BB44906-FBCD-6385-556F-69F6AAFA48F8}"/>
              </a:ext>
            </a:extLst>
          </p:cNvPr>
          <p:cNvSpPr txBox="1"/>
          <p:nvPr/>
        </p:nvSpPr>
        <p:spPr>
          <a:xfrm>
            <a:off x="5349347" y="4677578"/>
            <a:ext cx="1811714" cy="338554"/>
          </a:xfrm>
          <a:prstGeom prst="rect">
            <a:avLst/>
          </a:prstGeom>
          <a:noFill/>
        </p:spPr>
        <p:txBody>
          <a:bodyPr wrap="none" rtlCol="0">
            <a:spAutoFit/>
          </a:bodyPr>
          <a:lstStyle/>
          <a:p>
            <a:pPr algn="ctr"/>
            <a:r>
              <a:rPr lang="en-US" altLang="zh-CN" sz="1600" dirty="0">
                <a:solidFill>
                  <a:schemeClr val="bg1">
                    <a:lumMod val="95000"/>
                  </a:schemeClr>
                </a:solidFill>
                <a:latin typeface="微软雅黑" panose="020B0503020204020204" pitchFamily="34" charset="-122"/>
                <a:ea typeface="微软雅黑" panose="020B0503020204020204" pitchFamily="34" charset="-122"/>
              </a:rPr>
              <a:t>2025</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年</a:t>
            </a:r>
            <a:r>
              <a:rPr lang="en-US" altLang="zh-CN" sz="1600" dirty="0">
                <a:solidFill>
                  <a:schemeClr val="bg1">
                    <a:lumMod val="95000"/>
                  </a:schemeClr>
                </a:solidFill>
                <a:latin typeface="微软雅黑" panose="020B0503020204020204" pitchFamily="34" charset="-122"/>
                <a:ea typeface="微软雅黑" panose="020B0503020204020204" pitchFamily="34" charset="-122"/>
              </a:rPr>
              <a:t>5</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月商用车</a:t>
            </a:r>
          </a:p>
        </p:txBody>
      </p:sp>
    </p:spTree>
    <p:extLst>
      <p:ext uri="{BB962C8B-B14F-4D97-AF65-F5344CB8AC3E}">
        <p14:creationId xmlns:p14="http://schemas.microsoft.com/office/powerpoint/2010/main" val="1190450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0F278-2515-3F03-1966-AB154BCCC65F}"/>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3518B43-5A39-9116-E724-4457E5EBD6A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65EC4F5E-1394-AE11-9BD9-DA831AAD75F0}"/>
              </a:ext>
            </a:extLst>
          </p:cNvPr>
          <p:cNvSpPr>
            <a:spLocks noGrp="1"/>
          </p:cNvSpPr>
          <p:nvPr>
            <p:ph type="body" sz="quarter" idx="13"/>
          </p:nvPr>
        </p:nvSpPr>
        <p:spPr>
          <a:xfrm>
            <a:off x="466724" y="116534"/>
            <a:ext cx="6216879" cy="341313"/>
          </a:xfrm>
        </p:spPr>
        <p:txBody>
          <a:bodyPr/>
          <a:lstStyle/>
          <a:p>
            <a:r>
              <a:rPr lang="zh-CN" altLang="en-US" dirty="0"/>
              <a:t>新能源轻卡各城市级别需求特征</a:t>
            </a:r>
            <a:r>
              <a:rPr lang="en-US" altLang="zh-CN" dirty="0"/>
              <a:t>-</a:t>
            </a:r>
            <a:r>
              <a:rPr lang="zh-CN" altLang="en-US" dirty="0"/>
              <a:t>四</a:t>
            </a:r>
            <a:r>
              <a:rPr lang="en-US" altLang="zh-CN" dirty="0"/>
              <a:t>/</a:t>
            </a:r>
            <a:r>
              <a:rPr lang="zh-CN" altLang="en-US" dirty="0"/>
              <a:t>五线城市</a:t>
            </a:r>
          </a:p>
        </p:txBody>
      </p:sp>
      <p:sp>
        <p:nvSpPr>
          <p:cNvPr id="17" name="文本占位符 3">
            <a:extLst>
              <a:ext uri="{FF2B5EF4-FFF2-40B4-BE49-F238E27FC236}">
                <a16:creationId xmlns:a16="http://schemas.microsoft.com/office/drawing/2014/main" id="{FD32AEFC-0F6F-F962-269B-ED6714ADFBA4}"/>
              </a:ext>
            </a:extLst>
          </p:cNvPr>
          <p:cNvSpPr txBox="1">
            <a:spLocks/>
          </p:cNvSpPr>
          <p:nvPr/>
        </p:nvSpPr>
        <p:spPr>
          <a:xfrm>
            <a:off x="240706" y="6609228"/>
            <a:ext cx="5548429"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数据来源：</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KERUI</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商用车零售</a:t>
            </a:r>
          </a:p>
        </p:txBody>
      </p:sp>
      <p:graphicFrame>
        <p:nvGraphicFramePr>
          <p:cNvPr id="4" name="图表 3">
            <a:extLst>
              <a:ext uri="{FF2B5EF4-FFF2-40B4-BE49-F238E27FC236}">
                <a16:creationId xmlns:a16="http://schemas.microsoft.com/office/drawing/2014/main" id="{F0E2485A-FBFA-8A94-705A-63C46E7FF158}"/>
              </a:ext>
            </a:extLst>
          </p:cNvPr>
          <p:cNvGraphicFramePr/>
          <p:nvPr/>
        </p:nvGraphicFramePr>
        <p:xfrm>
          <a:off x="6198540" y="2100943"/>
          <a:ext cx="5580000" cy="4500000"/>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0">
            <a:extLst>
              <a:ext uri="{FF2B5EF4-FFF2-40B4-BE49-F238E27FC236}">
                <a16:creationId xmlns:a16="http://schemas.microsoft.com/office/drawing/2014/main" id="{9E5A99BD-0432-D58C-39C4-8585F03D9040}"/>
              </a:ext>
            </a:extLst>
          </p:cNvPr>
          <p:cNvSpPr txBox="1"/>
          <p:nvPr/>
        </p:nvSpPr>
        <p:spPr>
          <a:xfrm>
            <a:off x="7017083" y="1725523"/>
            <a:ext cx="3587415"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mn-cs"/>
              </a:rPr>
              <a:t>上装形式偏好</a:t>
            </a:r>
            <a:endParaRPr kumimoji="0" lang="zh-CN" altLang="zh-CN" sz="1800" b="0" i="0" u="none" strike="noStrike" kern="1200" cap="none" spc="0" normalizeH="0" baseline="0" noProof="0" dirty="0">
              <a:ln>
                <a:noFill/>
              </a:ln>
              <a:solidFill>
                <a:srgbClr val="000000"/>
              </a:solidFill>
              <a:effectLst/>
              <a:uLnTx/>
              <a:uFillTx/>
              <a:latin typeface="Arial"/>
              <a:ea typeface="微软雅黑"/>
              <a:cs typeface="+mn-cs"/>
            </a:endParaRPr>
          </a:p>
        </p:txBody>
      </p:sp>
      <p:grpSp>
        <p:nvGrpSpPr>
          <p:cNvPr id="6" name="组合 5">
            <a:extLst>
              <a:ext uri="{FF2B5EF4-FFF2-40B4-BE49-F238E27FC236}">
                <a16:creationId xmlns:a16="http://schemas.microsoft.com/office/drawing/2014/main" id="{F2E0889A-3317-CABE-BAD9-72CFE9B90AF2}"/>
              </a:ext>
            </a:extLst>
          </p:cNvPr>
          <p:cNvGrpSpPr/>
          <p:nvPr/>
        </p:nvGrpSpPr>
        <p:grpSpPr>
          <a:xfrm>
            <a:off x="519637" y="1725523"/>
            <a:ext cx="5580000" cy="4883705"/>
            <a:chOff x="519637" y="1725523"/>
            <a:chExt cx="5580000" cy="4883705"/>
          </a:xfrm>
        </p:grpSpPr>
        <p:graphicFrame>
          <p:nvGraphicFramePr>
            <p:cNvPr id="9" name="图表 8">
              <a:extLst>
                <a:ext uri="{FF2B5EF4-FFF2-40B4-BE49-F238E27FC236}">
                  <a16:creationId xmlns:a16="http://schemas.microsoft.com/office/drawing/2014/main" id="{C3CCC4BE-E713-C714-4558-B8CB2B854C99}"/>
                </a:ext>
              </a:extLst>
            </p:cNvPr>
            <p:cNvGraphicFramePr/>
            <p:nvPr/>
          </p:nvGraphicFramePr>
          <p:xfrm>
            <a:off x="519637" y="2109228"/>
            <a:ext cx="5580000" cy="4500000"/>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a:extLst>
                <a:ext uri="{FF2B5EF4-FFF2-40B4-BE49-F238E27FC236}">
                  <a16:creationId xmlns:a16="http://schemas.microsoft.com/office/drawing/2014/main" id="{606AB754-6C81-1EEA-B6FB-9DEB10C73B27}"/>
                </a:ext>
              </a:extLst>
            </p:cNvPr>
            <p:cNvSpPr txBox="1"/>
            <p:nvPr/>
          </p:nvSpPr>
          <p:spPr>
            <a:xfrm>
              <a:off x="1333500" y="1725523"/>
              <a:ext cx="3587415"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四</a:t>
              </a:r>
              <a:r>
                <a:rPr kumimoji="0" lang="en-US" altLang="zh-CN" sz="1800" b="1" i="0" u="none" strike="noStrike" kern="1200" cap="none" spc="0" normalizeH="0" baseline="0" noProof="0" dirty="0">
                  <a:ln>
                    <a:noFill/>
                  </a:ln>
                  <a:solidFill>
                    <a:srgbClr val="000000"/>
                  </a:solidFill>
                  <a:effectLst/>
                  <a:uLnTx/>
                  <a:uFillTx/>
                  <a:latin typeface="Arial"/>
                  <a:ea typeface="微软雅黑"/>
                  <a:cs typeface="+mn-cs"/>
                </a:rPr>
                <a:t>/</a:t>
              </a: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五线城市新能源轻卡历年销量</a:t>
              </a:r>
            </a:p>
          </p:txBody>
        </p:sp>
      </p:grpSp>
      <p:sp>
        <p:nvSpPr>
          <p:cNvPr id="12" name="文本框 11">
            <a:extLst>
              <a:ext uri="{FF2B5EF4-FFF2-40B4-BE49-F238E27FC236}">
                <a16:creationId xmlns:a16="http://schemas.microsoft.com/office/drawing/2014/main" id="{71282EC4-69EE-70F9-F65D-1BEC847A10B9}"/>
              </a:ext>
            </a:extLst>
          </p:cNvPr>
          <p:cNvSpPr txBox="1"/>
          <p:nvPr/>
        </p:nvSpPr>
        <p:spPr>
          <a:xfrm>
            <a:off x="519637" y="553073"/>
            <a:ext cx="11379165" cy="953723"/>
          </a:xfrm>
          <a:prstGeom prst="rect">
            <a:avLst/>
          </a:prstGeom>
          <a:noFill/>
        </p:spPr>
        <p:txBody>
          <a:bodyPr wrap="square">
            <a:spAutoFit/>
          </a:bodyPr>
          <a:lstStyle>
            <a:defPPr>
              <a:defRPr lang="zh-CN"/>
            </a:defPPr>
            <a:lvl1pPr>
              <a:lnSpc>
                <a:spcPct val="150000"/>
              </a:lnSpc>
              <a:defRPr sz="1600" i="0">
                <a:solidFill>
                  <a:schemeClr val="tx1">
                    <a:lumMod val="85000"/>
                    <a:lumOff val="15000"/>
                  </a:schemeClr>
                </a:solidFill>
                <a:effectLst/>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2021</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年到</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年，四</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五线城市的新能源轻卡销量整体呈波动式增长，</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年出现了</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119.9%</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的下滑，其他年份均快速增长，</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年销量</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0.9</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万，同比增长</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148.8%</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月销量</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0.3</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万辆，同比增</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92%</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，仍保持较快增长；上装形式方面，四</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五线城市的新能源轻卡以厢式和仓栅车为主，其中厢式比重整体呈下滑趋势，</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月下降到</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44.4%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，仓栅上升到</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32%</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2451211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C4199-F5B4-CDC7-E9FC-A9E3B31A576C}"/>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27BBCD3-A4BE-81C9-5EEC-9FDB69CD8B4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40820766-B80E-AC77-752A-80386D7338DA}"/>
              </a:ext>
            </a:extLst>
          </p:cNvPr>
          <p:cNvSpPr>
            <a:spLocks noGrp="1"/>
          </p:cNvSpPr>
          <p:nvPr>
            <p:ph type="body" sz="quarter" idx="13"/>
          </p:nvPr>
        </p:nvSpPr>
        <p:spPr>
          <a:xfrm>
            <a:off x="466724" y="116534"/>
            <a:ext cx="6216879" cy="341313"/>
          </a:xfrm>
        </p:spPr>
        <p:txBody>
          <a:bodyPr/>
          <a:lstStyle/>
          <a:p>
            <a:r>
              <a:rPr lang="zh-CN" altLang="en-US" dirty="0"/>
              <a:t>新能源轻卡各城市级别需求特征</a:t>
            </a:r>
            <a:r>
              <a:rPr lang="en-US" altLang="zh-CN" dirty="0"/>
              <a:t>-</a:t>
            </a:r>
            <a:r>
              <a:rPr lang="zh-CN" altLang="en-US" dirty="0"/>
              <a:t>四</a:t>
            </a:r>
            <a:r>
              <a:rPr lang="en-US" altLang="zh-CN" dirty="0"/>
              <a:t>/</a:t>
            </a:r>
            <a:r>
              <a:rPr lang="zh-CN" altLang="en-US" dirty="0"/>
              <a:t>五线城市</a:t>
            </a:r>
          </a:p>
        </p:txBody>
      </p:sp>
      <p:sp>
        <p:nvSpPr>
          <p:cNvPr id="17" name="文本占位符 3">
            <a:extLst>
              <a:ext uri="{FF2B5EF4-FFF2-40B4-BE49-F238E27FC236}">
                <a16:creationId xmlns:a16="http://schemas.microsoft.com/office/drawing/2014/main" id="{9AF44E80-87D1-1CF9-8676-6D2C82335D19}"/>
              </a:ext>
            </a:extLst>
          </p:cNvPr>
          <p:cNvSpPr txBox="1">
            <a:spLocks/>
          </p:cNvSpPr>
          <p:nvPr/>
        </p:nvSpPr>
        <p:spPr>
          <a:xfrm>
            <a:off x="240706" y="6609228"/>
            <a:ext cx="5548429"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数据来源：</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KERUI</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商用车零售</a:t>
            </a:r>
          </a:p>
        </p:txBody>
      </p:sp>
      <p:grpSp>
        <p:nvGrpSpPr>
          <p:cNvPr id="7" name="组合 6">
            <a:extLst>
              <a:ext uri="{FF2B5EF4-FFF2-40B4-BE49-F238E27FC236}">
                <a16:creationId xmlns:a16="http://schemas.microsoft.com/office/drawing/2014/main" id="{EED0A4EE-FFF3-7353-34C4-F80AA1B11C62}"/>
              </a:ext>
            </a:extLst>
          </p:cNvPr>
          <p:cNvGrpSpPr/>
          <p:nvPr/>
        </p:nvGrpSpPr>
        <p:grpSpPr>
          <a:xfrm>
            <a:off x="6095999" y="1725523"/>
            <a:ext cx="5802804" cy="5058776"/>
            <a:chOff x="6095999" y="1725523"/>
            <a:chExt cx="5802804" cy="5058776"/>
          </a:xfrm>
        </p:grpSpPr>
        <p:sp>
          <p:nvSpPr>
            <p:cNvPr id="8" name="文本框 7">
              <a:extLst>
                <a:ext uri="{FF2B5EF4-FFF2-40B4-BE49-F238E27FC236}">
                  <a16:creationId xmlns:a16="http://schemas.microsoft.com/office/drawing/2014/main" id="{F3B51A4B-F546-1A64-2DEC-4BCEED72F01D}"/>
                </a:ext>
              </a:extLst>
            </p:cNvPr>
            <p:cNvSpPr txBox="1"/>
            <p:nvPr/>
          </p:nvSpPr>
          <p:spPr>
            <a:xfrm>
              <a:off x="7017083" y="1725523"/>
              <a:ext cx="3587415"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纯电轻卡电池电量偏好</a:t>
              </a:r>
            </a:p>
          </p:txBody>
        </p:sp>
        <p:graphicFrame>
          <p:nvGraphicFramePr>
            <p:cNvPr id="11" name="图表 10">
              <a:extLst>
                <a:ext uri="{FF2B5EF4-FFF2-40B4-BE49-F238E27FC236}">
                  <a16:creationId xmlns:a16="http://schemas.microsoft.com/office/drawing/2014/main" id="{5C75672F-3086-1BE9-C55F-8ADCD51C176C}"/>
                </a:ext>
              </a:extLst>
            </p:cNvPr>
            <p:cNvGraphicFramePr/>
            <p:nvPr/>
          </p:nvGraphicFramePr>
          <p:xfrm>
            <a:off x="6095999" y="2159000"/>
            <a:ext cx="5802804" cy="4625299"/>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11">
              <a:extLst>
                <a:ext uri="{FF2B5EF4-FFF2-40B4-BE49-F238E27FC236}">
                  <a16:creationId xmlns:a16="http://schemas.microsoft.com/office/drawing/2014/main" id="{AE3DAC79-CA1A-BEE2-7013-9319B7CDAB8A}"/>
                </a:ext>
              </a:extLst>
            </p:cNvPr>
            <p:cNvSpPr txBox="1"/>
            <p:nvPr/>
          </p:nvSpPr>
          <p:spPr>
            <a:xfrm>
              <a:off x="10186523" y="6096000"/>
              <a:ext cx="13196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rPr>
                <a:t>内圈：</a:t>
              </a:r>
              <a:r>
                <a:rPr kumimoji="0" lang="en-US" altLang="zh-CN" sz="1200" b="0" i="0" u="none" strike="noStrike" kern="1200" cap="none" spc="0" normalizeH="0" baseline="0" noProof="0" dirty="0">
                  <a:ln>
                    <a:noFill/>
                  </a:ln>
                  <a:solidFill>
                    <a:srgbClr val="000000"/>
                  </a:solidFill>
                  <a:effectLst/>
                  <a:uLnTx/>
                  <a:uFillTx/>
                  <a:latin typeface="微软雅黑"/>
                  <a:ea typeface="微软雅黑"/>
                  <a:cs typeface="+mn-cs"/>
                </a:rPr>
                <a:t>2024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rPr>
                <a:t>外圈：</a:t>
              </a:r>
              <a:r>
                <a:rPr kumimoji="0" lang="en-US" altLang="zh-CN" sz="1200" b="0" i="0" u="none" strike="noStrike" kern="1200" cap="none" spc="0" normalizeH="0" baseline="0" noProof="0" dirty="0">
                  <a:ln>
                    <a:noFill/>
                  </a:ln>
                  <a:solidFill>
                    <a:srgbClr val="000000"/>
                  </a:solidFill>
                  <a:effectLst/>
                  <a:uLnTx/>
                  <a:uFillTx/>
                  <a:latin typeface="微软雅黑"/>
                  <a:ea typeface="微软雅黑"/>
                  <a:cs typeface="+mn-cs"/>
                </a:rPr>
                <a:t>2025.1-4</a:t>
              </a:r>
            </a:p>
          </p:txBody>
        </p:sp>
      </p:grpSp>
      <p:sp>
        <p:nvSpPr>
          <p:cNvPr id="18" name="文本框 17">
            <a:extLst>
              <a:ext uri="{FF2B5EF4-FFF2-40B4-BE49-F238E27FC236}">
                <a16:creationId xmlns:a16="http://schemas.microsoft.com/office/drawing/2014/main" id="{1B24ABC3-9F39-77B1-1E9A-7A2F292CA27C}"/>
              </a:ext>
            </a:extLst>
          </p:cNvPr>
          <p:cNvSpPr txBox="1"/>
          <p:nvPr/>
        </p:nvSpPr>
        <p:spPr>
          <a:xfrm>
            <a:off x="519637" y="553073"/>
            <a:ext cx="11379165" cy="953723"/>
          </a:xfrm>
          <a:prstGeom prst="rect">
            <a:avLst/>
          </a:prstGeom>
          <a:noFill/>
        </p:spPr>
        <p:txBody>
          <a:bodyPr wrap="square">
            <a:spAutoFit/>
          </a:bodyPr>
          <a:lstStyle>
            <a:defPPr>
              <a:defRPr lang="zh-CN"/>
            </a:defPPr>
            <a:lvl1pPr>
              <a:lnSpc>
                <a:spcPct val="150000"/>
              </a:lnSpc>
              <a:defRPr sz="1600" i="0">
                <a:solidFill>
                  <a:schemeClr val="tx1">
                    <a:lumMod val="85000"/>
                    <a:lumOff val="15000"/>
                  </a:schemeClr>
                </a:solidFill>
                <a:effectLst/>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纯电动轻卡的电池品牌方面，四</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五线城市的电池品牌以一线品牌宁德时代为主，但呈快速下滑的趋势，亿纬、中航等品牌的比重快速增长；纯电动轻卡的电池电量方面，四</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五线城市以</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100-120</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度电为主，比重为</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44.5%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，其次是</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80-100</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度，比重为</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20.6%</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，但比重快速下滑，而</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120-140</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度、</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60</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度以下及</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60-80</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度电增长。</a:t>
            </a:r>
            <a:endPar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19" name="图表 18">
            <a:extLst>
              <a:ext uri="{FF2B5EF4-FFF2-40B4-BE49-F238E27FC236}">
                <a16:creationId xmlns:a16="http://schemas.microsoft.com/office/drawing/2014/main" id="{6ED5CF0F-AA0F-5746-2995-7A1BFC06DFA1}"/>
              </a:ext>
            </a:extLst>
          </p:cNvPr>
          <p:cNvGraphicFramePr/>
          <p:nvPr/>
        </p:nvGraphicFramePr>
        <p:xfrm>
          <a:off x="685800" y="2019300"/>
          <a:ext cx="5750487" cy="4589928"/>
        </p:xfrm>
        <a:graphic>
          <a:graphicData uri="http://schemas.openxmlformats.org/drawingml/2006/chart">
            <c:chart xmlns:c="http://schemas.openxmlformats.org/drawingml/2006/chart" xmlns:r="http://schemas.openxmlformats.org/officeDocument/2006/relationships" r:id="rId4"/>
          </a:graphicData>
        </a:graphic>
      </p:graphicFrame>
      <p:sp>
        <p:nvSpPr>
          <p:cNvPr id="20" name="文本框 19">
            <a:extLst>
              <a:ext uri="{FF2B5EF4-FFF2-40B4-BE49-F238E27FC236}">
                <a16:creationId xmlns:a16="http://schemas.microsoft.com/office/drawing/2014/main" id="{1E43A6E8-3579-A440-7EA2-07C83743EB0D}"/>
              </a:ext>
            </a:extLst>
          </p:cNvPr>
          <p:cNvSpPr txBox="1"/>
          <p:nvPr/>
        </p:nvSpPr>
        <p:spPr>
          <a:xfrm>
            <a:off x="1333500" y="1725523"/>
            <a:ext cx="3587415"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纯电轻卡电池品牌偏好</a:t>
            </a:r>
            <a:r>
              <a:rPr kumimoji="0" lang="en-US" altLang="zh-CN" sz="1800" b="1" i="0" u="none" strike="noStrike" kern="1200" cap="none" spc="0" normalizeH="0" baseline="0" noProof="0" dirty="0">
                <a:ln>
                  <a:noFill/>
                </a:ln>
                <a:solidFill>
                  <a:srgbClr val="000000"/>
                </a:solidFill>
                <a:effectLst/>
                <a:uLnTx/>
                <a:uFillTx/>
                <a:latin typeface="Arial"/>
                <a:ea typeface="微软雅黑"/>
                <a:cs typeface="+mn-cs"/>
              </a:rPr>
              <a:t>TOP5</a:t>
            </a:r>
            <a:endParaRPr kumimoji="0" lang="zh-CN" altLang="en-US" sz="1800" b="1"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797676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09CDE-CC77-A956-DEC7-12366CB3C5AB}"/>
            </a:ext>
          </a:extLst>
        </p:cNvPr>
        <p:cNvGrpSpPr/>
        <p:nvPr/>
      </p:nvGrpSpPr>
      <p:grpSpPr>
        <a:xfrm>
          <a:off x="0" y="0"/>
          <a:ext cx="0" cy="0"/>
          <a:chOff x="0" y="0"/>
          <a:chExt cx="0" cy="0"/>
        </a:xfrm>
      </p:grpSpPr>
      <p:graphicFrame>
        <p:nvGraphicFramePr>
          <p:cNvPr id="29" name="图表 28">
            <a:extLst>
              <a:ext uri="{FF2B5EF4-FFF2-40B4-BE49-F238E27FC236}">
                <a16:creationId xmlns:a16="http://schemas.microsoft.com/office/drawing/2014/main" id="{270425D1-A637-B1DB-E1F4-9C618F1AFCE0}"/>
              </a:ext>
            </a:extLst>
          </p:cNvPr>
          <p:cNvGraphicFramePr/>
          <p:nvPr/>
        </p:nvGraphicFramePr>
        <p:xfrm>
          <a:off x="9890125" y="3467622"/>
          <a:ext cx="2466119" cy="31623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图表 12">
            <a:extLst>
              <a:ext uri="{FF2B5EF4-FFF2-40B4-BE49-F238E27FC236}">
                <a16:creationId xmlns:a16="http://schemas.microsoft.com/office/drawing/2014/main" id="{D7A4C7DE-E5C6-A338-B9BC-D61E3EB5A0F6}"/>
              </a:ext>
            </a:extLst>
          </p:cNvPr>
          <p:cNvGraphicFramePr/>
          <p:nvPr/>
        </p:nvGraphicFramePr>
        <p:xfrm>
          <a:off x="8149007" y="3467622"/>
          <a:ext cx="2466119" cy="31623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图表 13">
            <a:extLst>
              <a:ext uri="{FF2B5EF4-FFF2-40B4-BE49-F238E27FC236}">
                <a16:creationId xmlns:a16="http://schemas.microsoft.com/office/drawing/2014/main" id="{F1BF8E02-0A5B-8929-23B2-70677D61504E}"/>
              </a:ext>
            </a:extLst>
          </p:cNvPr>
          <p:cNvGraphicFramePr/>
          <p:nvPr/>
        </p:nvGraphicFramePr>
        <p:xfrm>
          <a:off x="6194947" y="3467622"/>
          <a:ext cx="2466119" cy="31623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7" name="图表 16">
            <a:extLst>
              <a:ext uri="{FF2B5EF4-FFF2-40B4-BE49-F238E27FC236}">
                <a16:creationId xmlns:a16="http://schemas.microsoft.com/office/drawing/2014/main" id="{3D80B484-B257-AD60-A62A-2162F3642168}"/>
              </a:ext>
            </a:extLst>
          </p:cNvPr>
          <p:cNvGraphicFramePr/>
          <p:nvPr/>
        </p:nvGraphicFramePr>
        <p:xfrm>
          <a:off x="4203309" y="3467622"/>
          <a:ext cx="2466119" cy="31623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8" name="图表 17">
            <a:extLst>
              <a:ext uri="{FF2B5EF4-FFF2-40B4-BE49-F238E27FC236}">
                <a16:creationId xmlns:a16="http://schemas.microsoft.com/office/drawing/2014/main" id="{A8F10E58-B97E-717D-A8F2-218E183D64DC}"/>
              </a:ext>
            </a:extLst>
          </p:cNvPr>
          <p:cNvGraphicFramePr/>
          <p:nvPr/>
        </p:nvGraphicFramePr>
        <p:xfrm>
          <a:off x="2086409" y="3467622"/>
          <a:ext cx="2466119" cy="3162300"/>
        </p:xfrm>
        <a:graphic>
          <a:graphicData uri="http://schemas.openxmlformats.org/drawingml/2006/chart">
            <c:chart xmlns:c="http://schemas.openxmlformats.org/drawingml/2006/chart" xmlns:r="http://schemas.openxmlformats.org/officeDocument/2006/relationships" r:id="rId7"/>
          </a:graphicData>
        </a:graphic>
      </p:graphicFrame>
      <p:sp>
        <p:nvSpPr>
          <p:cNvPr id="2" name="灯片编号占位符 1">
            <a:extLst>
              <a:ext uri="{FF2B5EF4-FFF2-40B4-BE49-F238E27FC236}">
                <a16:creationId xmlns:a16="http://schemas.microsoft.com/office/drawing/2014/main" id="{A4FF8CEF-D34C-EAB6-EFDA-6DDA5CBD8D2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4" name="文本占位符 2">
            <a:extLst>
              <a:ext uri="{FF2B5EF4-FFF2-40B4-BE49-F238E27FC236}">
                <a16:creationId xmlns:a16="http://schemas.microsoft.com/office/drawing/2014/main" id="{964D4E95-4A34-EE30-1827-39B94BFF1F07}"/>
              </a:ext>
            </a:extLst>
          </p:cNvPr>
          <p:cNvSpPr>
            <a:spLocks noGrp="1"/>
          </p:cNvSpPr>
          <p:nvPr>
            <p:ph type="body" sz="quarter" idx="13"/>
          </p:nvPr>
        </p:nvSpPr>
        <p:spPr>
          <a:xfrm>
            <a:off x="466724" y="115888"/>
            <a:ext cx="6835775" cy="341312"/>
          </a:xfrm>
        </p:spPr>
        <p:txBody>
          <a:bodyPr/>
          <a:lstStyle/>
          <a:p>
            <a:r>
              <a:rPr lang="zh-CN" altLang="en-US" dirty="0"/>
              <a:t>新能源轻卡各城市级别需求特征对比</a:t>
            </a:r>
          </a:p>
        </p:txBody>
      </p:sp>
      <p:graphicFrame>
        <p:nvGraphicFramePr>
          <p:cNvPr id="5" name="表格 4">
            <a:extLst>
              <a:ext uri="{FF2B5EF4-FFF2-40B4-BE49-F238E27FC236}">
                <a16:creationId xmlns:a16="http://schemas.microsoft.com/office/drawing/2014/main" id="{E8205259-B321-F740-6AAA-863732F1FA6C}"/>
              </a:ext>
            </a:extLst>
          </p:cNvPr>
          <p:cNvGraphicFramePr>
            <a:graphicFrameLocks noGrp="1"/>
          </p:cNvGraphicFramePr>
          <p:nvPr/>
        </p:nvGraphicFramePr>
        <p:xfrm>
          <a:off x="590550" y="1327759"/>
          <a:ext cx="11010900" cy="5149238"/>
        </p:xfrm>
        <a:graphic>
          <a:graphicData uri="http://schemas.openxmlformats.org/drawingml/2006/table">
            <a:tbl>
              <a:tblPr firstRow="1" bandRow="1">
                <a:tableStyleId>{93296810-A885-4BE3-A3E7-6D5BEEA58F35}</a:tableStyleId>
              </a:tblPr>
              <a:tblGrid>
                <a:gridCol w="1263302">
                  <a:extLst>
                    <a:ext uri="{9D8B030D-6E8A-4147-A177-3AD203B41FA5}">
                      <a16:colId xmlns:a16="http://schemas.microsoft.com/office/drawing/2014/main" val="1136379740"/>
                    </a:ext>
                  </a:extLst>
                </a:gridCol>
                <a:gridCol w="171798">
                  <a:extLst>
                    <a:ext uri="{9D8B030D-6E8A-4147-A177-3AD203B41FA5}">
                      <a16:colId xmlns:a16="http://schemas.microsoft.com/office/drawing/2014/main" val="4060672583"/>
                    </a:ext>
                  </a:extLst>
                </a:gridCol>
                <a:gridCol w="1915160">
                  <a:extLst>
                    <a:ext uri="{9D8B030D-6E8A-4147-A177-3AD203B41FA5}">
                      <a16:colId xmlns:a16="http://schemas.microsoft.com/office/drawing/2014/main" val="2661861526"/>
                    </a:ext>
                  </a:extLst>
                </a:gridCol>
                <a:gridCol w="1915160">
                  <a:extLst>
                    <a:ext uri="{9D8B030D-6E8A-4147-A177-3AD203B41FA5}">
                      <a16:colId xmlns:a16="http://schemas.microsoft.com/office/drawing/2014/main" val="1280721268"/>
                    </a:ext>
                  </a:extLst>
                </a:gridCol>
                <a:gridCol w="1915160">
                  <a:extLst>
                    <a:ext uri="{9D8B030D-6E8A-4147-A177-3AD203B41FA5}">
                      <a16:colId xmlns:a16="http://schemas.microsoft.com/office/drawing/2014/main" val="289623642"/>
                    </a:ext>
                  </a:extLst>
                </a:gridCol>
                <a:gridCol w="1915160">
                  <a:extLst>
                    <a:ext uri="{9D8B030D-6E8A-4147-A177-3AD203B41FA5}">
                      <a16:colId xmlns:a16="http://schemas.microsoft.com/office/drawing/2014/main" val="3676610028"/>
                    </a:ext>
                  </a:extLst>
                </a:gridCol>
                <a:gridCol w="1915160">
                  <a:extLst>
                    <a:ext uri="{9D8B030D-6E8A-4147-A177-3AD203B41FA5}">
                      <a16:colId xmlns:a16="http://schemas.microsoft.com/office/drawing/2014/main" val="48735735"/>
                    </a:ext>
                  </a:extLst>
                </a:gridCol>
              </a:tblGrid>
              <a:tr h="612106">
                <a:tc>
                  <a:txBody>
                    <a:bodyPr/>
                    <a:lstStyle/>
                    <a:p>
                      <a:pPr algn="ctr"/>
                      <a:r>
                        <a:rPr lang="zh-CN" altLang="en-US" dirty="0">
                          <a:solidFill>
                            <a:schemeClr val="accent3">
                              <a:lumMod val="75000"/>
                            </a:schemeClr>
                          </a:solidFill>
                        </a:rPr>
                        <a:t>城市级别</a:t>
                      </a:r>
                    </a:p>
                  </a:txBody>
                  <a:tcPr anchor="ctr">
                    <a:lnB w="9525" cap="flat" cmpd="sng" algn="ctr">
                      <a:solidFill>
                        <a:schemeClr val="accent3"/>
                      </a:solidFill>
                      <a:prstDash val="solid"/>
                      <a:round/>
                      <a:headEnd type="none" w="med" len="med"/>
                      <a:tailEnd type="none" w="med" len="med"/>
                    </a:lnB>
                    <a:noFill/>
                  </a:tcPr>
                </a:tc>
                <a:tc gridSpan="2">
                  <a:txBody>
                    <a:bodyPr/>
                    <a:lstStyle/>
                    <a:p>
                      <a:pPr algn="ctr"/>
                      <a:r>
                        <a:rPr lang="zh-CN" altLang="en-US" dirty="0">
                          <a:solidFill>
                            <a:schemeClr val="accent3">
                              <a:lumMod val="75000"/>
                            </a:schemeClr>
                          </a:solidFill>
                        </a:rPr>
                        <a:t>一线城市</a:t>
                      </a:r>
                    </a:p>
                  </a:txBody>
                  <a:tcPr anchor="ctr">
                    <a:lnB w="9525" cap="flat" cmpd="sng" algn="ctr">
                      <a:solidFill>
                        <a:schemeClr val="accent3"/>
                      </a:solidFill>
                      <a:prstDash val="solid"/>
                      <a:round/>
                      <a:headEnd type="none" w="med" len="med"/>
                      <a:tailEnd type="none" w="med" len="med"/>
                    </a:lnB>
                    <a:noFill/>
                  </a:tcPr>
                </a:tc>
                <a:tc hMerge="1">
                  <a:txBody>
                    <a:bodyPr/>
                    <a:lstStyle/>
                    <a:p>
                      <a:pPr algn="ctr"/>
                      <a:r>
                        <a:rPr lang="zh-CN" altLang="en-US" dirty="0">
                          <a:solidFill>
                            <a:schemeClr val="accent3">
                              <a:lumMod val="75000"/>
                            </a:schemeClr>
                          </a:solidFill>
                        </a:rPr>
                        <a:t>一线城市</a:t>
                      </a:r>
                    </a:p>
                  </a:txBody>
                  <a:tcPr anchor="ctr">
                    <a:lnB w="9525" cap="flat" cmpd="sng" algn="ctr">
                      <a:solidFill>
                        <a:schemeClr val="accent3"/>
                      </a:solidFill>
                      <a:prstDash val="solid"/>
                      <a:round/>
                      <a:headEnd type="none" w="med" len="med"/>
                      <a:tailEnd type="none" w="med" len="med"/>
                    </a:lnB>
                    <a:noFill/>
                  </a:tcPr>
                </a:tc>
                <a:tc>
                  <a:txBody>
                    <a:bodyPr/>
                    <a:lstStyle/>
                    <a:p>
                      <a:pPr algn="ctr"/>
                      <a:r>
                        <a:rPr lang="zh-CN" altLang="en-US" dirty="0">
                          <a:solidFill>
                            <a:schemeClr val="accent3">
                              <a:lumMod val="75000"/>
                            </a:schemeClr>
                          </a:solidFill>
                        </a:rPr>
                        <a:t>新一线城市</a:t>
                      </a:r>
                    </a:p>
                  </a:txBody>
                  <a:tcPr anchor="ctr">
                    <a:lnB w="9525" cap="flat" cmpd="sng" algn="ctr">
                      <a:solidFill>
                        <a:schemeClr val="accent3"/>
                      </a:solidFill>
                      <a:prstDash val="solid"/>
                      <a:round/>
                      <a:headEnd type="none" w="med" len="med"/>
                      <a:tailEnd type="none" w="med" len="med"/>
                    </a:lnB>
                    <a:noFill/>
                  </a:tcPr>
                </a:tc>
                <a:tc>
                  <a:txBody>
                    <a:bodyPr/>
                    <a:lstStyle/>
                    <a:p>
                      <a:pPr algn="ctr"/>
                      <a:r>
                        <a:rPr lang="zh-CN" altLang="en-US" dirty="0">
                          <a:solidFill>
                            <a:schemeClr val="accent3">
                              <a:lumMod val="75000"/>
                            </a:schemeClr>
                          </a:solidFill>
                        </a:rPr>
                        <a:t>二线城市</a:t>
                      </a:r>
                    </a:p>
                  </a:txBody>
                  <a:tcPr anchor="ctr">
                    <a:lnB w="9525" cap="flat" cmpd="sng" algn="ctr">
                      <a:solidFill>
                        <a:schemeClr val="accent3"/>
                      </a:solidFill>
                      <a:prstDash val="solid"/>
                      <a:round/>
                      <a:headEnd type="none" w="med" len="med"/>
                      <a:tailEnd type="none" w="med" len="med"/>
                    </a:lnB>
                    <a:noFill/>
                  </a:tcPr>
                </a:tc>
                <a:tc>
                  <a:txBody>
                    <a:bodyPr/>
                    <a:lstStyle/>
                    <a:p>
                      <a:pPr algn="ctr"/>
                      <a:r>
                        <a:rPr lang="zh-CN" altLang="en-US" dirty="0">
                          <a:solidFill>
                            <a:schemeClr val="accent3">
                              <a:lumMod val="75000"/>
                            </a:schemeClr>
                          </a:solidFill>
                        </a:rPr>
                        <a:t>三线城市</a:t>
                      </a:r>
                    </a:p>
                  </a:txBody>
                  <a:tcPr anchor="ctr">
                    <a:lnB w="9525" cap="flat" cmpd="sng" algn="ctr">
                      <a:solidFill>
                        <a:schemeClr val="accent3"/>
                      </a:solidFill>
                      <a:prstDash val="solid"/>
                      <a:round/>
                      <a:headEnd type="none" w="med" len="med"/>
                      <a:tailEnd type="none" w="med" len="med"/>
                    </a:lnB>
                    <a:noFill/>
                  </a:tcPr>
                </a:tc>
                <a:tc>
                  <a:txBody>
                    <a:bodyPr/>
                    <a:lstStyle/>
                    <a:p>
                      <a:pPr algn="ctr"/>
                      <a:r>
                        <a:rPr lang="zh-CN" altLang="en-US" dirty="0">
                          <a:solidFill>
                            <a:schemeClr val="accent3">
                              <a:lumMod val="75000"/>
                            </a:schemeClr>
                          </a:solidFill>
                        </a:rPr>
                        <a:t>四</a:t>
                      </a:r>
                      <a:r>
                        <a:rPr lang="en-US" altLang="zh-CN" dirty="0">
                          <a:solidFill>
                            <a:schemeClr val="accent3">
                              <a:lumMod val="75000"/>
                            </a:schemeClr>
                          </a:solidFill>
                        </a:rPr>
                        <a:t>/</a:t>
                      </a:r>
                      <a:r>
                        <a:rPr lang="zh-CN" altLang="en-US" dirty="0">
                          <a:solidFill>
                            <a:schemeClr val="accent3">
                              <a:lumMod val="75000"/>
                            </a:schemeClr>
                          </a:solidFill>
                        </a:rPr>
                        <a:t>五线城市</a:t>
                      </a:r>
                    </a:p>
                  </a:txBody>
                  <a:tcPr anchor="ctr">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1100650185"/>
                  </a:ext>
                </a:extLst>
              </a:tr>
              <a:tr h="354742">
                <a:tc gridSpan="7">
                  <a:txBody>
                    <a:bodyPr/>
                    <a:lstStyle/>
                    <a:p>
                      <a:pPr algn="l"/>
                      <a:r>
                        <a:rPr lang="zh-CN" altLang="en-US" sz="1400" dirty="0"/>
                        <a:t>电池品牌偏好</a:t>
                      </a:r>
                    </a:p>
                  </a:txBody>
                  <a:tcPr anchor="ctr">
                    <a:lnT w="9525" cap="flat" cmpd="sng" algn="ctr">
                      <a:solidFill>
                        <a:schemeClr val="accent3"/>
                      </a:solidFill>
                      <a:prstDash val="solid"/>
                      <a:round/>
                      <a:headEnd type="none" w="med" len="med"/>
                      <a:tailEnd type="none" w="med" len="med"/>
                    </a:lnT>
                  </a:tcPr>
                </a:tc>
                <a:tc hMerge="1">
                  <a:txBody>
                    <a:bodyPr/>
                    <a:lstStyle/>
                    <a:p>
                      <a:endParaRPr lang="zh-CN" altLang="en-US"/>
                    </a:p>
                  </a:txBody>
                  <a:tcPr/>
                </a:tc>
                <a:tc hMerge="1">
                  <a:txBody>
                    <a:bodyPr/>
                    <a:lstStyle/>
                    <a:p>
                      <a:pPr algn="ctr"/>
                      <a:endParaRPr lang="zh-CN" altLang="en-US" sz="1400" dirty="0"/>
                    </a:p>
                  </a:txBody>
                  <a:tcPr anchor="ctr"/>
                </a:tc>
                <a:tc hMerge="1">
                  <a:txBody>
                    <a:bodyPr/>
                    <a:lstStyle/>
                    <a:p>
                      <a:pPr algn="ctr"/>
                      <a:endParaRPr lang="zh-CN" altLang="en-US" sz="1400" dirty="0"/>
                    </a:p>
                  </a:txBody>
                  <a:tcPr anchor="ctr"/>
                </a:tc>
                <a:tc hMerge="1">
                  <a:txBody>
                    <a:bodyPr/>
                    <a:lstStyle/>
                    <a:p>
                      <a:pPr algn="ctr"/>
                      <a:endParaRPr lang="zh-CN" altLang="en-US" sz="1400" dirty="0"/>
                    </a:p>
                  </a:txBody>
                  <a:tcPr anchor="ctr"/>
                </a:tc>
                <a:tc hMerge="1">
                  <a:txBody>
                    <a:bodyPr/>
                    <a:lstStyle/>
                    <a:p>
                      <a:pPr algn="ctr"/>
                      <a:endParaRPr lang="zh-CN" altLang="en-US" sz="1400" dirty="0"/>
                    </a:p>
                  </a:txBody>
                  <a:tcPr anchor="ctr"/>
                </a:tc>
                <a:tc hMerge="1">
                  <a:txBody>
                    <a:bodyPr/>
                    <a:lstStyle/>
                    <a:p>
                      <a:pPr algn="ctr"/>
                      <a:endParaRPr lang="zh-CN" altLang="en-US" sz="1400" dirty="0"/>
                    </a:p>
                  </a:txBody>
                  <a:tcPr anchor="ctr"/>
                </a:tc>
                <a:extLst>
                  <a:ext uri="{0D108BD9-81ED-4DB2-BD59-A6C34878D82A}">
                    <a16:rowId xmlns:a16="http://schemas.microsoft.com/office/drawing/2014/main" val="407756987"/>
                  </a:ext>
                </a:extLst>
              </a:tr>
              <a:tr h="478456">
                <a:tc gridSpan="2">
                  <a:txBody>
                    <a:bodyPr/>
                    <a:lstStyle/>
                    <a:p>
                      <a:pPr algn="ctr" fontAlgn="b"/>
                      <a:r>
                        <a:rPr lang="zh-CN" altLang="en-US" sz="1400" b="0" i="0" u="none" strike="noStrike" dirty="0">
                          <a:solidFill>
                            <a:srgbClr val="000000"/>
                          </a:solidFill>
                          <a:effectLst/>
                          <a:latin typeface="+mn-ea"/>
                          <a:ea typeface="+mn-ea"/>
                        </a:rPr>
                        <a:t>宁德时代</a:t>
                      </a:r>
                    </a:p>
                  </a:txBody>
                  <a:tcPr marL="9525" marR="9525" marT="9525" marB="0" anchor="ctr">
                    <a:lnB w="9525" cap="flat" cmpd="sng" algn="ctr">
                      <a:solidFill>
                        <a:schemeClr val="bg1">
                          <a:lumMod val="85000"/>
                        </a:schemeClr>
                      </a:solidFill>
                      <a:prstDash val="solid"/>
                      <a:round/>
                      <a:headEnd type="none" w="med" len="med"/>
                      <a:tailEnd type="none" w="med" len="med"/>
                    </a:lnB>
                    <a:noFill/>
                  </a:tcPr>
                </a:tc>
                <a:tc hMerge="1">
                  <a:txBody>
                    <a:bodyPr/>
                    <a:lstStyle/>
                    <a:p>
                      <a:pPr algn="ctr" fontAlgn="b"/>
                      <a:endParaRPr lang="zh-CN" altLang="en-US" sz="1400" b="0" i="0" u="none" strike="noStrike" dirty="0">
                        <a:solidFill>
                          <a:srgbClr val="000000"/>
                        </a:solidFill>
                        <a:effectLst/>
                        <a:latin typeface="+mn-ea"/>
                        <a:ea typeface="+mn-ea"/>
                      </a:endParaRPr>
                    </a:p>
                  </a:txBody>
                  <a:tcPr marL="9525" marR="9525" marT="9525" marB="0" anchor="ctr">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a:p>
                  </a:txBody>
                  <a:tcPr anchor="ctr">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B w="952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5046492"/>
                  </a:ext>
                </a:extLst>
              </a:tr>
              <a:tr h="478456">
                <a:tc gridSpan="2">
                  <a:txBody>
                    <a:bodyPr/>
                    <a:lstStyle/>
                    <a:p>
                      <a:pPr algn="ctr" fontAlgn="b"/>
                      <a:r>
                        <a:rPr lang="zh-CN" altLang="en-US" sz="1400" b="0" i="0" u="none" strike="noStrike" dirty="0">
                          <a:solidFill>
                            <a:srgbClr val="000000"/>
                          </a:solidFill>
                          <a:effectLst/>
                          <a:latin typeface="+mn-ea"/>
                          <a:ea typeface="+mn-ea"/>
                        </a:rPr>
                        <a:t>亿纬</a:t>
                      </a:r>
                      <a:r>
                        <a:rPr lang="en-US" altLang="zh-CN" sz="1400" b="0" i="0" u="none" strike="noStrike" dirty="0">
                          <a:solidFill>
                            <a:srgbClr val="000000"/>
                          </a:solidFill>
                          <a:effectLst/>
                          <a:latin typeface="+mn-ea"/>
                          <a:ea typeface="+mn-ea"/>
                        </a:rPr>
                        <a:t>/</a:t>
                      </a:r>
                      <a:r>
                        <a:rPr lang="zh-CN" altLang="en-US" sz="1400" b="0" i="0" u="none" strike="noStrike" dirty="0">
                          <a:solidFill>
                            <a:srgbClr val="000000"/>
                          </a:solidFill>
                          <a:effectLst/>
                          <a:latin typeface="+mn-ea"/>
                          <a:ea typeface="+mn-ea"/>
                        </a:rPr>
                        <a:t>中航等</a:t>
                      </a:r>
                    </a:p>
                  </a:txBody>
                  <a:tcPr marL="9525" marR="9525" marT="9525" marB="0" anchor="ctr">
                    <a:lnT w="9525" cap="flat" cmpd="sng" algn="ctr">
                      <a:solidFill>
                        <a:schemeClr val="bg1">
                          <a:lumMod val="85000"/>
                        </a:schemeClr>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hMerge="1">
                  <a:txBody>
                    <a:bodyPr/>
                    <a:lstStyle/>
                    <a:p>
                      <a:pPr algn="ctr" fontAlgn="b"/>
                      <a:endParaRPr lang="zh-CN" altLang="en-US" sz="1400" b="0" i="0" u="none" strike="noStrike" dirty="0">
                        <a:solidFill>
                          <a:srgbClr val="000000"/>
                        </a:solidFill>
                        <a:effectLst/>
                        <a:latin typeface="+mn-ea"/>
                        <a:ea typeface="+mn-ea"/>
                      </a:endParaRPr>
                    </a:p>
                  </a:txBody>
                  <a:tcPr marL="9525" marR="9525" marT="9525" marB="0"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algn="ctr"/>
                      <a:endParaRPr lang="zh-CN" altLang="en-US" sz="140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algn="ctr"/>
                      <a:endParaRPr lang="zh-CN" altLang="en-US" sz="140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3022792802"/>
                  </a:ext>
                </a:extLst>
              </a:tr>
              <a:tr h="354742">
                <a:tc gridSpan="7">
                  <a:txBody>
                    <a:bodyPr/>
                    <a:lstStyle/>
                    <a:p>
                      <a:pPr algn="l"/>
                      <a:r>
                        <a:rPr lang="zh-CN" altLang="en-US" sz="1400" dirty="0"/>
                        <a:t>电池电量偏好</a:t>
                      </a:r>
                    </a:p>
                  </a:txBody>
                  <a:tcPr anchor="ctr">
                    <a:lnT w="9525" cap="flat" cmpd="sng" algn="ctr">
                      <a:solidFill>
                        <a:schemeClr val="accent3"/>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rgbClr val="D3DFE4"/>
                    </a:solidFill>
                  </a:tcPr>
                </a:tc>
                <a:tc hMerge="1">
                  <a:txBody>
                    <a:bodyPr/>
                    <a:lstStyle/>
                    <a:p>
                      <a:endParaRPr lang="zh-CN" altLang="en-US"/>
                    </a:p>
                  </a:txBody>
                  <a:tcPr/>
                </a:tc>
                <a:tc hMerge="1">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hMerge="1">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hMerge="1">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hMerge="1">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hMerge="1">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25450509"/>
                  </a:ext>
                </a:extLst>
              </a:tr>
              <a:tr h="478456">
                <a:tc gridSpan="2">
                  <a:txBody>
                    <a:bodyPr/>
                    <a:lstStyle/>
                    <a:p>
                      <a:pPr algn="ctr" fontAlgn="b"/>
                      <a:r>
                        <a:rPr lang="en-US" altLang="zh-CN" sz="1400" b="0" i="0" u="none" strike="noStrike" dirty="0">
                          <a:solidFill>
                            <a:srgbClr val="000000"/>
                          </a:solidFill>
                          <a:effectLst/>
                          <a:latin typeface="+mn-ea"/>
                          <a:ea typeface="+mn-ea"/>
                        </a:rPr>
                        <a:t>60</a:t>
                      </a:r>
                      <a:r>
                        <a:rPr lang="zh-CN" altLang="en-US" sz="1400" b="0" i="0" u="none" strike="noStrike" dirty="0">
                          <a:solidFill>
                            <a:srgbClr val="000000"/>
                          </a:solidFill>
                          <a:effectLst/>
                          <a:latin typeface="+mn-ea"/>
                          <a:ea typeface="+mn-ea"/>
                        </a:rPr>
                        <a:t>度以下</a:t>
                      </a:r>
                    </a:p>
                  </a:txBody>
                  <a:tcPr marL="9525" marR="9525" marT="9525" marB="0"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hMerge="1">
                  <a:txBody>
                    <a:bodyPr/>
                    <a:lstStyle/>
                    <a:p>
                      <a:pPr algn="ctr" fontAlgn="b"/>
                      <a:endParaRPr lang="zh-CN" altLang="en-US" sz="1400" b="0" i="0" u="none" strike="noStrike" dirty="0">
                        <a:solidFill>
                          <a:srgbClr val="000000"/>
                        </a:solidFill>
                        <a:effectLst/>
                        <a:latin typeface="+mn-ea"/>
                        <a:ea typeface="+mn-ea"/>
                      </a:endParaRPr>
                    </a:p>
                  </a:txBody>
                  <a:tcPr marL="9525" marR="9525" marT="9525" marB="0"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84973609"/>
                  </a:ext>
                </a:extLst>
              </a:tr>
              <a:tr h="478456">
                <a:tc gridSpan="2">
                  <a:txBody>
                    <a:bodyPr/>
                    <a:lstStyle/>
                    <a:p>
                      <a:pPr algn="ctr" fontAlgn="b"/>
                      <a:r>
                        <a:rPr lang="en-US" altLang="zh-CN" sz="1400" b="0" i="0" u="none" strike="noStrike" dirty="0">
                          <a:solidFill>
                            <a:srgbClr val="000000"/>
                          </a:solidFill>
                          <a:effectLst/>
                          <a:latin typeface="+mn-ea"/>
                          <a:ea typeface="+mn-ea"/>
                        </a:rPr>
                        <a:t>60-80</a:t>
                      </a:r>
                      <a:r>
                        <a:rPr lang="zh-CN" altLang="en-US" sz="1400" b="0" i="0" u="none" strike="noStrike" dirty="0">
                          <a:solidFill>
                            <a:srgbClr val="000000"/>
                          </a:solidFill>
                          <a:effectLst/>
                          <a:latin typeface="+mn-ea"/>
                          <a:ea typeface="+mn-ea"/>
                        </a:rPr>
                        <a:t>度</a:t>
                      </a:r>
                    </a:p>
                  </a:txBody>
                  <a:tcPr marL="9525" marR="9525" marT="9525" marB="0"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hMerge="1">
                  <a:txBody>
                    <a:bodyPr/>
                    <a:lstStyle/>
                    <a:p>
                      <a:pPr algn="ctr" fontAlgn="b"/>
                      <a:endParaRPr lang="zh-CN" altLang="en-US" sz="1400" b="0" i="0" u="none" strike="noStrike" dirty="0">
                        <a:solidFill>
                          <a:srgbClr val="000000"/>
                        </a:solidFill>
                        <a:effectLst/>
                        <a:latin typeface="+mn-ea"/>
                        <a:ea typeface="+mn-ea"/>
                      </a:endParaRPr>
                    </a:p>
                  </a:txBody>
                  <a:tcPr marL="9525" marR="9525" marT="9525" marB="0"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866048063"/>
                  </a:ext>
                </a:extLst>
              </a:tr>
              <a:tr h="478456">
                <a:tc gridSpan="2">
                  <a:txBody>
                    <a:bodyPr/>
                    <a:lstStyle/>
                    <a:p>
                      <a:pPr algn="ctr" fontAlgn="b"/>
                      <a:r>
                        <a:rPr lang="en-US" altLang="zh-CN" sz="1400" b="0" i="0" u="none" strike="noStrike" dirty="0">
                          <a:solidFill>
                            <a:srgbClr val="000000"/>
                          </a:solidFill>
                          <a:effectLst/>
                          <a:latin typeface="+mn-ea"/>
                          <a:ea typeface="+mn-ea"/>
                        </a:rPr>
                        <a:t>80-100</a:t>
                      </a:r>
                      <a:r>
                        <a:rPr lang="zh-CN" altLang="en-US" sz="1400" b="0" i="0" u="none" strike="noStrike" dirty="0">
                          <a:solidFill>
                            <a:srgbClr val="000000"/>
                          </a:solidFill>
                          <a:effectLst/>
                          <a:latin typeface="+mn-ea"/>
                          <a:ea typeface="+mn-ea"/>
                        </a:rPr>
                        <a:t>度</a:t>
                      </a:r>
                    </a:p>
                  </a:txBody>
                  <a:tcPr marL="9525" marR="9525" marT="9525" marB="0"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hMerge="1">
                  <a:txBody>
                    <a:bodyPr/>
                    <a:lstStyle/>
                    <a:p>
                      <a:endParaRPr lang="zh-CN" altLang="en-US"/>
                    </a:p>
                  </a:txBody>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970060412"/>
                  </a:ext>
                </a:extLst>
              </a:tr>
              <a:tr h="478456">
                <a:tc gridSpan="2">
                  <a:txBody>
                    <a:bodyPr/>
                    <a:lstStyle/>
                    <a:p>
                      <a:pPr algn="ctr" fontAlgn="b"/>
                      <a:r>
                        <a:rPr lang="en-US" altLang="zh-CN" sz="1400" b="0" i="0" u="none" strike="noStrike" dirty="0">
                          <a:solidFill>
                            <a:srgbClr val="000000"/>
                          </a:solidFill>
                          <a:effectLst/>
                          <a:latin typeface="+mn-ea"/>
                          <a:ea typeface="+mn-ea"/>
                        </a:rPr>
                        <a:t>100-120</a:t>
                      </a:r>
                      <a:r>
                        <a:rPr lang="zh-CN" altLang="en-US" sz="1400" b="0" i="0" u="none" strike="noStrike" dirty="0">
                          <a:solidFill>
                            <a:srgbClr val="000000"/>
                          </a:solidFill>
                          <a:effectLst/>
                          <a:latin typeface="+mn-ea"/>
                          <a:ea typeface="+mn-ea"/>
                        </a:rPr>
                        <a:t>度</a:t>
                      </a:r>
                    </a:p>
                  </a:txBody>
                  <a:tcPr marL="9525" marR="9525" marT="9525" marB="0"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hMerge="1">
                  <a:txBody>
                    <a:bodyPr/>
                    <a:lstStyle/>
                    <a:p>
                      <a:endParaRPr lang="zh-CN" altLang="en-US"/>
                    </a:p>
                  </a:txBody>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873268000"/>
                  </a:ext>
                </a:extLst>
              </a:tr>
              <a:tr h="478456">
                <a:tc gridSpan="2">
                  <a:txBody>
                    <a:bodyPr/>
                    <a:lstStyle/>
                    <a:p>
                      <a:pPr algn="ctr" fontAlgn="b"/>
                      <a:r>
                        <a:rPr lang="en-US" altLang="zh-CN" sz="1400" b="0" i="0" u="none" strike="noStrike" dirty="0">
                          <a:solidFill>
                            <a:srgbClr val="000000"/>
                          </a:solidFill>
                          <a:effectLst/>
                          <a:latin typeface="+mn-ea"/>
                          <a:ea typeface="+mn-ea"/>
                        </a:rPr>
                        <a:t>120-140</a:t>
                      </a:r>
                      <a:r>
                        <a:rPr lang="zh-CN" altLang="en-US" sz="1400" b="0" i="0" u="none" strike="noStrike" dirty="0">
                          <a:solidFill>
                            <a:srgbClr val="000000"/>
                          </a:solidFill>
                          <a:effectLst/>
                          <a:latin typeface="+mn-ea"/>
                          <a:ea typeface="+mn-ea"/>
                        </a:rPr>
                        <a:t>度</a:t>
                      </a:r>
                    </a:p>
                  </a:txBody>
                  <a:tcPr marL="9525" marR="9525" marT="9525" marB="0"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hMerge="1">
                  <a:txBody>
                    <a:bodyPr/>
                    <a:lstStyle/>
                    <a:p>
                      <a:endParaRPr lang="zh-CN" altLang="en-US"/>
                    </a:p>
                  </a:txBody>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736956548"/>
                  </a:ext>
                </a:extLst>
              </a:tr>
              <a:tr h="478456">
                <a:tc gridSpan="2">
                  <a:txBody>
                    <a:bodyPr/>
                    <a:lstStyle/>
                    <a:p>
                      <a:pPr algn="ctr" fontAlgn="b"/>
                      <a:r>
                        <a:rPr lang="en-US" altLang="zh-CN" sz="1400" b="0" i="0" u="none" strike="noStrike" dirty="0">
                          <a:solidFill>
                            <a:srgbClr val="000000"/>
                          </a:solidFill>
                          <a:effectLst/>
                          <a:latin typeface="+mn-ea"/>
                          <a:ea typeface="+mn-ea"/>
                        </a:rPr>
                        <a:t>140</a:t>
                      </a:r>
                      <a:r>
                        <a:rPr lang="zh-CN" altLang="en-US" sz="1400" b="0" i="0" u="none" strike="noStrike" dirty="0">
                          <a:solidFill>
                            <a:srgbClr val="000000"/>
                          </a:solidFill>
                          <a:effectLst/>
                          <a:latin typeface="+mn-ea"/>
                          <a:ea typeface="+mn-ea"/>
                        </a:rPr>
                        <a:t>度及以上</a:t>
                      </a:r>
                    </a:p>
                  </a:txBody>
                  <a:tcPr marL="9525" marR="9525" marT="9525" marB="0"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hMerge="1">
                  <a:txBody>
                    <a:bodyPr/>
                    <a:lstStyle/>
                    <a:p>
                      <a:pPr algn="ctr" fontAlgn="b"/>
                      <a:endParaRPr lang="zh-CN" altLang="en-US" sz="1400" b="0" i="0" u="none" strike="noStrike" dirty="0">
                        <a:solidFill>
                          <a:srgbClr val="000000"/>
                        </a:solidFill>
                        <a:effectLst/>
                        <a:latin typeface="+mn-ea"/>
                        <a:ea typeface="+mn-ea"/>
                      </a:endParaRPr>
                    </a:p>
                  </a:txBody>
                  <a:tcPr marL="9525" marR="9525" marT="9525" marB="0" anchor="ctr">
                    <a:lnT w="9525" cap="flat" cmpd="sng" algn="ctr">
                      <a:solidFill>
                        <a:schemeClr val="bg1">
                          <a:lumMod val="85000"/>
                        </a:schemeClr>
                      </a:solidFill>
                      <a:prstDash val="solid"/>
                      <a:round/>
                      <a:headEnd type="none" w="med" len="med"/>
                      <a:tailEnd type="none" w="med" len="med"/>
                    </a:lnT>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tc>
                  <a:txBody>
                    <a:bodyPr/>
                    <a:lstStyle/>
                    <a:p>
                      <a:pPr algn="ctr"/>
                      <a:endParaRPr lang="zh-CN" altLang="en-US" sz="1400" dirty="0"/>
                    </a:p>
                  </a:txBody>
                  <a:tcPr anchor="ct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714049511"/>
                  </a:ext>
                </a:extLst>
              </a:tr>
            </a:tbl>
          </a:graphicData>
        </a:graphic>
      </p:graphicFrame>
      <p:graphicFrame>
        <p:nvGraphicFramePr>
          <p:cNvPr id="16" name="图表 15">
            <a:extLst>
              <a:ext uri="{FF2B5EF4-FFF2-40B4-BE49-F238E27FC236}">
                <a16:creationId xmlns:a16="http://schemas.microsoft.com/office/drawing/2014/main" id="{146C1FE6-5582-2DC4-16FB-82CF8BA53EA6}"/>
              </a:ext>
            </a:extLst>
          </p:cNvPr>
          <p:cNvGraphicFramePr/>
          <p:nvPr/>
        </p:nvGraphicFramePr>
        <p:xfrm>
          <a:off x="9850677" y="2146301"/>
          <a:ext cx="2366723" cy="1282700"/>
        </p:xfrm>
        <a:graphic>
          <a:graphicData uri="http://schemas.openxmlformats.org/drawingml/2006/chart">
            <c:chart xmlns:c="http://schemas.openxmlformats.org/drawingml/2006/chart" xmlns:r="http://schemas.openxmlformats.org/officeDocument/2006/relationships" r:id="rId8"/>
          </a:graphicData>
        </a:graphic>
      </p:graphicFrame>
      <p:sp>
        <p:nvSpPr>
          <p:cNvPr id="31" name="文本框 30">
            <a:extLst>
              <a:ext uri="{FF2B5EF4-FFF2-40B4-BE49-F238E27FC236}">
                <a16:creationId xmlns:a16="http://schemas.microsoft.com/office/drawing/2014/main" id="{D787852E-6D82-B313-5603-1079F1009DBD}"/>
              </a:ext>
            </a:extLst>
          </p:cNvPr>
          <p:cNvSpPr txBox="1"/>
          <p:nvPr/>
        </p:nvSpPr>
        <p:spPr>
          <a:xfrm>
            <a:off x="519637" y="553073"/>
            <a:ext cx="11379165" cy="953723"/>
          </a:xfrm>
          <a:prstGeom prst="rect">
            <a:avLst/>
          </a:prstGeom>
          <a:noFill/>
        </p:spPr>
        <p:txBody>
          <a:bodyPr wrap="square">
            <a:spAutoFit/>
          </a:bodyPr>
          <a:lstStyle>
            <a:defPPr>
              <a:defRPr lang="zh-CN"/>
            </a:defPPr>
            <a:lvl1pPr>
              <a:lnSpc>
                <a:spcPct val="150000"/>
              </a:lnSpc>
              <a:defRPr sz="1600" i="0">
                <a:solidFill>
                  <a:schemeClr val="tx1">
                    <a:lumMod val="85000"/>
                    <a:lumOff val="15000"/>
                  </a:schemeClr>
                </a:solidFill>
                <a:effectLst/>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电池品牌方面，一线和新一线城市更多购买一线品牌宁德时代，特别是一线市场，比重高达</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84%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，而二线到五线低级别城市购买</a:t>
            </a: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亿纬</a:t>
            </a:r>
            <a:r>
              <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rPr>
              <a:t>/</a:t>
            </a: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中航等价格低廉电池品牌比重更高；电池电量方面，一线和新一线品牌更倾向于</a:t>
            </a:r>
            <a:r>
              <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rPr>
              <a:t>100-120</a:t>
            </a: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度和</a:t>
            </a:r>
            <a:r>
              <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rPr>
              <a:t>120-140</a:t>
            </a: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度的大电量，二线到五线电量需求相对分散，对</a:t>
            </a:r>
            <a:r>
              <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rPr>
              <a:t>60</a:t>
            </a: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度以下、</a:t>
            </a:r>
            <a:r>
              <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rPr>
              <a:t>60-80</a:t>
            </a: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度及</a:t>
            </a:r>
            <a:r>
              <a:rPr kumimoji="0" lang="en-US" altLang="zh-CN" sz="1600" b="0" i="0" u="none" strike="noStrike" kern="1200" cap="none" spc="0" normalizeH="0" baseline="0" noProof="0" dirty="0">
                <a:ln>
                  <a:noFill/>
                </a:ln>
                <a:solidFill>
                  <a:srgbClr val="000000"/>
                </a:solidFill>
                <a:effectLst/>
                <a:uLnTx/>
                <a:uFillTx/>
                <a:latin typeface="微软雅黑"/>
                <a:ea typeface="微软雅黑"/>
                <a:cs typeface="+mn-cs"/>
              </a:rPr>
              <a:t>80-100</a:t>
            </a:r>
            <a:r>
              <a:rPr kumimoji="0" lang="zh-CN" altLang="en-US" sz="1600" b="0" i="0" u="none" strike="noStrike" kern="1200" cap="none" spc="0" normalizeH="0" baseline="0" noProof="0" dirty="0">
                <a:ln>
                  <a:noFill/>
                </a:ln>
                <a:solidFill>
                  <a:srgbClr val="000000"/>
                </a:solidFill>
                <a:effectLst/>
                <a:uLnTx/>
                <a:uFillTx/>
                <a:latin typeface="微软雅黑"/>
                <a:ea typeface="微软雅黑"/>
                <a:cs typeface="+mn-cs"/>
              </a:rPr>
              <a:t>度的需求比一线和新一线城市更高。</a:t>
            </a:r>
            <a:endPar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3" name="图表 2">
            <a:extLst>
              <a:ext uri="{FF2B5EF4-FFF2-40B4-BE49-F238E27FC236}">
                <a16:creationId xmlns:a16="http://schemas.microsoft.com/office/drawing/2014/main" id="{847118C1-E6BA-0F83-7D3B-2974D371A77E}"/>
              </a:ext>
            </a:extLst>
          </p:cNvPr>
          <p:cNvGraphicFramePr/>
          <p:nvPr/>
        </p:nvGraphicFramePr>
        <p:xfrm>
          <a:off x="8123477" y="2146301"/>
          <a:ext cx="2366723" cy="128270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6" name="图表 5">
            <a:extLst>
              <a:ext uri="{FF2B5EF4-FFF2-40B4-BE49-F238E27FC236}">
                <a16:creationId xmlns:a16="http://schemas.microsoft.com/office/drawing/2014/main" id="{A4B544BD-1282-B5B7-BA2B-C4BC4D07957F}"/>
              </a:ext>
            </a:extLst>
          </p:cNvPr>
          <p:cNvGraphicFramePr/>
          <p:nvPr/>
        </p:nvGraphicFramePr>
        <p:xfrm>
          <a:off x="6180377" y="2146301"/>
          <a:ext cx="2366723" cy="128270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8" name="图表 7">
            <a:extLst>
              <a:ext uri="{FF2B5EF4-FFF2-40B4-BE49-F238E27FC236}">
                <a16:creationId xmlns:a16="http://schemas.microsoft.com/office/drawing/2014/main" id="{072B70D8-87D5-0919-9B6F-BF1719908A82}"/>
              </a:ext>
            </a:extLst>
          </p:cNvPr>
          <p:cNvGraphicFramePr/>
          <p:nvPr/>
        </p:nvGraphicFramePr>
        <p:xfrm>
          <a:off x="4186477" y="2146301"/>
          <a:ext cx="2366723" cy="128270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9" name="图表 8">
            <a:extLst>
              <a:ext uri="{FF2B5EF4-FFF2-40B4-BE49-F238E27FC236}">
                <a16:creationId xmlns:a16="http://schemas.microsoft.com/office/drawing/2014/main" id="{520CEA96-F1EC-41DD-9C21-13F5C0D06592}"/>
              </a:ext>
            </a:extLst>
          </p:cNvPr>
          <p:cNvGraphicFramePr/>
          <p:nvPr/>
        </p:nvGraphicFramePr>
        <p:xfrm>
          <a:off x="2116377" y="2146301"/>
          <a:ext cx="2366723" cy="1282700"/>
        </p:xfrm>
        <a:graphic>
          <a:graphicData uri="http://schemas.openxmlformats.org/drawingml/2006/chart">
            <c:chart xmlns:c="http://schemas.openxmlformats.org/drawingml/2006/chart" xmlns:r="http://schemas.openxmlformats.org/officeDocument/2006/relationships" r:id="rId12"/>
          </a:graphicData>
        </a:graphic>
      </p:graphicFrame>
      <p:sp>
        <p:nvSpPr>
          <p:cNvPr id="20" name="矩形: 圆角 19">
            <a:extLst>
              <a:ext uri="{FF2B5EF4-FFF2-40B4-BE49-F238E27FC236}">
                <a16:creationId xmlns:a16="http://schemas.microsoft.com/office/drawing/2014/main" id="{EB924812-9779-48B6-B9B0-613DF3EB2BD3}"/>
              </a:ext>
            </a:extLst>
          </p:cNvPr>
          <p:cNvSpPr/>
          <p:nvPr/>
        </p:nvSpPr>
        <p:spPr>
          <a:xfrm>
            <a:off x="2095500" y="2318337"/>
            <a:ext cx="3916124" cy="375781"/>
          </a:xfrm>
          <a:prstGeom prst="roundRect">
            <a:avLst>
              <a:gd name="adj" fmla="val 11282"/>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圆角 9">
            <a:extLst>
              <a:ext uri="{FF2B5EF4-FFF2-40B4-BE49-F238E27FC236}">
                <a16:creationId xmlns:a16="http://schemas.microsoft.com/office/drawing/2014/main" id="{7DA62149-9105-0ACC-AE0B-556E8A2FB67C}"/>
              </a:ext>
            </a:extLst>
          </p:cNvPr>
          <p:cNvSpPr/>
          <p:nvPr/>
        </p:nvSpPr>
        <p:spPr>
          <a:xfrm>
            <a:off x="2110822" y="5082494"/>
            <a:ext cx="3468175" cy="375781"/>
          </a:xfrm>
          <a:prstGeom prst="roundRect">
            <a:avLst>
              <a:gd name="adj" fmla="val 11282"/>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 name="矩形: 圆角 29">
            <a:extLst>
              <a:ext uri="{FF2B5EF4-FFF2-40B4-BE49-F238E27FC236}">
                <a16:creationId xmlns:a16="http://schemas.microsoft.com/office/drawing/2014/main" id="{95915A86-D804-0745-9173-80F3A1BBC475}"/>
              </a:ext>
            </a:extLst>
          </p:cNvPr>
          <p:cNvSpPr/>
          <p:nvPr/>
        </p:nvSpPr>
        <p:spPr>
          <a:xfrm>
            <a:off x="6194948" y="4139251"/>
            <a:ext cx="5128700" cy="375781"/>
          </a:xfrm>
          <a:prstGeom prst="roundRect">
            <a:avLst>
              <a:gd name="adj" fmla="val 11282"/>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7" name="矩形: 圆角 36">
            <a:extLst>
              <a:ext uri="{FF2B5EF4-FFF2-40B4-BE49-F238E27FC236}">
                <a16:creationId xmlns:a16="http://schemas.microsoft.com/office/drawing/2014/main" id="{83F4B46F-7492-DECA-D0F7-19E477D65347}"/>
              </a:ext>
            </a:extLst>
          </p:cNvPr>
          <p:cNvSpPr/>
          <p:nvPr/>
        </p:nvSpPr>
        <p:spPr>
          <a:xfrm>
            <a:off x="6194948" y="3675788"/>
            <a:ext cx="5128700" cy="375781"/>
          </a:xfrm>
          <a:prstGeom prst="roundRect">
            <a:avLst>
              <a:gd name="adj" fmla="val 11282"/>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8" name="矩形: 圆角 37">
            <a:extLst>
              <a:ext uri="{FF2B5EF4-FFF2-40B4-BE49-F238E27FC236}">
                <a16:creationId xmlns:a16="http://schemas.microsoft.com/office/drawing/2014/main" id="{44ECC0A0-86EC-5722-872B-FC56F1852FE5}"/>
              </a:ext>
            </a:extLst>
          </p:cNvPr>
          <p:cNvSpPr/>
          <p:nvPr/>
        </p:nvSpPr>
        <p:spPr>
          <a:xfrm>
            <a:off x="6194948" y="4602714"/>
            <a:ext cx="5128700" cy="375781"/>
          </a:xfrm>
          <a:prstGeom prst="roundRect">
            <a:avLst>
              <a:gd name="adj" fmla="val 11282"/>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9" name="矩形: 圆角 38">
            <a:extLst>
              <a:ext uri="{FF2B5EF4-FFF2-40B4-BE49-F238E27FC236}">
                <a16:creationId xmlns:a16="http://schemas.microsoft.com/office/drawing/2014/main" id="{5C95DFAF-35DA-CF4E-022A-3D5A061398FB}"/>
              </a:ext>
            </a:extLst>
          </p:cNvPr>
          <p:cNvSpPr/>
          <p:nvPr/>
        </p:nvSpPr>
        <p:spPr>
          <a:xfrm>
            <a:off x="2110822" y="5571009"/>
            <a:ext cx="3468175" cy="375781"/>
          </a:xfrm>
          <a:prstGeom prst="roundRect">
            <a:avLst>
              <a:gd name="adj" fmla="val 11282"/>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0" name="矩形: 圆角 39">
            <a:extLst>
              <a:ext uri="{FF2B5EF4-FFF2-40B4-BE49-F238E27FC236}">
                <a16:creationId xmlns:a16="http://schemas.microsoft.com/office/drawing/2014/main" id="{C7BC1791-E7BE-44BF-A21C-32251AAD578D}"/>
              </a:ext>
            </a:extLst>
          </p:cNvPr>
          <p:cNvSpPr/>
          <p:nvPr/>
        </p:nvSpPr>
        <p:spPr>
          <a:xfrm>
            <a:off x="6190944" y="2860110"/>
            <a:ext cx="5132703" cy="375781"/>
          </a:xfrm>
          <a:prstGeom prst="roundRect">
            <a:avLst>
              <a:gd name="adj" fmla="val 11282"/>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4117826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F480612-FD5F-BA19-59D4-1A96C81FB930}"/>
              </a:ext>
            </a:extLst>
          </p:cNvPr>
          <p:cNvSpPr txBox="1"/>
          <p:nvPr/>
        </p:nvSpPr>
        <p:spPr>
          <a:xfrm>
            <a:off x="328435" y="2758012"/>
            <a:ext cx="2968190" cy="584775"/>
          </a:xfrm>
          <a:prstGeom prst="rect">
            <a:avLst/>
          </a:prstGeom>
          <a:noFill/>
        </p:spPr>
        <p:txBody>
          <a:bodyPr vert="horz" wrap="square" rtlCol="0">
            <a:spAutoFit/>
          </a:bodyPr>
          <a:lstStyle/>
          <a:p>
            <a:pPr algn="r" defTabSz="914161"/>
            <a:r>
              <a:rPr lang="en-US" altLang="zh-CN" sz="3200" b="1" dirty="0">
                <a:solidFill>
                  <a:srgbClr val="BF8482"/>
                </a:solidFill>
                <a:latin typeface="Arial" panose="020B0604020202020204" pitchFamily="34" charset="0"/>
                <a:ea typeface="微软雅黑" panose="020B0503020204020204" pitchFamily="34" charset="-122"/>
                <a:cs typeface="Arial" panose="020B0604020202020204" pitchFamily="34" charset="0"/>
              </a:rPr>
              <a:t>Part 03</a:t>
            </a:r>
            <a:endParaRPr lang="zh-CN" altLang="en-US" sz="3200" b="1"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文本框 2">
            <a:extLst>
              <a:ext uri="{FF2B5EF4-FFF2-40B4-BE49-F238E27FC236}">
                <a16:creationId xmlns:a16="http://schemas.microsoft.com/office/drawing/2014/main" id="{A2488395-CB33-2835-7D0A-3F174C05E5F8}"/>
              </a:ext>
            </a:extLst>
          </p:cNvPr>
          <p:cNvSpPr txBox="1"/>
          <p:nvPr/>
        </p:nvSpPr>
        <p:spPr>
          <a:xfrm>
            <a:off x="1106406" y="2055945"/>
            <a:ext cx="2208414" cy="646331"/>
          </a:xfrm>
          <a:prstGeom prst="rect">
            <a:avLst/>
          </a:prstGeom>
          <a:noFill/>
        </p:spPr>
        <p:txBody>
          <a:bodyPr vert="horz" wrap="square" rtlCol="0">
            <a:spAutoFit/>
          </a:bodyPr>
          <a:lstStyle/>
          <a:p>
            <a:pPr algn="r" defTabSz="914161"/>
            <a:r>
              <a:rPr lang="zh-CN" altLang="en-US" sz="3600" b="1" dirty="0">
                <a:solidFill>
                  <a:srgbClr val="8B1F1C"/>
                </a:solidFill>
                <a:latin typeface="微软雅黑" panose="020B0503020204020204" pitchFamily="34" charset="-122"/>
                <a:ea typeface="微软雅黑" panose="020B0503020204020204" pitchFamily="34" charset="-122"/>
              </a:rPr>
              <a:t>第三部分</a:t>
            </a:r>
          </a:p>
        </p:txBody>
      </p:sp>
      <p:sp>
        <p:nvSpPr>
          <p:cNvPr id="4" name="文本框 3">
            <a:extLst>
              <a:ext uri="{FF2B5EF4-FFF2-40B4-BE49-F238E27FC236}">
                <a16:creationId xmlns:a16="http://schemas.microsoft.com/office/drawing/2014/main" id="{B7FD4964-2593-5FB3-E502-384E1F3FA815}"/>
              </a:ext>
            </a:extLst>
          </p:cNvPr>
          <p:cNvSpPr txBox="1"/>
          <p:nvPr/>
        </p:nvSpPr>
        <p:spPr>
          <a:xfrm>
            <a:off x="5048084" y="2234593"/>
            <a:ext cx="5778410" cy="543675"/>
          </a:xfrm>
          <a:prstGeom prst="rect">
            <a:avLst/>
          </a:prstGeom>
          <a:noFill/>
        </p:spPr>
        <p:txBody>
          <a:bodyPr wrap="square" rtlCol="0">
            <a:spAutoFit/>
          </a:bodyPr>
          <a:lstStyle/>
          <a:p>
            <a:pPr defTabSz="914161"/>
            <a:r>
              <a:rPr lang="zh-CN" altLang="en-US" sz="2933" b="1" dirty="0">
                <a:solidFill>
                  <a:prstClr val="black"/>
                </a:solidFill>
                <a:latin typeface="微软雅黑" panose="020B0503020204020204" pitchFamily="34" charset="-122"/>
                <a:ea typeface="微软雅黑" panose="020B0503020204020204" pitchFamily="34" charset="-122"/>
              </a:rPr>
              <a:t>销量预测</a:t>
            </a:r>
          </a:p>
        </p:txBody>
      </p:sp>
      <p:sp>
        <p:nvSpPr>
          <p:cNvPr id="5" name="文本框 4">
            <a:extLst>
              <a:ext uri="{FF2B5EF4-FFF2-40B4-BE49-F238E27FC236}">
                <a16:creationId xmlns:a16="http://schemas.microsoft.com/office/drawing/2014/main" id="{BFDEA919-48F2-C3CA-4C97-CF34AFBFE20B}"/>
              </a:ext>
            </a:extLst>
          </p:cNvPr>
          <p:cNvSpPr txBox="1"/>
          <p:nvPr/>
        </p:nvSpPr>
        <p:spPr>
          <a:xfrm>
            <a:off x="5048084" y="2895631"/>
            <a:ext cx="6242216" cy="642099"/>
          </a:xfrm>
          <a:prstGeom prst="rect">
            <a:avLst/>
          </a:prstGeom>
          <a:noFill/>
        </p:spPr>
        <p:txBody>
          <a:bodyPr wrap="square" rtlCol="0">
            <a:spAutoFit/>
          </a:bodyPr>
          <a:lstStyle/>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经济驱动因素</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国内市场需求及消费者信心不足</a:t>
            </a:r>
          </a:p>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市场销量预测</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轻商整体市场预测</a:t>
            </a:r>
          </a:p>
        </p:txBody>
      </p:sp>
    </p:spTree>
    <p:extLst>
      <p:ext uri="{BB962C8B-B14F-4D97-AF65-F5344CB8AC3E}">
        <p14:creationId xmlns:p14="http://schemas.microsoft.com/office/powerpoint/2010/main" val="3278269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D98D9EDF-F7DB-F436-6217-BF1C53920CBB}"/>
              </a:ext>
            </a:extLst>
          </p:cNvPr>
          <p:cNvGrpSpPr/>
          <p:nvPr/>
        </p:nvGrpSpPr>
        <p:grpSpPr>
          <a:xfrm>
            <a:off x="4741640" y="653212"/>
            <a:ext cx="4369073" cy="1831418"/>
            <a:chOff x="4941665" y="653212"/>
            <a:chExt cx="4369073" cy="1831418"/>
          </a:xfrm>
        </p:grpSpPr>
        <p:graphicFrame>
          <p:nvGraphicFramePr>
            <p:cNvPr id="31" name="图表 30">
              <a:extLst>
                <a:ext uri="{FF2B5EF4-FFF2-40B4-BE49-F238E27FC236}">
                  <a16:creationId xmlns:a16="http://schemas.microsoft.com/office/drawing/2014/main" id="{420FC6FF-5F11-DFCA-8C3D-7147341493E5}"/>
                </a:ext>
              </a:extLst>
            </p:cNvPr>
            <p:cNvGraphicFramePr/>
            <p:nvPr/>
          </p:nvGraphicFramePr>
          <p:xfrm>
            <a:off x="4990738" y="756630"/>
            <a:ext cx="4320000" cy="1728000"/>
          </p:xfrm>
          <a:graphic>
            <a:graphicData uri="http://schemas.openxmlformats.org/drawingml/2006/chart">
              <c:chart xmlns:c="http://schemas.openxmlformats.org/drawingml/2006/chart" xmlns:r="http://schemas.openxmlformats.org/officeDocument/2006/relationships" r:id="rId2"/>
            </a:graphicData>
          </a:graphic>
        </p:graphicFrame>
        <p:cxnSp>
          <p:nvCxnSpPr>
            <p:cNvPr id="38" name="直接连接符 37">
              <a:extLst>
                <a:ext uri="{FF2B5EF4-FFF2-40B4-BE49-F238E27FC236}">
                  <a16:creationId xmlns:a16="http://schemas.microsoft.com/office/drawing/2014/main" id="{76C4AC00-E493-7B94-F978-3135D2022058}"/>
                </a:ext>
              </a:extLst>
            </p:cNvPr>
            <p:cNvCxnSpPr>
              <a:cxnSpLocks/>
            </p:cNvCxnSpPr>
            <p:nvPr/>
          </p:nvCxnSpPr>
          <p:spPr>
            <a:xfrm flipV="1">
              <a:off x="5314950" y="752475"/>
              <a:ext cx="3505200" cy="1171575"/>
            </a:xfrm>
            <a:prstGeom prst="line">
              <a:avLst/>
            </a:prstGeom>
            <a:ln>
              <a:solidFill>
                <a:srgbClr val="8B1F1C"/>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9C42CE58-25E1-F086-43E4-461C5C27189A}"/>
                </a:ext>
              </a:extLst>
            </p:cNvPr>
            <p:cNvSpPr txBox="1"/>
            <p:nvPr/>
          </p:nvSpPr>
          <p:spPr>
            <a:xfrm>
              <a:off x="6429160" y="653212"/>
              <a:ext cx="1475571"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社会消费品零售总额</a:t>
              </a:r>
            </a:p>
          </p:txBody>
        </p:sp>
        <p:sp>
          <p:nvSpPr>
            <p:cNvPr id="43" name="文本框 42">
              <a:extLst>
                <a:ext uri="{FF2B5EF4-FFF2-40B4-BE49-F238E27FC236}">
                  <a16:creationId xmlns:a16="http://schemas.microsoft.com/office/drawing/2014/main" id="{4B433AC8-C1E7-E813-2743-1CDA284EECE0}"/>
                </a:ext>
              </a:extLst>
            </p:cNvPr>
            <p:cNvSpPr txBox="1"/>
            <p:nvPr/>
          </p:nvSpPr>
          <p:spPr>
            <a:xfrm>
              <a:off x="4941665" y="784852"/>
              <a:ext cx="1064419"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474747"/>
                  </a:solidFill>
                  <a:effectLst/>
                  <a:uLnTx/>
                  <a:uFillTx/>
                  <a:latin typeface="Arial"/>
                  <a:ea typeface="微软雅黑"/>
                  <a:cs typeface="+mn-cs"/>
                </a:rPr>
                <a:t>单位：万亿元</a:t>
              </a:r>
            </a:p>
          </p:txBody>
        </p:sp>
      </p:grpSp>
      <p:sp>
        <p:nvSpPr>
          <p:cNvPr id="2" name="灯片编号占位符 1">
            <a:extLst>
              <a:ext uri="{FF2B5EF4-FFF2-40B4-BE49-F238E27FC236}">
                <a16:creationId xmlns:a16="http://schemas.microsoft.com/office/drawing/2014/main" id="{06440149-2D5D-FA4D-9BC4-F62A999AFDB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474747">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000" b="0" i="0" u="none" strike="noStrike" kern="1200" cap="none" spc="0" normalizeH="0" baseline="0" noProof="0">
              <a:ln>
                <a:noFill/>
              </a:ln>
              <a:solidFill>
                <a:srgbClr val="474747">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6ED0A4D7-ED6A-9935-11D2-78B2D09FAB12}"/>
              </a:ext>
            </a:extLst>
          </p:cNvPr>
          <p:cNvSpPr>
            <a:spLocks noGrp="1"/>
          </p:cNvSpPr>
          <p:nvPr>
            <p:ph type="body" sz="quarter" idx="13"/>
          </p:nvPr>
        </p:nvSpPr>
        <p:spPr>
          <a:xfrm>
            <a:off x="466724" y="116534"/>
            <a:ext cx="6905625" cy="341313"/>
          </a:xfrm>
        </p:spPr>
        <p:txBody>
          <a:bodyPr vert="horz" lIns="91440" tIns="45720" rIns="91440" bIns="45720" rtlCol="0">
            <a:noAutofit/>
          </a:bodyPr>
          <a:lstStyle/>
          <a:p>
            <a:r>
              <a:rPr lang="zh-CN" altLang="en-US" dirty="0">
                <a:solidFill>
                  <a:schemeClr val="bg2">
                    <a:lumMod val="10000"/>
                  </a:schemeClr>
                </a:solidFill>
              </a:rPr>
              <a:t>经济驱动因素</a:t>
            </a:r>
            <a:r>
              <a:rPr lang="en-US" altLang="zh-CN" dirty="0">
                <a:solidFill>
                  <a:schemeClr val="bg2">
                    <a:lumMod val="10000"/>
                  </a:schemeClr>
                </a:solidFill>
              </a:rPr>
              <a:t>——</a:t>
            </a:r>
            <a:r>
              <a:rPr lang="zh-CN" altLang="en-US" dirty="0">
                <a:solidFill>
                  <a:schemeClr val="bg2">
                    <a:lumMod val="10000"/>
                  </a:schemeClr>
                </a:solidFill>
              </a:rPr>
              <a:t>国内市场需求及消费者信心不足</a:t>
            </a:r>
          </a:p>
        </p:txBody>
      </p:sp>
      <p:sp>
        <p:nvSpPr>
          <p:cNvPr id="4" name="文本占位符 12">
            <a:extLst>
              <a:ext uri="{FF2B5EF4-FFF2-40B4-BE49-F238E27FC236}">
                <a16:creationId xmlns:a16="http://schemas.microsoft.com/office/drawing/2014/main" id="{76A37028-091E-03F8-6DB2-53008B1F5597}"/>
              </a:ext>
            </a:extLst>
          </p:cNvPr>
          <p:cNvSpPr txBox="1">
            <a:spLocks/>
          </p:cNvSpPr>
          <p:nvPr/>
        </p:nvSpPr>
        <p:spPr>
          <a:xfrm>
            <a:off x="9635696" y="1331671"/>
            <a:ext cx="2338590" cy="5134540"/>
          </a:xfrm>
          <a:prstGeom prst="rect">
            <a:avLst/>
          </a:prstGeom>
        </p:spPr>
        <p:txBody>
          <a:bodyPr>
            <a:noAutofit/>
          </a:bodyPr>
          <a:lstStyle>
            <a:defPPr>
              <a:defRPr lang="zh-CN"/>
            </a:defPPr>
            <a:lvl1pPr marL="228600" lvl="0" indent="-228600">
              <a:lnSpc>
                <a:spcPts val="1600"/>
              </a:lnSpc>
              <a:spcBef>
                <a:spcPts val="0"/>
              </a:spcBef>
              <a:spcAft>
                <a:spcPts val="600"/>
              </a:spcAft>
              <a:buFont typeface="Arial" panose="020B0604020202020204" pitchFamily="34" charset="0"/>
              <a:buChar char="•"/>
              <a:defRPr sz="1200" b="1">
                <a:solidFill>
                  <a:schemeClr val="tx2">
                    <a:lumMod val="75000"/>
                  </a:scheme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atin typeface="微软雅黑 Semibold" panose="020B0702040204020203" charset="-122"/>
                <a:ea typeface="微软雅黑 Semibold" panose="020B0702040204020203" charset="-122"/>
              </a:defRPr>
            </a:lvl2pPr>
            <a:lvl3pPr marL="1143000" indent="-228600">
              <a:lnSpc>
                <a:spcPct val="90000"/>
              </a:lnSpc>
              <a:spcBef>
                <a:spcPts val="500"/>
              </a:spcBef>
              <a:buFont typeface="Arial" panose="020B0604020202020204" pitchFamily="34" charset="0"/>
              <a:buChar char="•"/>
              <a:defRPr sz="2000">
                <a:latin typeface="微软雅黑 Semibold" panose="020B0702040204020203" charset="-122"/>
                <a:ea typeface="微软雅黑 Semibold" panose="020B0702040204020203" charset="-122"/>
              </a:defRPr>
            </a:lvl3pPr>
            <a:lvl4pPr marL="1600200" indent="-228600">
              <a:lnSpc>
                <a:spcPct val="90000"/>
              </a:lnSpc>
              <a:spcBef>
                <a:spcPts val="500"/>
              </a:spcBef>
              <a:buFont typeface="Arial" panose="020B0604020202020204" pitchFamily="34" charset="0"/>
              <a:buChar char="•"/>
              <a:defRPr>
                <a:latin typeface="微软雅黑 Semibold" panose="020B0702040204020203" charset="-122"/>
                <a:ea typeface="微软雅黑 Semibold" panose="020B0702040204020203" charset="-122"/>
              </a:defRPr>
            </a:lvl4pPr>
            <a:lvl5pPr marL="2057400" indent="-228600">
              <a:lnSpc>
                <a:spcPct val="90000"/>
              </a:lnSpc>
              <a:spcBef>
                <a:spcPts val="500"/>
              </a:spcBef>
              <a:buFont typeface="Arial" panose="020B0604020202020204" pitchFamily="34" charset="0"/>
              <a:buChar char="•"/>
              <a:defRPr>
                <a:latin typeface="微软雅黑 Semibold" panose="020B0702040204020203" charset="-122"/>
                <a:ea typeface="微软雅黑 Semibold" panose="020B0702040204020203"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GDP</a:t>
            </a: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增速平稳</a:t>
            </a:r>
            <a:endPar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受国际油价下行影响，</a:t>
            </a:r>
            <a:r>
              <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CPI</a:t>
            </a: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同比下降</a:t>
            </a:r>
            <a:r>
              <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0.1%</a:t>
            </a: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；受国内部分能源价格季节性下降及国际输入性因素影响国内相关行业价格下行，</a:t>
            </a:r>
            <a:r>
              <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PPI</a:t>
            </a: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环比下降</a:t>
            </a:r>
            <a:r>
              <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0.4%</a:t>
            </a: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，降幅与上月相同，同比下降</a:t>
            </a:r>
            <a:r>
              <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2.7%</a:t>
            </a: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，降幅比上月扩大</a:t>
            </a:r>
            <a:r>
              <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0.2</a:t>
            </a: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个百分点。受前期制造业较快增长形成较高基数叠加外部环境急剧变化等因素影响，生产、新订单、库存指数均低于临界点，制造业景气水平有所回落。</a:t>
            </a:r>
            <a:endPar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社会消费品零售总额保持增长，但增速处于较低水平</a:t>
            </a:r>
            <a:endPar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消费者信心指数持续处于低位</a:t>
            </a:r>
            <a:endPar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r>
              <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房地产开发投资增速仍处低位</a:t>
            </a:r>
          </a:p>
          <a:p>
            <a:pPr marL="92075" marR="0" lvl="0" indent="-92075"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endParaRPr kumimoji="0" lang="en-US" altLang="zh-CN"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auto" latinLnBrk="0" hangingPunct="1">
              <a:lnSpc>
                <a:spcPct val="150000"/>
              </a:lnSpc>
              <a:spcBef>
                <a:spcPts val="0"/>
              </a:spcBef>
              <a:spcAft>
                <a:spcPts val="600"/>
              </a:spcAft>
              <a:buClrTx/>
              <a:buSzTx/>
              <a:buFont typeface="Arial" panose="020B0604020202020204" pitchFamily="34" charset="0"/>
              <a:buChar char="•"/>
              <a:tabLst/>
              <a:defRPr/>
            </a:pPr>
            <a:endParaRPr kumimoji="0" lang="zh-CN" altLang="en-US" sz="1200" b="0"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836507C-7D8E-8E61-4653-99CD7D8E4415}"/>
              </a:ext>
            </a:extLst>
          </p:cNvPr>
          <p:cNvGraphicFramePr/>
          <p:nvPr/>
        </p:nvGraphicFramePr>
        <p:xfrm>
          <a:off x="342899" y="756630"/>
          <a:ext cx="4320000" cy="1728000"/>
        </p:xfrm>
        <a:graphic>
          <a:graphicData uri="http://schemas.openxmlformats.org/drawingml/2006/chart">
            <c:chart xmlns:c="http://schemas.openxmlformats.org/drawingml/2006/chart" xmlns:r="http://schemas.openxmlformats.org/officeDocument/2006/relationships" r:id="rId3"/>
          </a:graphicData>
        </a:graphic>
      </p:graphicFrame>
      <p:sp>
        <p:nvSpPr>
          <p:cNvPr id="17" name="文本占位符 3">
            <a:extLst>
              <a:ext uri="{FF2B5EF4-FFF2-40B4-BE49-F238E27FC236}">
                <a16:creationId xmlns:a16="http://schemas.microsoft.com/office/drawing/2014/main" id="{A70A727F-9A91-140C-DA4D-35E5078B16BC}"/>
              </a:ext>
            </a:extLst>
          </p:cNvPr>
          <p:cNvSpPr txBox="1">
            <a:spLocks/>
          </p:cNvSpPr>
          <p:nvPr/>
        </p:nvSpPr>
        <p:spPr>
          <a:xfrm>
            <a:off x="215900" y="6613842"/>
            <a:ext cx="5548429"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信息来源：国家统计局</a:t>
            </a:r>
          </a:p>
        </p:txBody>
      </p:sp>
      <p:graphicFrame>
        <p:nvGraphicFramePr>
          <p:cNvPr id="18" name="图表 6">
            <a:extLst>
              <a:ext uri="{FF2B5EF4-FFF2-40B4-BE49-F238E27FC236}">
                <a16:creationId xmlns:a16="http://schemas.microsoft.com/office/drawing/2014/main" id="{2BD5C0FA-A23A-FC07-7222-6E8D8A68F781}"/>
              </a:ext>
            </a:extLst>
          </p:cNvPr>
          <p:cNvGraphicFramePr>
            <a:graphicFrameLocks/>
          </p:cNvGraphicFramePr>
          <p:nvPr/>
        </p:nvGraphicFramePr>
        <p:xfrm>
          <a:off x="342899" y="2748639"/>
          <a:ext cx="4320000" cy="172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图表 18">
            <a:extLst>
              <a:ext uri="{FF2B5EF4-FFF2-40B4-BE49-F238E27FC236}">
                <a16:creationId xmlns:a16="http://schemas.microsoft.com/office/drawing/2014/main" id="{EC58EF56-073A-8E16-B38A-832AE7448B11}"/>
              </a:ext>
            </a:extLst>
          </p:cNvPr>
          <p:cNvGraphicFramePr/>
          <p:nvPr/>
        </p:nvGraphicFramePr>
        <p:xfrm>
          <a:off x="342899" y="4738211"/>
          <a:ext cx="4320000" cy="1728000"/>
        </p:xfrm>
        <a:graphic>
          <a:graphicData uri="http://schemas.openxmlformats.org/drawingml/2006/chart">
            <c:chart xmlns:c="http://schemas.openxmlformats.org/drawingml/2006/chart" xmlns:r="http://schemas.openxmlformats.org/officeDocument/2006/relationships" r:id="rId5"/>
          </a:graphicData>
        </a:graphic>
      </p:graphicFrame>
      <p:sp>
        <p:nvSpPr>
          <p:cNvPr id="28" name="文本框 27">
            <a:extLst>
              <a:ext uri="{FF2B5EF4-FFF2-40B4-BE49-F238E27FC236}">
                <a16:creationId xmlns:a16="http://schemas.microsoft.com/office/drawing/2014/main" id="{0A0B8D5C-F008-7053-F8E7-7E8444A04C4D}"/>
              </a:ext>
            </a:extLst>
          </p:cNvPr>
          <p:cNvSpPr txBox="1"/>
          <p:nvPr/>
        </p:nvSpPr>
        <p:spPr>
          <a:xfrm>
            <a:off x="2133065" y="639351"/>
            <a:ext cx="919667"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srgbClr val="474747"/>
                </a:solidFill>
                <a:effectLst/>
                <a:uLnTx/>
                <a:uFillTx/>
                <a:latin typeface="Arial"/>
                <a:ea typeface="微软雅黑"/>
                <a:cs typeface="+mn-cs"/>
              </a:rPr>
              <a:t>GDP</a:t>
            </a: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增速</a:t>
            </a:r>
          </a:p>
        </p:txBody>
      </p:sp>
      <p:sp>
        <p:nvSpPr>
          <p:cNvPr id="29" name="文本框 28">
            <a:extLst>
              <a:ext uri="{FF2B5EF4-FFF2-40B4-BE49-F238E27FC236}">
                <a16:creationId xmlns:a16="http://schemas.microsoft.com/office/drawing/2014/main" id="{90B064C0-256C-E61F-3A63-4DC70BB8F780}"/>
              </a:ext>
            </a:extLst>
          </p:cNvPr>
          <p:cNvSpPr txBox="1"/>
          <p:nvPr/>
        </p:nvSpPr>
        <p:spPr>
          <a:xfrm>
            <a:off x="2101446" y="2651147"/>
            <a:ext cx="846720"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srgbClr val="474747"/>
                </a:solidFill>
                <a:effectLst/>
                <a:uLnTx/>
                <a:uFillTx/>
                <a:latin typeface="Arial"/>
                <a:ea typeface="微软雅黑"/>
                <a:cs typeface="+mn-cs"/>
              </a:rPr>
              <a:t>CPI/PPI</a:t>
            </a:r>
            <a:endParaRPr kumimoji="0" lang="zh-CN" altLang="en-US" sz="1100" b="1" i="0" u="none" strike="noStrike" kern="1200" cap="none" spc="0" normalizeH="0" baseline="0" noProof="0" dirty="0">
              <a:ln>
                <a:noFill/>
              </a:ln>
              <a:solidFill>
                <a:srgbClr val="474747"/>
              </a:solidFill>
              <a:effectLst/>
              <a:uLnTx/>
              <a:uFillTx/>
              <a:latin typeface="Arial"/>
              <a:ea typeface="微软雅黑"/>
              <a:cs typeface="+mn-cs"/>
            </a:endParaRPr>
          </a:p>
        </p:txBody>
      </p:sp>
      <p:sp>
        <p:nvSpPr>
          <p:cNvPr id="32" name="文本框 31">
            <a:extLst>
              <a:ext uri="{FF2B5EF4-FFF2-40B4-BE49-F238E27FC236}">
                <a16:creationId xmlns:a16="http://schemas.microsoft.com/office/drawing/2014/main" id="{D3A61FFE-CDD9-54EB-4571-8D18A40B87CC}"/>
              </a:ext>
            </a:extLst>
          </p:cNvPr>
          <p:cNvSpPr txBox="1"/>
          <p:nvPr/>
        </p:nvSpPr>
        <p:spPr>
          <a:xfrm>
            <a:off x="1979426" y="4646915"/>
            <a:ext cx="1013772"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制造业</a:t>
            </a:r>
            <a:r>
              <a:rPr kumimoji="0" lang="en-US" altLang="zh-CN" sz="1100" b="1" i="0" u="none" strike="noStrike" kern="1200" cap="none" spc="0" normalizeH="0" baseline="0" noProof="0" dirty="0">
                <a:ln>
                  <a:noFill/>
                </a:ln>
                <a:solidFill>
                  <a:srgbClr val="474747"/>
                </a:solidFill>
                <a:effectLst/>
                <a:uLnTx/>
                <a:uFillTx/>
                <a:latin typeface="Arial"/>
                <a:ea typeface="微软雅黑"/>
                <a:cs typeface="+mn-cs"/>
              </a:rPr>
              <a:t>PMI</a:t>
            </a:r>
            <a:endParaRPr kumimoji="0" lang="zh-CN" altLang="en-US" sz="1100" b="1" i="0" u="none" strike="noStrike" kern="1200" cap="none" spc="0" normalizeH="0" baseline="0" noProof="0" dirty="0">
              <a:ln>
                <a:noFill/>
              </a:ln>
              <a:solidFill>
                <a:srgbClr val="474747"/>
              </a:solidFill>
              <a:effectLst/>
              <a:uLnTx/>
              <a:uFillTx/>
              <a:latin typeface="Arial"/>
              <a:ea typeface="微软雅黑"/>
              <a:cs typeface="+mn-cs"/>
            </a:endParaRPr>
          </a:p>
        </p:txBody>
      </p:sp>
      <p:sp>
        <p:nvSpPr>
          <p:cNvPr id="58" name="下箭头 12">
            <a:extLst>
              <a:ext uri="{FF2B5EF4-FFF2-40B4-BE49-F238E27FC236}">
                <a16:creationId xmlns:a16="http://schemas.microsoft.com/office/drawing/2014/main" id="{9FD0DCD1-3100-85F0-FA48-FFE6621E24C9}"/>
              </a:ext>
            </a:extLst>
          </p:cNvPr>
          <p:cNvSpPr/>
          <p:nvPr/>
        </p:nvSpPr>
        <p:spPr>
          <a:xfrm rot="16200000">
            <a:off x="3008334" y="646306"/>
            <a:ext cx="286327" cy="277091"/>
          </a:xfrm>
          <a:prstGeom prst="downArrow">
            <a:avLst/>
          </a:prstGeom>
          <a:solidFill>
            <a:schemeClr val="accent3">
              <a:lumMod val="60000"/>
              <a:lumOff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aphicFrame>
        <p:nvGraphicFramePr>
          <p:cNvPr id="33" name="图表 32">
            <a:extLst>
              <a:ext uri="{FF2B5EF4-FFF2-40B4-BE49-F238E27FC236}">
                <a16:creationId xmlns:a16="http://schemas.microsoft.com/office/drawing/2014/main" id="{BD474BF4-6C26-E7FF-2ACD-F4683A7122AD}"/>
              </a:ext>
            </a:extLst>
          </p:cNvPr>
          <p:cNvGraphicFramePr/>
          <p:nvPr/>
        </p:nvGraphicFramePr>
        <p:xfrm>
          <a:off x="4790713" y="2748639"/>
          <a:ext cx="4320000" cy="1728000"/>
        </p:xfrm>
        <a:graphic>
          <a:graphicData uri="http://schemas.openxmlformats.org/drawingml/2006/chart">
            <c:chart xmlns:c="http://schemas.openxmlformats.org/drawingml/2006/chart" xmlns:r="http://schemas.openxmlformats.org/officeDocument/2006/relationships" r:id="rId6"/>
          </a:graphicData>
        </a:graphic>
      </p:graphicFrame>
      <p:sp>
        <p:nvSpPr>
          <p:cNvPr id="34" name="文本框 33">
            <a:extLst>
              <a:ext uri="{FF2B5EF4-FFF2-40B4-BE49-F238E27FC236}">
                <a16:creationId xmlns:a16="http://schemas.microsoft.com/office/drawing/2014/main" id="{627C0112-37E3-DD0F-CFE0-DB29BA45BEC4}"/>
              </a:ext>
            </a:extLst>
          </p:cNvPr>
          <p:cNvSpPr txBox="1"/>
          <p:nvPr/>
        </p:nvSpPr>
        <p:spPr>
          <a:xfrm>
            <a:off x="6383756" y="2639712"/>
            <a:ext cx="1222115"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消费者信心指数</a:t>
            </a:r>
          </a:p>
        </p:txBody>
      </p:sp>
      <p:sp>
        <p:nvSpPr>
          <p:cNvPr id="59" name="下箭头 12">
            <a:extLst>
              <a:ext uri="{FF2B5EF4-FFF2-40B4-BE49-F238E27FC236}">
                <a16:creationId xmlns:a16="http://schemas.microsoft.com/office/drawing/2014/main" id="{A0F2A7EF-2F51-92E2-515F-45C4B2A6401D}"/>
              </a:ext>
            </a:extLst>
          </p:cNvPr>
          <p:cNvSpPr/>
          <p:nvPr/>
        </p:nvSpPr>
        <p:spPr>
          <a:xfrm>
            <a:off x="7589028" y="2634237"/>
            <a:ext cx="286327" cy="277091"/>
          </a:xfrm>
          <a:prstGeom prst="downArrow">
            <a:avLst/>
          </a:prstGeom>
          <a:solidFill>
            <a:srgbClr val="00B05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10" name="组合 9">
            <a:extLst>
              <a:ext uri="{FF2B5EF4-FFF2-40B4-BE49-F238E27FC236}">
                <a16:creationId xmlns:a16="http://schemas.microsoft.com/office/drawing/2014/main" id="{71B1334C-222E-0CA0-7E1A-D7DCACDC80CD}"/>
              </a:ext>
            </a:extLst>
          </p:cNvPr>
          <p:cNvGrpSpPr/>
          <p:nvPr/>
        </p:nvGrpSpPr>
        <p:grpSpPr>
          <a:xfrm>
            <a:off x="4790713" y="4611982"/>
            <a:ext cx="4320000" cy="1854229"/>
            <a:chOff x="4990738" y="4611982"/>
            <a:chExt cx="4320000" cy="1854229"/>
          </a:xfrm>
        </p:grpSpPr>
        <p:graphicFrame>
          <p:nvGraphicFramePr>
            <p:cNvPr id="44" name="图表 43">
              <a:extLst>
                <a:ext uri="{FF2B5EF4-FFF2-40B4-BE49-F238E27FC236}">
                  <a16:creationId xmlns:a16="http://schemas.microsoft.com/office/drawing/2014/main" id="{0D9E6E29-E59E-EEC0-CFA5-EE5BA5EE62E8}"/>
                </a:ext>
              </a:extLst>
            </p:cNvPr>
            <p:cNvGraphicFramePr/>
            <p:nvPr/>
          </p:nvGraphicFramePr>
          <p:xfrm>
            <a:off x="4990738" y="4738211"/>
            <a:ext cx="4320000" cy="1728000"/>
          </p:xfrm>
          <a:graphic>
            <a:graphicData uri="http://schemas.openxmlformats.org/drawingml/2006/chart">
              <c:chart xmlns:c="http://schemas.openxmlformats.org/drawingml/2006/chart" xmlns:r="http://schemas.openxmlformats.org/officeDocument/2006/relationships" r:id="rId7"/>
            </a:graphicData>
          </a:graphic>
        </p:graphicFrame>
        <p:sp>
          <p:nvSpPr>
            <p:cNvPr id="45" name="文本框 44">
              <a:extLst>
                <a:ext uri="{FF2B5EF4-FFF2-40B4-BE49-F238E27FC236}">
                  <a16:creationId xmlns:a16="http://schemas.microsoft.com/office/drawing/2014/main" id="{72F9A53B-F8F8-5A72-0566-27E48C69B49D}"/>
                </a:ext>
              </a:extLst>
            </p:cNvPr>
            <p:cNvSpPr txBox="1"/>
            <p:nvPr/>
          </p:nvSpPr>
          <p:spPr>
            <a:xfrm>
              <a:off x="6122022" y="4641355"/>
              <a:ext cx="2136131" cy="26161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房地产开发</a:t>
              </a:r>
              <a:r>
                <a:rPr kumimoji="0" lang="en-US" altLang="zh-CN" sz="1100" b="1" i="0" u="none" strike="noStrike" kern="1200" cap="none" spc="0" normalizeH="0" baseline="0" noProof="0" dirty="0">
                  <a:ln>
                    <a:noFill/>
                  </a:ln>
                  <a:solidFill>
                    <a:srgbClr val="474747"/>
                  </a:solidFill>
                  <a:effectLst/>
                  <a:uLnTx/>
                  <a:uFillTx/>
                  <a:latin typeface="Arial"/>
                  <a:ea typeface="微软雅黑"/>
                  <a:cs typeface="+mn-cs"/>
                </a:rPr>
                <a:t>/</a:t>
              </a:r>
              <a:r>
                <a:rPr kumimoji="0" lang="zh-CN" altLang="en-US" sz="1100" b="1" i="0" u="none" strike="noStrike" kern="1200" cap="none" spc="0" normalizeH="0" baseline="0" noProof="0" dirty="0">
                  <a:ln>
                    <a:noFill/>
                  </a:ln>
                  <a:solidFill>
                    <a:srgbClr val="474747"/>
                  </a:solidFill>
                  <a:effectLst/>
                  <a:uLnTx/>
                  <a:uFillTx/>
                  <a:latin typeface="Arial"/>
                  <a:ea typeface="微软雅黑"/>
                  <a:cs typeface="+mn-cs"/>
                </a:rPr>
                <a:t>基础设施投资增速</a:t>
              </a:r>
            </a:p>
          </p:txBody>
        </p:sp>
        <p:sp>
          <p:nvSpPr>
            <p:cNvPr id="60" name="下箭头 12">
              <a:extLst>
                <a:ext uri="{FF2B5EF4-FFF2-40B4-BE49-F238E27FC236}">
                  <a16:creationId xmlns:a16="http://schemas.microsoft.com/office/drawing/2014/main" id="{4FEED959-1A5D-BC73-CA36-0CDC81253034}"/>
                </a:ext>
              </a:extLst>
            </p:cNvPr>
            <p:cNvSpPr/>
            <p:nvPr/>
          </p:nvSpPr>
          <p:spPr>
            <a:xfrm>
              <a:off x="8172831" y="4611982"/>
              <a:ext cx="286327" cy="277091"/>
            </a:xfrm>
            <a:prstGeom prst="downArrow">
              <a:avLst/>
            </a:prstGeom>
            <a:solidFill>
              <a:srgbClr val="00B05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62" name="下箭头 12">
            <a:extLst>
              <a:ext uri="{FF2B5EF4-FFF2-40B4-BE49-F238E27FC236}">
                <a16:creationId xmlns:a16="http://schemas.microsoft.com/office/drawing/2014/main" id="{70A2C8AE-4773-4DF1-1393-033D98003572}"/>
              </a:ext>
            </a:extLst>
          </p:cNvPr>
          <p:cNvSpPr/>
          <p:nvPr/>
        </p:nvSpPr>
        <p:spPr>
          <a:xfrm flipV="1">
            <a:off x="2884196" y="4594330"/>
            <a:ext cx="286327" cy="277091"/>
          </a:xfrm>
          <a:prstGeom prst="downArrow">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cs typeface="+mn-cs"/>
            </a:endParaRPr>
          </a:p>
        </p:txBody>
      </p:sp>
      <p:sp>
        <p:nvSpPr>
          <p:cNvPr id="9" name="箭头: V 形 8">
            <a:extLst>
              <a:ext uri="{FF2B5EF4-FFF2-40B4-BE49-F238E27FC236}">
                <a16:creationId xmlns:a16="http://schemas.microsoft.com/office/drawing/2014/main" id="{CA13EF10-C390-A858-4E28-EB0CDB679CC7}"/>
              </a:ext>
            </a:extLst>
          </p:cNvPr>
          <p:cNvSpPr/>
          <p:nvPr/>
        </p:nvSpPr>
        <p:spPr>
          <a:xfrm>
            <a:off x="9210676" y="2294763"/>
            <a:ext cx="438150" cy="2916936"/>
          </a:xfrm>
          <a:prstGeom prst="chevron">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74747"/>
              </a:solidFill>
              <a:effectLst/>
              <a:uLnTx/>
              <a:uFillTx/>
              <a:latin typeface="Arial"/>
              <a:ea typeface="微软雅黑"/>
              <a:cs typeface="+mn-cs"/>
            </a:endParaRPr>
          </a:p>
        </p:txBody>
      </p:sp>
      <p:sp>
        <p:nvSpPr>
          <p:cNvPr id="5" name="下箭头 12">
            <a:extLst>
              <a:ext uri="{FF2B5EF4-FFF2-40B4-BE49-F238E27FC236}">
                <a16:creationId xmlns:a16="http://schemas.microsoft.com/office/drawing/2014/main" id="{671BEEBA-441B-823E-4A10-807D9251B949}"/>
              </a:ext>
            </a:extLst>
          </p:cNvPr>
          <p:cNvSpPr/>
          <p:nvPr/>
        </p:nvSpPr>
        <p:spPr>
          <a:xfrm>
            <a:off x="2817963" y="2647237"/>
            <a:ext cx="286327" cy="277091"/>
          </a:xfrm>
          <a:prstGeom prst="downArrow">
            <a:avLst/>
          </a:prstGeom>
          <a:solidFill>
            <a:srgbClr val="00B05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cs typeface="+mn-cs"/>
            </a:endParaRPr>
          </a:p>
        </p:txBody>
      </p:sp>
      <p:sp>
        <p:nvSpPr>
          <p:cNvPr id="7" name="下箭头 12">
            <a:extLst>
              <a:ext uri="{FF2B5EF4-FFF2-40B4-BE49-F238E27FC236}">
                <a16:creationId xmlns:a16="http://schemas.microsoft.com/office/drawing/2014/main" id="{84C56431-5FB3-FBD1-70B9-781D47844B49}"/>
              </a:ext>
            </a:extLst>
          </p:cNvPr>
          <p:cNvSpPr/>
          <p:nvPr/>
        </p:nvSpPr>
        <p:spPr>
          <a:xfrm rot="16200000">
            <a:off x="7758134" y="646306"/>
            <a:ext cx="286327" cy="277091"/>
          </a:xfrm>
          <a:prstGeom prst="downArrow">
            <a:avLst/>
          </a:prstGeom>
          <a:solidFill>
            <a:schemeClr val="accent3">
              <a:lumMod val="60000"/>
              <a:lumOff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18908703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9EF9008-B29B-C0B7-F27D-42F38D7BAB7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474747">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000" b="0" i="0" u="none" strike="noStrike" kern="1200" cap="none" spc="0" normalizeH="0" baseline="0" noProof="0">
              <a:ln>
                <a:noFill/>
              </a:ln>
              <a:solidFill>
                <a:srgbClr val="474747">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62BA6CC3-BC74-50E2-977D-11082333E997}"/>
              </a:ext>
            </a:extLst>
          </p:cNvPr>
          <p:cNvSpPr>
            <a:spLocks noGrp="1"/>
          </p:cNvSpPr>
          <p:nvPr>
            <p:ph type="body" sz="quarter" idx="13"/>
          </p:nvPr>
        </p:nvSpPr>
        <p:spPr>
          <a:xfrm>
            <a:off x="466725" y="116534"/>
            <a:ext cx="6667406" cy="341313"/>
          </a:xfrm>
        </p:spPr>
        <p:txBody>
          <a:bodyPr vert="horz" lIns="91440" tIns="45720" rIns="91440" bIns="45720" rtlCol="0">
            <a:noAutofit/>
          </a:bodyPr>
          <a:lstStyle/>
          <a:p>
            <a:r>
              <a:rPr lang="zh-CN" altLang="en-US" dirty="0">
                <a:solidFill>
                  <a:schemeClr val="bg2">
                    <a:lumMod val="10000"/>
                  </a:schemeClr>
                </a:solidFill>
              </a:rPr>
              <a:t>市场销量预测</a:t>
            </a:r>
            <a:r>
              <a:rPr lang="en-US" altLang="zh-CN" dirty="0">
                <a:solidFill>
                  <a:schemeClr val="bg2">
                    <a:lumMod val="10000"/>
                  </a:schemeClr>
                </a:solidFill>
              </a:rPr>
              <a:t>——</a:t>
            </a:r>
            <a:r>
              <a:rPr lang="zh-CN" altLang="en-US" dirty="0">
                <a:solidFill>
                  <a:schemeClr val="bg2">
                    <a:lumMod val="10000"/>
                  </a:schemeClr>
                </a:solidFill>
              </a:rPr>
              <a:t>轻商整体市场预测</a:t>
            </a:r>
          </a:p>
        </p:txBody>
      </p:sp>
      <p:sp>
        <p:nvSpPr>
          <p:cNvPr id="4" name="文本占位符 3">
            <a:extLst>
              <a:ext uri="{FF2B5EF4-FFF2-40B4-BE49-F238E27FC236}">
                <a16:creationId xmlns:a16="http://schemas.microsoft.com/office/drawing/2014/main" id="{877B268D-6107-7340-670B-91696217C125}"/>
              </a:ext>
            </a:extLst>
          </p:cNvPr>
          <p:cNvSpPr txBox="1">
            <a:spLocks/>
          </p:cNvSpPr>
          <p:nvPr/>
        </p:nvSpPr>
        <p:spPr>
          <a:xfrm>
            <a:off x="438522" y="6553030"/>
            <a:ext cx="4451084"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数据来源： </a:t>
            </a:r>
            <a:r>
              <a:rPr kumimoji="0" lang="en-US" altLang="zh-CN"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KERUI</a:t>
            </a: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数据</a:t>
            </a:r>
            <a:r>
              <a:rPr kumimoji="0" lang="en-US" altLang="zh-CN"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a:t>
            </a:r>
            <a:r>
              <a:rPr kumimoji="0" lang="zh-CN" altLang="en-US" sz="900" b="0" i="0" u="none" strike="noStrike" kern="1200" cap="none" spc="0" normalizeH="0" baseline="0" noProof="0" dirty="0">
                <a:ln>
                  <a:noFill/>
                </a:ln>
                <a:solidFill>
                  <a:srgbClr val="F0F0F0">
                    <a:lumMod val="75000"/>
                  </a:srgbClr>
                </a:solidFill>
                <a:effectLst/>
                <a:uLnTx/>
                <a:uFillTx/>
                <a:ea typeface="微软雅黑 Semibold" panose="020B0702040204020203" charset="-122"/>
                <a:cs typeface="+mn-cs"/>
                <a:sym typeface="+mn-ea"/>
              </a:rPr>
              <a:t>中国商用车市场预测数据</a:t>
            </a:r>
          </a:p>
        </p:txBody>
      </p:sp>
      <p:sp>
        <p:nvSpPr>
          <p:cNvPr id="5" name="文本占位符 12">
            <a:extLst>
              <a:ext uri="{FF2B5EF4-FFF2-40B4-BE49-F238E27FC236}">
                <a16:creationId xmlns:a16="http://schemas.microsoft.com/office/drawing/2014/main" id="{9A124A99-D146-7E17-3395-7FA913880ED3}"/>
              </a:ext>
            </a:extLst>
          </p:cNvPr>
          <p:cNvSpPr txBox="1">
            <a:spLocks/>
          </p:cNvSpPr>
          <p:nvPr/>
        </p:nvSpPr>
        <p:spPr>
          <a:xfrm>
            <a:off x="466725" y="5305492"/>
            <a:ext cx="10967988" cy="1043927"/>
          </a:xfrm>
          <a:prstGeom prst="rect">
            <a:avLst/>
          </a:prstGeom>
        </p:spPr>
        <p:txBody>
          <a:bodyPr>
            <a:noAutofit/>
          </a:bodyPr>
          <a:lstStyle>
            <a:defPPr>
              <a:defRPr lang="zh-CN"/>
            </a:defPPr>
            <a:lvl1pPr marL="228600" lvl="0" indent="-228600">
              <a:lnSpc>
                <a:spcPts val="1600"/>
              </a:lnSpc>
              <a:spcBef>
                <a:spcPts val="0"/>
              </a:spcBef>
              <a:spcAft>
                <a:spcPts val="600"/>
              </a:spcAft>
              <a:buFont typeface="Arial" panose="020B0604020202020204" pitchFamily="34" charset="0"/>
              <a:buChar char="•"/>
              <a:defRPr sz="1200" b="1">
                <a:solidFill>
                  <a:schemeClr val="tx2">
                    <a:lumMod val="75000"/>
                  </a:scheme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atin typeface="微软雅黑 Semibold" panose="020B0702040204020203" charset="-122"/>
                <a:ea typeface="微软雅黑 Semibold" panose="020B0702040204020203" charset="-122"/>
              </a:defRPr>
            </a:lvl2pPr>
            <a:lvl3pPr marL="1143000" indent="-228600">
              <a:lnSpc>
                <a:spcPct val="90000"/>
              </a:lnSpc>
              <a:spcBef>
                <a:spcPts val="500"/>
              </a:spcBef>
              <a:buFont typeface="Arial" panose="020B0604020202020204" pitchFamily="34" charset="0"/>
              <a:buChar char="•"/>
              <a:defRPr sz="2000">
                <a:latin typeface="微软雅黑 Semibold" panose="020B0702040204020203" charset="-122"/>
                <a:ea typeface="微软雅黑 Semibold" panose="020B0702040204020203" charset="-122"/>
              </a:defRPr>
            </a:lvl3pPr>
            <a:lvl4pPr marL="1600200" indent="-228600">
              <a:lnSpc>
                <a:spcPct val="90000"/>
              </a:lnSpc>
              <a:spcBef>
                <a:spcPts val="500"/>
              </a:spcBef>
              <a:buFont typeface="Arial" panose="020B0604020202020204" pitchFamily="34" charset="0"/>
              <a:buChar char="•"/>
              <a:defRPr>
                <a:latin typeface="微软雅黑 Semibold" panose="020B0702040204020203" charset="-122"/>
                <a:ea typeface="微软雅黑 Semibold" panose="020B0702040204020203" charset="-122"/>
              </a:defRPr>
            </a:lvl4pPr>
            <a:lvl5pPr marL="2057400" indent="-228600">
              <a:lnSpc>
                <a:spcPct val="90000"/>
              </a:lnSpc>
              <a:spcBef>
                <a:spcPts val="500"/>
              </a:spcBef>
              <a:buFont typeface="Arial" panose="020B0604020202020204" pitchFamily="34" charset="0"/>
              <a:buChar char="•"/>
              <a:defRPr>
                <a:latin typeface="微软雅黑 Semibold" panose="020B0702040204020203" charset="-122"/>
                <a:ea typeface="微软雅黑 Semibold" panose="020B0702040204020203"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2025</a:t>
            </a:r>
            <a:r>
              <a:rPr kumimoji="0" lang="zh-CN" altLang="en-US"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年在</a:t>
            </a:r>
            <a:r>
              <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2024</a:t>
            </a:r>
            <a:r>
              <a:rPr kumimoji="0" lang="zh-CN" altLang="en-US"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年基础上平稳发展，政府将持续加大投资力度，扩大内需市场，促进经济“稳健” 发展，电商消费比重将进一步提升，拉动城配物流、城乡物流需求进一步增长。货车行业国三、国四面临淘汰、轻量化、新能源城市物流、冷链运输等中高端需求也将带动轻卡市场的产品升级和结构性增长。但另一方面，地缘冲突仍未得到有效控制，国际经济不确定性增强，仍处于下行阶段。国内房地产低迷、消费者消费信心不足，社会消费品零售仍未复苏等制约轻商产品的销量。预计</a:t>
            </a:r>
            <a:r>
              <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2025</a:t>
            </a:r>
            <a:r>
              <a:rPr kumimoji="0" lang="zh-CN" altLang="en-US"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年轻商市场整体呈现平稳，全年累计销量预计为</a:t>
            </a:r>
            <a:r>
              <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282</a:t>
            </a:r>
            <a:r>
              <a:rPr kumimoji="0" lang="zh-CN" altLang="en-US"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万辆，同比增长</a:t>
            </a:r>
            <a:r>
              <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3.5%</a:t>
            </a:r>
            <a:r>
              <a:rPr kumimoji="0" lang="zh-CN" altLang="en-US"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a:t>
            </a:r>
            <a:endParaRPr kumimoji="0" lang="en-US" altLang="zh-CN" sz="1400" b="1" i="0" u="none" strike="noStrike" kern="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
            <a:extLst>
              <a:ext uri="{FF2B5EF4-FFF2-40B4-BE49-F238E27FC236}">
                <a16:creationId xmlns:a16="http://schemas.microsoft.com/office/drawing/2014/main" id="{DA516D88-EF51-62F1-4F11-A09DDD299331}"/>
              </a:ext>
            </a:extLst>
          </p:cNvPr>
          <p:cNvGrpSpPr/>
          <p:nvPr/>
        </p:nvGrpSpPr>
        <p:grpSpPr>
          <a:xfrm>
            <a:off x="275889" y="664364"/>
            <a:ext cx="11640222" cy="4567512"/>
            <a:chOff x="275889" y="664364"/>
            <a:chExt cx="11640222" cy="4859743"/>
          </a:xfrm>
        </p:grpSpPr>
        <p:graphicFrame>
          <p:nvGraphicFramePr>
            <p:cNvPr id="7" name="图表 6">
              <a:extLst>
                <a:ext uri="{FF2B5EF4-FFF2-40B4-BE49-F238E27FC236}">
                  <a16:creationId xmlns:a16="http://schemas.microsoft.com/office/drawing/2014/main" id="{8C2C4B19-3B51-EFA5-34C8-2BB0808066ED}"/>
                </a:ext>
              </a:extLst>
            </p:cNvPr>
            <p:cNvGraphicFramePr/>
            <p:nvPr/>
          </p:nvGraphicFramePr>
          <p:xfrm>
            <a:off x="275889" y="1132951"/>
            <a:ext cx="11640222" cy="4391156"/>
          </p:xfrm>
          <a:graphic>
            <a:graphicData uri="http://schemas.openxmlformats.org/drawingml/2006/chart">
              <c:chart xmlns:c="http://schemas.openxmlformats.org/drawingml/2006/chart" xmlns:r="http://schemas.openxmlformats.org/officeDocument/2006/relationships" r:id="rId2"/>
            </a:graphicData>
          </a:graphic>
        </p:graphicFrame>
        <p:grpSp>
          <p:nvGrpSpPr>
            <p:cNvPr id="8" name="组合 7">
              <a:extLst>
                <a:ext uri="{FF2B5EF4-FFF2-40B4-BE49-F238E27FC236}">
                  <a16:creationId xmlns:a16="http://schemas.microsoft.com/office/drawing/2014/main" id="{4C757903-55E5-3D1E-4915-9BA46D2B78A5}"/>
                </a:ext>
              </a:extLst>
            </p:cNvPr>
            <p:cNvGrpSpPr/>
            <p:nvPr/>
          </p:nvGrpSpPr>
          <p:grpSpPr>
            <a:xfrm>
              <a:off x="1052505" y="664364"/>
              <a:ext cx="10285242" cy="3825625"/>
              <a:chOff x="1052505" y="664364"/>
              <a:chExt cx="10285242" cy="3825625"/>
            </a:xfrm>
          </p:grpSpPr>
          <p:cxnSp>
            <p:nvCxnSpPr>
              <p:cNvPr id="9" name="直接连接符 8">
                <a:extLst>
                  <a:ext uri="{FF2B5EF4-FFF2-40B4-BE49-F238E27FC236}">
                    <a16:creationId xmlns:a16="http://schemas.microsoft.com/office/drawing/2014/main" id="{9641B8CA-B706-80B6-B3D9-E97AF838F0E5}"/>
                  </a:ext>
                </a:extLst>
              </p:cNvPr>
              <p:cNvCxnSpPr>
                <a:cxnSpLocks/>
              </p:cNvCxnSpPr>
              <p:nvPr/>
            </p:nvCxnSpPr>
            <p:spPr>
              <a:xfrm>
                <a:off x="3952888" y="1660641"/>
                <a:ext cx="0" cy="2829348"/>
              </a:xfrm>
              <a:prstGeom prst="line">
                <a:avLst/>
              </a:prstGeom>
              <a:noFill/>
              <a:ln w="6350" cap="flat" cmpd="sng" algn="ctr">
                <a:solidFill>
                  <a:srgbClr val="8B1F1D"/>
                </a:solidFill>
                <a:prstDash val="dash"/>
                <a:miter lim="800000"/>
              </a:ln>
              <a:effectLst/>
            </p:spPr>
          </p:cxnSp>
          <p:cxnSp>
            <p:nvCxnSpPr>
              <p:cNvPr id="10" name="直接连接符 9">
                <a:extLst>
                  <a:ext uri="{FF2B5EF4-FFF2-40B4-BE49-F238E27FC236}">
                    <a16:creationId xmlns:a16="http://schemas.microsoft.com/office/drawing/2014/main" id="{3CFF07DE-3D84-2981-DB5E-A3D864435F77}"/>
                  </a:ext>
                </a:extLst>
              </p:cNvPr>
              <p:cNvCxnSpPr>
                <a:cxnSpLocks/>
              </p:cNvCxnSpPr>
              <p:nvPr/>
            </p:nvCxnSpPr>
            <p:spPr>
              <a:xfrm>
                <a:off x="6584158" y="1620104"/>
                <a:ext cx="0" cy="2763360"/>
              </a:xfrm>
              <a:prstGeom prst="line">
                <a:avLst/>
              </a:prstGeom>
              <a:noFill/>
              <a:ln w="6350" cap="flat" cmpd="sng" algn="ctr">
                <a:solidFill>
                  <a:srgbClr val="8B1F1D"/>
                </a:solidFill>
                <a:prstDash val="dash"/>
                <a:miter lim="800000"/>
              </a:ln>
              <a:effectLst/>
            </p:spPr>
          </p:cxnSp>
          <p:cxnSp>
            <p:nvCxnSpPr>
              <p:cNvPr id="11" name="直接连接符 10">
                <a:extLst>
                  <a:ext uri="{FF2B5EF4-FFF2-40B4-BE49-F238E27FC236}">
                    <a16:creationId xmlns:a16="http://schemas.microsoft.com/office/drawing/2014/main" id="{D093D23C-3D71-F180-6464-626F17754456}"/>
                  </a:ext>
                </a:extLst>
              </p:cNvPr>
              <p:cNvCxnSpPr>
                <a:cxnSpLocks/>
              </p:cNvCxnSpPr>
              <p:nvPr/>
            </p:nvCxnSpPr>
            <p:spPr>
              <a:xfrm>
                <a:off x="9164637" y="1595181"/>
                <a:ext cx="0" cy="2813206"/>
              </a:xfrm>
              <a:prstGeom prst="line">
                <a:avLst/>
              </a:prstGeom>
              <a:noFill/>
              <a:ln w="6350" cap="flat" cmpd="sng" algn="ctr">
                <a:solidFill>
                  <a:srgbClr val="8B1F1D"/>
                </a:solidFill>
                <a:prstDash val="dash"/>
                <a:miter lim="800000"/>
              </a:ln>
              <a:effectLst/>
            </p:spPr>
          </p:cxnSp>
          <p:cxnSp>
            <p:nvCxnSpPr>
              <p:cNvPr id="12" name="直接箭头连接符 11">
                <a:extLst>
                  <a:ext uri="{FF2B5EF4-FFF2-40B4-BE49-F238E27FC236}">
                    <a16:creationId xmlns:a16="http://schemas.microsoft.com/office/drawing/2014/main" id="{5DF3034B-2F12-A489-2B47-F3B3FE5512BE}"/>
                  </a:ext>
                </a:extLst>
              </p:cNvPr>
              <p:cNvCxnSpPr>
                <a:cxnSpLocks/>
              </p:cNvCxnSpPr>
              <p:nvPr/>
            </p:nvCxnSpPr>
            <p:spPr>
              <a:xfrm>
                <a:off x="6586724" y="1681009"/>
                <a:ext cx="2577913" cy="238465"/>
              </a:xfrm>
              <a:prstGeom prst="straightConnector1">
                <a:avLst/>
              </a:prstGeom>
              <a:noFill/>
              <a:ln w="6350" cap="flat" cmpd="sng" algn="ctr">
                <a:solidFill>
                  <a:srgbClr val="FFFFFF">
                    <a:lumMod val="50000"/>
                  </a:srgbClr>
                </a:solidFill>
                <a:prstDash val="solid"/>
                <a:miter lim="800000"/>
                <a:tailEnd type="triangle"/>
              </a:ln>
              <a:effectLst/>
            </p:spPr>
          </p:cxnSp>
          <p:sp>
            <p:nvSpPr>
              <p:cNvPr id="13" name="文本框 12">
                <a:extLst>
                  <a:ext uri="{FF2B5EF4-FFF2-40B4-BE49-F238E27FC236}">
                    <a16:creationId xmlns:a16="http://schemas.microsoft.com/office/drawing/2014/main" id="{54E5C616-04BD-6FA1-15C2-2A9D57B93652}"/>
                  </a:ext>
                </a:extLst>
              </p:cNvPr>
              <p:cNvSpPr txBox="1"/>
              <p:nvPr/>
            </p:nvSpPr>
            <p:spPr>
              <a:xfrm>
                <a:off x="3992819" y="1128541"/>
                <a:ext cx="2501269" cy="327469"/>
              </a:xfrm>
              <a:prstGeom prst="rect">
                <a:avLst/>
              </a:prstGeom>
              <a:solidFill>
                <a:srgbClr val="D9D9D9">
                  <a:alpha val="69804"/>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8B1F1D"/>
                    </a:solidFill>
                    <a:effectLst/>
                    <a:uLnTx/>
                    <a:uFillTx/>
                    <a:latin typeface="Arial"/>
                    <a:ea typeface="微软雅黑"/>
                    <a:cs typeface="+mn-cs"/>
                  </a:rPr>
                  <a:t>政策推动、换挡转型</a:t>
                </a:r>
                <a:endParaRPr kumimoji="0" lang="en-US" altLang="zh-CN" sz="1400" b="1" i="0" u="none" strike="noStrike" kern="0" cap="none" spc="0" normalizeH="0" baseline="0" noProof="0" dirty="0">
                  <a:ln>
                    <a:noFill/>
                  </a:ln>
                  <a:solidFill>
                    <a:srgbClr val="8B1F1D"/>
                  </a:solidFill>
                  <a:effectLst/>
                  <a:uLnTx/>
                  <a:uFillTx/>
                  <a:latin typeface="Arial"/>
                  <a:ea typeface="微软雅黑"/>
                  <a:cs typeface="+mn-cs"/>
                </a:endParaRPr>
              </a:p>
            </p:txBody>
          </p:sp>
          <p:sp>
            <p:nvSpPr>
              <p:cNvPr id="14" name="文本框 13">
                <a:extLst>
                  <a:ext uri="{FF2B5EF4-FFF2-40B4-BE49-F238E27FC236}">
                    <a16:creationId xmlns:a16="http://schemas.microsoft.com/office/drawing/2014/main" id="{D10461E2-23F4-843C-334C-A66AC62FC963}"/>
                  </a:ext>
                </a:extLst>
              </p:cNvPr>
              <p:cNvSpPr txBox="1"/>
              <p:nvPr/>
            </p:nvSpPr>
            <p:spPr>
              <a:xfrm>
                <a:off x="9196096" y="1132950"/>
                <a:ext cx="2141651" cy="327469"/>
              </a:xfrm>
              <a:prstGeom prst="rect">
                <a:avLst/>
              </a:prstGeom>
              <a:solidFill>
                <a:srgbClr val="D9D9D9">
                  <a:alpha val="69804"/>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8B1F1D"/>
                    </a:solidFill>
                    <a:effectLst/>
                    <a:uLnTx/>
                    <a:uFillTx/>
                    <a:latin typeface="Arial"/>
                    <a:ea typeface="微软雅黑"/>
                    <a:cs typeface="+mn-cs"/>
                  </a:rPr>
                  <a:t>多能源、创新定制</a:t>
                </a:r>
                <a:endParaRPr kumimoji="0" lang="en-US" altLang="zh-CN" sz="1400" b="1" i="0" u="none" strike="noStrike" kern="0" cap="none" spc="0" normalizeH="0" baseline="0" noProof="0" dirty="0">
                  <a:ln>
                    <a:noFill/>
                  </a:ln>
                  <a:solidFill>
                    <a:srgbClr val="8B1F1D"/>
                  </a:solidFill>
                  <a:effectLst/>
                  <a:uLnTx/>
                  <a:uFillTx/>
                  <a:latin typeface="Arial"/>
                  <a:ea typeface="微软雅黑"/>
                  <a:cs typeface="+mn-cs"/>
                </a:endParaRPr>
              </a:p>
            </p:txBody>
          </p:sp>
          <p:cxnSp>
            <p:nvCxnSpPr>
              <p:cNvPr id="15" name="直接箭头连接符 14">
                <a:extLst>
                  <a:ext uri="{FF2B5EF4-FFF2-40B4-BE49-F238E27FC236}">
                    <a16:creationId xmlns:a16="http://schemas.microsoft.com/office/drawing/2014/main" id="{509B82D9-8FDF-D02B-E663-228D8FF14443}"/>
                  </a:ext>
                </a:extLst>
              </p:cNvPr>
              <p:cNvCxnSpPr>
                <a:cxnSpLocks/>
              </p:cNvCxnSpPr>
              <p:nvPr/>
            </p:nvCxnSpPr>
            <p:spPr>
              <a:xfrm flipV="1">
                <a:off x="3992820" y="1660075"/>
                <a:ext cx="2547680" cy="228066"/>
              </a:xfrm>
              <a:prstGeom prst="straightConnector1">
                <a:avLst/>
              </a:prstGeom>
              <a:noFill/>
              <a:ln w="6350" cap="flat" cmpd="sng" algn="ctr">
                <a:solidFill>
                  <a:srgbClr val="FFFFFF">
                    <a:lumMod val="50000"/>
                  </a:srgbClr>
                </a:solidFill>
                <a:prstDash val="solid"/>
                <a:miter lim="800000"/>
                <a:tailEnd type="triangle"/>
              </a:ln>
              <a:effectLst/>
            </p:spPr>
          </p:cxnSp>
          <p:cxnSp>
            <p:nvCxnSpPr>
              <p:cNvPr id="16" name="直接箭头连接符 15">
                <a:extLst>
                  <a:ext uri="{FF2B5EF4-FFF2-40B4-BE49-F238E27FC236}">
                    <a16:creationId xmlns:a16="http://schemas.microsoft.com/office/drawing/2014/main" id="{4A4210B5-34FE-F603-800E-6D6CF92277AA}"/>
                  </a:ext>
                </a:extLst>
              </p:cNvPr>
              <p:cNvCxnSpPr>
                <a:cxnSpLocks/>
              </p:cNvCxnSpPr>
              <p:nvPr/>
            </p:nvCxnSpPr>
            <p:spPr>
              <a:xfrm>
                <a:off x="1529763" y="1569388"/>
                <a:ext cx="2381837" cy="325262"/>
              </a:xfrm>
              <a:prstGeom prst="straightConnector1">
                <a:avLst/>
              </a:prstGeom>
              <a:noFill/>
              <a:ln w="6350" cap="flat" cmpd="sng" algn="ctr">
                <a:solidFill>
                  <a:srgbClr val="FFFFFF">
                    <a:lumMod val="50000"/>
                  </a:srgbClr>
                </a:solidFill>
                <a:prstDash val="solid"/>
                <a:miter lim="800000"/>
                <a:tailEnd type="triangle"/>
              </a:ln>
              <a:effectLst/>
            </p:spPr>
          </p:cxnSp>
          <p:sp>
            <p:nvSpPr>
              <p:cNvPr id="17" name="文本框 16">
                <a:extLst>
                  <a:ext uri="{FF2B5EF4-FFF2-40B4-BE49-F238E27FC236}">
                    <a16:creationId xmlns:a16="http://schemas.microsoft.com/office/drawing/2014/main" id="{BC79973A-8A76-124D-406A-46C33787B00C}"/>
                  </a:ext>
                </a:extLst>
              </p:cNvPr>
              <p:cNvSpPr txBox="1"/>
              <p:nvPr/>
            </p:nvSpPr>
            <p:spPr>
              <a:xfrm>
                <a:off x="1420318" y="1132952"/>
                <a:ext cx="2381837" cy="327469"/>
              </a:xfrm>
              <a:prstGeom prst="rect">
                <a:avLst/>
              </a:prstGeom>
              <a:solidFill>
                <a:srgbClr val="D9D9D9">
                  <a:alpha val="69804"/>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8B1F1D"/>
                    </a:solidFill>
                    <a:effectLst/>
                    <a:uLnTx/>
                    <a:uFillTx/>
                    <a:latin typeface="Arial"/>
                    <a:ea typeface="微软雅黑"/>
                    <a:cs typeface="+mn-cs"/>
                  </a:rPr>
                  <a:t>结构调整、转型酝酿</a:t>
                </a:r>
              </a:p>
            </p:txBody>
          </p:sp>
          <p:sp>
            <p:nvSpPr>
              <p:cNvPr id="18" name="文本框 17">
                <a:extLst>
                  <a:ext uri="{FF2B5EF4-FFF2-40B4-BE49-F238E27FC236}">
                    <a16:creationId xmlns:a16="http://schemas.microsoft.com/office/drawing/2014/main" id="{2801399C-7845-6CBF-4D9F-CB61B9189644}"/>
                  </a:ext>
                </a:extLst>
              </p:cNvPr>
              <p:cNvSpPr txBox="1"/>
              <p:nvPr/>
            </p:nvSpPr>
            <p:spPr>
              <a:xfrm>
                <a:off x="4523437" y="664364"/>
                <a:ext cx="3639671" cy="31797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600" b="1" i="0" u="none" strike="noStrike" kern="1200" spc="0" baseline="0">
                    <a:solidFill>
                      <a:srgbClr val="595959"/>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轻型商用车</a:t>
                </a:r>
                <a:r>
                  <a:rPr kumimoji="0" lang="zh-CN" altLang="zh-CN" sz="16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市场销量预测（万辆）</a:t>
                </a:r>
              </a:p>
            </p:txBody>
          </p:sp>
          <p:sp>
            <p:nvSpPr>
              <p:cNvPr id="19" name="文本框 18">
                <a:extLst>
                  <a:ext uri="{FF2B5EF4-FFF2-40B4-BE49-F238E27FC236}">
                    <a16:creationId xmlns:a16="http://schemas.microsoft.com/office/drawing/2014/main" id="{BD2AAACE-A5AF-3A32-15DE-2E24E10D99E1}"/>
                  </a:ext>
                </a:extLst>
              </p:cNvPr>
              <p:cNvSpPr txBox="1"/>
              <p:nvPr/>
            </p:nvSpPr>
            <p:spPr>
              <a:xfrm>
                <a:off x="6627163" y="1121028"/>
                <a:ext cx="2501269" cy="307776"/>
              </a:xfrm>
              <a:prstGeom prst="rect">
                <a:avLst/>
              </a:prstGeom>
              <a:solidFill>
                <a:srgbClr val="D9D9D9">
                  <a:alpha val="69804"/>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8B1F1D"/>
                    </a:solidFill>
                    <a:effectLst/>
                    <a:uLnTx/>
                    <a:uFillTx/>
                    <a:latin typeface="Arial"/>
                    <a:ea typeface="微软雅黑"/>
                    <a:cs typeface="+mn-cs"/>
                  </a:rPr>
                  <a:t>沉淀调整、平稳修复</a:t>
                </a:r>
              </a:p>
            </p:txBody>
          </p:sp>
          <p:cxnSp>
            <p:nvCxnSpPr>
              <p:cNvPr id="20" name="直接箭头连接符 19">
                <a:extLst>
                  <a:ext uri="{FF2B5EF4-FFF2-40B4-BE49-F238E27FC236}">
                    <a16:creationId xmlns:a16="http://schemas.microsoft.com/office/drawing/2014/main" id="{35F7FB8F-A43D-A2EA-3F87-A7A6E0019110}"/>
                  </a:ext>
                </a:extLst>
              </p:cNvPr>
              <p:cNvCxnSpPr>
                <a:cxnSpLocks/>
              </p:cNvCxnSpPr>
              <p:nvPr/>
            </p:nvCxnSpPr>
            <p:spPr>
              <a:xfrm flipV="1">
                <a:off x="9196096" y="1675052"/>
                <a:ext cx="2018004" cy="244422"/>
              </a:xfrm>
              <a:prstGeom prst="straightConnector1">
                <a:avLst/>
              </a:prstGeom>
              <a:noFill/>
              <a:ln w="6350" cap="flat" cmpd="sng" algn="ctr">
                <a:solidFill>
                  <a:srgbClr val="FFFFFF">
                    <a:lumMod val="50000"/>
                  </a:srgbClr>
                </a:solidFill>
                <a:prstDash val="solid"/>
                <a:miter lim="800000"/>
                <a:tailEnd type="triangle"/>
              </a:ln>
              <a:effectLst/>
            </p:spPr>
          </p:cxnSp>
          <p:sp>
            <p:nvSpPr>
              <p:cNvPr id="21" name="椭圆 20">
                <a:extLst>
                  <a:ext uri="{FF2B5EF4-FFF2-40B4-BE49-F238E27FC236}">
                    <a16:creationId xmlns:a16="http://schemas.microsoft.com/office/drawing/2014/main" id="{93F86C4A-6022-EAC5-5C54-C35048C697C9}"/>
                  </a:ext>
                </a:extLst>
              </p:cNvPr>
              <p:cNvSpPr/>
              <p:nvPr/>
            </p:nvSpPr>
            <p:spPr>
              <a:xfrm>
                <a:off x="2397173" y="1607965"/>
                <a:ext cx="493945" cy="231508"/>
              </a:xfrm>
              <a:prstGeom prst="ellipse">
                <a:avLst/>
              </a:prstGeom>
              <a:solidFill>
                <a:srgbClr val="FFFFFF">
                  <a:lumMod val="100000"/>
                </a:srgbClr>
              </a:solidFill>
              <a:ln w="12700" cap="flat" cmpd="sng" algn="ctr">
                <a:solidFill>
                  <a:srgbClr val="FFFFFF">
                    <a:lumMod val="50000"/>
                  </a:srgbClr>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rPr>
                  <a:t>-1.1%</a:t>
                </a:r>
                <a:endParaRPr kumimoji="0" lang="zh-CN" altLang="en-US"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endParaRPr>
              </a:p>
            </p:txBody>
          </p:sp>
          <p:sp>
            <p:nvSpPr>
              <p:cNvPr id="22" name="椭圆 21">
                <a:extLst>
                  <a:ext uri="{FF2B5EF4-FFF2-40B4-BE49-F238E27FC236}">
                    <a16:creationId xmlns:a16="http://schemas.microsoft.com/office/drawing/2014/main" id="{A8D3DE81-14BE-5E48-CF30-27EC31212DE2}"/>
                  </a:ext>
                </a:extLst>
              </p:cNvPr>
              <p:cNvSpPr/>
              <p:nvPr/>
            </p:nvSpPr>
            <p:spPr>
              <a:xfrm>
                <a:off x="5067247" y="1649933"/>
                <a:ext cx="493945" cy="231508"/>
              </a:xfrm>
              <a:prstGeom prst="ellipse">
                <a:avLst/>
              </a:prstGeom>
              <a:solidFill>
                <a:srgbClr val="FFFFFF">
                  <a:lumMod val="100000"/>
                </a:srgbClr>
              </a:solidFill>
              <a:ln w="12700" cap="flat" cmpd="sng" algn="ctr">
                <a:solidFill>
                  <a:srgbClr val="FFFFFF">
                    <a:lumMod val="50000"/>
                  </a:srgbClr>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rPr>
                  <a:t>3.5%</a:t>
                </a:r>
                <a:endParaRPr kumimoji="0" lang="zh-CN" altLang="en-US"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endParaRPr>
              </a:p>
            </p:txBody>
          </p:sp>
          <p:sp>
            <p:nvSpPr>
              <p:cNvPr id="23" name="椭圆 22">
                <a:extLst>
                  <a:ext uri="{FF2B5EF4-FFF2-40B4-BE49-F238E27FC236}">
                    <a16:creationId xmlns:a16="http://schemas.microsoft.com/office/drawing/2014/main" id="{708E85D3-2231-E15B-2EF8-1AC6F3150A6B}"/>
                  </a:ext>
                </a:extLst>
              </p:cNvPr>
              <p:cNvSpPr/>
              <p:nvPr/>
            </p:nvSpPr>
            <p:spPr>
              <a:xfrm>
                <a:off x="10024849" y="1699888"/>
                <a:ext cx="515524" cy="231508"/>
              </a:xfrm>
              <a:prstGeom prst="ellipse">
                <a:avLst/>
              </a:prstGeom>
              <a:solidFill>
                <a:srgbClr val="FFFFFF">
                  <a:lumMod val="100000"/>
                </a:srgbClr>
              </a:solidFill>
              <a:ln w="12700" cap="flat" cmpd="sng" algn="ctr">
                <a:solidFill>
                  <a:srgbClr val="FFFFFF">
                    <a:lumMod val="50000"/>
                  </a:srgbClr>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rPr>
                  <a:t>0.6%</a:t>
                </a:r>
                <a:endParaRPr kumimoji="0" lang="zh-CN" altLang="en-US"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endParaRPr>
              </a:p>
            </p:txBody>
          </p:sp>
          <p:sp>
            <p:nvSpPr>
              <p:cNvPr id="24" name="椭圆 23">
                <a:extLst>
                  <a:ext uri="{FF2B5EF4-FFF2-40B4-BE49-F238E27FC236}">
                    <a16:creationId xmlns:a16="http://schemas.microsoft.com/office/drawing/2014/main" id="{98BE02D5-C45E-D997-0740-15250C1271F0}"/>
                  </a:ext>
                </a:extLst>
              </p:cNvPr>
              <p:cNvSpPr/>
              <p:nvPr/>
            </p:nvSpPr>
            <p:spPr>
              <a:xfrm>
                <a:off x="7641398" y="1666724"/>
                <a:ext cx="493945" cy="231508"/>
              </a:xfrm>
              <a:prstGeom prst="ellipse">
                <a:avLst/>
              </a:prstGeom>
              <a:solidFill>
                <a:srgbClr val="FFFFFF">
                  <a:lumMod val="100000"/>
                </a:srgbClr>
              </a:solidFill>
              <a:ln w="12700" cap="flat" cmpd="sng" algn="ctr">
                <a:solidFill>
                  <a:srgbClr val="FFFFFF">
                    <a:lumMod val="50000"/>
                  </a:srgbClr>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rPr>
                  <a:t>-2.6%</a:t>
                </a:r>
                <a:endParaRPr kumimoji="0" lang="zh-CN" altLang="en-US"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endParaRPr>
              </a:p>
            </p:txBody>
          </p:sp>
          <p:sp>
            <p:nvSpPr>
              <p:cNvPr id="25" name="椭圆 24">
                <a:extLst>
                  <a:ext uri="{FF2B5EF4-FFF2-40B4-BE49-F238E27FC236}">
                    <a16:creationId xmlns:a16="http://schemas.microsoft.com/office/drawing/2014/main" id="{AC9CC4CB-2E0A-70AE-4E10-38306990A15F}"/>
                  </a:ext>
                </a:extLst>
              </p:cNvPr>
              <p:cNvSpPr/>
              <p:nvPr/>
            </p:nvSpPr>
            <p:spPr>
              <a:xfrm>
                <a:off x="1052505" y="1429729"/>
                <a:ext cx="493945" cy="231508"/>
              </a:xfrm>
              <a:prstGeom prst="ellipse">
                <a:avLst/>
              </a:prstGeom>
              <a:solidFill>
                <a:srgbClr val="FFFFFF">
                  <a:lumMod val="100000"/>
                </a:srgbClr>
              </a:solidFill>
              <a:ln w="12700" cap="flat" cmpd="sng" algn="ctr">
                <a:solidFill>
                  <a:srgbClr val="FFFFFF">
                    <a:lumMod val="50000"/>
                  </a:srgbClr>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rPr>
                  <a:t>CAGR</a:t>
                </a:r>
                <a:endParaRPr kumimoji="0" lang="zh-CN" altLang="en-US" sz="1000"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endParaRPr>
              </a:p>
            </p:txBody>
          </p:sp>
        </p:grpSp>
      </p:grpSp>
    </p:spTree>
    <p:extLst>
      <p:ext uri="{BB962C8B-B14F-4D97-AF65-F5344CB8AC3E}">
        <p14:creationId xmlns:p14="http://schemas.microsoft.com/office/powerpoint/2010/main" val="1027657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31178B1-D528-EBD2-B0F9-D67E80F6EF9A}"/>
              </a:ext>
            </a:extLst>
          </p:cNvPr>
          <p:cNvSpPr txBox="1"/>
          <p:nvPr/>
        </p:nvSpPr>
        <p:spPr>
          <a:xfrm>
            <a:off x="705653" y="575798"/>
            <a:ext cx="7483497"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版权声明 </a:t>
            </a:r>
            <a:r>
              <a:rPr lang="en-US" altLang="zh-CN" sz="2800" b="1" dirty="0">
                <a:latin typeface="微软雅黑" panose="020B0503020204020204" pitchFamily="34" charset="-122"/>
                <a:ea typeface="微软雅黑" panose="020B0503020204020204" pitchFamily="34" charset="-122"/>
              </a:rPr>
              <a:t>COPYRIGHT NOTICE</a:t>
            </a:r>
            <a:endParaRPr lang="zh-CN" altLang="en-US" sz="2800" b="1"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5FCCC44B-85C5-03CA-5B65-77C0B7635F5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163767" y="575798"/>
            <a:ext cx="1322580" cy="520215"/>
          </a:xfrm>
          <a:prstGeom prst="rect">
            <a:avLst/>
          </a:prstGeom>
        </p:spPr>
      </p:pic>
      <p:sp>
        <p:nvSpPr>
          <p:cNvPr id="4" name="矩形 3">
            <a:extLst>
              <a:ext uri="{FF2B5EF4-FFF2-40B4-BE49-F238E27FC236}">
                <a16:creationId xmlns:a16="http://schemas.microsoft.com/office/drawing/2014/main" id="{9D54827B-51C6-907D-629F-765513DE43D7}"/>
              </a:ext>
            </a:extLst>
          </p:cNvPr>
          <p:cNvSpPr/>
          <p:nvPr/>
        </p:nvSpPr>
        <p:spPr>
          <a:xfrm>
            <a:off x="547821" y="687894"/>
            <a:ext cx="157832" cy="296022"/>
          </a:xfrm>
          <a:prstGeom prst="rect">
            <a:avLst/>
          </a:prstGeom>
          <a:solidFill>
            <a:srgbClr val="AF1F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F1F27"/>
              </a:solidFill>
            </a:endParaRPr>
          </a:p>
        </p:txBody>
      </p:sp>
    </p:spTree>
    <p:extLst>
      <p:ext uri="{BB962C8B-B14F-4D97-AF65-F5344CB8AC3E}">
        <p14:creationId xmlns:p14="http://schemas.microsoft.com/office/powerpoint/2010/main" val="8021476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D95C1531-15BB-C7F4-275A-2AFA9AF5C9E2}"/>
              </a:ext>
            </a:extLst>
          </p:cNvPr>
          <p:cNvSpPr txBox="1"/>
          <p:nvPr/>
        </p:nvSpPr>
        <p:spPr>
          <a:xfrm>
            <a:off x="5657122" y="4695508"/>
            <a:ext cx="1196161" cy="338554"/>
          </a:xfrm>
          <a:prstGeom prst="rect">
            <a:avLst/>
          </a:prstGeom>
          <a:noFill/>
        </p:spPr>
        <p:txBody>
          <a:bodyPr wrap="none" rtlCol="0">
            <a:spAutoFit/>
          </a:bodyPr>
          <a:lstStyle/>
          <a:p>
            <a:pPr algn="ctr"/>
            <a:r>
              <a:rPr lang="en-US" altLang="zh-CN" sz="1600" dirty="0">
                <a:solidFill>
                  <a:schemeClr val="bg1">
                    <a:lumMod val="95000"/>
                  </a:schemeClr>
                </a:solidFill>
                <a:latin typeface="微软雅黑" panose="020B0503020204020204" pitchFamily="34" charset="-122"/>
                <a:ea typeface="微软雅黑" panose="020B0503020204020204" pitchFamily="34" charset="-122"/>
              </a:rPr>
              <a:t>2025</a:t>
            </a:r>
            <a:r>
              <a:rPr lang="zh-CN" altLang="en-US" sz="1600" dirty="0">
                <a:solidFill>
                  <a:schemeClr val="bg1">
                    <a:lumMod val="95000"/>
                  </a:schemeClr>
                </a:solidFill>
                <a:latin typeface="微软雅黑" panose="020B0503020204020204" pitchFamily="34" charset="-122"/>
                <a:ea typeface="微软雅黑" panose="020B0503020204020204" pitchFamily="34" charset="-122"/>
              </a:rPr>
              <a:t>年</a:t>
            </a:r>
            <a:r>
              <a:rPr lang="en-US" altLang="zh-CN" sz="1600" dirty="0">
                <a:solidFill>
                  <a:schemeClr val="bg1">
                    <a:lumMod val="95000"/>
                  </a:schemeClr>
                </a:solidFill>
                <a:latin typeface="微软雅黑" panose="020B0503020204020204" pitchFamily="34" charset="-122"/>
                <a:ea typeface="微软雅黑" panose="020B0503020204020204" pitchFamily="34" charset="-122"/>
              </a:rPr>
              <a:t>5</a:t>
            </a:r>
            <a:r>
              <a:rPr lang="zh-CN" altLang="en-US" sz="1600">
                <a:solidFill>
                  <a:schemeClr val="bg1">
                    <a:lumMod val="95000"/>
                  </a:schemeClr>
                </a:solidFill>
                <a:latin typeface="微软雅黑" panose="020B0503020204020204" pitchFamily="34" charset="-122"/>
                <a:ea typeface="微软雅黑" panose="020B0503020204020204" pitchFamily="34" charset="-122"/>
              </a:rPr>
              <a:t>月</a:t>
            </a:r>
            <a:endParaRPr lang="zh-CN" altLang="en-US" sz="1600" dirty="0">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8899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0E7A4821-B729-7734-F80C-6BF0D3652F35}"/>
              </a:ext>
            </a:extLst>
          </p:cNvPr>
          <p:cNvGrpSpPr/>
          <p:nvPr/>
        </p:nvGrpSpPr>
        <p:grpSpPr>
          <a:xfrm>
            <a:off x="5098857" y="1260320"/>
            <a:ext cx="4896712" cy="764822"/>
            <a:chOff x="4183915" y="4797638"/>
            <a:chExt cx="4896712" cy="764822"/>
          </a:xfrm>
        </p:grpSpPr>
        <p:sp>
          <p:nvSpPr>
            <p:cNvPr id="7" name="文本框 6">
              <a:extLst>
                <a:ext uri="{FF2B5EF4-FFF2-40B4-BE49-F238E27FC236}">
                  <a16:creationId xmlns:a16="http://schemas.microsoft.com/office/drawing/2014/main" id="{CA9F2F2C-9AD0-9143-1D1F-E4289FE18320}"/>
                </a:ext>
              </a:extLst>
            </p:cNvPr>
            <p:cNvSpPr txBox="1"/>
            <p:nvPr/>
          </p:nvSpPr>
          <p:spPr>
            <a:xfrm>
              <a:off x="4183915" y="4797638"/>
              <a:ext cx="750526" cy="523220"/>
            </a:xfrm>
            <a:prstGeom prst="rect">
              <a:avLst/>
            </a:prstGeom>
            <a:noFill/>
          </p:spPr>
          <p:txBody>
            <a:bodyPr wrap="none" rtlCol="0">
              <a:spAutoFit/>
            </a:bodyPr>
            <a:lstStyle/>
            <a:p>
              <a:pPr defTabSz="914161"/>
              <a:r>
                <a:rPr lang="en-US" altLang="zh-CN" sz="2800" b="1" dirty="0">
                  <a:solidFill>
                    <a:srgbClr val="8B1F1C"/>
                  </a:solidFill>
                  <a:latin typeface="Century Gothic" panose="020B0502020202020204" pitchFamily="34" charset="0"/>
                  <a:ea typeface="微软雅黑" panose="020B0503020204020204" pitchFamily="34" charset="-122"/>
                </a:rPr>
                <a:t>01/</a:t>
              </a:r>
              <a:endParaRPr lang="zh-CN" altLang="en-US" sz="2800" b="1" dirty="0">
                <a:solidFill>
                  <a:srgbClr val="8B1F1C"/>
                </a:solidFill>
                <a:latin typeface="Century Gothic" panose="020B0502020202020204" pitchFamily="34" charset="0"/>
                <a:ea typeface="微软雅黑" panose="020B0503020204020204" pitchFamily="34" charset="-122"/>
              </a:endParaRPr>
            </a:p>
          </p:txBody>
        </p:sp>
        <p:sp>
          <p:nvSpPr>
            <p:cNvPr id="8" name="文本框 7">
              <a:extLst>
                <a:ext uri="{FF2B5EF4-FFF2-40B4-BE49-F238E27FC236}">
                  <a16:creationId xmlns:a16="http://schemas.microsoft.com/office/drawing/2014/main" id="{47FC3F19-6149-1588-75DC-863EFDBBEECE}"/>
                </a:ext>
              </a:extLst>
            </p:cNvPr>
            <p:cNvSpPr txBox="1"/>
            <p:nvPr/>
          </p:nvSpPr>
          <p:spPr>
            <a:xfrm>
              <a:off x="4863289" y="4857950"/>
              <a:ext cx="3519346" cy="400110"/>
            </a:xfrm>
            <a:prstGeom prst="rect">
              <a:avLst/>
            </a:prstGeom>
            <a:noFill/>
          </p:spPr>
          <p:txBody>
            <a:bodyPr wrap="square" rtlCol="0">
              <a:spAutoFit/>
            </a:bodyPr>
            <a:lstStyle/>
            <a:p>
              <a:pPr defTabSz="914161"/>
              <a:r>
                <a:rPr lang="zh-CN" altLang="en-US" sz="2000" b="1" dirty="0">
                  <a:solidFill>
                    <a:prstClr val="black"/>
                  </a:solidFill>
                  <a:latin typeface="微软雅黑" panose="020B0503020204020204" pitchFamily="34" charset="-122"/>
                  <a:ea typeface="微软雅黑" panose="020B0503020204020204" pitchFamily="34" charset="-122"/>
                </a:rPr>
                <a:t>行业洞察</a:t>
              </a:r>
            </a:p>
          </p:txBody>
        </p:sp>
        <p:sp>
          <p:nvSpPr>
            <p:cNvPr id="9" name="文本框 8">
              <a:extLst>
                <a:ext uri="{FF2B5EF4-FFF2-40B4-BE49-F238E27FC236}">
                  <a16:creationId xmlns:a16="http://schemas.microsoft.com/office/drawing/2014/main" id="{2C70BB07-2F6C-9B65-11D0-C8F2746A23A6}"/>
                </a:ext>
              </a:extLst>
            </p:cNvPr>
            <p:cNvSpPr txBox="1"/>
            <p:nvPr/>
          </p:nvSpPr>
          <p:spPr>
            <a:xfrm>
              <a:off x="4736540" y="5225765"/>
              <a:ext cx="4344087" cy="336695"/>
            </a:xfrm>
            <a:prstGeom prst="rect">
              <a:avLst/>
            </a:prstGeom>
            <a:noFill/>
          </p:spPr>
          <p:txBody>
            <a:bodyPr wrap="square" rtlCol="0">
              <a:spAutoFit/>
            </a:bodyPr>
            <a:lstStyle>
              <a:defPPr>
                <a:defRPr lang="zh-CN"/>
              </a:defPPr>
              <a:lvl1pPr marL="171450" lvl="0" indent="-171450">
                <a:lnSpc>
                  <a:spcPts val="1400"/>
                </a:lnSpc>
                <a:buFont typeface="Arial" panose="020B0604020202020204" pitchFamily="34" charset="0"/>
                <a:buChar char="•"/>
                <a:defRPr kumimoji="0" sz="800" u="none" strike="noStrike" cap="none" spc="0" normalizeH="0" baseline="0">
                  <a:ln>
                    <a:noFill/>
                  </a:ln>
                  <a:solidFill>
                    <a:srgbClr val="000000">
                      <a:lumMod val="75000"/>
                      <a:lumOff val="25000"/>
                    </a:srgbClr>
                  </a:solidFill>
                  <a:effectLst/>
                  <a:uLnTx/>
                  <a:uFillTx/>
                  <a:latin typeface="微软雅黑" panose="020B0503020204020204" charset="-122"/>
                  <a:ea typeface="微软雅黑" panose="020B0503020204020204" charset="-122"/>
                </a:defRPr>
              </a:lvl1p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江淮新能源轻卡</a:t>
              </a:r>
              <a:r>
                <a:rPr kumimoji="0" lang="en-US" altLang="zh-CN"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ES9</a:t>
              </a: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上市，三种电量可选</a:t>
              </a:r>
            </a:p>
          </p:txBody>
        </p:sp>
      </p:grpSp>
      <p:grpSp>
        <p:nvGrpSpPr>
          <p:cNvPr id="11" name="组合 10">
            <a:extLst>
              <a:ext uri="{FF2B5EF4-FFF2-40B4-BE49-F238E27FC236}">
                <a16:creationId xmlns:a16="http://schemas.microsoft.com/office/drawing/2014/main" id="{DB5F6A5F-B6F7-F46E-EAAB-01BDBAFD256D}"/>
              </a:ext>
            </a:extLst>
          </p:cNvPr>
          <p:cNvGrpSpPr/>
          <p:nvPr/>
        </p:nvGrpSpPr>
        <p:grpSpPr>
          <a:xfrm>
            <a:off x="5098857" y="2488966"/>
            <a:ext cx="4896712" cy="1614107"/>
            <a:chOff x="4183915" y="4797638"/>
            <a:chExt cx="4896712" cy="1614107"/>
          </a:xfrm>
        </p:grpSpPr>
        <p:sp>
          <p:nvSpPr>
            <p:cNvPr id="25" name="文本框 24">
              <a:extLst>
                <a:ext uri="{FF2B5EF4-FFF2-40B4-BE49-F238E27FC236}">
                  <a16:creationId xmlns:a16="http://schemas.microsoft.com/office/drawing/2014/main" id="{9EB4632F-3068-ACC9-E3C4-BEBD90B9E66E}"/>
                </a:ext>
              </a:extLst>
            </p:cNvPr>
            <p:cNvSpPr txBox="1"/>
            <p:nvPr/>
          </p:nvSpPr>
          <p:spPr>
            <a:xfrm>
              <a:off x="4183915" y="4797638"/>
              <a:ext cx="750526" cy="523220"/>
            </a:xfrm>
            <a:prstGeom prst="rect">
              <a:avLst/>
            </a:prstGeom>
            <a:noFill/>
          </p:spPr>
          <p:txBody>
            <a:bodyPr wrap="none" rtlCol="0">
              <a:spAutoFit/>
            </a:bodyPr>
            <a:lstStyle/>
            <a:p>
              <a:pPr defTabSz="914161"/>
              <a:r>
                <a:rPr lang="en-US" altLang="zh-CN" sz="2800" b="1" dirty="0">
                  <a:solidFill>
                    <a:srgbClr val="8B1F1C"/>
                  </a:solidFill>
                  <a:latin typeface="Century Gothic" panose="020B0502020202020204" pitchFamily="34" charset="0"/>
                  <a:ea typeface="微软雅黑" panose="020B0503020204020204" pitchFamily="34" charset="-122"/>
                </a:rPr>
                <a:t>02/</a:t>
              </a:r>
              <a:endParaRPr lang="zh-CN" altLang="en-US" sz="2800" b="1" dirty="0">
                <a:solidFill>
                  <a:srgbClr val="8B1F1C"/>
                </a:solidFill>
                <a:latin typeface="Century Gothic" panose="020B0502020202020204" pitchFamily="34" charset="0"/>
                <a:ea typeface="微软雅黑" panose="020B0503020204020204" pitchFamily="34" charset="-122"/>
              </a:endParaRPr>
            </a:p>
          </p:txBody>
        </p:sp>
        <p:sp>
          <p:nvSpPr>
            <p:cNvPr id="28" name="文本框 27">
              <a:extLst>
                <a:ext uri="{FF2B5EF4-FFF2-40B4-BE49-F238E27FC236}">
                  <a16:creationId xmlns:a16="http://schemas.microsoft.com/office/drawing/2014/main" id="{CF58AE0E-CEDD-AD9E-B7E9-21DB5CECABAA}"/>
                </a:ext>
              </a:extLst>
            </p:cNvPr>
            <p:cNvSpPr txBox="1"/>
            <p:nvPr/>
          </p:nvSpPr>
          <p:spPr>
            <a:xfrm>
              <a:off x="4863289" y="4857950"/>
              <a:ext cx="3519346" cy="400110"/>
            </a:xfrm>
            <a:prstGeom prst="rect">
              <a:avLst/>
            </a:prstGeom>
            <a:noFill/>
          </p:spPr>
          <p:txBody>
            <a:bodyPr wrap="square" rtlCol="0">
              <a:spAutoFit/>
            </a:bodyPr>
            <a:lstStyle/>
            <a:p>
              <a:pPr defTabSz="914161"/>
              <a:r>
                <a:rPr lang="zh-CN" altLang="en-US" sz="2000" b="1" dirty="0">
                  <a:solidFill>
                    <a:prstClr val="black"/>
                  </a:solidFill>
                  <a:latin typeface="微软雅黑" panose="020B0503020204020204" pitchFamily="34" charset="-122"/>
                  <a:ea typeface="微软雅黑" panose="020B0503020204020204" pitchFamily="34" charset="-122"/>
                </a:rPr>
                <a:t>产品分析</a:t>
              </a:r>
            </a:p>
          </p:txBody>
        </p:sp>
        <p:sp>
          <p:nvSpPr>
            <p:cNvPr id="29" name="文本框 28">
              <a:extLst>
                <a:ext uri="{FF2B5EF4-FFF2-40B4-BE49-F238E27FC236}">
                  <a16:creationId xmlns:a16="http://schemas.microsoft.com/office/drawing/2014/main" id="{FE1766FE-3A9B-52BB-2171-360AD9548356}"/>
                </a:ext>
              </a:extLst>
            </p:cNvPr>
            <p:cNvSpPr txBox="1"/>
            <p:nvPr/>
          </p:nvSpPr>
          <p:spPr>
            <a:xfrm>
              <a:off x="4736540" y="5244053"/>
              <a:ext cx="4344087" cy="1167692"/>
            </a:xfrm>
            <a:prstGeom prst="rect">
              <a:avLst/>
            </a:prstGeom>
            <a:noFill/>
          </p:spPr>
          <p:txBody>
            <a:bodyPr wrap="square" rtlCol="0">
              <a:spAutoFit/>
            </a:bodyPr>
            <a:lstStyle>
              <a:defPPr>
                <a:defRPr lang="zh-CN"/>
              </a:defPPr>
              <a:lvl1pPr marL="171450" lvl="0" indent="-171450">
                <a:lnSpc>
                  <a:spcPts val="1400"/>
                </a:lnSpc>
                <a:buFont typeface="Arial" panose="020B0604020202020204" pitchFamily="34" charset="0"/>
                <a:buChar char="•"/>
                <a:defRPr kumimoji="0" sz="800" u="none" strike="noStrike" cap="none" spc="0" normalizeH="0" baseline="0">
                  <a:ln>
                    <a:noFill/>
                  </a:ln>
                  <a:solidFill>
                    <a:srgbClr val="000000">
                      <a:lumMod val="75000"/>
                      <a:lumOff val="25000"/>
                    </a:srgbClr>
                  </a:solidFill>
                  <a:effectLst/>
                  <a:uLnTx/>
                  <a:uFillTx/>
                  <a:latin typeface="微软雅黑" panose="020B0503020204020204" charset="-122"/>
                  <a:ea typeface="微软雅黑" panose="020B0503020204020204" charset="-122"/>
                </a:defRPr>
              </a:lvl1p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新能源轻卡市场现状</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新能源轻卡区域分布特征</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新能源轻卡各城市级别需求特征</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新能源轻卡各城市级别需求特征对比</a:t>
              </a:r>
            </a:p>
          </p:txBody>
        </p:sp>
      </p:grpSp>
      <p:grpSp>
        <p:nvGrpSpPr>
          <p:cNvPr id="30" name="组合 29">
            <a:extLst>
              <a:ext uri="{FF2B5EF4-FFF2-40B4-BE49-F238E27FC236}">
                <a16:creationId xmlns:a16="http://schemas.microsoft.com/office/drawing/2014/main" id="{FBA84A81-87C5-6AF1-6E85-CA7D3710A00F}"/>
              </a:ext>
            </a:extLst>
          </p:cNvPr>
          <p:cNvGrpSpPr/>
          <p:nvPr/>
        </p:nvGrpSpPr>
        <p:grpSpPr>
          <a:xfrm>
            <a:off x="5098857" y="4555863"/>
            <a:ext cx="4896712" cy="1069253"/>
            <a:chOff x="4183915" y="4797638"/>
            <a:chExt cx="4896712" cy="1069253"/>
          </a:xfrm>
        </p:grpSpPr>
        <p:sp>
          <p:nvSpPr>
            <p:cNvPr id="31" name="文本框 30">
              <a:extLst>
                <a:ext uri="{FF2B5EF4-FFF2-40B4-BE49-F238E27FC236}">
                  <a16:creationId xmlns:a16="http://schemas.microsoft.com/office/drawing/2014/main" id="{2C3C1F30-047E-8F6D-F7D3-F5146A559D00}"/>
                </a:ext>
              </a:extLst>
            </p:cNvPr>
            <p:cNvSpPr txBox="1"/>
            <p:nvPr/>
          </p:nvSpPr>
          <p:spPr>
            <a:xfrm>
              <a:off x="4183915" y="4797638"/>
              <a:ext cx="750526" cy="523220"/>
            </a:xfrm>
            <a:prstGeom prst="rect">
              <a:avLst/>
            </a:prstGeom>
            <a:noFill/>
          </p:spPr>
          <p:txBody>
            <a:bodyPr wrap="none" rtlCol="0">
              <a:spAutoFit/>
            </a:bodyPr>
            <a:lstStyle/>
            <a:p>
              <a:pPr defTabSz="914161"/>
              <a:r>
                <a:rPr lang="en-US" altLang="zh-CN" sz="2800" b="1" dirty="0">
                  <a:solidFill>
                    <a:srgbClr val="8B1F1C"/>
                  </a:solidFill>
                  <a:latin typeface="Century Gothic" panose="020B0502020202020204" pitchFamily="34" charset="0"/>
                  <a:ea typeface="微软雅黑" panose="020B0503020204020204" pitchFamily="34" charset="-122"/>
                </a:rPr>
                <a:t>03/</a:t>
              </a:r>
              <a:endParaRPr lang="zh-CN" altLang="en-US" sz="2800" b="1" dirty="0">
                <a:solidFill>
                  <a:srgbClr val="8B1F1C"/>
                </a:solidFill>
                <a:latin typeface="Century Gothic" panose="020B0502020202020204" pitchFamily="34" charset="0"/>
                <a:ea typeface="微软雅黑" panose="020B0503020204020204" pitchFamily="34" charset="-122"/>
              </a:endParaRPr>
            </a:p>
          </p:txBody>
        </p:sp>
        <p:sp>
          <p:nvSpPr>
            <p:cNvPr id="32" name="文本框 31">
              <a:extLst>
                <a:ext uri="{FF2B5EF4-FFF2-40B4-BE49-F238E27FC236}">
                  <a16:creationId xmlns:a16="http://schemas.microsoft.com/office/drawing/2014/main" id="{472D5AF6-D87E-2275-86D4-1D13142D3E86}"/>
                </a:ext>
              </a:extLst>
            </p:cNvPr>
            <p:cNvSpPr txBox="1"/>
            <p:nvPr/>
          </p:nvSpPr>
          <p:spPr>
            <a:xfrm>
              <a:off x="4863289" y="4857950"/>
              <a:ext cx="3519346" cy="400110"/>
            </a:xfrm>
            <a:prstGeom prst="rect">
              <a:avLst/>
            </a:prstGeom>
            <a:noFill/>
          </p:spPr>
          <p:txBody>
            <a:bodyPr wrap="square" rtlCol="0">
              <a:spAutoFit/>
            </a:bodyPr>
            <a:lstStyle/>
            <a:p>
              <a:pPr defTabSz="914161"/>
              <a:r>
                <a:rPr lang="zh-CN" altLang="en-US" sz="2000" b="1" dirty="0">
                  <a:solidFill>
                    <a:prstClr val="black"/>
                  </a:solidFill>
                  <a:latin typeface="微软雅黑" panose="020B0503020204020204" pitchFamily="34" charset="-122"/>
                  <a:ea typeface="微软雅黑" panose="020B0503020204020204" pitchFamily="34" charset="-122"/>
                </a:rPr>
                <a:t>销量预测</a:t>
              </a:r>
            </a:p>
          </p:txBody>
        </p:sp>
        <p:sp>
          <p:nvSpPr>
            <p:cNvPr id="33" name="文本框 32">
              <a:extLst>
                <a:ext uri="{FF2B5EF4-FFF2-40B4-BE49-F238E27FC236}">
                  <a16:creationId xmlns:a16="http://schemas.microsoft.com/office/drawing/2014/main" id="{14F2FF6D-DB68-D181-442A-09E915193E2B}"/>
                </a:ext>
              </a:extLst>
            </p:cNvPr>
            <p:cNvSpPr txBox="1"/>
            <p:nvPr/>
          </p:nvSpPr>
          <p:spPr>
            <a:xfrm>
              <a:off x="4736540" y="5253197"/>
              <a:ext cx="4344087" cy="613694"/>
            </a:xfrm>
            <a:prstGeom prst="rect">
              <a:avLst/>
            </a:prstGeom>
            <a:noFill/>
          </p:spPr>
          <p:txBody>
            <a:bodyPr wrap="square" rtlCol="0">
              <a:spAutoFit/>
            </a:bodyPr>
            <a:lstStyle>
              <a:defPPr>
                <a:defRPr lang="zh-CN"/>
              </a:defPPr>
              <a:lvl1pPr marL="171450" lvl="0" indent="-171450">
                <a:lnSpc>
                  <a:spcPts val="1400"/>
                </a:lnSpc>
                <a:buFont typeface="Arial" panose="020B0604020202020204" pitchFamily="34" charset="0"/>
                <a:buChar char="•"/>
                <a:defRPr kumimoji="0" sz="800" u="none" strike="noStrike" cap="none" spc="0" normalizeH="0" baseline="0">
                  <a:ln>
                    <a:noFill/>
                  </a:ln>
                  <a:solidFill>
                    <a:srgbClr val="000000">
                      <a:lumMod val="75000"/>
                      <a:lumOff val="25000"/>
                    </a:srgbClr>
                  </a:solidFill>
                  <a:effectLst/>
                  <a:uLnTx/>
                  <a:uFillTx/>
                  <a:latin typeface="微软雅黑" panose="020B0503020204020204" charset="-122"/>
                  <a:ea typeface="微软雅黑" panose="020B0503020204020204" charset="-122"/>
                </a:defRPr>
              </a:lvl1p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经济驱动因素</a:t>
              </a:r>
              <a:r>
                <a:rPr kumimoji="0" lang="en-US" altLang="zh-CN"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a:t>
              </a: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国内市场需求及消费者信心不足</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市场销量预测</a:t>
              </a:r>
              <a:r>
                <a:rPr kumimoji="0" lang="en-US" altLang="zh-CN"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a:t>
              </a:r>
              <a:r>
                <a:rPr kumimoji="0" lang="zh-CN" altLang="en-US" sz="120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rPr>
                <a:t>轻商整体市场预测</a:t>
              </a:r>
            </a:p>
          </p:txBody>
        </p:sp>
      </p:grpSp>
    </p:spTree>
    <p:extLst>
      <p:ext uri="{BB962C8B-B14F-4D97-AF65-F5344CB8AC3E}">
        <p14:creationId xmlns:p14="http://schemas.microsoft.com/office/powerpoint/2010/main" val="2261265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F480612-FD5F-BA19-59D4-1A96C81FB930}"/>
              </a:ext>
            </a:extLst>
          </p:cNvPr>
          <p:cNvSpPr txBox="1"/>
          <p:nvPr/>
        </p:nvSpPr>
        <p:spPr>
          <a:xfrm>
            <a:off x="328435" y="2758012"/>
            <a:ext cx="2968190" cy="584775"/>
          </a:xfrm>
          <a:prstGeom prst="rect">
            <a:avLst/>
          </a:prstGeom>
          <a:noFill/>
        </p:spPr>
        <p:txBody>
          <a:bodyPr vert="horz" wrap="square" rtlCol="0">
            <a:spAutoFit/>
          </a:bodyPr>
          <a:lstStyle/>
          <a:p>
            <a:pPr algn="r" defTabSz="914161"/>
            <a:r>
              <a:rPr lang="en-US" altLang="zh-CN" sz="3200" b="1" dirty="0">
                <a:solidFill>
                  <a:srgbClr val="BF8482"/>
                </a:solidFill>
                <a:latin typeface="Arial" panose="020B0604020202020204" pitchFamily="34" charset="0"/>
                <a:ea typeface="微软雅黑" panose="020B0503020204020204" pitchFamily="34" charset="-122"/>
                <a:cs typeface="Arial" panose="020B0604020202020204" pitchFamily="34" charset="0"/>
              </a:rPr>
              <a:t>Part 01</a:t>
            </a:r>
            <a:endParaRPr lang="zh-CN" altLang="en-US" sz="3200" b="1"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文本框 2">
            <a:extLst>
              <a:ext uri="{FF2B5EF4-FFF2-40B4-BE49-F238E27FC236}">
                <a16:creationId xmlns:a16="http://schemas.microsoft.com/office/drawing/2014/main" id="{A2488395-CB33-2835-7D0A-3F174C05E5F8}"/>
              </a:ext>
            </a:extLst>
          </p:cNvPr>
          <p:cNvSpPr txBox="1"/>
          <p:nvPr/>
        </p:nvSpPr>
        <p:spPr>
          <a:xfrm>
            <a:off x="1106406" y="2055945"/>
            <a:ext cx="2208414" cy="646331"/>
          </a:xfrm>
          <a:prstGeom prst="rect">
            <a:avLst/>
          </a:prstGeom>
          <a:noFill/>
        </p:spPr>
        <p:txBody>
          <a:bodyPr vert="horz" wrap="square" rtlCol="0">
            <a:spAutoFit/>
          </a:bodyPr>
          <a:lstStyle/>
          <a:p>
            <a:pPr algn="r" defTabSz="914161"/>
            <a:r>
              <a:rPr lang="zh-CN" altLang="en-US" sz="3600" b="1" dirty="0">
                <a:solidFill>
                  <a:srgbClr val="8B1F1C"/>
                </a:solidFill>
                <a:latin typeface="微软雅黑" panose="020B0503020204020204" pitchFamily="34" charset="-122"/>
                <a:ea typeface="微软雅黑" panose="020B0503020204020204" pitchFamily="34" charset="-122"/>
              </a:rPr>
              <a:t>第一部分</a:t>
            </a:r>
          </a:p>
        </p:txBody>
      </p:sp>
      <p:sp>
        <p:nvSpPr>
          <p:cNvPr id="4" name="文本框 3">
            <a:extLst>
              <a:ext uri="{FF2B5EF4-FFF2-40B4-BE49-F238E27FC236}">
                <a16:creationId xmlns:a16="http://schemas.microsoft.com/office/drawing/2014/main" id="{B7FD4964-2593-5FB3-E502-384E1F3FA815}"/>
              </a:ext>
            </a:extLst>
          </p:cNvPr>
          <p:cNvSpPr txBox="1"/>
          <p:nvPr/>
        </p:nvSpPr>
        <p:spPr>
          <a:xfrm>
            <a:off x="5048084" y="2234593"/>
            <a:ext cx="5778410" cy="543675"/>
          </a:xfrm>
          <a:prstGeom prst="rect">
            <a:avLst/>
          </a:prstGeom>
          <a:noFill/>
        </p:spPr>
        <p:txBody>
          <a:bodyPr wrap="square" rtlCol="0">
            <a:spAutoFit/>
          </a:bodyPr>
          <a:lstStyle/>
          <a:p>
            <a:pPr defTabSz="914161"/>
            <a:r>
              <a:rPr lang="zh-CN" altLang="en-US" sz="2933" b="1" dirty="0">
                <a:solidFill>
                  <a:prstClr val="black"/>
                </a:solidFill>
                <a:latin typeface="微软雅黑" panose="020B0503020204020204" pitchFamily="34" charset="-122"/>
                <a:ea typeface="微软雅黑" panose="020B0503020204020204" pitchFamily="34" charset="-122"/>
              </a:rPr>
              <a:t>行业洞察</a:t>
            </a:r>
          </a:p>
        </p:txBody>
      </p:sp>
      <p:sp>
        <p:nvSpPr>
          <p:cNvPr id="5" name="文本框 4">
            <a:extLst>
              <a:ext uri="{FF2B5EF4-FFF2-40B4-BE49-F238E27FC236}">
                <a16:creationId xmlns:a16="http://schemas.microsoft.com/office/drawing/2014/main" id="{FBBEFE5B-2223-F0DA-CF64-82DAD3BA11B9}"/>
              </a:ext>
            </a:extLst>
          </p:cNvPr>
          <p:cNvSpPr txBox="1"/>
          <p:nvPr/>
        </p:nvSpPr>
        <p:spPr>
          <a:xfrm>
            <a:off x="5048084" y="2886106"/>
            <a:ext cx="5213114" cy="347146"/>
          </a:xfrm>
          <a:prstGeom prst="rect">
            <a:avLst/>
          </a:prstGeom>
          <a:noFill/>
        </p:spPr>
        <p:txBody>
          <a:bodyPr wrap="square" rtlCol="0">
            <a:spAutoFit/>
          </a:bodyPr>
          <a:lstStyle/>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江淮新能源轻卡</a:t>
            </a:r>
            <a:r>
              <a:rPr lang="en-US" altLang="zh-CN" sz="1100" dirty="0">
                <a:latin typeface="微软雅黑" panose="020B0503020204020204" pitchFamily="34" charset="-122"/>
                <a:ea typeface="微软雅黑" panose="020B0503020204020204" pitchFamily="34" charset="-122"/>
              </a:rPr>
              <a:t>ES9</a:t>
            </a:r>
            <a:r>
              <a:rPr lang="zh-CN" altLang="en-US" sz="1100" dirty="0">
                <a:latin typeface="微软雅黑" panose="020B0503020204020204" pitchFamily="34" charset="-122"/>
                <a:ea typeface="微软雅黑" panose="020B0503020204020204" pitchFamily="34" charset="-122"/>
              </a:rPr>
              <a:t>上市，三种电量可选</a:t>
            </a:r>
          </a:p>
        </p:txBody>
      </p:sp>
    </p:spTree>
    <p:extLst>
      <p:ext uri="{BB962C8B-B14F-4D97-AF65-F5344CB8AC3E}">
        <p14:creationId xmlns:p14="http://schemas.microsoft.com/office/powerpoint/2010/main" val="3804290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DD538-D9D1-C3B9-2E92-2E29F5BD216A}"/>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A9598964-EA52-F56F-7595-06EF903D0C9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474747">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000" b="0" i="0" u="none" strike="noStrike" kern="1200" cap="none" spc="0" normalizeH="0" baseline="0" noProof="0">
              <a:ln>
                <a:noFill/>
              </a:ln>
              <a:solidFill>
                <a:srgbClr val="474747">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327ED949-9C55-AD20-5041-957EA7EA0D10}"/>
              </a:ext>
            </a:extLst>
          </p:cNvPr>
          <p:cNvSpPr>
            <a:spLocks noGrp="1"/>
          </p:cNvSpPr>
          <p:nvPr>
            <p:ph type="body" sz="quarter" idx="13"/>
          </p:nvPr>
        </p:nvSpPr>
        <p:spPr>
          <a:xfrm>
            <a:off x="466724" y="116534"/>
            <a:ext cx="5229987" cy="341313"/>
          </a:xfrm>
        </p:spPr>
        <p:txBody>
          <a:bodyPr vert="horz" lIns="91440" tIns="45720" rIns="91440" bIns="45720" rtlCol="0">
            <a:noAutofit/>
          </a:bodyPr>
          <a:lstStyle/>
          <a:p>
            <a:r>
              <a:rPr lang="zh-CN" altLang="en-US" dirty="0">
                <a:solidFill>
                  <a:schemeClr val="bg2">
                    <a:lumMod val="10000"/>
                  </a:schemeClr>
                </a:solidFill>
              </a:rPr>
              <a:t>江淮新能源轻卡</a:t>
            </a:r>
            <a:r>
              <a:rPr lang="en-US" altLang="zh-CN" dirty="0">
                <a:solidFill>
                  <a:schemeClr val="bg2">
                    <a:lumMod val="10000"/>
                  </a:schemeClr>
                </a:solidFill>
              </a:rPr>
              <a:t>ES9</a:t>
            </a:r>
            <a:r>
              <a:rPr lang="zh-CN" altLang="en-US" dirty="0">
                <a:solidFill>
                  <a:schemeClr val="bg2">
                    <a:lumMod val="10000"/>
                  </a:schemeClr>
                </a:solidFill>
              </a:rPr>
              <a:t>上市，三种电量可选</a:t>
            </a:r>
          </a:p>
        </p:txBody>
      </p:sp>
      <p:sp>
        <p:nvSpPr>
          <p:cNvPr id="4" name="文本框 3">
            <a:extLst>
              <a:ext uri="{FF2B5EF4-FFF2-40B4-BE49-F238E27FC236}">
                <a16:creationId xmlns:a16="http://schemas.microsoft.com/office/drawing/2014/main" id="{787036D3-05C9-E20E-40CD-3BDE183E218B}"/>
              </a:ext>
            </a:extLst>
          </p:cNvPr>
          <p:cNvSpPr txBox="1"/>
          <p:nvPr/>
        </p:nvSpPr>
        <p:spPr>
          <a:xfrm>
            <a:off x="533303" y="554295"/>
            <a:ext cx="11442699" cy="830997"/>
          </a:xfrm>
          <a:prstGeom prst="rect">
            <a:avLst/>
          </a:prstGeom>
          <a:noFill/>
          <a:ln>
            <a:noFill/>
            <a:prstDash val="dash"/>
          </a:ln>
        </p:spPr>
        <p:txBody>
          <a:bodyPr wrap="square">
            <a:spAutoFit/>
          </a:bodyPr>
          <a:lstStyle>
            <a:defPPr>
              <a:defRPr lang="zh-CN"/>
            </a:defPPr>
            <a:lvl1pPr>
              <a:defRPr sz="1600" b="0">
                <a:solidFill>
                  <a:schemeClr val="bg2">
                    <a:lumMod val="10000"/>
                  </a:schemeClr>
                </a:solidFill>
                <a:latin typeface="+mn-ea"/>
              </a:defRPr>
            </a:lvl1pPr>
            <a:lvl2pPr marL="685800" indent="-228600">
              <a:lnSpc>
                <a:spcPct val="90000"/>
              </a:lnSpc>
              <a:spcBef>
                <a:spcPts val="500"/>
              </a:spcBef>
              <a:buFont typeface="Arial" panose="020B0604020202020204" pitchFamily="34" charset="0"/>
              <a:buChar char="•"/>
              <a:defRPr sz="2400">
                <a:latin typeface="微软雅黑 Semibold" panose="020B0702040204020203" charset="-122"/>
                <a:ea typeface="微软雅黑 Semibold" panose="020B0702040204020203" charset="-122"/>
              </a:defRPr>
            </a:lvl2pPr>
            <a:lvl3pPr marL="1143000" indent="-228600">
              <a:lnSpc>
                <a:spcPct val="90000"/>
              </a:lnSpc>
              <a:spcBef>
                <a:spcPts val="500"/>
              </a:spcBef>
              <a:buFont typeface="Arial" panose="020B0604020202020204" pitchFamily="34" charset="0"/>
              <a:buChar char="•"/>
              <a:defRPr sz="2000">
                <a:latin typeface="微软雅黑 Semibold" panose="020B0702040204020203" charset="-122"/>
                <a:ea typeface="微软雅黑 Semibold" panose="020B0702040204020203" charset="-122"/>
              </a:defRPr>
            </a:lvl3pPr>
            <a:lvl4pPr marL="1600200" indent="-228600">
              <a:lnSpc>
                <a:spcPct val="90000"/>
              </a:lnSpc>
              <a:spcBef>
                <a:spcPts val="500"/>
              </a:spcBef>
              <a:buFont typeface="Arial" panose="020B0604020202020204" pitchFamily="34" charset="0"/>
              <a:buChar char="•"/>
              <a:defRPr>
                <a:latin typeface="微软雅黑 Semibold" panose="020B0702040204020203" charset="-122"/>
                <a:ea typeface="微软雅黑 Semibold" panose="020B0702040204020203" charset="-122"/>
              </a:defRPr>
            </a:lvl4pPr>
            <a:lvl5pPr marL="2057400" indent="-228600">
              <a:lnSpc>
                <a:spcPct val="90000"/>
              </a:lnSpc>
              <a:spcBef>
                <a:spcPts val="500"/>
              </a:spcBef>
              <a:buFont typeface="Arial" panose="020B0604020202020204" pitchFamily="34" charset="0"/>
              <a:buChar char="•"/>
              <a:defRPr>
                <a:latin typeface="微软雅黑 Semibold" panose="020B0702040204020203" charset="-122"/>
                <a:ea typeface="微软雅黑 Semibold" panose="020B0702040204020203"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4</a:t>
            </a:r>
            <a:r>
              <a:rPr kumimoji="0" lang="zh-CN" altLang="en-US"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月</a:t>
            </a:r>
            <a:r>
              <a:rPr kumimoji="0" lang="en-US" altLang="zh-CN"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27</a:t>
            </a:r>
            <a:r>
              <a:rPr kumimoji="0" lang="zh-CN" altLang="en-US"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日，江淮新能源轻卡</a:t>
            </a:r>
            <a:r>
              <a:rPr kumimoji="0" lang="en-US" altLang="zh-CN"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ES9</a:t>
            </a:r>
            <a:r>
              <a:rPr kumimoji="0" lang="zh-CN" altLang="en-US"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在深圳正式上市，作为江淮新能源轻卡的战略级产品，江淮新能源轻卡</a:t>
            </a:r>
            <a:r>
              <a:rPr kumimoji="0" lang="en-US" altLang="zh-CN"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ES9</a:t>
            </a:r>
            <a:r>
              <a:rPr kumimoji="0" lang="zh-CN" altLang="en-US"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拥有极致的性能、宽大的空间、持久的续航、强劲的动力及高效的承载能力，同时依托“星链</a:t>
            </a:r>
            <a:r>
              <a:rPr kumimoji="0" lang="en-US" altLang="zh-CN"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1</a:t>
            </a:r>
            <a:r>
              <a:rPr kumimoji="0" lang="zh-CN" altLang="en-US"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号”最新纯电</a:t>
            </a:r>
            <a:r>
              <a:rPr kumimoji="0" lang="en-US" altLang="zh-CN"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1</a:t>
            </a:r>
            <a:r>
              <a:rPr kumimoji="0" lang="zh-CN" altLang="en-US"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号技术平台，可选宁德时代</a:t>
            </a:r>
            <a:r>
              <a:rPr kumimoji="0" lang="en-US" altLang="zh-CN"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120</a:t>
            </a:r>
            <a:r>
              <a:rPr kumimoji="0" lang="zh-CN" altLang="en-US"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度、</a:t>
            </a:r>
            <a:r>
              <a:rPr kumimoji="0" lang="en-US" altLang="zh-CN"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140</a:t>
            </a:r>
            <a:r>
              <a:rPr kumimoji="0" lang="zh-CN" altLang="en-US"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度、</a:t>
            </a:r>
            <a:r>
              <a:rPr kumimoji="0" lang="en-US" altLang="zh-CN"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160</a:t>
            </a:r>
            <a:r>
              <a:rPr kumimoji="0" lang="zh-CN" altLang="en-US" sz="1600" b="0" i="0" u="none" strike="noStrike" kern="1200" cap="none" spc="0" normalizeH="0" baseline="0" noProof="0" dirty="0">
                <a:ln>
                  <a:noFill/>
                </a:ln>
                <a:solidFill>
                  <a:srgbClr val="DDDDDD">
                    <a:lumMod val="10000"/>
                  </a:srgbClr>
                </a:solidFill>
                <a:effectLst/>
                <a:uLnTx/>
                <a:uFillTx/>
                <a:latin typeface="微软雅黑"/>
                <a:ea typeface="微软雅黑"/>
                <a:cs typeface="+mn-cs"/>
              </a:rPr>
              <a:t>度四代单包电池。</a:t>
            </a:r>
            <a:endParaRPr kumimoji="0" lang="en-US" altLang="zh-CN" sz="1600" b="0" i="0" u="none" strike="noStrike" kern="1200" cap="none" spc="0" normalizeH="0" baseline="0" noProof="0" dirty="0">
              <a:ln>
                <a:noFill/>
              </a:ln>
              <a:solidFill>
                <a:srgbClr val="DDDDDD">
                  <a:lumMod val="10000"/>
                </a:srgbClr>
              </a:solidFill>
              <a:effectLst/>
              <a:uLnTx/>
              <a:uFillTx/>
              <a:latin typeface="微软雅黑"/>
              <a:ea typeface="微软雅黑"/>
              <a:cs typeface="+mn-cs"/>
            </a:endParaRPr>
          </a:p>
        </p:txBody>
      </p:sp>
      <p:pic>
        <p:nvPicPr>
          <p:cNvPr id="7" name="图片 6">
            <a:extLst>
              <a:ext uri="{FF2B5EF4-FFF2-40B4-BE49-F238E27FC236}">
                <a16:creationId xmlns:a16="http://schemas.microsoft.com/office/drawing/2014/main" id="{FAE558D1-B601-B077-8845-DA6DA55878FB}"/>
              </a:ext>
            </a:extLst>
          </p:cNvPr>
          <p:cNvPicPr>
            <a:picLocks noChangeAspect="1"/>
          </p:cNvPicPr>
          <p:nvPr/>
        </p:nvPicPr>
        <p:blipFill>
          <a:blip r:embed="rId2">
            <a:extLst>
              <a:ext uri="{28A0092B-C50C-407E-A947-70E740481C1C}">
                <a14:useLocalDpi xmlns:a14="http://schemas.microsoft.com/office/drawing/2010/main" val="0"/>
              </a:ext>
            </a:extLst>
          </a:blip>
          <a:srcRect l="24173" t="13805" r="13886" b="14812"/>
          <a:stretch/>
        </p:blipFill>
        <p:spPr>
          <a:xfrm>
            <a:off x="517525" y="1562100"/>
            <a:ext cx="3448050" cy="2235200"/>
          </a:xfrm>
          <a:prstGeom prst="rect">
            <a:avLst/>
          </a:prstGeom>
        </p:spPr>
      </p:pic>
      <p:pic>
        <p:nvPicPr>
          <p:cNvPr id="8" name="图片 7">
            <a:extLst>
              <a:ext uri="{FF2B5EF4-FFF2-40B4-BE49-F238E27FC236}">
                <a16:creationId xmlns:a16="http://schemas.microsoft.com/office/drawing/2014/main" id="{765511B4-6055-8607-9EBD-2DF602F68AC8}"/>
              </a:ext>
            </a:extLst>
          </p:cNvPr>
          <p:cNvPicPr>
            <a:picLocks noChangeAspect="1"/>
          </p:cNvPicPr>
          <p:nvPr/>
        </p:nvPicPr>
        <p:blipFill>
          <a:blip r:embed="rId3"/>
          <a:srcRect t="13489"/>
          <a:stretch/>
        </p:blipFill>
        <p:spPr>
          <a:xfrm>
            <a:off x="4331421" y="1562100"/>
            <a:ext cx="3444972" cy="2235200"/>
          </a:xfrm>
          <a:prstGeom prst="rect">
            <a:avLst/>
          </a:prstGeom>
        </p:spPr>
      </p:pic>
      <p:pic>
        <p:nvPicPr>
          <p:cNvPr id="10" name="图片 9">
            <a:extLst>
              <a:ext uri="{FF2B5EF4-FFF2-40B4-BE49-F238E27FC236}">
                <a16:creationId xmlns:a16="http://schemas.microsoft.com/office/drawing/2014/main" id="{80C2C30D-CB1A-633A-1458-36E576FB51F5}"/>
              </a:ext>
            </a:extLst>
          </p:cNvPr>
          <p:cNvPicPr>
            <a:picLocks noChangeAspect="1"/>
          </p:cNvPicPr>
          <p:nvPr/>
        </p:nvPicPr>
        <p:blipFill>
          <a:blip r:embed="rId4"/>
          <a:srcRect t="6852" r="20987" b="2090"/>
          <a:stretch/>
        </p:blipFill>
        <p:spPr>
          <a:xfrm>
            <a:off x="8121262" y="1562100"/>
            <a:ext cx="3448050" cy="2235200"/>
          </a:xfrm>
          <a:prstGeom prst="rect">
            <a:avLst/>
          </a:prstGeom>
        </p:spPr>
      </p:pic>
      <p:sp>
        <p:nvSpPr>
          <p:cNvPr id="11" name="矩形 10">
            <a:extLst>
              <a:ext uri="{FF2B5EF4-FFF2-40B4-BE49-F238E27FC236}">
                <a16:creationId xmlns:a16="http://schemas.microsoft.com/office/drawing/2014/main" id="{BF6B5DB5-E4A6-A13C-2C52-401AB68A3CBD}"/>
              </a:ext>
            </a:extLst>
          </p:cNvPr>
          <p:cNvSpPr/>
          <p:nvPr/>
        </p:nvSpPr>
        <p:spPr>
          <a:xfrm>
            <a:off x="466724" y="1511300"/>
            <a:ext cx="3564000" cy="5003800"/>
          </a:xfrm>
          <a:prstGeom prst="rect">
            <a:avLst/>
          </a:prstGeom>
          <a:noFill/>
          <a:ln w="19050">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3" name="矩形 12">
            <a:extLst>
              <a:ext uri="{FF2B5EF4-FFF2-40B4-BE49-F238E27FC236}">
                <a16:creationId xmlns:a16="http://schemas.microsoft.com/office/drawing/2014/main" id="{821C43CC-CBF4-95B9-71F8-FB61335DFB55}"/>
              </a:ext>
            </a:extLst>
          </p:cNvPr>
          <p:cNvSpPr/>
          <p:nvPr/>
        </p:nvSpPr>
        <p:spPr>
          <a:xfrm>
            <a:off x="4271907" y="1511300"/>
            <a:ext cx="3564000" cy="5003800"/>
          </a:xfrm>
          <a:prstGeom prst="rect">
            <a:avLst/>
          </a:prstGeom>
          <a:noFill/>
          <a:ln w="19050">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5" name="矩形 14">
            <a:extLst>
              <a:ext uri="{FF2B5EF4-FFF2-40B4-BE49-F238E27FC236}">
                <a16:creationId xmlns:a16="http://schemas.microsoft.com/office/drawing/2014/main" id="{D9543FF4-DAD2-2D48-CCA8-0F1E03966F9F}"/>
              </a:ext>
            </a:extLst>
          </p:cNvPr>
          <p:cNvSpPr/>
          <p:nvPr/>
        </p:nvSpPr>
        <p:spPr>
          <a:xfrm>
            <a:off x="8066141" y="1511300"/>
            <a:ext cx="3564000" cy="5003800"/>
          </a:xfrm>
          <a:prstGeom prst="rect">
            <a:avLst/>
          </a:prstGeom>
          <a:noFill/>
          <a:ln w="19050">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31" name="组合 30">
            <a:extLst>
              <a:ext uri="{FF2B5EF4-FFF2-40B4-BE49-F238E27FC236}">
                <a16:creationId xmlns:a16="http://schemas.microsoft.com/office/drawing/2014/main" id="{FC52E41C-6C0D-5B2C-D171-8F36F425C9A8}"/>
              </a:ext>
            </a:extLst>
          </p:cNvPr>
          <p:cNvGrpSpPr/>
          <p:nvPr/>
        </p:nvGrpSpPr>
        <p:grpSpPr>
          <a:xfrm>
            <a:off x="4331421" y="3848100"/>
            <a:ext cx="2994290" cy="513693"/>
            <a:chOff x="4247338" y="3848100"/>
            <a:chExt cx="3456000" cy="648000"/>
          </a:xfrm>
        </p:grpSpPr>
        <p:sp>
          <p:nvSpPr>
            <p:cNvPr id="24" name="箭头: 五边形 23">
              <a:extLst>
                <a:ext uri="{FF2B5EF4-FFF2-40B4-BE49-F238E27FC236}">
                  <a16:creationId xmlns:a16="http://schemas.microsoft.com/office/drawing/2014/main" id="{9A580186-9050-8A0E-96DD-0170DFEDF956}"/>
                </a:ext>
              </a:extLst>
            </p:cNvPr>
            <p:cNvSpPr/>
            <p:nvPr/>
          </p:nvSpPr>
          <p:spPr>
            <a:xfrm>
              <a:off x="4247338" y="3848100"/>
              <a:ext cx="3456000" cy="648000"/>
            </a:xfrm>
            <a:prstGeom prst="homePlate">
              <a:avLst>
                <a:gd name="adj" fmla="val 90225"/>
              </a:avLst>
            </a:prstGeom>
            <a:solidFill>
              <a:schemeClr val="accent1">
                <a:lumMod val="60000"/>
                <a:lumOff val="40000"/>
              </a:schemeClr>
            </a:solidFill>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8" name="箭头: 五边形 27">
              <a:extLst>
                <a:ext uri="{FF2B5EF4-FFF2-40B4-BE49-F238E27FC236}">
                  <a16:creationId xmlns:a16="http://schemas.microsoft.com/office/drawing/2014/main" id="{92D32A53-7C67-6591-04A0-98432DDEE238}"/>
                </a:ext>
              </a:extLst>
            </p:cNvPr>
            <p:cNvSpPr/>
            <p:nvPr/>
          </p:nvSpPr>
          <p:spPr>
            <a:xfrm>
              <a:off x="4247338" y="3902100"/>
              <a:ext cx="3314659" cy="540000"/>
            </a:xfrm>
            <a:prstGeom prst="homePlate">
              <a:avLst>
                <a:gd name="adj" fmla="val 92040"/>
              </a:avLst>
            </a:prstGeom>
            <a:solidFill>
              <a:schemeClr val="bg1"/>
            </a:solidFill>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32" name="文本框 31">
            <a:extLst>
              <a:ext uri="{FF2B5EF4-FFF2-40B4-BE49-F238E27FC236}">
                <a16:creationId xmlns:a16="http://schemas.microsoft.com/office/drawing/2014/main" id="{B7AF6799-A05C-95DD-BCB2-D8405CF10C4F}"/>
              </a:ext>
            </a:extLst>
          </p:cNvPr>
          <p:cNvSpPr txBox="1"/>
          <p:nvPr/>
        </p:nvSpPr>
        <p:spPr>
          <a:xfrm>
            <a:off x="4331421" y="3937571"/>
            <a:ext cx="254725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DDDDDD">
                    <a:lumMod val="10000"/>
                  </a:srgbClr>
                </a:solidFill>
                <a:effectLst/>
                <a:uLnTx/>
                <a:uFillTx/>
                <a:latin typeface="Arial"/>
                <a:ea typeface="微软雅黑"/>
                <a:cs typeface="+mn-cs"/>
              </a:rPr>
              <a:t>三种大电量电池可选</a:t>
            </a:r>
          </a:p>
        </p:txBody>
      </p:sp>
      <p:grpSp>
        <p:nvGrpSpPr>
          <p:cNvPr id="33" name="组合 32">
            <a:extLst>
              <a:ext uri="{FF2B5EF4-FFF2-40B4-BE49-F238E27FC236}">
                <a16:creationId xmlns:a16="http://schemas.microsoft.com/office/drawing/2014/main" id="{DB95BA55-4C53-B922-A62D-AE7481465A43}"/>
              </a:ext>
            </a:extLst>
          </p:cNvPr>
          <p:cNvGrpSpPr/>
          <p:nvPr/>
        </p:nvGrpSpPr>
        <p:grpSpPr>
          <a:xfrm>
            <a:off x="8136165" y="3848100"/>
            <a:ext cx="2994290" cy="513693"/>
            <a:chOff x="4247338" y="3848100"/>
            <a:chExt cx="3456000" cy="648000"/>
          </a:xfrm>
        </p:grpSpPr>
        <p:sp>
          <p:nvSpPr>
            <p:cNvPr id="34" name="箭头: 五边形 33">
              <a:extLst>
                <a:ext uri="{FF2B5EF4-FFF2-40B4-BE49-F238E27FC236}">
                  <a16:creationId xmlns:a16="http://schemas.microsoft.com/office/drawing/2014/main" id="{6786B830-8DFF-4D8F-FD3E-5BF0A985CAB4}"/>
                </a:ext>
              </a:extLst>
            </p:cNvPr>
            <p:cNvSpPr/>
            <p:nvPr/>
          </p:nvSpPr>
          <p:spPr>
            <a:xfrm>
              <a:off x="4247338" y="3848100"/>
              <a:ext cx="3456000" cy="648000"/>
            </a:xfrm>
            <a:prstGeom prst="homePlate">
              <a:avLst>
                <a:gd name="adj" fmla="val 90225"/>
              </a:avLst>
            </a:prstGeom>
            <a:solidFill>
              <a:schemeClr val="accent1">
                <a:lumMod val="60000"/>
                <a:lumOff val="40000"/>
              </a:schemeClr>
            </a:solidFill>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5" name="箭头: 五边形 34">
              <a:extLst>
                <a:ext uri="{FF2B5EF4-FFF2-40B4-BE49-F238E27FC236}">
                  <a16:creationId xmlns:a16="http://schemas.microsoft.com/office/drawing/2014/main" id="{37AB8A11-EFDF-5DB1-14CC-A22615761B23}"/>
                </a:ext>
              </a:extLst>
            </p:cNvPr>
            <p:cNvSpPr/>
            <p:nvPr/>
          </p:nvSpPr>
          <p:spPr>
            <a:xfrm>
              <a:off x="4247338" y="3902100"/>
              <a:ext cx="3314659" cy="540000"/>
            </a:xfrm>
            <a:prstGeom prst="homePlate">
              <a:avLst>
                <a:gd name="adj" fmla="val 92040"/>
              </a:avLst>
            </a:prstGeom>
            <a:solidFill>
              <a:schemeClr val="bg1"/>
            </a:solidFill>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36" name="文本框 35">
            <a:extLst>
              <a:ext uri="{FF2B5EF4-FFF2-40B4-BE49-F238E27FC236}">
                <a16:creationId xmlns:a16="http://schemas.microsoft.com/office/drawing/2014/main" id="{31606BEA-220D-D4AB-9AE7-3117B83ABF39}"/>
              </a:ext>
            </a:extLst>
          </p:cNvPr>
          <p:cNvSpPr txBox="1"/>
          <p:nvPr/>
        </p:nvSpPr>
        <p:spPr>
          <a:xfrm>
            <a:off x="8136165" y="3937571"/>
            <a:ext cx="254725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DDDDDD">
                    <a:lumMod val="10000"/>
                  </a:srgbClr>
                </a:solidFill>
                <a:effectLst/>
                <a:uLnTx/>
                <a:uFillTx/>
                <a:latin typeface="Arial"/>
                <a:ea typeface="微软雅黑"/>
                <a:cs typeface="+mn-cs"/>
              </a:rPr>
              <a:t>舒适空间</a:t>
            </a:r>
          </a:p>
        </p:txBody>
      </p:sp>
      <p:grpSp>
        <p:nvGrpSpPr>
          <p:cNvPr id="39" name="组合 38">
            <a:extLst>
              <a:ext uri="{FF2B5EF4-FFF2-40B4-BE49-F238E27FC236}">
                <a16:creationId xmlns:a16="http://schemas.microsoft.com/office/drawing/2014/main" id="{ECA2EEEF-CCEE-F362-ABFA-1B316EDCEA7C}"/>
              </a:ext>
            </a:extLst>
          </p:cNvPr>
          <p:cNvGrpSpPr/>
          <p:nvPr/>
        </p:nvGrpSpPr>
        <p:grpSpPr>
          <a:xfrm>
            <a:off x="537186" y="3848100"/>
            <a:ext cx="2994290" cy="513693"/>
            <a:chOff x="4247338" y="3848100"/>
            <a:chExt cx="3456000" cy="648000"/>
          </a:xfrm>
        </p:grpSpPr>
        <p:sp>
          <p:nvSpPr>
            <p:cNvPr id="40" name="箭头: 五边形 39">
              <a:extLst>
                <a:ext uri="{FF2B5EF4-FFF2-40B4-BE49-F238E27FC236}">
                  <a16:creationId xmlns:a16="http://schemas.microsoft.com/office/drawing/2014/main" id="{1C75A7FF-9A93-4882-B3FA-1EC3FB6D2978}"/>
                </a:ext>
              </a:extLst>
            </p:cNvPr>
            <p:cNvSpPr/>
            <p:nvPr/>
          </p:nvSpPr>
          <p:spPr>
            <a:xfrm>
              <a:off x="4247338" y="3848100"/>
              <a:ext cx="3456000" cy="648000"/>
            </a:xfrm>
            <a:prstGeom prst="homePlate">
              <a:avLst>
                <a:gd name="adj" fmla="val 90225"/>
              </a:avLst>
            </a:prstGeom>
            <a:solidFill>
              <a:schemeClr val="accent1">
                <a:lumMod val="60000"/>
                <a:lumOff val="40000"/>
              </a:schemeClr>
            </a:solidFill>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1" name="箭头: 五边形 40">
              <a:extLst>
                <a:ext uri="{FF2B5EF4-FFF2-40B4-BE49-F238E27FC236}">
                  <a16:creationId xmlns:a16="http://schemas.microsoft.com/office/drawing/2014/main" id="{FF069FD5-5931-39D3-4CAA-9C188D291535}"/>
                </a:ext>
              </a:extLst>
            </p:cNvPr>
            <p:cNvSpPr/>
            <p:nvPr/>
          </p:nvSpPr>
          <p:spPr>
            <a:xfrm>
              <a:off x="4247338" y="3902100"/>
              <a:ext cx="3314659" cy="540000"/>
            </a:xfrm>
            <a:prstGeom prst="homePlate">
              <a:avLst>
                <a:gd name="adj" fmla="val 92040"/>
              </a:avLst>
            </a:prstGeom>
            <a:solidFill>
              <a:schemeClr val="bg1"/>
            </a:solidFill>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42" name="文本框 41">
            <a:extLst>
              <a:ext uri="{FF2B5EF4-FFF2-40B4-BE49-F238E27FC236}">
                <a16:creationId xmlns:a16="http://schemas.microsoft.com/office/drawing/2014/main" id="{D49EA76F-5B23-59CE-1097-5BCB6E9E9452}"/>
              </a:ext>
            </a:extLst>
          </p:cNvPr>
          <p:cNvSpPr txBox="1"/>
          <p:nvPr/>
        </p:nvSpPr>
        <p:spPr>
          <a:xfrm>
            <a:off x="537186" y="3937571"/>
            <a:ext cx="254725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DDDDDD">
                    <a:lumMod val="10000"/>
                  </a:srgbClr>
                </a:solidFill>
                <a:effectLst/>
                <a:uLnTx/>
                <a:uFillTx/>
                <a:latin typeface="Arial"/>
                <a:ea typeface="微软雅黑"/>
                <a:cs typeface="+mn-cs"/>
              </a:rPr>
              <a:t>应对多种复杂运输场景</a:t>
            </a:r>
          </a:p>
        </p:txBody>
      </p:sp>
      <p:sp>
        <p:nvSpPr>
          <p:cNvPr id="44" name="文本框 43">
            <a:extLst>
              <a:ext uri="{FF2B5EF4-FFF2-40B4-BE49-F238E27FC236}">
                <a16:creationId xmlns:a16="http://schemas.microsoft.com/office/drawing/2014/main" id="{D39A801A-5616-4DDE-001B-9F00AE7C291B}"/>
              </a:ext>
            </a:extLst>
          </p:cNvPr>
          <p:cNvSpPr txBox="1"/>
          <p:nvPr/>
        </p:nvSpPr>
        <p:spPr>
          <a:xfrm>
            <a:off x="4271907" y="4403718"/>
            <a:ext cx="3564000" cy="1992853"/>
          </a:xfrm>
          <a:prstGeom prst="rect">
            <a:avLst/>
          </a:prstGeom>
          <a:noFill/>
        </p:spPr>
        <p:txBody>
          <a:bodyPr wrap="square">
            <a:spAutoFit/>
          </a:bodyPr>
          <a:lstStyle/>
          <a:p>
            <a:pPr marL="179388" marR="0" lvl="0" indent="-179388"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依托“星链</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1</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号”最新纯电</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1</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号技术平台，江淮新能源轻卡</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ES9</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可选宁德时代</a:t>
            </a:r>
            <a:r>
              <a:rPr kumimoji="0" lang="en-US" altLang="zh-CN" sz="1400" b="1" i="0" u="none" strike="noStrike" kern="1200" cap="none" spc="0" normalizeH="0" baseline="0" noProof="0" dirty="0">
                <a:ln>
                  <a:noFill/>
                </a:ln>
                <a:solidFill>
                  <a:srgbClr val="B5D3E3">
                    <a:lumMod val="25000"/>
                  </a:srgbClr>
                </a:solidFill>
                <a:effectLst/>
                <a:uLnTx/>
                <a:uFillTx/>
                <a:latin typeface="楷体" panose="02010609060101010101" pitchFamily="49" charset="-122"/>
                <a:ea typeface="楷体" panose="02010609060101010101" pitchFamily="49" charset="-122"/>
                <a:cs typeface="+mn-cs"/>
              </a:rPr>
              <a:t>120</a:t>
            </a:r>
            <a:r>
              <a:rPr kumimoji="0" lang="zh-CN" altLang="en-US" sz="1400" b="1" i="0" u="none" strike="noStrike" kern="1200" cap="none" spc="0" normalizeH="0" baseline="0" noProof="0" dirty="0">
                <a:ln>
                  <a:noFill/>
                </a:ln>
                <a:solidFill>
                  <a:srgbClr val="B5D3E3">
                    <a:lumMod val="25000"/>
                  </a:srgbClr>
                </a:solidFill>
                <a:effectLst/>
                <a:uLnTx/>
                <a:uFillTx/>
                <a:latin typeface="楷体" panose="02010609060101010101" pitchFamily="49" charset="-122"/>
                <a:ea typeface="楷体" panose="02010609060101010101" pitchFamily="49" charset="-122"/>
                <a:cs typeface="+mn-cs"/>
              </a:rPr>
              <a:t>度</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a:t>
            </a:r>
            <a:r>
              <a:rPr kumimoji="0" lang="en-US" altLang="zh-CN" sz="1400" b="1" i="0" u="none" strike="noStrike" kern="1200" cap="none" spc="0" normalizeH="0" baseline="0" noProof="0" dirty="0">
                <a:ln>
                  <a:noFill/>
                </a:ln>
                <a:solidFill>
                  <a:srgbClr val="B5D3E3">
                    <a:lumMod val="25000"/>
                  </a:srgbClr>
                </a:solidFill>
                <a:effectLst/>
                <a:uLnTx/>
                <a:uFillTx/>
                <a:latin typeface="楷体" panose="02010609060101010101" pitchFamily="49" charset="-122"/>
                <a:ea typeface="楷体" panose="02010609060101010101" pitchFamily="49" charset="-122"/>
                <a:cs typeface="+mn-cs"/>
              </a:rPr>
              <a:t>140</a:t>
            </a:r>
            <a:r>
              <a:rPr kumimoji="0" lang="zh-CN" altLang="en-US" sz="1400" b="1" i="0" u="none" strike="noStrike" kern="1200" cap="none" spc="0" normalizeH="0" baseline="0" noProof="0" dirty="0">
                <a:ln>
                  <a:noFill/>
                </a:ln>
                <a:solidFill>
                  <a:srgbClr val="B5D3E3">
                    <a:lumMod val="25000"/>
                  </a:srgbClr>
                </a:solidFill>
                <a:effectLst/>
                <a:uLnTx/>
                <a:uFillTx/>
                <a:latin typeface="楷体" panose="02010609060101010101" pitchFamily="49" charset="-122"/>
                <a:ea typeface="楷体" panose="02010609060101010101" pitchFamily="49" charset="-122"/>
                <a:cs typeface="+mn-cs"/>
              </a:rPr>
              <a:t>度</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a:t>
            </a:r>
            <a:r>
              <a:rPr kumimoji="0" lang="en-US" altLang="zh-CN" sz="1400" b="1" i="0" u="none" strike="noStrike" kern="1200" cap="none" spc="0" normalizeH="0" baseline="0" noProof="0" dirty="0">
                <a:ln>
                  <a:noFill/>
                </a:ln>
                <a:solidFill>
                  <a:srgbClr val="B5D3E3">
                    <a:lumMod val="25000"/>
                  </a:srgbClr>
                </a:solidFill>
                <a:effectLst/>
                <a:uLnTx/>
                <a:uFillTx/>
                <a:latin typeface="楷体" panose="02010609060101010101" pitchFamily="49" charset="-122"/>
                <a:ea typeface="楷体" panose="02010609060101010101" pitchFamily="49" charset="-122"/>
                <a:cs typeface="+mn-cs"/>
              </a:rPr>
              <a:t>160</a:t>
            </a:r>
            <a:r>
              <a:rPr kumimoji="0" lang="zh-CN" altLang="en-US" sz="1400" b="1" i="0" u="none" strike="noStrike" kern="1200" cap="none" spc="0" normalizeH="0" baseline="0" noProof="0" dirty="0">
                <a:ln>
                  <a:noFill/>
                </a:ln>
                <a:solidFill>
                  <a:srgbClr val="B5D3E3">
                    <a:lumMod val="25000"/>
                  </a:srgbClr>
                </a:solidFill>
                <a:effectLst/>
                <a:uLnTx/>
                <a:uFillTx/>
                <a:latin typeface="楷体" panose="02010609060101010101" pitchFamily="49" charset="-122"/>
                <a:ea typeface="楷体" panose="02010609060101010101" pitchFamily="49" charset="-122"/>
                <a:cs typeface="+mn-cs"/>
              </a:rPr>
              <a:t>度</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四代单包电池。</a:t>
            </a:r>
            <a:endPar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endParaRPr>
          </a:p>
          <a:p>
            <a:pPr marL="179388" marR="0" lvl="0" indent="-179388"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其中，</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120</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度车型已于</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3</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月</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20</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日正式上市，</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CLTC</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工况续航超</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350</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公里，</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140</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度车型即将预售，</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160</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度车型即将推出。</a:t>
            </a:r>
          </a:p>
        </p:txBody>
      </p:sp>
      <p:sp>
        <p:nvSpPr>
          <p:cNvPr id="45" name="文本框 44">
            <a:extLst>
              <a:ext uri="{FF2B5EF4-FFF2-40B4-BE49-F238E27FC236}">
                <a16:creationId xmlns:a16="http://schemas.microsoft.com/office/drawing/2014/main" id="{7A6D1B0A-C360-21AE-D18B-DBD35B568DA6}"/>
              </a:ext>
            </a:extLst>
          </p:cNvPr>
          <p:cNvSpPr txBox="1"/>
          <p:nvPr/>
        </p:nvSpPr>
        <p:spPr>
          <a:xfrm>
            <a:off x="8049226" y="4442020"/>
            <a:ext cx="3564000" cy="1657698"/>
          </a:xfrm>
          <a:prstGeom prst="rect">
            <a:avLst/>
          </a:prstGeom>
          <a:noFill/>
        </p:spPr>
        <p:txBody>
          <a:bodyPr wrap="square">
            <a:spAutoFit/>
          </a:bodyPr>
          <a:lstStyle/>
          <a:p>
            <a:pPr marL="179388" marR="0" lvl="0" indent="-179388"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江淮新能源轻卡</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ES9</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搭载</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2090mm</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超宽驾驶室、</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1.9</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米贯穿式座椅（可卧可躺），拥有</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30</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处储物空间，同时匹配</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10.4</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寸智能大屏、</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60W</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快充、</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L2</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级智能辅助驾驶及电子怀挡设计等，重构驾乘舒适性。</a:t>
            </a:r>
          </a:p>
        </p:txBody>
      </p:sp>
      <p:sp>
        <p:nvSpPr>
          <p:cNvPr id="46" name="文本框 45">
            <a:extLst>
              <a:ext uri="{FF2B5EF4-FFF2-40B4-BE49-F238E27FC236}">
                <a16:creationId xmlns:a16="http://schemas.microsoft.com/office/drawing/2014/main" id="{0F8A18BD-B8F6-26BE-BBDD-30F9D1C2474E}"/>
              </a:ext>
            </a:extLst>
          </p:cNvPr>
          <p:cNvSpPr txBox="1"/>
          <p:nvPr/>
        </p:nvSpPr>
        <p:spPr>
          <a:xfrm>
            <a:off x="456651" y="4403718"/>
            <a:ext cx="3564000" cy="1964705"/>
          </a:xfrm>
          <a:prstGeom prst="rect">
            <a:avLst/>
          </a:prstGeom>
          <a:noFill/>
        </p:spPr>
        <p:txBody>
          <a:bodyPr wrap="square">
            <a:spAutoFit/>
          </a:bodyPr>
          <a:lstStyle/>
          <a:p>
            <a:pPr marL="179388" marR="0" lvl="0" indent="-179388" algn="l" defTabSz="914400" rtl="0" eaLnBrk="1" fontAlgn="auto" latinLnBrk="0" hangingPunct="1">
              <a:lnSpc>
                <a:spcPct val="18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搭载高功率大扭矩输出的第三代扁线电机，采用</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180</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直通梁车架平台，升级</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1785</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宽轮距、多片簧</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+850mm</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的开间车架，一体压铸成形，强度提升</a:t>
            </a:r>
            <a:r>
              <a:rPr kumimoji="0" lang="en-US" altLang="zh-CN"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63%</a:t>
            </a:r>
            <a:r>
              <a:rPr kumimoji="0" lang="zh-CN" altLang="en-US" sz="1400" b="0" i="0" u="none" strike="noStrike" kern="1200" cap="none" spc="0" normalizeH="0" baseline="0" noProof="0" dirty="0">
                <a:ln>
                  <a:noFill/>
                </a:ln>
                <a:solidFill>
                  <a:srgbClr val="474747"/>
                </a:solidFill>
                <a:effectLst/>
                <a:uLnTx/>
                <a:uFillTx/>
                <a:latin typeface="楷体" panose="02010609060101010101" pitchFamily="49" charset="-122"/>
                <a:ea typeface="楷体" panose="02010609060101010101" pitchFamily="49" charset="-122"/>
                <a:cs typeface="+mn-cs"/>
              </a:rPr>
              <a:t>，轻松应对山区坡道、城市拥堵等复杂工况。</a:t>
            </a:r>
          </a:p>
        </p:txBody>
      </p:sp>
    </p:spTree>
    <p:extLst>
      <p:ext uri="{BB962C8B-B14F-4D97-AF65-F5344CB8AC3E}">
        <p14:creationId xmlns:p14="http://schemas.microsoft.com/office/powerpoint/2010/main" val="1436669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F480612-FD5F-BA19-59D4-1A96C81FB930}"/>
              </a:ext>
            </a:extLst>
          </p:cNvPr>
          <p:cNvSpPr txBox="1"/>
          <p:nvPr/>
        </p:nvSpPr>
        <p:spPr>
          <a:xfrm>
            <a:off x="328435" y="2758012"/>
            <a:ext cx="2968190" cy="584775"/>
          </a:xfrm>
          <a:prstGeom prst="rect">
            <a:avLst/>
          </a:prstGeom>
          <a:noFill/>
        </p:spPr>
        <p:txBody>
          <a:bodyPr vert="horz" wrap="square" rtlCol="0">
            <a:spAutoFit/>
          </a:bodyPr>
          <a:lstStyle/>
          <a:p>
            <a:pPr algn="r" defTabSz="914161"/>
            <a:r>
              <a:rPr lang="en-US" altLang="zh-CN" sz="3200" b="1" dirty="0">
                <a:solidFill>
                  <a:srgbClr val="BF8482"/>
                </a:solidFill>
                <a:latin typeface="Arial" panose="020B0604020202020204" pitchFamily="34" charset="0"/>
                <a:ea typeface="微软雅黑" panose="020B0503020204020204" pitchFamily="34" charset="-122"/>
                <a:cs typeface="Arial" panose="020B0604020202020204" pitchFamily="34" charset="0"/>
              </a:rPr>
              <a:t>Part 02</a:t>
            </a:r>
            <a:endParaRPr lang="zh-CN" altLang="en-US" sz="3200" b="1" dirty="0">
              <a:solidFill>
                <a:srgbClr val="BF8482"/>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文本框 2">
            <a:extLst>
              <a:ext uri="{FF2B5EF4-FFF2-40B4-BE49-F238E27FC236}">
                <a16:creationId xmlns:a16="http://schemas.microsoft.com/office/drawing/2014/main" id="{A2488395-CB33-2835-7D0A-3F174C05E5F8}"/>
              </a:ext>
            </a:extLst>
          </p:cNvPr>
          <p:cNvSpPr txBox="1"/>
          <p:nvPr/>
        </p:nvSpPr>
        <p:spPr>
          <a:xfrm>
            <a:off x="1106406" y="2055945"/>
            <a:ext cx="2208414" cy="646331"/>
          </a:xfrm>
          <a:prstGeom prst="rect">
            <a:avLst/>
          </a:prstGeom>
          <a:noFill/>
        </p:spPr>
        <p:txBody>
          <a:bodyPr vert="horz" wrap="square" rtlCol="0">
            <a:spAutoFit/>
          </a:bodyPr>
          <a:lstStyle/>
          <a:p>
            <a:pPr algn="r" defTabSz="914161"/>
            <a:r>
              <a:rPr lang="zh-CN" altLang="en-US" sz="3600" b="1" dirty="0">
                <a:solidFill>
                  <a:srgbClr val="8B1F1C"/>
                </a:solidFill>
                <a:latin typeface="微软雅黑" panose="020B0503020204020204" pitchFamily="34" charset="-122"/>
                <a:ea typeface="微软雅黑" panose="020B0503020204020204" pitchFamily="34" charset="-122"/>
              </a:rPr>
              <a:t>第二部分</a:t>
            </a:r>
          </a:p>
        </p:txBody>
      </p:sp>
      <p:sp>
        <p:nvSpPr>
          <p:cNvPr id="4" name="文本框 3">
            <a:extLst>
              <a:ext uri="{FF2B5EF4-FFF2-40B4-BE49-F238E27FC236}">
                <a16:creationId xmlns:a16="http://schemas.microsoft.com/office/drawing/2014/main" id="{B7FD4964-2593-5FB3-E502-384E1F3FA815}"/>
              </a:ext>
            </a:extLst>
          </p:cNvPr>
          <p:cNvSpPr txBox="1"/>
          <p:nvPr/>
        </p:nvSpPr>
        <p:spPr>
          <a:xfrm>
            <a:off x="5048084" y="2234593"/>
            <a:ext cx="5778410" cy="543675"/>
          </a:xfrm>
          <a:prstGeom prst="rect">
            <a:avLst/>
          </a:prstGeom>
          <a:noFill/>
        </p:spPr>
        <p:txBody>
          <a:bodyPr wrap="square" rtlCol="0">
            <a:spAutoFit/>
          </a:bodyPr>
          <a:lstStyle/>
          <a:p>
            <a:pPr defTabSz="914161"/>
            <a:r>
              <a:rPr lang="zh-CN" altLang="en-US" sz="2933" b="1" dirty="0">
                <a:solidFill>
                  <a:prstClr val="black"/>
                </a:solidFill>
                <a:latin typeface="微软雅黑" panose="020B0503020204020204" pitchFamily="34" charset="-122"/>
                <a:ea typeface="微软雅黑" panose="020B0503020204020204" pitchFamily="34" charset="-122"/>
              </a:rPr>
              <a:t>产品分析</a:t>
            </a:r>
          </a:p>
        </p:txBody>
      </p:sp>
      <p:sp>
        <p:nvSpPr>
          <p:cNvPr id="5" name="文本框 4">
            <a:extLst>
              <a:ext uri="{FF2B5EF4-FFF2-40B4-BE49-F238E27FC236}">
                <a16:creationId xmlns:a16="http://schemas.microsoft.com/office/drawing/2014/main" id="{BFDEA919-48F2-C3CA-4C97-CF34AFBFE20B}"/>
              </a:ext>
            </a:extLst>
          </p:cNvPr>
          <p:cNvSpPr txBox="1"/>
          <p:nvPr/>
        </p:nvSpPr>
        <p:spPr>
          <a:xfrm>
            <a:off x="5048084" y="2895631"/>
            <a:ext cx="6242216" cy="1232004"/>
          </a:xfrm>
          <a:prstGeom prst="rect">
            <a:avLst/>
          </a:prstGeom>
          <a:noFill/>
        </p:spPr>
        <p:txBody>
          <a:bodyPr wrap="square" rtlCol="0">
            <a:spAutoFit/>
          </a:bodyPr>
          <a:lstStyle/>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新能源轻卡市场现状</a:t>
            </a:r>
            <a:endParaRPr lang="en-US" altLang="zh-CN" sz="1100" dirty="0">
              <a:latin typeface="微软雅黑" panose="020B0503020204020204" pitchFamily="34" charset="-122"/>
              <a:ea typeface="微软雅黑" panose="020B0503020204020204" pitchFamily="34" charset="-122"/>
            </a:endParaRPr>
          </a:p>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新能源轻卡区域分布特征</a:t>
            </a:r>
          </a:p>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新能源轻卡各城市级别需求特征</a:t>
            </a:r>
            <a:endParaRPr lang="en-US" altLang="zh-CN" sz="1100" dirty="0">
              <a:latin typeface="微软雅黑" panose="020B0503020204020204" pitchFamily="34" charset="-122"/>
              <a:ea typeface="微软雅黑" panose="020B0503020204020204" pitchFamily="34" charset="-122"/>
            </a:endParaRPr>
          </a:p>
          <a:p>
            <a:pPr marL="228577" indent="-228577">
              <a:lnSpc>
                <a:spcPts val="2266"/>
              </a:lnSpc>
              <a:buFont typeface="Wingdings" panose="05000000000000000000" pitchFamily="2" charset="2"/>
              <a:buChar char="l"/>
            </a:pPr>
            <a:r>
              <a:rPr lang="zh-CN" altLang="en-US" sz="1100" dirty="0">
                <a:latin typeface="微软雅黑" panose="020B0503020204020204" pitchFamily="34" charset="-122"/>
                <a:ea typeface="微软雅黑" panose="020B0503020204020204" pitchFamily="34" charset="-122"/>
              </a:rPr>
              <a:t>新能源轻卡各城市级别需求特征对比</a:t>
            </a:r>
          </a:p>
        </p:txBody>
      </p:sp>
    </p:spTree>
    <p:extLst>
      <p:ext uri="{BB962C8B-B14F-4D97-AF65-F5344CB8AC3E}">
        <p14:creationId xmlns:p14="http://schemas.microsoft.com/office/powerpoint/2010/main" val="2172244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44E65-7C7C-454A-53AA-FC2C76FFC57D}"/>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BC53F39E-AC1D-2336-E004-588596DF146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B6CFF9F5-F8AA-60B8-C30F-D932B88D13C2}"/>
              </a:ext>
            </a:extLst>
          </p:cNvPr>
          <p:cNvSpPr>
            <a:spLocks noGrp="1"/>
          </p:cNvSpPr>
          <p:nvPr>
            <p:ph type="body" sz="quarter" idx="13"/>
          </p:nvPr>
        </p:nvSpPr>
        <p:spPr>
          <a:xfrm>
            <a:off x="466724" y="116534"/>
            <a:ext cx="6216879" cy="341313"/>
          </a:xfrm>
        </p:spPr>
        <p:txBody>
          <a:bodyPr/>
          <a:lstStyle/>
          <a:p>
            <a:r>
              <a:rPr lang="zh-CN" altLang="en-US" dirty="0"/>
              <a:t>新能源轻卡市场现状</a:t>
            </a:r>
          </a:p>
        </p:txBody>
      </p:sp>
      <p:sp>
        <p:nvSpPr>
          <p:cNvPr id="5" name="文本框 4">
            <a:extLst>
              <a:ext uri="{FF2B5EF4-FFF2-40B4-BE49-F238E27FC236}">
                <a16:creationId xmlns:a16="http://schemas.microsoft.com/office/drawing/2014/main" id="{7DEB476C-8D2F-6042-24F4-ABA9C84F0B89}"/>
              </a:ext>
            </a:extLst>
          </p:cNvPr>
          <p:cNvSpPr txBox="1"/>
          <p:nvPr/>
        </p:nvSpPr>
        <p:spPr>
          <a:xfrm>
            <a:off x="519637" y="553073"/>
            <a:ext cx="11379165" cy="1156855"/>
          </a:xfrm>
          <a:prstGeom prst="rect">
            <a:avLst/>
          </a:prstGeom>
          <a:noFill/>
        </p:spPr>
        <p:txBody>
          <a:bodyPr wrap="square">
            <a:spAutoFit/>
          </a:bodyPr>
          <a:lstStyle>
            <a:defPPr>
              <a:defRPr lang="zh-CN"/>
            </a:defPPr>
            <a:lvl1pPr>
              <a:lnSpc>
                <a:spcPct val="150000"/>
              </a:lnSpc>
              <a:defRPr sz="1600" i="0">
                <a:solidFill>
                  <a:schemeClr val="tx1">
                    <a:lumMod val="85000"/>
                    <a:lumOff val="15000"/>
                  </a:schemeClr>
                </a:solidFill>
                <a:effectLst/>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随着新能源在商用车领域的逐步应用，目前新能源轻卡已进入快速发展期。</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年新能源轻卡销量已超过</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10</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万辆，同比增长高达</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123.5%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年新能源轻卡继续保持高速增长势头，</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月累计销量</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4.2</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万辆，同比增长</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106%</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。渗透率方面，</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年轻卡新能源渗透率由</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9.1%</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跃升至</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17.8%</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月继续上涨到</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18.4%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，预计全年有望突破</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7" name="图表 6">
            <a:extLst>
              <a:ext uri="{FF2B5EF4-FFF2-40B4-BE49-F238E27FC236}">
                <a16:creationId xmlns:a16="http://schemas.microsoft.com/office/drawing/2014/main" id="{C7A0EE2E-BCCC-C4F2-8CB9-D7DA846AF266}"/>
              </a:ext>
            </a:extLst>
          </p:cNvPr>
          <p:cNvGraphicFramePr/>
          <p:nvPr/>
        </p:nvGraphicFramePr>
        <p:xfrm>
          <a:off x="519635" y="2100943"/>
          <a:ext cx="5580000" cy="4500000"/>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5E5710BC-912E-5461-21B5-34A2E8FCD187}"/>
              </a:ext>
            </a:extLst>
          </p:cNvPr>
          <p:cNvSpPr txBox="1"/>
          <p:nvPr/>
        </p:nvSpPr>
        <p:spPr>
          <a:xfrm>
            <a:off x="1973179" y="1725523"/>
            <a:ext cx="2947736"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新能源轻卡历年销量情况</a:t>
            </a:r>
          </a:p>
        </p:txBody>
      </p:sp>
      <p:graphicFrame>
        <p:nvGraphicFramePr>
          <p:cNvPr id="9" name="图表 8">
            <a:extLst>
              <a:ext uri="{FF2B5EF4-FFF2-40B4-BE49-F238E27FC236}">
                <a16:creationId xmlns:a16="http://schemas.microsoft.com/office/drawing/2014/main" id="{47372101-6793-577C-CC72-7E0AFA0C39D2}"/>
              </a:ext>
            </a:extLst>
          </p:cNvPr>
          <p:cNvGraphicFramePr/>
          <p:nvPr/>
        </p:nvGraphicFramePr>
        <p:xfrm>
          <a:off x="6198540" y="2100943"/>
          <a:ext cx="5580000" cy="4500000"/>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a:extLst>
              <a:ext uri="{FF2B5EF4-FFF2-40B4-BE49-F238E27FC236}">
                <a16:creationId xmlns:a16="http://schemas.microsoft.com/office/drawing/2014/main" id="{1FAB5EB2-302D-54EB-D30D-B6728FED565D}"/>
              </a:ext>
            </a:extLst>
          </p:cNvPr>
          <p:cNvSpPr txBox="1"/>
          <p:nvPr/>
        </p:nvSpPr>
        <p:spPr>
          <a:xfrm>
            <a:off x="7652084" y="1725523"/>
            <a:ext cx="2947736"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新能源轻卡渗透率走势</a:t>
            </a:r>
          </a:p>
        </p:txBody>
      </p:sp>
      <p:sp>
        <p:nvSpPr>
          <p:cNvPr id="11" name="矩形: 圆角 10">
            <a:extLst>
              <a:ext uri="{FF2B5EF4-FFF2-40B4-BE49-F238E27FC236}">
                <a16:creationId xmlns:a16="http://schemas.microsoft.com/office/drawing/2014/main" id="{C18F9779-2168-3C3A-D4EE-A30C3A61A331}"/>
              </a:ext>
            </a:extLst>
          </p:cNvPr>
          <p:cNvSpPr/>
          <p:nvPr/>
        </p:nvSpPr>
        <p:spPr>
          <a:xfrm>
            <a:off x="6400800" y="4559968"/>
            <a:ext cx="2033337" cy="1564106"/>
          </a:xfrm>
          <a:prstGeom prst="roundRect">
            <a:avLst>
              <a:gd name="adj" fmla="val 11282"/>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矩形: 圆角 11">
            <a:extLst>
              <a:ext uri="{FF2B5EF4-FFF2-40B4-BE49-F238E27FC236}">
                <a16:creationId xmlns:a16="http://schemas.microsoft.com/office/drawing/2014/main" id="{CDF1259A-55E7-EBF0-CCF1-5EDAA7488124}"/>
              </a:ext>
            </a:extLst>
          </p:cNvPr>
          <p:cNvSpPr/>
          <p:nvPr/>
        </p:nvSpPr>
        <p:spPr>
          <a:xfrm>
            <a:off x="8506326" y="2874386"/>
            <a:ext cx="1612232" cy="2410491"/>
          </a:xfrm>
          <a:prstGeom prst="roundRect">
            <a:avLst>
              <a:gd name="adj" fmla="val 11282"/>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文本框 12">
            <a:extLst>
              <a:ext uri="{FF2B5EF4-FFF2-40B4-BE49-F238E27FC236}">
                <a16:creationId xmlns:a16="http://schemas.microsoft.com/office/drawing/2014/main" id="{114D5C29-390B-132C-EE39-D96262692144}"/>
              </a:ext>
            </a:extLst>
          </p:cNvPr>
          <p:cNvSpPr txBox="1"/>
          <p:nvPr/>
        </p:nvSpPr>
        <p:spPr>
          <a:xfrm>
            <a:off x="6564948" y="4559968"/>
            <a:ext cx="187348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649EB2"/>
                </a:solidFill>
                <a:effectLst/>
                <a:uLnTx/>
                <a:uFillTx/>
                <a:latin typeface="Arial"/>
                <a:ea typeface="微软雅黑"/>
                <a:cs typeface="+mn-cs"/>
              </a:rPr>
              <a:t>阶段一</a:t>
            </a:r>
            <a:endParaRPr kumimoji="0" lang="en-US" altLang="zh-CN" sz="1200" b="0" i="0" u="none" strike="noStrike" kern="1200" cap="none" spc="0" normalizeH="0" baseline="0" noProof="0" dirty="0">
              <a:ln>
                <a:noFill/>
              </a:ln>
              <a:solidFill>
                <a:srgbClr val="649EB2"/>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649EB2"/>
                </a:solidFill>
                <a:effectLst/>
                <a:uLnTx/>
                <a:uFillTx/>
                <a:latin typeface="Arial"/>
                <a:ea typeface="微软雅黑"/>
                <a:cs typeface="+mn-cs"/>
              </a:rPr>
              <a:t>渗透率＜</a:t>
            </a:r>
            <a:r>
              <a:rPr kumimoji="0" lang="en-US" altLang="zh-CN" sz="1200" b="0" i="0" u="none" strike="noStrike" kern="1200" cap="none" spc="0" normalizeH="0" baseline="0" noProof="0" dirty="0">
                <a:ln>
                  <a:noFill/>
                </a:ln>
                <a:solidFill>
                  <a:srgbClr val="649EB2"/>
                </a:solidFill>
                <a:effectLst/>
                <a:uLnTx/>
                <a:uFillTx/>
                <a:latin typeface="Arial"/>
                <a:ea typeface="微软雅黑"/>
                <a:cs typeface="+mn-cs"/>
              </a:rPr>
              <a:t>5%</a:t>
            </a:r>
          </a:p>
        </p:txBody>
      </p:sp>
      <p:sp>
        <p:nvSpPr>
          <p:cNvPr id="14" name="文本框 13">
            <a:extLst>
              <a:ext uri="{FF2B5EF4-FFF2-40B4-BE49-F238E27FC236}">
                <a16:creationId xmlns:a16="http://schemas.microsoft.com/office/drawing/2014/main" id="{16B37714-1ADC-2052-1B47-0D403243F28C}"/>
              </a:ext>
            </a:extLst>
          </p:cNvPr>
          <p:cNvSpPr txBox="1"/>
          <p:nvPr/>
        </p:nvSpPr>
        <p:spPr>
          <a:xfrm>
            <a:off x="8434136" y="2946710"/>
            <a:ext cx="179270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649EB2"/>
                </a:solidFill>
                <a:effectLst/>
                <a:uLnTx/>
                <a:uFillTx/>
                <a:latin typeface="Arial"/>
                <a:ea typeface="微软雅黑"/>
                <a:cs typeface="+mn-cs"/>
              </a:rPr>
              <a:t>阶段二</a:t>
            </a:r>
            <a:endParaRPr kumimoji="0" lang="en-US" altLang="zh-CN" sz="1200" b="0" i="0" u="none" strike="noStrike" kern="1200" cap="none" spc="0" normalizeH="0" baseline="0" noProof="0" dirty="0">
              <a:ln>
                <a:noFill/>
              </a:ln>
              <a:solidFill>
                <a:srgbClr val="649EB2"/>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649EB2"/>
                </a:solidFill>
                <a:effectLst/>
                <a:uLnTx/>
                <a:uFillTx/>
                <a:latin typeface="Arial"/>
                <a:ea typeface="微软雅黑"/>
                <a:cs typeface="+mn-cs"/>
              </a:rPr>
              <a:t>5%</a:t>
            </a:r>
            <a:r>
              <a:rPr kumimoji="0" lang="zh-CN" altLang="en-US" sz="1200" b="0" i="0" u="none" strike="noStrike" kern="1200" cap="none" spc="0" normalizeH="0" baseline="0" noProof="0" dirty="0">
                <a:ln>
                  <a:noFill/>
                </a:ln>
                <a:solidFill>
                  <a:srgbClr val="649EB2"/>
                </a:solidFill>
                <a:effectLst/>
                <a:uLnTx/>
                <a:uFillTx/>
                <a:latin typeface="Arial"/>
                <a:ea typeface="微软雅黑"/>
                <a:cs typeface="+mn-cs"/>
              </a:rPr>
              <a:t>＜渗透率＜</a:t>
            </a:r>
            <a:r>
              <a:rPr kumimoji="0" lang="en-US" altLang="zh-CN" sz="1200" b="0" i="0" u="none" strike="noStrike" kern="1200" cap="none" spc="0" normalizeH="0" baseline="0" noProof="0" dirty="0">
                <a:ln>
                  <a:noFill/>
                </a:ln>
                <a:solidFill>
                  <a:srgbClr val="649EB2"/>
                </a:solidFill>
                <a:effectLst/>
                <a:uLnTx/>
                <a:uFillTx/>
                <a:latin typeface="Arial"/>
                <a:ea typeface="微软雅黑"/>
                <a:cs typeface="+mn-cs"/>
              </a:rPr>
              <a:t>10%</a:t>
            </a:r>
          </a:p>
        </p:txBody>
      </p:sp>
      <p:sp>
        <p:nvSpPr>
          <p:cNvPr id="15" name="矩形: 圆角 14">
            <a:extLst>
              <a:ext uri="{FF2B5EF4-FFF2-40B4-BE49-F238E27FC236}">
                <a16:creationId xmlns:a16="http://schemas.microsoft.com/office/drawing/2014/main" id="{1D2A09E4-8BCE-4066-63C0-5E94BC541F9E}"/>
              </a:ext>
            </a:extLst>
          </p:cNvPr>
          <p:cNvSpPr/>
          <p:nvPr/>
        </p:nvSpPr>
        <p:spPr>
          <a:xfrm>
            <a:off x="10216345" y="2271939"/>
            <a:ext cx="1275348" cy="2178877"/>
          </a:xfrm>
          <a:prstGeom prst="roundRect">
            <a:avLst>
              <a:gd name="adj" fmla="val 11282"/>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文本框 15">
            <a:extLst>
              <a:ext uri="{FF2B5EF4-FFF2-40B4-BE49-F238E27FC236}">
                <a16:creationId xmlns:a16="http://schemas.microsoft.com/office/drawing/2014/main" id="{C0A2A620-8A22-7D6B-F400-4B019B82B2CF}"/>
              </a:ext>
            </a:extLst>
          </p:cNvPr>
          <p:cNvSpPr txBox="1"/>
          <p:nvPr/>
        </p:nvSpPr>
        <p:spPr>
          <a:xfrm>
            <a:off x="10096028" y="2296137"/>
            <a:ext cx="152821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649EB2"/>
                </a:solidFill>
                <a:effectLst/>
                <a:uLnTx/>
                <a:uFillTx/>
                <a:latin typeface="Arial"/>
                <a:ea typeface="微软雅黑"/>
                <a:cs typeface="+mn-cs"/>
              </a:rPr>
              <a:t>阶段三</a:t>
            </a:r>
            <a:endParaRPr kumimoji="0" lang="en-US" altLang="zh-CN" sz="1200" b="0" i="0" u="none" strike="noStrike" kern="1200" cap="none" spc="0" normalizeH="0" baseline="0" noProof="0" dirty="0">
              <a:ln>
                <a:noFill/>
              </a:ln>
              <a:solidFill>
                <a:srgbClr val="649EB2"/>
              </a:solidFill>
              <a:effectLst/>
              <a:uLnTx/>
              <a:uFillTx/>
              <a:latin typeface="Arial"/>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649EB2"/>
                </a:solidFill>
                <a:effectLst/>
                <a:uLnTx/>
                <a:uFillTx/>
                <a:latin typeface="Arial"/>
                <a:ea typeface="微软雅黑"/>
                <a:cs typeface="+mn-cs"/>
              </a:rPr>
              <a:t>渗透率大于</a:t>
            </a:r>
            <a:r>
              <a:rPr kumimoji="0" lang="en-US" altLang="zh-CN" sz="1200" b="0" i="0" u="none" strike="noStrike" kern="1200" cap="none" spc="0" normalizeH="0" baseline="0" noProof="0" dirty="0">
                <a:ln>
                  <a:noFill/>
                </a:ln>
                <a:solidFill>
                  <a:srgbClr val="649EB2"/>
                </a:solidFill>
                <a:effectLst/>
                <a:uLnTx/>
                <a:uFillTx/>
                <a:latin typeface="Arial"/>
                <a:ea typeface="微软雅黑"/>
                <a:cs typeface="+mn-cs"/>
              </a:rPr>
              <a:t>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649EB2"/>
                </a:solidFill>
                <a:effectLst/>
                <a:uLnTx/>
                <a:uFillTx/>
                <a:latin typeface="Arial"/>
                <a:ea typeface="微软雅黑"/>
                <a:cs typeface="+mn-cs"/>
              </a:rPr>
              <a:t>2025</a:t>
            </a:r>
            <a:r>
              <a:rPr kumimoji="0" lang="zh-CN" altLang="en-US" sz="1200" b="0" i="0" u="none" strike="noStrike" kern="1200" cap="none" spc="0" normalizeH="0" baseline="0" noProof="0" dirty="0">
                <a:ln>
                  <a:noFill/>
                </a:ln>
                <a:solidFill>
                  <a:srgbClr val="649EB2"/>
                </a:solidFill>
                <a:effectLst/>
                <a:uLnTx/>
                <a:uFillTx/>
                <a:latin typeface="Arial"/>
                <a:ea typeface="微软雅黑"/>
                <a:cs typeface="+mn-cs"/>
              </a:rPr>
              <a:t>有望超</a:t>
            </a:r>
            <a:r>
              <a:rPr kumimoji="0" lang="en-US" altLang="zh-CN" sz="1200" b="0" i="0" u="none" strike="noStrike" kern="1200" cap="none" spc="0" normalizeH="0" baseline="0" noProof="0" dirty="0">
                <a:ln>
                  <a:noFill/>
                </a:ln>
                <a:solidFill>
                  <a:srgbClr val="649EB2"/>
                </a:solidFill>
                <a:effectLst/>
                <a:uLnTx/>
                <a:uFillTx/>
                <a:latin typeface="Arial"/>
                <a:ea typeface="微软雅黑"/>
                <a:cs typeface="+mn-cs"/>
              </a:rPr>
              <a:t>25%</a:t>
            </a:r>
          </a:p>
        </p:txBody>
      </p:sp>
      <p:sp>
        <p:nvSpPr>
          <p:cNvPr id="17" name="文本占位符 3">
            <a:extLst>
              <a:ext uri="{FF2B5EF4-FFF2-40B4-BE49-F238E27FC236}">
                <a16:creationId xmlns:a16="http://schemas.microsoft.com/office/drawing/2014/main" id="{E519F709-C224-C654-A4F1-73AD10DD1B23}"/>
              </a:ext>
            </a:extLst>
          </p:cNvPr>
          <p:cNvSpPr txBox="1">
            <a:spLocks/>
          </p:cNvSpPr>
          <p:nvPr/>
        </p:nvSpPr>
        <p:spPr>
          <a:xfrm>
            <a:off x="240706" y="6609228"/>
            <a:ext cx="5548429"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数据来源：</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KERUI</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商用车零售</a:t>
            </a:r>
          </a:p>
        </p:txBody>
      </p:sp>
    </p:spTree>
    <p:extLst>
      <p:ext uri="{BB962C8B-B14F-4D97-AF65-F5344CB8AC3E}">
        <p14:creationId xmlns:p14="http://schemas.microsoft.com/office/powerpoint/2010/main" val="3979549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3AC02-3DA4-2B13-2300-AFED569D4C69}"/>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E78A394-3529-7155-15E0-0EA715C858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0ED1E8F1-5F38-F3D6-E0CF-BD17849F0C65}"/>
              </a:ext>
            </a:extLst>
          </p:cNvPr>
          <p:cNvSpPr>
            <a:spLocks noGrp="1"/>
          </p:cNvSpPr>
          <p:nvPr>
            <p:ph type="body" sz="quarter" idx="13"/>
          </p:nvPr>
        </p:nvSpPr>
        <p:spPr>
          <a:xfrm>
            <a:off x="466724" y="116534"/>
            <a:ext cx="6216879" cy="341313"/>
          </a:xfrm>
        </p:spPr>
        <p:txBody>
          <a:bodyPr/>
          <a:lstStyle/>
          <a:p>
            <a:r>
              <a:rPr lang="zh-CN" altLang="en-US" dirty="0"/>
              <a:t>新能源轻卡区域分布特征</a:t>
            </a:r>
          </a:p>
        </p:txBody>
      </p:sp>
      <p:sp>
        <p:nvSpPr>
          <p:cNvPr id="5" name="文本框 4">
            <a:extLst>
              <a:ext uri="{FF2B5EF4-FFF2-40B4-BE49-F238E27FC236}">
                <a16:creationId xmlns:a16="http://schemas.microsoft.com/office/drawing/2014/main" id="{B0AEC81D-6800-9323-BC46-D9064D1B2189}"/>
              </a:ext>
            </a:extLst>
          </p:cNvPr>
          <p:cNvSpPr txBox="1"/>
          <p:nvPr/>
        </p:nvSpPr>
        <p:spPr>
          <a:xfrm>
            <a:off x="519637" y="553073"/>
            <a:ext cx="11379165" cy="1249188"/>
          </a:xfrm>
          <a:prstGeom prst="rect">
            <a:avLst/>
          </a:prstGeom>
          <a:noFill/>
        </p:spPr>
        <p:txBody>
          <a:bodyPr wrap="square">
            <a:spAutoFit/>
          </a:bodyPr>
          <a:lstStyle>
            <a:defPPr>
              <a:defRPr lang="zh-CN"/>
            </a:defPPr>
            <a:lvl1pPr>
              <a:lnSpc>
                <a:spcPct val="150000"/>
              </a:lnSpc>
              <a:defRPr sz="1600" i="0">
                <a:solidFill>
                  <a:schemeClr val="tx1">
                    <a:lumMod val="85000"/>
                    <a:lumOff val="15000"/>
                  </a:schemeClr>
                </a:solidFill>
                <a:effectLst/>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月新能源轻卡各城市级别销量按一线到五线逐级降低，同时仍以一线和新一线城市为主，两个区域的销量均超过</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万辆，其中一线城市销量</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万辆，同比增长</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131.3%</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，新一线城市销量</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1.2</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万辆，同比增长</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58%</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，二线到五线城市销量虽然不高，但增长幅度已超过一线和新一线城市，销量比重快速上升，新能源轻卡向低级别城市下沉，一线、新一线城市销量比重已由</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2020</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年的</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79%</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下降到</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月的</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59.9%</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7" name="图表 6">
            <a:extLst>
              <a:ext uri="{FF2B5EF4-FFF2-40B4-BE49-F238E27FC236}">
                <a16:creationId xmlns:a16="http://schemas.microsoft.com/office/drawing/2014/main" id="{BDCE3A44-1636-D4F4-649C-6C747A383CEF}"/>
              </a:ext>
            </a:extLst>
          </p:cNvPr>
          <p:cNvGraphicFramePr/>
          <p:nvPr/>
        </p:nvGraphicFramePr>
        <p:xfrm>
          <a:off x="519635" y="2100943"/>
          <a:ext cx="5580000" cy="4500000"/>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27FFEF18-4659-AFCD-422C-873CFC79C7F0}"/>
              </a:ext>
            </a:extLst>
          </p:cNvPr>
          <p:cNvSpPr txBox="1"/>
          <p:nvPr/>
        </p:nvSpPr>
        <p:spPr>
          <a:xfrm>
            <a:off x="1333500" y="1725523"/>
            <a:ext cx="3587415"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00000"/>
                </a:solidFill>
                <a:effectLst/>
                <a:uLnTx/>
                <a:uFillTx/>
                <a:latin typeface="Arial"/>
                <a:ea typeface="微软雅黑"/>
                <a:cs typeface="+mn-cs"/>
              </a:rPr>
              <a:t>2025</a:t>
            </a: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年新能源轻卡各城市级别销量</a:t>
            </a:r>
          </a:p>
        </p:txBody>
      </p:sp>
      <p:graphicFrame>
        <p:nvGraphicFramePr>
          <p:cNvPr id="9" name="图表 8">
            <a:extLst>
              <a:ext uri="{FF2B5EF4-FFF2-40B4-BE49-F238E27FC236}">
                <a16:creationId xmlns:a16="http://schemas.microsoft.com/office/drawing/2014/main" id="{64C5BFE4-BA24-E83C-5033-2AB684BB2653}"/>
              </a:ext>
            </a:extLst>
          </p:cNvPr>
          <p:cNvGraphicFramePr/>
          <p:nvPr/>
        </p:nvGraphicFramePr>
        <p:xfrm>
          <a:off x="6198540" y="2100943"/>
          <a:ext cx="5580000" cy="4500000"/>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a:extLst>
              <a:ext uri="{FF2B5EF4-FFF2-40B4-BE49-F238E27FC236}">
                <a16:creationId xmlns:a16="http://schemas.microsoft.com/office/drawing/2014/main" id="{ABED845F-AA51-A84B-F07A-6E32F64BC3FC}"/>
              </a:ext>
            </a:extLst>
          </p:cNvPr>
          <p:cNvSpPr txBox="1"/>
          <p:nvPr/>
        </p:nvSpPr>
        <p:spPr>
          <a:xfrm>
            <a:off x="7017083" y="1725523"/>
            <a:ext cx="3587415"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新能源轻卡城市级别趋势变化</a:t>
            </a:r>
          </a:p>
        </p:txBody>
      </p:sp>
      <p:sp>
        <p:nvSpPr>
          <p:cNvPr id="17" name="文本占位符 3">
            <a:extLst>
              <a:ext uri="{FF2B5EF4-FFF2-40B4-BE49-F238E27FC236}">
                <a16:creationId xmlns:a16="http://schemas.microsoft.com/office/drawing/2014/main" id="{62039BC4-4C71-4A7D-9EF1-6902CF41E61F}"/>
              </a:ext>
            </a:extLst>
          </p:cNvPr>
          <p:cNvSpPr txBox="1">
            <a:spLocks/>
          </p:cNvSpPr>
          <p:nvPr/>
        </p:nvSpPr>
        <p:spPr>
          <a:xfrm>
            <a:off x="240706" y="6609228"/>
            <a:ext cx="5548429"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数据来源：</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KERUI</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商用车零售</a:t>
            </a:r>
          </a:p>
        </p:txBody>
      </p:sp>
      <p:sp>
        <p:nvSpPr>
          <p:cNvPr id="4" name="流程图: 手动输入 3">
            <a:extLst>
              <a:ext uri="{FF2B5EF4-FFF2-40B4-BE49-F238E27FC236}">
                <a16:creationId xmlns:a16="http://schemas.microsoft.com/office/drawing/2014/main" id="{AB684F6F-AED5-62CC-B427-7CD49E83A0DA}"/>
              </a:ext>
            </a:extLst>
          </p:cNvPr>
          <p:cNvSpPr/>
          <p:nvPr/>
        </p:nvSpPr>
        <p:spPr>
          <a:xfrm flipH="1">
            <a:off x="7162800" y="3248025"/>
            <a:ext cx="4394200" cy="305752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2665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665 h 10000"/>
              <a:gd name="connsiteX0" fmla="*/ 0 w 10000"/>
              <a:gd name="connsiteY0" fmla="*/ 2405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405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2405"/>
                </a:moveTo>
                <a:lnTo>
                  <a:pt x="10000" y="0"/>
                </a:lnTo>
                <a:lnTo>
                  <a:pt x="10000" y="10000"/>
                </a:lnTo>
                <a:lnTo>
                  <a:pt x="0" y="10000"/>
                </a:lnTo>
                <a:lnTo>
                  <a:pt x="0" y="2405"/>
                </a:lnTo>
                <a:close/>
              </a:path>
            </a:pathLst>
          </a:custGeom>
          <a:solidFill>
            <a:schemeClr val="tx2">
              <a:lumMod val="40000"/>
              <a:lumOff val="60000"/>
              <a:alpha val="27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文本框 5">
            <a:extLst>
              <a:ext uri="{FF2B5EF4-FFF2-40B4-BE49-F238E27FC236}">
                <a16:creationId xmlns:a16="http://schemas.microsoft.com/office/drawing/2014/main" id="{FF79ADBF-E2A7-9945-F524-5D1CB6E8D867}"/>
              </a:ext>
            </a:extLst>
          </p:cNvPr>
          <p:cNvSpPr txBox="1"/>
          <p:nvPr/>
        </p:nvSpPr>
        <p:spPr>
          <a:xfrm>
            <a:off x="8086725" y="4533900"/>
            <a:ext cx="2266950" cy="738664"/>
          </a:xfrm>
          <a:prstGeom prst="rect">
            <a:avLst/>
          </a:prstGeom>
          <a:solidFill>
            <a:schemeClr val="tx2">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Arial"/>
                <a:ea typeface="微软雅黑"/>
                <a:cs typeface="+mn-cs"/>
              </a:rPr>
              <a:t>一线、新一线城市比重快速下降，新能源轻卡市场向二</a:t>
            </a:r>
            <a:r>
              <a:rPr kumimoji="0" lang="en-US" altLang="zh-CN" sz="1400" b="0" i="0" u="none" strike="noStrike" kern="1200" cap="none" spc="0" normalizeH="0" baseline="0" noProof="0" dirty="0">
                <a:ln>
                  <a:noFill/>
                </a:ln>
                <a:solidFill>
                  <a:srgbClr val="000000"/>
                </a:solidFill>
                <a:effectLst/>
                <a:uLnTx/>
                <a:uFillTx/>
                <a:latin typeface="Arial"/>
                <a:ea typeface="微软雅黑"/>
                <a:cs typeface="+mn-cs"/>
              </a:rPr>
              <a:t>-</a:t>
            </a:r>
            <a:r>
              <a:rPr kumimoji="0" lang="zh-CN" altLang="en-US" sz="1400" b="0" i="0" u="none" strike="noStrike" kern="1200" cap="none" spc="0" normalizeH="0" baseline="0" noProof="0" dirty="0">
                <a:ln>
                  <a:noFill/>
                </a:ln>
                <a:solidFill>
                  <a:srgbClr val="000000"/>
                </a:solidFill>
                <a:effectLst/>
                <a:uLnTx/>
                <a:uFillTx/>
                <a:latin typeface="Arial"/>
                <a:ea typeface="微软雅黑"/>
                <a:cs typeface="+mn-cs"/>
              </a:rPr>
              <a:t>五线低级别城市下沉</a:t>
            </a:r>
          </a:p>
        </p:txBody>
      </p:sp>
    </p:spTree>
    <p:extLst>
      <p:ext uri="{BB962C8B-B14F-4D97-AF65-F5344CB8AC3E}">
        <p14:creationId xmlns:p14="http://schemas.microsoft.com/office/powerpoint/2010/main" val="4087812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AD53B-9C36-171B-84A7-F9521300D3DA}"/>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97B1EB7-7F00-0945-3B57-7238E62343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2332702D-9DC1-E7A3-F3B4-6C9151966869}"/>
              </a:ext>
            </a:extLst>
          </p:cNvPr>
          <p:cNvSpPr>
            <a:spLocks noGrp="1"/>
          </p:cNvSpPr>
          <p:nvPr>
            <p:ph type="body" sz="quarter" idx="13"/>
          </p:nvPr>
        </p:nvSpPr>
        <p:spPr>
          <a:xfrm>
            <a:off x="466724" y="116534"/>
            <a:ext cx="6216879" cy="341313"/>
          </a:xfrm>
        </p:spPr>
        <p:txBody>
          <a:bodyPr/>
          <a:lstStyle/>
          <a:p>
            <a:r>
              <a:rPr lang="zh-CN" altLang="en-US" dirty="0"/>
              <a:t>新能源轻卡各城市级别需求特征</a:t>
            </a:r>
            <a:r>
              <a:rPr lang="en-US" altLang="zh-CN" dirty="0"/>
              <a:t>-</a:t>
            </a:r>
            <a:r>
              <a:rPr lang="zh-CN" altLang="en-US" dirty="0"/>
              <a:t>一线城市</a:t>
            </a:r>
          </a:p>
          <a:p>
            <a:endParaRPr lang="zh-CN" altLang="en-US" dirty="0"/>
          </a:p>
        </p:txBody>
      </p:sp>
      <p:sp>
        <p:nvSpPr>
          <p:cNvPr id="5" name="文本框 4">
            <a:extLst>
              <a:ext uri="{FF2B5EF4-FFF2-40B4-BE49-F238E27FC236}">
                <a16:creationId xmlns:a16="http://schemas.microsoft.com/office/drawing/2014/main" id="{FADBE4CC-C076-BF2C-9BA5-D751D55220F2}"/>
              </a:ext>
            </a:extLst>
          </p:cNvPr>
          <p:cNvSpPr txBox="1"/>
          <p:nvPr/>
        </p:nvSpPr>
        <p:spPr>
          <a:xfrm>
            <a:off x="519637" y="553073"/>
            <a:ext cx="11379165" cy="953723"/>
          </a:xfrm>
          <a:prstGeom prst="rect">
            <a:avLst/>
          </a:prstGeom>
          <a:noFill/>
        </p:spPr>
        <p:txBody>
          <a:bodyPr wrap="square">
            <a:spAutoFit/>
          </a:bodyPr>
          <a:lstStyle>
            <a:defPPr>
              <a:defRPr lang="zh-CN"/>
            </a:defPPr>
            <a:lvl1pPr>
              <a:lnSpc>
                <a:spcPct val="150000"/>
              </a:lnSpc>
              <a:defRPr sz="1600" i="0">
                <a:solidFill>
                  <a:schemeClr val="tx1">
                    <a:lumMod val="85000"/>
                    <a:lumOff val="15000"/>
                  </a:schemeClr>
                </a:solidFill>
                <a:effectLst/>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2021</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年到</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年，一线城市的新能源轻卡销量逐年增长，增长率在</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40%-90%</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之间，</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年销量达到</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3.6</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万，同比增长</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86%</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月销量</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万辆，同比增长</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131.3%</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，近</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年增速最快；上装形式方面，一线城市的新能源轻卡以厢式车为主，但比重整体呈下滑趋势，</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1-4</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月下降到</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70%</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，仓栅和冷链比重上升。</a:t>
            </a:r>
            <a:endPar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7" name="图表 6">
            <a:extLst>
              <a:ext uri="{FF2B5EF4-FFF2-40B4-BE49-F238E27FC236}">
                <a16:creationId xmlns:a16="http://schemas.microsoft.com/office/drawing/2014/main" id="{AFFB439B-0237-86E1-41EC-3EFDB8363037}"/>
              </a:ext>
            </a:extLst>
          </p:cNvPr>
          <p:cNvGraphicFramePr/>
          <p:nvPr/>
        </p:nvGraphicFramePr>
        <p:xfrm>
          <a:off x="519637" y="2109228"/>
          <a:ext cx="5580000" cy="4500000"/>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FDA4FDA2-EC4F-51A8-DF97-9D7A213EAF1B}"/>
              </a:ext>
            </a:extLst>
          </p:cNvPr>
          <p:cNvSpPr txBox="1"/>
          <p:nvPr/>
        </p:nvSpPr>
        <p:spPr>
          <a:xfrm>
            <a:off x="1333500" y="1725523"/>
            <a:ext cx="3587415"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一线城市新能源轻卡历年销量</a:t>
            </a:r>
          </a:p>
        </p:txBody>
      </p:sp>
      <p:sp>
        <p:nvSpPr>
          <p:cNvPr id="17" name="文本占位符 3">
            <a:extLst>
              <a:ext uri="{FF2B5EF4-FFF2-40B4-BE49-F238E27FC236}">
                <a16:creationId xmlns:a16="http://schemas.microsoft.com/office/drawing/2014/main" id="{E2A3C5BF-55C3-4689-3FA1-DF91F443B8B4}"/>
              </a:ext>
            </a:extLst>
          </p:cNvPr>
          <p:cNvSpPr txBox="1">
            <a:spLocks/>
          </p:cNvSpPr>
          <p:nvPr/>
        </p:nvSpPr>
        <p:spPr>
          <a:xfrm>
            <a:off x="240706" y="6609228"/>
            <a:ext cx="5548429"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数据来源：</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KERUI</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商用车零售</a:t>
            </a:r>
          </a:p>
        </p:txBody>
      </p:sp>
      <p:graphicFrame>
        <p:nvGraphicFramePr>
          <p:cNvPr id="12" name="图表 11">
            <a:extLst>
              <a:ext uri="{FF2B5EF4-FFF2-40B4-BE49-F238E27FC236}">
                <a16:creationId xmlns:a16="http://schemas.microsoft.com/office/drawing/2014/main" id="{AB539A81-1D88-C60C-249F-216DFB27D967}"/>
              </a:ext>
            </a:extLst>
          </p:cNvPr>
          <p:cNvGraphicFramePr/>
          <p:nvPr/>
        </p:nvGraphicFramePr>
        <p:xfrm>
          <a:off x="6350940" y="2253343"/>
          <a:ext cx="5580000" cy="4500000"/>
        </p:xfrm>
        <a:graphic>
          <a:graphicData uri="http://schemas.openxmlformats.org/drawingml/2006/chart">
            <c:chart xmlns:c="http://schemas.openxmlformats.org/drawingml/2006/chart" xmlns:r="http://schemas.openxmlformats.org/officeDocument/2006/relationships" r:id="rId4"/>
          </a:graphicData>
        </a:graphic>
      </p:graphicFrame>
      <p:sp>
        <p:nvSpPr>
          <p:cNvPr id="13" name="文本框 12">
            <a:extLst>
              <a:ext uri="{FF2B5EF4-FFF2-40B4-BE49-F238E27FC236}">
                <a16:creationId xmlns:a16="http://schemas.microsoft.com/office/drawing/2014/main" id="{4FCD9A19-96B8-1B19-4955-BC4EAA455816}"/>
              </a:ext>
            </a:extLst>
          </p:cNvPr>
          <p:cNvSpPr txBox="1"/>
          <p:nvPr/>
        </p:nvSpPr>
        <p:spPr>
          <a:xfrm>
            <a:off x="6953583" y="1759526"/>
            <a:ext cx="3587415"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上装形式偏好</a:t>
            </a:r>
          </a:p>
        </p:txBody>
      </p:sp>
    </p:spTree>
    <p:extLst>
      <p:ext uri="{BB962C8B-B14F-4D97-AF65-F5344CB8AC3E}">
        <p14:creationId xmlns:p14="http://schemas.microsoft.com/office/powerpoint/2010/main" val="1778899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BD0EE-6A5D-4850-5A8A-CECF67858273}"/>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03E1C25-A396-AFB9-293B-F13D8D125C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5646D7E-6051-4DE4-AF20-E4E91B587626}" type="slidenum">
              <a:rPr kumimoji="0" lang="zh-CN" altLang="en-US" sz="1000" b="0" i="0" u="none" strike="noStrike" kern="1200" cap="none" spc="0" normalizeH="0" baseline="0" noProof="0" smtClean="0">
                <a:ln>
                  <a:noFill/>
                </a:ln>
                <a:solidFill>
                  <a:srgbClr val="000000">
                    <a:tint val="75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000" b="0" i="0" u="none" strike="noStrike" kern="1200" cap="none" spc="0" normalizeH="0" baseline="0" noProof="0">
              <a:ln>
                <a:noFill/>
              </a:ln>
              <a:solidFill>
                <a:srgbClr val="000000">
                  <a:tint val="75000"/>
                </a:srgbClr>
              </a:solidFill>
              <a:effectLst/>
              <a:uLnTx/>
              <a:uFillTx/>
              <a:latin typeface="Arial"/>
              <a:ea typeface="微软雅黑"/>
              <a:cs typeface="+mn-cs"/>
            </a:endParaRPr>
          </a:p>
        </p:txBody>
      </p:sp>
      <p:sp>
        <p:nvSpPr>
          <p:cNvPr id="3" name="文本占位符 2">
            <a:extLst>
              <a:ext uri="{FF2B5EF4-FFF2-40B4-BE49-F238E27FC236}">
                <a16:creationId xmlns:a16="http://schemas.microsoft.com/office/drawing/2014/main" id="{C1B815D9-A4E8-114B-6855-BE1FEB7D0324}"/>
              </a:ext>
            </a:extLst>
          </p:cNvPr>
          <p:cNvSpPr>
            <a:spLocks noGrp="1"/>
          </p:cNvSpPr>
          <p:nvPr>
            <p:ph type="body" sz="quarter" idx="13"/>
          </p:nvPr>
        </p:nvSpPr>
        <p:spPr>
          <a:xfrm>
            <a:off x="466724" y="116534"/>
            <a:ext cx="6216879" cy="341313"/>
          </a:xfrm>
        </p:spPr>
        <p:txBody>
          <a:bodyPr/>
          <a:lstStyle/>
          <a:p>
            <a:r>
              <a:rPr lang="zh-CN" altLang="en-US" dirty="0"/>
              <a:t>新能源轻卡各城市级别需求特征</a:t>
            </a:r>
            <a:r>
              <a:rPr lang="en-US" altLang="zh-CN" dirty="0"/>
              <a:t>-</a:t>
            </a:r>
            <a:r>
              <a:rPr lang="zh-CN" altLang="en-US" dirty="0"/>
              <a:t>一线城市</a:t>
            </a:r>
          </a:p>
        </p:txBody>
      </p:sp>
      <p:sp>
        <p:nvSpPr>
          <p:cNvPr id="5" name="文本框 4">
            <a:extLst>
              <a:ext uri="{FF2B5EF4-FFF2-40B4-BE49-F238E27FC236}">
                <a16:creationId xmlns:a16="http://schemas.microsoft.com/office/drawing/2014/main" id="{3AC2B1C7-F1CC-2D84-ED64-1E5992359B35}"/>
              </a:ext>
            </a:extLst>
          </p:cNvPr>
          <p:cNvSpPr txBox="1"/>
          <p:nvPr/>
        </p:nvSpPr>
        <p:spPr>
          <a:xfrm>
            <a:off x="519637" y="553073"/>
            <a:ext cx="11379165" cy="658257"/>
          </a:xfrm>
          <a:prstGeom prst="rect">
            <a:avLst/>
          </a:prstGeom>
          <a:noFill/>
        </p:spPr>
        <p:txBody>
          <a:bodyPr wrap="square">
            <a:spAutoFit/>
          </a:bodyPr>
          <a:lstStyle>
            <a:defPPr>
              <a:defRPr lang="zh-CN"/>
            </a:defPPr>
            <a:lvl1pPr>
              <a:lnSpc>
                <a:spcPct val="150000"/>
              </a:lnSpc>
              <a:defRPr sz="1600" i="0">
                <a:solidFill>
                  <a:schemeClr val="tx1">
                    <a:lumMod val="85000"/>
                    <a:lumOff val="15000"/>
                  </a:schemeClr>
                </a:solidFill>
                <a:effectLst/>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纯电动轻卡的电池品牌方面，一线城市更倾向于一线品牌宁德时代，弗迪、中航等品牌的比重进小幅增长；</a:t>
            </a:r>
            <a:endPar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纯电动轻卡的电池电量方面，一线城市以</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100-120</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度电为主，比重达到</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55.5%</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，其次是</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120-140</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度，比重为</a:t>
            </a:r>
            <a:r>
              <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12.1%</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cs typeface="+mn-cs"/>
            </a:endParaRPr>
          </a:p>
        </p:txBody>
      </p:sp>
      <p:sp>
        <p:nvSpPr>
          <p:cNvPr id="17" name="文本占位符 3">
            <a:extLst>
              <a:ext uri="{FF2B5EF4-FFF2-40B4-BE49-F238E27FC236}">
                <a16:creationId xmlns:a16="http://schemas.microsoft.com/office/drawing/2014/main" id="{D4B2CFC7-4FD8-94B8-E6AA-8F976871FF59}"/>
              </a:ext>
            </a:extLst>
          </p:cNvPr>
          <p:cNvSpPr txBox="1">
            <a:spLocks/>
          </p:cNvSpPr>
          <p:nvPr/>
        </p:nvSpPr>
        <p:spPr>
          <a:xfrm>
            <a:off x="240706" y="6609228"/>
            <a:ext cx="5548429" cy="2152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数据来源：</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KERUI</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数据</a:t>
            </a:r>
            <a:r>
              <a:rPr kumimoji="0" lang="en-US" altLang="zh-CN"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a:t>
            </a:r>
            <a:r>
              <a:rPr kumimoji="0" lang="zh-CN" altLang="en-US" sz="900" b="0" i="0" u="none" strike="noStrike" kern="1200" cap="none" spc="0" normalizeH="0" baseline="0" noProof="0" dirty="0">
                <a:ln>
                  <a:noFill/>
                </a:ln>
                <a:solidFill>
                  <a:srgbClr val="000000">
                    <a:lumMod val="50000"/>
                    <a:lumOff val="50000"/>
                  </a:srgbClr>
                </a:solidFill>
                <a:effectLst/>
                <a:uLnTx/>
                <a:uFillTx/>
                <a:ea typeface="微软雅黑 Semibold" panose="020B0702040204020203" charset="-122"/>
                <a:cs typeface="+mn-cs"/>
                <a:sym typeface="+mn-ea"/>
              </a:rPr>
              <a:t>商用车零售</a:t>
            </a:r>
          </a:p>
        </p:txBody>
      </p:sp>
      <p:grpSp>
        <p:nvGrpSpPr>
          <p:cNvPr id="13" name="组合 12">
            <a:extLst>
              <a:ext uri="{FF2B5EF4-FFF2-40B4-BE49-F238E27FC236}">
                <a16:creationId xmlns:a16="http://schemas.microsoft.com/office/drawing/2014/main" id="{53E7D939-7B8E-4833-4B25-5EE1B2FC58B8}"/>
              </a:ext>
            </a:extLst>
          </p:cNvPr>
          <p:cNvGrpSpPr/>
          <p:nvPr/>
        </p:nvGrpSpPr>
        <p:grpSpPr>
          <a:xfrm>
            <a:off x="6095999" y="1725523"/>
            <a:ext cx="5802804" cy="5058776"/>
            <a:chOff x="6095999" y="1725523"/>
            <a:chExt cx="5802804" cy="5058776"/>
          </a:xfrm>
        </p:grpSpPr>
        <p:sp>
          <p:nvSpPr>
            <p:cNvPr id="10" name="文本框 9">
              <a:extLst>
                <a:ext uri="{FF2B5EF4-FFF2-40B4-BE49-F238E27FC236}">
                  <a16:creationId xmlns:a16="http://schemas.microsoft.com/office/drawing/2014/main" id="{458F7B03-DB0A-D5DB-DA50-24EEB37DB8E5}"/>
                </a:ext>
              </a:extLst>
            </p:cNvPr>
            <p:cNvSpPr txBox="1"/>
            <p:nvPr/>
          </p:nvSpPr>
          <p:spPr>
            <a:xfrm>
              <a:off x="7017083" y="1725523"/>
              <a:ext cx="3587415"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纯电轻卡电池电量偏好</a:t>
              </a:r>
            </a:p>
          </p:txBody>
        </p:sp>
        <p:graphicFrame>
          <p:nvGraphicFramePr>
            <p:cNvPr id="7" name="图表 6">
              <a:extLst>
                <a:ext uri="{FF2B5EF4-FFF2-40B4-BE49-F238E27FC236}">
                  <a16:creationId xmlns:a16="http://schemas.microsoft.com/office/drawing/2014/main" id="{3E1C5B44-0411-53C0-13CB-EC8AD6B43D33}"/>
                </a:ext>
              </a:extLst>
            </p:cNvPr>
            <p:cNvGraphicFramePr/>
            <p:nvPr/>
          </p:nvGraphicFramePr>
          <p:xfrm>
            <a:off x="6095999" y="2159000"/>
            <a:ext cx="5802804" cy="4625299"/>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11">
              <a:extLst>
                <a:ext uri="{FF2B5EF4-FFF2-40B4-BE49-F238E27FC236}">
                  <a16:creationId xmlns:a16="http://schemas.microsoft.com/office/drawing/2014/main" id="{8B9C97EF-8E5C-E7BE-D82B-8F7D9171748D}"/>
                </a:ext>
              </a:extLst>
            </p:cNvPr>
            <p:cNvSpPr txBox="1"/>
            <p:nvPr/>
          </p:nvSpPr>
          <p:spPr>
            <a:xfrm>
              <a:off x="10186523" y="6096000"/>
              <a:ext cx="13196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rPr>
                <a:t>内圈：</a:t>
              </a:r>
              <a:r>
                <a:rPr kumimoji="0" lang="en-US" altLang="zh-CN" sz="1200" b="0" i="0" u="none" strike="noStrike" kern="1200" cap="none" spc="0" normalizeH="0" baseline="0" noProof="0" dirty="0">
                  <a:ln>
                    <a:noFill/>
                  </a:ln>
                  <a:solidFill>
                    <a:srgbClr val="000000"/>
                  </a:solidFill>
                  <a:effectLst/>
                  <a:uLnTx/>
                  <a:uFillTx/>
                  <a:latin typeface="微软雅黑"/>
                  <a:ea typeface="微软雅黑"/>
                  <a:cs typeface="+mn-cs"/>
                </a:rPr>
                <a:t>2024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rPr>
                <a:t>外圈：</a:t>
              </a:r>
              <a:r>
                <a:rPr kumimoji="0" lang="en-US" altLang="zh-CN" sz="1200" b="0" i="0" u="none" strike="noStrike" kern="1200" cap="none" spc="0" normalizeH="0" baseline="0" noProof="0" dirty="0">
                  <a:ln>
                    <a:noFill/>
                  </a:ln>
                  <a:solidFill>
                    <a:srgbClr val="000000"/>
                  </a:solidFill>
                  <a:effectLst/>
                  <a:uLnTx/>
                  <a:uFillTx/>
                  <a:latin typeface="微软雅黑"/>
                  <a:ea typeface="微软雅黑"/>
                  <a:cs typeface="+mn-cs"/>
                </a:rPr>
                <a:t>2025.1-4</a:t>
              </a:r>
            </a:p>
          </p:txBody>
        </p:sp>
      </p:grpSp>
      <p:graphicFrame>
        <p:nvGraphicFramePr>
          <p:cNvPr id="16" name="图表 15">
            <a:extLst>
              <a:ext uri="{FF2B5EF4-FFF2-40B4-BE49-F238E27FC236}">
                <a16:creationId xmlns:a16="http://schemas.microsoft.com/office/drawing/2014/main" id="{2A165740-DF74-64D4-CA20-0F2F3CC943FA}"/>
              </a:ext>
            </a:extLst>
          </p:cNvPr>
          <p:cNvGraphicFramePr/>
          <p:nvPr/>
        </p:nvGraphicFramePr>
        <p:xfrm>
          <a:off x="685800" y="2019300"/>
          <a:ext cx="5750487" cy="4589928"/>
        </p:xfrm>
        <a:graphic>
          <a:graphicData uri="http://schemas.openxmlformats.org/drawingml/2006/chart">
            <c:chart xmlns:c="http://schemas.openxmlformats.org/drawingml/2006/chart" xmlns:r="http://schemas.openxmlformats.org/officeDocument/2006/relationships" r:id="rId4"/>
          </a:graphicData>
        </a:graphic>
      </p:graphicFrame>
      <p:sp>
        <p:nvSpPr>
          <p:cNvPr id="18" name="文本框 17">
            <a:extLst>
              <a:ext uri="{FF2B5EF4-FFF2-40B4-BE49-F238E27FC236}">
                <a16:creationId xmlns:a16="http://schemas.microsoft.com/office/drawing/2014/main" id="{D070A3EA-D703-7BFB-57B1-D0FA3A93D9E9}"/>
              </a:ext>
            </a:extLst>
          </p:cNvPr>
          <p:cNvSpPr txBox="1"/>
          <p:nvPr/>
        </p:nvSpPr>
        <p:spPr>
          <a:xfrm>
            <a:off x="1333500" y="1725523"/>
            <a:ext cx="3587415" cy="349702"/>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a:ea typeface="微软雅黑"/>
                <a:cs typeface="+mn-cs"/>
              </a:rPr>
              <a:t>纯电轻卡电池品牌偏好</a:t>
            </a:r>
            <a:r>
              <a:rPr kumimoji="0" lang="en-US" altLang="zh-CN" sz="1800" b="1" i="0" u="none" strike="noStrike" kern="1200" cap="none" spc="0" normalizeH="0" baseline="0" noProof="0" dirty="0">
                <a:ln>
                  <a:noFill/>
                </a:ln>
                <a:solidFill>
                  <a:srgbClr val="000000"/>
                </a:solidFill>
                <a:effectLst/>
                <a:uLnTx/>
                <a:uFillTx/>
                <a:latin typeface="Arial"/>
                <a:ea typeface="微软雅黑"/>
                <a:cs typeface="+mn-cs"/>
              </a:rPr>
              <a:t>TOP5</a:t>
            </a:r>
            <a:endParaRPr kumimoji="0" lang="zh-CN" altLang="en-US" sz="1800" b="1"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2039637628"/>
      </p:ext>
    </p:extLst>
  </p:cSld>
  <p:clrMapOvr>
    <a:masterClrMapping/>
  </p:clrMapOvr>
</p:sld>
</file>

<file path=ppt/theme/theme1.xml><?xml version="1.0" encoding="utf-8"?>
<a:theme xmlns:a="http://schemas.openxmlformats.org/drawingml/2006/main" name="Office 主题​​">
  <a:themeElements>
    <a:clrScheme name="报告使用">
      <a:dk1>
        <a:srgbClr val="474747"/>
      </a:dk1>
      <a:lt1>
        <a:sysClr val="window" lastClr="FFFFFF"/>
      </a:lt1>
      <a:dk2>
        <a:srgbClr val="B5D3E3"/>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报告使用">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报告使用">
      <a:dk1>
        <a:srgbClr val="474747"/>
      </a:dk1>
      <a:lt1>
        <a:sysClr val="window" lastClr="FFFFFF"/>
      </a:lt1>
      <a:dk2>
        <a:srgbClr val="B5D3E3"/>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报告使用">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报告使用">
      <a:dk1>
        <a:srgbClr val="000000"/>
      </a:dk1>
      <a:lt1>
        <a:srgbClr val="FFFFFF"/>
      </a:lt1>
      <a:dk2>
        <a:srgbClr val="778495"/>
      </a:dk2>
      <a:lt2>
        <a:srgbClr val="F0F0F0"/>
      </a:lt2>
      <a:accent1>
        <a:srgbClr val="BD374A"/>
      </a:accent1>
      <a:accent2>
        <a:srgbClr val="6A868F"/>
      </a:accent2>
      <a:accent3>
        <a:srgbClr val="31778E"/>
      </a:accent3>
      <a:accent4>
        <a:srgbClr val="D6C88B"/>
      </a:accent4>
      <a:accent5>
        <a:srgbClr val="D66E49"/>
      </a:accent5>
      <a:accent6>
        <a:srgbClr val="649EB2"/>
      </a:accent6>
      <a:hlink>
        <a:srgbClr val="BD374A"/>
      </a:hlink>
      <a:folHlink>
        <a:srgbClr val="BFBFBF"/>
      </a:folHlink>
    </a:clrScheme>
    <a:fontScheme name="报告使用">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报告使用">
    <a:dk1>
      <a:srgbClr val="5F5F5F"/>
    </a:dk1>
    <a:lt1>
      <a:sysClr val="window" lastClr="FFFFFF"/>
    </a:lt1>
    <a:dk2>
      <a:srgbClr val="D7E7F0"/>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报告使用">
    <a:dk1>
      <a:srgbClr val="5F5F5F"/>
    </a:dk1>
    <a:lt1>
      <a:sysClr val="window" lastClr="FFFFFF"/>
    </a:lt1>
    <a:dk2>
      <a:srgbClr val="D7E7F0"/>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报告使用">
    <a:dk1>
      <a:srgbClr val="5F5F5F"/>
    </a:dk1>
    <a:lt1>
      <a:sysClr val="window" lastClr="FFFFFF"/>
    </a:lt1>
    <a:dk2>
      <a:srgbClr val="D7E7F0"/>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报告使用">
    <a:dk1>
      <a:srgbClr val="5F5F5F"/>
    </a:dk1>
    <a:lt1>
      <a:sysClr val="window" lastClr="FFFFFF"/>
    </a:lt1>
    <a:dk2>
      <a:srgbClr val="D7E7F0"/>
    </a:dk2>
    <a:lt2>
      <a:srgbClr val="DDDDDD"/>
    </a:lt2>
    <a:accent1>
      <a:srgbClr val="89B9D4"/>
    </a:accent1>
    <a:accent2>
      <a:srgbClr val="A6B727"/>
    </a:accent2>
    <a:accent3>
      <a:srgbClr val="F59E00"/>
    </a:accent3>
    <a:accent4>
      <a:srgbClr val="B4B4B4"/>
    </a:accent4>
    <a:accent5>
      <a:srgbClr val="B77600"/>
    </a:accent5>
    <a:accent6>
      <a:srgbClr val="418AB3"/>
    </a:accent6>
    <a:hlink>
      <a:srgbClr val="306786"/>
    </a:hlink>
    <a:folHlink>
      <a:srgbClr val="6E6E6E"/>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自定义 中重卡">
    <a:dk1>
      <a:srgbClr val="000000"/>
    </a:dk1>
    <a:lt1>
      <a:srgbClr val="FFFFFF"/>
    </a:lt1>
    <a:dk2>
      <a:srgbClr val="768395"/>
    </a:dk2>
    <a:lt2>
      <a:srgbClr val="F0F0F0"/>
    </a:lt2>
    <a:accent1>
      <a:srgbClr val="8B1F1D"/>
    </a:accent1>
    <a:accent2>
      <a:srgbClr val="E9CFA6"/>
    </a:accent2>
    <a:accent3>
      <a:srgbClr val="2F3652"/>
    </a:accent3>
    <a:accent4>
      <a:srgbClr val="B8BFD9"/>
    </a:accent4>
    <a:accent5>
      <a:srgbClr val="CCC9C3"/>
    </a:accent5>
    <a:accent6>
      <a:srgbClr val="ED7978"/>
    </a:accent6>
    <a:hlink>
      <a:srgbClr val="D0AF82"/>
    </a:hlink>
    <a:folHlink>
      <a:srgbClr val="88ABDA"/>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3350</TotalTime>
  <Words>1843</Words>
  <Application>Microsoft Office PowerPoint</Application>
  <PresentationFormat>宽屏</PresentationFormat>
  <Paragraphs>185</Paragraphs>
  <Slides>17</Slides>
  <Notes>8</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17</vt:i4>
      </vt:variant>
    </vt:vector>
  </HeadingPairs>
  <TitlesOfParts>
    <vt:vector size="31" baseType="lpstr">
      <vt:lpstr>等线</vt:lpstr>
      <vt:lpstr>楷体</vt:lpstr>
      <vt:lpstr>微软雅黑</vt:lpstr>
      <vt:lpstr>微软雅黑 Heavy</vt:lpstr>
      <vt:lpstr>微软雅黑 Semibold</vt:lpstr>
      <vt:lpstr>Arial</vt:lpstr>
      <vt:lpstr>Arial Black</vt:lpstr>
      <vt:lpstr>Arial Narrow</vt:lpstr>
      <vt:lpstr>Calibri</vt:lpstr>
      <vt:lpstr>Century Gothic</vt:lpstr>
      <vt:lpstr>Wingdings</vt:lpstr>
      <vt:lpstr>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亮亮 仇</cp:lastModifiedBy>
  <cp:revision>567</cp:revision>
  <dcterms:created xsi:type="dcterms:W3CDTF">2024-04-07T11:46:32Z</dcterms:created>
  <dcterms:modified xsi:type="dcterms:W3CDTF">2025-06-12T06:00:17Z</dcterms:modified>
</cp:coreProperties>
</file>