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charts/chart9.xml" ContentType="application/vnd.openxmlformats-officedocument.drawingml.chart+xml"/>
  <Override PartName="/ppt/theme/themeOverride7.xml" ContentType="application/vnd.openxmlformats-officedocument.themeOverrid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8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charts/chart13.xml" ContentType="application/vnd.openxmlformats-officedocument.drawingml.chart+xml"/>
  <Override PartName="/ppt/theme/themeOverride9.xml" ContentType="application/vnd.openxmlformats-officedocument.themeOverrid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charts/chart17.xml" ContentType="application/vnd.openxmlformats-officedocument.drawingml.chart+xml"/>
  <Override PartName="/ppt/theme/themeOverride13.xml" ContentType="application/vnd.openxmlformats-officedocument.themeOverrid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4.xml" ContentType="application/vnd.openxmlformats-officedocument.themeOverrid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5.xml" ContentType="application/vnd.openxmlformats-officedocument.themeOverr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charts/chart20.xml" ContentType="application/vnd.openxmlformats-officedocument.drawingml.chart+xml"/>
  <Override PartName="/ppt/theme/themeOverride16.xml" ContentType="application/vnd.openxmlformats-officedocument.themeOverride+xml"/>
  <Override PartName="/ppt/charts/chart21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2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3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17.xml" ContentType="application/vnd.openxmlformats-officedocument.themeOverr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charts/chart24.xml" ContentType="application/vnd.openxmlformats-officedocument.drawingml.chart+xml"/>
  <Override PartName="/ppt/theme/themeOverride18.xml" ContentType="application/vnd.openxmlformats-officedocument.themeOverride+xml"/>
  <Override PartName="/ppt/charts/chart25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6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7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19.xml" ContentType="application/vnd.openxmlformats-officedocument.themeOverr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charts/chart28.xml" ContentType="application/vnd.openxmlformats-officedocument.drawingml.chart+xml"/>
  <Override PartName="/ppt/theme/themeOverride20.xml" ContentType="application/vnd.openxmlformats-officedocument.themeOverride+xml"/>
  <Override PartName="/ppt/charts/chart29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21.xml" ContentType="application/vnd.openxmlformats-officedocument.themeOverride+xml"/>
  <Override PartName="/ppt/charts/chart30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2.xml" ContentType="application/vnd.openxmlformats-officedocument.themeOverr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charts/chart31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3.xml" ContentType="application/vnd.openxmlformats-officedocument.themeOverride+xml"/>
  <Override PartName="/ppt/charts/chart32.xml" ContentType="application/vnd.openxmlformats-officedocument.drawingml.chart+xml"/>
  <Override PartName="/ppt/theme/themeOverride24.xml" ContentType="application/vnd.openxmlformats-officedocument.themeOverride+xml"/>
  <Override PartName="/ppt/charts/chart33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5.xml" ContentType="application/vnd.openxmlformats-officedocument.themeOverride+xml"/>
  <Override PartName="/ppt/charts/chart34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26.xml" ContentType="application/vnd.openxmlformats-officedocument.themeOverr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charts/chart35.xml" ContentType="application/vnd.openxmlformats-officedocument.drawingml.chart+xml"/>
  <Override PartName="/ppt/theme/themeOverride27.xml" ContentType="application/vnd.openxmlformats-officedocument.themeOverride+xml"/>
  <Override PartName="/ppt/charts/chart3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3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theme/themeOverride28.xml" ContentType="application/vnd.openxmlformats-officedocument.themeOverr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charts/chart39.xml" ContentType="application/vnd.openxmlformats-officedocument.drawingml.chart+xml"/>
  <Override PartName="/ppt/theme/themeOverride29.xml" ContentType="application/vnd.openxmlformats-officedocument.themeOverride+xml"/>
  <Override PartName="/ppt/charts/chart4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41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42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theme/themeOverride30.xml" ContentType="application/vnd.openxmlformats-officedocument.themeOverr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.xml" ContentType="application/vnd.openxmlformats-officedocument.presentationml.notesSlide+xml"/>
  <Override PartName="/ppt/charts/chart43.xml" ContentType="application/vnd.openxmlformats-officedocument.drawingml.chart+xml"/>
  <Override PartName="/ppt/theme/themeOverride31.xml" ContentType="application/vnd.openxmlformats-officedocument.themeOverride+xml"/>
  <Override PartName="/ppt/charts/chart4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theme/themeOverride32.xml" ContentType="application/vnd.openxmlformats-officedocument.themeOverride+xml"/>
  <Override PartName="/ppt/charts/chart4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theme/themeOverride33.xml" ContentType="application/vnd.openxmlformats-officedocument.themeOverr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charts/chart4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theme/themeOverride34.xml" ContentType="application/vnd.openxmlformats-officedocument.themeOverride+xml"/>
  <Override PartName="/ppt/charts/chart47.xml" ContentType="application/vnd.openxmlformats-officedocument.drawingml.chart+xml"/>
  <Override PartName="/ppt/theme/themeOverride35.xml" ContentType="application/vnd.openxmlformats-officedocument.themeOverride+xml"/>
  <Override PartName="/ppt/charts/chart48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theme/themeOverride36.xml" ContentType="application/vnd.openxmlformats-officedocument.themeOverride+xml"/>
  <Override PartName="/ppt/charts/chart49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theme/themeOverride37.xml" ContentType="application/vnd.openxmlformats-officedocument.themeOverr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charts/chart50.xml" ContentType="application/vnd.openxmlformats-officedocument.drawingml.chart+xml"/>
  <Override PartName="/ppt/theme/themeOverride38.xml" ContentType="application/vnd.openxmlformats-officedocument.themeOverride+xml"/>
  <Override PartName="/ppt/charts/chart51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52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53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theme/themeOverride39.xml" ContentType="application/vnd.openxmlformats-officedocument.themeOverr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charts/chart54.xml" ContentType="application/vnd.openxmlformats-officedocument.drawingml.chart+xml"/>
  <Override PartName="/ppt/theme/themeOverride40.xml" ContentType="application/vnd.openxmlformats-officedocument.themeOverride+xml"/>
  <Override PartName="/ppt/charts/chart55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56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57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theme/themeOverride41.xml" ContentType="application/vnd.openxmlformats-officedocument.themeOverr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charts/chart58.xml" ContentType="application/vnd.openxmlformats-officedocument.drawingml.chart+xml"/>
  <Override PartName="/ppt/theme/themeOverride42.xml" ContentType="application/vnd.openxmlformats-officedocument.themeOverride+xml"/>
  <Override PartName="/ppt/charts/chart59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theme/themeOverride43.xml" ContentType="application/vnd.openxmlformats-officedocument.themeOverride+xml"/>
  <Override PartName="/ppt/charts/chart60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theme/themeOverride44.xml" ContentType="application/vnd.openxmlformats-officedocument.themeOverride+xml"/>
  <Override PartName="/ppt/tags/tag10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8" r:id="rId1"/>
  </p:sldMasterIdLst>
  <p:notesMasterIdLst>
    <p:notesMasterId r:id="rId25"/>
  </p:notesMasterIdLst>
  <p:sldIdLst>
    <p:sldId id="257" r:id="rId2"/>
    <p:sldId id="353" r:id="rId3"/>
    <p:sldId id="258" r:id="rId4"/>
    <p:sldId id="333" r:id="rId5"/>
    <p:sldId id="363" r:id="rId6"/>
    <p:sldId id="364" r:id="rId7"/>
    <p:sldId id="365" r:id="rId8"/>
    <p:sldId id="354" r:id="rId9"/>
    <p:sldId id="337" r:id="rId10"/>
    <p:sldId id="338" r:id="rId11"/>
    <p:sldId id="339" r:id="rId12"/>
    <p:sldId id="342" r:id="rId13"/>
    <p:sldId id="331" r:id="rId14"/>
    <p:sldId id="344" r:id="rId15"/>
    <p:sldId id="345" r:id="rId16"/>
    <p:sldId id="346" r:id="rId17"/>
    <p:sldId id="347" r:id="rId18"/>
    <p:sldId id="341" r:id="rId19"/>
    <p:sldId id="349" r:id="rId20"/>
    <p:sldId id="350" r:id="rId21"/>
    <p:sldId id="351" r:id="rId22"/>
    <p:sldId id="352" r:id="rId23"/>
    <p:sldId id="262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C61"/>
    <a:srgbClr val="D5DDE2"/>
    <a:srgbClr val="0B0C10"/>
    <a:srgbClr val="E60012"/>
    <a:srgbClr val="B7B8BA"/>
    <a:srgbClr val="DDDDDD"/>
    <a:srgbClr val="FFFFFF"/>
    <a:srgbClr val="575757"/>
    <a:srgbClr val="838EA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23" autoAdjust="0"/>
    <p:restoredTop sz="96558" autoAdjust="0"/>
  </p:normalViewPr>
  <p:slideViewPr>
    <p:cSldViewPr snapToGrid="0">
      <p:cViewPr varScale="1">
        <p:scale>
          <a:sx n="96" d="100"/>
          <a:sy n="96" d="100"/>
        </p:scale>
        <p:origin x="252" y="5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9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13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16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18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9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package" Target="../embeddings/Microsoft_Excel_Worksheet26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7.xlsx"/><Relationship Id="rId1" Type="http://schemas.openxmlformats.org/officeDocument/2006/relationships/themeOverride" Target="../theme/themeOverride20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1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3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1.xlsx"/><Relationship Id="rId1" Type="http://schemas.openxmlformats.org/officeDocument/2006/relationships/themeOverride" Target="../theme/themeOverride24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package" Target="../embeddings/Microsoft_Excel_Worksheet32.xlsx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6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4.xlsx"/><Relationship Id="rId1" Type="http://schemas.openxmlformats.org/officeDocument/2006/relationships/themeOverride" Target="../theme/themeOverride27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8.xm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8.xlsx"/><Relationship Id="rId1" Type="http://schemas.openxmlformats.org/officeDocument/2006/relationships/themeOverride" Target="../theme/themeOverride29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0.xml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package" Target="../embeddings/Microsoft_Excel_Worksheet41.xlsx"/></Relationships>
</file>

<file path=ppt/charts/_rels/chart4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2.xlsx"/><Relationship Id="rId1" Type="http://schemas.openxmlformats.org/officeDocument/2006/relationships/themeOverride" Target="../theme/themeOverride31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2.xml"/><Relationship Id="rId2" Type="http://schemas.microsoft.com/office/2011/relationships/chartColorStyle" Target="colors32.xml"/><Relationship Id="rId1" Type="http://schemas.microsoft.com/office/2011/relationships/chartStyle" Target="style32.xml"/><Relationship Id="rId4" Type="http://schemas.openxmlformats.org/officeDocument/2006/relationships/package" Target="../embeddings/Microsoft_Excel_Worksheet43.xlsx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3.xml"/><Relationship Id="rId2" Type="http://schemas.microsoft.com/office/2011/relationships/chartColorStyle" Target="colors33.xml"/><Relationship Id="rId1" Type="http://schemas.microsoft.com/office/2011/relationships/chartStyle" Target="style33.xml"/><Relationship Id="rId4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4.xml"/><Relationship Id="rId2" Type="http://schemas.microsoft.com/office/2011/relationships/chartColorStyle" Target="colors34.xml"/><Relationship Id="rId1" Type="http://schemas.microsoft.com/office/2011/relationships/chartStyle" Target="style34.xml"/><Relationship Id="rId4" Type="http://schemas.openxmlformats.org/officeDocument/2006/relationships/package" Target="../embeddings/Microsoft_Excel_Worksheet45.xlsx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6.xlsx"/><Relationship Id="rId1" Type="http://schemas.openxmlformats.org/officeDocument/2006/relationships/themeOverride" Target="../theme/themeOverride35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6.xml"/><Relationship Id="rId2" Type="http://schemas.microsoft.com/office/2011/relationships/chartColorStyle" Target="colors35.xml"/><Relationship Id="rId1" Type="http://schemas.microsoft.com/office/2011/relationships/chartStyle" Target="style35.xml"/><Relationship Id="rId4" Type="http://schemas.openxmlformats.org/officeDocument/2006/relationships/package" Target="../embeddings/Microsoft_Excel_Worksheet47.xlsx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7.xml"/><Relationship Id="rId2" Type="http://schemas.microsoft.com/office/2011/relationships/chartColorStyle" Target="colors36.xml"/><Relationship Id="rId1" Type="http://schemas.microsoft.com/office/2011/relationships/chartStyle" Target="style36.xml"/><Relationship Id="rId4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5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9.xlsx"/><Relationship Id="rId1" Type="http://schemas.openxmlformats.org/officeDocument/2006/relationships/themeOverride" Target="../theme/themeOverride38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0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1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9.xml"/><Relationship Id="rId2" Type="http://schemas.microsoft.com/office/2011/relationships/chartColorStyle" Target="colors39.xml"/><Relationship Id="rId1" Type="http://schemas.microsoft.com/office/2011/relationships/chartStyle" Target="style39.xml"/><Relationship Id="rId4" Type="http://schemas.openxmlformats.org/officeDocument/2006/relationships/package" Target="../embeddings/Microsoft_Excel_Worksheet52.xlsx"/></Relationships>
</file>

<file path=ppt/charts/_rels/chart5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3.xlsx"/><Relationship Id="rId1" Type="http://schemas.openxmlformats.org/officeDocument/2006/relationships/themeOverride" Target="../theme/themeOverride40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4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1.xml"/><Relationship Id="rId2" Type="http://schemas.microsoft.com/office/2011/relationships/chartColorStyle" Target="colors42.xml"/><Relationship Id="rId1" Type="http://schemas.microsoft.com/office/2011/relationships/chartStyle" Target="style42.xml"/><Relationship Id="rId4" Type="http://schemas.openxmlformats.org/officeDocument/2006/relationships/package" Target="../embeddings/Microsoft_Excel_Worksheet56.xlsx"/></Relationships>
</file>

<file path=ppt/charts/_rels/chart5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7.xlsx"/><Relationship Id="rId1" Type="http://schemas.openxmlformats.org/officeDocument/2006/relationships/themeOverride" Target="../theme/themeOverride42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3.xml"/><Relationship Id="rId2" Type="http://schemas.microsoft.com/office/2011/relationships/chartColorStyle" Target="colors43.xml"/><Relationship Id="rId1" Type="http://schemas.microsoft.com/office/2011/relationships/chartStyle" Target="style43.xml"/><Relationship Id="rId4" Type="http://schemas.openxmlformats.org/officeDocument/2006/relationships/package" Target="../embeddings/Microsoft_Excel_Worksheet58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4.xml"/><Relationship Id="rId2" Type="http://schemas.microsoft.com/office/2011/relationships/chartColorStyle" Target="colors44.xml"/><Relationship Id="rId1" Type="http://schemas.microsoft.com/office/2011/relationships/chartStyle" Target="style44.xml"/><Relationship Id="rId4" Type="http://schemas.openxmlformats.org/officeDocument/2006/relationships/package" Target="../embeddings/Microsoft_Excel_Worksheet59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13.28</c:v>
                </c:pt>
                <c:pt idx="1">
                  <c:v>16.87</c:v>
                </c:pt>
                <c:pt idx="2">
                  <c:v>26.41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1275480"/>
        <c:axId val="641277832"/>
      </c:barChart>
      <c:catAx>
        <c:axId val="6412754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1277832"/>
        <c:crosses val="autoZero"/>
        <c:auto val="1"/>
        <c:lblAlgn val="ctr"/>
        <c:lblOffset val="100"/>
        <c:noMultiLvlLbl val="0"/>
      </c:catAx>
      <c:valAx>
        <c:axId val="641277832"/>
        <c:scaling>
          <c:orientation val="minMax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641275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 ;[Red]\-#,##0.00\ </c:formatCode>
                <c:ptCount val="4"/>
                <c:pt idx="0">
                  <c:v>8.69</c:v>
                </c:pt>
                <c:pt idx="1">
                  <c:v>12.64</c:v>
                </c:pt>
                <c:pt idx="2">
                  <c:v>20.98</c:v>
                </c:pt>
                <c:pt idx="3">
                  <c:v>29.6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1275088"/>
        <c:axId val="645549384"/>
      </c:barChart>
      <c:catAx>
        <c:axId val="6412750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5549384"/>
        <c:crosses val="autoZero"/>
        <c:auto val="1"/>
        <c:lblAlgn val="ctr"/>
        <c:lblOffset val="100"/>
        <c:noMultiLvlLbl val="0"/>
      </c:catAx>
      <c:valAx>
        <c:axId val="645549384"/>
        <c:scaling>
          <c:orientation val="minMax"/>
          <c:max val="8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641275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8.89</c:v>
                </c:pt>
                <c:pt idx="1">
                  <c:v>12.63</c:v>
                </c:pt>
                <c:pt idx="2">
                  <c:v>21.81</c:v>
                </c:pt>
                <c:pt idx="3">
                  <c:v>29.99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5548992"/>
        <c:axId val="645550952"/>
      </c:barChart>
      <c:catAx>
        <c:axId val="645548992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5550952"/>
        <c:crosses val="autoZero"/>
        <c:auto val="1"/>
        <c:lblAlgn val="ctr"/>
        <c:lblOffset val="100"/>
        <c:noMultiLvlLbl val="0"/>
      </c:catAx>
      <c:valAx>
        <c:axId val="645550952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645548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AD998DFB-F92F-425F-A95E-1D7ACE112FF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CD89D0DE-3579-4DEA-8B5F-E0945D039B8F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41261</c:v>
                </c:pt>
                <c:pt idx="1">
                  <c:v>418647</c:v>
                </c:pt>
                <c:pt idx="2">
                  <c:v>226202</c:v>
                </c:pt>
                <c:pt idx="3">
                  <c:v>92651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9.2909871068894867E-2"/>
                  <c:y val="2.844392682967790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27.40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28.00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" panose="020B0500000000000000" pitchFamily="34" charset="-122"/>
                      <a:ea typeface="思源黑体 CN" panose="020B05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26.96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27.28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26.41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27.23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27.72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27.66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27.69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28.00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27.27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27.31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27.74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2.17</c:v>
                </c:pt>
                <c:pt idx="2">
                  <c:v>-1.61</c:v>
                </c:pt>
                <c:pt idx="3">
                  <c:v>-0.44</c:v>
                </c:pt>
                <c:pt idx="4">
                  <c:v>-3.62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5548600"/>
        <c:axId val="645548208"/>
      </c:lineChart>
      <c:catAx>
        <c:axId val="64554860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55482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5548208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645548600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4557</c:v>
                </c:pt>
                <c:pt idx="1">
                  <c:v>15174</c:v>
                </c:pt>
                <c:pt idx="2">
                  <c:v>27181</c:v>
                </c:pt>
                <c:pt idx="3">
                  <c:v>28037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5680</c:v>
                </c:pt>
                <c:pt idx="1">
                  <c:v>14485</c:v>
                </c:pt>
                <c:pt idx="2">
                  <c:v>21019</c:v>
                </c:pt>
                <c:pt idx="3">
                  <c:v>34671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2.9</c:v>
                </c:pt>
                <c:pt idx="1">
                  <c:v>3.01</c:v>
                </c:pt>
                <c:pt idx="2">
                  <c:v>2.77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4457816"/>
        <c:axId val="644462128"/>
      </c:barChart>
      <c:catAx>
        <c:axId val="6444578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4462128"/>
        <c:crosses val="autoZero"/>
        <c:auto val="1"/>
        <c:lblAlgn val="ctr"/>
        <c:lblOffset val="100"/>
        <c:noMultiLvlLbl val="0"/>
      </c:catAx>
      <c:valAx>
        <c:axId val="644462128"/>
        <c:scaling>
          <c:orientation val="minMax"/>
          <c:max val="5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57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8.7000402727940879E-2"/>
                  <c:y val="3.792523577290398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2.78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3.16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2.71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2.83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2.95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2.75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2.31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2.39</c:v>
                </c:pt>
                <c:pt idx="2">
                  <c:v>-0.47</c:v>
                </c:pt>
                <c:pt idx="3">
                  <c:v>0.31</c:v>
                </c:pt>
                <c:pt idx="4">
                  <c:v>1.06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4460168"/>
        <c:axId val="644460952"/>
      </c:lineChart>
      <c:catAx>
        <c:axId val="64446016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44609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446095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446016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2.73</c:v>
                </c:pt>
                <c:pt idx="1">
                  <c:v>2.95</c:v>
                </c:pt>
                <c:pt idx="2">
                  <c:v>2.68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4462520"/>
        <c:axId val="644463304"/>
      </c:barChart>
      <c:catAx>
        <c:axId val="64446252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4463304"/>
        <c:crosses val="autoZero"/>
        <c:auto val="1"/>
        <c:lblAlgn val="ctr"/>
        <c:lblOffset val="100"/>
        <c:noMultiLvlLbl val="0"/>
      </c:catAx>
      <c:valAx>
        <c:axId val="644463304"/>
        <c:scaling>
          <c:orientation val="maxMin"/>
          <c:max val="5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62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832-40B6-9903-9F0D3B8B99B9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832-40B6-9903-9F0D3B8B99B9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832-40B6-9903-9F0D3B8B99B9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832-40B6-9903-9F0D3B8B99B9}"/>
              </c:ext>
            </c:extLst>
          </c:dPt>
          <c:dLbls>
            <c:dLbl>
              <c:idx val="2"/>
              <c:layout>
                <c:manualLayout>
                  <c:x val="1.9118854083299879E-2"/>
                  <c:y val="0.133758642249769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" b="0" i="0" u="none" strike="noStrike" kern="1200" baseline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3C7A005-CF40-44A4-A9E4-83B4C3F3CDC7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>
                        <a:defRPr sz="1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" b="0" i="0" u="none" strike="noStrike" kern="1200" baseline="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71592178842367"/>
                      <c:h val="0.1605199780031181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832-40B6-9903-9F0D3B8B99B9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832-40B6-9903-9F0D3B8B99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766183</c:v>
                </c:pt>
                <c:pt idx="1">
                  <c:v>778761</c:v>
                </c:pt>
                <c:pt idx="2">
                  <c:v>74949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832-40B6-9903-9F0D3B8B99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1.9118854083299879E-2"/>
                  <c:y val="0.133758642249769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" b="0" i="0" u="none" strike="noStrike" kern="1200" baseline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3C7A005-CF40-44A4-A9E4-83B4C3F3CDC7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>
                        <a:defRPr sz="1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" b="0" i="0" u="none" strike="noStrike" kern="1200" baseline="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71592178842367"/>
                      <c:h val="0.1605199780031181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766183</c:v>
                </c:pt>
                <c:pt idx="1">
                  <c:v>778761</c:v>
                </c:pt>
                <c:pt idx="2">
                  <c:v>74949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2.81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3.32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2.50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2.73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2.90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2.78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2.97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2.62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2.29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2.43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3.85</c:v>
                </c:pt>
                <c:pt idx="2">
                  <c:v>-2.2999999999999998</c:v>
                </c:pt>
                <c:pt idx="3">
                  <c:v>-0.61</c:v>
                </c:pt>
                <c:pt idx="4">
                  <c:v>0.68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7010072"/>
        <c:axId val="647012032"/>
      </c:lineChart>
      <c:catAx>
        <c:axId val="64701007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70120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701203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701007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#,##0.00_);[Red]\(#,##0.00\)</c:formatCode>
                <c:ptCount val="5"/>
                <c:pt idx="0">
                  <c:v>0.41</c:v>
                </c:pt>
                <c:pt idx="1">
                  <c:v>0.47</c:v>
                </c:pt>
                <c:pt idx="2">
                  <c:v>2.11</c:v>
                </c:pt>
                <c:pt idx="3">
                  <c:v>4.4800000000000004</c:v>
                </c:pt>
                <c:pt idx="4">
                  <c:v>6.71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25-463C-9174-2815B8FA9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013992"/>
        <c:axId val="647014776"/>
      </c:barChart>
      <c:catAx>
        <c:axId val="6470139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7014776"/>
        <c:crosses val="autoZero"/>
        <c:auto val="1"/>
        <c:lblAlgn val="ctr"/>
        <c:lblOffset val="100"/>
        <c:noMultiLvlLbl val="0"/>
      </c:catAx>
      <c:valAx>
        <c:axId val="647014776"/>
        <c:scaling>
          <c:orientation val="minMax"/>
          <c:max val="10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7013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0.45</c:v>
                </c:pt>
                <c:pt idx="1">
                  <c:v>0.46</c:v>
                </c:pt>
                <c:pt idx="2">
                  <c:v>2.04</c:v>
                </c:pt>
                <c:pt idx="3">
                  <c:v>4.03</c:v>
                </c:pt>
                <c:pt idx="4">
                  <c:v>6.83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6-4442-A523-04130DF9E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012424"/>
        <c:axId val="647010856"/>
      </c:barChart>
      <c:catAx>
        <c:axId val="647012424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010856"/>
        <c:crosses val="autoZero"/>
        <c:auto val="1"/>
        <c:lblAlgn val="ctr"/>
        <c:lblOffset val="100"/>
        <c:noMultiLvlLbl val="0"/>
      </c:catAx>
      <c:valAx>
        <c:axId val="647010856"/>
        <c:scaling>
          <c:orientation val="maxMin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012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070-498A-801C-4908CFB821CB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070-498A-801C-4908CFB821CB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070-498A-801C-4908CFB821CB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070-498A-801C-4908CFB821CB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F070-498A-801C-4908CFB821CB}"/>
              </c:ext>
            </c:extLst>
          </c:dPt>
          <c:dLbls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783BFE18-D4FC-4CF4-83D5-4330A2C127DB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F070-498A-801C-4908CFB821CB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6AB9FDEA-3F4E-47BE-A751-FCDCB053707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F070-498A-801C-4908CFB82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104710</c:v>
                </c:pt>
                <c:pt idx="1">
                  <c:v>71370</c:v>
                </c:pt>
                <c:pt idx="2">
                  <c:v>289971</c:v>
                </c:pt>
                <c:pt idx="3">
                  <c:v>215806</c:v>
                </c:pt>
                <c:pt idx="4">
                  <c:v>84326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070-498A-801C-4908CFB82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428397601128104E-2"/>
          <c:y val="9.1583845193368305E-2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2.81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layout>
                <c:manualLayout>
                  <c:x val="-5.331829443437431E-2"/>
                  <c:y val="-6.226830984469690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3.07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2.96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2.95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3.01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2.67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2.36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2.73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1.5</c:v>
                </c:pt>
                <c:pt idx="2">
                  <c:v>0.86</c:v>
                </c:pt>
                <c:pt idx="3">
                  <c:v>0.78</c:v>
                </c:pt>
                <c:pt idx="4">
                  <c:v>1.17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70624"/>
        <c:axId val="646868272"/>
      </c:lineChart>
      <c:catAx>
        <c:axId val="646870624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86827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86827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646870624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#,##0.00_);[Red]\(#,##0.00\)</c:formatCode>
                <c:ptCount val="4"/>
                <c:pt idx="0">
                  <c:v>1.65</c:v>
                </c:pt>
                <c:pt idx="1">
                  <c:v>2.56</c:v>
                </c:pt>
                <c:pt idx="2">
                  <c:v>4.3099999999999996</c:v>
                </c:pt>
                <c:pt idx="3">
                  <c:v>2.5099999999999998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191864"/>
        <c:axId val="647188728"/>
      </c:barChart>
      <c:catAx>
        <c:axId val="647191864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647188728"/>
        <c:crosses val="autoZero"/>
        <c:auto val="1"/>
        <c:lblAlgn val="ctr"/>
        <c:lblOffset val="100"/>
        <c:noMultiLvlLbl val="0"/>
      </c:catAx>
      <c:valAx>
        <c:axId val="647188728"/>
        <c:scaling>
          <c:orientation val="minMax"/>
          <c:max val="7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7191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1.3</c:v>
                </c:pt>
                <c:pt idx="1">
                  <c:v>2.52</c:v>
                </c:pt>
                <c:pt idx="2">
                  <c:v>4.1399999999999997</c:v>
                </c:pt>
                <c:pt idx="3">
                  <c:v>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186768"/>
        <c:axId val="647191080"/>
      </c:barChart>
      <c:catAx>
        <c:axId val="64718676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191080"/>
        <c:crosses val="autoZero"/>
        <c:auto val="1"/>
        <c:lblAlgn val="ctr"/>
        <c:lblOffset val="100"/>
        <c:noMultiLvlLbl val="0"/>
      </c:catAx>
      <c:valAx>
        <c:axId val="647191080"/>
        <c:scaling>
          <c:orientation val="maxMin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86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67E-41B7-B9E8-94F58B00976C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67E-41B7-B9E8-94F58B00976C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67E-41B7-B9E8-94F58B00976C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67E-41B7-B9E8-94F58B00976C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AD998DFB-F92F-425F-A95E-1D7ACE112FF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67E-41B7-B9E8-94F58B00976C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CD89D0DE-3579-4DEA-8B5F-E0945D039B8F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967E-41B7-B9E8-94F58B0097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41261</c:v>
                </c:pt>
                <c:pt idx="1">
                  <c:v>418647</c:v>
                </c:pt>
                <c:pt idx="2">
                  <c:v>226202</c:v>
                </c:pt>
                <c:pt idx="3">
                  <c:v>92651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67E-41B7-B9E8-94F58B0097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2.03</a:t>
                    </a:r>
                    <a:r>
                      <a:rPr lang="en-US" altLang="zh-CN" sz="800" b="0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2.36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2.34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2.68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2.77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2.34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2.45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2.34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2.08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2.03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1E0D-42D7-A0FE-3D8F062457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1.2</c:v>
                </c:pt>
                <c:pt idx="2">
                  <c:v>1.1399999999999999</c:v>
                </c:pt>
                <c:pt idx="3">
                  <c:v>2.38</c:v>
                </c:pt>
                <c:pt idx="4">
                  <c:v>2.69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67880"/>
        <c:axId val="976595120"/>
      </c:lineChart>
      <c:catAx>
        <c:axId val="64686788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976595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595120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686788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48-4402-A934-9B319CC0BCD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348-4402-A934-9B319CC0BCD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348-4402-A934-9B319CC0BCDB}"/>
              </c:ext>
            </c:extLst>
          </c:dPt>
          <c:dPt>
            <c:idx val="3"/>
            <c:bubble3D val="0"/>
            <c:spPr>
              <a:solidFill>
                <a:srgbClr val="5491C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C72-4B2F-A9DF-C0F59F93EA9B}"/>
              </c:ext>
            </c:extLst>
          </c:dPt>
          <c:dPt>
            <c:idx val="4"/>
            <c:bubble3D val="0"/>
            <c:spPr>
              <a:solidFill>
                <a:srgbClr val="3876AE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C72-4B2F-A9DF-C0F59F93EA9B}"/>
              </c:ext>
            </c:extLst>
          </c:dPt>
          <c:dPt>
            <c:idx val="5"/>
            <c:bubble3D val="0"/>
            <c:spPr>
              <a:solidFill>
                <a:srgbClr val="346EA2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4C72-4B2F-A9DF-C0F59F93EA9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1-2万</c:v>
                </c:pt>
                <c:pt idx="4">
                  <c:v>2-3万</c:v>
                </c:pt>
                <c:pt idx="5">
                  <c:v>3万及以上</c:v>
                </c:pt>
              </c:strCache>
            </c:strRef>
          </c:cat>
          <c:val>
            <c:numRef>
              <c:f>Sheet1!$B$2:$B$7</c:f>
              <c:numCache>
                <c:formatCode>#,##0</c:formatCode>
                <c:ptCount val="6"/>
                <c:pt idx="0">
                  <c:v>4402</c:v>
                </c:pt>
                <c:pt idx="1">
                  <c:v>10306</c:v>
                </c:pt>
                <c:pt idx="2">
                  <c:v>4683</c:v>
                </c:pt>
                <c:pt idx="3">
                  <c:v>15556</c:v>
                </c:pt>
                <c:pt idx="4">
                  <c:v>6657</c:v>
                </c:pt>
                <c:pt idx="5">
                  <c:v>33345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348-4402-A934-9B319CC0BCD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8.8888888888888889E-3"/>
          <c:w val="1"/>
          <c:h val="6.3069816272965873E-2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Y2025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6.0407795193647924E-2"/>
                  <c:y val="6.636916260258189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15.85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15.96</a:t>
                    </a:r>
                    <a:r>
                      <a:rPr lang="en-US" altLang="zh-CN" sz="800" b="0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14.92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15.68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15.61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16.72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16.80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15.83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16.07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15.62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16.01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0.68</c:v>
                </c:pt>
                <c:pt idx="2">
                  <c:v>-5.87</c:v>
                </c:pt>
                <c:pt idx="3">
                  <c:v>-1.1299999999999999</c:v>
                </c:pt>
                <c:pt idx="4">
                  <c:v>-1.54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1271952"/>
        <c:axId val="641272736"/>
      </c:lineChart>
      <c:catAx>
        <c:axId val="64127195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6412727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1272736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64127195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4F-4969-9617-E3A42A4A3F5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44F-4969-9617-E3A42A4A3F5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44F-4969-9617-E3A42A4A3F5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44F-4969-9617-E3A42A4A3F5B}"/>
              </c:ext>
            </c:extLst>
          </c:dPt>
          <c:dPt>
            <c:idx val="4"/>
            <c:bubble3D val="0"/>
            <c:spPr>
              <a:pattFill prst="pct50">
                <a:fgClr>
                  <a:srgbClr val="29567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D59-497C-859E-C1F3D0456A25}"/>
              </c:ext>
            </c:extLst>
          </c:dPt>
          <c:dPt>
            <c:idx val="5"/>
            <c:bubble3D val="0"/>
            <c:spPr>
              <a:pattFill prst="pct50">
                <a:fgClr>
                  <a:srgbClr val="18334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D59-497C-859E-C1F3D0456A2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1-2万</c:v>
                </c:pt>
                <c:pt idx="4">
                  <c:v>2-3万</c:v>
                </c:pt>
                <c:pt idx="5">
                  <c:v>3万及以上</c:v>
                </c:pt>
              </c:strCache>
            </c:strRef>
          </c:cat>
          <c:val>
            <c:numRef>
              <c:f>Sheet1!$B$2:$B$7</c:f>
              <c:numCache>
                <c:formatCode>#,##0</c:formatCode>
                <c:ptCount val="6"/>
                <c:pt idx="0">
                  <c:v>9455</c:v>
                </c:pt>
                <c:pt idx="1">
                  <c:v>6881</c:v>
                </c:pt>
                <c:pt idx="2">
                  <c:v>5549</c:v>
                </c:pt>
                <c:pt idx="3">
                  <c:v>13667</c:v>
                </c:pt>
                <c:pt idx="4">
                  <c:v>6800</c:v>
                </c:pt>
                <c:pt idx="5">
                  <c:v>33503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4F-4969-9617-E3A42A4A3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#,##0.00_ ;[Red]\-#,##0.00\ </c:formatCode>
                <c:ptCount val="3"/>
                <c:pt idx="0">
                  <c:v>11.97</c:v>
                </c:pt>
                <c:pt idx="1">
                  <c:v>18.239999999999998</c:v>
                </c:pt>
                <c:pt idx="2">
                  <c:v>30.69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84352"/>
        <c:axId val="978974160"/>
      </c:barChart>
      <c:catAx>
        <c:axId val="9789843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74160"/>
        <c:crosses val="autoZero"/>
        <c:auto val="1"/>
        <c:lblAlgn val="ctr"/>
        <c:lblOffset val="100"/>
        <c:noMultiLvlLbl val="0"/>
      </c:catAx>
      <c:valAx>
        <c:axId val="978974160"/>
        <c:scaling>
          <c:orientation val="minMax"/>
          <c:max val="7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84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16.30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16.71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14.96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15.63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15.55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16.56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17.38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16.65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15.80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16.07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15.42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15.77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16.36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2.5499999999999998</c:v>
                </c:pt>
                <c:pt idx="2">
                  <c:v>-8.2200000000000006</c:v>
                </c:pt>
                <c:pt idx="3">
                  <c:v>-4.09</c:v>
                </c:pt>
                <c:pt idx="4">
                  <c:v>-4.57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79256"/>
        <c:axId val="978974552"/>
      </c:lineChart>
      <c:catAx>
        <c:axId val="978979256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745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74552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978979256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12.04</c:v>
                </c:pt>
                <c:pt idx="1">
                  <c:v>18.489999999999998</c:v>
                </c:pt>
                <c:pt idx="2">
                  <c:v>33.18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77296"/>
        <c:axId val="978981216"/>
      </c:barChart>
      <c:catAx>
        <c:axId val="978977296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8981216"/>
        <c:crosses val="autoZero"/>
        <c:auto val="1"/>
        <c:lblAlgn val="ctr"/>
        <c:lblOffset val="100"/>
        <c:noMultiLvlLbl val="0"/>
      </c:catAx>
      <c:valAx>
        <c:axId val="978981216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8977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428542</c:v>
                </c:pt>
                <c:pt idx="1">
                  <c:v>384622</c:v>
                </c:pt>
                <c:pt idx="2">
                  <c:v>32947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12.03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12.64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11.67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12.04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11.97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12.95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13.74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12.74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11.88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12.15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11.35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12.01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12.23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5.04</c:v>
                </c:pt>
                <c:pt idx="2">
                  <c:v>-2.96</c:v>
                </c:pt>
                <c:pt idx="3">
                  <c:v>0.05</c:v>
                </c:pt>
                <c:pt idx="4">
                  <c:v>-0.49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77688"/>
        <c:axId val="978972984"/>
      </c:lineChart>
      <c:catAx>
        <c:axId val="97897768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729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72984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978977688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 ;[Red]\-#,##0.00\ </c:formatCode>
                <c:ptCount val="5"/>
                <c:pt idx="0">
                  <c:v>5.28</c:v>
                </c:pt>
                <c:pt idx="1">
                  <c:v>8.5299999999999994</c:v>
                </c:pt>
                <c:pt idx="2">
                  <c:v>10.67</c:v>
                </c:pt>
                <c:pt idx="3">
                  <c:v>17.989999999999998</c:v>
                </c:pt>
                <c:pt idx="4">
                  <c:v>25.02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78080"/>
        <c:axId val="978980432"/>
      </c:barChart>
      <c:catAx>
        <c:axId val="9789780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80432"/>
        <c:crosses val="autoZero"/>
        <c:auto val="1"/>
        <c:lblAlgn val="ctr"/>
        <c:lblOffset val="100"/>
        <c:noMultiLvlLbl val="0"/>
      </c:catAx>
      <c:valAx>
        <c:axId val="978980432"/>
        <c:scaling>
          <c:orientation val="minMax"/>
          <c:max val="7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7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5.13</c:v>
                </c:pt>
                <c:pt idx="1">
                  <c:v>8.59</c:v>
                </c:pt>
                <c:pt idx="2">
                  <c:v>10.91</c:v>
                </c:pt>
                <c:pt idx="3">
                  <c:v>18.18</c:v>
                </c:pt>
                <c:pt idx="4">
                  <c:v>25.38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80824"/>
        <c:axId val="978978472"/>
      </c:barChart>
      <c:catAx>
        <c:axId val="978980824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8978472"/>
        <c:crosses val="autoZero"/>
        <c:auto val="1"/>
        <c:lblAlgn val="ctr"/>
        <c:lblOffset val="100"/>
        <c:noMultiLvlLbl val="0"/>
      </c:catAx>
      <c:valAx>
        <c:axId val="978978472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8980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04B4-4131-B602-98BC9BE954EC}"/>
              </c:ext>
            </c:extLst>
          </c:dPt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104683</c:v>
                </c:pt>
                <c:pt idx="1">
                  <c:v>70508</c:v>
                </c:pt>
                <c:pt idx="2">
                  <c:v>126616</c:v>
                </c:pt>
                <c:pt idx="3">
                  <c:v>77583</c:v>
                </c:pt>
                <c:pt idx="4">
                  <c:v>49152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19.26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19.09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17.98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18.49</a:t>
                    </a:r>
                    <a:r>
                      <a:rPr lang="en-US" altLang="zh-CN" sz="800" b="1" i="0" u="none" strike="noStrike" baseline="0" dirty="0"/>
                      <a:t> 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18.24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19.38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20.04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19.66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18.83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19.10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18.63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80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defRPr>
                    </a:pPr>
                    <a:r>
                      <a:rPr lang="en-US" altLang="zh-CN" dirty="0"/>
                      <a:t>18.68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3589429682794161E-2"/>
                      <c:h val="6.667749178317665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19.04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E362-4109-8FDC-657E5752F0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-0.85</c:v>
                </c:pt>
                <c:pt idx="2">
                  <c:v>-6.61</c:v>
                </c:pt>
                <c:pt idx="3">
                  <c:v>-3.96</c:v>
                </c:pt>
                <c:pt idx="4">
                  <c:v>-5.25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87488"/>
        <c:axId val="978985136"/>
      </c:lineChart>
      <c:catAx>
        <c:axId val="97898748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851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85136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97898748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13.32</c:v>
                </c:pt>
                <c:pt idx="1">
                  <c:v>17.02</c:v>
                </c:pt>
                <c:pt idx="2">
                  <c:v>27.28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1273912"/>
        <c:axId val="641274304"/>
      </c:barChart>
      <c:catAx>
        <c:axId val="641273912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1274304"/>
        <c:crosses val="autoZero"/>
        <c:auto val="1"/>
        <c:lblAlgn val="ctr"/>
        <c:lblOffset val="100"/>
        <c:noMultiLvlLbl val="0"/>
      </c:catAx>
      <c:valAx>
        <c:axId val="641274304"/>
        <c:scaling>
          <c:orientation val="maxMin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641273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 ;[Red]\-#,##0.00\ </c:formatCode>
                <c:ptCount val="4"/>
                <c:pt idx="0">
                  <c:v>10.69</c:v>
                </c:pt>
                <c:pt idx="1">
                  <c:v>13.16</c:v>
                </c:pt>
                <c:pt idx="2">
                  <c:v>20.46</c:v>
                </c:pt>
                <c:pt idx="3">
                  <c:v>27.94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87096"/>
        <c:axId val="978985920"/>
      </c:barChart>
      <c:catAx>
        <c:axId val="9789870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85920"/>
        <c:crosses val="autoZero"/>
        <c:auto val="1"/>
        <c:lblAlgn val="ctr"/>
        <c:lblOffset val="100"/>
        <c:noMultiLvlLbl val="0"/>
      </c:catAx>
      <c:valAx>
        <c:axId val="978985920"/>
        <c:scaling>
          <c:orientation val="minMax"/>
          <c:max val="8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87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10.6</c:v>
                </c:pt>
                <c:pt idx="1">
                  <c:v>13.12</c:v>
                </c:pt>
                <c:pt idx="2">
                  <c:v>21.77</c:v>
                </c:pt>
                <c:pt idx="3">
                  <c:v>28.05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85528"/>
        <c:axId val="976602176"/>
      </c:barChart>
      <c:catAx>
        <c:axId val="97898552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6602176"/>
        <c:crosses val="autoZero"/>
        <c:auto val="1"/>
        <c:lblAlgn val="ctr"/>
        <c:lblOffset val="100"/>
        <c:noMultiLvlLbl val="0"/>
      </c:catAx>
      <c:valAx>
        <c:axId val="976602176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978985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53DECEED-ABA6-45B9-BB40-6B12D7425A1C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13403</c:v>
                </c:pt>
                <c:pt idx="1">
                  <c:v>173334</c:v>
                </c:pt>
                <c:pt idx="2">
                  <c:v>125075</c:v>
                </c:pt>
                <c:pt idx="3">
                  <c:v>72810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428397601128104E-2"/>
          <c:y val="9.1583845193368305E-2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7.220649078320697E-2"/>
                  <c:y val="4.740654471612989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33.49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34.00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33.61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33.18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30.69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35.26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35.33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35.10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34.99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35.28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34.65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34.27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34.80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1.52</c:v>
                </c:pt>
                <c:pt idx="2">
                  <c:v>0.38</c:v>
                </c:pt>
                <c:pt idx="3">
                  <c:v>-0.91</c:v>
                </c:pt>
                <c:pt idx="4">
                  <c:v>-8.34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599824"/>
        <c:axId val="976593160"/>
      </c:lineChart>
      <c:catAx>
        <c:axId val="976599824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65931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59316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976599824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  <c:pt idx="3">
                  <c:v>40万以上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4756</c:v>
                </c:pt>
                <c:pt idx="1">
                  <c:v>8810</c:v>
                </c:pt>
                <c:pt idx="2">
                  <c:v>15014</c:v>
                </c:pt>
                <c:pt idx="3">
                  <c:v>4343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Pt>
            <c:idx val="4"/>
            <c:bubble3D val="0"/>
            <c:spPr>
              <a:pattFill prst="pct50">
                <a:fgClr>
                  <a:srgbClr val="4472C4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FAB-4CAA-92DD-B5C6E47E20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4103</c:v>
                </c:pt>
                <c:pt idx="1">
                  <c:v>4916</c:v>
                </c:pt>
                <c:pt idx="2">
                  <c:v>15219</c:v>
                </c:pt>
                <c:pt idx="3">
                  <c:v>7777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0.97</c:v>
                </c:pt>
                <c:pt idx="1">
                  <c:v>1.46</c:v>
                </c:pt>
                <c:pt idx="2">
                  <c:v>2.14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6605704"/>
        <c:axId val="976608448"/>
      </c:barChart>
      <c:catAx>
        <c:axId val="9766057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6608448"/>
        <c:crosses val="autoZero"/>
        <c:auto val="1"/>
        <c:lblAlgn val="ctr"/>
        <c:lblOffset val="100"/>
        <c:noMultiLvlLbl val="0"/>
      </c:catAx>
      <c:valAx>
        <c:axId val="976608448"/>
        <c:scaling>
          <c:orientation val="minMax"/>
          <c:max val="3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6605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1.00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1.09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1.14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1.12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1.24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1.11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0.78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0.84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0.95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0.52</c:v>
                </c:pt>
                <c:pt idx="2">
                  <c:v>0.8</c:v>
                </c:pt>
                <c:pt idx="3">
                  <c:v>0.69</c:v>
                </c:pt>
                <c:pt idx="4">
                  <c:v>1.44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606880"/>
        <c:axId val="976606096"/>
      </c:lineChart>
      <c:catAx>
        <c:axId val="97660688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66060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606096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97660688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0.87</c:v>
                </c:pt>
                <c:pt idx="1">
                  <c:v>1.31</c:v>
                </c:pt>
                <c:pt idx="2">
                  <c:v>2.27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6606488"/>
        <c:axId val="646419792"/>
      </c:barChart>
      <c:catAx>
        <c:axId val="97660648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6419792"/>
        <c:crosses val="autoZero"/>
        <c:auto val="1"/>
        <c:lblAlgn val="ctr"/>
        <c:lblOffset val="100"/>
        <c:noMultiLvlLbl val="0"/>
      </c:catAx>
      <c:valAx>
        <c:axId val="646419792"/>
        <c:scaling>
          <c:orientation val="maxMin"/>
          <c:max val="3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6606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659-4DF0-AFB9-CA44CFC6998B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659-4DF0-AFB9-CA44CFC6998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659-4DF0-AFB9-CA44CFC6998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659-4DF0-AFB9-CA44CFC6998B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tx>
                <c:rich>
                  <a:bodyPr/>
                  <a:lstStyle/>
                  <a:p>
                    <a:fld id="{3779D5B6-45CE-4205-87CA-A45825F8F966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4659-4DF0-AFB9-CA44CFC6998B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659-4DF0-AFB9-CA44CFC699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428542</c:v>
                </c:pt>
                <c:pt idx="1">
                  <c:v>384622</c:v>
                </c:pt>
                <c:pt idx="2">
                  <c:v>32947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659-4DF0-AFB9-CA44CFC699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7.2226731875555908E-2"/>
                  <c:y val="4.740654471612989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13.35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14.07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12.72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13.32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layout>
                <c:manualLayout>
                  <c:x val="-4.0428208451609944E-2"/>
                  <c:y val="-7.753321724329076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13.28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sz="800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14.47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14.87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14.42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13.24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13.53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13.01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13.29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13.64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 b="1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5.4</c:v>
                </c:pt>
                <c:pt idx="2">
                  <c:v>-4.71</c:v>
                </c:pt>
                <c:pt idx="3">
                  <c:v>-0.19</c:v>
                </c:pt>
                <c:pt idx="4">
                  <c:v>-0.54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8382160"/>
        <c:axId val="641273520"/>
      </c:lineChart>
      <c:catAx>
        <c:axId val="33838216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12735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127352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3838216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0.92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0.93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0.89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0.87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0.97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1.13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0.74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0.81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0.85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0.14000000000000001</c:v>
                </c:pt>
                <c:pt idx="2">
                  <c:v>-0.19</c:v>
                </c:pt>
                <c:pt idx="3">
                  <c:v>-0.37</c:v>
                </c:pt>
                <c:pt idx="4">
                  <c:v>0.43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423712"/>
        <c:axId val="646424104"/>
      </c:lineChart>
      <c:catAx>
        <c:axId val="64642371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4241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424104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64642371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#,##0.00_);[Red]\(#,##0.00\)</c:formatCode>
                <c:ptCount val="5"/>
                <c:pt idx="0">
                  <c:v>0.41</c:v>
                </c:pt>
                <c:pt idx="1">
                  <c:v>0.45</c:v>
                </c:pt>
                <c:pt idx="2">
                  <c:v>0.92</c:v>
                </c:pt>
                <c:pt idx="3">
                  <c:v>2.14</c:v>
                </c:pt>
                <c:pt idx="4">
                  <c:v>1.19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CF-41C9-B57B-EF784E5FC2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6421752"/>
        <c:axId val="646424888"/>
      </c:barChart>
      <c:catAx>
        <c:axId val="6464217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6424888"/>
        <c:crosses val="autoZero"/>
        <c:auto val="1"/>
        <c:lblAlgn val="ctr"/>
        <c:lblOffset val="100"/>
        <c:noMultiLvlLbl val="0"/>
      </c:catAx>
      <c:valAx>
        <c:axId val="646424888"/>
        <c:scaling>
          <c:orientation val="minMax"/>
          <c:max val="4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6421752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0.45</c:v>
                </c:pt>
                <c:pt idx="1">
                  <c:v>0.44</c:v>
                </c:pt>
                <c:pt idx="2">
                  <c:v>0.78</c:v>
                </c:pt>
                <c:pt idx="3">
                  <c:v>1.6</c:v>
                </c:pt>
                <c:pt idx="4">
                  <c:v>1.39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42-4C83-A2C7-B83630ED9F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6425280"/>
        <c:axId val="646425672"/>
      </c:barChart>
      <c:catAx>
        <c:axId val="64642528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6425672"/>
        <c:crosses val="autoZero"/>
        <c:auto val="1"/>
        <c:lblAlgn val="ctr"/>
        <c:lblOffset val="100"/>
        <c:noMultiLvlLbl val="0"/>
      </c:catAx>
      <c:valAx>
        <c:axId val="646425672"/>
        <c:scaling>
          <c:orientation val="maxMin"/>
          <c:max val="4"/>
        </c:scaling>
        <c:delete val="1"/>
        <c:axPos val="t"/>
        <c:numFmt formatCode="0.00" sourceLinked="1"/>
        <c:majorTickMark val="out"/>
        <c:minorTickMark val="none"/>
        <c:tickLblPos val="nextTo"/>
        <c:crossAx val="64642528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811-4E5F-B7FE-8220239716FC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811-4E5F-B7FE-8220239716FC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811-4E5F-B7FE-8220239716FC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811-4E5F-B7FE-8220239716FC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F811-4E5F-B7FE-8220239716FC}"/>
              </c:ext>
            </c:extLst>
          </c:dPt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104683</c:v>
                </c:pt>
                <c:pt idx="1">
                  <c:v>70508</c:v>
                </c:pt>
                <c:pt idx="2">
                  <c:v>126616</c:v>
                </c:pt>
                <c:pt idx="3">
                  <c:v>77583</c:v>
                </c:pt>
                <c:pt idx="4">
                  <c:v>49152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811-4E5F-B7FE-8220239716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1.06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1.15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1.39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1.31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1.46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1.00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0.86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0.82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1.04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0.47</c:v>
                </c:pt>
                <c:pt idx="2">
                  <c:v>1.67</c:v>
                </c:pt>
                <c:pt idx="3">
                  <c:v>1.3</c:v>
                </c:pt>
                <c:pt idx="4">
                  <c:v>2.06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7184808"/>
        <c:axId val="647189120"/>
      </c:lineChart>
      <c:catAx>
        <c:axId val="64718480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7189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718912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718480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6576" tIns="18288" rIns="36576" bIns="18288" anchor="ctr" anchorCtr="1">
                <a:no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1.29</c:v>
                </c:pt>
                <c:pt idx="1">
                  <c:v>1.1599999999999999</c:v>
                </c:pt>
                <c:pt idx="2">
                  <c:v>1.86</c:v>
                </c:pt>
                <c:pt idx="3">
                  <c:v>1.53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189904"/>
        <c:axId val="647185592"/>
      </c:barChart>
      <c:catAx>
        <c:axId val="647189904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647185592"/>
        <c:crosses val="autoZero"/>
        <c:auto val="1"/>
        <c:lblAlgn val="ctr"/>
        <c:lblOffset val="100"/>
        <c:noMultiLvlLbl val="0"/>
      </c:catAx>
      <c:valAx>
        <c:axId val="647185592"/>
        <c:scaling>
          <c:orientation val="minMax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89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500"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6576" tIns="18288" rIns="36576" bIns="18288" anchor="ctr" anchorCtr="1">
                <a:no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0.86</c:v>
                </c:pt>
                <c:pt idx="1">
                  <c:v>1.18</c:v>
                </c:pt>
                <c:pt idx="2">
                  <c:v>1.39</c:v>
                </c:pt>
                <c:pt idx="3">
                  <c:v>1.63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190296"/>
        <c:axId val="647187160"/>
      </c:barChart>
      <c:catAx>
        <c:axId val="647190296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187160"/>
        <c:crosses val="autoZero"/>
        <c:auto val="1"/>
        <c:lblAlgn val="ctr"/>
        <c:lblOffset val="100"/>
        <c:noMultiLvlLbl val="0"/>
      </c:catAx>
      <c:valAx>
        <c:axId val="647187160"/>
        <c:scaling>
          <c:orientation val="maxMin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90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2">
              <a:lumMod val="25000"/>
            </a:schemeClr>
          </a:solidFill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EB3-493D-A9EB-0347DD691E90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EB3-493D-A9EB-0347DD691E90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EB3-493D-A9EB-0347DD691E90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EB3-493D-A9EB-0347DD691E90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53DECEED-ABA6-45B9-BB40-6B12D7425A1C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EB3-493D-A9EB-0347DD691E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13403</c:v>
                </c:pt>
                <c:pt idx="1">
                  <c:v>173334</c:v>
                </c:pt>
                <c:pt idx="2">
                  <c:v>125075</c:v>
                </c:pt>
                <c:pt idx="3">
                  <c:v>72810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EB3-493D-A9EB-0347DD691E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8.7000402727940879E-2"/>
                  <c:y val="5.214719918774289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1.38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2.05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" panose="020B0500000000000000" pitchFamily="34" charset="-122"/>
                      <a:ea typeface="思源黑体 CN" panose="020B05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2.16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2.27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2.14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0.75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0.73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0.69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1.09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1.99</c:v>
                </c:pt>
                <c:pt idx="2">
                  <c:v>2.33</c:v>
                </c:pt>
                <c:pt idx="3">
                  <c:v>2.65</c:v>
                </c:pt>
                <c:pt idx="4">
                  <c:v>2.2799999999999998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70232"/>
        <c:axId val="646869056"/>
      </c:lineChart>
      <c:catAx>
        <c:axId val="64687023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8690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869056"/>
        <c:scaling>
          <c:orientation val="minMax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687023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4CD-4E1D-BA8C-6B46CE4F8D0C}"/>
              </c:ext>
            </c:extLst>
          </c:dPt>
          <c:dPt>
            <c:idx val="1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4CD-4E1D-BA8C-6B46CE4F8D0C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4CD-4E1D-BA8C-6B46CE4F8D0C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4CD-4E1D-BA8C-6B46CE4F8D0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0080-4AC4-A0B8-A69FA18C7E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无优惠</c:v>
                </c:pt>
                <c:pt idx="1">
                  <c:v>0-1万</c:v>
                </c:pt>
                <c:pt idx="2">
                  <c:v>1-2万</c:v>
                </c:pt>
                <c:pt idx="3">
                  <c:v>2-3万</c:v>
                </c:pt>
                <c:pt idx="4">
                  <c:v>3万及以上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3250</c:v>
                </c:pt>
                <c:pt idx="1">
                  <c:v>6805</c:v>
                </c:pt>
                <c:pt idx="2">
                  <c:v>9643</c:v>
                </c:pt>
                <c:pt idx="3">
                  <c:v>4635</c:v>
                </c:pt>
                <c:pt idx="4">
                  <c:v>8614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4CD-4E1D-BA8C-6B46CE4F8D0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0"/>
          <c:w val="0.99855390699617741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 ;[Red]\-#,##0.00\ </c:formatCode>
                <c:ptCount val="5"/>
                <c:pt idx="0">
                  <c:v>5.28</c:v>
                </c:pt>
                <c:pt idx="1">
                  <c:v>8.52</c:v>
                </c:pt>
                <c:pt idx="2">
                  <c:v>9.73</c:v>
                </c:pt>
                <c:pt idx="3">
                  <c:v>17.52</c:v>
                </c:pt>
                <c:pt idx="4">
                  <c:v>28.56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4462912"/>
        <c:axId val="644459384"/>
      </c:barChart>
      <c:catAx>
        <c:axId val="6444629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4459384"/>
        <c:crosses val="autoZero"/>
        <c:auto val="1"/>
        <c:lblAlgn val="ctr"/>
        <c:lblOffset val="100"/>
        <c:noMultiLvlLbl val="0"/>
      </c:catAx>
      <c:valAx>
        <c:axId val="644459384"/>
        <c:scaling>
          <c:orientation val="minMax"/>
          <c:max val="7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64446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2AA-4407-81F6-44BFEE080DEB}"/>
              </c:ext>
            </c:extLst>
          </c:dPt>
          <c:dPt>
            <c:idx val="1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2AA-4407-81F6-44BFEE080DEB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2AA-4407-81F6-44BFEE080DEB}"/>
              </c:ext>
            </c:extLst>
          </c:dPt>
          <c:dPt>
            <c:idx val="3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2AA-4407-81F6-44BFEE080DEB}"/>
              </c:ext>
            </c:extLst>
          </c:dPt>
          <c:dPt>
            <c:idx val="4"/>
            <c:bubble3D val="0"/>
            <c:spPr>
              <a:pattFill prst="pct50">
                <a:fgClr>
                  <a:srgbClr val="4472C4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72AA-4407-81F6-44BFEE080DE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无优惠</c:v>
                </c:pt>
                <c:pt idx="1">
                  <c:v>0-1万</c:v>
                </c:pt>
                <c:pt idx="2">
                  <c:v>1-2万</c:v>
                </c:pt>
                <c:pt idx="3">
                  <c:v>2-3万</c:v>
                </c:pt>
                <c:pt idx="4">
                  <c:v>3万及以上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7997</c:v>
                </c:pt>
                <c:pt idx="1">
                  <c:v>2222</c:v>
                </c:pt>
                <c:pt idx="2">
                  <c:v>8939</c:v>
                </c:pt>
                <c:pt idx="3">
                  <c:v>3959</c:v>
                </c:pt>
                <c:pt idx="4">
                  <c:v>8903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2AA-4407-81F6-44BFEE080D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5.13</c:v>
                </c:pt>
                <c:pt idx="1">
                  <c:v>8.57</c:v>
                </c:pt>
                <c:pt idx="2">
                  <c:v>9.8800000000000008</c:v>
                </c:pt>
                <c:pt idx="3">
                  <c:v>17.8</c:v>
                </c:pt>
                <c:pt idx="4">
                  <c:v>29.14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4458600"/>
        <c:axId val="644460560"/>
      </c:barChart>
      <c:catAx>
        <c:axId val="64445860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4460560"/>
        <c:crosses val="autoZero"/>
        <c:auto val="1"/>
        <c:lblAlgn val="ctr"/>
        <c:lblOffset val="100"/>
        <c:noMultiLvlLbl val="0"/>
      </c:catAx>
      <c:valAx>
        <c:axId val="644460560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58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108F-4A1B-97A8-9A66B1C027E1}"/>
              </c:ext>
            </c:extLst>
          </c:dPt>
          <c:dLbls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783BFE18-D4FC-4CF4-83D5-4330A2C127DB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3A3-4479-87D3-ADC412F14879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6AB9FDEA-3F4E-47BE-A751-FCDCB053707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08F-4A1B-97A8-9A66B1C027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104710</c:v>
                </c:pt>
                <c:pt idx="1">
                  <c:v>71370</c:v>
                </c:pt>
                <c:pt idx="2">
                  <c:v>289971</c:v>
                </c:pt>
                <c:pt idx="3">
                  <c:v>215806</c:v>
                </c:pt>
                <c:pt idx="4">
                  <c:v>84326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layout>
                <c:manualLayout>
                  <c:x val="-7.2226731875555908E-2"/>
                  <c:y val="-6.162850813096906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17.21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16.75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16.27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17.02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16.87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18.08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18.50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18.20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17.41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17.64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17.27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-2.66</c:v>
                </c:pt>
                <c:pt idx="2">
                  <c:v>-5.48</c:v>
                </c:pt>
                <c:pt idx="3">
                  <c:v>-1.1000000000000001</c:v>
                </c:pt>
                <c:pt idx="4">
                  <c:v>-1.99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4458208"/>
        <c:axId val="338385296"/>
      </c:lineChart>
      <c:catAx>
        <c:axId val="64445820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338385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38385296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445820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8E063F-3C27-4468-B948-FA45722B209F}" type="datetimeFigureOut">
              <a:rPr lang="zh-CN" altLang="en-US" smtClean="0"/>
              <a:t>2025/6/12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42E500-9AE1-4202-8041-6A7C7F07FA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254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694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9EF9C56A-CC9D-0385-5D6C-4698440969A5}"/>
              </a:ext>
            </a:extLst>
          </p:cNvPr>
          <p:cNvSpPr txBox="1">
            <a:spLocks/>
          </p:cNvSpPr>
          <p:nvPr userDrawn="1"/>
        </p:nvSpPr>
        <p:spPr>
          <a:xfrm>
            <a:off x="11603400" y="6537751"/>
            <a:ext cx="360000" cy="275625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C913308-F349-4B6D-A68A-DD1791B4A57B}" type="slidenum">
              <a:rPr lang="zh-CN" altLang="en-US" sz="900" b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 algn="ctr"/>
              <a:t>‹#›</a:t>
            </a:fld>
            <a:endParaRPr lang="zh-CN" altLang="en-US" sz="1000" b="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108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96BAF01-88FB-0D16-924F-6F93C47F1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12191998" cy="6857998"/>
          </a:xfrm>
          <a:prstGeom prst="rect">
            <a:avLst/>
          </a:prstGeom>
          <a:ln>
            <a:noFill/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ED64347-4179-1F5D-8BA8-2F5AAC25AAB3}"/>
              </a:ext>
            </a:extLst>
          </p:cNvPr>
          <p:cNvSpPr txBox="1"/>
          <p:nvPr userDrawn="1"/>
        </p:nvSpPr>
        <p:spPr>
          <a:xfrm>
            <a:off x="414169" y="6576068"/>
            <a:ext cx="24121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https://www.chinaautomarket.com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6658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">
    <p:bg>
      <p:bgPr>
        <a:solidFill>
          <a:schemeClr val="bg2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31050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9EF9C56A-CC9D-0385-5D6C-4698440969A5}"/>
              </a:ext>
            </a:extLst>
          </p:cNvPr>
          <p:cNvSpPr txBox="1">
            <a:spLocks/>
          </p:cNvSpPr>
          <p:nvPr userDrawn="1"/>
        </p:nvSpPr>
        <p:spPr>
          <a:xfrm>
            <a:off x="11603400" y="6537751"/>
            <a:ext cx="360000" cy="275625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C913308-F349-4B6D-A68A-DD1791B4A57B}" type="slidenum">
              <a:rPr lang="zh-CN" altLang="en-US" sz="900" b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 algn="ctr"/>
              <a:t>‹#›</a:t>
            </a:fld>
            <a:endParaRPr lang="zh-CN" altLang="en-US" sz="1000" b="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619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193358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05942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6416A74-B5BD-A3C9-BB5C-4D0E55CA9000}"/>
              </a:ext>
            </a:extLst>
          </p:cNvPr>
          <p:cNvSpPr/>
          <p:nvPr userDrawn="1"/>
        </p:nvSpPr>
        <p:spPr>
          <a:xfrm>
            <a:off x="95250" y="6315075"/>
            <a:ext cx="11867562" cy="35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427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573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76C53E1-3C77-6917-944D-841CE3BC10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381"/>
            <a:ext cx="12192000" cy="685799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2047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343D756-4610-845A-05DB-61B99856B6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12192000" cy="6857999"/>
          </a:xfrm>
          <a:prstGeom prst="rect">
            <a:avLst/>
          </a:prstGeom>
          <a:ln>
            <a:noFill/>
          </a:ln>
        </p:spPr>
      </p:pic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 marL="800100" indent="-342900">
              <a:buFont typeface="+mj-ea"/>
              <a:buAutoNum type="circleNumDbPlain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2pPr>
            <a:lvl3pPr marL="1257300" indent="-342900">
              <a:buFont typeface="+mj-lt"/>
              <a:buAutoNum type="alphaLcParenR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3pPr>
            <a:lvl4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4pPr>
            <a:lvl5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AC4CC43B-9EB6-4465-8B1A-3F7180DAD0DF}" type="datetime1">
              <a:rPr lang="zh-CN" altLang="en-US" smtClean="0"/>
              <a:pPr/>
              <a:t>2025/6/12</a:t>
            </a:fld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cxnSp>
        <p:nvCxnSpPr>
          <p:cNvPr id="10" name="î$ļíďé">
            <a:extLst>
              <a:ext uri="{FF2B5EF4-FFF2-40B4-BE49-F238E27FC236}">
                <a16:creationId xmlns:a16="http://schemas.microsoft.com/office/drawing/2014/main" id="{5866F782-5852-4C4E-B3FE-2AD687E8AC1B}"/>
              </a:ext>
            </a:extLst>
          </p:cNvPr>
          <p:cNvCxnSpPr>
            <a:cxnSpLocks/>
          </p:cNvCxnSpPr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îSḻidê">
            <a:extLst>
              <a:ext uri="{FF2B5EF4-FFF2-40B4-BE49-F238E27FC236}">
                <a16:creationId xmlns:a16="http://schemas.microsoft.com/office/drawing/2014/main" id="{3CCCD118-A808-47B5-869B-310AF975DC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8792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6E52FD7-7750-E314-FE57-D8BCBBD49E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12191998" cy="6857998"/>
          </a:xfrm>
          <a:prstGeom prst="rect">
            <a:avLst/>
          </a:prstGeom>
          <a:ln>
            <a:noFill/>
          </a:ln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99052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279D9A-DC49-4C12-80D3-3D89C278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6834F10D-3A58-4285-A9DB-D9098A7BEDDD}" type="datetime1">
              <a:rPr lang="zh-CN" altLang="en-US" smtClean="0"/>
              <a:pPr/>
              <a:t>2025/6/12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EF8C95-8814-4768-850F-851B6434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94C1D7-7C5A-49B3-9D05-119C615E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89681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27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12" r:id="rId2"/>
    <p:sldLayoutId id="2147483709" r:id="rId3"/>
    <p:sldLayoutId id="2147483695" r:id="rId4"/>
    <p:sldLayoutId id="2147483710" r:id="rId5"/>
    <p:sldLayoutId id="2147483679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tags" Target="../tags/tag37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chart" Target="../charts/chart23.xml"/><Relationship Id="rId5" Type="http://schemas.openxmlformats.org/officeDocument/2006/relationships/tags" Target="../tags/tag39.xml"/><Relationship Id="rId10" Type="http://schemas.openxmlformats.org/officeDocument/2006/relationships/chart" Target="../charts/chart22.xml"/><Relationship Id="rId4" Type="http://schemas.openxmlformats.org/officeDocument/2006/relationships/tags" Target="../tags/tag38.xml"/><Relationship Id="rId9" Type="http://schemas.openxmlformats.org/officeDocument/2006/relationships/chart" Target="../charts/chart2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4.xml"/><Relationship Id="rId3" Type="http://schemas.openxmlformats.org/officeDocument/2006/relationships/tags" Target="../tags/tag43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chart" Target="../charts/chart27.xml"/><Relationship Id="rId5" Type="http://schemas.openxmlformats.org/officeDocument/2006/relationships/tags" Target="../tags/tag45.xml"/><Relationship Id="rId10" Type="http://schemas.openxmlformats.org/officeDocument/2006/relationships/chart" Target="../charts/chart26.xml"/><Relationship Id="rId4" Type="http://schemas.openxmlformats.org/officeDocument/2006/relationships/tags" Target="../tags/tag44.xml"/><Relationship Id="rId9" Type="http://schemas.openxmlformats.org/officeDocument/2006/relationships/chart" Target="../charts/chart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8.xml"/><Relationship Id="rId3" Type="http://schemas.openxmlformats.org/officeDocument/2006/relationships/tags" Target="../tags/tag49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10" Type="http://schemas.openxmlformats.org/officeDocument/2006/relationships/chart" Target="../charts/chart30.xml"/><Relationship Id="rId4" Type="http://schemas.openxmlformats.org/officeDocument/2006/relationships/tags" Target="../tags/tag50.xml"/><Relationship Id="rId9" Type="http://schemas.openxmlformats.org/officeDocument/2006/relationships/chart" Target="../charts/char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5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1.xml"/><Relationship Id="rId3" Type="http://schemas.openxmlformats.org/officeDocument/2006/relationships/tags" Target="../tags/tag56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chart" Target="../charts/chart34.xml"/><Relationship Id="rId5" Type="http://schemas.openxmlformats.org/officeDocument/2006/relationships/tags" Target="../tags/tag58.xml"/><Relationship Id="rId10" Type="http://schemas.openxmlformats.org/officeDocument/2006/relationships/chart" Target="../charts/chart33.xml"/><Relationship Id="rId4" Type="http://schemas.openxmlformats.org/officeDocument/2006/relationships/tags" Target="../tags/tag57.xml"/><Relationship Id="rId9" Type="http://schemas.openxmlformats.org/officeDocument/2006/relationships/chart" Target="../charts/chart3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5.xml"/><Relationship Id="rId3" Type="http://schemas.openxmlformats.org/officeDocument/2006/relationships/tags" Target="../tags/tag62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chart" Target="../charts/chart38.xml"/><Relationship Id="rId5" Type="http://schemas.openxmlformats.org/officeDocument/2006/relationships/tags" Target="../tags/tag64.xml"/><Relationship Id="rId10" Type="http://schemas.openxmlformats.org/officeDocument/2006/relationships/chart" Target="../charts/chart37.xml"/><Relationship Id="rId4" Type="http://schemas.openxmlformats.org/officeDocument/2006/relationships/tags" Target="../tags/tag63.xml"/><Relationship Id="rId9" Type="http://schemas.openxmlformats.org/officeDocument/2006/relationships/chart" Target="../charts/chart3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9.xml"/><Relationship Id="rId3" Type="http://schemas.openxmlformats.org/officeDocument/2006/relationships/tags" Target="../tags/tag68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chart" Target="../charts/chart42.xml"/><Relationship Id="rId5" Type="http://schemas.openxmlformats.org/officeDocument/2006/relationships/tags" Target="../tags/tag70.xml"/><Relationship Id="rId10" Type="http://schemas.openxmlformats.org/officeDocument/2006/relationships/chart" Target="../charts/chart41.xml"/><Relationship Id="rId4" Type="http://schemas.openxmlformats.org/officeDocument/2006/relationships/tags" Target="../tags/tag69.xml"/><Relationship Id="rId9" Type="http://schemas.openxmlformats.org/officeDocument/2006/relationships/chart" Target="../charts/chart4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74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chart" Target="../charts/chart45.xml"/><Relationship Id="rId5" Type="http://schemas.openxmlformats.org/officeDocument/2006/relationships/tags" Target="../tags/tag76.xml"/><Relationship Id="rId10" Type="http://schemas.openxmlformats.org/officeDocument/2006/relationships/chart" Target="../charts/chart44.xml"/><Relationship Id="rId4" Type="http://schemas.openxmlformats.org/officeDocument/2006/relationships/tags" Target="../tags/tag75.xml"/><Relationship Id="rId9" Type="http://schemas.openxmlformats.org/officeDocument/2006/relationships/chart" Target="../charts/char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7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6.xml"/><Relationship Id="rId3" Type="http://schemas.openxmlformats.org/officeDocument/2006/relationships/tags" Target="../tags/tag81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chart" Target="../charts/chart49.xml"/><Relationship Id="rId5" Type="http://schemas.openxmlformats.org/officeDocument/2006/relationships/tags" Target="../tags/tag83.xml"/><Relationship Id="rId10" Type="http://schemas.openxmlformats.org/officeDocument/2006/relationships/chart" Target="../charts/chart48.xml"/><Relationship Id="rId4" Type="http://schemas.openxmlformats.org/officeDocument/2006/relationships/tags" Target="../tags/tag82.xml"/><Relationship Id="rId9" Type="http://schemas.openxmlformats.org/officeDocument/2006/relationships/chart" Target="../charts/chart4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0.xml"/><Relationship Id="rId3" Type="http://schemas.openxmlformats.org/officeDocument/2006/relationships/tags" Target="../tags/tag87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chart" Target="../charts/chart53.xml"/><Relationship Id="rId5" Type="http://schemas.openxmlformats.org/officeDocument/2006/relationships/tags" Target="../tags/tag89.xml"/><Relationship Id="rId10" Type="http://schemas.openxmlformats.org/officeDocument/2006/relationships/chart" Target="../charts/chart52.xml"/><Relationship Id="rId4" Type="http://schemas.openxmlformats.org/officeDocument/2006/relationships/tags" Target="../tags/tag88.xml"/><Relationship Id="rId9" Type="http://schemas.openxmlformats.org/officeDocument/2006/relationships/chart" Target="../charts/chart5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4.xml"/><Relationship Id="rId3" Type="http://schemas.openxmlformats.org/officeDocument/2006/relationships/tags" Target="../tags/tag93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chart" Target="../charts/chart57.xml"/><Relationship Id="rId5" Type="http://schemas.openxmlformats.org/officeDocument/2006/relationships/tags" Target="../tags/tag95.xml"/><Relationship Id="rId10" Type="http://schemas.openxmlformats.org/officeDocument/2006/relationships/chart" Target="../charts/chart56.xml"/><Relationship Id="rId4" Type="http://schemas.openxmlformats.org/officeDocument/2006/relationships/tags" Target="../tags/tag94.xml"/><Relationship Id="rId9" Type="http://schemas.openxmlformats.org/officeDocument/2006/relationships/chart" Target="../charts/chart5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8.xml"/><Relationship Id="rId3" Type="http://schemas.openxmlformats.org/officeDocument/2006/relationships/tags" Target="../tags/tag99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10" Type="http://schemas.openxmlformats.org/officeDocument/2006/relationships/chart" Target="../charts/chart60.xml"/><Relationship Id="rId4" Type="http://schemas.openxmlformats.org/officeDocument/2006/relationships/tags" Target="../tags/tag100.xml"/><Relationship Id="rId9" Type="http://schemas.openxmlformats.org/officeDocument/2006/relationships/chart" Target="../charts/chart5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3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chart" Target="../charts/chart4.xml"/><Relationship Id="rId5" Type="http://schemas.openxmlformats.org/officeDocument/2006/relationships/tags" Target="../tags/tag8.xml"/><Relationship Id="rId10" Type="http://schemas.openxmlformats.org/officeDocument/2006/relationships/chart" Target="../charts/chart3.xml"/><Relationship Id="rId4" Type="http://schemas.openxmlformats.org/officeDocument/2006/relationships/tags" Target="../tags/tag7.xml"/><Relationship Id="rId9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chart" Target="../charts/chart8.xml"/><Relationship Id="rId5" Type="http://schemas.openxmlformats.org/officeDocument/2006/relationships/tags" Target="../tags/tag14.xml"/><Relationship Id="rId10" Type="http://schemas.openxmlformats.org/officeDocument/2006/relationships/chart" Target="../charts/chart7.xml"/><Relationship Id="rId4" Type="http://schemas.openxmlformats.org/officeDocument/2006/relationships/tags" Target="../tags/tag13.xml"/><Relationship Id="rId9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tags" Target="../tags/tag18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chart" Target="../charts/chart12.xml"/><Relationship Id="rId5" Type="http://schemas.openxmlformats.org/officeDocument/2006/relationships/tags" Target="../tags/tag20.xml"/><Relationship Id="rId10" Type="http://schemas.openxmlformats.org/officeDocument/2006/relationships/chart" Target="../charts/chart11.xml"/><Relationship Id="rId4" Type="http://schemas.openxmlformats.org/officeDocument/2006/relationships/tags" Target="../tags/tag19.xml"/><Relationship Id="rId9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chart" Target="../charts/chart15.xml"/><Relationship Id="rId4" Type="http://schemas.openxmlformats.org/officeDocument/2006/relationships/tags" Target="../tags/tag25.xml"/><Relationship Id="rId9" Type="http://schemas.openxmlformats.org/officeDocument/2006/relationships/chart" Target="../charts/char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tags" Target="../tags/tag31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chart" Target="../charts/chart19.xml"/><Relationship Id="rId5" Type="http://schemas.openxmlformats.org/officeDocument/2006/relationships/tags" Target="../tags/tag33.xml"/><Relationship Id="rId10" Type="http://schemas.openxmlformats.org/officeDocument/2006/relationships/chart" Target="../charts/chart18.xml"/><Relationship Id="rId4" Type="http://schemas.openxmlformats.org/officeDocument/2006/relationships/tags" Target="../tags/tag32.xml"/><Relationship Id="rId9" Type="http://schemas.openxmlformats.org/officeDocument/2006/relationships/chart" Target="../charts/char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ḻï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98F6F59-725D-C51F-FB85-3C6F1EF73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12192000" cy="6857999"/>
          </a:xfrm>
          <a:prstGeom prst="rect">
            <a:avLst/>
          </a:prstGeom>
          <a:ln>
            <a:noFill/>
          </a:ln>
        </p:spPr>
      </p:pic>
      <p:sp>
        <p:nvSpPr>
          <p:cNvPr id="9" name="ïśľíḑé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71839" y="2275754"/>
            <a:ext cx="9921270" cy="2152811"/>
          </a:xfrm>
        </p:spPr>
        <p:txBody>
          <a:bodyPr anchor="ctr"/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CAM</a:t>
            </a:r>
            <a:br>
              <a:rPr lang="en-US" altLang="zh-CN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</a:b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价格</a:t>
            </a:r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/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优惠指数走势报告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F4FA66-4ABF-62FE-B0FE-8439F2A24D95}"/>
              </a:ext>
            </a:extLst>
          </p:cNvPr>
          <p:cNvSpPr txBox="1"/>
          <p:nvPr/>
        </p:nvSpPr>
        <p:spPr>
          <a:xfrm>
            <a:off x="4470205" y="4730620"/>
            <a:ext cx="272453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2025</a:t>
            </a:r>
            <a:r>
              <a:rPr lang="zh-CN" altLang="en-US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04</a:t>
            </a:r>
            <a:r>
              <a:rPr lang="zh-CN" altLang="en-US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4724CA-FF36-5492-69EA-0E751D808D43}"/>
              </a:ext>
            </a:extLst>
          </p:cNvPr>
          <p:cNvSpPr txBox="1"/>
          <p:nvPr/>
        </p:nvSpPr>
        <p:spPr>
          <a:xfrm>
            <a:off x="2711384" y="1169216"/>
            <a:ext cx="62421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j-cs"/>
              </a:rPr>
              <a:t>全国乘用车市场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39AE960-FD06-F5AC-7D6D-464325B6782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601"/>
          <a:stretch/>
        </p:blipFill>
        <p:spPr>
          <a:xfrm>
            <a:off x="1269305" y="178028"/>
            <a:ext cx="1056279" cy="30777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DEA21CF-F2C2-34BE-702B-719BEBAADE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028"/>
            <a:ext cx="1107996" cy="369332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2CC03FE-840A-0B14-3217-0B715756A545}"/>
              </a:ext>
            </a:extLst>
          </p:cNvPr>
          <p:cNvCxnSpPr/>
          <p:nvPr/>
        </p:nvCxnSpPr>
        <p:spPr>
          <a:xfrm>
            <a:off x="1162878" y="178028"/>
            <a:ext cx="0" cy="3077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78799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月轿车市场优惠变化指数为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-0.68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1,717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6.3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级别市场优惠幅度环比增幅较大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8943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58376751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83077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F66E925C-AABB-D840-E226-B0CF4AD706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0421202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3" name="表格 11">
            <a:extLst>
              <a:ext uri="{FF2B5EF4-FFF2-40B4-BE49-F238E27FC236}">
                <a16:creationId xmlns:a16="http://schemas.microsoft.com/office/drawing/2014/main" id="{395BBC46-0E83-D6F7-F5C9-68EF78CEC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927419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-8.8%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1.4%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3.7%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11.2%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-1.7%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F61A20A9-015C-D71C-B6E1-15B20A92FB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5998495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A47BB712-1CA5-BFB8-13F0-38BB3EC2B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86D8AA1-42ED-4EA7-13A1-F4DCE6BD1CA4}"/>
              </a:ext>
            </a:extLst>
          </p:cNvPr>
          <p:cNvGrpSpPr/>
          <p:nvPr/>
        </p:nvGrpSpPr>
        <p:grpSpPr>
          <a:xfrm>
            <a:off x="4755572" y="2782274"/>
            <a:ext cx="3910930" cy="3375352"/>
            <a:chOff x="4755572" y="2782274"/>
            <a:chExt cx="3910930" cy="3375352"/>
          </a:xfrm>
        </p:grpSpPr>
        <p:graphicFrame>
          <p:nvGraphicFramePr>
            <p:cNvPr id="4" name="图表 3">
              <a:extLst>
                <a:ext uri="{FF2B5EF4-FFF2-40B4-BE49-F238E27FC236}">
                  <a16:creationId xmlns:a16="http://schemas.microsoft.com/office/drawing/2014/main" id="{8703FCC6-4156-F1FB-ED79-D13158B984F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99344467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01782B4-B920-4FAA-9F64-4331C84FCDAD}"/>
                </a:ext>
              </a:extLst>
            </p:cNvPr>
            <p:cNvGrpSpPr/>
            <p:nvPr/>
          </p:nvGrpSpPr>
          <p:grpSpPr>
            <a:xfrm>
              <a:off x="5266429" y="2782274"/>
              <a:ext cx="3305868" cy="3375352"/>
              <a:chOff x="5266429" y="2782274"/>
              <a:chExt cx="3305868" cy="3375352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C4211388-8301-B82A-E078-001F490EF533}"/>
                  </a:ext>
                </a:extLst>
              </p:cNvPr>
              <p:cNvGrpSpPr>
                <a:grpSpLocks/>
              </p:cNvGrpSpPr>
              <p:nvPr>
                <p:custDataLst>
                  <p:tags r:id="rId6"/>
                </p:custDataLst>
              </p:nvPr>
            </p:nvGrpSpPr>
            <p:grpSpPr bwMode="auto">
              <a:xfrm>
                <a:off x="5266430" y="2782274"/>
                <a:ext cx="2946400" cy="354343"/>
                <a:chOff x="2330450" y="2101520"/>
                <a:chExt cx="4308475" cy="354343"/>
              </a:xfrm>
              <a:solidFill>
                <a:srgbClr val="275C9D"/>
              </a:solidFill>
            </p:grpSpPr>
            <p:sp>
              <p:nvSpPr>
                <p:cNvPr id="16" name="AutoShape 12">
                  <a:extLst>
                    <a:ext uri="{FF2B5EF4-FFF2-40B4-BE49-F238E27FC236}">
                      <a16:creationId xmlns:a16="http://schemas.microsoft.com/office/drawing/2014/main" id="{6973B0B7-73DA-52C3-9F4D-AFAE38D0B8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0450" y="2103438"/>
                  <a:ext cx="4308475" cy="352425"/>
                </a:xfrm>
                <a:prstGeom prst="roundRect">
                  <a:avLst>
                    <a:gd name="adj" fmla="val 50000"/>
                  </a:avLst>
                </a:prstGeom>
                <a:grpFill/>
                <a:ln w="0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17" name="Text Box 10">
                  <a:extLst>
                    <a:ext uri="{FF2B5EF4-FFF2-40B4-BE49-F238E27FC236}">
                      <a16:creationId xmlns:a16="http://schemas.microsoft.com/office/drawing/2014/main" id="{39711B95-F5C8-AAC2-CBE8-EE6D23831B0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25713" y="2101520"/>
                  <a:ext cx="3924300" cy="353943"/>
                </a:xfrm>
                <a:prstGeom prst="rect">
                  <a:avLst/>
                </a:prstGeom>
                <a:noFill/>
                <a:ln w="12700" algn="ctr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zh-CN" altLang="en-US" sz="1700" b="1" kern="0" dirty="0">
                      <a:solidFill>
                        <a:srgbClr val="FFFFFF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月度销量份额变化</a:t>
                  </a:r>
                  <a:endParaRPr lang="zh-HK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</p:grp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5DDABB7-5965-6613-66EF-322AD8932008}"/>
                  </a:ext>
                </a:extLst>
              </p:cNvPr>
              <p:cNvSpPr txBox="1"/>
              <p:nvPr/>
            </p:nvSpPr>
            <p:spPr>
              <a:xfrm>
                <a:off x="5266429" y="3254546"/>
                <a:ext cx="29464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本月轿车市场监测车型销量合计</a:t>
                </a:r>
                <a:r>
                  <a:rPr lang="en-US" altLang="zh-CN" sz="900" b="1" kern="0" dirty="0">
                    <a:solidFill>
                      <a:schemeClr val="bg2">
                        <a:lumMod val="25000"/>
                      </a:schemeClr>
                    </a:solidFill>
                    <a:latin typeface="思源黑体 CN" panose="020B0500000000000000" pitchFamily="34" charset="-122"/>
                    <a:ea typeface="思源黑体 CN Normal" panose="020B0400000000000000" pitchFamily="34" charset="-122"/>
                  </a:rPr>
                  <a:t>76.6</a:t>
                </a: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万辆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987E8A4-0884-46C5-EEE5-7E54B9EB425B}"/>
                  </a:ext>
                </a:extLst>
              </p:cNvPr>
              <p:cNvSpPr txBox="1"/>
              <p:nvPr/>
            </p:nvSpPr>
            <p:spPr>
              <a:xfrm>
                <a:off x="5918486" y="3772042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B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21.6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28%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A373739-CA7F-E3CE-0470-FF7E95457784}"/>
                  </a:ext>
                </a:extLst>
              </p:cNvPr>
              <p:cNvSpPr txBox="1"/>
              <p:nvPr/>
            </p:nvSpPr>
            <p:spPr>
              <a:xfrm>
                <a:off x="5399963" y="4594022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29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38%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7D7FBB4-7588-AE0C-E2E8-70ECE8E585EF}"/>
                  </a:ext>
                </a:extLst>
              </p:cNvPr>
              <p:cNvSpPr txBox="1"/>
              <p:nvPr/>
            </p:nvSpPr>
            <p:spPr>
              <a:xfrm>
                <a:off x="7528297" y="3548521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C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8.4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11%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918732C-FDE9-290C-DA70-9FF41FE1EB51}"/>
                  </a:ext>
                </a:extLst>
              </p:cNvPr>
              <p:cNvSpPr txBox="1"/>
              <p:nvPr/>
            </p:nvSpPr>
            <p:spPr>
              <a:xfrm>
                <a:off x="7045371" y="5472567"/>
                <a:ext cx="1044000" cy="685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7.1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9%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A150629-1D7F-4057-3F93-6201F76E253C}"/>
                  </a:ext>
                </a:extLst>
              </p:cNvPr>
              <p:cNvSpPr txBox="1"/>
              <p:nvPr/>
            </p:nvSpPr>
            <p:spPr>
              <a:xfrm>
                <a:off x="7163639" y="4786994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10.5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14%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58655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83611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1.17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3.01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671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2.3%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级别市场优惠幅度明显增强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3756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120046235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7817215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563090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27.1%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1.6%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4.2%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-3.6%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1784898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45647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06F88C36-CE3F-DBA4-C4A8-15693D320C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E40527F-F3FF-2C8D-F946-D63B9A44D40E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745EB41-5794-E737-EABC-0F67B2FCF337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18" name="AutoShape 12">
                <a:extLst>
                  <a:ext uri="{FF2B5EF4-FFF2-40B4-BE49-F238E27FC236}">
                    <a16:creationId xmlns:a16="http://schemas.microsoft.com/office/drawing/2014/main" id="{AA0A0196-3A40-8DC0-37A1-CFD30FC781F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" name="Text Box 10">
                <a:extLst>
                  <a:ext uri="{FF2B5EF4-FFF2-40B4-BE49-F238E27FC236}">
                    <a16:creationId xmlns:a16="http://schemas.microsoft.com/office/drawing/2014/main" id="{DFDAEE2E-9F03-1332-21ED-E4405CB7BAD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DFED887-B15C-8494-BD8F-61192A4ABF50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77.9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AE55088-9476-A126-C3C0-61B4D004A129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26.0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34%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EC3F530-D8BB-5A50-25CD-35694D28D229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38.8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50%</a:t>
              </a:r>
            </a:p>
          </p:txBody>
        </p:sp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2A1D6801-F265-2FD4-F6E3-59C4E1A0EA1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52017669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F46B269-F988-B35E-767A-A531AB8FA0E6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22.6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29%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7572524-CCF4-0903-C78A-DF6557C8780C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41.9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54%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4C33CC8-4828-6A0F-94DA-5F3A5A85729E}"/>
                </a:ext>
              </a:extLst>
            </p:cNvPr>
            <p:cNvSpPr txBox="1"/>
            <p:nvPr/>
          </p:nvSpPr>
          <p:spPr>
            <a:xfrm>
              <a:off x="7528297" y="3708780"/>
              <a:ext cx="1044000" cy="685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9.3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12%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10736A6-450D-5115-91C0-F142C0D02695}"/>
                </a:ext>
              </a:extLst>
            </p:cNvPr>
            <p:cNvSpPr txBox="1"/>
            <p:nvPr/>
          </p:nvSpPr>
          <p:spPr>
            <a:xfrm>
              <a:off x="7570808" y="497528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A0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4.1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19401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8842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2.69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2.77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855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.2</a:t>
            </a:r>
            <a:r>
              <a:rPr lang="en-US" altLang="zh-CN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无优惠车型的市场份额连月降低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TOP10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中，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 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GL8 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入门级插混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---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陆尚上市，帮助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GL8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家族重夺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市场销量冠军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61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4130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销量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份额变化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02315607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45CB3977-A073-885F-DF52-D87C198E47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5592672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C95AC18-4CB4-B6A9-9B33-4F10609180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6952847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75148ED6-300F-E531-08B2-766D2A7C930A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75837E-DA5C-3453-FA96-A7C831FA664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175C59-F959-6A71-54AA-3124C755850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197759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16,528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-2,792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2.48%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39,287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3,606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-0.25%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赛那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SIENNA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40,363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5,878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0.22%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格瑞维亚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46,354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6,093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-0.23%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GM8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25,025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703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1.19%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梦想家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13,552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2,478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0.25%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10,000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10,000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1.22%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GM6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16,105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0.20%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8,353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5,423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-0.20%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奥德赛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48,222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650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-0.50%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81852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2025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04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全国新能源乘用车市场价格指数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03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7951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73986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月整体新能源市场价格变化指数为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-4.57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15.55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本月新能源市场整体成交价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784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，环比降低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本月新能源市场销量依然超过传统能源，市场份额环比持稳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本月各大类细分市场成交价均有所下降，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市场成交价下降较多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61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8567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0243571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032314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-7.5%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66288456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6872787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8DAB7E4-257F-738A-B5B7-EBE730EF65E6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A3AC3D8-2330-342B-F89E-CDE858504CEB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本月整体新能源市场监测车型销量合计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84.6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48" name="图表 47">
              <a:extLst>
                <a:ext uri="{FF2B5EF4-FFF2-40B4-BE49-F238E27FC236}">
                  <a16:creationId xmlns:a16="http://schemas.microsoft.com/office/drawing/2014/main" id="{118B8C74-EB11-3AA1-4855-42D648F3B3C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89677569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814328A-DA5D-0461-070F-4F64CC45AC9F}"/>
                </a:ext>
              </a:extLst>
            </p:cNvPr>
            <p:cNvSpPr txBox="1"/>
            <p:nvPr/>
          </p:nvSpPr>
          <p:spPr>
            <a:xfrm>
              <a:off x="5747954" y="4879062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轿车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42.8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5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0.6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646BDF4-1846-F0FD-AF52-31373012F56E}"/>
                </a:ext>
              </a:extLst>
            </p:cNvPr>
            <p:cNvSpPr txBox="1"/>
            <p:nvPr/>
          </p:nvSpPr>
          <p:spPr>
            <a:xfrm>
              <a:off x="5974715" y="376720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38.5</a:t>
              </a:r>
              <a:r>
                <a:rPr kumimoji="0" lang="zh-CN" altLang="en-US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45.5%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72F3D55-1C61-75FC-E3F8-F5BB0C93D9BF}"/>
                </a:ext>
              </a:extLst>
            </p:cNvPr>
            <p:cNvSpPr txBox="1"/>
            <p:nvPr/>
          </p:nvSpPr>
          <p:spPr>
            <a:xfrm>
              <a:off x="7307126" y="462001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3.3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3.9%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69994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8842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0.49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11.97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本月新能源轿车市场成交价较上月下降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650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元，环比下滑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0.5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级别市场销量份额略有减少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本月各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级别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市场成交价除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A00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级，其他级别均有所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3755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32305820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147088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768570"/>
              </p:ext>
            </p:extLst>
          </p:nvPr>
        </p:nvGraphicFramePr>
        <p:xfrm>
          <a:off x="9693481" y="3695884"/>
          <a:ext cx="646981" cy="2201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403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3.0%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-0.6%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9187881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-2.2%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-1.1%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-1.4%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5602007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id="{81232579-7325-3CC7-E9B6-6D0EAC3DCBB3}"/>
              </a:ext>
            </a:extLst>
          </p:cNvPr>
          <p:cNvGrpSpPr/>
          <p:nvPr/>
        </p:nvGrpSpPr>
        <p:grpSpPr>
          <a:xfrm>
            <a:off x="5066663" y="2782274"/>
            <a:ext cx="3910930" cy="3243194"/>
            <a:chOff x="5066663" y="2782274"/>
            <a:chExt cx="3910930" cy="324319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99533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本月新能源轿车市场监测车型销量合计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42.8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D2F20FB4-99FC-E0A3-633C-E4859172013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1766533"/>
                </p:ext>
              </p:extLst>
            </p:nvPr>
          </p:nvGraphicFramePr>
          <p:xfrm>
            <a:off x="5066663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BA78F07-5B46-804C-3592-4C0DE36F42D8}"/>
                </a:ext>
              </a:extLst>
            </p:cNvPr>
            <p:cNvSpPr txBox="1"/>
            <p:nvPr/>
          </p:nvSpPr>
          <p:spPr>
            <a:xfrm>
              <a:off x="6283404" y="365593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7.7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18%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C36F532-8E8B-C6A5-57EB-69BE5F0DD925}"/>
                </a:ext>
              </a:extLst>
            </p:cNvPr>
            <p:cNvSpPr txBox="1"/>
            <p:nvPr/>
          </p:nvSpPr>
          <p:spPr>
            <a:xfrm>
              <a:off x="5635130" y="424777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12.7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30%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C1D8660-D5B8-0676-FC04-93407496F858}"/>
                </a:ext>
              </a:extLst>
            </p:cNvPr>
            <p:cNvSpPr txBox="1"/>
            <p:nvPr/>
          </p:nvSpPr>
          <p:spPr>
            <a:xfrm>
              <a:off x="7083824" y="404253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4.9</a:t>
              </a:r>
              <a:r>
                <a:rPr lang="zh-CN" altLang="en-US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11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FCF32A-1D9D-D10C-C01F-F0E27D5D88BF}"/>
                </a:ext>
              </a:extLst>
            </p:cNvPr>
            <p:cNvSpPr txBox="1"/>
            <p:nvPr/>
          </p:nvSpPr>
          <p:spPr>
            <a:xfrm>
              <a:off x="6887627" y="4715787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10.5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24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84D2012F-C59F-57FD-D539-3D30F7ECABB3}"/>
                </a:ext>
              </a:extLst>
            </p:cNvPr>
            <p:cNvSpPr txBox="1"/>
            <p:nvPr/>
          </p:nvSpPr>
          <p:spPr>
            <a:xfrm>
              <a:off x="6047934" y="506203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7.0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16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D00BE6F-CB65-C6C9-DD07-39CC4CC6C5DD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4590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807675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-5.25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18.24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价较上月下降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2,475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元，环比降低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1.3%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级市场销量份额环比明显提升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级市场成交价小幅下降</a:t>
            </a:r>
            <a:endParaRPr lang="en-US" altLang="zh-CN" sz="1400" dirty="0">
              <a:solidFill>
                <a:srgbClr val="C000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4130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8412036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97972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373157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0.8%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-6.0%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-0.4%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396674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:a16="http://schemas.microsoft.com/office/drawing/2014/main" id="{C4033C76-214C-9A6A-686B-C3D9A019F6C0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B2F0498-33FD-8034-4DE2-7C63E0FF1D72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8" name="AutoShape 12">
                <a:extLst>
                  <a:ext uri="{FF2B5EF4-FFF2-40B4-BE49-F238E27FC236}">
                    <a16:creationId xmlns:a16="http://schemas.microsoft.com/office/drawing/2014/main" id="{962A4836-1F92-5435-44A5-779DD6358BF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9" name="Text Box 10">
                <a:extLst>
                  <a:ext uri="{FF2B5EF4-FFF2-40B4-BE49-F238E27FC236}">
                    <a16:creationId xmlns:a16="http://schemas.microsoft.com/office/drawing/2014/main" id="{9317A862-38D4-76AD-E7DD-C429B82F49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43D16AD-0924-A449-1FCE-094292648749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38.5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9" name="图表 18">
              <a:extLst>
                <a:ext uri="{FF2B5EF4-FFF2-40B4-BE49-F238E27FC236}">
                  <a16:creationId xmlns:a16="http://schemas.microsoft.com/office/drawing/2014/main" id="{0BFE06A1-6C61-A79A-1CD1-F5D6E75ECAC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31059665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662133" y="388446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12.5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32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690414" y="484147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17.3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45%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A92B934-85E7-C000-ED3B-6C91EDD3568C}"/>
                </a:ext>
              </a:extLst>
            </p:cNvPr>
            <p:cNvSpPr txBox="1"/>
            <p:nvPr/>
          </p:nvSpPr>
          <p:spPr>
            <a:xfrm>
              <a:off x="6649571" y="42684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7.3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19%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70FA36F-351E-4818-671B-95602B4F96AD}"/>
                </a:ext>
              </a:extLst>
            </p:cNvPr>
            <p:cNvSpPr txBox="1"/>
            <p:nvPr/>
          </p:nvSpPr>
          <p:spPr>
            <a:xfrm>
              <a:off x="7325970" y="530716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1.3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3%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EDC20B73-6FDC-1E91-7688-CE08E21B100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3910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78799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-8.34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30.69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24,897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降低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7.5%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20-30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万价格段销量份额大幅提升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GL8 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陆尚正式上市，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GL8 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插混市场销量份额环比大幅提升</a:t>
            </a:r>
            <a:endParaRPr lang="en-US" altLang="zh-CN" sz="1400" dirty="0">
              <a:solidFill>
                <a:srgbClr val="C000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3755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40587396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27CF7CEC-0312-4A6E-1923-225863EB90AB}"/>
              </a:ext>
            </a:extLst>
          </p:cNvPr>
          <p:cNvGrpSpPr/>
          <p:nvPr/>
        </p:nvGrpSpPr>
        <p:grpSpPr>
          <a:xfrm>
            <a:off x="5266430" y="2782274"/>
            <a:ext cx="2946400" cy="3336586"/>
            <a:chOff x="5266430" y="2782274"/>
            <a:chExt cx="2946400" cy="3336586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aphicFrame>
          <p:nvGraphicFramePr>
            <p:cNvPr id="2" name="图表 1">
              <a:extLst>
                <a:ext uri="{FF2B5EF4-FFF2-40B4-BE49-F238E27FC236}">
                  <a16:creationId xmlns:a16="http://schemas.microsoft.com/office/drawing/2014/main" id="{98B8F941-A0C3-5350-6DB5-09D7B5BB695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8895737"/>
                </p:ext>
              </p:extLst>
            </p:nvPr>
          </p:nvGraphicFramePr>
          <p:xfrm>
            <a:off x="5325128" y="3261360"/>
            <a:ext cx="2829002" cy="28575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4" name="图表 3">
              <a:extLst>
                <a:ext uri="{FF2B5EF4-FFF2-40B4-BE49-F238E27FC236}">
                  <a16:creationId xmlns:a16="http://schemas.microsoft.com/office/drawing/2014/main" id="{1351314C-2943-9FAB-7664-074E3E4082D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3663369"/>
                </p:ext>
              </p:extLst>
            </p:nvPr>
          </p:nvGraphicFramePr>
          <p:xfrm>
            <a:off x="5467046" y="3858070"/>
            <a:ext cx="2551517" cy="17669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976C1EF-ACD6-0236-25A1-21D3CFE0A1ED}"/>
                </a:ext>
              </a:extLst>
            </p:cNvPr>
            <p:cNvSpPr txBox="1"/>
            <p:nvPr/>
          </p:nvSpPr>
          <p:spPr>
            <a:xfrm>
              <a:off x="6349998" y="4595394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内圈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上月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9C7E0B5-BC86-33E6-B377-2468EA509648}"/>
                </a:ext>
              </a:extLst>
            </p:cNvPr>
            <p:cNvSpPr txBox="1"/>
            <p:nvPr/>
          </p:nvSpPr>
          <p:spPr>
            <a:xfrm>
              <a:off x="6349998" y="4804850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外圈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本月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C4C4823-2B51-B533-2DDC-DCA6E7F74F9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10001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344,464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-11,868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-1.7%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梦想家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356,771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-3,525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315,843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-58,579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6.8%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272,518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-11,232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2.4%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奔腾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NAT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127,127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-1,143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2.3%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357,424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17,476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1.7%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009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483,543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21,386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-6.9%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213,456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-10,762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考拉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119,212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-244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魏牌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高山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318,203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6,374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23235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2025</a:t>
            </a:r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04</a:t>
            </a:r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全国新能源乘用车市场优惠指数</a:t>
            </a:r>
            <a:endParaRPr lang="en-GB" altLang="zh-CN" sz="36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04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2729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78799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月整体新能源市场优惠变化指数为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1.44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.24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本月新能源市场整体优惠幅度较上月提升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1,120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元，环比增强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10.9%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有所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增加</a:t>
            </a:r>
            <a:endParaRPr lang="en-US" altLang="zh-CN" sz="1400" dirty="0">
              <a:solidFill>
                <a:srgbClr val="0061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3755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0929455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906704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11.0%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11.2%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-5.5%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00315040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4203608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D6D568A-6696-A5B9-ECB1-3094755178D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4CF7507-3629-3CDC-AD79-35ADBED44DF8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26E0C4D-BD31-F610-A277-B229278D527D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21" name="AutoShape 12">
                <a:extLst>
                  <a:ext uri="{FF2B5EF4-FFF2-40B4-BE49-F238E27FC236}">
                    <a16:creationId xmlns:a16="http://schemas.microsoft.com/office/drawing/2014/main" id="{4C09A426-55EA-D235-0469-742F947EBB7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2" name="Text Box 10">
                <a:extLst>
                  <a:ext uri="{FF2B5EF4-FFF2-40B4-BE49-F238E27FC236}">
                    <a16:creationId xmlns:a16="http://schemas.microsoft.com/office/drawing/2014/main" id="{997031DC-E806-01AB-3FF0-C0552536C20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A91418B-7820-232F-2148-271697AE2F5F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本月整体新能源市场监测车型销量合计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84.6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5" name="图表 14">
              <a:extLst>
                <a:ext uri="{FF2B5EF4-FFF2-40B4-BE49-F238E27FC236}">
                  <a16:creationId xmlns:a16="http://schemas.microsoft.com/office/drawing/2014/main" id="{4736C179-0E98-B12E-2FDD-A8472A98ABE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63164072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FFC08ED-F602-9DAB-2814-98F9482B94C0}"/>
                </a:ext>
              </a:extLst>
            </p:cNvPr>
            <p:cNvSpPr txBox="1"/>
            <p:nvPr/>
          </p:nvSpPr>
          <p:spPr>
            <a:xfrm>
              <a:off x="5747954" y="4879062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轿车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42.8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5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0.6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10FCAF3-26A8-0E52-9A94-57117C99DEDF}"/>
                </a:ext>
              </a:extLst>
            </p:cNvPr>
            <p:cNvSpPr txBox="1"/>
            <p:nvPr/>
          </p:nvSpPr>
          <p:spPr>
            <a:xfrm>
              <a:off x="5974715" y="376720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38.5</a:t>
              </a:r>
              <a:r>
                <a:rPr kumimoji="0" lang="zh-CN" altLang="en-US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45.5%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2739977-09F1-E4A8-8E2F-10335A38628A}"/>
                </a:ext>
              </a:extLst>
            </p:cNvPr>
            <p:cNvSpPr txBox="1"/>
            <p:nvPr/>
          </p:nvSpPr>
          <p:spPr>
            <a:xfrm>
              <a:off x="7275758" y="4624827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3.3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3.9%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81017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ḷí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ṧlîḋe">
            <a:extLst>
              <a:ext uri="{FF2B5EF4-FFF2-40B4-BE49-F238E27FC236}">
                <a16:creationId xmlns:a16="http://schemas.microsoft.com/office/drawing/2014/main" id="{7E146E7C-0D83-410E-B360-7847E2675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全国整体乘用车市场价格指数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全国整体乘用车市场优惠指数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全国新能源乘用车市场价格指数</a:t>
            </a:r>
            <a:endParaRPr lang="en-US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全国新能源乘用车市场优惠指数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indent="0">
              <a:lnSpc>
                <a:spcPct val="250000"/>
              </a:lnSpc>
              <a:buNone/>
            </a:pPr>
            <a:endParaRPr lang="en-GB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íş1ïḋê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CONTENTS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398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817300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月新能源轿车市场优惠变化指数为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0.43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.97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本月新能源轿车市场整体优惠幅度较上月提升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965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，环比提高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11%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级市场优惠幅度显著增加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4130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19825314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51E8E5A-70A9-A308-29DB-2DDE91E18F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778859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" name="表格 11">
            <a:extLst>
              <a:ext uri="{FF2B5EF4-FFF2-40B4-BE49-F238E27FC236}">
                <a16:creationId xmlns:a16="http://schemas.microsoft.com/office/drawing/2014/main" id="{E7CDCDAA-7EF7-0510-101F-3A4E15E10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702705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-8.8%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tx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tx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2.4%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292273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18.2%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33.5%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tx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tx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-14.8%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F0676953-26F8-2E3C-0BB6-B821DDD1B0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5812302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486170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12C9E0A1-0D25-181C-E522-5424E7ADF743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CDAFCDD-1BDE-002F-3F1B-A660A18615AD}"/>
              </a:ext>
            </a:extLst>
          </p:cNvPr>
          <p:cNvGrpSpPr/>
          <p:nvPr/>
        </p:nvGrpSpPr>
        <p:grpSpPr>
          <a:xfrm>
            <a:off x="5066663" y="2782274"/>
            <a:ext cx="3910930" cy="3243194"/>
            <a:chOff x="5066663" y="2782274"/>
            <a:chExt cx="3910930" cy="3243194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0B8CE3F-04C6-95E2-2D32-C8165F851EB8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1" name="AutoShape 12">
                <a:extLst>
                  <a:ext uri="{FF2B5EF4-FFF2-40B4-BE49-F238E27FC236}">
                    <a16:creationId xmlns:a16="http://schemas.microsoft.com/office/drawing/2014/main" id="{E099FFAA-B581-0AF0-4A6D-93F304C114C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2" name="Text Box 10">
                <a:extLst>
                  <a:ext uri="{FF2B5EF4-FFF2-40B4-BE49-F238E27FC236}">
                    <a16:creationId xmlns:a16="http://schemas.microsoft.com/office/drawing/2014/main" id="{9F830C7C-7BC0-752B-8B31-8E69B198C17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C1B2585-429C-BBF3-AA2C-B639024794B8}"/>
                </a:ext>
              </a:extLst>
            </p:cNvPr>
            <p:cNvSpPr txBox="1"/>
            <p:nvPr/>
          </p:nvSpPr>
          <p:spPr>
            <a:xfrm>
              <a:off x="5299533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本月新能源轿车市场监测车型销量合计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42.8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24" name="图表 23">
              <a:extLst>
                <a:ext uri="{FF2B5EF4-FFF2-40B4-BE49-F238E27FC236}">
                  <a16:creationId xmlns:a16="http://schemas.microsoft.com/office/drawing/2014/main" id="{649B337A-D568-BD78-B8FF-32ED148F31B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01467818"/>
                </p:ext>
              </p:extLst>
            </p:nvPr>
          </p:nvGraphicFramePr>
          <p:xfrm>
            <a:off x="5066663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47BE685-064A-5953-B4EF-06E6FD580592}"/>
                </a:ext>
              </a:extLst>
            </p:cNvPr>
            <p:cNvSpPr txBox="1"/>
            <p:nvPr/>
          </p:nvSpPr>
          <p:spPr>
            <a:xfrm>
              <a:off x="6283404" y="365593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7.7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18%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AC85073-6188-5406-C289-12D58E1C44BC}"/>
                </a:ext>
              </a:extLst>
            </p:cNvPr>
            <p:cNvSpPr txBox="1"/>
            <p:nvPr/>
          </p:nvSpPr>
          <p:spPr>
            <a:xfrm>
              <a:off x="5635130" y="424777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12.7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30%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F154D29-17E8-096D-8D97-1EF406D27AA5}"/>
                </a:ext>
              </a:extLst>
            </p:cNvPr>
            <p:cNvSpPr txBox="1"/>
            <p:nvPr/>
          </p:nvSpPr>
          <p:spPr>
            <a:xfrm>
              <a:off x="7083824" y="404253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4.9</a:t>
              </a:r>
              <a:r>
                <a:rPr lang="zh-CN" altLang="en-US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11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97299CA-F278-8C2A-B4CE-658C009AAD4A}"/>
                </a:ext>
              </a:extLst>
            </p:cNvPr>
            <p:cNvSpPr txBox="1"/>
            <p:nvPr/>
          </p:nvSpPr>
          <p:spPr>
            <a:xfrm>
              <a:off x="6887627" y="4715787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10.5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24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A0A8877-FEBC-4E09-4E41-C033241D378F}"/>
                </a:ext>
              </a:extLst>
            </p:cNvPr>
            <p:cNvSpPr txBox="1"/>
            <p:nvPr/>
          </p:nvSpPr>
          <p:spPr>
            <a:xfrm>
              <a:off x="6047934" y="506203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7.0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16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11378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73986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2.06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1.46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,475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提高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11.2%</a:t>
            </a:r>
            <a:endParaRPr lang="en-US" altLang="zh-CN" sz="1400" dirty="0">
              <a:solidFill>
                <a:srgbClr val="C000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市场优惠幅度提升明显</a:t>
            </a:r>
            <a:endParaRPr lang="zh-CN" altLang="en-US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53380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82574660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4433095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136156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50.4%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-1.8%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accent5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33.5%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-6.6%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4274493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060523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A34C534A-2FEA-9B94-3511-5E2609589B4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ABF4C2D-C667-1160-3159-DB360F9D3043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5BDFF3A-6B19-A2B7-15E7-21F6B66F2F0B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24" name="AutoShape 12">
                <a:extLst>
                  <a:ext uri="{FF2B5EF4-FFF2-40B4-BE49-F238E27FC236}">
                    <a16:creationId xmlns:a16="http://schemas.microsoft.com/office/drawing/2014/main" id="{113A1327-9848-996B-2208-26DDC557662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5" name="Text Box 10">
                <a:extLst>
                  <a:ext uri="{FF2B5EF4-FFF2-40B4-BE49-F238E27FC236}">
                    <a16:creationId xmlns:a16="http://schemas.microsoft.com/office/drawing/2014/main" id="{AD16EFD4-E731-3D9E-2308-E4CCC2D4D9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7F5426B-D4E8-884D-E665-0641B5CB824F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38.5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8" name="图表 17">
              <a:extLst>
                <a:ext uri="{FF2B5EF4-FFF2-40B4-BE49-F238E27FC236}">
                  <a16:creationId xmlns:a16="http://schemas.microsoft.com/office/drawing/2014/main" id="{6613863A-6F6C-5FAF-8933-0CFBF8DF7CB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83641728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5C3DF5A-0845-66FA-FA18-1B1A41A7E335}"/>
                </a:ext>
              </a:extLst>
            </p:cNvPr>
            <p:cNvSpPr txBox="1"/>
            <p:nvPr/>
          </p:nvSpPr>
          <p:spPr>
            <a:xfrm>
              <a:off x="5662133" y="388446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12.5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32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B402724-063D-4703-FFE7-381261233015}"/>
                </a:ext>
              </a:extLst>
            </p:cNvPr>
            <p:cNvSpPr txBox="1"/>
            <p:nvPr/>
          </p:nvSpPr>
          <p:spPr>
            <a:xfrm>
              <a:off x="5690414" y="484147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17.3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45%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57A0636-9F4C-DB6D-DA37-0AC508963CB0}"/>
                </a:ext>
              </a:extLst>
            </p:cNvPr>
            <p:cNvSpPr txBox="1"/>
            <p:nvPr/>
          </p:nvSpPr>
          <p:spPr>
            <a:xfrm>
              <a:off x="6649571" y="42684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7.3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19%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2E78B37-5815-A412-B0B5-4DC800FC0616}"/>
                </a:ext>
              </a:extLst>
            </p:cNvPr>
            <p:cNvSpPr txBox="1"/>
            <p:nvPr/>
          </p:nvSpPr>
          <p:spPr>
            <a:xfrm>
              <a:off x="7325970" y="530716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1.3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3%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5326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83611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2.28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2.14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市场整体优惠幅度较上月降低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,245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环比下降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5.4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本月无优惠车型的市场销量份额大幅缩小，相对应的，优惠幅度在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0-1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万的销量份额在扩大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车型中，腾势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D9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市场份额微跌，不过依然保持新能源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的领先地位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8568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87455701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AB4217B4-5976-3D22-0CC0-0CDE839D045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159339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市场优惠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39,287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3,606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-1.7%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梦想家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13,552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2,478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11,525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-8,326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6.8%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10,000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10,000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2.4%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奔腾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NAT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21,718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-2,471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2.3%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23,298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-17,373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1.7%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009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-14,983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-6.9%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11,095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7,263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考拉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32,011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218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魏牌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高山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35,638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-36,424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id="{D2578DDF-2932-5D53-500A-89ED572B8CAE}"/>
              </a:ext>
            </a:extLst>
          </p:cNvPr>
          <p:cNvGrpSpPr/>
          <p:nvPr/>
        </p:nvGrpSpPr>
        <p:grpSpPr>
          <a:xfrm>
            <a:off x="5266430" y="2782274"/>
            <a:ext cx="2946400" cy="3336586"/>
            <a:chOff x="5266430" y="2782274"/>
            <a:chExt cx="2946400" cy="333658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92C90E0-873A-CE74-5CF9-D7ADBFCEC835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19" name="AutoShape 12">
                <a:extLst>
                  <a:ext uri="{FF2B5EF4-FFF2-40B4-BE49-F238E27FC236}">
                    <a16:creationId xmlns:a16="http://schemas.microsoft.com/office/drawing/2014/main" id="{AC43D41C-8949-F566-798B-138F28D0899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" name="Text Box 10">
                <a:extLst>
                  <a:ext uri="{FF2B5EF4-FFF2-40B4-BE49-F238E27FC236}">
                    <a16:creationId xmlns:a16="http://schemas.microsoft.com/office/drawing/2014/main" id="{4303C5EF-355A-82A0-CADC-D2A0AFC5EE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</a:t>
                </a: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销量</a:t>
                </a: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份额变化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graphicFrame>
          <p:nvGraphicFramePr>
            <p:cNvPr id="10" name="图表 9">
              <a:extLst>
                <a:ext uri="{FF2B5EF4-FFF2-40B4-BE49-F238E27FC236}">
                  <a16:creationId xmlns:a16="http://schemas.microsoft.com/office/drawing/2014/main" id="{2F7B721F-3993-2A63-A5A1-C7B74CC8CA1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33975438"/>
                </p:ext>
              </p:extLst>
            </p:nvPr>
          </p:nvGraphicFramePr>
          <p:xfrm>
            <a:off x="5325128" y="3261360"/>
            <a:ext cx="2829002" cy="28575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graphicFrame>
          <p:nvGraphicFramePr>
            <p:cNvPr id="11" name="图表 10">
              <a:extLst>
                <a:ext uri="{FF2B5EF4-FFF2-40B4-BE49-F238E27FC236}">
                  <a16:creationId xmlns:a16="http://schemas.microsoft.com/office/drawing/2014/main" id="{AAFB1ECA-0EC6-4D48-C789-C00DF55FCE4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809138625"/>
                </p:ext>
              </p:extLst>
            </p:nvPr>
          </p:nvGraphicFramePr>
          <p:xfrm>
            <a:off x="5467046" y="3858070"/>
            <a:ext cx="2551517" cy="17669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4BEAAF3-F023-3E24-32DB-79E85771EB71}"/>
                </a:ext>
              </a:extLst>
            </p:cNvPr>
            <p:cNvSpPr txBox="1"/>
            <p:nvPr/>
          </p:nvSpPr>
          <p:spPr>
            <a:xfrm>
              <a:off x="6349998" y="4595394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内圈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上月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34F7BB9-8D66-CD79-A18B-97AEEA5F648F}"/>
                </a:ext>
              </a:extLst>
            </p:cNvPr>
            <p:cNvSpPr txBox="1"/>
            <p:nvPr/>
          </p:nvSpPr>
          <p:spPr>
            <a:xfrm>
              <a:off x="6349998" y="4804850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外圈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本月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54964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ļi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D3D55E5C-B8F2-A23F-15D9-407299C81AE8}"/>
              </a:ext>
            </a:extLst>
          </p:cNvPr>
          <p:cNvGrpSpPr/>
          <p:nvPr/>
        </p:nvGrpSpPr>
        <p:grpSpPr>
          <a:xfrm>
            <a:off x="10345273" y="4938349"/>
            <a:ext cx="1338828" cy="1670893"/>
            <a:chOff x="10345273" y="4938349"/>
            <a:chExt cx="1338828" cy="167089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DAE4156-D648-A8DC-12F5-39359F7024A1}"/>
                </a:ext>
              </a:extLst>
            </p:cNvPr>
            <p:cNvSpPr txBox="1"/>
            <p:nvPr/>
          </p:nvSpPr>
          <p:spPr>
            <a:xfrm>
              <a:off x="10345273" y="6363021"/>
              <a:ext cx="13388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扫码关注微信公众号</a:t>
              </a:r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1A5EB164-691C-F541-2EEE-8800345F4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433050" y="5006974"/>
              <a:ext cx="1165225" cy="1168401"/>
            </a:xfrm>
            <a:prstGeom prst="rect">
              <a:avLst/>
            </a:prstGeom>
          </p:spPr>
        </p:pic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91C21B22-52F0-A330-C1F1-23853BEF2F7B}"/>
                </a:ext>
              </a:extLst>
            </p:cNvPr>
            <p:cNvGrpSpPr/>
            <p:nvPr/>
          </p:nvGrpSpPr>
          <p:grpSpPr>
            <a:xfrm>
              <a:off x="10357194" y="4938349"/>
              <a:ext cx="1305739" cy="1306238"/>
              <a:chOff x="10357194" y="4931999"/>
              <a:chExt cx="1305739" cy="1306238"/>
            </a:xfrm>
          </p:grpSpPr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2581E06B-47A6-E5B2-C095-ED3D702C27E1}"/>
                  </a:ext>
                </a:extLst>
              </p:cNvPr>
              <p:cNvGrpSpPr/>
              <p:nvPr/>
            </p:nvGrpSpPr>
            <p:grpSpPr>
              <a:xfrm>
                <a:off x="10357200" y="4932000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F1C018CD-8583-2E30-4B3C-5E91A70F33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F562722E-8802-0986-4590-9A062B14F5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04B937B1-A352-4A3D-F451-9E3F9E082066}"/>
                  </a:ext>
                </a:extLst>
              </p:cNvPr>
              <p:cNvGrpSpPr/>
              <p:nvPr/>
            </p:nvGrpSpPr>
            <p:grpSpPr>
              <a:xfrm flipH="1">
                <a:off x="11370302" y="4931999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A0B69A51-74D6-0C4E-C539-C4CA5670D8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>
                  <a:extLst>
                    <a:ext uri="{FF2B5EF4-FFF2-40B4-BE49-F238E27FC236}">
                      <a16:creationId xmlns:a16="http://schemas.microsoft.com/office/drawing/2014/main" id="{51BBD787-4428-03AE-F900-8B16BC844D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06FE4727-0CD1-069B-ED7E-F2C4C6FE05BC}"/>
                  </a:ext>
                </a:extLst>
              </p:cNvPr>
              <p:cNvGrpSpPr/>
              <p:nvPr/>
            </p:nvGrpSpPr>
            <p:grpSpPr>
              <a:xfrm flipV="1">
                <a:off x="10357194" y="5981355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72E03B51-511E-F054-C6C2-BDCD6A6BA9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id="{E7A11842-28DE-0BF0-DA58-DE0859D47D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817C0D89-6AEF-51E3-1179-11B974D51357}"/>
                  </a:ext>
                </a:extLst>
              </p:cNvPr>
              <p:cNvGrpSpPr/>
              <p:nvPr/>
            </p:nvGrpSpPr>
            <p:grpSpPr>
              <a:xfrm flipH="1" flipV="1">
                <a:off x="11370296" y="5981354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id="{5886077D-31F8-0C72-7F1B-2441005795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>
                  <a:extLst>
                    <a:ext uri="{FF2B5EF4-FFF2-40B4-BE49-F238E27FC236}">
                      <a16:creationId xmlns:a16="http://schemas.microsoft.com/office/drawing/2014/main" id="{35749390-DF82-F901-F254-49C78EE494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A3240018-355A-719D-365B-A23C9E9E55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743" y="566201"/>
            <a:ext cx="11831437" cy="3981451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197EA9FD-52DB-A7AC-20D0-666DC4A5CF3B}"/>
              </a:ext>
            </a:extLst>
          </p:cNvPr>
          <p:cNvGrpSpPr/>
          <p:nvPr/>
        </p:nvGrpSpPr>
        <p:grpSpPr>
          <a:xfrm>
            <a:off x="450056" y="5657425"/>
            <a:ext cx="2067791" cy="307777"/>
            <a:chOff x="5467609" y="3537859"/>
            <a:chExt cx="2067791" cy="30777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A9B3911-B5F5-4751-C35F-DEFDAFE8C218}"/>
                </a:ext>
              </a:extLst>
            </p:cNvPr>
            <p:cNvSpPr txBox="1"/>
            <p:nvPr/>
          </p:nvSpPr>
          <p:spPr>
            <a:xfrm>
              <a:off x="5805439" y="3537859"/>
              <a:ext cx="17299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ea typeface="微软雅黑" panose="020B0503020204020204" pitchFamily="34" charset="-122"/>
                </a:rPr>
                <a:t>+86 135 1210 2701</a:t>
              </a:r>
            </a:p>
          </p:txBody>
        </p:sp>
        <p:pic>
          <p:nvPicPr>
            <p:cNvPr id="59" name="图形 58">
              <a:extLst>
                <a:ext uri="{FF2B5EF4-FFF2-40B4-BE49-F238E27FC236}">
                  <a16:creationId xmlns:a16="http://schemas.microsoft.com/office/drawing/2014/main" id="{CAB0EBA7-5259-ECA6-084A-E4BED7C2B7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67609" y="3549640"/>
              <a:ext cx="284214" cy="284214"/>
            </a:xfrm>
            <a:prstGeom prst="rect">
              <a:avLst/>
            </a:prstGeom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F9CF67B-C002-B9F6-FEF8-F9A977DFCC64}"/>
              </a:ext>
            </a:extLst>
          </p:cNvPr>
          <p:cNvGrpSpPr/>
          <p:nvPr/>
        </p:nvGrpSpPr>
        <p:grpSpPr>
          <a:xfrm>
            <a:off x="3972103" y="6144182"/>
            <a:ext cx="3092195" cy="307777"/>
            <a:chOff x="5484900" y="4511470"/>
            <a:chExt cx="3092195" cy="307777"/>
          </a:xfrm>
        </p:grpSpPr>
        <p:pic>
          <p:nvPicPr>
            <p:cNvPr id="61" name="图形 60">
              <a:extLst>
                <a:ext uri="{FF2B5EF4-FFF2-40B4-BE49-F238E27FC236}">
                  <a16:creationId xmlns:a16="http://schemas.microsoft.com/office/drawing/2014/main" id="{940168A6-5A98-208A-8A9C-D0B68F532F8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484900" y="4537257"/>
              <a:ext cx="256203" cy="256203"/>
            </a:xfrm>
            <a:prstGeom prst="rect">
              <a:avLst/>
            </a:prstGeom>
          </p:spPr>
        </p:pic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A07BC6C-935F-1661-F521-998F2624BD17}"/>
                </a:ext>
              </a:extLst>
            </p:cNvPr>
            <p:cNvSpPr txBox="1"/>
            <p:nvPr/>
          </p:nvSpPr>
          <p:spPr>
            <a:xfrm>
              <a:off x="5805439" y="4511470"/>
              <a:ext cx="27716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ea typeface="微软雅黑" panose="020B0503020204020204" pitchFamily="34" charset="-122"/>
                </a:rPr>
                <a:t>http://www.chinaautomarket.com</a:t>
              </a:r>
              <a:endPara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95022F6C-7F8E-6CA3-F718-171D5FC14E30}"/>
              </a:ext>
            </a:extLst>
          </p:cNvPr>
          <p:cNvGrpSpPr/>
          <p:nvPr/>
        </p:nvGrpSpPr>
        <p:grpSpPr>
          <a:xfrm>
            <a:off x="450056" y="6144182"/>
            <a:ext cx="2787306" cy="307777"/>
            <a:chOff x="410743" y="6481396"/>
            <a:chExt cx="2787306" cy="307777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A03A846-E7E3-F969-47D3-4BE032E33706}"/>
                </a:ext>
              </a:extLst>
            </p:cNvPr>
            <p:cNvSpPr txBox="1"/>
            <p:nvPr/>
          </p:nvSpPr>
          <p:spPr>
            <a:xfrm>
              <a:off x="751545" y="6481396"/>
              <a:ext cx="24465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ea typeface="微软雅黑" panose="020B0503020204020204" pitchFamily="34" charset="-122"/>
                </a:rPr>
                <a:t>xifuz@chinaautomarket.com</a:t>
              </a:r>
              <a:endPara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pic>
          <p:nvPicPr>
            <p:cNvPr id="65" name="图形 64">
              <a:extLst>
                <a:ext uri="{FF2B5EF4-FFF2-40B4-BE49-F238E27FC236}">
                  <a16:creationId xmlns:a16="http://schemas.microsoft.com/office/drawing/2014/main" id="{A1B4F95C-0F81-BD01-DE1E-1C1BBDFADF8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10743" y="6528486"/>
              <a:ext cx="283015" cy="21359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2025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04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全国整体乘用车市场价格指数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01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8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59541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-1.54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lang="en-US" altLang="zh-CN" b="1" noProof="0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15.61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本月市场整体成交</a:t>
            </a:r>
            <a:r>
              <a:rPr lang="zh-CN" altLang="en-US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价较上月下降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651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0.42%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本月各大类市场成交价均有所下降，其中，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市场降幅明显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8937"/>
            <a:ext cx="9378202" cy="540055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月度价格变化指数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5495840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626912"/>
              </p:ext>
            </p:extLst>
          </p:nvPr>
        </p:nvGraphicFramePr>
        <p:xfrm>
          <a:off x="9665959" y="3659281"/>
          <a:ext cx="694812" cy="2314800"/>
        </p:xfrm>
        <a:graphic>
          <a:graphicData uri="http://schemas.openxmlformats.org/drawingml/2006/table">
            <a:tbl>
              <a:tblPr firstRow="1" bandRow="1"/>
              <a:tblGrid>
                <a:gridCol w="694812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轿车</a:t>
                      </a:r>
                      <a:endParaRPr lang="en-US" altLang="zh-CN" sz="10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-0.34%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-0.90%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-3.19%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月度均价环比变化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61BA105-A6EB-547B-6ADA-09CB8428E9AE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本月整体市场监测车型销量合计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162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</a:p>
          </p:txBody>
        </p:sp>
        <p:graphicFrame>
          <p:nvGraphicFramePr>
            <p:cNvPr id="48" name="图表 47">
              <a:extLst>
                <a:ext uri="{FF2B5EF4-FFF2-40B4-BE49-F238E27FC236}">
                  <a16:creationId xmlns:a16="http://schemas.microsoft.com/office/drawing/2014/main" id="{118B8C74-EB11-3AA1-4855-42D648F3B3C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30380779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814328A-DA5D-0461-070F-4F64CC45AC9F}"/>
                </a:ext>
              </a:extLst>
            </p:cNvPr>
            <p:cNvSpPr txBox="1"/>
            <p:nvPr/>
          </p:nvSpPr>
          <p:spPr>
            <a:xfrm>
              <a:off x="5927935" y="390254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SUV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77.9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48%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646BDF4-1846-F0FD-AF52-31373012F56E}"/>
                </a:ext>
              </a:extLst>
            </p:cNvPr>
            <p:cNvSpPr txBox="1"/>
            <p:nvPr/>
          </p:nvSpPr>
          <p:spPr>
            <a:xfrm>
              <a:off x="5927935" y="49183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轿车</a:t>
              </a:r>
              <a:endPara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76.6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47%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72F3D55-1C61-75FC-E3F8-F5BB0C93D9BF}"/>
                </a:ext>
              </a:extLst>
            </p:cNvPr>
            <p:cNvSpPr txBox="1"/>
            <p:nvPr/>
          </p:nvSpPr>
          <p:spPr>
            <a:xfrm>
              <a:off x="7358578" y="501376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7.5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5%</a:t>
              </a: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15785740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8984973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56E1FC8F-331E-7AA6-8E5D-12735113381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682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64352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月轿车市场价格变化指数为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0.68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13.28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本月轿车市场整体成交价较上月下降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457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0.34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本月各级别市场销量占比较为稳定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各细分市场来看，仅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级别市场成交价回升，其他级别市场成交价有所下降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8942"/>
            <a:ext cx="9378202" cy="575909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39546348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2036600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447876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3.03%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-0.60%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-1.57%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-1.58%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-1.99%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7649414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id="{CAAE258F-4EC3-0E82-41E9-1F853266947E}"/>
              </a:ext>
            </a:extLst>
          </p:cNvPr>
          <p:cNvGrpSpPr/>
          <p:nvPr/>
        </p:nvGrpSpPr>
        <p:grpSpPr>
          <a:xfrm>
            <a:off x="4755572" y="2782274"/>
            <a:ext cx="3910930" cy="3375352"/>
            <a:chOff x="4755572" y="2782274"/>
            <a:chExt cx="3910930" cy="3375352"/>
          </a:xfrm>
        </p:grpSpPr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D2F20FB4-99FC-E0A3-633C-E4859172013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88234820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5E198CC-B65D-670E-3C3F-348C9DA912EE}"/>
                </a:ext>
              </a:extLst>
            </p:cNvPr>
            <p:cNvGrpSpPr/>
            <p:nvPr/>
          </p:nvGrpSpPr>
          <p:grpSpPr>
            <a:xfrm>
              <a:off x="5266429" y="2782274"/>
              <a:ext cx="3305868" cy="3375352"/>
              <a:chOff x="5266429" y="2782274"/>
              <a:chExt cx="3305868" cy="3375352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C39E1302-A560-42F3-E050-CD65E191127C}"/>
                  </a:ext>
                </a:extLst>
              </p:cNvPr>
              <p:cNvGrpSpPr>
                <a:grpSpLocks/>
              </p:cNvGrpSpPr>
              <p:nvPr>
                <p:custDataLst>
                  <p:tags r:id="rId6"/>
                </p:custDataLst>
              </p:nvPr>
            </p:nvGrpSpPr>
            <p:grpSpPr bwMode="auto">
              <a:xfrm>
                <a:off x="5266430" y="2782274"/>
                <a:ext cx="2946400" cy="354343"/>
                <a:chOff x="2330450" y="2101520"/>
                <a:chExt cx="4308475" cy="354343"/>
              </a:xfrm>
              <a:solidFill>
                <a:srgbClr val="275C9D"/>
              </a:solidFill>
            </p:grpSpPr>
            <p:sp>
              <p:nvSpPr>
                <p:cNvPr id="39" name="AutoShape 12">
                  <a:extLst>
                    <a:ext uri="{FF2B5EF4-FFF2-40B4-BE49-F238E27FC236}">
                      <a16:creationId xmlns:a16="http://schemas.microsoft.com/office/drawing/2014/main" id="{1AF317F7-9E72-9F96-96EF-5551B18CFD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0450" y="2103438"/>
                  <a:ext cx="4308475" cy="352425"/>
                </a:xfrm>
                <a:prstGeom prst="roundRect">
                  <a:avLst>
                    <a:gd name="adj" fmla="val 50000"/>
                  </a:avLst>
                </a:prstGeom>
                <a:grpFill/>
                <a:ln w="0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Text Box 10">
                  <a:extLst>
                    <a:ext uri="{FF2B5EF4-FFF2-40B4-BE49-F238E27FC236}">
                      <a16:creationId xmlns:a16="http://schemas.microsoft.com/office/drawing/2014/main" id="{71AE4168-950C-AE56-4133-F11B3188E26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25713" y="2101520"/>
                  <a:ext cx="3924300" cy="353943"/>
                </a:xfrm>
                <a:prstGeom prst="rect">
                  <a:avLst/>
                </a:prstGeom>
                <a:noFill/>
                <a:ln w="12700" algn="ctr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zh-CN" altLang="en-US" sz="1700" b="1" kern="0" dirty="0">
                      <a:solidFill>
                        <a:srgbClr val="FFFFFF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月度销量份额变化</a:t>
                  </a:r>
                  <a:endParaRPr lang="zh-HK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</p:grp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5779D6B9-65E6-EDDA-1092-C02144CE4985}"/>
                  </a:ext>
                </a:extLst>
              </p:cNvPr>
              <p:cNvSpPr txBox="1"/>
              <p:nvPr/>
            </p:nvSpPr>
            <p:spPr>
              <a:xfrm>
                <a:off x="5266429" y="3254546"/>
                <a:ext cx="29464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本月轿车市场监测车型销量合计</a:t>
                </a:r>
                <a:r>
                  <a:rPr lang="en-US" altLang="zh-CN" sz="900" b="1" kern="0" dirty="0">
                    <a:solidFill>
                      <a:schemeClr val="bg2">
                        <a:lumMod val="25000"/>
                      </a:schemeClr>
                    </a:solidFill>
                    <a:latin typeface="思源黑体 CN" panose="020B0500000000000000" pitchFamily="34" charset="-122"/>
                    <a:ea typeface="思源黑体 CN Normal" panose="020B0400000000000000" pitchFamily="34" charset="-122"/>
                  </a:rPr>
                  <a:t>76.6</a:t>
                </a: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万辆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BA78F07-5B46-804C-3592-4C0DE36F42D8}"/>
                  </a:ext>
                </a:extLst>
              </p:cNvPr>
              <p:cNvSpPr txBox="1"/>
              <p:nvPr/>
            </p:nvSpPr>
            <p:spPr>
              <a:xfrm>
                <a:off x="5918486" y="3772042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B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21.6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28%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C36F532-8E8B-C6A5-57EB-69BE5F0DD925}"/>
                  </a:ext>
                </a:extLst>
              </p:cNvPr>
              <p:cNvSpPr txBox="1"/>
              <p:nvPr/>
            </p:nvSpPr>
            <p:spPr>
              <a:xfrm>
                <a:off x="5399963" y="4594022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29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38%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C1D8660-D5B8-0676-FC04-93407496F858}"/>
                  </a:ext>
                </a:extLst>
              </p:cNvPr>
              <p:cNvSpPr txBox="1"/>
              <p:nvPr/>
            </p:nvSpPr>
            <p:spPr>
              <a:xfrm>
                <a:off x="7528297" y="3548521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C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8.4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11%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F4FCF32A-1D9D-D10C-C01F-F0E27D5D88BF}"/>
                  </a:ext>
                </a:extLst>
              </p:cNvPr>
              <p:cNvSpPr txBox="1"/>
              <p:nvPr/>
            </p:nvSpPr>
            <p:spPr>
              <a:xfrm>
                <a:off x="7045371" y="5472567"/>
                <a:ext cx="1044000" cy="685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7.1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9%</a:t>
                </a:r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C14A89-90B9-9C6E-EC35-FFDAE62941D8}"/>
                  </a:ext>
                </a:extLst>
              </p:cNvPr>
              <p:cNvSpPr txBox="1"/>
              <p:nvPr/>
            </p:nvSpPr>
            <p:spPr>
              <a:xfrm>
                <a:off x="7163639" y="4786994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10.5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14%</a:t>
                </a:r>
              </a:p>
            </p:txBody>
          </p:sp>
        </p:grp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4BA34EBA-C912-C2BB-1EDB-FF47ADC4EE3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6849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66369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 eaLnBrk="1" hangingPunct="1">
              <a:lnSpc>
                <a:spcPts val="18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n"/>
              <a:defRPr/>
            </a:pP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04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-1.99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16.87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市场整体成交价较上月提升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1,531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0.9%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本月市场主力的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级销量占比稳中微升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级别市场成交价继续提升，其他级别则有明显的降幅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6333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7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8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5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6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7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66335011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8" name="图表 37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2224003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9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6327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-2.21%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0.06%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-3.81%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-1.30%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40" name="图表 39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8592297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1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47" name="文本框 46">
            <a:extLst>
              <a:ext uri="{FF2B5EF4-FFF2-40B4-BE49-F238E27FC236}">
                <a16:creationId xmlns:a16="http://schemas.microsoft.com/office/drawing/2014/main" id="{82D2E410-580A-7CDC-AD2E-A238AAE68E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96A105-C1C7-6EF7-FADD-72E295F0C602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FB2F0498-33FD-8034-4DE2-7C63E0FF1D72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31" name="AutoShape 12">
                <a:extLst>
                  <a:ext uri="{FF2B5EF4-FFF2-40B4-BE49-F238E27FC236}">
                    <a16:creationId xmlns:a16="http://schemas.microsoft.com/office/drawing/2014/main" id="{962A4836-1F92-5435-44A5-779DD6358BF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2" name="Text Box 10">
                <a:extLst>
                  <a:ext uri="{FF2B5EF4-FFF2-40B4-BE49-F238E27FC236}">
                    <a16:creationId xmlns:a16="http://schemas.microsoft.com/office/drawing/2014/main" id="{9317A862-38D4-76AD-E7DD-C429B82F49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43D16AD-0924-A449-1FCE-094292648749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77.9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26.0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34%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38.8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50%</a:t>
              </a:r>
            </a:p>
          </p:txBody>
        </p:sp>
        <p:graphicFrame>
          <p:nvGraphicFramePr>
            <p:cNvPr id="49" name="图表 48">
              <a:extLst>
                <a:ext uri="{FF2B5EF4-FFF2-40B4-BE49-F238E27FC236}">
                  <a16:creationId xmlns:a16="http://schemas.microsoft.com/office/drawing/2014/main" id="{0BFE06A1-6C61-A79A-1CD1-F5D6E75ECAC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72127099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22.6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29%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41.9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54%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A92B934-85E7-C000-ED3B-6C91EDD3568C}"/>
                </a:ext>
              </a:extLst>
            </p:cNvPr>
            <p:cNvSpPr txBox="1"/>
            <p:nvPr/>
          </p:nvSpPr>
          <p:spPr>
            <a:xfrm>
              <a:off x="7528297" y="3708780"/>
              <a:ext cx="1044000" cy="685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9.3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12%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70FA36F-351E-4818-671B-95602B4F96AD}"/>
                </a:ext>
              </a:extLst>
            </p:cNvPr>
            <p:cNvSpPr txBox="1"/>
            <p:nvPr/>
          </p:nvSpPr>
          <p:spPr>
            <a:xfrm>
              <a:off x="7570808" y="497528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A0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4.1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82031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83611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3.62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26.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市场整体成交价较上月下降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8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,713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3.19%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20-30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万价格段销量份额明显提升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车型中，所有车型市场成交价均有下滑；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GL8 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销量连月上涨，本月重夺桂冠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3755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月度销量份额变化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6105823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5273075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835767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311,104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-6,979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2.48%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344,464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-11,868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-0.25%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赛那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SIENNA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285,708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-5,469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0.22%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格瑞维亚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276,996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-8,331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-0.23%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GM8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224,824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-5,299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1.19%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梦想家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356,771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-3,525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0.25%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272,518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-11,232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1.22%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GM6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112,742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-84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0.20%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193,418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-4,179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-0.20%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奥德赛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204,082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-1,727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-0.50%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8149692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110425-6391-F313-F43B-6AA9251DE61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8249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2025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04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全国整体乘用车市场优惠指数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02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4564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802862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1.06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2.95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1,179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4.2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本月大类细分市场中，轿车市场优惠幅度提升较为显著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4130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9384890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054882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6.3%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2.3%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3.2%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33473128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1140149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CDFDFACE-4B6C-C56F-1BDA-BFCC1F0DE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0C8E88-1368-941F-6A2A-7CDCEB269D72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6F6BD2A-6589-819D-0E7F-8E9FE49609F2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11" name="AutoShape 12">
                <a:extLst>
                  <a:ext uri="{FF2B5EF4-FFF2-40B4-BE49-F238E27FC236}">
                    <a16:creationId xmlns:a16="http://schemas.microsoft.com/office/drawing/2014/main" id="{869BCAE4-EEE1-766C-6262-CEB69963BD6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2" name="Text Box 10">
                <a:extLst>
                  <a:ext uri="{FF2B5EF4-FFF2-40B4-BE49-F238E27FC236}">
                    <a16:creationId xmlns:a16="http://schemas.microsoft.com/office/drawing/2014/main" id="{0B2537DD-4B18-A0B5-3787-CD451DB4FA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月度销量份额变化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4B35538-F7C6-0C21-910A-85EC040D275B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本月整体市场监测车型销量合计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162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</a:p>
          </p:txBody>
        </p:sp>
        <p:graphicFrame>
          <p:nvGraphicFramePr>
            <p:cNvPr id="7" name="图表 6">
              <a:extLst>
                <a:ext uri="{FF2B5EF4-FFF2-40B4-BE49-F238E27FC236}">
                  <a16:creationId xmlns:a16="http://schemas.microsoft.com/office/drawing/2014/main" id="{5DCD3C85-135F-FD22-F401-E92D5931160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82581304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DB1BAE7-EC5D-5E5E-497B-610D25B65E39}"/>
                </a:ext>
              </a:extLst>
            </p:cNvPr>
            <p:cNvSpPr txBox="1"/>
            <p:nvPr/>
          </p:nvSpPr>
          <p:spPr>
            <a:xfrm>
              <a:off x="5927935" y="390254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SUV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77.9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48%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AF1C909-6416-BDEE-12FA-59BECB470191}"/>
                </a:ext>
              </a:extLst>
            </p:cNvPr>
            <p:cNvSpPr txBox="1"/>
            <p:nvPr/>
          </p:nvSpPr>
          <p:spPr>
            <a:xfrm>
              <a:off x="5927935" y="49183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轿车</a:t>
              </a:r>
              <a:endPara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76.6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47%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74C4436-78F3-9AD5-F33F-EDE4F3367E7E}"/>
                </a:ext>
              </a:extLst>
            </p:cNvPr>
            <p:cNvSpPr txBox="1"/>
            <p:nvPr/>
          </p:nvSpPr>
          <p:spPr>
            <a:xfrm>
              <a:off x="7358578" y="501376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7.5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5%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720487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heme/theme1.xml><?xml version="1.0" encoding="utf-8"?>
<a:theme xmlns:a="http://schemas.openxmlformats.org/drawingml/2006/main" name="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CAM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21573</TotalTime>
  <Words>3263</Words>
  <Application>Microsoft Office PowerPoint</Application>
  <PresentationFormat>宽屏</PresentationFormat>
  <Paragraphs>919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等线</vt:lpstr>
      <vt:lpstr>思源黑体 CN</vt:lpstr>
      <vt:lpstr>思源黑体 CN Heavy</vt:lpstr>
      <vt:lpstr>思源黑体 CN Medium</vt:lpstr>
      <vt:lpstr>思源黑体 CN Normal</vt:lpstr>
      <vt:lpstr>微软雅黑</vt:lpstr>
      <vt:lpstr>Arial</vt:lpstr>
      <vt:lpstr>Wingdings</vt:lpstr>
      <vt:lpstr>Office 主题​​</vt:lpstr>
      <vt:lpstr>CAM 价格/优惠指数走势报告</vt:lpstr>
      <vt:lpstr>PowerPoint 演示文稿</vt:lpstr>
      <vt:lpstr>PowerPoint 演示文稿</vt:lpstr>
      <vt:lpstr>加权价格变化指数—整体市场</vt:lpstr>
      <vt:lpstr>加权价格变化指数—轿车市场</vt:lpstr>
      <vt:lpstr>加权价格变化指数—SUV市场</vt:lpstr>
      <vt:lpstr>加权价格变化指数—MPV市场</vt:lpstr>
      <vt:lpstr>PowerPoint 演示文稿</vt:lpstr>
      <vt:lpstr>加权优惠变化指数—整体市场</vt:lpstr>
      <vt:lpstr>加权优惠变化指数—轿车市场</vt:lpstr>
      <vt:lpstr>加权优惠变化指数—SUV市场</vt:lpstr>
      <vt:lpstr>加权优惠变化指数—MPV市场</vt:lpstr>
      <vt:lpstr>PowerPoint 演示文稿</vt:lpstr>
      <vt:lpstr>加权价格变化指数—新能源市场</vt:lpstr>
      <vt:lpstr>加权价格变化指数—新能源轿车市场</vt:lpstr>
      <vt:lpstr>加权价格变化指数—新能源SUV市场</vt:lpstr>
      <vt:lpstr>加权价格变化指数—新能源MPV市场</vt:lpstr>
      <vt:lpstr>PowerPoint 演示文稿</vt:lpstr>
      <vt:lpstr>加权优惠变化指数—新能源市场</vt:lpstr>
      <vt:lpstr>加权优惠变化指数—新能源轿车市场</vt:lpstr>
      <vt:lpstr>加权优惠变化指数—新能源SUV市场</vt:lpstr>
      <vt:lpstr>加权优惠变化指数—新能源MPV市场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嘉嘉</dc:creator>
  <cp:lastModifiedBy>亮亮 仇</cp:lastModifiedBy>
  <cp:revision>1465</cp:revision>
  <dcterms:created xsi:type="dcterms:W3CDTF">2022-03-11T08:51:12Z</dcterms:created>
  <dcterms:modified xsi:type="dcterms:W3CDTF">2025-06-12T03:15:58Z</dcterms:modified>
</cp:coreProperties>
</file>