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charts/chart3.xml" ContentType="application/vnd.openxmlformats-officedocument.drawingml.chart+xml"/>
  <Override PartName="/ppt/theme/themeOverride1.xml" ContentType="application/vnd.openxmlformats-officedocument.themeOverride+xml"/>
  <Override PartName="/ppt/charts/chart4.xml" ContentType="application/vnd.openxmlformats-officedocument.drawingml.chart+xml"/>
  <Override PartName="/ppt/theme/themeOverride2.xml" ContentType="application/vnd.openxmlformats-officedocument.themeOverride+xml"/>
  <Override PartName="/ppt/notesSlides/notesSlide7.xml" ContentType="application/vnd.openxmlformats-officedocument.presentationml.notesSlide+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6.xml" ContentType="application/vnd.openxmlformats-officedocument.drawingml.chart+xml"/>
  <Override PartName="/ppt/theme/themeOverride3.xml" ContentType="application/vnd.openxmlformats-officedocument.themeOverride+xml"/>
  <Override PartName="/ppt/notesSlides/notesSlide10.xml" ContentType="application/vnd.openxmlformats-officedocument.presentationml.notesSlide+xml"/>
  <Override PartName="/ppt/charts/chart7.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1.xml" ContentType="application/vnd.openxmlformats-officedocument.presentationml.notesSlide+xml"/>
  <Override PartName="/ppt/charts/chart8.xml" ContentType="application/vnd.openxmlformats-officedocument.drawingml.chart+xml"/>
  <Override PartName="/ppt/theme/themeOverride4.xml" ContentType="application/vnd.openxmlformats-officedocument.themeOverride+xml"/>
  <Override PartName="/ppt/charts/chart9.xml" ContentType="application/vnd.openxmlformats-officedocument.drawingml.chart+xml"/>
  <Override PartName="/ppt/theme/themeOverride5.xml" ContentType="application/vnd.openxmlformats-officedocument.themeOverride+xml"/>
  <Override PartName="/ppt/notesSlides/notesSlide12.xml" ContentType="application/vnd.openxmlformats-officedocument.presentationml.notesSlide+xml"/>
  <Override PartName="/ppt/charts/chart10.xml" ContentType="application/vnd.openxmlformats-officedocument.drawingml.chart+xml"/>
  <Override PartName="/ppt/theme/themeOverride6.xml" ContentType="application/vnd.openxmlformats-officedocument.themeOverride+xml"/>
  <Override PartName="/ppt/charts/chart11.xml" ContentType="application/vnd.openxmlformats-officedocument.drawingml.chart+xml"/>
  <Override PartName="/ppt/theme/themeOverride7.xml" ContentType="application/vnd.openxmlformats-officedocument.themeOverride+xml"/>
  <Override PartName="/ppt/notesSlides/notesSlide13.xml" ContentType="application/vnd.openxmlformats-officedocument.presentationml.notesSlide+xml"/>
  <Override PartName="/ppt/charts/chart12.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4.xml" ContentType="application/vnd.openxmlformats-officedocument.presentationml.notesSlide+xml"/>
  <Override PartName="/ppt/charts/chart13.xml" ContentType="application/vnd.openxmlformats-officedocument.drawingml.chart+xml"/>
  <Override PartName="/ppt/charts/chart14.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4.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66" r:id="rId1"/>
    <p:sldMasterId id="2147483718" r:id="rId2"/>
    <p:sldMasterId id="2147483756" r:id="rId3"/>
  </p:sldMasterIdLst>
  <p:notesMasterIdLst>
    <p:notesMasterId r:id="rId30"/>
  </p:notesMasterIdLst>
  <p:sldIdLst>
    <p:sldId id="2092" r:id="rId4"/>
    <p:sldId id="2326" r:id="rId5"/>
    <p:sldId id="2327" r:id="rId6"/>
    <p:sldId id="2181" r:id="rId7"/>
    <p:sldId id="2131" r:id="rId8"/>
    <p:sldId id="2267" r:id="rId9"/>
    <p:sldId id="2133" r:id="rId10"/>
    <p:sldId id="2328" r:id="rId11"/>
    <p:sldId id="2135" r:id="rId12"/>
    <p:sldId id="2197" r:id="rId13"/>
    <p:sldId id="2269" r:id="rId14"/>
    <p:sldId id="2185" r:id="rId15"/>
    <p:sldId id="2139" r:id="rId16"/>
    <p:sldId id="2298" r:id="rId17"/>
    <p:sldId id="2329" r:id="rId18"/>
    <p:sldId id="2316" r:id="rId19"/>
    <p:sldId id="2317" r:id="rId20"/>
    <p:sldId id="2318" r:id="rId21"/>
    <p:sldId id="2319" r:id="rId22"/>
    <p:sldId id="2320" r:id="rId23"/>
    <p:sldId id="2321" r:id="rId24"/>
    <p:sldId id="2322" r:id="rId25"/>
    <p:sldId id="2323" r:id="rId26"/>
    <p:sldId id="2324" r:id="rId27"/>
    <p:sldId id="2325" r:id="rId28"/>
    <p:sldId id="2221" r:id="rId29"/>
  </p:sldIdLst>
  <p:sldSz cx="12192000" cy="6858000"/>
  <p:notesSz cx="6805613" cy="9939338"/>
  <p:defaultTex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3" pos="7423" userDrawn="1">
          <p15:clr>
            <a:srgbClr val="A4A3A4"/>
          </p15:clr>
        </p15:guide>
        <p15:guide id="18" orient="horz" pos="4042" userDrawn="1">
          <p15:clr>
            <a:srgbClr val="A4A3A4"/>
          </p15:clr>
        </p15:guide>
        <p15:guide id="19" orient="horz" pos="255" userDrawn="1">
          <p15:clr>
            <a:srgbClr val="A4A3A4"/>
          </p15:clr>
        </p15:guide>
        <p15:guide id="21" orient="horz" pos="754" userDrawn="1">
          <p15:clr>
            <a:srgbClr val="A4A3A4"/>
          </p15:clr>
        </p15:guide>
        <p15:guide id="22" orient="horz" pos="1389" userDrawn="1">
          <p15:clr>
            <a:srgbClr val="A4A3A4"/>
          </p15:clr>
        </p15:guide>
        <p15:guide id="23" orient="horz" pos="3430" userDrawn="1">
          <p15:clr>
            <a:srgbClr val="A4A3A4"/>
          </p15:clr>
        </p15:guide>
        <p15:guide id="25" pos="2139" userDrawn="1">
          <p15:clr>
            <a:srgbClr val="A4A3A4"/>
          </p15:clr>
        </p15:guide>
        <p15:guide id="28" pos="6562" userDrawn="1">
          <p15:clr>
            <a:srgbClr val="A4A3A4"/>
          </p15:clr>
        </p15:guide>
        <p15:guide id="29" pos="4416" userDrawn="1">
          <p15:clr>
            <a:srgbClr val="A4A3A4"/>
          </p15:clr>
        </p15:guide>
        <p15:guide id="30" orient="horz" pos="1638" userDrawn="1">
          <p15:clr>
            <a:srgbClr val="A4A3A4"/>
          </p15:clr>
        </p15:guide>
        <p15:guide id="31" orient="horz" pos="3793" userDrawn="1">
          <p15:clr>
            <a:srgbClr val="A4A3A4"/>
          </p15:clr>
        </p15:guide>
        <p15:guide id="33" orient="horz" pos="2704" userDrawn="1">
          <p15:clr>
            <a:srgbClr val="A4A3A4"/>
          </p15:clr>
        </p15:guide>
        <p15:guide id="35" orient="horz" pos="57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卢颖" initials="卢颖" lastIdx="1" clrIdx="0">
    <p:extLst>
      <p:ext uri="{19B8F6BF-5375-455C-9EA6-DF929625EA0E}">
        <p15:presenceInfo xmlns:p15="http://schemas.microsoft.com/office/powerpoint/2012/main" userId="S-1-5-21-2051279929-2068435472-2904626369-3717" providerId="AD"/>
      </p:ext>
    </p:extLst>
  </p:cmAuthor>
  <p:cmAuthor id="2" name="张恺灵" initials="张恺灵" lastIdx="1" clrIdx="1">
    <p:extLst>
      <p:ext uri="{19B8F6BF-5375-455C-9EA6-DF929625EA0E}">
        <p15:presenceInfo xmlns:p15="http://schemas.microsoft.com/office/powerpoint/2012/main" userId="S-1-5-21-2051279929-2068435472-2904626369-407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5E79"/>
    <a:srgbClr val="717F94"/>
    <a:srgbClr val="838FA2"/>
    <a:srgbClr val="169EBE"/>
    <a:srgbClr val="8EB842"/>
    <a:srgbClr val="E9EBF5"/>
    <a:srgbClr val="FF00FF"/>
    <a:srgbClr val="FF9999"/>
    <a:srgbClr val="1111B3"/>
    <a:srgbClr val="9597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B9631B5-78F2-41C9-869B-9F39066F8104}" styleName="中度样式 3 - 强调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46F890A9-2807-4EBB-B81D-B2AA78EC7F39}" styleName="深色样式 2 - 强调 5/强调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A488322-F2BA-4B5B-9748-0D474271808F}" styleName="中度样式 3 - 强调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6818" autoAdjust="0"/>
    <p:restoredTop sz="96404" autoAdjust="0"/>
  </p:normalViewPr>
  <p:slideViewPr>
    <p:cSldViewPr snapToGrid="0">
      <p:cViewPr varScale="1">
        <p:scale>
          <a:sx n="97" d="100"/>
          <a:sy n="97" d="100"/>
        </p:scale>
        <p:origin x="516" y="42"/>
      </p:cViewPr>
      <p:guideLst>
        <p:guide pos="7423"/>
        <p:guide orient="horz" pos="4042"/>
        <p:guide orient="horz" pos="255"/>
        <p:guide orient="horz" pos="754"/>
        <p:guide orient="horz" pos="1389"/>
        <p:guide orient="horz" pos="3430"/>
        <p:guide pos="2139"/>
        <p:guide pos="6562"/>
        <p:guide pos="4416"/>
        <p:guide orient="horz" pos="1638"/>
        <p:guide orient="horz" pos="3793"/>
        <p:guide orient="horz" pos="2704"/>
        <p:guide orient="horz" pos="572"/>
      </p:guideLst>
    </p:cSldViewPr>
  </p:slideViewPr>
  <p:outlineViewPr>
    <p:cViewPr>
      <p:scale>
        <a:sx n="33" d="100"/>
        <a:sy n="33" d="100"/>
      </p:scale>
      <p:origin x="0" y="-27894"/>
    </p:cViewPr>
  </p:outlineViewPr>
  <p:notesTextViewPr>
    <p:cViewPr>
      <p:scale>
        <a:sx n="1" d="1"/>
        <a:sy n="1" d="1"/>
      </p:scale>
      <p:origin x="0" y="0"/>
    </p:cViewPr>
  </p:notesTextViewPr>
  <p:sorterViewPr>
    <p:cViewPr>
      <p:scale>
        <a:sx n="75" d="100"/>
        <a:sy n="75" d="100"/>
      </p:scale>
      <p:origin x="0" y="0"/>
    </p:cViewPr>
  </p:sorterViewPr>
  <p:notesViewPr>
    <p:cSldViewPr snapToGrid="0">
      <p:cViewPr varScale="1">
        <p:scale>
          <a:sx n="57" d="100"/>
          <a:sy n="57" d="100"/>
        </p:scale>
        <p:origin x="2808" y="3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Worksheet9.xlsx"/><Relationship Id="rId1" Type="http://schemas.openxmlformats.org/officeDocument/2006/relationships/themeOverride" Target="../theme/themeOverride6.xml"/></Relationships>
</file>

<file path=ppt/charts/_rels/chart11.xml.rels><?xml version="1.0" encoding="UTF-8" standalone="yes"?>
<Relationships xmlns="http://schemas.openxmlformats.org/package/2006/relationships"><Relationship Id="rId2" Type="http://schemas.openxmlformats.org/officeDocument/2006/relationships/package" Target="../embeddings/Microsoft_Excel_Worksheet10.xlsx"/><Relationship Id="rId1" Type="http://schemas.openxmlformats.org/officeDocument/2006/relationships/themeOverride" Target="../theme/themeOverride7.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5.xml"/><Relationship Id="rId1" Type="http://schemas.microsoft.com/office/2011/relationships/chartStyle" Target="style5.xml"/></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2.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3.xml"/><Relationship Id="rId1" Type="http://schemas.microsoft.com/office/2011/relationships/chartStyle" Target="style3.xml"/></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3.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4.xml"/><Relationship Id="rId1" Type="http://schemas.microsoft.com/office/2011/relationships/chartStyle" Target="style4.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Worksheet7.xlsx"/><Relationship Id="rId1" Type="http://schemas.openxmlformats.org/officeDocument/2006/relationships/themeOverride" Target="../theme/themeOverride4.xml"/></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Worksheet8.xlsx"/><Relationship Id="rId1" Type="http://schemas.openxmlformats.org/officeDocument/2006/relationships/themeOverride" Target="../theme/themeOverrid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0392055057320599E-2"/>
          <c:y val="0.15168534442870282"/>
          <c:w val="0.97267928947378468"/>
          <c:h val="0.72193542482684359"/>
        </c:manualLayout>
      </c:layout>
      <c:barChart>
        <c:barDir val="col"/>
        <c:grouping val="clustered"/>
        <c:varyColors val="0"/>
        <c:ser>
          <c:idx val="0"/>
          <c:order val="0"/>
          <c:tx>
            <c:strRef>
              <c:f>Sheet1!$A$2</c:f>
              <c:strCache>
                <c:ptCount val="1"/>
                <c:pt idx="0">
                  <c:v>乘用车市场销量</c:v>
                </c:pt>
              </c:strCache>
            </c:strRef>
          </c:tx>
          <c:spPr>
            <a:solidFill>
              <a:srgbClr val="94B7F2"/>
            </a:solidFill>
            <a:ln>
              <a:noFill/>
            </a:ln>
            <a:effectLst/>
          </c:spPr>
          <c:invertIfNegative val="0"/>
          <c:dPt>
            <c:idx val="0"/>
            <c:invertIfNegative val="0"/>
            <c:bubble3D val="0"/>
            <c:spPr>
              <a:solidFill>
                <a:srgbClr val="94B7F2"/>
              </a:solidFill>
              <a:ln>
                <a:noFill/>
              </a:ln>
              <a:effectLst/>
            </c:spPr>
            <c:extLst>
              <c:ext xmlns:c16="http://schemas.microsoft.com/office/drawing/2014/chart" uri="{C3380CC4-5D6E-409C-BE32-E72D297353CC}">
                <c16:uniqueId val="{00000001-ADA9-43EA-B2BE-8517FC542D40}"/>
              </c:ext>
            </c:extLst>
          </c:dPt>
          <c:dLbls>
            <c:dLbl>
              <c:idx val="9"/>
              <c:layout>
                <c:manualLayout>
                  <c:x val="-8.2686357606896454E-17"/>
                  <c:y val="0.4296295141191405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DA9-43EA-B2BE-8517FC542D40}"/>
                </c:ext>
              </c:extLst>
            </c:dLbl>
            <c:dLbl>
              <c:idx val="10"/>
              <c:layout>
                <c:manualLayout>
                  <c:x val="-6.680980982866735E-4"/>
                  <c:y val="0.25776206342786995"/>
                </c:manualLayout>
              </c:layout>
              <c:tx>
                <c:rich>
                  <a:bodyPr/>
                  <a:lstStyle/>
                  <a:p>
                    <a:fld id="{B1F02711-58DF-4A95-80BC-B56264949ADD}"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ADA9-43EA-B2BE-8517FC542D40}"/>
                </c:ext>
              </c:extLst>
            </c:dLbl>
            <c:numFmt formatCode="#,##0.0_);[Red]\(#,##0.0\)" sourceLinked="0"/>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Sheet1!$B$2:$N$2</c:f>
              <c:numCache>
                <c:formatCode>General</c:formatCode>
                <c:ptCount val="13"/>
                <c:pt idx="0">
                  <c:v>170.17400000000001</c:v>
                </c:pt>
                <c:pt idx="1">
                  <c:v>177.46019999999999</c:v>
                </c:pt>
                <c:pt idx="2">
                  <c:v>181.52699999999999</c:v>
                </c:pt>
                <c:pt idx="3">
                  <c:v>197.13829999999999</c:v>
                </c:pt>
                <c:pt idx="4">
                  <c:v>216.29069999999999</c:v>
                </c:pt>
                <c:pt idx="5">
                  <c:v>231.88</c:v>
                </c:pt>
                <c:pt idx="6">
                  <c:v>241.90889999999999</c:v>
                </c:pt>
                <c:pt idx="7">
                  <c:v>276.21960000000001</c:v>
                </c:pt>
                <c:pt idx="8">
                  <c:v>183.06469999999999</c:v>
                </c:pt>
                <c:pt idx="9">
                  <c:v>131.12719999999999</c:v>
                </c:pt>
                <c:pt idx="10">
                  <c:v>187.3818</c:v>
                </c:pt>
                <c:pt idx="11">
                  <c:v>169.62559999999999</c:v>
                </c:pt>
                <c:pt idx="12">
                  <c:v>186.57740000000001</c:v>
                </c:pt>
              </c:numCache>
            </c:numRef>
          </c:val>
          <c:extLst>
            <c:ext xmlns:c16="http://schemas.microsoft.com/office/drawing/2014/chart" uri="{C3380CC4-5D6E-409C-BE32-E72D297353CC}">
              <c16:uniqueId val="{00000004-ADA9-43EA-B2BE-8517FC542D40}"/>
            </c:ext>
          </c:extLst>
        </c:ser>
        <c:ser>
          <c:idx val="1"/>
          <c:order val="1"/>
          <c:tx>
            <c:strRef>
              <c:f>Sheet1!$A$3</c:f>
              <c:strCache>
                <c:ptCount val="1"/>
                <c:pt idx="0">
                  <c:v>新能源市场销量</c:v>
                </c:pt>
              </c:strCache>
            </c:strRef>
          </c:tx>
          <c:spPr>
            <a:solidFill>
              <a:srgbClr val="FFC000"/>
            </a:solidFill>
            <a:ln>
              <a:noFill/>
            </a:ln>
            <a:effectLst/>
          </c:spPr>
          <c:invertIfNegative val="0"/>
          <c:dLbls>
            <c:dLbl>
              <c:idx val="0"/>
              <c:layout>
                <c:manualLayout>
                  <c:x val="5.8224627495337905E-3"/>
                  <c:y val="1.4336177220509732E-2"/>
                </c:manualLayout>
              </c:layout>
              <c:tx>
                <c:rich>
                  <a:bodyPr/>
                  <a:lstStyle/>
                  <a:p>
                    <a:fld id="{22FD52D4-5280-4226-9754-887FC7C9B4DB}"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ADA9-43EA-B2BE-8517FC542D40}"/>
                </c:ext>
              </c:extLst>
            </c:dLbl>
            <c:dLbl>
              <c:idx val="1"/>
              <c:layout>
                <c:manualLayout>
                  <c:x val="9.315940399254043E-3"/>
                  <c:y val="7.7013494105755385E-3"/>
                </c:manualLayout>
              </c:layout>
              <c:tx>
                <c:rich>
                  <a:bodyPr/>
                  <a:lstStyle/>
                  <a:p>
                    <a:fld id="{49E294CA-F2CA-4713-8D25-ECA0D88E4E09}"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ADA9-43EA-B2BE-8517FC542D40}"/>
                </c:ext>
              </c:extLst>
            </c:dLbl>
            <c:dLbl>
              <c:idx val="2"/>
              <c:layout>
                <c:manualLayout>
                  <c:x val="6.9869552994405483E-3"/>
                  <c:y val="1.0700494045936098E-2"/>
                </c:manualLayout>
              </c:layout>
              <c:tx>
                <c:rich>
                  <a:bodyPr/>
                  <a:lstStyle/>
                  <a:p>
                    <a:fld id="{6193FBBC-7831-4146-9B15-34EC4155B297}"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ADA9-43EA-B2BE-8517FC542D40}"/>
                </c:ext>
              </c:extLst>
            </c:dLbl>
            <c:dLbl>
              <c:idx val="3"/>
              <c:layout>
                <c:manualLayout>
                  <c:x val="5.8224627495337905E-3"/>
                  <c:y val="6.9244656271745201E-3"/>
                </c:manualLayout>
              </c:layout>
              <c:tx>
                <c:rich>
                  <a:bodyPr/>
                  <a:lstStyle/>
                  <a:p>
                    <a:fld id="{5462FD51-153E-41B7-8E0C-3328B4421E50}"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ADA9-43EA-B2BE-8517FC542D40}"/>
                </c:ext>
              </c:extLst>
            </c:dLbl>
            <c:dLbl>
              <c:idx val="4"/>
              <c:layout>
                <c:manualLayout>
                  <c:x val="5.8224627495337905E-3"/>
                  <c:y val="4.7139641217225298E-3"/>
                </c:manualLayout>
              </c:layout>
              <c:tx>
                <c:rich>
                  <a:bodyPr/>
                  <a:lstStyle/>
                  <a:p>
                    <a:fld id="{16ABA6E4-66FC-4128-BD33-60C0758F57AD}"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ADA9-43EA-B2BE-8517FC542D40}"/>
                </c:ext>
              </c:extLst>
            </c:dLbl>
            <c:dLbl>
              <c:idx val="5"/>
              <c:layout>
                <c:manualLayout>
                  <c:x val="1.1644925499067581E-2"/>
                  <c:y val="1.3645699070142457E-2"/>
                </c:manualLayout>
              </c:layout>
              <c:tx>
                <c:rich>
                  <a:bodyPr/>
                  <a:lstStyle/>
                  <a:p>
                    <a:fld id="{B3E45AC9-240B-44A3-81FF-4467287B28A3}"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ADA9-43EA-B2BE-8517FC542D40}"/>
                </c:ext>
              </c:extLst>
            </c:dLbl>
            <c:dLbl>
              <c:idx val="6"/>
              <c:layout>
                <c:manualLayout>
                  <c:x val="8.1514478493473069E-3"/>
                  <c:y val="1.6550768933442608E-2"/>
                </c:manualLayout>
              </c:layout>
              <c:tx>
                <c:rich>
                  <a:bodyPr/>
                  <a:lstStyle/>
                  <a:p>
                    <a:fld id="{D49BE7A0-9227-4C74-AE25-7CCB57C0AEB5}"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ADA9-43EA-B2BE-8517FC542D40}"/>
                </c:ext>
              </c:extLst>
            </c:dLbl>
            <c:dLbl>
              <c:idx val="7"/>
              <c:layout>
                <c:manualLayout>
                  <c:x val="4.6579701996270319E-3"/>
                  <c:y val="1.4005637328460533E-2"/>
                </c:manualLayout>
              </c:layout>
              <c:tx>
                <c:rich>
                  <a:bodyPr/>
                  <a:lstStyle/>
                  <a:p>
                    <a:fld id="{4DCD2455-2DC9-45EE-807F-5A64A6BB85E9}"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ADA9-43EA-B2BE-8517FC542D40}"/>
                </c:ext>
              </c:extLst>
            </c:dLbl>
            <c:dLbl>
              <c:idx val="8"/>
              <c:layout>
                <c:manualLayout>
                  <c:x val="1.1644925499067581E-2"/>
                  <c:y val="1.0533306815154832E-2"/>
                </c:manualLayout>
              </c:layout>
              <c:tx>
                <c:rich>
                  <a:bodyPr/>
                  <a:lstStyle/>
                  <a:p>
                    <a:fld id="{67417F55-B17E-4D63-B45C-F903F772935A}"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ADA9-43EA-B2BE-8517FC542D40}"/>
                </c:ext>
              </c:extLst>
            </c:dLbl>
            <c:dLbl>
              <c:idx val="9"/>
              <c:layout>
                <c:manualLayout>
                  <c:x val="3.7503609061488581E-3"/>
                  <c:y val="2.2263127137452956E-2"/>
                </c:manualLayout>
              </c:layout>
              <c:tx>
                <c:rich>
                  <a:bodyPr/>
                  <a:lstStyle/>
                  <a:p>
                    <a:fld id="{1987E123-E904-49E3-910D-F7F8D385CDF2}"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layout>
                    <c:manualLayout>
                      <c:w val="3.8980928958058637E-2"/>
                      <c:h val="6.2529558139998595E-2"/>
                    </c:manualLayout>
                  </c15:layout>
                  <c15:dlblFieldTable/>
                  <c15:showDataLabelsRange val="0"/>
                </c:ext>
                <c:ext xmlns:c16="http://schemas.microsoft.com/office/drawing/2014/chart" uri="{C3380CC4-5D6E-409C-BE32-E72D297353CC}">
                  <c16:uniqueId val="{0000000E-ADA9-43EA-B2BE-8517FC542D40}"/>
                </c:ext>
              </c:extLst>
            </c:dLbl>
            <c:dLbl>
              <c:idx val="10"/>
              <c:layout>
                <c:manualLayout>
                  <c:x val="3.6378385678592878E-3"/>
                  <c:y val="8.4925489201595414E-3"/>
                </c:manualLayout>
              </c:layout>
              <c:tx>
                <c:rich>
                  <a:bodyPr/>
                  <a:lstStyle/>
                  <a:p>
                    <a:fld id="{E9423182-C8EA-4C27-B2C0-3ECF0495FD1A}"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ADA9-43EA-B2BE-8517FC542D40}"/>
                </c:ext>
              </c:extLst>
            </c:dLbl>
            <c:dLbl>
              <c:idx val="11"/>
              <c:layout>
                <c:manualLayout>
                  <c:x val="4.8744708905387587E-3"/>
                  <c:y val="3.5329167116162235E-3"/>
                </c:manualLayout>
              </c:layout>
              <c:tx>
                <c:rich>
                  <a:bodyPr/>
                  <a:lstStyle/>
                  <a:p>
                    <a:fld id="{16E3E2D2-0948-43FD-8E63-E48294465845}"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ADA9-43EA-B2BE-8517FC542D40}"/>
                </c:ext>
              </c:extLst>
            </c:dLbl>
            <c:dLbl>
              <c:idx val="12"/>
              <c:layout>
                <c:manualLayout>
                  <c:x val="4.8744708905387587E-3"/>
                  <c:y val="4.5406415797199333E-3"/>
                </c:manualLayout>
              </c:layout>
              <c:tx>
                <c:rich>
                  <a:bodyPr/>
                  <a:lstStyle/>
                  <a:p>
                    <a:fld id="{EF703AF6-9BC6-431A-9252-84B232CD7C88}"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ADA9-43EA-B2BE-8517FC542D40}"/>
                </c:ext>
              </c:extLst>
            </c:dLbl>
            <c:numFmt formatCode="#,##0.0_);[Red]\(#,##0.0\)" sourceLinked="0"/>
            <c:spPr>
              <a:noFill/>
              <a:ln>
                <a:noFill/>
              </a:ln>
              <a:effectLst/>
            </c:spPr>
            <c:txPr>
              <a:bodyPr rot="0" spcFirstLastPara="1" vertOverflow="ellipsis" vert="horz" wrap="square" anchor="ctr" anchorCtr="1"/>
              <a:lstStyle/>
              <a:p>
                <a:pPr>
                  <a:defRPr sz="1050" b="0" i="0" u="none" strike="noStrike" kern="12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rgbClr val="169EBE"/>
                      </a:solidFill>
                      <a:round/>
                    </a:ln>
                    <a:effectLst/>
                  </c:spPr>
                </c15:leaderLines>
              </c:ext>
            </c:extLst>
          </c:dLbls>
          <c:cat>
            <c:strRef>
              <c:f>Sheet1!$B$1:$N$1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Sheet1!$B$3:$N$3</c:f>
              <c:numCache>
                <c:formatCode>General</c:formatCode>
                <c:ptCount val="13"/>
                <c:pt idx="0">
                  <c:v>78.431600000000003</c:v>
                </c:pt>
                <c:pt idx="1">
                  <c:v>83.357699999999994</c:v>
                </c:pt>
                <c:pt idx="2">
                  <c:v>88.299899999999994</c:v>
                </c:pt>
                <c:pt idx="3">
                  <c:v>101.20440000000001</c:v>
                </c:pt>
                <c:pt idx="4">
                  <c:v>110.5425</c:v>
                </c:pt>
                <c:pt idx="5">
                  <c:v>118.2124</c:v>
                </c:pt>
                <c:pt idx="6">
                  <c:v>124.2787</c:v>
                </c:pt>
                <c:pt idx="7">
                  <c:v>129.32169999999999</c:v>
                </c:pt>
                <c:pt idx="8">
                  <c:v>70.3643</c:v>
                </c:pt>
                <c:pt idx="9">
                  <c:v>65.630499999999998</c:v>
                </c:pt>
                <c:pt idx="10">
                  <c:v>96.922399999999996</c:v>
                </c:pt>
                <c:pt idx="11">
                  <c:v>87.066999999999993</c:v>
                </c:pt>
                <c:pt idx="12">
                  <c:v>96.476699999999994</c:v>
                </c:pt>
              </c:numCache>
            </c:numRef>
          </c:val>
          <c:extLst>
            <c:ext xmlns:c16="http://schemas.microsoft.com/office/drawing/2014/chart" uri="{C3380CC4-5D6E-409C-BE32-E72D297353CC}">
              <c16:uniqueId val="{00000012-ADA9-43EA-B2BE-8517FC542D40}"/>
            </c:ext>
          </c:extLst>
        </c:ser>
        <c:dLbls>
          <c:showLegendKey val="0"/>
          <c:showVal val="0"/>
          <c:showCatName val="0"/>
          <c:showSerName val="0"/>
          <c:showPercent val="0"/>
          <c:showBubbleSize val="0"/>
        </c:dLbls>
        <c:gapWidth val="219"/>
        <c:overlap val="-27"/>
        <c:axId val="-1284205360"/>
        <c:axId val="-1284187952"/>
      </c:barChart>
      <c:lineChart>
        <c:grouping val="standard"/>
        <c:varyColors val="0"/>
        <c:ser>
          <c:idx val="2"/>
          <c:order val="2"/>
          <c:tx>
            <c:strRef>
              <c:f>Sheet1!$A$4</c:f>
              <c:strCache>
                <c:ptCount val="1"/>
                <c:pt idx="0">
                  <c:v>乘用车市场销量同比</c:v>
                </c:pt>
              </c:strCache>
            </c:strRef>
          </c:tx>
          <c:spPr>
            <a:ln w="28575" cap="rnd">
              <a:solidFill>
                <a:srgbClr val="5E60F4"/>
              </a:solidFill>
              <a:round/>
            </a:ln>
            <a:effectLst/>
          </c:spPr>
          <c:marker>
            <c:symbol val="circle"/>
            <c:size val="8"/>
            <c:spPr>
              <a:solidFill>
                <a:schemeClr val="bg1"/>
              </a:solidFill>
              <a:ln w="28575">
                <a:solidFill>
                  <a:srgbClr val="5E60F4"/>
                </a:solidFill>
              </a:ln>
              <a:effectLst/>
            </c:spPr>
          </c:marker>
          <c:dLbls>
            <c:dLbl>
              <c:idx val="0"/>
              <c:tx>
                <c:rich>
                  <a:bodyPr/>
                  <a:lstStyle/>
                  <a:p>
                    <a:fld id="{9EBC207E-C81B-4E0F-9BA9-74FD75230392}"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ADA9-43EA-B2BE-8517FC542D40}"/>
                </c:ext>
              </c:extLst>
            </c:dLbl>
            <c:dLbl>
              <c:idx val="1"/>
              <c:tx>
                <c:rich>
                  <a:bodyPr/>
                  <a:lstStyle/>
                  <a:p>
                    <a:fld id="{99352252-E976-465C-BD23-A3DB870E7635}"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4-ADA9-43EA-B2BE-8517FC542D40}"/>
                </c:ext>
              </c:extLst>
            </c:dLbl>
            <c:dLbl>
              <c:idx val="2"/>
              <c:tx>
                <c:rich>
                  <a:bodyPr/>
                  <a:lstStyle/>
                  <a:p>
                    <a:fld id="{0D60A6A5-CC62-44C2-BD79-E949D3587D96}"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5-ADA9-43EA-B2BE-8517FC542D40}"/>
                </c:ext>
              </c:extLst>
            </c:dLbl>
            <c:dLbl>
              <c:idx val="3"/>
              <c:tx>
                <c:rich>
                  <a:bodyPr/>
                  <a:lstStyle/>
                  <a:p>
                    <a:fld id="{301BCE73-B125-45A0-ADF9-720E3E0B9389}"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6-ADA9-43EA-B2BE-8517FC542D40}"/>
                </c:ext>
              </c:extLst>
            </c:dLbl>
            <c:dLbl>
              <c:idx val="4"/>
              <c:tx>
                <c:rich>
                  <a:bodyPr/>
                  <a:lstStyle/>
                  <a:p>
                    <a:fld id="{88F4B3EC-AA95-439A-96CF-C903824CCAF3}"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7-ADA9-43EA-B2BE-8517FC542D40}"/>
                </c:ext>
              </c:extLst>
            </c:dLbl>
            <c:dLbl>
              <c:idx val="5"/>
              <c:tx>
                <c:rich>
                  <a:bodyPr/>
                  <a:lstStyle/>
                  <a:p>
                    <a:fld id="{A2E41913-28EB-4D06-BB68-1DF0B07EBB19}"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8-ADA9-43EA-B2BE-8517FC542D40}"/>
                </c:ext>
              </c:extLst>
            </c:dLbl>
            <c:dLbl>
              <c:idx val="6"/>
              <c:tx>
                <c:rich>
                  <a:bodyPr/>
                  <a:lstStyle/>
                  <a:p>
                    <a:fld id="{1693CCA6-2D1C-4A76-9518-5FB44394EB32}"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9-ADA9-43EA-B2BE-8517FC542D40}"/>
                </c:ext>
              </c:extLst>
            </c:dLbl>
            <c:dLbl>
              <c:idx val="7"/>
              <c:tx>
                <c:rich>
                  <a:bodyPr/>
                  <a:lstStyle/>
                  <a:p>
                    <a:fld id="{B06165C2-44DF-43F3-99B4-8A2F96296398}"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A-ADA9-43EA-B2BE-8517FC542D40}"/>
                </c:ext>
              </c:extLst>
            </c:dLbl>
            <c:dLbl>
              <c:idx val="8"/>
              <c:tx>
                <c:rich>
                  <a:bodyPr/>
                  <a:lstStyle/>
                  <a:p>
                    <a:fld id="{51E12D9A-2EF3-462E-9683-D8DB6CB8EFAD}"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B-ADA9-43EA-B2BE-8517FC542D40}"/>
                </c:ext>
              </c:extLst>
            </c:dLbl>
            <c:dLbl>
              <c:idx val="9"/>
              <c:tx>
                <c:rich>
                  <a:bodyPr rot="0" spcFirstLastPara="1" vertOverflow="overflow" horzOverflow="overflow" vert="horz" wrap="square" anchor="ctr" anchorCtr="1">
                    <a:spAutoFit/>
                  </a:bodyPr>
                  <a:lstStyle/>
                  <a:p>
                    <a:pPr>
                      <a:defRPr sz="105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fld id="{7A404E0B-E2E9-407F-ABB2-7D44009A1190}" type="VALUE">
                      <a:rPr lang="en-US" altLang="zh-CN"/>
                      <a:pPr>
                        <a:defRPr sz="1050">
                          <a:solidFill>
                            <a:schemeClr val="tx1"/>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overflow" horzOverflow="overflow" vert="horz" wrap="square" anchor="ctr" anchorCtr="1">
                  <a:spAutoFit/>
                </a:bodyPr>
                <a:lstStyle/>
                <a:p>
                  <a:pPr>
                    <a:defRPr sz="105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C-ADA9-43EA-B2BE-8517FC542D40}"/>
                </c:ext>
              </c:extLst>
            </c:dLbl>
            <c:dLbl>
              <c:idx val="10"/>
              <c:tx>
                <c:rich>
                  <a:bodyPr/>
                  <a:lstStyle/>
                  <a:p>
                    <a:fld id="{95FED68D-DFA5-42B8-AA08-9079979A8AFF}"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D-ADA9-43EA-B2BE-8517FC542D40}"/>
                </c:ext>
              </c:extLst>
            </c:dLbl>
            <c:dLbl>
              <c:idx val="11"/>
              <c:tx>
                <c:rich>
                  <a:bodyPr/>
                  <a:lstStyle/>
                  <a:p>
                    <a:fld id="{CA1BFC30-0F67-47F3-BA61-27DA1A98EFED}"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E-ADA9-43EA-B2BE-8517FC542D40}"/>
                </c:ext>
              </c:extLst>
            </c:dLbl>
            <c:dLbl>
              <c:idx val="12"/>
              <c:tx>
                <c:rich>
                  <a:bodyPr/>
                  <a:lstStyle/>
                  <a:p>
                    <a:fld id="{59F124C7-8AB0-4024-B102-138AA9B9207F}" type="VALUE">
                      <a:rPr lang="en-US" altLang="zh-CN"/>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F-ADA9-43EA-B2BE-8517FC542D40}"/>
                </c:ext>
              </c:extLst>
            </c:dLbl>
            <c:numFmt formatCode="0.0%" sourceLinked="0"/>
            <c:spPr>
              <a:noFill/>
              <a:ln>
                <a:noFill/>
              </a:ln>
              <a:effectLst/>
            </c:spPr>
            <c:txPr>
              <a:bodyPr rot="0" spcFirstLastPara="1" vertOverflow="ellipsis" vert="horz" wrap="square" anchor="ctr" anchorCtr="1"/>
              <a:lstStyle/>
              <a:p>
                <a:pPr>
                  <a:defRPr sz="105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Sheet1!$B$4:$N$4</c:f>
              <c:numCache>
                <c:formatCode>General</c:formatCode>
                <c:ptCount val="13"/>
                <c:pt idx="0">
                  <c:v>-3.080539164121332E-2</c:v>
                </c:pt>
                <c:pt idx="1">
                  <c:v>-9.8682155541910066E-2</c:v>
                </c:pt>
                <c:pt idx="2">
                  <c:v>1.9701179307020977E-2</c:v>
                </c:pt>
                <c:pt idx="3">
                  <c:v>2.6211993676305667E-2</c:v>
                </c:pt>
                <c:pt idx="4">
                  <c:v>9.7358059028529897E-2</c:v>
                </c:pt>
                <c:pt idx="5">
                  <c:v>0.18438701280923642</c:v>
                </c:pt>
                <c:pt idx="6">
                  <c:v>0.22523733984878325</c:v>
                </c:pt>
                <c:pt idx="7">
                  <c:v>9.2335763825450723E-2</c:v>
                </c:pt>
                <c:pt idx="8">
                  <c:v>-0.17657449209678444</c:v>
                </c:pt>
                <c:pt idx="9">
                  <c:v>0.18606504366545606</c:v>
                </c:pt>
                <c:pt idx="10">
                  <c:v>0.20590862520786879</c:v>
                </c:pt>
                <c:pt idx="11">
                  <c:v>0.10105740083215942</c:v>
                </c:pt>
                <c:pt idx="12">
                  <c:v>9.5601969973581502E-2</c:v>
                </c:pt>
              </c:numCache>
            </c:numRef>
          </c:val>
          <c:smooth val="0"/>
          <c:extLst>
            <c:ext xmlns:c16="http://schemas.microsoft.com/office/drawing/2014/chart" uri="{C3380CC4-5D6E-409C-BE32-E72D297353CC}">
              <c16:uniqueId val="{00000020-ADA9-43EA-B2BE-8517FC542D40}"/>
            </c:ext>
          </c:extLst>
        </c:ser>
        <c:ser>
          <c:idx val="3"/>
          <c:order val="3"/>
          <c:tx>
            <c:strRef>
              <c:f>Sheet1!$A$5</c:f>
              <c:strCache>
                <c:ptCount val="1"/>
                <c:pt idx="0">
                  <c:v>新能源市场销量同比</c:v>
                </c:pt>
              </c:strCache>
            </c:strRef>
          </c:tx>
          <c:spPr>
            <a:ln w="28575" cap="rnd">
              <a:solidFill>
                <a:srgbClr val="FFC000"/>
              </a:solidFill>
              <a:round/>
            </a:ln>
            <a:effectLst/>
          </c:spPr>
          <c:marker>
            <c:symbol val="circle"/>
            <c:size val="8"/>
            <c:spPr>
              <a:solidFill>
                <a:schemeClr val="bg1"/>
              </a:solidFill>
              <a:ln w="28575">
                <a:solidFill>
                  <a:srgbClr val="FFC000"/>
                </a:solidFill>
              </a:ln>
              <a:effectLst/>
            </c:spPr>
          </c:marker>
          <c:dPt>
            <c:idx val="10"/>
            <c:marker>
              <c:symbol val="circle"/>
              <c:size val="8"/>
              <c:spPr>
                <a:solidFill>
                  <a:schemeClr val="bg1"/>
                </a:solidFill>
                <a:ln w="28575">
                  <a:solidFill>
                    <a:srgbClr val="FFC000"/>
                  </a:solidFill>
                </a:ln>
                <a:effectLst/>
              </c:spPr>
            </c:marker>
            <c:bubble3D val="0"/>
            <c:spPr>
              <a:ln w="28575" cap="rnd">
                <a:solidFill>
                  <a:srgbClr val="FFC000"/>
                </a:solidFill>
                <a:round/>
              </a:ln>
              <a:effectLst/>
            </c:spPr>
            <c:extLst>
              <c:ext xmlns:c16="http://schemas.microsoft.com/office/drawing/2014/chart" uri="{C3380CC4-5D6E-409C-BE32-E72D297353CC}">
                <c16:uniqueId val="{00000022-ADA9-43EA-B2BE-8517FC542D40}"/>
              </c:ext>
            </c:extLst>
          </c:dPt>
          <c:dLbls>
            <c:dLbl>
              <c:idx val="0"/>
              <c:tx>
                <c:rich>
                  <a:bodyPr/>
                  <a:lstStyle/>
                  <a:p>
                    <a:fld id="{DD60402E-B31C-4470-81AB-97F831392276}"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3-ADA9-43EA-B2BE-8517FC542D40}"/>
                </c:ext>
              </c:extLst>
            </c:dLbl>
            <c:dLbl>
              <c:idx val="1"/>
              <c:tx>
                <c:rich>
                  <a:bodyPr/>
                  <a:lstStyle/>
                  <a:p>
                    <a:fld id="{E7BB3BAF-6DC5-4616-B905-FAD983FFAB32}"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4-ADA9-43EA-B2BE-8517FC542D40}"/>
                </c:ext>
              </c:extLst>
            </c:dLbl>
            <c:dLbl>
              <c:idx val="2"/>
              <c:tx>
                <c:rich>
                  <a:bodyPr/>
                  <a:lstStyle/>
                  <a:p>
                    <a:fld id="{19A8CA79-89AB-4A7E-813E-421CEE3D436B}"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5-ADA9-43EA-B2BE-8517FC542D40}"/>
                </c:ext>
              </c:extLst>
            </c:dLbl>
            <c:dLbl>
              <c:idx val="3"/>
              <c:tx>
                <c:rich>
                  <a:bodyPr/>
                  <a:lstStyle/>
                  <a:p>
                    <a:fld id="{60D22B76-697B-4372-9DFA-79C3C4EC13EA}"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6-ADA9-43EA-B2BE-8517FC542D40}"/>
                </c:ext>
              </c:extLst>
            </c:dLbl>
            <c:dLbl>
              <c:idx val="4"/>
              <c:tx>
                <c:rich>
                  <a:bodyPr/>
                  <a:lstStyle/>
                  <a:p>
                    <a:fld id="{F371EADF-98A2-42F6-B9F7-C78B3C2F26E2}"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7-ADA9-43EA-B2BE-8517FC542D40}"/>
                </c:ext>
              </c:extLst>
            </c:dLbl>
            <c:dLbl>
              <c:idx val="5"/>
              <c:tx>
                <c:rich>
                  <a:bodyPr/>
                  <a:lstStyle/>
                  <a:p>
                    <a:fld id="{CD98AFEA-911B-4C86-ADD0-CF36735D89BB}"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8-ADA9-43EA-B2BE-8517FC542D40}"/>
                </c:ext>
              </c:extLst>
            </c:dLbl>
            <c:dLbl>
              <c:idx val="6"/>
              <c:tx>
                <c:rich>
                  <a:bodyPr/>
                  <a:lstStyle/>
                  <a:p>
                    <a:fld id="{63843D0A-21F8-446C-816B-AD1D85A25F56}"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9-ADA9-43EA-B2BE-8517FC542D40}"/>
                </c:ext>
              </c:extLst>
            </c:dLbl>
            <c:dLbl>
              <c:idx val="7"/>
              <c:tx>
                <c:rich>
                  <a:bodyPr/>
                  <a:lstStyle/>
                  <a:p>
                    <a:fld id="{51DED91B-0541-4868-AA6D-C1AF4BC2489A}"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A-ADA9-43EA-B2BE-8517FC542D40}"/>
                </c:ext>
              </c:extLst>
            </c:dLbl>
            <c:dLbl>
              <c:idx val="8"/>
              <c:tx>
                <c:rich>
                  <a:bodyPr/>
                  <a:lstStyle/>
                  <a:p>
                    <a:fld id="{5C687C1A-2A03-4797-91AA-18CF63C052FE}"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B-ADA9-43EA-B2BE-8517FC542D40}"/>
                </c:ext>
              </c:extLst>
            </c:dLbl>
            <c:dLbl>
              <c:idx val="9"/>
              <c:tx>
                <c:rich>
                  <a:bodyPr/>
                  <a:lstStyle/>
                  <a:p>
                    <a:fld id="{0FEF5397-B008-4E3B-86A4-4DA719E024E8}"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C-ADA9-43EA-B2BE-8517FC542D40}"/>
                </c:ext>
              </c:extLst>
            </c:dLbl>
            <c:dLbl>
              <c:idx val="10"/>
              <c:tx>
                <c:rich>
                  <a:bodyPr/>
                  <a:lstStyle/>
                  <a:p>
                    <a:fld id="{99BF6794-0AEC-4442-A9DC-A2C4C7056994}"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2-ADA9-43EA-B2BE-8517FC542D40}"/>
                </c:ext>
              </c:extLst>
            </c:dLbl>
            <c:dLbl>
              <c:idx val="11"/>
              <c:tx>
                <c:rich>
                  <a:bodyPr/>
                  <a:lstStyle/>
                  <a:p>
                    <a:fld id="{D9B563C8-5BF1-4797-A5B5-968117AF9E61}"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D-ADA9-43EA-B2BE-8517FC542D40}"/>
                </c:ext>
              </c:extLst>
            </c:dLbl>
            <c:dLbl>
              <c:idx val="12"/>
              <c:tx>
                <c:rich>
                  <a:bodyPr/>
                  <a:lstStyle/>
                  <a:p>
                    <a:fld id="{B7D58E35-87CA-41D5-A042-94A8953712F4}" type="VALUE">
                      <a:rPr lang="en-US" altLang="zh-CN"/>
                      <a:pPr/>
                      <a:t>[值]</a:t>
                    </a:fld>
                    <a:endParaRPr lang="zh-CN" alt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E-ADA9-43EA-B2BE-8517FC542D40}"/>
                </c:ext>
              </c:extLst>
            </c:dLbl>
            <c:numFmt formatCode="0.0%" sourceLinked="0"/>
            <c:spPr>
              <a:noFill/>
              <a:ln>
                <a:noFill/>
              </a:ln>
              <a:effectLst/>
            </c:spPr>
            <c:txPr>
              <a:bodyPr rot="0" spcFirstLastPara="1" vertOverflow="ellipsis" vert="horz" wrap="square" anchor="ctr" anchorCtr="1"/>
              <a:lstStyle/>
              <a:p>
                <a:pPr>
                  <a:defRPr sz="1050" b="0" i="0" u="none" strike="noStrike" kern="12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Sheet1!$B$5:$N$5</c:f>
              <c:numCache>
                <c:formatCode>General</c:formatCode>
                <c:ptCount val="13"/>
                <c:pt idx="0">
                  <c:v>0.39929742179847882</c:v>
                </c:pt>
                <c:pt idx="1">
                  <c:v>0.27679450791662008</c:v>
                </c:pt>
                <c:pt idx="2">
                  <c:v>0.44983055188855836</c:v>
                </c:pt>
                <c:pt idx="3">
                  <c:v>0.48811398575178111</c:v>
                </c:pt>
                <c:pt idx="4">
                  <c:v>0.57844121389008274</c:v>
                </c:pt>
                <c:pt idx="5">
                  <c:v>0.64674252217714967</c:v>
                </c:pt>
                <c:pt idx="6">
                  <c:v>0.61382674944519255</c:v>
                </c:pt>
                <c:pt idx="7">
                  <c:v>0.45207388277565697</c:v>
                </c:pt>
                <c:pt idx="8">
                  <c:v>5.9408146826561925E-2</c:v>
                </c:pt>
                <c:pt idx="9">
                  <c:v>0.74721135159598551</c:v>
                </c:pt>
                <c:pt idx="10">
                  <c:v>0.38803813430067779</c:v>
                </c:pt>
                <c:pt idx="11">
                  <c:v>0.29329386128436652</c:v>
                </c:pt>
                <c:pt idx="12">
                  <c:v>0.22872706246752328</c:v>
                </c:pt>
              </c:numCache>
            </c:numRef>
          </c:val>
          <c:smooth val="0"/>
          <c:extLst>
            <c:ext xmlns:c16="http://schemas.microsoft.com/office/drawing/2014/chart" uri="{C3380CC4-5D6E-409C-BE32-E72D297353CC}">
              <c16:uniqueId val="{0000002F-ADA9-43EA-B2BE-8517FC542D40}"/>
            </c:ext>
          </c:extLst>
        </c:ser>
        <c:dLbls>
          <c:showLegendKey val="0"/>
          <c:showVal val="0"/>
          <c:showCatName val="0"/>
          <c:showSerName val="0"/>
          <c:showPercent val="0"/>
          <c:showBubbleSize val="0"/>
        </c:dLbls>
        <c:marker val="1"/>
        <c:smooth val="0"/>
        <c:axId val="-1284204816"/>
        <c:axId val="-1284181424"/>
      </c:lineChart>
      <c:catAx>
        <c:axId val="-12842053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p>
        </c:txPr>
        <c:crossAx val="-1284187952"/>
        <c:crosses val="autoZero"/>
        <c:auto val="1"/>
        <c:lblAlgn val="ctr"/>
        <c:lblOffset val="100"/>
        <c:noMultiLvlLbl val="0"/>
      </c:catAx>
      <c:valAx>
        <c:axId val="-1284187952"/>
        <c:scaling>
          <c:orientation val="minMax"/>
          <c:max val="280"/>
          <c:min val="0"/>
        </c:scaling>
        <c:delete val="0"/>
        <c:axPos val="l"/>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ea"/>
                <a:sym typeface="+mn-lt"/>
              </a:defRPr>
            </a:pPr>
            <a:endParaRPr lang="zh-CN"/>
          </a:p>
        </c:txPr>
        <c:crossAx val="-1284205360"/>
        <c:crosses val="autoZero"/>
        <c:crossBetween val="between"/>
      </c:valAx>
      <c:valAx>
        <c:axId val="-1284181424"/>
        <c:scaling>
          <c:orientation val="minMax"/>
          <c:max val="2"/>
          <c:min val="-3"/>
        </c:scaling>
        <c:delete val="0"/>
        <c:axPos val="r"/>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ea"/>
                <a:sym typeface="+mn-lt"/>
              </a:defRPr>
            </a:pPr>
            <a:endParaRPr lang="zh-CN"/>
          </a:p>
        </c:txPr>
        <c:crossAx val="-1284204816"/>
        <c:crosses val="max"/>
        <c:crossBetween val="between"/>
      </c:valAx>
      <c:catAx>
        <c:axId val="-1284204816"/>
        <c:scaling>
          <c:orientation val="minMax"/>
        </c:scaling>
        <c:delete val="1"/>
        <c:axPos val="b"/>
        <c:numFmt formatCode="General" sourceLinked="1"/>
        <c:majorTickMark val="out"/>
        <c:minorTickMark val="none"/>
        <c:tickLblPos val="none"/>
        <c:crossAx val="-1284181424"/>
        <c:crosses val="autoZero"/>
        <c:auto val="1"/>
        <c:lblAlgn val="ctr"/>
        <c:lblOffset val="100"/>
        <c:noMultiLvlLbl val="0"/>
      </c:catAx>
      <c:spPr>
        <a:noFill/>
        <a:ln>
          <a:noFill/>
        </a:ln>
        <a:effectLst/>
      </c:spPr>
    </c:plotArea>
    <c:legend>
      <c:legendPos val="t"/>
      <c:layout>
        <c:manualLayout>
          <c:xMode val="edge"/>
          <c:yMode val="edge"/>
          <c:x val="0.17371908947595893"/>
          <c:y val="4.8699032819313551E-2"/>
          <c:w val="0.71441838265036695"/>
          <c:h val="6.7980782160151049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思源宋体 CN ExtraLight" panose="02020200000000000000" pitchFamily="18" charset="-122"/>
              <a:ea typeface="思源宋体 CN ExtraLight" panose="02020200000000000000" pitchFamily="18" charset="-122"/>
              <a:cs typeface="+mn-ea"/>
              <a:sym typeface="+mn-lt"/>
            </a:defRPr>
          </a:pPr>
          <a:endParaRPr lang="zh-CN"/>
        </a:p>
      </c:txPr>
    </c:legend>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9841981495769468"/>
          <c:y val="2.8655225468554684E-2"/>
          <c:w val="0.48207453148598772"/>
          <c:h val="0.9426895490628906"/>
        </c:manualLayout>
      </c:layout>
      <c:barChart>
        <c:barDir val="bar"/>
        <c:grouping val="clustered"/>
        <c:varyColors val="0"/>
        <c:ser>
          <c:idx val="0"/>
          <c:order val="0"/>
          <c:tx>
            <c:strRef>
              <c:f>Sheet1!$B$1</c:f>
              <c:strCache>
                <c:ptCount val="1"/>
                <c:pt idx="0">
                  <c:v>单月</c:v>
                </c:pt>
              </c:strCache>
            </c:strRef>
          </c:tx>
          <c:spPr>
            <a:solidFill>
              <a:srgbClr val="94B7F2"/>
            </a:solidFill>
            <a:ln>
              <a:noFill/>
              <a:prstDash val="solid"/>
            </a:ln>
          </c:spPr>
          <c:invertIfNegative val="0"/>
          <c:dLbls>
            <c:dLbl>
              <c:idx val="0"/>
              <c:layout>
                <c:manualLayout>
                  <c:x val="-9.0007176994711027E-3"/>
                  <c:y val="-2.9381035506752212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444-4687-A778-F8641207F2D8}"/>
                </c:ext>
              </c:extLst>
            </c:dLbl>
            <c:dLbl>
              <c:idx val="1"/>
              <c:layout>
                <c:manualLayout>
                  <c:x val="-1.0520118427781307E-2"/>
                  <c:y val="2.9399551993601228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444-4687-A778-F8641207F2D8}"/>
                </c:ext>
              </c:extLst>
            </c:dLbl>
            <c:numFmt formatCode="#,##0_);[Red]\(#,##0\)" sourceLinked="0"/>
            <c:spPr>
              <a:noFill/>
              <a:ln>
                <a:noFill/>
              </a:ln>
              <a:effectLst/>
            </c:spPr>
            <c:txPr>
              <a:bodyPr wrap="square" lIns="38100" tIns="19050" rIns="38100" bIns="19050" anchor="ctr">
                <a:spAutoFit/>
              </a:bodyPr>
              <a:lstStyle/>
              <a:p>
                <a:pPr>
                  <a:defRPr>
                    <a:latin typeface="Open Sans" panose="020B0606030504020204" pitchFamily="34" charset="0"/>
                    <a:ea typeface="Open Sans" panose="020B0606030504020204" pitchFamily="34" charset="0"/>
                    <a:cs typeface="Open Sans" panose="020B0606030504020204"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星愿</c:v>
                </c:pt>
                <c:pt idx="1">
                  <c:v>海鸥</c:v>
                </c:pt>
                <c:pt idx="2">
                  <c:v>宏光MINI EV</c:v>
                </c:pt>
                <c:pt idx="3">
                  <c:v>SU7</c:v>
                </c:pt>
                <c:pt idx="4">
                  <c:v>MODEL Y(国产)</c:v>
                </c:pt>
                <c:pt idx="5">
                  <c:v>五菱缤果</c:v>
                </c:pt>
                <c:pt idx="6">
                  <c:v>MODEL 3(国产)</c:v>
                </c:pt>
                <c:pt idx="7">
                  <c:v>海豚</c:v>
                </c:pt>
                <c:pt idx="8">
                  <c:v>Lumin</c:v>
                </c:pt>
                <c:pt idx="9">
                  <c:v>秦PLUS EV</c:v>
                </c:pt>
              </c:strCache>
            </c:strRef>
          </c:cat>
          <c:val>
            <c:numRef>
              <c:f>Sheet1!$B$2:$B$11</c:f>
              <c:numCache>
                <c:formatCode>General</c:formatCode>
                <c:ptCount val="10"/>
                <c:pt idx="0">
                  <c:v>38608</c:v>
                </c:pt>
                <c:pt idx="1">
                  <c:v>30822</c:v>
                </c:pt>
                <c:pt idx="2">
                  <c:v>26728</c:v>
                </c:pt>
                <c:pt idx="3">
                  <c:v>25656</c:v>
                </c:pt>
                <c:pt idx="4">
                  <c:v>25074</c:v>
                </c:pt>
                <c:pt idx="5">
                  <c:v>14202</c:v>
                </c:pt>
                <c:pt idx="6">
                  <c:v>13807</c:v>
                </c:pt>
                <c:pt idx="7">
                  <c:v>13560</c:v>
                </c:pt>
                <c:pt idx="8">
                  <c:v>12870</c:v>
                </c:pt>
                <c:pt idx="9">
                  <c:v>12471</c:v>
                </c:pt>
              </c:numCache>
            </c:numRef>
          </c:val>
          <c:extLst>
            <c:ext xmlns:c16="http://schemas.microsoft.com/office/drawing/2014/chart" uri="{C3380CC4-5D6E-409C-BE32-E72D297353CC}">
              <c16:uniqueId val="{00000002-F9EE-471C-BA1E-3F7B8C29822C}"/>
            </c:ext>
          </c:extLst>
        </c:ser>
        <c:dLbls>
          <c:showLegendKey val="0"/>
          <c:showVal val="0"/>
          <c:showCatName val="0"/>
          <c:showSerName val="0"/>
          <c:showPercent val="0"/>
          <c:showBubbleSize val="0"/>
        </c:dLbls>
        <c:gapWidth val="150"/>
        <c:axId val="-898273792"/>
        <c:axId val="-898274880"/>
      </c:barChart>
      <c:valAx>
        <c:axId val="-898274880"/>
        <c:scaling>
          <c:orientation val="minMax"/>
        </c:scaling>
        <c:delete val="1"/>
        <c:axPos val="b"/>
        <c:numFmt formatCode="General" sourceLinked="1"/>
        <c:majorTickMark val="out"/>
        <c:minorTickMark val="none"/>
        <c:tickLblPos val="none"/>
        <c:crossAx val="-898273792"/>
        <c:crosses val="max"/>
        <c:crossBetween val="between"/>
      </c:valAx>
      <c:catAx>
        <c:axId val="-898273792"/>
        <c:scaling>
          <c:orientation val="maxMin"/>
        </c:scaling>
        <c:delete val="0"/>
        <c:axPos val="l"/>
        <c:numFmt formatCode="General" sourceLinked="0"/>
        <c:majorTickMark val="out"/>
        <c:minorTickMark val="none"/>
        <c:tickLblPos val="nextTo"/>
        <c:crossAx val="-898274880"/>
        <c:crosses val="autoZero"/>
        <c:auto val="1"/>
        <c:lblAlgn val="ctr"/>
        <c:lblOffset val="100"/>
        <c:noMultiLvlLbl val="0"/>
      </c:catAx>
    </c:plotArea>
    <c:plotVisOnly val="1"/>
    <c:dispBlanksAs val="gap"/>
    <c:showDLblsOverMax val="0"/>
  </c:chart>
  <c:spPr>
    <a:ln>
      <a:noFill/>
    </a:ln>
    <a:effectLst/>
  </c:spPr>
  <c:txPr>
    <a:bodyPr/>
    <a:lstStyle/>
    <a:p>
      <a:pPr>
        <a:defRPr sz="1050" baseline="0">
          <a:latin typeface="Open Sans" panose="020B0606030504020204" pitchFamily="34" charset="0"/>
          <a:ea typeface="思源宋体 CN" panose="02020400000000000000" pitchFamily="18" charset="-122"/>
          <a:cs typeface="+mn-ea"/>
          <a:sym typeface="+mn-lt"/>
        </a:defRPr>
      </a:pPr>
      <a:endParaRPr lang="zh-CN"/>
    </a:p>
  </c:txPr>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2892942299542386"/>
          <c:y val="3.8432758521448479E-2"/>
          <c:w val="0.48047944008111443"/>
          <c:h val="0.91349041162932565"/>
        </c:manualLayout>
      </c:layout>
      <c:barChart>
        <c:barDir val="bar"/>
        <c:grouping val="clustered"/>
        <c:varyColors val="0"/>
        <c:ser>
          <c:idx val="0"/>
          <c:order val="0"/>
          <c:tx>
            <c:strRef>
              <c:f>Sheet1!$B$1</c:f>
              <c:strCache>
                <c:ptCount val="1"/>
                <c:pt idx="0">
                  <c:v>累计</c:v>
                </c:pt>
              </c:strCache>
            </c:strRef>
          </c:tx>
          <c:spPr>
            <a:solidFill>
              <a:srgbClr val="94B7F2"/>
            </a:solidFill>
            <a:ln>
              <a:noFill/>
              <a:prstDash val="solid"/>
            </a:ln>
          </c:spPr>
          <c:invertIfNegative val="0"/>
          <c:dLbls>
            <c:numFmt formatCode="#,##0_);[Red]\(#,##0\)" sourceLinked="0"/>
            <c:spPr>
              <a:noFill/>
              <a:ln>
                <a:noFill/>
              </a:ln>
              <a:effectLst/>
            </c:spPr>
            <c:txPr>
              <a:bodyPr wrap="square" lIns="38100" tIns="19050" rIns="38100" bIns="19050" anchor="ctr">
                <a:spAutoFit/>
              </a:bodyPr>
              <a:lstStyle/>
              <a:p>
                <a:pPr>
                  <a:defRPr>
                    <a:latin typeface="Open Sans" panose="020B0606030504020204" pitchFamily="34" charset="0"/>
                    <a:ea typeface="Open Sans" panose="020B0606030504020204" pitchFamily="34" charset="0"/>
                    <a:cs typeface="Open Sans" panose="020B0606030504020204"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星愿</c:v>
                </c:pt>
                <c:pt idx="1">
                  <c:v>海鸥</c:v>
                </c:pt>
                <c:pt idx="2">
                  <c:v>宏光MINI EV</c:v>
                </c:pt>
                <c:pt idx="3">
                  <c:v>SU7</c:v>
                </c:pt>
                <c:pt idx="4">
                  <c:v>MODEL Y(国产)</c:v>
                </c:pt>
                <c:pt idx="5">
                  <c:v>MODEL 3(国产)</c:v>
                </c:pt>
                <c:pt idx="6">
                  <c:v>MONA M03</c:v>
                </c:pt>
                <c:pt idx="7">
                  <c:v>元PLUS</c:v>
                </c:pt>
                <c:pt idx="8">
                  <c:v>五菱缤果</c:v>
                </c:pt>
                <c:pt idx="9">
                  <c:v>秦PLUS EV</c:v>
                </c:pt>
              </c:strCache>
            </c:strRef>
          </c:cat>
          <c:val>
            <c:numRef>
              <c:f>Sheet1!$B$2:$B$11</c:f>
              <c:numCache>
                <c:formatCode>General</c:formatCode>
                <c:ptCount val="10"/>
                <c:pt idx="0">
                  <c:v>155642</c:v>
                </c:pt>
                <c:pt idx="1">
                  <c:v>141950</c:v>
                </c:pt>
                <c:pt idx="2">
                  <c:v>140190</c:v>
                </c:pt>
                <c:pt idx="3">
                  <c:v>127901</c:v>
                </c:pt>
                <c:pt idx="4">
                  <c:v>127733</c:v>
                </c:pt>
                <c:pt idx="5">
                  <c:v>75538</c:v>
                </c:pt>
                <c:pt idx="6">
                  <c:v>71769</c:v>
                </c:pt>
                <c:pt idx="7">
                  <c:v>63275</c:v>
                </c:pt>
                <c:pt idx="8">
                  <c:v>61124</c:v>
                </c:pt>
                <c:pt idx="9">
                  <c:v>58271</c:v>
                </c:pt>
              </c:numCache>
            </c:numRef>
          </c:val>
          <c:extLst>
            <c:ext xmlns:c16="http://schemas.microsoft.com/office/drawing/2014/chart" uri="{C3380CC4-5D6E-409C-BE32-E72D297353CC}">
              <c16:uniqueId val="{00000002-7187-4EC4-95B3-58A5BFAEAB6B}"/>
            </c:ext>
          </c:extLst>
        </c:ser>
        <c:dLbls>
          <c:showLegendKey val="0"/>
          <c:showVal val="1"/>
          <c:showCatName val="0"/>
          <c:showSerName val="0"/>
          <c:showPercent val="0"/>
          <c:showBubbleSize val="0"/>
        </c:dLbls>
        <c:gapWidth val="150"/>
        <c:axId val="-150718800"/>
        <c:axId val="-900525552"/>
      </c:barChart>
      <c:valAx>
        <c:axId val="-900525552"/>
        <c:scaling>
          <c:orientation val="minMax"/>
        </c:scaling>
        <c:delete val="0"/>
        <c:axPos val="b"/>
        <c:numFmt formatCode="General" sourceLinked="1"/>
        <c:majorTickMark val="out"/>
        <c:minorTickMark val="none"/>
        <c:tickLblPos val="none"/>
        <c:spPr>
          <a:ln>
            <a:noFill/>
          </a:ln>
          <a:effectLst>
            <a:outerShdw blurRad="50800" dir="5400000" algn="ctr" rotWithShape="0">
              <a:srgbClr val="000000">
                <a:alpha val="43137"/>
              </a:srgbClr>
            </a:outerShdw>
          </a:effectLst>
        </c:spPr>
        <c:crossAx val="-150718800"/>
        <c:crosses val="max"/>
        <c:crossBetween val="between"/>
      </c:valAx>
      <c:catAx>
        <c:axId val="-150718800"/>
        <c:scaling>
          <c:orientation val="maxMin"/>
        </c:scaling>
        <c:delete val="0"/>
        <c:axPos val="l"/>
        <c:numFmt formatCode="General" sourceLinked="0"/>
        <c:majorTickMark val="out"/>
        <c:minorTickMark val="none"/>
        <c:tickLblPos val="nextTo"/>
        <c:crossAx val="-900525552"/>
        <c:crosses val="autoZero"/>
        <c:auto val="1"/>
        <c:lblAlgn val="ctr"/>
        <c:lblOffset val="100"/>
        <c:noMultiLvlLbl val="0"/>
      </c:catAx>
    </c:plotArea>
    <c:plotVisOnly val="1"/>
    <c:dispBlanksAs val="gap"/>
    <c:showDLblsOverMax val="0"/>
  </c:chart>
  <c:spPr>
    <a:ln>
      <a:noFill/>
    </a:ln>
    <a:effectLst/>
  </c:spPr>
  <c:txPr>
    <a:bodyPr/>
    <a:lstStyle/>
    <a:p>
      <a:pPr>
        <a:defRPr sz="1050" baseline="0">
          <a:latin typeface="Open Sans" panose="020B0606030504020204" pitchFamily="34" charset="0"/>
          <a:ea typeface="思源宋体 CN" panose="02020400000000000000" pitchFamily="18" charset="-122"/>
          <a:cs typeface="+mn-ea"/>
          <a:sym typeface="+mn-lt"/>
        </a:defRPr>
      </a:pPr>
      <a:endParaRPr lang="zh-CN"/>
    </a:p>
  </c:txPr>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8702511675776479E-2"/>
          <c:y val="5.2690594874956156E-2"/>
          <c:w val="0.90433088246634075"/>
          <c:h val="0.9158911449520587"/>
        </c:manualLayout>
      </c:layout>
      <c:bubbleChart>
        <c:varyColors val="0"/>
        <c:ser>
          <c:idx val="0"/>
          <c:order val="0"/>
          <c:tx>
            <c:strRef>
              <c:f>Sheet1!$B$1</c:f>
              <c:strCache>
                <c:ptCount val="1"/>
                <c:pt idx="0">
                  <c:v>补贴后售价（元）</c:v>
                </c:pt>
              </c:strCache>
            </c:strRef>
          </c:tx>
          <c:spPr>
            <a:solidFill>
              <a:srgbClr val="85AD3D">
                <a:alpha val="69804"/>
              </a:srgbClr>
            </a:solidFill>
            <a:ln>
              <a:solidFill>
                <a:schemeClr val="bg1"/>
              </a:solidFill>
            </a:ln>
            <a:effectLst/>
          </c:spPr>
          <c:invertIfNegative val="0"/>
          <c:dPt>
            <c:idx val="0"/>
            <c:invertIfNegative val="0"/>
            <c:bubble3D val="0"/>
            <c:spPr>
              <a:solidFill>
                <a:srgbClr val="8EB842">
                  <a:alpha val="69804"/>
                </a:srgbClr>
              </a:solidFill>
              <a:ln>
                <a:solidFill>
                  <a:schemeClr val="bg1"/>
                </a:solidFill>
              </a:ln>
              <a:effectLst/>
            </c:spPr>
            <c:extLst>
              <c:ext xmlns:c16="http://schemas.microsoft.com/office/drawing/2014/chart" uri="{C3380CC4-5D6E-409C-BE32-E72D297353CC}">
                <c16:uniqueId val="{00000001-4617-44A9-99F3-92C91089B192}"/>
              </c:ext>
            </c:extLst>
          </c:dPt>
          <c:dPt>
            <c:idx val="1"/>
            <c:invertIfNegative val="0"/>
            <c:bubble3D val="0"/>
            <c:spPr>
              <a:solidFill>
                <a:srgbClr val="8EB842">
                  <a:alpha val="70000"/>
                </a:srgbClr>
              </a:solidFill>
              <a:ln>
                <a:solidFill>
                  <a:schemeClr val="bg1"/>
                </a:solidFill>
              </a:ln>
              <a:effectLst/>
            </c:spPr>
            <c:extLst>
              <c:ext xmlns:c16="http://schemas.microsoft.com/office/drawing/2014/chart" uri="{C3380CC4-5D6E-409C-BE32-E72D297353CC}">
                <c16:uniqueId val="{00000003-4617-44A9-99F3-92C91089B192}"/>
              </c:ext>
            </c:extLst>
          </c:dPt>
          <c:dPt>
            <c:idx val="2"/>
            <c:invertIfNegative val="0"/>
            <c:bubble3D val="0"/>
            <c:spPr>
              <a:solidFill>
                <a:srgbClr val="8EB842">
                  <a:alpha val="70000"/>
                </a:srgbClr>
              </a:solidFill>
              <a:ln>
                <a:solidFill>
                  <a:schemeClr val="bg1"/>
                </a:solidFill>
              </a:ln>
              <a:effectLst/>
            </c:spPr>
            <c:extLst>
              <c:ext xmlns:c16="http://schemas.microsoft.com/office/drawing/2014/chart" uri="{C3380CC4-5D6E-409C-BE32-E72D297353CC}">
                <c16:uniqueId val="{00000005-4617-44A9-99F3-92C91089B192}"/>
              </c:ext>
            </c:extLst>
          </c:dPt>
          <c:dPt>
            <c:idx val="3"/>
            <c:invertIfNegative val="0"/>
            <c:bubble3D val="0"/>
            <c:spPr>
              <a:solidFill>
                <a:srgbClr val="169EBE">
                  <a:alpha val="69804"/>
                </a:srgbClr>
              </a:solidFill>
              <a:ln>
                <a:solidFill>
                  <a:schemeClr val="bg1"/>
                </a:solidFill>
              </a:ln>
              <a:effectLst/>
            </c:spPr>
            <c:extLst>
              <c:ext xmlns:c16="http://schemas.microsoft.com/office/drawing/2014/chart" uri="{C3380CC4-5D6E-409C-BE32-E72D297353CC}">
                <c16:uniqueId val="{00000007-4617-44A9-99F3-92C91089B192}"/>
              </c:ext>
            </c:extLst>
          </c:dPt>
          <c:dPt>
            <c:idx val="4"/>
            <c:invertIfNegative val="0"/>
            <c:bubble3D val="0"/>
            <c:spPr>
              <a:solidFill>
                <a:srgbClr val="8EB842"/>
              </a:solidFill>
              <a:ln>
                <a:solidFill>
                  <a:schemeClr val="bg1"/>
                </a:solidFill>
              </a:ln>
              <a:effectLst/>
            </c:spPr>
            <c:extLst>
              <c:ext xmlns:c16="http://schemas.microsoft.com/office/drawing/2014/chart" uri="{C3380CC4-5D6E-409C-BE32-E72D297353CC}">
                <c16:uniqueId val="{00000009-4617-44A9-99F3-92C91089B192}"/>
              </c:ext>
            </c:extLst>
          </c:dPt>
          <c:dPt>
            <c:idx val="5"/>
            <c:invertIfNegative val="0"/>
            <c:bubble3D val="0"/>
            <c:spPr>
              <a:solidFill>
                <a:srgbClr val="8EB842"/>
              </a:solidFill>
              <a:ln>
                <a:solidFill>
                  <a:schemeClr val="bg1"/>
                </a:solidFill>
              </a:ln>
              <a:effectLst/>
            </c:spPr>
            <c:extLst>
              <c:ext xmlns:c16="http://schemas.microsoft.com/office/drawing/2014/chart" uri="{C3380CC4-5D6E-409C-BE32-E72D297353CC}">
                <c16:uniqueId val="{0000000B-4617-44A9-99F3-92C91089B192}"/>
              </c:ext>
            </c:extLst>
          </c:dPt>
          <c:dPt>
            <c:idx val="6"/>
            <c:invertIfNegative val="0"/>
            <c:bubble3D val="0"/>
            <c:spPr>
              <a:solidFill>
                <a:srgbClr val="8EB842">
                  <a:alpha val="69804"/>
                </a:srgbClr>
              </a:solidFill>
              <a:ln>
                <a:solidFill>
                  <a:schemeClr val="bg1"/>
                </a:solidFill>
              </a:ln>
              <a:effectLst/>
            </c:spPr>
            <c:extLst>
              <c:ext xmlns:c16="http://schemas.microsoft.com/office/drawing/2014/chart" uri="{C3380CC4-5D6E-409C-BE32-E72D297353CC}">
                <c16:uniqueId val="{0000000D-4617-44A9-99F3-92C91089B192}"/>
              </c:ext>
            </c:extLst>
          </c:dPt>
          <c:dPt>
            <c:idx val="7"/>
            <c:invertIfNegative val="0"/>
            <c:bubble3D val="0"/>
            <c:spPr>
              <a:solidFill>
                <a:srgbClr val="169EBE">
                  <a:alpha val="69804"/>
                </a:srgbClr>
              </a:solidFill>
              <a:ln>
                <a:solidFill>
                  <a:schemeClr val="bg1"/>
                </a:solidFill>
              </a:ln>
              <a:effectLst/>
            </c:spPr>
            <c:extLst>
              <c:ext xmlns:c16="http://schemas.microsoft.com/office/drawing/2014/chart" uri="{C3380CC4-5D6E-409C-BE32-E72D297353CC}">
                <c16:uniqueId val="{0000000F-4617-44A9-99F3-92C91089B192}"/>
              </c:ext>
            </c:extLst>
          </c:dPt>
          <c:dPt>
            <c:idx val="8"/>
            <c:invertIfNegative val="0"/>
            <c:bubble3D val="0"/>
            <c:spPr>
              <a:solidFill>
                <a:srgbClr val="8EB842"/>
              </a:solidFill>
              <a:ln>
                <a:solidFill>
                  <a:schemeClr val="bg1"/>
                </a:solidFill>
              </a:ln>
              <a:effectLst/>
            </c:spPr>
            <c:extLst>
              <c:ext xmlns:c16="http://schemas.microsoft.com/office/drawing/2014/chart" uri="{C3380CC4-5D6E-409C-BE32-E72D297353CC}">
                <c16:uniqueId val="{00000011-4617-44A9-99F3-92C91089B192}"/>
              </c:ext>
            </c:extLst>
          </c:dPt>
          <c:dPt>
            <c:idx val="9"/>
            <c:invertIfNegative val="0"/>
            <c:bubble3D val="0"/>
            <c:spPr>
              <a:solidFill>
                <a:srgbClr val="8EB842">
                  <a:alpha val="69804"/>
                </a:srgbClr>
              </a:solidFill>
              <a:ln>
                <a:solidFill>
                  <a:schemeClr val="bg1"/>
                </a:solidFill>
              </a:ln>
              <a:effectLst/>
            </c:spPr>
            <c:extLst>
              <c:ext xmlns:c16="http://schemas.microsoft.com/office/drawing/2014/chart" uri="{C3380CC4-5D6E-409C-BE32-E72D297353CC}">
                <c16:uniqueId val="{00000013-4617-44A9-99F3-92C91089B192}"/>
              </c:ext>
            </c:extLst>
          </c:dPt>
          <c:dPt>
            <c:idx val="10"/>
            <c:invertIfNegative val="0"/>
            <c:bubble3D val="0"/>
            <c:spPr>
              <a:solidFill>
                <a:srgbClr val="8EB842">
                  <a:alpha val="69804"/>
                </a:srgbClr>
              </a:solidFill>
              <a:ln>
                <a:solidFill>
                  <a:schemeClr val="bg1"/>
                </a:solidFill>
              </a:ln>
              <a:effectLst/>
            </c:spPr>
            <c:extLst>
              <c:ext xmlns:c16="http://schemas.microsoft.com/office/drawing/2014/chart" uri="{C3380CC4-5D6E-409C-BE32-E72D297353CC}">
                <c16:uniqueId val="{00000015-4617-44A9-99F3-92C91089B192}"/>
              </c:ext>
            </c:extLst>
          </c:dPt>
          <c:dPt>
            <c:idx val="11"/>
            <c:invertIfNegative val="0"/>
            <c:bubble3D val="0"/>
            <c:spPr>
              <a:solidFill>
                <a:srgbClr val="8EB842">
                  <a:alpha val="69804"/>
                </a:srgbClr>
              </a:solidFill>
              <a:ln>
                <a:solidFill>
                  <a:schemeClr val="bg1"/>
                </a:solidFill>
              </a:ln>
              <a:effectLst/>
            </c:spPr>
            <c:extLst>
              <c:ext xmlns:c16="http://schemas.microsoft.com/office/drawing/2014/chart" uri="{C3380CC4-5D6E-409C-BE32-E72D297353CC}">
                <c16:uniqueId val="{00000017-4617-44A9-99F3-92C91089B192}"/>
              </c:ext>
            </c:extLst>
          </c:dPt>
          <c:dPt>
            <c:idx val="12"/>
            <c:invertIfNegative val="0"/>
            <c:bubble3D val="0"/>
            <c:spPr>
              <a:solidFill>
                <a:srgbClr val="169EBE">
                  <a:alpha val="69804"/>
                </a:srgbClr>
              </a:solidFill>
              <a:ln>
                <a:solidFill>
                  <a:schemeClr val="bg1"/>
                </a:solidFill>
              </a:ln>
              <a:effectLst/>
            </c:spPr>
            <c:extLst>
              <c:ext xmlns:c16="http://schemas.microsoft.com/office/drawing/2014/chart" uri="{C3380CC4-5D6E-409C-BE32-E72D297353CC}">
                <c16:uniqueId val="{00000019-4617-44A9-99F3-92C91089B192}"/>
              </c:ext>
            </c:extLst>
          </c:dPt>
          <c:dPt>
            <c:idx val="13"/>
            <c:invertIfNegative val="0"/>
            <c:bubble3D val="0"/>
            <c:spPr>
              <a:solidFill>
                <a:srgbClr val="8EB842">
                  <a:alpha val="69804"/>
                </a:srgbClr>
              </a:solidFill>
              <a:ln>
                <a:solidFill>
                  <a:schemeClr val="bg1"/>
                </a:solidFill>
              </a:ln>
              <a:effectLst/>
            </c:spPr>
            <c:extLst>
              <c:ext xmlns:c16="http://schemas.microsoft.com/office/drawing/2014/chart" uri="{C3380CC4-5D6E-409C-BE32-E72D297353CC}">
                <c16:uniqueId val="{0000001B-4617-44A9-99F3-92C91089B192}"/>
              </c:ext>
            </c:extLst>
          </c:dPt>
          <c:dPt>
            <c:idx val="14"/>
            <c:invertIfNegative val="0"/>
            <c:bubble3D val="0"/>
            <c:spPr>
              <a:solidFill>
                <a:srgbClr val="169EBE">
                  <a:alpha val="69804"/>
                </a:srgbClr>
              </a:solidFill>
              <a:ln>
                <a:solidFill>
                  <a:schemeClr val="bg1"/>
                </a:solidFill>
              </a:ln>
              <a:effectLst/>
            </c:spPr>
            <c:extLst>
              <c:ext xmlns:c16="http://schemas.microsoft.com/office/drawing/2014/chart" uri="{C3380CC4-5D6E-409C-BE32-E72D297353CC}">
                <c16:uniqueId val="{0000001D-4617-44A9-99F3-92C91089B192}"/>
              </c:ext>
            </c:extLst>
          </c:dPt>
          <c:dPt>
            <c:idx val="15"/>
            <c:invertIfNegative val="0"/>
            <c:bubble3D val="0"/>
            <c:spPr>
              <a:solidFill>
                <a:srgbClr val="8EB842"/>
              </a:solidFill>
              <a:ln>
                <a:solidFill>
                  <a:schemeClr val="bg1"/>
                </a:solidFill>
              </a:ln>
              <a:effectLst/>
            </c:spPr>
            <c:extLst>
              <c:ext xmlns:c16="http://schemas.microsoft.com/office/drawing/2014/chart" uri="{C3380CC4-5D6E-409C-BE32-E72D297353CC}">
                <c16:uniqueId val="{0000001F-4617-44A9-99F3-92C91089B192}"/>
              </c:ext>
            </c:extLst>
          </c:dPt>
          <c:dPt>
            <c:idx val="16"/>
            <c:invertIfNegative val="0"/>
            <c:bubble3D val="0"/>
            <c:spPr>
              <a:solidFill>
                <a:srgbClr val="169EBE"/>
              </a:solidFill>
              <a:ln>
                <a:solidFill>
                  <a:schemeClr val="bg1"/>
                </a:solidFill>
              </a:ln>
              <a:effectLst/>
            </c:spPr>
            <c:extLst>
              <c:ext xmlns:c16="http://schemas.microsoft.com/office/drawing/2014/chart" uri="{C3380CC4-5D6E-409C-BE32-E72D297353CC}">
                <c16:uniqueId val="{00000021-4617-44A9-99F3-92C91089B192}"/>
              </c:ext>
            </c:extLst>
          </c:dPt>
          <c:dPt>
            <c:idx val="17"/>
            <c:invertIfNegative val="0"/>
            <c:bubble3D val="0"/>
            <c:spPr>
              <a:solidFill>
                <a:srgbClr val="169EBE"/>
              </a:solidFill>
              <a:ln>
                <a:solidFill>
                  <a:schemeClr val="bg1"/>
                </a:solidFill>
              </a:ln>
              <a:effectLst/>
            </c:spPr>
            <c:extLst>
              <c:ext xmlns:c16="http://schemas.microsoft.com/office/drawing/2014/chart" uri="{C3380CC4-5D6E-409C-BE32-E72D297353CC}">
                <c16:uniqueId val="{00000023-4617-44A9-99F3-92C91089B192}"/>
              </c:ext>
            </c:extLst>
          </c:dPt>
          <c:dPt>
            <c:idx val="18"/>
            <c:invertIfNegative val="0"/>
            <c:bubble3D val="0"/>
            <c:spPr>
              <a:solidFill>
                <a:srgbClr val="169EBE">
                  <a:alpha val="69804"/>
                </a:srgbClr>
              </a:solidFill>
              <a:ln>
                <a:solidFill>
                  <a:schemeClr val="bg1"/>
                </a:solidFill>
              </a:ln>
              <a:effectLst/>
            </c:spPr>
            <c:extLst>
              <c:ext xmlns:c16="http://schemas.microsoft.com/office/drawing/2014/chart" uri="{C3380CC4-5D6E-409C-BE32-E72D297353CC}">
                <c16:uniqueId val="{00000025-4617-44A9-99F3-92C91089B192}"/>
              </c:ext>
            </c:extLst>
          </c:dPt>
          <c:dPt>
            <c:idx val="19"/>
            <c:invertIfNegative val="0"/>
            <c:bubble3D val="0"/>
            <c:spPr>
              <a:solidFill>
                <a:srgbClr val="8EB842">
                  <a:alpha val="70000"/>
                </a:srgbClr>
              </a:solidFill>
              <a:ln>
                <a:solidFill>
                  <a:schemeClr val="bg1"/>
                </a:solidFill>
              </a:ln>
              <a:effectLst/>
            </c:spPr>
            <c:extLst>
              <c:ext xmlns:c16="http://schemas.microsoft.com/office/drawing/2014/chart" uri="{C3380CC4-5D6E-409C-BE32-E72D297353CC}">
                <c16:uniqueId val="{00000027-4617-44A9-99F3-92C91089B192}"/>
              </c:ext>
            </c:extLst>
          </c:dPt>
          <c:dPt>
            <c:idx val="20"/>
            <c:invertIfNegative val="0"/>
            <c:bubble3D val="0"/>
            <c:spPr>
              <a:solidFill>
                <a:srgbClr val="169EBE">
                  <a:alpha val="69804"/>
                </a:srgbClr>
              </a:solidFill>
              <a:ln>
                <a:solidFill>
                  <a:schemeClr val="bg1"/>
                </a:solidFill>
              </a:ln>
              <a:effectLst/>
            </c:spPr>
            <c:extLst>
              <c:ext xmlns:c16="http://schemas.microsoft.com/office/drawing/2014/chart" uri="{C3380CC4-5D6E-409C-BE32-E72D297353CC}">
                <c16:uniqueId val="{00000029-4617-44A9-99F3-92C91089B192}"/>
              </c:ext>
            </c:extLst>
          </c:dPt>
          <c:dPt>
            <c:idx val="21"/>
            <c:invertIfNegative val="0"/>
            <c:bubble3D val="0"/>
            <c:spPr>
              <a:solidFill>
                <a:srgbClr val="169EBE"/>
              </a:solidFill>
              <a:ln>
                <a:solidFill>
                  <a:schemeClr val="bg1"/>
                </a:solidFill>
              </a:ln>
              <a:effectLst/>
            </c:spPr>
            <c:extLst>
              <c:ext xmlns:c16="http://schemas.microsoft.com/office/drawing/2014/chart" uri="{C3380CC4-5D6E-409C-BE32-E72D297353CC}">
                <c16:uniqueId val="{0000002B-4617-44A9-99F3-92C91089B192}"/>
              </c:ext>
            </c:extLst>
          </c:dPt>
          <c:dPt>
            <c:idx val="22"/>
            <c:invertIfNegative val="0"/>
            <c:bubble3D val="0"/>
            <c:spPr>
              <a:solidFill>
                <a:srgbClr val="169EBE"/>
              </a:solidFill>
              <a:ln>
                <a:solidFill>
                  <a:schemeClr val="bg1"/>
                </a:solidFill>
              </a:ln>
              <a:effectLst/>
            </c:spPr>
            <c:extLst>
              <c:ext xmlns:c16="http://schemas.microsoft.com/office/drawing/2014/chart" uri="{C3380CC4-5D6E-409C-BE32-E72D297353CC}">
                <c16:uniqueId val="{0000002D-4617-44A9-99F3-92C91089B192}"/>
              </c:ext>
            </c:extLst>
          </c:dPt>
          <c:dPt>
            <c:idx val="23"/>
            <c:invertIfNegative val="0"/>
            <c:bubble3D val="0"/>
            <c:spPr>
              <a:solidFill>
                <a:srgbClr val="169EBE"/>
              </a:solidFill>
              <a:ln>
                <a:solidFill>
                  <a:schemeClr val="bg1"/>
                </a:solidFill>
              </a:ln>
              <a:effectLst/>
            </c:spPr>
            <c:extLst>
              <c:ext xmlns:c16="http://schemas.microsoft.com/office/drawing/2014/chart" uri="{C3380CC4-5D6E-409C-BE32-E72D297353CC}">
                <c16:uniqueId val="{0000002F-4617-44A9-99F3-92C91089B192}"/>
              </c:ext>
            </c:extLst>
          </c:dPt>
          <c:dPt>
            <c:idx val="24"/>
            <c:invertIfNegative val="0"/>
            <c:bubble3D val="0"/>
            <c:spPr>
              <a:solidFill>
                <a:srgbClr val="169EBE"/>
              </a:solidFill>
              <a:ln>
                <a:solidFill>
                  <a:schemeClr val="bg1"/>
                </a:solidFill>
              </a:ln>
              <a:effectLst/>
            </c:spPr>
            <c:extLst>
              <c:ext xmlns:c16="http://schemas.microsoft.com/office/drawing/2014/chart" uri="{C3380CC4-5D6E-409C-BE32-E72D297353CC}">
                <c16:uniqueId val="{00000031-4617-44A9-99F3-92C91089B192}"/>
              </c:ext>
            </c:extLst>
          </c:dPt>
          <c:dLbls>
            <c:dLbl>
              <c:idx val="0"/>
              <c:layout>
                <c:manualLayout>
                  <c:x val="-5.5699137188422426E-2"/>
                  <c:y val="-0.19084660166150813"/>
                </c:manualLayout>
              </c:layout>
              <c:tx>
                <c:rich>
                  <a:bodyPr rot="0" spcFirstLastPara="1" vertOverflow="overflow" horzOverflow="overflow" vert="horz" wrap="none" lIns="0" tIns="0" rIns="0" bIns="0" anchor="ctr" anchorCtr="1">
                    <a:spAutoFit/>
                  </a:bodyPr>
                  <a:lstStyle/>
                  <a:p>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fld id="{CBA1C3F1-55A4-448B-BEB2-D48EE170D29B}" type="CELLRANGE">
                      <a:rPr lang="zh-CN" altLang="en-US"/>
                      <a:pPr>
                        <a:defRPr b="1">
                          <a:solidFill>
                            <a:schemeClr val="tx1">
                              <a:lumMod val="75000"/>
                              <a:lumOff val="25000"/>
                            </a:schemeClr>
                          </a:solidFill>
                        </a:defRPr>
                      </a:pPr>
                      <a:t>[CELLRANGE]</a:t>
                    </a:fld>
                    <a:endParaRPr lang="zh-CN" altLang="en-US"/>
                  </a:p>
                </c:rich>
              </c:tx>
              <c:spPr>
                <a:noFill/>
                <a:ln>
                  <a:noFill/>
                </a:ln>
                <a:effectLst/>
              </c:spPr>
              <c:txPr>
                <a:bodyPr rot="0" spcFirstLastPara="1" vertOverflow="overflow" horzOverflow="overflow" vert="horz" wrap="none" lIns="0" tIns="0" rIns="0" bIns="0" anchor="ctr" anchorCtr="1">
                  <a:spAutoFit/>
                </a:bodyPr>
                <a:lstStyle/>
                <a:p>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endParaRPr lang="zh-CN" altLang="en-US"/>
                </a:p>
              </c:txPr>
              <c:dLblPos val="r"/>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15:dlblFieldTable/>
                  <c15:showDataLabelsRange val="1"/>
                </c:ext>
                <c:ext xmlns:c16="http://schemas.microsoft.com/office/drawing/2014/chart" uri="{C3380CC4-5D6E-409C-BE32-E72D297353CC}">
                  <c16:uniqueId val="{00000001-4617-44A9-99F3-92C91089B192}"/>
                </c:ext>
              </c:extLst>
            </c:dLbl>
            <c:dLbl>
              <c:idx val="1"/>
              <c:layout>
                <c:manualLayout>
                  <c:x val="-8.4098336153629952E-2"/>
                  <c:y val="-0.15325093852106644"/>
                </c:manualLayout>
              </c:layout>
              <c:tx>
                <c:rich>
                  <a:bodyPr rot="0" spcFirstLastPara="1" vertOverflow="overflow" horzOverflow="overflow" vert="horz" wrap="none" lIns="0" tIns="0" rIns="0" bIns="0" anchor="ctr" anchorCtr="1">
                    <a:spAutoFit/>
                  </a:bodyPr>
                  <a:lstStyle/>
                  <a:p>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fld id="{8D4B7FDF-53F8-4782-8BC5-CBE66832AACC}" type="CELLRANGE">
                      <a:rPr lang="zh-CN" altLang="en-US"/>
                      <a:pPr>
                        <a:defRPr b="1">
                          <a:solidFill>
                            <a:schemeClr val="tx1">
                              <a:lumMod val="75000"/>
                              <a:lumOff val="25000"/>
                            </a:schemeClr>
                          </a:solidFill>
                        </a:defRPr>
                      </a:pPr>
                      <a:t>[CELLRANGE]</a:t>
                    </a:fld>
                    <a:endParaRPr lang="zh-CN" altLang="en-US"/>
                  </a:p>
                </c:rich>
              </c:tx>
              <c:spPr>
                <a:noFill/>
                <a:ln>
                  <a:noFill/>
                </a:ln>
                <a:effectLst/>
              </c:spPr>
              <c:txPr>
                <a:bodyPr rot="0" spcFirstLastPara="1" vertOverflow="overflow" horzOverflow="overflow" vert="horz" wrap="none" lIns="0" tIns="0" rIns="0" bIns="0" anchor="ctr" anchorCtr="1">
                  <a:spAutoFit/>
                </a:bodyPr>
                <a:lstStyle/>
                <a:p>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endParaRPr lang="zh-CN" altLang="en-US"/>
                </a:p>
              </c:txPr>
              <c:dLblPos val="r"/>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15:dlblFieldTable/>
                  <c15:showDataLabelsRange val="1"/>
                </c:ext>
                <c:ext xmlns:c16="http://schemas.microsoft.com/office/drawing/2014/chart" uri="{C3380CC4-5D6E-409C-BE32-E72D297353CC}">
                  <c16:uniqueId val="{00000003-4617-44A9-99F3-92C91089B192}"/>
                </c:ext>
              </c:extLst>
            </c:dLbl>
            <c:dLbl>
              <c:idx val="2"/>
              <c:layout>
                <c:manualLayout>
                  <c:x val="-8.0612245081048209E-2"/>
                  <c:y val="-0.14169640304913761"/>
                </c:manualLayout>
              </c:layout>
              <c:tx>
                <c:rich>
                  <a:bodyPr rot="0" spcFirstLastPara="1" vertOverflow="overflow" horzOverflow="overflow" vert="horz" wrap="none" lIns="0" tIns="0" rIns="0" bIns="0" anchor="ctr" anchorCtr="1">
                    <a:spAutoFit/>
                  </a:bodyPr>
                  <a:lstStyle/>
                  <a:p>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fld id="{50DF1A75-E47F-4BD0-9347-85FB3F0A841A}" type="CELLRANGE">
                      <a:rPr lang="en-US" altLang="zh-CN"/>
                      <a:pPr>
                        <a:defRPr b="1">
                          <a:solidFill>
                            <a:schemeClr val="tx1">
                              <a:lumMod val="75000"/>
                              <a:lumOff val="25000"/>
                            </a:schemeClr>
                          </a:solidFill>
                        </a:defRPr>
                      </a:pPr>
                      <a:t>[CELLRANGE]</a:t>
                    </a:fld>
                    <a:endParaRPr lang="zh-CN" altLang="en-US"/>
                  </a:p>
                </c:rich>
              </c:tx>
              <c:spPr>
                <a:noFill/>
                <a:ln>
                  <a:noFill/>
                </a:ln>
                <a:effectLst/>
              </c:spPr>
              <c:txPr>
                <a:bodyPr rot="0" spcFirstLastPara="1" vertOverflow="overflow" horzOverflow="overflow" vert="horz" wrap="none" lIns="0" tIns="0" rIns="0" bIns="0" anchor="ctr" anchorCtr="1">
                  <a:spAutoFit/>
                </a:bodyPr>
                <a:lstStyle/>
                <a:p>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endParaRPr lang="zh-CN" altLang="en-US"/>
                </a:p>
              </c:txPr>
              <c:dLblPos val="r"/>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15:dlblFieldTable/>
                  <c15:showDataLabelsRange val="1"/>
                </c:ext>
                <c:ext xmlns:c16="http://schemas.microsoft.com/office/drawing/2014/chart" uri="{C3380CC4-5D6E-409C-BE32-E72D297353CC}">
                  <c16:uniqueId val="{00000005-4617-44A9-99F3-92C91089B192}"/>
                </c:ext>
              </c:extLst>
            </c:dLbl>
            <c:dLbl>
              <c:idx val="3"/>
              <c:layout>
                <c:manualLayout>
                  <c:x val="-8.0278331061485936E-2"/>
                  <c:y val="-0.14621238014312624"/>
                </c:manualLayout>
              </c:layout>
              <c:tx>
                <c:rich>
                  <a:bodyPr rot="0" spcFirstLastPara="1" vertOverflow="overflow" horzOverflow="overflow" vert="horz" wrap="none" lIns="0" tIns="0" rIns="0" bIns="0" anchor="ctr" anchorCtr="1">
                    <a:spAutoFit/>
                  </a:bodyPr>
                  <a:lstStyle/>
                  <a:p>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fld id="{D1697645-52F2-44D3-B2AE-AC10EC064D5D}" type="CELLRANGE">
                      <a:rPr lang="en-US" altLang="zh-CN" b="1" dirty="0"/>
                      <a:pPr>
                        <a:defRPr b="1">
                          <a:solidFill>
                            <a:schemeClr val="tx1">
                              <a:lumMod val="75000"/>
                              <a:lumOff val="25000"/>
                            </a:schemeClr>
                          </a:solidFill>
                        </a:defRPr>
                      </a:pPr>
                      <a:t>[CELLRANGE]</a:t>
                    </a:fld>
                    <a:endParaRPr lang="zh-CN" altLang="en-US"/>
                  </a:p>
                </c:rich>
              </c:tx>
              <c:spPr>
                <a:noFill/>
                <a:ln>
                  <a:noFill/>
                </a:ln>
                <a:effectLst/>
              </c:spPr>
              <c:txPr>
                <a:bodyPr rot="0" spcFirstLastPara="1" vertOverflow="overflow" horzOverflow="overflow" vert="horz" wrap="none" lIns="0" tIns="0" rIns="0" bIns="0" anchor="ctr" anchorCtr="1">
                  <a:spAutoFit/>
                </a:bodyPr>
                <a:lstStyle/>
                <a:p>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endParaRPr lang="zh-CN" altLang="en-US"/>
                </a:p>
              </c:txPr>
              <c:dLblPos val="r"/>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15:dlblFieldTable/>
                  <c15:showDataLabelsRange val="1"/>
                </c:ext>
                <c:ext xmlns:c16="http://schemas.microsoft.com/office/drawing/2014/chart" uri="{C3380CC4-5D6E-409C-BE32-E72D297353CC}">
                  <c16:uniqueId val="{00000007-4617-44A9-99F3-92C91089B192}"/>
                </c:ext>
              </c:extLst>
            </c:dLbl>
            <c:dLbl>
              <c:idx val="4"/>
              <c:layout>
                <c:manualLayout>
                  <c:x val="-3.2286668684624577E-2"/>
                  <c:y val="-0.14133867143120057"/>
                </c:manualLayout>
              </c:layout>
              <c:tx>
                <c:rich>
                  <a:bodyPr rot="0" spcFirstLastPara="1" vertOverflow="overflow" horzOverflow="overflow" vert="horz" wrap="none" lIns="0" tIns="0" rIns="0" bIns="0" anchor="ctr" anchorCtr="1">
                    <a:spAutoFit/>
                  </a:bodyPr>
                  <a:lstStyle/>
                  <a:p>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fld id="{7E03507F-0129-451A-9680-E8C891C75FEB}" type="CELLRANGE">
                      <a:rPr lang="en-US" altLang="zh-CN" b="1" dirty="0"/>
                      <a:pPr>
                        <a:defRPr b="1">
                          <a:solidFill>
                            <a:schemeClr val="tx1">
                              <a:lumMod val="75000"/>
                              <a:lumOff val="25000"/>
                            </a:schemeClr>
                          </a:solidFill>
                        </a:defRPr>
                      </a:pPr>
                      <a:t>[CELLRANGE]</a:t>
                    </a:fld>
                    <a:endParaRPr lang="zh-CN" altLang="en-US"/>
                  </a:p>
                </c:rich>
              </c:tx>
              <c:spPr>
                <a:noFill/>
                <a:ln>
                  <a:noFill/>
                </a:ln>
                <a:effectLst/>
              </c:spPr>
              <c:txPr>
                <a:bodyPr rot="0" spcFirstLastPara="1" vertOverflow="overflow" horzOverflow="overflow" vert="horz" wrap="none" lIns="0" tIns="0" rIns="0" bIns="0" anchor="ctr" anchorCtr="1">
                  <a:spAutoFit/>
                </a:bodyPr>
                <a:lstStyle/>
                <a:p>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endParaRPr lang="zh-CN" altLang="en-US"/>
                </a:p>
              </c:txPr>
              <c:dLblPos val="r"/>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15:dlblFieldTable/>
                  <c15:showDataLabelsRange val="1"/>
                </c:ext>
                <c:ext xmlns:c16="http://schemas.microsoft.com/office/drawing/2014/chart" uri="{C3380CC4-5D6E-409C-BE32-E72D297353CC}">
                  <c16:uniqueId val="{00000009-4617-44A9-99F3-92C91089B192}"/>
                </c:ext>
              </c:extLst>
            </c:dLbl>
            <c:dLbl>
              <c:idx val="5"/>
              <c:layout>
                <c:manualLayout>
                  <c:x val="-4.7507298649936004E-2"/>
                  <c:y val="-8.8981194896325028E-2"/>
                </c:manualLayout>
              </c:layout>
              <c:tx>
                <c:rich>
                  <a:bodyPr rot="0" spcFirstLastPara="1" vertOverflow="overflow" horzOverflow="overflow" vert="horz" wrap="none" lIns="0" tIns="0" rIns="0" bIns="0" anchor="ctr" anchorCtr="1">
                    <a:spAutoFit/>
                  </a:bodyPr>
                  <a:lstStyle/>
                  <a:p>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fld id="{B4FC68C8-2134-48E9-B5B7-828F49146052}" type="CELLRANGE">
                      <a:rPr lang="en-US" altLang="zh-CN"/>
                      <a:pPr>
                        <a:defRPr b="1">
                          <a:solidFill>
                            <a:schemeClr val="tx1">
                              <a:lumMod val="75000"/>
                              <a:lumOff val="25000"/>
                            </a:schemeClr>
                          </a:solidFill>
                        </a:defRPr>
                      </a:pPr>
                      <a:t>[CELLRANGE]</a:t>
                    </a:fld>
                    <a:endParaRPr lang="zh-CN" altLang="en-US"/>
                  </a:p>
                </c:rich>
              </c:tx>
              <c:spPr>
                <a:noFill/>
                <a:ln>
                  <a:noFill/>
                </a:ln>
                <a:effectLst/>
              </c:spPr>
              <c:txPr>
                <a:bodyPr rot="0" spcFirstLastPara="1" vertOverflow="overflow" horzOverflow="overflow" vert="horz" wrap="none" lIns="0" tIns="0" rIns="0" bIns="0" anchor="ctr" anchorCtr="1">
                  <a:spAutoFit/>
                </a:bodyPr>
                <a:lstStyle/>
                <a:p>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endParaRPr lang="zh-CN" altLang="en-US"/>
                </a:p>
              </c:txPr>
              <c:dLblPos val="r"/>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15:dlblFieldTable/>
                  <c15:showDataLabelsRange val="1"/>
                </c:ext>
                <c:ext xmlns:c16="http://schemas.microsoft.com/office/drawing/2014/chart" uri="{C3380CC4-5D6E-409C-BE32-E72D297353CC}">
                  <c16:uniqueId val="{0000000B-4617-44A9-99F3-92C91089B192}"/>
                </c:ext>
              </c:extLst>
            </c:dLbl>
            <c:dLbl>
              <c:idx val="6"/>
              <c:layout>
                <c:manualLayout>
                  <c:x val="-4.7262739376070617E-2"/>
                  <c:y val="-9.1822630007053943E-2"/>
                </c:manualLayout>
              </c:layout>
              <c:tx>
                <c:rich>
                  <a:bodyPr rot="0" spcFirstLastPara="1" vertOverflow="overflow" horzOverflow="overflow" vert="horz" wrap="none" lIns="0" tIns="0" rIns="0" bIns="0" anchor="ctr" anchorCtr="1">
                    <a:spAutoFit/>
                  </a:bodyPr>
                  <a:lstStyle/>
                  <a:p>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fld id="{BBC9511E-EBFD-477B-9893-1CBE22BFE86B}" type="CELLRANGE">
                      <a:rPr lang="en-US" altLang="zh-CN"/>
                      <a:pPr>
                        <a:defRPr b="1">
                          <a:solidFill>
                            <a:schemeClr val="tx1">
                              <a:lumMod val="75000"/>
                              <a:lumOff val="25000"/>
                            </a:schemeClr>
                          </a:solidFill>
                        </a:defRPr>
                      </a:pPr>
                      <a:t>[CELLRANGE]</a:t>
                    </a:fld>
                    <a:endParaRPr lang="zh-CN" altLang="en-US"/>
                  </a:p>
                </c:rich>
              </c:tx>
              <c:spPr>
                <a:noFill/>
                <a:ln>
                  <a:noFill/>
                </a:ln>
                <a:effectLst/>
              </c:spPr>
              <c:txPr>
                <a:bodyPr rot="0" spcFirstLastPara="1" vertOverflow="overflow" horzOverflow="overflow" vert="horz" wrap="none" lIns="0" tIns="0" rIns="0" bIns="0" anchor="ctr" anchorCtr="1">
                  <a:spAutoFit/>
                </a:bodyPr>
                <a:lstStyle/>
                <a:p>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endParaRPr lang="zh-CN" altLang="en-US"/>
                </a:p>
              </c:txPr>
              <c:dLblPos val="r"/>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15:dlblFieldTable/>
                  <c15:showDataLabelsRange val="1"/>
                </c:ext>
                <c:ext xmlns:c16="http://schemas.microsoft.com/office/drawing/2014/chart" uri="{C3380CC4-5D6E-409C-BE32-E72D297353CC}">
                  <c16:uniqueId val="{0000000D-4617-44A9-99F3-92C91089B192}"/>
                </c:ext>
              </c:extLst>
            </c:dLbl>
            <c:dLbl>
              <c:idx val="7"/>
              <c:layout>
                <c:manualLayout>
                  <c:x val="-9.3936060399501836E-2"/>
                  <c:y val="-8.4680583983580707E-2"/>
                </c:manualLayout>
              </c:layout>
              <c:tx>
                <c:rich>
                  <a:bodyPr/>
                  <a:lstStyle/>
                  <a:p>
                    <a:fld id="{1D7FE98A-B88C-4F0A-ACAE-320A2F5AD0F9}"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F-4617-44A9-99F3-92C91089B192}"/>
                </c:ext>
              </c:extLst>
            </c:dLbl>
            <c:dLbl>
              <c:idx val="8"/>
              <c:layout>
                <c:manualLayout>
                  <c:x val="-4.3774226036286279E-2"/>
                  <c:y val="-0.11644373936105056"/>
                </c:manualLayout>
              </c:layout>
              <c:tx>
                <c:rich>
                  <a:bodyPr/>
                  <a:lstStyle/>
                  <a:p>
                    <a:fld id="{961569B1-3879-470C-8774-5DB5F33833B3}" type="CELLRANGE">
                      <a:rPr lang="zh-CN" altLang="en-US"/>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1-4617-44A9-99F3-92C91089B192}"/>
                </c:ext>
              </c:extLst>
            </c:dLbl>
            <c:dLbl>
              <c:idx val="9"/>
              <c:layout>
                <c:manualLayout>
                  <c:x val="-9.9742862879401054E-2"/>
                  <c:y val="0.11287928921328692"/>
                </c:manualLayout>
              </c:layout>
              <c:tx>
                <c:rich>
                  <a:bodyPr/>
                  <a:lstStyle/>
                  <a:p>
                    <a:fld id="{14915414-D937-48E6-8075-6C2AA9DCA752}"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3-4617-44A9-99F3-92C91089B192}"/>
                </c:ext>
              </c:extLst>
            </c:dLbl>
            <c:dLbl>
              <c:idx val="10"/>
              <c:layout>
                <c:manualLayout>
                  <c:x val="-0.11111083200213304"/>
                  <c:y val="1.5267504375849228E-2"/>
                </c:manualLayout>
              </c:layout>
              <c:tx>
                <c:rich>
                  <a:bodyPr/>
                  <a:lstStyle/>
                  <a:p>
                    <a:fld id="{3E43C431-6562-4B93-9B37-FBE826551AB4}"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5-4617-44A9-99F3-92C91089B192}"/>
                </c:ext>
              </c:extLst>
            </c:dLbl>
            <c:dLbl>
              <c:idx val="11"/>
              <c:layout>
                <c:manualLayout>
                  <c:x val="-9.2693885892554326E-2"/>
                  <c:y val="-5.7181678994748984E-2"/>
                </c:manualLayout>
              </c:layout>
              <c:tx>
                <c:rich>
                  <a:bodyPr/>
                  <a:lstStyle/>
                  <a:p>
                    <a:fld id="{4283F74A-F916-4895-8DAD-385CCBBF0F7F}"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7-4617-44A9-99F3-92C91089B192}"/>
                </c:ext>
              </c:extLst>
            </c:dLbl>
            <c:dLbl>
              <c:idx val="12"/>
              <c:layout>
                <c:manualLayout>
                  <c:x val="-7.4654723752985444E-2"/>
                  <c:y val="-9.4070269789495009E-2"/>
                </c:manualLayout>
              </c:layout>
              <c:tx>
                <c:rich>
                  <a:bodyPr/>
                  <a:lstStyle/>
                  <a:p>
                    <a:fld id="{8738CDA4-9E7A-491B-8EBA-06C36A70C154}"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manualLayout>
                      <c:w val="3.3709346954967898E-2"/>
                      <c:h val="4.8852601707378332E-2"/>
                    </c:manualLayout>
                  </c15:layout>
                  <c15:dlblFieldTable/>
                  <c15:showDataLabelsRange val="1"/>
                </c:ext>
                <c:ext xmlns:c16="http://schemas.microsoft.com/office/drawing/2014/chart" uri="{C3380CC4-5D6E-409C-BE32-E72D297353CC}">
                  <c16:uniqueId val="{00000019-4617-44A9-99F3-92C91089B192}"/>
                </c:ext>
              </c:extLst>
            </c:dLbl>
            <c:dLbl>
              <c:idx val="13"/>
              <c:layout>
                <c:manualLayout>
                  <c:x val="-5.8392070322543801E-2"/>
                  <c:y val="-0.12617857044963424"/>
                </c:manualLayout>
              </c:layout>
              <c:tx>
                <c:rich>
                  <a:bodyPr/>
                  <a:lstStyle/>
                  <a:p>
                    <a:fld id="{0F02E70C-EDE1-4714-937A-E19A056BE35D}" type="CELLRANGE">
                      <a:rPr lang="zh-CN" altLang="en-US"/>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B-4617-44A9-99F3-92C91089B192}"/>
                </c:ext>
              </c:extLst>
            </c:dLbl>
            <c:dLbl>
              <c:idx val="14"/>
              <c:layout>
                <c:manualLayout>
                  <c:x val="-6.5738896461713561E-2"/>
                  <c:y val="-0.10730102542271913"/>
                </c:manualLayout>
              </c:layout>
              <c:tx>
                <c:rich>
                  <a:bodyPr/>
                  <a:lstStyle/>
                  <a:p>
                    <a:fld id="{9FAA28FA-8D2A-46B7-A749-7A22FCD8661A}"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layout>
                    <c:manualLayout>
                      <c:w val="5.5327005175218734E-2"/>
                      <c:h val="6.7002097163151919E-2"/>
                    </c:manualLayout>
                  </c15:layout>
                  <c15:dlblFieldTable/>
                  <c15:showDataLabelsRange val="1"/>
                </c:ext>
                <c:ext xmlns:c16="http://schemas.microsoft.com/office/drawing/2014/chart" uri="{C3380CC4-5D6E-409C-BE32-E72D297353CC}">
                  <c16:uniqueId val="{0000001D-4617-44A9-99F3-92C91089B192}"/>
                </c:ext>
              </c:extLst>
            </c:dLbl>
            <c:dLbl>
              <c:idx val="15"/>
              <c:layout>
                <c:manualLayout>
                  <c:x val="-3.1022962913653709E-2"/>
                  <c:y val="-8.1424359201701893E-2"/>
                </c:manualLayout>
              </c:layout>
              <c:tx>
                <c:rich>
                  <a:bodyPr/>
                  <a:lstStyle/>
                  <a:p>
                    <a:fld id="{D3861C0F-9D01-4F64-97E2-18BF4014DE25}"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F-4617-44A9-99F3-92C91089B192}"/>
                </c:ext>
              </c:extLst>
            </c:dLbl>
            <c:dLbl>
              <c:idx val="16"/>
              <c:layout>
                <c:manualLayout>
                  <c:x val="-1.1736871446332158E-2"/>
                  <c:y val="7.7451272702252619E-2"/>
                </c:manualLayout>
              </c:layout>
              <c:tx>
                <c:rich>
                  <a:bodyPr/>
                  <a:lstStyle/>
                  <a:p>
                    <a:fld id="{471A0F4F-F1CB-43A1-AA99-B66BCC679517}"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1-4617-44A9-99F3-92C91089B192}"/>
                </c:ext>
              </c:extLst>
            </c:dLbl>
            <c:dLbl>
              <c:idx val="17"/>
              <c:layout>
                <c:manualLayout>
                  <c:x val="-1.3681054874041209E-2"/>
                  <c:y val="0.12695612627282798"/>
                </c:manualLayout>
              </c:layout>
              <c:tx>
                <c:rich>
                  <a:bodyPr/>
                  <a:lstStyle/>
                  <a:p>
                    <a:fld id="{3C9FC42D-B7EF-4220-AC54-154366C7B862}"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3-4617-44A9-99F3-92C91089B192}"/>
                </c:ext>
              </c:extLst>
            </c:dLbl>
            <c:dLbl>
              <c:idx val="18"/>
              <c:layout>
                <c:manualLayout>
                  <c:x val="-9.2022917877426461E-2"/>
                  <c:y val="3.1165444300431906E-2"/>
                </c:manualLayout>
              </c:layout>
              <c:tx>
                <c:rich>
                  <a:bodyPr/>
                  <a:lstStyle/>
                  <a:p>
                    <a:fld id="{257F6347-8DDA-4268-9ACA-D9A883200A45}"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5-4617-44A9-99F3-92C91089B192}"/>
                </c:ext>
              </c:extLst>
            </c:dLbl>
            <c:dLbl>
              <c:idx val="19"/>
              <c:layout>
                <c:manualLayout>
                  <c:x val="-2.8612627619838977E-2"/>
                  <c:y val="-7.6719027686021846E-2"/>
                </c:manualLayout>
              </c:layout>
              <c:tx>
                <c:rich>
                  <a:bodyPr/>
                  <a:lstStyle/>
                  <a:p>
                    <a:fld id="{26A61014-0A4A-45C3-B6C6-EC98262BE8A3}" type="CELLRANGE">
                      <a:rPr lang="zh-CN" altLang="en-US" dirty="0"/>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7-4617-44A9-99F3-92C91089B192}"/>
                </c:ext>
              </c:extLst>
            </c:dLbl>
            <c:dLbl>
              <c:idx val="20"/>
              <c:layout>
                <c:manualLayout>
                  <c:x val="-9.3850383911408986E-2"/>
                  <c:y val="-2.541656574290431E-2"/>
                </c:manualLayout>
              </c:layout>
              <c:tx>
                <c:rich>
                  <a:bodyPr/>
                  <a:lstStyle/>
                  <a:p>
                    <a:fld id="{B22D1383-0466-4DEA-9229-84C103EDC280}"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9-4617-44A9-99F3-92C91089B192}"/>
                </c:ext>
              </c:extLst>
            </c:dLbl>
            <c:dLbl>
              <c:idx val="21"/>
              <c:layout>
                <c:manualLayout>
                  <c:x val="-7.7862433524466005E-3"/>
                  <c:y val="5.3555975348683442E-2"/>
                </c:manualLayout>
              </c:layout>
              <c:tx>
                <c:rich>
                  <a:bodyPr/>
                  <a:lstStyle/>
                  <a:p>
                    <a:fld id="{3138EC5B-CC5C-4149-BA86-857F2900FAA4}"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B-4617-44A9-99F3-92C91089B192}"/>
                </c:ext>
              </c:extLst>
            </c:dLbl>
            <c:dLbl>
              <c:idx val="22"/>
              <c:layout>
                <c:manualLayout>
                  <c:x val="-4.9682763738695943E-2"/>
                  <c:y val="-0.10175576580018612"/>
                </c:manualLayout>
              </c:layout>
              <c:tx>
                <c:rich>
                  <a:bodyPr/>
                  <a:lstStyle/>
                  <a:p>
                    <a:fld id="{C5ACE1E6-C753-45E0-9762-BA7DFC5D0554}"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D-4617-44A9-99F3-92C91089B192}"/>
                </c:ext>
              </c:extLst>
            </c:dLbl>
            <c:dLbl>
              <c:idx val="23"/>
              <c:layout>
                <c:manualLayout>
                  <c:x val="-6.01409472428409E-2"/>
                  <c:y val="-5.5789070921481963E-2"/>
                </c:manualLayout>
              </c:layout>
              <c:tx>
                <c:rich>
                  <a:bodyPr/>
                  <a:lstStyle/>
                  <a:p>
                    <a:fld id="{79FA3C78-DDF4-4D98-9AA4-9CC5868ECD0F}"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F-4617-44A9-99F3-92C91089B192}"/>
                </c:ext>
              </c:extLst>
            </c:dLbl>
            <c:dLbl>
              <c:idx val="24"/>
              <c:layout>
                <c:manualLayout>
                  <c:x val="-4.8796841937734814E-2"/>
                  <c:y val="-5.8866010349883341E-2"/>
                </c:manualLayout>
              </c:layout>
              <c:tx>
                <c:rich>
                  <a:bodyPr/>
                  <a:lstStyle/>
                  <a:p>
                    <a:fld id="{F7F4CBAF-376D-432E-BA7A-3F19C5236A31}"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31-4617-44A9-99F3-92C91089B192}"/>
                </c:ext>
              </c:extLst>
            </c:dLbl>
            <c:spPr>
              <a:noFill/>
              <a:ln>
                <a:noFill/>
              </a:ln>
              <a:effectLst/>
            </c:spPr>
            <c:txPr>
              <a:bodyPr rot="0" spcFirstLastPara="1" vertOverflow="overflow" horzOverflow="overflow" vert="horz" wrap="none" lIns="0" tIns="0" rIns="0" bIns="0" anchor="ctr" anchorCtr="1">
                <a:spAutoFit/>
              </a:bodyPr>
              <a:lstStyle/>
              <a:p>
                <a:pPr>
                  <a:defRPr sz="1000" b="0"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endParaRPr lang="zh-CN"/>
              </a:p>
            </c:txPr>
            <c:dLblPos val="t"/>
            <c:showLegendKey val="0"/>
            <c:showVal val="0"/>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DataLabelsRange val="1"/>
                <c15:showLeaderLines val="1"/>
                <c15:leaderLines>
                  <c:spPr>
                    <a:ln w="9525" cap="flat" cmpd="sng" algn="ctr">
                      <a:solidFill>
                        <a:schemeClr val="tx1">
                          <a:lumMod val="35000"/>
                          <a:lumOff val="65000"/>
                        </a:schemeClr>
                      </a:solidFill>
                      <a:round/>
                    </a:ln>
                    <a:effectLst/>
                  </c:spPr>
                </c15:leaderLines>
              </c:ext>
            </c:extLst>
          </c:dLbls>
          <c:xVal>
            <c:numRef>
              <c:f>Sheet1!$A$2:$A$26</c:f>
              <c:numCache>
                <c:formatCode>General</c:formatCode>
                <c:ptCount val="25"/>
                <c:pt idx="0">
                  <c:v>310</c:v>
                </c:pt>
                <c:pt idx="1">
                  <c:v>305</c:v>
                </c:pt>
                <c:pt idx="2">
                  <c:v>215</c:v>
                </c:pt>
                <c:pt idx="3">
                  <c:v>593</c:v>
                </c:pt>
                <c:pt idx="4">
                  <c:v>700</c:v>
                </c:pt>
                <c:pt idx="5">
                  <c:v>634</c:v>
                </c:pt>
                <c:pt idx="6">
                  <c:v>620</c:v>
                </c:pt>
                <c:pt idx="7">
                  <c:v>510</c:v>
                </c:pt>
                <c:pt idx="8">
                  <c:v>333</c:v>
                </c:pt>
                <c:pt idx="9">
                  <c:v>510</c:v>
                </c:pt>
                <c:pt idx="10">
                  <c:v>210</c:v>
                </c:pt>
                <c:pt idx="11">
                  <c:v>205</c:v>
                </c:pt>
                <c:pt idx="12">
                  <c:v>401</c:v>
                </c:pt>
                <c:pt idx="13">
                  <c:v>410</c:v>
                </c:pt>
                <c:pt idx="14">
                  <c:v>520</c:v>
                </c:pt>
                <c:pt idx="15">
                  <c:v>602</c:v>
                </c:pt>
                <c:pt idx="16">
                  <c:v>530</c:v>
                </c:pt>
                <c:pt idx="17">
                  <c:v>520</c:v>
                </c:pt>
                <c:pt idx="18">
                  <c:v>510</c:v>
                </c:pt>
                <c:pt idx="19">
                  <c:v>222</c:v>
                </c:pt>
                <c:pt idx="20">
                  <c:v>510</c:v>
                </c:pt>
                <c:pt idx="21">
                  <c:v>530</c:v>
                </c:pt>
                <c:pt idx="22">
                  <c:v>555</c:v>
                </c:pt>
                <c:pt idx="23">
                  <c:v>580</c:v>
                </c:pt>
                <c:pt idx="24">
                  <c:v>802</c:v>
                </c:pt>
              </c:numCache>
            </c:numRef>
          </c:xVal>
          <c:yVal>
            <c:numRef>
              <c:f>Sheet1!$B$2:$B$26</c:f>
              <c:numCache>
                <c:formatCode>General</c:formatCode>
                <c:ptCount val="25"/>
                <c:pt idx="0" formatCode="_ * #,##0_ ;_ * \-#,##0_ ;_ * &quot;-&quot;??_ ;_ @_ ">
                  <c:v>76800</c:v>
                </c:pt>
                <c:pt idx="1">
                  <c:v>69800</c:v>
                </c:pt>
                <c:pt idx="2" formatCode="_ * #,##0_ ;_ * \-#,##0_ ;_ * &quot;-&quot;??_ ;_ @_ ">
                  <c:v>40800</c:v>
                </c:pt>
                <c:pt idx="3" formatCode="_ * #,##0_ ;_ * \-#,##0_ ;_ * &quot;-&quot;??_ ;_ @_ ">
                  <c:v>263500</c:v>
                </c:pt>
                <c:pt idx="4" formatCode="_ * #,##0_ ;_ * \-#,##0_ ;_ * &quot;-&quot;??_ ;_ @_ ">
                  <c:v>215900</c:v>
                </c:pt>
                <c:pt idx="5" formatCode="_ * #,##0_ ;_ * \-#,##0_ ;_ * &quot;-&quot;??_ ;_ @_ ">
                  <c:v>235500</c:v>
                </c:pt>
                <c:pt idx="6" formatCode="_ * #,##0_ ;_ * \-#,##0_ ;_ * &quot;-&quot;??_ ;_ @_ ">
                  <c:v>129800</c:v>
                </c:pt>
                <c:pt idx="7" formatCode="_ * #,##0_ ;_ * \-#,##0_ ;_ * &quot;-&quot;??_ ;_ @_ ">
                  <c:v>139800</c:v>
                </c:pt>
                <c:pt idx="8" formatCode="_ * #,##0_ ;_ * \-#,##0_ ;_ * &quot;-&quot;??_ ;_ @_ ">
                  <c:v>70800</c:v>
                </c:pt>
                <c:pt idx="9" formatCode="_ * #,##0_ ;_ * \-#,##0_ ;_ * &quot;-&quot;??_ ;_ @_ ">
                  <c:v>119800</c:v>
                </c:pt>
                <c:pt idx="10" formatCode="_ * #,##0_ ;_ * \-#,##0_ ;_ * &quot;-&quot;??_ ;_ @_ ">
                  <c:v>53900</c:v>
                </c:pt>
                <c:pt idx="11" formatCode="_ * #,##0_ ;_ * \-#,##0_ ;_ * &quot;-&quot;??_ ;_ @_ ">
                  <c:v>58900</c:v>
                </c:pt>
                <c:pt idx="12" formatCode="_ * #,##0_ ;_ * \-#,##0_ ;_ * &quot;-&quot;??_ ;_ @_ ">
                  <c:v>99800</c:v>
                </c:pt>
                <c:pt idx="13" formatCode="_ * #,##0_ ;_ * \-#,##0_ ;_ * &quot;-&quot;??_ ;_ @_ ">
                  <c:v>109800</c:v>
                </c:pt>
                <c:pt idx="14" formatCode="_ * #,##0_ ;_ * \-#,##0_ ;_ * &quot;-&quot;??_ ;_ @_ ">
                  <c:v>149800</c:v>
                </c:pt>
                <c:pt idx="15" formatCode="_ * #,##0_ ;_ * \-#,##0_ ;_ * &quot;-&quot;??_ ;_ @_ ">
                  <c:v>186800</c:v>
                </c:pt>
                <c:pt idx="16" formatCode="_ * #,##0_ ;_ * \-#,##0_ ;_ * &quot;-&quot;??_ ;_ @_ ">
                  <c:v>133800</c:v>
                </c:pt>
                <c:pt idx="17" formatCode="_ * #,##0_ ;_ * \-#,##0_ ;_ * &quot;-&quot;??_ ;_ @_ ">
                  <c:v>127800</c:v>
                </c:pt>
                <c:pt idx="18" formatCode="_ * #,##0_ ;_ * \-#,##0_ ;_ * &quot;-&quot;??_ ;_ @_ ">
                  <c:v>121800</c:v>
                </c:pt>
                <c:pt idx="19" formatCode="_ * #,##0_ ;_ * \-#,##0_ ;_ * &quot;-&quot;??_ ;_ @_ ">
                  <c:v>36900</c:v>
                </c:pt>
                <c:pt idx="20" formatCode="_ * #,##0_ ;_ * \-#,##0_ ;_ * &quot;-&quot;??_ ;_ @_ ">
                  <c:v>135900</c:v>
                </c:pt>
                <c:pt idx="21" formatCode="_ * #,##0_ ;_ * \-#,##0_ ;_ * &quot;-&quot;??_ ;_ @_ ">
                  <c:v>148800</c:v>
                </c:pt>
                <c:pt idx="22" formatCode="_ * #,##0_ ;_ * \-#,##0_ ;_ * &quot;-&quot;??_ ;_ @_ ">
                  <c:v>206900</c:v>
                </c:pt>
                <c:pt idx="23" formatCode="_ * #,##0_ ;_ * \-#,##0_ ;_ * &quot;-&quot;??_ ;_ @_ ">
                  <c:v>158800</c:v>
                </c:pt>
                <c:pt idx="24" formatCode="_ * #,##0_ ;_ * \-#,##0_ ;_ * &quot;-&quot;??_ ;_ @_ ">
                  <c:v>319800</c:v>
                </c:pt>
              </c:numCache>
            </c:numRef>
          </c:yVal>
          <c:bubbleSize>
            <c:numRef>
              <c:f>Sheet1!$C$2:$C$26</c:f>
              <c:numCache>
                <c:formatCode>#,##0_ </c:formatCode>
                <c:ptCount val="25"/>
                <c:pt idx="0" formatCode="_ * #,##0_ ;_ * \-#,##0_ ;_ * &quot;-&quot;??_ ;_ @_ ">
                  <c:v>31128.400000000001</c:v>
                </c:pt>
                <c:pt idx="1">
                  <c:v>28390</c:v>
                </c:pt>
                <c:pt idx="2" formatCode="_ * #,##0_ ;_ * \-#,##0_ ;_ * &quot;-&quot;??_ ;_ @_ ">
                  <c:v>28038</c:v>
                </c:pt>
                <c:pt idx="3" formatCode="_ * #,##0_ ;_ * \-#,##0_ ;_ * &quot;-&quot;??_ ;_ @_ ">
                  <c:v>25546.6</c:v>
                </c:pt>
                <c:pt idx="4" formatCode="_ * #,##0_ ;_ * \-#,##0_ ;_ * &quot;-&quot;??_ ;_ @_ ">
                  <c:v>24928.6</c:v>
                </c:pt>
                <c:pt idx="5" formatCode="_ * #,##0_ ;_ * \-#,##0_ ;_ * &quot;-&quot;??_ ;_ @_ ">
                  <c:v>15107.6</c:v>
                </c:pt>
                <c:pt idx="6" formatCode="_ * #,##0_ ;_ * \-#,##0_ ;_ * &quot;-&quot;??_ ;_ @_ ">
                  <c:v>14353.8</c:v>
                </c:pt>
                <c:pt idx="7" formatCode="_ * #,##0_ ;_ * \-#,##0_ ;_ * &quot;-&quot;??_ ;_ @_ ">
                  <c:v>12655</c:v>
                </c:pt>
                <c:pt idx="8" formatCode="_ * #,##0_ ;_ * \-#,##0_ ;_ * &quot;-&quot;??_ ;_ @_ ">
                  <c:v>12224.8</c:v>
                </c:pt>
                <c:pt idx="9" formatCode="_ * #,##0_ ;_ * \-#,##0_ ;_ * &quot;-&quot;??_ ;_ @_ ">
                  <c:v>11654.2</c:v>
                </c:pt>
                <c:pt idx="10" formatCode="_ * #,##0_ ;_ * \-#,##0_ ;_ * &quot;-&quot;??_ ;_ @_ ">
                  <c:v>11375.2</c:v>
                </c:pt>
                <c:pt idx="11" formatCode="_ * #,##0_ ;_ * \-#,##0_ ;_ * &quot;-&quot;??_ ;_ @_ ">
                  <c:v>11185.4</c:v>
                </c:pt>
                <c:pt idx="12" formatCode="_ * #,##0_ ;_ * \-#,##0_ ;_ * &quot;-&quot;??_ ;_ @_ ">
                  <c:v>10661.8</c:v>
                </c:pt>
                <c:pt idx="13" formatCode="_ * #,##0_ ;_ * \-#,##0_ ;_ * &quot;-&quot;??_ ;_ @_ ">
                  <c:v>9024.6</c:v>
                </c:pt>
                <c:pt idx="14" formatCode="_ * #,##0_ ;_ * \-#,##0_ ;_ * &quot;-&quot;??_ ;_ @_ ">
                  <c:v>8702.6</c:v>
                </c:pt>
                <c:pt idx="15" formatCode="_ * #,##0_ ;_ * \-#,##0_ ;_ * &quot;-&quot;??_ ;_ @_ ">
                  <c:v>7542.2</c:v>
                </c:pt>
                <c:pt idx="16" formatCode="_ * #,##0_ ;_ * \-#,##0_ ;_ * &quot;-&quot;??_ ;_ @_ ">
                  <c:v>7364.2</c:v>
                </c:pt>
                <c:pt idx="17" formatCode="_ * #,##0_ ;_ * \-#,##0_ ;_ * &quot;-&quot;??_ ;_ @_ ">
                  <c:v>7214.666666666667</c:v>
                </c:pt>
                <c:pt idx="18" formatCode="_ * #,##0_ ;_ * \-#,##0_ ;_ * &quot;-&quot;??_ ;_ @_ ">
                  <c:v>7066.2</c:v>
                </c:pt>
                <c:pt idx="19" formatCode="_ * #,##0_ ;_ * \-#,##0_ ;_ * &quot;-&quot;??_ ;_ @_ ">
                  <c:v>6803.6</c:v>
                </c:pt>
                <c:pt idx="20" formatCode="_ * #,##0_ ;_ * \-#,##0_ ;_ * &quot;-&quot;??_ ;_ @_ ">
                  <c:v>6078</c:v>
                </c:pt>
                <c:pt idx="21" formatCode="_ * #,##0_ ;_ * \-#,##0_ ;_ * &quot;-&quot;??_ ;_ @_ ">
                  <c:v>5876.6</c:v>
                </c:pt>
                <c:pt idx="22" formatCode="_ * #,##0_ ;_ * \-#,##0_ ;_ * &quot;-&quot;??_ ;_ @_ ">
                  <c:v>5575.2</c:v>
                </c:pt>
                <c:pt idx="23" formatCode="_ * #,##0_ ;_ * \-#,##0_ ;_ * &quot;-&quot;??_ ;_ @_ ">
                  <c:v>5403</c:v>
                </c:pt>
                <c:pt idx="24" formatCode="_ * #,##0_ ;_ * \-#,##0_ ;_ * &quot;-&quot;??_ ;_ @_ ">
                  <c:v>5279</c:v>
                </c:pt>
              </c:numCache>
            </c:numRef>
          </c:bubbleSize>
          <c:bubble3D val="0"/>
          <c:extLst>
            <c:ext xmlns:c15="http://schemas.microsoft.com/office/drawing/2012/chart" uri="{02D57815-91ED-43cb-92C2-25804820EDAC}">
              <c15:datalabelsRange>
                <c15:f>Sheet1!$D$2:$D$26</c15:f>
                <c15:dlblRangeCache>
                  <c:ptCount val="25"/>
                  <c:pt idx="0">
                    <c:v>星愿</c:v>
                  </c:pt>
                  <c:pt idx="1">
                    <c:v>海鸥</c:v>
                  </c:pt>
                  <c:pt idx="2">
                    <c:v>宏光MINI EV</c:v>
                  </c:pt>
                  <c:pt idx="3">
                    <c:v>MODEL Y(国产)</c:v>
                  </c:pt>
                  <c:pt idx="4">
                    <c:v>SU7</c:v>
                  </c:pt>
                  <c:pt idx="5">
                    <c:v>MODEL 3(国产)</c:v>
                  </c:pt>
                  <c:pt idx="6">
                    <c:v>MONA M03</c:v>
                  </c:pt>
                  <c:pt idx="7">
                    <c:v>元PLUS</c:v>
                  </c:pt>
                  <c:pt idx="8">
                    <c:v>五菱缤果</c:v>
                  </c:pt>
                  <c:pt idx="9">
                    <c:v>秦PLUS EV</c:v>
                  </c:pt>
                  <c:pt idx="10">
                    <c:v>熊猫mini</c:v>
                  </c:pt>
                  <c:pt idx="11">
                    <c:v>Lumin</c:v>
                  </c:pt>
                  <c:pt idx="12">
                    <c:v>元UP</c:v>
                  </c:pt>
                  <c:pt idx="13">
                    <c:v>海豚</c:v>
                  </c:pt>
                  <c:pt idx="14">
                    <c:v>宋PLUS EV</c:v>
                  </c:pt>
                  <c:pt idx="15">
                    <c:v>P7+</c:v>
                  </c:pt>
                  <c:pt idx="16">
                    <c:v>银河E5</c:v>
                  </c:pt>
                  <c:pt idx="17">
                    <c:v>海狮05 EV</c:v>
                  </c:pt>
                  <c:pt idx="18">
                    <c:v>AION Y</c:v>
                  </c:pt>
                  <c:pt idx="19">
                    <c:v>奔腾小马</c:v>
                  </c:pt>
                  <c:pt idx="20">
                    <c:v>S05 EV</c:v>
                  </c:pt>
                  <c:pt idx="21">
                    <c:v>零跑C10 EV</c:v>
                  </c:pt>
                  <c:pt idx="22">
                    <c:v>乐道L60</c:v>
                  </c:pt>
                  <c:pt idx="23">
                    <c:v>零跑C11 EV</c:v>
                  </c:pt>
                  <c:pt idx="24">
                    <c:v>智界R7 EV</c:v>
                  </c:pt>
                </c15:dlblRangeCache>
              </c15:datalabelsRange>
            </c:ext>
            <c:ext xmlns:c16="http://schemas.microsoft.com/office/drawing/2014/chart" uri="{C3380CC4-5D6E-409C-BE32-E72D297353CC}">
              <c16:uniqueId val="{00000032-4617-44A9-99F3-92C91089B192}"/>
            </c:ext>
          </c:extLst>
        </c:ser>
        <c:dLbls>
          <c:showLegendKey val="0"/>
          <c:showVal val="0"/>
          <c:showCatName val="0"/>
          <c:showSerName val="0"/>
          <c:showPercent val="0"/>
          <c:showBubbleSize val="0"/>
        </c:dLbls>
        <c:bubbleScale val="100"/>
        <c:showNegBubbles val="0"/>
        <c:axId val="-150718256"/>
        <c:axId val="-150717712"/>
      </c:bubbleChart>
      <c:valAx>
        <c:axId val="-150718256"/>
        <c:scaling>
          <c:orientation val="minMax"/>
          <c:max val="900"/>
          <c:min val="1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Open Sans" panose="020B0606030504020204" pitchFamily="34" charset="0"/>
                <a:ea typeface="思源宋体 CN" panose="02020400000000000000" pitchFamily="18" charset="-122"/>
                <a:cs typeface="+mn-ea"/>
                <a:sym typeface="+mn-lt"/>
              </a:defRPr>
            </a:pPr>
            <a:endParaRPr lang="zh-CN"/>
          </a:p>
        </c:txPr>
        <c:crossAx val="-150717712"/>
        <c:crosses val="autoZero"/>
        <c:crossBetween val="midCat"/>
        <c:majorUnit val="50"/>
      </c:valAx>
      <c:valAx>
        <c:axId val="-150717712"/>
        <c:scaling>
          <c:orientation val="minMax"/>
          <c:max val="400000"/>
          <c:min val="-100000"/>
        </c:scaling>
        <c:delete val="0"/>
        <c:axPos val="l"/>
        <c:majorGridlines>
          <c:spPr>
            <a:ln w="9525" cap="flat" cmpd="sng" algn="ctr">
              <a:solidFill>
                <a:schemeClr val="tx1">
                  <a:lumMod val="15000"/>
                  <a:lumOff val="85000"/>
                </a:schemeClr>
              </a:solidFill>
              <a:round/>
            </a:ln>
            <a:effectLst/>
          </c:spPr>
        </c:majorGridlines>
        <c:numFmt formatCode="#,##0_ "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Open Sans" panose="020B0606030504020204" pitchFamily="34" charset="0"/>
                <a:ea typeface="思源宋体 CN" panose="02020400000000000000" pitchFamily="18" charset="-122"/>
                <a:cs typeface="+mn-ea"/>
                <a:sym typeface="+mn-lt"/>
              </a:defRPr>
            </a:pPr>
            <a:endParaRPr lang="zh-CN"/>
          </a:p>
        </c:txPr>
        <c:crossAx val="-150718256"/>
        <c:crosses val="autoZero"/>
        <c:crossBetween val="midCat"/>
        <c:majorUnit val="100000"/>
      </c:valAx>
      <c:spPr>
        <a:noFill/>
        <a:ln w="25400">
          <a:noFill/>
        </a:ln>
        <a:effectLst/>
      </c:spPr>
    </c:plotArea>
    <c:plotVisOnly val="1"/>
    <c:dispBlanksAs val="gap"/>
    <c:showDLblsOverMax val="0"/>
  </c:chart>
  <c:spPr>
    <a:noFill/>
    <a:ln>
      <a:noFill/>
    </a:ln>
    <a:effectLst/>
  </c:spPr>
  <c:txPr>
    <a:bodyPr/>
    <a:lstStyle/>
    <a:p>
      <a:pPr>
        <a:defRPr sz="1000" baseline="0">
          <a:latin typeface="Open Sans" panose="020B0606030504020204" pitchFamily="34" charset="0"/>
          <a:ea typeface="思源宋体 CN" panose="02020400000000000000" pitchFamily="18" charset="-122"/>
          <a:cs typeface="+mn-ea"/>
          <a:sym typeface="+mn-lt"/>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86766089357036E-2"/>
          <c:y val="5.354624929498026E-2"/>
          <c:w val="0.90162136996653353"/>
          <c:h val="0.92244782853919904"/>
        </c:manualLayout>
      </c:layout>
      <c:bubbleChart>
        <c:varyColors val="0"/>
        <c:ser>
          <c:idx val="0"/>
          <c:order val="0"/>
          <c:tx>
            <c:strRef>
              <c:f>Sheet1!$B$1</c:f>
              <c:strCache>
                <c:ptCount val="1"/>
                <c:pt idx="0">
                  <c:v>TP（元）</c:v>
                </c:pt>
              </c:strCache>
            </c:strRef>
          </c:tx>
          <c:spPr>
            <a:solidFill>
              <a:srgbClr val="AECB78"/>
            </a:solidFill>
            <a:ln>
              <a:solidFill>
                <a:schemeClr val="bg1"/>
              </a:solidFill>
            </a:ln>
            <a:effectLst/>
          </c:spPr>
          <c:invertIfNegative val="0"/>
          <c:dPt>
            <c:idx val="0"/>
            <c:invertIfNegative val="0"/>
            <c:bubble3D val="0"/>
            <c:spPr>
              <a:solidFill>
                <a:srgbClr val="8EB842"/>
              </a:solidFill>
              <a:ln>
                <a:solidFill>
                  <a:schemeClr val="bg1"/>
                </a:solidFill>
              </a:ln>
              <a:effectLst/>
            </c:spPr>
            <c:extLst>
              <c:ext xmlns:c16="http://schemas.microsoft.com/office/drawing/2014/chart" uri="{C3380CC4-5D6E-409C-BE32-E72D297353CC}">
                <c16:uniqueId val="{00000001-D67F-44E2-99FB-56CBA07793AA}"/>
              </c:ext>
            </c:extLst>
          </c:dPt>
          <c:dPt>
            <c:idx val="1"/>
            <c:invertIfNegative val="0"/>
            <c:bubble3D val="0"/>
            <c:spPr>
              <a:solidFill>
                <a:srgbClr val="8EB842"/>
              </a:solidFill>
              <a:ln>
                <a:solidFill>
                  <a:schemeClr val="bg1"/>
                </a:solidFill>
              </a:ln>
              <a:effectLst/>
            </c:spPr>
            <c:extLst>
              <c:ext xmlns:c16="http://schemas.microsoft.com/office/drawing/2014/chart" uri="{C3380CC4-5D6E-409C-BE32-E72D297353CC}">
                <c16:uniqueId val="{00000003-D67F-44E2-99FB-56CBA07793AA}"/>
              </c:ext>
            </c:extLst>
          </c:dPt>
          <c:dPt>
            <c:idx val="2"/>
            <c:invertIfNegative val="0"/>
            <c:bubble3D val="0"/>
            <c:spPr>
              <a:solidFill>
                <a:srgbClr val="8EB842"/>
              </a:solidFill>
              <a:ln>
                <a:solidFill>
                  <a:schemeClr val="bg1"/>
                </a:solidFill>
              </a:ln>
              <a:effectLst/>
            </c:spPr>
            <c:extLst>
              <c:ext xmlns:c16="http://schemas.microsoft.com/office/drawing/2014/chart" uri="{C3380CC4-5D6E-409C-BE32-E72D297353CC}">
                <c16:uniqueId val="{00000005-D67F-44E2-99FB-56CBA07793AA}"/>
              </c:ext>
            </c:extLst>
          </c:dPt>
          <c:dPt>
            <c:idx val="3"/>
            <c:invertIfNegative val="0"/>
            <c:bubble3D val="0"/>
            <c:spPr>
              <a:solidFill>
                <a:srgbClr val="169EBE"/>
              </a:solidFill>
              <a:ln>
                <a:solidFill>
                  <a:schemeClr val="bg1"/>
                </a:solidFill>
              </a:ln>
              <a:effectLst/>
            </c:spPr>
            <c:extLst>
              <c:ext xmlns:c16="http://schemas.microsoft.com/office/drawing/2014/chart" uri="{C3380CC4-5D6E-409C-BE32-E72D297353CC}">
                <c16:uniqueId val="{00000007-D67F-44E2-99FB-56CBA07793AA}"/>
              </c:ext>
            </c:extLst>
          </c:dPt>
          <c:dPt>
            <c:idx val="4"/>
            <c:invertIfNegative val="0"/>
            <c:bubble3D val="0"/>
            <c:spPr>
              <a:solidFill>
                <a:srgbClr val="8EB842"/>
              </a:solidFill>
              <a:ln>
                <a:solidFill>
                  <a:schemeClr val="bg1"/>
                </a:solidFill>
              </a:ln>
              <a:effectLst/>
            </c:spPr>
            <c:extLst>
              <c:ext xmlns:c16="http://schemas.microsoft.com/office/drawing/2014/chart" uri="{C3380CC4-5D6E-409C-BE32-E72D297353CC}">
                <c16:uniqueId val="{00000009-D67F-44E2-99FB-56CBA07793AA}"/>
              </c:ext>
            </c:extLst>
          </c:dPt>
          <c:dPt>
            <c:idx val="5"/>
            <c:invertIfNegative val="0"/>
            <c:bubble3D val="0"/>
            <c:spPr>
              <a:solidFill>
                <a:srgbClr val="8EB842"/>
              </a:solidFill>
              <a:ln>
                <a:solidFill>
                  <a:schemeClr val="bg1"/>
                </a:solidFill>
              </a:ln>
              <a:effectLst/>
            </c:spPr>
            <c:extLst>
              <c:ext xmlns:c16="http://schemas.microsoft.com/office/drawing/2014/chart" uri="{C3380CC4-5D6E-409C-BE32-E72D297353CC}">
                <c16:uniqueId val="{0000000B-D67F-44E2-99FB-56CBA07793AA}"/>
              </c:ext>
            </c:extLst>
          </c:dPt>
          <c:dPt>
            <c:idx val="6"/>
            <c:invertIfNegative val="0"/>
            <c:bubble3D val="0"/>
            <c:spPr>
              <a:solidFill>
                <a:srgbClr val="8EB842"/>
              </a:solidFill>
              <a:ln>
                <a:solidFill>
                  <a:schemeClr val="bg1"/>
                </a:solidFill>
              </a:ln>
              <a:effectLst/>
            </c:spPr>
            <c:extLst>
              <c:ext xmlns:c16="http://schemas.microsoft.com/office/drawing/2014/chart" uri="{C3380CC4-5D6E-409C-BE32-E72D297353CC}">
                <c16:uniqueId val="{0000000D-D67F-44E2-99FB-56CBA07793AA}"/>
              </c:ext>
            </c:extLst>
          </c:dPt>
          <c:dPt>
            <c:idx val="7"/>
            <c:invertIfNegative val="0"/>
            <c:bubble3D val="0"/>
            <c:spPr>
              <a:solidFill>
                <a:srgbClr val="169EBE"/>
              </a:solidFill>
              <a:ln>
                <a:solidFill>
                  <a:schemeClr val="bg1"/>
                </a:solidFill>
              </a:ln>
              <a:effectLst/>
            </c:spPr>
            <c:extLst>
              <c:ext xmlns:c16="http://schemas.microsoft.com/office/drawing/2014/chart" uri="{C3380CC4-5D6E-409C-BE32-E72D297353CC}">
                <c16:uniqueId val="{0000000F-D67F-44E2-99FB-56CBA07793AA}"/>
              </c:ext>
            </c:extLst>
          </c:dPt>
          <c:dPt>
            <c:idx val="8"/>
            <c:invertIfNegative val="0"/>
            <c:bubble3D val="0"/>
            <c:spPr>
              <a:solidFill>
                <a:srgbClr val="8EB842"/>
              </a:solidFill>
              <a:ln>
                <a:solidFill>
                  <a:schemeClr val="bg1"/>
                </a:solidFill>
              </a:ln>
              <a:effectLst/>
            </c:spPr>
            <c:extLst>
              <c:ext xmlns:c16="http://schemas.microsoft.com/office/drawing/2014/chart" uri="{C3380CC4-5D6E-409C-BE32-E72D297353CC}">
                <c16:uniqueId val="{00000011-D67F-44E2-99FB-56CBA07793AA}"/>
              </c:ext>
            </c:extLst>
          </c:dPt>
          <c:dPt>
            <c:idx val="9"/>
            <c:invertIfNegative val="0"/>
            <c:bubble3D val="0"/>
            <c:spPr>
              <a:solidFill>
                <a:srgbClr val="8EB842"/>
              </a:solidFill>
              <a:ln>
                <a:solidFill>
                  <a:schemeClr val="bg1"/>
                </a:solidFill>
              </a:ln>
              <a:effectLst/>
            </c:spPr>
            <c:extLst>
              <c:ext xmlns:c16="http://schemas.microsoft.com/office/drawing/2014/chart" uri="{C3380CC4-5D6E-409C-BE32-E72D297353CC}">
                <c16:uniqueId val="{00000013-D67F-44E2-99FB-56CBA07793AA}"/>
              </c:ext>
            </c:extLst>
          </c:dPt>
          <c:dPt>
            <c:idx val="10"/>
            <c:invertIfNegative val="0"/>
            <c:bubble3D val="0"/>
            <c:spPr>
              <a:solidFill>
                <a:srgbClr val="8EB842"/>
              </a:solidFill>
              <a:ln>
                <a:solidFill>
                  <a:schemeClr val="bg1"/>
                </a:solidFill>
              </a:ln>
              <a:effectLst/>
            </c:spPr>
            <c:extLst>
              <c:ext xmlns:c16="http://schemas.microsoft.com/office/drawing/2014/chart" uri="{C3380CC4-5D6E-409C-BE32-E72D297353CC}">
                <c16:uniqueId val="{00000015-D67F-44E2-99FB-56CBA07793AA}"/>
              </c:ext>
            </c:extLst>
          </c:dPt>
          <c:dPt>
            <c:idx val="11"/>
            <c:invertIfNegative val="0"/>
            <c:bubble3D val="0"/>
            <c:spPr>
              <a:solidFill>
                <a:srgbClr val="8EB842"/>
              </a:solidFill>
              <a:ln>
                <a:solidFill>
                  <a:schemeClr val="bg1"/>
                </a:solidFill>
              </a:ln>
              <a:effectLst/>
            </c:spPr>
            <c:extLst>
              <c:ext xmlns:c16="http://schemas.microsoft.com/office/drawing/2014/chart" uri="{C3380CC4-5D6E-409C-BE32-E72D297353CC}">
                <c16:uniqueId val="{00000017-D67F-44E2-99FB-56CBA07793AA}"/>
              </c:ext>
            </c:extLst>
          </c:dPt>
          <c:dPt>
            <c:idx val="12"/>
            <c:invertIfNegative val="0"/>
            <c:bubble3D val="0"/>
            <c:spPr>
              <a:solidFill>
                <a:srgbClr val="169EBE"/>
              </a:solidFill>
              <a:ln>
                <a:solidFill>
                  <a:schemeClr val="bg1"/>
                </a:solidFill>
              </a:ln>
              <a:effectLst/>
            </c:spPr>
            <c:extLst>
              <c:ext xmlns:c16="http://schemas.microsoft.com/office/drawing/2014/chart" uri="{C3380CC4-5D6E-409C-BE32-E72D297353CC}">
                <c16:uniqueId val="{00000019-D67F-44E2-99FB-56CBA07793AA}"/>
              </c:ext>
            </c:extLst>
          </c:dPt>
          <c:dPt>
            <c:idx val="13"/>
            <c:invertIfNegative val="0"/>
            <c:bubble3D val="0"/>
            <c:spPr>
              <a:solidFill>
                <a:srgbClr val="8EB842"/>
              </a:solidFill>
              <a:ln>
                <a:solidFill>
                  <a:schemeClr val="bg1"/>
                </a:solidFill>
              </a:ln>
              <a:effectLst/>
            </c:spPr>
            <c:extLst>
              <c:ext xmlns:c16="http://schemas.microsoft.com/office/drawing/2014/chart" uri="{C3380CC4-5D6E-409C-BE32-E72D297353CC}">
                <c16:uniqueId val="{0000001B-D67F-44E2-99FB-56CBA07793AA}"/>
              </c:ext>
            </c:extLst>
          </c:dPt>
          <c:dPt>
            <c:idx val="14"/>
            <c:invertIfNegative val="0"/>
            <c:bubble3D val="0"/>
            <c:spPr>
              <a:solidFill>
                <a:srgbClr val="169EBE"/>
              </a:solidFill>
              <a:ln>
                <a:solidFill>
                  <a:schemeClr val="bg1"/>
                </a:solidFill>
              </a:ln>
              <a:effectLst/>
            </c:spPr>
            <c:extLst>
              <c:ext xmlns:c16="http://schemas.microsoft.com/office/drawing/2014/chart" uri="{C3380CC4-5D6E-409C-BE32-E72D297353CC}">
                <c16:uniqueId val="{0000001D-D67F-44E2-99FB-56CBA07793AA}"/>
              </c:ext>
            </c:extLst>
          </c:dPt>
          <c:dPt>
            <c:idx val="15"/>
            <c:invertIfNegative val="0"/>
            <c:bubble3D val="0"/>
            <c:spPr>
              <a:solidFill>
                <a:srgbClr val="8EB842"/>
              </a:solidFill>
              <a:ln>
                <a:solidFill>
                  <a:schemeClr val="bg1"/>
                </a:solidFill>
              </a:ln>
              <a:effectLst/>
            </c:spPr>
            <c:extLst>
              <c:ext xmlns:c16="http://schemas.microsoft.com/office/drawing/2014/chart" uri="{C3380CC4-5D6E-409C-BE32-E72D297353CC}">
                <c16:uniqueId val="{0000001F-D67F-44E2-99FB-56CBA07793AA}"/>
              </c:ext>
            </c:extLst>
          </c:dPt>
          <c:dPt>
            <c:idx val="16"/>
            <c:invertIfNegative val="0"/>
            <c:bubble3D val="0"/>
            <c:spPr>
              <a:solidFill>
                <a:srgbClr val="169EBE"/>
              </a:solidFill>
              <a:ln>
                <a:solidFill>
                  <a:schemeClr val="bg1"/>
                </a:solidFill>
              </a:ln>
              <a:effectLst/>
            </c:spPr>
            <c:extLst>
              <c:ext xmlns:c16="http://schemas.microsoft.com/office/drawing/2014/chart" uri="{C3380CC4-5D6E-409C-BE32-E72D297353CC}">
                <c16:uniqueId val="{00000021-D67F-44E2-99FB-56CBA07793AA}"/>
              </c:ext>
            </c:extLst>
          </c:dPt>
          <c:dPt>
            <c:idx val="17"/>
            <c:invertIfNegative val="0"/>
            <c:bubble3D val="0"/>
            <c:spPr>
              <a:solidFill>
                <a:srgbClr val="169EBE"/>
              </a:solidFill>
              <a:ln>
                <a:solidFill>
                  <a:schemeClr val="bg1"/>
                </a:solidFill>
              </a:ln>
              <a:effectLst/>
            </c:spPr>
            <c:extLst>
              <c:ext xmlns:c16="http://schemas.microsoft.com/office/drawing/2014/chart" uri="{C3380CC4-5D6E-409C-BE32-E72D297353CC}">
                <c16:uniqueId val="{00000023-D67F-44E2-99FB-56CBA07793AA}"/>
              </c:ext>
            </c:extLst>
          </c:dPt>
          <c:dPt>
            <c:idx val="18"/>
            <c:invertIfNegative val="0"/>
            <c:bubble3D val="0"/>
            <c:spPr>
              <a:solidFill>
                <a:srgbClr val="169EBE"/>
              </a:solidFill>
              <a:ln>
                <a:solidFill>
                  <a:schemeClr val="bg1"/>
                </a:solidFill>
              </a:ln>
              <a:effectLst/>
            </c:spPr>
            <c:extLst>
              <c:ext xmlns:c16="http://schemas.microsoft.com/office/drawing/2014/chart" uri="{C3380CC4-5D6E-409C-BE32-E72D297353CC}">
                <c16:uniqueId val="{00000025-D67F-44E2-99FB-56CBA07793AA}"/>
              </c:ext>
            </c:extLst>
          </c:dPt>
          <c:dPt>
            <c:idx val="19"/>
            <c:invertIfNegative val="0"/>
            <c:bubble3D val="0"/>
            <c:spPr>
              <a:solidFill>
                <a:srgbClr val="8EB842"/>
              </a:solidFill>
              <a:ln>
                <a:solidFill>
                  <a:schemeClr val="bg1"/>
                </a:solidFill>
              </a:ln>
              <a:effectLst/>
            </c:spPr>
            <c:extLst>
              <c:ext xmlns:c16="http://schemas.microsoft.com/office/drawing/2014/chart" uri="{C3380CC4-5D6E-409C-BE32-E72D297353CC}">
                <c16:uniqueId val="{00000027-D67F-44E2-99FB-56CBA07793AA}"/>
              </c:ext>
            </c:extLst>
          </c:dPt>
          <c:dPt>
            <c:idx val="20"/>
            <c:invertIfNegative val="0"/>
            <c:bubble3D val="0"/>
            <c:spPr>
              <a:solidFill>
                <a:srgbClr val="169EBE"/>
              </a:solidFill>
              <a:ln>
                <a:solidFill>
                  <a:schemeClr val="bg1"/>
                </a:solidFill>
              </a:ln>
              <a:effectLst/>
            </c:spPr>
            <c:extLst>
              <c:ext xmlns:c16="http://schemas.microsoft.com/office/drawing/2014/chart" uri="{C3380CC4-5D6E-409C-BE32-E72D297353CC}">
                <c16:uniqueId val="{00000029-D67F-44E2-99FB-56CBA07793AA}"/>
              </c:ext>
            </c:extLst>
          </c:dPt>
          <c:dPt>
            <c:idx val="21"/>
            <c:invertIfNegative val="0"/>
            <c:bubble3D val="0"/>
            <c:spPr>
              <a:solidFill>
                <a:srgbClr val="169EBE"/>
              </a:solidFill>
              <a:ln>
                <a:solidFill>
                  <a:schemeClr val="bg1"/>
                </a:solidFill>
              </a:ln>
              <a:effectLst/>
            </c:spPr>
            <c:extLst>
              <c:ext xmlns:c16="http://schemas.microsoft.com/office/drawing/2014/chart" uri="{C3380CC4-5D6E-409C-BE32-E72D297353CC}">
                <c16:uniqueId val="{0000002B-D67F-44E2-99FB-56CBA07793AA}"/>
              </c:ext>
            </c:extLst>
          </c:dPt>
          <c:dPt>
            <c:idx val="22"/>
            <c:invertIfNegative val="0"/>
            <c:bubble3D val="0"/>
            <c:spPr>
              <a:solidFill>
                <a:srgbClr val="169EBE"/>
              </a:solidFill>
              <a:ln>
                <a:solidFill>
                  <a:schemeClr val="bg1"/>
                </a:solidFill>
              </a:ln>
              <a:effectLst/>
            </c:spPr>
            <c:extLst>
              <c:ext xmlns:c16="http://schemas.microsoft.com/office/drawing/2014/chart" uri="{C3380CC4-5D6E-409C-BE32-E72D297353CC}">
                <c16:uniqueId val="{0000002D-D67F-44E2-99FB-56CBA07793AA}"/>
              </c:ext>
            </c:extLst>
          </c:dPt>
          <c:dPt>
            <c:idx val="23"/>
            <c:invertIfNegative val="0"/>
            <c:bubble3D val="0"/>
            <c:spPr>
              <a:solidFill>
                <a:srgbClr val="169EBE"/>
              </a:solidFill>
              <a:ln>
                <a:solidFill>
                  <a:schemeClr val="bg1"/>
                </a:solidFill>
              </a:ln>
              <a:effectLst/>
            </c:spPr>
            <c:extLst>
              <c:ext xmlns:c16="http://schemas.microsoft.com/office/drawing/2014/chart" uri="{C3380CC4-5D6E-409C-BE32-E72D297353CC}">
                <c16:uniqueId val="{0000002F-D67F-44E2-99FB-56CBA07793AA}"/>
              </c:ext>
            </c:extLst>
          </c:dPt>
          <c:dPt>
            <c:idx val="24"/>
            <c:invertIfNegative val="0"/>
            <c:bubble3D val="0"/>
            <c:spPr>
              <a:solidFill>
                <a:srgbClr val="169EBE"/>
              </a:solidFill>
              <a:ln>
                <a:solidFill>
                  <a:schemeClr val="bg1"/>
                </a:solidFill>
              </a:ln>
              <a:effectLst/>
            </c:spPr>
            <c:extLst>
              <c:ext xmlns:c16="http://schemas.microsoft.com/office/drawing/2014/chart" uri="{C3380CC4-5D6E-409C-BE32-E72D297353CC}">
                <c16:uniqueId val="{00000031-D67F-44E2-99FB-56CBA07793AA}"/>
              </c:ext>
            </c:extLst>
          </c:dPt>
          <c:dLbls>
            <c:dLbl>
              <c:idx val="0"/>
              <c:layout>
                <c:manualLayout>
                  <c:x val="-0.20570687694679457"/>
                  <c:y val="-0.16039199097574733"/>
                </c:manualLayout>
              </c:layout>
              <c:tx>
                <c:rich>
                  <a:bodyPr rot="0" spcFirstLastPara="1" vertOverflow="overflow" horzOverflow="overflow" vert="horz" wrap="none" lIns="0" tIns="0" rIns="0" bIns="0" anchor="ctr" anchorCtr="1">
                    <a:spAutoFit/>
                  </a:bodyPr>
                  <a:lstStyle/>
                  <a:p>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fld id="{31400252-04B1-4C14-940D-2D9BFC5195BA}" type="CELLRANGE">
                      <a:rPr lang="en-US" altLang="zh-CN"/>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t>[CELLRANGE]</a:t>
                    </a:fld>
                    <a:endParaRPr lang="zh-CN" altLang="en-US"/>
                  </a:p>
                </c:rich>
              </c:tx>
              <c:spPr>
                <a:noFill/>
                <a:ln>
                  <a:noFill/>
                </a:ln>
                <a:effectLst/>
              </c:spPr>
              <c:dLblPos val="r"/>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dlblFieldTable/>
                  <c15:showDataLabelsRange val="1"/>
                </c:ext>
                <c:ext xmlns:c16="http://schemas.microsoft.com/office/drawing/2014/chart" uri="{C3380CC4-5D6E-409C-BE32-E72D297353CC}">
                  <c16:uniqueId val="{00000001-D67F-44E2-99FB-56CBA07793AA}"/>
                </c:ext>
              </c:extLst>
            </c:dLbl>
            <c:dLbl>
              <c:idx val="1"/>
              <c:layout>
                <c:manualLayout>
                  <c:x val="-0.19906788343509371"/>
                  <c:y val="-0.14276649746192893"/>
                </c:manualLayout>
              </c:layout>
              <c:tx>
                <c:rich>
                  <a:bodyPr rot="0" spcFirstLastPara="1" vertOverflow="overflow" horzOverflow="overflow" vert="horz" wrap="none" lIns="0" tIns="0" rIns="0" bIns="0" anchor="ctr" anchorCtr="1">
                    <a:spAutoFit/>
                  </a:bodyPr>
                  <a:lstStyle/>
                  <a:p>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fld id="{946FB45E-EBE1-4C3E-934A-EA4BDEB1B40F}" type="CELLRANGE">
                      <a:rPr lang="zh-CN" altLang="en-US" b="1" smtClean="0"/>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t>[CELLRANGE]</a:t>
                    </a:fld>
                    <a:endParaRPr lang="zh-CN" altLang="en-US"/>
                  </a:p>
                </c:rich>
              </c:tx>
              <c:spPr>
                <a:noFill/>
                <a:ln>
                  <a:noFill/>
                </a:ln>
                <a:effectLst/>
              </c:spPr>
              <c:dLblPos val="r"/>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dlblFieldTable/>
                  <c15:showDataLabelsRange val="1"/>
                </c:ext>
                <c:ext xmlns:c16="http://schemas.microsoft.com/office/drawing/2014/chart" uri="{C3380CC4-5D6E-409C-BE32-E72D297353CC}">
                  <c16:uniqueId val="{00000003-D67F-44E2-99FB-56CBA07793AA}"/>
                </c:ext>
              </c:extLst>
            </c:dLbl>
            <c:dLbl>
              <c:idx val="2"/>
              <c:layout>
                <c:manualLayout>
                  <c:x val="-0.16401893746715285"/>
                  <c:y val="-0.15862944162436554"/>
                </c:manualLayout>
              </c:layout>
              <c:tx>
                <c:rich>
                  <a:bodyPr rot="0" spcFirstLastPara="1" vertOverflow="overflow" horzOverflow="overflow" vert="horz" wrap="none" lIns="0" tIns="0" rIns="0" bIns="0" anchor="ctr" anchorCtr="1">
                    <a:spAutoFit/>
                  </a:bodyPr>
                  <a:lstStyle/>
                  <a:p>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fld id="{936CF262-4BDA-44D8-A7D6-1B26284A60FE}" type="CELLRANGE">
                      <a:rPr lang="en-US" altLang="zh-CN"/>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t>[CELLRANGE]</a:t>
                    </a:fld>
                    <a:endParaRPr lang="zh-CN" altLang="en-US"/>
                  </a:p>
                </c:rich>
              </c:tx>
              <c:spPr>
                <a:noFill/>
                <a:ln>
                  <a:noFill/>
                </a:ln>
                <a:effectLst/>
              </c:spPr>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dlblFieldTable/>
                  <c15:showDataLabelsRange val="1"/>
                </c:ext>
                <c:ext xmlns:c16="http://schemas.microsoft.com/office/drawing/2014/chart" uri="{C3380CC4-5D6E-409C-BE32-E72D297353CC}">
                  <c16:uniqueId val="{00000005-D67F-44E2-99FB-56CBA07793AA}"/>
                </c:ext>
              </c:extLst>
            </c:dLbl>
            <c:dLbl>
              <c:idx val="3"/>
              <c:layout>
                <c:manualLayout>
                  <c:x val="-3.6466467861864374E-2"/>
                  <c:y val="-0.15497249867878191"/>
                </c:manualLayout>
              </c:layout>
              <c:tx>
                <c:rich>
                  <a:bodyPr rot="0" spcFirstLastPara="1" vertOverflow="overflow" horzOverflow="overflow" vert="horz" wrap="none" lIns="0" tIns="0" rIns="0" bIns="0" anchor="ctr" anchorCtr="1">
                    <a:spAutoFit/>
                  </a:bodyPr>
                  <a:lstStyle/>
                  <a:p>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fld id="{67BCDBC2-B917-4D71-90E6-81B8724094C3}" type="CELLRANGE">
                      <a:rPr lang="en-US" altLang="zh-CN" sz="1000" b="1" smtClean="0"/>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t>[CELLRANGE]</a:t>
                    </a:fld>
                    <a:endParaRPr lang="zh-CN" altLang="en-US"/>
                  </a:p>
                </c:rich>
              </c:tx>
              <c:spPr>
                <a:noFill/>
                <a:ln>
                  <a:noFill/>
                </a:ln>
                <a:effectLst/>
              </c:spPr>
              <c:dLblPos val="r"/>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dlblFieldTable/>
                  <c15:showDataLabelsRange val="1"/>
                </c:ext>
                <c:ext xmlns:c16="http://schemas.microsoft.com/office/drawing/2014/chart" uri="{C3380CC4-5D6E-409C-BE32-E72D297353CC}">
                  <c16:uniqueId val="{00000007-D67F-44E2-99FB-56CBA07793AA}"/>
                </c:ext>
              </c:extLst>
            </c:dLbl>
            <c:dLbl>
              <c:idx val="4"/>
              <c:layout>
                <c:manualLayout>
                  <c:x val="-6.2529668108958159E-2"/>
                  <c:y val="-9.694021432600107E-2"/>
                </c:manualLayout>
              </c:layout>
              <c:tx>
                <c:rich>
                  <a:bodyPr/>
                  <a:lstStyle/>
                  <a:p>
                    <a:fld id="{C0C5A44F-268F-48C9-88A9-72DB5321ECFB}"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9-D67F-44E2-99FB-56CBA07793AA}"/>
                </c:ext>
              </c:extLst>
            </c:dLbl>
            <c:dLbl>
              <c:idx val="5"/>
              <c:layout>
                <c:manualLayout>
                  <c:x val="-8.010603530197466E-2"/>
                  <c:y val="-0.16920473773265651"/>
                </c:manualLayout>
              </c:layout>
              <c:tx>
                <c:rich>
                  <a:bodyPr rot="0" spcFirstLastPara="1" vertOverflow="overflow" horzOverflow="overflow" vert="horz" wrap="none" lIns="0" tIns="0" rIns="0" bIns="0" anchor="ctr" anchorCtr="1">
                    <a:spAutoFit/>
                  </a:bodyPr>
                  <a:lstStyle/>
                  <a:p>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fld id="{D5C2D1F2-0B48-4A1B-9477-CBA68031D687}" type="CELLRANGE">
                      <a:rPr lang="en-US" altLang="zh-CN"/>
                      <a:pPr>
                        <a:defRPr sz="1000" b="1"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t>[CELLRANGE]</a:t>
                    </a:fld>
                    <a:endParaRPr lang="zh-CN" altLang="en-US"/>
                  </a:p>
                </c:rich>
              </c:tx>
              <c:spPr>
                <a:noFill/>
                <a:ln>
                  <a:noFill/>
                </a:ln>
                <a:effectLst/>
              </c:spPr>
              <c:dLblPos val="r"/>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dlblFieldTable/>
                  <c15:showDataLabelsRange val="1"/>
                </c:ext>
                <c:ext xmlns:c16="http://schemas.microsoft.com/office/drawing/2014/chart" uri="{C3380CC4-5D6E-409C-BE32-E72D297353CC}">
                  <c16:uniqueId val="{0000000B-D67F-44E2-99FB-56CBA07793AA}"/>
                </c:ext>
              </c:extLst>
            </c:dLbl>
            <c:dLbl>
              <c:idx val="6"/>
              <c:layout>
                <c:manualLayout>
                  <c:x val="-0.1040578228596367"/>
                  <c:y val="-7.5789344542592077E-2"/>
                </c:manualLayout>
              </c:layout>
              <c:tx>
                <c:rich>
                  <a:bodyPr/>
                  <a:lstStyle/>
                  <a:p>
                    <a:fld id="{C42D5FA2-586B-459F-AFBD-0E35D1A41693}" type="CELLRANGE">
                      <a:rPr lang="en-US" altLang="zh-CN" sz="1000" b="0" baseline="0" dirty="0"/>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D-D67F-44E2-99FB-56CBA07793AA}"/>
                </c:ext>
              </c:extLst>
            </c:dLbl>
            <c:dLbl>
              <c:idx val="7"/>
              <c:layout>
                <c:manualLayout>
                  <c:x val="-5.0149285824270036E-2"/>
                  <c:y val="-1.5862666595609688E-2"/>
                </c:manualLayout>
              </c:layout>
              <c:tx>
                <c:rich>
                  <a:bodyPr/>
                  <a:lstStyle/>
                  <a:p>
                    <a:fld id="{4E897642-4935-45C7-BBF7-6F2507D4CF64}" type="CELLRANGE">
                      <a:rPr lang="en-US" altLang="zh-CN" dirty="0"/>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F-D67F-44E2-99FB-56CBA07793AA}"/>
                </c:ext>
              </c:extLst>
            </c:dLbl>
            <c:dLbl>
              <c:idx val="8"/>
              <c:layout>
                <c:manualLayout>
                  <c:x val="-6.0703069265524677E-2"/>
                  <c:y val="-9.8702763677382968E-2"/>
                </c:manualLayout>
              </c:layout>
              <c:tx>
                <c:rich>
                  <a:bodyPr/>
                  <a:lstStyle/>
                  <a:p>
                    <a:fld id="{7580490E-CF15-4E44-B0AC-021EAE9D49CD}"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1-D67F-44E2-99FB-56CBA07793AA}"/>
                </c:ext>
              </c:extLst>
            </c:dLbl>
            <c:dLbl>
              <c:idx val="9"/>
              <c:layout>
                <c:manualLayout>
                  <c:x val="-0.19067761503967295"/>
                  <c:y val="-0.103989995381288"/>
                </c:manualLayout>
              </c:layout>
              <c:tx>
                <c:rich>
                  <a:bodyPr/>
                  <a:lstStyle/>
                  <a:p>
                    <a:fld id="{DE922A74-73B8-427A-8F98-827E82174DF6}"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3-D67F-44E2-99FB-56CBA07793AA}"/>
                </c:ext>
              </c:extLst>
            </c:dLbl>
            <c:dLbl>
              <c:idx val="10"/>
              <c:layout>
                <c:manualLayout>
                  <c:x val="-2.5752479188076261E-2"/>
                  <c:y val="-1.7625493513818386E-2"/>
                </c:manualLayout>
              </c:layout>
              <c:tx>
                <c:rich>
                  <a:bodyPr/>
                  <a:lstStyle/>
                  <a:p>
                    <a:fld id="{00CA7E25-9782-4161-8163-42534F85482C}"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5-D67F-44E2-99FB-56CBA07793AA}"/>
                </c:ext>
              </c:extLst>
            </c:dLbl>
            <c:dLbl>
              <c:idx val="11"/>
              <c:layout>
                <c:manualLayout>
                  <c:x val="-0.21284141106202956"/>
                  <c:y val="-0.10222786238014664"/>
                </c:manualLayout>
              </c:layout>
              <c:tx>
                <c:rich>
                  <a:bodyPr/>
                  <a:lstStyle/>
                  <a:p>
                    <a:fld id="{3E599E9D-B957-4023-9B56-5D05F5DAC35D}" type="CELLRANGE">
                      <a:rPr lang="en-US" altLang="zh-CN" dirty="0"/>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7-D67F-44E2-99FB-56CBA07793AA}"/>
                </c:ext>
              </c:extLst>
            </c:dLbl>
            <c:dLbl>
              <c:idx val="12"/>
              <c:layout>
                <c:manualLayout>
                  <c:x val="-0.13795662816040016"/>
                  <c:y val="-8.1077270163564585E-2"/>
                </c:manualLayout>
              </c:layout>
              <c:tx>
                <c:rich>
                  <a:bodyPr/>
                  <a:lstStyle/>
                  <a:p>
                    <a:fld id="{7F3EF404-D45C-433C-84D7-C834601FFDA7}" type="CELLRANGE">
                      <a:rPr lang="en-US" altLang="zh-CN" dirty="0"/>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9-D67F-44E2-99FB-56CBA07793AA}"/>
                </c:ext>
              </c:extLst>
            </c:dLbl>
            <c:dLbl>
              <c:idx val="13"/>
              <c:layout>
                <c:manualLayout>
                  <c:x val="-3.3128059630507334E-4"/>
                  <c:y val="-5.992667794698258E-2"/>
                </c:manualLayout>
              </c:layout>
              <c:tx>
                <c:rich>
                  <a:bodyPr/>
                  <a:lstStyle/>
                  <a:p>
                    <a:fld id="{EBF331CA-8177-47A9-9EF4-903C8990ACCD}"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B-D67F-44E2-99FB-56CBA07793AA}"/>
                </c:ext>
              </c:extLst>
            </c:dLbl>
            <c:dLbl>
              <c:idx val="14"/>
              <c:layout>
                <c:manualLayout>
                  <c:x val="-1.1220353529969686E-3"/>
                  <c:y val="-4.4064011351372959E-2"/>
                </c:manualLayout>
              </c:layout>
              <c:tx>
                <c:rich>
                  <a:bodyPr/>
                  <a:lstStyle/>
                  <a:p>
                    <a:fld id="{9116BFC5-6B57-4202-9D44-19074A3B6834}"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D-D67F-44E2-99FB-56CBA07793AA}"/>
                </c:ext>
              </c:extLst>
            </c:dLbl>
            <c:dLbl>
              <c:idx val="15"/>
              <c:layout>
                <c:manualLayout>
                  <c:x val="-0.19502571027225973"/>
                  <c:y val="-8.2839819514946414E-2"/>
                </c:manualLayout>
              </c:layout>
              <c:tx>
                <c:rich>
                  <a:bodyPr/>
                  <a:lstStyle/>
                  <a:p>
                    <a:fld id="{BF384E33-DFA5-4E31-8C65-615CB8F38C05}"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F-D67F-44E2-99FB-56CBA07793AA}"/>
                </c:ext>
              </c:extLst>
            </c:dLbl>
            <c:dLbl>
              <c:idx val="16"/>
              <c:layout>
                <c:manualLayout>
                  <c:x val="-0.22195591908400336"/>
                  <c:y val="-6.1689227298364485E-2"/>
                </c:manualLayout>
              </c:layout>
              <c:tx>
                <c:rich>
                  <a:bodyPr/>
                  <a:lstStyle/>
                  <a:p>
                    <a:fld id="{03020F44-022F-4A15-A3FE-87200D3F3C6E}"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1-D67F-44E2-99FB-56CBA07793AA}"/>
                </c:ext>
              </c:extLst>
            </c:dLbl>
            <c:dLbl>
              <c:idx val="17"/>
              <c:layout>
                <c:manualLayout>
                  <c:x val="-4.3658336362783233E-2"/>
                  <c:y val="-7.9314443245355748E-2"/>
                </c:manualLayout>
              </c:layout>
              <c:tx>
                <c:rich>
                  <a:bodyPr/>
                  <a:lstStyle/>
                  <a:p>
                    <a:fld id="{EB709AB2-2A90-4694-828D-EFD0AA683967}" type="CELLRANGE">
                      <a:rPr lang="en-US" altLang="zh-CN" dirty="0"/>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3-D67F-44E2-99FB-56CBA07793AA}"/>
                </c:ext>
              </c:extLst>
            </c:dLbl>
            <c:dLbl>
              <c:idx val="18"/>
              <c:layout>
                <c:manualLayout>
                  <c:x val="-0.24033719271402121"/>
                  <c:y val="-7.4026795191210235E-2"/>
                </c:manualLayout>
              </c:layout>
              <c:tx>
                <c:rich>
                  <a:bodyPr/>
                  <a:lstStyle/>
                  <a:p>
                    <a:fld id="{C7F70B7E-1C22-4B9B-8FB3-D292A0B0B617}" type="CELLRANGE">
                      <a:rPr lang="en-US" altLang="zh-CN" sz="1000" baseline="0" dirty="0"/>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5-D67F-44E2-99FB-56CBA07793AA}"/>
                </c:ext>
              </c:extLst>
            </c:dLbl>
            <c:dLbl>
              <c:idx val="19"/>
              <c:layout>
                <c:manualLayout>
                  <c:x val="-0.2486241322958975"/>
                  <c:y val="-7.5789344542592202E-2"/>
                </c:manualLayout>
              </c:layout>
              <c:tx>
                <c:rich>
                  <a:bodyPr/>
                  <a:lstStyle/>
                  <a:p>
                    <a:fld id="{E06E11AC-4EC6-4BF3-89D9-BD7D2F6C5AA8}"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7-D67F-44E2-99FB-56CBA07793AA}"/>
                </c:ext>
              </c:extLst>
            </c:dLbl>
            <c:dLbl>
              <c:idx val="20"/>
              <c:layout>
                <c:manualLayout>
                  <c:x val="-2.659611009522048E-2"/>
                  <c:y val="-7.4026795191210235E-2"/>
                </c:manualLayout>
              </c:layout>
              <c:tx>
                <c:rich>
                  <a:bodyPr/>
                  <a:lstStyle/>
                  <a:p>
                    <a:fld id="{D8BF3160-70A0-45C5-97FB-953F361E770F}" type="CELLRANGE">
                      <a:rPr lang="en-US" altLang="zh-CN" dirty="0"/>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9-D67F-44E2-99FB-56CBA07793AA}"/>
                </c:ext>
              </c:extLst>
            </c:dLbl>
            <c:dLbl>
              <c:idx val="21"/>
              <c:layout>
                <c:manualLayout>
                  <c:x val="-1.5164788407730414E-2"/>
                  <c:y val="-8.1076992596737618E-2"/>
                </c:manualLayout>
              </c:layout>
              <c:tx>
                <c:rich>
                  <a:bodyPr/>
                  <a:lstStyle/>
                  <a:p>
                    <a:fld id="{D34EB170-DEC4-4860-A032-D59391808AF8}"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B-D67F-44E2-99FB-56CBA07793AA}"/>
                </c:ext>
              </c:extLst>
            </c:dLbl>
            <c:dLbl>
              <c:idx val="22"/>
              <c:layout>
                <c:manualLayout>
                  <c:x val="-4.159229708835698E-3"/>
                  <c:y val="-1.9388042865200163E-2"/>
                </c:manualLayout>
              </c:layout>
              <c:tx>
                <c:rich>
                  <a:bodyPr/>
                  <a:lstStyle/>
                  <a:p>
                    <a:fld id="{FC533E41-BFDF-4A2B-BC7D-DA30BD230060}" type="CELLRANGE">
                      <a:rPr lang="en-US" altLang="zh-CN"/>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D-D67F-44E2-99FB-56CBA07793AA}"/>
                </c:ext>
              </c:extLst>
            </c:dLbl>
            <c:dLbl>
              <c:idx val="23"/>
              <c:layout>
                <c:manualLayout>
                  <c:x val="-5.0489586436811312E-2"/>
                  <c:y val="-8.989001692047377E-2"/>
                </c:manualLayout>
              </c:layout>
              <c:tx>
                <c:rich>
                  <a:bodyPr/>
                  <a:lstStyle/>
                  <a:p>
                    <a:fld id="{8594C1A4-A71B-41FB-94EE-800DCF71C01D}" type="CELLRANGE">
                      <a:rPr lang="en-US" altLang="zh-CN" dirty="0"/>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F-D67F-44E2-99FB-56CBA07793AA}"/>
                </c:ext>
              </c:extLst>
            </c:dLbl>
            <c:dLbl>
              <c:idx val="24"/>
              <c:layout>
                <c:manualLayout>
                  <c:x val="-4.4462848922016948E-2"/>
                  <c:y val="-7.5789622109419127E-2"/>
                </c:manualLayout>
              </c:layout>
              <c:tx>
                <c:rich>
                  <a:bodyPr/>
                  <a:lstStyle/>
                  <a:p>
                    <a:fld id="{ACAC43A7-B381-4186-9E36-144D08565B1A}" type="CELLRANGE">
                      <a:rPr lang="en-US" altLang="zh-CN" sz="1000" baseline="0" dirty="0">
                        <a:solidFill>
                          <a:schemeClr val="tx1">
                            <a:lumMod val="75000"/>
                            <a:lumOff val="25000"/>
                          </a:schemeClr>
                        </a:solidFill>
                        <a:latin typeface="Open Sans" panose="020B0606030504020204" pitchFamily="34" charset="0"/>
                        <a:ea typeface="思源宋体 CN" panose="02020400000000000000" pitchFamily="18" charset="-122"/>
                      </a:rPr>
                      <a:pPr/>
                      <a:t>[CELLRANGE]</a:t>
                    </a:fld>
                    <a:endParaRPr lang="zh-CN" altLang="en-US"/>
                  </a:p>
                </c:rich>
              </c:tx>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31-D67F-44E2-99FB-56CBA07793AA}"/>
                </c:ext>
              </c:extLst>
            </c:dLbl>
            <c:spPr>
              <a:noFill/>
              <a:ln>
                <a:noFill/>
              </a:ln>
              <a:effectLst/>
            </c:spPr>
            <c:txPr>
              <a:bodyPr rot="0" spcFirstLastPara="1" vertOverflow="overflow" horzOverflow="overflow" vert="horz" wrap="none" lIns="0" tIns="0" rIns="0" bIns="0" anchor="ctr" anchorCtr="1">
                <a:spAutoFit/>
              </a:bodyPr>
              <a:lstStyle/>
              <a:p>
                <a:pPr>
                  <a:defRPr sz="1000" b="0" i="0" u="none" strike="noStrike" kern="1200" baseline="0">
                    <a:solidFill>
                      <a:schemeClr val="tx1">
                        <a:lumMod val="75000"/>
                        <a:lumOff val="25000"/>
                      </a:schemeClr>
                    </a:solidFill>
                    <a:latin typeface="Open Sans" panose="020B0606030504020204" pitchFamily="34" charset="0"/>
                    <a:ea typeface="思源宋体 CN" panose="02020400000000000000" pitchFamily="18" charset="-122"/>
                    <a:cs typeface="+mn-ea"/>
                    <a:sym typeface="+mn-lt"/>
                  </a:defRPr>
                </a:pPr>
                <a:endParaRPr lang="zh-CN"/>
              </a:p>
            </c:txPr>
            <c:dLblPos val="ctr"/>
            <c:showLegendKey val="0"/>
            <c:showVal val="0"/>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DataLabelsRange val="1"/>
                <c15:showLeaderLines val="1"/>
                <c15:leaderLines>
                  <c:spPr>
                    <a:ln w="9525" cap="flat" cmpd="sng" algn="ctr">
                      <a:solidFill>
                        <a:schemeClr val="tx1">
                          <a:lumMod val="35000"/>
                          <a:lumOff val="65000"/>
                        </a:schemeClr>
                      </a:solidFill>
                      <a:round/>
                    </a:ln>
                    <a:effectLst/>
                  </c:spPr>
                </c15:leaderLines>
              </c:ext>
            </c:extLst>
          </c:dLbls>
          <c:xVal>
            <c:numRef>
              <c:f>Sheet1!$A$2:$A$26</c:f>
              <c:numCache>
                <c:formatCode>General</c:formatCode>
                <c:ptCount val="25"/>
                <c:pt idx="0">
                  <c:v>2650</c:v>
                </c:pt>
                <c:pt idx="1">
                  <c:v>2500</c:v>
                </c:pt>
                <c:pt idx="2">
                  <c:v>2010</c:v>
                </c:pt>
                <c:pt idx="3">
                  <c:v>2890</c:v>
                </c:pt>
                <c:pt idx="4">
                  <c:v>3000</c:v>
                </c:pt>
                <c:pt idx="5">
                  <c:v>2875</c:v>
                </c:pt>
                <c:pt idx="6">
                  <c:v>2815</c:v>
                </c:pt>
                <c:pt idx="7">
                  <c:v>2720</c:v>
                </c:pt>
                <c:pt idx="8">
                  <c:v>2560</c:v>
                </c:pt>
                <c:pt idx="9">
                  <c:v>2718</c:v>
                </c:pt>
                <c:pt idx="10">
                  <c:v>2015</c:v>
                </c:pt>
                <c:pt idx="11">
                  <c:v>1980</c:v>
                </c:pt>
                <c:pt idx="12">
                  <c:v>2620</c:v>
                </c:pt>
                <c:pt idx="13">
                  <c:v>2700</c:v>
                </c:pt>
                <c:pt idx="14">
                  <c:v>2765</c:v>
                </c:pt>
                <c:pt idx="15">
                  <c:v>3000</c:v>
                </c:pt>
                <c:pt idx="16">
                  <c:v>2750</c:v>
                </c:pt>
                <c:pt idx="17">
                  <c:v>2720</c:v>
                </c:pt>
                <c:pt idx="18">
                  <c:v>2750</c:v>
                </c:pt>
                <c:pt idx="19">
                  <c:v>1953</c:v>
                </c:pt>
                <c:pt idx="20">
                  <c:v>2880</c:v>
                </c:pt>
                <c:pt idx="21">
                  <c:v>2825</c:v>
                </c:pt>
                <c:pt idx="22">
                  <c:v>2950</c:v>
                </c:pt>
                <c:pt idx="23">
                  <c:v>2930</c:v>
                </c:pt>
                <c:pt idx="24">
                  <c:v>2950</c:v>
                </c:pt>
              </c:numCache>
            </c:numRef>
          </c:xVal>
          <c:yVal>
            <c:numRef>
              <c:f>Sheet1!$B$2:$B$26</c:f>
              <c:numCache>
                <c:formatCode>_ * #,##0_ ;_ * \-#,##0_ ;_ * "-"??_ ;_ @_ </c:formatCode>
                <c:ptCount val="25"/>
                <c:pt idx="0">
                  <c:v>76800</c:v>
                </c:pt>
                <c:pt idx="1">
                  <c:v>69800</c:v>
                </c:pt>
                <c:pt idx="2">
                  <c:v>40800</c:v>
                </c:pt>
                <c:pt idx="3">
                  <c:v>263500</c:v>
                </c:pt>
                <c:pt idx="4">
                  <c:v>215900</c:v>
                </c:pt>
                <c:pt idx="5">
                  <c:v>235500</c:v>
                </c:pt>
                <c:pt idx="6">
                  <c:v>129800</c:v>
                </c:pt>
                <c:pt idx="7">
                  <c:v>139800</c:v>
                </c:pt>
                <c:pt idx="8">
                  <c:v>70800</c:v>
                </c:pt>
                <c:pt idx="9">
                  <c:v>119800</c:v>
                </c:pt>
                <c:pt idx="10">
                  <c:v>53900</c:v>
                </c:pt>
                <c:pt idx="11">
                  <c:v>58900</c:v>
                </c:pt>
                <c:pt idx="12">
                  <c:v>99800</c:v>
                </c:pt>
                <c:pt idx="13">
                  <c:v>109800</c:v>
                </c:pt>
                <c:pt idx="14">
                  <c:v>149800</c:v>
                </c:pt>
                <c:pt idx="15">
                  <c:v>186800</c:v>
                </c:pt>
                <c:pt idx="16">
                  <c:v>133800</c:v>
                </c:pt>
                <c:pt idx="17">
                  <c:v>127800</c:v>
                </c:pt>
                <c:pt idx="18">
                  <c:v>121800</c:v>
                </c:pt>
                <c:pt idx="19">
                  <c:v>36900</c:v>
                </c:pt>
                <c:pt idx="20">
                  <c:v>135900</c:v>
                </c:pt>
                <c:pt idx="21">
                  <c:v>148800</c:v>
                </c:pt>
                <c:pt idx="22">
                  <c:v>206900</c:v>
                </c:pt>
                <c:pt idx="23">
                  <c:v>158800</c:v>
                </c:pt>
                <c:pt idx="24">
                  <c:v>319800</c:v>
                </c:pt>
              </c:numCache>
            </c:numRef>
          </c:yVal>
          <c:bubbleSize>
            <c:numRef>
              <c:f>Sheet1!$C$2:$C$26</c:f>
              <c:numCache>
                <c:formatCode>_ * #,##0_ ;_ * \-#,##0_ ;_ * "-"??_ ;_ @_ </c:formatCode>
                <c:ptCount val="25"/>
                <c:pt idx="0">
                  <c:v>31128.400000000001</c:v>
                </c:pt>
                <c:pt idx="1">
                  <c:v>28390</c:v>
                </c:pt>
                <c:pt idx="2">
                  <c:v>28038</c:v>
                </c:pt>
                <c:pt idx="3">
                  <c:v>25546.6</c:v>
                </c:pt>
                <c:pt idx="4">
                  <c:v>24928.6</c:v>
                </c:pt>
                <c:pt idx="5">
                  <c:v>15107.6</c:v>
                </c:pt>
                <c:pt idx="6">
                  <c:v>14353.8</c:v>
                </c:pt>
                <c:pt idx="7">
                  <c:v>12655</c:v>
                </c:pt>
                <c:pt idx="8">
                  <c:v>12224.8</c:v>
                </c:pt>
                <c:pt idx="9">
                  <c:v>11654.2</c:v>
                </c:pt>
                <c:pt idx="10">
                  <c:v>11375.2</c:v>
                </c:pt>
                <c:pt idx="11">
                  <c:v>11185.4</c:v>
                </c:pt>
                <c:pt idx="12">
                  <c:v>10661.8</c:v>
                </c:pt>
                <c:pt idx="13">
                  <c:v>9024.6</c:v>
                </c:pt>
                <c:pt idx="14">
                  <c:v>8702.6</c:v>
                </c:pt>
                <c:pt idx="15">
                  <c:v>7542.2</c:v>
                </c:pt>
                <c:pt idx="16">
                  <c:v>7364.2</c:v>
                </c:pt>
                <c:pt idx="17">
                  <c:v>7214.666666666667</c:v>
                </c:pt>
                <c:pt idx="18">
                  <c:v>7066.2</c:v>
                </c:pt>
                <c:pt idx="19">
                  <c:v>6803.6</c:v>
                </c:pt>
                <c:pt idx="20">
                  <c:v>6078</c:v>
                </c:pt>
                <c:pt idx="21">
                  <c:v>5876.6</c:v>
                </c:pt>
                <c:pt idx="22">
                  <c:v>5575.2</c:v>
                </c:pt>
                <c:pt idx="23">
                  <c:v>5403</c:v>
                </c:pt>
                <c:pt idx="24">
                  <c:v>5279</c:v>
                </c:pt>
              </c:numCache>
            </c:numRef>
          </c:bubbleSize>
          <c:bubble3D val="0"/>
          <c:extLst>
            <c:ext xmlns:c15="http://schemas.microsoft.com/office/drawing/2012/chart" uri="{02D57815-91ED-43cb-92C2-25804820EDAC}">
              <c15:datalabelsRange>
                <c15:f>Sheet1!$D$2:$D$27</c15:f>
                <c15:dlblRangeCache>
                  <c:ptCount val="26"/>
                  <c:pt idx="0">
                    <c:v>星愿</c:v>
                  </c:pt>
                  <c:pt idx="1">
                    <c:v>海鸥</c:v>
                  </c:pt>
                  <c:pt idx="2">
                    <c:v>宏光MINI EV</c:v>
                  </c:pt>
                  <c:pt idx="3">
                    <c:v>MODEL Y(国产)</c:v>
                  </c:pt>
                  <c:pt idx="4">
                    <c:v>SU7</c:v>
                  </c:pt>
                  <c:pt idx="5">
                    <c:v>MODEL 3(国产)</c:v>
                  </c:pt>
                  <c:pt idx="6">
                    <c:v>MONA M03</c:v>
                  </c:pt>
                  <c:pt idx="7">
                    <c:v>元PLUS</c:v>
                  </c:pt>
                  <c:pt idx="8">
                    <c:v>五菱缤果</c:v>
                  </c:pt>
                  <c:pt idx="9">
                    <c:v>秦PLUS EV</c:v>
                  </c:pt>
                  <c:pt idx="10">
                    <c:v>熊猫mini</c:v>
                  </c:pt>
                  <c:pt idx="11">
                    <c:v>Lumin</c:v>
                  </c:pt>
                  <c:pt idx="12">
                    <c:v>元UP</c:v>
                  </c:pt>
                  <c:pt idx="13">
                    <c:v>海豚</c:v>
                  </c:pt>
                  <c:pt idx="14">
                    <c:v>宋PLUS EV</c:v>
                  </c:pt>
                  <c:pt idx="15">
                    <c:v>P7+</c:v>
                  </c:pt>
                  <c:pt idx="16">
                    <c:v>银河E5</c:v>
                  </c:pt>
                  <c:pt idx="17">
                    <c:v>海狮05 EV</c:v>
                  </c:pt>
                  <c:pt idx="18">
                    <c:v>AION Y</c:v>
                  </c:pt>
                  <c:pt idx="19">
                    <c:v>奔腾小马</c:v>
                  </c:pt>
                  <c:pt idx="20">
                    <c:v>S05 EV</c:v>
                  </c:pt>
                  <c:pt idx="21">
                    <c:v>零跑C10 EV</c:v>
                  </c:pt>
                  <c:pt idx="22">
                    <c:v>乐道L60</c:v>
                  </c:pt>
                  <c:pt idx="23">
                    <c:v>零跑C11 EV</c:v>
                  </c:pt>
                  <c:pt idx="24">
                    <c:v>智界R7 EV</c:v>
                  </c:pt>
                </c15:dlblRangeCache>
              </c15:datalabelsRange>
            </c:ext>
            <c:ext xmlns:c16="http://schemas.microsoft.com/office/drawing/2014/chart" uri="{C3380CC4-5D6E-409C-BE32-E72D297353CC}">
              <c16:uniqueId val="{00000032-D67F-44E2-99FB-56CBA07793AA}"/>
            </c:ext>
          </c:extLst>
        </c:ser>
        <c:dLbls>
          <c:showLegendKey val="0"/>
          <c:showVal val="0"/>
          <c:showCatName val="0"/>
          <c:showSerName val="0"/>
          <c:showPercent val="0"/>
          <c:showBubbleSize val="0"/>
        </c:dLbls>
        <c:bubbleScale val="100"/>
        <c:showNegBubbles val="0"/>
        <c:axId val="-150729136"/>
        <c:axId val="-150722608"/>
      </c:bubbleChart>
      <c:valAx>
        <c:axId val="-150729136"/>
        <c:scaling>
          <c:orientation val="minMax"/>
          <c:max val="2100"/>
          <c:min val="19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Open Sans" panose="020B0606030504020204" pitchFamily="34" charset="0"/>
                <a:ea typeface="思源宋体 CN" panose="02020400000000000000" pitchFamily="18" charset="-122"/>
                <a:cs typeface="+mn-ea"/>
                <a:sym typeface="+mn-lt"/>
              </a:defRPr>
            </a:pPr>
            <a:endParaRPr lang="zh-CN"/>
          </a:p>
        </c:txPr>
        <c:crossAx val="-150722608"/>
        <c:crosses val="autoZero"/>
        <c:crossBetween val="midCat"/>
        <c:majorUnit val="100"/>
      </c:valAx>
      <c:valAx>
        <c:axId val="-150722608"/>
        <c:scaling>
          <c:orientation val="minMax"/>
          <c:max val="500000"/>
          <c:min val="-100000"/>
        </c:scaling>
        <c:delete val="0"/>
        <c:axPos val="l"/>
        <c:majorGridlines>
          <c:spPr>
            <a:ln w="9525" cap="flat" cmpd="sng" algn="ctr">
              <a:solidFill>
                <a:schemeClr val="tx1">
                  <a:lumMod val="15000"/>
                  <a:lumOff val="85000"/>
                </a:schemeClr>
              </a:solidFill>
              <a:round/>
            </a:ln>
            <a:effectLst/>
          </c:spPr>
        </c:majorGridlines>
        <c:numFmt formatCode="#,##0_);[Red]\(#,##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Open Sans" panose="020B0606030504020204" pitchFamily="34" charset="0"/>
                <a:ea typeface="思源宋体 CN" panose="02020400000000000000" pitchFamily="18" charset="-122"/>
                <a:cs typeface="+mn-ea"/>
                <a:sym typeface="+mn-lt"/>
              </a:defRPr>
            </a:pPr>
            <a:endParaRPr lang="zh-CN"/>
          </a:p>
        </c:txPr>
        <c:crossAx val="-150729136"/>
        <c:crosses val="autoZero"/>
        <c:crossBetween val="midCat"/>
      </c:valAx>
      <c:spPr>
        <a:noFill/>
        <a:ln w="25400">
          <a:noFill/>
        </a:ln>
        <a:effectLst/>
      </c:spPr>
    </c:plotArea>
    <c:plotVisOnly val="1"/>
    <c:dispBlanksAs val="gap"/>
    <c:showDLblsOverMax val="0"/>
  </c:chart>
  <c:spPr>
    <a:noFill/>
    <a:ln>
      <a:noFill/>
    </a:ln>
    <a:effectLst/>
  </c:spPr>
  <c:txPr>
    <a:bodyPr/>
    <a:lstStyle/>
    <a:p>
      <a:pPr>
        <a:defRPr sz="1000" baseline="0">
          <a:latin typeface="Open Sans" panose="020B0606030504020204" pitchFamily="34" charset="0"/>
          <a:ea typeface="思源宋体 CN" panose="02020400000000000000" pitchFamily="18" charset="-122"/>
          <a:cs typeface="+mn-ea"/>
          <a:sym typeface="+mn-lt"/>
        </a:defRPr>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270093082013052E-2"/>
          <c:y val="5.354624929498026E-2"/>
          <c:w val="0.93626607558158281"/>
          <c:h val="0.92244782853919904"/>
        </c:manualLayout>
      </c:layout>
      <c:bubbleChart>
        <c:varyColors val="0"/>
        <c:ser>
          <c:idx val="0"/>
          <c:order val="0"/>
          <c:tx>
            <c:strRef>
              <c:f>Sheet1!$B$1</c:f>
              <c:strCache>
                <c:ptCount val="1"/>
                <c:pt idx="0">
                  <c:v>TP（元）</c:v>
                </c:pt>
              </c:strCache>
            </c:strRef>
          </c:tx>
          <c:spPr>
            <a:solidFill>
              <a:srgbClr val="AECB78"/>
            </a:solidFill>
            <a:ln>
              <a:solidFill>
                <a:schemeClr val="bg1"/>
              </a:solidFill>
            </a:ln>
            <a:effectLst/>
          </c:spPr>
          <c:invertIfNegative val="0"/>
          <c:dPt>
            <c:idx val="0"/>
            <c:invertIfNegative val="0"/>
            <c:bubble3D val="0"/>
            <c:spPr>
              <a:solidFill>
                <a:srgbClr val="8EB842"/>
              </a:solidFill>
              <a:ln>
                <a:solidFill>
                  <a:schemeClr val="bg1"/>
                </a:solidFill>
              </a:ln>
              <a:effectLst/>
            </c:spPr>
            <c:extLst>
              <c:ext xmlns:c16="http://schemas.microsoft.com/office/drawing/2014/chart" uri="{C3380CC4-5D6E-409C-BE32-E72D297353CC}">
                <c16:uniqueId val="{00000001-1EAC-43F2-AC8C-B01BAE42931A}"/>
              </c:ext>
            </c:extLst>
          </c:dPt>
          <c:dPt>
            <c:idx val="1"/>
            <c:invertIfNegative val="0"/>
            <c:bubble3D val="0"/>
            <c:spPr>
              <a:solidFill>
                <a:srgbClr val="8EB842"/>
              </a:solidFill>
              <a:ln>
                <a:solidFill>
                  <a:schemeClr val="bg1"/>
                </a:solidFill>
              </a:ln>
              <a:effectLst/>
            </c:spPr>
            <c:extLst>
              <c:ext xmlns:c16="http://schemas.microsoft.com/office/drawing/2014/chart" uri="{C3380CC4-5D6E-409C-BE32-E72D297353CC}">
                <c16:uniqueId val="{00000003-1EAC-43F2-AC8C-B01BAE42931A}"/>
              </c:ext>
            </c:extLst>
          </c:dPt>
          <c:dPt>
            <c:idx val="2"/>
            <c:invertIfNegative val="0"/>
            <c:bubble3D val="0"/>
            <c:spPr>
              <a:solidFill>
                <a:srgbClr val="8EB842"/>
              </a:solidFill>
              <a:ln>
                <a:solidFill>
                  <a:schemeClr val="bg1"/>
                </a:solidFill>
              </a:ln>
              <a:effectLst/>
            </c:spPr>
            <c:extLst>
              <c:ext xmlns:c16="http://schemas.microsoft.com/office/drawing/2014/chart" uri="{C3380CC4-5D6E-409C-BE32-E72D297353CC}">
                <c16:uniqueId val="{00000005-1EAC-43F2-AC8C-B01BAE42931A}"/>
              </c:ext>
            </c:extLst>
          </c:dPt>
          <c:dPt>
            <c:idx val="3"/>
            <c:invertIfNegative val="0"/>
            <c:bubble3D val="0"/>
            <c:spPr>
              <a:solidFill>
                <a:srgbClr val="169EBE"/>
              </a:solidFill>
              <a:ln>
                <a:solidFill>
                  <a:schemeClr val="bg1"/>
                </a:solidFill>
              </a:ln>
              <a:effectLst/>
            </c:spPr>
            <c:extLst>
              <c:ext xmlns:c16="http://schemas.microsoft.com/office/drawing/2014/chart" uri="{C3380CC4-5D6E-409C-BE32-E72D297353CC}">
                <c16:uniqueId val="{00000007-1EAC-43F2-AC8C-B01BAE42931A}"/>
              </c:ext>
            </c:extLst>
          </c:dPt>
          <c:dPt>
            <c:idx val="4"/>
            <c:invertIfNegative val="0"/>
            <c:bubble3D val="0"/>
            <c:spPr>
              <a:solidFill>
                <a:srgbClr val="8EB842"/>
              </a:solidFill>
              <a:ln>
                <a:solidFill>
                  <a:schemeClr val="bg1"/>
                </a:solidFill>
              </a:ln>
              <a:effectLst/>
            </c:spPr>
            <c:extLst>
              <c:ext xmlns:c16="http://schemas.microsoft.com/office/drawing/2014/chart" uri="{C3380CC4-5D6E-409C-BE32-E72D297353CC}">
                <c16:uniqueId val="{00000009-1EAC-43F2-AC8C-B01BAE42931A}"/>
              </c:ext>
            </c:extLst>
          </c:dPt>
          <c:dPt>
            <c:idx val="5"/>
            <c:invertIfNegative val="0"/>
            <c:bubble3D val="0"/>
            <c:spPr>
              <a:solidFill>
                <a:srgbClr val="8EB842"/>
              </a:solidFill>
              <a:ln>
                <a:solidFill>
                  <a:schemeClr val="bg1"/>
                </a:solidFill>
              </a:ln>
              <a:effectLst/>
            </c:spPr>
            <c:extLst>
              <c:ext xmlns:c16="http://schemas.microsoft.com/office/drawing/2014/chart" uri="{C3380CC4-5D6E-409C-BE32-E72D297353CC}">
                <c16:uniqueId val="{0000000B-1EAC-43F2-AC8C-B01BAE42931A}"/>
              </c:ext>
            </c:extLst>
          </c:dPt>
          <c:dPt>
            <c:idx val="6"/>
            <c:invertIfNegative val="0"/>
            <c:bubble3D val="0"/>
            <c:spPr>
              <a:solidFill>
                <a:srgbClr val="8EB842"/>
              </a:solidFill>
              <a:ln>
                <a:solidFill>
                  <a:schemeClr val="bg1"/>
                </a:solidFill>
              </a:ln>
              <a:effectLst/>
            </c:spPr>
            <c:extLst>
              <c:ext xmlns:c16="http://schemas.microsoft.com/office/drawing/2014/chart" uri="{C3380CC4-5D6E-409C-BE32-E72D297353CC}">
                <c16:uniqueId val="{0000000D-1EAC-43F2-AC8C-B01BAE42931A}"/>
              </c:ext>
            </c:extLst>
          </c:dPt>
          <c:dPt>
            <c:idx val="7"/>
            <c:invertIfNegative val="0"/>
            <c:bubble3D val="0"/>
            <c:spPr>
              <a:solidFill>
                <a:srgbClr val="169EBE"/>
              </a:solidFill>
              <a:ln>
                <a:solidFill>
                  <a:schemeClr val="bg1"/>
                </a:solidFill>
              </a:ln>
              <a:effectLst/>
            </c:spPr>
            <c:extLst>
              <c:ext xmlns:c16="http://schemas.microsoft.com/office/drawing/2014/chart" uri="{C3380CC4-5D6E-409C-BE32-E72D297353CC}">
                <c16:uniqueId val="{0000000F-1EAC-43F2-AC8C-B01BAE42931A}"/>
              </c:ext>
            </c:extLst>
          </c:dPt>
          <c:dPt>
            <c:idx val="8"/>
            <c:invertIfNegative val="0"/>
            <c:bubble3D val="0"/>
            <c:spPr>
              <a:solidFill>
                <a:srgbClr val="8EB842"/>
              </a:solidFill>
              <a:ln>
                <a:solidFill>
                  <a:schemeClr val="bg1"/>
                </a:solidFill>
              </a:ln>
              <a:effectLst/>
            </c:spPr>
            <c:extLst>
              <c:ext xmlns:c16="http://schemas.microsoft.com/office/drawing/2014/chart" uri="{C3380CC4-5D6E-409C-BE32-E72D297353CC}">
                <c16:uniqueId val="{00000011-1EAC-43F2-AC8C-B01BAE42931A}"/>
              </c:ext>
            </c:extLst>
          </c:dPt>
          <c:dPt>
            <c:idx val="9"/>
            <c:invertIfNegative val="0"/>
            <c:bubble3D val="0"/>
            <c:spPr>
              <a:solidFill>
                <a:srgbClr val="8EB842"/>
              </a:solidFill>
              <a:ln>
                <a:solidFill>
                  <a:schemeClr val="bg1"/>
                </a:solidFill>
              </a:ln>
              <a:effectLst/>
            </c:spPr>
            <c:extLst>
              <c:ext xmlns:c16="http://schemas.microsoft.com/office/drawing/2014/chart" uri="{C3380CC4-5D6E-409C-BE32-E72D297353CC}">
                <c16:uniqueId val="{00000013-1EAC-43F2-AC8C-B01BAE42931A}"/>
              </c:ext>
            </c:extLst>
          </c:dPt>
          <c:dPt>
            <c:idx val="10"/>
            <c:invertIfNegative val="0"/>
            <c:bubble3D val="0"/>
            <c:spPr>
              <a:solidFill>
                <a:srgbClr val="8EB842"/>
              </a:solidFill>
              <a:ln>
                <a:solidFill>
                  <a:schemeClr val="bg1"/>
                </a:solidFill>
              </a:ln>
              <a:effectLst/>
            </c:spPr>
            <c:extLst>
              <c:ext xmlns:c16="http://schemas.microsoft.com/office/drawing/2014/chart" uri="{C3380CC4-5D6E-409C-BE32-E72D297353CC}">
                <c16:uniqueId val="{00000015-1EAC-43F2-AC8C-B01BAE42931A}"/>
              </c:ext>
            </c:extLst>
          </c:dPt>
          <c:dPt>
            <c:idx val="11"/>
            <c:invertIfNegative val="0"/>
            <c:bubble3D val="0"/>
            <c:spPr>
              <a:solidFill>
                <a:srgbClr val="8EB842"/>
              </a:solidFill>
              <a:ln>
                <a:solidFill>
                  <a:schemeClr val="bg1"/>
                </a:solidFill>
              </a:ln>
              <a:effectLst/>
            </c:spPr>
            <c:extLst>
              <c:ext xmlns:c16="http://schemas.microsoft.com/office/drawing/2014/chart" uri="{C3380CC4-5D6E-409C-BE32-E72D297353CC}">
                <c16:uniqueId val="{00000017-1EAC-43F2-AC8C-B01BAE42931A}"/>
              </c:ext>
            </c:extLst>
          </c:dPt>
          <c:dPt>
            <c:idx val="12"/>
            <c:invertIfNegative val="0"/>
            <c:bubble3D val="0"/>
            <c:spPr>
              <a:solidFill>
                <a:srgbClr val="169EBE"/>
              </a:solidFill>
              <a:ln>
                <a:solidFill>
                  <a:schemeClr val="bg1"/>
                </a:solidFill>
              </a:ln>
              <a:effectLst/>
            </c:spPr>
            <c:extLst>
              <c:ext xmlns:c16="http://schemas.microsoft.com/office/drawing/2014/chart" uri="{C3380CC4-5D6E-409C-BE32-E72D297353CC}">
                <c16:uniqueId val="{00000019-1EAC-43F2-AC8C-B01BAE42931A}"/>
              </c:ext>
            </c:extLst>
          </c:dPt>
          <c:dPt>
            <c:idx val="13"/>
            <c:invertIfNegative val="0"/>
            <c:bubble3D val="0"/>
            <c:spPr>
              <a:solidFill>
                <a:srgbClr val="8EB842"/>
              </a:solidFill>
              <a:ln>
                <a:solidFill>
                  <a:schemeClr val="bg1"/>
                </a:solidFill>
              </a:ln>
              <a:effectLst/>
            </c:spPr>
            <c:extLst>
              <c:ext xmlns:c16="http://schemas.microsoft.com/office/drawing/2014/chart" uri="{C3380CC4-5D6E-409C-BE32-E72D297353CC}">
                <c16:uniqueId val="{0000001B-1EAC-43F2-AC8C-B01BAE42931A}"/>
              </c:ext>
            </c:extLst>
          </c:dPt>
          <c:dPt>
            <c:idx val="14"/>
            <c:invertIfNegative val="0"/>
            <c:bubble3D val="0"/>
            <c:spPr>
              <a:solidFill>
                <a:srgbClr val="169EBE"/>
              </a:solidFill>
              <a:ln>
                <a:solidFill>
                  <a:schemeClr val="bg1"/>
                </a:solidFill>
              </a:ln>
              <a:effectLst/>
            </c:spPr>
            <c:extLst>
              <c:ext xmlns:c16="http://schemas.microsoft.com/office/drawing/2014/chart" uri="{C3380CC4-5D6E-409C-BE32-E72D297353CC}">
                <c16:uniqueId val="{0000001D-1EAC-43F2-AC8C-B01BAE42931A}"/>
              </c:ext>
            </c:extLst>
          </c:dPt>
          <c:dPt>
            <c:idx val="15"/>
            <c:invertIfNegative val="0"/>
            <c:bubble3D val="0"/>
            <c:spPr>
              <a:solidFill>
                <a:srgbClr val="8EB842"/>
              </a:solidFill>
              <a:ln>
                <a:solidFill>
                  <a:schemeClr val="bg1"/>
                </a:solidFill>
              </a:ln>
              <a:effectLst/>
            </c:spPr>
            <c:extLst>
              <c:ext xmlns:c16="http://schemas.microsoft.com/office/drawing/2014/chart" uri="{C3380CC4-5D6E-409C-BE32-E72D297353CC}">
                <c16:uniqueId val="{0000001F-1EAC-43F2-AC8C-B01BAE42931A}"/>
              </c:ext>
            </c:extLst>
          </c:dPt>
          <c:dPt>
            <c:idx val="16"/>
            <c:invertIfNegative val="0"/>
            <c:bubble3D val="0"/>
            <c:spPr>
              <a:solidFill>
                <a:srgbClr val="169EBE"/>
              </a:solidFill>
              <a:ln>
                <a:solidFill>
                  <a:schemeClr val="bg1"/>
                </a:solidFill>
              </a:ln>
              <a:effectLst/>
            </c:spPr>
            <c:extLst>
              <c:ext xmlns:c16="http://schemas.microsoft.com/office/drawing/2014/chart" uri="{C3380CC4-5D6E-409C-BE32-E72D297353CC}">
                <c16:uniqueId val="{00000021-1EAC-43F2-AC8C-B01BAE42931A}"/>
              </c:ext>
            </c:extLst>
          </c:dPt>
          <c:dPt>
            <c:idx val="17"/>
            <c:invertIfNegative val="0"/>
            <c:bubble3D val="0"/>
            <c:spPr>
              <a:solidFill>
                <a:srgbClr val="169EBE"/>
              </a:solidFill>
              <a:ln>
                <a:solidFill>
                  <a:schemeClr val="bg1"/>
                </a:solidFill>
              </a:ln>
              <a:effectLst/>
            </c:spPr>
            <c:extLst>
              <c:ext xmlns:c16="http://schemas.microsoft.com/office/drawing/2014/chart" uri="{C3380CC4-5D6E-409C-BE32-E72D297353CC}">
                <c16:uniqueId val="{00000023-1EAC-43F2-AC8C-B01BAE42931A}"/>
              </c:ext>
            </c:extLst>
          </c:dPt>
          <c:dPt>
            <c:idx val="18"/>
            <c:invertIfNegative val="0"/>
            <c:bubble3D val="0"/>
            <c:spPr>
              <a:solidFill>
                <a:srgbClr val="169EBE"/>
              </a:solidFill>
              <a:ln>
                <a:solidFill>
                  <a:schemeClr val="bg1"/>
                </a:solidFill>
              </a:ln>
              <a:effectLst/>
            </c:spPr>
            <c:extLst>
              <c:ext xmlns:c16="http://schemas.microsoft.com/office/drawing/2014/chart" uri="{C3380CC4-5D6E-409C-BE32-E72D297353CC}">
                <c16:uniqueId val="{00000025-1EAC-43F2-AC8C-B01BAE42931A}"/>
              </c:ext>
            </c:extLst>
          </c:dPt>
          <c:dPt>
            <c:idx val="19"/>
            <c:invertIfNegative val="0"/>
            <c:bubble3D val="0"/>
            <c:spPr>
              <a:solidFill>
                <a:srgbClr val="8EB842"/>
              </a:solidFill>
              <a:ln>
                <a:solidFill>
                  <a:schemeClr val="bg1"/>
                </a:solidFill>
              </a:ln>
              <a:effectLst/>
            </c:spPr>
            <c:extLst>
              <c:ext xmlns:c16="http://schemas.microsoft.com/office/drawing/2014/chart" uri="{C3380CC4-5D6E-409C-BE32-E72D297353CC}">
                <c16:uniqueId val="{00000027-1EAC-43F2-AC8C-B01BAE42931A}"/>
              </c:ext>
            </c:extLst>
          </c:dPt>
          <c:dPt>
            <c:idx val="20"/>
            <c:invertIfNegative val="0"/>
            <c:bubble3D val="0"/>
            <c:spPr>
              <a:solidFill>
                <a:srgbClr val="169EBE"/>
              </a:solidFill>
              <a:ln>
                <a:solidFill>
                  <a:schemeClr val="bg1"/>
                </a:solidFill>
              </a:ln>
              <a:effectLst/>
            </c:spPr>
            <c:extLst>
              <c:ext xmlns:c16="http://schemas.microsoft.com/office/drawing/2014/chart" uri="{C3380CC4-5D6E-409C-BE32-E72D297353CC}">
                <c16:uniqueId val="{00000029-1EAC-43F2-AC8C-B01BAE42931A}"/>
              </c:ext>
            </c:extLst>
          </c:dPt>
          <c:dPt>
            <c:idx val="21"/>
            <c:invertIfNegative val="0"/>
            <c:bubble3D val="0"/>
            <c:spPr>
              <a:solidFill>
                <a:srgbClr val="169EBE"/>
              </a:solidFill>
              <a:ln>
                <a:solidFill>
                  <a:schemeClr val="bg1"/>
                </a:solidFill>
              </a:ln>
              <a:effectLst/>
            </c:spPr>
            <c:extLst>
              <c:ext xmlns:c16="http://schemas.microsoft.com/office/drawing/2014/chart" uri="{C3380CC4-5D6E-409C-BE32-E72D297353CC}">
                <c16:uniqueId val="{0000002B-1EAC-43F2-AC8C-B01BAE42931A}"/>
              </c:ext>
            </c:extLst>
          </c:dPt>
          <c:dPt>
            <c:idx val="22"/>
            <c:invertIfNegative val="0"/>
            <c:bubble3D val="0"/>
            <c:spPr>
              <a:solidFill>
                <a:srgbClr val="169EBE"/>
              </a:solidFill>
              <a:ln>
                <a:solidFill>
                  <a:schemeClr val="bg1"/>
                </a:solidFill>
              </a:ln>
              <a:effectLst/>
            </c:spPr>
            <c:extLst>
              <c:ext xmlns:c16="http://schemas.microsoft.com/office/drawing/2014/chart" uri="{C3380CC4-5D6E-409C-BE32-E72D297353CC}">
                <c16:uniqueId val="{0000002D-1EAC-43F2-AC8C-B01BAE42931A}"/>
              </c:ext>
            </c:extLst>
          </c:dPt>
          <c:dPt>
            <c:idx val="23"/>
            <c:invertIfNegative val="0"/>
            <c:bubble3D val="0"/>
            <c:spPr>
              <a:solidFill>
                <a:srgbClr val="169EBE"/>
              </a:solidFill>
              <a:ln>
                <a:solidFill>
                  <a:schemeClr val="bg1"/>
                </a:solidFill>
              </a:ln>
              <a:effectLst/>
            </c:spPr>
            <c:extLst>
              <c:ext xmlns:c16="http://schemas.microsoft.com/office/drawing/2014/chart" uri="{C3380CC4-5D6E-409C-BE32-E72D297353CC}">
                <c16:uniqueId val="{0000002F-1EAC-43F2-AC8C-B01BAE42931A}"/>
              </c:ext>
            </c:extLst>
          </c:dPt>
          <c:dPt>
            <c:idx val="24"/>
            <c:invertIfNegative val="0"/>
            <c:bubble3D val="0"/>
            <c:spPr>
              <a:solidFill>
                <a:srgbClr val="169EBE"/>
              </a:solidFill>
              <a:ln>
                <a:solidFill>
                  <a:schemeClr val="bg1"/>
                </a:solidFill>
              </a:ln>
              <a:effectLst/>
            </c:spPr>
            <c:extLst>
              <c:ext xmlns:c16="http://schemas.microsoft.com/office/drawing/2014/chart" uri="{C3380CC4-5D6E-409C-BE32-E72D297353CC}">
                <c16:uniqueId val="{00000031-1EAC-43F2-AC8C-B01BAE42931A}"/>
              </c:ext>
            </c:extLst>
          </c:dPt>
          <c:dLbls>
            <c:dLbl>
              <c:idx val="0"/>
              <c:layout>
                <c:manualLayout>
                  <c:x val="-8.1815240624510038E-2"/>
                  <c:y val="-0.14280036061482163"/>
                </c:manualLayout>
              </c:layout>
              <c:tx>
                <c:rich>
                  <a:bodyPr wrap="square" lIns="0" tIns="0" rIns="0" bIns="0" anchor="ctr">
                    <a:spAutoFit/>
                  </a:bodyPr>
                  <a:lstStyle/>
                  <a:p>
                    <a:pPr>
                      <a:defRPr b="1">
                        <a:solidFill>
                          <a:schemeClr val="tx1">
                            <a:lumMod val="75000"/>
                            <a:lumOff val="25000"/>
                          </a:schemeClr>
                        </a:solidFill>
                      </a:defRPr>
                    </a:pPr>
                    <a:fld id="{9067A5C4-CF0C-4181-A658-C53A613781C3}" type="CELLRANGE">
                      <a:rPr lang="en-US" altLang="zh-CN"/>
                      <a:pPr>
                        <a:defRPr b="1">
                          <a:solidFill>
                            <a:schemeClr val="tx1">
                              <a:lumMod val="75000"/>
                              <a:lumOff val="25000"/>
                            </a:schemeClr>
                          </a:solidFill>
                        </a:defRPr>
                      </a:pPr>
                      <a:t>[CELLRANGE]</a:t>
                    </a:fld>
                    <a:endParaRPr lang="zh-CN" altLang="en-US"/>
                  </a:p>
                </c:rich>
              </c:tx>
              <c:spPr>
                <a:noFill/>
                <a:ln>
                  <a:noFill/>
                </a:ln>
                <a:effectLst/>
              </c:spPr>
              <c:dLblPos val="r"/>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dlblFieldTable/>
                  <c15:showDataLabelsRange val="1"/>
                </c:ext>
                <c:ext xmlns:c16="http://schemas.microsoft.com/office/drawing/2014/chart" uri="{C3380CC4-5D6E-409C-BE32-E72D297353CC}">
                  <c16:uniqueId val="{00000001-1EAC-43F2-AC8C-B01BAE42931A}"/>
                </c:ext>
              </c:extLst>
            </c:dLbl>
            <c:dLbl>
              <c:idx val="1"/>
              <c:layout>
                <c:manualLayout>
                  <c:x val="-8.1191062222974161E-2"/>
                  <c:y val="-0.1377913896549734"/>
                </c:manualLayout>
              </c:layout>
              <c:tx>
                <c:rich>
                  <a:bodyPr/>
                  <a:lstStyle/>
                  <a:p>
                    <a:fld id="{E3E05917-59C0-4E05-A315-70762E3F2C99}" type="CELLRANGE">
                      <a:rPr lang="zh-CN" altLang="en-US">
                        <a:solidFill>
                          <a:schemeClr val="tx1">
                            <a:lumMod val="75000"/>
                            <a:lumOff val="25000"/>
                          </a:schemeClr>
                        </a:solidFill>
                      </a:rPr>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3-1EAC-43F2-AC8C-B01BAE42931A}"/>
                </c:ext>
              </c:extLst>
            </c:dLbl>
            <c:dLbl>
              <c:idx val="2"/>
              <c:tx>
                <c:rich>
                  <a:bodyPr/>
                  <a:lstStyle/>
                  <a:p>
                    <a:fld id="{A2A91901-903B-42E3-BA9E-2D5EB157D07E}" type="CELLRANGE">
                      <a:rPr lang="en-US" altLang="zh-CN"/>
                      <a:pPr/>
                      <a:t>[CELLRANGE]</a:t>
                    </a:fld>
                    <a:endParaRPr lang="zh-CN" altLang="en-US"/>
                  </a:p>
                </c:rich>
              </c:tx>
              <c:dLblPos val="t"/>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5-1EAC-43F2-AC8C-B01BAE42931A}"/>
                </c:ext>
              </c:extLst>
            </c:dLbl>
            <c:dLbl>
              <c:idx val="3"/>
              <c:layout>
                <c:manualLayout>
                  <c:x val="-0.10422226448795023"/>
                  <c:y val="-0.12880211039609896"/>
                </c:manualLayout>
              </c:layout>
              <c:tx>
                <c:rich>
                  <a:bodyPr wrap="square" lIns="0" tIns="0" rIns="0" bIns="0" anchor="ctr">
                    <a:spAutoFit/>
                  </a:bodyPr>
                  <a:lstStyle/>
                  <a:p>
                    <a:pPr>
                      <a:defRPr b="1">
                        <a:solidFill>
                          <a:schemeClr val="tx1">
                            <a:lumMod val="75000"/>
                            <a:lumOff val="25000"/>
                          </a:schemeClr>
                        </a:solidFill>
                      </a:defRPr>
                    </a:pPr>
                    <a:fld id="{EFEC41B8-FE60-4A03-BA24-5A60C6D901B3}" type="CELLRANGE">
                      <a:rPr lang="en-US" altLang="zh-CN"/>
                      <a:pPr>
                        <a:defRPr b="1">
                          <a:solidFill>
                            <a:schemeClr val="tx1">
                              <a:lumMod val="75000"/>
                              <a:lumOff val="25000"/>
                            </a:schemeClr>
                          </a:solidFill>
                        </a:defRPr>
                      </a:pPr>
                      <a:t>[CELLRANGE]</a:t>
                    </a:fld>
                    <a:endParaRPr lang="zh-CN" altLang="en-US"/>
                  </a:p>
                </c:rich>
              </c:tx>
              <c:spPr>
                <a:noFill/>
                <a:ln>
                  <a:noFill/>
                </a:ln>
                <a:effectLst/>
              </c:spPr>
              <c:dLblPos val="r"/>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dlblFieldTable/>
                  <c15:showDataLabelsRange val="1"/>
                </c:ext>
                <c:ext xmlns:c16="http://schemas.microsoft.com/office/drawing/2014/chart" uri="{C3380CC4-5D6E-409C-BE32-E72D297353CC}">
                  <c16:uniqueId val="{00000007-1EAC-43F2-AC8C-B01BAE42931A}"/>
                </c:ext>
              </c:extLst>
            </c:dLbl>
            <c:dLbl>
              <c:idx val="4"/>
              <c:tx>
                <c:rich>
                  <a:bodyPr/>
                  <a:lstStyle/>
                  <a:p>
                    <a:fld id="{BFE45593-9B7F-490E-A3CC-1C8DEE57DC25}" type="CELLRANGE">
                      <a:rPr lang="zh-CN" altLang="en-US"/>
                      <a:pPr/>
                      <a:t>[CELLRANGE]</a:t>
                    </a:fld>
                    <a:endParaRPr lang="zh-CN" altLang="en-US"/>
                  </a:p>
                </c:rich>
              </c:tx>
              <c:dLblPos val="t"/>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9-1EAC-43F2-AC8C-B01BAE42931A}"/>
                </c:ext>
              </c:extLst>
            </c:dLbl>
            <c:dLbl>
              <c:idx val="5"/>
              <c:layout>
                <c:manualLayout>
                  <c:x val="-9.8475526567337532E-2"/>
                  <c:y val="-0.1019830484387421"/>
                </c:manualLayout>
              </c:layout>
              <c:tx>
                <c:rich>
                  <a:bodyPr wrap="square" lIns="0" tIns="0" rIns="0" bIns="0" anchor="ctr">
                    <a:spAutoFit/>
                  </a:bodyPr>
                  <a:lstStyle/>
                  <a:p>
                    <a:pPr>
                      <a:defRPr b="1">
                        <a:solidFill>
                          <a:schemeClr val="tx1">
                            <a:lumMod val="75000"/>
                            <a:lumOff val="25000"/>
                          </a:schemeClr>
                        </a:solidFill>
                      </a:defRPr>
                    </a:pPr>
                    <a:fld id="{FC9D2C5F-2916-40B6-B39D-627718D7FCEB}" type="CELLRANGE">
                      <a:rPr lang="en-US" altLang="zh-CN"/>
                      <a:pPr>
                        <a:defRPr b="1">
                          <a:solidFill>
                            <a:schemeClr val="tx1">
                              <a:lumMod val="75000"/>
                              <a:lumOff val="25000"/>
                            </a:schemeClr>
                          </a:solidFill>
                        </a:defRPr>
                      </a:pPr>
                      <a:t>[CELLRANGE]</a:t>
                    </a:fld>
                    <a:endParaRPr lang="zh-CN" altLang="en-US"/>
                  </a:p>
                </c:rich>
              </c:tx>
              <c:spPr>
                <a:noFill/>
                <a:ln>
                  <a:noFill/>
                </a:ln>
                <a:effectLst/>
              </c:spPr>
              <c:dLblPos val="r"/>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dlblFieldTable/>
                  <c15:showDataLabelsRange val="1"/>
                </c:ext>
                <c:ext xmlns:c16="http://schemas.microsoft.com/office/drawing/2014/chart" uri="{C3380CC4-5D6E-409C-BE32-E72D297353CC}">
                  <c16:uniqueId val="{0000000B-1EAC-43F2-AC8C-B01BAE42931A}"/>
                </c:ext>
              </c:extLst>
            </c:dLbl>
            <c:dLbl>
              <c:idx val="6"/>
              <c:layout>
                <c:manualLayout>
                  <c:x val="-8.7612884228450344E-2"/>
                  <c:y val="-0.12979385666893153"/>
                </c:manualLayout>
              </c:layout>
              <c:tx>
                <c:rich>
                  <a:bodyPr wrap="square" lIns="0" tIns="0" rIns="0" bIns="0" anchor="ctr">
                    <a:spAutoFit/>
                  </a:bodyPr>
                  <a:lstStyle/>
                  <a:p>
                    <a:pPr>
                      <a:defRPr b="0">
                        <a:solidFill>
                          <a:schemeClr val="tx1">
                            <a:lumMod val="75000"/>
                            <a:lumOff val="25000"/>
                          </a:schemeClr>
                        </a:solidFill>
                      </a:defRPr>
                    </a:pPr>
                    <a:fld id="{3960F330-AFBB-4372-B029-61BAEB2B2C21}" type="CELLRANGE">
                      <a:rPr lang="en-US" altLang="zh-CN"/>
                      <a:pPr>
                        <a:defRPr b="0">
                          <a:solidFill>
                            <a:schemeClr val="tx1">
                              <a:lumMod val="75000"/>
                              <a:lumOff val="25000"/>
                            </a:schemeClr>
                          </a:solidFill>
                        </a:defRPr>
                      </a:pPr>
                      <a:t>[CELLRANGE]</a:t>
                    </a:fld>
                    <a:endParaRPr lang="zh-CN" altLang="en-US"/>
                  </a:p>
                </c:rich>
              </c:tx>
              <c:spPr>
                <a:noFill/>
                <a:ln>
                  <a:noFill/>
                </a:ln>
                <a:effectLst/>
              </c:spPr>
              <c:dLblPos val="r"/>
              <c:showLegendKey val="0"/>
              <c:showVal val="0"/>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dlblFieldTable/>
                  <c15:showDataLabelsRange val="1"/>
                </c:ext>
                <c:ext xmlns:c16="http://schemas.microsoft.com/office/drawing/2014/chart" uri="{C3380CC4-5D6E-409C-BE32-E72D297353CC}">
                  <c16:uniqueId val="{0000000D-1EAC-43F2-AC8C-B01BAE42931A}"/>
                </c:ext>
              </c:extLst>
            </c:dLbl>
            <c:dLbl>
              <c:idx val="7"/>
              <c:layout>
                <c:manualLayout>
                  <c:x val="-5.6035831996767198E-2"/>
                  <c:y val="-0.208212591763593"/>
                </c:manualLayout>
              </c:layout>
              <c:tx>
                <c:rich>
                  <a:bodyPr/>
                  <a:lstStyle/>
                  <a:p>
                    <a:fld id="{B6D6D403-A324-461E-AD49-14621811B938}"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F-1EAC-43F2-AC8C-B01BAE42931A}"/>
                </c:ext>
              </c:extLst>
            </c:dLbl>
            <c:dLbl>
              <c:idx val="8"/>
              <c:layout>
                <c:manualLayout>
                  <c:x val="-7.9307318427542128E-2"/>
                  <c:y val="-0.10124277771116173"/>
                </c:manualLayout>
              </c:layout>
              <c:tx>
                <c:rich>
                  <a:bodyPr/>
                  <a:lstStyle/>
                  <a:p>
                    <a:fld id="{1D938076-B849-4E56-A7D2-BDB630CDD842}"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1-1EAC-43F2-AC8C-B01BAE42931A}"/>
                </c:ext>
              </c:extLst>
            </c:dLbl>
            <c:dLbl>
              <c:idx val="9"/>
              <c:layout>
                <c:manualLayout>
                  <c:x val="-0.13063776064497973"/>
                  <c:y val="-0.14189660302614465"/>
                </c:manualLayout>
              </c:layout>
              <c:tx>
                <c:rich>
                  <a:bodyPr/>
                  <a:lstStyle/>
                  <a:p>
                    <a:fld id="{1F292BC5-2541-44E1-A6D3-2BCC60606358}"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3-1EAC-43F2-AC8C-B01BAE42931A}"/>
                </c:ext>
              </c:extLst>
            </c:dLbl>
            <c:dLbl>
              <c:idx val="10"/>
              <c:tx>
                <c:rich>
                  <a:bodyPr/>
                  <a:lstStyle/>
                  <a:p>
                    <a:fld id="{7F0D72CC-D358-4A7F-839E-6A9580C55A1C}" type="CELLRANGE">
                      <a:rPr lang="en-US" altLang="zh-CN"/>
                      <a:pPr/>
                      <a:t>[CELLRANGE]</a:t>
                    </a:fld>
                    <a:endParaRPr lang="zh-CN" altLang="en-US"/>
                  </a:p>
                </c:rich>
              </c:tx>
              <c:dLblPos val="t"/>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5-1EAC-43F2-AC8C-B01BAE42931A}"/>
                </c:ext>
              </c:extLst>
            </c:dLbl>
            <c:dLbl>
              <c:idx val="11"/>
              <c:tx>
                <c:rich>
                  <a:bodyPr/>
                  <a:lstStyle/>
                  <a:p>
                    <a:fld id="{CCAEB0B7-C1FE-4B11-8FA9-FFFC5D51B99E}" type="CELLRANGE">
                      <a:rPr lang="zh-CN" altLang="en-US"/>
                      <a:pPr/>
                      <a:t>[CELLRANGE]</a:t>
                    </a:fld>
                    <a:endParaRPr lang="zh-CN" altLang="en-US"/>
                  </a:p>
                </c:rich>
              </c:tx>
              <c:dLblPos val="t"/>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7-1EAC-43F2-AC8C-B01BAE42931A}"/>
                </c:ext>
              </c:extLst>
            </c:dLbl>
            <c:dLbl>
              <c:idx val="12"/>
              <c:layout>
                <c:manualLayout>
                  <c:x val="-7.5244554522146831E-2"/>
                  <c:y val="-9.6630727313908094E-2"/>
                </c:manualLayout>
              </c:layout>
              <c:tx>
                <c:rich>
                  <a:bodyPr/>
                  <a:lstStyle/>
                  <a:p>
                    <a:fld id="{2CDCE224-E76C-4263-AD91-6C14D75710E6}"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9-1EAC-43F2-AC8C-B01BAE42931A}"/>
                </c:ext>
              </c:extLst>
            </c:dLbl>
            <c:dLbl>
              <c:idx val="13"/>
              <c:layout>
                <c:manualLayout>
                  <c:x val="-8.6893199292597867E-2"/>
                  <c:y val="-0.10904601391831097"/>
                </c:manualLayout>
              </c:layout>
              <c:tx>
                <c:rich>
                  <a:bodyPr/>
                  <a:lstStyle/>
                  <a:p>
                    <a:fld id="{39309CE4-1CE1-4F86-8EBA-C3CD4349FD1A}"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B-1EAC-43F2-AC8C-B01BAE42931A}"/>
                </c:ext>
              </c:extLst>
            </c:dLbl>
            <c:dLbl>
              <c:idx val="14"/>
              <c:layout>
                <c:manualLayout>
                  <c:x val="-4.2225447027207444E-2"/>
                  <c:y val="-0.17494398701431363"/>
                </c:manualLayout>
              </c:layout>
              <c:tx>
                <c:rich>
                  <a:bodyPr/>
                  <a:lstStyle/>
                  <a:p>
                    <a:fld id="{C3C6B632-F5AA-4B05-B96B-6D37062EBD23}"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D-1EAC-43F2-AC8C-B01BAE42931A}"/>
                </c:ext>
              </c:extLst>
            </c:dLbl>
            <c:dLbl>
              <c:idx val="15"/>
              <c:layout>
                <c:manualLayout>
                  <c:x val="-3.5378515863483569E-2"/>
                  <c:y val="-8.0796650101478434E-2"/>
                </c:manualLayout>
              </c:layout>
              <c:tx>
                <c:rich>
                  <a:bodyPr/>
                  <a:lstStyle/>
                  <a:p>
                    <a:fld id="{8C9AC131-E70D-47CC-B3EE-56D3798FB052}"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1F-1EAC-43F2-AC8C-B01BAE42931A}"/>
                </c:ext>
              </c:extLst>
            </c:dLbl>
            <c:dLbl>
              <c:idx val="16"/>
              <c:layout>
                <c:manualLayout>
                  <c:x val="-3.6554250338505283E-2"/>
                  <c:y val="-0.14907836710766484"/>
                </c:manualLayout>
              </c:layout>
              <c:tx>
                <c:rich>
                  <a:bodyPr/>
                  <a:lstStyle/>
                  <a:p>
                    <a:fld id="{0DBBB2A9-B8A3-4C48-8EAE-2BF4E27F3C5E}" type="CELLRANGE">
                      <a:rPr lang="en-US" altLang="zh-CN" dirty="0"/>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1-1EAC-43F2-AC8C-B01BAE42931A}"/>
                </c:ext>
              </c:extLst>
            </c:dLbl>
            <c:dLbl>
              <c:idx val="17"/>
              <c:layout>
                <c:manualLayout>
                  <c:x val="-0.11669672553862241"/>
                  <c:y val="-0.17672679874406563"/>
                </c:manualLayout>
              </c:layout>
              <c:tx>
                <c:rich>
                  <a:bodyPr/>
                  <a:lstStyle/>
                  <a:p>
                    <a:fld id="{B67DA1A3-E100-4480-B7C0-B2035C70293A}"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3-1EAC-43F2-AC8C-B01BAE42931A}"/>
                </c:ext>
              </c:extLst>
            </c:dLbl>
            <c:dLbl>
              <c:idx val="18"/>
              <c:layout>
                <c:manualLayout>
                  <c:x val="-6.8253195995403956E-2"/>
                  <c:y val="-0.12839075635850095"/>
                </c:manualLayout>
              </c:layout>
              <c:tx>
                <c:rich>
                  <a:bodyPr/>
                  <a:lstStyle/>
                  <a:p>
                    <a:fld id="{3E787821-1A3F-4556-AD5F-ECED6EAF9C93}"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5-1EAC-43F2-AC8C-B01BAE42931A}"/>
                </c:ext>
              </c:extLst>
            </c:dLbl>
            <c:dLbl>
              <c:idx val="19"/>
              <c:tx>
                <c:rich>
                  <a:bodyPr/>
                  <a:lstStyle/>
                  <a:p>
                    <a:fld id="{9E22C0D7-8344-42F8-88AF-F120DC4F927D}" type="CELLRANGE">
                      <a:rPr lang="zh-CN" altLang="en-US"/>
                      <a:pPr/>
                      <a:t>[CELLRANGE]</a:t>
                    </a:fld>
                    <a:endParaRPr lang="zh-CN" altLang="en-US"/>
                  </a:p>
                </c:rich>
              </c:tx>
              <c:dLblPos val="t"/>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27-1EAC-43F2-AC8C-B01BAE42931A}"/>
                </c:ext>
              </c:extLst>
            </c:dLbl>
            <c:dLbl>
              <c:idx val="20"/>
              <c:layout>
                <c:manualLayout>
                  <c:x val="-4.0221561148875887E-2"/>
                  <c:y val="-5.7565694516611886E-2"/>
                </c:manualLayout>
              </c:layout>
              <c:tx>
                <c:rich>
                  <a:bodyPr/>
                  <a:lstStyle/>
                  <a:p>
                    <a:fld id="{B5F06326-B8DD-421E-95CE-104BA747C30D}"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9-1EAC-43F2-AC8C-B01BAE42931A}"/>
                </c:ext>
              </c:extLst>
            </c:dLbl>
            <c:dLbl>
              <c:idx val="21"/>
              <c:layout>
                <c:manualLayout>
                  <c:x val="-4.2117330828213284E-2"/>
                  <c:y val="-5.5174178735272368E-2"/>
                </c:manualLayout>
              </c:layout>
              <c:tx>
                <c:rich>
                  <a:bodyPr/>
                  <a:lstStyle/>
                  <a:p>
                    <a:fld id="{333F610E-51A5-4AFD-A478-781D9BC6B7E2}"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B-1EAC-43F2-AC8C-B01BAE42931A}"/>
                </c:ext>
              </c:extLst>
            </c:dLbl>
            <c:dLbl>
              <c:idx val="22"/>
              <c:layout>
                <c:manualLayout>
                  <c:x val="-5.3911804035536373E-2"/>
                  <c:y val="-6.80180285205466E-2"/>
                </c:manualLayout>
              </c:layout>
              <c:tx>
                <c:rich>
                  <a:bodyPr/>
                  <a:lstStyle/>
                  <a:p>
                    <a:fld id="{4FE29620-65FD-4A65-80B8-DE9559AC57B2}"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D-1EAC-43F2-AC8C-B01BAE42931A}"/>
                </c:ext>
              </c:extLst>
            </c:dLbl>
            <c:dLbl>
              <c:idx val="23"/>
              <c:layout>
                <c:manualLayout>
                  <c:x val="-7.0936369180158235E-2"/>
                  <c:y val="-8.1385091774695745E-2"/>
                </c:manualLayout>
              </c:layout>
              <c:tx>
                <c:rich>
                  <a:bodyPr/>
                  <a:lstStyle/>
                  <a:p>
                    <a:fld id="{0AFB3305-70B6-4633-A3AA-6F0340B99EED}"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2F-1EAC-43F2-AC8C-B01BAE42931A}"/>
                </c:ext>
              </c:extLst>
            </c:dLbl>
            <c:dLbl>
              <c:idx val="24"/>
              <c:layout>
                <c:manualLayout>
                  <c:x val="-5.5952117834047348E-2"/>
                  <c:y val="-8.0849942932260374E-2"/>
                </c:manualLayout>
              </c:layout>
              <c:tx>
                <c:rich>
                  <a:bodyPr/>
                  <a:lstStyle/>
                  <a:p>
                    <a:fld id="{00467E11-B320-4C7F-B508-8EFEDD8D19D9}" type="CELLRANGE">
                      <a:rPr lang="en-US" altLang="zh-CN"/>
                      <a:pPr/>
                      <a:t>[CELLRANGE]</a:t>
                    </a:fld>
                    <a:endParaRPr lang="zh-CN" altLang="en-US"/>
                  </a:p>
                </c:rich>
              </c:tx>
              <c:dLblPos val="r"/>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31-1EAC-43F2-AC8C-B01BAE42931A}"/>
                </c:ext>
              </c:extLst>
            </c:dLbl>
            <c:spPr>
              <a:noFill/>
              <a:ln>
                <a:noFill/>
              </a:ln>
              <a:effectLst/>
            </c:spPr>
            <c:txPr>
              <a:bodyPr wrap="square" lIns="0" tIns="0" rIns="0" bIns="0" anchor="ctr">
                <a:spAutoFit/>
              </a:bodyPr>
              <a:lstStyle/>
              <a:p>
                <a:pPr>
                  <a:defRPr>
                    <a:solidFill>
                      <a:schemeClr val="tx1">
                        <a:lumMod val="75000"/>
                        <a:lumOff val="25000"/>
                      </a:schemeClr>
                    </a:solidFill>
                  </a:defRPr>
                </a:pPr>
                <a:endParaRPr lang="zh-CN"/>
              </a:p>
            </c:txPr>
            <c:dLblPos val="t"/>
            <c:showLegendKey val="0"/>
            <c:showVal val="0"/>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DataLabelsRange val="1"/>
                <c15:showLeaderLines val="1"/>
                <c15:leaderLines>
                  <c:spPr>
                    <a:ln w="9525" cap="flat" cmpd="sng" algn="ctr">
                      <a:solidFill>
                        <a:schemeClr val="tx1">
                          <a:lumMod val="35000"/>
                          <a:lumOff val="65000"/>
                        </a:schemeClr>
                      </a:solidFill>
                      <a:round/>
                    </a:ln>
                    <a:effectLst/>
                  </c:spPr>
                </c15:leaderLines>
              </c:ext>
            </c:extLst>
          </c:dLbls>
          <c:xVal>
            <c:numRef>
              <c:f>Sheet1!$A$2:$A$26</c:f>
              <c:numCache>
                <c:formatCode>General</c:formatCode>
                <c:ptCount val="25"/>
                <c:pt idx="0">
                  <c:v>2650</c:v>
                </c:pt>
                <c:pt idx="1">
                  <c:v>2500</c:v>
                </c:pt>
                <c:pt idx="2">
                  <c:v>2010</c:v>
                </c:pt>
                <c:pt idx="3">
                  <c:v>2890</c:v>
                </c:pt>
                <c:pt idx="4">
                  <c:v>3000</c:v>
                </c:pt>
                <c:pt idx="5">
                  <c:v>2875</c:v>
                </c:pt>
                <c:pt idx="6">
                  <c:v>2815</c:v>
                </c:pt>
                <c:pt idx="7">
                  <c:v>2720</c:v>
                </c:pt>
                <c:pt idx="8">
                  <c:v>2560</c:v>
                </c:pt>
                <c:pt idx="9">
                  <c:v>2718</c:v>
                </c:pt>
                <c:pt idx="10">
                  <c:v>2015</c:v>
                </c:pt>
                <c:pt idx="11">
                  <c:v>1980</c:v>
                </c:pt>
                <c:pt idx="12">
                  <c:v>2620</c:v>
                </c:pt>
                <c:pt idx="13">
                  <c:v>2700</c:v>
                </c:pt>
                <c:pt idx="14">
                  <c:v>2765</c:v>
                </c:pt>
                <c:pt idx="15">
                  <c:v>3000</c:v>
                </c:pt>
                <c:pt idx="16">
                  <c:v>2750</c:v>
                </c:pt>
                <c:pt idx="17">
                  <c:v>2720</c:v>
                </c:pt>
                <c:pt idx="18">
                  <c:v>2750</c:v>
                </c:pt>
                <c:pt idx="19">
                  <c:v>1953</c:v>
                </c:pt>
                <c:pt idx="20">
                  <c:v>2880</c:v>
                </c:pt>
                <c:pt idx="21">
                  <c:v>2825</c:v>
                </c:pt>
                <c:pt idx="22">
                  <c:v>2950</c:v>
                </c:pt>
                <c:pt idx="23">
                  <c:v>2930</c:v>
                </c:pt>
                <c:pt idx="24">
                  <c:v>2950</c:v>
                </c:pt>
              </c:numCache>
            </c:numRef>
          </c:xVal>
          <c:yVal>
            <c:numRef>
              <c:f>Sheet1!$B$2:$B$26</c:f>
              <c:numCache>
                <c:formatCode>_ * #,##0_ ;_ * \-#,##0_ ;_ * "-"??_ ;_ @_ </c:formatCode>
                <c:ptCount val="25"/>
                <c:pt idx="0">
                  <c:v>76800</c:v>
                </c:pt>
                <c:pt idx="1">
                  <c:v>69800</c:v>
                </c:pt>
                <c:pt idx="2">
                  <c:v>40800</c:v>
                </c:pt>
                <c:pt idx="3">
                  <c:v>263500</c:v>
                </c:pt>
                <c:pt idx="4">
                  <c:v>215900</c:v>
                </c:pt>
                <c:pt idx="5">
                  <c:v>235500</c:v>
                </c:pt>
                <c:pt idx="6">
                  <c:v>129800</c:v>
                </c:pt>
                <c:pt idx="7">
                  <c:v>139800</c:v>
                </c:pt>
                <c:pt idx="8">
                  <c:v>70800</c:v>
                </c:pt>
                <c:pt idx="9">
                  <c:v>119800</c:v>
                </c:pt>
                <c:pt idx="10">
                  <c:v>53900</c:v>
                </c:pt>
                <c:pt idx="11">
                  <c:v>58900</c:v>
                </c:pt>
                <c:pt idx="12">
                  <c:v>99800</c:v>
                </c:pt>
                <c:pt idx="13">
                  <c:v>109800</c:v>
                </c:pt>
                <c:pt idx="14">
                  <c:v>149800</c:v>
                </c:pt>
                <c:pt idx="15">
                  <c:v>186800</c:v>
                </c:pt>
                <c:pt idx="16">
                  <c:v>133800</c:v>
                </c:pt>
                <c:pt idx="17">
                  <c:v>127800</c:v>
                </c:pt>
                <c:pt idx="18">
                  <c:v>121800</c:v>
                </c:pt>
                <c:pt idx="19">
                  <c:v>36900</c:v>
                </c:pt>
                <c:pt idx="20">
                  <c:v>135900</c:v>
                </c:pt>
                <c:pt idx="21">
                  <c:v>148800</c:v>
                </c:pt>
                <c:pt idx="22">
                  <c:v>206900</c:v>
                </c:pt>
                <c:pt idx="23">
                  <c:v>158800</c:v>
                </c:pt>
                <c:pt idx="24">
                  <c:v>319800</c:v>
                </c:pt>
              </c:numCache>
            </c:numRef>
          </c:yVal>
          <c:bubbleSize>
            <c:numRef>
              <c:f>Sheet1!$C$2:$C$26</c:f>
              <c:numCache>
                <c:formatCode>_ * #,##0_ ;_ * \-#,##0_ ;_ * "-"??_ ;_ @_ </c:formatCode>
                <c:ptCount val="25"/>
                <c:pt idx="0">
                  <c:v>31128.400000000001</c:v>
                </c:pt>
                <c:pt idx="1">
                  <c:v>28390</c:v>
                </c:pt>
                <c:pt idx="2">
                  <c:v>28038</c:v>
                </c:pt>
                <c:pt idx="3">
                  <c:v>25546.6</c:v>
                </c:pt>
                <c:pt idx="4">
                  <c:v>24928.6</c:v>
                </c:pt>
                <c:pt idx="5">
                  <c:v>15107.6</c:v>
                </c:pt>
                <c:pt idx="6">
                  <c:v>14353.8</c:v>
                </c:pt>
                <c:pt idx="7">
                  <c:v>12655</c:v>
                </c:pt>
                <c:pt idx="8">
                  <c:v>12224.8</c:v>
                </c:pt>
                <c:pt idx="9">
                  <c:v>11654.2</c:v>
                </c:pt>
                <c:pt idx="10">
                  <c:v>11375.2</c:v>
                </c:pt>
                <c:pt idx="11">
                  <c:v>11185.4</c:v>
                </c:pt>
                <c:pt idx="12">
                  <c:v>10661.8</c:v>
                </c:pt>
                <c:pt idx="13">
                  <c:v>9024.6</c:v>
                </c:pt>
                <c:pt idx="14">
                  <c:v>8702.6</c:v>
                </c:pt>
                <c:pt idx="15">
                  <c:v>7542.2</c:v>
                </c:pt>
                <c:pt idx="16">
                  <c:v>7364.2</c:v>
                </c:pt>
                <c:pt idx="17">
                  <c:v>7214.666666666667</c:v>
                </c:pt>
                <c:pt idx="18">
                  <c:v>7066.2</c:v>
                </c:pt>
                <c:pt idx="19">
                  <c:v>6803.6</c:v>
                </c:pt>
                <c:pt idx="20">
                  <c:v>6078</c:v>
                </c:pt>
                <c:pt idx="21">
                  <c:v>5876.6</c:v>
                </c:pt>
                <c:pt idx="22">
                  <c:v>5575.2</c:v>
                </c:pt>
                <c:pt idx="23">
                  <c:v>5403</c:v>
                </c:pt>
                <c:pt idx="24">
                  <c:v>5279</c:v>
                </c:pt>
              </c:numCache>
            </c:numRef>
          </c:bubbleSize>
          <c:bubble3D val="0"/>
          <c:extLst>
            <c:ext xmlns:c15="http://schemas.microsoft.com/office/drawing/2012/chart" uri="{02D57815-91ED-43cb-92C2-25804820EDAC}">
              <c15:datalabelsRange>
                <c15:f>Sheet1!$D$2:$D$26</c15:f>
                <c15:dlblRangeCache>
                  <c:ptCount val="25"/>
                  <c:pt idx="0">
                    <c:v>星愿</c:v>
                  </c:pt>
                  <c:pt idx="1">
                    <c:v>海鸥</c:v>
                  </c:pt>
                  <c:pt idx="2">
                    <c:v>宏光MINI EV</c:v>
                  </c:pt>
                  <c:pt idx="3">
                    <c:v>MODEL Y(国产)</c:v>
                  </c:pt>
                  <c:pt idx="4">
                    <c:v>SU7</c:v>
                  </c:pt>
                  <c:pt idx="5">
                    <c:v>MODEL 3(国产)</c:v>
                  </c:pt>
                  <c:pt idx="6">
                    <c:v>MONA M03</c:v>
                  </c:pt>
                  <c:pt idx="7">
                    <c:v>元PLUS</c:v>
                  </c:pt>
                  <c:pt idx="8">
                    <c:v>五菱缤果</c:v>
                  </c:pt>
                  <c:pt idx="9">
                    <c:v>秦PLUS EV</c:v>
                  </c:pt>
                  <c:pt idx="10">
                    <c:v>熊猫mini</c:v>
                  </c:pt>
                  <c:pt idx="11">
                    <c:v>Lumin</c:v>
                  </c:pt>
                  <c:pt idx="12">
                    <c:v>元UP</c:v>
                  </c:pt>
                  <c:pt idx="13">
                    <c:v>海豚</c:v>
                  </c:pt>
                  <c:pt idx="14">
                    <c:v>宋PLUS EV</c:v>
                  </c:pt>
                  <c:pt idx="15">
                    <c:v>P7+</c:v>
                  </c:pt>
                  <c:pt idx="16">
                    <c:v>银河E5</c:v>
                  </c:pt>
                  <c:pt idx="17">
                    <c:v>海狮05 EV</c:v>
                  </c:pt>
                  <c:pt idx="18">
                    <c:v>AION Y</c:v>
                  </c:pt>
                  <c:pt idx="19">
                    <c:v>奔腾小马</c:v>
                  </c:pt>
                  <c:pt idx="20">
                    <c:v>S05 EV</c:v>
                  </c:pt>
                  <c:pt idx="21">
                    <c:v>零跑C10 EV</c:v>
                  </c:pt>
                  <c:pt idx="22">
                    <c:v>乐道L60</c:v>
                  </c:pt>
                  <c:pt idx="23">
                    <c:v>零跑C11 EV</c:v>
                  </c:pt>
                  <c:pt idx="24">
                    <c:v>智界R7 EV</c:v>
                  </c:pt>
                </c15:dlblRangeCache>
              </c15:datalabelsRange>
            </c:ext>
            <c:ext xmlns:c16="http://schemas.microsoft.com/office/drawing/2014/chart" uri="{C3380CC4-5D6E-409C-BE32-E72D297353CC}">
              <c16:uniqueId val="{00000032-1EAC-43F2-AC8C-B01BAE42931A}"/>
            </c:ext>
          </c:extLst>
        </c:ser>
        <c:dLbls>
          <c:showLegendKey val="0"/>
          <c:showVal val="0"/>
          <c:showCatName val="0"/>
          <c:showSerName val="0"/>
          <c:showPercent val="0"/>
          <c:showBubbleSize val="0"/>
        </c:dLbls>
        <c:bubbleScale val="100"/>
        <c:showNegBubbles val="0"/>
        <c:axId val="-150728592"/>
        <c:axId val="-150717168"/>
      </c:bubbleChart>
      <c:valAx>
        <c:axId val="-150728592"/>
        <c:scaling>
          <c:orientation val="minMax"/>
          <c:min val="24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Open Sans" panose="020B0606030504020204" pitchFamily="34" charset="0"/>
                <a:ea typeface="思源宋体 CN" panose="02020400000000000000" pitchFamily="18" charset="-122"/>
                <a:cs typeface="+mn-ea"/>
                <a:sym typeface="+mn-lt"/>
              </a:defRPr>
            </a:pPr>
            <a:endParaRPr lang="zh-CN"/>
          </a:p>
        </c:txPr>
        <c:crossAx val="-150717168"/>
        <c:crosses val="autoZero"/>
        <c:crossBetween val="midCat"/>
        <c:majorUnit val="100"/>
      </c:valAx>
      <c:valAx>
        <c:axId val="-150717168"/>
        <c:scaling>
          <c:orientation val="minMax"/>
          <c:max val="500000"/>
          <c:min val="-100000"/>
        </c:scaling>
        <c:delete val="1"/>
        <c:axPos val="l"/>
        <c:majorGridlines>
          <c:spPr>
            <a:ln w="9525" cap="flat" cmpd="sng" algn="ctr">
              <a:solidFill>
                <a:schemeClr val="tx1">
                  <a:lumMod val="15000"/>
                  <a:lumOff val="85000"/>
                </a:schemeClr>
              </a:solidFill>
              <a:round/>
            </a:ln>
            <a:effectLst/>
          </c:spPr>
        </c:majorGridlines>
        <c:numFmt formatCode="#,##0_);[Red]\(#,##0\)" sourceLinked="0"/>
        <c:majorTickMark val="none"/>
        <c:minorTickMark val="none"/>
        <c:tickLblPos val="nextTo"/>
        <c:crossAx val="-150728592"/>
        <c:crosses val="autoZero"/>
        <c:crossBetween val="midCat"/>
      </c:valAx>
      <c:spPr>
        <a:noFill/>
        <a:ln w="25400">
          <a:noFill/>
        </a:ln>
        <a:effectLst/>
      </c:spPr>
    </c:plotArea>
    <c:plotVisOnly val="1"/>
    <c:dispBlanksAs val="gap"/>
    <c:showDLblsOverMax val="0"/>
  </c:chart>
  <c:spPr>
    <a:noFill/>
    <a:ln>
      <a:noFill/>
    </a:ln>
    <a:effectLst/>
  </c:spPr>
  <c:txPr>
    <a:bodyPr/>
    <a:lstStyle/>
    <a:p>
      <a:pPr>
        <a:defRPr sz="1000" baseline="0">
          <a:latin typeface="Open Sans" panose="020B0606030504020204" pitchFamily="34" charset="0"/>
          <a:ea typeface="思源宋体 CN" panose="02020400000000000000" pitchFamily="18" charset="-122"/>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4902203715042988E-2"/>
          <c:y val="0.12895912911302318"/>
          <c:w val="0.97267928947378468"/>
          <c:h val="0.77712766202206551"/>
        </c:manualLayout>
      </c:layout>
      <c:barChart>
        <c:barDir val="col"/>
        <c:grouping val="clustered"/>
        <c:varyColors val="0"/>
        <c:ser>
          <c:idx val="0"/>
          <c:order val="0"/>
          <c:tx>
            <c:strRef>
              <c:f>Sheet1!$A$2</c:f>
              <c:strCache>
                <c:ptCount val="1"/>
                <c:pt idx="0">
                  <c:v>纯电动</c:v>
                </c:pt>
              </c:strCache>
            </c:strRef>
          </c:tx>
          <c:spPr>
            <a:solidFill>
              <a:srgbClr val="94B7F2"/>
            </a:solidFill>
            <a:ln>
              <a:noFill/>
            </a:ln>
            <a:effectLst/>
          </c:spPr>
          <c:invertIfNegative val="0"/>
          <c:dLbls>
            <c:numFmt formatCode="#,##0.0_);[Red]\(#,##0.0\)" sourceLinked="0"/>
            <c:spPr>
              <a:noFill/>
              <a:ln>
                <a:noFill/>
              </a:ln>
              <a:effectLst/>
            </c:spPr>
            <c:txPr>
              <a:bodyPr rot="0" spcFirstLastPara="1" vertOverflow="ellipsis" vert="horz" wrap="square" anchor="ctr" anchorCtr="1"/>
              <a:lstStyle/>
              <a:p>
                <a:pPr>
                  <a:defRPr sz="105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Sheet1!$B$2:$N$2</c:f>
              <c:numCache>
                <c:formatCode>General</c:formatCode>
                <c:ptCount val="13"/>
                <c:pt idx="0">
                  <c:v>48.313800000000001</c:v>
                </c:pt>
                <c:pt idx="1">
                  <c:v>47.5488</c:v>
                </c:pt>
                <c:pt idx="2">
                  <c:v>48.833300000000001</c:v>
                </c:pt>
                <c:pt idx="3">
                  <c:v>58.351500000000001</c:v>
                </c:pt>
                <c:pt idx="4">
                  <c:v>63.344099999999997</c:v>
                </c:pt>
                <c:pt idx="5">
                  <c:v>67.694800000000001</c:v>
                </c:pt>
                <c:pt idx="6">
                  <c:v>75.204800000000006</c:v>
                </c:pt>
                <c:pt idx="7">
                  <c:v>77.174499999999995</c:v>
                </c:pt>
                <c:pt idx="8">
                  <c:v>38.970599999999997</c:v>
                </c:pt>
                <c:pt idx="9">
                  <c:v>42.068199999999997</c:v>
                </c:pt>
                <c:pt idx="10">
                  <c:v>63.887799999999999</c:v>
                </c:pt>
                <c:pt idx="11">
                  <c:v>54.950299999999999</c:v>
                </c:pt>
                <c:pt idx="12">
                  <c:v>57.863199999999999</c:v>
                </c:pt>
              </c:numCache>
            </c:numRef>
          </c:val>
          <c:extLst>
            <c:ext xmlns:c16="http://schemas.microsoft.com/office/drawing/2014/chart" uri="{C3380CC4-5D6E-409C-BE32-E72D297353CC}">
              <c16:uniqueId val="{00000000-AF66-4931-BE82-64A94C57EEBA}"/>
            </c:ext>
          </c:extLst>
        </c:ser>
        <c:ser>
          <c:idx val="1"/>
          <c:order val="1"/>
          <c:tx>
            <c:strRef>
              <c:f>Sheet1!$A$3</c:f>
              <c:strCache>
                <c:ptCount val="1"/>
                <c:pt idx="0">
                  <c:v>插电混动</c:v>
                </c:pt>
              </c:strCache>
            </c:strRef>
          </c:tx>
          <c:spPr>
            <a:solidFill>
              <a:srgbClr val="FFC000"/>
            </a:solidFill>
            <a:ln>
              <a:noFill/>
            </a:ln>
            <a:effectLst/>
          </c:spPr>
          <c:invertIfNegative val="0"/>
          <c:dLbls>
            <c:numFmt formatCode="#,##0.0_);[Red]\(#,##0.0\)" sourceLinked="0"/>
            <c:spPr>
              <a:noFill/>
              <a:ln>
                <a:noFill/>
              </a:ln>
              <a:effectLst/>
            </c:spPr>
            <c:txPr>
              <a:bodyPr rot="0" spcFirstLastPara="1" vertOverflow="ellipsis" vert="horz" wrap="square" anchor="ctr" anchorCtr="1"/>
              <a:lstStyle/>
              <a:p>
                <a:pPr>
                  <a:defRPr sz="1050" b="0" i="0" u="none" strike="noStrike" kern="12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rgbClr val="169EBE"/>
                      </a:solidFill>
                      <a:round/>
                    </a:ln>
                    <a:effectLst/>
                  </c:spPr>
                </c15:leaderLines>
              </c:ext>
            </c:extLst>
          </c:dLbls>
          <c:cat>
            <c:strRef>
              <c:f>Sheet1!$B$1:$N$1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Sheet1!$B$3:$N$3</c:f>
              <c:numCache>
                <c:formatCode>General</c:formatCode>
                <c:ptCount val="13"/>
                <c:pt idx="0">
                  <c:v>30.117799999999999</c:v>
                </c:pt>
                <c:pt idx="1">
                  <c:v>35.808900000000001</c:v>
                </c:pt>
                <c:pt idx="2">
                  <c:v>39.4666</c:v>
                </c:pt>
                <c:pt idx="3">
                  <c:v>42.852899999999998</c:v>
                </c:pt>
                <c:pt idx="4">
                  <c:v>47.198399999999999</c:v>
                </c:pt>
                <c:pt idx="5">
                  <c:v>50.517600000000002</c:v>
                </c:pt>
                <c:pt idx="6">
                  <c:v>49.073900000000002</c:v>
                </c:pt>
                <c:pt idx="7">
                  <c:v>52.147199999999998</c:v>
                </c:pt>
                <c:pt idx="8">
                  <c:v>31.393699999999999</c:v>
                </c:pt>
                <c:pt idx="9">
                  <c:v>23.5623</c:v>
                </c:pt>
                <c:pt idx="10">
                  <c:v>33.034599999999998</c:v>
                </c:pt>
                <c:pt idx="11">
                  <c:v>32.116700000000002</c:v>
                </c:pt>
                <c:pt idx="12">
                  <c:v>38.613500000000002</c:v>
                </c:pt>
              </c:numCache>
            </c:numRef>
          </c:val>
          <c:extLst>
            <c:ext xmlns:c16="http://schemas.microsoft.com/office/drawing/2014/chart" uri="{C3380CC4-5D6E-409C-BE32-E72D297353CC}">
              <c16:uniqueId val="{00000001-AF66-4931-BE82-64A94C57EEBA}"/>
            </c:ext>
          </c:extLst>
        </c:ser>
        <c:dLbls>
          <c:showLegendKey val="0"/>
          <c:showVal val="0"/>
          <c:showCatName val="0"/>
          <c:showSerName val="0"/>
          <c:showPercent val="0"/>
          <c:showBubbleSize val="0"/>
        </c:dLbls>
        <c:gapWidth val="219"/>
        <c:overlap val="-27"/>
        <c:axId val="-1284177616"/>
        <c:axId val="-1284190672"/>
      </c:barChart>
      <c:lineChart>
        <c:grouping val="standard"/>
        <c:varyColors val="0"/>
        <c:ser>
          <c:idx val="2"/>
          <c:order val="2"/>
          <c:tx>
            <c:strRef>
              <c:f>Sheet1!$A$4</c:f>
              <c:strCache>
                <c:ptCount val="1"/>
                <c:pt idx="0">
                  <c:v>纯电动同比增长</c:v>
                </c:pt>
              </c:strCache>
            </c:strRef>
          </c:tx>
          <c:spPr>
            <a:ln w="28575" cap="rnd">
              <a:solidFill>
                <a:srgbClr val="5E60F4"/>
              </a:solidFill>
              <a:round/>
            </a:ln>
            <a:effectLst/>
          </c:spPr>
          <c:marker>
            <c:symbol val="circle"/>
            <c:size val="8"/>
            <c:spPr>
              <a:solidFill>
                <a:schemeClr val="bg1"/>
              </a:solidFill>
              <a:ln w="25400">
                <a:solidFill>
                  <a:srgbClr val="5E60F4"/>
                </a:solidFill>
              </a:ln>
              <a:effectLst/>
            </c:spPr>
          </c:marker>
          <c:dLbls>
            <c:dLbl>
              <c:idx val="0"/>
              <c:layout>
                <c:manualLayout>
                  <c:x val="-3.0153758744362772E-2"/>
                  <c:y val="4.5547122559542061E-2"/>
                </c:manualLayout>
              </c:layout>
              <c:tx>
                <c:rich>
                  <a:bodyPr/>
                  <a:lstStyle/>
                  <a:p>
                    <a:fld id="{846C6499-1811-4092-8115-1E1ABBE3A8CA}"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AF66-4931-BE82-64A94C57EEBA}"/>
                </c:ext>
              </c:extLst>
            </c:dLbl>
            <c:dLbl>
              <c:idx val="1"/>
              <c:layout>
                <c:manualLayout>
                  <c:x val="-3.4385408898831717E-2"/>
                  <c:y val="4.8562046407032607E-2"/>
                </c:manualLayout>
              </c:layout>
              <c:tx>
                <c:rich>
                  <a:bodyPr/>
                  <a:lstStyle/>
                  <a:p>
                    <a:fld id="{86DA1817-D6BA-474B-AFB9-8E96D7EE50E5}"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AF66-4931-BE82-64A94C57EEBA}"/>
                </c:ext>
              </c:extLst>
            </c:dLbl>
            <c:dLbl>
              <c:idx val="2"/>
              <c:layout>
                <c:manualLayout>
                  <c:x val="-3.1222520955822841E-2"/>
                  <c:y val="3.9089090342969007E-2"/>
                </c:manualLayout>
              </c:layout>
              <c:tx>
                <c:rich>
                  <a:bodyPr/>
                  <a:lstStyle/>
                  <a:p>
                    <a:fld id="{8A0511DF-AB0C-431F-AA43-B2075E302D67}"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AF66-4931-BE82-64A94C57EEBA}"/>
                </c:ext>
              </c:extLst>
            </c:dLbl>
            <c:dLbl>
              <c:idx val="3"/>
              <c:layout>
                <c:manualLayout>
                  <c:x val="-2.8811920741450944E-2"/>
                  <c:y val="4.230859654502709E-2"/>
                </c:manualLayout>
              </c:layout>
              <c:tx>
                <c:rich>
                  <a:bodyPr/>
                  <a:lstStyle/>
                  <a:p>
                    <a:fld id="{5817841D-B000-4A85-BEC0-AEF8C5C2376C}"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AF66-4931-BE82-64A94C57EEBA}"/>
                </c:ext>
              </c:extLst>
            </c:dLbl>
            <c:dLbl>
              <c:idx val="4"/>
              <c:layout>
                <c:manualLayout>
                  <c:x val="-3.1664624835765778E-2"/>
                  <c:y val="4.7490800367985218E-2"/>
                </c:manualLayout>
              </c:layout>
              <c:tx>
                <c:rich>
                  <a:bodyPr/>
                  <a:lstStyle/>
                  <a:p>
                    <a:fld id="{57A6216C-9B81-4033-A62C-641D3EAA2C12}"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AF66-4931-BE82-64A94C57EEBA}"/>
                </c:ext>
              </c:extLst>
            </c:dLbl>
            <c:dLbl>
              <c:idx val="5"/>
              <c:layout>
                <c:manualLayout>
                  <c:x val="-3.1388942528900045E-2"/>
                  <c:y val="3.23361577920242E-2"/>
                </c:manualLayout>
              </c:layout>
              <c:tx>
                <c:rich>
                  <a:bodyPr/>
                  <a:lstStyle/>
                  <a:p>
                    <a:fld id="{8FEC558C-84F4-4869-9633-A90970B96813}"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AF66-4931-BE82-64A94C57EEBA}"/>
                </c:ext>
              </c:extLst>
            </c:dLbl>
            <c:dLbl>
              <c:idx val="6"/>
              <c:layout>
                <c:manualLayout>
                  <c:x val="-2.7948670146656723E-2"/>
                  <c:y val="2.9348103853623575E-2"/>
                </c:manualLayout>
              </c:layout>
              <c:tx>
                <c:rich>
                  <a:bodyPr/>
                  <a:lstStyle/>
                  <a:p>
                    <a:fld id="{DDCC16BE-D755-40EC-9EE8-8EB49D50B295}"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AF66-4931-BE82-64A94C57EEBA}"/>
                </c:ext>
              </c:extLst>
            </c:dLbl>
            <c:dLbl>
              <c:idx val="7"/>
              <c:layout>
                <c:manualLayout>
                  <c:x val="-3.1655214658570449E-2"/>
                  <c:y val="4.2067617295308189E-2"/>
                </c:manualLayout>
              </c:layout>
              <c:tx>
                <c:rich>
                  <a:bodyPr/>
                  <a:lstStyle/>
                  <a:p>
                    <a:fld id="{CD91FEA9-E2AC-46C6-A19E-BD156DAC0318}"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AF66-4931-BE82-64A94C57EEBA}"/>
                </c:ext>
              </c:extLst>
            </c:dLbl>
            <c:dLbl>
              <c:idx val="8"/>
              <c:layout>
                <c:manualLayout>
                  <c:x val="-2.9228187919463088E-2"/>
                  <c:y val="3.8827046918123276E-2"/>
                </c:manualLayout>
              </c:layout>
              <c:tx>
                <c:rich>
                  <a:bodyPr/>
                  <a:lstStyle/>
                  <a:p>
                    <a:fld id="{62CD682F-5851-4774-813B-2545BAC43957}"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AF66-4931-BE82-64A94C57EEBA}"/>
                </c:ext>
              </c:extLst>
            </c:dLbl>
            <c:dLbl>
              <c:idx val="9"/>
              <c:layout>
                <c:manualLayout>
                  <c:x val="-2.8942331593338304E-2"/>
                  <c:y val="-3.7441096800572483E-2"/>
                </c:manualLayout>
              </c:layout>
              <c:tx>
                <c:rich>
                  <a:bodyPr/>
                  <a:lstStyle/>
                  <a:p>
                    <a:fld id="{33C7B965-CB71-4364-99A1-7231358D053A}"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manualLayout>
                      <c:w val="4.6602837257199672E-2"/>
                      <c:h val="6.5776091178575066E-2"/>
                    </c:manualLayout>
                  </c15:layout>
                  <c15:dlblFieldTable/>
                  <c15:showDataLabelsRange val="0"/>
                </c:ext>
                <c:ext xmlns:c16="http://schemas.microsoft.com/office/drawing/2014/chart" uri="{C3380CC4-5D6E-409C-BE32-E72D297353CC}">
                  <c16:uniqueId val="{0000000B-AF66-4931-BE82-64A94C57EEBA}"/>
                </c:ext>
              </c:extLst>
            </c:dLbl>
            <c:dLbl>
              <c:idx val="10"/>
              <c:layout>
                <c:manualLayout>
                  <c:x val="-3.4796083235680716E-2"/>
                  <c:y val="-4.8533936420320965E-2"/>
                </c:manualLayout>
              </c:layout>
              <c:tx>
                <c:rich>
                  <a:bodyPr/>
                  <a:lstStyle/>
                  <a:p>
                    <a:fld id="{53AF5155-BF2D-463A-9631-2A5C8CDDC150}"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AF66-4931-BE82-64A94C57EEBA}"/>
                </c:ext>
              </c:extLst>
            </c:dLbl>
            <c:dLbl>
              <c:idx val="11"/>
              <c:layout>
                <c:manualLayout>
                  <c:x val="-2.6969656617307623E-2"/>
                  <c:y val="-5.0706838393130942E-2"/>
                </c:manualLayout>
              </c:layout>
              <c:tx>
                <c:rich>
                  <a:bodyPr/>
                  <a:lstStyle/>
                  <a:p>
                    <a:fld id="{D1D74AFF-6149-4A67-A258-29DF9AE73F07}"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layout>
                    <c:manualLayout>
                      <c:w val="3.9973544973544974E-2"/>
                      <c:h val="5.6145865276500048E-2"/>
                    </c:manualLayout>
                  </c15:layout>
                  <c15:dlblFieldTable/>
                  <c15:showDataLabelsRange val="0"/>
                </c:ext>
                <c:ext xmlns:c16="http://schemas.microsoft.com/office/drawing/2014/chart" uri="{C3380CC4-5D6E-409C-BE32-E72D297353CC}">
                  <c16:uniqueId val="{0000000D-AF66-4931-BE82-64A94C57EEBA}"/>
                </c:ext>
              </c:extLst>
            </c:dLbl>
            <c:dLbl>
              <c:idx val="12"/>
              <c:layout>
                <c:manualLayout>
                  <c:x val="-2.9833368843435959E-2"/>
                  <c:y val="2.7176479607482307E-2"/>
                </c:manualLayout>
              </c:layout>
              <c:tx>
                <c:rich>
                  <a:bodyPr/>
                  <a:lstStyle/>
                  <a:p>
                    <a:fld id="{E562A6C0-8C9D-4E63-9042-1E50D371298B}"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AF66-4931-BE82-64A94C57EEBA}"/>
                </c:ext>
              </c:extLst>
            </c:dLbl>
            <c:dLbl>
              <c:idx val="13"/>
              <c:layout>
                <c:manualLayout>
                  <c:x val="-3.6456869121507396E-4"/>
                  <c:y val="-3.25958859670605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AF66-4931-BE82-64A94C57EEBA}"/>
                </c:ext>
              </c:extLst>
            </c:dLbl>
            <c:dLbl>
              <c:idx val="14"/>
              <c:layout>
                <c:manualLayout>
                  <c:x val="-2.5097290143313442E-2"/>
                  <c:y val="-9.077499717520048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AF66-4931-BE82-64A94C57EEBA}"/>
                </c:ext>
              </c:extLst>
            </c:dLbl>
            <c:numFmt formatCode="0.0%" sourceLinked="0"/>
            <c:spPr>
              <a:noFill/>
              <a:ln>
                <a:noFill/>
              </a:ln>
              <a:effectLst/>
            </c:spPr>
            <c:txPr>
              <a:bodyPr rot="0" spcFirstLastPara="1" vertOverflow="ellipsis" vert="horz" wrap="square" anchor="ctr" anchorCtr="1"/>
              <a:lstStyle/>
              <a:p>
                <a:pPr>
                  <a:defRPr sz="105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Sheet1!$B$4:$N$4</c:f>
              <c:numCache>
                <c:formatCode>General</c:formatCode>
                <c:ptCount val="13"/>
                <c:pt idx="0">
                  <c:v>0.2670843616164742</c:v>
                </c:pt>
                <c:pt idx="1">
                  <c:v>5.9845443664059417E-2</c:v>
                </c:pt>
                <c:pt idx="2">
                  <c:v>0.17079562210048072</c:v>
                </c:pt>
                <c:pt idx="3">
                  <c:v>0.20356543226173729</c:v>
                </c:pt>
                <c:pt idx="4">
                  <c:v>0.32214777708202891</c:v>
                </c:pt>
                <c:pt idx="5">
                  <c:v>0.41029658086182619</c:v>
                </c:pt>
                <c:pt idx="6">
                  <c:v>0.4437639903704016</c:v>
                </c:pt>
                <c:pt idx="7">
                  <c:v>0.39508629977512166</c:v>
                </c:pt>
                <c:pt idx="8">
                  <c:v>4.8913555458061531E-2</c:v>
                </c:pt>
                <c:pt idx="9">
                  <c:v>0.95430620787051867</c:v>
                </c:pt>
                <c:pt idx="10">
                  <c:v>0.5413072008955282</c:v>
                </c:pt>
                <c:pt idx="11">
                  <c:v>0.34536689509623186</c:v>
                </c:pt>
                <c:pt idx="12">
                  <c:v>0.19552560134546004</c:v>
                </c:pt>
              </c:numCache>
            </c:numRef>
          </c:val>
          <c:smooth val="0"/>
          <c:extLst>
            <c:ext xmlns:c16="http://schemas.microsoft.com/office/drawing/2014/chart" uri="{C3380CC4-5D6E-409C-BE32-E72D297353CC}">
              <c16:uniqueId val="{00000011-AF66-4931-BE82-64A94C57EEBA}"/>
            </c:ext>
          </c:extLst>
        </c:ser>
        <c:ser>
          <c:idx val="3"/>
          <c:order val="3"/>
          <c:tx>
            <c:strRef>
              <c:f>Sheet1!$A$5</c:f>
              <c:strCache>
                <c:ptCount val="1"/>
                <c:pt idx="0">
                  <c:v>插电混动同比增长</c:v>
                </c:pt>
              </c:strCache>
            </c:strRef>
          </c:tx>
          <c:spPr>
            <a:ln w="28575" cap="rnd">
              <a:solidFill>
                <a:srgbClr val="FFC000"/>
              </a:solidFill>
              <a:round/>
            </a:ln>
            <a:effectLst/>
          </c:spPr>
          <c:marker>
            <c:symbol val="circle"/>
            <c:size val="8"/>
            <c:spPr>
              <a:solidFill>
                <a:schemeClr val="bg1"/>
              </a:solidFill>
              <a:ln w="25400">
                <a:solidFill>
                  <a:srgbClr val="FFC000"/>
                </a:solidFill>
              </a:ln>
              <a:effectLst/>
            </c:spPr>
          </c:marker>
          <c:dLbls>
            <c:dLbl>
              <c:idx val="0"/>
              <c:layout>
                <c:manualLayout>
                  <c:x val="-2.3129771670040128E-2"/>
                  <c:y val="-2.9324593682919349E-2"/>
                </c:manualLayout>
              </c:layout>
              <c:tx>
                <c:rich>
                  <a:bodyPr/>
                  <a:lstStyle/>
                  <a:p>
                    <a:fld id="{4D8F1F8D-DC28-44E6-BF96-A749C2A92B29}"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AF66-4931-BE82-64A94C57EEBA}"/>
                </c:ext>
              </c:extLst>
            </c:dLbl>
            <c:dLbl>
              <c:idx val="1"/>
              <c:layout>
                <c:manualLayout>
                  <c:x val="-3.1544636099745844E-2"/>
                  <c:y val="-3.23361577920242E-2"/>
                </c:manualLayout>
              </c:layout>
              <c:tx>
                <c:rich>
                  <a:bodyPr/>
                  <a:lstStyle/>
                  <a:p>
                    <a:fld id="{397CDA8D-84FD-4E34-906B-146E9765971F}"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AF66-4931-BE82-64A94C57EEBA}"/>
                </c:ext>
              </c:extLst>
            </c:dLbl>
            <c:dLbl>
              <c:idx val="2"/>
              <c:layout>
                <c:manualLayout>
                  <c:x val="-3.2670709564738359E-2"/>
                  <c:y val="-4.5582294718877481E-2"/>
                </c:manualLayout>
              </c:layout>
              <c:tx>
                <c:rich>
                  <a:bodyPr/>
                  <a:lstStyle/>
                  <a:p>
                    <a:fld id="{0D0AFFAE-CA2D-4BB1-9E92-687AF33172AA}"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4-AF66-4931-BE82-64A94C57EEBA}"/>
                </c:ext>
              </c:extLst>
            </c:dLbl>
            <c:dLbl>
              <c:idx val="3"/>
              <c:layout>
                <c:manualLayout>
                  <c:x val="-2.3412875963211534E-2"/>
                  <c:y val="-4.5550444648880771E-2"/>
                </c:manualLayout>
              </c:layout>
              <c:tx>
                <c:rich>
                  <a:bodyPr/>
                  <a:lstStyle/>
                  <a:p>
                    <a:fld id="{296F2A61-2122-46E3-8445-0D4CFC2EC2B1}"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5-AF66-4931-BE82-64A94C57EEBA}"/>
                </c:ext>
              </c:extLst>
            </c:dLbl>
            <c:dLbl>
              <c:idx val="4"/>
              <c:layout>
                <c:manualLayout>
                  <c:x val="-3.2896914534865915E-2"/>
                  <c:y val="-3.7757983445907771E-2"/>
                </c:manualLayout>
              </c:layout>
              <c:tx>
                <c:rich>
                  <a:bodyPr/>
                  <a:lstStyle/>
                  <a:p>
                    <a:fld id="{8483291B-13E7-445E-A20F-1DCA0D598809}"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6-AF66-4931-BE82-64A94C57EEBA}"/>
                </c:ext>
              </c:extLst>
            </c:dLbl>
            <c:dLbl>
              <c:idx val="5"/>
              <c:layout>
                <c:manualLayout>
                  <c:x val="-2.5924771847590639E-2"/>
                  <c:y val="-4.5320198303178981E-2"/>
                </c:manualLayout>
              </c:layout>
              <c:tx>
                <c:rich>
                  <a:bodyPr/>
                  <a:lstStyle/>
                  <a:p>
                    <a:fld id="{44F2A64F-3284-4BBF-9FE7-E7DEDA9EAA1E}"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7-AF66-4931-BE82-64A94C57EEBA}"/>
                </c:ext>
              </c:extLst>
            </c:dLbl>
            <c:dLbl>
              <c:idx val="6"/>
              <c:layout>
                <c:manualLayout>
                  <c:x val="-3.1236091420183937E-2"/>
                  <c:y val="-3.9089090342969007E-2"/>
                </c:manualLayout>
              </c:layout>
              <c:tx>
                <c:rich>
                  <a:bodyPr/>
                  <a:lstStyle/>
                  <a:p>
                    <a:fld id="{E8B15E14-0399-4B87-AD96-B02CC708536E}"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8-AF66-4931-BE82-64A94C57EEBA}"/>
                </c:ext>
              </c:extLst>
            </c:dLbl>
            <c:dLbl>
              <c:idx val="7"/>
              <c:layout>
                <c:manualLayout>
                  <c:x val="-3.3824749189393988E-2"/>
                  <c:y val="-4.2075964355886966E-2"/>
                </c:manualLayout>
              </c:layout>
              <c:tx>
                <c:rich>
                  <a:bodyPr/>
                  <a:lstStyle/>
                  <a:p>
                    <a:fld id="{F0149884-21AC-4045-8221-593278325BB7}"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9-AF66-4931-BE82-64A94C57EEBA}"/>
                </c:ext>
              </c:extLst>
            </c:dLbl>
            <c:dLbl>
              <c:idx val="8"/>
              <c:layout>
                <c:manualLayout>
                  <c:x val="-2.6978001491424229E-2"/>
                  <c:y val="-3.8835224368803024E-2"/>
                </c:manualLayout>
              </c:layout>
              <c:tx>
                <c:rich>
                  <a:bodyPr/>
                  <a:lstStyle/>
                  <a:p>
                    <a:fld id="{5C687C1A-2A03-4797-91AA-18CF63C052FE}"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A-AF66-4931-BE82-64A94C57EEBA}"/>
                </c:ext>
              </c:extLst>
            </c:dLbl>
            <c:dLbl>
              <c:idx val="9"/>
              <c:layout>
                <c:manualLayout>
                  <c:x val="-2.6874844643300935E-2"/>
                  <c:y val="3.5817745067975061E-2"/>
                </c:manualLayout>
              </c:layout>
              <c:tx>
                <c:rich>
                  <a:bodyPr/>
                  <a:lstStyle/>
                  <a:p>
                    <a:fld id="{6915DCCA-F040-4360-ADAC-B84473DFD625}"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B-AF66-4931-BE82-64A94C57EEBA}"/>
                </c:ext>
              </c:extLst>
            </c:dLbl>
            <c:dLbl>
              <c:idx val="10"/>
              <c:layout>
                <c:manualLayout>
                  <c:x val="-2.373548524555236E-2"/>
                  <c:y val="3.4480731881835779E-2"/>
                </c:manualLayout>
              </c:layout>
              <c:tx>
                <c:rich>
                  <a:bodyPr/>
                  <a:lstStyle/>
                  <a:p>
                    <a:fld id="{878FD1B5-EC36-4A9F-A2D1-BBD8F241FBD0}"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C-AF66-4931-BE82-64A94C57EEBA}"/>
                </c:ext>
              </c:extLst>
            </c:dLbl>
            <c:dLbl>
              <c:idx val="11"/>
              <c:layout>
                <c:manualLayout>
                  <c:x val="-2.8245268278825491E-2"/>
                  <c:y val="3.7731012981702956E-2"/>
                </c:manualLayout>
              </c:layout>
              <c:tx>
                <c:rich>
                  <a:bodyPr/>
                  <a:lstStyle/>
                  <a:p>
                    <a:fld id="{EE80D4E0-FFD8-415C-95B2-A53E79942B5F}"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D-AF66-4931-BE82-64A94C57EEBA}"/>
                </c:ext>
              </c:extLst>
            </c:dLbl>
            <c:dLbl>
              <c:idx val="12"/>
              <c:layout>
                <c:manualLayout>
                  <c:x val="-3.105553780050441E-2"/>
                  <c:y val="-4.8824235919452112E-2"/>
                </c:manualLayout>
              </c:layout>
              <c:tx>
                <c:rich>
                  <a:bodyPr/>
                  <a:lstStyle/>
                  <a:p>
                    <a:fld id="{1A647AAF-952E-4F8D-B69C-D213FA5D2F7C}" type="VALUE">
                      <a:rPr lang="en-US" altLang="zh-CN"/>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E-AF66-4931-BE82-64A94C57EEBA}"/>
                </c:ext>
              </c:extLst>
            </c:dLbl>
            <c:dLbl>
              <c:idx val="13"/>
              <c:layout>
                <c:manualLayout>
                  <c:x val="-1.0076986711399559E-3"/>
                  <c:y val="4.233569253092324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F-AF66-4931-BE82-64A94C57EEBA}"/>
                </c:ext>
              </c:extLst>
            </c:dLbl>
            <c:dLbl>
              <c:idx val="14"/>
              <c:layout>
                <c:manualLayout>
                  <c:x val="-2.5097290143313442E-2"/>
                  <c:y val="3.882936216793267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0-AF66-4931-BE82-64A94C57EEBA}"/>
                </c:ext>
              </c:extLst>
            </c:dLbl>
            <c:numFmt formatCode="0.0%" sourceLinked="0"/>
            <c:spPr>
              <a:noFill/>
              <a:ln>
                <a:noFill/>
              </a:ln>
              <a:effectLst/>
            </c:spPr>
            <c:txPr>
              <a:bodyPr rot="0" spcFirstLastPara="1" vertOverflow="ellipsis" vert="horz" wrap="square" anchor="ctr" anchorCtr="1"/>
              <a:lstStyle/>
              <a:p>
                <a:pPr>
                  <a:defRPr sz="1050" b="0" i="0" u="none" strike="noStrike" kern="12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Sheet1!$B$5:$N$5</c:f>
              <c:numCache>
                <c:formatCode>General</c:formatCode>
                <c:ptCount val="13"/>
                <c:pt idx="0">
                  <c:v>0.68060577652783349</c:v>
                </c:pt>
                <c:pt idx="1">
                  <c:v>0.75337857688465837</c:v>
                </c:pt>
                <c:pt idx="2">
                  <c:v>1.0561839315206236</c:v>
                </c:pt>
                <c:pt idx="3">
                  <c:v>1.1946246856803389</c:v>
                </c:pt>
                <c:pt idx="4">
                  <c:v>1.1334828027320354</c:v>
                </c:pt>
                <c:pt idx="5">
                  <c:v>1.1239089854195043</c:v>
                </c:pt>
                <c:pt idx="6">
                  <c:v>0.96931294217734854</c:v>
                </c:pt>
                <c:pt idx="7">
                  <c:v>0.54550519839246969</c:v>
                </c:pt>
                <c:pt idx="8">
                  <c:v>7.2731435288328816E-2</c:v>
                </c:pt>
                <c:pt idx="9">
                  <c:v>0.4692369568064052</c:v>
                </c:pt>
                <c:pt idx="10">
                  <c:v>0.1641534368227231</c:v>
                </c:pt>
                <c:pt idx="11">
                  <c:v>0.2129670894107516</c:v>
                </c:pt>
                <c:pt idx="12">
                  <c:v>0.28208235661303283</c:v>
                </c:pt>
              </c:numCache>
            </c:numRef>
          </c:val>
          <c:smooth val="0"/>
          <c:extLst>
            <c:ext xmlns:c16="http://schemas.microsoft.com/office/drawing/2014/chart" uri="{C3380CC4-5D6E-409C-BE32-E72D297353CC}">
              <c16:uniqueId val="{00000021-AF66-4931-BE82-64A94C57EEBA}"/>
            </c:ext>
          </c:extLst>
        </c:ser>
        <c:dLbls>
          <c:showLegendKey val="0"/>
          <c:showVal val="0"/>
          <c:showCatName val="0"/>
          <c:showSerName val="0"/>
          <c:showPercent val="0"/>
          <c:showBubbleSize val="0"/>
        </c:dLbls>
        <c:marker val="1"/>
        <c:smooth val="0"/>
        <c:axId val="-1284181968"/>
        <c:axId val="-1284193936"/>
      </c:lineChart>
      <c:catAx>
        <c:axId val="-1284177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p>
        </c:txPr>
        <c:crossAx val="-1284190672"/>
        <c:crosses val="autoZero"/>
        <c:auto val="1"/>
        <c:lblAlgn val="ctr"/>
        <c:lblOffset val="100"/>
        <c:noMultiLvlLbl val="0"/>
      </c:catAx>
      <c:valAx>
        <c:axId val="-1284190672"/>
        <c:scaling>
          <c:orientation val="minMax"/>
        </c:scaling>
        <c:delete val="0"/>
        <c:axPos val="l"/>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ea"/>
                <a:sym typeface="+mn-lt"/>
              </a:defRPr>
            </a:pPr>
            <a:endParaRPr lang="zh-CN"/>
          </a:p>
        </c:txPr>
        <c:crossAx val="-1284177616"/>
        <c:crosses val="autoZero"/>
        <c:crossBetween val="between"/>
      </c:valAx>
      <c:valAx>
        <c:axId val="-1284193936"/>
        <c:scaling>
          <c:orientation val="minMax"/>
          <c:max val="3"/>
          <c:min val="-3"/>
        </c:scaling>
        <c:delete val="0"/>
        <c:axPos val="r"/>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ea"/>
                <a:sym typeface="+mn-lt"/>
              </a:defRPr>
            </a:pPr>
            <a:endParaRPr lang="zh-CN"/>
          </a:p>
        </c:txPr>
        <c:crossAx val="-1284181968"/>
        <c:crosses val="max"/>
        <c:crossBetween val="between"/>
      </c:valAx>
      <c:catAx>
        <c:axId val="-1284181968"/>
        <c:scaling>
          <c:orientation val="minMax"/>
        </c:scaling>
        <c:delete val="1"/>
        <c:axPos val="b"/>
        <c:numFmt formatCode="General" sourceLinked="1"/>
        <c:majorTickMark val="out"/>
        <c:minorTickMark val="none"/>
        <c:tickLblPos val="none"/>
        <c:crossAx val="-1284193936"/>
        <c:crosses val="autoZero"/>
        <c:auto val="1"/>
        <c:lblAlgn val="ctr"/>
        <c:lblOffset val="100"/>
        <c:noMultiLvlLbl val="0"/>
      </c:catAx>
      <c:spPr>
        <a:noFill/>
        <a:ln>
          <a:noFill/>
        </a:ln>
        <a:effectLst/>
      </c:spPr>
    </c:plotArea>
    <c:legend>
      <c:legendPos val="t"/>
      <c:layout>
        <c:manualLayout>
          <c:xMode val="edge"/>
          <c:yMode val="edge"/>
          <c:x val="0.27128821774794931"/>
          <c:y val="0.10389374425022999"/>
          <c:w val="0.45694687658341188"/>
          <c:h val="6.624500036044953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思源宋体 CN ExtraLight" panose="02020200000000000000" pitchFamily="18" charset="-122"/>
              <a:ea typeface="思源宋体 CN ExtraLight" panose="02020200000000000000" pitchFamily="18" charset="-122"/>
              <a:cs typeface="+mn-ea"/>
              <a:sym typeface="+mn-lt"/>
            </a:defRPr>
          </a:pPr>
          <a:endParaRPr lang="zh-CN"/>
        </a:p>
      </c:txPr>
    </c:legend>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4086687269301763"/>
          <c:y val="1.7405721425600422E-2"/>
          <c:w val="0.47736573842663788"/>
          <c:h val="0.9628360273410691"/>
        </c:manualLayout>
      </c:layout>
      <c:barChart>
        <c:barDir val="bar"/>
        <c:grouping val="clustered"/>
        <c:varyColors val="0"/>
        <c:ser>
          <c:idx val="0"/>
          <c:order val="0"/>
          <c:tx>
            <c:strRef>
              <c:f>Sheet1!$B$1</c:f>
              <c:strCache>
                <c:ptCount val="1"/>
                <c:pt idx="0">
                  <c:v>累计</c:v>
                </c:pt>
              </c:strCache>
            </c:strRef>
          </c:tx>
          <c:spPr>
            <a:solidFill>
              <a:srgbClr val="94B7F2"/>
            </a:solidFill>
            <a:ln>
              <a:noFill/>
              <a:prstDash val="solid"/>
            </a:ln>
          </c:spPr>
          <c:invertIfNegative val="0"/>
          <c:dLbls>
            <c:dLbl>
              <c:idx val="0"/>
              <c:tx>
                <c:rich>
                  <a:bodyPr/>
                  <a:lstStyle/>
                  <a:p>
                    <a:fld id="{4968DA15-2FAE-4F34-B732-DB301F68A764}" type="VALUE">
                      <a:rPr lang="en-US" altLang="zh-CN">
                        <a:latin typeface="Open Sans" panose="020B0606030504020204" pitchFamily="34" charset="0"/>
                        <a:ea typeface="Open Sans" panose="020B0606030504020204" pitchFamily="34" charset="0"/>
                        <a:cs typeface="Open Sans" panose="020B0606030504020204" pitchFamily="34" charset="0"/>
                      </a:rPr>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F060-4972-9F89-270E3F92F78B}"/>
                </c:ext>
              </c:extLst>
            </c:dLbl>
            <c:numFmt formatCode="#,##0_);[Red]\(#,##0\)" sourceLinked="0"/>
            <c:spPr>
              <a:noFill/>
              <a:ln>
                <a:noFill/>
              </a:ln>
              <a:effectLst/>
            </c:spPr>
            <c:txPr>
              <a:bodyPr wrap="none" lIns="38100" tIns="19050" rIns="38100" bIns="19050" anchor="ctr">
                <a:spAutoFit/>
              </a:bodyPr>
              <a:lstStyle/>
              <a:p>
                <a:pPr>
                  <a:defRPr sz="1050">
                    <a:latin typeface="Open Sans" panose="020B0606030504020204" pitchFamily="34" charset="0"/>
                    <a:ea typeface="Open Sans" panose="020B0606030504020204" pitchFamily="34" charset="0"/>
                    <a:cs typeface="Open Sans" panose="020B0606030504020204"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strRef>
              <c:f>Sheet1!$A$2:$A$11</c:f>
              <c:strCache>
                <c:ptCount val="10"/>
                <c:pt idx="0">
                  <c:v>比亚迪</c:v>
                </c:pt>
                <c:pt idx="1">
                  <c:v>吉利汽车</c:v>
                </c:pt>
                <c:pt idx="2">
                  <c:v>上汽通用五菱</c:v>
                </c:pt>
                <c:pt idx="3">
                  <c:v>特斯拉(中国)</c:v>
                </c:pt>
                <c:pt idx="4">
                  <c:v>理想汽车</c:v>
                </c:pt>
                <c:pt idx="5">
                  <c:v>小鹏汽车</c:v>
                </c:pt>
                <c:pt idx="6">
                  <c:v>零跑汽车</c:v>
                </c:pt>
                <c:pt idx="7">
                  <c:v>奇瑞汽车</c:v>
                </c:pt>
                <c:pt idx="8">
                  <c:v>小米汽车</c:v>
                </c:pt>
                <c:pt idx="9">
                  <c:v>长安汽车</c:v>
                </c:pt>
              </c:strCache>
            </c:strRef>
          </c:cat>
          <c:val>
            <c:numRef>
              <c:f>Sheet1!$B$2:$B$11</c:f>
              <c:numCache>
                <c:formatCode>General</c:formatCode>
                <c:ptCount val="10"/>
                <c:pt idx="0">
                  <c:v>1128583</c:v>
                </c:pt>
                <c:pt idx="1">
                  <c:v>354164</c:v>
                </c:pt>
                <c:pt idx="2">
                  <c:v>266473</c:v>
                </c:pt>
                <c:pt idx="3">
                  <c:v>203271</c:v>
                </c:pt>
                <c:pt idx="4">
                  <c:v>172297</c:v>
                </c:pt>
                <c:pt idx="5">
                  <c:v>147087</c:v>
                </c:pt>
                <c:pt idx="6">
                  <c:v>137697</c:v>
                </c:pt>
                <c:pt idx="7">
                  <c:v>133001</c:v>
                </c:pt>
                <c:pt idx="8">
                  <c:v>132539</c:v>
                </c:pt>
                <c:pt idx="9">
                  <c:v>128018</c:v>
                </c:pt>
              </c:numCache>
            </c:numRef>
          </c:val>
          <c:extLst>
            <c:ext xmlns:c16="http://schemas.microsoft.com/office/drawing/2014/chart" uri="{C3380CC4-5D6E-409C-BE32-E72D297353CC}">
              <c16:uniqueId val="{00000002-7187-4EC4-95B3-58A5BFAEAB6B}"/>
            </c:ext>
          </c:extLst>
        </c:ser>
        <c:dLbls>
          <c:dLblPos val="outEnd"/>
          <c:showLegendKey val="0"/>
          <c:showVal val="1"/>
          <c:showCatName val="0"/>
          <c:showSerName val="0"/>
          <c:showPercent val="0"/>
          <c:showBubbleSize val="0"/>
        </c:dLbls>
        <c:gapWidth val="150"/>
        <c:axId val="-1284203728"/>
        <c:axId val="-1284187408"/>
      </c:barChart>
      <c:valAx>
        <c:axId val="-1284187408"/>
        <c:scaling>
          <c:orientation val="minMax"/>
        </c:scaling>
        <c:delete val="0"/>
        <c:axPos val="b"/>
        <c:numFmt formatCode="General" sourceLinked="1"/>
        <c:majorTickMark val="out"/>
        <c:minorTickMark val="none"/>
        <c:tickLblPos val="none"/>
        <c:spPr>
          <a:ln>
            <a:noFill/>
          </a:ln>
        </c:spPr>
        <c:crossAx val="-1284203728"/>
        <c:crosses val="max"/>
        <c:crossBetween val="between"/>
      </c:valAx>
      <c:catAx>
        <c:axId val="-1284203728"/>
        <c:scaling>
          <c:orientation val="maxMin"/>
        </c:scaling>
        <c:delete val="0"/>
        <c:axPos val="l"/>
        <c:numFmt formatCode="General" sourceLinked="0"/>
        <c:majorTickMark val="out"/>
        <c:minorTickMark val="none"/>
        <c:tickLblPos val="nextTo"/>
        <c:txPr>
          <a:bodyPr/>
          <a:lstStyle/>
          <a:p>
            <a:pPr>
              <a:defRPr sz="1200">
                <a:latin typeface="思源宋体 CN ExtraLight" panose="02020200000000000000" pitchFamily="18" charset="-122"/>
                <a:ea typeface="思源宋体 CN ExtraLight" panose="02020200000000000000" pitchFamily="18" charset="-122"/>
              </a:defRPr>
            </a:pPr>
            <a:endParaRPr lang="zh-CN"/>
          </a:p>
        </c:txPr>
        <c:crossAx val="-1284187408"/>
        <c:crosses val="autoZero"/>
        <c:auto val="1"/>
        <c:lblAlgn val="ctr"/>
        <c:lblOffset val="100"/>
        <c:noMultiLvlLbl val="0"/>
      </c:catAx>
    </c:plotArea>
    <c:plotVisOnly val="1"/>
    <c:dispBlanksAs val="gap"/>
    <c:showDLblsOverMax val="0"/>
  </c:chart>
  <c:spPr>
    <a:ln>
      <a:noFill/>
    </a:ln>
    <a:effectLst/>
  </c:spPr>
  <c:txPr>
    <a:bodyPr/>
    <a:lstStyle/>
    <a:p>
      <a:pPr>
        <a:defRPr sz="1050" baseline="0">
          <a:latin typeface="+mn-lt"/>
          <a:ea typeface="+mn-ea"/>
          <a:cs typeface="+mn-ea"/>
          <a:sym typeface="+mn-lt"/>
        </a:defRPr>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0438921066038297"/>
          <c:y val="3.9657258854429639E-2"/>
          <c:w val="0.47349633733076912"/>
          <c:h val="0.92704590161753064"/>
        </c:manualLayout>
      </c:layout>
      <c:barChart>
        <c:barDir val="bar"/>
        <c:grouping val="clustered"/>
        <c:varyColors val="0"/>
        <c:ser>
          <c:idx val="0"/>
          <c:order val="0"/>
          <c:tx>
            <c:strRef>
              <c:f>Sheet1!$B$1</c:f>
              <c:strCache>
                <c:ptCount val="1"/>
                <c:pt idx="0">
                  <c:v>202105</c:v>
                </c:pt>
              </c:strCache>
            </c:strRef>
          </c:tx>
          <c:spPr>
            <a:solidFill>
              <a:srgbClr val="94B7F2"/>
            </a:solidFill>
            <a:ln>
              <a:noFill/>
              <a:prstDash val="solid"/>
            </a:ln>
          </c:spPr>
          <c:invertIfNegative val="0"/>
          <c:dLbls>
            <c:numFmt formatCode="#,##0_);[Red]\(#,##0\)" sourceLinked="0"/>
            <c:spPr>
              <a:noFill/>
              <a:ln>
                <a:noFill/>
              </a:ln>
              <a:effectLst/>
            </c:spPr>
            <c:txPr>
              <a:bodyPr wrap="square" lIns="38100" tIns="19050" rIns="38100" bIns="19050" anchor="ctr">
                <a:spAutoFit/>
              </a:bodyPr>
              <a:lstStyle/>
              <a:p>
                <a:pPr>
                  <a:defRPr>
                    <a:latin typeface="Open Sans" panose="020B0606030504020204" pitchFamily="34" charset="0"/>
                    <a:ea typeface="Open Sans" panose="020B0606030504020204" pitchFamily="34" charset="0"/>
                    <a:cs typeface="Open Sans" panose="020B0606030504020204"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Sheet1!$A$2:$A$11</c:f>
              <c:strCache>
                <c:ptCount val="10"/>
                <c:pt idx="0">
                  <c:v>比亚迪</c:v>
                </c:pt>
                <c:pt idx="1">
                  <c:v>吉利汽车</c:v>
                </c:pt>
                <c:pt idx="2">
                  <c:v>上汽通用五菱</c:v>
                </c:pt>
                <c:pt idx="3">
                  <c:v>理想汽车</c:v>
                </c:pt>
                <c:pt idx="4">
                  <c:v>特斯拉(中国)</c:v>
                </c:pt>
                <c:pt idx="5">
                  <c:v>赛力斯汽车</c:v>
                </c:pt>
                <c:pt idx="6">
                  <c:v>长安汽车</c:v>
                </c:pt>
                <c:pt idx="7">
                  <c:v>零跑汽车</c:v>
                </c:pt>
                <c:pt idx="8">
                  <c:v>长城汽车</c:v>
                </c:pt>
                <c:pt idx="9">
                  <c:v>小米汽车</c:v>
                </c:pt>
              </c:strCache>
            </c:strRef>
          </c:cat>
          <c:val>
            <c:numRef>
              <c:f>Sheet1!$B$2:$B$11</c:f>
              <c:numCache>
                <c:formatCode>General</c:formatCode>
                <c:ptCount val="10"/>
                <c:pt idx="0">
                  <c:v>257239</c:v>
                </c:pt>
                <c:pt idx="1">
                  <c:v>83391</c:v>
                </c:pt>
                <c:pt idx="2">
                  <c:v>53210</c:v>
                </c:pt>
                <c:pt idx="3">
                  <c:v>44489</c:v>
                </c:pt>
                <c:pt idx="4">
                  <c:v>38881</c:v>
                </c:pt>
                <c:pt idx="5">
                  <c:v>37401</c:v>
                </c:pt>
                <c:pt idx="6">
                  <c:v>33334</c:v>
                </c:pt>
                <c:pt idx="7">
                  <c:v>31940</c:v>
                </c:pt>
                <c:pt idx="8">
                  <c:v>30032</c:v>
                </c:pt>
                <c:pt idx="9">
                  <c:v>28020</c:v>
                </c:pt>
              </c:numCache>
            </c:numRef>
          </c:val>
          <c:extLst>
            <c:ext xmlns:c16="http://schemas.microsoft.com/office/drawing/2014/chart" uri="{C3380CC4-5D6E-409C-BE32-E72D297353CC}">
              <c16:uniqueId val="{00000002-F9EE-471C-BA1E-3F7B8C29822C}"/>
            </c:ext>
          </c:extLst>
        </c:ser>
        <c:dLbls>
          <c:showLegendKey val="0"/>
          <c:showVal val="0"/>
          <c:showCatName val="0"/>
          <c:showSerName val="0"/>
          <c:showPercent val="0"/>
          <c:showBubbleSize val="0"/>
        </c:dLbls>
        <c:gapWidth val="150"/>
        <c:axId val="-1284206992"/>
        <c:axId val="-1284191760"/>
      </c:barChart>
      <c:valAx>
        <c:axId val="-1284191760"/>
        <c:scaling>
          <c:orientation val="minMax"/>
          <c:min val="0"/>
        </c:scaling>
        <c:delete val="0"/>
        <c:axPos val="b"/>
        <c:numFmt formatCode="General" sourceLinked="1"/>
        <c:majorTickMark val="out"/>
        <c:minorTickMark val="none"/>
        <c:tickLblPos val="none"/>
        <c:spPr>
          <a:ln>
            <a:noFill/>
          </a:ln>
        </c:spPr>
        <c:crossAx val="-1284206992"/>
        <c:crosses val="max"/>
        <c:crossBetween val="between"/>
      </c:valAx>
      <c:catAx>
        <c:axId val="-1284206992"/>
        <c:scaling>
          <c:orientation val="maxMin"/>
        </c:scaling>
        <c:delete val="0"/>
        <c:axPos val="l"/>
        <c:numFmt formatCode="General" sourceLinked="0"/>
        <c:majorTickMark val="out"/>
        <c:minorTickMark val="none"/>
        <c:tickLblPos val="nextTo"/>
        <c:txPr>
          <a:bodyPr/>
          <a:lstStyle/>
          <a:p>
            <a:pPr>
              <a:defRPr sz="1200">
                <a:latin typeface="思源宋体 CN ExtraLight" panose="02020200000000000000" pitchFamily="18" charset="-122"/>
                <a:ea typeface="思源宋体 CN ExtraLight" panose="02020200000000000000" pitchFamily="18" charset="-122"/>
              </a:defRPr>
            </a:pPr>
            <a:endParaRPr lang="zh-CN"/>
          </a:p>
        </c:txPr>
        <c:crossAx val="-1284191760"/>
        <c:crosses val="autoZero"/>
        <c:auto val="1"/>
        <c:lblAlgn val="ctr"/>
        <c:lblOffset val="100"/>
        <c:noMultiLvlLbl val="0"/>
      </c:catAx>
    </c:plotArea>
    <c:plotVisOnly val="1"/>
    <c:dispBlanksAs val="gap"/>
    <c:showDLblsOverMax val="0"/>
  </c:chart>
  <c:spPr>
    <a:ln>
      <a:noFill/>
    </a:ln>
    <a:effectLst/>
  </c:spPr>
  <c:txPr>
    <a:bodyPr/>
    <a:lstStyle/>
    <a:p>
      <a:pPr>
        <a:defRPr sz="1050" baseline="0">
          <a:latin typeface="+mn-lt"/>
          <a:ea typeface="+mn-ea"/>
          <a:cs typeface="+mn-ea"/>
          <a:sym typeface="+mn-lt"/>
        </a:defRPr>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879798049090011E-2"/>
          <c:y val="0.30801472832204529"/>
          <c:w val="0.95319981339495685"/>
          <c:h val="0.51668346514022434"/>
        </c:manualLayout>
      </c:layout>
      <c:barChart>
        <c:barDir val="col"/>
        <c:grouping val="clustered"/>
        <c:varyColors val="0"/>
        <c:ser>
          <c:idx val="0"/>
          <c:order val="0"/>
          <c:tx>
            <c:strRef>
              <c:f>Sheet1!$B$1</c:f>
              <c:strCache>
                <c:ptCount val="1"/>
                <c:pt idx="0">
                  <c:v>累计销量</c:v>
                </c:pt>
              </c:strCache>
            </c:strRef>
          </c:tx>
          <c:spPr>
            <a:solidFill>
              <a:srgbClr val="94B7F2"/>
            </a:solidFill>
            <a:ln>
              <a:noFill/>
            </a:ln>
            <a:effectLst/>
          </c:spPr>
          <c:invertIfNegative val="0"/>
          <c:dLbls>
            <c:numFmt formatCode="#,##0_);[Red]\(#,##0\)" sourceLinked="0"/>
            <c:spPr>
              <a:noFill/>
              <a:ln>
                <a:noFill/>
              </a:ln>
              <a:effectLst/>
            </c:spPr>
            <c:txPr>
              <a:bodyPr rot="0" spcFirstLastPara="1" vertOverflow="ellipsis" vert="horz" wrap="square" anchor="ctr" anchorCtr="1"/>
              <a:lstStyle/>
              <a:p>
                <a:pPr>
                  <a:defRPr sz="1100" b="0" i="0" u="none" strike="noStrike" kern="1200" baseline="0">
                    <a:solidFill>
                      <a:srgbClr val="4D5F79"/>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上海市</c:v>
                </c:pt>
                <c:pt idx="1">
                  <c:v>深圳市</c:v>
                </c:pt>
                <c:pt idx="2">
                  <c:v>成都市</c:v>
                </c:pt>
                <c:pt idx="3">
                  <c:v>广州市</c:v>
                </c:pt>
                <c:pt idx="4">
                  <c:v>北京市</c:v>
                </c:pt>
                <c:pt idx="5">
                  <c:v>武汉市</c:v>
                </c:pt>
                <c:pt idx="6">
                  <c:v>杭州市</c:v>
                </c:pt>
                <c:pt idx="7">
                  <c:v>郑州市</c:v>
                </c:pt>
                <c:pt idx="8">
                  <c:v>重庆市</c:v>
                </c:pt>
                <c:pt idx="9">
                  <c:v>西安市</c:v>
                </c:pt>
              </c:strCache>
            </c:strRef>
          </c:cat>
          <c:val>
            <c:numRef>
              <c:f>Sheet1!$B$2:$B$11</c:f>
              <c:numCache>
                <c:formatCode>_ * #,##0_ ;_ * \-#,##0_ ;_ * "-"??_ ;_ @_ </c:formatCode>
                <c:ptCount val="10"/>
                <c:pt idx="0">
                  <c:v>28353</c:v>
                </c:pt>
                <c:pt idx="1">
                  <c:v>27334</c:v>
                </c:pt>
                <c:pt idx="2">
                  <c:v>27039</c:v>
                </c:pt>
                <c:pt idx="3">
                  <c:v>25058</c:v>
                </c:pt>
                <c:pt idx="4">
                  <c:v>24998</c:v>
                </c:pt>
                <c:pt idx="5">
                  <c:v>23917</c:v>
                </c:pt>
                <c:pt idx="6">
                  <c:v>23422</c:v>
                </c:pt>
                <c:pt idx="7">
                  <c:v>23157</c:v>
                </c:pt>
                <c:pt idx="8">
                  <c:v>22177</c:v>
                </c:pt>
                <c:pt idx="9">
                  <c:v>20455</c:v>
                </c:pt>
              </c:numCache>
            </c:numRef>
          </c:val>
          <c:extLst>
            <c:ext xmlns:c16="http://schemas.microsoft.com/office/drawing/2014/chart" uri="{C3380CC4-5D6E-409C-BE32-E72D297353CC}">
              <c16:uniqueId val="{00000000-E72C-496B-986B-C341858B26D1}"/>
            </c:ext>
          </c:extLst>
        </c:ser>
        <c:dLbls>
          <c:showLegendKey val="0"/>
          <c:showVal val="1"/>
          <c:showCatName val="0"/>
          <c:showSerName val="0"/>
          <c:showPercent val="0"/>
          <c:showBubbleSize val="0"/>
        </c:dLbls>
        <c:gapWidth val="55"/>
        <c:axId val="-1284201552"/>
        <c:axId val="-1284180880"/>
      </c:barChart>
      <c:catAx>
        <c:axId val="-1284201552"/>
        <c:scaling>
          <c:orientation val="minMax"/>
        </c:scaling>
        <c:delete val="0"/>
        <c:axPos val="b"/>
        <c:numFmt formatCode="General" sourceLinked="0"/>
        <c:majorTickMark val="out"/>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sz="1100" b="0" i="0" u="none" strike="noStrike" kern="1200" baseline="0">
                <a:solidFill>
                  <a:srgbClr val="4D5F79"/>
                </a:solidFill>
                <a:latin typeface="思源宋体 CN ExtraLight" panose="02020200000000000000" pitchFamily="18" charset="-122"/>
                <a:ea typeface="思源宋体 CN ExtraLight" panose="02020200000000000000" pitchFamily="18" charset="-122"/>
                <a:cs typeface="+mn-ea"/>
                <a:sym typeface="+mn-lt"/>
              </a:defRPr>
            </a:pPr>
            <a:endParaRPr lang="zh-CN"/>
          </a:p>
        </c:txPr>
        <c:crossAx val="-1284180880"/>
        <c:crosses val="autoZero"/>
        <c:auto val="1"/>
        <c:lblAlgn val="ctr"/>
        <c:lblOffset val="100"/>
        <c:noMultiLvlLbl val="0"/>
      </c:catAx>
      <c:valAx>
        <c:axId val="-1284180880"/>
        <c:scaling>
          <c:orientation val="minMax"/>
        </c:scaling>
        <c:delete val="1"/>
        <c:axPos val="l"/>
        <c:numFmt formatCode="_ * #,##0_ ;_ * \-#,##0_ ;_ * &quot;-&quot;??_ ;_ @_ " sourceLinked="1"/>
        <c:majorTickMark val="out"/>
        <c:minorTickMark val="none"/>
        <c:tickLblPos val="none"/>
        <c:crossAx val="-1284201552"/>
        <c:crosses val="autoZero"/>
        <c:crossBetween val="between"/>
      </c:valAx>
      <c:spPr>
        <a:noFill/>
        <a:ln w="25400">
          <a:noFill/>
        </a:ln>
        <a:effectLst/>
      </c:spPr>
    </c:plotArea>
    <c:plotVisOnly val="1"/>
    <c:dispBlanksAs val="gap"/>
    <c:showDLblsOverMax val="0"/>
  </c:chart>
  <c:spPr>
    <a:noFill/>
    <a:ln w="6350" cap="flat" cmpd="sng" algn="ctr">
      <a:noFill/>
      <a:prstDash val="solid"/>
      <a:miter lim="800000"/>
    </a:ln>
    <a:effectLst/>
  </c:spPr>
  <c:txPr>
    <a:bodyPr/>
    <a:lstStyle/>
    <a:p>
      <a:pPr>
        <a:defRPr sz="1800">
          <a:solidFill>
            <a:srgbClr val="4D5F79"/>
          </a:solidFill>
          <a:latin typeface="+mn-lt"/>
          <a:ea typeface="+mn-ea"/>
          <a:cs typeface="+mn-ea"/>
          <a:sym typeface="+mn-lt"/>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dk1" tx1="lt1" bg2="dk2" tx2="lt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Sheet2!$A$2</c:f>
              <c:strCache>
                <c:ptCount val="1"/>
                <c:pt idx="0">
                  <c:v>A00</c:v>
                </c:pt>
              </c:strCache>
            </c:strRef>
          </c:tx>
          <c:spPr>
            <a:solidFill>
              <a:srgbClr val="0547A3"/>
            </a:solidFill>
            <a:ln>
              <a:noFill/>
            </a:ln>
            <a:effectLst/>
          </c:spPr>
          <c:invertIfNegative val="0"/>
          <c:dLbls>
            <c:dLbl>
              <c:idx val="0"/>
              <c:tx>
                <c:rich>
                  <a:bodyPr/>
                  <a:lstStyle/>
                  <a:p>
                    <a:fld id="{CACB6C07-C0A7-4246-B939-1436AFE21CEA}" type="SERIESNAME">
                      <a:rPr lang="en-US" altLang="zh-CN"/>
                      <a:pPr/>
                      <a:t>[系列名称]</a:t>
                    </a:fld>
                    <a:r>
                      <a:rPr lang="en-US" altLang="zh-CN" baseline="0" dirty="0"/>
                      <a:t>, </a:t>
                    </a:r>
                  </a:p>
                  <a:p>
                    <a:fld id="{90FC4B1F-53AE-4E10-82A1-3AA49B040092}" type="VALUE">
                      <a:rPr lang="en-US" altLang="zh-CN" baseline="0" smtClean="0"/>
                      <a:pPr/>
                      <a:t>[值]</a:t>
                    </a:fld>
                    <a:endParaRPr lang="zh-CN" altLang="en-US"/>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0-11E4-40EB-A43E-0CC9A13A471D}"/>
                </c:ext>
              </c:extLst>
            </c:dLbl>
            <c:dLbl>
              <c:idx val="1"/>
              <c:tx>
                <c:rich>
                  <a:bodyPr/>
                  <a:lstStyle/>
                  <a:p>
                    <a:fld id="{E99D5CD2-4135-43E0-ACED-272C0A4FF824}" type="SERIESNAME">
                      <a:rPr lang="en-US" altLang="zh-CN"/>
                      <a:pPr/>
                      <a:t>[系列名称]</a:t>
                    </a:fld>
                    <a:r>
                      <a:rPr lang="en-US" altLang="zh-CN" baseline="0" dirty="0"/>
                      <a:t>, </a:t>
                    </a:r>
                  </a:p>
                  <a:p>
                    <a:fld id="{01A7622A-C265-44EA-94B9-739D22C9DA89}" type="VALUE">
                      <a:rPr lang="en-US" altLang="zh-CN" baseline="0" smtClean="0"/>
                      <a:pPr/>
                      <a:t>[值]</a:t>
                    </a:fld>
                    <a:endParaRPr lang="zh-CN" altLang="en-US"/>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1-11E4-40EB-A43E-0CC9A13A471D}"/>
                </c:ext>
              </c:extLst>
            </c:dLbl>
            <c:dLbl>
              <c:idx val="2"/>
              <c:tx>
                <c:rich>
                  <a:bodyPr/>
                  <a:lstStyle/>
                  <a:p>
                    <a:fld id="{05F4405E-0AEA-40E1-BF40-D37A6AC66DB3}" type="SERIESNAME">
                      <a:rPr lang="en-US" altLang="zh-CN"/>
                      <a:pPr/>
                      <a:t>[系列名称]</a:t>
                    </a:fld>
                    <a:r>
                      <a:rPr lang="en-US" altLang="zh-CN" baseline="0" dirty="0"/>
                      <a:t>, </a:t>
                    </a:r>
                  </a:p>
                  <a:p>
                    <a:fld id="{48794A13-D903-4F60-A102-0BEBDF084F7C}" type="VALUE">
                      <a:rPr lang="en-US" altLang="zh-CN" baseline="0" smtClean="0"/>
                      <a:pPr/>
                      <a:t>[值]</a:t>
                    </a:fld>
                    <a:endParaRPr lang="zh-CN" altLang="en-US"/>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2-11E4-40EB-A43E-0CC9A13A471D}"/>
                </c:ext>
              </c:extLst>
            </c:dLbl>
            <c:dLbl>
              <c:idx val="3"/>
              <c:tx>
                <c:rich>
                  <a:bodyPr/>
                  <a:lstStyle/>
                  <a:p>
                    <a:fld id="{E22AE646-C46F-4C4F-AD90-5816EFC2D956}" type="SERIESNAME">
                      <a:rPr lang="en-US" altLang="zh-CN"/>
                      <a:pPr/>
                      <a:t>[系列名称]</a:t>
                    </a:fld>
                    <a:r>
                      <a:rPr lang="en-US" altLang="zh-CN" baseline="0" dirty="0"/>
                      <a:t>, </a:t>
                    </a:r>
                  </a:p>
                  <a:p>
                    <a:fld id="{493E19FE-61A2-4083-AFAE-1ADF37BF9D7D}" type="VALUE">
                      <a:rPr lang="en-US" altLang="zh-CN" baseline="0" smtClean="0"/>
                      <a:pPr/>
                      <a:t>[值]</a:t>
                    </a:fld>
                    <a:endParaRPr lang="zh-CN" altLang="en-US"/>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3-11E4-40EB-A43E-0CC9A13A471D}"/>
                </c:ext>
              </c:extLst>
            </c:dLbl>
            <c:dLbl>
              <c:idx val="4"/>
              <c:tx>
                <c:rich>
                  <a:bodyPr/>
                  <a:lstStyle/>
                  <a:p>
                    <a:fld id="{F1BCEB7D-41C9-4A0C-9143-18ED12381FBE}" type="SERIESNAME">
                      <a:rPr lang="en-US" altLang="zh-CN"/>
                      <a:pPr/>
                      <a:t>[系列名称]</a:t>
                    </a:fld>
                    <a:r>
                      <a:rPr lang="en-US" altLang="zh-CN" baseline="0" dirty="0"/>
                      <a:t>, </a:t>
                    </a:r>
                  </a:p>
                  <a:p>
                    <a:fld id="{1A630B24-5950-4F02-82DB-14BDBBBDD322}" type="VALUE">
                      <a:rPr lang="en-US" altLang="zh-CN" baseline="0" smtClean="0"/>
                      <a:pPr/>
                      <a:t>[值]</a:t>
                    </a:fld>
                    <a:endParaRPr lang="zh-CN" altLang="en-US"/>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4-11E4-40EB-A43E-0CC9A13A471D}"/>
                </c:ext>
              </c:extLst>
            </c:dLbl>
            <c:dLbl>
              <c:idx val="5"/>
              <c:tx>
                <c:rich>
                  <a:bodyPr/>
                  <a:lstStyle/>
                  <a:p>
                    <a:fld id="{AA3A3B27-50D6-4889-801F-6B552875DE5A}" type="SERIESNAME">
                      <a:rPr lang="en-US" altLang="zh-CN"/>
                      <a:pPr/>
                      <a:t>[系列名称]</a:t>
                    </a:fld>
                    <a:r>
                      <a:rPr lang="en-US" altLang="zh-CN" baseline="0" dirty="0"/>
                      <a:t>, </a:t>
                    </a:r>
                  </a:p>
                  <a:p>
                    <a:fld id="{49AFC19D-F8FC-4804-8F8E-211523528CA5}" type="VALUE">
                      <a:rPr lang="en-US" altLang="zh-CN" baseline="0" smtClean="0"/>
                      <a:pPr/>
                      <a:t>[值]</a:t>
                    </a:fld>
                    <a:endParaRPr lang="zh-CN" altLang="en-US"/>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5-11E4-40EB-A43E-0CC9A13A471D}"/>
                </c:ext>
              </c:extLst>
            </c:dLbl>
            <c:dLbl>
              <c:idx val="6"/>
              <c:tx>
                <c:rich>
                  <a:bodyPr/>
                  <a:lstStyle/>
                  <a:p>
                    <a:fld id="{476F2478-8B6D-4CC5-BEC3-07A99A0BC018}" type="SERIESNAME">
                      <a:rPr lang="en-US" altLang="zh-CN"/>
                      <a:pPr/>
                      <a:t>[系列名称]</a:t>
                    </a:fld>
                    <a:r>
                      <a:rPr lang="en-US" altLang="zh-CN" baseline="0" dirty="0"/>
                      <a:t>, </a:t>
                    </a:r>
                  </a:p>
                  <a:p>
                    <a:fld id="{3371F9BD-DD64-4128-A52F-6B1D1C33DDB7}" type="VALUE">
                      <a:rPr lang="en-US" altLang="zh-CN" baseline="0" smtClean="0"/>
                      <a:pPr/>
                      <a:t>[值]</a:t>
                    </a:fld>
                    <a:endParaRPr lang="zh-CN" altLang="en-US"/>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6-11E4-40EB-A43E-0CC9A13A471D}"/>
                </c:ext>
              </c:extLst>
            </c:dLbl>
            <c:dLbl>
              <c:idx val="7"/>
              <c:tx>
                <c:rich>
                  <a:bodyPr/>
                  <a:lstStyle/>
                  <a:p>
                    <a:fld id="{20076CCA-7943-4051-BD60-8CAB92E0F0DD}" type="SERIESNAME">
                      <a:rPr lang="en-US" altLang="zh-CN"/>
                      <a:pPr/>
                      <a:t>[系列名称]</a:t>
                    </a:fld>
                    <a:r>
                      <a:rPr lang="en-US" altLang="zh-CN" baseline="0" dirty="0"/>
                      <a:t>, </a:t>
                    </a:r>
                  </a:p>
                  <a:p>
                    <a:fld id="{B58489D7-E9DC-4F43-BA1D-F699C82EAC26}" type="VALUE">
                      <a:rPr lang="en-US" altLang="zh-CN" baseline="0" smtClean="0"/>
                      <a:pPr/>
                      <a:t>[值]</a:t>
                    </a:fld>
                    <a:endParaRPr lang="zh-CN" altLang="en-US"/>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7-11E4-40EB-A43E-0CC9A13A471D}"/>
                </c:ext>
              </c:extLst>
            </c:dLbl>
            <c:dLbl>
              <c:idx val="8"/>
              <c:tx>
                <c:rich>
                  <a:bodyPr/>
                  <a:lstStyle/>
                  <a:p>
                    <a:fld id="{C8934F4A-5F4F-49B0-AD1B-881DA5A918DD}" type="SERIESNAME">
                      <a:rPr lang="en-US" altLang="zh-CN"/>
                      <a:pPr/>
                      <a:t>[系列名称]</a:t>
                    </a:fld>
                    <a:r>
                      <a:rPr lang="en-US" altLang="zh-CN" baseline="0" dirty="0"/>
                      <a:t>, </a:t>
                    </a:r>
                  </a:p>
                  <a:p>
                    <a:fld id="{E1B00A05-98B2-492F-8221-CE5DFE91B457}" type="VALUE">
                      <a:rPr lang="en-US" altLang="zh-CN" baseline="0" smtClean="0"/>
                      <a:pPr/>
                      <a:t>[值]</a:t>
                    </a:fld>
                    <a:endParaRPr lang="zh-CN" altLang="en-US"/>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8-11E4-40EB-A43E-0CC9A13A471D}"/>
                </c:ext>
              </c:extLst>
            </c:dLbl>
            <c:dLbl>
              <c:idx val="12"/>
              <c:tx>
                <c:rich>
                  <a:bodyPr/>
                  <a:lstStyle/>
                  <a:p>
                    <a:fld id="{82C98904-8782-4ABA-8D2E-440D92914E91}" type="SERIESNAME">
                      <a:rPr lang="en-US" altLang="zh-CN">
                        <a:solidFill>
                          <a:schemeClr val="bg1"/>
                        </a:solidFill>
                      </a:rPr>
                      <a:pPr/>
                      <a:t>[系列名称]</a:t>
                    </a:fld>
                    <a:r>
                      <a:rPr lang="en-US" altLang="zh-CN" baseline="0" dirty="0">
                        <a:solidFill>
                          <a:schemeClr val="bg1"/>
                        </a:solidFill>
                      </a:rPr>
                      <a:t>
</a:t>
                    </a:r>
                    <a:fld id="{93713551-0983-4CD2-AC4E-7B6CEC0C4815}" type="VALUE">
                      <a:rPr lang="en-US" altLang="zh-CN" baseline="0">
                        <a:solidFill>
                          <a:schemeClr val="bg1"/>
                        </a:solidFill>
                      </a:rPr>
                      <a:pPr/>
                      <a:t>[值]</a:t>
                    </a:fld>
                    <a:endParaRPr lang="en-US" altLang="zh-CN" baseline="0" dirty="0">
                      <a:solidFill>
                        <a:schemeClr val="bg1"/>
                      </a:solidFill>
                    </a:endParaRPr>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9-11E4-40EB-A43E-0CC9A13A471D}"/>
                </c:ext>
              </c:extLst>
            </c:dLbl>
            <c:numFmt formatCode="0.0%" sourceLinked="0"/>
            <c:spPr>
              <a:noFill/>
              <a:ln>
                <a:noFill/>
              </a:ln>
              <a:effectLst/>
            </c:spPr>
            <c:txPr>
              <a:bodyPr rot="0" vert="horz"/>
              <a:lstStyle/>
              <a:p>
                <a:pPr algn="ctr">
                  <a:defRPr>
                    <a:solidFill>
                      <a:schemeClr val="bg1"/>
                    </a:solidFill>
                  </a:defRPr>
                </a:pPr>
                <a:endParaRPr lang="zh-CN"/>
              </a:p>
            </c:txPr>
            <c:showLegendKey val="0"/>
            <c:showVal val="1"/>
            <c:showCatName val="0"/>
            <c:showSerName val="1"/>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Sheet2!$B$1:$N$1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Sheet2!$B$2:$N$2</c:f>
              <c:numCache>
                <c:formatCode>General</c:formatCode>
                <c:ptCount val="13"/>
                <c:pt idx="0">
                  <c:v>0.12209141073564903</c:v>
                </c:pt>
                <c:pt idx="1">
                  <c:v>8.494430984588465E-2</c:v>
                </c:pt>
                <c:pt idx="2">
                  <c:v>0.10794478358005705</c:v>
                </c:pt>
                <c:pt idx="3">
                  <c:v>0.13322022570113878</c:v>
                </c:pt>
                <c:pt idx="4">
                  <c:v>0.13938946168625019</c:v>
                </c:pt>
                <c:pt idx="5">
                  <c:v>0.16998203702500045</c:v>
                </c:pt>
                <c:pt idx="6">
                  <c:v>0.14944790758036722</c:v>
                </c:pt>
                <c:pt idx="7">
                  <c:v>0.13793804948525742</c:v>
                </c:pt>
                <c:pt idx="8">
                  <c:v>0.1080840428425531</c:v>
                </c:pt>
                <c:pt idx="9">
                  <c:v>0.17026637697833519</c:v>
                </c:pt>
                <c:pt idx="10">
                  <c:v>0.13821261649328981</c:v>
                </c:pt>
                <c:pt idx="11">
                  <c:v>0.12967900084257958</c:v>
                </c:pt>
                <c:pt idx="12">
                  <c:v>0.12199809205159756</c:v>
                </c:pt>
              </c:numCache>
            </c:numRef>
          </c:val>
          <c:extLst>
            <c:ext xmlns:c16="http://schemas.microsoft.com/office/drawing/2014/chart" uri="{C3380CC4-5D6E-409C-BE32-E72D297353CC}">
              <c16:uniqueId val="{0000000A-11E4-40EB-A43E-0CC9A13A471D}"/>
            </c:ext>
          </c:extLst>
        </c:ser>
        <c:ser>
          <c:idx val="1"/>
          <c:order val="1"/>
          <c:tx>
            <c:strRef>
              <c:f>Sheet2!$A$3</c:f>
              <c:strCache>
                <c:ptCount val="1"/>
                <c:pt idx="0">
                  <c:v>A0</c:v>
                </c:pt>
              </c:strCache>
            </c:strRef>
          </c:tx>
          <c:spPr>
            <a:solidFill>
              <a:srgbClr val="5E60F4"/>
            </a:solidFill>
            <a:ln>
              <a:noFill/>
            </a:ln>
            <a:effectLst/>
          </c:spPr>
          <c:invertIfNegative val="0"/>
          <c:dLbls>
            <c:dLbl>
              <c:idx val="0"/>
              <c:layout>
                <c:manualLayout>
                  <c:x val="-1.1584130798883618E-3"/>
                  <c:y val="9.4810906987016375E-3"/>
                </c:manualLayout>
              </c:layout>
              <c:tx>
                <c:rich>
                  <a:bodyPr/>
                  <a:lstStyle/>
                  <a:p>
                    <a:fld id="{0D2B18CA-4173-4EEA-8AE8-0A28D7BB3236}"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BBD497B1-AB79-4CE4-AFE6-BBBEDF47BAE8}"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B-11E4-40EB-A43E-0CC9A13A471D}"/>
                </c:ext>
              </c:extLst>
            </c:dLbl>
            <c:dLbl>
              <c:idx val="1"/>
              <c:layout>
                <c:manualLayout>
                  <c:x val="0"/>
                  <c:y val="1.5801817831169396E-2"/>
                </c:manualLayout>
              </c:layout>
              <c:tx>
                <c:rich>
                  <a:bodyPr/>
                  <a:lstStyle/>
                  <a:p>
                    <a:fld id="{B00966D5-1045-48E9-94A1-ACEB30E36965}"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53BC344E-9891-414A-9D49-DA05A2507704}"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C-11E4-40EB-A43E-0CC9A13A471D}"/>
                </c:ext>
              </c:extLst>
            </c:dLbl>
            <c:numFmt formatCode="0.0%" sourceLinked="0"/>
            <c:spPr>
              <a:noFill/>
              <a:ln>
                <a:noFill/>
              </a:ln>
              <a:effectLst/>
            </c:spPr>
            <c:txPr>
              <a:bodyPr wrap="square" lIns="38100" tIns="19050" rIns="38100" bIns="19050" anchor="ctr">
                <a:spAutoFit/>
              </a:bodyPr>
              <a:lstStyle/>
              <a:p>
                <a:pPr>
                  <a:defRPr>
                    <a:solidFill>
                      <a:schemeClr val="bg1"/>
                    </a:solidFill>
                  </a:defRPr>
                </a:pPr>
                <a:endParaRPr lang="zh-CN"/>
              </a:p>
            </c:txPr>
            <c:showLegendKey val="0"/>
            <c:showVal val="1"/>
            <c:showCatName val="0"/>
            <c:showSerName val="1"/>
            <c:showPercent val="0"/>
            <c:showBubbleSize val="0"/>
            <c:separator>
</c:separator>
            <c:showLeaderLines val="0"/>
            <c:extLst>
              <c:ext xmlns:c15="http://schemas.microsoft.com/office/drawing/2012/chart" uri="{CE6537A1-D6FC-4f65-9D91-7224C49458BB}">
                <c15:showLeaderLines val="1"/>
              </c:ext>
            </c:extLst>
          </c:dLbls>
          <c:cat>
            <c:strRef>
              <c:f>Sheet2!$B$1:$N$1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Sheet2!$B$3:$N$3</c:f>
              <c:numCache>
                <c:formatCode>General</c:formatCode>
                <c:ptCount val="13"/>
                <c:pt idx="0">
                  <c:v>0.1358659430638865</c:v>
                </c:pt>
                <c:pt idx="1">
                  <c:v>0.1296794030553873</c:v>
                </c:pt>
                <c:pt idx="2">
                  <c:v>0.14531682274185853</c:v>
                </c:pt>
                <c:pt idx="3">
                  <c:v>0.16419629315441761</c:v>
                </c:pt>
                <c:pt idx="4">
                  <c:v>0.15872512199241917</c:v>
                </c:pt>
                <c:pt idx="5">
                  <c:v>0.18982698818816215</c:v>
                </c:pt>
                <c:pt idx="6">
                  <c:v>0.18359067506329382</c:v>
                </c:pt>
                <c:pt idx="7">
                  <c:v>0.16448179126524953</c:v>
                </c:pt>
                <c:pt idx="8">
                  <c:v>0.15620493397586899</c:v>
                </c:pt>
                <c:pt idx="9">
                  <c:v>0.18620478175914348</c:v>
                </c:pt>
                <c:pt idx="10">
                  <c:v>0.17317547325154412</c:v>
                </c:pt>
                <c:pt idx="11">
                  <c:v>0.18836111904757571</c:v>
                </c:pt>
                <c:pt idx="12">
                  <c:v>0.19754178821772733</c:v>
                </c:pt>
              </c:numCache>
            </c:numRef>
          </c:val>
          <c:extLst>
            <c:ext xmlns:c16="http://schemas.microsoft.com/office/drawing/2014/chart" uri="{C3380CC4-5D6E-409C-BE32-E72D297353CC}">
              <c16:uniqueId val="{0000000D-11E4-40EB-A43E-0CC9A13A471D}"/>
            </c:ext>
          </c:extLst>
        </c:ser>
        <c:ser>
          <c:idx val="2"/>
          <c:order val="2"/>
          <c:tx>
            <c:strRef>
              <c:f>Sheet2!$A$4</c:f>
              <c:strCache>
                <c:ptCount val="1"/>
                <c:pt idx="0">
                  <c:v>A</c:v>
                </c:pt>
              </c:strCache>
            </c:strRef>
          </c:tx>
          <c:spPr>
            <a:solidFill>
              <a:srgbClr val="6399F4"/>
            </a:solidFill>
            <a:ln>
              <a:noFill/>
            </a:ln>
            <a:effectLst/>
          </c:spPr>
          <c:invertIfNegative val="0"/>
          <c:dLbls>
            <c:dLbl>
              <c:idx val="0"/>
              <c:layout>
                <c:manualLayout>
                  <c:x val="-3.4752392396650853E-3"/>
                  <c:y val="2.2122544963637098E-2"/>
                </c:manualLayout>
              </c:layout>
              <c:tx>
                <c:rich>
                  <a:bodyPr/>
                  <a:lstStyle/>
                  <a:p>
                    <a:fld id="{590FE528-B861-49B1-87EF-BC2C9A95CA90}" type="SERIESNAME">
                      <a:rPr lang="en-US" altLang="zh-CN"/>
                      <a:pPr/>
                      <a:t>[系列名称]</a:t>
                    </a:fld>
                    <a:r>
                      <a:rPr lang="en-US" altLang="zh-CN" baseline="0" dirty="0"/>
                      <a:t>
</a:t>
                    </a:r>
                    <a:fld id="{A9DF62AC-D220-4C86-9CF0-D4BA36EBC0FB}"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E-11E4-40EB-A43E-0CC9A13A471D}"/>
                </c:ext>
              </c:extLst>
            </c:dLbl>
            <c:dLbl>
              <c:idx val="10"/>
              <c:layout>
                <c:manualLayout>
                  <c:x val="1.1584130798882768E-3"/>
                  <c:y val="-2.5282908529871036E-2"/>
                </c:manualLayout>
              </c:layout>
              <c:tx>
                <c:rich>
                  <a:bodyPr/>
                  <a:lstStyle/>
                  <a:p>
                    <a:fld id="{3AF3B100-0C8F-4F2A-8FC7-CEC4BA52AF18}" type="SERIESNAME">
                      <a:rPr lang="en-US" altLang="zh-CN"/>
                      <a:pPr/>
                      <a:t>[系列名称]</a:t>
                    </a:fld>
                    <a:r>
                      <a:rPr lang="en-US" altLang="zh-CN" baseline="0" dirty="0"/>
                      <a:t>
</a:t>
                    </a:r>
                    <a:fld id="{054AE86B-FFFD-420E-9347-6F39EB9C465E}"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F-11E4-40EB-A43E-0CC9A13A471D}"/>
                </c:ext>
              </c:extLst>
            </c:dLbl>
            <c:numFmt formatCode="0.0%" sourceLinked="0"/>
            <c:spPr>
              <a:noFill/>
              <a:ln>
                <a:noFill/>
              </a:ln>
              <a:effectLst/>
            </c:spPr>
            <c:txPr>
              <a:bodyPr wrap="square" lIns="38100" tIns="19050" rIns="38100" bIns="19050" anchor="ctr">
                <a:spAutoFit/>
              </a:bodyPr>
              <a:lstStyle/>
              <a:p>
                <a:pPr>
                  <a:defRPr>
                    <a:solidFill>
                      <a:schemeClr val="bg1"/>
                    </a:solidFill>
                  </a:defRPr>
                </a:pPr>
                <a:endParaRPr lang="zh-CN"/>
              </a:p>
            </c:txPr>
            <c:showLegendKey val="0"/>
            <c:showVal val="1"/>
            <c:showCatName val="0"/>
            <c:showSerName val="1"/>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Sheet2!$B$1:$N$1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Sheet2!$B$4:$N$4</c:f>
              <c:numCache>
                <c:formatCode>General</c:formatCode>
                <c:ptCount val="13"/>
                <c:pt idx="0">
                  <c:v>0.12590812562870235</c:v>
                </c:pt>
                <c:pt idx="1">
                  <c:v>0.13201384682683895</c:v>
                </c:pt>
                <c:pt idx="2">
                  <c:v>0.12415503355292393</c:v>
                </c:pt>
                <c:pt idx="3">
                  <c:v>0.1066330771274089</c:v>
                </c:pt>
                <c:pt idx="4">
                  <c:v>9.979145650502573E-2</c:v>
                </c:pt>
                <c:pt idx="5">
                  <c:v>8.1839373186714484E-2</c:v>
                </c:pt>
                <c:pt idx="6">
                  <c:v>7.3621630534221216E-2</c:v>
                </c:pt>
                <c:pt idx="7">
                  <c:v>8.5389604079067566E-2</c:v>
                </c:pt>
                <c:pt idx="8">
                  <c:v>0.11083483446495564</c:v>
                </c:pt>
                <c:pt idx="9">
                  <c:v>9.4772298315592293E-2</c:v>
                </c:pt>
                <c:pt idx="10">
                  <c:v>9.1411818844912493E-2</c:v>
                </c:pt>
                <c:pt idx="11">
                  <c:v>8.3024114518028103E-2</c:v>
                </c:pt>
                <c:pt idx="12">
                  <c:v>7.5735527934853233E-2</c:v>
                </c:pt>
              </c:numCache>
            </c:numRef>
          </c:val>
          <c:extLst>
            <c:ext xmlns:c16="http://schemas.microsoft.com/office/drawing/2014/chart" uri="{C3380CC4-5D6E-409C-BE32-E72D297353CC}">
              <c16:uniqueId val="{00000010-11E4-40EB-A43E-0CC9A13A471D}"/>
            </c:ext>
          </c:extLst>
        </c:ser>
        <c:ser>
          <c:idx val="3"/>
          <c:order val="3"/>
          <c:tx>
            <c:strRef>
              <c:f>Sheet2!$A$5</c:f>
              <c:strCache>
                <c:ptCount val="1"/>
                <c:pt idx="0">
                  <c:v>B</c:v>
                </c:pt>
              </c:strCache>
            </c:strRef>
          </c:tx>
          <c:spPr>
            <a:solidFill>
              <a:srgbClr val="B9D4ED"/>
            </a:solidFill>
            <a:ln>
              <a:noFill/>
            </a:ln>
            <a:effectLst/>
          </c:spPr>
          <c:invertIfNegative val="0"/>
          <c:dLbls>
            <c:dLbl>
              <c:idx val="0"/>
              <c:layout>
                <c:manualLayout>
                  <c:x val="0"/>
                  <c:y val="0"/>
                </c:manualLayout>
              </c:layout>
              <c:showLegendKey val="0"/>
              <c:showVal val="1"/>
              <c:showCatName val="0"/>
              <c:showSerName val="1"/>
              <c:showPercent val="0"/>
              <c:showBubbleSize val="0"/>
              <c:separator>
</c:separator>
              <c:extLst>
                <c:ext xmlns:c15="http://schemas.microsoft.com/office/drawing/2012/chart" uri="{CE6537A1-D6FC-4f65-9D91-7224C49458BB}">
                  <c15:layout>
                    <c:manualLayout>
                      <c:w val="3.8685159196057674E-2"/>
                      <c:h val="6.1153035006625563E-2"/>
                    </c:manualLayout>
                  </c15:layout>
                </c:ext>
                <c:ext xmlns:c16="http://schemas.microsoft.com/office/drawing/2014/chart" uri="{C3380CC4-5D6E-409C-BE32-E72D297353CC}">
                  <c16:uniqueId val="{00000011-11E4-40EB-A43E-0CC9A13A471D}"/>
                </c:ext>
              </c:extLst>
            </c:dLbl>
            <c:dLbl>
              <c:idx val="1"/>
              <c:layout>
                <c:manualLayout>
                  <c:x val="1.1584130798883618E-3"/>
                  <c:y val="1.5801817831169396E-2"/>
                </c:manualLayout>
              </c:layout>
              <c:tx>
                <c:rich>
                  <a:bodyPr/>
                  <a:lstStyle/>
                  <a:p>
                    <a:fld id="{F59D51D3-BDD7-49B7-9274-E04075D4D115}"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18A7796F-4FAE-4E95-A46E-7B6A7189F470}"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2-11E4-40EB-A43E-0CC9A13A471D}"/>
                </c:ext>
              </c:extLst>
            </c:dLbl>
            <c:dLbl>
              <c:idx val="2"/>
              <c:layout>
                <c:manualLayout>
                  <c:x val="0"/>
                  <c:y val="6.3207271324677589E-3"/>
                </c:manualLayout>
              </c:layout>
              <c:tx>
                <c:rich>
                  <a:bodyPr/>
                  <a:lstStyle/>
                  <a:p>
                    <a:fld id="{D9B4E1C9-3334-446D-8A6B-ED0BB9D8113D}"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7F9EE5A7-C073-4F3A-93C8-C46F8662CC5E}"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3-11E4-40EB-A43E-0CC9A13A471D}"/>
                </c:ext>
              </c:extLst>
            </c:dLbl>
            <c:dLbl>
              <c:idx val="4"/>
              <c:layout>
                <c:manualLayout>
                  <c:x val="0"/>
                  <c:y val="1.2641454264935518E-2"/>
                </c:manualLayout>
              </c:layout>
              <c:tx>
                <c:rich>
                  <a:bodyPr/>
                  <a:lstStyle/>
                  <a:p>
                    <a:fld id="{B5F06CE2-1B6D-4278-AE37-4170D20EBAA6}"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1BFB041A-AE60-490B-B5F1-29A0BEF6F995}"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4-11E4-40EB-A43E-0CC9A13A471D}"/>
                </c:ext>
              </c:extLst>
            </c:dLbl>
            <c:dLbl>
              <c:idx val="5"/>
              <c:layout>
                <c:manualLayout>
                  <c:x val="0"/>
                  <c:y val="0"/>
                </c:manualLayout>
              </c:layout>
              <c:tx>
                <c:rich>
                  <a:bodyPr/>
                  <a:lstStyle/>
                  <a:p>
                    <a:fld id="{30B2C32C-9704-4434-8FB7-DE7CB471192A}"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3D032253-A79E-48E7-8277-7A63E5B25DC2}"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5-11E4-40EB-A43E-0CC9A13A471D}"/>
                </c:ext>
              </c:extLst>
            </c:dLbl>
            <c:dLbl>
              <c:idx val="6"/>
              <c:layout>
                <c:manualLayout>
                  <c:x val="1.1584130798883618E-3"/>
                  <c:y val="1.5801817831169337E-2"/>
                </c:manualLayout>
              </c:layout>
              <c:tx>
                <c:rich>
                  <a:bodyPr/>
                  <a:lstStyle/>
                  <a:p>
                    <a:fld id="{189F8B20-4CBC-40CC-AAE2-0CF52709774B}"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F2EEBA60-F601-44BB-A8C3-36FB0F493B3A}"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6-11E4-40EB-A43E-0CC9A13A471D}"/>
                </c:ext>
              </c:extLst>
            </c:dLbl>
            <c:dLbl>
              <c:idx val="7"/>
              <c:layout>
                <c:manualLayout>
                  <c:x val="-8.4949311183454732E-17"/>
                  <c:y val="1.5801817831169396E-2"/>
                </c:manualLayout>
              </c:layout>
              <c:tx>
                <c:rich>
                  <a:bodyPr/>
                  <a:lstStyle/>
                  <a:p>
                    <a:fld id="{340C5FFA-B699-4566-8D83-30A8CCE72C99}"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EFB1139F-D631-4152-883B-6F75D7FC7D58}"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7-11E4-40EB-A43E-0CC9A13A471D}"/>
                </c:ext>
              </c:extLst>
            </c:dLbl>
            <c:dLbl>
              <c:idx val="8"/>
              <c:layout>
                <c:manualLayout>
                  <c:x val="1.1584130798883618E-3"/>
                  <c:y val="2.8443272096104914E-2"/>
                </c:manualLayout>
              </c:layout>
              <c:tx>
                <c:rich>
                  <a:bodyPr/>
                  <a:lstStyle/>
                  <a:p>
                    <a:fld id="{CAAE71F7-5CF0-4090-9223-7CF58DD6ADCB}"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D9752AFC-FA9E-4AAA-9C0E-57CADF8B7548}"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8-11E4-40EB-A43E-0CC9A13A471D}"/>
                </c:ext>
              </c:extLst>
            </c:dLbl>
            <c:dLbl>
              <c:idx val="9"/>
              <c:layout>
                <c:manualLayout>
                  <c:x val="1.1584130798883618E-3"/>
                  <c:y val="3.1603635662338848E-2"/>
                </c:manualLayout>
              </c:layout>
              <c:tx>
                <c:rich>
                  <a:bodyPr/>
                  <a:lstStyle/>
                  <a:p>
                    <a:fld id="{00E7A3DE-B63A-4CFC-A89B-0F05C0F2298C}"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75DCCD90-F3BF-4DF4-95FC-E56C25C5AE1A}"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9-11E4-40EB-A43E-0CC9A13A471D}"/>
                </c:ext>
              </c:extLst>
            </c:dLbl>
            <c:dLbl>
              <c:idx val="11"/>
              <c:layout>
                <c:manualLayout>
                  <c:x val="-1.6989862236690946E-16"/>
                  <c:y val="9.4810906987016375E-3"/>
                </c:manualLayout>
              </c:layout>
              <c:tx>
                <c:rich>
                  <a:bodyPr/>
                  <a:lstStyle/>
                  <a:p>
                    <a:fld id="{BC354A32-D157-4772-B6CF-C9142EED5159}"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5A5D683F-C0B0-4C52-AF11-61D5482D1B71}"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A-11E4-40EB-A43E-0CC9A13A471D}"/>
                </c:ext>
              </c:extLst>
            </c:dLbl>
            <c:dLbl>
              <c:idx val="12"/>
              <c:layout>
                <c:manualLayout>
                  <c:x val="-1.1584130798883618E-3"/>
                  <c:y val="1.896218139740322E-2"/>
                </c:manualLayout>
              </c:layout>
              <c:tx>
                <c:rich>
                  <a:bodyPr/>
                  <a:lstStyle/>
                  <a:p>
                    <a:fld id="{DEDC4A83-ADE4-40A8-8F48-D1DAF34C93C1}" type="SERIESNAME">
                      <a:rPr lang="en-US" altLang="zh-CN">
                        <a:ea typeface="思源宋体 CN SemiBold" panose="02020600000000000000" pitchFamily="18" charset="-122"/>
                      </a:rPr>
                      <a:pPr/>
                      <a:t>[系列名称]</a:t>
                    </a:fld>
                    <a:r>
                      <a:rPr lang="en-US" altLang="zh-CN" baseline="0" dirty="0">
                        <a:ea typeface="思源宋体 CN SemiBold" panose="02020600000000000000" pitchFamily="18" charset="-122"/>
                      </a:rPr>
                      <a:t>
</a:t>
                    </a:r>
                    <a:fld id="{654CAB3A-CBF4-4CD8-839E-32B69B826495}" type="VALUE">
                      <a:rPr lang="en-US" altLang="zh-CN" baseline="0">
                        <a:ea typeface="思源宋体 CN SemiBold" panose="02020600000000000000" pitchFamily="18" charset="-122"/>
                      </a:rPr>
                      <a:pPr/>
                      <a:t>[值]</a:t>
                    </a:fld>
                    <a:endParaRPr lang="en-US" altLang="zh-CN" baseline="0" dirty="0">
                      <a:ea typeface="思源宋体 CN SemiBold" panose="02020600000000000000" pitchFamily="18" charset="-122"/>
                    </a:endParaRPr>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B-11E4-40EB-A43E-0CC9A13A471D}"/>
                </c:ext>
              </c:extLst>
            </c:dLbl>
            <c:numFmt formatCode="0.0%" sourceLinked="0"/>
            <c:spPr>
              <a:noFill/>
              <a:ln>
                <a:noFill/>
              </a:ln>
              <a:effectLst/>
            </c:spPr>
            <c:showLegendKey val="0"/>
            <c:showVal val="1"/>
            <c:showCatName val="0"/>
            <c:showSerName val="1"/>
            <c:showPercent val="0"/>
            <c:showBubbleSize val="0"/>
            <c:separator>
</c:separator>
            <c:showLeaderLines val="0"/>
            <c:extLst>
              <c:ext xmlns:c15="http://schemas.microsoft.com/office/drawing/2012/chart" uri="{CE6537A1-D6FC-4f65-9D91-7224C49458BB}">
                <c15:showLeaderLines val="1"/>
              </c:ext>
            </c:extLst>
          </c:dLbls>
          <c:cat>
            <c:strRef>
              <c:f>Sheet2!$B$1:$N$1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Sheet2!$B$5:$N$5</c:f>
              <c:numCache>
                <c:formatCode>General</c:formatCode>
                <c:ptCount val="13"/>
                <c:pt idx="0">
                  <c:v>0.11053984575835475</c:v>
                </c:pt>
                <c:pt idx="1">
                  <c:v>0.12525868160710679</c:v>
                </c:pt>
                <c:pt idx="2">
                  <c:v>9.6645117163902505E-2</c:v>
                </c:pt>
                <c:pt idx="3">
                  <c:v>9.452713297858667E-2</c:v>
                </c:pt>
                <c:pt idx="4">
                  <c:v>0.10277358112278807</c:v>
                </c:pt>
                <c:pt idx="5">
                  <c:v>5.7751850954578493E-2</c:v>
                </c:pt>
                <c:pt idx="6">
                  <c:v>0.10271817756313427</c:v>
                </c:pt>
                <c:pt idx="7">
                  <c:v>8.938315117039955E-2</c:v>
                </c:pt>
                <c:pt idx="8">
                  <c:v>8.2159371423585981E-2</c:v>
                </c:pt>
                <c:pt idx="9">
                  <c:v>0.10809590141722251</c:v>
                </c:pt>
                <c:pt idx="10">
                  <c:v>0.10846045723909729</c:v>
                </c:pt>
                <c:pt idx="11">
                  <c:v>0.10328242066012379</c:v>
                </c:pt>
                <c:pt idx="12">
                  <c:v>0.10819311756003816</c:v>
                </c:pt>
              </c:numCache>
            </c:numRef>
          </c:val>
          <c:extLst>
            <c:ext xmlns:c16="http://schemas.microsoft.com/office/drawing/2014/chart" uri="{C3380CC4-5D6E-409C-BE32-E72D297353CC}">
              <c16:uniqueId val="{0000001C-11E4-40EB-A43E-0CC9A13A471D}"/>
            </c:ext>
          </c:extLst>
        </c:ser>
        <c:ser>
          <c:idx val="4"/>
          <c:order val="4"/>
          <c:tx>
            <c:strRef>
              <c:f>Sheet2!$A$6</c:f>
              <c:strCache>
                <c:ptCount val="1"/>
                <c:pt idx="0">
                  <c:v>C</c:v>
                </c:pt>
              </c:strCache>
            </c:strRef>
          </c:tx>
          <c:spPr>
            <a:solidFill>
              <a:srgbClr val="5B9BD5">
                <a:lumMod val="20000"/>
                <a:lumOff val="80000"/>
              </a:srgbClr>
            </a:solidFill>
            <a:ln>
              <a:noFill/>
            </a:ln>
            <a:effectLst/>
          </c:spPr>
          <c:invertIfNegative val="0"/>
          <c:dLbls>
            <c:dLbl>
              <c:idx val="0"/>
              <c:layout>
                <c:manualLayout>
                  <c:x val="0"/>
                  <c:y val="6.3207271324677008E-3"/>
                </c:manualLayout>
              </c:layout>
              <c:tx>
                <c:rich>
                  <a:bodyPr/>
                  <a:lstStyle/>
                  <a:p>
                    <a:fld id="{4D7D2EE5-4330-4B6B-81EA-683842313CFF}" type="SERIESNAME">
                      <a:rPr lang="en-US" altLang="zh-CN"/>
                      <a:pPr/>
                      <a:t>[系列名称]</a:t>
                    </a:fld>
                    <a:r>
                      <a:rPr lang="en-US" altLang="zh-CN" baseline="0" dirty="0"/>
                      <a:t>
</a:t>
                    </a:r>
                    <a:fld id="{C8922586-0199-416E-96DD-2FACE6BBEAD8}"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D-11E4-40EB-A43E-0CC9A13A471D}"/>
                </c:ext>
              </c:extLst>
            </c:dLbl>
            <c:dLbl>
              <c:idx val="1"/>
              <c:layout>
                <c:manualLayout>
                  <c:x val="-2.1237327795863683E-17"/>
                  <c:y val="6.3207271324677589E-3"/>
                </c:manualLayout>
              </c:layout>
              <c:tx>
                <c:rich>
                  <a:bodyPr/>
                  <a:lstStyle/>
                  <a:p>
                    <a:fld id="{28F81406-E7DE-41D0-8721-E83C5FEA6741}" type="SERIESNAME">
                      <a:rPr lang="en-US" altLang="zh-CN"/>
                      <a:pPr/>
                      <a:t>[系列名称]</a:t>
                    </a:fld>
                    <a:r>
                      <a:rPr lang="en-US" altLang="zh-CN" baseline="0" dirty="0"/>
                      <a:t>
</a:t>
                    </a:r>
                    <a:fld id="{7CD10D6E-BFAE-406D-A88E-6185994EB810}"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E-11E4-40EB-A43E-0CC9A13A471D}"/>
                </c:ext>
              </c:extLst>
            </c:dLbl>
            <c:dLbl>
              <c:idx val="3"/>
              <c:layout>
                <c:manualLayout>
                  <c:x val="1.1584130798883193E-3"/>
                  <c:y val="0"/>
                </c:manualLayout>
              </c:layout>
              <c:tx>
                <c:rich>
                  <a:bodyPr/>
                  <a:lstStyle/>
                  <a:p>
                    <a:fld id="{7375C043-C161-44C0-8C30-C9BDE2B7C329}" type="SERIESNAME">
                      <a:rPr lang="en-US" altLang="zh-CN"/>
                      <a:pPr/>
                      <a:t>[系列名称]</a:t>
                    </a:fld>
                    <a:r>
                      <a:rPr lang="en-US" altLang="zh-CN" baseline="0" dirty="0"/>
                      <a:t>
</a:t>
                    </a:r>
                    <a:fld id="{7D0CB793-B4C5-485B-A850-A52CE2B1558D}"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F-11E4-40EB-A43E-0CC9A13A471D}"/>
                </c:ext>
              </c:extLst>
            </c:dLbl>
            <c:dLbl>
              <c:idx val="6"/>
              <c:layout>
                <c:manualLayout>
                  <c:x val="1.1584130798883618E-3"/>
                  <c:y val="1.2641454264935518E-2"/>
                </c:manualLayout>
              </c:layout>
              <c:tx>
                <c:rich>
                  <a:bodyPr/>
                  <a:lstStyle/>
                  <a:p>
                    <a:fld id="{51C122DE-1546-430A-A916-111834E39726}" type="SERIESNAME">
                      <a:rPr lang="en-US" altLang="zh-CN"/>
                      <a:pPr/>
                      <a:t>[系列名称]</a:t>
                    </a:fld>
                    <a:r>
                      <a:rPr lang="en-US" altLang="zh-CN" baseline="0" dirty="0"/>
                      <a:t>
</a:t>
                    </a:r>
                    <a:fld id="{1C727356-3CF8-4506-9CB3-9997247EFA6A}"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20-11E4-40EB-A43E-0CC9A13A471D}"/>
                </c:ext>
              </c:extLst>
            </c:dLbl>
            <c:dLbl>
              <c:idx val="7"/>
              <c:layout>
                <c:manualLayout>
                  <c:x val="0"/>
                  <c:y val="-1.5801817831169424E-2"/>
                </c:manualLayout>
              </c:layout>
              <c:tx>
                <c:rich>
                  <a:bodyPr/>
                  <a:lstStyle/>
                  <a:p>
                    <a:fld id="{862F6163-3D40-438D-81CF-759507546A11}" type="SERIESNAME">
                      <a:rPr lang="en-US" altLang="zh-CN"/>
                      <a:pPr/>
                      <a:t>[系列名称]</a:t>
                    </a:fld>
                    <a:r>
                      <a:rPr lang="en-US" altLang="zh-CN" baseline="0" dirty="0"/>
                      <a:t>
</a:t>
                    </a:r>
                    <a:fld id="{3EBA78C2-57BB-44BA-8E33-4E58809DF4BE}"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21-11E4-40EB-A43E-0CC9A13A471D}"/>
                </c:ext>
              </c:extLst>
            </c:dLbl>
            <c:dLbl>
              <c:idx val="9"/>
              <c:layout>
                <c:manualLayout>
                  <c:x val="1.1584130798883618E-3"/>
                  <c:y val="1.5801817831169396E-2"/>
                </c:manualLayout>
              </c:layout>
              <c:tx>
                <c:rich>
                  <a:bodyPr/>
                  <a:lstStyle/>
                  <a:p>
                    <a:fld id="{E13FE004-D966-4BEF-BB53-ACCB7262B0E4}" type="SERIESNAME">
                      <a:rPr lang="en-US" altLang="zh-CN"/>
                      <a:pPr/>
                      <a:t>[系列名称]</a:t>
                    </a:fld>
                    <a:r>
                      <a:rPr lang="en-US" altLang="zh-CN" baseline="0" dirty="0"/>
                      <a:t>
</a:t>
                    </a:r>
                    <a:fld id="{856E8FE2-E786-4333-9BDB-DC09CA739D13}"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22-11E4-40EB-A43E-0CC9A13A471D}"/>
                </c:ext>
              </c:extLst>
            </c:dLbl>
            <c:dLbl>
              <c:idx val="10"/>
              <c:layout>
                <c:manualLayout>
                  <c:x val="0"/>
                  <c:y val="1.2641454264935518E-2"/>
                </c:manualLayout>
              </c:layout>
              <c:tx>
                <c:rich>
                  <a:bodyPr/>
                  <a:lstStyle/>
                  <a:p>
                    <a:fld id="{274DD2AA-E52D-497B-9F1C-0E4A6E4973FA}" type="SERIESNAME">
                      <a:rPr lang="en-US" altLang="zh-CN"/>
                      <a:pPr/>
                      <a:t>[系列名称]</a:t>
                    </a:fld>
                    <a:r>
                      <a:rPr lang="en-US" altLang="zh-CN" baseline="0" dirty="0"/>
                      <a:t>
</a:t>
                    </a:r>
                    <a:fld id="{70C1D8CD-0F9A-4570-988F-C11F1C5799DF}"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23-11E4-40EB-A43E-0CC9A13A471D}"/>
                </c:ext>
              </c:extLst>
            </c:dLbl>
            <c:dLbl>
              <c:idx val="11"/>
              <c:layout>
                <c:manualLayout>
                  <c:x val="-2.0705493632650248E-5"/>
                  <c:y val="1.2641454264935518E-2"/>
                </c:manualLayout>
              </c:layout>
              <c:tx>
                <c:rich>
                  <a:bodyPr/>
                  <a:lstStyle/>
                  <a:p>
                    <a:fld id="{E14028B1-EB7A-4DE4-8241-D52DA1E4A4ED}" type="SERIESNAME">
                      <a:rPr lang="en-US" altLang="zh-CN"/>
                      <a:pPr/>
                      <a:t>[系列名称]</a:t>
                    </a:fld>
                    <a:r>
                      <a:rPr lang="en-US" altLang="zh-CN" baseline="0" dirty="0"/>
                      <a:t>
</a:t>
                    </a:r>
                    <a:fld id="{190E79D6-FFA6-421A-9F09-35D77CDD3646}"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24-11E4-40EB-A43E-0CC9A13A471D}"/>
                </c:ext>
              </c:extLst>
            </c:dLbl>
            <c:dLbl>
              <c:idx val="12"/>
              <c:layout>
                <c:manualLayout>
                  <c:x val="-1.1584130798885316E-3"/>
                  <c:y val="3.1603635662338214E-3"/>
                </c:manualLayout>
              </c:layout>
              <c:tx>
                <c:rich>
                  <a:bodyPr/>
                  <a:lstStyle/>
                  <a:p>
                    <a:fld id="{329D9FE6-1A15-4DBE-B2C9-C7DBAFA38415}" type="SERIESNAME">
                      <a:rPr lang="en-US" altLang="zh-CN"/>
                      <a:pPr/>
                      <a:t>[系列名称]</a:t>
                    </a:fld>
                    <a:r>
                      <a:rPr lang="en-US" altLang="zh-CN" baseline="0" dirty="0"/>
                      <a:t>
</a:t>
                    </a:r>
                    <a:fld id="{42957C23-C466-41CE-803E-1A28FDFF748E}"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25-11E4-40EB-A43E-0CC9A13A471D}"/>
                </c:ext>
              </c:extLst>
            </c:dLbl>
            <c:dLbl>
              <c:idx val="13"/>
              <c:layout>
                <c:manualLayout>
                  <c:x val="0"/>
                  <c:y val="-6.3207271324677589E-3"/>
                </c:manualLayout>
              </c:layout>
              <c:tx>
                <c:rich>
                  <a:bodyPr/>
                  <a:lstStyle/>
                  <a:p>
                    <a:fld id="{083FE399-5EF0-49DE-9C2F-FE3C2F1888CF}" type="SERIESNAME">
                      <a:rPr lang="en-US" altLang="zh-CN"/>
                      <a:pPr/>
                      <a:t>[系列名称]</a:t>
                    </a:fld>
                    <a:r>
                      <a:rPr lang="en-US" altLang="zh-CN" baseline="0" dirty="0"/>
                      <a:t>,</a:t>
                    </a:r>
                  </a:p>
                  <a:p>
                    <a:r>
                      <a:rPr lang="en-US" altLang="zh-CN" baseline="0" dirty="0"/>
                      <a:t> </a:t>
                    </a:r>
                    <a:fld id="{AA62BA72-9D10-4B89-BEB7-6B9D8046D75A}"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26-11E4-40EB-A43E-0CC9A13A471D}"/>
                </c:ext>
              </c:extLst>
            </c:dLbl>
            <c:numFmt formatCode="0.0%" sourceLinked="0"/>
            <c:spPr>
              <a:noFill/>
              <a:ln>
                <a:noFill/>
              </a:ln>
              <a:effectLst/>
            </c:spPr>
            <c:txPr>
              <a:bodyPr/>
              <a:lstStyle/>
              <a:p>
                <a:pPr algn="ctr">
                  <a:defRPr/>
                </a:pPr>
                <a:endParaRPr lang="zh-CN"/>
              </a:p>
            </c:txPr>
            <c:showLegendKey val="0"/>
            <c:showVal val="1"/>
            <c:showCatName val="0"/>
            <c:showSerName val="1"/>
            <c:showPercent val="0"/>
            <c:showBubbleSize val="0"/>
            <c:separator>
</c:separator>
            <c:showLeaderLines val="0"/>
            <c:extLst>
              <c:ext xmlns:c15="http://schemas.microsoft.com/office/drawing/2012/chart" uri="{CE6537A1-D6FC-4f65-9D91-7224C49458BB}">
                <c15:showLeaderLines val="1"/>
              </c:ext>
            </c:extLst>
          </c:dLbls>
          <c:cat>
            <c:strRef>
              <c:f>Sheet2!$B$1:$N$1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Sheet2!$B$6:$N$6</c:f>
              <c:numCache>
                <c:formatCode>General</c:formatCode>
                <c:ptCount val="13"/>
                <c:pt idx="0">
                  <c:v>0.10949666554897358</c:v>
                </c:pt>
                <c:pt idx="1">
                  <c:v>0.11800087489063867</c:v>
                </c:pt>
                <c:pt idx="2">
                  <c:v>0.10865945983580876</c:v>
                </c:pt>
                <c:pt idx="3">
                  <c:v>8.1685989220499897E-2</c:v>
                </c:pt>
                <c:pt idx="4">
                  <c:v>8.5621233863927337E-2</c:v>
                </c:pt>
                <c:pt idx="5">
                  <c:v>8.6892937123678626E-2</c:v>
                </c:pt>
                <c:pt idx="6">
                  <c:v>8.6829564070378493E-2</c:v>
                </c:pt>
                <c:pt idx="7">
                  <c:v>9.5911214196399072E-2</c:v>
                </c:pt>
                <c:pt idx="8">
                  <c:v>0.13243316756734563</c:v>
                </c:pt>
                <c:pt idx="9">
                  <c:v>0.11908282265464175</c:v>
                </c:pt>
                <c:pt idx="10">
                  <c:v>0.10239826696176735</c:v>
                </c:pt>
                <c:pt idx="11">
                  <c:v>0.10813407752095985</c:v>
                </c:pt>
                <c:pt idx="12">
                  <c:v>0.10363754510638887</c:v>
                </c:pt>
              </c:numCache>
            </c:numRef>
          </c:val>
          <c:extLst>
            <c:ext xmlns:c16="http://schemas.microsoft.com/office/drawing/2014/chart" uri="{C3380CC4-5D6E-409C-BE32-E72D297353CC}">
              <c16:uniqueId val="{00000027-11E4-40EB-A43E-0CC9A13A471D}"/>
            </c:ext>
          </c:extLst>
        </c:ser>
        <c:ser>
          <c:idx val="5"/>
          <c:order val="5"/>
          <c:tx>
            <c:strRef>
              <c:f>Sheet2!$A$7</c:f>
              <c:strCache>
                <c:ptCount val="1"/>
                <c:pt idx="0">
                  <c:v>跑车</c:v>
                </c:pt>
              </c:strCache>
            </c:strRef>
          </c:tx>
          <c:spPr>
            <a:solidFill>
              <a:srgbClr val="22D6AB"/>
            </a:solidFill>
            <a:ln>
              <a:noFill/>
            </a:ln>
            <a:effectLst/>
          </c:spPr>
          <c:invertIfNegative val="0"/>
          <c:cat>
            <c:strRef>
              <c:f>Sheet2!$B$1:$N$1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Sheet2!$B$7:$N$7</c:f>
              <c:numCache>
                <c:formatCode>General</c:formatCode>
                <c:ptCount val="13"/>
                <c:pt idx="0">
                  <c:v>2.0284059626856095E-4</c:v>
                </c:pt>
                <c:pt idx="1">
                  <c:v>2.0400094218991856E-4</c:v>
                </c:pt>
                <c:pt idx="2">
                  <c:v>1.4539259071166602E-4</c:v>
                </c:pt>
                <c:pt idx="3">
                  <c:v>1.1139388019159747E-4</c:v>
                </c:pt>
                <c:pt idx="4">
                  <c:v>1.0103545555150361E-4</c:v>
                </c:pt>
                <c:pt idx="5">
                  <c:v>8.5678663649202001E-5</c:v>
                </c:pt>
                <c:pt idx="6">
                  <c:v>7.9782141565431987E-5</c:v>
                </c:pt>
                <c:pt idx="7">
                  <c:v>6.7379769224290404E-5</c:v>
                </c:pt>
                <c:pt idx="8">
                  <c:v>1.2830184805981946E-4</c:v>
                </c:pt>
                <c:pt idx="9">
                  <c:v>5.9427310890411287E-5</c:v>
                </c:pt>
                <c:pt idx="10">
                  <c:v>5.4783542397766086E-5</c:v>
                </c:pt>
                <c:pt idx="11">
                  <c:v>6.3693919778417955E-5</c:v>
                </c:pt>
                <c:pt idx="12">
                  <c:v>7.0856779438399539E-5</c:v>
                </c:pt>
              </c:numCache>
            </c:numRef>
          </c:val>
          <c:extLst>
            <c:ext xmlns:c16="http://schemas.microsoft.com/office/drawing/2014/chart" uri="{C3380CC4-5D6E-409C-BE32-E72D297353CC}">
              <c16:uniqueId val="{00000028-11E4-40EB-A43E-0CC9A13A471D}"/>
            </c:ext>
          </c:extLst>
        </c:ser>
        <c:ser>
          <c:idx val="6"/>
          <c:order val="6"/>
          <c:tx>
            <c:strRef>
              <c:f>Sheet2!$A$8</c:f>
              <c:strCache>
                <c:ptCount val="1"/>
                <c:pt idx="0">
                  <c:v>A0-SUV</c:v>
                </c:pt>
              </c:strCache>
            </c:strRef>
          </c:tx>
          <c:spPr>
            <a:solidFill>
              <a:srgbClr val="FACDA0"/>
            </a:solidFill>
            <a:ln>
              <a:noFill/>
            </a:ln>
            <a:effectLst/>
          </c:spPr>
          <c:invertIfNegative val="0"/>
          <c:dLbls>
            <c:dLbl>
              <c:idx val="0"/>
              <c:layout>
                <c:manualLayout>
                  <c:x val="-1.0618663897931841E-17"/>
                  <c:y val="-2.8969664697105236E-17"/>
                </c:manualLayout>
              </c:layout>
              <c:tx>
                <c:rich>
                  <a:bodyPr/>
                  <a:lstStyle/>
                  <a:p>
                    <a:fld id="{4CF9B33F-7DFC-443A-8E39-65930FB4184B}" type="SERIESNAME">
                      <a:rPr lang="en-US" altLang="zh-CN"/>
                      <a:pPr/>
                      <a:t>[系列名称]</a:t>
                    </a:fld>
                    <a:r>
                      <a:rPr lang="en-US" altLang="zh-CN" baseline="0" dirty="0"/>
                      <a:t>
</a:t>
                    </a:r>
                    <a:fld id="{C8973B87-244F-4F7C-A3FD-BBBC429B8106}"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29-11E4-40EB-A43E-0CC9A13A471D}"/>
                </c:ext>
              </c:extLst>
            </c:dLbl>
            <c:dLbl>
              <c:idx val="5"/>
              <c:layout>
                <c:manualLayout>
                  <c:x val="0"/>
                  <c:y val="-9.4810906987016375E-3"/>
                </c:manualLayout>
              </c:layout>
              <c:tx>
                <c:rich>
                  <a:bodyPr/>
                  <a:lstStyle/>
                  <a:p>
                    <a:fld id="{5A8CA0D2-8E7A-436F-90B1-4D2F3AA0CA75}" type="SERIESNAME">
                      <a:rPr lang="en-US" altLang="zh-CN"/>
                      <a:pPr/>
                      <a:t>[系列名称]</a:t>
                    </a:fld>
                    <a:r>
                      <a:rPr lang="en-US" altLang="zh-CN" baseline="0" dirty="0"/>
                      <a:t>
</a:t>
                    </a:r>
                    <a:fld id="{6A1E6C20-B5BD-41BB-9F53-E57C14AD2087}"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2A-11E4-40EB-A43E-0CC9A13A471D}"/>
                </c:ext>
              </c:extLst>
            </c:dLbl>
            <c:dLbl>
              <c:idx val="6"/>
              <c:layout>
                <c:manualLayout>
                  <c:x val="0"/>
                  <c:y val="-6.3207271324677589E-3"/>
                </c:manualLayout>
              </c:layout>
              <c:tx>
                <c:rich>
                  <a:bodyPr/>
                  <a:lstStyle/>
                  <a:p>
                    <a:fld id="{934CCC1D-EFE0-44C6-B0DD-5F17A7930A72}" type="SERIESNAME">
                      <a:rPr lang="en-US" altLang="zh-CN"/>
                      <a:pPr/>
                      <a:t>[系列名称]</a:t>
                    </a:fld>
                    <a:r>
                      <a:rPr lang="en-US" altLang="zh-CN" baseline="0" dirty="0"/>
                      <a:t>
</a:t>
                    </a:r>
                    <a:fld id="{03C9561F-3982-42F0-81F0-515F18FD4D09}"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2B-11E4-40EB-A43E-0CC9A13A471D}"/>
                </c:ext>
              </c:extLst>
            </c:dLbl>
            <c:dLbl>
              <c:idx val="7"/>
              <c:layout>
                <c:manualLayout>
                  <c:x val="-8.4949311183454732E-17"/>
                  <c:y val="-2.8443272096104942E-2"/>
                </c:manualLayout>
              </c:layout>
              <c:tx>
                <c:rich>
                  <a:bodyPr/>
                  <a:lstStyle/>
                  <a:p>
                    <a:fld id="{4DC0D7BA-27A5-42F7-A652-7FE67BBBA03F}" type="SERIESNAME">
                      <a:rPr lang="en-US" altLang="zh-CN"/>
                      <a:pPr/>
                      <a:t>[系列名称]</a:t>
                    </a:fld>
                    <a:r>
                      <a:rPr lang="en-US" altLang="zh-CN" baseline="0" dirty="0"/>
                      <a:t>
</a:t>
                    </a:r>
                    <a:fld id="{631E08F7-9910-4243-9209-AEC8AA6B161D}"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2C-11E4-40EB-A43E-0CC9A13A471D}"/>
                </c:ext>
              </c:extLst>
            </c:dLbl>
            <c:dLbl>
              <c:idx val="8"/>
              <c:layout>
                <c:manualLayout>
                  <c:x val="-8.4949311183454732E-17"/>
                  <c:y val="-1.2641454264935518E-2"/>
                </c:manualLayout>
              </c:layout>
              <c:tx>
                <c:rich>
                  <a:bodyPr/>
                  <a:lstStyle/>
                  <a:p>
                    <a:fld id="{E63EFE52-B97B-4E08-B972-16F731EF394D}" type="SERIESNAME">
                      <a:rPr lang="en-US" altLang="zh-CN"/>
                      <a:pPr/>
                      <a:t>[系列名称]</a:t>
                    </a:fld>
                    <a:r>
                      <a:rPr lang="en-US" altLang="zh-CN" baseline="0" dirty="0"/>
                      <a:t>
</a:t>
                    </a:r>
                    <a:fld id="{4D539552-2D9E-47BD-8136-5789AA8D1FA2}"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2D-11E4-40EB-A43E-0CC9A13A471D}"/>
                </c:ext>
              </c:extLst>
            </c:dLbl>
            <c:dLbl>
              <c:idx val="10"/>
              <c:layout>
                <c:manualLayout>
                  <c:x val="0"/>
                  <c:y val="-1.5801817831169424E-2"/>
                </c:manualLayout>
              </c:layout>
              <c:tx>
                <c:rich>
                  <a:bodyPr/>
                  <a:lstStyle/>
                  <a:p>
                    <a:fld id="{05DF6ECD-5885-4F6F-B46C-7F9869DF8038}" type="SERIESNAME">
                      <a:rPr lang="en-US" altLang="zh-CN"/>
                      <a:pPr/>
                      <a:t>[系列名称]</a:t>
                    </a:fld>
                    <a:r>
                      <a:rPr lang="en-US" altLang="zh-CN" baseline="0" dirty="0"/>
                      <a:t>
</a:t>
                    </a:r>
                    <a:fld id="{2E71284B-202E-411C-94C9-53E2146F8BED}"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2E-11E4-40EB-A43E-0CC9A13A471D}"/>
                </c:ext>
              </c:extLst>
            </c:dLbl>
            <c:dLbl>
              <c:idx val="11"/>
              <c:layout>
                <c:manualLayout>
                  <c:x val="-1.6989862236690946E-16"/>
                  <c:y val="-9.4810906987016375E-3"/>
                </c:manualLayout>
              </c:layout>
              <c:tx>
                <c:rich>
                  <a:bodyPr/>
                  <a:lstStyle/>
                  <a:p>
                    <a:fld id="{A410149A-B213-4228-9F01-01CA6F93CD68}" type="SERIESNAME">
                      <a:rPr lang="en-US" altLang="zh-CN"/>
                      <a:pPr/>
                      <a:t>[系列名称]</a:t>
                    </a:fld>
                    <a:r>
                      <a:rPr lang="en-US" altLang="zh-CN" baseline="0" dirty="0"/>
                      <a:t>
</a:t>
                    </a:r>
                    <a:fld id="{560D026C-496D-40CC-9A96-55EC600176B1}"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2F-11E4-40EB-A43E-0CC9A13A471D}"/>
                </c:ext>
              </c:extLst>
            </c:dLbl>
            <c:dLbl>
              <c:idx val="12"/>
              <c:layout>
                <c:manualLayout>
                  <c:x val="2.3168261597767237E-3"/>
                  <c:y val="-6.3207271324677589E-3"/>
                </c:manualLayout>
              </c:layout>
              <c:tx>
                <c:rich>
                  <a:bodyPr/>
                  <a:lstStyle/>
                  <a:p>
                    <a:fld id="{BC90158F-C6B4-4B25-A00C-7A842B18A101}" type="SERIESNAME">
                      <a:rPr lang="en-US" altLang="zh-CN"/>
                      <a:pPr/>
                      <a:t>[系列名称]</a:t>
                    </a:fld>
                    <a:r>
                      <a:rPr lang="en-US" altLang="zh-CN" baseline="0" dirty="0"/>
                      <a:t>
</a:t>
                    </a:r>
                    <a:fld id="{516E9381-F78B-439E-879A-072CE1F9099A}"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30-11E4-40EB-A43E-0CC9A13A471D}"/>
                </c:ext>
              </c:extLst>
            </c:dLbl>
            <c:numFmt formatCode="0.0%" sourceLinked="0"/>
            <c:spPr>
              <a:noFill/>
              <a:ln>
                <a:noFill/>
              </a:ln>
              <a:effectLst/>
            </c:spPr>
            <c:showLegendKey val="0"/>
            <c:showVal val="1"/>
            <c:showCatName val="0"/>
            <c:showSerName val="1"/>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Sheet2!$B$1:$N$1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Sheet2!$B$8:$N$8</c:f>
              <c:numCache>
                <c:formatCode>General</c:formatCode>
                <c:ptCount val="13"/>
                <c:pt idx="0">
                  <c:v>3.7705583083922189E-2</c:v>
                </c:pt>
                <c:pt idx="1">
                  <c:v>3.3876775018507305E-2</c:v>
                </c:pt>
                <c:pt idx="2">
                  <c:v>3.8004804098842389E-2</c:v>
                </c:pt>
                <c:pt idx="3">
                  <c:v>4.6329571647686862E-2</c:v>
                </c:pt>
                <c:pt idx="4">
                  <c:v>3.7073697471429856E-2</c:v>
                </c:pt>
                <c:pt idx="5">
                  <c:v>3.9128559357587286E-2</c:v>
                </c:pt>
                <c:pt idx="6">
                  <c:v>3.618519030700168E-2</c:v>
                </c:pt>
                <c:pt idx="7">
                  <c:v>3.0682414528114856E-2</c:v>
                </c:pt>
                <c:pt idx="8">
                  <c:v>2.2144898975124838E-2</c:v>
                </c:pt>
                <c:pt idx="9">
                  <c:v>3.1054335578893321E-2</c:v>
                </c:pt>
                <c:pt idx="10">
                  <c:v>3.2071850963720776E-2</c:v>
                </c:pt>
                <c:pt idx="11">
                  <c:v>2.3710516594085927E-2</c:v>
                </c:pt>
                <c:pt idx="12">
                  <c:v>2.8271854995921414E-2</c:v>
                </c:pt>
              </c:numCache>
            </c:numRef>
          </c:val>
          <c:extLst>
            <c:ext xmlns:c16="http://schemas.microsoft.com/office/drawing/2014/chart" uri="{C3380CC4-5D6E-409C-BE32-E72D297353CC}">
              <c16:uniqueId val="{00000031-11E4-40EB-A43E-0CC9A13A471D}"/>
            </c:ext>
          </c:extLst>
        </c:ser>
        <c:ser>
          <c:idx val="7"/>
          <c:order val="7"/>
          <c:tx>
            <c:strRef>
              <c:f>Sheet2!$A$9</c:f>
              <c:strCache>
                <c:ptCount val="1"/>
                <c:pt idx="0">
                  <c:v>A-SUV</c:v>
                </c:pt>
              </c:strCache>
            </c:strRef>
          </c:tx>
          <c:spPr>
            <a:solidFill>
              <a:srgbClr val="F6AA5D"/>
            </a:solidFill>
            <a:ln>
              <a:noFill/>
            </a:ln>
            <a:effectLst/>
          </c:spPr>
          <c:invertIfNegative val="0"/>
          <c:dLbls>
            <c:dLbl>
              <c:idx val="0"/>
              <c:layout>
                <c:manualLayout>
                  <c:x val="1.1584130798883512E-3"/>
                  <c:y val="-1.2641454264935518E-2"/>
                </c:manualLayout>
              </c:layout>
              <c:tx>
                <c:rich>
                  <a:bodyPr/>
                  <a:lstStyle/>
                  <a:p>
                    <a:fld id="{2D83B633-8480-4412-BE61-8D6F1C354013}" type="SERIESNAME">
                      <a:rPr lang="en-US" altLang="zh-CN"/>
                      <a:pPr/>
                      <a:t>[系列名称]</a:t>
                    </a:fld>
                    <a:r>
                      <a:rPr lang="en-US" altLang="zh-CN" baseline="0" dirty="0"/>
                      <a:t>
</a:t>
                    </a:r>
                    <a:fld id="{FAF8FDCC-BADC-4F97-B9FB-E697182A087D}"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32-11E4-40EB-A43E-0CC9A13A471D}"/>
                </c:ext>
              </c:extLst>
            </c:dLbl>
            <c:dLbl>
              <c:idx val="1"/>
              <c:layout>
                <c:manualLayout>
                  <c:x val="-2.1237327795863683E-17"/>
                  <c:y val="-9.481090698701667E-3"/>
                </c:manualLayout>
              </c:layout>
              <c:tx>
                <c:rich>
                  <a:bodyPr/>
                  <a:lstStyle/>
                  <a:p>
                    <a:fld id="{1EFC285D-C1FB-40BC-B514-4E4ECB2BB0B5}" type="SERIESNAME">
                      <a:rPr lang="en-US" altLang="zh-CN"/>
                      <a:pPr/>
                      <a:t>[系列名称]</a:t>
                    </a:fld>
                    <a:r>
                      <a:rPr lang="en-US" altLang="zh-CN" baseline="0" dirty="0"/>
                      <a:t>
</a:t>
                    </a:r>
                    <a:fld id="{40FB7739-EDFC-4CF3-8A5F-04933FC0E940}"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33-11E4-40EB-A43E-0CC9A13A471D}"/>
                </c:ext>
              </c:extLst>
            </c:dLbl>
            <c:dLbl>
              <c:idx val="5"/>
              <c:layout>
                <c:manualLayout>
                  <c:x val="-2.3168261597767237E-3"/>
                  <c:y val="-9.4810906987016375E-3"/>
                </c:manualLayout>
              </c:layout>
              <c:tx>
                <c:rich>
                  <a:bodyPr/>
                  <a:lstStyle/>
                  <a:p>
                    <a:fld id="{F2907062-3C14-436A-BC65-896F7BFFC783}" type="SERIESNAME">
                      <a:rPr lang="en-US" altLang="zh-CN"/>
                      <a:pPr/>
                      <a:t>[系列名称]</a:t>
                    </a:fld>
                    <a:r>
                      <a:rPr lang="en-US" altLang="zh-CN" baseline="0" dirty="0"/>
                      <a:t>
</a:t>
                    </a:r>
                    <a:fld id="{ACDD71D5-711F-40D6-BB97-7397BE0A7119}"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34-11E4-40EB-A43E-0CC9A13A471D}"/>
                </c:ext>
              </c:extLst>
            </c:dLbl>
            <c:dLbl>
              <c:idx val="6"/>
              <c:layout>
                <c:manualLayout>
                  <c:x val="0"/>
                  <c:y val="0"/>
                </c:manualLayout>
              </c:layout>
              <c:tx>
                <c:rich>
                  <a:bodyPr/>
                  <a:lstStyle/>
                  <a:p>
                    <a:fld id="{1CCC19E6-2E9E-4D2E-A2DE-C859686AF52E}" type="SERIESNAME">
                      <a:rPr lang="en-US" altLang="zh-CN"/>
                      <a:pPr/>
                      <a:t>[系列名称]</a:t>
                    </a:fld>
                    <a:r>
                      <a:rPr lang="en-US" altLang="zh-CN" baseline="0" dirty="0"/>
                      <a:t>
</a:t>
                    </a:r>
                    <a:fld id="{710E9351-B103-469E-9F44-ED12927C2FAE}"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35-11E4-40EB-A43E-0CC9A13A471D}"/>
                </c:ext>
              </c:extLst>
            </c:dLbl>
            <c:dLbl>
              <c:idx val="7"/>
              <c:layout>
                <c:manualLayout>
                  <c:x val="-8.4949311183454732E-17"/>
                  <c:y val="-2.8443272096104887E-2"/>
                </c:manualLayout>
              </c:layout>
              <c:tx>
                <c:rich>
                  <a:bodyPr/>
                  <a:lstStyle/>
                  <a:p>
                    <a:fld id="{6DC345C0-8258-4D78-B945-F17BE0F52816}" type="SERIESNAME">
                      <a:rPr lang="en-US" altLang="zh-CN"/>
                      <a:pPr/>
                      <a:t>[系列名称]</a:t>
                    </a:fld>
                    <a:r>
                      <a:rPr lang="en-US" altLang="zh-CN" baseline="0" dirty="0"/>
                      <a:t>
</a:t>
                    </a:r>
                    <a:fld id="{A5E44703-0143-4066-B8E2-B525E10D6CAF}" type="VALUE">
                      <a:rPr lang="en-US" altLang="zh-CN" baseline="0"/>
                      <a:pPr/>
                      <a:t>[值]</a:t>
                    </a:fld>
                    <a:endParaRPr lang="en-US" altLang="zh-CN" baseline="0" dirty="0"/>
                  </a:p>
                </c:rich>
              </c:tx>
              <c:showLegendKey val="0"/>
              <c:showVal val="1"/>
              <c:showCatName val="0"/>
              <c:showSerName val="1"/>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36-11E4-40EB-A43E-0CC9A13A471D}"/>
                </c:ext>
              </c:extLst>
            </c:dLbl>
            <c:numFmt formatCode="0.0%" sourceLinked="0"/>
            <c:spPr>
              <a:noFill/>
              <a:ln>
                <a:noFill/>
              </a:ln>
              <a:effectLst/>
            </c:spPr>
            <c:showLegendKey val="0"/>
            <c:showVal val="1"/>
            <c:showCatName val="0"/>
            <c:showSerName val="1"/>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Sheet2!$B$1:$N$1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Sheet2!$B$9:$N$9</c:f>
              <c:numCache>
                <c:formatCode>General</c:formatCode>
                <c:ptCount val="13"/>
                <c:pt idx="0">
                  <c:v>0.14696836100658611</c:v>
                </c:pt>
                <c:pt idx="1">
                  <c:v>0.15164420553200081</c:v>
                </c:pt>
                <c:pt idx="2">
                  <c:v>0.16121376192065659</c:v>
                </c:pt>
                <c:pt idx="3">
                  <c:v>0.15854262529669333</c:v>
                </c:pt>
                <c:pt idx="4">
                  <c:v>0.1536544050669281</c:v>
                </c:pt>
                <c:pt idx="5">
                  <c:v>0.15124499961592322</c:v>
                </c:pt>
                <c:pt idx="6">
                  <c:v>0.13014062932153267</c:v>
                </c:pt>
                <c:pt idx="7">
                  <c:v>0.12360429934758242</c:v>
                </c:pt>
                <c:pt idx="8">
                  <c:v>0.13042139458976768</c:v>
                </c:pt>
                <c:pt idx="9">
                  <c:v>0.12140761905667463</c:v>
                </c:pt>
                <c:pt idx="10">
                  <c:v>0.12395167778511704</c:v>
                </c:pt>
                <c:pt idx="11">
                  <c:v>0.14225036078055989</c:v>
                </c:pt>
                <c:pt idx="12">
                  <c:v>0.14633134703922354</c:v>
                </c:pt>
              </c:numCache>
            </c:numRef>
          </c:val>
          <c:extLst>
            <c:ext xmlns:c16="http://schemas.microsoft.com/office/drawing/2014/chart" uri="{C3380CC4-5D6E-409C-BE32-E72D297353CC}">
              <c16:uniqueId val="{00000037-11E4-40EB-A43E-0CC9A13A471D}"/>
            </c:ext>
          </c:extLst>
        </c:ser>
        <c:ser>
          <c:idx val="8"/>
          <c:order val="8"/>
          <c:tx>
            <c:strRef>
              <c:f>Sheet2!$A$10</c:f>
              <c:strCache>
                <c:ptCount val="1"/>
                <c:pt idx="0">
                  <c:v>B-SUV</c:v>
                </c:pt>
              </c:strCache>
            </c:strRef>
          </c:tx>
          <c:spPr>
            <a:solidFill>
              <a:srgbClr val="F38E29"/>
            </a:solidFill>
            <a:ln>
              <a:noFill/>
            </a:ln>
            <a:effectLst/>
          </c:spPr>
          <c:invertIfNegative val="0"/>
          <c:dLbls>
            <c:numFmt formatCode="0.0%" sourceLinked="0"/>
            <c:spPr>
              <a:noFill/>
              <a:ln>
                <a:noFill/>
              </a:ln>
              <a:effectLst/>
            </c:spPr>
            <c:showLegendKey val="0"/>
            <c:showVal val="1"/>
            <c:showCatName val="0"/>
            <c:showSerName val="1"/>
            <c:showPercent val="0"/>
            <c:showBubbleSize val="0"/>
            <c:separator>
</c:separator>
            <c:showLeaderLines val="0"/>
            <c:extLst>
              <c:ext xmlns:c15="http://schemas.microsoft.com/office/drawing/2012/chart" uri="{CE6537A1-D6FC-4f65-9D91-7224C49458BB}">
                <c15:showLeaderLines val="1"/>
              </c:ext>
            </c:extLst>
          </c:dLbls>
          <c:cat>
            <c:strRef>
              <c:f>Sheet2!$B$1:$N$1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Sheet2!$B$10:$N$10</c:f>
              <c:numCache>
                <c:formatCode>General</c:formatCode>
                <c:ptCount val="13"/>
                <c:pt idx="0">
                  <c:v>0.16398213346911233</c:v>
                </c:pt>
                <c:pt idx="1">
                  <c:v>0.17270046772999528</c:v>
                </c:pt>
                <c:pt idx="2">
                  <c:v>0.16679806607376524</c:v>
                </c:pt>
                <c:pt idx="3">
                  <c:v>0.16148513748575444</c:v>
                </c:pt>
                <c:pt idx="4">
                  <c:v>0.1641573564073055</c:v>
                </c:pt>
                <c:pt idx="5">
                  <c:v>0.13915544473135308</c:v>
                </c:pt>
                <c:pt idx="6">
                  <c:v>0.14614625662191774</c:v>
                </c:pt>
                <c:pt idx="7">
                  <c:v>0.17182877764028273</c:v>
                </c:pt>
                <c:pt idx="8">
                  <c:v>0.15149625615207363</c:v>
                </c:pt>
                <c:pt idx="9">
                  <c:v>8.943572579763337E-2</c:v>
                </c:pt>
                <c:pt idx="10">
                  <c:v>0.14903001825074583</c:v>
                </c:pt>
                <c:pt idx="11">
                  <c:v>0.13477815407741178</c:v>
                </c:pt>
                <c:pt idx="12">
                  <c:v>0.13229479185388987</c:v>
                </c:pt>
              </c:numCache>
            </c:numRef>
          </c:val>
          <c:extLst>
            <c:ext xmlns:c16="http://schemas.microsoft.com/office/drawing/2014/chart" uri="{C3380CC4-5D6E-409C-BE32-E72D297353CC}">
              <c16:uniqueId val="{00000038-11E4-40EB-A43E-0CC9A13A471D}"/>
            </c:ext>
          </c:extLst>
        </c:ser>
        <c:ser>
          <c:idx val="9"/>
          <c:order val="9"/>
          <c:tx>
            <c:strRef>
              <c:f>Sheet2!$A$11</c:f>
              <c:strCache>
                <c:ptCount val="1"/>
                <c:pt idx="0">
                  <c:v>C-SUV</c:v>
                </c:pt>
              </c:strCache>
            </c:strRef>
          </c:tx>
          <c:spPr>
            <a:solidFill>
              <a:srgbClr val="E2770C"/>
            </a:solidFill>
            <a:ln>
              <a:noFill/>
            </a:ln>
            <a:effectLst/>
          </c:spPr>
          <c:invertIfNegative val="0"/>
          <c:dLbls>
            <c:dLbl>
              <c:idx val="0"/>
              <c:layout>
                <c:manualLayout>
                  <c:x val="0"/>
                  <c:y val="1.0620065820170336E-2"/>
                </c:manualLayout>
              </c:layout>
              <c:dLblPos val="ctr"/>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9-11E4-40EB-A43E-0CC9A13A471D}"/>
                </c:ext>
              </c:extLst>
            </c:dLbl>
            <c:dLbl>
              <c:idx val="1"/>
              <c:layout>
                <c:manualLayout>
                  <c:x val="0"/>
                  <c:y val="7.0364126140810297E-3"/>
                </c:manualLayout>
              </c:layout>
              <c:dLblPos val="ctr"/>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A-11E4-40EB-A43E-0CC9A13A471D}"/>
                </c:ext>
              </c:extLst>
            </c:dLbl>
            <c:dLbl>
              <c:idx val="2"/>
              <c:layout>
                <c:manualLayout>
                  <c:x val="-4.2474655591727366E-17"/>
                  <c:y val="1.1857833409024455E-2"/>
                </c:manualLayout>
              </c:layout>
              <c:dLblPos val="ctr"/>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B-11E4-40EB-A43E-0CC9A13A471D}"/>
                </c:ext>
              </c:extLst>
            </c:dLbl>
            <c:dLbl>
              <c:idx val="3"/>
              <c:layout>
                <c:manualLayout>
                  <c:x val="0"/>
                  <c:y val="1.8685960644763931E-2"/>
                </c:manualLayout>
              </c:layout>
              <c:dLblPos val="ctr"/>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C-11E4-40EB-A43E-0CC9A13A471D}"/>
                </c:ext>
              </c:extLst>
            </c:dLbl>
            <c:dLbl>
              <c:idx val="4"/>
              <c:layout>
                <c:manualLayout>
                  <c:x val="-4.2474655591727366E-17"/>
                  <c:y val="1.0614591174622537E-2"/>
                </c:manualLayout>
              </c:layout>
              <c:dLblPos val="ctr"/>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D-11E4-40EB-A43E-0CC9A13A471D}"/>
                </c:ext>
              </c:extLst>
            </c:dLbl>
            <c:dLbl>
              <c:idx val="5"/>
              <c:layout>
                <c:manualLayout>
                  <c:x val="0"/>
                  <c:y val="1.0928387903521814E-2"/>
                </c:manualLayout>
              </c:layout>
              <c:dLblPos val="ctr"/>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E-11E4-40EB-A43E-0CC9A13A471D}"/>
                </c:ext>
              </c:extLst>
            </c:dLbl>
            <c:dLbl>
              <c:idx val="6"/>
              <c:layout>
                <c:manualLayout>
                  <c:x val="0"/>
                  <c:y val="5.4579727636384001E-3"/>
                </c:manualLayout>
              </c:layout>
              <c:dLblPos val="ctr"/>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3F-11E4-40EB-A43E-0CC9A13A471D}"/>
                </c:ext>
              </c:extLst>
            </c:dLbl>
            <c:dLbl>
              <c:idx val="7"/>
              <c:layout>
                <c:manualLayout>
                  <c:x val="0"/>
                  <c:y val="7.9753143255298833E-3"/>
                </c:manualLayout>
              </c:layout>
              <c:dLblPos val="ctr"/>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0-11E4-40EB-A43E-0CC9A13A471D}"/>
                </c:ext>
              </c:extLst>
            </c:dLbl>
            <c:dLbl>
              <c:idx val="8"/>
              <c:layout>
                <c:manualLayout>
                  <c:x val="0"/>
                  <c:y val="1.3927249426095389E-2"/>
                </c:manualLayout>
              </c:layout>
              <c:dLblPos val="ctr"/>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1-11E4-40EB-A43E-0CC9A13A471D}"/>
                </c:ext>
              </c:extLst>
            </c:dLbl>
            <c:dLbl>
              <c:idx val="9"/>
              <c:layout>
                <c:manualLayout>
                  <c:x val="-8.4949311183454732E-17"/>
                  <c:y val="1.2526237860906677E-2"/>
                </c:manualLayout>
              </c:layout>
              <c:dLblPos val="ctr"/>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2-11E4-40EB-A43E-0CC9A13A471D}"/>
                </c:ext>
              </c:extLst>
            </c:dLbl>
            <c:dLbl>
              <c:idx val="10"/>
              <c:layout>
                <c:manualLayout>
                  <c:x val="-8.4949311183454732E-17"/>
                  <c:y val="1.2996061987918445E-2"/>
                </c:manualLayout>
              </c:layout>
              <c:dLblPos val="ctr"/>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3-11E4-40EB-A43E-0CC9A13A471D}"/>
                </c:ext>
              </c:extLst>
            </c:dLbl>
            <c:dLbl>
              <c:idx val="11"/>
              <c:layout>
                <c:manualLayout>
                  <c:x val="0"/>
                  <c:y val="1.2060395294293296E-2"/>
                </c:manualLayout>
              </c:layout>
              <c:dLblPos val="ctr"/>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4-11E4-40EB-A43E-0CC9A13A471D}"/>
                </c:ext>
              </c:extLst>
            </c:dLbl>
            <c:dLbl>
              <c:idx val="12"/>
              <c:layout>
                <c:manualLayout>
                  <c:x val="0"/>
                  <c:y val="5.77599990046099E-3"/>
                </c:manualLayout>
              </c:layout>
              <c:dLblPos val="ctr"/>
              <c:showLegendKey val="0"/>
              <c:showVal val="1"/>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45-11E4-40EB-A43E-0CC9A13A471D}"/>
                </c:ext>
              </c:extLst>
            </c:dLbl>
            <c:numFmt formatCode="0.0%" sourceLinked="0"/>
            <c:spPr>
              <a:noFill/>
              <a:ln>
                <a:noFill/>
              </a:ln>
              <a:effectLst/>
            </c:spPr>
            <c:txPr>
              <a:bodyPr/>
              <a:lstStyle/>
              <a:p>
                <a:pPr algn="ctr">
                  <a:defRPr/>
                </a:pPr>
                <a:endParaRPr lang="zh-CN"/>
              </a:p>
            </c:txPr>
            <c:dLblPos val="inEnd"/>
            <c:showLegendKey val="0"/>
            <c:showVal val="1"/>
            <c:showCatName val="0"/>
            <c:showSerName val="1"/>
            <c:showPercent val="0"/>
            <c:showBubbleSize val="0"/>
            <c:showLeaderLines val="0"/>
            <c:extLst>
              <c:ext xmlns:c15="http://schemas.microsoft.com/office/drawing/2012/chart" uri="{CE6537A1-D6FC-4f65-9D91-7224C49458BB}">
                <c15:showLeaderLines val="1"/>
              </c:ext>
            </c:extLst>
          </c:dLbls>
          <c:cat>
            <c:strRef>
              <c:f>Sheet2!$B$1:$N$1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Sheet2!$B$11:$N$11</c:f>
              <c:numCache>
                <c:formatCode>General</c:formatCode>
                <c:ptCount val="13"/>
                <c:pt idx="0">
                  <c:v>2.8149307237269681E-2</c:v>
                </c:pt>
                <c:pt idx="1">
                  <c:v>3.2076519281243693E-2</c:v>
                </c:pt>
                <c:pt idx="2">
                  <c:v>2.9117426018720832E-2</c:v>
                </c:pt>
                <c:pt idx="3">
                  <c:v>2.9543370778814599E-2</c:v>
                </c:pt>
                <c:pt idx="4">
                  <c:v>3.4385207146364068E-2</c:v>
                </c:pt>
                <c:pt idx="5">
                  <c:v>5.7676512819300745E-2</c:v>
                </c:pt>
                <c:pt idx="6">
                  <c:v>6.0954885858349468E-2</c:v>
                </c:pt>
                <c:pt idx="7">
                  <c:v>7.1934382470893884E-2</c:v>
                </c:pt>
                <c:pt idx="8">
                  <c:v>8.0676202060014468E-2</c:v>
                </c:pt>
                <c:pt idx="9">
                  <c:v>5.535059736332907E-2</c:v>
                </c:pt>
                <c:pt idx="10">
                  <c:v>5.350786848193239E-2</c:v>
                </c:pt>
                <c:pt idx="11">
                  <c:v>6.0680287459759091E-2</c:v>
                </c:pt>
                <c:pt idx="12">
                  <c:v>6.0229990736772251E-2</c:v>
                </c:pt>
              </c:numCache>
            </c:numRef>
          </c:val>
          <c:extLst>
            <c:ext xmlns:c16="http://schemas.microsoft.com/office/drawing/2014/chart" uri="{C3380CC4-5D6E-409C-BE32-E72D297353CC}">
              <c16:uniqueId val="{00000046-11E4-40EB-A43E-0CC9A13A471D}"/>
            </c:ext>
          </c:extLst>
        </c:ser>
        <c:ser>
          <c:idx val="12"/>
          <c:order val="10"/>
          <c:tx>
            <c:strRef>
              <c:f>Sheet2!$A$12</c:f>
              <c:strCache>
                <c:ptCount val="1"/>
                <c:pt idx="0">
                  <c:v>D-SUV</c:v>
                </c:pt>
              </c:strCache>
            </c:strRef>
          </c:tx>
          <c:spPr>
            <a:solidFill>
              <a:srgbClr val="C7690B"/>
            </a:solidFill>
          </c:spPr>
          <c:invertIfNegative val="0"/>
          <c:cat>
            <c:strRef>
              <c:f>Sheet2!$B$1:$N$1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Sheet2!$B$12:$N$12</c:f>
              <c:numCache>
                <c:formatCode>General</c:formatCode>
                <c:ptCount val="13"/>
                <c:pt idx="0">
                  <c:v>2.763185673658458E-3</c:v>
                </c:pt>
                <c:pt idx="1">
                  <c:v>5.3250555219059156E-3</c:v>
                </c:pt>
                <c:pt idx="2">
                  <c:v>2.8177493636514428E-3</c:v>
                </c:pt>
                <c:pt idx="3">
                  <c:v>2.1250524836550905E-3</c:v>
                </c:pt>
                <c:pt idx="4">
                  <c:v>2.1675262573783508E-3</c:v>
                </c:pt>
                <c:pt idx="5">
                  <c:v>2.449228005696154E-3</c:v>
                </c:pt>
                <c:pt idx="6">
                  <c:v>2.3376167478671574E-3</c:v>
                </c:pt>
                <c:pt idx="7">
                  <c:v>2.0784067276108042E-3</c:v>
                </c:pt>
                <c:pt idx="8">
                  <c:v>2.9278481727250797E-3</c:v>
                </c:pt>
                <c:pt idx="9">
                  <c:v>1.0601832262849373E-3</c:v>
                </c:pt>
                <c:pt idx="10">
                  <c:v>6.0887994264945729E-4</c:v>
                </c:pt>
                <c:pt idx="11">
                  <c:v>3.2611286926549992E-3</c:v>
                </c:pt>
                <c:pt idx="12">
                  <c:v>4.2427656956407524E-3</c:v>
                </c:pt>
              </c:numCache>
            </c:numRef>
          </c:val>
          <c:extLst>
            <c:ext xmlns:c16="http://schemas.microsoft.com/office/drawing/2014/chart" uri="{C3380CC4-5D6E-409C-BE32-E72D297353CC}">
              <c16:uniqueId val="{00000047-11E4-40EB-A43E-0CC9A13A471D}"/>
            </c:ext>
          </c:extLst>
        </c:ser>
        <c:ser>
          <c:idx val="10"/>
          <c:order val="11"/>
          <c:tx>
            <c:strRef>
              <c:f>Sheet2!$A$13</c:f>
              <c:strCache>
                <c:ptCount val="1"/>
                <c:pt idx="0">
                  <c:v>A-MPV</c:v>
                </c:pt>
              </c:strCache>
            </c:strRef>
          </c:tx>
          <c:spPr>
            <a:solidFill>
              <a:srgbClr val="BA620A"/>
            </a:solidFill>
          </c:spPr>
          <c:invertIfNegative val="0"/>
          <c:cat>
            <c:strRef>
              <c:f>Sheet2!$B$1:$N$1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Sheet2!$B$13:$N$13</c:f>
              <c:numCache>
                <c:formatCode>General</c:formatCode>
                <c:ptCount val="13"/>
                <c:pt idx="0">
                  <c:v>2.3450856691048932E-3</c:v>
                </c:pt>
                <c:pt idx="1">
                  <c:v>1.9096170670973821E-3</c:v>
                </c:pt>
                <c:pt idx="2">
                  <c:v>3.5897635425007116E-3</c:v>
                </c:pt>
                <c:pt idx="3">
                  <c:v>5.5525564895503969E-3</c:v>
                </c:pt>
                <c:pt idx="4">
                  <c:v>5.3501431072507152E-3</c:v>
                </c:pt>
                <c:pt idx="5">
                  <c:v>9.4734012065919391E-3</c:v>
                </c:pt>
                <c:pt idx="6">
                  <c:v>1.0556507031466076E-2</c:v>
                </c:pt>
                <c:pt idx="7">
                  <c:v>9.3761540405185653E-3</c:v>
                </c:pt>
                <c:pt idx="8">
                  <c:v>7.4953939636546521E-3</c:v>
                </c:pt>
                <c:pt idx="9">
                  <c:v>1.1866445438597325E-2</c:v>
                </c:pt>
                <c:pt idx="10">
                  <c:v>1.158124086288775E-2</c:v>
                </c:pt>
                <c:pt idx="11">
                  <c:v>7.2210706765932125E-3</c:v>
                </c:pt>
                <c:pt idx="12">
                  <c:v>5.9692516141520002E-3</c:v>
                </c:pt>
              </c:numCache>
            </c:numRef>
          </c:val>
          <c:extLst>
            <c:ext xmlns:c16="http://schemas.microsoft.com/office/drawing/2014/chart" uri="{C3380CC4-5D6E-409C-BE32-E72D297353CC}">
              <c16:uniqueId val="{00000048-11E4-40EB-A43E-0CC9A13A471D}"/>
            </c:ext>
          </c:extLst>
        </c:ser>
        <c:ser>
          <c:idx val="11"/>
          <c:order val="12"/>
          <c:tx>
            <c:strRef>
              <c:f>Sheet2!$A$14</c:f>
              <c:strCache>
                <c:ptCount val="1"/>
                <c:pt idx="0">
                  <c:v>B-MPV</c:v>
                </c:pt>
              </c:strCache>
            </c:strRef>
          </c:tx>
          <c:spPr>
            <a:solidFill>
              <a:srgbClr val="A35609"/>
            </a:solidFill>
          </c:spPr>
          <c:invertIfNegative val="0"/>
          <c:dLbls>
            <c:numFmt formatCode="0.0%" sourceLinked="0"/>
            <c:spPr>
              <a:noFill/>
              <a:ln>
                <a:noFill/>
              </a:ln>
              <a:effectLst/>
            </c:spPr>
            <c:txPr>
              <a:bodyPr/>
              <a:lstStyle/>
              <a:p>
                <a:pPr algn="ctr">
                  <a:defRPr/>
                </a:pPr>
                <a:endParaRPr lang="zh-CN"/>
              </a:p>
            </c:txPr>
            <c:dLblPos val="ctr"/>
            <c:showLegendKey val="0"/>
            <c:showVal val="1"/>
            <c:showCatName val="0"/>
            <c:showSerName val="1"/>
            <c:showPercent val="0"/>
            <c:showBubbleSize val="0"/>
            <c:showLeaderLines val="0"/>
            <c:extLst>
              <c:ext xmlns:c15="http://schemas.microsoft.com/office/drawing/2012/chart" uri="{CE6537A1-D6FC-4f65-9D91-7224C49458BB}">
                <c15:showLeaderLines val="0"/>
              </c:ext>
            </c:extLst>
          </c:dLbls>
          <c:cat>
            <c:strRef>
              <c:f>Sheet2!$B$1:$N$1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Sheet2!$B$14:$N$14</c:f>
              <c:numCache>
                <c:formatCode>General</c:formatCode>
                <c:ptCount val="13"/>
                <c:pt idx="0">
                  <c:v>1.3362641729692138E-2</c:v>
                </c:pt>
                <c:pt idx="1">
                  <c:v>1.1804714314556835E-2</c:v>
                </c:pt>
                <c:pt idx="2">
                  <c:v>1.4862808780074253E-2</c:v>
                </c:pt>
                <c:pt idx="3">
                  <c:v>1.5711678363024086E-2</c:v>
                </c:pt>
                <c:pt idx="4">
                  <c:v>1.6487723402810996E-2</c:v>
                </c:pt>
                <c:pt idx="5">
                  <c:v>1.4153228903844904E-2</c:v>
                </c:pt>
                <c:pt idx="6">
                  <c:v>1.6158543071718826E-2</c:v>
                </c:pt>
                <c:pt idx="7">
                  <c:v>1.6103764844605406E-2</c:v>
                </c:pt>
                <c:pt idx="8">
                  <c:v>1.3530712896388559E-2</c:v>
                </c:pt>
                <c:pt idx="9">
                  <c:v>1.0777737103084991E-2</c:v>
                </c:pt>
                <c:pt idx="10">
                  <c:v>1.4450333240462186E-2</c:v>
                </c:pt>
                <c:pt idx="11">
                  <c:v>1.3372083500909003E-2</c:v>
                </c:pt>
                <c:pt idx="12">
                  <c:v>1.3471429163959131E-2</c:v>
                </c:pt>
              </c:numCache>
            </c:numRef>
          </c:val>
          <c:extLst>
            <c:ext xmlns:c16="http://schemas.microsoft.com/office/drawing/2014/chart" uri="{C3380CC4-5D6E-409C-BE32-E72D297353CC}">
              <c16:uniqueId val="{00000049-11E4-40EB-A43E-0CC9A13A471D}"/>
            </c:ext>
          </c:extLst>
        </c:ser>
        <c:dLbls>
          <c:showLegendKey val="0"/>
          <c:showVal val="0"/>
          <c:showCatName val="0"/>
          <c:showSerName val="0"/>
          <c:showPercent val="0"/>
          <c:showBubbleSize val="0"/>
        </c:dLbls>
        <c:gapWidth val="65"/>
        <c:overlap val="100"/>
        <c:axId val="-1284177072"/>
        <c:axId val="-1284175984"/>
      </c:barChart>
      <c:catAx>
        <c:axId val="-12841770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1284175984"/>
        <c:crosses val="autoZero"/>
        <c:auto val="1"/>
        <c:lblAlgn val="ctr"/>
        <c:lblOffset val="100"/>
        <c:noMultiLvlLbl val="0"/>
      </c:catAx>
      <c:valAx>
        <c:axId val="-1284175984"/>
        <c:scaling>
          <c:orientation val="minMax"/>
        </c:scaling>
        <c:delete val="0"/>
        <c:axPos val="l"/>
        <c:numFmt formatCode="0%" sourceLinked="1"/>
        <c:majorTickMark val="none"/>
        <c:minorTickMark val="none"/>
        <c:tickLblPos val="nextTo"/>
        <c:spPr>
          <a:noFill/>
          <a:ln>
            <a:noFill/>
          </a:ln>
          <a:effectLst/>
        </c:spPr>
        <c:txPr>
          <a:bodyPr rot="-60000000" vert="horz"/>
          <a:lstStyle/>
          <a:p>
            <a:pPr>
              <a:defRPr/>
            </a:pPr>
            <a:endParaRPr lang="zh-CN"/>
          </a:p>
        </c:txPr>
        <c:crossAx val="-1284177072"/>
        <c:crosses val="autoZero"/>
        <c:crossBetween val="between"/>
      </c:valAx>
      <c:spPr>
        <a:noFill/>
        <a:ln>
          <a:noFill/>
        </a:ln>
        <a:effectLst/>
      </c:spPr>
    </c:plotArea>
    <c:legend>
      <c:legendPos val="r"/>
      <c:overlay val="0"/>
      <c:spPr>
        <a:noFill/>
        <a:ln>
          <a:noFill/>
        </a:ln>
        <a:effectLst/>
      </c:spPr>
      <c:txPr>
        <a:bodyPr rot="0" vert="horz"/>
        <a:lstStyle/>
        <a:p>
          <a:pPr>
            <a:defRPr/>
          </a:pPr>
          <a:endParaRPr lang="zh-CN"/>
        </a:p>
      </c:txPr>
    </c:legend>
    <c:plotVisOnly val="1"/>
    <c:dispBlanksAs val="gap"/>
    <c:showDLblsOverMax val="0"/>
  </c:chart>
  <c:spPr>
    <a:noFill/>
    <a:ln>
      <a:noFill/>
    </a:ln>
    <a:effectLst/>
  </c:spPr>
  <c:txPr>
    <a:bodyPr/>
    <a:lstStyle/>
    <a:p>
      <a:pPr>
        <a:defRPr sz="600">
          <a:latin typeface="+mn-lt"/>
          <a:ea typeface="+mn-ea"/>
          <a:cs typeface="+mn-ea"/>
          <a:sym typeface="+mn-lt"/>
        </a:defRPr>
      </a:pPr>
      <a:endParaRPr lang="zh-CN"/>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856411567396638E-2"/>
          <c:y val="0.1185318344207376"/>
          <c:w val="0.97525889170106717"/>
          <c:h val="0.8025717420727172"/>
        </c:manualLayout>
      </c:layout>
      <c:barChart>
        <c:barDir val="col"/>
        <c:grouping val="clustered"/>
        <c:varyColors val="0"/>
        <c:ser>
          <c:idx val="0"/>
          <c:order val="0"/>
          <c:tx>
            <c:strRef>
              <c:f>Sheet3!$A$2</c:f>
              <c:strCache>
                <c:ptCount val="1"/>
                <c:pt idx="0">
                  <c:v>单位</c:v>
                </c:pt>
              </c:strCache>
            </c:strRef>
          </c:tx>
          <c:spPr>
            <a:solidFill>
              <a:srgbClr val="FFC000"/>
            </a:solidFill>
            <a:ln>
              <a:noFill/>
            </a:ln>
            <a:effectLst/>
          </c:spPr>
          <c:invertIfNegative val="0"/>
          <c:dLbls>
            <c:dLbl>
              <c:idx val="0"/>
              <c:layout>
                <c:manualLayout>
                  <c:x val="0"/>
                  <c:y val="1.0188982901495945E-2"/>
                </c:manualLayout>
              </c:layout>
              <c:tx>
                <c:rich>
                  <a:bodyPr/>
                  <a:lstStyle/>
                  <a:p>
                    <a:fld id="{DA5B86B7-95FE-47E7-8884-1F05100F76AC}"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130D-430E-B82A-1FAF2AE0175E}"/>
                </c:ext>
              </c:extLst>
            </c:dLbl>
            <c:dLbl>
              <c:idx val="1"/>
              <c:layout>
                <c:manualLayout>
                  <c:x val="0"/>
                  <c:y val="2.0377965802992139E-2"/>
                </c:manualLayout>
              </c:layout>
              <c:tx>
                <c:rich>
                  <a:bodyPr/>
                  <a:lstStyle/>
                  <a:p>
                    <a:fld id="{8E8CCD4B-08BB-45F6-A66C-C5C677F163D9}"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130D-430E-B82A-1FAF2AE0175E}"/>
                </c:ext>
              </c:extLst>
            </c:dLbl>
            <c:dLbl>
              <c:idx val="2"/>
              <c:layout>
                <c:manualLayout>
                  <c:x val="3.6709400198269302E-3"/>
                  <c:y val="2.7170621070656185E-2"/>
                </c:manualLayout>
              </c:layout>
              <c:tx>
                <c:rich>
                  <a:bodyPr/>
                  <a:lstStyle/>
                  <a:p>
                    <a:fld id="{62AFE195-2507-41A8-993F-15FCDB1D3D58}"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130D-430E-B82A-1FAF2AE0175E}"/>
                </c:ext>
              </c:extLst>
            </c:dLbl>
            <c:dLbl>
              <c:idx val="3"/>
              <c:layout>
                <c:manualLayout>
                  <c:x val="0"/>
                  <c:y val="2.0377965802992139E-2"/>
                </c:manualLayout>
              </c:layout>
              <c:tx>
                <c:rich>
                  <a:bodyPr/>
                  <a:lstStyle/>
                  <a:p>
                    <a:fld id="{0D87D203-2B2E-4F14-99ED-88DA162543B8}"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130D-430E-B82A-1FAF2AE0175E}"/>
                </c:ext>
              </c:extLst>
            </c:dLbl>
            <c:dLbl>
              <c:idx val="4"/>
              <c:layout>
                <c:manualLayout>
                  <c:x val="-1.2236466732756435E-3"/>
                  <c:y val="2.0377965802992015E-2"/>
                </c:manualLayout>
              </c:layout>
              <c:tx>
                <c:rich>
                  <a:bodyPr/>
                  <a:lstStyle/>
                  <a:p>
                    <a:fld id="{0A59016C-DF6E-4822-B8A5-D8B03B5BD6AC}"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130D-430E-B82A-1FAF2AE0175E}"/>
                </c:ext>
              </c:extLst>
            </c:dLbl>
            <c:dLbl>
              <c:idx val="5"/>
              <c:layout>
                <c:manualLayout>
                  <c:x val="-6.6145833333332849E-3"/>
                  <c:y val="1.018898290149607E-2"/>
                </c:manualLayout>
              </c:layout>
              <c:tx>
                <c:rich>
                  <a:bodyPr/>
                  <a:lstStyle/>
                  <a:p>
                    <a:fld id="{74540387-5FA6-42CF-806B-9C110BA566A3}"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130D-430E-B82A-1FAF2AE0175E}"/>
                </c:ext>
              </c:extLst>
            </c:dLbl>
            <c:dLbl>
              <c:idx val="6"/>
              <c:layout>
                <c:manualLayout>
                  <c:x val="0"/>
                  <c:y val="1.6981638169160113E-2"/>
                </c:manualLayout>
              </c:layout>
              <c:tx>
                <c:rich>
                  <a:bodyPr/>
                  <a:lstStyle/>
                  <a:p>
                    <a:fld id="{E05FD0AF-FBBF-4D7C-A500-CF4756DCF1BA}"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130D-430E-B82A-1FAF2AE0175E}"/>
                </c:ext>
              </c:extLst>
            </c:dLbl>
            <c:dLbl>
              <c:idx val="7"/>
              <c:layout>
                <c:manualLayout>
                  <c:x val="-9.7012768189112345E-17"/>
                  <c:y val="1.3585310535328092E-2"/>
                </c:manualLayout>
              </c:layout>
              <c:tx>
                <c:rich>
                  <a:bodyPr/>
                  <a:lstStyle/>
                  <a:p>
                    <a:fld id="{B769AEB4-5CA8-4930-8523-ABD7C15F6C4C}"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130D-430E-B82A-1FAF2AE0175E}"/>
                </c:ext>
              </c:extLst>
            </c:dLbl>
            <c:dLbl>
              <c:idx val="8"/>
              <c:layout>
                <c:manualLayout>
                  <c:x val="0"/>
                  <c:y val="1.0188982901496065E-2"/>
                </c:manualLayout>
              </c:layout>
              <c:tx>
                <c:rich>
                  <a:bodyPr/>
                  <a:lstStyle/>
                  <a:p>
                    <a:fld id="{338743E0-6E97-4C03-A0BA-61F995D3D61A}"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130D-430E-B82A-1FAF2AE0175E}"/>
                </c:ext>
              </c:extLst>
            </c:dLbl>
            <c:dLbl>
              <c:idx val="9"/>
              <c:layout>
                <c:manualLayout>
                  <c:x val="3.9687500000000096E-3"/>
                  <c:y val="3.3963276338320231E-3"/>
                </c:manualLayout>
              </c:layout>
              <c:tx>
                <c:rich>
                  <a:bodyPr/>
                  <a:lstStyle/>
                  <a:p>
                    <a:fld id="{7808E8EB-B25D-45BE-A733-A60EFFF69763}"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130D-430E-B82A-1FAF2AE0175E}"/>
                </c:ext>
              </c:extLst>
            </c:dLbl>
            <c:dLbl>
              <c:idx val="10"/>
              <c:layout>
                <c:manualLayout>
                  <c:x val="0"/>
                  <c:y val="-3.3963276338320231E-3"/>
                </c:manualLayout>
              </c:layout>
              <c:tx>
                <c:rich>
                  <a:bodyPr/>
                  <a:lstStyle/>
                  <a:p>
                    <a:fld id="{BF1FB29D-E9F9-4612-AAB9-EF067200D584}" type="VALUE">
                      <a:rPr lang="en-US" altLang="zh-CN"/>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130D-430E-B82A-1FAF2AE0175E}"/>
                </c:ext>
              </c:extLst>
            </c:dLbl>
            <c:dLbl>
              <c:idx val="11"/>
              <c:tx>
                <c:rich>
                  <a:bodyPr/>
                  <a:lstStyle/>
                  <a:p>
                    <a:fld id="{1555EA81-F364-4CE9-97BA-5023ECFC6D30}" type="VALUE">
                      <a:rPr lang="en-US" altLang="zh-CN"/>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130D-430E-B82A-1FAF2AE0175E}"/>
                </c:ext>
              </c:extLst>
            </c:dLbl>
            <c:dLbl>
              <c:idx val="13"/>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130D-430E-B82A-1FAF2AE0175E}"/>
                </c:ext>
              </c:extLst>
            </c:dLbl>
            <c:numFmt formatCode="#,##0_);[Red]\(#,##0\)" sourceLinked="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Sheet3!$B$2:$N$2</c:f>
              <c:numCache>
                <c:formatCode>General</c:formatCode>
                <c:ptCount val="13"/>
                <c:pt idx="0">
                  <c:v>77724</c:v>
                </c:pt>
                <c:pt idx="1">
                  <c:v>63043</c:v>
                </c:pt>
                <c:pt idx="2">
                  <c:v>41659</c:v>
                </c:pt>
                <c:pt idx="3">
                  <c:v>43346</c:v>
                </c:pt>
                <c:pt idx="4">
                  <c:v>42089</c:v>
                </c:pt>
                <c:pt idx="5">
                  <c:v>60775</c:v>
                </c:pt>
                <c:pt idx="6">
                  <c:v>73304</c:v>
                </c:pt>
                <c:pt idx="7">
                  <c:v>83386</c:v>
                </c:pt>
                <c:pt idx="8">
                  <c:v>31551</c:v>
                </c:pt>
                <c:pt idx="9">
                  <c:v>27374</c:v>
                </c:pt>
                <c:pt idx="10">
                  <c:v>46361</c:v>
                </c:pt>
                <c:pt idx="11">
                  <c:v>41032</c:v>
                </c:pt>
                <c:pt idx="12">
                  <c:v>31546</c:v>
                </c:pt>
              </c:numCache>
            </c:numRef>
          </c:val>
          <c:extLst>
            <c:ext xmlns:c16="http://schemas.microsoft.com/office/drawing/2014/chart" uri="{C3380CC4-5D6E-409C-BE32-E72D297353CC}">
              <c16:uniqueId val="{0000000D-130D-430E-B82A-1FAF2AE0175E}"/>
            </c:ext>
          </c:extLst>
        </c:ser>
        <c:ser>
          <c:idx val="1"/>
          <c:order val="1"/>
          <c:tx>
            <c:strRef>
              <c:f>Sheet3!$A$3</c:f>
              <c:strCache>
                <c:ptCount val="1"/>
                <c:pt idx="0">
                  <c:v>个人</c:v>
                </c:pt>
              </c:strCache>
            </c:strRef>
          </c:tx>
          <c:spPr>
            <a:solidFill>
              <a:srgbClr val="94B7F2"/>
            </a:solidFill>
            <a:ln>
              <a:solidFill>
                <a:schemeClr val="bg1"/>
              </a:solidFill>
            </a:ln>
            <a:effectLst/>
          </c:spPr>
          <c:invertIfNegative val="0"/>
          <c:dLbls>
            <c:numFmt formatCode="#,##0_);[Red]\(#,##0\)" sourceLinked="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Sheet3!$B$3:$N$3</c:f>
              <c:numCache>
                <c:formatCode>General</c:formatCode>
                <c:ptCount val="13"/>
                <c:pt idx="0">
                  <c:v>402310</c:v>
                </c:pt>
                <c:pt idx="1">
                  <c:v>382774</c:v>
                </c:pt>
                <c:pt idx="2">
                  <c:v>385375</c:v>
                </c:pt>
                <c:pt idx="3">
                  <c:v>480247</c:v>
                </c:pt>
                <c:pt idx="4">
                  <c:v>537204</c:v>
                </c:pt>
                <c:pt idx="5">
                  <c:v>571677</c:v>
                </c:pt>
                <c:pt idx="6">
                  <c:v>633511</c:v>
                </c:pt>
                <c:pt idx="7">
                  <c:v>631963</c:v>
                </c:pt>
                <c:pt idx="8">
                  <c:v>327741</c:v>
                </c:pt>
                <c:pt idx="9">
                  <c:v>361848</c:v>
                </c:pt>
                <c:pt idx="10">
                  <c:v>537475</c:v>
                </c:pt>
                <c:pt idx="11">
                  <c:v>460370</c:v>
                </c:pt>
                <c:pt idx="12">
                  <c:v>500150</c:v>
                </c:pt>
              </c:numCache>
            </c:numRef>
          </c:val>
          <c:extLst>
            <c:ext xmlns:c16="http://schemas.microsoft.com/office/drawing/2014/chart" uri="{C3380CC4-5D6E-409C-BE32-E72D297353CC}">
              <c16:uniqueId val="{0000000E-130D-430E-B82A-1FAF2AE0175E}"/>
            </c:ext>
          </c:extLst>
        </c:ser>
        <c:ser>
          <c:idx val="2"/>
          <c:order val="2"/>
          <c:tx>
            <c:strRef>
              <c:f>Sheet3!$A$4</c:f>
              <c:strCache>
                <c:ptCount val="1"/>
                <c:pt idx="0">
                  <c:v>不确定</c:v>
                </c:pt>
              </c:strCache>
            </c:strRef>
          </c:tx>
          <c:spPr>
            <a:solidFill>
              <a:schemeClr val="bg1">
                <a:lumMod val="65000"/>
              </a:schemeClr>
            </a:solidFill>
            <a:ln>
              <a:solidFill>
                <a:schemeClr val="bg1"/>
              </a:solidFill>
            </a:ln>
            <a:effectLst/>
          </c:spPr>
          <c:invertIfNegative val="0"/>
          <c:cat>
            <c:strRef>
              <c:f>Sheet3!$B$1:$N$1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Sheet3!$B$4:$N$4</c:f>
              <c:numCache>
                <c:formatCode>General</c:formatCode>
                <c:ptCount val="13"/>
                <c:pt idx="0">
                  <c:v>3104</c:v>
                </c:pt>
                <c:pt idx="1">
                  <c:v>29671</c:v>
                </c:pt>
                <c:pt idx="2">
                  <c:v>61299</c:v>
                </c:pt>
                <c:pt idx="3">
                  <c:v>59922</c:v>
                </c:pt>
                <c:pt idx="4">
                  <c:v>54148</c:v>
                </c:pt>
                <c:pt idx="5">
                  <c:v>44496</c:v>
                </c:pt>
                <c:pt idx="6">
                  <c:v>45233</c:v>
                </c:pt>
                <c:pt idx="7">
                  <c:v>56396</c:v>
                </c:pt>
                <c:pt idx="8">
                  <c:v>30414</c:v>
                </c:pt>
                <c:pt idx="9">
                  <c:v>31460</c:v>
                </c:pt>
                <c:pt idx="10">
                  <c:v>55042</c:v>
                </c:pt>
                <c:pt idx="11">
                  <c:v>48101</c:v>
                </c:pt>
                <c:pt idx="12">
                  <c:v>46936</c:v>
                </c:pt>
              </c:numCache>
            </c:numRef>
          </c:val>
          <c:extLst>
            <c:ext xmlns:c16="http://schemas.microsoft.com/office/drawing/2014/chart" uri="{C3380CC4-5D6E-409C-BE32-E72D297353CC}">
              <c16:uniqueId val="{0000000F-130D-430E-B82A-1FAF2AE0175E}"/>
            </c:ext>
          </c:extLst>
        </c:ser>
        <c:dLbls>
          <c:showLegendKey val="0"/>
          <c:showVal val="0"/>
          <c:showCatName val="0"/>
          <c:showSerName val="0"/>
          <c:showPercent val="0"/>
          <c:showBubbleSize val="0"/>
        </c:dLbls>
        <c:gapWidth val="148"/>
        <c:axId val="-1284175440"/>
        <c:axId val="-1286299824"/>
      </c:barChart>
      <c:lineChart>
        <c:grouping val="standard"/>
        <c:varyColors val="0"/>
        <c:ser>
          <c:idx val="3"/>
          <c:order val="3"/>
          <c:tx>
            <c:strRef>
              <c:f>Sheet3!$A$5</c:f>
              <c:strCache>
                <c:ptCount val="1"/>
                <c:pt idx="0">
                  <c:v>单位同比增长</c:v>
                </c:pt>
              </c:strCache>
            </c:strRef>
          </c:tx>
          <c:spPr>
            <a:ln w="28575" cap="rnd">
              <a:solidFill>
                <a:srgbClr val="F6AA5D"/>
              </a:solidFill>
              <a:round/>
            </a:ln>
            <a:effectLst/>
          </c:spPr>
          <c:marker>
            <c:symbol val="circle"/>
            <c:size val="8"/>
            <c:spPr>
              <a:solidFill>
                <a:schemeClr val="bg1"/>
              </a:solidFill>
              <a:ln w="25400">
                <a:solidFill>
                  <a:srgbClr val="F6AA5D"/>
                </a:solidFill>
              </a:ln>
              <a:effectLst/>
            </c:spPr>
          </c:marker>
          <c:dLbls>
            <c:dLbl>
              <c:idx val="0"/>
              <c:layout>
                <c:manualLayout>
                  <c:x val="-2.3578966330711121E-2"/>
                  <c:y val="-5.1997776073968272E-2"/>
                </c:manualLayout>
              </c:layout>
              <c:tx>
                <c:rich>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fld id="{55957B43-9FF6-4554-8601-6C2BD52F19C8}"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zh-CN" altLang="en-US">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130D-430E-B82A-1FAF2AE0175E}"/>
                </c:ext>
              </c:extLst>
            </c:dLbl>
            <c:dLbl>
              <c:idx val="1"/>
              <c:layout>
                <c:manualLayout>
                  <c:x val="-3.0991887881184149E-2"/>
                  <c:y val="-5.8790431341632317E-2"/>
                </c:manualLayout>
              </c:layout>
              <c:tx>
                <c:rich>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fld id="{D566B451-CB82-4A69-91C3-58E8C25A982F}"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zh-CN" altLang="en-US">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130D-430E-B82A-1FAF2AE0175E}"/>
                </c:ext>
              </c:extLst>
            </c:dLbl>
            <c:dLbl>
              <c:idx val="2"/>
              <c:layout>
                <c:manualLayout>
                  <c:x val="-3.1429261467369414E-2"/>
                  <c:y val="4.6495725307160396E-2"/>
                </c:manualLayout>
              </c:layout>
              <c:tx>
                <c:rich>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fld id="{8BFD4C44-CCE3-4BE5-9375-D3182922CC4D}"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zh-CN" altLang="en-US">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130D-430E-B82A-1FAF2AE0175E}"/>
                </c:ext>
              </c:extLst>
            </c:dLbl>
            <c:dLbl>
              <c:idx val="3"/>
              <c:layout>
                <c:manualLayout>
                  <c:x val="-2.6943378532136096E-2"/>
                  <c:y val="4.6495725307160396E-2"/>
                </c:manualLayout>
              </c:layout>
              <c:tx>
                <c:rich>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fld id="{7AF9C8A7-B8A3-4B88-A82C-16C0F4894736}"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zh-CN" altLang="en-US">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130D-430E-B82A-1FAF2AE0175E}"/>
                </c:ext>
              </c:extLst>
            </c:dLbl>
            <c:dLbl>
              <c:idx val="4"/>
              <c:layout>
                <c:manualLayout>
                  <c:x val="-3.0991887881184149E-2"/>
                  <c:y val="4.6495725307160396E-2"/>
                </c:manualLayout>
              </c:layout>
              <c:tx>
                <c:rich>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fld id="{777F76C5-7C02-4D41-A872-CC3AB1405B55}"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zh-CN" altLang="en-US">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4-130D-430E-B82A-1FAF2AE0175E}"/>
                </c:ext>
              </c:extLst>
            </c:dLbl>
            <c:dLbl>
              <c:idx val="5"/>
              <c:layout>
                <c:manualLayout>
                  <c:x val="-2.8064849265944422E-2"/>
                  <c:y val="3.2910414771832305E-2"/>
                </c:manualLayout>
              </c:layout>
              <c:tx>
                <c:rich>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fld id="{3296F67F-01AE-46AD-A2E9-B5C0F15B2110}"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zh-CN" altLang="en-US">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5-130D-430E-B82A-1FAF2AE0175E}"/>
                </c:ext>
              </c:extLst>
            </c:dLbl>
            <c:dLbl>
              <c:idx val="6"/>
              <c:layout>
                <c:manualLayout>
                  <c:x val="-3.0991887881184149E-2"/>
                  <c:y val="4.6495725307160396E-2"/>
                </c:manualLayout>
              </c:layout>
              <c:tx>
                <c:rich>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fld id="{BD980AA7-CCA8-4B73-AAA1-ADBA433DD4D8}"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zh-CN" altLang="en-US">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6-130D-430E-B82A-1FAF2AE0175E}"/>
                </c:ext>
              </c:extLst>
            </c:dLbl>
            <c:dLbl>
              <c:idx val="7"/>
              <c:layout>
                <c:manualLayout>
                  <c:x val="-2.8064849265944422E-2"/>
                  <c:y val="3.2910414771832305E-2"/>
                </c:manualLayout>
              </c:layout>
              <c:tx>
                <c:rich>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fld id="{89AFCF30-F8B0-44B9-BA38-74EE59927F1D}"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zh-CN" altLang="en-US">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7-130D-430E-B82A-1FAF2AE0175E}"/>
                </c:ext>
              </c:extLst>
            </c:dLbl>
            <c:dLbl>
              <c:idx val="8"/>
              <c:layout>
                <c:manualLayout>
                  <c:x val="-2.8064849265944339E-2"/>
                  <c:y val="3.2910414771832305E-2"/>
                </c:manualLayout>
              </c:layout>
              <c:tx>
                <c:rich>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fld id="{05709E6D-5BBB-4CC4-B874-D49B5A5C0E51}"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zh-CN" altLang="en-US">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8-130D-430E-B82A-1FAF2AE0175E}"/>
                </c:ext>
              </c:extLst>
            </c:dLbl>
            <c:dLbl>
              <c:idx val="9"/>
              <c:layout>
                <c:manualLayout>
                  <c:x val="-2.7627475679759258E-2"/>
                  <c:y val="3.2910414771832305E-2"/>
                </c:manualLayout>
              </c:layout>
              <c:tx>
                <c:rich>
                  <a:bodyPr rot="0" spcFirstLastPara="1" vertOverflow="ellipsis" vert="horz" wrap="square" anchor="ctr" anchorCtr="0"/>
                  <a:lstStyle/>
                  <a:p>
                    <a:pPr algn="ctr">
                      <a:defRPr lang="en-US" altLang="zh-CN"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fld id="{319CB6EB-9BD4-46F7-98BA-D8CD76E2432F}"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en-US" altLang="zh-CN">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anchor="ctr" anchorCtr="0"/>
                <a:lstStyle/>
                <a:p>
                  <a:pPr algn="ctr">
                    <a:defRPr lang="en-US" altLang="zh-CN"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9-130D-430E-B82A-1FAF2AE0175E}"/>
                </c:ext>
              </c:extLst>
            </c:dLbl>
            <c:dLbl>
              <c:idx val="10"/>
              <c:layout>
                <c:manualLayout>
                  <c:x val="-2.5821907798327774E-2"/>
                  <c:y val="3.2910414771832305E-2"/>
                </c:manualLayout>
              </c:layout>
              <c:tx>
                <c:rich>
                  <a:bodyPr rot="0" spcFirstLastPara="1" vertOverflow="ellipsis" vert="horz" wrap="square" anchor="ctr" anchorCtr="0"/>
                  <a:lstStyle/>
                  <a:p>
                    <a:pPr algn="ctr">
                      <a:defRPr lang="en-US" altLang="zh-CN"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fld id="{EA902E0C-B389-41C7-98CD-54B5BF80FC2E}"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en-US" altLang="zh-CN">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anchor="ctr" anchorCtr="0"/>
                <a:lstStyle/>
                <a:p>
                  <a:pPr algn="ctr">
                    <a:defRPr lang="en-US" altLang="zh-CN"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A-130D-430E-B82A-1FAF2AE0175E}"/>
                </c:ext>
              </c:extLst>
            </c:dLbl>
            <c:dLbl>
              <c:idx val="11"/>
              <c:layout>
                <c:manualLayout>
                  <c:x val="-2.8064849265944585E-2"/>
                  <c:y val="3.2910414771832305E-2"/>
                </c:manualLayout>
              </c:layout>
              <c:tx>
                <c:rich>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fld id="{7506C88F-C902-46A0-AF5E-FD1A7BC3FD45}"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zh-CN" altLang="en-US">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B-130D-430E-B82A-1FAF2AE0175E}"/>
                </c:ext>
              </c:extLst>
            </c:dLbl>
            <c:dLbl>
              <c:idx val="12"/>
              <c:layout>
                <c:manualLayout>
                  <c:x val="-2.9870417147375823E-2"/>
                  <c:y val="4.309939767332837E-2"/>
                </c:manualLayout>
              </c:layout>
              <c:tx>
                <c:rich>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fld id="{D2022576-D109-4BC1-9146-00E8E87AEAA2}"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zh-CN" altLang="en-US">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C-130D-430E-B82A-1FAF2AE0175E}"/>
                </c:ext>
              </c:extLst>
            </c:dLbl>
            <c:dLbl>
              <c:idx val="13"/>
              <c:numFmt formatCode="0.0%" sourceLinked="0"/>
              <c:spPr>
                <a:noFill/>
                <a:ln>
                  <a:noFill/>
                </a:ln>
                <a:effectLst/>
              </c:spPr>
              <c:txPr>
                <a:bodyPr rot="0" spcFirstLastPara="1" vertOverflow="ellipsis" vert="horz" wrap="square" anchor="ctr" anchorCtr="0"/>
                <a:lstStyle/>
                <a:p>
                  <a:pPr algn="ctr">
                    <a:defRPr lang="zh-CN" altLang="en-US"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1D-130D-430E-B82A-1FAF2AE0175E}"/>
                </c:ext>
              </c:extLst>
            </c:dLbl>
            <c:numFmt formatCode="0.0%" sourceLinked="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Sheet3!$B$1:$N$1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Sheet3!$B$5:$N$5</c:f>
              <c:numCache>
                <c:formatCode>General</c:formatCode>
                <c:ptCount val="13"/>
                <c:pt idx="0">
                  <c:v>1.0009782972478956</c:v>
                </c:pt>
                <c:pt idx="1">
                  <c:v>0.25423762533821415</c:v>
                </c:pt>
                <c:pt idx="2">
                  <c:v>-0.11093326504044221</c:v>
                </c:pt>
                <c:pt idx="3">
                  <c:v>-0.20271488218956357</c:v>
                </c:pt>
                <c:pt idx="4">
                  <c:v>-0.14581726671266793</c:v>
                </c:pt>
                <c:pt idx="5">
                  <c:v>0.25216334267347951</c:v>
                </c:pt>
                <c:pt idx="6">
                  <c:v>0.21771487424831393</c:v>
                </c:pt>
                <c:pt idx="7">
                  <c:v>0.25922681969193606</c:v>
                </c:pt>
                <c:pt idx="8">
                  <c:v>-0.30049883604921845</c:v>
                </c:pt>
                <c:pt idx="9">
                  <c:v>4.269988191825691E-2</c:v>
                </c:pt>
                <c:pt idx="10">
                  <c:v>-0.17942228043470565</c:v>
                </c:pt>
                <c:pt idx="11">
                  <c:v>-0.48214150490950858</c:v>
                </c:pt>
                <c:pt idx="12">
                  <c:v>-0.59455568979256102</c:v>
                </c:pt>
              </c:numCache>
            </c:numRef>
          </c:val>
          <c:smooth val="0"/>
          <c:extLst>
            <c:ext xmlns:c16="http://schemas.microsoft.com/office/drawing/2014/chart" uri="{C3380CC4-5D6E-409C-BE32-E72D297353CC}">
              <c16:uniqueId val="{0000001E-130D-430E-B82A-1FAF2AE0175E}"/>
            </c:ext>
          </c:extLst>
        </c:ser>
        <c:ser>
          <c:idx val="4"/>
          <c:order val="4"/>
          <c:tx>
            <c:strRef>
              <c:f>Sheet3!$A$6</c:f>
              <c:strCache>
                <c:ptCount val="1"/>
                <c:pt idx="0">
                  <c:v>个人同比增长</c:v>
                </c:pt>
              </c:strCache>
            </c:strRef>
          </c:tx>
          <c:spPr>
            <a:ln w="28575" cap="rnd">
              <a:solidFill>
                <a:srgbClr val="9C9EF6"/>
              </a:solidFill>
              <a:round/>
            </a:ln>
            <a:effectLst/>
          </c:spPr>
          <c:marker>
            <c:symbol val="circle"/>
            <c:size val="8"/>
            <c:spPr>
              <a:solidFill>
                <a:schemeClr val="bg1"/>
              </a:solidFill>
              <a:ln w="25400">
                <a:solidFill>
                  <a:srgbClr val="9C9EF6"/>
                </a:solidFill>
              </a:ln>
              <a:effectLst/>
            </c:spPr>
          </c:marker>
          <c:dLbls>
            <c:dLbl>
              <c:idx val="0"/>
              <c:layout>
                <c:manualLayout>
                  <c:x val="-3.1429261467369393E-2"/>
                  <c:y val="3.1619810270976136E-2"/>
                </c:manualLayout>
              </c:layout>
              <c:tx>
                <c:rich>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fld id="{7FAD09A6-563F-4B20-B2A7-A0B95A22E66C}"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zh-CN" altLang="en-US">
                          <a:solidFill>
                            <a:schemeClr val="tx1"/>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F-130D-430E-B82A-1FAF2AE0175E}"/>
                </c:ext>
              </c:extLst>
            </c:dLbl>
            <c:dLbl>
              <c:idx val="1"/>
              <c:layout>
                <c:manualLayout>
                  <c:x val="-2.6943378532136096E-2"/>
                  <c:y val="3.1619810270976136E-2"/>
                </c:manualLayout>
              </c:layout>
              <c:tx>
                <c:rich>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fld id="{56CF9A35-FFB1-4B63-9771-956DE0AF8763}"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zh-CN" altLang="en-US">
                          <a:solidFill>
                            <a:schemeClr val="tx1"/>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0-130D-430E-B82A-1FAF2AE0175E}"/>
                </c:ext>
              </c:extLst>
            </c:dLbl>
            <c:dLbl>
              <c:idx val="2"/>
              <c:layout>
                <c:manualLayout>
                  <c:x val="-3.0307790733561091E-2"/>
                  <c:y val="-4.6495725307160396E-2"/>
                </c:manualLayout>
              </c:layout>
              <c:tx>
                <c:rich>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fld id="{CA728299-B5C5-43C5-B631-8CD3F2D77A3B}"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zh-CN" altLang="en-US">
                          <a:solidFill>
                            <a:schemeClr val="tx1"/>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1-130D-430E-B82A-1FAF2AE0175E}"/>
                </c:ext>
              </c:extLst>
            </c:dLbl>
            <c:dLbl>
              <c:idx val="3"/>
              <c:layout>
                <c:manualLayout>
                  <c:x val="-2.9186319999752748E-2"/>
                  <c:y val="-6.0081035842488487E-2"/>
                </c:manualLayout>
              </c:layout>
              <c:tx>
                <c:rich>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fld id="{56E6E4BD-DEA4-4DC1-BD62-847DD6E74E48}"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zh-CN" altLang="en-US">
                          <a:solidFill>
                            <a:schemeClr val="tx1"/>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2-130D-430E-B82A-1FAF2AE0175E}"/>
                </c:ext>
              </c:extLst>
            </c:dLbl>
            <c:dLbl>
              <c:idx val="4"/>
              <c:layout>
                <c:manualLayout>
                  <c:x val="-2.8064849265944464E-2"/>
                  <c:y val="-4.6495725307160396E-2"/>
                </c:manualLayout>
              </c:layout>
              <c:tx>
                <c:rich>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fld id="{BF01157D-483D-4CEF-A550-C4079B2EDACD}"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zh-CN" altLang="en-US">
                          <a:solidFill>
                            <a:schemeClr val="tx1"/>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3-130D-430E-B82A-1FAF2AE0175E}"/>
                </c:ext>
              </c:extLst>
            </c:dLbl>
            <c:dLbl>
              <c:idx val="5"/>
              <c:layout>
                <c:manualLayout>
                  <c:x val="-2.6943378532136179E-2"/>
                  <c:y val="-3.6306742405664325E-2"/>
                </c:manualLayout>
              </c:layout>
              <c:tx>
                <c:rich>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fld id="{C71C1EF4-A963-48A0-B1EF-0301B87783F2}"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zh-CN" altLang="en-US">
                          <a:solidFill>
                            <a:schemeClr val="tx1"/>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4-130D-430E-B82A-1FAF2AE0175E}"/>
                </c:ext>
              </c:extLst>
            </c:dLbl>
            <c:dLbl>
              <c:idx val="6"/>
              <c:layout>
                <c:manualLayout>
                  <c:x val="-3.0307790733561071E-2"/>
                  <c:y val="-4.6495725307160396E-2"/>
                </c:manualLayout>
              </c:layout>
              <c:tx>
                <c:rich>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fld id="{C5E59149-C8E6-46D8-86AD-711902609C20}"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zh-CN" altLang="en-US">
                          <a:solidFill>
                            <a:schemeClr val="tx1"/>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5-130D-430E-B82A-1FAF2AE0175E}"/>
                </c:ext>
              </c:extLst>
            </c:dLbl>
            <c:dLbl>
              <c:idx val="7"/>
              <c:layout>
                <c:manualLayout>
                  <c:x val="-3.0307790733561154E-2"/>
                  <c:y val="-3.6306742405664325E-2"/>
                </c:manualLayout>
              </c:layout>
              <c:tx>
                <c:rich>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fld id="{848471EB-A582-4F27-80D0-DE2B755CB14B}"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zh-CN" altLang="en-US">
                          <a:solidFill>
                            <a:schemeClr val="tx1"/>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6-130D-430E-B82A-1FAF2AE0175E}"/>
                </c:ext>
              </c:extLst>
            </c:dLbl>
            <c:dLbl>
              <c:idx val="8"/>
              <c:layout>
                <c:manualLayout>
                  <c:x val="-2.6943378532136096E-2"/>
                  <c:y val="-3.6306742405664325E-2"/>
                </c:manualLayout>
              </c:layout>
              <c:tx>
                <c:rich>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fld id="{A33F5BF1-C987-458F-B782-23015B5B6DA4}"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zh-CN" altLang="en-US">
                          <a:solidFill>
                            <a:schemeClr val="tx1"/>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7-130D-430E-B82A-1FAF2AE0175E}"/>
                </c:ext>
              </c:extLst>
            </c:dLbl>
            <c:dLbl>
              <c:idx val="9"/>
              <c:layout>
                <c:manualLayout>
                  <c:x val="-2.8064849265944339E-2"/>
                  <c:y val="-3.6306742405664325E-2"/>
                </c:manualLayout>
              </c:layout>
              <c:tx>
                <c:rich>
                  <a:bodyPr rot="0" spcFirstLastPara="1" vertOverflow="ellipsis" vert="horz" wrap="square" lIns="38100" tIns="19050" rIns="38100" bIns="19050" anchor="ctr" anchorCtr="0">
                    <a:spAutoFit/>
                  </a:bodyPr>
                  <a:lstStyle/>
                  <a:p>
                    <a:pPr algn="ctr">
                      <a:defRPr lang="en-US" altLang="zh-CN"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fld id="{07744B13-9479-49AA-B4B3-B6B5368CA1C9}"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en-US" altLang="zh-CN">
                          <a:solidFill>
                            <a:schemeClr val="tx1"/>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lIns="38100" tIns="19050" rIns="38100" bIns="19050" anchor="ctr" anchorCtr="0">
                  <a:spAutoFit/>
                </a:bodyPr>
                <a:lstStyle/>
                <a:p>
                  <a:pPr algn="ctr">
                    <a:defRPr lang="en-US" altLang="zh-CN"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8-130D-430E-B82A-1FAF2AE0175E}"/>
                </c:ext>
              </c:extLst>
            </c:dLbl>
            <c:dLbl>
              <c:idx val="10"/>
              <c:layout>
                <c:manualLayout>
                  <c:x val="-3.0307790733561071E-2"/>
                  <c:y val="-5.668470820865646E-2"/>
                </c:manualLayout>
              </c:layout>
              <c:tx>
                <c:rich>
                  <a:bodyPr rot="0" spcFirstLastPara="1" vertOverflow="ellipsis" vert="horz" wrap="square" lIns="38100" tIns="19050" rIns="38100" bIns="19050" anchor="ctr" anchorCtr="0">
                    <a:spAutoFit/>
                  </a:bodyPr>
                  <a:lstStyle/>
                  <a:p>
                    <a:pPr algn="ctr">
                      <a:defRPr lang="en-US" altLang="zh-CN"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fld id="{111FB102-8D7B-46B8-BB43-0D5234EA0CF6}"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en-US" altLang="zh-CN">
                          <a:solidFill>
                            <a:schemeClr val="tx1"/>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lIns="38100" tIns="19050" rIns="38100" bIns="19050" anchor="ctr" anchorCtr="0">
                  <a:spAutoFit/>
                </a:bodyPr>
                <a:lstStyle/>
                <a:p>
                  <a:pPr algn="ctr">
                    <a:defRPr lang="en-US" altLang="zh-CN"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9-130D-430E-B82A-1FAF2AE0175E}"/>
                </c:ext>
              </c:extLst>
            </c:dLbl>
            <c:dLbl>
              <c:idx val="11"/>
              <c:layout>
                <c:manualLayout>
                  <c:x val="-2.4700437064519448E-2"/>
                  <c:y val="-3.9703070039496351E-2"/>
                </c:manualLayout>
              </c:layout>
              <c:tx>
                <c:rich>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fld id="{3A22B778-444D-4CD2-9326-39AE990A1F86}"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zh-CN" altLang="en-US">
                          <a:solidFill>
                            <a:schemeClr val="tx1"/>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A-130D-430E-B82A-1FAF2AE0175E}"/>
                </c:ext>
              </c:extLst>
            </c:dLbl>
            <c:dLbl>
              <c:idx val="12"/>
              <c:layout>
                <c:manualLayout>
                  <c:x val="-2.9186319999752911E-2"/>
                  <c:y val="-5.3288380574824407E-2"/>
                </c:manualLayout>
              </c:layout>
              <c:tx>
                <c:rich>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fld id="{F7D3D743-6974-477D-BE3D-8960B06560E9}" type="VALUE">
                      <a:rPr lang="en-US" altLang="zh-CN">
                        <a:latin typeface="Open Sans" panose="020B0606030504020204" pitchFamily="34" charset="0"/>
                        <a:ea typeface="Open Sans" panose="020B0606030504020204" pitchFamily="34" charset="0"/>
                        <a:cs typeface="Open Sans" panose="020B0606030504020204" pitchFamily="34" charset="0"/>
                      </a:rPr>
                      <a:pPr algn="ctr">
                        <a:defRPr lang="zh-CN" altLang="en-US">
                          <a:solidFill>
                            <a:schemeClr val="tx1"/>
                          </a:solidFill>
                          <a:latin typeface="Open Sans" panose="020B0606030504020204" pitchFamily="34" charset="0"/>
                          <a:ea typeface="Open Sans" panose="020B0606030504020204" pitchFamily="34" charset="0"/>
                          <a:cs typeface="Open Sans" panose="020B0606030504020204" pitchFamily="34" charset="0"/>
                        </a:defRPr>
                      </a:pPr>
                      <a:t>[值]</a:t>
                    </a:fld>
                    <a:endParaRPr lang="zh-CN" altLang="en-US"/>
                  </a:p>
                </c:rich>
              </c:tx>
              <c:numFmt formatCode="0.0%" sourceLinked="0"/>
              <c:spPr>
                <a:noFill/>
                <a:ln>
                  <a:noFill/>
                </a:ln>
                <a:effectLst/>
              </c:spPr>
              <c:txPr>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ltLang="en-US"/>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B-130D-430E-B82A-1FAF2AE0175E}"/>
                </c:ext>
              </c:extLst>
            </c:dLbl>
            <c:dLbl>
              <c:idx val="13"/>
              <c:numFmt formatCode="0.0%" sourceLinked="0"/>
              <c:spPr>
                <a:noFill/>
                <a:ln>
                  <a:noFill/>
                </a:ln>
                <a:effectLst/>
              </c:spPr>
              <c:txPr>
                <a:bodyPr rot="0" spcFirstLastPara="1" vertOverflow="ellipsis" vert="horz" wrap="square" lIns="38100" tIns="19050" rIns="38100" bIns="19050" anchor="ctr" anchorCtr="0">
                  <a:spAutoFit/>
                </a:bodyPr>
                <a:lstStyle/>
                <a:p>
                  <a:pPr algn="ctr">
                    <a:defRPr lang="zh-CN" altLang="en-US"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p>
              </c:txPr>
              <c:dLblPos val="b"/>
              <c:showLegendKey val="0"/>
              <c:showVal val="1"/>
              <c:showCatName val="0"/>
              <c:showSerName val="0"/>
              <c:showPercent val="0"/>
              <c:showBubbleSize val="0"/>
              <c:extLst>
                <c:ext xmlns:c16="http://schemas.microsoft.com/office/drawing/2014/chart" uri="{C3380CC4-5D6E-409C-BE32-E72D297353CC}">
                  <c16:uniqueId val="{0000002C-130D-430E-B82A-1FAF2AE0175E}"/>
                </c:ext>
              </c:extLst>
            </c:dLbl>
            <c:dLbl>
              <c:idx val="14"/>
              <c:tx>
                <c:rich>
                  <a:bodyPr/>
                  <a:lstStyle/>
                  <a:p>
                    <a:fld id="{1BEA6305-D56B-40FB-B05B-34D6871518B6}" type="VALUE">
                      <a:rPr lang="en-US" altLang="zh-CN">
                        <a:solidFill>
                          <a:schemeClr val="accent6"/>
                        </a:solidFill>
                      </a:rPr>
                      <a:pPr/>
                      <a:t>[值]</a:t>
                    </a:fld>
                    <a:endParaRPr lang="zh-CN" alt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2D-130D-430E-B82A-1FAF2AE0175E}"/>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Sheet3!$B$1:$N$1</c:f>
              <c:strCache>
                <c:ptCount val="13"/>
                <c:pt idx="0">
                  <c:v>5月</c:v>
                </c:pt>
                <c:pt idx="1">
                  <c:v>6月</c:v>
                </c:pt>
                <c:pt idx="2">
                  <c:v>7月</c:v>
                </c:pt>
                <c:pt idx="3">
                  <c:v>8月</c:v>
                </c:pt>
                <c:pt idx="4">
                  <c:v>9月</c:v>
                </c:pt>
                <c:pt idx="5">
                  <c:v>10月</c:v>
                </c:pt>
                <c:pt idx="6">
                  <c:v>11月</c:v>
                </c:pt>
                <c:pt idx="7">
                  <c:v>12月</c:v>
                </c:pt>
                <c:pt idx="8">
                  <c:v>1月</c:v>
                </c:pt>
                <c:pt idx="9">
                  <c:v>2月</c:v>
                </c:pt>
                <c:pt idx="10">
                  <c:v>3月</c:v>
                </c:pt>
                <c:pt idx="11">
                  <c:v>4月</c:v>
                </c:pt>
                <c:pt idx="12">
                  <c:v>5月</c:v>
                </c:pt>
              </c:strCache>
            </c:strRef>
          </c:cat>
          <c:val>
            <c:numRef>
              <c:f>Sheet3!$B$6:$N$6</c:f>
              <c:numCache>
                <c:formatCode>General</c:formatCode>
                <c:ptCount val="13"/>
                <c:pt idx="0">
                  <c:v>0.47609071329769481</c:v>
                </c:pt>
                <c:pt idx="1">
                  <c:v>0.18794224991930886</c:v>
                </c:pt>
                <c:pt idx="2">
                  <c:v>0.29174390035429743</c:v>
                </c:pt>
                <c:pt idx="3">
                  <c:v>0.37240876746777918</c:v>
                </c:pt>
                <c:pt idx="4">
                  <c:v>0.50703577359845586</c:v>
                </c:pt>
                <c:pt idx="5">
                  <c:v>0.51930232063697934</c:v>
                </c:pt>
                <c:pt idx="6">
                  <c:v>0.56146417691192863</c:v>
                </c:pt>
                <c:pt idx="7">
                  <c:v>0.47455084231648703</c:v>
                </c:pt>
                <c:pt idx="8">
                  <c:v>0.15253229992333828</c:v>
                </c:pt>
                <c:pt idx="9">
                  <c:v>1.1847030695293066</c:v>
                </c:pt>
                <c:pt idx="10">
                  <c:v>0.73897921216533202</c:v>
                </c:pt>
                <c:pt idx="11">
                  <c:v>0.40016484335319369</c:v>
                </c:pt>
                <c:pt idx="12">
                  <c:v>0.2407960544595722</c:v>
                </c:pt>
              </c:numCache>
            </c:numRef>
          </c:val>
          <c:smooth val="0"/>
          <c:extLst>
            <c:ext xmlns:c16="http://schemas.microsoft.com/office/drawing/2014/chart" uri="{C3380CC4-5D6E-409C-BE32-E72D297353CC}">
              <c16:uniqueId val="{0000002E-130D-430E-B82A-1FAF2AE0175E}"/>
            </c:ext>
          </c:extLst>
        </c:ser>
        <c:dLbls>
          <c:showLegendKey val="0"/>
          <c:showVal val="0"/>
          <c:showCatName val="0"/>
          <c:showSerName val="0"/>
          <c:showPercent val="0"/>
          <c:showBubbleSize val="0"/>
        </c:dLbls>
        <c:marker val="1"/>
        <c:smooth val="0"/>
        <c:axId val="-1286325936"/>
        <c:axId val="-1286323216"/>
      </c:lineChart>
      <c:catAx>
        <c:axId val="-12841754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sym typeface="+mn-lt"/>
              </a:defRPr>
            </a:pPr>
            <a:endParaRPr lang="zh-CN"/>
          </a:p>
        </c:txPr>
        <c:crossAx val="-1286299824"/>
        <c:crosses val="autoZero"/>
        <c:auto val="1"/>
        <c:lblAlgn val="ctr"/>
        <c:lblOffset val="100"/>
        <c:noMultiLvlLbl val="0"/>
      </c:catAx>
      <c:valAx>
        <c:axId val="-1286299824"/>
        <c:scaling>
          <c:orientation val="minMax"/>
          <c:min val="0"/>
        </c:scaling>
        <c:delete val="0"/>
        <c:axPos val="l"/>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ea"/>
                <a:sym typeface="+mn-lt"/>
              </a:defRPr>
            </a:pPr>
            <a:endParaRPr lang="zh-CN"/>
          </a:p>
        </c:txPr>
        <c:crossAx val="-1284175440"/>
        <c:crosses val="autoZero"/>
        <c:crossBetween val="between"/>
      </c:valAx>
      <c:valAx>
        <c:axId val="-1286323216"/>
        <c:scaling>
          <c:orientation val="minMax"/>
          <c:max val="2"/>
          <c:min val="-3"/>
        </c:scaling>
        <c:delete val="0"/>
        <c:axPos val="r"/>
        <c:numFmt formatCode="General" sourceLinked="1"/>
        <c:majorTickMark val="out"/>
        <c:minorTickMark val="none"/>
        <c:tickLblPos val="none"/>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ea"/>
                <a:sym typeface="+mn-lt"/>
              </a:defRPr>
            </a:pPr>
            <a:endParaRPr lang="zh-CN"/>
          </a:p>
        </c:txPr>
        <c:crossAx val="-1286325936"/>
        <c:crosses val="max"/>
        <c:crossBetween val="between"/>
      </c:valAx>
      <c:catAx>
        <c:axId val="-1286325936"/>
        <c:scaling>
          <c:orientation val="minMax"/>
        </c:scaling>
        <c:delete val="1"/>
        <c:axPos val="b"/>
        <c:numFmt formatCode="General" sourceLinked="1"/>
        <c:majorTickMark val="out"/>
        <c:minorTickMark val="none"/>
        <c:tickLblPos val="none"/>
        <c:crossAx val="-1286323216"/>
        <c:crosses val="autoZero"/>
        <c:auto val="1"/>
        <c:lblAlgn val="ctr"/>
        <c:lblOffset val="100"/>
        <c:noMultiLvlLbl val="0"/>
      </c:catAx>
      <c:spPr>
        <a:noFill/>
        <a:ln>
          <a:noFill/>
        </a:ln>
        <a:effectLst/>
      </c:spPr>
    </c:plotArea>
    <c:legend>
      <c:legendPos val="t"/>
      <c:layout>
        <c:manualLayout>
          <c:xMode val="edge"/>
          <c:yMode val="edge"/>
          <c:x val="0.24426690785557639"/>
          <c:y val="0"/>
          <c:w val="0.5800665300267972"/>
          <c:h val="6.059155469705426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思源宋体 CN ExtraLight" panose="02020200000000000000" pitchFamily="18" charset="-122"/>
              <a:ea typeface="思源宋体 CN ExtraLight" panose="02020200000000000000" pitchFamily="18" charset="-122"/>
              <a:cs typeface="+mn-ea"/>
              <a:sym typeface="+mn-lt"/>
            </a:defRPr>
          </a:pPr>
          <a:endParaRPr lang="zh-CN"/>
        </a:p>
      </c:txPr>
    </c:legend>
    <c:plotVisOnly val="1"/>
    <c:dispBlanksAs val="gap"/>
    <c:showDLblsOverMax val="0"/>
  </c:chart>
  <c:spPr>
    <a:noFill/>
    <a:ln>
      <a:solidFill>
        <a:schemeClr val="bg1"/>
      </a:solidFill>
    </a:ln>
    <a:effectLst/>
  </c:spPr>
  <c:txPr>
    <a:bodyPr/>
    <a:lstStyle/>
    <a:p>
      <a:pPr>
        <a:defRPr sz="1000">
          <a:latin typeface="+mn-lt"/>
          <a:ea typeface="+mn-ea"/>
          <a:cs typeface="+mn-ea"/>
          <a:sym typeface="+mn-lt"/>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7942854948425159"/>
          <c:y val="6.1563398561390016E-2"/>
          <c:w val="0.461366244061857"/>
          <c:h val="0.86264653273120062"/>
        </c:manualLayout>
      </c:layout>
      <c:barChart>
        <c:barDir val="bar"/>
        <c:grouping val="clustered"/>
        <c:varyColors val="0"/>
        <c:ser>
          <c:idx val="0"/>
          <c:order val="0"/>
          <c:tx>
            <c:strRef>
              <c:f>Sheet1!$B$1</c:f>
              <c:strCache>
                <c:ptCount val="1"/>
                <c:pt idx="0">
                  <c:v>单月</c:v>
                </c:pt>
              </c:strCache>
            </c:strRef>
          </c:tx>
          <c:spPr>
            <a:solidFill>
              <a:srgbClr val="94B7F2"/>
            </a:solidFill>
            <a:ln>
              <a:noFill/>
              <a:prstDash val="solid"/>
            </a:ln>
          </c:spPr>
          <c:invertIfNegative val="0"/>
          <c:dLbls>
            <c:dLbl>
              <c:idx val="0"/>
              <c:layout>
                <c:manualLayout>
                  <c:x val="-1.0617473103912149E-3"/>
                  <c:y val="-2.9372461789310246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0F2-4BC2-9336-2C363C9DFBA5}"/>
                </c:ext>
              </c:extLst>
            </c:dLbl>
            <c:dLbl>
              <c:idx val="1"/>
              <c:layout>
                <c:manualLayout>
                  <c:x val="-1.0520118427781307E-2"/>
                  <c:y val="2.9399551993601228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0F2-4BC2-9336-2C363C9DFBA5}"/>
                </c:ext>
              </c:extLst>
            </c:dLbl>
            <c:numFmt formatCode="#,##0_);[Red]\(#,##0\)" sourceLinked="0"/>
            <c:spPr>
              <a:noFill/>
              <a:ln>
                <a:noFill/>
              </a:ln>
              <a:effectLst/>
            </c:spPr>
            <c:txPr>
              <a:bodyPr wrap="square" lIns="38100" tIns="19050" rIns="38100" bIns="19050" anchor="ctr">
                <a:spAutoFit/>
              </a:bodyPr>
              <a:lstStyle/>
              <a:p>
                <a:pPr>
                  <a:defRPr sz="1050">
                    <a:latin typeface="Open Sans" panose="020B0606030504020204" pitchFamily="34" charset="0"/>
                    <a:ea typeface="Open Sans" panose="020B0606030504020204" pitchFamily="34" charset="0"/>
                    <a:cs typeface="Open Sans" panose="020B0606030504020204"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比亚迪</c:v>
                </c:pt>
                <c:pt idx="1">
                  <c:v>吉利汽车</c:v>
                </c:pt>
                <c:pt idx="2">
                  <c:v>上汽通用五菱</c:v>
                </c:pt>
                <c:pt idx="3">
                  <c:v>特斯拉(中国)</c:v>
                </c:pt>
                <c:pt idx="4">
                  <c:v>小米汽车</c:v>
                </c:pt>
                <c:pt idx="5">
                  <c:v>小鹏汽车</c:v>
                </c:pt>
                <c:pt idx="6">
                  <c:v>零跑汽车</c:v>
                </c:pt>
                <c:pt idx="7">
                  <c:v>蔚来汽车</c:v>
                </c:pt>
                <c:pt idx="8">
                  <c:v>广汽埃安</c:v>
                </c:pt>
                <c:pt idx="9">
                  <c:v>长安汽车</c:v>
                </c:pt>
              </c:strCache>
            </c:strRef>
          </c:cat>
          <c:val>
            <c:numRef>
              <c:f>Sheet1!$B$2:$B$11</c:f>
              <c:numCache>
                <c:formatCode>General</c:formatCode>
                <c:ptCount val="10"/>
                <c:pt idx="0">
                  <c:v>127609</c:v>
                </c:pt>
                <c:pt idx="1">
                  <c:v>61568</c:v>
                </c:pt>
                <c:pt idx="2">
                  <c:v>50918</c:v>
                </c:pt>
                <c:pt idx="3">
                  <c:v>38881</c:v>
                </c:pt>
                <c:pt idx="4">
                  <c:v>28020</c:v>
                </c:pt>
                <c:pt idx="5">
                  <c:v>26924</c:v>
                </c:pt>
                <c:pt idx="6">
                  <c:v>25693</c:v>
                </c:pt>
                <c:pt idx="7">
                  <c:v>25262</c:v>
                </c:pt>
                <c:pt idx="8">
                  <c:v>23130</c:v>
                </c:pt>
                <c:pt idx="9">
                  <c:v>17078</c:v>
                </c:pt>
              </c:numCache>
            </c:numRef>
          </c:val>
          <c:extLst>
            <c:ext xmlns:c16="http://schemas.microsoft.com/office/drawing/2014/chart" uri="{C3380CC4-5D6E-409C-BE32-E72D297353CC}">
              <c16:uniqueId val="{00000002-F9EE-471C-BA1E-3F7B8C29822C}"/>
            </c:ext>
          </c:extLst>
        </c:ser>
        <c:dLbls>
          <c:showLegendKey val="0"/>
          <c:showVal val="0"/>
          <c:showCatName val="0"/>
          <c:showSerName val="0"/>
          <c:showPercent val="0"/>
          <c:showBubbleSize val="0"/>
        </c:dLbls>
        <c:gapWidth val="150"/>
        <c:axId val="-1286311792"/>
        <c:axId val="-1286317232"/>
      </c:barChart>
      <c:valAx>
        <c:axId val="-1286317232"/>
        <c:scaling>
          <c:orientation val="minMax"/>
          <c:max val="180000"/>
          <c:min val="0"/>
        </c:scaling>
        <c:delete val="0"/>
        <c:axPos val="b"/>
        <c:numFmt formatCode="General" sourceLinked="1"/>
        <c:majorTickMark val="out"/>
        <c:minorTickMark val="none"/>
        <c:tickLblPos val="none"/>
        <c:spPr>
          <a:ln>
            <a:noFill/>
          </a:ln>
        </c:spPr>
        <c:crossAx val="-1286311792"/>
        <c:crosses val="max"/>
        <c:crossBetween val="between"/>
      </c:valAx>
      <c:catAx>
        <c:axId val="-1286311792"/>
        <c:scaling>
          <c:orientation val="maxMin"/>
        </c:scaling>
        <c:delete val="0"/>
        <c:axPos val="l"/>
        <c:numFmt formatCode="General" sourceLinked="0"/>
        <c:majorTickMark val="out"/>
        <c:minorTickMark val="none"/>
        <c:tickLblPos val="nextTo"/>
        <c:txPr>
          <a:bodyPr/>
          <a:lstStyle/>
          <a:p>
            <a:pPr>
              <a:defRPr sz="1200">
                <a:latin typeface="思源宋体 CN ExtraLight" panose="02020200000000000000" pitchFamily="18" charset="-122"/>
                <a:ea typeface="思源宋体 CN ExtraLight" panose="02020200000000000000" pitchFamily="18" charset="-122"/>
              </a:defRPr>
            </a:pPr>
            <a:endParaRPr lang="zh-CN"/>
          </a:p>
        </c:txPr>
        <c:crossAx val="-1286317232"/>
        <c:crosses val="autoZero"/>
        <c:auto val="1"/>
        <c:lblAlgn val="ctr"/>
        <c:lblOffset val="100"/>
        <c:noMultiLvlLbl val="0"/>
      </c:catAx>
    </c:plotArea>
    <c:plotVisOnly val="1"/>
    <c:dispBlanksAs val="gap"/>
    <c:showDLblsOverMax val="0"/>
  </c:chart>
  <c:spPr>
    <a:ln>
      <a:noFill/>
    </a:ln>
    <a:effectLst/>
  </c:spPr>
  <c:txPr>
    <a:bodyPr/>
    <a:lstStyle/>
    <a:p>
      <a:pPr>
        <a:defRPr sz="1050" baseline="0">
          <a:latin typeface="+mn-lt"/>
          <a:ea typeface="+mn-ea"/>
          <a:cs typeface="+mn-ea"/>
          <a:sym typeface="+mn-lt"/>
        </a:defRPr>
      </a:pPr>
      <a:endParaRPr lang="zh-CN"/>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798346360931939"/>
          <c:y val="2.6659210933017236E-2"/>
          <c:w val="0.46649301028350804"/>
          <c:h val="0.9628360273410691"/>
        </c:manualLayout>
      </c:layout>
      <c:barChart>
        <c:barDir val="bar"/>
        <c:grouping val="clustered"/>
        <c:varyColors val="0"/>
        <c:ser>
          <c:idx val="0"/>
          <c:order val="0"/>
          <c:tx>
            <c:strRef>
              <c:f>Sheet1!$B$1</c:f>
              <c:strCache>
                <c:ptCount val="1"/>
                <c:pt idx="0">
                  <c:v>累计</c:v>
                </c:pt>
              </c:strCache>
            </c:strRef>
          </c:tx>
          <c:spPr>
            <a:solidFill>
              <a:srgbClr val="94B7F2"/>
            </a:solidFill>
            <a:ln>
              <a:noFill/>
              <a:prstDash val="solid"/>
            </a:ln>
          </c:spPr>
          <c:invertIfNegative val="0"/>
          <c:dLbls>
            <c:dLbl>
              <c:idx val="0"/>
              <c:numFmt formatCode="#,##0_);[Red]\(#,##0\)" sourceLinked="0"/>
              <c:spPr>
                <a:noFill/>
                <a:ln>
                  <a:noFill/>
                </a:ln>
                <a:effectLst/>
              </c:spPr>
              <c:txPr>
                <a:bodyPr wrap="none" lIns="38100" tIns="19050" rIns="38100" bIns="19050" anchor="ctr">
                  <a:noAutofit/>
                </a:bodyPr>
                <a:lstStyle/>
                <a:p>
                  <a:pPr>
                    <a:defRPr sz="1050">
                      <a:latin typeface="Open Sans" panose="020B0606030504020204" pitchFamily="34" charset="0"/>
                      <a:ea typeface="Open Sans" panose="020B0606030504020204" pitchFamily="34" charset="0"/>
                      <a:cs typeface="Open Sans" panose="020B0606030504020204" pitchFamily="34" charset="0"/>
                    </a:defRPr>
                  </a:pPr>
                  <a:endParaRPr lang="zh-CN"/>
                </a:p>
              </c:txPr>
              <c:dLblPos val="outEnd"/>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FE05-4D52-9FC2-2A0BA66C2361}"/>
                </c:ext>
              </c:extLst>
            </c:dLbl>
            <c:numFmt formatCode="#,##0_);[Red]\(#,##0\)" sourceLinked="0"/>
            <c:spPr>
              <a:noFill/>
              <a:ln>
                <a:noFill/>
              </a:ln>
              <a:effectLst/>
            </c:spPr>
            <c:txPr>
              <a:bodyPr wrap="none" lIns="38100" tIns="19050" rIns="38100" bIns="19050" anchor="ctr">
                <a:spAutoFit/>
              </a:bodyPr>
              <a:lstStyle/>
              <a:p>
                <a:pPr>
                  <a:defRPr sz="1050">
                    <a:latin typeface="Open Sans" panose="020B0606030504020204" pitchFamily="34" charset="0"/>
                    <a:ea typeface="Open Sans" panose="020B0606030504020204" pitchFamily="34" charset="0"/>
                    <a:cs typeface="Open Sans" panose="020B0606030504020204"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strRef>
              <c:f>Sheet1!$A$2:$A$11</c:f>
              <c:strCache>
                <c:ptCount val="10"/>
                <c:pt idx="0">
                  <c:v>比亚迪</c:v>
                </c:pt>
                <c:pt idx="1">
                  <c:v>吉利汽车</c:v>
                </c:pt>
                <c:pt idx="2">
                  <c:v>上汽通用五菱</c:v>
                </c:pt>
                <c:pt idx="3">
                  <c:v>特斯拉(中国)</c:v>
                </c:pt>
                <c:pt idx="4">
                  <c:v>小鹏汽车</c:v>
                </c:pt>
                <c:pt idx="5">
                  <c:v>小米汽车</c:v>
                </c:pt>
                <c:pt idx="6">
                  <c:v>广汽埃安</c:v>
                </c:pt>
                <c:pt idx="7">
                  <c:v>零跑汽车</c:v>
                </c:pt>
                <c:pt idx="8">
                  <c:v>蔚来汽车</c:v>
                </c:pt>
                <c:pt idx="9">
                  <c:v>长安汽车</c:v>
                </c:pt>
              </c:strCache>
            </c:strRef>
          </c:cat>
          <c:val>
            <c:numRef>
              <c:f>Sheet1!$B$2:$B$11</c:f>
              <c:numCache>
                <c:formatCode>General</c:formatCode>
                <c:ptCount val="10"/>
                <c:pt idx="0">
                  <c:v>527019</c:v>
                </c:pt>
                <c:pt idx="1">
                  <c:v>261628</c:v>
                </c:pt>
                <c:pt idx="2">
                  <c:v>251235</c:v>
                </c:pt>
                <c:pt idx="3">
                  <c:v>203271</c:v>
                </c:pt>
                <c:pt idx="4">
                  <c:v>147087</c:v>
                </c:pt>
                <c:pt idx="5">
                  <c:v>132539</c:v>
                </c:pt>
                <c:pt idx="6">
                  <c:v>117307</c:v>
                </c:pt>
                <c:pt idx="7">
                  <c:v>105909</c:v>
                </c:pt>
                <c:pt idx="8">
                  <c:v>94717</c:v>
                </c:pt>
                <c:pt idx="9">
                  <c:v>75688</c:v>
                </c:pt>
              </c:numCache>
            </c:numRef>
          </c:val>
          <c:extLst>
            <c:ext xmlns:c16="http://schemas.microsoft.com/office/drawing/2014/chart" uri="{C3380CC4-5D6E-409C-BE32-E72D297353CC}">
              <c16:uniqueId val="{00000002-7187-4EC4-95B3-58A5BFAEAB6B}"/>
            </c:ext>
          </c:extLst>
        </c:ser>
        <c:dLbls>
          <c:dLblPos val="outEnd"/>
          <c:showLegendKey val="0"/>
          <c:showVal val="1"/>
          <c:showCatName val="0"/>
          <c:showSerName val="0"/>
          <c:showPercent val="0"/>
          <c:showBubbleSize val="0"/>
        </c:dLbls>
        <c:gapWidth val="150"/>
        <c:axId val="-1324773632"/>
        <c:axId val="-1324775264"/>
      </c:barChart>
      <c:valAx>
        <c:axId val="-1324775264"/>
        <c:scaling>
          <c:orientation val="minMax"/>
        </c:scaling>
        <c:delete val="0"/>
        <c:axPos val="b"/>
        <c:numFmt formatCode="General" sourceLinked="1"/>
        <c:majorTickMark val="out"/>
        <c:minorTickMark val="none"/>
        <c:tickLblPos val="none"/>
        <c:spPr>
          <a:ln>
            <a:noFill/>
          </a:ln>
        </c:spPr>
        <c:crossAx val="-1324773632"/>
        <c:crosses val="max"/>
        <c:crossBetween val="between"/>
      </c:valAx>
      <c:catAx>
        <c:axId val="-1324773632"/>
        <c:scaling>
          <c:orientation val="maxMin"/>
        </c:scaling>
        <c:delete val="0"/>
        <c:axPos val="l"/>
        <c:numFmt formatCode="General" sourceLinked="0"/>
        <c:majorTickMark val="out"/>
        <c:minorTickMark val="none"/>
        <c:tickLblPos val="nextTo"/>
        <c:txPr>
          <a:bodyPr/>
          <a:lstStyle/>
          <a:p>
            <a:pPr>
              <a:defRPr sz="1200">
                <a:latin typeface="思源宋体 CN ExtraLight" panose="02020200000000000000" pitchFamily="18" charset="-122"/>
                <a:ea typeface="思源宋体 CN ExtraLight" panose="02020200000000000000" pitchFamily="18" charset="-122"/>
              </a:defRPr>
            </a:pPr>
            <a:endParaRPr lang="zh-CN"/>
          </a:p>
        </c:txPr>
        <c:crossAx val="-1324775264"/>
        <c:crosses val="autoZero"/>
        <c:auto val="1"/>
        <c:lblAlgn val="ctr"/>
        <c:lblOffset val="100"/>
        <c:noMultiLvlLbl val="0"/>
      </c:catAx>
    </c:plotArea>
    <c:plotVisOnly val="1"/>
    <c:dispBlanksAs val="gap"/>
    <c:showDLblsOverMax val="0"/>
  </c:chart>
  <c:spPr>
    <a:ln>
      <a:noFill/>
    </a:ln>
    <a:effectLst/>
  </c:spPr>
  <c:txPr>
    <a:bodyPr/>
    <a:lstStyle/>
    <a:p>
      <a:pPr>
        <a:defRPr sz="1050" baseline="0">
          <a:latin typeface="+mn-lt"/>
          <a:ea typeface="+mn-ea"/>
          <a:cs typeface="+mn-ea"/>
          <a:sym typeface="+mn-lt"/>
        </a:defRPr>
      </a:pPr>
      <a:endParaRPr lang="zh-CN"/>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69">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alpha val="75000"/>
        </a:schemeClr>
      </a:solidFill>
    </cs:spPr>
  </cs:dataPoint>
  <cs:dataPoint3D>
    <cs:lnRef idx="0"/>
    <cs:fillRef idx="1">
      <cs:styleClr val="auto"/>
    </cs:fillRef>
    <cs:effectRef idx="0"/>
    <cs:fontRef idx="minor">
      <a:schemeClr val="tx1"/>
    </cs:fontRef>
    <cs:spPr>
      <a:solidFill>
        <a:schemeClr val="phClr">
          <a:alpha val="75000"/>
        </a:schemeClr>
      </a:solidFill>
    </cs:spPr>
  </cs:dataPoint3D>
  <cs:dataPointLine>
    <cs:lnRef idx="0">
      <cs:styleClr val="auto"/>
    </cs:lnRef>
    <cs:fillRef idx="1"/>
    <cs:effectRef idx="0"/>
    <cs:fontRef idx="minor">
      <a:schemeClr val="tx1"/>
    </cs:fontRef>
    <cs:spPr>
      <a:ln w="19050" cap="rnd">
        <a:solidFill>
          <a:schemeClr val="phClr">
            <a:alpha val="50000"/>
          </a:scheme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9099" cy="498693"/>
          </a:xfrm>
          <a:prstGeom prst="rect">
            <a:avLst/>
          </a:prstGeom>
        </p:spPr>
        <p:txBody>
          <a:bodyPr vert="horz" lIns="91440" tIns="45720" rIns="91440" bIns="45720" rtlCol="0"/>
          <a:lstStyle>
            <a:lvl1pPr algn="l" eaLnBrk="1" hangingPunct="1">
              <a:spcBef>
                <a:spcPts val="0"/>
              </a:spcBef>
              <a:spcAft>
                <a:spcPts val="0"/>
              </a:spcAft>
              <a:defRPr sz="1200">
                <a:latin typeface="Open Sans" panose="020B0606030504020204" pitchFamily="34" charset="0"/>
                <a:ea typeface="思源宋体 CN SemiBold" panose="02020600000000000000" pitchFamily="18" charset="-122"/>
              </a:defRPr>
            </a:lvl1pPr>
          </a:lstStyle>
          <a:p>
            <a:pPr>
              <a:defRPr/>
            </a:pPr>
            <a:endParaRPr lang="zh-CN" altLang="en-US" dirty="0"/>
          </a:p>
        </p:txBody>
      </p:sp>
      <p:sp>
        <p:nvSpPr>
          <p:cNvPr id="3" name="日期占位符 2"/>
          <p:cNvSpPr>
            <a:spLocks noGrp="1"/>
          </p:cNvSpPr>
          <p:nvPr>
            <p:ph type="dt" idx="1"/>
          </p:nvPr>
        </p:nvSpPr>
        <p:spPr>
          <a:xfrm>
            <a:off x="3854939" y="0"/>
            <a:ext cx="2949099" cy="498693"/>
          </a:xfrm>
          <a:prstGeom prst="rect">
            <a:avLst/>
          </a:prstGeom>
        </p:spPr>
        <p:txBody>
          <a:bodyPr vert="horz" lIns="91440" tIns="45720" rIns="91440" bIns="45720" rtlCol="0"/>
          <a:lstStyle>
            <a:lvl1pPr algn="r" eaLnBrk="1" hangingPunct="1">
              <a:spcBef>
                <a:spcPts val="0"/>
              </a:spcBef>
              <a:spcAft>
                <a:spcPts val="0"/>
              </a:spcAft>
              <a:defRPr sz="1200">
                <a:latin typeface="Open Sans" panose="020B0606030504020204" pitchFamily="34" charset="0"/>
                <a:ea typeface="思源宋体 CN SemiBold" panose="02020600000000000000" pitchFamily="18" charset="-122"/>
              </a:defRPr>
            </a:lvl1pPr>
          </a:lstStyle>
          <a:p>
            <a:pPr>
              <a:defRPr/>
            </a:pPr>
            <a:fld id="{B4637A83-A11C-4598-84DB-E7CE2F976182}" type="datetimeFigureOut">
              <a:rPr lang="zh-CN" altLang="en-US" smtClean="0"/>
              <a:pPr>
                <a:defRPr/>
              </a:pPr>
              <a:t>2025/7/7</a:t>
            </a:fld>
            <a:endParaRPr lang="zh-CN" altLang="en-US" dirty="0"/>
          </a:p>
        </p:txBody>
      </p:sp>
      <p:sp>
        <p:nvSpPr>
          <p:cNvPr id="4" name="幻灯片图像占位符 3"/>
          <p:cNvSpPr>
            <a:spLocks noGrp="1" noRot="1" noChangeAspect="1"/>
          </p:cNvSpPr>
          <p:nvPr>
            <p:ph type="sldImg" idx="2"/>
          </p:nvPr>
        </p:nvSpPr>
        <p:spPr>
          <a:xfrm>
            <a:off x="422275" y="1243013"/>
            <a:ext cx="5961063" cy="3354387"/>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80562" y="4783307"/>
            <a:ext cx="5444490" cy="3913614"/>
          </a:xfrm>
          <a:prstGeom prst="rect">
            <a:avLst/>
          </a:prstGeom>
        </p:spPr>
        <p:txBody>
          <a:bodyPr vert="horz" lIns="91440" tIns="45720" rIns="91440" bIns="45720" rtlCol="0"/>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p>
        </p:txBody>
      </p:sp>
      <p:sp>
        <p:nvSpPr>
          <p:cNvPr id="6" name="页脚占位符 5"/>
          <p:cNvSpPr>
            <a:spLocks noGrp="1"/>
          </p:cNvSpPr>
          <p:nvPr>
            <p:ph type="ftr" sz="quarter" idx="4"/>
          </p:nvPr>
        </p:nvSpPr>
        <p:spPr>
          <a:xfrm>
            <a:off x="0" y="9440647"/>
            <a:ext cx="2949099" cy="498692"/>
          </a:xfrm>
          <a:prstGeom prst="rect">
            <a:avLst/>
          </a:prstGeom>
        </p:spPr>
        <p:txBody>
          <a:bodyPr vert="horz" lIns="91440" tIns="45720" rIns="91440" bIns="45720" rtlCol="0" anchor="b"/>
          <a:lstStyle>
            <a:lvl1pPr algn="l" eaLnBrk="1" hangingPunct="1">
              <a:spcBef>
                <a:spcPts val="0"/>
              </a:spcBef>
              <a:spcAft>
                <a:spcPts val="0"/>
              </a:spcAft>
              <a:defRPr sz="1200">
                <a:latin typeface="Open Sans" panose="020B0606030504020204" pitchFamily="34" charset="0"/>
                <a:ea typeface="思源宋体 CN SemiBold" panose="02020600000000000000" pitchFamily="18" charset="-122"/>
              </a:defRPr>
            </a:lvl1pPr>
          </a:lstStyle>
          <a:p>
            <a:pPr>
              <a:defRPr/>
            </a:pPr>
            <a:endParaRPr lang="zh-CN" altLang="en-US" dirty="0"/>
          </a:p>
        </p:txBody>
      </p:sp>
      <p:sp>
        <p:nvSpPr>
          <p:cNvPr id="7" name="灯片编号占位符 6"/>
          <p:cNvSpPr>
            <a:spLocks noGrp="1"/>
          </p:cNvSpPr>
          <p:nvPr>
            <p:ph type="sldNum" sz="quarter" idx="5"/>
          </p:nvPr>
        </p:nvSpPr>
        <p:spPr>
          <a:xfrm>
            <a:off x="3854939" y="9440647"/>
            <a:ext cx="2949099" cy="498692"/>
          </a:xfrm>
          <a:prstGeom prst="rect">
            <a:avLst/>
          </a:prstGeom>
        </p:spPr>
        <p:txBody>
          <a:bodyPr vert="horz" lIns="91440" tIns="45720" rIns="91440" bIns="45720" rtlCol="0" anchor="b"/>
          <a:lstStyle>
            <a:lvl1pPr algn="r" eaLnBrk="1" hangingPunct="1">
              <a:spcBef>
                <a:spcPts val="0"/>
              </a:spcBef>
              <a:spcAft>
                <a:spcPts val="0"/>
              </a:spcAft>
              <a:defRPr sz="1200">
                <a:latin typeface="Open Sans" panose="020B0606030504020204" pitchFamily="34" charset="0"/>
                <a:ea typeface="思源宋体 CN SemiBold" panose="02020600000000000000" pitchFamily="18" charset="-122"/>
              </a:defRPr>
            </a:lvl1pPr>
          </a:lstStyle>
          <a:p>
            <a:pPr>
              <a:defRPr/>
            </a:pPr>
            <a:fld id="{E7AA1453-1F50-4508-A755-05CDBE78CDDB}" type="slidenum">
              <a:rPr lang="zh-CN" altLang="en-US" smtClean="0"/>
              <a:pPr>
                <a:defRPr/>
              </a:pPr>
              <a:t>‹#›</a:t>
            </a:fld>
            <a:endParaRPr lang="zh-CN" altLang="en-US" dirty="0"/>
          </a:p>
        </p:txBody>
      </p:sp>
    </p:spTree>
    <p:extLst>
      <p:ext uri="{BB962C8B-B14F-4D97-AF65-F5344CB8AC3E}">
        <p14:creationId xmlns:p14="http://schemas.microsoft.com/office/powerpoint/2010/main" val="35400614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Open Sans" panose="020B0606030504020204" pitchFamily="34" charset="0"/>
        <a:ea typeface="思源宋体 CN SemiBold" panose="02020600000000000000" pitchFamily="18" charset="-122"/>
        <a:cs typeface="+mn-cs"/>
      </a:defRPr>
    </a:lvl1pPr>
    <a:lvl2pPr marL="457200" algn="l" rtl="0" eaLnBrk="0" fontAlgn="base" hangingPunct="0">
      <a:spcBef>
        <a:spcPct val="30000"/>
      </a:spcBef>
      <a:spcAft>
        <a:spcPct val="0"/>
      </a:spcAft>
      <a:defRPr sz="1200" kern="1200">
        <a:solidFill>
          <a:schemeClr val="tx1"/>
        </a:solidFill>
        <a:latin typeface="Open Sans" panose="020B0606030504020204" pitchFamily="34" charset="0"/>
        <a:ea typeface="思源宋体 CN SemiBold" panose="02020600000000000000" pitchFamily="18" charset="-122"/>
        <a:cs typeface="+mn-cs"/>
      </a:defRPr>
    </a:lvl2pPr>
    <a:lvl3pPr marL="914400" algn="l" rtl="0" eaLnBrk="0" fontAlgn="base" hangingPunct="0">
      <a:spcBef>
        <a:spcPct val="30000"/>
      </a:spcBef>
      <a:spcAft>
        <a:spcPct val="0"/>
      </a:spcAft>
      <a:defRPr sz="1200" kern="1200">
        <a:solidFill>
          <a:schemeClr val="tx1"/>
        </a:solidFill>
        <a:latin typeface="Open Sans" panose="020B0606030504020204" pitchFamily="34" charset="0"/>
        <a:ea typeface="思源宋体 CN SemiBold" panose="02020600000000000000" pitchFamily="18" charset="-122"/>
        <a:cs typeface="+mn-cs"/>
      </a:defRPr>
    </a:lvl3pPr>
    <a:lvl4pPr marL="1371600" algn="l" rtl="0" eaLnBrk="0" fontAlgn="base" hangingPunct="0">
      <a:spcBef>
        <a:spcPct val="30000"/>
      </a:spcBef>
      <a:spcAft>
        <a:spcPct val="0"/>
      </a:spcAft>
      <a:defRPr sz="1200" kern="1200">
        <a:solidFill>
          <a:schemeClr val="tx1"/>
        </a:solidFill>
        <a:latin typeface="Open Sans" panose="020B0606030504020204" pitchFamily="34" charset="0"/>
        <a:ea typeface="思源宋体 CN SemiBold" panose="02020600000000000000" pitchFamily="18" charset="-122"/>
        <a:cs typeface="+mn-cs"/>
      </a:defRPr>
    </a:lvl4pPr>
    <a:lvl5pPr marL="1828800" algn="l" rtl="0" eaLnBrk="0" fontAlgn="base" hangingPunct="0">
      <a:spcBef>
        <a:spcPct val="30000"/>
      </a:spcBef>
      <a:spcAft>
        <a:spcPct val="0"/>
      </a:spcAft>
      <a:defRPr sz="1200" kern="1200">
        <a:solidFill>
          <a:schemeClr val="tx1"/>
        </a:solidFill>
        <a:latin typeface="Open Sans" panose="020B0606030504020204" pitchFamily="34" charset="0"/>
        <a:ea typeface="思源宋体 CN SemiBold" panose="02020600000000000000"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1</a:t>
            </a:fld>
            <a:endParaRPr lang="zh-CN" altLang="en-US"/>
          </a:p>
        </p:txBody>
      </p:sp>
    </p:spTree>
    <p:extLst>
      <p:ext uri="{BB962C8B-B14F-4D97-AF65-F5344CB8AC3E}">
        <p14:creationId xmlns:p14="http://schemas.microsoft.com/office/powerpoint/2010/main" val="1920426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10</a:t>
            </a:fld>
            <a:endParaRPr lang="zh-CN" altLang="en-US" dirty="0"/>
          </a:p>
        </p:txBody>
      </p:sp>
    </p:spTree>
    <p:extLst>
      <p:ext uri="{BB962C8B-B14F-4D97-AF65-F5344CB8AC3E}">
        <p14:creationId xmlns:p14="http://schemas.microsoft.com/office/powerpoint/2010/main" val="34784256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11</a:t>
            </a:fld>
            <a:endParaRPr lang="zh-CN" altLang="en-US" dirty="0"/>
          </a:p>
        </p:txBody>
      </p:sp>
    </p:spTree>
    <p:extLst>
      <p:ext uri="{BB962C8B-B14F-4D97-AF65-F5344CB8AC3E}">
        <p14:creationId xmlns:p14="http://schemas.microsoft.com/office/powerpoint/2010/main" val="42433262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12</a:t>
            </a:fld>
            <a:endParaRPr lang="zh-CN" altLang="en-US" dirty="0"/>
          </a:p>
        </p:txBody>
      </p:sp>
    </p:spTree>
    <p:extLst>
      <p:ext uri="{BB962C8B-B14F-4D97-AF65-F5344CB8AC3E}">
        <p14:creationId xmlns:p14="http://schemas.microsoft.com/office/powerpoint/2010/main" val="12870489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13</a:t>
            </a:fld>
            <a:endParaRPr lang="zh-CN" altLang="en-US" dirty="0"/>
          </a:p>
        </p:txBody>
      </p:sp>
    </p:spTree>
    <p:extLst>
      <p:ext uri="{BB962C8B-B14F-4D97-AF65-F5344CB8AC3E}">
        <p14:creationId xmlns:p14="http://schemas.microsoft.com/office/powerpoint/2010/main" val="26072171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14</a:t>
            </a:fld>
            <a:endParaRPr lang="zh-CN" altLang="en-US" dirty="0"/>
          </a:p>
        </p:txBody>
      </p:sp>
    </p:spTree>
    <p:extLst>
      <p:ext uri="{BB962C8B-B14F-4D97-AF65-F5344CB8AC3E}">
        <p14:creationId xmlns:p14="http://schemas.microsoft.com/office/powerpoint/2010/main" val="693997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15</a:t>
            </a:fld>
            <a:endParaRPr lang="zh-CN" altLang="en-US" dirty="0"/>
          </a:p>
        </p:txBody>
      </p:sp>
    </p:spTree>
    <p:extLst>
      <p:ext uri="{BB962C8B-B14F-4D97-AF65-F5344CB8AC3E}">
        <p14:creationId xmlns:p14="http://schemas.microsoft.com/office/powerpoint/2010/main" val="13153302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16</a:t>
            </a:fld>
            <a:endParaRPr lang="zh-CN" altLang="en-US" dirty="0"/>
          </a:p>
        </p:txBody>
      </p:sp>
    </p:spTree>
    <p:extLst>
      <p:ext uri="{BB962C8B-B14F-4D97-AF65-F5344CB8AC3E}">
        <p14:creationId xmlns:p14="http://schemas.microsoft.com/office/powerpoint/2010/main" val="4407727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17</a:t>
            </a:fld>
            <a:endParaRPr lang="zh-CN" altLang="en-US" dirty="0"/>
          </a:p>
        </p:txBody>
      </p:sp>
    </p:spTree>
    <p:extLst>
      <p:ext uri="{BB962C8B-B14F-4D97-AF65-F5344CB8AC3E}">
        <p14:creationId xmlns:p14="http://schemas.microsoft.com/office/powerpoint/2010/main" val="24930395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18</a:t>
            </a:fld>
            <a:endParaRPr lang="zh-CN" altLang="en-US" dirty="0"/>
          </a:p>
        </p:txBody>
      </p:sp>
    </p:spTree>
    <p:extLst>
      <p:ext uri="{BB962C8B-B14F-4D97-AF65-F5344CB8AC3E}">
        <p14:creationId xmlns:p14="http://schemas.microsoft.com/office/powerpoint/2010/main" val="28761584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19</a:t>
            </a:fld>
            <a:endParaRPr lang="zh-CN" altLang="en-US" dirty="0"/>
          </a:p>
        </p:txBody>
      </p:sp>
    </p:spTree>
    <p:extLst>
      <p:ext uri="{BB962C8B-B14F-4D97-AF65-F5344CB8AC3E}">
        <p14:creationId xmlns:p14="http://schemas.microsoft.com/office/powerpoint/2010/main" val="36174604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2</a:t>
            </a:fld>
            <a:endParaRPr lang="zh-CN" altLang="en-US"/>
          </a:p>
        </p:txBody>
      </p:sp>
    </p:spTree>
    <p:extLst>
      <p:ext uri="{BB962C8B-B14F-4D97-AF65-F5344CB8AC3E}">
        <p14:creationId xmlns:p14="http://schemas.microsoft.com/office/powerpoint/2010/main" val="10612096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20</a:t>
            </a:fld>
            <a:endParaRPr lang="zh-CN" altLang="en-US" dirty="0"/>
          </a:p>
        </p:txBody>
      </p:sp>
    </p:spTree>
    <p:extLst>
      <p:ext uri="{BB962C8B-B14F-4D97-AF65-F5344CB8AC3E}">
        <p14:creationId xmlns:p14="http://schemas.microsoft.com/office/powerpoint/2010/main" val="37515214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21</a:t>
            </a:fld>
            <a:endParaRPr lang="zh-CN" altLang="en-US" dirty="0"/>
          </a:p>
        </p:txBody>
      </p:sp>
    </p:spTree>
    <p:extLst>
      <p:ext uri="{BB962C8B-B14F-4D97-AF65-F5344CB8AC3E}">
        <p14:creationId xmlns:p14="http://schemas.microsoft.com/office/powerpoint/2010/main" val="8025431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22</a:t>
            </a:fld>
            <a:endParaRPr lang="zh-CN" altLang="en-US" dirty="0"/>
          </a:p>
        </p:txBody>
      </p:sp>
    </p:spTree>
    <p:extLst>
      <p:ext uri="{BB962C8B-B14F-4D97-AF65-F5344CB8AC3E}">
        <p14:creationId xmlns:p14="http://schemas.microsoft.com/office/powerpoint/2010/main" val="9668111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23</a:t>
            </a:fld>
            <a:endParaRPr lang="zh-CN" altLang="en-US" dirty="0"/>
          </a:p>
        </p:txBody>
      </p:sp>
    </p:spTree>
    <p:extLst>
      <p:ext uri="{BB962C8B-B14F-4D97-AF65-F5344CB8AC3E}">
        <p14:creationId xmlns:p14="http://schemas.microsoft.com/office/powerpoint/2010/main" val="23265393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24</a:t>
            </a:fld>
            <a:endParaRPr lang="zh-CN" altLang="en-US" dirty="0"/>
          </a:p>
        </p:txBody>
      </p:sp>
    </p:spTree>
    <p:extLst>
      <p:ext uri="{BB962C8B-B14F-4D97-AF65-F5344CB8AC3E}">
        <p14:creationId xmlns:p14="http://schemas.microsoft.com/office/powerpoint/2010/main" val="33163556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25</a:t>
            </a:fld>
            <a:endParaRPr lang="zh-CN" altLang="en-US" dirty="0"/>
          </a:p>
        </p:txBody>
      </p:sp>
    </p:spTree>
    <p:extLst>
      <p:ext uri="{BB962C8B-B14F-4D97-AF65-F5344CB8AC3E}">
        <p14:creationId xmlns:p14="http://schemas.microsoft.com/office/powerpoint/2010/main" val="29672207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26</a:t>
            </a:fld>
            <a:endParaRPr lang="zh-CN" altLang="en-US" dirty="0"/>
          </a:p>
        </p:txBody>
      </p:sp>
    </p:spTree>
    <p:extLst>
      <p:ext uri="{BB962C8B-B14F-4D97-AF65-F5344CB8AC3E}">
        <p14:creationId xmlns:p14="http://schemas.microsoft.com/office/powerpoint/2010/main" val="749085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3</a:t>
            </a:fld>
            <a:endParaRPr lang="zh-CN" altLang="en-US" dirty="0"/>
          </a:p>
        </p:txBody>
      </p:sp>
    </p:spTree>
    <p:extLst>
      <p:ext uri="{BB962C8B-B14F-4D97-AF65-F5344CB8AC3E}">
        <p14:creationId xmlns:p14="http://schemas.microsoft.com/office/powerpoint/2010/main" val="36027017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4</a:t>
            </a:fld>
            <a:endParaRPr lang="zh-CN" altLang="en-US" dirty="0"/>
          </a:p>
        </p:txBody>
      </p:sp>
    </p:spTree>
    <p:extLst>
      <p:ext uri="{BB962C8B-B14F-4D97-AF65-F5344CB8AC3E}">
        <p14:creationId xmlns:p14="http://schemas.microsoft.com/office/powerpoint/2010/main" val="28283222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5</a:t>
            </a:fld>
            <a:endParaRPr lang="zh-CN" altLang="en-US" dirty="0"/>
          </a:p>
        </p:txBody>
      </p:sp>
    </p:spTree>
    <p:extLst>
      <p:ext uri="{BB962C8B-B14F-4D97-AF65-F5344CB8AC3E}">
        <p14:creationId xmlns:p14="http://schemas.microsoft.com/office/powerpoint/2010/main" val="1091930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6</a:t>
            </a:fld>
            <a:endParaRPr lang="zh-CN" altLang="en-US" dirty="0"/>
          </a:p>
        </p:txBody>
      </p:sp>
    </p:spTree>
    <p:extLst>
      <p:ext uri="{BB962C8B-B14F-4D97-AF65-F5344CB8AC3E}">
        <p14:creationId xmlns:p14="http://schemas.microsoft.com/office/powerpoint/2010/main" val="3382146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7</a:t>
            </a:fld>
            <a:endParaRPr lang="zh-CN" altLang="en-US" dirty="0"/>
          </a:p>
        </p:txBody>
      </p:sp>
    </p:spTree>
    <p:extLst>
      <p:ext uri="{BB962C8B-B14F-4D97-AF65-F5344CB8AC3E}">
        <p14:creationId xmlns:p14="http://schemas.microsoft.com/office/powerpoint/2010/main" val="2301859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8</a:t>
            </a:fld>
            <a:endParaRPr lang="zh-CN" altLang="en-US" dirty="0"/>
          </a:p>
        </p:txBody>
      </p:sp>
    </p:spTree>
    <p:extLst>
      <p:ext uri="{BB962C8B-B14F-4D97-AF65-F5344CB8AC3E}">
        <p14:creationId xmlns:p14="http://schemas.microsoft.com/office/powerpoint/2010/main" val="28144993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7AA1453-1F50-4508-A755-05CDBE78CDDB}" type="slidenum">
              <a:rPr lang="zh-CN" altLang="en-US" smtClean="0"/>
              <a:pPr>
                <a:defRPr/>
              </a:pPr>
              <a:t>9</a:t>
            </a:fld>
            <a:endParaRPr lang="zh-CN" altLang="en-US" dirty="0"/>
          </a:p>
        </p:txBody>
      </p:sp>
    </p:spTree>
    <p:extLst>
      <p:ext uri="{BB962C8B-B14F-4D97-AF65-F5344CB8AC3E}">
        <p14:creationId xmlns:p14="http://schemas.microsoft.com/office/powerpoint/2010/main" val="23857242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提案版封面">
    <p:spTree>
      <p:nvGrpSpPr>
        <p:cNvPr id="1" name=""/>
        <p:cNvGrpSpPr/>
        <p:nvPr/>
      </p:nvGrpSpPr>
      <p:grpSpPr>
        <a:xfrm>
          <a:off x="0" y="0"/>
          <a:ext cx="0" cy="0"/>
          <a:chOff x="0" y="0"/>
          <a:chExt cx="0" cy="0"/>
        </a:xfrm>
      </p:grpSpPr>
      <p:pic>
        <p:nvPicPr>
          <p:cNvPr id="7" name="image 30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a:off x="1" y="0"/>
            <a:ext cx="12192000" cy="6858000"/>
          </a:xfrm>
          <a:prstGeom prst="rect">
            <a:avLst/>
          </a:prstGeom>
        </p:spPr>
      </p:pic>
      <p:pic>
        <p:nvPicPr>
          <p:cNvPr id="8" name="图片 7"/>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20473" y="472211"/>
            <a:ext cx="11119284" cy="5911581"/>
          </a:xfrm>
          <a:prstGeom prst="rect">
            <a:avLst/>
          </a:prstGeom>
        </p:spPr>
      </p:pic>
      <p:grpSp>
        <p:nvGrpSpPr>
          <p:cNvPr id="13" name="组合 12"/>
          <p:cNvGrpSpPr/>
          <p:nvPr userDrawn="1"/>
        </p:nvGrpSpPr>
        <p:grpSpPr>
          <a:xfrm>
            <a:off x="1845890" y="800117"/>
            <a:ext cx="1831376" cy="367159"/>
            <a:chOff x="521061" y="791632"/>
            <a:chExt cx="2583407" cy="632567"/>
          </a:xfrm>
        </p:grpSpPr>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b="45537"/>
            <a:stretch/>
          </p:blipFill>
          <p:spPr>
            <a:xfrm>
              <a:off x="521061" y="791632"/>
              <a:ext cx="1393746" cy="632567"/>
            </a:xfrm>
            <a:prstGeom prst="rect">
              <a:avLst/>
            </a:prstGeom>
          </p:spPr>
        </p:pic>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t="62750"/>
            <a:stretch/>
          </p:blipFill>
          <p:spPr>
            <a:xfrm>
              <a:off x="1710722" y="895003"/>
              <a:ext cx="1393746" cy="432636"/>
            </a:xfrm>
            <a:prstGeom prst="rect">
              <a:avLst/>
            </a:prstGeom>
          </p:spPr>
        </p:pic>
      </p:grpSp>
      <p:pic>
        <p:nvPicPr>
          <p:cNvPr id="3" name="图片 2">
            <a:extLst>
              <a:ext uri="{FF2B5EF4-FFF2-40B4-BE49-F238E27FC236}">
                <a16:creationId xmlns:a16="http://schemas.microsoft.com/office/drawing/2014/main" id="{8EDCB734-67AE-AB48-CA00-E8E63AB3A82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52243" y="741881"/>
            <a:ext cx="1450897" cy="483632"/>
          </a:xfrm>
          <a:prstGeom prst="rect">
            <a:avLst/>
          </a:prstGeom>
        </p:spPr>
      </p:pic>
      <p:cxnSp>
        <p:nvCxnSpPr>
          <p:cNvPr id="5" name="直接连接符 4">
            <a:extLst>
              <a:ext uri="{FF2B5EF4-FFF2-40B4-BE49-F238E27FC236}">
                <a16:creationId xmlns:a16="http://schemas.microsoft.com/office/drawing/2014/main" id="{4697B7AF-3477-6746-230C-B601AE3B9428}"/>
              </a:ext>
            </a:extLst>
          </p:cNvPr>
          <p:cNvCxnSpPr>
            <a:cxnSpLocks/>
          </p:cNvCxnSpPr>
          <p:nvPr userDrawn="1"/>
        </p:nvCxnSpPr>
        <p:spPr>
          <a:xfrm>
            <a:off x="2032637" y="741881"/>
            <a:ext cx="0" cy="425396"/>
          </a:xfrm>
          <a:prstGeom prst="line">
            <a:avLst/>
          </a:prstGeom>
          <a:ln>
            <a:solidFill>
              <a:schemeClr val="bg1"/>
            </a:solidFill>
          </a:ln>
        </p:spPr>
        <p:style>
          <a:lnRef idx="2">
            <a:schemeClr val="accent5"/>
          </a:lnRef>
          <a:fillRef idx="0">
            <a:schemeClr val="accent5"/>
          </a:fillRef>
          <a:effectRef idx="1">
            <a:schemeClr val="accent5"/>
          </a:effectRef>
          <a:fontRef idx="minor">
            <a:schemeClr val="tx1"/>
          </a:fontRef>
        </p:style>
      </p:cxnSp>
    </p:spTree>
    <p:extLst>
      <p:ext uri="{BB962C8B-B14F-4D97-AF65-F5344CB8AC3E}">
        <p14:creationId xmlns:p14="http://schemas.microsoft.com/office/powerpoint/2010/main" val="2683500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页">
    <p:spTree>
      <p:nvGrpSpPr>
        <p:cNvPr id="1" name=""/>
        <p:cNvGrpSpPr/>
        <p:nvPr/>
      </p:nvGrpSpPr>
      <p:grpSpPr>
        <a:xfrm>
          <a:off x="0" y="0"/>
          <a:ext cx="0" cy="0"/>
          <a:chOff x="0" y="0"/>
          <a:chExt cx="0" cy="0"/>
        </a:xfrm>
      </p:grpSpPr>
      <p:pic>
        <p:nvPicPr>
          <p:cNvPr id="2" name="image 30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a:off x="1" y="0"/>
            <a:ext cx="12192000" cy="6858000"/>
          </a:xfrm>
          <a:prstGeom prst="rect">
            <a:avLst/>
          </a:prstGeom>
        </p:spPr>
      </p:pic>
      <p:pic>
        <p:nvPicPr>
          <p:cNvPr id="3" name="图片 2">
            <a:extLst>
              <a:ext uri="{FF2B5EF4-FFF2-40B4-BE49-F238E27FC236}">
                <a16:creationId xmlns:a16="http://schemas.microsoft.com/office/drawing/2014/main" id="{427D273B-6508-054E-ABEC-10146E370EE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74325" y="486113"/>
            <a:ext cx="1088517" cy="306240"/>
          </a:xfrm>
          <a:prstGeom prst="rect">
            <a:avLst/>
          </a:prstGeom>
        </p:spPr>
      </p:pic>
    </p:spTree>
    <p:extLst>
      <p:ext uri="{BB962C8B-B14F-4D97-AF65-F5344CB8AC3E}">
        <p14:creationId xmlns:p14="http://schemas.microsoft.com/office/powerpoint/2010/main" val="2636620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无LOGO底版">
    <p:spTree>
      <p:nvGrpSpPr>
        <p:cNvPr id="1" name=""/>
        <p:cNvGrpSpPr/>
        <p:nvPr/>
      </p:nvGrpSpPr>
      <p:grpSpPr>
        <a:xfrm>
          <a:off x="0" y="0"/>
          <a:ext cx="0" cy="0"/>
          <a:chOff x="0" y="0"/>
          <a:chExt cx="0" cy="0"/>
        </a:xfrm>
      </p:grpSpPr>
      <p:pic>
        <p:nvPicPr>
          <p:cNvPr id="3" name="image 30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a:off x="1" y="0"/>
            <a:ext cx="12192000" cy="6858000"/>
          </a:xfrm>
          <a:prstGeom prst="rect">
            <a:avLst/>
          </a:prstGeom>
        </p:spPr>
      </p:pic>
    </p:spTree>
    <p:extLst>
      <p:ext uri="{BB962C8B-B14F-4D97-AF65-F5344CB8AC3E}">
        <p14:creationId xmlns:p14="http://schemas.microsoft.com/office/powerpoint/2010/main" val="3835789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3" name="image 301"/>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a:off x="1" y="0"/>
            <a:ext cx="12192000" cy="6858000"/>
          </a:xfrm>
          <a:prstGeom prst="rect">
            <a:avLst/>
          </a:prstGeom>
        </p:spPr>
      </p:pic>
      <p:pic>
        <p:nvPicPr>
          <p:cNvPr id="4" name="图片 3">
            <a:extLst>
              <a:ext uri="{FF2B5EF4-FFF2-40B4-BE49-F238E27FC236}">
                <a16:creationId xmlns:a16="http://schemas.microsoft.com/office/drawing/2014/main" id="{73EEF79E-BAA0-8243-9CD9-CB970DA68A9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86516" y="337859"/>
            <a:ext cx="1088517" cy="306240"/>
          </a:xfrm>
          <a:prstGeom prst="rect">
            <a:avLst/>
          </a:prstGeom>
        </p:spPr>
      </p:pic>
    </p:spTree>
    <p:extLst>
      <p:ext uri="{BB962C8B-B14F-4D97-AF65-F5344CB8AC3E}">
        <p14:creationId xmlns:p14="http://schemas.microsoft.com/office/powerpoint/2010/main" val="18006645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7919340"/>
      </p:ext>
    </p:extLst>
  </p:cSld>
  <p:clrMap bg1="lt1" tx1="dk1" bg2="lt2" tx2="dk2" accent1="accent1" accent2="accent2" accent3="accent3" accent4="accent4" accent5="accent5" accent6="accent6" hlink="hlink" folHlink="folHlink"/>
  <p:sldLayoutIdLst>
    <p:sldLayoutId id="2147483767" r:id="rId1"/>
    <p:sldLayoutId id="2147483770" r:id="rId2"/>
    <p:sldLayoutId id="2147483771" r:id="rId3"/>
    <p:sldLayoutId id="214748377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04038" y="382772"/>
            <a:ext cx="11493796" cy="6475228"/>
          </a:xfrm>
          <a:prstGeom prst="rect">
            <a:avLst/>
          </a:prstGeom>
        </p:spPr>
      </p:pic>
    </p:spTree>
    <p:extLst>
      <p:ext uri="{BB962C8B-B14F-4D97-AF65-F5344CB8AC3E}">
        <p14:creationId xmlns:p14="http://schemas.microsoft.com/office/powerpoint/2010/main" val="629241451"/>
      </p:ext>
    </p:extLst>
  </p:cSld>
  <p:clrMap bg1="lt1" tx1="dk1" bg2="lt2" tx2="dk2" accent1="accent1" accent2="accent2" accent3="accent3" accent4="accent4" accent5="accent5" accent6="accent6" hlink="hlink" folHlink="folHlink"/>
  <p:hf hdr="0" ftr="0" dt="0"/>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404038" y="382772"/>
            <a:ext cx="11493796" cy="6475228"/>
          </a:xfrm>
          <a:prstGeom prst="rect">
            <a:avLst/>
          </a:prstGeom>
        </p:spPr>
      </p:pic>
    </p:spTree>
    <p:extLst>
      <p:ext uri="{BB962C8B-B14F-4D97-AF65-F5344CB8AC3E}">
        <p14:creationId xmlns:p14="http://schemas.microsoft.com/office/powerpoint/2010/main" val="4267566037"/>
      </p:ext>
    </p:extLst>
  </p:cSld>
  <p:clrMap bg1="dk1" tx1="lt1" bg2="dk2" tx2="lt2" accent1="accent1" accent2="accent2" accent3="accent3" accent4="accent4" accent5="accent5" accent6="accent6" hlink="hlink" folHlink="folHlink"/>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chart" Target="../charts/chart9.xml"/></Relationships>
</file>

<file path=ppt/slides/_rels/slide1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chart" Target="../charts/chart11.xml"/></Relationships>
</file>

<file path=ppt/slides/_rels/slide1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chart" Target="../charts/chart14.xml"/></Relationships>
</file>

<file path=ppt/slides/_rels/slide1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8" Type="http://schemas.openxmlformats.org/officeDocument/2006/relationships/image" Target="../media/image19.jpeg"/><Relationship Id="rId13" Type="http://schemas.openxmlformats.org/officeDocument/2006/relationships/image" Target="../media/image24.png"/><Relationship Id="rId18" Type="http://schemas.openxmlformats.org/officeDocument/2006/relationships/image" Target="../media/image29.jpe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jpeg"/><Relationship Id="rId17" Type="http://schemas.openxmlformats.org/officeDocument/2006/relationships/image" Target="../media/image28.jpeg"/><Relationship Id="rId2" Type="http://schemas.openxmlformats.org/officeDocument/2006/relationships/notesSlide" Target="../notesSlides/notesSlide16.xml"/><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Layout" Target="../slideLayouts/slideLayout4.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jpe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jpe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3.xml"/><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47.jpeg"/><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2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50.png"/><Relationship Id="rId4" Type="http://schemas.openxmlformats.org/officeDocument/2006/relationships/image" Target="../media/image49.jpeg"/></Relationships>
</file>

<file path=ppt/slides/_rels/slide2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53.jpeg"/><Relationship Id="rId4" Type="http://schemas.openxmlformats.org/officeDocument/2006/relationships/image" Target="../media/image52.jpeg"/></Relationships>
</file>

<file path=ppt/slides/_rels/slide26.xml.rels><?xml version="1.0" encoding="UTF-8" standalone="yes"?>
<Relationships xmlns="http://schemas.openxmlformats.org/package/2006/relationships"><Relationship Id="rId3" Type="http://schemas.openxmlformats.org/officeDocument/2006/relationships/image" Target="../media/image54.jpeg"/><Relationship Id="rId7" Type="http://schemas.openxmlformats.org/officeDocument/2006/relationships/image" Target="../media/image58.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57.jpeg"/><Relationship Id="rId5" Type="http://schemas.openxmlformats.org/officeDocument/2006/relationships/image" Target="../media/image56.png"/><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chart" Target="../charts/chart4.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3"/>
          <p:cNvSpPr txBox="1">
            <a:spLocks/>
          </p:cNvSpPr>
          <p:nvPr>
            <p:custDataLst>
              <p:tags r:id="rId2"/>
            </p:custDataLst>
          </p:nvPr>
        </p:nvSpPr>
        <p:spPr bwMode="auto">
          <a:xfrm>
            <a:off x="664804" y="3118518"/>
            <a:ext cx="7866852" cy="1790555"/>
          </a:xfrm>
          <a:prstGeom prst="rect">
            <a:avLst/>
          </a:prstGeom>
          <a:noFill/>
          <a:ln w="38100">
            <a:noFill/>
          </a:ln>
        </p:spPr>
        <p:txBody>
          <a:bodyPr wrap="square" anchor="t">
            <a:spAutoFit/>
          </a:bodyPr>
          <a:lstStyle>
            <a:defPPr>
              <a:defRPr lang="zh-CN"/>
            </a:defPPr>
            <a:lvl1pPr>
              <a:lnSpc>
                <a:spcPct val="120000"/>
              </a:lnSpc>
              <a:defRPr sz="4000" spc="120">
                <a:solidFill>
                  <a:schemeClr val="tx1">
                    <a:lumMod val="95000"/>
                    <a:lumOff val="5000"/>
                  </a:schemeClr>
                </a:solidFill>
                <a:latin typeface="思源宋体 CN SemiBold" panose="02020600000000000000" pitchFamily="18" charset="-122"/>
                <a:ea typeface="思源宋体 CN SemiBold" panose="02020600000000000000" pitchFamily="18" charset="-122"/>
              </a:defRPr>
            </a:lvl1pPr>
          </a:lstStyle>
          <a:p>
            <a:r>
              <a:rPr lang="zh-CN" altLang="en-US" sz="4800" dirty="0">
                <a:latin typeface="+mn-lt"/>
                <a:ea typeface="+mn-ea"/>
                <a:cs typeface="+mn-ea"/>
                <a:sym typeface="+mn-lt"/>
              </a:rPr>
              <a:t>新能源汽车</a:t>
            </a:r>
            <a:endParaRPr lang="en-US" altLang="zh-CN" sz="4800" dirty="0">
              <a:latin typeface="+mn-lt"/>
              <a:ea typeface="+mn-ea"/>
              <a:cs typeface="+mn-ea"/>
              <a:sym typeface="+mn-lt"/>
            </a:endParaRPr>
          </a:p>
          <a:p>
            <a:r>
              <a:rPr lang="zh-CN" altLang="en-US" sz="4800" dirty="0">
                <a:latin typeface="+mn-lt"/>
                <a:ea typeface="+mn-ea"/>
                <a:cs typeface="+mn-ea"/>
                <a:sym typeface="+mn-lt"/>
              </a:rPr>
              <a:t>行业月报</a:t>
            </a:r>
          </a:p>
        </p:txBody>
      </p:sp>
      <p:sp>
        <p:nvSpPr>
          <p:cNvPr id="13" name="年月_封面"/>
          <p:cNvSpPr txBox="1"/>
          <p:nvPr/>
        </p:nvSpPr>
        <p:spPr>
          <a:xfrm>
            <a:off x="664804" y="5438973"/>
            <a:ext cx="2420416" cy="707886"/>
          </a:xfrm>
          <a:prstGeom prst="rect">
            <a:avLst/>
          </a:prstGeom>
          <a:noFill/>
        </p:spPr>
        <p:txBody>
          <a:bodyPr wrap="square" rtlCol="0">
            <a:spAutoFit/>
          </a:bodyPr>
          <a:lstStyle/>
          <a:p>
            <a:pPr algn="ctr"/>
            <a:r>
              <a:rPr lang="en-US" altLang="zh-CN" b="1" spc="300">
                <a:latin typeface="+mn-lt"/>
                <a:ea typeface="+mn-ea"/>
                <a:cs typeface="+mn-ea"/>
                <a:sym typeface="+mn-lt"/>
              </a:rPr>
              <a:t>2025</a:t>
            </a:r>
            <a:r>
              <a:rPr lang="zh-CN" altLang="en-US" b="1" spc="300">
                <a:latin typeface="+mn-lt"/>
                <a:ea typeface="+mn-ea"/>
                <a:cs typeface="+mn-ea"/>
                <a:sym typeface="+mn-lt"/>
              </a:rPr>
              <a:t>年</a:t>
            </a:r>
            <a:r>
              <a:rPr lang="en-US" altLang="zh-CN" sz="4000" b="1" spc="300">
                <a:latin typeface="+mn-lt"/>
                <a:ea typeface="+mn-ea"/>
                <a:cs typeface="+mn-ea"/>
                <a:sym typeface="+mn-lt"/>
              </a:rPr>
              <a:t>5</a:t>
            </a:r>
            <a:r>
              <a:rPr lang="zh-CN" altLang="en-US" b="1" spc="300">
                <a:latin typeface="+mn-lt"/>
                <a:ea typeface="+mn-ea"/>
                <a:cs typeface="+mn-ea"/>
                <a:sym typeface="+mn-lt"/>
              </a:rPr>
              <a:t>月</a:t>
            </a:r>
            <a:endParaRPr lang="zh-CN" altLang="en-US" b="1" spc="300" dirty="0">
              <a:latin typeface="+mn-lt"/>
              <a:ea typeface="+mn-ea"/>
              <a:cs typeface="+mn-ea"/>
              <a:sym typeface="+mn-lt"/>
            </a:endParaRPr>
          </a:p>
        </p:txBody>
      </p:sp>
      <p:cxnSp>
        <p:nvCxnSpPr>
          <p:cNvPr id="11" name="直接连接符 10"/>
          <p:cNvCxnSpPr/>
          <p:nvPr/>
        </p:nvCxnSpPr>
        <p:spPr>
          <a:xfrm>
            <a:off x="920148" y="5237179"/>
            <a:ext cx="392113" cy="0"/>
          </a:xfrm>
          <a:prstGeom prst="line">
            <a:avLst/>
          </a:prstGeom>
          <a:ln w="38100" cap="flat" cmpd="sng">
            <a:solidFill>
              <a:srgbClr val="B4B6F2"/>
            </a:solidFill>
            <a:prstDash val="solid"/>
            <a:round/>
            <a:headEnd type="none" w="med" len="med"/>
            <a:tailEnd type="none" w="med" len="med"/>
          </a:ln>
        </p:spPr>
      </p:cxnSp>
    </p:spTree>
    <p:custDataLst>
      <p:tags r:id="rId1"/>
    </p:custDataLst>
    <p:extLst>
      <p:ext uri="{BB962C8B-B14F-4D97-AF65-F5344CB8AC3E}">
        <p14:creationId xmlns:p14="http://schemas.microsoft.com/office/powerpoint/2010/main" val="38398528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6141" y="1923182"/>
            <a:ext cx="12034344" cy="4333992"/>
          </a:xfrm>
          <a:prstGeom prst="rect">
            <a:avLst/>
          </a:prstGeom>
          <a:solidFill>
            <a:srgbClr val="0547A3"/>
          </a:solidFill>
          <a:ln>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cs typeface="+mn-ea"/>
              <a:sym typeface="+mn-lt"/>
            </a:endParaRPr>
          </a:p>
        </p:txBody>
      </p:sp>
      <p:sp>
        <p:nvSpPr>
          <p:cNvPr id="16" name="矩形 15"/>
          <p:cNvSpPr/>
          <p:nvPr/>
        </p:nvSpPr>
        <p:spPr>
          <a:xfrm>
            <a:off x="76141" y="2385531"/>
            <a:ext cx="12034344" cy="3948813"/>
          </a:xfrm>
          <a:prstGeom prst="rect">
            <a:avLst/>
          </a:prstGeom>
          <a:solidFill>
            <a:schemeClr val="bg1"/>
          </a:solidFill>
          <a:ln w="12700">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fontAlgn="base" hangingPunct="0">
              <a:spcBef>
                <a:spcPct val="0"/>
              </a:spcBef>
              <a:spcAft>
                <a:spcPct val="0"/>
              </a:spcAft>
            </a:pPr>
            <a:endParaRPr lang="zh-CN" altLang="en-US" sz="1350" dirty="0">
              <a:solidFill>
                <a:prstClr val="white"/>
              </a:solidFill>
              <a:cs typeface="+mn-ea"/>
              <a:sym typeface="+mn-lt"/>
            </a:endParaRPr>
          </a:p>
        </p:txBody>
      </p:sp>
      <p:graphicFrame>
        <p:nvGraphicFramePr>
          <p:cNvPr id="9" name="Chart_纯电动分归属"/>
          <p:cNvGraphicFramePr>
            <a:graphicFrameLocks/>
          </p:cNvGraphicFramePr>
          <p:nvPr>
            <p:extLst>
              <p:ext uri="{D42A27DB-BD31-4B8C-83A1-F6EECF244321}">
                <p14:modId xmlns:p14="http://schemas.microsoft.com/office/powerpoint/2010/main" val="2398465300"/>
              </p:ext>
            </p:extLst>
          </p:nvPr>
        </p:nvGraphicFramePr>
        <p:xfrm>
          <a:off x="314037" y="2490941"/>
          <a:ext cx="11324415" cy="3739333"/>
        </p:xfrm>
        <a:graphic>
          <a:graphicData uri="http://schemas.openxmlformats.org/drawingml/2006/chart">
            <c:chart xmlns:c="http://schemas.openxmlformats.org/drawingml/2006/chart" xmlns:r="http://schemas.openxmlformats.org/officeDocument/2006/relationships" r:id="rId3"/>
          </a:graphicData>
        </a:graphic>
      </p:graphicFrame>
      <p:sp>
        <p:nvSpPr>
          <p:cNvPr id="5" name="Model_1_ChartTag"/>
          <p:cNvSpPr>
            <a:spLocks noChangeAspect="1"/>
          </p:cNvSpPr>
          <p:nvPr/>
        </p:nvSpPr>
        <p:spPr>
          <a:xfrm>
            <a:off x="3834218" y="1978878"/>
            <a:ext cx="4523563" cy="3265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zh-CN" altLang="en-US" sz="1600" b="1" dirty="0">
                <a:solidFill>
                  <a:schemeClr val="bg1"/>
                </a:solidFill>
                <a:cs typeface="+mn-ea"/>
                <a:sym typeface="+mn-lt"/>
              </a:rPr>
              <a:t>纯电动市场分产权归属趋势</a:t>
            </a:r>
          </a:p>
        </p:txBody>
      </p:sp>
      <p:sp>
        <p:nvSpPr>
          <p:cNvPr id="3" name="标题 2"/>
          <p:cNvSpPr>
            <a:spLocks noGrp="1"/>
          </p:cNvSpPr>
          <p:nvPr>
            <p:ph type="title" idx="4294967295"/>
          </p:nvPr>
        </p:nvSpPr>
        <p:spPr>
          <a:xfrm>
            <a:off x="0" y="258763"/>
            <a:ext cx="11552238" cy="574675"/>
          </a:xfrm>
          <a:prstGeom prst="rect">
            <a:avLst/>
          </a:prstGeom>
        </p:spPr>
        <p:txBody>
          <a:bodyPr/>
          <a:lstStyle/>
          <a:p>
            <a:r>
              <a:rPr lang="zh-CN" altLang="en-US" sz="2800" dirty="0">
                <a:latin typeface="+mn-lt"/>
                <a:ea typeface="+mn-ea"/>
                <a:cs typeface="+mn-ea"/>
                <a:sym typeface="+mn-lt"/>
              </a:rPr>
              <a:t>纯电动市场分产权归属分析</a:t>
            </a:r>
          </a:p>
        </p:txBody>
      </p:sp>
      <p:sp>
        <p:nvSpPr>
          <p:cNvPr id="4" name="纯电动_分产权描述"/>
          <p:cNvSpPr>
            <a:spLocks noGrp="1"/>
          </p:cNvSpPr>
          <p:nvPr>
            <p:ph sz="quarter" idx="4294967295"/>
          </p:nvPr>
        </p:nvSpPr>
        <p:spPr>
          <a:xfrm>
            <a:off x="0" y="847725"/>
            <a:ext cx="11552238" cy="742950"/>
          </a:xfrm>
          <a:prstGeom prst="rect">
            <a:avLst/>
          </a:prstGeom>
        </p:spPr>
        <p:txBody>
          <a:bodyPr/>
          <a:lstStyle/>
          <a:p>
            <a:pPr>
              <a:lnSpc>
                <a:spcPct val="110000"/>
              </a:lnSpc>
            </a:pPr>
            <a:r>
              <a:rPr lang="en-US" altLang="zh-CN" sz="1400" dirty="0">
                <a:latin typeface="Open Sans" panose="020B0606030504020204" pitchFamily="34" charset="0"/>
                <a:ea typeface="思源宋体 CN SemiBold" panose="02020600000000000000" pitchFamily="18" charset="-122"/>
                <a:cs typeface="+mn-ea"/>
                <a:sym typeface="+mn-lt"/>
              </a:rPr>
              <a:t>5</a:t>
            </a:r>
            <a:r>
              <a:rPr lang="zh-CN" altLang="en-US" sz="1400" dirty="0">
                <a:latin typeface="Open Sans" panose="020B0606030504020204" pitchFamily="34" charset="0"/>
                <a:ea typeface="思源宋体 CN SemiBold" panose="02020600000000000000" pitchFamily="18" charset="-122"/>
                <a:cs typeface="+mn-ea"/>
                <a:sym typeface="+mn-lt"/>
              </a:rPr>
              <a:t>月，纯电动市场个人用户占比为</a:t>
            </a:r>
            <a:r>
              <a:rPr lang="en-US" altLang="zh-CN" sz="1400" dirty="0">
                <a:latin typeface="Open Sans" panose="020B0606030504020204" pitchFamily="34" charset="0"/>
                <a:ea typeface="思源宋体 CN SemiBold" panose="02020600000000000000" pitchFamily="18" charset="-122"/>
                <a:cs typeface="+mn-ea"/>
                <a:sym typeface="+mn-lt"/>
              </a:rPr>
              <a:t>86.4%</a:t>
            </a:r>
            <a:r>
              <a:rPr lang="zh-CN" altLang="en-US" sz="1400" dirty="0">
                <a:latin typeface="Open Sans" panose="020B0606030504020204" pitchFamily="34" charset="0"/>
                <a:ea typeface="思源宋体 CN SemiBold" panose="02020600000000000000" pitchFamily="18" charset="-122"/>
                <a:cs typeface="+mn-ea"/>
                <a:sym typeface="+mn-lt"/>
              </a:rPr>
              <a:t>，同比增长</a:t>
            </a:r>
            <a:r>
              <a:rPr lang="en-US" altLang="zh-CN" sz="1400" dirty="0">
                <a:latin typeface="Open Sans" panose="020B0606030504020204" pitchFamily="34" charset="0"/>
                <a:ea typeface="思源宋体 CN SemiBold" panose="02020600000000000000" pitchFamily="18" charset="-122"/>
                <a:cs typeface="+mn-ea"/>
                <a:sym typeface="+mn-lt"/>
              </a:rPr>
              <a:t>24.1%</a:t>
            </a:r>
            <a:r>
              <a:rPr lang="zh-CN" altLang="en-US" sz="1400" dirty="0">
                <a:latin typeface="Open Sans" panose="020B0606030504020204" pitchFamily="34" charset="0"/>
                <a:ea typeface="思源宋体 CN SemiBold" panose="02020600000000000000" pitchFamily="18" charset="-122"/>
                <a:cs typeface="+mn-ea"/>
                <a:sym typeface="+mn-lt"/>
              </a:rPr>
              <a:t>；单位用户占比</a:t>
            </a:r>
            <a:r>
              <a:rPr lang="en-US" altLang="zh-CN" sz="1400" dirty="0">
                <a:latin typeface="Open Sans" panose="020B0606030504020204" pitchFamily="34" charset="0"/>
                <a:ea typeface="思源宋体 CN SemiBold" panose="02020600000000000000" pitchFamily="18" charset="-122"/>
                <a:cs typeface="+mn-ea"/>
                <a:sym typeface="+mn-lt"/>
              </a:rPr>
              <a:t>5.5%</a:t>
            </a:r>
            <a:r>
              <a:rPr lang="zh-CN" altLang="en-US" sz="1400" dirty="0">
                <a:latin typeface="Open Sans" panose="020B0606030504020204" pitchFamily="34" charset="0"/>
                <a:ea typeface="思源宋体 CN SemiBold" panose="02020600000000000000" pitchFamily="18" charset="-122"/>
                <a:cs typeface="+mn-ea"/>
                <a:sym typeface="+mn-lt"/>
              </a:rPr>
              <a:t>，同比下降</a:t>
            </a:r>
            <a:r>
              <a:rPr lang="en-US" altLang="zh-CN" sz="1400" dirty="0">
                <a:latin typeface="Open Sans" panose="020B0606030504020204" pitchFamily="34" charset="0"/>
                <a:ea typeface="思源宋体 CN SemiBold" panose="02020600000000000000" pitchFamily="18" charset="-122"/>
                <a:cs typeface="+mn-ea"/>
                <a:sym typeface="+mn-lt"/>
              </a:rPr>
              <a:t>59.5%</a:t>
            </a:r>
            <a:r>
              <a:rPr lang="zh-CN" altLang="en-US" sz="1400" dirty="0">
                <a:latin typeface="Open Sans" panose="020B0606030504020204" pitchFamily="34" charset="0"/>
                <a:ea typeface="思源宋体 CN SemiBold" panose="02020600000000000000" pitchFamily="18" charset="-122"/>
                <a:cs typeface="+mn-ea"/>
                <a:sym typeface="+mn-lt"/>
              </a:rPr>
              <a:t>。</a:t>
            </a:r>
            <a:r>
              <a:rPr lang="en-US" altLang="zh-CN" sz="1400" dirty="0">
                <a:latin typeface="Open Sans" panose="020B0606030504020204" pitchFamily="34" charset="0"/>
                <a:ea typeface="思源宋体 CN SemiBold" panose="02020600000000000000" pitchFamily="18" charset="-122"/>
                <a:cs typeface="+mn-ea"/>
                <a:sym typeface="+mn-lt"/>
              </a:rPr>
              <a:t>
</a:t>
            </a:r>
            <a:r>
              <a:rPr lang="zh-CN" altLang="en-US" sz="1400" dirty="0">
                <a:latin typeface="Open Sans" panose="020B0606030504020204" pitchFamily="34" charset="0"/>
                <a:ea typeface="思源宋体 CN SemiBold" panose="02020600000000000000" pitchFamily="18" charset="-122"/>
                <a:cs typeface="+mn-ea"/>
                <a:sym typeface="+mn-lt"/>
              </a:rPr>
              <a:t>累计来看，纯电动市场以个人用户为主，占</a:t>
            </a:r>
            <a:r>
              <a:rPr lang="en-US" altLang="zh-CN" sz="1400" dirty="0">
                <a:latin typeface="Open Sans" panose="020B0606030504020204" pitchFamily="34" charset="0"/>
                <a:ea typeface="思源宋体 CN SemiBold" panose="02020600000000000000" pitchFamily="18" charset="-122"/>
                <a:cs typeface="+mn-ea"/>
                <a:sym typeface="+mn-lt"/>
              </a:rPr>
              <a:t>84.9%</a:t>
            </a:r>
            <a:r>
              <a:rPr lang="zh-CN" altLang="en-US" sz="1400" dirty="0">
                <a:latin typeface="Open Sans" panose="020B0606030504020204" pitchFamily="34" charset="0"/>
                <a:ea typeface="思源宋体 CN SemiBold" panose="02020600000000000000" pitchFamily="18" charset="-122"/>
                <a:cs typeface="+mn-ea"/>
                <a:sym typeface="+mn-lt"/>
              </a:rPr>
              <a:t>；单位用户占</a:t>
            </a:r>
            <a:r>
              <a:rPr lang="en-US" altLang="zh-CN" sz="1400" dirty="0">
                <a:latin typeface="Open Sans" panose="020B0606030504020204" pitchFamily="34" charset="0"/>
                <a:ea typeface="思源宋体 CN SemiBold" panose="02020600000000000000" pitchFamily="18" charset="-122"/>
                <a:cs typeface="+mn-ea"/>
                <a:sym typeface="+mn-lt"/>
              </a:rPr>
              <a:t>6.9%</a:t>
            </a:r>
            <a:r>
              <a:rPr lang="zh-CN" altLang="en-US" sz="1400" dirty="0">
                <a:latin typeface="Open Sans" panose="020B0606030504020204" pitchFamily="34" charset="0"/>
                <a:ea typeface="思源宋体 CN SemiBold" panose="02020600000000000000" pitchFamily="18" charset="-122"/>
                <a:cs typeface="+mn-ea"/>
                <a:sym typeface="+mn-lt"/>
              </a:rPr>
              <a:t>。</a:t>
            </a:r>
          </a:p>
        </p:txBody>
      </p:sp>
      <p:sp>
        <p:nvSpPr>
          <p:cNvPr id="13" name="内容占位符 4"/>
          <p:cNvSpPr>
            <a:spLocks noGrp="1"/>
          </p:cNvSpPr>
          <p:nvPr>
            <p:ph sz="quarter" idx="4294967295"/>
          </p:nvPr>
        </p:nvSpPr>
        <p:spPr>
          <a:xfrm>
            <a:off x="0" y="6537325"/>
            <a:ext cx="5199063" cy="320675"/>
          </a:xfrm>
          <a:prstGeom prst="rect">
            <a:avLst/>
          </a:prstGeom>
        </p:spPr>
        <p:txBody>
          <a:bodyPr anchor="b"/>
          <a:lstStyle/>
          <a:p>
            <a:pPr eaLnBrk="0" fontAlgn="base" hangingPunct="0">
              <a:spcBef>
                <a:spcPct val="0"/>
              </a:spcBef>
              <a:spcAft>
                <a:spcPct val="0"/>
              </a:spcAft>
            </a:pPr>
            <a:r>
              <a:rPr lang="zh-CN" altLang="en-US" sz="1000" dirty="0">
                <a:solidFill>
                  <a:prstClr val="black">
                    <a:lumMod val="65000"/>
                    <a:lumOff val="35000"/>
                  </a:prstClr>
                </a:solidFill>
                <a:cs typeface="+mn-ea"/>
                <a:sym typeface="+mn-lt"/>
              </a:rPr>
              <a:t>数据来源：</a:t>
            </a:r>
            <a:r>
              <a:rPr lang="en-US" altLang="zh-CN" sz="1000" dirty="0">
                <a:solidFill>
                  <a:prstClr val="black">
                    <a:lumMod val="65000"/>
                    <a:lumOff val="35000"/>
                  </a:prstClr>
                </a:solidFill>
                <a:cs typeface="+mn-ea"/>
                <a:sym typeface="+mn-lt"/>
              </a:rPr>
              <a:t>WAYS</a:t>
            </a:r>
            <a:r>
              <a:rPr lang="zh-CN" altLang="en-US" sz="1000" dirty="0">
                <a:solidFill>
                  <a:prstClr val="black">
                    <a:lumMod val="65000"/>
                    <a:lumOff val="35000"/>
                  </a:prstClr>
                </a:solidFill>
                <a:cs typeface="+mn-ea"/>
                <a:sym typeface="+mn-lt"/>
              </a:rPr>
              <a:t>监测零售量</a:t>
            </a:r>
          </a:p>
        </p:txBody>
      </p:sp>
      <p:sp>
        <p:nvSpPr>
          <p:cNvPr id="10" name="灯片编号占位符 4"/>
          <p:cNvSpPr>
            <a:spLocks noGrp="1"/>
          </p:cNvSpPr>
          <p:nvPr>
            <p:ph type="sldNum" sz="quarter" idx="4294967295"/>
          </p:nvPr>
        </p:nvSpPr>
        <p:spPr>
          <a:xfrm>
            <a:off x="11826875" y="6627813"/>
            <a:ext cx="365125" cy="192087"/>
          </a:xfrm>
          <a:prstGeom prst="rect">
            <a:avLst/>
          </a:prstGeom>
        </p:spPr>
        <p:txBody>
          <a:bodyPr/>
          <a:lstStyle/>
          <a:p>
            <a:r>
              <a:rPr lang="en-US" altLang="zh-CN" sz="1000" dirty="0">
                <a:solidFill>
                  <a:prstClr val="black">
                    <a:lumMod val="65000"/>
                    <a:lumOff val="35000"/>
                  </a:prstClr>
                </a:solidFill>
                <a:latin typeface="+mn-lt"/>
                <a:ea typeface="+mn-ea"/>
                <a:cs typeface="+mn-ea"/>
                <a:sym typeface="+mn-lt"/>
              </a:rPr>
              <a:t>11</a:t>
            </a:r>
            <a:endParaRPr lang="zh-CN" altLang="en-US" sz="1000" dirty="0">
              <a:solidFill>
                <a:prstClr val="black">
                  <a:lumMod val="65000"/>
                  <a:lumOff val="35000"/>
                </a:prstClr>
              </a:solidFill>
              <a:latin typeface="+mn-lt"/>
              <a:ea typeface="+mn-ea"/>
              <a:cs typeface="+mn-ea"/>
              <a:sym typeface="+mn-lt"/>
            </a:endParaRPr>
          </a:p>
        </p:txBody>
      </p:sp>
      <p:sp>
        <p:nvSpPr>
          <p:cNvPr id="11" name="文本框 10">
            <a:extLst>
              <a:ext uri="{FF2B5EF4-FFF2-40B4-BE49-F238E27FC236}">
                <a16:creationId xmlns:a16="http://schemas.microsoft.com/office/drawing/2014/main" id="{C3F76F8C-3ED3-47A9-9345-584AF77C9A26}"/>
              </a:ext>
            </a:extLst>
          </p:cNvPr>
          <p:cNvSpPr txBox="1"/>
          <p:nvPr/>
        </p:nvSpPr>
        <p:spPr>
          <a:xfrm>
            <a:off x="314037" y="2553777"/>
            <a:ext cx="697627" cy="246221"/>
          </a:xfrm>
          <a:prstGeom prst="rect">
            <a:avLst/>
          </a:prstGeom>
          <a:noFill/>
        </p:spPr>
        <p:txBody>
          <a:bodyPr wrap="none" rtlCol="0">
            <a:spAutoFit/>
          </a:bodyPr>
          <a:lstStyle/>
          <a:p>
            <a:pPr lvl="0"/>
            <a:r>
              <a:rPr lang="zh-CN" altLang="en-US" sz="1000" dirty="0">
                <a:solidFill>
                  <a:schemeClr val="tx1">
                    <a:lumMod val="65000"/>
                    <a:lumOff val="35000"/>
                  </a:schemeClr>
                </a:solidFill>
                <a:latin typeface="+mn-lt"/>
                <a:ea typeface="+mn-ea"/>
                <a:cs typeface="+mn-ea"/>
                <a:sym typeface="+mn-lt"/>
              </a:rPr>
              <a:t>单位：辆</a:t>
            </a:r>
          </a:p>
        </p:txBody>
      </p:sp>
    </p:spTree>
    <p:extLst>
      <p:ext uri="{BB962C8B-B14F-4D97-AF65-F5344CB8AC3E}">
        <p14:creationId xmlns:p14="http://schemas.microsoft.com/office/powerpoint/2010/main" val="34587035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idx="4294967295"/>
          </p:nvPr>
        </p:nvSpPr>
        <p:spPr>
          <a:xfrm>
            <a:off x="0" y="258763"/>
            <a:ext cx="11552238" cy="574675"/>
          </a:xfrm>
          <a:prstGeom prst="rect">
            <a:avLst/>
          </a:prstGeom>
        </p:spPr>
        <p:txBody>
          <a:bodyPr/>
          <a:lstStyle/>
          <a:p>
            <a:r>
              <a:rPr lang="zh-CN" altLang="en-US" sz="2800" dirty="0">
                <a:latin typeface="+mn-lt"/>
                <a:ea typeface="+mn-ea"/>
                <a:cs typeface="+mn-ea"/>
                <a:sym typeface="+mn-lt"/>
              </a:rPr>
              <a:t>纯电动市场厂商销量排名</a:t>
            </a:r>
          </a:p>
        </p:txBody>
      </p:sp>
      <p:sp>
        <p:nvSpPr>
          <p:cNvPr id="8" name="纯电动_厂商排名描述"/>
          <p:cNvSpPr>
            <a:spLocks noGrp="1"/>
          </p:cNvSpPr>
          <p:nvPr>
            <p:ph sz="quarter" idx="4294967295"/>
          </p:nvPr>
        </p:nvSpPr>
        <p:spPr>
          <a:xfrm>
            <a:off x="0" y="847725"/>
            <a:ext cx="11987008" cy="863600"/>
          </a:xfrm>
          <a:prstGeom prst="rect">
            <a:avLst/>
          </a:prstGeom>
        </p:spPr>
        <p:txBody>
          <a:bodyPr/>
          <a:lstStyle/>
          <a:p>
            <a:pPr>
              <a:lnSpc>
                <a:spcPct val="110000"/>
              </a:lnSpc>
            </a:pPr>
            <a:r>
              <a:rPr lang="en-US" altLang="zh-CN" sz="1400" dirty="0">
                <a:latin typeface="Open Sans" panose="020B0606030504020204" pitchFamily="34" charset="0"/>
                <a:ea typeface="思源宋体 CN SemiBold" panose="02020600000000000000" pitchFamily="18" charset="-122"/>
                <a:cs typeface="+mn-ea"/>
                <a:sym typeface="+mn-lt"/>
              </a:rPr>
              <a:t>5</a:t>
            </a:r>
            <a:r>
              <a:rPr lang="zh-CN" altLang="en-US" sz="1400" dirty="0">
                <a:latin typeface="Open Sans" panose="020B0606030504020204" pitchFamily="34" charset="0"/>
                <a:ea typeface="思源宋体 CN SemiBold" panose="02020600000000000000" pitchFamily="18" charset="-122"/>
                <a:cs typeface="+mn-ea"/>
                <a:sym typeface="+mn-lt"/>
              </a:rPr>
              <a:t>月，纯电动市场</a:t>
            </a:r>
            <a:r>
              <a:rPr lang="en-US" altLang="zh-CN" sz="1400" dirty="0">
                <a:latin typeface="Open Sans" panose="020B0606030504020204" pitchFamily="34" charset="0"/>
                <a:ea typeface="思源宋体 CN SemiBold" panose="02020600000000000000" pitchFamily="18" charset="-122"/>
                <a:cs typeface="+mn-ea"/>
                <a:sym typeface="+mn-lt"/>
              </a:rPr>
              <a:t>TOP 10</a:t>
            </a:r>
            <a:r>
              <a:rPr lang="zh-CN" altLang="en-US" sz="1400" dirty="0">
                <a:latin typeface="Open Sans" panose="020B0606030504020204" pitchFamily="34" charset="0"/>
                <a:ea typeface="思源宋体 CN SemiBold" panose="02020600000000000000" pitchFamily="18" charset="-122"/>
                <a:cs typeface="+mn-ea"/>
                <a:sym typeface="+mn-lt"/>
              </a:rPr>
              <a:t>厂商市场份额约为</a:t>
            </a:r>
            <a:r>
              <a:rPr lang="en-US" altLang="zh-CN" sz="1400" dirty="0">
                <a:latin typeface="Open Sans" panose="020B0606030504020204" pitchFamily="34" charset="0"/>
                <a:ea typeface="思源宋体 CN SemiBold" panose="02020600000000000000" pitchFamily="18" charset="-122"/>
                <a:cs typeface="+mn-ea"/>
                <a:sym typeface="+mn-lt"/>
              </a:rPr>
              <a:t>73.5%</a:t>
            </a:r>
            <a:r>
              <a:rPr lang="zh-CN" altLang="en-US" sz="1400" dirty="0">
                <a:latin typeface="Open Sans" panose="020B0606030504020204" pitchFamily="34" charset="0"/>
                <a:ea typeface="思源宋体 CN SemiBold" panose="02020600000000000000" pitchFamily="18" charset="-122"/>
                <a:cs typeface="+mn-ea"/>
                <a:sym typeface="+mn-lt"/>
              </a:rPr>
              <a:t>；比亚迪、吉利汽车和上汽通用五菱稳居前三。本月纯电动市场销量环比上涨</a:t>
            </a:r>
            <a:r>
              <a:rPr lang="en-US" altLang="zh-CN" sz="1400" dirty="0">
                <a:latin typeface="Open Sans" panose="020B0606030504020204" pitchFamily="34" charset="0"/>
                <a:ea typeface="思源宋体 CN SemiBold" panose="02020600000000000000" pitchFamily="18" charset="-122"/>
                <a:cs typeface="+mn-ea"/>
                <a:sym typeface="+mn-lt"/>
              </a:rPr>
              <a:t>5.3%</a:t>
            </a:r>
            <a:r>
              <a:rPr lang="zh-CN" altLang="en-US" sz="1400" dirty="0">
                <a:latin typeface="Open Sans" panose="020B0606030504020204" pitchFamily="34" charset="0"/>
                <a:ea typeface="思源宋体 CN SemiBold" panose="02020600000000000000" pitchFamily="18" charset="-122"/>
                <a:cs typeface="+mn-ea"/>
                <a:sym typeface="+mn-lt"/>
              </a:rPr>
              <a:t>，</a:t>
            </a:r>
            <a:r>
              <a:rPr lang="en-US" altLang="zh-CN" sz="1400" dirty="0">
                <a:latin typeface="Open Sans" panose="020B0606030504020204" pitchFamily="34" charset="0"/>
                <a:ea typeface="思源宋体 CN SemiBold" panose="02020600000000000000" pitchFamily="18" charset="-122"/>
                <a:cs typeface="+mn-ea"/>
                <a:sym typeface="+mn-lt"/>
              </a:rPr>
              <a:t>TOP 10</a:t>
            </a:r>
            <a:r>
              <a:rPr lang="zh-CN" altLang="en-US" sz="1400" dirty="0">
                <a:latin typeface="Open Sans" panose="020B0606030504020204" pitchFamily="34" charset="0"/>
                <a:ea typeface="思源宋体 CN SemiBold" panose="02020600000000000000" pitchFamily="18" charset="-122"/>
                <a:cs typeface="+mn-ea"/>
                <a:sym typeface="+mn-lt"/>
              </a:rPr>
              <a:t>厂商仅比亚迪和特斯拉</a:t>
            </a:r>
            <a:r>
              <a:rPr lang="en-US" altLang="zh-CN" sz="1400" dirty="0">
                <a:latin typeface="Open Sans" panose="020B0606030504020204" pitchFamily="34" charset="0"/>
                <a:ea typeface="思源宋体 CN SemiBold" panose="02020600000000000000" pitchFamily="18" charset="-122"/>
                <a:cs typeface="+mn-ea"/>
                <a:sym typeface="+mn-lt"/>
              </a:rPr>
              <a:t>(</a:t>
            </a:r>
            <a:r>
              <a:rPr lang="zh-CN" altLang="en-US" sz="1400" dirty="0">
                <a:latin typeface="Open Sans" panose="020B0606030504020204" pitchFamily="34" charset="0"/>
                <a:ea typeface="思源宋体 CN SemiBold" panose="02020600000000000000" pitchFamily="18" charset="-122"/>
                <a:cs typeface="+mn-ea"/>
                <a:sym typeface="+mn-lt"/>
              </a:rPr>
              <a:t>中国</a:t>
            </a:r>
            <a:r>
              <a:rPr lang="en-US" altLang="zh-CN" sz="1400" dirty="0">
                <a:latin typeface="Open Sans" panose="020B0606030504020204" pitchFamily="34" charset="0"/>
                <a:ea typeface="思源宋体 CN SemiBold" panose="02020600000000000000" pitchFamily="18" charset="-122"/>
                <a:cs typeface="+mn-ea"/>
                <a:sym typeface="+mn-lt"/>
              </a:rPr>
              <a:t>)</a:t>
            </a:r>
            <a:r>
              <a:rPr lang="zh-CN" altLang="en-US" sz="1400" dirty="0">
                <a:latin typeface="Open Sans" panose="020B0606030504020204" pitchFamily="34" charset="0"/>
                <a:ea typeface="思源宋体 CN SemiBold" panose="02020600000000000000" pitchFamily="18" charset="-122"/>
                <a:cs typeface="+mn-ea"/>
                <a:sym typeface="+mn-lt"/>
              </a:rPr>
              <a:t>增幅跑赢大盘</a:t>
            </a:r>
            <a:r>
              <a:rPr lang="en-US" altLang="zh-CN" sz="1400" dirty="0">
                <a:latin typeface="Open Sans" panose="020B0606030504020204" pitchFamily="34" charset="0"/>
                <a:ea typeface="思源宋体 CN SemiBold" panose="02020600000000000000" pitchFamily="18" charset="-122"/>
                <a:cs typeface="+mn-ea"/>
                <a:sym typeface="+mn-lt"/>
              </a:rPr>
              <a:t>(+5.6%</a:t>
            </a:r>
            <a:r>
              <a:rPr lang="zh-CN" altLang="en-US" sz="1400" dirty="0">
                <a:latin typeface="Open Sans" panose="020B0606030504020204" pitchFamily="34" charset="0"/>
                <a:ea typeface="思源宋体 CN SemiBold" panose="02020600000000000000" pitchFamily="18" charset="-122"/>
                <a:cs typeface="+mn-ea"/>
                <a:sym typeface="+mn-lt"/>
              </a:rPr>
              <a:t>、</a:t>
            </a:r>
            <a:r>
              <a:rPr lang="en-US" altLang="zh-CN" sz="1400" dirty="0">
                <a:latin typeface="Open Sans" panose="020B0606030504020204" pitchFamily="34" charset="0"/>
                <a:ea typeface="思源宋体 CN SemiBold" panose="02020600000000000000" pitchFamily="18" charset="-122"/>
                <a:cs typeface="+mn-ea"/>
                <a:sym typeface="+mn-lt"/>
              </a:rPr>
              <a:t>+32.1%)</a:t>
            </a:r>
            <a:r>
              <a:rPr lang="zh-CN" altLang="en-US" sz="1400" dirty="0">
                <a:latin typeface="Open Sans" panose="020B0606030504020204" pitchFamily="34" charset="0"/>
                <a:ea typeface="思源宋体 CN SemiBold" panose="02020600000000000000" pitchFamily="18" charset="-122"/>
                <a:cs typeface="+mn-ea"/>
                <a:sym typeface="+mn-lt"/>
              </a:rPr>
              <a:t>，而小鹏汽车环比降幅相对明显</a:t>
            </a:r>
            <a:r>
              <a:rPr lang="en-US" altLang="zh-CN" sz="1400" dirty="0">
                <a:latin typeface="Open Sans" panose="020B0606030504020204" pitchFamily="34" charset="0"/>
                <a:ea typeface="思源宋体 CN SemiBold" panose="02020600000000000000" pitchFamily="18" charset="-122"/>
                <a:cs typeface="+mn-ea"/>
                <a:sym typeface="+mn-lt"/>
              </a:rPr>
              <a:t>(-11.3%)</a:t>
            </a:r>
            <a:r>
              <a:rPr lang="zh-CN" altLang="en-US" sz="1400" dirty="0">
                <a:latin typeface="Open Sans" panose="020B0606030504020204" pitchFamily="34" charset="0"/>
                <a:ea typeface="思源宋体 CN SemiBold" panose="02020600000000000000" pitchFamily="18" charset="-122"/>
                <a:cs typeface="+mn-ea"/>
                <a:sym typeface="+mn-lt"/>
              </a:rPr>
              <a:t>。
累计来看，纯电动排名</a:t>
            </a:r>
            <a:r>
              <a:rPr lang="en-US" altLang="zh-CN" sz="1400" dirty="0">
                <a:latin typeface="Open Sans" panose="020B0606030504020204" pitchFamily="34" charset="0"/>
                <a:ea typeface="思源宋体 CN SemiBold" panose="02020600000000000000" pitchFamily="18" charset="-122"/>
                <a:cs typeface="+mn-ea"/>
                <a:sym typeface="+mn-lt"/>
              </a:rPr>
              <a:t>TOP 10</a:t>
            </a:r>
            <a:r>
              <a:rPr lang="zh-CN" altLang="en-US" sz="1400" dirty="0">
                <a:latin typeface="Open Sans" panose="020B0606030504020204" pitchFamily="34" charset="0"/>
                <a:ea typeface="思源宋体 CN SemiBold" panose="02020600000000000000" pitchFamily="18" charset="-122"/>
                <a:cs typeface="+mn-ea"/>
                <a:sym typeface="+mn-lt"/>
              </a:rPr>
              <a:t>榜单厂商不变，吉利汽车份额超越上汽通用五菱居第二。</a:t>
            </a:r>
          </a:p>
        </p:txBody>
      </p:sp>
      <p:sp>
        <p:nvSpPr>
          <p:cNvPr id="10" name="内容占位符 9"/>
          <p:cNvSpPr>
            <a:spLocks noGrp="1"/>
          </p:cNvSpPr>
          <p:nvPr>
            <p:ph sz="quarter" idx="4294967295"/>
          </p:nvPr>
        </p:nvSpPr>
        <p:spPr>
          <a:xfrm>
            <a:off x="0" y="6521456"/>
            <a:ext cx="5199063" cy="320675"/>
          </a:xfrm>
          <a:prstGeom prst="rect">
            <a:avLst/>
          </a:prstGeom>
        </p:spPr>
        <p:txBody>
          <a:bodyPr anchor="b"/>
          <a:lstStyle/>
          <a:p>
            <a:pPr eaLnBrk="0" fontAlgn="base" hangingPunct="0">
              <a:spcBef>
                <a:spcPct val="0"/>
              </a:spcBef>
              <a:spcAft>
                <a:spcPct val="0"/>
              </a:spcAft>
            </a:pPr>
            <a:r>
              <a:rPr lang="zh-CN" altLang="en-US" sz="1000" dirty="0">
                <a:solidFill>
                  <a:prstClr val="black">
                    <a:lumMod val="65000"/>
                    <a:lumOff val="35000"/>
                  </a:prstClr>
                </a:solidFill>
                <a:cs typeface="+mn-ea"/>
                <a:sym typeface="+mn-lt"/>
              </a:rPr>
              <a:t>数据来源：</a:t>
            </a:r>
            <a:r>
              <a:rPr lang="en-US" altLang="zh-CN" sz="1000" dirty="0">
                <a:solidFill>
                  <a:prstClr val="black">
                    <a:lumMod val="65000"/>
                    <a:lumOff val="35000"/>
                  </a:prstClr>
                </a:solidFill>
                <a:cs typeface="+mn-ea"/>
                <a:sym typeface="+mn-lt"/>
              </a:rPr>
              <a:t>WAYS</a:t>
            </a:r>
            <a:r>
              <a:rPr lang="zh-CN" altLang="en-US" sz="1000" dirty="0">
                <a:solidFill>
                  <a:prstClr val="black">
                    <a:lumMod val="65000"/>
                    <a:lumOff val="35000"/>
                  </a:prstClr>
                </a:solidFill>
                <a:cs typeface="+mn-ea"/>
                <a:sym typeface="+mn-lt"/>
              </a:rPr>
              <a:t>监测零售量</a:t>
            </a:r>
          </a:p>
        </p:txBody>
      </p:sp>
      <p:sp>
        <p:nvSpPr>
          <p:cNvPr id="18" name="灯片编号占位符 4"/>
          <p:cNvSpPr>
            <a:spLocks noGrp="1"/>
          </p:cNvSpPr>
          <p:nvPr>
            <p:ph type="sldNum" sz="quarter" idx="4294967295"/>
          </p:nvPr>
        </p:nvSpPr>
        <p:spPr>
          <a:xfrm>
            <a:off x="11826875" y="6627813"/>
            <a:ext cx="365125" cy="192087"/>
          </a:xfrm>
          <a:prstGeom prst="rect">
            <a:avLst/>
          </a:prstGeom>
        </p:spPr>
        <p:txBody>
          <a:bodyPr/>
          <a:lstStyle/>
          <a:p>
            <a:r>
              <a:rPr lang="en-US" altLang="zh-CN" sz="1000" dirty="0">
                <a:solidFill>
                  <a:prstClr val="black">
                    <a:lumMod val="65000"/>
                    <a:lumOff val="35000"/>
                  </a:prstClr>
                </a:solidFill>
                <a:latin typeface="+mn-lt"/>
                <a:ea typeface="+mn-ea"/>
                <a:cs typeface="+mn-ea"/>
                <a:sym typeface="+mn-lt"/>
              </a:rPr>
              <a:t>12</a:t>
            </a:r>
            <a:endParaRPr lang="zh-CN" altLang="en-US" sz="1000" dirty="0">
              <a:solidFill>
                <a:prstClr val="black">
                  <a:lumMod val="65000"/>
                  <a:lumOff val="35000"/>
                </a:prstClr>
              </a:solidFill>
              <a:latin typeface="+mn-lt"/>
              <a:ea typeface="+mn-ea"/>
              <a:cs typeface="+mn-ea"/>
              <a:sym typeface="+mn-lt"/>
            </a:endParaRPr>
          </a:p>
        </p:txBody>
      </p:sp>
      <p:sp>
        <p:nvSpPr>
          <p:cNvPr id="12" name="矩形 11"/>
          <p:cNvSpPr/>
          <p:nvPr/>
        </p:nvSpPr>
        <p:spPr>
          <a:xfrm>
            <a:off x="291941" y="1987351"/>
            <a:ext cx="5777999" cy="4321462"/>
          </a:xfrm>
          <a:prstGeom prst="rect">
            <a:avLst/>
          </a:prstGeom>
          <a:solidFill>
            <a:srgbClr val="0547A3"/>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mn-lt"/>
              <a:ea typeface="+mn-ea"/>
              <a:cs typeface="+mn-ea"/>
              <a:sym typeface="+mn-lt"/>
            </a:endParaRPr>
          </a:p>
        </p:txBody>
      </p:sp>
      <p:sp>
        <p:nvSpPr>
          <p:cNvPr id="13" name="矩形 12"/>
          <p:cNvSpPr/>
          <p:nvPr/>
        </p:nvSpPr>
        <p:spPr>
          <a:xfrm>
            <a:off x="329607" y="2304339"/>
            <a:ext cx="5701702" cy="3965690"/>
          </a:xfrm>
          <a:prstGeom prst="rect">
            <a:avLst/>
          </a:prstGeom>
          <a:solidFill>
            <a:srgbClr val="FFFFFF"/>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mn-lt"/>
              <a:ea typeface="+mn-ea"/>
              <a:cs typeface="+mn-ea"/>
              <a:sym typeface="+mn-lt"/>
            </a:endParaRPr>
          </a:p>
        </p:txBody>
      </p:sp>
      <p:sp>
        <p:nvSpPr>
          <p:cNvPr id="14" name="矩形 13"/>
          <p:cNvSpPr/>
          <p:nvPr/>
        </p:nvSpPr>
        <p:spPr>
          <a:xfrm>
            <a:off x="6209009" y="1987351"/>
            <a:ext cx="5777999" cy="4321462"/>
          </a:xfrm>
          <a:prstGeom prst="rect">
            <a:avLst/>
          </a:prstGeom>
          <a:solidFill>
            <a:srgbClr val="0547A3"/>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mn-lt"/>
              <a:ea typeface="+mn-ea"/>
              <a:cs typeface="+mn-ea"/>
              <a:sym typeface="+mn-lt"/>
            </a:endParaRPr>
          </a:p>
        </p:txBody>
      </p:sp>
      <p:sp>
        <p:nvSpPr>
          <p:cNvPr id="15" name="矩形 14"/>
          <p:cNvSpPr/>
          <p:nvPr/>
        </p:nvSpPr>
        <p:spPr>
          <a:xfrm>
            <a:off x="6246675" y="2304339"/>
            <a:ext cx="5701702" cy="3965690"/>
          </a:xfrm>
          <a:prstGeom prst="rect">
            <a:avLst/>
          </a:prstGeom>
          <a:solidFill>
            <a:srgbClr val="FFFFFF"/>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mn-lt"/>
              <a:ea typeface="+mn-ea"/>
              <a:cs typeface="+mn-ea"/>
              <a:sym typeface="+mn-lt"/>
            </a:endParaRPr>
          </a:p>
        </p:txBody>
      </p:sp>
      <p:graphicFrame>
        <p:nvGraphicFramePr>
          <p:cNvPr id="16" name="厂商销量排名_纯电动"/>
          <p:cNvGraphicFramePr/>
          <p:nvPr>
            <p:extLst>
              <p:ext uri="{D42A27DB-BD31-4B8C-83A1-F6EECF244321}">
                <p14:modId xmlns:p14="http://schemas.microsoft.com/office/powerpoint/2010/main" val="1025887241"/>
              </p:ext>
            </p:extLst>
          </p:nvPr>
        </p:nvGraphicFramePr>
        <p:xfrm>
          <a:off x="814773" y="2425317"/>
          <a:ext cx="3199443" cy="405822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厂商份额排名_纯电动"/>
          <p:cNvGraphicFramePr>
            <a:graphicFrameLocks noGrp="1"/>
          </p:cNvGraphicFramePr>
          <p:nvPr>
            <p:extLst>
              <p:ext uri="{D42A27DB-BD31-4B8C-83A1-F6EECF244321}">
                <p14:modId xmlns:p14="http://schemas.microsoft.com/office/powerpoint/2010/main" val="3983473400"/>
              </p:ext>
            </p:extLst>
          </p:nvPr>
        </p:nvGraphicFramePr>
        <p:xfrm>
          <a:off x="3992666" y="2400080"/>
          <a:ext cx="1827366" cy="3772120"/>
        </p:xfrm>
        <a:graphic>
          <a:graphicData uri="http://schemas.openxmlformats.org/drawingml/2006/table">
            <a:tbl>
              <a:tblPr firstRow="1" bandRow="1"/>
              <a:tblGrid>
                <a:gridCol w="609122">
                  <a:extLst>
                    <a:ext uri="{9D8B030D-6E8A-4147-A177-3AD203B41FA5}">
                      <a16:colId xmlns:a16="http://schemas.microsoft.com/office/drawing/2014/main" val="20000"/>
                    </a:ext>
                  </a:extLst>
                </a:gridCol>
                <a:gridCol w="609122">
                  <a:extLst>
                    <a:ext uri="{9D8B030D-6E8A-4147-A177-3AD203B41FA5}">
                      <a16:colId xmlns:a16="http://schemas.microsoft.com/office/drawing/2014/main" val="20002"/>
                    </a:ext>
                  </a:extLst>
                </a:gridCol>
                <a:gridCol w="609122">
                  <a:extLst>
                    <a:ext uri="{9D8B030D-6E8A-4147-A177-3AD203B41FA5}">
                      <a16:colId xmlns:a16="http://schemas.microsoft.com/office/drawing/2014/main" val="20001"/>
                    </a:ext>
                  </a:extLst>
                </a:gridCol>
              </a:tblGrid>
              <a:tr h="274100">
                <a:tc>
                  <a:txBody>
                    <a:bodyPr/>
                    <a:lstStyle/>
                    <a:p>
                      <a:pPr algn="ctr"/>
                      <a:r>
                        <a:rPr lang="zh-CN" altLang="en-US" sz="1200" dirty="0">
                          <a:solidFill>
                            <a:schemeClr val="tx1"/>
                          </a:solidFill>
                          <a:latin typeface="+mn-lt"/>
                          <a:ea typeface="+mn-ea"/>
                          <a:cs typeface="+mn-ea"/>
                          <a:sym typeface="+mn-lt"/>
                        </a:rPr>
                        <a:t>同比</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200" dirty="0">
                          <a:solidFill>
                            <a:schemeClr val="tx1"/>
                          </a:solidFill>
                          <a:latin typeface="+mn-lt"/>
                          <a:ea typeface="+mn-ea"/>
                          <a:cs typeface="+mn-ea"/>
                          <a:sym typeface="+mn-lt"/>
                        </a:rPr>
                        <a:t>环比</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华文细黑"/>
                          <a:ea typeface="华文细黑"/>
                          <a:cs typeface=""/>
                        </a:defRPr>
                      </a:lvl1pPr>
                      <a:lvl2pPr marL="457200" algn="l" defTabSz="914400" rtl="0" eaLnBrk="1" latinLnBrk="0" hangingPunct="1">
                        <a:defRPr sz="1800" b="1" kern="1200">
                          <a:solidFill>
                            <a:schemeClr val="lt1"/>
                          </a:solidFill>
                          <a:latin typeface="华文细黑"/>
                          <a:ea typeface="华文细黑"/>
                          <a:cs typeface=""/>
                        </a:defRPr>
                      </a:lvl2pPr>
                      <a:lvl3pPr marL="914400" algn="l" defTabSz="914400" rtl="0" eaLnBrk="1" latinLnBrk="0" hangingPunct="1">
                        <a:defRPr sz="1800" b="1" kern="1200">
                          <a:solidFill>
                            <a:schemeClr val="lt1"/>
                          </a:solidFill>
                          <a:latin typeface="华文细黑"/>
                          <a:ea typeface="华文细黑"/>
                          <a:cs typeface=""/>
                        </a:defRPr>
                      </a:lvl3pPr>
                      <a:lvl4pPr marL="1371600" algn="l" defTabSz="914400" rtl="0" eaLnBrk="1" latinLnBrk="0" hangingPunct="1">
                        <a:defRPr sz="1800" b="1" kern="1200">
                          <a:solidFill>
                            <a:schemeClr val="lt1"/>
                          </a:solidFill>
                          <a:latin typeface="华文细黑"/>
                          <a:ea typeface="华文细黑"/>
                          <a:cs typeface=""/>
                        </a:defRPr>
                      </a:lvl4pPr>
                      <a:lvl5pPr marL="1828800" algn="l" defTabSz="914400" rtl="0" eaLnBrk="1" latinLnBrk="0" hangingPunct="1">
                        <a:defRPr sz="1800" b="1" kern="1200">
                          <a:solidFill>
                            <a:schemeClr val="lt1"/>
                          </a:solidFill>
                          <a:latin typeface="华文细黑"/>
                          <a:ea typeface="华文细黑"/>
                          <a:cs typeface=""/>
                        </a:defRPr>
                      </a:lvl5pPr>
                      <a:lvl6pPr marL="2286000" algn="l" defTabSz="914400" rtl="0" eaLnBrk="1" latinLnBrk="0" hangingPunct="1">
                        <a:defRPr sz="1800" b="1" kern="1200">
                          <a:solidFill>
                            <a:schemeClr val="lt1"/>
                          </a:solidFill>
                          <a:latin typeface="华文细黑"/>
                          <a:ea typeface="华文细黑"/>
                          <a:cs typeface=""/>
                        </a:defRPr>
                      </a:lvl6pPr>
                      <a:lvl7pPr marL="2743200" algn="l" defTabSz="914400" rtl="0" eaLnBrk="1" latinLnBrk="0" hangingPunct="1">
                        <a:defRPr sz="1800" b="1" kern="1200">
                          <a:solidFill>
                            <a:schemeClr val="lt1"/>
                          </a:solidFill>
                          <a:latin typeface="华文细黑"/>
                          <a:ea typeface="华文细黑"/>
                          <a:cs typeface=""/>
                        </a:defRPr>
                      </a:lvl7pPr>
                      <a:lvl8pPr marL="3200400" algn="l" defTabSz="914400" rtl="0" eaLnBrk="1" latinLnBrk="0" hangingPunct="1">
                        <a:defRPr sz="1800" b="1" kern="1200">
                          <a:solidFill>
                            <a:schemeClr val="lt1"/>
                          </a:solidFill>
                          <a:latin typeface="华文细黑"/>
                          <a:ea typeface="华文细黑"/>
                          <a:cs typeface=""/>
                        </a:defRPr>
                      </a:lvl8pPr>
                      <a:lvl9pPr marL="3657600" algn="l" defTabSz="914400" rtl="0" eaLnBrk="1" latinLnBrk="0" hangingPunct="1">
                        <a:defRPr sz="1800" b="1" kern="1200">
                          <a:solidFill>
                            <a:schemeClr val="lt1"/>
                          </a:solidFill>
                          <a:latin typeface="华文细黑"/>
                          <a:ea typeface="华文细黑"/>
                          <a:cs typeface=""/>
                        </a:defRPr>
                      </a:lvl9pPr>
                    </a:lstStyle>
                    <a:p>
                      <a:pPr algn="ctr"/>
                      <a:r>
                        <a:rPr lang="zh-CN" altLang="en-US" sz="1200" dirty="0">
                          <a:solidFill>
                            <a:schemeClr val="tx1"/>
                          </a:solidFill>
                          <a:latin typeface="+mn-lt"/>
                          <a:ea typeface="+mn-ea"/>
                          <a:cs typeface="+mn-ea"/>
                          <a:sym typeface="+mn-lt"/>
                        </a:rPr>
                        <a:t>占比</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49780">
                <a:tc>
                  <a:txBody>
                    <a:bodyPr/>
                    <a:lstStyle/>
                    <a:p>
                      <a:pPr marL="0" algn="ctr" defTabSz="1219170" rtl="0" eaLnBrk="1" fontAlgn="b" latinLnBrk="0" hangingPunct="1"/>
                      <a:r>
                        <a:rPr lang="en-US" altLang="zh-CN" sz="1050" b="0" i="0" u="none" strike="noStrike" kern="1200">
                          <a:solidFill>
                            <a:srgbClr val="4D5E79"/>
                          </a:solidFill>
                          <a:latin typeface="+mn-lt"/>
                          <a:ea typeface="+mn-ea"/>
                          <a:cs typeface="+mn-ea"/>
                          <a:sym typeface="+mn-lt"/>
                        </a:rPr>
                        <a:t>2.7%</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dirty="0">
                          <a:solidFill>
                            <a:srgbClr val="4D5E79"/>
                          </a:solidFill>
                          <a:effectLst/>
                          <a:latin typeface="Open Sans" panose="020B0606030504020204" pitchFamily="34" charset="0"/>
                          <a:ea typeface="宋体" panose="02010600030101010101" pitchFamily="2" charset="-122"/>
                        </a:rPr>
                        <a:t>5.6%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a:solidFill>
                            <a:srgbClr val="4D5E79"/>
                          </a:solidFill>
                          <a:latin typeface="+mn-lt"/>
                          <a:ea typeface="+mn-ea"/>
                          <a:cs typeface="+mn-ea"/>
                          <a:sym typeface="+mn-lt"/>
                        </a:rPr>
                        <a:t>22.1%</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49780">
                <a:tc>
                  <a:txBody>
                    <a:bodyPr/>
                    <a:lstStyle/>
                    <a:p>
                      <a:pPr marL="0" algn="ctr" defTabSz="1219170" rtl="0" eaLnBrk="1" fontAlgn="b" latinLnBrk="0" hangingPunct="1"/>
                      <a:r>
                        <a:rPr lang="en-US" altLang="zh-CN" sz="1050" b="0" i="0" u="none" strike="noStrike" kern="1200">
                          <a:solidFill>
                            <a:srgbClr val="4D5E79"/>
                          </a:solidFill>
                          <a:latin typeface="+mn-lt"/>
                          <a:ea typeface="+mn-ea"/>
                          <a:cs typeface="+mn-ea"/>
                          <a:sym typeface="+mn-lt"/>
                        </a:rPr>
                        <a:t>264.3%</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dirty="0">
                          <a:solidFill>
                            <a:srgbClr val="4D5E79"/>
                          </a:solidFill>
                          <a:effectLst/>
                          <a:latin typeface="Open Sans" panose="020B0606030504020204" pitchFamily="34" charset="0"/>
                          <a:ea typeface="宋体" panose="02010600030101010101" pitchFamily="2" charset="-122"/>
                        </a:rPr>
                        <a:t>4.4%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a:solidFill>
                            <a:srgbClr val="4D5E79"/>
                          </a:solidFill>
                          <a:latin typeface="+mn-lt"/>
                          <a:ea typeface="+mn-ea"/>
                          <a:cs typeface="+mn-ea"/>
                          <a:sym typeface="+mn-lt"/>
                        </a:rPr>
                        <a:t>10.6%</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49780">
                <a:tc>
                  <a:txBody>
                    <a:bodyPr/>
                    <a:lstStyle/>
                    <a:p>
                      <a:pPr marL="0" algn="ctr" defTabSz="1219170" rtl="0" eaLnBrk="1" fontAlgn="b" latinLnBrk="0" hangingPunct="1"/>
                      <a:r>
                        <a:rPr lang="en-US" altLang="zh-CN" sz="1050" b="0" i="0" u="none" strike="noStrike" kern="1200">
                          <a:solidFill>
                            <a:srgbClr val="4D5E79"/>
                          </a:solidFill>
                          <a:latin typeface="+mn-lt"/>
                          <a:ea typeface="+mn-ea"/>
                          <a:cs typeface="+mn-ea"/>
                          <a:sym typeface="+mn-lt"/>
                        </a:rPr>
                        <a:t>34.5%</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dirty="0">
                          <a:solidFill>
                            <a:srgbClr val="4D5E79"/>
                          </a:solidFill>
                          <a:effectLst/>
                          <a:latin typeface="Open Sans" panose="020B0606030504020204" pitchFamily="34" charset="0"/>
                          <a:ea typeface="宋体" panose="02010600030101010101" pitchFamily="2" charset="-122"/>
                        </a:rPr>
                        <a:t>0.4%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a:solidFill>
                            <a:srgbClr val="4D5E79"/>
                          </a:solidFill>
                          <a:latin typeface="+mn-lt"/>
                          <a:ea typeface="+mn-ea"/>
                          <a:cs typeface="+mn-ea"/>
                          <a:sym typeface="+mn-lt"/>
                        </a:rPr>
                        <a:t>8.8%</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49780">
                <a:tc>
                  <a:txBody>
                    <a:bodyPr/>
                    <a:lstStyle/>
                    <a:p>
                      <a:pPr marL="0" algn="ctr" defTabSz="1219170" rtl="0" eaLnBrk="1" fontAlgn="b" latinLnBrk="0" hangingPunct="1"/>
                      <a:r>
                        <a:rPr lang="en-US" altLang="zh-CN" sz="1050" b="0" i="0" u="none" strike="noStrike" kern="1200" dirty="0">
                          <a:solidFill>
                            <a:srgbClr val="FF0000"/>
                          </a:solidFill>
                          <a:latin typeface="+mn-lt"/>
                          <a:ea typeface="+mn-ea"/>
                          <a:cs typeface="+mn-ea"/>
                          <a:sym typeface="+mn-lt"/>
                        </a:rPr>
                        <a:t>-29.9%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dirty="0">
                          <a:solidFill>
                            <a:srgbClr val="4D5E79"/>
                          </a:solidFill>
                          <a:effectLst/>
                          <a:latin typeface="Open Sans" panose="020B0606030504020204" pitchFamily="34" charset="0"/>
                          <a:ea typeface="宋体" panose="02010600030101010101" pitchFamily="2" charset="-122"/>
                        </a:rPr>
                        <a:t>32.1%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dirty="0">
                          <a:solidFill>
                            <a:srgbClr val="4D5E79"/>
                          </a:solidFill>
                          <a:latin typeface="+mn-lt"/>
                          <a:ea typeface="+mn-ea"/>
                          <a:cs typeface="+mn-ea"/>
                          <a:sym typeface="+mn-lt"/>
                        </a:rPr>
                        <a:t>6.7%</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49780">
                <a:tc>
                  <a:txBody>
                    <a:bodyPr/>
                    <a:lstStyle/>
                    <a:p>
                      <a:pPr marL="0" algn="ctr" defTabSz="1219170" rtl="0" eaLnBrk="1" fontAlgn="b" latinLnBrk="0" hangingPunct="1"/>
                      <a:r>
                        <a:rPr lang="en-US" altLang="zh-CN" sz="1050" b="0" i="0" u="none" strike="noStrike" kern="1200">
                          <a:solidFill>
                            <a:srgbClr val="4D5E79"/>
                          </a:solidFill>
                          <a:latin typeface="+mn-lt"/>
                          <a:ea typeface="+mn-ea"/>
                          <a:cs typeface="+mn-ea"/>
                          <a:sym typeface="+mn-lt"/>
                        </a:rPr>
                        <a:t>235.5%</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dirty="0">
                          <a:solidFill>
                            <a:srgbClr val="FF0000"/>
                          </a:solidFill>
                          <a:effectLst/>
                          <a:latin typeface="Open Sans" panose="020B0606030504020204" pitchFamily="34" charset="0"/>
                          <a:ea typeface="宋体" panose="02010600030101010101" pitchFamily="2" charset="-122"/>
                        </a:rPr>
                        <a:t>-1.7%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a:solidFill>
                            <a:srgbClr val="4D5E79"/>
                          </a:solidFill>
                          <a:latin typeface="+mn-lt"/>
                          <a:ea typeface="+mn-ea"/>
                          <a:cs typeface="+mn-ea"/>
                          <a:sym typeface="+mn-lt"/>
                        </a:rPr>
                        <a:t>4.8%</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49780">
                <a:tc>
                  <a:txBody>
                    <a:bodyPr/>
                    <a:lstStyle/>
                    <a:p>
                      <a:pPr marL="0" algn="ctr" defTabSz="1219170" rtl="0" eaLnBrk="1" fontAlgn="b" latinLnBrk="0" hangingPunct="1"/>
                      <a:r>
                        <a:rPr lang="en-US" altLang="zh-CN" sz="1050" b="0" i="0" u="none" strike="noStrike" kern="1200" dirty="0">
                          <a:solidFill>
                            <a:srgbClr val="4D5E79"/>
                          </a:solidFill>
                          <a:latin typeface="+mn-lt"/>
                          <a:ea typeface="+mn-ea"/>
                          <a:cs typeface="+mn-ea"/>
                          <a:sym typeface="+mn-lt"/>
                        </a:rPr>
                        <a:t>199.7%</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dirty="0">
                          <a:solidFill>
                            <a:srgbClr val="FF0000"/>
                          </a:solidFill>
                          <a:effectLst/>
                          <a:latin typeface="Open Sans" panose="020B0606030504020204" pitchFamily="34" charset="0"/>
                          <a:ea typeface="宋体" panose="02010600030101010101" pitchFamily="2" charset="-122"/>
                        </a:rPr>
                        <a:t>-11.3%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a:solidFill>
                            <a:srgbClr val="4D5E79"/>
                          </a:solidFill>
                          <a:latin typeface="+mn-lt"/>
                          <a:ea typeface="+mn-ea"/>
                          <a:cs typeface="+mn-ea"/>
                          <a:sym typeface="+mn-lt"/>
                        </a:rPr>
                        <a:t>4.7%</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349780">
                <a:tc>
                  <a:txBody>
                    <a:bodyPr/>
                    <a:lstStyle/>
                    <a:p>
                      <a:pPr marL="0" algn="ctr" defTabSz="1219170" rtl="0" eaLnBrk="1" fontAlgn="b" latinLnBrk="0" hangingPunct="1"/>
                      <a:r>
                        <a:rPr lang="en-US" altLang="zh-CN" sz="1050" b="0" i="0" u="none" strike="noStrike" kern="1200">
                          <a:solidFill>
                            <a:srgbClr val="4D5E79"/>
                          </a:solidFill>
                          <a:latin typeface="+mn-lt"/>
                          <a:ea typeface="+mn-ea"/>
                          <a:cs typeface="+mn-ea"/>
                          <a:sym typeface="+mn-lt"/>
                        </a:rPr>
                        <a:t>96.2%</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dirty="0">
                          <a:solidFill>
                            <a:srgbClr val="FF0000"/>
                          </a:solidFill>
                          <a:effectLst/>
                          <a:latin typeface="Open Sans" panose="020B0606030504020204" pitchFamily="34" charset="0"/>
                          <a:ea typeface="宋体" panose="02010600030101010101" pitchFamily="2" charset="-122"/>
                        </a:rPr>
                        <a:t>-2.4%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a:solidFill>
                            <a:srgbClr val="4D5E79"/>
                          </a:solidFill>
                          <a:latin typeface="+mn-lt"/>
                          <a:ea typeface="+mn-ea"/>
                          <a:cs typeface="+mn-ea"/>
                          <a:sym typeface="+mn-lt"/>
                        </a:rPr>
                        <a:t>4.4%</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349780">
                <a:tc>
                  <a:txBody>
                    <a:bodyPr/>
                    <a:lstStyle/>
                    <a:p>
                      <a:pPr marL="0" algn="ctr" defTabSz="1219170" rtl="0" eaLnBrk="1" fontAlgn="b" latinLnBrk="0" hangingPunct="1"/>
                      <a:r>
                        <a:rPr lang="en-US" altLang="zh-CN" sz="1050" b="0" i="0" u="none" strike="noStrike" kern="1200">
                          <a:solidFill>
                            <a:srgbClr val="4D5E79"/>
                          </a:solidFill>
                          <a:latin typeface="+mn-lt"/>
                          <a:ea typeface="+mn-ea"/>
                          <a:cs typeface="+mn-ea"/>
                          <a:sym typeface="+mn-lt"/>
                        </a:rPr>
                        <a:t>19.7%</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dirty="0">
                          <a:solidFill>
                            <a:srgbClr val="4D5E79"/>
                          </a:solidFill>
                          <a:effectLst/>
                          <a:latin typeface="Open Sans" panose="020B0606030504020204" pitchFamily="34" charset="0"/>
                          <a:ea typeface="宋体" panose="02010600030101010101" pitchFamily="2" charset="-122"/>
                        </a:rPr>
                        <a:t>1.3%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a:solidFill>
                            <a:srgbClr val="4D5E79"/>
                          </a:solidFill>
                          <a:latin typeface="+mn-lt"/>
                          <a:ea typeface="+mn-ea"/>
                          <a:cs typeface="+mn-ea"/>
                          <a:sym typeface="+mn-lt"/>
                        </a:rPr>
                        <a:t>4.4%</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349780">
                <a:tc>
                  <a:txBody>
                    <a:bodyPr/>
                    <a:lstStyle/>
                    <a:p>
                      <a:pPr marL="0" algn="ctr" defTabSz="1219170" rtl="0" eaLnBrk="1" fontAlgn="b" latinLnBrk="0" hangingPunct="1"/>
                      <a:r>
                        <a:rPr lang="en-US" altLang="zh-CN" sz="1050" b="0" i="0" u="none" strike="noStrike" kern="1200">
                          <a:solidFill>
                            <a:srgbClr val="FF0000"/>
                          </a:solidFill>
                          <a:latin typeface="+mn-lt"/>
                          <a:ea typeface="+mn-ea"/>
                          <a:cs typeface="+mn-ea"/>
                          <a:sym typeface="+mn-lt"/>
                        </a:rPr>
                        <a:t>-25.2%</a:t>
                      </a:r>
                      <a:endParaRPr lang="en-US" altLang="zh-CN" sz="1050" b="0" i="0" u="none" strike="noStrike" kern="1200" dirty="0">
                        <a:solidFill>
                          <a:srgbClr val="FF0000"/>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dirty="0">
                          <a:solidFill>
                            <a:srgbClr val="FF0000"/>
                          </a:solidFill>
                          <a:effectLst/>
                          <a:latin typeface="Open Sans" panose="020B0606030504020204" pitchFamily="34" charset="0"/>
                          <a:ea typeface="宋体" panose="02010600030101010101" pitchFamily="2" charset="-122"/>
                        </a:rPr>
                        <a:t>-5.5%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a:solidFill>
                            <a:srgbClr val="4D5E79"/>
                          </a:solidFill>
                          <a:latin typeface="+mn-lt"/>
                          <a:ea typeface="+mn-ea"/>
                          <a:cs typeface="+mn-ea"/>
                          <a:sym typeface="+mn-lt"/>
                        </a:rPr>
                        <a:t>4.0%</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349780">
                <a:tc>
                  <a:txBody>
                    <a:bodyPr/>
                    <a:lstStyle/>
                    <a:p>
                      <a:pPr marL="0" algn="ctr" defTabSz="1219170" rtl="0" eaLnBrk="1" fontAlgn="b" latinLnBrk="0" hangingPunct="1"/>
                      <a:r>
                        <a:rPr lang="en-US" altLang="zh-CN" sz="1050" b="0" i="0" u="none" strike="noStrike" kern="1200">
                          <a:solidFill>
                            <a:srgbClr val="FF0000"/>
                          </a:solidFill>
                          <a:latin typeface="+mn-lt"/>
                          <a:ea typeface="+mn-ea"/>
                          <a:cs typeface="+mn-ea"/>
                          <a:sym typeface="+mn-lt"/>
                        </a:rPr>
                        <a:t>-2.7%</a:t>
                      </a:r>
                      <a:endParaRPr lang="en-US" altLang="zh-CN" sz="1050" b="0" i="0" u="none" strike="noStrike" kern="1200" dirty="0">
                        <a:solidFill>
                          <a:srgbClr val="FF0000"/>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dirty="0">
                          <a:solidFill>
                            <a:srgbClr val="4D5E79"/>
                          </a:solidFill>
                          <a:effectLst/>
                          <a:latin typeface="Open Sans" panose="020B0606030504020204" pitchFamily="34" charset="0"/>
                          <a:ea typeface="宋体" panose="02010600030101010101" pitchFamily="2" charset="-122"/>
                        </a:rPr>
                        <a:t>7.0%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050" b="0" i="0" u="none" strike="noStrike" kern="1200" dirty="0">
                          <a:solidFill>
                            <a:srgbClr val="4D5E79"/>
                          </a:solidFill>
                          <a:latin typeface="+mn-lt"/>
                          <a:ea typeface="+mn-ea"/>
                          <a:cs typeface="+mn-ea"/>
                          <a:sym typeface="+mn-lt"/>
                        </a:rPr>
                        <a:t>3.0%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bl>
          </a:graphicData>
        </a:graphic>
      </p:graphicFrame>
      <p:graphicFrame>
        <p:nvGraphicFramePr>
          <p:cNvPr id="21" name="累计厂商销量排名_纯电动"/>
          <p:cNvGraphicFramePr/>
          <p:nvPr>
            <p:extLst>
              <p:ext uri="{D42A27DB-BD31-4B8C-83A1-F6EECF244321}">
                <p14:modId xmlns:p14="http://schemas.microsoft.com/office/powerpoint/2010/main" val="324397360"/>
              </p:ext>
            </p:extLst>
          </p:nvPr>
        </p:nvGraphicFramePr>
        <p:xfrm>
          <a:off x="6846933" y="2600325"/>
          <a:ext cx="3186753" cy="362673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2" name="累计厂商份额排名_纯电动"/>
          <p:cNvGraphicFramePr>
            <a:graphicFrameLocks noGrp="1"/>
          </p:cNvGraphicFramePr>
          <p:nvPr>
            <p:extLst>
              <p:ext uri="{D42A27DB-BD31-4B8C-83A1-F6EECF244321}">
                <p14:modId xmlns:p14="http://schemas.microsoft.com/office/powerpoint/2010/main" val="3132951828"/>
              </p:ext>
            </p:extLst>
          </p:nvPr>
        </p:nvGraphicFramePr>
        <p:xfrm>
          <a:off x="9931398" y="2451100"/>
          <a:ext cx="1255158" cy="3721100"/>
        </p:xfrm>
        <a:graphic>
          <a:graphicData uri="http://schemas.openxmlformats.org/drawingml/2006/table">
            <a:tbl>
              <a:tblPr/>
              <a:tblGrid>
                <a:gridCol w="627579">
                  <a:extLst>
                    <a:ext uri="{9D8B030D-6E8A-4147-A177-3AD203B41FA5}">
                      <a16:colId xmlns:a16="http://schemas.microsoft.com/office/drawing/2014/main" val="20000"/>
                    </a:ext>
                  </a:extLst>
                </a:gridCol>
                <a:gridCol w="627579">
                  <a:extLst>
                    <a:ext uri="{9D8B030D-6E8A-4147-A177-3AD203B41FA5}">
                      <a16:colId xmlns:a16="http://schemas.microsoft.com/office/drawing/2014/main" val="20001"/>
                    </a:ext>
                  </a:extLst>
                </a:gridCol>
              </a:tblGrid>
              <a:tr h="229682">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algn="ctr" fontAlgn="b"/>
                      <a:r>
                        <a:rPr lang="zh-CN" altLang="en-US" sz="1200" b="1" u="none" strike="noStrike" dirty="0">
                          <a:effectLst/>
                          <a:latin typeface="+mn-lt"/>
                          <a:ea typeface="+mn-ea"/>
                          <a:cs typeface="+mn-ea"/>
                          <a:sym typeface="+mn-lt"/>
                        </a:rPr>
                        <a:t>同比</a:t>
                      </a:r>
                      <a:endParaRPr lang="en-US" sz="1200" b="1" i="0" u="none" strike="noStrike" dirty="0">
                        <a:effectLst/>
                        <a:latin typeface="+mn-lt"/>
                        <a:ea typeface="+mn-ea"/>
                        <a:cs typeface="+mn-ea"/>
                        <a:sym typeface="+mn-lt"/>
                      </a:endParaRPr>
                    </a:p>
                  </a:txBody>
                  <a:tcPr marL="9525" marR="9525" marT="9525" marB="0" anchor="ctr" anchorCtr="1">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algn="ctr" fontAlgn="b"/>
                      <a:r>
                        <a:rPr lang="zh-CN" altLang="en-US" sz="1200" b="1" u="none" strike="noStrike" dirty="0">
                          <a:effectLst/>
                          <a:latin typeface="+mn-lt"/>
                          <a:ea typeface="+mn-ea"/>
                          <a:cs typeface="+mn-ea"/>
                          <a:sym typeface="+mn-lt"/>
                        </a:rPr>
                        <a:t>占比</a:t>
                      </a:r>
                      <a:endParaRPr lang="en-US" sz="1200" b="1" i="0" u="none" strike="noStrike" dirty="0">
                        <a:effectLst/>
                        <a:latin typeface="+mn-lt"/>
                        <a:ea typeface="+mn-ea"/>
                        <a:cs typeface="+mn-ea"/>
                        <a:sym typeface="+mn-lt"/>
                      </a:endParaRPr>
                    </a:p>
                  </a:txBody>
                  <a:tcPr marL="9525" marR="9525" marT="9525" marB="0" anchor="ctr" anchorCtr="1">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51046">
                <a:tc>
                  <a:txBody>
                    <a:bodyPr/>
                    <a:lstStyle/>
                    <a:p>
                      <a:pPr marL="0" algn="ctr" defTabSz="1219170" rtl="0" eaLnBrk="1" fontAlgn="b" latinLnBrk="0" hangingPunct="1"/>
                      <a:r>
                        <a:rPr lang="en-US" altLang="zh-CN" sz="1050" b="0" i="0" u="none" strike="noStrike" kern="1200">
                          <a:solidFill>
                            <a:srgbClr val="4D5E79"/>
                          </a:solidFill>
                          <a:latin typeface="+mn-lt"/>
                          <a:ea typeface="+mn-ea"/>
                          <a:cs typeface="+mn-ea"/>
                          <a:sym typeface="+mn-lt"/>
                        </a:rPr>
                        <a:t>4.0%</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050" b="0" i="0" u="none" strike="noStrike" kern="1200">
                          <a:solidFill>
                            <a:srgbClr val="4D5E79"/>
                          </a:solidFill>
                          <a:latin typeface="+mn-lt"/>
                          <a:ea typeface="+mn-ea"/>
                          <a:cs typeface="+mn-ea"/>
                          <a:sym typeface="+mn-lt"/>
                        </a:rPr>
                        <a:t>20.4%</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51046">
                <a:tc>
                  <a:txBody>
                    <a:bodyPr/>
                    <a:lstStyle/>
                    <a:p>
                      <a:pPr algn="ctr" fontAlgn="ctr"/>
                      <a:r>
                        <a:rPr lang="en-US" altLang="zh-CN" sz="1050" b="0" i="0" u="none" strike="noStrike" kern="1200">
                          <a:solidFill>
                            <a:srgbClr val="4D5E79"/>
                          </a:solidFill>
                          <a:latin typeface="+mn-lt"/>
                          <a:ea typeface="+mn-ea"/>
                          <a:cs typeface="+mn-ea"/>
                          <a:sym typeface="+mn-lt"/>
                        </a:rPr>
                        <a:t>254.4%</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050" b="0" i="0" u="none" strike="noStrike" kern="1200">
                          <a:solidFill>
                            <a:srgbClr val="4D5E79"/>
                          </a:solidFill>
                          <a:latin typeface="+mn-lt"/>
                          <a:ea typeface="+mn-ea"/>
                          <a:cs typeface="+mn-ea"/>
                          <a:sym typeface="+mn-lt"/>
                        </a:rPr>
                        <a:t>10.2%</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51046">
                <a:tc>
                  <a:txBody>
                    <a:bodyPr/>
                    <a:lstStyle/>
                    <a:p>
                      <a:pPr algn="ctr" fontAlgn="ctr"/>
                      <a:r>
                        <a:rPr lang="en-US" altLang="zh-CN" sz="1050" b="0" i="0" u="none" strike="noStrike" kern="1200">
                          <a:solidFill>
                            <a:srgbClr val="4D5E79"/>
                          </a:solidFill>
                          <a:latin typeface="+mn-lt"/>
                          <a:ea typeface="+mn-ea"/>
                          <a:cs typeface="+mn-ea"/>
                          <a:sym typeface="+mn-lt"/>
                        </a:rPr>
                        <a:t>63.0%</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050" b="0" i="0" u="none" strike="noStrike" kern="1200">
                          <a:solidFill>
                            <a:srgbClr val="4D5E79"/>
                          </a:solidFill>
                          <a:latin typeface="+mn-lt"/>
                          <a:ea typeface="+mn-ea"/>
                          <a:cs typeface="+mn-ea"/>
                          <a:sym typeface="+mn-lt"/>
                        </a:rPr>
                        <a:t>9.7%</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51046">
                <a:tc>
                  <a:txBody>
                    <a:bodyPr/>
                    <a:lstStyle/>
                    <a:p>
                      <a:pPr algn="ctr" fontAlgn="ctr"/>
                      <a:r>
                        <a:rPr lang="en-US" altLang="zh-CN" sz="1050" b="0" i="0" u="none" strike="noStrike" kern="1200">
                          <a:solidFill>
                            <a:srgbClr val="FF0000"/>
                          </a:solidFill>
                          <a:latin typeface="+mn-lt"/>
                          <a:ea typeface="+mn-ea"/>
                          <a:cs typeface="+mn-ea"/>
                          <a:sym typeface="+mn-lt"/>
                        </a:rPr>
                        <a:t>-8.2%</a:t>
                      </a:r>
                      <a:endParaRPr lang="en-US" altLang="zh-CN" sz="1050" b="0" i="0" u="none" strike="noStrike" kern="1200" dirty="0">
                        <a:solidFill>
                          <a:srgbClr val="FF0000"/>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050" b="0" i="0" u="none" strike="noStrike" kern="1200">
                          <a:solidFill>
                            <a:srgbClr val="4D5E79"/>
                          </a:solidFill>
                          <a:latin typeface="+mn-lt"/>
                          <a:ea typeface="+mn-ea"/>
                          <a:cs typeface="+mn-ea"/>
                          <a:sym typeface="+mn-lt"/>
                        </a:rPr>
                        <a:t>7.9%</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51046">
                <a:tc>
                  <a:txBody>
                    <a:bodyPr/>
                    <a:lstStyle/>
                    <a:p>
                      <a:pPr algn="ctr" fontAlgn="ctr"/>
                      <a:r>
                        <a:rPr lang="en-US" altLang="zh-CN" sz="1050" b="0" i="0" u="none" strike="noStrike" kern="1200">
                          <a:solidFill>
                            <a:srgbClr val="4D5E79"/>
                          </a:solidFill>
                          <a:latin typeface="+mn-lt"/>
                          <a:ea typeface="+mn-ea"/>
                          <a:cs typeface="+mn-ea"/>
                          <a:sym typeface="+mn-lt"/>
                        </a:rPr>
                        <a:t>277.8%</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050" b="0" i="0" u="none" strike="noStrike" kern="1200">
                          <a:solidFill>
                            <a:srgbClr val="4D5E79"/>
                          </a:solidFill>
                          <a:latin typeface="+mn-lt"/>
                          <a:ea typeface="+mn-ea"/>
                          <a:cs typeface="+mn-ea"/>
                          <a:sym typeface="+mn-lt"/>
                        </a:rPr>
                        <a:t>5.7%</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51046">
                <a:tc>
                  <a:txBody>
                    <a:bodyPr/>
                    <a:lstStyle/>
                    <a:p>
                      <a:pPr algn="ctr" fontAlgn="ctr"/>
                      <a:r>
                        <a:rPr lang="en-US" altLang="zh-CN" sz="1050" b="0" i="0" u="none" strike="noStrike" kern="1200">
                          <a:solidFill>
                            <a:srgbClr val="4D5E79"/>
                          </a:solidFill>
                          <a:latin typeface="+mn-lt"/>
                          <a:ea typeface="+mn-ea"/>
                          <a:cs typeface="+mn-ea"/>
                          <a:sym typeface="+mn-lt"/>
                        </a:rPr>
                        <a:t>707.3%</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050" b="0" i="0" u="none" strike="noStrike" kern="1200">
                          <a:solidFill>
                            <a:srgbClr val="4D5E79"/>
                          </a:solidFill>
                          <a:latin typeface="+mn-lt"/>
                          <a:ea typeface="+mn-ea"/>
                          <a:cs typeface="+mn-ea"/>
                          <a:sym typeface="+mn-lt"/>
                        </a:rPr>
                        <a:t>5.1%</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351046">
                <a:tc>
                  <a:txBody>
                    <a:bodyPr/>
                    <a:lstStyle/>
                    <a:p>
                      <a:pPr algn="ctr" fontAlgn="ctr"/>
                      <a:r>
                        <a:rPr lang="en-US" altLang="zh-CN" sz="1050" b="0" i="0" u="none" strike="noStrike" kern="1200">
                          <a:solidFill>
                            <a:srgbClr val="FF0000"/>
                          </a:solidFill>
                          <a:latin typeface="+mn-lt"/>
                          <a:ea typeface="+mn-ea"/>
                          <a:cs typeface="+mn-ea"/>
                          <a:sym typeface="+mn-lt"/>
                        </a:rPr>
                        <a:t>-3.2%</a:t>
                      </a:r>
                      <a:endParaRPr lang="en-US" altLang="zh-CN" sz="1050" b="0" i="0" u="none" strike="noStrike" kern="1200" dirty="0">
                        <a:solidFill>
                          <a:srgbClr val="FF0000"/>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050" b="0" i="0" u="none" strike="noStrike" kern="1200">
                          <a:solidFill>
                            <a:srgbClr val="4D5E79"/>
                          </a:solidFill>
                          <a:latin typeface="+mn-lt"/>
                          <a:ea typeface="+mn-ea"/>
                          <a:cs typeface="+mn-ea"/>
                          <a:sym typeface="+mn-lt"/>
                        </a:rPr>
                        <a:t>4.6%</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351046">
                <a:tc>
                  <a:txBody>
                    <a:bodyPr/>
                    <a:lstStyle/>
                    <a:p>
                      <a:pPr algn="ctr" fontAlgn="ctr"/>
                      <a:r>
                        <a:rPr lang="en-US" altLang="zh-CN" sz="1050" b="0" i="0" u="none" strike="noStrike" kern="1200">
                          <a:solidFill>
                            <a:srgbClr val="4D5E79"/>
                          </a:solidFill>
                          <a:latin typeface="+mn-lt"/>
                          <a:ea typeface="+mn-ea"/>
                          <a:cs typeface="+mn-ea"/>
                          <a:sym typeface="+mn-lt"/>
                        </a:rPr>
                        <a:t>127.4%</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050" b="0" i="0" u="none" strike="noStrike" kern="1200">
                          <a:solidFill>
                            <a:srgbClr val="4D5E79"/>
                          </a:solidFill>
                          <a:latin typeface="+mn-lt"/>
                          <a:ea typeface="+mn-ea"/>
                          <a:cs typeface="+mn-ea"/>
                          <a:sym typeface="+mn-lt"/>
                        </a:rPr>
                        <a:t>4.1%</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351046">
                <a:tc>
                  <a:txBody>
                    <a:bodyPr/>
                    <a:lstStyle/>
                    <a:p>
                      <a:pPr algn="ctr" fontAlgn="ctr"/>
                      <a:r>
                        <a:rPr lang="en-US" altLang="zh-CN" sz="1050" b="0" i="0" u="none" strike="noStrike" kern="1200">
                          <a:solidFill>
                            <a:srgbClr val="4D5E79"/>
                          </a:solidFill>
                          <a:latin typeface="+mn-lt"/>
                          <a:ea typeface="+mn-ea"/>
                          <a:cs typeface="+mn-ea"/>
                          <a:sym typeface="+mn-lt"/>
                        </a:rPr>
                        <a:t>42.5%</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050" b="0" i="0" u="none" strike="noStrike" kern="1200">
                          <a:solidFill>
                            <a:srgbClr val="4D5E79"/>
                          </a:solidFill>
                          <a:latin typeface="+mn-lt"/>
                          <a:ea typeface="+mn-ea"/>
                          <a:cs typeface="+mn-ea"/>
                          <a:sym typeface="+mn-lt"/>
                        </a:rPr>
                        <a:t>3.7%</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332004">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19.4%</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050" b="0" i="0" u="none" strike="noStrike" kern="1200">
                          <a:solidFill>
                            <a:srgbClr val="4D5E79"/>
                          </a:solidFill>
                          <a:latin typeface="+mn-lt"/>
                          <a:ea typeface="+mn-ea"/>
                          <a:cs typeface="+mn-ea"/>
                          <a:sym typeface="+mn-lt"/>
                        </a:rPr>
                        <a:t>2.9%</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bl>
          </a:graphicData>
        </a:graphic>
      </p:graphicFrame>
      <p:sp>
        <p:nvSpPr>
          <p:cNvPr id="24" name="ChartTag"/>
          <p:cNvSpPr>
            <a:spLocks noChangeAspect="1"/>
          </p:cNvSpPr>
          <p:nvPr/>
        </p:nvSpPr>
        <p:spPr>
          <a:xfrm>
            <a:off x="900518" y="1977839"/>
            <a:ext cx="4523563" cy="3265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600" b="1">
                <a:solidFill>
                  <a:schemeClr val="bg1"/>
                </a:solidFill>
                <a:cs typeface="+mn-ea"/>
                <a:sym typeface="+mn-lt"/>
              </a:rPr>
              <a:t>2025</a:t>
            </a:r>
            <a:r>
              <a:rPr lang="zh-CN" altLang="en-US" sz="1600" b="1">
                <a:solidFill>
                  <a:schemeClr val="bg1"/>
                </a:solidFill>
                <a:cs typeface="+mn-ea"/>
                <a:sym typeface="+mn-lt"/>
              </a:rPr>
              <a:t>年</a:t>
            </a:r>
            <a:r>
              <a:rPr lang="en-US" altLang="zh-CN" sz="1600" b="1">
                <a:solidFill>
                  <a:schemeClr val="bg1"/>
                </a:solidFill>
                <a:cs typeface="+mn-ea"/>
                <a:sym typeface="+mn-lt"/>
              </a:rPr>
              <a:t>5</a:t>
            </a:r>
            <a:r>
              <a:rPr lang="zh-CN" altLang="en-US" sz="1600" b="1">
                <a:solidFill>
                  <a:schemeClr val="bg1"/>
                </a:solidFill>
                <a:cs typeface="+mn-ea"/>
                <a:sym typeface="+mn-lt"/>
              </a:rPr>
              <a:t>月纯电动市场排名</a:t>
            </a:r>
            <a:r>
              <a:rPr lang="en-US" altLang="zh-CN" sz="1600" b="1">
                <a:solidFill>
                  <a:schemeClr val="bg1"/>
                </a:solidFill>
                <a:cs typeface="+mn-ea"/>
                <a:sym typeface="+mn-lt"/>
              </a:rPr>
              <a:t>TOP 10</a:t>
            </a:r>
            <a:r>
              <a:rPr lang="zh-CN" altLang="en-US" sz="1600" b="1">
                <a:solidFill>
                  <a:schemeClr val="bg1"/>
                </a:solidFill>
                <a:cs typeface="+mn-ea"/>
                <a:sym typeface="+mn-lt"/>
              </a:rPr>
              <a:t>厂商</a:t>
            </a:r>
            <a:endParaRPr lang="zh-CN" altLang="en-US" sz="1600" b="1" dirty="0">
              <a:solidFill>
                <a:schemeClr val="bg1"/>
              </a:solidFill>
              <a:cs typeface="+mn-ea"/>
              <a:sym typeface="+mn-lt"/>
            </a:endParaRPr>
          </a:p>
        </p:txBody>
      </p:sp>
      <p:sp>
        <p:nvSpPr>
          <p:cNvPr id="25" name="ChartTag"/>
          <p:cNvSpPr>
            <a:spLocks noChangeAspect="1"/>
          </p:cNvSpPr>
          <p:nvPr/>
        </p:nvSpPr>
        <p:spPr>
          <a:xfrm>
            <a:off x="6767920" y="1977839"/>
            <a:ext cx="4523563" cy="3265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600" b="1">
                <a:solidFill>
                  <a:schemeClr val="bg1"/>
                </a:solidFill>
                <a:cs typeface="+mn-ea"/>
                <a:sym typeface="+mn-lt"/>
              </a:rPr>
              <a:t>2025</a:t>
            </a:r>
            <a:r>
              <a:rPr lang="zh-CN" altLang="en-US" sz="1600" b="1">
                <a:solidFill>
                  <a:schemeClr val="bg1"/>
                </a:solidFill>
                <a:cs typeface="+mn-ea"/>
                <a:sym typeface="+mn-lt"/>
              </a:rPr>
              <a:t>年</a:t>
            </a:r>
            <a:r>
              <a:rPr lang="en-US" altLang="zh-CN" sz="1600" b="1">
                <a:solidFill>
                  <a:schemeClr val="bg1"/>
                </a:solidFill>
                <a:cs typeface="+mn-ea"/>
                <a:sym typeface="+mn-lt"/>
              </a:rPr>
              <a:t>1-5</a:t>
            </a:r>
            <a:r>
              <a:rPr lang="zh-CN" altLang="en-US" sz="1600" b="1">
                <a:solidFill>
                  <a:schemeClr val="bg1"/>
                </a:solidFill>
                <a:cs typeface="+mn-ea"/>
                <a:sym typeface="+mn-lt"/>
              </a:rPr>
              <a:t>月纯电动市场排名</a:t>
            </a:r>
            <a:r>
              <a:rPr lang="en-US" altLang="zh-CN" sz="1600" b="1">
                <a:solidFill>
                  <a:schemeClr val="bg1"/>
                </a:solidFill>
                <a:cs typeface="+mn-ea"/>
                <a:sym typeface="+mn-lt"/>
              </a:rPr>
              <a:t>TOP 10</a:t>
            </a:r>
            <a:r>
              <a:rPr lang="zh-CN" altLang="en-US" sz="1600" b="1">
                <a:solidFill>
                  <a:schemeClr val="bg1"/>
                </a:solidFill>
                <a:cs typeface="+mn-ea"/>
                <a:sym typeface="+mn-lt"/>
              </a:rPr>
              <a:t>厂商</a:t>
            </a:r>
            <a:endParaRPr lang="zh-CN" altLang="en-US" sz="1600" b="1" dirty="0">
              <a:solidFill>
                <a:schemeClr val="bg1"/>
              </a:solidFill>
              <a:cs typeface="+mn-ea"/>
              <a:sym typeface="+mn-lt"/>
            </a:endParaRPr>
          </a:p>
        </p:txBody>
      </p:sp>
      <p:sp>
        <p:nvSpPr>
          <p:cNvPr id="26" name="文本框 25">
            <a:extLst>
              <a:ext uri="{FF2B5EF4-FFF2-40B4-BE49-F238E27FC236}">
                <a16:creationId xmlns:a16="http://schemas.microsoft.com/office/drawing/2014/main" id="{C3F76F8C-3ED3-47A9-9345-584AF77C9A26}"/>
              </a:ext>
            </a:extLst>
          </p:cNvPr>
          <p:cNvSpPr txBox="1"/>
          <p:nvPr/>
        </p:nvSpPr>
        <p:spPr>
          <a:xfrm>
            <a:off x="1165212" y="2387401"/>
            <a:ext cx="800219" cy="276999"/>
          </a:xfrm>
          <a:prstGeom prst="rect">
            <a:avLst/>
          </a:prstGeom>
          <a:noFill/>
        </p:spPr>
        <p:txBody>
          <a:bodyPr wrap="none" rtlCol="0">
            <a:spAutoFit/>
          </a:bodyPr>
          <a:lstStyle/>
          <a:p>
            <a:pPr lvl="0"/>
            <a:r>
              <a:rPr lang="zh-CN" altLang="en-US" sz="1200" dirty="0">
                <a:solidFill>
                  <a:schemeClr val="tx1">
                    <a:lumMod val="95000"/>
                    <a:lumOff val="5000"/>
                  </a:schemeClr>
                </a:solidFill>
                <a:latin typeface="+mn-lt"/>
                <a:ea typeface="+mn-ea"/>
                <a:cs typeface="+mn-ea"/>
                <a:sym typeface="+mn-lt"/>
              </a:rPr>
              <a:t>单位：辆</a:t>
            </a:r>
          </a:p>
        </p:txBody>
      </p:sp>
      <p:sp>
        <p:nvSpPr>
          <p:cNvPr id="27" name="文本框 26">
            <a:extLst>
              <a:ext uri="{FF2B5EF4-FFF2-40B4-BE49-F238E27FC236}">
                <a16:creationId xmlns:a16="http://schemas.microsoft.com/office/drawing/2014/main" id="{C3F76F8C-3ED3-47A9-9345-584AF77C9A26}"/>
              </a:ext>
            </a:extLst>
          </p:cNvPr>
          <p:cNvSpPr txBox="1"/>
          <p:nvPr/>
        </p:nvSpPr>
        <p:spPr>
          <a:xfrm>
            <a:off x="7103944" y="2387401"/>
            <a:ext cx="800219" cy="276999"/>
          </a:xfrm>
          <a:prstGeom prst="rect">
            <a:avLst/>
          </a:prstGeom>
          <a:noFill/>
        </p:spPr>
        <p:txBody>
          <a:bodyPr wrap="none" rtlCol="0">
            <a:spAutoFit/>
          </a:bodyPr>
          <a:lstStyle/>
          <a:p>
            <a:pPr lvl="0"/>
            <a:r>
              <a:rPr lang="zh-CN" altLang="en-US" sz="1200" dirty="0">
                <a:solidFill>
                  <a:schemeClr val="tx1">
                    <a:lumMod val="95000"/>
                    <a:lumOff val="5000"/>
                  </a:schemeClr>
                </a:solidFill>
                <a:latin typeface="+mn-lt"/>
                <a:ea typeface="+mn-ea"/>
                <a:cs typeface="+mn-ea"/>
                <a:sym typeface="+mn-lt"/>
              </a:rPr>
              <a:t>单位：辆</a:t>
            </a:r>
          </a:p>
        </p:txBody>
      </p:sp>
    </p:spTree>
    <p:extLst>
      <p:ext uri="{BB962C8B-B14F-4D97-AF65-F5344CB8AC3E}">
        <p14:creationId xmlns:p14="http://schemas.microsoft.com/office/powerpoint/2010/main" val="30858790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idx="4294967295"/>
          </p:nvPr>
        </p:nvSpPr>
        <p:spPr>
          <a:xfrm>
            <a:off x="0" y="284163"/>
            <a:ext cx="11552238" cy="573087"/>
          </a:xfrm>
          <a:prstGeom prst="rect">
            <a:avLst/>
          </a:prstGeom>
        </p:spPr>
        <p:txBody>
          <a:bodyPr/>
          <a:lstStyle/>
          <a:p>
            <a:r>
              <a:rPr lang="zh-CN" altLang="en-US" sz="2800" dirty="0">
                <a:latin typeface="+mn-lt"/>
                <a:ea typeface="+mn-ea"/>
                <a:cs typeface="+mn-ea"/>
                <a:sym typeface="+mn-lt"/>
              </a:rPr>
              <a:t>纯电动市场车型销量排名</a:t>
            </a:r>
          </a:p>
        </p:txBody>
      </p:sp>
      <p:sp>
        <p:nvSpPr>
          <p:cNvPr id="7" name="纯电动_车型排名描述"/>
          <p:cNvSpPr>
            <a:spLocks noGrp="1"/>
          </p:cNvSpPr>
          <p:nvPr>
            <p:ph sz="quarter" idx="4294967295"/>
          </p:nvPr>
        </p:nvSpPr>
        <p:spPr>
          <a:xfrm>
            <a:off x="-1" y="847725"/>
            <a:ext cx="11709401" cy="863600"/>
          </a:xfrm>
          <a:prstGeom prst="rect">
            <a:avLst/>
          </a:prstGeom>
        </p:spPr>
        <p:txBody>
          <a:bodyPr/>
          <a:lstStyle/>
          <a:p>
            <a:pPr>
              <a:lnSpc>
                <a:spcPct val="110000"/>
              </a:lnSpc>
            </a:pPr>
            <a:r>
              <a:rPr lang="en-US" altLang="zh-CN" sz="1400" dirty="0">
                <a:latin typeface="Open Sans" panose="020B0606030504020204" pitchFamily="34" charset="0"/>
                <a:ea typeface="思源宋体 CN SemiBold" panose="02020600000000000000" pitchFamily="18" charset="-122"/>
                <a:cs typeface="+mn-ea"/>
                <a:sym typeface="+mn-lt"/>
              </a:rPr>
              <a:t>5</a:t>
            </a:r>
            <a:r>
              <a:rPr lang="zh-CN" altLang="en-US" sz="1400" dirty="0">
                <a:latin typeface="Open Sans" panose="020B0606030504020204" pitchFamily="34" charset="0"/>
                <a:ea typeface="思源宋体 CN SemiBold" panose="02020600000000000000" pitchFamily="18" charset="-122"/>
                <a:cs typeface="+mn-ea"/>
                <a:sym typeface="+mn-lt"/>
              </a:rPr>
              <a:t>月，纯电动市场</a:t>
            </a:r>
            <a:r>
              <a:rPr lang="en-US" altLang="zh-CN" sz="1400" dirty="0">
                <a:latin typeface="Open Sans" panose="020B0606030504020204" pitchFamily="34" charset="0"/>
                <a:ea typeface="思源宋体 CN SemiBold" panose="02020600000000000000" pitchFamily="18" charset="-122"/>
                <a:cs typeface="+mn-ea"/>
                <a:sym typeface="+mn-lt"/>
              </a:rPr>
              <a:t>TOP 10</a:t>
            </a:r>
            <a:r>
              <a:rPr lang="zh-CN" altLang="en-US" sz="1400" dirty="0">
                <a:latin typeface="Open Sans" panose="020B0606030504020204" pitchFamily="34" charset="0"/>
                <a:ea typeface="思源宋体 CN SemiBold" panose="02020600000000000000" pitchFamily="18" charset="-122"/>
                <a:cs typeface="+mn-ea"/>
                <a:sym typeface="+mn-lt"/>
              </a:rPr>
              <a:t>车型市场份额约为</a:t>
            </a:r>
            <a:r>
              <a:rPr lang="en-US" altLang="zh-CN" sz="1400" dirty="0">
                <a:latin typeface="Open Sans" panose="020B0606030504020204" pitchFamily="34" charset="0"/>
                <a:ea typeface="思源宋体 CN SemiBold" panose="02020600000000000000" pitchFamily="18" charset="-122"/>
                <a:cs typeface="+mn-ea"/>
                <a:sym typeface="+mn-lt"/>
              </a:rPr>
              <a:t>36.9%</a:t>
            </a:r>
            <a:r>
              <a:rPr lang="zh-CN" altLang="en-US" sz="1400" dirty="0">
                <a:latin typeface="Open Sans" panose="020B0606030504020204" pitchFamily="34" charset="0"/>
                <a:ea typeface="思源宋体 CN SemiBold" panose="02020600000000000000" pitchFamily="18" charset="-122"/>
                <a:cs typeface="+mn-ea"/>
                <a:sym typeface="+mn-lt"/>
              </a:rPr>
              <a:t>；星愿、海鸥和宏光</a:t>
            </a:r>
            <a:r>
              <a:rPr lang="en-US" altLang="zh-CN" sz="1400" dirty="0">
                <a:latin typeface="Open Sans" panose="020B0606030504020204" pitchFamily="34" charset="0"/>
                <a:ea typeface="思源宋体 CN SemiBold" panose="02020600000000000000" pitchFamily="18" charset="-122"/>
                <a:cs typeface="+mn-ea"/>
                <a:sym typeface="+mn-lt"/>
              </a:rPr>
              <a:t>MINI EV</a:t>
            </a:r>
            <a:r>
              <a:rPr lang="zh-CN" altLang="en-US" sz="1400" dirty="0">
                <a:latin typeface="Open Sans" panose="020B0606030504020204" pitchFamily="34" charset="0"/>
                <a:ea typeface="思源宋体 CN SemiBold" panose="02020600000000000000" pitchFamily="18" charset="-122"/>
                <a:cs typeface="+mn-ea"/>
                <a:sym typeface="+mn-lt"/>
              </a:rPr>
              <a:t>稳居前三，其中仅星愿保持环比增长。五菱缤果、</a:t>
            </a:r>
            <a:r>
              <a:rPr lang="en-US" altLang="zh-CN" sz="1400" dirty="0">
                <a:latin typeface="Open Sans" panose="020B0606030504020204" pitchFamily="34" charset="0"/>
                <a:ea typeface="思源宋体 CN SemiBold" panose="02020600000000000000" pitchFamily="18" charset="-122"/>
                <a:cs typeface="+mn-ea"/>
                <a:sym typeface="+mn-lt"/>
              </a:rPr>
              <a:t>MODEL 3(</a:t>
            </a:r>
            <a:r>
              <a:rPr lang="zh-CN" altLang="en-US" sz="1400" dirty="0">
                <a:latin typeface="Open Sans" panose="020B0606030504020204" pitchFamily="34" charset="0"/>
                <a:ea typeface="思源宋体 CN SemiBold" panose="02020600000000000000" pitchFamily="18" charset="-122"/>
                <a:cs typeface="+mn-ea"/>
                <a:sym typeface="+mn-lt"/>
              </a:rPr>
              <a:t>国产</a:t>
            </a:r>
            <a:r>
              <a:rPr lang="en-US" altLang="zh-CN" sz="1400" dirty="0">
                <a:latin typeface="Open Sans" panose="020B0606030504020204" pitchFamily="34" charset="0"/>
                <a:ea typeface="思源宋体 CN SemiBold" panose="02020600000000000000" pitchFamily="18" charset="-122"/>
                <a:cs typeface="+mn-ea"/>
                <a:sym typeface="+mn-lt"/>
              </a:rPr>
              <a:t>)</a:t>
            </a:r>
            <a:r>
              <a:rPr lang="zh-CN" altLang="en-US" sz="1400" dirty="0">
                <a:latin typeface="Open Sans" panose="020B0606030504020204" pitchFamily="34" charset="0"/>
                <a:ea typeface="思源宋体 CN SemiBold" panose="02020600000000000000" pitchFamily="18" charset="-122"/>
                <a:cs typeface="+mn-ea"/>
                <a:sym typeface="+mn-lt"/>
              </a:rPr>
              <a:t>和海豚取代</a:t>
            </a:r>
            <a:r>
              <a:rPr lang="en-US" altLang="zh-CN" sz="1400" dirty="0">
                <a:latin typeface="Open Sans" panose="020B0606030504020204" pitchFamily="34" charset="0"/>
                <a:ea typeface="思源宋体 CN SemiBold" panose="02020600000000000000" pitchFamily="18" charset="-122"/>
                <a:cs typeface="+mn-ea"/>
                <a:sym typeface="+mn-lt"/>
              </a:rPr>
              <a:t>MONA M03</a:t>
            </a:r>
            <a:r>
              <a:rPr lang="zh-CN" altLang="en-US" sz="1400" dirty="0">
                <a:latin typeface="Open Sans" panose="020B0606030504020204" pitchFamily="34" charset="0"/>
                <a:ea typeface="思源宋体 CN SemiBold" panose="02020600000000000000" pitchFamily="18" charset="-122"/>
                <a:cs typeface="+mn-ea"/>
                <a:sym typeface="+mn-lt"/>
              </a:rPr>
              <a:t>、熊猫</a:t>
            </a:r>
            <a:r>
              <a:rPr lang="en-US" altLang="zh-CN" sz="1400" dirty="0">
                <a:latin typeface="Open Sans" panose="020B0606030504020204" pitchFamily="34" charset="0"/>
                <a:ea typeface="思源宋体 CN SemiBold" panose="02020600000000000000" pitchFamily="18" charset="-122"/>
                <a:cs typeface="+mn-ea"/>
                <a:sym typeface="+mn-lt"/>
              </a:rPr>
              <a:t>mini</a:t>
            </a:r>
            <a:r>
              <a:rPr lang="zh-CN" altLang="en-US" sz="1400" dirty="0">
                <a:latin typeface="Open Sans" panose="020B0606030504020204" pitchFamily="34" charset="0"/>
                <a:ea typeface="思源宋体 CN SemiBold" panose="02020600000000000000" pitchFamily="18" charset="-122"/>
                <a:cs typeface="+mn-ea"/>
                <a:sym typeface="+mn-lt"/>
              </a:rPr>
              <a:t>、元</a:t>
            </a:r>
            <a:r>
              <a:rPr lang="en-US" altLang="zh-CN" sz="1400" dirty="0">
                <a:latin typeface="Open Sans" panose="020B0606030504020204" pitchFamily="34" charset="0"/>
                <a:ea typeface="思源宋体 CN SemiBold" panose="02020600000000000000" pitchFamily="18" charset="-122"/>
                <a:cs typeface="+mn-ea"/>
                <a:sym typeface="+mn-lt"/>
              </a:rPr>
              <a:t>PLUS</a:t>
            </a:r>
            <a:r>
              <a:rPr lang="zh-CN" altLang="en-US" sz="1400" dirty="0">
                <a:latin typeface="Open Sans" panose="020B0606030504020204" pitchFamily="34" charset="0"/>
                <a:ea typeface="思源宋体 CN SemiBold" panose="02020600000000000000" pitchFamily="18" charset="-122"/>
                <a:cs typeface="+mn-ea"/>
                <a:sym typeface="+mn-lt"/>
              </a:rPr>
              <a:t>进入前十。
累计来看，纯电动排名</a:t>
            </a:r>
            <a:r>
              <a:rPr lang="en-US" altLang="zh-CN" sz="1400" dirty="0">
                <a:latin typeface="Open Sans" panose="020B0606030504020204" pitchFamily="34" charset="0"/>
                <a:ea typeface="思源宋体 CN SemiBold" panose="02020600000000000000" pitchFamily="18" charset="-122"/>
                <a:cs typeface="+mn-ea"/>
                <a:sym typeface="+mn-lt"/>
              </a:rPr>
              <a:t>TOP 10</a:t>
            </a:r>
            <a:r>
              <a:rPr lang="zh-CN" altLang="en-US" sz="1400" dirty="0">
                <a:latin typeface="Open Sans" panose="020B0606030504020204" pitchFamily="34" charset="0"/>
                <a:ea typeface="思源宋体 CN SemiBold" panose="02020600000000000000" pitchFamily="18" charset="-122"/>
                <a:cs typeface="+mn-ea"/>
                <a:sym typeface="+mn-lt"/>
              </a:rPr>
              <a:t>榜单车型不变，海鸥超越宏光</a:t>
            </a:r>
            <a:r>
              <a:rPr lang="en-US" altLang="zh-CN" sz="1400" dirty="0">
                <a:latin typeface="Open Sans" panose="020B0606030504020204" pitchFamily="34" charset="0"/>
                <a:ea typeface="思源宋体 CN SemiBold" panose="02020600000000000000" pitchFamily="18" charset="-122"/>
                <a:cs typeface="+mn-ea"/>
                <a:sym typeface="+mn-lt"/>
              </a:rPr>
              <a:t>MINI EV</a:t>
            </a:r>
            <a:r>
              <a:rPr lang="zh-CN" altLang="en-US" sz="1400" dirty="0">
                <a:latin typeface="Open Sans" panose="020B0606030504020204" pitchFamily="34" charset="0"/>
                <a:ea typeface="思源宋体 CN SemiBold" panose="02020600000000000000" pitchFamily="18" charset="-122"/>
                <a:cs typeface="+mn-ea"/>
                <a:sym typeface="+mn-lt"/>
              </a:rPr>
              <a:t>居第二。</a:t>
            </a:r>
            <a:endParaRPr lang="en-US" altLang="zh-CN" sz="1400" dirty="0">
              <a:latin typeface="Open Sans" panose="020B0606030504020204" pitchFamily="34" charset="0"/>
              <a:ea typeface="思源宋体 CN SemiBold" panose="02020600000000000000" pitchFamily="18" charset="-122"/>
              <a:cs typeface="+mn-ea"/>
              <a:sym typeface="+mn-lt"/>
            </a:endParaRPr>
          </a:p>
        </p:txBody>
      </p:sp>
      <p:sp>
        <p:nvSpPr>
          <p:cNvPr id="8" name="内容占位符 7"/>
          <p:cNvSpPr>
            <a:spLocks noGrp="1"/>
          </p:cNvSpPr>
          <p:nvPr>
            <p:ph sz="quarter" idx="4294967295"/>
          </p:nvPr>
        </p:nvSpPr>
        <p:spPr>
          <a:xfrm>
            <a:off x="0" y="6537325"/>
            <a:ext cx="5199063" cy="320675"/>
          </a:xfrm>
          <a:prstGeom prst="rect">
            <a:avLst/>
          </a:prstGeom>
        </p:spPr>
        <p:txBody>
          <a:bodyPr anchor="b"/>
          <a:lstStyle/>
          <a:p>
            <a:pPr eaLnBrk="0" fontAlgn="base" hangingPunct="0">
              <a:spcBef>
                <a:spcPct val="0"/>
              </a:spcBef>
              <a:spcAft>
                <a:spcPct val="0"/>
              </a:spcAft>
            </a:pPr>
            <a:r>
              <a:rPr lang="zh-CN" altLang="en-US" sz="1000" dirty="0">
                <a:solidFill>
                  <a:prstClr val="black">
                    <a:lumMod val="65000"/>
                    <a:lumOff val="35000"/>
                  </a:prstClr>
                </a:solidFill>
                <a:cs typeface="+mn-ea"/>
                <a:sym typeface="+mn-lt"/>
              </a:rPr>
              <a:t>数据来源：</a:t>
            </a:r>
            <a:r>
              <a:rPr lang="en-US" altLang="zh-CN" sz="1000" dirty="0">
                <a:solidFill>
                  <a:prstClr val="black">
                    <a:lumMod val="65000"/>
                    <a:lumOff val="35000"/>
                  </a:prstClr>
                </a:solidFill>
                <a:cs typeface="+mn-ea"/>
                <a:sym typeface="+mn-lt"/>
              </a:rPr>
              <a:t>WAYS</a:t>
            </a:r>
            <a:r>
              <a:rPr lang="zh-CN" altLang="en-US" sz="1000" dirty="0">
                <a:solidFill>
                  <a:prstClr val="black">
                    <a:lumMod val="65000"/>
                    <a:lumOff val="35000"/>
                  </a:prstClr>
                </a:solidFill>
                <a:cs typeface="+mn-ea"/>
                <a:sym typeface="+mn-lt"/>
              </a:rPr>
              <a:t>监测零售量</a:t>
            </a:r>
          </a:p>
        </p:txBody>
      </p:sp>
      <p:sp>
        <p:nvSpPr>
          <p:cNvPr id="16" name="灯片编号占位符 4"/>
          <p:cNvSpPr>
            <a:spLocks noGrp="1"/>
          </p:cNvSpPr>
          <p:nvPr>
            <p:ph type="sldNum" sz="quarter" idx="4294967295"/>
          </p:nvPr>
        </p:nvSpPr>
        <p:spPr>
          <a:xfrm>
            <a:off x="11826875" y="6627813"/>
            <a:ext cx="365125" cy="192087"/>
          </a:xfrm>
          <a:prstGeom prst="rect">
            <a:avLst/>
          </a:prstGeom>
        </p:spPr>
        <p:txBody>
          <a:bodyPr/>
          <a:lstStyle/>
          <a:p>
            <a:r>
              <a:rPr lang="en-US" altLang="zh-CN" sz="1000" dirty="0">
                <a:solidFill>
                  <a:prstClr val="black">
                    <a:lumMod val="65000"/>
                    <a:lumOff val="35000"/>
                  </a:prstClr>
                </a:solidFill>
                <a:latin typeface="+mn-lt"/>
                <a:ea typeface="+mn-ea"/>
                <a:cs typeface="+mn-ea"/>
                <a:sym typeface="+mn-lt"/>
              </a:rPr>
              <a:t>13</a:t>
            </a:r>
            <a:endParaRPr lang="zh-CN" altLang="en-US" sz="1000" dirty="0">
              <a:solidFill>
                <a:prstClr val="black">
                  <a:lumMod val="65000"/>
                  <a:lumOff val="35000"/>
                </a:prstClr>
              </a:solidFill>
              <a:latin typeface="+mn-lt"/>
              <a:ea typeface="+mn-ea"/>
              <a:cs typeface="+mn-ea"/>
              <a:sym typeface="+mn-lt"/>
            </a:endParaRPr>
          </a:p>
        </p:txBody>
      </p:sp>
      <p:sp>
        <p:nvSpPr>
          <p:cNvPr id="12" name="矩形 11"/>
          <p:cNvSpPr/>
          <p:nvPr/>
        </p:nvSpPr>
        <p:spPr>
          <a:xfrm>
            <a:off x="291941" y="1987351"/>
            <a:ext cx="5777999" cy="4321462"/>
          </a:xfrm>
          <a:prstGeom prst="rect">
            <a:avLst/>
          </a:prstGeom>
          <a:solidFill>
            <a:srgbClr val="0547A3"/>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mn-lt"/>
              <a:ea typeface="+mn-ea"/>
              <a:cs typeface="+mn-ea"/>
              <a:sym typeface="+mn-lt"/>
            </a:endParaRPr>
          </a:p>
        </p:txBody>
      </p:sp>
      <p:sp>
        <p:nvSpPr>
          <p:cNvPr id="13" name="矩形 12"/>
          <p:cNvSpPr/>
          <p:nvPr/>
        </p:nvSpPr>
        <p:spPr>
          <a:xfrm>
            <a:off x="329607" y="2304339"/>
            <a:ext cx="5701702" cy="3965690"/>
          </a:xfrm>
          <a:prstGeom prst="rect">
            <a:avLst/>
          </a:prstGeom>
          <a:solidFill>
            <a:srgbClr val="FFFFFF"/>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mn-lt"/>
              <a:ea typeface="+mn-ea"/>
              <a:cs typeface="+mn-ea"/>
              <a:sym typeface="+mn-lt"/>
            </a:endParaRPr>
          </a:p>
        </p:txBody>
      </p:sp>
      <p:sp>
        <p:nvSpPr>
          <p:cNvPr id="14" name="矩形 13"/>
          <p:cNvSpPr/>
          <p:nvPr/>
        </p:nvSpPr>
        <p:spPr>
          <a:xfrm>
            <a:off x="6209009" y="1987351"/>
            <a:ext cx="5777999" cy="4321462"/>
          </a:xfrm>
          <a:prstGeom prst="rect">
            <a:avLst/>
          </a:prstGeom>
          <a:solidFill>
            <a:srgbClr val="0547A3"/>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mn-lt"/>
              <a:ea typeface="+mn-ea"/>
              <a:cs typeface="+mn-ea"/>
              <a:sym typeface="+mn-lt"/>
            </a:endParaRPr>
          </a:p>
        </p:txBody>
      </p:sp>
      <p:sp>
        <p:nvSpPr>
          <p:cNvPr id="15" name="矩形 14"/>
          <p:cNvSpPr/>
          <p:nvPr/>
        </p:nvSpPr>
        <p:spPr>
          <a:xfrm>
            <a:off x="6246675" y="2304339"/>
            <a:ext cx="5701702" cy="3965690"/>
          </a:xfrm>
          <a:prstGeom prst="rect">
            <a:avLst/>
          </a:prstGeom>
          <a:solidFill>
            <a:srgbClr val="FFFFFF"/>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mn-lt"/>
              <a:ea typeface="+mn-ea"/>
              <a:cs typeface="+mn-ea"/>
              <a:sym typeface="+mn-lt"/>
            </a:endParaRPr>
          </a:p>
        </p:txBody>
      </p:sp>
      <p:graphicFrame>
        <p:nvGraphicFramePr>
          <p:cNvPr id="20" name="车型份额排名_新能源"/>
          <p:cNvGraphicFramePr>
            <a:graphicFrameLocks noGrp="1"/>
          </p:cNvGraphicFramePr>
          <p:nvPr>
            <p:extLst>
              <p:ext uri="{D42A27DB-BD31-4B8C-83A1-F6EECF244321}">
                <p14:modId xmlns:p14="http://schemas.microsoft.com/office/powerpoint/2010/main" val="4181426389"/>
              </p:ext>
            </p:extLst>
          </p:nvPr>
        </p:nvGraphicFramePr>
        <p:xfrm>
          <a:off x="3931778" y="2387401"/>
          <a:ext cx="1821198" cy="3803970"/>
        </p:xfrm>
        <a:graphic>
          <a:graphicData uri="http://schemas.openxmlformats.org/drawingml/2006/table">
            <a:tbl>
              <a:tblPr firstRow="1" bandRow="1"/>
              <a:tblGrid>
                <a:gridCol w="607066">
                  <a:extLst>
                    <a:ext uri="{9D8B030D-6E8A-4147-A177-3AD203B41FA5}">
                      <a16:colId xmlns:a16="http://schemas.microsoft.com/office/drawing/2014/main" val="20000"/>
                    </a:ext>
                  </a:extLst>
                </a:gridCol>
                <a:gridCol w="607066">
                  <a:extLst>
                    <a:ext uri="{9D8B030D-6E8A-4147-A177-3AD203B41FA5}">
                      <a16:colId xmlns:a16="http://schemas.microsoft.com/office/drawing/2014/main" val="20002"/>
                    </a:ext>
                  </a:extLst>
                </a:gridCol>
                <a:gridCol w="607066">
                  <a:extLst>
                    <a:ext uri="{9D8B030D-6E8A-4147-A177-3AD203B41FA5}">
                      <a16:colId xmlns:a16="http://schemas.microsoft.com/office/drawing/2014/main" val="20001"/>
                    </a:ext>
                  </a:extLst>
                </a:gridCol>
              </a:tblGrid>
              <a:tr h="292100">
                <a:tc>
                  <a:txBody>
                    <a:bodyPr/>
                    <a:lstStyle/>
                    <a:p>
                      <a:pPr marL="0" algn="ctr" defTabSz="914400" rtl="0" eaLnBrk="1" fontAlgn="b" latinLnBrk="0" hangingPunct="1"/>
                      <a:r>
                        <a:rPr lang="zh-CN" altLang="en-US" sz="1200" b="1" u="none" strike="noStrike" kern="1200" dirty="0">
                          <a:solidFill>
                            <a:schemeClr val="dk1"/>
                          </a:solidFill>
                          <a:effectLst/>
                          <a:latin typeface="+mn-lt"/>
                          <a:ea typeface="+mn-ea"/>
                          <a:cs typeface="+mn-ea"/>
                          <a:sym typeface="+mn-lt"/>
                        </a:rPr>
                        <a:t>同比</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zh-CN" altLang="en-US" sz="1200" b="1" u="none" strike="noStrike" kern="1200" dirty="0">
                          <a:solidFill>
                            <a:schemeClr val="dk1"/>
                          </a:solidFill>
                          <a:effectLst/>
                          <a:latin typeface="+mn-lt"/>
                          <a:ea typeface="+mn-ea"/>
                          <a:cs typeface="+mn-ea"/>
                          <a:sym typeface="+mn-lt"/>
                        </a:rPr>
                        <a:t>环比</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华文细黑"/>
                          <a:ea typeface="华文细黑"/>
                          <a:cs typeface=""/>
                        </a:defRPr>
                      </a:lvl1pPr>
                      <a:lvl2pPr marL="457200" algn="l" defTabSz="914400" rtl="0" eaLnBrk="1" latinLnBrk="0" hangingPunct="1">
                        <a:defRPr sz="1800" b="1" kern="1200">
                          <a:solidFill>
                            <a:schemeClr val="lt1"/>
                          </a:solidFill>
                          <a:latin typeface="华文细黑"/>
                          <a:ea typeface="华文细黑"/>
                          <a:cs typeface=""/>
                        </a:defRPr>
                      </a:lvl2pPr>
                      <a:lvl3pPr marL="914400" algn="l" defTabSz="914400" rtl="0" eaLnBrk="1" latinLnBrk="0" hangingPunct="1">
                        <a:defRPr sz="1800" b="1" kern="1200">
                          <a:solidFill>
                            <a:schemeClr val="lt1"/>
                          </a:solidFill>
                          <a:latin typeface="华文细黑"/>
                          <a:ea typeface="华文细黑"/>
                          <a:cs typeface=""/>
                        </a:defRPr>
                      </a:lvl3pPr>
                      <a:lvl4pPr marL="1371600" algn="l" defTabSz="914400" rtl="0" eaLnBrk="1" latinLnBrk="0" hangingPunct="1">
                        <a:defRPr sz="1800" b="1" kern="1200">
                          <a:solidFill>
                            <a:schemeClr val="lt1"/>
                          </a:solidFill>
                          <a:latin typeface="华文细黑"/>
                          <a:ea typeface="华文细黑"/>
                          <a:cs typeface=""/>
                        </a:defRPr>
                      </a:lvl4pPr>
                      <a:lvl5pPr marL="1828800" algn="l" defTabSz="914400" rtl="0" eaLnBrk="1" latinLnBrk="0" hangingPunct="1">
                        <a:defRPr sz="1800" b="1" kern="1200">
                          <a:solidFill>
                            <a:schemeClr val="lt1"/>
                          </a:solidFill>
                          <a:latin typeface="华文细黑"/>
                          <a:ea typeface="华文细黑"/>
                          <a:cs typeface=""/>
                        </a:defRPr>
                      </a:lvl5pPr>
                      <a:lvl6pPr marL="2286000" algn="l" defTabSz="914400" rtl="0" eaLnBrk="1" latinLnBrk="0" hangingPunct="1">
                        <a:defRPr sz="1800" b="1" kern="1200">
                          <a:solidFill>
                            <a:schemeClr val="lt1"/>
                          </a:solidFill>
                          <a:latin typeface="华文细黑"/>
                          <a:ea typeface="华文细黑"/>
                          <a:cs typeface=""/>
                        </a:defRPr>
                      </a:lvl6pPr>
                      <a:lvl7pPr marL="2743200" algn="l" defTabSz="914400" rtl="0" eaLnBrk="1" latinLnBrk="0" hangingPunct="1">
                        <a:defRPr sz="1800" b="1" kern="1200">
                          <a:solidFill>
                            <a:schemeClr val="lt1"/>
                          </a:solidFill>
                          <a:latin typeface="华文细黑"/>
                          <a:ea typeface="华文细黑"/>
                          <a:cs typeface=""/>
                        </a:defRPr>
                      </a:lvl7pPr>
                      <a:lvl8pPr marL="3200400" algn="l" defTabSz="914400" rtl="0" eaLnBrk="1" latinLnBrk="0" hangingPunct="1">
                        <a:defRPr sz="1800" b="1" kern="1200">
                          <a:solidFill>
                            <a:schemeClr val="lt1"/>
                          </a:solidFill>
                          <a:latin typeface="华文细黑"/>
                          <a:ea typeface="华文细黑"/>
                          <a:cs typeface=""/>
                        </a:defRPr>
                      </a:lvl8pPr>
                      <a:lvl9pPr marL="3657600" algn="l" defTabSz="914400" rtl="0" eaLnBrk="1" latinLnBrk="0" hangingPunct="1">
                        <a:defRPr sz="1800" b="1" kern="1200">
                          <a:solidFill>
                            <a:schemeClr val="lt1"/>
                          </a:solidFill>
                          <a:latin typeface="华文细黑"/>
                          <a:ea typeface="华文细黑"/>
                          <a:cs typeface=""/>
                        </a:defRPr>
                      </a:lvl9pPr>
                    </a:lstStyle>
                    <a:p>
                      <a:pPr marL="0" algn="ctr" defTabSz="914400" rtl="0" eaLnBrk="1" fontAlgn="b" latinLnBrk="0" hangingPunct="1"/>
                      <a:r>
                        <a:rPr lang="zh-CN" altLang="en-US" sz="1200" b="1" u="none" strike="noStrike" kern="1200" dirty="0">
                          <a:solidFill>
                            <a:schemeClr val="dk1"/>
                          </a:solidFill>
                          <a:effectLst/>
                          <a:latin typeface="+mn-lt"/>
                          <a:ea typeface="+mn-ea"/>
                          <a:cs typeface="+mn-ea"/>
                          <a:sym typeface="+mn-lt"/>
                        </a:rPr>
                        <a:t>占比</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51187">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a:solidFill>
                            <a:srgbClr val="4D5E79"/>
                          </a:solidFill>
                          <a:effectLst/>
                          <a:latin typeface="Open Sans" panose="020B0606030504020204" pitchFamily="34" charset="0"/>
                          <a:ea typeface="宋体" panose="02010600030101010101" pitchFamily="2" charset="-122"/>
                        </a:rPr>
                        <a:t>8.6%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6.7%</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51187">
                <a:tc>
                  <a:txBody>
                    <a:bodyPr/>
                    <a:lstStyle/>
                    <a:p>
                      <a:pPr marL="0" algn="ctr" defTabSz="1219170" rtl="0" eaLnBrk="1" fontAlgn="ctr" latinLnBrk="0" hangingPunct="1"/>
                      <a:r>
                        <a:rPr lang="en-US" altLang="zh-CN" sz="1050" b="0" i="0" u="none" strike="noStrike" kern="1200">
                          <a:solidFill>
                            <a:srgbClr val="FF0000"/>
                          </a:solidFill>
                          <a:latin typeface="+mn-lt"/>
                          <a:ea typeface="+mn-ea"/>
                          <a:cs typeface="+mn-ea"/>
                          <a:sym typeface="+mn-lt"/>
                        </a:rPr>
                        <a:t>-5.9%</a:t>
                      </a:r>
                      <a:endParaRPr lang="en-US" altLang="zh-CN" sz="1050" b="0" i="0" u="none" strike="noStrike" kern="1200" dirty="0">
                        <a:solidFill>
                          <a:srgbClr val="FF0000"/>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a:solidFill>
                            <a:srgbClr val="FF0000"/>
                          </a:solidFill>
                          <a:effectLst/>
                          <a:latin typeface="Open Sans" panose="020B0606030504020204" pitchFamily="34" charset="0"/>
                          <a:ea typeface="宋体" panose="02010600030101010101" pitchFamily="2" charset="-122"/>
                        </a:rPr>
                        <a:t>-7.8%</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5.3%</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51187">
                <a:tc>
                  <a:txBody>
                    <a:bodyPr/>
                    <a:lstStyle/>
                    <a:p>
                      <a:pPr marL="0" algn="ctr" defTabSz="1219170" rtl="0" eaLnBrk="1" fontAlgn="ctr" latinLnBrk="0" hangingPunct="1"/>
                      <a:r>
                        <a:rPr lang="en-US" altLang="zh-CN" sz="1050" b="0" i="0" u="none" strike="noStrike" kern="1200" dirty="0">
                          <a:solidFill>
                            <a:srgbClr val="4D5E79"/>
                          </a:solidFill>
                          <a:latin typeface="+mn-lt"/>
                          <a:ea typeface="+mn-ea"/>
                          <a:cs typeface="+mn-ea"/>
                          <a:sym typeface="+mn-lt"/>
                        </a:rPr>
                        <a:t>62.4%</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a:solidFill>
                            <a:srgbClr val="FF0000"/>
                          </a:solidFill>
                          <a:effectLst/>
                          <a:latin typeface="Open Sans" panose="020B0606030504020204" pitchFamily="34" charset="0"/>
                          <a:ea typeface="宋体" panose="02010600030101010101" pitchFamily="2" charset="-122"/>
                        </a:rPr>
                        <a:t>-7.2%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4.6%</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51187">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207.2%</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a:solidFill>
                            <a:srgbClr val="FF0000"/>
                          </a:solidFill>
                          <a:effectLst/>
                          <a:latin typeface="Open Sans" panose="020B0606030504020204" pitchFamily="34" charset="0"/>
                          <a:ea typeface="宋体" panose="02010600030101010101" pitchFamily="2" charset="-122"/>
                        </a:rPr>
                        <a:t>-2.2%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4.4%</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51187">
                <a:tc>
                  <a:txBody>
                    <a:bodyPr/>
                    <a:lstStyle/>
                    <a:p>
                      <a:pPr marL="0" algn="ctr" defTabSz="1219170" rtl="0" eaLnBrk="1" fontAlgn="ctr" latinLnBrk="0" hangingPunct="1"/>
                      <a:r>
                        <a:rPr lang="en-US" altLang="zh-CN" sz="1050" b="0" i="0" u="none" strike="noStrike" kern="1200">
                          <a:solidFill>
                            <a:srgbClr val="FF0000"/>
                          </a:solidFill>
                          <a:latin typeface="+mn-lt"/>
                          <a:ea typeface="+mn-ea"/>
                          <a:cs typeface="+mn-ea"/>
                          <a:sym typeface="+mn-lt"/>
                        </a:rPr>
                        <a:t>-37.4%</a:t>
                      </a:r>
                      <a:endParaRPr lang="en-US" altLang="zh-CN" sz="1050" b="0" i="0" u="none" strike="noStrike" kern="1200" dirty="0">
                        <a:solidFill>
                          <a:srgbClr val="FF0000"/>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a:solidFill>
                            <a:srgbClr val="4D5E79"/>
                          </a:solidFill>
                          <a:effectLst/>
                          <a:latin typeface="Open Sans" panose="020B0606030504020204" pitchFamily="34" charset="0"/>
                          <a:ea typeface="宋体" panose="02010600030101010101" pitchFamily="2" charset="-122"/>
                        </a:rPr>
                        <a:t>22.6%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4.3%</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51187">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1.7%</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a:solidFill>
                            <a:srgbClr val="4D5E79"/>
                          </a:solidFill>
                          <a:effectLst/>
                          <a:latin typeface="Open Sans" panose="020B0606030504020204" pitchFamily="34" charset="0"/>
                          <a:ea typeface="宋体" panose="02010600030101010101" pitchFamily="2" charset="-122"/>
                        </a:rPr>
                        <a:t>23.3%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2.5%</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351187">
                <a:tc>
                  <a:txBody>
                    <a:bodyPr/>
                    <a:lstStyle/>
                    <a:p>
                      <a:pPr marL="0" algn="ctr" defTabSz="1219170" rtl="0" eaLnBrk="1" fontAlgn="ctr" latinLnBrk="0" hangingPunct="1"/>
                      <a:r>
                        <a:rPr lang="en-US" altLang="zh-CN" sz="1050" b="0" i="0" u="none" strike="noStrike" kern="1200">
                          <a:solidFill>
                            <a:srgbClr val="FF0000"/>
                          </a:solidFill>
                          <a:latin typeface="+mn-lt"/>
                          <a:ea typeface="+mn-ea"/>
                          <a:cs typeface="+mn-ea"/>
                          <a:sym typeface="+mn-lt"/>
                        </a:rPr>
                        <a:t>-10.5%</a:t>
                      </a:r>
                      <a:endParaRPr lang="en-US" altLang="zh-CN" sz="1050" b="0" i="0" u="none" strike="noStrike" kern="1200" dirty="0">
                        <a:solidFill>
                          <a:srgbClr val="FF0000"/>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a:solidFill>
                            <a:srgbClr val="4D5E79"/>
                          </a:solidFill>
                          <a:effectLst/>
                          <a:latin typeface="Open Sans" panose="020B0606030504020204" pitchFamily="34" charset="0"/>
                          <a:ea typeface="宋体" panose="02010600030101010101" pitchFamily="2" charset="-122"/>
                        </a:rPr>
                        <a:t>53.5%</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2.4%</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351187">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27.4%</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a:solidFill>
                            <a:srgbClr val="4D5E79"/>
                          </a:solidFill>
                          <a:effectLst/>
                          <a:latin typeface="Open Sans" panose="020B0606030504020204" pitchFamily="34" charset="0"/>
                          <a:ea typeface="宋体" panose="02010600030101010101" pitchFamily="2" charset="-122"/>
                        </a:rPr>
                        <a:t>44.4%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2.3%</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351187">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4.6%</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a:solidFill>
                            <a:srgbClr val="4D5E79"/>
                          </a:solidFill>
                          <a:effectLst/>
                          <a:latin typeface="Open Sans" panose="020B0606030504020204" pitchFamily="34" charset="0"/>
                          <a:ea typeface="宋体" panose="02010600030101010101" pitchFamily="2" charset="-122"/>
                        </a:rPr>
                        <a:t>7.2%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2.2%</a:t>
                      </a:r>
                      <a:endParaRPr lang="en-US" altLang="zh-CN" sz="105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351187">
                <a:tc>
                  <a:txBody>
                    <a:bodyPr/>
                    <a:lstStyle/>
                    <a:p>
                      <a:pPr marL="0" algn="ctr" defTabSz="1219170" rtl="0" eaLnBrk="1" fontAlgn="ctr" latinLnBrk="0" hangingPunct="1"/>
                      <a:r>
                        <a:rPr lang="en-US" altLang="zh-CN" sz="1050" b="0" i="0" u="none" strike="noStrike" kern="1200">
                          <a:solidFill>
                            <a:srgbClr val="FF0000"/>
                          </a:solidFill>
                          <a:latin typeface="+mn-lt"/>
                          <a:ea typeface="+mn-ea"/>
                          <a:cs typeface="+mn-ea"/>
                          <a:sym typeface="+mn-lt"/>
                        </a:rPr>
                        <a:t>-33.4%</a:t>
                      </a:r>
                      <a:endParaRPr lang="en-US" altLang="zh-CN" sz="1050" b="0" i="0" u="none" strike="noStrike" kern="1200" dirty="0">
                        <a:solidFill>
                          <a:srgbClr val="FF0000"/>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dirty="0">
                          <a:solidFill>
                            <a:srgbClr val="FF0000"/>
                          </a:solidFill>
                          <a:effectLst/>
                          <a:latin typeface="Open Sans" panose="020B0606030504020204" pitchFamily="34" charset="0"/>
                          <a:ea typeface="宋体" panose="02010600030101010101" pitchFamily="2" charset="-122"/>
                        </a:rPr>
                        <a:t>-2.1%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dirty="0">
                          <a:solidFill>
                            <a:srgbClr val="4D5E79"/>
                          </a:solidFill>
                          <a:latin typeface="+mn-lt"/>
                          <a:ea typeface="+mn-ea"/>
                          <a:cs typeface="+mn-ea"/>
                          <a:sym typeface="+mn-lt"/>
                        </a:rPr>
                        <a:t>2.2%</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bl>
          </a:graphicData>
        </a:graphic>
      </p:graphicFrame>
      <p:graphicFrame>
        <p:nvGraphicFramePr>
          <p:cNvPr id="21" name="累计车型份额排名_新能源"/>
          <p:cNvGraphicFramePr>
            <a:graphicFrameLocks noGrp="1"/>
          </p:cNvGraphicFramePr>
          <p:nvPr>
            <p:extLst>
              <p:ext uri="{D42A27DB-BD31-4B8C-83A1-F6EECF244321}">
                <p14:modId xmlns:p14="http://schemas.microsoft.com/office/powerpoint/2010/main" val="3831142078"/>
              </p:ext>
            </p:extLst>
          </p:nvPr>
        </p:nvGraphicFramePr>
        <p:xfrm>
          <a:off x="10181395" y="2427520"/>
          <a:ext cx="1310950" cy="3763730"/>
        </p:xfrm>
        <a:graphic>
          <a:graphicData uri="http://schemas.openxmlformats.org/drawingml/2006/table">
            <a:tbl>
              <a:tblPr/>
              <a:tblGrid>
                <a:gridCol w="843360">
                  <a:extLst>
                    <a:ext uri="{9D8B030D-6E8A-4147-A177-3AD203B41FA5}">
                      <a16:colId xmlns:a16="http://schemas.microsoft.com/office/drawing/2014/main" val="20000"/>
                    </a:ext>
                  </a:extLst>
                </a:gridCol>
                <a:gridCol w="467590">
                  <a:extLst>
                    <a:ext uri="{9D8B030D-6E8A-4147-A177-3AD203B41FA5}">
                      <a16:colId xmlns:a16="http://schemas.microsoft.com/office/drawing/2014/main" val="20001"/>
                    </a:ext>
                  </a:extLst>
                </a:gridCol>
              </a:tblGrid>
              <a:tr h="239960">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algn="ctr" fontAlgn="b"/>
                      <a:r>
                        <a:rPr lang="zh-CN" altLang="en-US" sz="1200" b="1" u="none" strike="noStrike" dirty="0">
                          <a:effectLst/>
                          <a:latin typeface="+mn-lt"/>
                          <a:ea typeface="+mn-ea"/>
                          <a:cs typeface="+mn-ea"/>
                          <a:sym typeface="+mn-lt"/>
                        </a:rPr>
                        <a:t>同比</a:t>
                      </a:r>
                      <a:endParaRPr lang="en-US" sz="1200" b="1" i="0" u="none" strike="noStrike" dirty="0">
                        <a:effectLst/>
                        <a:latin typeface="+mn-lt"/>
                        <a:ea typeface="+mn-ea"/>
                        <a:cs typeface="+mn-ea"/>
                        <a:sym typeface="+mn-lt"/>
                      </a:endParaRPr>
                    </a:p>
                  </a:txBody>
                  <a:tcPr marL="9525" marR="9525" marT="9525" marB="0" anchor="ctr" anchorCtr="1">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algn="ctr" fontAlgn="b"/>
                      <a:r>
                        <a:rPr lang="zh-CN" altLang="en-US" sz="1200" b="1" u="none" strike="noStrike" dirty="0">
                          <a:effectLst/>
                          <a:latin typeface="+mn-lt"/>
                          <a:ea typeface="+mn-ea"/>
                          <a:cs typeface="+mn-ea"/>
                          <a:sym typeface="+mn-lt"/>
                        </a:rPr>
                        <a:t>占比</a:t>
                      </a:r>
                      <a:endParaRPr lang="en-US" sz="1200" b="1" i="0" u="none" strike="noStrike" dirty="0">
                        <a:effectLst/>
                        <a:latin typeface="+mn-lt"/>
                        <a:ea typeface="+mn-ea"/>
                        <a:cs typeface="+mn-ea"/>
                        <a:sym typeface="+mn-lt"/>
                      </a:endParaRPr>
                    </a:p>
                  </a:txBody>
                  <a:tcPr marL="9525" marR="9525" marT="9525" marB="0" anchor="ctr" anchorCtr="1">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52079">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6.0%</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52079">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12.2%</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5.5%</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52079">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93.4%</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5.4%</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55059">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679.1%</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5.0%</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52079">
                <a:tc>
                  <a:txBody>
                    <a:bodyPr/>
                    <a:lstStyle/>
                    <a:p>
                      <a:pPr marL="0" algn="ctr" defTabSz="1219170" rtl="0" eaLnBrk="1" fontAlgn="ctr" latinLnBrk="0" hangingPunct="1"/>
                      <a:r>
                        <a:rPr lang="en-US" altLang="zh-CN" sz="1050" b="0" i="0" u="none" strike="noStrike" kern="1200">
                          <a:solidFill>
                            <a:srgbClr val="FF0000"/>
                          </a:solidFill>
                          <a:latin typeface="+mn-lt"/>
                          <a:ea typeface="+mn-ea"/>
                          <a:cs typeface="+mn-ea"/>
                          <a:sym typeface="+mn-lt"/>
                        </a:rPr>
                        <a:t>-24.2%</a:t>
                      </a:r>
                      <a:endParaRPr lang="en-US" altLang="zh-CN" sz="1050" b="0" i="0" u="none" strike="noStrike" kern="1200" dirty="0">
                        <a:solidFill>
                          <a:srgbClr val="FF0000"/>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5.0%</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52079">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43.0%</a:t>
                      </a:r>
                      <a:endParaRPr lang="en-US" altLang="zh-CN" sz="1050" b="0" i="0" u="none" strike="noStrike" kern="1200" dirty="0">
                        <a:solidFill>
                          <a:srgbClr val="4D5E79"/>
                        </a:solidFill>
                        <a:latin typeface="+mn-lt"/>
                        <a:ea typeface="+mn-ea"/>
                        <a:cs typeface="+mn-ea"/>
                        <a:sym typeface="+mn-lt"/>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2.9%</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352079">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a:t>
                      </a:r>
                      <a:endParaRPr lang="en-US" altLang="zh-CN" sz="1050" b="0" i="0" u="none" strike="noStrike" kern="1200" dirty="0">
                        <a:solidFill>
                          <a:srgbClr val="4D5E79"/>
                        </a:solidFill>
                        <a:latin typeface="+mn-lt"/>
                        <a:ea typeface="+mn-ea"/>
                        <a:cs typeface="+mn-ea"/>
                        <a:sym typeface="+mn-lt"/>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2.8%</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352079">
                <a:tc>
                  <a:txBody>
                    <a:bodyPr/>
                    <a:lstStyle/>
                    <a:p>
                      <a:pPr marL="0" algn="ctr" defTabSz="1219170" rtl="0" eaLnBrk="1" fontAlgn="ctr" latinLnBrk="0" hangingPunct="1"/>
                      <a:r>
                        <a:rPr lang="en-US" altLang="zh-CN" sz="1050" b="0" i="0" u="none" strike="noStrike" kern="1200">
                          <a:solidFill>
                            <a:srgbClr val="FF0000"/>
                          </a:solidFill>
                          <a:latin typeface="+mn-lt"/>
                          <a:ea typeface="+mn-ea"/>
                          <a:cs typeface="+mn-ea"/>
                          <a:sym typeface="+mn-lt"/>
                        </a:rPr>
                        <a:t>-32.4%</a:t>
                      </a:r>
                      <a:endParaRPr lang="en-US" altLang="zh-CN" sz="1050" b="0" i="0" u="none" strike="noStrike" kern="1200" dirty="0">
                        <a:solidFill>
                          <a:srgbClr val="FF0000"/>
                        </a:solidFill>
                        <a:latin typeface="+mn-lt"/>
                        <a:ea typeface="+mn-ea"/>
                        <a:cs typeface="+mn-ea"/>
                        <a:sym typeface="+mn-lt"/>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2.5%</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352079">
                <a:tc>
                  <a:txBody>
                    <a:bodyPr/>
                    <a:lstStyle/>
                    <a:p>
                      <a:pPr marL="0" algn="ctr" defTabSz="1219170" rtl="0" eaLnBrk="1" fontAlgn="ctr" latinLnBrk="0" hangingPunct="1"/>
                      <a:r>
                        <a:rPr lang="en-US" altLang="zh-CN" sz="1050" b="0" i="0" u="none" strike="noStrike" kern="1200">
                          <a:solidFill>
                            <a:srgbClr val="FF0000"/>
                          </a:solidFill>
                          <a:latin typeface="+mn-lt"/>
                          <a:ea typeface="+mn-ea"/>
                          <a:cs typeface="+mn-ea"/>
                          <a:sym typeface="+mn-lt"/>
                        </a:rPr>
                        <a:t>-1.0%</a:t>
                      </a:r>
                      <a:endParaRPr lang="en-US" altLang="zh-CN" sz="1050" b="0" i="0" u="none" strike="noStrike" kern="1200" dirty="0">
                        <a:solidFill>
                          <a:srgbClr val="FF0000"/>
                        </a:solidFill>
                        <a:latin typeface="+mn-lt"/>
                        <a:ea typeface="+mn-ea"/>
                        <a:cs typeface="+mn-ea"/>
                        <a:sym typeface="+mn-lt"/>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050" b="0" i="0" u="none" strike="noStrike" kern="1200">
                          <a:solidFill>
                            <a:srgbClr val="4D5E79"/>
                          </a:solidFill>
                          <a:latin typeface="+mn-lt"/>
                          <a:ea typeface="+mn-ea"/>
                          <a:cs typeface="+mn-ea"/>
                          <a:sym typeface="+mn-lt"/>
                        </a:rPr>
                        <a:t>2.4%</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352079">
                <a:tc>
                  <a:txBody>
                    <a:bodyPr/>
                    <a:lstStyle/>
                    <a:p>
                      <a:pPr marL="0" algn="ctr" defTabSz="1219170" rtl="0" eaLnBrk="1" fontAlgn="ctr" latinLnBrk="0" hangingPunct="1"/>
                      <a:r>
                        <a:rPr lang="en-US" altLang="zh-CN" sz="1050" b="0" i="0" u="none" strike="noStrike" kern="1200">
                          <a:solidFill>
                            <a:srgbClr val="FF0000"/>
                          </a:solidFill>
                          <a:latin typeface="+mn-lt"/>
                          <a:ea typeface="+mn-ea"/>
                          <a:cs typeface="+mn-ea"/>
                          <a:sym typeface="+mn-lt"/>
                        </a:rPr>
                        <a:t>-17.9%</a:t>
                      </a:r>
                      <a:endParaRPr lang="en-US" altLang="zh-CN" sz="1050" b="0" i="0" u="none" strike="noStrike" kern="1200" dirty="0">
                        <a:solidFill>
                          <a:srgbClr val="FF0000"/>
                        </a:solidFill>
                        <a:latin typeface="+mn-lt"/>
                        <a:ea typeface="+mn-ea"/>
                        <a:cs typeface="+mn-ea"/>
                        <a:sym typeface="+mn-lt"/>
                      </a:endParaRPr>
                    </a:p>
                  </a:txBody>
                  <a:tcPr marL="9525" marR="9525" marT="9525"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050" b="0" i="0" u="none" strike="noStrike" kern="1200">
                          <a:solidFill>
                            <a:srgbClr val="4D5E79"/>
                          </a:solidFill>
                          <a:latin typeface="+mn-lt"/>
                          <a:ea typeface="+mn-ea"/>
                          <a:cs typeface="+mn-ea"/>
                          <a:sym typeface="+mn-lt"/>
                        </a:rPr>
                        <a:t>2.3%</a:t>
                      </a:r>
                      <a:endParaRPr lang="en-US" altLang="zh-CN" sz="1050" b="0" i="0" u="none" strike="noStrike" kern="1200" dirty="0">
                        <a:solidFill>
                          <a:srgbClr val="4D5E79"/>
                        </a:solidFill>
                        <a:latin typeface="+mn-lt"/>
                        <a:ea typeface="+mn-ea"/>
                        <a:cs typeface="+mn-ea"/>
                        <a:sym typeface="+mn-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bl>
          </a:graphicData>
        </a:graphic>
      </p:graphicFrame>
      <p:graphicFrame>
        <p:nvGraphicFramePr>
          <p:cNvPr id="22" name="车型销量排名_新能源"/>
          <p:cNvGraphicFramePr/>
          <p:nvPr>
            <p:extLst>
              <p:ext uri="{D42A27DB-BD31-4B8C-83A1-F6EECF244321}">
                <p14:modId xmlns:p14="http://schemas.microsoft.com/office/powerpoint/2010/main" val="626396021"/>
              </p:ext>
            </p:extLst>
          </p:nvPr>
        </p:nvGraphicFramePr>
        <p:xfrm>
          <a:off x="358906" y="2608592"/>
          <a:ext cx="3737615" cy="358265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3" name="累计车型销量排名_新能源"/>
          <p:cNvGraphicFramePr/>
          <p:nvPr>
            <p:extLst>
              <p:ext uri="{D42A27DB-BD31-4B8C-83A1-F6EECF244321}">
                <p14:modId xmlns:p14="http://schemas.microsoft.com/office/powerpoint/2010/main" val="2506834878"/>
              </p:ext>
            </p:extLst>
          </p:nvPr>
        </p:nvGraphicFramePr>
        <p:xfrm>
          <a:off x="6246675" y="2522863"/>
          <a:ext cx="4090021" cy="3814618"/>
        </p:xfrm>
        <a:graphic>
          <a:graphicData uri="http://schemas.openxmlformats.org/drawingml/2006/chart">
            <c:chart xmlns:c="http://schemas.openxmlformats.org/drawingml/2006/chart" xmlns:r="http://schemas.openxmlformats.org/officeDocument/2006/relationships" r:id="rId4"/>
          </a:graphicData>
        </a:graphic>
      </p:graphicFrame>
      <p:sp>
        <p:nvSpPr>
          <p:cNvPr id="24" name="ChartTag"/>
          <p:cNvSpPr>
            <a:spLocks noChangeAspect="1"/>
          </p:cNvSpPr>
          <p:nvPr/>
        </p:nvSpPr>
        <p:spPr>
          <a:xfrm>
            <a:off x="900518" y="1976288"/>
            <a:ext cx="4523563" cy="3265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600" b="1" dirty="0">
                <a:solidFill>
                  <a:schemeClr val="bg1"/>
                </a:solidFill>
                <a:cs typeface="+mn-ea"/>
                <a:sym typeface="+mn-lt"/>
              </a:rPr>
              <a:t>2025</a:t>
            </a:r>
            <a:r>
              <a:rPr lang="zh-CN" altLang="en-US" sz="1600" b="1" dirty="0">
                <a:solidFill>
                  <a:schemeClr val="bg1"/>
                </a:solidFill>
                <a:cs typeface="+mn-ea"/>
                <a:sym typeface="+mn-lt"/>
              </a:rPr>
              <a:t>年</a:t>
            </a:r>
            <a:r>
              <a:rPr lang="en-US" altLang="zh-CN" sz="1600" b="1" dirty="0">
                <a:solidFill>
                  <a:schemeClr val="bg1"/>
                </a:solidFill>
                <a:cs typeface="+mn-ea"/>
                <a:sym typeface="+mn-lt"/>
              </a:rPr>
              <a:t>5</a:t>
            </a:r>
            <a:r>
              <a:rPr lang="zh-CN" altLang="en-US" sz="1600" b="1" dirty="0">
                <a:solidFill>
                  <a:schemeClr val="bg1"/>
                </a:solidFill>
                <a:cs typeface="+mn-ea"/>
                <a:sym typeface="+mn-lt"/>
              </a:rPr>
              <a:t>月纯电动市场排名</a:t>
            </a:r>
            <a:r>
              <a:rPr lang="en-US" altLang="zh-CN" sz="1600" b="1" dirty="0">
                <a:solidFill>
                  <a:schemeClr val="bg1"/>
                </a:solidFill>
                <a:cs typeface="+mn-ea"/>
                <a:sym typeface="+mn-lt"/>
              </a:rPr>
              <a:t>TOP 10</a:t>
            </a:r>
            <a:r>
              <a:rPr lang="zh-CN" altLang="en-US" sz="1600" b="1" dirty="0">
                <a:solidFill>
                  <a:schemeClr val="bg1"/>
                </a:solidFill>
                <a:cs typeface="+mn-ea"/>
                <a:sym typeface="+mn-lt"/>
              </a:rPr>
              <a:t>车型</a:t>
            </a:r>
          </a:p>
        </p:txBody>
      </p:sp>
      <p:sp>
        <p:nvSpPr>
          <p:cNvPr id="25" name="ChartTag"/>
          <p:cNvSpPr>
            <a:spLocks noChangeAspect="1"/>
          </p:cNvSpPr>
          <p:nvPr/>
        </p:nvSpPr>
        <p:spPr>
          <a:xfrm>
            <a:off x="6767920" y="1976288"/>
            <a:ext cx="4523563" cy="3265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600" b="1">
                <a:solidFill>
                  <a:schemeClr val="bg1"/>
                </a:solidFill>
                <a:cs typeface="+mn-ea"/>
                <a:sym typeface="+mn-lt"/>
              </a:rPr>
              <a:t>2025</a:t>
            </a:r>
            <a:r>
              <a:rPr lang="zh-CN" altLang="en-US" sz="1600" b="1">
                <a:solidFill>
                  <a:schemeClr val="bg1"/>
                </a:solidFill>
                <a:cs typeface="+mn-ea"/>
                <a:sym typeface="+mn-lt"/>
              </a:rPr>
              <a:t>年</a:t>
            </a:r>
            <a:r>
              <a:rPr lang="en-US" altLang="zh-CN" sz="1600" b="1">
                <a:solidFill>
                  <a:schemeClr val="bg1"/>
                </a:solidFill>
                <a:cs typeface="+mn-ea"/>
                <a:sym typeface="+mn-lt"/>
              </a:rPr>
              <a:t>1-5</a:t>
            </a:r>
            <a:r>
              <a:rPr lang="zh-CN" altLang="en-US" sz="1600" b="1">
                <a:solidFill>
                  <a:schemeClr val="bg1"/>
                </a:solidFill>
                <a:cs typeface="+mn-ea"/>
                <a:sym typeface="+mn-lt"/>
              </a:rPr>
              <a:t>月纯电动市场排名</a:t>
            </a:r>
            <a:r>
              <a:rPr lang="en-US" altLang="zh-CN" sz="1600" b="1">
                <a:solidFill>
                  <a:schemeClr val="bg1"/>
                </a:solidFill>
                <a:cs typeface="+mn-ea"/>
                <a:sym typeface="+mn-lt"/>
              </a:rPr>
              <a:t>TOP 10</a:t>
            </a:r>
            <a:r>
              <a:rPr lang="zh-CN" altLang="en-US" sz="1600" b="1">
                <a:solidFill>
                  <a:schemeClr val="bg1"/>
                </a:solidFill>
                <a:cs typeface="+mn-ea"/>
                <a:sym typeface="+mn-lt"/>
              </a:rPr>
              <a:t>车型</a:t>
            </a:r>
            <a:endParaRPr lang="zh-CN" altLang="en-US" sz="1600" b="1" dirty="0">
              <a:solidFill>
                <a:schemeClr val="bg1"/>
              </a:solidFill>
              <a:cs typeface="+mn-ea"/>
              <a:sym typeface="+mn-lt"/>
            </a:endParaRPr>
          </a:p>
        </p:txBody>
      </p:sp>
      <p:sp>
        <p:nvSpPr>
          <p:cNvPr id="26" name="文本框 25">
            <a:extLst>
              <a:ext uri="{FF2B5EF4-FFF2-40B4-BE49-F238E27FC236}">
                <a16:creationId xmlns:a16="http://schemas.microsoft.com/office/drawing/2014/main" id="{C3F76F8C-3ED3-47A9-9345-584AF77C9A26}"/>
              </a:ext>
            </a:extLst>
          </p:cNvPr>
          <p:cNvSpPr txBox="1"/>
          <p:nvPr/>
        </p:nvSpPr>
        <p:spPr>
          <a:xfrm>
            <a:off x="1165212" y="2387401"/>
            <a:ext cx="800219" cy="276999"/>
          </a:xfrm>
          <a:prstGeom prst="rect">
            <a:avLst/>
          </a:prstGeom>
          <a:noFill/>
        </p:spPr>
        <p:txBody>
          <a:bodyPr wrap="none" rtlCol="0">
            <a:spAutoFit/>
          </a:bodyPr>
          <a:lstStyle/>
          <a:p>
            <a:pPr lvl="0"/>
            <a:r>
              <a:rPr lang="zh-CN" altLang="en-US" sz="1200" dirty="0">
                <a:solidFill>
                  <a:schemeClr val="tx1">
                    <a:lumMod val="95000"/>
                    <a:lumOff val="5000"/>
                  </a:schemeClr>
                </a:solidFill>
                <a:latin typeface="+mn-lt"/>
                <a:ea typeface="+mn-ea"/>
                <a:cs typeface="+mn-ea"/>
                <a:sym typeface="+mn-lt"/>
              </a:rPr>
              <a:t>单位：辆</a:t>
            </a:r>
          </a:p>
        </p:txBody>
      </p:sp>
      <p:sp>
        <p:nvSpPr>
          <p:cNvPr id="27" name="文本框 26">
            <a:extLst>
              <a:ext uri="{FF2B5EF4-FFF2-40B4-BE49-F238E27FC236}">
                <a16:creationId xmlns:a16="http://schemas.microsoft.com/office/drawing/2014/main" id="{C3F76F8C-3ED3-47A9-9345-584AF77C9A26}"/>
              </a:ext>
            </a:extLst>
          </p:cNvPr>
          <p:cNvSpPr txBox="1"/>
          <p:nvPr/>
        </p:nvSpPr>
        <p:spPr>
          <a:xfrm>
            <a:off x="7103944" y="2387401"/>
            <a:ext cx="800219" cy="276999"/>
          </a:xfrm>
          <a:prstGeom prst="rect">
            <a:avLst/>
          </a:prstGeom>
          <a:noFill/>
        </p:spPr>
        <p:txBody>
          <a:bodyPr wrap="none" rtlCol="0">
            <a:spAutoFit/>
          </a:bodyPr>
          <a:lstStyle/>
          <a:p>
            <a:pPr lvl="0"/>
            <a:r>
              <a:rPr lang="zh-CN" altLang="en-US" sz="1200" dirty="0">
                <a:solidFill>
                  <a:schemeClr val="tx1">
                    <a:lumMod val="95000"/>
                    <a:lumOff val="5000"/>
                  </a:schemeClr>
                </a:solidFill>
                <a:latin typeface="+mn-lt"/>
                <a:ea typeface="+mn-ea"/>
                <a:cs typeface="+mn-ea"/>
                <a:sym typeface="+mn-lt"/>
              </a:rPr>
              <a:t>单位：辆</a:t>
            </a:r>
          </a:p>
        </p:txBody>
      </p:sp>
    </p:spTree>
    <p:extLst>
      <p:ext uri="{BB962C8B-B14F-4D97-AF65-F5344CB8AC3E}">
        <p14:creationId xmlns:p14="http://schemas.microsoft.com/office/powerpoint/2010/main" val="41123085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76141" y="2391306"/>
            <a:ext cx="12034344" cy="4084235"/>
          </a:xfrm>
          <a:prstGeom prst="rect">
            <a:avLst/>
          </a:prstGeom>
          <a:solidFill>
            <a:srgbClr val="0547A3"/>
          </a:solidFill>
          <a:ln>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cs typeface="+mn-ea"/>
              <a:sym typeface="+mn-lt"/>
            </a:endParaRPr>
          </a:p>
        </p:txBody>
      </p:sp>
      <p:sp>
        <p:nvSpPr>
          <p:cNvPr id="30" name="矩形 29"/>
          <p:cNvSpPr/>
          <p:nvPr/>
        </p:nvSpPr>
        <p:spPr>
          <a:xfrm>
            <a:off x="76141" y="2788031"/>
            <a:ext cx="12034344" cy="3782099"/>
          </a:xfrm>
          <a:prstGeom prst="rect">
            <a:avLst/>
          </a:prstGeom>
          <a:solidFill>
            <a:schemeClr val="bg1"/>
          </a:solidFill>
          <a:ln w="12700">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fontAlgn="base" hangingPunct="0">
              <a:spcBef>
                <a:spcPct val="0"/>
              </a:spcBef>
              <a:spcAft>
                <a:spcPct val="0"/>
              </a:spcAft>
            </a:pPr>
            <a:endParaRPr lang="zh-CN" altLang="en-US" sz="1350" dirty="0">
              <a:solidFill>
                <a:prstClr val="white"/>
              </a:solidFill>
              <a:cs typeface="+mn-ea"/>
              <a:sym typeface="+mn-lt"/>
            </a:endParaRPr>
          </a:p>
        </p:txBody>
      </p:sp>
      <p:sp>
        <p:nvSpPr>
          <p:cNvPr id="14" name="文本框 13">
            <a:extLst>
              <a:ext uri="{FF2B5EF4-FFF2-40B4-BE49-F238E27FC236}">
                <a16:creationId xmlns:a16="http://schemas.microsoft.com/office/drawing/2014/main" id="{C3F76F8C-3ED3-47A9-9345-584AF77C9A26}"/>
              </a:ext>
            </a:extLst>
          </p:cNvPr>
          <p:cNvSpPr txBox="1"/>
          <p:nvPr/>
        </p:nvSpPr>
        <p:spPr>
          <a:xfrm>
            <a:off x="777138" y="2839726"/>
            <a:ext cx="1082348" cy="246221"/>
          </a:xfrm>
          <a:prstGeom prst="rect">
            <a:avLst/>
          </a:prstGeom>
          <a:noFill/>
        </p:spPr>
        <p:txBody>
          <a:bodyPr wrap="none" rtlCol="0">
            <a:spAutoFit/>
          </a:bodyPr>
          <a:lstStyle/>
          <a:p>
            <a:r>
              <a:rPr lang="zh-CN" altLang="en-US" sz="1000" dirty="0">
                <a:solidFill>
                  <a:schemeClr val="tx1">
                    <a:lumMod val="65000"/>
                    <a:lumOff val="35000"/>
                  </a:schemeClr>
                </a:solidFill>
                <a:latin typeface="+mn-lt"/>
                <a:ea typeface="+mn-ea"/>
                <a:cs typeface="+mn-ea"/>
                <a:sym typeface="+mn-lt"/>
              </a:rPr>
              <a:t>补贴后售价：元</a:t>
            </a:r>
            <a:endParaRPr lang="zh-CN" altLang="en-US" sz="1000" dirty="0">
              <a:solidFill>
                <a:prstClr val="black">
                  <a:lumMod val="65000"/>
                  <a:lumOff val="35000"/>
                </a:prstClr>
              </a:solidFill>
              <a:latin typeface="+mn-lt"/>
              <a:ea typeface="+mn-ea"/>
              <a:cs typeface="+mn-ea"/>
              <a:sym typeface="+mn-lt"/>
            </a:endParaRPr>
          </a:p>
        </p:txBody>
      </p:sp>
      <p:sp>
        <p:nvSpPr>
          <p:cNvPr id="2" name="标题 1"/>
          <p:cNvSpPr>
            <a:spLocks noGrp="1"/>
          </p:cNvSpPr>
          <p:nvPr>
            <p:ph type="title" idx="4294967295"/>
          </p:nvPr>
        </p:nvSpPr>
        <p:spPr>
          <a:xfrm>
            <a:off x="0" y="258763"/>
            <a:ext cx="11552238" cy="574675"/>
          </a:xfrm>
          <a:prstGeom prst="rect">
            <a:avLst/>
          </a:prstGeom>
        </p:spPr>
        <p:txBody>
          <a:bodyPr/>
          <a:lstStyle/>
          <a:p>
            <a:r>
              <a:rPr lang="zh-CN" altLang="en-US" sz="2800" dirty="0">
                <a:latin typeface="+mn-lt"/>
                <a:ea typeface="+mn-ea"/>
                <a:cs typeface="+mn-ea"/>
                <a:sym typeface="+mn-lt"/>
              </a:rPr>
              <a:t>纯电动市场竞争格局</a:t>
            </a:r>
          </a:p>
        </p:txBody>
      </p:sp>
      <p:sp>
        <p:nvSpPr>
          <p:cNvPr id="3" name="内容占位符 2"/>
          <p:cNvSpPr>
            <a:spLocks noGrp="1"/>
          </p:cNvSpPr>
          <p:nvPr>
            <p:ph sz="quarter" idx="4294967295"/>
          </p:nvPr>
        </p:nvSpPr>
        <p:spPr>
          <a:xfrm>
            <a:off x="1" y="831248"/>
            <a:ext cx="12192000" cy="1508335"/>
          </a:xfrm>
          <a:prstGeom prst="rect">
            <a:avLst/>
          </a:prstGeom>
        </p:spPr>
        <p:txBody>
          <a:bodyPr/>
          <a:lstStyle/>
          <a:p>
            <a:pPr>
              <a:spcBef>
                <a:spcPts val="400"/>
              </a:spcBef>
            </a:pPr>
            <a:r>
              <a:rPr lang="zh-CN" altLang="en-US" sz="1400" dirty="0">
                <a:cs typeface="+mn-ea"/>
                <a:sym typeface="+mn-lt"/>
              </a:rPr>
              <a:t>从续航里程的布局来看，纯电动车竞争格局分为以下四个区域：</a:t>
            </a:r>
            <a:endParaRPr lang="en-US" altLang="zh-CN" sz="1400" dirty="0">
              <a:cs typeface="+mn-ea"/>
              <a:sym typeface="+mn-lt"/>
            </a:endParaRPr>
          </a:p>
          <a:p>
            <a:pPr lvl="1">
              <a:spcBef>
                <a:spcPts val="400"/>
              </a:spcBef>
            </a:pPr>
            <a:r>
              <a:rPr lang="zh-CN" altLang="en-US" sz="1400" dirty="0">
                <a:cs typeface="+mn-ea"/>
                <a:sym typeface="+mn-lt"/>
              </a:rPr>
              <a:t>续航里程</a:t>
            </a:r>
            <a:r>
              <a:rPr lang="en-US" altLang="zh-CN" sz="1400" dirty="0">
                <a:cs typeface="+mn-ea"/>
                <a:sym typeface="+mn-lt"/>
              </a:rPr>
              <a:t>150-250km</a:t>
            </a:r>
            <a:r>
              <a:rPr lang="zh-CN" altLang="en-US" sz="1400" dirty="0">
                <a:cs typeface="+mn-ea"/>
                <a:sym typeface="+mn-lt"/>
              </a:rPr>
              <a:t>段，宏光</a:t>
            </a:r>
            <a:r>
              <a:rPr lang="en-US" altLang="zh-CN" sz="1400" dirty="0">
                <a:cs typeface="+mn-ea"/>
                <a:sym typeface="+mn-lt"/>
              </a:rPr>
              <a:t>MINI EV</a:t>
            </a:r>
            <a:r>
              <a:rPr lang="zh-CN" altLang="en-US" sz="1400" dirty="0">
                <a:cs typeface="+mn-ea"/>
                <a:sym typeface="+mn-lt"/>
              </a:rPr>
              <a:t>优势地位稳定；</a:t>
            </a:r>
            <a:endParaRPr lang="en-US" altLang="zh-CN" sz="1400" dirty="0">
              <a:cs typeface="+mn-ea"/>
              <a:sym typeface="+mn-lt"/>
            </a:endParaRPr>
          </a:p>
          <a:p>
            <a:pPr lvl="1">
              <a:spcBef>
                <a:spcPts val="400"/>
              </a:spcBef>
            </a:pPr>
            <a:r>
              <a:rPr lang="zh-CN" altLang="en-US" sz="1400" dirty="0">
                <a:cs typeface="+mn-ea"/>
                <a:sym typeface="+mn-lt"/>
              </a:rPr>
              <a:t>续航里程</a:t>
            </a:r>
            <a:r>
              <a:rPr lang="en-US" altLang="zh-CN" sz="1400" dirty="0">
                <a:cs typeface="+mn-ea"/>
                <a:sym typeface="+mn-lt"/>
              </a:rPr>
              <a:t>300-450km</a:t>
            </a:r>
            <a:r>
              <a:rPr lang="zh-CN" altLang="en-US" sz="1400" dirty="0">
                <a:cs typeface="+mn-ea"/>
                <a:sym typeface="+mn-lt"/>
              </a:rPr>
              <a:t>段，星愿小幅领先海鸥；</a:t>
            </a:r>
          </a:p>
          <a:p>
            <a:pPr lvl="1">
              <a:spcBef>
                <a:spcPts val="400"/>
              </a:spcBef>
            </a:pPr>
            <a:r>
              <a:rPr lang="zh-CN" altLang="en-US" sz="1400" dirty="0">
                <a:cs typeface="+mn-ea"/>
                <a:sym typeface="+mn-lt"/>
              </a:rPr>
              <a:t>续航</a:t>
            </a:r>
            <a:r>
              <a:rPr lang="en-US" altLang="zh-CN" sz="1400" dirty="0">
                <a:cs typeface="+mn-ea"/>
                <a:sym typeface="+mn-lt"/>
              </a:rPr>
              <a:t>450-700km</a:t>
            </a:r>
            <a:r>
              <a:rPr lang="zh-CN" altLang="en-US" sz="1400" dirty="0">
                <a:cs typeface="+mn-ea"/>
                <a:sym typeface="+mn-lt"/>
              </a:rPr>
              <a:t>段，由特斯拉</a:t>
            </a:r>
            <a:r>
              <a:rPr lang="en-US" altLang="zh-CN" sz="1400" dirty="0">
                <a:cs typeface="+mn-ea"/>
                <a:sym typeface="+mn-lt"/>
              </a:rPr>
              <a:t>(</a:t>
            </a:r>
            <a:r>
              <a:rPr lang="zh-CN" altLang="en-US" sz="1400" dirty="0">
                <a:cs typeface="+mn-ea"/>
                <a:sym typeface="+mn-lt"/>
              </a:rPr>
              <a:t>中国</a:t>
            </a:r>
            <a:r>
              <a:rPr lang="en-US" altLang="zh-CN" sz="1400" dirty="0">
                <a:cs typeface="+mn-ea"/>
                <a:sym typeface="+mn-lt"/>
              </a:rPr>
              <a:t>)</a:t>
            </a:r>
            <a:r>
              <a:rPr lang="zh-CN" altLang="en-US" sz="1400" dirty="0">
                <a:cs typeface="+mn-ea"/>
                <a:sym typeface="+mn-lt"/>
              </a:rPr>
              <a:t>双车和</a:t>
            </a:r>
            <a:r>
              <a:rPr lang="en-US" altLang="zh-CN" sz="1400" dirty="0">
                <a:cs typeface="+mn-ea"/>
                <a:sym typeface="+mn-lt"/>
              </a:rPr>
              <a:t>MONA M03</a:t>
            </a:r>
            <a:r>
              <a:rPr lang="zh-CN" altLang="en-US" sz="1400" dirty="0">
                <a:cs typeface="+mn-ea"/>
                <a:sym typeface="+mn-lt"/>
              </a:rPr>
              <a:t>分别引领</a:t>
            </a:r>
            <a:r>
              <a:rPr lang="en-US" altLang="zh-CN" sz="1400" dirty="0">
                <a:cs typeface="+mn-ea"/>
                <a:sym typeface="+mn-lt"/>
              </a:rPr>
              <a:t>20-30</a:t>
            </a:r>
            <a:r>
              <a:rPr lang="zh-CN" altLang="en-US" sz="1400" dirty="0">
                <a:cs typeface="+mn-ea"/>
                <a:sym typeface="+mn-lt"/>
              </a:rPr>
              <a:t>万和</a:t>
            </a:r>
            <a:r>
              <a:rPr lang="en-US" altLang="zh-CN" sz="1400" dirty="0">
                <a:cs typeface="+mn-ea"/>
                <a:sym typeface="+mn-lt"/>
              </a:rPr>
              <a:t>10-15</a:t>
            </a:r>
            <a:r>
              <a:rPr lang="zh-CN" altLang="en-US" sz="1400" dirty="0">
                <a:cs typeface="+mn-ea"/>
                <a:sym typeface="+mn-lt"/>
              </a:rPr>
              <a:t>万级市场；</a:t>
            </a:r>
            <a:endParaRPr lang="en-US" altLang="zh-CN" sz="1400" dirty="0">
              <a:cs typeface="+mn-ea"/>
              <a:sym typeface="+mn-lt"/>
            </a:endParaRPr>
          </a:p>
          <a:p>
            <a:pPr lvl="1">
              <a:spcBef>
                <a:spcPts val="400"/>
              </a:spcBef>
            </a:pPr>
            <a:r>
              <a:rPr lang="zh-CN" altLang="en-US" sz="1400" dirty="0">
                <a:cs typeface="+mn-ea"/>
                <a:sym typeface="+mn-lt"/>
              </a:rPr>
              <a:t>续航</a:t>
            </a:r>
            <a:r>
              <a:rPr lang="en-US" altLang="zh-CN" sz="1400" dirty="0">
                <a:cs typeface="+mn-ea"/>
                <a:sym typeface="+mn-lt"/>
              </a:rPr>
              <a:t>700km</a:t>
            </a:r>
            <a:r>
              <a:rPr lang="zh-CN" altLang="en-US" sz="1400" dirty="0">
                <a:cs typeface="+mn-ea"/>
                <a:sym typeface="+mn-lt"/>
              </a:rPr>
              <a:t>及以上的市场，小米</a:t>
            </a:r>
            <a:r>
              <a:rPr lang="en-US" altLang="zh-CN" sz="1400" dirty="0">
                <a:cs typeface="+mn-ea"/>
                <a:sym typeface="+mn-lt"/>
              </a:rPr>
              <a:t>SU7</a:t>
            </a:r>
            <a:r>
              <a:rPr lang="zh-CN" altLang="en-US" sz="1400" dirty="0">
                <a:cs typeface="+mn-ea"/>
                <a:sym typeface="+mn-lt"/>
              </a:rPr>
              <a:t>断层领先。</a:t>
            </a:r>
            <a:endParaRPr lang="en-US" altLang="zh-CN" sz="1400" dirty="0">
              <a:cs typeface="+mn-ea"/>
              <a:sym typeface="+mn-lt"/>
            </a:endParaRPr>
          </a:p>
          <a:p>
            <a:pPr marL="228600" lvl="1">
              <a:spcBef>
                <a:spcPts val="400"/>
              </a:spcBef>
            </a:pPr>
            <a:r>
              <a:rPr lang="zh-CN" altLang="en-US" sz="1400" dirty="0">
                <a:cs typeface="+mn-ea"/>
                <a:sym typeface="+mn-lt"/>
              </a:rPr>
              <a:t>相比上月，海狮</a:t>
            </a:r>
            <a:r>
              <a:rPr lang="en-US" altLang="zh-CN" sz="1400" dirty="0">
                <a:cs typeface="+mn-ea"/>
                <a:sym typeface="+mn-lt"/>
              </a:rPr>
              <a:t>05 EV</a:t>
            </a:r>
            <a:r>
              <a:rPr lang="zh-CN" altLang="en-US" sz="1400" dirty="0">
                <a:cs typeface="+mn-ea"/>
                <a:sym typeface="+mn-lt"/>
              </a:rPr>
              <a:t>取代海豹</a:t>
            </a:r>
            <a:r>
              <a:rPr lang="en-US" altLang="zh-CN" sz="1400" dirty="0">
                <a:cs typeface="+mn-ea"/>
                <a:sym typeface="+mn-lt"/>
              </a:rPr>
              <a:t>06 GT</a:t>
            </a:r>
            <a:r>
              <a:rPr lang="zh-CN" altLang="en-US" sz="1400" dirty="0">
                <a:cs typeface="+mn-ea"/>
                <a:sym typeface="+mn-lt"/>
              </a:rPr>
              <a:t>新晋</a:t>
            </a:r>
            <a:r>
              <a:rPr lang="en-US" altLang="zh-CN" sz="1400" dirty="0">
                <a:cs typeface="+mn-ea"/>
                <a:sym typeface="+mn-lt"/>
              </a:rPr>
              <a:t>TOP 25</a:t>
            </a:r>
            <a:r>
              <a:rPr lang="zh-CN" altLang="en-US" sz="1400" dirty="0">
                <a:cs typeface="+mn-ea"/>
                <a:sym typeface="+mn-lt"/>
              </a:rPr>
              <a:t>榜单。</a:t>
            </a:r>
            <a:endParaRPr lang="en-US" altLang="zh-CN" sz="1400" dirty="0">
              <a:cs typeface="+mn-ea"/>
              <a:sym typeface="+mn-lt"/>
            </a:endParaRPr>
          </a:p>
        </p:txBody>
      </p:sp>
      <p:sp>
        <p:nvSpPr>
          <p:cNvPr id="5" name="内容占位符 4"/>
          <p:cNvSpPr>
            <a:spLocks noGrp="1"/>
          </p:cNvSpPr>
          <p:nvPr>
            <p:ph sz="quarter" idx="4294967295"/>
          </p:nvPr>
        </p:nvSpPr>
        <p:spPr>
          <a:xfrm>
            <a:off x="0" y="6546385"/>
            <a:ext cx="5199063" cy="320675"/>
          </a:xfrm>
          <a:prstGeom prst="rect">
            <a:avLst/>
          </a:prstGeom>
        </p:spPr>
        <p:txBody>
          <a:bodyPr anchor="b"/>
          <a:lstStyle/>
          <a:p>
            <a:r>
              <a:rPr lang="zh-CN" altLang="en-US" sz="1000" dirty="0">
                <a:solidFill>
                  <a:schemeClr val="tx1">
                    <a:lumMod val="65000"/>
                    <a:lumOff val="35000"/>
                  </a:schemeClr>
                </a:solidFill>
                <a:cs typeface="+mn-ea"/>
                <a:sym typeface="+mn-lt"/>
              </a:rPr>
              <a:t>数据来源：</a:t>
            </a:r>
            <a:r>
              <a:rPr lang="en-US" altLang="zh-CN" sz="1000" dirty="0">
                <a:solidFill>
                  <a:schemeClr val="tx1">
                    <a:lumMod val="65000"/>
                    <a:lumOff val="35000"/>
                  </a:schemeClr>
                </a:solidFill>
                <a:cs typeface="+mn-ea"/>
                <a:sym typeface="+mn-lt"/>
              </a:rPr>
              <a:t>WAYS</a:t>
            </a:r>
            <a:r>
              <a:rPr lang="zh-CN" altLang="en-US" sz="1000" dirty="0">
                <a:solidFill>
                  <a:schemeClr val="tx1">
                    <a:lumMod val="65000"/>
                    <a:lumOff val="35000"/>
                  </a:schemeClr>
                </a:solidFill>
                <a:cs typeface="+mn-ea"/>
                <a:sym typeface="+mn-lt"/>
              </a:rPr>
              <a:t>监测零售量</a:t>
            </a:r>
          </a:p>
        </p:txBody>
      </p:sp>
      <p:sp>
        <p:nvSpPr>
          <p:cNvPr id="27" name="灯片编号占位符 4"/>
          <p:cNvSpPr>
            <a:spLocks noGrp="1"/>
          </p:cNvSpPr>
          <p:nvPr>
            <p:ph type="sldNum" sz="quarter" idx="4294967295"/>
          </p:nvPr>
        </p:nvSpPr>
        <p:spPr>
          <a:xfrm>
            <a:off x="11826875" y="6627813"/>
            <a:ext cx="365125" cy="192087"/>
          </a:xfrm>
          <a:prstGeom prst="rect">
            <a:avLst/>
          </a:prstGeom>
        </p:spPr>
        <p:txBody>
          <a:bodyPr/>
          <a:lstStyle/>
          <a:p>
            <a:r>
              <a:rPr lang="en-US" altLang="zh-CN" sz="1000" dirty="0">
                <a:solidFill>
                  <a:prstClr val="black">
                    <a:lumMod val="65000"/>
                    <a:lumOff val="35000"/>
                  </a:prstClr>
                </a:solidFill>
                <a:latin typeface="+mn-lt"/>
                <a:ea typeface="+mn-ea"/>
                <a:cs typeface="+mn-ea"/>
                <a:sym typeface="+mn-lt"/>
              </a:rPr>
              <a:t>14</a:t>
            </a:r>
            <a:endParaRPr lang="zh-CN" altLang="en-US" sz="1000" dirty="0">
              <a:solidFill>
                <a:prstClr val="black">
                  <a:lumMod val="65000"/>
                  <a:lumOff val="35000"/>
                </a:prstClr>
              </a:solidFill>
              <a:latin typeface="+mn-lt"/>
              <a:ea typeface="+mn-ea"/>
              <a:cs typeface="+mn-ea"/>
              <a:sym typeface="+mn-lt"/>
            </a:endParaRPr>
          </a:p>
        </p:txBody>
      </p:sp>
      <p:grpSp>
        <p:nvGrpSpPr>
          <p:cNvPr id="19" name="组合 18"/>
          <p:cNvGrpSpPr/>
          <p:nvPr/>
        </p:nvGrpSpPr>
        <p:grpSpPr>
          <a:xfrm>
            <a:off x="1299154" y="3133339"/>
            <a:ext cx="1723549" cy="1063660"/>
            <a:chOff x="1834618" y="2821452"/>
            <a:chExt cx="1723549" cy="1063660"/>
          </a:xfrm>
        </p:grpSpPr>
        <p:sp>
          <p:nvSpPr>
            <p:cNvPr id="20" name="文本框 19"/>
            <p:cNvSpPr txBox="1"/>
            <p:nvPr/>
          </p:nvSpPr>
          <p:spPr>
            <a:xfrm>
              <a:off x="1834618" y="2821452"/>
              <a:ext cx="1723549" cy="246221"/>
            </a:xfrm>
            <a:prstGeom prst="rect">
              <a:avLst/>
            </a:prstGeom>
            <a:noFill/>
          </p:spPr>
          <p:txBody>
            <a:bodyPr wrap="none" rtlCol="0">
              <a:spAutoFit/>
            </a:bodyPr>
            <a:lstStyle>
              <a:defPPr>
                <a:defRPr lang="zh-CN"/>
              </a:defPPr>
              <a:lvl1pPr lvl="0">
                <a:defRPr sz="1000">
                  <a:solidFill>
                    <a:schemeClr val="tx1">
                      <a:lumMod val="65000"/>
                      <a:lumOff val="35000"/>
                    </a:schemeClr>
                  </a:solidFill>
                  <a:latin typeface="+mn-lt"/>
                  <a:ea typeface="+mn-ea"/>
                  <a:cs typeface="+mn-ea"/>
                </a:defRPr>
              </a:lvl1pPr>
            </a:lstStyle>
            <a:p>
              <a:r>
                <a:rPr lang="zh-CN" altLang="en-US" dirty="0">
                  <a:sym typeface="+mn-lt"/>
                </a:rPr>
                <a:t>泡泡大小代表车型月均销量</a:t>
              </a:r>
            </a:p>
          </p:txBody>
        </p:sp>
        <p:sp>
          <p:nvSpPr>
            <p:cNvPr id="21" name="椭圆 20"/>
            <p:cNvSpPr/>
            <p:nvPr/>
          </p:nvSpPr>
          <p:spPr>
            <a:xfrm>
              <a:off x="1910818" y="3099183"/>
              <a:ext cx="216000" cy="215647"/>
            </a:xfrm>
            <a:prstGeom prst="ellipse">
              <a:avLst/>
            </a:prstGeom>
            <a:solidFill>
              <a:srgbClr val="169EBE">
                <a:alpha val="70000"/>
              </a:srgb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文本框 21"/>
            <p:cNvSpPr txBox="1"/>
            <p:nvPr/>
          </p:nvSpPr>
          <p:spPr>
            <a:xfrm>
              <a:off x="2107302" y="3093932"/>
              <a:ext cx="681597" cy="246221"/>
            </a:xfrm>
            <a:prstGeom prst="rect">
              <a:avLst/>
            </a:prstGeom>
            <a:noFill/>
          </p:spPr>
          <p:txBody>
            <a:bodyPr wrap="none" rtlCol="0">
              <a:spAutoFit/>
            </a:bodyPr>
            <a:lstStyle>
              <a:defPPr>
                <a:defRPr lang="zh-CN"/>
              </a:defPPr>
              <a:lvl1pPr lvl="0">
                <a:defRPr sz="1000">
                  <a:solidFill>
                    <a:schemeClr val="tx1">
                      <a:lumMod val="65000"/>
                      <a:lumOff val="35000"/>
                    </a:schemeClr>
                  </a:solidFill>
                  <a:latin typeface="+mn-lt"/>
                  <a:ea typeface="+mn-ea"/>
                  <a:cs typeface="+mn-ea"/>
                </a:defRPr>
              </a:lvl1pPr>
            </a:lstStyle>
            <a:p>
              <a:r>
                <a:rPr lang="zh-CN" altLang="en-US" dirty="0">
                  <a:sym typeface="+mn-lt"/>
                </a:rPr>
                <a:t>表示</a:t>
              </a:r>
              <a:r>
                <a:rPr lang="en-US" altLang="zh-CN" dirty="0">
                  <a:sym typeface="+mn-lt"/>
                </a:rPr>
                <a:t>SUV</a:t>
              </a:r>
              <a:endParaRPr lang="zh-CN" altLang="en-US" dirty="0">
                <a:sym typeface="+mn-lt"/>
              </a:endParaRPr>
            </a:p>
          </p:txBody>
        </p:sp>
        <p:sp>
          <p:nvSpPr>
            <p:cNvPr id="23" name="椭圆 22"/>
            <p:cNvSpPr/>
            <p:nvPr/>
          </p:nvSpPr>
          <p:spPr>
            <a:xfrm>
              <a:off x="1910818" y="3368971"/>
              <a:ext cx="216000" cy="215647"/>
            </a:xfrm>
            <a:prstGeom prst="ellipse">
              <a:avLst/>
            </a:prstGeom>
            <a:solidFill>
              <a:srgbClr val="8EB842">
                <a:alpha val="70000"/>
              </a:srgb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文本框 23"/>
            <p:cNvSpPr txBox="1"/>
            <p:nvPr/>
          </p:nvSpPr>
          <p:spPr>
            <a:xfrm>
              <a:off x="2107302" y="3366412"/>
              <a:ext cx="697627" cy="246221"/>
            </a:xfrm>
            <a:prstGeom prst="rect">
              <a:avLst/>
            </a:prstGeom>
            <a:noFill/>
          </p:spPr>
          <p:txBody>
            <a:bodyPr wrap="none" rtlCol="0">
              <a:spAutoFit/>
            </a:bodyPr>
            <a:lstStyle>
              <a:defPPr>
                <a:defRPr lang="zh-CN"/>
              </a:defPPr>
              <a:lvl1pPr lvl="0">
                <a:defRPr sz="1000">
                  <a:solidFill>
                    <a:schemeClr val="tx1">
                      <a:lumMod val="65000"/>
                      <a:lumOff val="35000"/>
                    </a:schemeClr>
                  </a:solidFill>
                  <a:latin typeface="+mn-lt"/>
                  <a:ea typeface="+mn-ea"/>
                  <a:cs typeface="+mn-ea"/>
                </a:defRPr>
              </a:lvl1pPr>
            </a:lstStyle>
            <a:p>
              <a:r>
                <a:rPr lang="zh-CN" altLang="en-US" dirty="0">
                  <a:sym typeface="+mn-lt"/>
                </a:rPr>
                <a:t>表示轿车</a:t>
              </a:r>
            </a:p>
          </p:txBody>
        </p:sp>
        <p:sp>
          <p:nvSpPr>
            <p:cNvPr id="33" name="椭圆 32"/>
            <p:cNvSpPr/>
            <p:nvPr/>
          </p:nvSpPr>
          <p:spPr>
            <a:xfrm>
              <a:off x="1910818" y="3650190"/>
              <a:ext cx="216000" cy="215647"/>
            </a:xfrm>
            <a:prstGeom prst="ellipse">
              <a:avLst/>
            </a:prstGeom>
            <a:solidFill>
              <a:srgbClr val="FF9900">
                <a:alpha val="70000"/>
              </a:srgb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文本框 33"/>
            <p:cNvSpPr txBox="1"/>
            <p:nvPr/>
          </p:nvSpPr>
          <p:spPr>
            <a:xfrm>
              <a:off x="2107302" y="3638891"/>
              <a:ext cx="710451" cy="246221"/>
            </a:xfrm>
            <a:prstGeom prst="rect">
              <a:avLst/>
            </a:prstGeom>
            <a:noFill/>
          </p:spPr>
          <p:txBody>
            <a:bodyPr wrap="none" rtlCol="0">
              <a:spAutoFit/>
            </a:bodyPr>
            <a:lstStyle>
              <a:defPPr>
                <a:defRPr lang="zh-CN"/>
              </a:defPPr>
              <a:lvl1pPr lvl="0">
                <a:defRPr sz="1000">
                  <a:solidFill>
                    <a:schemeClr val="tx1">
                      <a:lumMod val="65000"/>
                      <a:lumOff val="35000"/>
                    </a:schemeClr>
                  </a:solidFill>
                  <a:latin typeface="+mn-lt"/>
                  <a:ea typeface="+mn-ea"/>
                  <a:cs typeface="+mn-ea"/>
                </a:defRPr>
              </a:lvl1pPr>
            </a:lstStyle>
            <a:p>
              <a:r>
                <a:rPr lang="zh-CN" altLang="en-US" dirty="0">
                  <a:sym typeface="+mn-lt"/>
                </a:rPr>
                <a:t>表示</a:t>
              </a:r>
              <a:r>
                <a:rPr lang="en-US" altLang="zh-CN" dirty="0">
                  <a:sym typeface="+mn-lt"/>
                </a:rPr>
                <a:t>MPV</a:t>
              </a:r>
              <a:endParaRPr lang="zh-CN" altLang="en-US" dirty="0">
                <a:sym typeface="+mn-lt"/>
              </a:endParaRPr>
            </a:p>
          </p:txBody>
        </p:sp>
      </p:grpSp>
      <p:sp>
        <p:nvSpPr>
          <p:cNvPr id="28" name="文本框 27">
            <a:extLst>
              <a:ext uri="{FF2B5EF4-FFF2-40B4-BE49-F238E27FC236}">
                <a16:creationId xmlns:a16="http://schemas.microsoft.com/office/drawing/2014/main" id="{C3F76F8C-3ED3-47A9-9345-584AF77C9A26}"/>
              </a:ext>
            </a:extLst>
          </p:cNvPr>
          <p:cNvSpPr txBox="1"/>
          <p:nvPr/>
        </p:nvSpPr>
        <p:spPr>
          <a:xfrm>
            <a:off x="8757347" y="6611779"/>
            <a:ext cx="2686954" cy="246221"/>
          </a:xfrm>
          <a:prstGeom prst="rect">
            <a:avLst/>
          </a:prstGeom>
          <a:noFill/>
        </p:spPr>
        <p:txBody>
          <a:bodyPr wrap="none" rtlCol="0">
            <a:spAutoFit/>
          </a:bodyPr>
          <a:lstStyle/>
          <a:p>
            <a:r>
              <a:rPr lang="zh-CN" altLang="en-US" sz="1000" dirty="0">
                <a:solidFill>
                  <a:schemeClr val="tx1">
                    <a:lumMod val="65000"/>
                    <a:lumOff val="35000"/>
                  </a:schemeClr>
                </a:solidFill>
                <a:latin typeface="+mn-lt"/>
                <a:ea typeface="+mn-ea"/>
                <a:cs typeface="+mn-ea"/>
                <a:sym typeface="+mn-lt"/>
              </a:rPr>
              <a:t>*</a:t>
            </a:r>
            <a:r>
              <a:rPr lang="en-US" altLang="zh-CN" sz="1000" dirty="0">
                <a:solidFill>
                  <a:schemeClr val="tx1">
                    <a:lumMod val="65000"/>
                    <a:lumOff val="35000"/>
                  </a:schemeClr>
                </a:solidFill>
                <a:latin typeface="+mn-lt"/>
                <a:ea typeface="+mn-ea"/>
                <a:cs typeface="+mn-ea"/>
                <a:sym typeface="+mn-lt"/>
              </a:rPr>
              <a:t>MSRP</a:t>
            </a:r>
            <a:r>
              <a:rPr lang="zh-CN" altLang="en-US" sz="1000" dirty="0">
                <a:solidFill>
                  <a:schemeClr val="tx1">
                    <a:lumMod val="65000"/>
                    <a:lumOff val="35000"/>
                  </a:schemeClr>
                </a:solidFill>
                <a:latin typeface="+mn-lt"/>
                <a:ea typeface="+mn-ea"/>
                <a:cs typeface="+mn-ea"/>
                <a:sym typeface="+mn-lt"/>
              </a:rPr>
              <a:t>和轴距数据参考车型</a:t>
            </a:r>
            <a:r>
              <a:rPr lang="en-US" altLang="zh-CN" sz="1000" dirty="0">
                <a:solidFill>
                  <a:schemeClr val="tx1">
                    <a:lumMod val="65000"/>
                    <a:lumOff val="35000"/>
                  </a:schemeClr>
                </a:solidFill>
                <a:latin typeface="+mn-lt"/>
                <a:ea typeface="+mn-ea"/>
                <a:cs typeface="+mn-ea"/>
                <a:sym typeface="+mn-lt"/>
              </a:rPr>
              <a:t>2025</a:t>
            </a:r>
            <a:r>
              <a:rPr lang="zh-CN" altLang="en-US" sz="1000" dirty="0">
                <a:solidFill>
                  <a:schemeClr val="tx1">
                    <a:lumMod val="65000"/>
                    <a:lumOff val="35000"/>
                  </a:schemeClr>
                </a:solidFill>
                <a:latin typeface="+mn-lt"/>
                <a:ea typeface="+mn-ea"/>
                <a:cs typeface="+mn-ea"/>
                <a:sym typeface="+mn-lt"/>
              </a:rPr>
              <a:t>年主销型号</a:t>
            </a:r>
          </a:p>
        </p:txBody>
      </p:sp>
      <p:sp>
        <p:nvSpPr>
          <p:cNvPr id="26" name="ChartTag"/>
          <p:cNvSpPr>
            <a:spLocks/>
          </p:cNvSpPr>
          <p:nvPr/>
        </p:nvSpPr>
        <p:spPr>
          <a:xfrm>
            <a:off x="3330321" y="2434172"/>
            <a:ext cx="5525984" cy="3276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600" b="1">
                <a:solidFill>
                  <a:schemeClr val="bg1"/>
                </a:solidFill>
                <a:cs typeface="+mn-ea"/>
                <a:sym typeface="+mn-lt"/>
              </a:rPr>
              <a:t>2025</a:t>
            </a:r>
            <a:r>
              <a:rPr lang="zh-CN" altLang="en-US" sz="1600" b="1">
                <a:solidFill>
                  <a:schemeClr val="bg1"/>
                </a:solidFill>
                <a:cs typeface="+mn-ea"/>
                <a:sym typeface="+mn-lt"/>
              </a:rPr>
              <a:t>年</a:t>
            </a:r>
            <a:r>
              <a:rPr lang="en-US" altLang="zh-CN" sz="1600" b="1">
                <a:solidFill>
                  <a:schemeClr val="bg1"/>
                </a:solidFill>
                <a:cs typeface="+mn-ea"/>
                <a:sym typeface="+mn-lt"/>
              </a:rPr>
              <a:t>1-5</a:t>
            </a:r>
            <a:r>
              <a:rPr lang="zh-CN" altLang="en-US" sz="1600" b="1">
                <a:solidFill>
                  <a:schemeClr val="bg1"/>
                </a:solidFill>
                <a:cs typeface="+mn-ea"/>
                <a:sym typeface="+mn-lt"/>
              </a:rPr>
              <a:t>月纯电动车型月均销量</a:t>
            </a:r>
            <a:r>
              <a:rPr lang="en-US" altLang="zh-CN" sz="1600" b="1">
                <a:solidFill>
                  <a:schemeClr val="bg1"/>
                </a:solidFill>
                <a:cs typeface="+mn-ea"/>
                <a:sym typeface="+mn-lt"/>
              </a:rPr>
              <a:t>TOP 25</a:t>
            </a:r>
            <a:r>
              <a:rPr lang="zh-CN" altLang="en-US" sz="1600" b="1">
                <a:solidFill>
                  <a:schemeClr val="bg1"/>
                </a:solidFill>
                <a:cs typeface="+mn-ea"/>
                <a:sym typeface="+mn-lt"/>
              </a:rPr>
              <a:t>竞争格局</a:t>
            </a:r>
            <a:endParaRPr lang="zh-CN" altLang="en-US" sz="1600" b="1" dirty="0">
              <a:solidFill>
                <a:schemeClr val="bg1"/>
              </a:solidFill>
              <a:cs typeface="+mn-ea"/>
              <a:sym typeface="+mn-lt"/>
            </a:endParaRPr>
          </a:p>
        </p:txBody>
      </p:sp>
      <p:sp>
        <p:nvSpPr>
          <p:cNvPr id="8" name="矩形 7"/>
          <p:cNvSpPr/>
          <p:nvPr/>
        </p:nvSpPr>
        <p:spPr>
          <a:xfrm>
            <a:off x="1250789" y="6175106"/>
            <a:ext cx="583829" cy="3637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a:extLst>
              <a:ext uri="{FF2B5EF4-FFF2-40B4-BE49-F238E27FC236}">
                <a16:creationId xmlns:a16="http://schemas.microsoft.com/office/drawing/2014/main" id="{C3F76F8C-3ED3-47A9-9345-584AF77C9A26}"/>
              </a:ext>
            </a:extLst>
          </p:cNvPr>
          <p:cNvSpPr txBox="1"/>
          <p:nvPr/>
        </p:nvSpPr>
        <p:spPr>
          <a:xfrm>
            <a:off x="10525966" y="6124092"/>
            <a:ext cx="1034257" cy="246221"/>
          </a:xfrm>
          <a:prstGeom prst="rect">
            <a:avLst/>
          </a:prstGeom>
          <a:noFill/>
        </p:spPr>
        <p:txBody>
          <a:bodyPr wrap="none" rtlCol="0">
            <a:spAutoFit/>
          </a:bodyPr>
          <a:lstStyle/>
          <a:p>
            <a:r>
              <a:rPr lang="zh-CN" altLang="en-US" sz="1000" dirty="0">
                <a:solidFill>
                  <a:schemeClr val="tx1">
                    <a:lumMod val="65000"/>
                    <a:lumOff val="35000"/>
                  </a:schemeClr>
                </a:solidFill>
                <a:latin typeface="+mn-lt"/>
                <a:ea typeface="+mn-ea"/>
                <a:cs typeface="+mn-ea"/>
                <a:sym typeface="+mn-lt"/>
              </a:rPr>
              <a:t>续航里程：</a:t>
            </a:r>
            <a:r>
              <a:rPr lang="en-US" altLang="zh-CN" sz="1000" dirty="0">
                <a:solidFill>
                  <a:schemeClr val="tx1">
                    <a:lumMod val="65000"/>
                    <a:lumOff val="35000"/>
                  </a:schemeClr>
                </a:solidFill>
                <a:latin typeface="+mn-lt"/>
                <a:ea typeface="+mn-ea"/>
                <a:cs typeface="+mn-ea"/>
                <a:sym typeface="+mn-lt"/>
              </a:rPr>
              <a:t>km</a:t>
            </a:r>
            <a:endParaRPr lang="zh-CN" altLang="en-US" sz="1000" dirty="0">
              <a:solidFill>
                <a:schemeClr val="tx1">
                  <a:lumMod val="65000"/>
                  <a:lumOff val="35000"/>
                </a:schemeClr>
              </a:solidFill>
              <a:latin typeface="+mn-lt"/>
              <a:ea typeface="+mn-ea"/>
              <a:cs typeface="+mn-ea"/>
              <a:sym typeface="+mn-lt"/>
            </a:endParaRPr>
          </a:p>
        </p:txBody>
      </p:sp>
      <p:sp>
        <p:nvSpPr>
          <p:cNvPr id="4" name="矩形 3"/>
          <p:cNvSpPr/>
          <p:nvPr/>
        </p:nvSpPr>
        <p:spPr>
          <a:xfrm>
            <a:off x="222886" y="6128625"/>
            <a:ext cx="863816" cy="326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rot="19714777">
            <a:off x="8196986" y="3325655"/>
            <a:ext cx="2259246" cy="1251493"/>
          </a:xfrm>
          <a:prstGeom prst="ellipse">
            <a:avLst/>
          </a:prstGeom>
          <a:solidFill>
            <a:srgbClr val="B9D4ED">
              <a:alpha val="40000"/>
            </a:srgbClr>
          </a:solidFill>
          <a:ln>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rot="20668917">
            <a:off x="1935075" y="4926113"/>
            <a:ext cx="1211165" cy="989582"/>
          </a:xfrm>
          <a:prstGeom prst="ellipse">
            <a:avLst/>
          </a:prstGeom>
          <a:solidFill>
            <a:srgbClr val="B9D4ED">
              <a:alpha val="40000"/>
            </a:srgbClr>
          </a:solidFill>
          <a:ln>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rot="19892992">
            <a:off x="5732391" y="3349369"/>
            <a:ext cx="2675585" cy="2175093"/>
          </a:xfrm>
          <a:prstGeom prst="ellipse">
            <a:avLst/>
          </a:prstGeom>
          <a:solidFill>
            <a:srgbClr val="B9D4ED">
              <a:alpha val="40000"/>
            </a:srgbClr>
          </a:solidFill>
          <a:ln>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136251" y="4485201"/>
            <a:ext cx="2482394" cy="1247066"/>
          </a:xfrm>
          <a:prstGeom prst="ellipse">
            <a:avLst/>
          </a:prstGeom>
          <a:solidFill>
            <a:srgbClr val="B9D4ED">
              <a:alpha val="40000"/>
            </a:srgbClr>
          </a:solidFill>
          <a:ln>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6" name="Chart_竞争格局_续航"/>
          <p:cNvGraphicFramePr/>
          <p:nvPr>
            <p:extLst>
              <p:ext uri="{D42A27DB-BD31-4B8C-83A1-F6EECF244321}">
                <p14:modId xmlns:p14="http://schemas.microsoft.com/office/powerpoint/2010/main" val="2688452505"/>
              </p:ext>
            </p:extLst>
          </p:nvPr>
        </p:nvGraphicFramePr>
        <p:xfrm>
          <a:off x="252527" y="2902400"/>
          <a:ext cx="11146582" cy="3575306"/>
        </p:xfrm>
        <a:graphic>
          <a:graphicData uri="http://schemas.openxmlformats.org/drawingml/2006/chart">
            <c:chart xmlns:c="http://schemas.openxmlformats.org/drawingml/2006/chart" xmlns:r="http://schemas.openxmlformats.org/officeDocument/2006/relationships" r:id="rId3"/>
          </a:graphicData>
        </a:graphic>
      </p:graphicFrame>
      <p:sp>
        <p:nvSpPr>
          <p:cNvPr id="35" name="矩形 34"/>
          <p:cNvSpPr/>
          <p:nvPr/>
        </p:nvSpPr>
        <p:spPr>
          <a:xfrm>
            <a:off x="108034" y="6219533"/>
            <a:ext cx="936000" cy="2749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958400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76141" y="2106158"/>
            <a:ext cx="12034344" cy="4151016"/>
          </a:xfrm>
          <a:prstGeom prst="rect">
            <a:avLst/>
          </a:prstGeom>
          <a:solidFill>
            <a:srgbClr val="0547A3"/>
          </a:solidFill>
          <a:ln>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cs typeface="+mn-ea"/>
              <a:sym typeface="+mn-lt"/>
            </a:endParaRPr>
          </a:p>
        </p:txBody>
      </p:sp>
      <p:sp>
        <p:nvSpPr>
          <p:cNvPr id="31" name="矩形 30"/>
          <p:cNvSpPr/>
          <p:nvPr/>
        </p:nvSpPr>
        <p:spPr>
          <a:xfrm>
            <a:off x="76141" y="2569663"/>
            <a:ext cx="12034344" cy="3782099"/>
          </a:xfrm>
          <a:prstGeom prst="rect">
            <a:avLst/>
          </a:prstGeom>
          <a:solidFill>
            <a:schemeClr val="bg1"/>
          </a:solidFill>
          <a:ln w="12700">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fontAlgn="base" hangingPunct="0">
              <a:spcBef>
                <a:spcPct val="0"/>
              </a:spcBef>
              <a:spcAft>
                <a:spcPct val="0"/>
              </a:spcAft>
            </a:pPr>
            <a:endParaRPr lang="zh-CN" altLang="en-US" sz="1350" dirty="0">
              <a:solidFill>
                <a:prstClr val="white"/>
              </a:solidFill>
              <a:cs typeface="+mn-ea"/>
              <a:sym typeface="+mn-lt"/>
            </a:endParaRPr>
          </a:p>
        </p:txBody>
      </p:sp>
      <p:graphicFrame>
        <p:nvGraphicFramePr>
          <p:cNvPr id="6" name="Chart_竞争格局_轴距"/>
          <p:cNvGraphicFramePr/>
          <p:nvPr>
            <p:extLst>
              <p:ext uri="{D42A27DB-BD31-4B8C-83A1-F6EECF244321}">
                <p14:modId xmlns:p14="http://schemas.microsoft.com/office/powerpoint/2010/main" val="857890249"/>
              </p:ext>
            </p:extLst>
          </p:nvPr>
        </p:nvGraphicFramePr>
        <p:xfrm>
          <a:off x="387180" y="2677077"/>
          <a:ext cx="3198527" cy="3602736"/>
        </p:xfrm>
        <a:graphic>
          <a:graphicData uri="http://schemas.openxmlformats.org/drawingml/2006/chart">
            <c:chart xmlns:c="http://schemas.openxmlformats.org/drawingml/2006/chart" xmlns:r="http://schemas.openxmlformats.org/officeDocument/2006/relationships" r:id="rId3"/>
          </a:graphicData>
        </a:graphic>
      </p:graphicFrame>
      <p:sp>
        <p:nvSpPr>
          <p:cNvPr id="15" name="文本框 14">
            <a:extLst>
              <a:ext uri="{FF2B5EF4-FFF2-40B4-BE49-F238E27FC236}">
                <a16:creationId xmlns:a16="http://schemas.microsoft.com/office/drawing/2014/main" id="{C3F76F8C-3ED3-47A9-9345-584AF77C9A26}"/>
              </a:ext>
            </a:extLst>
          </p:cNvPr>
          <p:cNvSpPr txBox="1"/>
          <p:nvPr/>
        </p:nvSpPr>
        <p:spPr>
          <a:xfrm>
            <a:off x="10686295" y="5951366"/>
            <a:ext cx="865943" cy="256545"/>
          </a:xfrm>
          <a:prstGeom prst="rect">
            <a:avLst/>
          </a:prstGeom>
          <a:noFill/>
        </p:spPr>
        <p:txBody>
          <a:bodyPr wrap="none" rtlCol="0">
            <a:spAutoFit/>
          </a:bodyPr>
          <a:lstStyle/>
          <a:p>
            <a:pPr lvl="0" algn="r"/>
            <a:r>
              <a:rPr lang="zh-CN" altLang="en-US" sz="1067" dirty="0">
                <a:solidFill>
                  <a:schemeClr val="tx1">
                    <a:lumMod val="65000"/>
                    <a:lumOff val="35000"/>
                  </a:schemeClr>
                </a:solidFill>
                <a:latin typeface="+mn-lt"/>
                <a:ea typeface="+mn-ea"/>
                <a:cs typeface="+mn-ea"/>
                <a:sym typeface="+mn-lt"/>
              </a:rPr>
              <a:t>轴距：</a:t>
            </a:r>
            <a:r>
              <a:rPr lang="en-US" altLang="zh-CN" sz="1067" dirty="0">
                <a:solidFill>
                  <a:schemeClr val="tx1">
                    <a:lumMod val="65000"/>
                    <a:lumOff val="35000"/>
                  </a:schemeClr>
                </a:solidFill>
                <a:latin typeface="+mn-lt"/>
                <a:ea typeface="+mn-ea"/>
                <a:cs typeface="+mn-ea"/>
                <a:sym typeface="+mn-lt"/>
              </a:rPr>
              <a:t>mm</a:t>
            </a:r>
            <a:endParaRPr lang="zh-CN" altLang="en-US" sz="1067" dirty="0">
              <a:solidFill>
                <a:schemeClr val="tx1">
                  <a:lumMod val="65000"/>
                  <a:lumOff val="35000"/>
                </a:schemeClr>
              </a:solidFill>
              <a:latin typeface="+mn-lt"/>
              <a:ea typeface="+mn-ea"/>
              <a:cs typeface="+mn-ea"/>
              <a:sym typeface="+mn-lt"/>
            </a:endParaRPr>
          </a:p>
        </p:txBody>
      </p:sp>
      <p:sp>
        <p:nvSpPr>
          <p:cNvPr id="2" name="标题 1"/>
          <p:cNvSpPr>
            <a:spLocks noGrp="1"/>
          </p:cNvSpPr>
          <p:nvPr>
            <p:ph type="title" idx="4294967295"/>
          </p:nvPr>
        </p:nvSpPr>
        <p:spPr>
          <a:xfrm>
            <a:off x="0" y="258763"/>
            <a:ext cx="11552238" cy="574675"/>
          </a:xfrm>
          <a:prstGeom prst="rect">
            <a:avLst/>
          </a:prstGeom>
        </p:spPr>
        <p:txBody>
          <a:bodyPr/>
          <a:lstStyle/>
          <a:p>
            <a:r>
              <a:rPr lang="zh-CN" altLang="en-US" sz="2800" dirty="0">
                <a:latin typeface="+mn-lt"/>
                <a:ea typeface="+mn-ea"/>
                <a:cs typeface="+mn-ea"/>
                <a:sym typeface="+mn-lt"/>
              </a:rPr>
              <a:t>纯电动市场竞争格局</a:t>
            </a:r>
          </a:p>
        </p:txBody>
      </p:sp>
      <p:sp>
        <p:nvSpPr>
          <p:cNvPr id="3" name="内容占位符 2"/>
          <p:cNvSpPr>
            <a:spLocks noGrp="1"/>
          </p:cNvSpPr>
          <p:nvPr>
            <p:ph sz="quarter" idx="4294967295"/>
          </p:nvPr>
        </p:nvSpPr>
        <p:spPr>
          <a:xfrm>
            <a:off x="0" y="847724"/>
            <a:ext cx="11982730" cy="1235063"/>
          </a:xfrm>
          <a:prstGeom prst="rect">
            <a:avLst/>
          </a:prstGeom>
        </p:spPr>
        <p:txBody>
          <a:bodyPr/>
          <a:lstStyle/>
          <a:p>
            <a:pPr>
              <a:lnSpc>
                <a:spcPct val="110000"/>
              </a:lnSpc>
            </a:pPr>
            <a:r>
              <a:rPr lang="zh-CN" altLang="en-US" sz="1400" dirty="0">
                <a:cs typeface="+mn-ea"/>
                <a:sym typeface="+mn-lt"/>
              </a:rPr>
              <a:t>从车身尺寸的布局来看，宏光</a:t>
            </a:r>
            <a:r>
              <a:rPr lang="en-US" altLang="zh-CN" sz="1400" dirty="0">
                <a:cs typeface="+mn-ea"/>
                <a:sym typeface="+mn-lt"/>
              </a:rPr>
              <a:t>MINI EV</a:t>
            </a:r>
            <a:r>
              <a:rPr lang="zh-CN" altLang="en-US" sz="1400" dirty="0">
                <a:cs typeface="+mn-ea"/>
                <a:sym typeface="+mn-lt"/>
              </a:rPr>
              <a:t>在低端</a:t>
            </a:r>
            <a:r>
              <a:rPr lang="en-US" altLang="zh-CN" sz="1400" dirty="0">
                <a:cs typeface="+mn-ea"/>
                <a:sym typeface="+mn-lt"/>
              </a:rPr>
              <a:t>A00</a:t>
            </a:r>
            <a:r>
              <a:rPr lang="zh-CN" altLang="en-US" sz="1400" dirty="0">
                <a:cs typeface="+mn-ea"/>
                <a:sym typeface="+mn-lt"/>
              </a:rPr>
              <a:t>市场优势扩大；</a:t>
            </a:r>
            <a:r>
              <a:rPr lang="en-US" altLang="zh-CN" sz="1400" dirty="0">
                <a:cs typeface="+mn-ea"/>
                <a:sym typeface="+mn-lt"/>
              </a:rPr>
              <a:t>A0</a:t>
            </a:r>
            <a:r>
              <a:rPr lang="zh-CN" altLang="en-US" sz="1400" dirty="0">
                <a:cs typeface="+mn-ea"/>
                <a:sym typeface="+mn-lt"/>
              </a:rPr>
              <a:t>级市场海鸥拉大与竞争对手差距；</a:t>
            </a:r>
            <a:r>
              <a:rPr lang="en-US" altLang="zh-CN" sz="1400" dirty="0">
                <a:cs typeface="+mn-ea"/>
                <a:sym typeface="+mn-lt"/>
              </a:rPr>
              <a:t>A</a:t>
            </a:r>
            <a:r>
              <a:rPr lang="zh-CN" altLang="en-US" sz="1400" dirty="0">
                <a:cs typeface="+mn-ea"/>
                <a:sym typeface="+mn-lt"/>
              </a:rPr>
              <a:t>级车市场吉利星愿断层领先；而</a:t>
            </a:r>
            <a:r>
              <a:rPr lang="en-US" altLang="zh-CN" sz="1400" dirty="0">
                <a:cs typeface="+mn-ea"/>
                <a:sym typeface="+mn-lt"/>
              </a:rPr>
              <a:t>B</a:t>
            </a:r>
            <a:r>
              <a:rPr lang="zh-CN" altLang="en-US" sz="1400" dirty="0">
                <a:cs typeface="+mn-ea"/>
                <a:sym typeface="+mn-lt"/>
              </a:rPr>
              <a:t>级及以上市场，特斯拉</a:t>
            </a:r>
            <a:r>
              <a:rPr lang="en-US" altLang="zh-CN" sz="1400" dirty="0">
                <a:cs typeface="+mn-ea"/>
                <a:sym typeface="+mn-lt"/>
              </a:rPr>
              <a:t>(</a:t>
            </a:r>
            <a:r>
              <a:rPr lang="zh-CN" altLang="en-US" sz="1400" dirty="0">
                <a:cs typeface="+mn-ea"/>
                <a:sym typeface="+mn-lt"/>
              </a:rPr>
              <a:t>中国</a:t>
            </a:r>
            <a:r>
              <a:rPr lang="en-US" altLang="zh-CN" sz="1400" dirty="0">
                <a:cs typeface="+mn-ea"/>
                <a:sym typeface="+mn-lt"/>
              </a:rPr>
              <a:t>)</a:t>
            </a:r>
            <a:r>
              <a:rPr lang="zh-CN" altLang="en-US" sz="1400" dirty="0">
                <a:cs typeface="+mn-ea"/>
                <a:sym typeface="+mn-lt"/>
              </a:rPr>
              <a:t>优势逐步削弱，受到小米、小鹏等新势力冲击。</a:t>
            </a:r>
            <a:endParaRPr lang="en-US" altLang="zh-CN" sz="1400" dirty="0">
              <a:cs typeface="+mn-ea"/>
              <a:sym typeface="+mn-lt"/>
            </a:endParaRPr>
          </a:p>
          <a:p>
            <a:pPr>
              <a:lnSpc>
                <a:spcPct val="110000"/>
              </a:lnSpc>
            </a:pPr>
            <a:r>
              <a:rPr lang="zh-CN" altLang="en-US" sz="1400" dirty="0">
                <a:cs typeface="+mn-ea"/>
                <a:sym typeface="+mn-lt"/>
              </a:rPr>
              <a:t>随着新能源市场的发展，</a:t>
            </a:r>
            <a:r>
              <a:rPr lang="en-US" altLang="zh-CN" sz="1400" dirty="0">
                <a:cs typeface="+mn-ea"/>
                <a:sym typeface="+mn-lt"/>
              </a:rPr>
              <a:t>A</a:t>
            </a:r>
            <a:r>
              <a:rPr lang="zh-CN" altLang="en-US" sz="1400" dirty="0">
                <a:cs typeface="+mn-ea"/>
                <a:sym typeface="+mn-lt"/>
              </a:rPr>
              <a:t>级主流市场纯电竞争渐趋激烈，更多新势力</a:t>
            </a:r>
            <a:r>
              <a:rPr lang="en-US" altLang="zh-CN" sz="1400" dirty="0">
                <a:cs typeface="+mn-ea"/>
                <a:sym typeface="+mn-lt"/>
              </a:rPr>
              <a:t>(</a:t>
            </a:r>
            <a:r>
              <a:rPr lang="zh-CN" altLang="en-US" sz="1400" dirty="0">
                <a:cs typeface="+mn-ea"/>
                <a:sym typeface="+mn-lt"/>
              </a:rPr>
              <a:t>如小鹏、零跑</a:t>
            </a:r>
            <a:r>
              <a:rPr lang="en-US" altLang="zh-CN" sz="1400" dirty="0">
                <a:cs typeface="+mn-ea"/>
                <a:sym typeface="+mn-lt"/>
              </a:rPr>
              <a:t>)</a:t>
            </a:r>
            <a:r>
              <a:rPr lang="zh-CN" altLang="en-US" sz="1400" dirty="0">
                <a:cs typeface="+mn-ea"/>
                <a:sym typeface="+mn-lt"/>
              </a:rPr>
              <a:t>和自主</a:t>
            </a:r>
            <a:r>
              <a:rPr lang="en-US" altLang="zh-CN" sz="1400" dirty="0">
                <a:cs typeface="+mn-ea"/>
                <a:sym typeface="+mn-lt"/>
              </a:rPr>
              <a:t>(</a:t>
            </a:r>
            <a:r>
              <a:rPr lang="zh-CN" altLang="en-US" sz="1400" dirty="0">
                <a:cs typeface="+mn-ea"/>
                <a:sym typeface="+mn-lt"/>
              </a:rPr>
              <a:t>如吉利、五菱</a:t>
            </a:r>
            <a:r>
              <a:rPr lang="en-US" altLang="zh-CN" sz="1400" dirty="0">
                <a:cs typeface="+mn-ea"/>
                <a:sym typeface="+mn-lt"/>
              </a:rPr>
              <a:t>)</a:t>
            </a:r>
            <a:r>
              <a:rPr lang="zh-CN" altLang="en-US" sz="1400" dirty="0">
                <a:cs typeface="+mn-ea"/>
                <a:sym typeface="+mn-lt"/>
              </a:rPr>
              <a:t>品牌的加入逐渐打破比亚迪主导的格局。</a:t>
            </a:r>
            <a:endParaRPr lang="en-US" altLang="zh-CN" sz="1400" dirty="0">
              <a:cs typeface="+mn-ea"/>
              <a:sym typeface="+mn-lt"/>
            </a:endParaRPr>
          </a:p>
        </p:txBody>
      </p:sp>
      <p:sp>
        <p:nvSpPr>
          <p:cNvPr id="5" name="内容占位符 4"/>
          <p:cNvSpPr>
            <a:spLocks noGrp="1"/>
          </p:cNvSpPr>
          <p:nvPr>
            <p:ph sz="quarter" idx="4294967295"/>
          </p:nvPr>
        </p:nvSpPr>
        <p:spPr>
          <a:xfrm>
            <a:off x="0" y="6537325"/>
            <a:ext cx="5199063" cy="320675"/>
          </a:xfrm>
          <a:prstGeom prst="rect">
            <a:avLst/>
          </a:prstGeom>
        </p:spPr>
        <p:txBody>
          <a:bodyPr anchor="b"/>
          <a:lstStyle/>
          <a:p>
            <a:pPr eaLnBrk="0" fontAlgn="base" hangingPunct="0">
              <a:spcBef>
                <a:spcPct val="0"/>
              </a:spcBef>
              <a:spcAft>
                <a:spcPct val="0"/>
              </a:spcAft>
            </a:pPr>
            <a:r>
              <a:rPr lang="zh-CN" altLang="en-US" sz="1000" dirty="0">
                <a:solidFill>
                  <a:prstClr val="black">
                    <a:lumMod val="65000"/>
                    <a:lumOff val="35000"/>
                  </a:prstClr>
                </a:solidFill>
                <a:cs typeface="+mn-ea"/>
                <a:sym typeface="+mn-lt"/>
              </a:rPr>
              <a:t>数据来源：</a:t>
            </a:r>
            <a:r>
              <a:rPr lang="en-US" altLang="zh-CN" sz="1000" dirty="0">
                <a:solidFill>
                  <a:prstClr val="black">
                    <a:lumMod val="65000"/>
                    <a:lumOff val="35000"/>
                  </a:prstClr>
                </a:solidFill>
                <a:cs typeface="+mn-ea"/>
                <a:sym typeface="+mn-lt"/>
              </a:rPr>
              <a:t>WAYS</a:t>
            </a:r>
            <a:r>
              <a:rPr lang="zh-CN" altLang="en-US" sz="1000" dirty="0">
                <a:solidFill>
                  <a:prstClr val="black">
                    <a:lumMod val="65000"/>
                    <a:lumOff val="35000"/>
                  </a:prstClr>
                </a:solidFill>
                <a:cs typeface="+mn-ea"/>
                <a:sym typeface="+mn-lt"/>
              </a:rPr>
              <a:t>监测零售量</a:t>
            </a:r>
          </a:p>
        </p:txBody>
      </p:sp>
      <p:sp>
        <p:nvSpPr>
          <p:cNvPr id="28" name="灯片编号占位符 4"/>
          <p:cNvSpPr>
            <a:spLocks noGrp="1"/>
          </p:cNvSpPr>
          <p:nvPr>
            <p:ph type="sldNum" sz="quarter" idx="4294967295"/>
          </p:nvPr>
        </p:nvSpPr>
        <p:spPr>
          <a:xfrm>
            <a:off x="11826875" y="6627813"/>
            <a:ext cx="365125" cy="192087"/>
          </a:xfrm>
          <a:prstGeom prst="rect">
            <a:avLst/>
          </a:prstGeom>
        </p:spPr>
        <p:txBody>
          <a:bodyPr/>
          <a:lstStyle/>
          <a:p>
            <a:r>
              <a:rPr lang="en-US" altLang="zh-CN" sz="1000" dirty="0">
                <a:solidFill>
                  <a:prstClr val="black">
                    <a:lumMod val="65000"/>
                    <a:lumOff val="35000"/>
                  </a:prstClr>
                </a:solidFill>
                <a:latin typeface="+mn-lt"/>
                <a:ea typeface="+mn-ea"/>
                <a:cs typeface="+mn-ea"/>
                <a:sym typeface="+mn-lt"/>
              </a:rPr>
              <a:t>15</a:t>
            </a:r>
            <a:endParaRPr lang="zh-CN" altLang="en-US" sz="1000" dirty="0">
              <a:solidFill>
                <a:prstClr val="black">
                  <a:lumMod val="65000"/>
                  <a:lumOff val="35000"/>
                </a:prstClr>
              </a:solidFill>
              <a:latin typeface="+mn-lt"/>
              <a:ea typeface="+mn-ea"/>
              <a:cs typeface="+mn-ea"/>
              <a:sym typeface="+mn-lt"/>
            </a:endParaRPr>
          </a:p>
        </p:txBody>
      </p:sp>
      <p:grpSp>
        <p:nvGrpSpPr>
          <p:cNvPr id="17" name="组合 16"/>
          <p:cNvGrpSpPr/>
          <p:nvPr/>
        </p:nvGrpSpPr>
        <p:grpSpPr>
          <a:xfrm>
            <a:off x="1497838" y="2906782"/>
            <a:ext cx="1723549" cy="1063660"/>
            <a:chOff x="1834618" y="2821452"/>
            <a:chExt cx="1723549" cy="1063660"/>
          </a:xfrm>
        </p:grpSpPr>
        <p:sp>
          <p:nvSpPr>
            <p:cNvPr id="19" name="文本框 18"/>
            <p:cNvSpPr txBox="1"/>
            <p:nvPr/>
          </p:nvSpPr>
          <p:spPr>
            <a:xfrm>
              <a:off x="1834618" y="2821452"/>
              <a:ext cx="1723549" cy="246221"/>
            </a:xfrm>
            <a:prstGeom prst="rect">
              <a:avLst/>
            </a:prstGeom>
            <a:noFill/>
          </p:spPr>
          <p:txBody>
            <a:bodyPr wrap="none" rtlCol="0">
              <a:spAutoFit/>
            </a:bodyPr>
            <a:lstStyle>
              <a:defPPr>
                <a:defRPr lang="zh-CN"/>
              </a:defPPr>
              <a:lvl1pPr lvl="0">
                <a:defRPr sz="1000">
                  <a:solidFill>
                    <a:schemeClr val="tx1">
                      <a:lumMod val="65000"/>
                      <a:lumOff val="35000"/>
                    </a:schemeClr>
                  </a:solidFill>
                  <a:latin typeface="+mn-lt"/>
                  <a:ea typeface="+mn-ea"/>
                  <a:cs typeface="+mn-ea"/>
                </a:defRPr>
              </a:lvl1pPr>
            </a:lstStyle>
            <a:p>
              <a:r>
                <a:rPr lang="zh-CN" altLang="en-US" dirty="0">
                  <a:sym typeface="+mn-lt"/>
                </a:rPr>
                <a:t>泡泡大小代表车型月均销量</a:t>
              </a:r>
            </a:p>
          </p:txBody>
        </p:sp>
        <p:sp>
          <p:nvSpPr>
            <p:cNvPr id="20" name="椭圆 19"/>
            <p:cNvSpPr/>
            <p:nvPr/>
          </p:nvSpPr>
          <p:spPr>
            <a:xfrm>
              <a:off x="1910818" y="3099183"/>
              <a:ext cx="216000" cy="215647"/>
            </a:xfrm>
            <a:prstGeom prst="ellipse">
              <a:avLst/>
            </a:prstGeom>
            <a:solidFill>
              <a:srgbClr val="169EBE">
                <a:alpha val="70000"/>
              </a:srgb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文本框 20"/>
            <p:cNvSpPr txBox="1"/>
            <p:nvPr/>
          </p:nvSpPr>
          <p:spPr>
            <a:xfrm>
              <a:off x="2107302" y="3093932"/>
              <a:ext cx="681597" cy="246221"/>
            </a:xfrm>
            <a:prstGeom prst="rect">
              <a:avLst/>
            </a:prstGeom>
            <a:noFill/>
          </p:spPr>
          <p:txBody>
            <a:bodyPr wrap="none" rtlCol="0">
              <a:spAutoFit/>
            </a:bodyPr>
            <a:lstStyle>
              <a:defPPr>
                <a:defRPr lang="zh-CN"/>
              </a:defPPr>
              <a:lvl1pPr lvl="0">
                <a:defRPr sz="1000">
                  <a:solidFill>
                    <a:schemeClr val="tx1">
                      <a:lumMod val="65000"/>
                      <a:lumOff val="35000"/>
                    </a:schemeClr>
                  </a:solidFill>
                  <a:latin typeface="+mn-lt"/>
                  <a:ea typeface="+mn-ea"/>
                  <a:cs typeface="+mn-ea"/>
                </a:defRPr>
              </a:lvl1pPr>
            </a:lstStyle>
            <a:p>
              <a:r>
                <a:rPr lang="zh-CN" altLang="en-US" dirty="0">
                  <a:sym typeface="+mn-lt"/>
                </a:rPr>
                <a:t>表示</a:t>
              </a:r>
              <a:r>
                <a:rPr lang="en-US" altLang="zh-CN" dirty="0">
                  <a:sym typeface="+mn-lt"/>
                </a:rPr>
                <a:t>SUV</a:t>
              </a:r>
              <a:endParaRPr lang="zh-CN" altLang="en-US" dirty="0">
                <a:sym typeface="+mn-lt"/>
              </a:endParaRPr>
            </a:p>
          </p:txBody>
        </p:sp>
        <p:sp>
          <p:nvSpPr>
            <p:cNvPr id="22" name="椭圆 21"/>
            <p:cNvSpPr/>
            <p:nvPr/>
          </p:nvSpPr>
          <p:spPr>
            <a:xfrm>
              <a:off x="1910818" y="3368971"/>
              <a:ext cx="216000" cy="215647"/>
            </a:xfrm>
            <a:prstGeom prst="ellipse">
              <a:avLst/>
            </a:prstGeom>
            <a:solidFill>
              <a:srgbClr val="8EB842">
                <a:alpha val="70000"/>
              </a:srgb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p:cNvSpPr txBox="1"/>
            <p:nvPr/>
          </p:nvSpPr>
          <p:spPr>
            <a:xfrm>
              <a:off x="2107302" y="3366412"/>
              <a:ext cx="697627" cy="246221"/>
            </a:xfrm>
            <a:prstGeom prst="rect">
              <a:avLst/>
            </a:prstGeom>
            <a:noFill/>
          </p:spPr>
          <p:txBody>
            <a:bodyPr wrap="none" rtlCol="0">
              <a:spAutoFit/>
            </a:bodyPr>
            <a:lstStyle>
              <a:defPPr>
                <a:defRPr lang="zh-CN"/>
              </a:defPPr>
              <a:lvl1pPr lvl="0">
                <a:defRPr sz="1000">
                  <a:solidFill>
                    <a:schemeClr val="tx1">
                      <a:lumMod val="65000"/>
                      <a:lumOff val="35000"/>
                    </a:schemeClr>
                  </a:solidFill>
                  <a:latin typeface="+mn-lt"/>
                  <a:ea typeface="+mn-ea"/>
                  <a:cs typeface="+mn-ea"/>
                </a:defRPr>
              </a:lvl1pPr>
            </a:lstStyle>
            <a:p>
              <a:r>
                <a:rPr lang="zh-CN" altLang="en-US" dirty="0">
                  <a:sym typeface="+mn-lt"/>
                </a:rPr>
                <a:t>表示轿车</a:t>
              </a:r>
            </a:p>
          </p:txBody>
        </p:sp>
        <p:sp>
          <p:nvSpPr>
            <p:cNvPr id="24" name="椭圆 23"/>
            <p:cNvSpPr/>
            <p:nvPr/>
          </p:nvSpPr>
          <p:spPr>
            <a:xfrm>
              <a:off x="1910818" y="3650190"/>
              <a:ext cx="216000" cy="215647"/>
            </a:xfrm>
            <a:prstGeom prst="ellipse">
              <a:avLst/>
            </a:prstGeom>
            <a:solidFill>
              <a:srgbClr val="FF9900">
                <a:alpha val="70000"/>
              </a:srgb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文本框 25"/>
            <p:cNvSpPr txBox="1"/>
            <p:nvPr/>
          </p:nvSpPr>
          <p:spPr>
            <a:xfrm>
              <a:off x="2107302" y="3638891"/>
              <a:ext cx="710451" cy="246221"/>
            </a:xfrm>
            <a:prstGeom prst="rect">
              <a:avLst/>
            </a:prstGeom>
            <a:noFill/>
          </p:spPr>
          <p:txBody>
            <a:bodyPr wrap="none" rtlCol="0">
              <a:spAutoFit/>
            </a:bodyPr>
            <a:lstStyle>
              <a:defPPr>
                <a:defRPr lang="zh-CN"/>
              </a:defPPr>
              <a:lvl1pPr lvl="0">
                <a:defRPr sz="1000">
                  <a:solidFill>
                    <a:schemeClr val="tx1">
                      <a:lumMod val="65000"/>
                      <a:lumOff val="35000"/>
                    </a:schemeClr>
                  </a:solidFill>
                  <a:latin typeface="+mn-lt"/>
                  <a:ea typeface="+mn-ea"/>
                  <a:cs typeface="+mn-ea"/>
                </a:defRPr>
              </a:lvl1pPr>
            </a:lstStyle>
            <a:p>
              <a:r>
                <a:rPr lang="zh-CN" altLang="en-US" dirty="0">
                  <a:sym typeface="+mn-lt"/>
                </a:rPr>
                <a:t>表示</a:t>
              </a:r>
              <a:r>
                <a:rPr lang="en-US" altLang="zh-CN" dirty="0">
                  <a:sym typeface="+mn-lt"/>
                </a:rPr>
                <a:t>MPV</a:t>
              </a:r>
              <a:endParaRPr lang="zh-CN" altLang="en-US" dirty="0">
                <a:sym typeface="+mn-lt"/>
              </a:endParaRPr>
            </a:p>
          </p:txBody>
        </p:sp>
      </p:grpSp>
      <p:sp>
        <p:nvSpPr>
          <p:cNvPr id="27" name="文本框 26">
            <a:extLst>
              <a:ext uri="{FF2B5EF4-FFF2-40B4-BE49-F238E27FC236}">
                <a16:creationId xmlns:a16="http://schemas.microsoft.com/office/drawing/2014/main" id="{C3F76F8C-3ED3-47A9-9345-584AF77C9A26}"/>
              </a:ext>
            </a:extLst>
          </p:cNvPr>
          <p:cNvSpPr txBox="1"/>
          <p:nvPr/>
        </p:nvSpPr>
        <p:spPr>
          <a:xfrm>
            <a:off x="8821341" y="6353102"/>
            <a:ext cx="2686954" cy="246221"/>
          </a:xfrm>
          <a:prstGeom prst="rect">
            <a:avLst/>
          </a:prstGeom>
          <a:noFill/>
        </p:spPr>
        <p:txBody>
          <a:bodyPr wrap="none" rtlCol="0">
            <a:spAutoFit/>
          </a:bodyPr>
          <a:lstStyle/>
          <a:p>
            <a:r>
              <a:rPr lang="zh-CN" altLang="en-US" sz="1000" dirty="0">
                <a:solidFill>
                  <a:schemeClr val="tx1">
                    <a:lumMod val="65000"/>
                    <a:lumOff val="35000"/>
                  </a:schemeClr>
                </a:solidFill>
                <a:latin typeface="+mn-lt"/>
                <a:ea typeface="+mn-ea"/>
                <a:cs typeface="+mn-ea"/>
                <a:sym typeface="+mn-lt"/>
              </a:rPr>
              <a:t>*</a:t>
            </a:r>
            <a:r>
              <a:rPr lang="en-US" altLang="zh-CN" sz="1000" dirty="0">
                <a:solidFill>
                  <a:schemeClr val="tx1">
                    <a:lumMod val="65000"/>
                    <a:lumOff val="35000"/>
                  </a:schemeClr>
                </a:solidFill>
                <a:latin typeface="+mn-lt"/>
                <a:ea typeface="+mn-ea"/>
                <a:cs typeface="+mn-ea"/>
                <a:sym typeface="+mn-lt"/>
              </a:rPr>
              <a:t>MSRP</a:t>
            </a:r>
            <a:r>
              <a:rPr lang="zh-CN" altLang="en-US" sz="1000" dirty="0">
                <a:solidFill>
                  <a:schemeClr val="tx1">
                    <a:lumMod val="65000"/>
                    <a:lumOff val="35000"/>
                  </a:schemeClr>
                </a:solidFill>
                <a:latin typeface="+mn-lt"/>
                <a:ea typeface="+mn-ea"/>
                <a:cs typeface="+mn-ea"/>
                <a:sym typeface="+mn-lt"/>
              </a:rPr>
              <a:t>和轴距数据参考车型</a:t>
            </a:r>
            <a:r>
              <a:rPr lang="en-US" altLang="zh-CN" sz="1000" dirty="0">
                <a:solidFill>
                  <a:schemeClr val="tx1">
                    <a:lumMod val="65000"/>
                    <a:lumOff val="35000"/>
                  </a:schemeClr>
                </a:solidFill>
                <a:latin typeface="+mn-lt"/>
                <a:ea typeface="+mn-ea"/>
                <a:cs typeface="+mn-ea"/>
                <a:sym typeface="+mn-lt"/>
              </a:rPr>
              <a:t>2025</a:t>
            </a:r>
            <a:r>
              <a:rPr lang="zh-CN" altLang="en-US" sz="1000" dirty="0">
                <a:solidFill>
                  <a:schemeClr val="tx1">
                    <a:lumMod val="65000"/>
                    <a:lumOff val="35000"/>
                  </a:schemeClr>
                </a:solidFill>
                <a:latin typeface="+mn-lt"/>
                <a:ea typeface="+mn-ea"/>
                <a:cs typeface="+mn-ea"/>
                <a:sym typeface="+mn-lt"/>
              </a:rPr>
              <a:t>年主销型号</a:t>
            </a:r>
          </a:p>
        </p:txBody>
      </p:sp>
      <p:sp>
        <p:nvSpPr>
          <p:cNvPr id="29" name="ChartTag"/>
          <p:cNvSpPr>
            <a:spLocks/>
          </p:cNvSpPr>
          <p:nvPr/>
        </p:nvSpPr>
        <p:spPr>
          <a:xfrm>
            <a:off x="3333008" y="2163244"/>
            <a:ext cx="5525984" cy="3276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600" b="1">
                <a:solidFill>
                  <a:schemeClr val="bg1"/>
                </a:solidFill>
                <a:cs typeface="+mn-ea"/>
                <a:sym typeface="+mn-lt"/>
              </a:rPr>
              <a:t>2025</a:t>
            </a:r>
            <a:r>
              <a:rPr lang="zh-CN" altLang="en-US" sz="1600" b="1">
                <a:solidFill>
                  <a:schemeClr val="bg1"/>
                </a:solidFill>
                <a:cs typeface="+mn-ea"/>
                <a:sym typeface="+mn-lt"/>
              </a:rPr>
              <a:t>年</a:t>
            </a:r>
            <a:r>
              <a:rPr lang="en-US" altLang="zh-CN" sz="1600" b="1">
                <a:solidFill>
                  <a:schemeClr val="bg1"/>
                </a:solidFill>
                <a:cs typeface="+mn-ea"/>
                <a:sym typeface="+mn-lt"/>
              </a:rPr>
              <a:t>5</a:t>
            </a:r>
            <a:r>
              <a:rPr lang="zh-CN" altLang="en-US" sz="1600" b="1">
                <a:solidFill>
                  <a:schemeClr val="bg1"/>
                </a:solidFill>
                <a:cs typeface="+mn-ea"/>
                <a:sym typeface="+mn-lt"/>
              </a:rPr>
              <a:t>月纯电动车型月均销量</a:t>
            </a:r>
            <a:r>
              <a:rPr lang="en-US" altLang="zh-CN" sz="1600" b="1">
                <a:solidFill>
                  <a:schemeClr val="bg1"/>
                </a:solidFill>
                <a:cs typeface="+mn-ea"/>
                <a:sym typeface="+mn-lt"/>
              </a:rPr>
              <a:t>TOP 25</a:t>
            </a:r>
            <a:r>
              <a:rPr lang="zh-CN" altLang="en-US" sz="1600" b="1">
                <a:solidFill>
                  <a:schemeClr val="bg1"/>
                </a:solidFill>
                <a:cs typeface="+mn-ea"/>
                <a:sym typeface="+mn-lt"/>
              </a:rPr>
              <a:t>竞争格局</a:t>
            </a:r>
            <a:endParaRPr lang="zh-CN" altLang="en-US" sz="1600" b="1" dirty="0">
              <a:solidFill>
                <a:schemeClr val="bg1"/>
              </a:solidFill>
              <a:cs typeface="+mn-ea"/>
              <a:sym typeface="+mn-lt"/>
            </a:endParaRPr>
          </a:p>
        </p:txBody>
      </p:sp>
      <p:sp>
        <p:nvSpPr>
          <p:cNvPr id="32" name="矩形 31"/>
          <p:cNvSpPr/>
          <p:nvPr/>
        </p:nvSpPr>
        <p:spPr>
          <a:xfrm>
            <a:off x="229842" y="6041257"/>
            <a:ext cx="779178" cy="294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文本框 32">
            <a:extLst>
              <a:ext uri="{FF2B5EF4-FFF2-40B4-BE49-F238E27FC236}">
                <a16:creationId xmlns:a16="http://schemas.microsoft.com/office/drawing/2014/main" id="{C3F76F8C-3ED3-47A9-9345-584AF77C9A26}"/>
              </a:ext>
            </a:extLst>
          </p:cNvPr>
          <p:cNvSpPr txBox="1"/>
          <p:nvPr/>
        </p:nvSpPr>
        <p:spPr>
          <a:xfrm>
            <a:off x="619431" y="2568193"/>
            <a:ext cx="1082348" cy="246221"/>
          </a:xfrm>
          <a:prstGeom prst="rect">
            <a:avLst/>
          </a:prstGeom>
          <a:noFill/>
        </p:spPr>
        <p:txBody>
          <a:bodyPr wrap="none" rtlCol="0">
            <a:spAutoFit/>
          </a:bodyPr>
          <a:lstStyle/>
          <a:p>
            <a:r>
              <a:rPr lang="zh-CN" altLang="en-US" sz="1000" dirty="0">
                <a:solidFill>
                  <a:schemeClr val="tx1">
                    <a:lumMod val="65000"/>
                    <a:lumOff val="35000"/>
                  </a:schemeClr>
                </a:solidFill>
                <a:latin typeface="+mn-lt"/>
                <a:ea typeface="+mn-ea"/>
                <a:cs typeface="+mn-ea"/>
                <a:sym typeface="+mn-lt"/>
              </a:rPr>
              <a:t>补贴后售价：元</a:t>
            </a:r>
            <a:endParaRPr lang="zh-CN" altLang="en-US" sz="1000" dirty="0">
              <a:solidFill>
                <a:prstClr val="black">
                  <a:lumMod val="65000"/>
                  <a:lumOff val="35000"/>
                </a:prstClr>
              </a:solidFill>
              <a:latin typeface="+mn-lt"/>
              <a:ea typeface="+mn-ea"/>
              <a:cs typeface="+mn-ea"/>
              <a:sym typeface="+mn-lt"/>
            </a:endParaRPr>
          </a:p>
        </p:txBody>
      </p:sp>
      <p:grpSp>
        <p:nvGrpSpPr>
          <p:cNvPr id="59" name="组合 58"/>
          <p:cNvGrpSpPr/>
          <p:nvPr/>
        </p:nvGrpSpPr>
        <p:grpSpPr>
          <a:xfrm>
            <a:off x="3259975" y="4181666"/>
            <a:ext cx="504000" cy="695366"/>
            <a:chOff x="3333008" y="3926293"/>
            <a:chExt cx="410037" cy="604749"/>
          </a:xfrm>
        </p:grpSpPr>
        <p:cxnSp>
          <p:nvCxnSpPr>
            <p:cNvPr id="57" name="直接连接符 56"/>
            <p:cNvCxnSpPr/>
            <p:nvPr/>
          </p:nvCxnSpPr>
          <p:spPr>
            <a:xfrm flipH="1">
              <a:off x="3333008" y="3926293"/>
              <a:ext cx="374019" cy="510746"/>
            </a:xfrm>
            <a:prstGeom prst="line">
              <a:avLst/>
            </a:prstGeom>
            <a:ln w="12700"/>
          </p:spPr>
          <p:style>
            <a:lnRef idx="1">
              <a:schemeClr val="accent3"/>
            </a:lnRef>
            <a:fillRef idx="0">
              <a:schemeClr val="accent3"/>
            </a:fillRef>
            <a:effectRef idx="0">
              <a:schemeClr val="accent3"/>
            </a:effectRef>
            <a:fontRef idx="minor">
              <a:schemeClr val="tx1"/>
            </a:fontRef>
          </p:style>
        </p:cxnSp>
        <p:cxnSp>
          <p:nvCxnSpPr>
            <p:cNvPr id="58" name="直接连接符 57"/>
            <p:cNvCxnSpPr/>
            <p:nvPr/>
          </p:nvCxnSpPr>
          <p:spPr>
            <a:xfrm flipH="1">
              <a:off x="3369026" y="4020296"/>
              <a:ext cx="374019" cy="510746"/>
            </a:xfrm>
            <a:prstGeom prst="line">
              <a:avLst/>
            </a:prstGeom>
            <a:ln w="12700"/>
          </p:spPr>
          <p:style>
            <a:lnRef idx="1">
              <a:schemeClr val="accent3"/>
            </a:lnRef>
            <a:fillRef idx="0">
              <a:schemeClr val="accent3"/>
            </a:fillRef>
            <a:effectRef idx="0">
              <a:schemeClr val="accent3"/>
            </a:effectRef>
            <a:fontRef idx="minor">
              <a:schemeClr val="tx1"/>
            </a:fontRef>
          </p:style>
        </p:cxnSp>
      </p:grpSp>
      <p:graphicFrame>
        <p:nvGraphicFramePr>
          <p:cNvPr id="36" name="Chart_竞争格局_轴距"/>
          <p:cNvGraphicFramePr/>
          <p:nvPr>
            <p:extLst>
              <p:ext uri="{D42A27DB-BD31-4B8C-83A1-F6EECF244321}">
                <p14:modId xmlns:p14="http://schemas.microsoft.com/office/powerpoint/2010/main" val="25703444"/>
              </p:ext>
            </p:extLst>
          </p:nvPr>
        </p:nvGraphicFramePr>
        <p:xfrm>
          <a:off x="3304247" y="2675737"/>
          <a:ext cx="8564859" cy="360273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731189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899993" y="2128266"/>
            <a:ext cx="6243297" cy="1091647"/>
            <a:chOff x="3371406" y="2915075"/>
            <a:chExt cx="6243297" cy="1091647"/>
          </a:xfrm>
        </p:grpSpPr>
        <p:pic>
          <p:nvPicPr>
            <p:cNvPr id="17" name="image 30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204500" y="2995908"/>
              <a:ext cx="1259694" cy="1010814"/>
            </a:xfrm>
            <a:prstGeom prst="rect">
              <a:avLst/>
            </a:prstGeom>
          </p:spPr>
        </p:pic>
        <p:sp>
          <p:nvSpPr>
            <p:cNvPr id="18" name="Object 309"/>
            <p:cNvSpPr txBox="1"/>
            <p:nvPr/>
          </p:nvSpPr>
          <p:spPr>
            <a:xfrm>
              <a:off x="4451556" y="2915075"/>
              <a:ext cx="1757796" cy="1019620"/>
            </a:xfrm>
            <a:prstGeom prst="rect">
              <a:avLst/>
            </a:prstGeom>
          </p:spPr>
          <p:txBody>
            <a:bodyPr vert="horz" wrap="square" lIns="0" tIns="0" rIns="0" bIns="0" rtlCol="0" anchor="t" anchorCtr="0">
              <a:noAutofit/>
            </a:bodyPr>
            <a:lstStyle/>
            <a:p>
              <a:pPr algn="l">
                <a:lnSpc>
                  <a:spcPct val="100000"/>
                </a:lnSpc>
              </a:pPr>
              <a:r>
                <a:rPr lang="zh-CN" sz="7200" b="0" i="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a:t>
              </a:r>
              <a:r>
                <a:rPr lang="en-US" altLang="zh-CN" sz="72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2</a:t>
              </a:r>
              <a:r>
                <a:rPr lang="zh-CN" sz="7200" b="0" i="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a:t>
              </a:r>
              <a:endParaRPr lang="zh-CN" altLang="en-US" sz="72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pSp>
          <p:nvGrpSpPr>
            <p:cNvPr id="19" name="组合 18">
              <a:extLst>
                <a:ext uri="{FF2B5EF4-FFF2-40B4-BE49-F238E27FC236}">
                  <a16:creationId xmlns:a16="http://schemas.microsoft.com/office/drawing/2014/main" id="{430885ED-CE6F-3C4D-9A65-0D89AFC7DE0D}"/>
                </a:ext>
              </a:extLst>
            </p:cNvPr>
            <p:cNvGrpSpPr/>
            <p:nvPr/>
          </p:nvGrpSpPr>
          <p:grpSpPr>
            <a:xfrm>
              <a:off x="3371406" y="3134095"/>
              <a:ext cx="736423" cy="789279"/>
              <a:chOff x="2958864" y="3228953"/>
              <a:chExt cx="605399" cy="648843"/>
            </a:xfrm>
          </p:grpSpPr>
          <p:pic>
            <p:nvPicPr>
              <p:cNvPr id="23" name="image 30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958864" y="3263877"/>
                <a:ext cx="64389" cy="439293"/>
              </a:xfrm>
              <a:prstGeom prst="rect">
                <a:avLst/>
              </a:prstGeom>
            </p:spPr>
          </p:pic>
          <p:pic>
            <p:nvPicPr>
              <p:cNvPr id="24" name="image 30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3136674" y="3292453"/>
                <a:ext cx="64389" cy="585343"/>
              </a:xfrm>
              <a:prstGeom prst="rect">
                <a:avLst/>
              </a:prstGeom>
            </p:spPr>
          </p:pic>
          <p:pic>
            <p:nvPicPr>
              <p:cNvPr id="25" name="image 301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a:xfrm>
                <a:off x="3322074" y="3228953"/>
                <a:ext cx="64389" cy="422275"/>
              </a:xfrm>
              <a:prstGeom prst="rect">
                <a:avLst/>
              </a:prstGeom>
            </p:spPr>
          </p:pic>
          <p:pic>
            <p:nvPicPr>
              <p:cNvPr id="26" name="image 301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a:xfrm>
                <a:off x="3499874" y="3292453"/>
                <a:ext cx="64389" cy="358775"/>
              </a:xfrm>
              <a:prstGeom prst="rect">
                <a:avLst/>
              </a:prstGeom>
            </p:spPr>
          </p:pic>
        </p:grpSp>
        <p:pic>
          <p:nvPicPr>
            <p:cNvPr id="20" name="image 3019"/>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a:xfrm>
              <a:off x="4844762" y="3253552"/>
              <a:ext cx="3789299" cy="665353"/>
            </a:xfrm>
            <a:prstGeom prst="rect">
              <a:avLst/>
            </a:prstGeom>
          </p:spPr>
        </p:pic>
        <p:sp>
          <p:nvSpPr>
            <p:cNvPr id="21" name="Object 3020"/>
            <p:cNvSpPr txBox="1"/>
            <p:nvPr/>
          </p:nvSpPr>
          <p:spPr>
            <a:xfrm>
              <a:off x="6082884" y="3105906"/>
              <a:ext cx="3531819" cy="647700"/>
            </a:xfrm>
            <a:prstGeom prst="rect">
              <a:avLst/>
            </a:prstGeom>
          </p:spPr>
          <p:txBody>
            <a:bodyPr vert="horz" wrap="square" lIns="0" tIns="0" rIns="0" bIns="0" rtlCol="0" anchor="t" anchorCtr="0">
              <a:noAutofit/>
            </a:bodyPr>
            <a:lstStyle/>
            <a:p>
              <a:r>
                <a:rPr lang="zh-CN" altLang="en-US" sz="44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市场动态</a:t>
              </a:r>
            </a:p>
          </p:txBody>
        </p:sp>
      </p:grpSp>
      <p:sp>
        <p:nvSpPr>
          <p:cNvPr id="27" name="文本框 26">
            <a:extLst>
              <a:ext uri="{FF2B5EF4-FFF2-40B4-BE49-F238E27FC236}">
                <a16:creationId xmlns:a16="http://schemas.microsoft.com/office/drawing/2014/main" id="{CA02D43A-EF3F-3540-97CC-6E19FC46013A}"/>
              </a:ext>
            </a:extLst>
          </p:cNvPr>
          <p:cNvSpPr txBox="1"/>
          <p:nvPr/>
        </p:nvSpPr>
        <p:spPr>
          <a:xfrm>
            <a:off x="4859041" y="3420522"/>
            <a:ext cx="4580736" cy="553228"/>
          </a:xfrm>
          <a:prstGeom prst="rect">
            <a:avLst/>
          </a:prstGeom>
          <a:noFill/>
        </p:spPr>
        <p:txBody>
          <a:bodyPr wrap="square" rtlCol="0">
            <a:spAutoFit/>
          </a:bodyPr>
          <a:lstStyle/>
          <a:p>
            <a:pPr marL="457200" indent="-457200" defTabSz="770436">
              <a:lnSpc>
                <a:spcPct val="150000"/>
              </a:lnSpc>
              <a:buFont typeface="+mj-lt"/>
              <a:buAutoNum type="arabicPeriod"/>
            </a:pPr>
            <a:r>
              <a:rPr lang="zh-CN" altLang="en-US" sz="22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行业动态</a:t>
            </a:r>
          </a:p>
        </p:txBody>
      </p:sp>
      <p:sp>
        <p:nvSpPr>
          <p:cNvPr id="3" name="灯片编号占位符 2"/>
          <p:cNvSpPr>
            <a:spLocks noGrp="1"/>
          </p:cNvSpPr>
          <p:nvPr>
            <p:ph type="sldNum" sz="quarter" idx="4294967295"/>
          </p:nvPr>
        </p:nvSpPr>
        <p:spPr>
          <a:xfrm>
            <a:off x="11750773" y="6597918"/>
            <a:ext cx="413852" cy="221110"/>
          </a:xfrm>
          <a:prstGeom prst="rect">
            <a:avLst/>
          </a:prstGeom>
        </p:spPr>
        <p:txBody>
          <a:bodyPr/>
          <a:lstStyle/>
          <a:p>
            <a:fld id="{BC277FD2-16D7-4FD4-A965-9BD1B8CDE694}" type="slidenum">
              <a:rPr lang="zh-CN" altLang="en-US" smtClean="0"/>
              <a:pPr/>
              <a:t>15</a:t>
            </a:fld>
            <a:endParaRPr lang="zh-CN" altLang="en-US"/>
          </a:p>
        </p:txBody>
      </p:sp>
    </p:spTree>
    <p:extLst>
      <p:ext uri="{BB962C8B-B14F-4D97-AF65-F5344CB8AC3E}">
        <p14:creationId xmlns:p14="http://schemas.microsoft.com/office/powerpoint/2010/main" val="41155512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 name="Table 4">
            <a:extLst>
              <a:ext uri="{FF2B5EF4-FFF2-40B4-BE49-F238E27FC236}">
                <a16:creationId xmlns:a16="http://schemas.microsoft.com/office/drawing/2014/main" id="{8F5DEADA-5734-1C46-94B8-40706A72CF0E}"/>
              </a:ext>
            </a:extLst>
          </p:cNvPr>
          <p:cNvGraphicFramePr>
            <a:graphicFrameLocks noGrp="1"/>
          </p:cNvGraphicFramePr>
          <p:nvPr/>
        </p:nvGraphicFramePr>
        <p:xfrm>
          <a:off x="297687" y="1227099"/>
          <a:ext cx="11453145" cy="5400714"/>
        </p:xfrm>
        <a:graphic>
          <a:graphicData uri="http://schemas.openxmlformats.org/drawingml/2006/table">
            <a:tbl>
              <a:tblPr/>
              <a:tblGrid>
                <a:gridCol w="1404000">
                  <a:extLst>
                    <a:ext uri="{9D8B030D-6E8A-4147-A177-3AD203B41FA5}">
                      <a16:colId xmlns:a16="http://schemas.microsoft.com/office/drawing/2014/main" val="2850916589"/>
                    </a:ext>
                  </a:extLst>
                </a:gridCol>
                <a:gridCol w="1635429">
                  <a:extLst>
                    <a:ext uri="{9D8B030D-6E8A-4147-A177-3AD203B41FA5}">
                      <a16:colId xmlns:a16="http://schemas.microsoft.com/office/drawing/2014/main" val="1323417246"/>
                    </a:ext>
                  </a:extLst>
                </a:gridCol>
                <a:gridCol w="1872000">
                  <a:extLst>
                    <a:ext uri="{9D8B030D-6E8A-4147-A177-3AD203B41FA5}">
                      <a16:colId xmlns:a16="http://schemas.microsoft.com/office/drawing/2014/main" val="2168387299"/>
                    </a:ext>
                  </a:extLst>
                </a:gridCol>
                <a:gridCol w="1635429">
                  <a:extLst>
                    <a:ext uri="{9D8B030D-6E8A-4147-A177-3AD203B41FA5}">
                      <a16:colId xmlns:a16="http://schemas.microsoft.com/office/drawing/2014/main" val="514920104"/>
                    </a:ext>
                  </a:extLst>
                </a:gridCol>
                <a:gridCol w="1635429">
                  <a:extLst>
                    <a:ext uri="{9D8B030D-6E8A-4147-A177-3AD203B41FA5}">
                      <a16:colId xmlns:a16="http://schemas.microsoft.com/office/drawing/2014/main" val="1252355885"/>
                    </a:ext>
                  </a:extLst>
                </a:gridCol>
                <a:gridCol w="1635429">
                  <a:extLst>
                    <a:ext uri="{9D8B030D-6E8A-4147-A177-3AD203B41FA5}">
                      <a16:colId xmlns:a16="http://schemas.microsoft.com/office/drawing/2014/main" val="2329467255"/>
                    </a:ext>
                  </a:extLst>
                </a:gridCol>
                <a:gridCol w="1635429">
                  <a:extLst>
                    <a:ext uri="{9D8B030D-6E8A-4147-A177-3AD203B41FA5}">
                      <a16:colId xmlns:a16="http://schemas.microsoft.com/office/drawing/2014/main" val="3008861437"/>
                    </a:ext>
                  </a:extLst>
                </a:gridCol>
              </a:tblGrid>
              <a:tr h="194051">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marL="0" algn="ctr" defTabSz="914400" rtl="0" eaLnBrk="1" latinLnBrk="0" hangingPunct="1"/>
                      <a:r>
                        <a:rPr lang="en-US" sz="1200" b="1" i="0" kern="1200" dirty="0">
                          <a:solidFill>
                            <a:schemeClr val="bg1"/>
                          </a:solidFill>
                          <a:latin typeface="+mn-lt"/>
                          <a:ea typeface="+mn-ea"/>
                          <a:cs typeface="+mn-ea"/>
                          <a:sym typeface="+mn-lt"/>
                        </a:rPr>
                        <a:t>SUN</a:t>
                      </a:r>
                    </a:p>
                  </a:txBody>
                  <a:tcPr marL="33834" marR="33834" marT="16917" marB="16917" anchor="ctr">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0547A3"/>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marL="0" algn="ctr" defTabSz="914400" rtl="0" eaLnBrk="1" latinLnBrk="0" hangingPunct="1"/>
                      <a:r>
                        <a:rPr lang="en-US" sz="1200" b="1" i="0" kern="1200" dirty="0">
                          <a:solidFill>
                            <a:schemeClr val="bg1"/>
                          </a:solidFill>
                          <a:latin typeface="+mn-lt"/>
                          <a:ea typeface="+mn-ea"/>
                          <a:cs typeface="+mn-ea"/>
                          <a:sym typeface="+mn-lt"/>
                        </a:rPr>
                        <a:t>MON</a:t>
                      </a:r>
                    </a:p>
                  </a:txBody>
                  <a:tcPr marL="33834" marR="33834" marT="16917" marB="16917" anchor="ctr">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0547A3"/>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marL="0" algn="ctr" defTabSz="914400" rtl="0" eaLnBrk="1" latinLnBrk="0" hangingPunct="1"/>
                      <a:r>
                        <a:rPr lang="en-US" sz="1200" b="1" i="0" kern="1200" dirty="0">
                          <a:solidFill>
                            <a:schemeClr val="bg1"/>
                          </a:solidFill>
                          <a:latin typeface="+mn-lt"/>
                          <a:ea typeface="+mn-ea"/>
                          <a:cs typeface="+mn-ea"/>
                          <a:sym typeface="+mn-lt"/>
                        </a:rPr>
                        <a:t>TUE</a:t>
                      </a:r>
                    </a:p>
                  </a:txBody>
                  <a:tcPr marL="33834" marR="33834" marT="16917" marB="16917" anchor="ctr">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0547A3"/>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marL="0" algn="ctr" defTabSz="914400" rtl="0" eaLnBrk="1" latinLnBrk="0" hangingPunct="1"/>
                      <a:r>
                        <a:rPr lang="en-US" sz="1200" b="1" i="0" kern="1200" dirty="0">
                          <a:solidFill>
                            <a:schemeClr val="bg1"/>
                          </a:solidFill>
                          <a:latin typeface="+mn-lt"/>
                          <a:ea typeface="+mn-ea"/>
                          <a:cs typeface="+mn-ea"/>
                          <a:sym typeface="+mn-lt"/>
                        </a:rPr>
                        <a:t>WED</a:t>
                      </a:r>
                    </a:p>
                  </a:txBody>
                  <a:tcPr marL="33834" marR="33834" marT="16917" marB="16917" anchor="ctr">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0547A3"/>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marL="0" algn="ctr" defTabSz="914400" rtl="0" eaLnBrk="1" latinLnBrk="0" hangingPunct="1"/>
                      <a:r>
                        <a:rPr lang="en-US" sz="1200" b="1" i="0" kern="1200" dirty="0">
                          <a:solidFill>
                            <a:schemeClr val="bg1"/>
                          </a:solidFill>
                          <a:latin typeface="+mn-lt"/>
                          <a:ea typeface="+mn-ea"/>
                          <a:cs typeface="+mn-ea"/>
                          <a:sym typeface="+mn-lt"/>
                        </a:rPr>
                        <a:t>THU</a:t>
                      </a:r>
                    </a:p>
                  </a:txBody>
                  <a:tcPr marL="33834" marR="33834" marT="16917" marB="16917" anchor="ctr">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0547A3"/>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marL="0" algn="ctr" defTabSz="914400" rtl="0" eaLnBrk="1" latinLnBrk="0" hangingPunct="1"/>
                      <a:r>
                        <a:rPr lang="en-US" sz="1200" b="1" i="0" kern="1200" dirty="0">
                          <a:solidFill>
                            <a:schemeClr val="bg1"/>
                          </a:solidFill>
                          <a:latin typeface="+mn-lt"/>
                          <a:ea typeface="+mn-ea"/>
                          <a:cs typeface="+mn-ea"/>
                          <a:sym typeface="+mn-lt"/>
                        </a:rPr>
                        <a:t>FRI</a:t>
                      </a:r>
                    </a:p>
                  </a:txBody>
                  <a:tcPr marL="33834" marR="33834" marT="16917" marB="16917" anchor="ctr">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0547A3"/>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marL="0" algn="ctr" defTabSz="914400" rtl="0" eaLnBrk="1" latinLnBrk="0" hangingPunct="1"/>
                      <a:r>
                        <a:rPr lang="en-US" sz="1200" b="1" i="0" kern="1200" dirty="0">
                          <a:solidFill>
                            <a:schemeClr val="bg1"/>
                          </a:solidFill>
                          <a:latin typeface="+mn-lt"/>
                          <a:ea typeface="+mn-ea"/>
                          <a:cs typeface="+mn-ea"/>
                          <a:sym typeface="+mn-lt"/>
                        </a:rPr>
                        <a:t>SAT</a:t>
                      </a:r>
                    </a:p>
                  </a:txBody>
                  <a:tcPr marL="33834" marR="33834" marT="16917" marB="16917" anchor="ctr">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rgbClr val="0547A3"/>
                    </a:solidFill>
                  </a:tcPr>
                </a:tc>
                <a:extLst>
                  <a:ext uri="{0D108BD9-81ED-4DB2-BD59-A6C34878D82A}">
                    <a16:rowId xmlns:a16="http://schemas.microsoft.com/office/drawing/2014/main" val="3769776920"/>
                  </a:ext>
                </a:extLst>
              </a:tr>
              <a:tr h="432000">
                <a:tc>
                  <a:txBody>
                    <a:bodyPr/>
                    <a:lstStyle/>
                    <a:p>
                      <a:pPr marL="0" algn="l" defTabSz="914400" rtl="0" eaLnBrk="1" fontAlgn="b" latinLnBrk="0" hangingPunct="1"/>
                      <a:endParaRPr lang="en-US" altLang="zh-CN" sz="1400" b="0" i="0" kern="1200" dirty="0">
                        <a:solidFill>
                          <a:schemeClr val="bg1">
                            <a:lumMod val="65000"/>
                          </a:schemeClr>
                        </a:solidFill>
                        <a:latin typeface="+mn-lt"/>
                        <a:ea typeface="+mn-ea"/>
                        <a:cs typeface="+mn-ea"/>
                        <a:sym typeface="+mn-lt"/>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endParaRPr lang="en-US" altLang="zh-CN" sz="1400" b="0" i="0" kern="1200" dirty="0">
                        <a:solidFill>
                          <a:schemeClr val="bg1">
                            <a:lumMod val="65000"/>
                          </a:schemeClr>
                        </a:solidFill>
                        <a:latin typeface="+mn-lt"/>
                        <a:ea typeface="+mn-ea"/>
                        <a:cs typeface="+mn-ea"/>
                        <a:sym typeface="+mn-lt"/>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endParaRPr lang="en-US" altLang="zh-CN" sz="1400" b="0" i="0" kern="1200" dirty="0">
                        <a:solidFill>
                          <a:schemeClr val="bg1">
                            <a:lumMod val="65000"/>
                          </a:schemeClr>
                        </a:solidFill>
                        <a:latin typeface="+mn-lt"/>
                        <a:ea typeface="+mn-ea"/>
                        <a:cs typeface="+mn-ea"/>
                        <a:sym typeface="+mn-lt"/>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endParaRPr lang="en-US" altLang="zh-CN" sz="1400" b="0" i="0" kern="1200" dirty="0">
                        <a:solidFill>
                          <a:schemeClr val="bg1">
                            <a:lumMod val="65000"/>
                          </a:schemeClr>
                        </a:solidFill>
                        <a:latin typeface="+mn-lt"/>
                        <a:ea typeface="+mn-ea"/>
                        <a:cs typeface="+mn-ea"/>
                        <a:sym typeface="+mn-lt"/>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1</a:t>
                      </a: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2</a:t>
                      </a: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3</a:t>
                      </a: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70269064"/>
                  </a:ext>
                </a:extLst>
              </a:tr>
              <a:tr h="648000">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4</a:t>
                      </a: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5</a:t>
                      </a: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6</a:t>
                      </a: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7</a:t>
                      </a: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8</a:t>
                      </a: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9</a:t>
                      </a: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10</a:t>
                      </a: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77065434"/>
                  </a:ext>
                </a:extLst>
              </a:tr>
              <a:tr h="1188000">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11</a:t>
                      </a: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12</a:t>
                      </a: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13</a:t>
                      </a: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14</a:t>
                      </a: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15</a:t>
                      </a: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16</a:t>
                      </a:r>
                      <a:endParaRPr lang="zh-CN" altLang="en-US" sz="1400" b="0" i="0" kern="1200" dirty="0">
                        <a:solidFill>
                          <a:schemeClr val="bg1">
                            <a:lumMod val="65000"/>
                          </a:schemeClr>
                        </a:solidFill>
                        <a:latin typeface="+mn-lt"/>
                        <a:ea typeface="+mn-ea"/>
                        <a:cs typeface="+mn-ea"/>
                        <a:sym typeface="+mn-lt"/>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17</a:t>
                      </a:r>
                      <a:endParaRPr lang="zh-CN" altLang="en-US" sz="1400" b="0" i="0" kern="1200" dirty="0">
                        <a:solidFill>
                          <a:schemeClr val="bg1">
                            <a:lumMod val="65000"/>
                          </a:schemeClr>
                        </a:solidFill>
                        <a:latin typeface="+mn-lt"/>
                        <a:ea typeface="+mn-ea"/>
                        <a:cs typeface="+mn-ea"/>
                        <a:sym typeface="+mn-lt"/>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68360521"/>
                  </a:ext>
                </a:extLst>
              </a:tr>
              <a:tr h="1728000">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18</a:t>
                      </a: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19</a:t>
                      </a: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20</a:t>
                      </a:r>
                      <a:endParaRPr lang="zh-CN" altLang="en-US" sz="1400" b="0" i="0" kern="1200" dirty="0">
                        <a:solidFill>
                          <a:schemeClr val="bg1">
                            <a:lumMod val="65000"/>
                          </a:schemeClr>
                        </a:solidFill>
                        <a:latin typeface="+mn-lt"/>
                        <a:ea typeface="+mn-ea"/>
                        <a:cs typeface="+mn-ea"/>
                        <a:sym typeface="+mn-lt"/>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21</a:t>
                      </a:r>
                      <a:endParaRPr lang="zh-CN" altLang="en-US" sz="1400" b="0" i="0" kern="1200" dirty="0">
                        <a:solidFill>
                          <a:schemeClr val="bg1">
                            <a:lumMod val="65000"/>
                          </a:schemeClr>
                        </a:solidFill>
                        <a:latin typeface="+mn-lt"/>
                        <a:ea typeface="+mn-ea"/>
                        <a:cs typeface="+mn-ea"/>
                        <a:sym typeface="+mn-lt"/>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22</a:t>
                      </a:r>
                      <a:endParaRPr lang="zh-CN" altLang="en-US" sz="1400" b="0" i="0" kern="1200" dirty="0">
                        <a:solidFill>
                          <a:schemeClr val="bg1">
                            <a:lumMod val="65000"/>
                          </a:schemeClr>
                        </a:solidFill>
                        <a:latin typeface="+mn-lt"/>
                        <a:ea typeface="+mn-ea"/>
                        <a:cs typeface="+mn-ea"/>
                        <a:sym typeface="+mn-lt"/>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23</a:t>
                      </a:r>
                      <a:endParaRPr lang="zh-CN" altLang="en-US" sz="1400" b="0" i="0" kern="1200" dirty="0">
                        <a:solidFill>
                          <a:schemeClr val="bg1">
                            <a:lumMod val="65000"/>
                          </a:schemeClr>
                        </a:solidFill>
                        <a:latin typeface="+mn-lt"/>
                        <a:ea typeface="+mn-ea"/>
                        <a:cs typeface="+mn-ea"/>
                        <a:sym typeface="+mn-lt"/>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24</a:t>
                      </a:r>
                      <a:endParaRPr lang="zh-CN" altLang="en-US" sz="1400" b="0" i="0" kern="1200" dirty="0">
                        <a:solidFill>
                          <a:schemeClr val="bg1">
                            <a:lumMod val="65000"/>
                          </a:schemeClr>
                        </a:solidFill>
                        <a:latin typeface="+mn-lt"/>
                        <a:ea typeface="+mn-ea"/>
                        <a:cs typeface="+mn-ea"/>
                        <a:sym typeface="+mn-lt"/>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83357478"/>
                  </a:ext>
                </a:extLst>
              </a:tr>
              <a:tr h="1188000">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25</a:t>
                      </a:r>
                      <a:endParaRPr lang="zh-CN" altLang="en-US" sz="1400" b="0" i="0" kern="1200" dirty="0">
                        <a:solidFill>
                          <a:schemeClr val="bg1">
                            <a:lumMod val="65000"/>
                          </a:schemeClr>
                        </a:solidFill>
                        <a:latin typeface="+mn-lt"/>
                        <a:ea typeface="+mn-ea"/>
                        <a:cs typeface="+mn-ea"/>
                        <a:sym typeface="+mn-lt"/>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26</a:t>
                      </a:r>
                      <a:endParaRPr lang="zh-CN" altLang="en-US" sz="1400" b="0" i="0" kern="1200" dirty="0">
                        <a:solidFill>
                          <a:schemeClr val="bg1">
                            <a:lumMod val="65000"/>
                          </a:schemeClr>
                        </a:solidFill>
                        <a:latin typeface="+mn-lt"/>
                        <a:ea typeface="+mn-ea"/>
                        <a:cs typeface="+mn-ea"/>
                        <a:sym typeface="+mn-lt"/>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27</a:t>
                      </a:r>
                      <a:endParaRPr lang="zh-CN" altLang="en-US" sz="1400" b="0" i="0" kern="1200" dirty="0">
                        <a:solidFill>
                          <a:schemeClr val="bg1">
                            <a:lumMod val="65000"/>
                          </a:schemeClr>
                        </a:solidFill>
                        <a:latin typeface="+mn-lt"/>
                        <a:ea typeface="+mn-ea"/>
                        <a:cs typeface="+mn-ea"/>
                        <a:sym typeface="+mn-lt"/>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28</a:t>
                      </a:r>
                      <a:endParaRPr lang="zh-CN" altLang="en-US" sz="1400" b="0" i="0" kern="1200" dirty="0">
                        <a:solidFill>
                          <a:schemeClr val="bg1">
                            <a:lumMod val="65000"/>
                          </a:schemeClr>
                        </a:solidFill>
                        <a:latin typeface="+mn-lt"/>
                        <a:ea typeface="+mn-ea"/>
                        <a:cs typeface="+mn-ea"/>
                        <a:sym typeface="+mn-lt"/>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29</a:t>
                      </a:r>
                      <a:endParaRPr lang="zh-CN" altLang="en-US" sz="1400" b="0" i="0" kern="1200" dirty="0">
                        <a:solidFill>
                          <a:schemeClr val="bg1">
                            <a:lumMod val="65000"/>
                          </a:schemeClr>
                        </a:solidFill>
                        <a:latin typeface="+mn-lt"/>
                        <a:ea typeface="+mn-ea"/>
                        <a:cs typeface="+mn-ea"/>
                        <a:sym typeface="+mn-lt"/>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30</a:t>
                      </a:r>
                      <a:endParaRPr lang="zh-CN" altLang="en-US" sz="1400" b="0" i="0" kern="1200" dirty="0">
                        <a:solidFill>
                          <a:schemeClr val="bg1">
                            <a:lumMod val="65000"/>
                          </a:schemeClr>
                        </a:solidFill>
                        <a:latin typeface="+mn-lt"/>
                        <a:ea typeface="+mn-ea"/>
                        <a:cs typeface="+mn-ea"/>
                        <a:sym typeface="+mn-lt"/>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914400" rtl="0" eaLnBrk="1" fontAlgn="b" latinLnBrk="0" hangingPunct="1"/>
                      <a:r>
                        <a:rPr lang="en-US" altLang="zh-CN" sz="1400" b="0" i="0" kern="1200" dirty="0">
                          <a:solidFill>
                            <a:schemeClr val="bg1">
                              <a:lumMod val="65000"/>
                            </a:schemeClr>
                          </a:solidFill>
                          <a:latin typeface="+mn-lt"/>
                          <a:ea typeface="+mn-ea"/>
                          <a:cs typeface="+mn-ea"/>
                          <a:sym typeface="+mn-lt"/>
                        </a:rPr>
                        <a:t>31</a:t>
                      </a:r>
                      <a:endParaRPr lang="zh-CN" altLang="en-US" sz="1400" b="0" i="0" kern="1200" dirty="0">
                        <a:solidFill>
                          <a:schemeClr val="bg1">
                            <a:lumMod val="65000"/>
                          </a:schemeClr>
                        </a:solidFill>
                        <a:latin typeface="+mn-lt"/>
                        <a:ea typeface="+mn-ea"/>
                        <a:cs typeface="+mn-ea"/>
                        <a:sym typeface="+mn-lt"/>
                      </a:endParaRPr>
                    </a:p>
                  </a:txBody>
                  <a:tcPr marL="7620" marR="7620" marT="7620" marB="0">
                    <a:lnL w="12700" cap="flat" cmpd="sng" algn="ctr">
                      <a:solidFill>
                        <a:srgbClr val="FFFFFF">
                          <a:lumMod val="75000"/>
                        </a:srgbClr>
                      </a:solidFill>
                      <a:prstDash val="solid"/>
                      <a:round/>
                      <a:headEnd type="none" w="med" len="med"/>
                      <a:tailEnd type="none" w="med" len="med"/>
                    </a:lnL>
                    <a:lnR w="12700" cap="flat" cmpd="sng" algn="ctr">
                      <a:solidFill>
                        <a:srgbClr val="FFFFFF">
                          <a:lumMod val="75000"/>
                        </a:srgbClr>
                      </a:solidFill>
                      <a:prstDash val="solid"/>
                      <a:round/>
                      <a:headEnd type="none" w="med" len="med"/>
                      <a:tailEnd type="none" w="med" len="med"/>
                    </a:lnR>
                    <a:lnT w="12700" cap="flat" cmpd="sng" algn="ctr">
                      <a:solidFill>
                        <a:srgbClr val="FFFFFF">
                          <a:lumMod val="75000"/>
                        </a:srgbClr>
                      </a:solidFill>
                      <a:prstDash val="solid"/>
                      <a:round/>
                      <a:headEnd type="none" w="med" len="med"/>
                      <a:tailEnd type="none" w="med" len="med"/>
                    </a:lnT>
                    <a:lnB w="12700" cap="flat" cmpd="sng" algn="ctr">
                      <a:solidFill>
                        <a:srgbClr val="FFFFFF">
                          <a:lumMod val="75000"/>
                        </a:srgb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94527879"/>
                  </a:ext>
                </a:extLst>
              </a:tr>
            </a:tbl>
          </a:graphicData>
        </a:graphic>
      </p:graphicFrame>
      <p:sp>
        <p:nvSpPr>
          <p:cNvPr id="2" name="标题 1"/>
          <p:cNvSpPr>
            <a:spLocks noGrp="1"/>
          </p:cNvSpPr>
          <p:nvPr>
            <p:ph type="title" idx="4294967295"/>
          </p:nvPr>
        </p:nvSpPr>
        <p:spPr>
          <a:xfrm>
            <a:off x="0" y="258763"/>
            <a:ext cx="4525108" cy="574675"/>
          </a:xfrm>
          <a:prstGeom prst="rect">
            <a:avLst/>
          </a:prstGeom>
        </p:spPr>
        <p:txBody>
          <a:bodyPr/>
          <a:lstStyle/>
          <a:p>
            <a:r>
              <a:rPr lang="zh-CN" altLang="en-US" sz="2800" dirty="0">
                <a:latin typeface="+mn-lt"/>
                <a:ea typeface="+mn-ea"/>
                <a:cs typeface="+mn-ea"/>
                <a:sym typeface="+mn-lt"/>
              </a:rPr>
              <a:t>重点行业动态导览：</a:t>
            </a:r>
            <a:r>
              <a:rPr lang="en-US" altLang="zh-CN" sz="2800" dirty="0">
                <a:latin typeface="+mn-lt"/>
                <a:ea typeface="+mn-ea"/>
                <a:cs typeface="+mn-ea"/>
                <a:sym typeface="+mn-lt"/>
              </a:rPr>
              <a:t>5</a:t>
            </a:r>
            <a:r>
              <a:rPr lang="zh-CN" altLang="en-US" sz="2800" dirty="0">
                <a:latin typeface="+mn-lt"/>
                <a:ea typeface="+mn-ea"/>
                <a:cs typeface="+mn-ea"/>
                <a:sym typeface="+mn-lt"/>
              </a:rPr>
              <a:t>月</a:t>
            </a:r>
          </a:p>
        </p:txBody>
      </p:sp>
      <p:sp>
        <p:nvSpPr>
          <p:cNvPr id="4" name="内容占位符 3"/>
          <p:cNvSpPr>
            <a:spLocks noGrp="1"/>
          </p:cNvSpPr>
          <p:nvPr>
            <p:ph sz="quarter" idx="4294967295"/>
          </p:nvPr>
        </p:nvSpPr>
        <p:spPr>
          <a:xfrm>
            <a:off x="0" y="847725"/>
            <a:ext cx="11552238" cy="301625"/>
          </a:xfrm>
          <a:prstGeom prst="rect">
            <a:avLst/>
          </a:prstGeom>
        </p:spPr>
        <p:txBody>
          <a:bodyPr>
            <a:normAutofit fontScale="92500"/>
          </a:bodyPr>
          <a:lstStyle/>
          <a:p>
            <a:pPr>
              <a:lnSpc>
                <a:spcPct val="110000"/>
              </a:lnSpc>
            </a:pPr>
            <a:r>
              <a:rPr lang="zh-CN" altLang="en-US" sz="1400" dirty="0">
                <a:cs typeface="+mn-ea"/>
                <a:sym typeface="+mn-lt"/>
              </a:rPr>
              <a:t>新能源相关企业本月重要动态</a:t>
            </a:r>
          </a:p>
        </p:txBody>
      </p:sp>
      <p:sp>
        <p:nvSpPr>
          <p:cNvPr id="50" name="灯片编号占位符 49"/>
          <p:cNvSpPr>
            <a:spLocks noGrp="1"/>
          </p:cNvSpPr>
          <p:nvPr>
            <p:ph type="sldNum" sz="quarter" idx="4294967295"/>
          </p:nvPr>
        </p:nvSpPr>
        <p:spPr>
          <a:xfrm>
            <a:off x="11826875" y="6627813"/>
            <a:ext cx="365125" cy="192087"/>
          </a:xfrm>
          <a:prstGeom prst="rect">
            <a:avLst/>
          </a:prstGeom>
        </p:spPr>
        <p:txBody>
          <a:bodyPr/>
          <a:lstStyle/>
          <a:p>
            <a:fld id="{C4D9ADF2-75C3-428C-A90B-0D0AC36CB1C2}" type="slidenum">
              <a:rPr lang="zh-CN" altLang="en-US" sz="1000">
                <a:solidFill>
                  <a:prstClr val="black">
                    <a:lumMod val="65000"/>
                    <a:lumOff val="35000"/>
                  </a:prstClr>
                </a:solidFill>
                <a:latin typeface="+mn-lt"/>
                <a:ea typeface="+mn-ea"/>
                <a:cs typeface="+mn-ea"/>
                <a:sym typeface="+mn-lt"/>
              </a:rPr>
              <a:pPr/>
              <a:t>16</a:t>
            </a:fld>
            <a:endParaRPr lang="zh-CN" altLang="en-US" sz="1000" dirty="0">
              <a:solidFill>
                <a:prstClr val="black">
                  <a:lumMod val="65000"/>
                  <a:lumOff val="35000"/>
                </a:prstClr>
              </a:solidFill>
              <a:latin typeface="+mn-lt"/>
              <a:ea typeface="+mn-ea"/>
              <a:cs typeface="+mn-ea"/>
              <a:sym typeface="+mn-lt"/>
            </a:endParaRPr>
          </a:p>
        </p:txBody>
      </p:sp>
      <p:sp>
        <p:nvSpPr>
          <p:cNvPr id="122" name="矩形 121"/>
          <p:cNvSpPr/>
          <p:nvPr/>
        </p:nvSpPr>
        <p:spPr>
          <a:xfrm>
            <a:off x="3307142" y="2156741"/>
            <a:ext cx="1959384" cy="400110"/>
          </a:xfrm>
          <a:prstGeom prst="rect">
            <a:avLst/>
          </a:prstGeom>
          <a:noFill/>
        </p:spPr>
        <p:txBody>
          <a:bodyPr wrap="square" rtlCol="0" anchor="b">
            <a:spAutoFit/>
          </a:bodyPr>
          <a:lstStyle/>
          <a:p>
            <a:pPr algn="r"/>
            <a:r>
              <a:rPr lang="en-US" altLang="zh-CN" sz="1000" dirty="0">
                <a:solidFill>
                  <a:prstClr val="white">
                    <a:lumMod val="50000"/>
                  </a:prstClr>
                </a:solidFill>
                <a:latin typeface="Open Sans" panose="020B0606030504020204" pitchFamily="34" charset="0"/>
                <a:ea typeface="思源宋体 CN SemiBold" panose="02020600000000000000" pitchFamily="18" charset="-122"/>
                <a:cs typeface="+mn-ea"/>
                <a:sym typeface="+mn-lt"/>
              </a:rPr>
              <a:t>Uber</a:t>
            </a:r>
            <a:r>
              <a:rPr lang="zh-CN" altLang="en-US" sz="1000" dirty="0">
                <a:solidFill>
                  <a:prstClr val="white">
                    <a:lumMod val="50000"/>
                  </a:prstClr>
                </a:solidFill>
                <a:latin typeface="Open Sans" panose="020B0606030504020204" pitchFamily="34" charset="0"/>
                <a:ea typeface="思源宋体 CN SemiBold" panose="02020600000000000000" pitchFamily="18" charset="-122"/>
                <a:cs typeface="+mn-ea"/>
                <a:sym typeface="+mn-lt"/>
              </a:rPr>
              <a:t>与小马智行合作 将在中东部署自动驾驶出租车</a:t>
            </a:r>
          </a:p>
        </p:txBody>
      </p:sp>
      <p:sp>
        <p:nvSpPr>
          <p:cNvPr id="123" name="矩形 122"/>
          <p:cNvSpPr/>
          <p:nvPr/>
        </p:nvSpPr>
        <p:spPr>
          <a:xfrm>
            <a:off x="5249853" y="2313313"/>
            <a:ext cx="1675968" cy="246221"/>
          </a:xfrm>
          <a:prstGeom prst="rect">
            <a:avLst/>
          </a:prstGeom>
          <a:noFill/>
        </p:spPr>
        <p:txBody>
          <a:bodyPr wrap="square" rtlCol="0" anchor="b">
            <a:spAutoFit/>
          </a:bodyPr>
          <a:lstStyle/>
          <a:p>
            <a:pPr algn="r"/>
            <a:r>
              <a:rPr lang="zh-CN" altLang="en-US" sz="1000" dirty="0">
                <a:solidFill>
                  <a:srgbClr val="0070C0"/>
                </a:solidFill>
                <a:latin typeface="Open Sans" panose="020B0606030504020204" pitchFamily="34" charset="0"/>
                <a:ea typeface="思源宋体 CN SemiBold"/>
                <a:cs typeface="+mn-ea"/>
                <a:sym typeface="+mn-lt"/>
              </a:rPr>
              <a:t>吉利汽车计划合并极氪</a:t>
            </a:r>
          </a:p>
        </p:txBody>
      </p:sp>
      <p:sp>
        <p:nvSpPr>
          <p:cNvPr id="124" name="矩形 123"/>
          <p:cNvSpPr/>
          <p:nvPr/>
        </p:nvSpPr>
        <p:spPr>
          <a:xfrm>
            <a:off x="8801288" y="2159424"/>
            <a:ext cx="1386308" cy="400110"/>
          </a:xfrm>
          <a:prstGeom prst="rect">
            <a:avLst/>
          </a:prstGeom>
          <a:noFill/>
        </p:spPr>
        <p:txBody>
          <a:bodyPr wrap="square" rtlCol="0" anchor="b">
            <a:spAutoFit/>
          </a:bodyPr>
          <a:lstStyle/>
          <a:p>
            <a:pPr algn="r"/>
            <a:r>
              <a:rPr lang="zh-CN" altLang="en-US" sz="1000" dirty="0">
                <a:solidFill>
                  <a:prstClr val="white">
                    <a:lumMod val="50000"/>
                  </a:prstClr>
                </a:solidFill>
                <a:latin typeface="Open Sans" panose="020B0606030504020204" pitchFamily="34" charset="0"/>
                <a:ea typeface="思源宋体 CN SemiBold" panose="02020600000000000000" pitchFamily="18" charset="-122"/>
                <a:cs typeface="+mn-ea"/>
                <a:sym typeface="+mn-lt"/>
              </a:rPr>
              <a:t>广汽能源与极氪能源达成合作</a:t>
            </a:r>
          </a:p>
        </p:txBody>
      </p:sp>
      <p:sp>
        <p:nvSpPr>
          <p:cNvPr id="125" name="矩形 124"/>
          <p:cNvSpPr/>
          <p:nvPr/>
        </p:nvSpPr>
        <p:spPr>
          <a:xfrm>
            <a:off x="3411423" y="3355119"/>
            <a:ext cx="1855104" cy="400110"/>
          </a:xfrm>
          <a:prstGeom prst="rect">
            <a:avLst/>
          </a:prstGeom>
          <a:noFill/>
        </p:spPr>
        <p:txBody>
          <a:bodyPr wrap="square" rtlCol="0" anchor="b">
            <a:spAutoFit/>
          </a:bodyPr>
          <a:lstStyle/>
          <a:p>
            <a:pPr algn="r"/>
            <a:r>
              <a:rPr lang="zh-CN" altLang="en-US" sz="1000" dirty="0">
                <a:solidFill>
                  <a:srgbClr val="0070C0"/>
                </a:solidFill>
                <a:latin typeface="Open Sans" panose="020B0606030504020204" pitchFamily="34" charset="0"/>
                <a:ea typeface="思源宋体 CN SemiBold"/>
                <a:cs typeface="+mn-ea"/>
                <a:sym typeface="+mn-lt"/>
              </a:rPr>
              <a:t>奇瑞举办安全之夜 发布智慧安全系统及前瞻安全技术成果</a:t>
            </a:r>
          </a:p>
        </p:txBody>
      </p:sp>
      <p:sp>
        <p:nvSpPr>
          <p:cNvPr id="126" name="矩形 125"/>
          <p:cNvSpPr/>
          <p:nvPr/>
        </p:nvSpPr>
        <p:spPr>
          <a:xfrm>
            <a:off x="3505143" y="2794379"/>
            <a:ext cx="1748857" cy="400110"/>
          </a:xfrm>
          <a:prstGeom prst="rect">
            <a:avLst/>
          </a:prstGeom>
          <a:noFill/>
        </p:spPr>
        <p:txBody>
          <a:bodyPr wrap="square" rtlCol="0" anchor="b">
            <a:spAutoFit/>
          </a:bodyPr>
          <a:lstStyle/>
          <a:p>
            <a:pPr algn="r"/>
            <a:r>
              <a:rPr lang="zh-CN" altLang="en-US" sz="1000" dirty="0">
                <a:solidFill>
                  <a:prstClr val="white">
                    <a:lumMod val="50000"/>
                  </a:prstClr>
                </a:solidFill>
                <a:latin typeface="Open Sans" panose="020B0606030504020204" pitchFamily="34" charset="0"/>
                <a:ea typeface="思源宋体 CN SemiBold" panose="02020600000000000000" pitchFamily="18" charset="-122"/>
                <a:cs typeface="+mn-ea"/>
                <a:sym typeface="+mn-lt"/>
              </a:rPr>
              <a:t>宁德时代与长安马自达签署合作备忘录</a:t>
            </a:r>
          </a:p>
        </p:txBody>
      </p:sp>
      <p:sp>
        <p:nvSpPr>
          <p:cNvPr id="127" name="矩形 126"/>
          <p:cNvSpPr/>
          <p:nvPr/>
        </p:nvSpPr>
        <p:spPr>
          <a:xfrm>
            <a:off x="1608009" y="5072224"/>
            <a:ext cx="1797372" cy="400110"/>
          </a:xfrm>
          <a:prstGeom prst="rect">
            <a:avLst/>
          </a:prstGeom>
          <a:noFill/>
        </p:spPr>
        <p:txBody>
          <a:bodyPr wrap="square" rtlCol="0" anchor="b">
            <a:spAutoFit/>
          </a:bodyPr>
          <a:lstStyle/>
          <a:p>
            <a:pPr algn="r"/>
            <a:r>
              <a:rPr lang="zh-CN" altLang="en-US" sz="1000" dirty="0">
                <a:solidFill>
                  <a:prstClr val="white">
                    <a:lumMod val="50000"/>
                  </a:prstClr>
                </a:solidFill>
                <a:latin typeface="Open Sans" panose="020B0606030504020204" pitchFamily="34" charset="0"/>
                <a:ea typeface="思源宋体 CN SemiBold" panose="02020600000000000000" pitchFamily="18" charset="-122"/>
                <a:cs typeface="+mn-ea"/>
                <a:sym typeface="+mn-lt"/>
              </a:rPr>
              <a:t>宁德时代与本田中国就磷酸铁锂电池等深化合作</a:t>
            </a:r>
          </a:p>
        </p:txBody>
      </p:sp>
      <p:sp>
        <p:nvSpPr>
          <p:cNvPr id="128" name="矩形 127"/>
          <p:cNvSpPr/>
          <p:nvPr/>
        </p:nvSpPr>
        <p:spPr>
          <a:xfrm>
            <a:off x="3191217" y="5226113"/>
            <a:ext cx="2100855" cy="246221"/>
          </a:xfrm>
          <a:prstGeom prst="rect">
            <a:avLst/>
          </a:prstGeom>
          <a:noFill/>
        </p:spPr>
        <p:txBody>
          <a:bodyPr wrap="square" rtlCol="0" anchor="b">
            <a:spAutoFit/>
          </a:bodyPr>
          <a:lstStyle/>
          <a:p>
            <a:pPr algn="r"/>
            <a:r>
              <a:rPr lang="en-US" altLang="zh-CN" sz="1000" dirty="0">
                <a:solidFill>
                  <a:srgbClr val="0070C0"/>
                </a:solidFill>
                <a:latin typeface="Open Sans" panose="020B0606030504020204" pitchFamily="34" charset="0"/>
                <a:ea typeface="思源宋体 CN SemiBold"/>
                <a:cs typeface="+mn-ea"/>
                <a:sym typeface="+mn-lt"/>
              </a:rPr>
              <a:t>Honda</a:t>
            </a:r>
            <a:r>
              <a:rPr lang="zh-CN" altLang="en-US" sz="1000" dirty="0">
                <a:solidFill>
                  <a:srgbClr val="0070C0"/>
                </a:solidFill>
                <a:latin typeface="Open Sans" panose="020B0606030504020204" pitchFamily="34" charset="0"/>
                <a:ea typeface="思源宋体 CN SemiBold"/>
                <a:cs typeface="+mn-ea"/>
                <a:sym typeface="+mn-lt"/>
              </a:rPr>
              <a:t>发布</a:t>
            </a:r>
            <a:r>
              <a:rPr lang="en-US" altLang="zh-CN" sz="1000" dirty="0">
                <a:solidFill>
                  <a:srgbClr val="0070C0"/>
                </a:solidFill>
                <a:latin typeface="Open Sans" panose="020B0606030504020204" pitchFamily="34" charset="0"/>
                <a:ea typeface="思源宋体 CN SemiBold"/>
                <a:cs typeface="+mn-ea"/>
                <a:sym typeface="+mn-lt"/>
              </a:rPr>
              <a:t>2025</a:t>
            </a:r>
            <a:r>
              <a:rPr lang="zh-CN" altLang="en-US" sz="1000" dirty="0">
                <a:solidFill>
                  <a:srgbClr val="0070C0"/>
                </a:solidFill>
                <a:latin typeface="Open Sans" panose="020B0606030504020204" pitchFamily="34" charset="0"/>
                <a:ea typeface="思源宋体 CN SemiBold"/>
                <a:cs typeface="+mn-ea"/>
                <a:sym typeface="+mn-lt"/>
              </a:rPr>
              <a:t>年全球事业规划</a:t>
            </a:r>
          </a:p>
        </p:txBody>
      </p:sp>
      <p:sp>
        <p:nvSpPr>
          <p:cNvPr id="129" name="矩形 128"/>
          <p:cNvSpPr/>
          <p:nvPr/>
        </p:nvSpPr>
        <p:spPr>
          <a:xfrm>
            <a:off x="3614898" y="4813770"/>
            <a:ext cx="1677013" cy="246221"/>
          </a:xfrm>
          <a:prstGeom prst="rect">
            <a:avLst/>
          </a:prstGeom>
          <a:noFill/>
        </p:spPr>
        <p:txBody>
          <a:bodyPr wrap="square" rtlCol="0" anchor="b">
            <a:spAutoFit/>
          </a:bodyPr>
          <a:lstStyle/>
          <a:p>
            <a:pPr algn="r"/>
            <a:r>
              <a:rPr lang="zh-CN" altLang="en-US" sz="1000" dirty="0">
                <a:solidFill>
                  <a:prstClr val="white">
                    <a:lumMod val="50000"/>
                  </a:prstClr>
                </a:solidFill>
                <a:latin typeface="Open Sans" panose="020B0606030504020204" pitchFamily="34" charset="0"/>
                <a:ea typeface="思源宋体 CN SemiBold" panose="02020600000000000000" pitchFamily="18" charset="-122"/>
                <a:cs typeface="+mn-ea"/>
                <a:sym typeface="+mn-lt"/>
              </a:rPr>
              <a:t>宁德时代港股上市</a:t>
            </a:r>
          </a:p>
        </p:txBody>
      </p:sp>
      <p:sp>
        <p:nvSpPr>
          <p:cNvPr id="130" name="矩形 129"/>
          <p:cNvSpPr/>
          <p:nvPr/>
        </p:nvSpPr>
        <p:spPr>
          <a:xfrm>
            <a:off x="3095431" y="4442979"/>
            <a:ext cx="2208671" cy="246221"/>
          </a:xfrm>
          <a:prstGeom prst="rect">
            <a:avLst/>
          </a:prstGeom>
          <a:noFill/>
        </p:spPr>
        <p:txBody>
          <a:bodyPr wrap="square" rtlCol="0" anchor="b">
            <a:spAutoFit/>
          </a:bodyPr>
          <a:lstStyle/>
          <a:p>
            <a:pPr algn="r"/>
            <a:r>
              <a:rPr lang="zh-CN" altLang="en-US" sz="1000" dirty="0">
                <a:solidFill>
                  <a:prstClr val="white">
                    <a:lumMod val="50000"/>
                  </a:prstClr>
                </a:solidFill>
                <a:latin typeface="Open Sans" panose="020B0606030504020204" pitchFamily="34" charset="0"/>
                <a:ea typeface="思源宋体 CN SemiBold" panose="02020600000000000000" pitchFamily="18" charset="-122"/>
                <a:cs typeface="+mn-ea"/>
                <a:sym typeface="+mn-lt"/>
              </a:rPr>
              <a:t>比亚迪与神州租车达成战略合作</a:t>
            </a:r>
          </a:p>
        </p:txBody>
      </p:sp>
      <p:sp>
        <p:nvSpPr>
          <p:cNvPr id="131" name="矩形 130"/>
          <p:cNvSpPr/>
          <p:nvPr/>
        </p:nvSpPr>
        <p:spPr>
          <a:xfrm>
            <a:off x="7130984" y="5072224"/>
            <a:ext cx="1410890" cy="400110"/>
          </a:xfrm>
          <a:prstGeom prst="rect">
            <a:avLst/>
          </a:prstGeom>
          <a:noFill/>
        </p:spPr>
        <p:txBody>
          <a:bodyPr wrap="square" rtlCol="0" anchor="b">
            <a:spAutoFit/>
          </a:bodyPr>
          <a:lstStyle/>
          <a:p>
            <a:pPr algn="r"/>
            <a:r>
              <a:rPr lang="zh-CN" altLang="en-US" sz="1000" dirty="0">
                <a:solidFill>
                  <a:prstClr val="white">
                    <a:lumMod val="50000"/>
                  </a:prstClr>
                </a:solidFill>
                <a:latin typeface="Open Sans" panose="020B0606030504020204" pitchFamily="34" charset="0"/>
                <a:ea typeface="思源宋体 CN SemiBold" panose="02020600000000000000" pitchFamily="18" charset="-122"/>
                <a:cs typeface="+mn-ea"/>
                <a:sym typeface="+mn-lt"/>
              </a:rPr>
              <a:t>极氪能源与壳牌充电达成合作</a:t>
            </a:r>
          </a:p>
        </p:txBody>
      </p:sp>
      <p:sp>
        <p:nvSpPr>
          <p:cNvPr id="132" name="矩形 131"/>
          <p:cNvSpPr/>
          <p:nvPr/>
        </p:nvSpPr>
        <p:spPr>
          <a:xfrm>
            <a:off x="8510583" y="5072224"/>
            <a:ext cx="1677013" cy="400110"/>
          </a:xfrm>
          <a:prstGeom prst="rect">
            <a:avLst/>
          </a:prstGeom>
          <a:noFill/>
        </p:spPr>
        <p:txBody>
          <a:bodyPr wrap="square" rtlCol="0" anchor="b">
            <a:spAutoFit/>
          </a:bodyPr>
          <a:lstStyle/>
          <a:p>
            <a:pPr algn="r"/>
            <a:r>
              <a:rPr lang="zh-CN" altLang="en-US" sz="1000" dirty="0">
                <a:solidFill>
                  <a:prstClr val="white">
                    <a:lumMod val="50000"/>
                  </a:prstClr>
                </a:solidFill>
                <a:latin typeface="Open Sans" panose="020B0606030504020204" pitchFamily="34" charset="0"/>
                <a:ea typeface="思源宋体 CN SemiBold" panose="02020600000000000000" pitchFamily="18" charset="-122"/>
                <a:cs typeface="+mn-ea"/>
                <a:sym typeface="+mn-lt"/>
              </a:rPr>
              <a:t>东风与华为签署全面深化战略合作协议</a:t>
            </a:r>
          </a:p>
        </p:txBody>
      </p:sp>
      <p:sp>
        <p:nvSpPr>
          <p:cNvPr id="133" name="矩形 132"/>
          <p:cNvSpPr/>
          <p:nvPr/>
        </p:nvSpPr>
        <p:spPr>
          <a:xfrm>
            <a:off x="8510582" y="4609947"/>
            <a:ext cx="1677013" cy="246221"/>
          </a:xfrm>
          <a:prstGeom prst="rect">
            <a:avLst/>
          </a:prstGeom>
          <a:noFill/>
        </p:spPr>
        <p:txBody>
          <a:bodyPr wrap="square" rtlCol="0" anchor="b">
            <a:spAutoFit/>
          </a:bodyPr>
          <a:lstStyle/>
          <a:p>
            <a:pPr algn="r"/>
            <a:r>
              <a:rPr lang="zh-CN" altLang="en-US" sz="1000" dirty="0">
                <a:solidFill>
                  <a:prstClr val="white">
                    <a:lumMod val="50000"/>
                  </a:prstClr>
                </a:solidFill>
                <a:latin typeface="Open Sans" panose="020B0606030504020204" pitchFamily="34" charset="0"/>
                <a:ea typeface="思源宋体 CN SemiBold" panose="02020600000000000000" pitchFamily="18" charset="-122"/>
                <a:cs typeface="+mn-ea"/>
                <a:sym typeface="+mn-lt"/>
              </a:rPr>
              <a:t>中石化入股宁德时代</a:t>
            </a:r>
          </a:p>
        </p:txBody>
      </p:sp>
      <p:sp>
        <p:nvSpPr>
          <p:cNvPr id="134" name="矩形 133"/>
          <p:cNvSpPr/>
          <p:nvPr/>
        </p:nvSpPr>
        <p:spPr>
          <a:xfrm>
            <a:off x="4997385" y="6420923"/>
            <a:ext cx="1929482" cy="246221"/>
          </a:xfrm>
          <a:prstGeom prst="rect">
            <a:avLst/>
          </a:prstGeom>
          <a:noFill/>
        </p:spPr>
        <p:txBody>
          <a:bodyPr wrap="square" rtlCol="0" anchor="b">
            <a:spAutoFit/>
          </a:bodyPr>
          <a:lstStyle/>
          <a:p>
            <a:pPr algn="r"/>
            <a:r>
              <a:rPr lang="zh-CN" altLang="en-US" sz="1000" dirty="0">
                <a:solidFill>
                  <a:prstClr val="white">
                    <a:lumMod val="50000"/>
                  </a:prstClr>
                </a:solidFill>
                <a:latin typeface="Open Sans" panose="020B0606030504020204" pitchFamily="34" charset="0"/>
                <a:ea typeface="思源宋体 CN SemiBold" panose="02020600000000000000" pitchFamily="18" charset="-122"/>
                <a:cs typeface="+mn-ea"/>
                <a:sym typeface="+mn-lt"/>
              </a:rPr>
              <a:t>华为向上汽转让</a:t>
            </a:r>
            <a:r>
              <a:rPr lang="en-US" altLang="zh-CN" sz="1000" dirty="0">
                <a:solidFill>
                  <a:prstClr val="white">
                    <a:lumMod val="50000"/>
                  </a:prstClr>
                </a:solidFill>
                <a:latin typeface="Open Sans" panose="020B0606030504020204" pitchFamily="34" charset="0"/>
                <a:ea typeface="思源宋体 CN SemiBold" panose="02020600000000000000" pitchFamily="18" charset="-122"/>
                <a:cs typeface="+mn-ea"/>
                <a:sym typeface="+mn-lt"/>
              </a:rPr>
              <a:t>"</a:t>
            </a:r>
            <a:r>
              <a:rPr lang="zh-CN" altLang="en-US" sz="1000" dirty="0">
                <a:solidFill>
                  <a:prstClr val="white">
                    <a:lumMod val="50000"/>
                  </a:prstClr>
                </a:solidFill>
                <a:latin typeface="Open Sans" panose="020B0606030504020204" pitchFamily="34" charset="0"/>
                <a:ea typeface="思源宋体 CN SemiBold" panose="02020600000000000000" pitchFamily="18" charset="-122"/>
                <a:cs typeface="+mn-ea"/>
                <a:sym typeface="+mn-lt"/>
              </a:rPr>
              <a:t>尚界</a:t>
            </a:r>
            <a:r>
              <a:rPr lang="en-US" altLang="zh-CN" sz="1000" dirty="0">
                <a:solidFill>
                  <a:prstClr val="white">
                    <a:lumMod val="50000"/>
                  </a:prstClr>
                </a:solidFill>
                <a:latin typeface="Open Sans" panose="020B0606030504020204" pitchFamily="34" charset="0"/>
                <a:ea typeface="思源宋体 CN SemiBold" panose="02020600000000000000" pitchFamily="18" charset="-122"/>
                <a:cs typeface="+mn-ea"/>
                <a:sym typeface="+mn-lt"/>
              </a:rPr>
              <a:t>"</a:t>
            </a:r>
            <a:r>
              <a:rPr lang="zh-CN" altLang="en-US" sz="1000" dirty="0">
                <a:solidFill>
                  <a:prstClr val="white">
                    <a:lumMod val="50000"/>
                  </a:prstClr>
                </a:solidFill>
                <a:latin typeface="Open Sans" panose="020B0606030504020204" pitchFamily="34" charset="0"/>
                <a:ea typeface="思源宋体 CN SemiBold" panose="02020600000000000000" pitchFamily="18" charset="-122"/>
                <a:cs typeface="+mn-ea"/>
                <a:sym typeface="+mn-lt"/>
              </a:rPr>
              <a:t>商标</a:t>
            </a:r>
          </a:p>
        </p:txBody>
      </p:sp>
      <p:sp>
        <p:nvSpPr>
          <p:cNvPr id="135" name="矩形 134"/>
          <p:cNvSpPr/>
          <p:nvPr/>
        </p:nvSpPr>
        <p:spPr>
          <a:xfrm>
            <a:off x="6869521" y="6267995"/>
            <a:ext cx="1677013" cy="400110"/>
          </a:xfrm>
          <a:prstGeom prst="rect">
            <a:avLst/>
          </a:prstGeom>
          <a:noFill/>
        </p:spPr>
        <p:txBody>
          <a:bodyPr wrap="square" rtlCol="0" anchor="b">
            <a:spAutoFit/>
          </a:bodyPr>
          <a:lstStyle/>
          <a:p>
            <a:pPr algn="r"/>
            <a:r>
              <a:rPr lang="zh-CN" altLang="en-US" sz="1000" dirty="0">
                <a:solidFill>
                  <a:prstClr val="white">
                    <a:lumMod val="50000"/>
                  </a:prstClr>
                </a:solidFill>
                <a:latin typeface="Open Sans" panose="020B0606030504020204" pitchFamily="34" charset="0"/>
                <a:ea typeface="思源宋体 CN SemiBold" panose="02020600000000000000" pitchFamily="18" charset="-122"/>
                <a:cs typeface="+mn-ea"/>
                <a:sym typeface="+mn-lt"/>
              </a:rPr>
              <a:t>极氪与蔚来达成充电网络双向互联互通合作</a:t>
            </a:r>
          </a:p>
        </p:txBody>
      </p:sp>
      <p:pic>
        <p:nvPicPr>
          <p:cNvPr id="136" name="图片 135"/>
          <p:cNvPicPr>
            <a:picLocks noChangeAspect="1"/>
          </p:cNvPicPr>
          <p:nvPr/>
        </p:nvPicPr>
        <p:blipFill>
          <a:blip r:embed="rId3" cstate="print">
            <a:clrChange>
              <a:clrFrom>
                <a:srgbClr val="F5F5F5"/>
              </a:clrFrom>
              <a:clrTo>
                <a:srgbClr val="F5F5F5">
                  <a:alpha val="0"/>
                </a:srgbClr>
              </a:clrTo>
            </a:clrChange>
            <a:extLst>
              <a:ext uri="{28A0092B-C50C-407E-A947-70E740481C1C}">
                <a14:useLocalDpi xmlns:a14="http://schemas.microsoft.com/office/drawing/2010/main" val="0"/>
              </a:ext>
            </a:extLst>
          </a:blip>
          <a:stretch>
            <a:fillRect/>
          </a:stretch>
        </p:blipFill>
        <p:spPr>
          <a:xfrm>
            <a:off x="4376553" y="1930289"/>
            <a:ext cx="875807" cy="349231"/>
          </a:xfrm>
          <a:prstGeom prst="rect">
            <a:avLst/>
          </a:prstGeom>
        </p:spPr>
      </p:pic>
      <p:pic>
        <p:nvPicPr>
          <p:cNvPr id="137" name="图片 136"/>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798008" y="2672318"/>
            <a:ext cx="830658" cy="142706"/>
          </a:xfrm>
          <a:prstGeom prst="rect">
            <a:avLst/>
          </a:prstGeom>
        </p:spPr>
      </p:pic>
      <p:pic>
        <p:nvPicPr>
          <p:cNvPr id="138" name="图片 13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888357" y="4966037"/>
            <a:ext cx="830658" cy="142706"/>
          </a:xfrm>
          <a:prstGeom prst="rect">
            <a:avLst/>
          </a:prstGeom>
        </p:spPr>
      </p:pic>
      <p:pic>
        <p:nvPicPr>
          <p:cNvPr id="139" name="图片 138"/>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309497" y="4708269"/>
            <a:ext cx="830658" cy="142706"/>
          </a:xfrm>
          <a:prstGeom prst="rect">
            <a:avLst/>
          </a:prstGeom>
        </p:spPr>
      </p:pic>
      <p:pic>
        <p:nvPicPr>
          <p:cNvPr id="140" name="图片 13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83830" y="6096080"/>
            <a:ext cx="304801" cy="311464"/>
          </a:xfrm>
          <a:prstGeom prst="rect">
            <a:avLst/>
          </a:prstGeom>
        </p:spPr>
      </p:pic>
      <p:pic>
        <p:nvPicPr>
          <p:cNvPr id="141" name="图片 140"/>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495124" y="6107192"/>
            <a:ext cx="265944" cy="271749"/>
          </a:xfrm>
          <a:prstGeom prst="rect">
            <a:avLst/>
          </a:prstGeom>
        </p:spPr>
      </p:pic>
      <p:pic>
        <p:nvPicPr>
          <p:cNvPr id="142" name="图片 141"/>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289215" y="4492937"/>
            <a:ext cx="830658" cy="142706"/>
          </a:xfrm>
          <a:prstGeom prst="rect">
            <a:avLst/>
          </a:prstGeom>
        </p:spPr>
      </p:pic>
      <p:pic>
        <p:nvPicPr>
          <p:cNvPr id="143" name="Picture 2" descr="https://bkimg.cdn.bcebos.com/pic/bd3eb13533fa828ba61eb9377b465634970a314eec94?x-bce-process=image/format,f_auto/watermark,image_d2F0ZXIvYmFpa2UyNzI,g_7,xp_5,yp_5,P_20/resize,m_lfit,limit_1,h_1080"/>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8864815" y="4882674"/>
            <a:ext cx="734631" cy="226069"/>
          </a:xfrm>
          <a:prstGeom prst="rect">
            <a:avLst/>
          </a:prstGeom>
          <a:noFill/>
          <a:extLst>
            <a:ext uri="{909E8E84-426E-40DD-AFC4-6F175D3DCCD1}">
              <a14:hiddenFill xmlns:a14="http://schemas.microsoft.com/office/drawing/2010/main">
                <a:solidFill>
                  <a:srgbClr val="FFFFFF"/>
                </a:solidFill>
              </a14:hiddenFill>
            </a:ext>
          </a:extLst>
        </p:spPr>
      </p:pic>
      <p:pic>
        <p:nvPicPr>
          <p:cNvPr id="144" name="图片 14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40074" y="4814193"/>
            <a:ext cx="281839" cy="288000"/>
          </a:xfrm>
          <a:prstGeom prst="rect">
            <a:avLst/>
          </a:prstGeom>
        </p:spPr>
      </p:pic>
      <p:pic>
        <p:nvPicPr>
          <p:cNvPr id="145" name="图片 144"/>
          <p:cNvPicPr>
            <a:picLocks noChangeAspect="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60536" y="2129306"/>
            <a:ext cx="697640" cy="206775"/>
          </a:xfrm>
          <a:prstGeom prst="rect">
            <a:avLst/>
          </a:prstGeom>
        </p:spPr>
      </p:pic>
      <p:pic>
        <p:nvPicPr>
          <p:cNvPr id="146" name="图片 145"/>
          <p:cNvPicPr>
            <a:picLocks noChangeAspect="1"/>
          </p:cNvPicPr>
          <p:nvPr/>
        </p:nvPicPr>
        <p:blipFill>
          <a:blip r:embed="rId10" cstate="print">
            <a:clrChange>
              <a:clrFrom>
                <a:srgbClr val="F9F9F9"/>
              </a:clrFrom>
              <a:clrTo>
                <a:srgbClr val="F9F9F9">
                  <a:alpha val="0"/>
                </a:srgbClr>
              </a:clrTo>
            </a:clrChange>
            <a:extLst>
              <a:ext uri="{28A0092B-C50C-407E-A947-70E740481C1C}">
                <a14:useLocalDpi xmlns:a14="http://schemas.microsoft.com/office/drawing/2010/main" val="0"/>
              </a:ext>
            </a:extLst>
          </a:blip>
          <a:stretch>
            <a:fillRect/>
          </a:stretch>
        </p:blipFill>
        <p:spPr>
          <a:xfrm>
            <a:off x="3653973" y="4308313"/>
            <a:ext cx="559927" cy="163831"/>
          </a:xfrm>
          <a:prstGeom prst="rect">
            <a:avLst/>
          </a:prstGeom>
        </p:spPr>
      </p:pic>
      <p:pic>
        <p:nvPicPr>
          <p:cNvPr id="147" name="图片 146"/>
          <p:cNvPicPr>
            <a:picLocks noChangeAspect="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944492" y="6040575"/>
            <a:ext cx="493589" cy="240558"/>
          </a:xfrm>
          <a:prstGeom prst="rect">
            <a:avLst/>
          </a:prstGeom>
        </p:spPr>
      </p:pic>
      <p:pic>
        <p:nvPicPr>
          <p:cNvPr id="148" name="图片 14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992021" y="1930289"/>
            <a:ext cx="312508" cy="272105"/>
          </a:xfrm>
          <a:prstGeom prst="rect">
            <a:avLst/>
          </a:prstGeom>
        </p:spPr>
      </p:pic>
      <p:pic>
        <p:nvPicPr>
          <p:cNvPr id="149" name="图片 148"/>
          <p:cNvPicPr>
            <a:picLocks noChangeAspect="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64668" y="5026915"/>
            <a:ext cx="371465" cy="258234"/>
          </a:xfrm>
          <a:prstGeom prst="rect">
            <a:avLst/>
          </a:prstGeom>
        </p:spPr>
      </p:pic>
      <p:pic>
        <p:nvPicPr>
          <p:cNvPr id="150" name="图片 149"/>
          <p:cNvPicPr>
            <a:picLocks noChangeAspect="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31785" y="4874452"/>
            <a:ext cx="371465" cy="258234"/>
          </a:xfrm>
          <a:prstGeom prst="rect">
            <a:avLst/>
          </a:prstGeom>
        </p:spPr>
      </p:pic>
      <p:pic>
        <p:nvPicPr>
          <p:cNvPr id="151" name="图片 150"/>
          <p:cNvPicPr>
            <a:picLocks noChangeAspect="1"/>
          </p:cNvPicPr>
          <p:nvPr/>
        </p:nvPicPr>
        <p:blipFill>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158453" y="6075928"/>
            <a:ext cx="677586" cy="216000"/>
          </a:xfrm>
          <a:prstGeom prst="rect">
            <a:avLst/>
          </a:prstGeom>
        </p:spPr>
      </p:pic>
      <p:pic>
        <p:nvPicPr>
          <p:cNvPr id="152" name="图片 151"/>
          <p:cNvPicPr>
            <a:picLocks noChangeAspect="1"/>
          </p:cNvPicPr>
          <p:nvPr/>
        </p:nvPicPr>
        <p:blipFill>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143198" y="4895569"/>
            <a:ext cx="677586" cy="216000"/>
          </a:xfrm>
          <a:prstGeom prst="rect">
            <a:avLst/>
          </a:prstGeom>
        </p:spPr>
      </p:pic>
      <p:pic>
        <p:nvPicPr>
          <p:cNvPr id="153" name="图片 152"/>
          <p:cNvPicPr>
            <a:picLocks noChangeAspect="1"/>
          </p:cNvPicPr>
          <p:nvPr/>
        </p:nvPicPr>
        <p:blipFill>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386900" y="1985385"/>
            <a:ext cx="677586" cy="216000"/>
          </a:xfrm>
          <a:prstGeom prst="rect">
            <a:avLst/>
          </a:prstGeom>
        </p:spPr>
      </p:pic>
      <p:pic>
        <p:nvPicPr>
          <p:cNvPr id="154" name="图片 153"/>
          <p:cNvPicPr>
            <a:picLocks noChangeAspect="1"/>
          </p:cNvPicPr>
          <p:nvPr/>
        </p:nvPicPr>
        <p:blipFill>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107886" y="2139985"/>
            <a:ext cx="677586" cy="216000"/>
          </a:xfrm>
          <a:prstGeom prst="rect">
            <a:avLst/>
          </a:prstGeom>
        </p:spPr>
      </p:pic>
      <p:pic>
        <p:nvPicPr>
          <p:cNvPr id="155" name="图片 154"/>
          <p:cNvPicPr>
            <a:picLocks noChangeAspect="1"/>
          </p:cNvPicPr>
          <p:nvPr/>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63932" y="3176847"/>
            <a:ext cx="460970" cy="222853"/>
          </a:xfrm>
          <a:prstGeom prst="rect">
            <a:avLst/>
          </a:prstGeom>
        </p:spPr>
      </p:pic>
      <p:pic>
        <p:nvPicPr>
          <p:cNvPr id="6" name="图片 5"/>
          <p:cNvPicPr>
            <a:picLocks noChangeAspect="1"/>
          </p:cNvPicPr>
          <p:nvPr/>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04709" y="2536403"/>
            <a:ext cx="379416" cy="312510"/>
          </a:xfrm>
          <a:prstGeom prst="rect">
            <a:avLst/>
          </a:prstGeom>
        </p:spPr>
      </p:pic>
      <p:pic>
        <p:nvPicPr>
          <p:cNvPr id="7" name="图片 6"/>
          <p:cNvPicPr>
            <a:picLocks noChangeAspect="1"/>
          </p:cNvPicPr>
          <p:nvPr/>
        </p:nvPicPr>
        <p:blipFill>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006215" y="4756976"/>
            <a:ext cx="318935" cy="351767"/>
          </a:xfrm>
          <a:prstGeom prst="rect">
            <a:avLst/>
          </a:prstGeom>
        </p:spPr>
      </p:pic>
      <p:pic>
        <p:nvPicPr>
          <p:cNvPr id="8" name="图片 7"/>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309497" y="4296731"/>
            <a:ext cx="774628" cy="161041"/>
          </a:xfrm>
          <a:prstGeom prst="rect">
            <a:avLst/>
          </a:prstGeom>
        </p:spPr>
      </p:pic>
      <p:sp>
        <p:nvSpPr>
          <p:cNvPr id="46" name="矩形 45"/>
          <p:cNvSpPr/>
          <p:nvPr/>
        </p:nvSpPr>
        <p:spPr>
          <a:xfrm>
            <a:off x="3307143" y="4063380"/>
            <a:ext cx="1988086" cy="246221"/>
          </a:xfrm>
          <a:prstGeom prst="rect">
            <a:avLst/>
          </a:prstGeom>
          <a:noFill/>
        </p:spPr>
        <p:txBody>
          <a:bodyPr wrap="square" rtlCol="0" anchor="b">
            <a:spAutoFit/>
          </a:bodyPr>
          <a:lstStyle/>
          <a:p>
            <a:pPr algn="r"/>
            <a:r>
              <a:rPr lang="zh-CN" altLang="en-US" sz="1000" dirty="0">
                <a:solidFill>
                  <a:prstClr val="white">
                    <a:lumMod val="50000"/>
                  </a:prstClr>
                </a:solidFill>
                <a:latin typeface="Open Sans" panose="020B0606030504020204" pitchFamily="34" charset="0"/>
                <a:ea typeface="思源宋体 CN SemiBold"/>
                <a:cs typeface="+mn-ea"/>
                <a:sym typeface="+mn-lt"/>
              </a:rPr>
              <a:t>长城发布</a:t>
            </a:r>
            <a:r>
              <a:rPr lang="en-US" altLang="zh-CN" sz="1000" dirty="0">
                <a:solidFill>
                  <a:prstClr val="white">
                    <a:lumMod val="50000"/>
                  </a:prstClr>
                </a:solidFill>
                <a:latin typeface="Open Sans" panose="020B0606030504020204" pitchFamily="34" charset="0"/>
                <a:ea typeface="思源宋体 CN SemiBold"/>
                <a:cs typeface="+mn-ea"/>
                <a:sym typeface="+mn-lt"/>
              </a:rPr>
              <a:t>”</a:t>
            </a:r>
            <a:r>
              <a:rPr lang="zh-CN" altLang="en-US" sz="1000" dirty="0">
                <a:solidFill>
                  <a:prstClr val="white">
                    <a:lumMod val="50000"/>
                  </a:prstClr>
                </a:solidFill>
                <a:latin typeface="Open Sans" panose="020B0606030504020204" pitchFamily="34" charset="0"/>
                <a:ea typeface="思源宋体 CN SemiBold"/>
                <a:cs typeface="+mn-ea"/>
                <a:sym typeface="+mn-lt"/>
              </a:rPr>
              <a:t>全动力超级智能平台</a:t>
            </a:r>
            <a:r>
              <a:rPr lang="en-US" altLang="zh-CN" sz="1000" dirty="0">
                <a:solidFill>
                  <a:prstClr val="white">
                    <a:lumMod val="50000"/>
                  </a:prstClr>
                </a:solidFill>
                <a:latin typeface="Open Sans" panose="020B0606030504020204" pitchFamily="34" charset="0"/>
                <a:ea typeface="思源宋体 CN SemiBold"/>
                <a:cs typeface="+mn-ea"/>
                <a:sym typeface="+mn-lt"/>
              </a:rPr>
              <a:t>”</a:t>
            </a:r>
            <a:endParaRPr lang="zh-CN" altLang="en-US" sz="1000" dirty="0">
              <a:solidFill>
                <a:prstClr val="white">
                  <a:lumMod val="50000"/>
                </a:prstClr>
              </a:solidFill>
              <a:latin typeface="Open Sans" panose="020B0606030504020204" pitchFamily="34" charset="0"/>
              <a:ea typeface="思源宋体 CN SemiBold"/>
              <a:cs typeface="+mn-ea"/>
              <a:sym typeface="+mn-lt"/>
            </a:endParaRPr>
          </a:p>
        </p:txBody>
      </p:sp>
      <p:pic>
        <p:nvPicPr>
          <p:cNvPr id="3" name="图片 2"/>
          <p:cNvPicPr>
            <a:picLocks noChangeAspect="1"/>
          </p:cNvPicPr>
          <p:nvPr/>
        </p:nvPicPr>
        <p:blipFill>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825668" y="3772041"/>
            <a:ext cx="270303" cy="323877"/>
          </a:xfrm>
          <a:prstGeom prst="rect">
            <a:avLst/>
          </a:prstGeom>
        </p:spPr>
      </p:pic>
      <p:pic>
        <p:nvPicPr>
          <p:cNvPr id="5" name="图片 4"/>
          <p:cNvPicPr>
            <a:picLocks noChangeAspect="1"/>
          </p:cNvPicPr>
          <p:nvPr/>
        </p:nvPicPr>
        <p:blipFill>
          <a:blip r:embed="rId20"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969321" y="4353344"/>
            <a:ext cx="284567" cy="272684"/>
          </a:xfrm>
          <a:prstGeom prst="rect">
            <a:avLst/>
          </a:prstGeom>
        </p:spPr>
      </p:pic>
      <p:sp>
        <p:nvSpPr>
          <p:cNvPr id="47" name="矩形 46"/>
          <p:cNvSpPr/>
          <p:nvPr/>
        </p:nvSpPr>
        <p:spPr>
          <a:xfrm>
            <a:off x="1728368" y="6267995"/>
            <a:ext cx="1677013" cy="400110"/>
          </a:xfrm>
          <a:prstGeom prst="rect">
            <a:avLst/>
          </a:prstGeom>
          <a:noFill/>
        </p:spPr>
        <p:txBody>
          <a:bodyPr wrap="square" rtlCol="0" anchor="b">
            <a:spAutoFit/>
          </a:bodyPr>
          <a:lstStyle/>
          <a:p>
            <a:pPr algn="r"/>
            <a:r>
              <a:rPr lang="zh-CN" altLang="en-US" sz="1000" dirty="0">
                <a:solidFill>
                  <a:prstClr val="white">
                    <a:lumMod val="50000"/>
                  </a:prstClr>
                </a:solidFill>
                <a:latin typeface="Open Sans" panose="020B0606030504020204" pitchFamily="34" charset="0"/>
                <a:ea typeface="思源宋体 CN SemiBold" panose="02020600000000000000" pitchFamily="18" charset="-122"/>
                <a:cs typeface="+mn-ea"/>
                <a:sym typeface="+mn-lt"/>
              </a:rPr>
              <a:t>小鹏汇天与东安动力签署战略合作协议</a:t>
            </a:r>
          </a:p>
        </p:txBody>
      </p:sp>
      <p:pic>
        <p:nvPicPr>
          <p:cNvPr id="48" name="图片 47"/>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817632" y="6114940"/>
            <a:ext cx="736545" cy="185424"/>
          </a:xfrm>
          <a:prstGeom prst="rect">
            <a:avLst/>
          </a:prstGeom>
        </p:spPr>
      </p:pic>
      <p:pic>
        <p:nvPicPr>
          <p:cNvPr id="49" name="图片 48"/>
          <p:cNvPicPr>
            <a:picLocks noChangeAspect="1"/>
          </p:cNvPicPr>
          <p:nvPr/>
        </p:nvPicPr>
        <p:blipFill>
          <a:blip r:embed="rId2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643441" y="6077224"/>
            <a:ext cx="664045" cy="237079"/>
          </a:xfrm>
          <a:prstGeom prst="rect">
            <a:avLst/>
          </a:prstGeom>
        </p:spPr>
      </p:pic>
    </p:spTree>
    <p:extLst>
      <p:ext uri="{BB962C8B-B14F-4D97-AF65-F5344CB8AC3E}">
        <p14:creationId xmlns:p14="http://schemas.microsoft.com/office/powerpoint/2010/main" val="30317246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6285888" y="1731197"/>
            <a:ext cx="5663931" cy="486938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发布会上，高通宣布，将与谷歌合作利用骁龙数字底盘和谷歌车载技术，提供打造生成式</a:t>
            </a:r>
            <a:r>
              <a:rPr lang="en-US" altLang="zh-CN" dirty="0">
                <a:cs typeface="+mn-ea"/>
                <a:sym typeface="+mn-lt"/>
              </a:rPr>
              <a:t>AI</a:t>
            </a:r>
            <a:r>
              <a:rPr lang="zh-CN" altLang="en-US" dirty="0">
                <a:cs typeface="+mn-ea"/>
                <a:sym typeface="+mn-lt"/>
              </a:rPr>
              <a:t>增强的数字座舱和软件定义汽车（</a:t>
            </a:r>
            <a:r>
              <a:rPr lang="en-US" altLang="zh-CN" dirty="0">
                <a:cs typeface="+mn-ea"/>
                <a:sym typeface="+mn-lt"/>
              </a:rPr>
              <a:t>SDV</a:t>
            </a:r>
            <a:r>
              <a:rPr lang="zh-CN" altLang="en-US" dirty="0">
                <a:cs typeface="+mn-ea"/>
                <a:sym typeface="+mn-lt"/>
              </a:rPr>
              <a:t>）所需的开发标准化参考框架；未来奔驰和理想也将会使用高通的骁龙座舱至尊版平台</a:t>
            </a:r>
          </a:p>
        </p:txBody>
      </p:sp>
      <p:sp>
        <p:nvSpPr>
          <p:cNvPr id="37" name="矩形 36"/>
          <p:cNvSpPr/>
          <p:nvPr/>
        </p:nvSpPr>
        <p:spPr>
          <a:xfrm>
            <a:off x="255403" y="1734307"/>
            <a:ext cx="5743192" cy="489593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lvl="0" indent="-171450" algn="just" hangingPunct="1">
              <a:buFont typeface="Arial" panose="020B0604020202020204" pitchFamily="34" charset="0"/>
              <a:buChar char="•"/>
              <a:tabLst>
                <a:tab pos="457200" algn="l"/>
              </a:tabLst>
            </a:pPr>
            <a:r>
              <a:rPr lang="zh-CN" altLang="en-US" sz="1000" b="1" kern="100" dirty="0">
                <a:latin typeface="Open Sans" panose="020B0606030504020204" pitchFamily="34" charset="0"/>
                <a:ea typeface="思源宋体 CN" panose="02020400000000000000" pitchFamily="18" charset="-122"/>
                <a:cs typeface="Times New Roman" panose="02020603050405020304" pitchFamily="18" charset="0"/>
              </a:rPr>
              <a:t>管理体系</a:t>
            </a:r>
            <a:r>
              <a:rPr lang="zh-CN" altLang="zh-CN" sz="1000" kern="100" dirty="0">
                <a:latin typeface="Open Sans" panose="020B0606030504020204" pitchFamily="34" charset="0"/>
                <a:ea typeface="思源宋体 CN" panose="02020400000000000000" pitchFamily="18" charset="-122"/>
                <a:cs typeface="Times New Roman" panose="02020603050405020304" pitchFamily="18" charset="0"/>
              </a:rPr>
              <a:t>：</a:t>
            </a:r>
          </a:p>
          <a:p>
            <a:pPr marL="360000" lvl="1" indent="-171450" algn="just" hangingPunct="1">
              <a:buSzPts val="1000"/>
              <a:buFont typeface="Wingdings" panose="05000000000000000000" pitchFamily="2" charset="2"/>
              <a:buChar char="ü"/>
              <a:tabLst>
                <a:tab pos="914400" algn="l"/>
              </a:tabLst>
            </a:pPr>
            <a:r>
              <a:rPr lang="zh-CN" altLang="en-US" sz="1000" kern="100" dirty="0">
                <a:latin typeface="Open Sans" panose="020B0606030504020204" pitchFamily="34" charset="0"/>
                <a:ea typeface="思源宋体 CN" panose="02020400000000000000" pitchFamily="18" charset="-122"/>
                <a:cs typeface="Times New Roman" panose="02020603050405020304" pitchFamily="18" charset="0"/>
              </a:rPr>
              <a:t>前台在品牌建设、营销、销售与服务环节保持各自特色，精准满足不同用户需求</a:t>
            </a:r>
            <a:endParaRPr lang="en-US" altLang="zh-CN" sz="1000" kern="100" dirty="0">
              <a:latin typeface="Open Sans" panose="020B0606030504020204" pitchFamily="34" charset="0"/>
              <a:ea typeface="思源宋体 CN" panose="02020400000000000000" pitchFamily="18" charset="-122"/>
              <a:cs typeface="Times New Roman" panose="02020603050405020304" pitchFamily="18" charset="0"/>
            </a:endParaRPr>
          </a:p>
          <a:p>
            <a:pPr marL="360000" lvl="1" indent="-171450" algn="just" hangingPunct="1">
              <a:buSzPts val="1000"/>
              <a:buFont typeface="Wingdings" panose="05000000000000000000" pitchFamily="2" charset="2"/>
              <a:buChar char="ü"/>
              <a:tabLst>
                <a:tab pos="914400" algn="l"/>
              </a:tabLst>
            </a:pPr>
            <a:r>
              <a:rPr lang="zh-CN" altLang="en-US" sz="1000" kern="100" dirty="0">
                <a:latin typeface="Open Sans" panose="020B0606030504020204" pitchFamily="34" charset="0"/>
                <a:ea typeface="思源宋体 CN" panose="02020400000000000000" pitchFamily="18" charset="-122"/>
                <a:cs typeface="Times New Roman" panose="02020603050405020304" pitchFamily="18" charset="0"/>
              </a:rPr>
              <a:t>中台后台整合渠道、公关、数字化 </a:t>
            </a:r>
            <a:r>
              <a:rPr lang="en-US" altLang="zh-CN" sz="1000" kern="100" dirty="0">
                <a:latin typeface="Open Sans" panose="020B0606030504020204" pitchFamily="34" charset="0"/>
                <a:ea typeface="思源宋体 CN" panose="02020400000000000000" pitchFamily="18" charset="-122"/>
                <a:cs typeface="Times New Roman" panose="02020603050405020304" pitchFamily="18" charset="0"/>
              </a:rPr>
              <a:t>IT </a:t>
            </a:r>
            <a:r>
              <a:rPr lang="zh-CN" altLang="en-US" sz="1000" kern="100" dirty="0">
                <a:latin typeface="Open Sans" panose="020B0606030504020204" pitchFamily="34" charset="0"/>
                <a:ea typeface="思源宋体 CN" panose="02020400000000000000" pitchFamily="18" charset="-122"/>
                <a:cs typeface="Times New Roman" panose="02020603050405020304" pitchFamily="18" charset="0"/>
              </a:rPr>
              <a:t>等资源，降低运营成本，提升效率。如在渠道开发上协同合作，物流仓储等环节共享资源，实现规模经济</a:t>
            </a:r>
            <a:endParaRPr lang="zh-CN" altLang="zh-CN" sz="1000" kern="100" dirty="0">
              <a:latin typeface="Open Sans" panose="020B0606030504020204" pitchFamily="34" charset="0"/>
              <a:ea typeface="思源宋体 CN" panose="02020400000000000000" pitchFamily="18" charset="-122"/>
              <a:cs typeface="Times New Roman" panose="02020603050405020304" pitchFamily="18" charset="0"/>
            </a:endParaRPr>
          </a:p>
        </p:txBody>
      </p:sp>
      <p:sp>
        <p:nvSpPr>
          <p:cNvPr id="2" name="标题 1"/>
          <p:cNvSpPr>
            <a:spLocks noGrp="1"/>
          </p:cNvSpPr>
          <p:nvPr>
            <p:ph type="title" idx="4294967295"/>
          </p:nvPr>
        </p:nvSpPr>
        <p:spPr>
          <a:xfrm>
            <a:off x="0" y="258763"/>
            <a:ext cx="11552238" cy="574675"/>
          </a:xfrm>
          <a:prstGeom prst="rect">
            <a:avLst/>
          </a:prstGeom>
        </p:spPr>
        <p:txBody>
          <a:bodyPr/>
          <a:lstStyle/>
          <a:p>
            <a:r>
              <a:rPr lang="zh-CN" altLang="en-US" sz="2800" dirty="0">
                <a:latin typeface="+mn-lt"/>
                <a:ea typeface="+mn-ea"/>
                <a:cs typeface="+mn-ea"/>
                <a:sym typeface="+mn-lt"/>
              </a:rPr>
              <a:t>新能源企业大事件</a:t>
            </a:r>
            <a:r>
              <a:rPr lang="en-US" altLang="zh-CN" sz="2800" dirty="0">
                <a:latin typeface="+mn-lt"/>
                <a:ea typeface="+mn-ea"/>
                <a:cs typeface="+mn-ea"/>
                <a:sym typeface="+mn-lt"/>
              </a:rPr>
              <a:t>—</a:t>
            </a:r>
            <a:r>
              <a:rPr lang="zh-CN" altLang="en-US" sz="1700" dirty="0">
                <a:latin typeface="+mn-lt"/>
                <a:ea typeface="+mn-ea"/>
                <a:cs typeface="+mn-ea"/>
                <a:sym typeface="+mn-lt"/>
              </a:rPr>
              <a:t>吉利汽车计划合并极氪</a:t>
            </a:r>
          </a:p>
        </p:txBody>
      </p:sp>
      <p:sp>
        <p:nvSpPr>
          <p:cNvPr id="3" name="内容占位符 2"/>
          <p:cNvSpPr>
            <a:spLocks noGrp="1"/>
          </p:cNvSpPr>
          <p:nvPr>
            <p:ph sz="quarter" idx="4294967295"/>
          </p:nvPr>
        </p:nvSpPr>
        <p:spPr>
          <a:xfrm>
            <a:off x="0" y="847725"/>
            <a:ext cx="11552238" cy="554038"/>
          </a:xfrm>
          <a:prstGeom prst="rect">
            <a:avLst/>
          </a:prstGeom>
        </p:spPr>
        <p:txBody>
          <a:bodyPr>
            <a:normAutofit/>
          </a:bodyPr>
          <a:lstStyle/>
          <a:p>
            <a:pPr>
              <a:lnSpc>
                <a:spcPct val="110000"/>
              </a:lnSpc>
            </a:pPr>
            <a:r>
              <a:rPr lang="en-US" altLang="zh-CN" sz="1400" dirty="0">
                <a:cs typeface="+mn-ea"/>
                <a:sym typeface="+mn-lt"/>
              </a:rPr>
              <a:t>5</a:t>
            </a:r>
            <a:r>
              <a:rPr lang="zh-CN" altLang="en-US" sz="1400" dirty="0">
                <a:cs typeface="+mn-ea"/>
                <a:sym typeface="+mn-lt"/>
              </a:rPr>
              <a:t>月</a:t>
            </a:r>
            <a:r>
              <a:rPr lang="en-US" altLang="zh-CN" sz="1400" dirty="0">
                <a:cs typeface="+mn-ea"/>
                <a:sym typeface="+mn-lt"/>
              </a:rPr>
              <a:t>7</a:t>
            </a:r>
            <a:r>
              <a:rPr lang="zh-CN" altLang="en-US" sz="1400" dirty="0">
                <a:cs typeface="+mn-ea"/>
                <a:sym typeface="+mn-lt"/>
              </a:rPr>
              <a:t>日，吉利汽车发布公告称计划收购极氪已发行的全部股份，交易完成后，极氪将与吉利汽车实现完全合并。此举是吉利汽车进一步落实</a:t>
            </a:r>
            <a:r>
              <a:rPr lang="en-US" altLang="zh-CN" sz="1400" dirty="0">
                <a:cs typeface="+mn-ea"/>
                <a:sym typeface="+mn-lt"/>
              </a:rPr>
              <a:t>《</a:t>
            </a:r>
            <a:r>
              <a:rPr lang="zh-CN" altLang="en-US" sz="1400" dirty="0">
                <a:cs typeface="+mn-ea"/>
                <a:sym typeface="+mn-lt"/>
              </a:rPr>
              <a:t>台州宣言</a:t>
            </a:r>
            <a:r>
              <a:rPr lang="en-US" altLang="zh-CN" sz="1400" dirty="0">
                <a:cs typeface="+mn-ea"/>
                <a:sym typeface="+mn-lt"/>
              </a:rPr>
              <a:t>》</a:t>
            </a:r>
            <a:r>
              <a:rPr lang="zh-CN" altLang="en-US" sz="1400" dirty="0">
                <a:cs typeface="+mn-ea"/>
                <a:sym typeface="+mn-lt"/>
              </a:rPr>
              <a:t>，聚焦汽车主业，提升资源利用效率，深化品牌协同的重要步骤，将强化吉利汽车在智能新能源汽车领域的全球竞争力。</a:t>
            </a:r>
          </a:p>
        </p:txBody>
      </p:sp>
      <p:cxnSp>
        <p:nvCxnSpPr>
          <p:cNvPr id="21" name="直接连接符 20"/>
          <p:cNvCxnSpPr/>
          <p:nvPr/>
        </p:nvCxnSpPr>
        <p:spPr>
          <a:xfrm>
            <a:off x="6134073" y="1489579"/>
            <a:ext cx="0" cy="5220000"/>
          </a:xfrm>
          <a:prstGeom prst="line">
            <a:avLst/>
          </a:prstGeom>
          <a:noFill/>
          <a:ln w="9525" cap="flat" cmpd="sng" algn="ctr">
            <a:solidFill>
              <a:schemeClr val="bg1">
                <a:lumMod val="65000"/>
              </a:schemeClr>
            </a:solidFill>
            <a:prstDash val="dashDot"/>
          </a:ln>
          <a:effectLst/>
        </p:spPr>
      </p:cxnSp>
      <p:sp>
        <p:nvSpPr>
          <p:cNvPr id="62" name="TextBox 38"/>
          <p:cNvSpPr txBox="1"/>
          <p:nvPr/>
        </p:nvSpPr>
        <p:spPr>
          <a:xfrm>
            <a:off x="331170" y="6627168"/>
            <a:ext cx="4068141" cy="230832"/>
          </a:xfrm>
          <a:prstGeom prst="rect">
            <a:avLst/>
          </a:prstGeom>
        </p:spPr>
        <p:txBody>
          <a:bodyPr anchor="b"/>
          <a:lstStyle>
            <a:defPPr>
              <a:defRPr lang="zh-CN"/>
            </a:defPPr>
            <a:lvl1pPr marL="228600" lvl="0" indent="-228600" defTabSz="914400" eaLnBrk="1" latinLnBrk="0" hangingPunct="1">
              <a:lnSpc>
                <a:spcPct val="90000"/>
              </a:lnSpc>
              <a:spcBef>
                <a:spcPts val="1000"/>
              </a:spcBef>
              <a:buFont typeface="Arial" panose="020B0604020202020204" pitchFamily="34" charset="0"/>
              <a:buChar char="•"/>
              <a:defRPr sz="1000">
                <a:solidFill>
                  <a:schemeClr val="tx1">
                    <a:lumMod val="65000"/>
                    <a:lumOff val="35000"/>
                  </a:schemeClr>
                </a:solidFill>
                <a:latin typeface="+mn-lt"/>
                <a:ea typeface="+mn-ea"/>
                <a:cs typeface="+mn-ea"/>
              </a:defRPr>
            </a:lvl1pPr>
            <a:lvl2pPr marL="685800" indent="-228600" defTabSz="914400" eaLnBrk="1" latinLnBrk="0" hangingPunct="1">
              <a:lnSpc>
                <a:spcPct val="90000"/>
              </a:lnSpc>
              <a:spcBef>
                <a:spcPts val="500"/>
              </a:spcBef>
              <a:buFont typeface="Arial" panose="020B0604020202020204" pitchFamily="34" charset="0"/>
              <a:buChar char="•"/>
              <a:defRPr sz="2400">
                <a:latin typeface="+mn-lt"/>
                <a:ea typeface="+mn-ea"/>
              </a:defRPr>
            </a:lvl2pPr>
            <a:lvl3pPr marL="1143000" indent="-228600" defTabSz="914400" eaLnBrk="1" latinLnBrk="0" hangingPunct="1">
              <a:lnSpc>
                <a:spcPct val="90000"/>
              </a:lnSpc>
              <a:spcBef>
                <a:spcPts val="500"/>
              </a:spcBef>
              <a:buFont typeface="Arial" panose="020B0604020202020204" pitchFamily="34" charset="0"/>
              <a:buChar char="•"/>
              <a:defRPr sz="2000">
                <a:latin typeface="+mn-lt"/>
                <a:ea typeface="+mn-ea"/>
              </a:defRPr>
            </a:lvl3pPr>
            <a:lvl4pPr marL="1600200" indent="-228600" defTabSz="914400" eaLnBrk="1" latinLnBrk="0" hangingPunct="1">
              <a:lnSpc>
                <a:spcPct val="90000"/>
              </a:lnSpc>
              <a:spcBef>
                <a:spcPts val="500"/>
              </a:spcBef>
              <a:buFont typeface="Arial" panose="020B0604020202020204" pitchFamily="34" charset="0"/>
              <a:buChar char="•"/>
              <a:defRPr sz="1800">
                <a:latin typeface="+mn-lt"/>
                <a:ea typeface="+mn-ea"/>
              </a:defRPr>
            </a:lvl4pPr>
            <a:lvl5pPr marL="2057400" indent="-228600" defTabSz="914400" eaLnBrk="1" latinLnBrk="0" hangingPunct="1">
              <a:lnSpc>
                <a:spcPct val="90000"/>
              </a:lnSpc>
              <a:spcBef>
                <a:spcPts val="500"/>
              </a:spcBef>
              <a:buFont typeface="Arial" panose="020B0604020202020204" pitchFamily="34" charset="0"/>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r>
              <a:rPr lang="zh-CN" altLang="en-US" dirty="0">
                <a:sym typeface="+mn-lt"/>
              </a:rPr>
              <a:t>数据来源：威尔森整理</a:t>
            </a:r>
          </a:p>
        </p:txBody>
      </p:sp>
      <p:sp>
        <p:nvSpPr>
          <p:cNvPr id="63" name="TextBox 38"/>
          <p:cNvSpPr txBox="1"/>
          <p:nvPr/>
        </p:nvSpPr>
        <p:spPr>
          <a:xfrm>
            <a:off x="6285888" y="6624702"/>
            <a:ext cx="4068141" cy="230832"/>
          </a:xfrm>
          <a:prstGeom prst="rect">
            <a:avLst/>
          </a:prstGeom>
        </p:spPr>
        <p:txBody>
          <a:bodyPr anchor="b"/>
          <a:lstStyle>
            <a:defPPr>
              <a:defRPr lang="zh-CN"/>
            </a:defPPr>
            <a:lvl1pPr marL="228600" lvl="0" indent="-228600" defTabSz="914400" eaLnBrk="1" latinLnBrk="0" hangingPunct="1">
              <a:lnSpc>
                <a:spcPct val="90000"/>
              </a:lnSpc>
              <a:spcBef>
                <a:spcPts val="1000"/>
              </a:spcBef>
              <a:buFont typeface="Arial" panose="020B0604020202020204" pitchFamily="34" charset="0"/>
              <a:buChar char="•"/>
              <a:defRPr sz="1000">
                <a:solidFill>
                  <a:schemeClr val="tx1">
                    <a:lumMod val="65000"/>
                    <a:lumOff val="35000"/>
                  </a:schemeClr>
                </a:solidFill>
                <a:latin typeface="+mn-lt"/>
                <a:ea typeface="+mn-ea"/>
                <a:cs typeface="+mn-ea"/>
              </a:defRPr>
            </a:lvl1pPr>
            <a:lvl2pPr marL="685800" indent="-228600" defTabSz="914400" eaLnBrk="1" latinLnBrk="0" hangingPunct="1">
              <a:lnSpc>
                <a:spcPct val="90000"/>
              </a:lnSpc>
              <a:spcBef>
                <a:spcPts val="500"/>
              </a:spcBef>
              <a:buFont typeface="Arial" panose="020B0604020202020204" pitchFamily="34" charset="0"/>
              <a:buChar char="•"/>
              <a:defRPr sz="2400">
                <a:latin typeface="+mn-lt"/>
                <a:ea typeface="+mn-ea"/>
              </a:defRPr>
            </a:lvl2pPr>
            <a:lvl3pPr marL="1143000" indent="-228600" defTabSz="914400" eaLnBrk="1" latinLnBrk="0" hangingPunct="1">
              <a:lnSpc>
                <a:spcPct val="90000"/>
              </a:lnSpc>
              <a:spcBef>
                <a:spcPts val="500"/>
              </a:spcBef>
              <a:buFont typeface="Arial" panose="020B0604020202020204" pitchFamily="34" charset="0"/>
              <a:buChar char="•"/>
              <a:defRPr sz="2000">
                <a:latin typeface="+mn-lt"/>
                <a:ea typeface="+mn-ea"/>
              </a:defRPr>
            </a:lvl3pPr>
            <a:lvl4pPr marL="1600200" indent="-228600" defTabSz="914400" eaLnBrk="1" latinLnBrk="0" hangingPunct="1">
              <a:lnSpc>
                <a:spcPct val="90000"/>
              </a:lnSpc>
              <a:spcBef>
                <a:spcPts val="500"/>
              </a:spcBef>
              <a:buFont typeface="Arial" panose="020B0604020202020204" pitchFamily="34" charset="0"/>
              <a:buChar char="•"/>
              <a:defRPr sz="1800">
                <a:latin typeface="+mn-lt"/>
                <a:ea typeface="+mn-ea"/>
              </a:defRPr>
            </a:lvl4pPr>
            <a:lvl5pPr marL="2057400" indent="-228600" defTabSz="914400" eaLnBrk="1" latinLnBrk="0" hangingPunct="1">
              <a:lnSpc>
                <a:spcPct val="90000"/>
              </a:lnSpc>
              <a:spcBef>
                <a:spcPts val="500"/>
              </a:spcBef>
              <a:buFont typeface="Arial" panose="020B0604020202020204" pitchFamily="34" charset="0"/>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r>
              <a:rPr lang="zh-CN" altLang="en-US" dirty="0">
                <a:sym typeface="+mn-lt"/>
              </a:rPr>
              <a:t>数据来源：威尔森整理</a:t>
            </a:r>
          </a:p>
        </p:txBody>
      </p:sp>
      <p:sp>
        <p:nvSpPr>
          <p:cNvPr id="85" name="圆角矩形 84"/>
          <p:cNvSpPr/>
          <p:nvPr/>
        </p:nvSpPr>
        <p:spPr>
          <a:xfrm>
            <a:off x="245734" y="1444634"/>
            <a:ext cx="5762527" cy="337352"/>
          </a:xfrm>
          <a:prstGeom prst="roundRect">
            <a:avLst>
              <a:gd name="adj" fmla="val 1417"/>
            </a:avLst>
          </a:prstGeom>
          <a:solidFill>
            <a:srgbClr val="0547A3"/>
          </a:solidFill>
          <a:ln w="25400">
            <a:noFill/>
          </a:ln>
          <a:effectLst>
            <a:outerShdw blurRad="190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FFFFF"/>
                </a:solidFill>
                <a:cs typeface="OPPOSans H" panose="00020600040101010101" pitchFamily="18" charset="-122"/>
              </a:rPr>
              <a:t>回归一个吉利：推动</a:t>
            </a:r>
            <a:r>
              <a:rPr lang="en-US" altLang="zh-CN" sz="1400" b="1" dirty="0">
                <a:solidFill>
                  <a:srgbClr val="FFFFFF"/>
                </a:solidFill>
                <a:cs typeface="OPPOSans H" panose="00020600040101010101" pitchFamily="18" charset="-122"/>
              </a:rPr>
              <a:t>《</a:t>
            </a:r>
            <a:r>
              <a:rPr lang="zh-CN" altLang="en-US" sz="1400" b="1" dirty="0">
                <a:solidFill>
                  <a:srgbClr val="FFFFFF"/>
                </a:solidFill>
                <a:cs typeface="OPPOSans H" panose="00020600040101010101" pitchFamily="18" charset="-122"/>
              </a:rPr>
              <a:t>台州宣言</a:t>
            </a:r>
            <a:r>
              <a:rPr lang="en-US" altLang="zh-CN" sz="1400" b="1" dirty="0">
                <a:solidFill>
                  <a:srgbClr val="FFFFFF"/>
                </a:solidFill>
                <a:cs typeface="OPPOSans H" panose="00020600040101010101" pitchFamily="18" charset="-122"/>
              </a:rPr>
              <a:t>》</a:t>
            </a:r>
            <a:r>
              <a:rPr lang="zh-CN" altLang="en-US" sz="1400" b="1" dirty="0">
                <a:solidFill>
                  <a:srgbClr val="FFFFFF"/>
                </a:solidFill>
                <a:cs typeface="OPPOSans H" panose="00020600040101010101" pitchFamily="18" charset="-122"/>
              </a:rPr>
              <a:t>深化落地</a:t>
            </a:r>
          </a:p>
        </p:txBody>
      </p:sp>
      <p:sp>
        <p:nvSpPr>
          <p:cNvPr id="86" name="圆角矩形 85"/>
          <p:cNvSpPr/>
          <p:nvPr/>
        </p:nvSpPr>
        <p:spPr>
          <a:xfrm>
            <a:off x="6285888" y="1460941"/>
            <a:ext cx="5663930" cy="327006"/>
          </a:xfrm>
          <a:prstGeom prst="roundRect">
            <a:avLst>
              <a:gd name="adj" fmla="val 1417"/>
            </a:avLst>
          </a:prstGeom>
          <a:solidFill>
            <a:srgbClr val="0547A3"/>
          </a:solidFill>
          <a:ln w="25400">
            <a:noFill/>
          </a:ln>
          <a:effectLst>
            <a:outerShdw blurRad="190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t>践行</a:t>
            </a:r>
            <a:r>
              <a:rPr lang="en-US" altLang="zh-CN" sz="1400" b="1" dirty="0"/>
              <a:t>《</a:t>
            </a:r>
            <a:r>
              <a:rPr lang="zh-CN" altLang="en-US" sz="1400" b="1" dirty="0"/>
              <a:t>台州宣言</a:t>
            </a:r>
            <a:r>
              <a:rPr lang="en-US" altLang="zh-CN" sz="1400" b="1" dirty="0"/>
              <a:t>》</a:t>
            </a:r>
            <a:r>
              <a:rPr lang="zh-CN" altLang="en-US" sz="1400" b="1" dirty="0"/>
              <a:t>，吉利集团一季度收效显著</a:t>
            </a:r>
          </a:p>
        </p:txBody>
      </p:sp>
      <p:sp>
        <p:nvSpPr>
          <p:cNvPr id="40" name="TextBox 30"/>
          <p:cNvSpPr txBox="1"/>
          <p:nvPr/>
        </p:nvSpPr>
        <p:spPr>
          <a:xfrm>
            <a:off x="6285888" y="1829347"/>
            <a:ext cx="5663930" cy="701731"/>
          </a:xfrm>
          <a:prstGeom prst="rect">
            <a:avLst/>
          </a:prstGeom>
          <a:noFill/>
        </p:spPr>
        <p:txBody>
          <a:bodyPr wrap="square" rtlCol="0">
            <a:spAutoFit/>
          </a:bodyPr>
          <a:lstStyle>
            <a:defPPr>
              <a:defRPr lang="zh-CN"/>
            </a:defPPr>
            <a:lvl1pPr marL="180000" indent="-180000">
              <a:lnSpc>
                <a:spcPct val="120000"/>
              </a:lnSpc>
              <a:spcBef>
                <a:spcPts val="600"/>
              </a:spcBef>
              <a:buClr>
                <a:srgbClr val="FFFFFF">
                  <a:lumMod val="85000"/>
                </a:srgbClr>
              </a:buClr>
              <a:buFont typeface="Wingdings" pitchFamily="2" charset="2"/>
              <a:buChar char="n"/>
              <a:defRPr sz="1200">
                <a:solidFill>
                  <a:srgbClr val="000000"/>
                </a:solidFill>
              </a:defRPr>
            </a:lvl1pPr>
          </a:lstStyle>
          <a:p>
            <a:pPr hangingPunct="1"/>
            <a:r>
              <a:rPr lang="zh-CN" altLang="en-US"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根据企业财报显示，集团内部整合后，</a:t>
            </a:r>
            <a:r>
              <a:rPr lang="en-US" altLang="zh-CN"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2025</a:t>
            </a:r>
            <a:r>
              <a:rPr lang="zh-CN" altLang="en-US"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年第一季度吉利汽车实现营业收入</a:t>
            </a:r>
            <a:r>
              <a:rPr lang="en-US" altLang="zh-CN"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725</a:t>
            </a:r>
            <a:r>
              <a:rPr lang="zh-CN" altLang="en-US"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亿元，同比增长</a:t>
            </a:r>
            <a:r>
              <a:rPr lang="en-US" altLang="zh-CN"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24.5%</a:t>
            </a:r>
            <a:r>
              <a:rPr lang="zh-CN" altLang="en-US"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；极氪科技汽车销售额</a:t>
            </a:r>
            <a:r>
              <a:rPr lang="en-US" altLang="zh-CN"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191</a:t>
            </a:r>
            <a:r>
              <a:rPr lang="zh-CN" altLang="en-US"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亿元，同比增长</a:t>
            </a:r>
            <a:r>
              <a:rPr lang="en-US" altLang="zh-CN"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16.1%</a:t>
            </a:r>
            <a:r>
              <a:rPr lang="zh-CN" altLang="en-US"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，净亏损同比收窄</a:t>
            </a:r>
            <a:r>
              <a:rPr lang="en-US" altLang="zh-CN"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60.2%</a:t>
            </a:r>
            <a:r>
              <a:rPr lang="zh-CN" altLang="en-US"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a:t>
            </a:r>
            <a:endParaRPr lang="en-US" altLang="zh-CN"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endParaRPr>
          </a:p>
        </p:txBody>
      </p:sp>
      <p:sp>
        <p:nvSpPr>
          <p:cNvPr id="41" name="TextBox 30"/>
          <p:cNvSpPr txBox="1"/>
          <p:nvPr/>
        </p:nvSpPr>
        <p:spPr>
          <a:xfrm>
            <a:off x="225871" y="1793666"/>
            <a:ext cx="5755917" cy="855619"/>
          </a:xfrm>
          <a:prstGeom prst="rect">
            <a:avLst/>
          </a:prstGeom>
          <a:noFill/>
        </p:spPr>
        <p:txBody>
          <a:bodyPr wrap="square" rtlCol="0">
            <a:spAutoFit/>
          </a:bodyPr>
          <a:lstStyle>
            <a:defPPr>
              <a:defRPr lang="zh-CN"/>
            </a:defPPr>
            <a:lvl1pPr marL="180000" indent="-180000">
              <a:lnSpc>
                <a:spcPct val="120000"/>
              </a:lnSpc>
              <a:spcBef>
                <a:spcPts val="600"/>
              </a:spcBef>
              <a:buClr>
                <a:srgbClr val="FFFFFF">
                  <a:lumMod val="85000"/>
                </a:srgbClr>
              </a:buClr>
              <a:buFont typeface="Wingdings" pitchFamily="2" charset="2"/>
              <a:buChar char="n"/>
              <a:defRPr sz="1200">
                <a:solidFill>
                  <a:srgbClr val="000000"/>
                </a:solidFill>
              </a:defRPr>
            </a:lvl1pPr>
          </a:lstStyle>
          <a:p>
            <a:pPr algn="just"/>
            <a:r>
              <a:rPr lang="zh-CN" altLang="en-US"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自</a:t>
            </a:r>
            <a:r>
              <a:rPr lang="en-US" altLang="zh-CN"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2024</a:t>
            </a:r>
            <a:r>
              <a:rPr lang="zh-CN" altLang="en-US"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年</a:t>
            </a:r>
            <a:r>
              <a:rPr lang="en-US" altLang="zh-CN"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9</a:t>
            </a:r>
            <a:r>
              <a:rPr lang="zh-CN" altLang="en-US"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月发布</a:t>
            </a:r>
            <a:r>
              <a:rPr lang="en-US" altLang="zh-CN"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a:t>
            </a:r>
            <a:r>
              <a:rPr lang="zh-CN" altLang="en-US"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台州宣言</a:t>
            </a:r>
            <a:r>
              <a:rPr lang="en-US" altLang="zh-CN"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a:t>
            </a:r>
            <a:r>
              <a:rPr lang="zh-CN" altLang="en-US"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以来，吉利已陆续进行多轮集团内部整合：</a:t>
            </a:r>
            <a:endParaRPr lang="en-US" altLang="zh-CN"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endParaRPr>
          </a:p>
          <a:p>
            <a:pPr marL="360000" algn="just">
              <a:buFont typeface="Wingdings" panose="05000000000000000000" pitchFamily="2" charset="2"/>
              <a:buChar char="Ø"/>
            </a:pPr>
            <a:r>
              <a:rPr lang="zh-CN" altLang="en-US" sz="1100" kern="100" dirty="0">
                <a:latin typeface="Open Sans" panose="020B0606030504020204" pitchFamily="34" charset="0"/>
                <a:ea typeface="思源宋体 CN" panose="02020400000000000000" pitchFamily="18" charset="-122"/>
                <a:cs typeface="Times New Roman" panose="02020603050405020304" pitchFamily="18" charset="0"/>
              </a:rPr>
              <a:t>汽车业务方面，极氪科技集团整合领克、极氪</a:t>
            </a:r>
            <a:r>
              <a:rPr lang="zh-CN" altLang="en-US"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，吉利银河整合几何、翼真、雷达等</a:t>
            </a:r>
            <a:endParaRPr lang="en-US" altLang="zh-CN"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endParaRPr>
          </a:p>
          <a:p>
            <a:pPr marL="360000" algn="just">
              <a:buFont typeface="Wingdings" panose="05000000000000000000" pitchFamily="2" charset="2"/>
              <a:buChar char="Ø"/>
            </a:pPr>
            <a:r>
              <a:rPr lang="zh-CN" altLang="en-US" sz="1100"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技术方面，发布统一的智驾解决方案“千里浩瀚”，整合神盾与金砖两大电池品牌</a:t>
            </a:r>
          </a:p>
        </p:txBody>
      </p:sp>
      <p:sp>
        <p:nvSpPr>
          <p:cNvPr id="19" name="文本框 18">
            <a:extLst>
              <a:ext uri="{FF2B5EF4-FFF2-40B4-BE49-F238E27FC236}">
                <a16:creationId xmlns:a16="http://schemas.microsoft.com/office/drawing/2014/main" id="{AB16637F-D54B-D081-ED0F-0635833D6A67}"/>
              </a:ext>
            </a:extLst>
          </p:cNvPr>
          <p:cNvSpPr txBox="1"/>
          <p:nvPr/>
        </p:nvSpPr>
        <p:spPr>
          <a:xfrm>
            <a:off x="8027754" y="2436609"/>
            <a:ext cx="2487845" cy="276999"/>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lgn="ctr">
              <a:spcBef>
                <a:spcPts val="0"/>
              </a:spcBef>
            </a:pPr>
            <a:r>
              <a:rPr lang="en-US" altLang="zh-CN" sz="1000" b="1" dirty="0">
                <a:solidFill>
                  <a:srgbClr val="1111B3"/>
                </a:solidFill>
              </a:rPr>
              <a:t>2025</a:t>
            </a:r>
            <a:r>
              <a:rPr lang="zh-CN" altLang="en-US" sz="1000" b="1" dirty="0">
                <a:solidFill>
                  <a:srgbClr val="1111B3"/>
                </a:solidFill>
              </a:rPr>
              <a:t>年第一季度吉利汽车财务指标表现</a:t>
            </a:r>
            <a:endParaRPr lang="en-US" altLang="zh-CN" sz="1000" b="1" dirty="0">
              <a:solidFill>
                <a:srgbClr val="1111B3"/>
              </a:solidFill>
            </a:endParaRPr>
          </a:p>
        </p:txBody>
      </p:sp>
      <p:sp>
        <p:nvSpPr>
          <p:cNvPr id="23" name="TextBox 30"/>
          <p:cNvSpPr txBox="1"/>
          <p:nvPr/>
        </p:nvSpPr>
        <p:spPr>
          <a:xfrm>
            <a:off x="275210" y="4513660"/>
            <a:ext cx="5742956" cy="448071"/>
          </a:xfrm>
          <a:prstGeom prst="rect">
            <a:avLst/>
          </a:prstGeom>
          <a:noFill/>
        </p:spPr>
        <p:txBody>
          <a:bodyPr wrap="square" rtlCol="0">
            <a:spAutoFit/>
          </a:bodyPr>
          <a:lstStyle>
            <a:defPPr>
              <a:defRPr lang="zh-CN"/>
            </a:defPPr>
            <a:lvl1pPr marL="180000" indent="-180000">
              <a:lnSpc>
                <a:spcPct val="120000"/>
              </a:lnSpc>
              <a:spcBef>
                <a:spcPts val="600"/>
              </a:spcBef>
              <a:buClr>
                <a:srgbClr val="FFFFFF">
                  <a:lumMod val="85000"/>
                </a:srgbClr>
              </a:buClr>
              <a:buFont typeface="Wingdings" pitchFamily="2" charset="2"/>
              <a:buChar char="n"/>
              <a:defRPr sz="1200">
                <a:solidFill>
                  <a:srgbClr val="000000"/>
                </a:solidFill>
              </a:defRPr>
            </a:lvl1pPr>
          </a:lstStyle>
          <a:p>
            <a:pPr hangingPunct="1">
              <a:buClrTx/>
              <a:buFont typeface="Wingdings" panose="05000000000000000000" pitchFamily="2" charset="2"/>
              <a:buChar char="Ø"/>
            </a:pPr>
            <a:r>
              <a:rPr lang="zh-CN" altLang="en-US" sz="1000" dirty="0">
                <a:solidFill>
                  <a:schemeClr val="tx1"/>
                </a:solidFill>
                <a:latin typeface="Open Sans" panose="020B0606030504020204" pitchFamily="34" charset="0"/>
                <a:ea typeface="思源宋体 CN" panose="02020400000000000000" pitchFamily="18" charset="-122"/>
                <a:cs typeface="OPPOSans M" panose="00020600040101010101" pitchFamily="18" charset="-122"/>
              </a:rPr>
              <a:t>吉利当前持有极氪</a:t>
            </a:r>
            <a:r>
              <a:rPr lang="en-US" altLang="zh-CN" sz="1000" dirty="0">
                <a:solidFill>
                  <a:schemeClr val="tx1"/>
                </a:solidFill>
                <a:latin typeface="Open Sans" panose="020B0606030504020204" pitchFamily="34" charset="0"/>
                <a:ea typeface="思源宋体 CN" panose="02020400000000000000" pitchFamily="18" charset="-122"/>
                <a:cs typeface="OPPOSans M" panose="00020600040101010101" pitchFamily="18" charset="-122"/>
              </a:rPr>
              <a:t>65.7%</a:t>
            </a:r>
            <a:r>
              <a:rPr lang="zh-CN" altLang="en-US" sz="1000" dirty="0">
                <a:solidFill>
                  <a:schemeClr val="tx1"/>
                </a:solidFill>
                <a:latin typeface="Open Sans" panose="020B0606030504020204" pitchFamily="34" charset="0"/>
                <a:ea typeface="思源宋体 CN" panose="02020400000000000000" pitchFamily="18" charset="-122"/>
                <a:cs typeface="OPPOSans M" panose="00020600040101010101" pitchFamily="18" charset="-122"/>
              </a:rPr>
              <a:t>的股份，计划以每股</a:t>
            </a:r>
            <a:r>
              <a:rPr lang="en-US" altLang="zh-CN" sz="1000" dirty="0">
                <a:solidFill>
                  <a:schemeClr val="tx1"/>
                </a:solidFill>
                <a:latin typeface="Open Sans" panose="020B0606030504020204" pitchFamily="34" charset="0"/>
                <a:ea typeface="思源宋体 CN" panose="02020400000000000000" pitchFamily="18" charset="-122"/>
                <a:cs typeface="OPPOSans M" panose="00020600040101010101" pitchFamily="18" charset="-122"/>
              </a:rPr>
              <a:t>2.566</a:t>
            </a:r>
            <a:r>
              <a:rPr lang="zh-CN" altLang="en-US" sz="1000" dirty="0">
                <a:solidFill>
                  <a:schemeClr val="tx1"/>
                </a:solidFill>
                <a:latin typeface="Open Sans" panose="020B0606030504020204" pitchFamily="34" charset="0"/>
                <a:ea typeface="思源宋体 CN" panose="02020400000000000000" pitchFamily="18" charset="-122"/>
                <a:cs typeface="OPPOSans M" panose="00020600040101010101" pitchFamily="18" charset="-122"/>
              </a:rPr>
              <a:t>美元的价格收购极氪剩余</a:t>
            </a:r>
            <a:r>
              <a:rPr lang="en-US" altLang="zh-CN" sz="1000" dirty="0">
                <a:solidFill>
                  <a:schemeClr val="tx1"/>
                </a:solidFill>
                <a:latin typeface="Open Sans" panose="020B0606030504020204" pitchFamily="34" charset="0"/>
                <a:ea typeface="思源宋体 CN" panose="02020400000000000000" pitchFamily="18" charset="-122"/>
                <a:cs typeface="OPPOSans M" panose="00020600040101010101" pitchFamily="18" charset="-122"/>
              </a:rPr>
              <a:t>34.3%</a:t>
            </a:r>
            <a:r>
              <a:rPr lang="zh-CN" altLang="en-US" sz="1000" dirty="0">
                <a:solidFill>
                  <a:schemeClr val="tx1"/>
                </a:solidFill>
                <a:latin typeface="Open Sans" panose="020B0606030504020204" pitchFamily="34" charset="0"/>
                <a:ea typeface="思源宋体 CN" panose="02020400000000000000" pitchFamily="18" charset="-122"/>
                <a:cs typeface="OPPOSans M" panose="00020600040101010101" pitchFamily="18" charset="-122"/>
              </a:rPr>
              <a:t>股份，实现</a:t>
            </a:r>
            <a:r>
              <a:rPr lang="en-US" altLang="zh-CN" sz="1000" dirty="0">
                <a:solidFill>
                  <a:schemeClr val="tx1"/>
                </a:solidFill>
                <a:latin typeface="Open Sans" panose="020B0606030504020204" pitchFamily="34" charset="0"/>
                <a:ea typeface="思源宋体 CN" panose="02020400000000000000" pitchFamily="18" charset="-122"/>
                <a:cs typeface="OPPOSans M" panose="00020600040101010101" pitchFamily="18" charset="-122"/>
              </a:rPr>
              <a:t>100%</a:t>
            </a:r>
            <a:r>
              <a:rPr lang="zh-CN" altLang="en-US" sz="1000" dirty="0">
                <a:solidFill>
                  <a:schemeClr val="tx1"/>
                </a:solidFill>
                <a:latin typeface="Open Sans" panose="020B0606030504020204" pitchFamily="34" charset="0"/>
                <a:ea typeface="思源宋体 CN" panose="02020400000000000000" pitchFamily="18" charset="-122"/>
                <a:cs typeface="OPPOSans M" panose="00020600040101010101" pitchFamily="18" charset="-122"/>
              </a:rPr>
              <a:t>控股。收购完成后，吉利将真正实现自有品牌股权层面的整合。</a:t>
            </a:r>
          </a:p>
        </p:txBody>
      </p:sp>
      <p:graphicFrame>
        <p:nvGraphicFramePr>
          <p:cNvPr id="8" name="表格 7"/>
          <p:cNvGraphicFramePr>
            <a:graphicFrameLocks noGrp="1"/>
          </p:cNvGraphicFramePr>
          <p:nvPr/>
        </p:nvGraphicFramePr>
        <p:xfrm>
          <a:off x="6420746" y="5469712"/>
          <a:ext cx="5427084" cy="1050366"/>
        </p:xfrm>
        <a:graphic>
          <a:graphicData uri="http://schemas.openxmlformats.org/drawingml/2006/table">
            <a:tbl>
              <a:tblPr firstRow="1">
                <a:tableStyleId>{FABFCF23-3B69-468F-B69F-88F6DE6A72F2}</a:tableStyleId>
              </a:tblPr>
              <a:tblGrid>
                <a:gridCol w="783888">
                  <a:extLst>
                    <a:ext uri="{9D8B030D-6E8A-4147-A177-3AD203B41FA5}">
                      <a16:colId xmlns:a16="http://schemas.microsoft.com/office/drawing/2014/main" val="20000"/>
                    </a:ext>
                  </a:extLst>
                </a:gridCol>
                <a:gridCol w="762000">
                  <a:extLst>
                    <a:ext uri="{9D8B030D-6E8A-4147-A177-3AD203B41FA5}">
                      <a16:colId xmlns:a16="http://schemas.microsoft.com/office/drawing/2014/main" val="20001"/>
                    </a:ext>
                  </a:extLst>
                </a:gridCol>
                <a:gridCol w="774700">
                  <a:extLst>
                    <a:ext uri="{9D8B030D-6E8A-4147-A177-3AD203B41FA5}">
                      <a16:colId xmlns:a16="http://schemas.microsoft.com/office/drawing/2014/main" val="20002"/>
                    </a:ext>
                  </a:extLst>
                </a:gridCol>
                <a:gridCol w="1143000">
                  <a:extLst>
                    <a:ext uri="{9D8B030D-6E8A-4147-A177-3AD203B41FA5}">
                      <a16:colId xmlns:a16="http://schemas.microsoft.com/office/drawing/2014/main" val="20003"/>
                    </a:ext>
                  </a:extLst>
                </a:gridCol>
                <a:gridCol w="876300">
                  <a:extLst>
                    <a:ext uri="{9D8B030D-6E8A-4147-A177-3AD203B41FA5}">
                      <a16:colId xmlns:a16="http://schemas.microsoft.com/office/drawing/2014/main" val="20004"/>
                    </a:ext>
                  </a:extLst>
                </a:gridCol>
                <a:gridCol w="1087196">
                  <a:extLst>
                    <a:ext uri="{9D8B030D-6E8A-4147-A177-3AD203B41FA5}">
                      <a16:colId xmlns:a16="http://schemas.microsoft.com/office/drawing/2014/main" val="20005"/>
                    </a:ext>
                  </a:extLst>
                </a:gridCol>
              </a:tblGrid>
              <a:tr h="189309">
                <a:tc>
                  <a:txBody>
                    <a:bodyPr/>
                    <a:lstStyle/>
                    <a:p>
                      <a:pPr algn="ctr"/>
                      <a:r>
                        <a:rPr lang="zh-CN" altLang="en-US" sz="800" baseline="0" dirty="0"/>
                        <a:t>集团</a:t>
                      </a:r>
                      <a:endParaRPr lang="zh-CN" altLang="en-US" sz="8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algn="ctr"/>
                      <a:r>
                        <a:rPr lang="zh-CN" altLang="en-US" sz="800" baseline="0" dirty="0">
                          <a:latin typeface="+mn-lt"/>
                          <a:ea typeface="+mn-ea"/>
                        </a:rPr>
                        <a:t>销量</a:t>
                      </a:r>
                      <a:r>
                        <a:rPr lang="en-US" altLang="zh-CN" sz="800" baseline="0" dirty="0">
                          <a:latin typeface="+mn-lt"/>
                          <a:ea typeface="+mn-ea"/>
                        </a:rPr>
                        <a:t>(</a:t>
                      </a:r>
                      <a:r>
                        <a:rPr lang="zh-CN" altLang="en-US" sz="800" baseline="0" dirty="0">
                          <a:latin typeface="+mn-lt"/>
                          <a:ea typeface="+mn-ea"/>
                        </a:rPr>
                        <a:t>万辆</a:t>
                      </a:r>
                      <a:r>
                        <a:rPr lang="en-US" altLang="zh-CN" sz="800" baseline="0" dirty="0">
                          <a:latin typeface="+mn-lt"/>
                          <a:ea typeface="+mn-ea"/>
                        </a:rPr>
                        <a:t>)</a:t>
                      </a:r>
                      <a:endParaRPr lang="zh-CN" altLang="en-US" sz="8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algn="ctr"/>
                      <a:r>
                        <a:rPr lang="zh-CN" altLang="en-US" sz="800" baseline="0" dirty="0">
                          <a:latin typeface="+mn-lt"/>
                          <a:ea typeface="+mn-ea"/>
                        </a:rPr>
                        <a:t>同比</a:t>
                      </a:r>
                      <a:endParaRPr lang="zh-CN" altLang="en-US" sz="8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algn="ctr"/>
                      <a:r>
                        <a:rPr lang="zh-CN" altLang="en-US" sz="800" baseline="0" dirty="0">
                          <a:latin typeface="+mn-lt"/>
                          <a:ea typeface="+mn-ea"/>
                        </a:rPr>
                        <a:t>品牌</a:t>
                      </a:r>
                      <a:endParaRPr lang="zh-CN" altLang="en-US" sz="8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algn="ctr"/>
                      <a:r>
                        <a:rPr lang="zh-CN" altLang="en-US" sz="800" baseline="0" dirty="0">
                          <a:latin typeface="+mn-lt"/>
                          <a:ea typeface="+mn-ea"/>
                        </a:rPr>
                        <a:t>销量</a:t>
                      </a:r>
                      <a:r>
                        <a:rPr lang="en-US" altLang="zh-CN" sz="800" baseline="0" dirty="0">
                          <a:latin typeface="+mn-lt"/>
                          <a:ea typeface="+mn-ea"/>
                        </a:rPr>
                        <a:t>(</a:t>
                      </a:r>
                      <a:r>
                        <a:rPr lang="zh-CN" altLang="en-US" sz="800" baseline="0" dirty="0">
                          <a:latin typeface="+mn-lt"/>
                          <a:ea typeface="+mn-ea"/>
                        </a:rPr>
                        <a:t>万辆</a:t>
                      </a:r>
                      <a:r>
                        <a:rPr lang="en-US" altLang="zh-CN" sz="800" baseline="0" dirty="0">
                          <a:latin typeface="+mn-lt"/>
                          <a:ea typeface="+mn-ea"/>
                        </a:rPr>
                        <a:t>)</a:t>
                      </a:r>
                      <a:endParaRPr lang="zh-CN" altLang="en-US" sz="8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algn="ctr"/>
                      <a:r>
                        <a:rPr lang="zh-CN" altLang="en-US" sz="800" baseline="0" dirty="0">
                          <a:latin typeface="Open Sans" panose="020B0606030504020204" pitchFamily="34" charset="0"/>
                          <a:ea typeface="思源宋体 CN" panose="02020400000000000000" pitchFamily="18" charset="-122"/>
                        </a:rPr>
                        <a:t>同比</a:t>
                      </a:r>
                    </a:p>
                  </a:txBody>
                  <a:tcPr marL="36000" marR="36000" marT="36000" marB="36000" anchor="ctr"/>
                </a:tc>
                <a:extLst>
                  <a:ext uri="{0D108BD9-81ED-4DB2-BD59-A6C34878D82A}">
                    <a16:rowId xmlns:a16="http://schemas.microsoft.com/office/drawing/2014/main" val="10000"/>
                  </a:ext>
                </a:extLst>
              </a:tr>
              <a:tr h="193870">
                <a:tc rowSpan="2">
                  <a:txBody>
                    <a:bodyPr/>
                    <a:lstStyle/>
                    <a:p>
                      <a:pPr algn="ctr"/>
                      <a:r>
                        <a:rPr lang="zh-CN" altLang="en-US" sz="900" baseline="0" dirty="0">
                          <a:latin typeface="Open Sans" panose="020B0606030504020204" pitchFamily="34" charset="0"/>
                          <a:ea typeface="思源宋体 CN" panose="02020400000000000000" pitchFamily="18" charset="-122"/>
                        </a:rPr>
                        <a:t>吉利汽车</a:t>
                      </a:r>
                    </a:p>
                  </a:txBody>
                  <a:tcPr marL="36000" marR="36000" marT="36000" marB="36000" anchor="ctr"/>
                </a:tc>
                <a:tc rowSpan="2">
                  <a:txBody>
                    <a:bodyPr/>
                    <a:lstStyle/>
                    <a:p>
                      <a:pPr algn="ctr"/>
                      <a:r>
                        <a:rPr lang="en-US" altLang="zh-CN" sz="900" baseline="0" dirty="0">
                          <a:latin typeface="Open Sans" panose="020B0606030504020204" pitchFamily="34" charset="0"/>
                          <a:ea typeface="思源宋体 CN" panose="02020400000000000000" pitchFamily="18" charset="-122"/>
                        </a:rPr>
                        <a:t>58.98</a:t>
                      </a:r>
                      <a:endParaRPr lang="zh-CN" altLang="en-US" sz="900" baseline="0" dirty="0">
                        <a:latin typeface="Open Sans" panose="020B0606030504020204" pitchFamily="34" charset="0"/>
                        <a:ea typeface="思源宋体 CN" panose="02020400000000000000" pitchFamily="18" charset="-122"/>
                      </a:endParaRPr>
                    </a:p>
                  </a:txBody>
                  <a:tcPr marL="36000" marR="36000" marT="36000" marB="36000" anchor="ctr"/>
                </a:tc>
                <a:tc rowSpan="2">
                  <a:txBody>
                    <a:bodyPr/>
                    <a:lstStyle/>
                    <a:p>
                      <a:pPr algn="ctr"/>
                      <a:r>
                        <a:rPr lang="zh-CN" altLang="en-US" sz="900" b="1" baseline="0" dirty="0">
                          <a:solidFill>
                            <a:srgbClr val="C00000"/>
                          </a:solidFill>
                          <a:latin typeface="Open Sans" panose="020B0606030504020204" pitchFamily="34" charset="0"/>
                          <a:ea typeface="思源宋体 CN" panose="02020400000000000000" pitchFamily="18" charset="-122"/>
                        </a:rPr>
                        <a:t>↑ </a:t>
                      </a:r>
                      <a:r>
                        <a:rPr lang="en-US" altLang="zh-CN" sz="900" b="1" baseline="0" dirty="0">
                          <a:solidFill>
                            <a:srgbClr val="C00000"/>
                          </a:solidFill>
                          <a:latin typeface="Open Sans" panose="020B0606030504020204" pitchFamily="34" charset="0"/>
                          <a:ea typeface="思源宋体 CN" panose="02020400000000000000" pitchFamily="18" charset="-122"/>
                        </a:rPr>
                        <a:t>54. 6%</a:t>
                      </a:r>
                      <a:endParaRPr lang="zh-CN" altLang="en-US" sz="900" b="1" baseline="0" dirty="0">
                        <a:solidFill>
                          <a:srgbClr val="C00000"/>
                        </a:solidFill>
                        <a:latin typeface="Open Sans" panose="020B0606030504020204" pitchFamily="34" charset="0"/>
                        <a:ea typeface="思源宋体 CN" panose="02020400000000000000" pitchFamily="18" charset="-122"/>
                      </a:endParaRPr>
                    </a:p>
                  </a:txBody>
                  <a:tcPr marL="36000" marR="36000" marT="36000" marB="36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900" baseline="0" dirty="0">
                          <a:latin typeface="Open Sans" panose="020B0606030504020204" pitchFamily="34" charset="0"/>
                          <a:ea typeface="思源宋体 CN" panose="02020400000000000000" pitchFamily="18" charset="-122"/>
                        </a:rPr>
                        <a:t>吉利</a:t>
                      </a:r>
                    </a:p>
                  </a:txBody>
                  <a:tcPr marL="36000" marR="36000" marT="36000" marB="36000" anchor="ctr"/>
                </a:tc>
                <a:tc>
                  <a:txBody>
                    <a:bodyPr/>
                    <a:lstStyle/>
                    <a:p>
                      <a:pPr algn="ctr"/>
                      <a:r>
                        <a:rPr lang="en-US" altLang="zh-CN" sz="900" baseline="0" dirty="0">
                          <a:latin typeface="Open Sans" panose="020B0606030504020204" pitchFamily="34" charset="0"/>
                          <a:ea typeface="思源宋体 CN" panose="02020400000000000000" pitchFamily="18" charset="-122"/>
                        </a:rPr>
                        <a:t>33.01</a:t>
                      </a:r>
                      <a:endParaRPr lang="zh-CN" altLang="en-US" sz="9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algn="ctr"/>
                      <a:r>
                        <a:rPr lang="zh-CN" altLang="en-US" sz="900" baseline="0" dirty="0">
                          <a:solidFill>
                            <a:srgbClr val="C00000"/>
                          </a:solidFill>
                          <a:latin typeface="Open Sans" panose="020B0606030504020204" pitchFamily="34" charset="0"/>
                          <a:ea typeface="思源宋体 CN" panose="02020400000000000000" pitchFamily="18" charset="-122"/>
                        </a:rPr>
                        <a:t>↑ </a:t>
                      </a:r>
                      <a:r>
                        <a:rPr lang="en-US" altLang="zh-CN" sz="900" baseline="0" dirty="0">
                          <a:solidFill>
                            <a:srgbClr val="C00000"/>
                          </a:solidFill>
                          <a:latin typeface="Open Sans" panose="020B0606030504020204" pitchFamily="34" charset="0"/>
                          <a:ea typeface="思源宋体 CN" panose="02020400000000000000" pitchFamily="18" charset="-122"/>
                        </a:rPr>
                        <a:t>9.7%</a:t>
                      </a:r>
                      <a:endParaRPr lang="zh-CN" altLang="en-US" sz="900" baseline="0" dirty="0">
                        <a:solidFill>
                          <a:srgbClr val="C00000"/>
                        </a:solidFill>
                        <a:latin typeface="Open Sans" panose="020B0606030504020204" pitchFamily="34" charset="0"/>
                        <a:ea typeface="思源宋体 CN" panose="02020400000000000000" pitchFamily="18" charset="-122"/>
                      </a:endParaRPr>
                    </a:p>
                  </a:txBody>
                  <a:tcPr marL="36000" marR="36000" marT="36000" marB="36000" anchor="ctr"/>
                </a:tc>
                <a:extLst>
                  <a:ext uri="{0D108BD9-81ED-4DB2-BD59-A6C34878D82A}">
                    <a16:rowId xmlns:a16="http://schemas.microsoft.com/office/drawing/2014/main" val="10001"/>
                  </a:ext>
                </a:extLst>
              </a:tr>
              <a:tr h="219063">
                <a:tc vMerge="1">
                  <a:txBody>
                    <a:bodyPr/>
                    <a:lstStyle/>
                    <a:p>
                      <a:pPr algn="ctr"/>
                      <a:endParaRPr lang="zh-CN" altLang="en-US" sz="800" baseline="0" dirty="0">
                        <a:latin typeface="Open Sans" panose="020B0606030504020204" pitchFamily="34" charset="0"/>
                        <a:ea typeface="思源宋体 CN" panose="02020400000000000000" pitchFamily="18" charset="-122"/>
                      </a:endParaRPr>
                    </a:p>
                  </a:txBody>
                  <a:tcPr marL="36000" marR="36000" marT="36000" marB="36000" anchor="ctr"/>
                </a:tc>
                <a:tc vMerge="1">
                  <a:txBody>
                    <a:bodyPr/>
                    <a:lstStyle/>
                    <a:p>
                      <a:pPr algn="ctr"/>
                      <a:endParaRPr lang="zh-CN" altLang="en-US" sz="1000" baseline="0" dirty="0">
                        <a:latin typeface="Open Sans" panose="020B0606030504020204" pitchFamily="34" charset="0"/>
                        <a:ea typeface="思源宋体 CN" panose="02020400000000000000" pitchFamily="18" charset="-122"/>
                      </a:endParaRPr>
                    </a:p>
                  </a:txBody>
                  <a:tcPr marL="36000" marR="36000" marT="36000" marB="36000" anchor="ctr"/>
                </a:tc>
                <a:tc vMerge="1">
                  <a:txBody>
                    <a:bodyPr/>
                    <a:lstStyle/>
                    <a:p>
                      <a:pPr algn="ctr"/>
                      <a:endParaRPr lang="zh-CN" altLang="en-US" sz="10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900" baseline="0" dirty="0">
                          <a:latin typeface="Open Sans" panose="020B0606030504020204" pitchFamily="34" charset="0"/>
                          <a:ea typeface="思源宋体 CN" panose="02020400000000000000" pitchFamily="18" charset="-122"/>
                        </a:rPr>
                        <a:t>吉利银河</a:t>
                      </a:r>
                    </a:p>
                  </a:txBody>
                  <a:tcPr marL="36000" marR="36000" marT="36000" marB="36000" anchor="ctr"/>
                </a:tc>
                <a:tc>
                  <a:txBody>
                    <a:bodyPr/>
                    <a:lstStyle/>
                    <a:p>
                      <a:pPr algn="ctr"/>
                      <a:r>
                        <a:rPr lang="en-US" altLang="zh-CN" sz="900" baseline="0" dirty="0">
                          <a:latin typeface="Open Sans" panose="020B0606030504020204" pitchFamily="34" charset="0"/>
                          <a:ea typeface="思源宋体 CN" panose="02020400000000000000" pitchFamily="18" charset="-122"/>
                        </a:rPr>
                        <a:t>25.97</a:t>
                      </a:r>
                      <a:endParaRPr lang="zh-CN" altLang="en-US" sz="9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algn="ctr"/>
                      <a:r>
                        <a:rPr lang="zh-CN" altLang="en-US" sz="900" b="1" baseline="0" dirty="0">
                          <a:solidFill>
                            <a:srgbClr val="C00000"/>
                          </a:solidFill>
                          <a:latin typeface="Open Sans" panose="020B0606030504020204" pitchFamily="34" charset="0"/>
                          <a:ea typeface="思源宋体 CN" panose="02020400000000000000" pitchFamily="18" charset="-122"/>
                        </a:rPr>
                        <a:t>↑ </a:t>
                      </a:r>
                      <a:r>
                        <a:rPr lang="en-US" altLang="zh-CN" sz="900" b="1" baseline="0" dirty="0">
                          <a:solidFill>
                            <a:srgbClr val="C00000"/>
                          </a:solidFill>
                          <a:latin typeface="Open Sans" panose="020B0606030504020204" pitchFamily="34" charset="0"/>
                          <a:ea typeface="思源宋体 CN" panose="02020400000000000000" pitchFamily="18" charset="-122"/>
                        </a:rPr>
                        <a:t>222.2%</a:t>
                      </a:r>
                      <a:endParaRPr lang="zh-CN" altLang="en-US" sz="900" b="1" baseline="0" dirty="0">
                        <a:solidFill>
                          <a:srgbClr val="C00000"/>
                        </a:solidFill>
                        <a:latin typeface="Open Sans" panose="020B0606030504020204" pitchFamily="34" charset="0"/>
                        <a:ea typeface="思源宋体 CN" panose="02020400000000000000" pitchFamily="18" charset="-122"/>
                      </a:endParaRPr>
                    </a:p>
                  </a:txBody>
                  <a:tcPr marL="36000" marR="36000" marT="36000" marB="36000" anchor="ctr"/>
                </a:tc>
                <a:extLst>
                  <a:ext uri="{0D108BD9-81ED-4DB2-BD59-A6C34878D82A}">
                    <a16:rowId xmlns:a16="http://schemas.microsoft.com/office/drawing/2014/main" val="10002"/>
                  </a:ext>
                </a:extLst>
              </a:tr>
              <a:tr h="219063">
                <a:tc rowSpan="2">
                  <a:txBody>
                    <a:bodyPr/>
                    <a:lstStyle/>
                    <a:p>
                      <a:pPr algn="ctr"/>
                      <a:r>
                        <a:rPr lang="zh-CN" altLang="en-US" sz="900" baseline="0" dirty="0">
                          <a:latin typeface="Open Sans" panose="020B0606030504020204" pitchFamily="34" charset="0"/>
                          <a:ea typeface="思源宋体 CN" panose="02020400000000000000" pitchFamily="18" charset="-122"/>
                        </a:rPr>
                        <a:t>极氪科技</a:t>
                      </a:r>
                    </a:p>
                  </a:txBody>
                  <a:tcPr marL="36000" marR="36000" marT="36000" marB="36000" anchor="ctr"/>
                </a:tc>
                <a:tc rowSpan="2">
                  <a:txBody>
                    <a:bodyPr/>
                    <a:lstStyle/>
                    <a:p>
                      <a:pPr algn="ctr"/>
                      <a:r>
                        <a:rPr lang="en-US" altLang="zh-CN" sz="900" baseline="0" dirty="0">
                          <a:latin typeface="Open Sans" panose="020B0606030504020204" pitchFamily="34" charset="0"/>
                          <a:ea typeface="思源宋体 CN" panose="02020400000000000000" pitchFamily="18" charset="-122"/>
                        </a:rPr>
                        <a:t>11.40</a:t>
                      </a:r>
                      <a:endParaRPr lang="zh-CN" altLang="en-US" sz="900" baseline="0" dirty="0">
                        <a:latin typeface="Open Sans" panose="020B0606030504020204" pitchFamily="34" charset="0"/>
                        <a:ea typeface="思源宋体 CN" panose="02020400000000000000" pitchFamily="18" charset="-122"/>
                      </a:endParaRPr>
                    </a:p>
                  </a:txBody>
                  <a:tcPr marL="36000" marR="36000" marT="36000" marB="36000" anchor="ctr"/>
                </a:tc>
                <a:tc rowSpan="2">
                  <a:txBody>
                    <a:bodyPr/>
                    <a:lstStyle/>
                    <a:p>
                      <a:pPr algn="ctr"/>
                      <a:r>
                        <a:rPr lang="zh-CN" altLang="en-US" sz="900" b="1" baseline="0" dirty="0">
                          <a:solidFill>
                            <a:srgbClr val="C00000"/>
                          </a:solidFill>
                          <a:latin typeface="Open Sans" panose="020B0606030504020204" pitchFamily="34" charset="0"/>
                          <a:ea typeface="思源宋体 CN" panose="02020400000000000000" pitchFamily="18" charset="-122"/>
                        </a:rPr>
                        <a:t>↑ </a:t>
                      </a:r>
                      <a:r>
                        <a:rPr lang="en-US" altLang="zh-CN" sz="900" b="1" baseline="0" dirty="0">
                          <a:solidFill>
                            <a:srgbClr val="C00000"/>
                          </a:solidFill>
                          <a:latin typeface="Open Sans" panose="020B0606030504020204" pitchFamily="34" charset="0"/>
                          <a:ea typeface="思源宋体 CN" panose="02020400000000000000" pitchFamily="18" charset="-122"/>
                        </a:rPr>
                        <a:t>21.1%</a:t>
                      </a:r>
                      <a:endParaRPr lang="zh-CN" altLang="en-US" sz="900" b="1" baseline="0" dirty="0">
                        <a:solidFill>
                          <a:srgbClr val="C00000"/>
                        </a:solidFill>
                        <a:latin typeface="Open Sans" panose="020B0606030504020204" pitchFamily="34" charset="0"/>
                        <a:ea typeface="思源宋体 CN" panose="02020400000000000000" pitchFamily="18" charset="-122"/>
                      </a:endParaRPr>
                    </a:p>
                  </a:txBody>
                  <a:tcPr marL="36000" marR="36000" marT="36000" marB="36000" anchor="ctr"/>
                </a:tc>
                <a:tc>
                  <a:txBody>
                    <a:bodyPr/>
                    <a:lstStyle/>
                    <a:p>
                      <a:pPr algn="ctr"/>
                      <a:r>
                        <a:rPr lang="zh-CN" altLang="en-US" sz="900" baseline="0" dirty="0">
                          <a:latin typeface="Open Sans" panose="020B0606030504020204" pitchFamily="34" charset="0"/>
                          <a:ea typeface="思源宋体 CN" panose="02020400000000000000" pitchFamily="18" charset="-122"/>
                        </a:rPr>
                        <a:t>极氪</a:t>
                      </a:r>
                    </a:p>
                  </a:txBody>
                  <a:tcPr marL="36000" marR="36000" marT="36000" marB="36000" anchor="ctr"/>
                </a:tc>
                <a:tc>
                  <a:txBody>
                    <a:bodyPr/>
                    <a:lstStyle/>
                    <a:p>
                      <a:pPr algn="ctr"/>
                      <a:r>
                        <a:rPr lang="en-US" altLang="zh-CN" sz="900" baseline="0" dirty="0">
                          <a:latin typeface="Open Sans" panose="020B0606030504020204" pitchFamily="34" charset="0"/>
                          <a:ea typeface="思源宋体 CN" panose="02020400000000000000" pitchFamily="18" charset="-122"/>
                        </a:rPr>
                        <a:t>4.14</a:t>
                      </a:r>
                      <a:endParaRPr lang="zh-CN" altLang="en-US" sz="9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algn="ctr"/>
                      <a:r>
                        <a:rPr lang="zh-CN" altLang="en-US" sz="900" baseline="0" dirty="0">
                          <a:solidFill>
                            <a:srgbClr val="C00000"/>
                          </a:solidFill>
                          <a:latin typeface="Open Sans" panose="020B0606030504020204" pitchFamily="34" charset="0"/>
                          <a:ea typeface="思源宋体 CN" panose="02020400000000000000" pitchFamily="18" charset="-122"/>
                        </a:rPr>
                        <a:t>↑ </a:t>
                      </a:r>
                      <a:r>
                        <a:rPr lang="en-US" altLang="zh-CN" sz="900" baseline="0" dirty="0">
                          <a:solidFill>
                            <a:srgbClr val="C00000"/>
                          </a:solidFill>
                          <a:latin typeface="Open Sans" panose="020B0606030504020204" pitchFamily="34" charset="0"/>
                          <a:ea typeface="思源宋体 CN" panose="02020400000000000000" pitchFamily="18" charset="-122"/>
                        </a:rPr>
                        <a:t>22.2%</a:t>
                      </a:r>
                      <a:endParaRPr lang="zh-CN" altLang="en-US" sz="900" baseline="0" dirty="0">
                        <a:solidFill>
                          <a:srgbClr val="C00000"/>
                        </a:solidFill>
                        <a:latin typeface="Open Sans" panose="020B0606030504020204" pitchFamily="34" charset="0"/>
                        <a:ea typeface="思源宋体 CN" panose="02020400000000000000" pitchFamily="18" charset="-122"/>
                      </a:endParaRPr>
                    </a:p>
                  </a:txBody>
                  <a:tcPr marL="36000" marR="36000" marT="36000" marB="36000" anchor="ctr"/>
                </a:tc>
                <a:extLst>
                  <a:ext uri="{0D108BD9-81ED-4DB2-BD59-A6C34878D82A}">
                    <a16:rowId xmlns:a16="http://schemas.microsoft.com/office/drawing/2014/main" val="10003"/>
                  </a:ext>
                </a:extLst>
              </a:tr>
              <a:tr h="193870">
                <a:tc vMerge="1">
                  <a:txBody>
                    <a:bodyPr/>
                    <a:lstStyle/>
                    <a:p>
                      <a:pPr algn="ctr"/>
                      <a:endParaRPr lang="zh-CN" altLang="en-US" sz="800" baseline="0" dirty="0">
                        <a:latin typeface="Open Sans" panose="020B0606030504020204" pitchFamily="34" charset="0"/>
                        <a:ea typeface="思源宋体 CN" panose="02020400000000000000" pitchFamily="18" charset="-122"/>
                      </a:endParaRPr>
                    </a:p>
                  </a:txBody>
                  <a:tcPr marL="36000" marR="36000" marT="36000" marB="36000" anchor="ctr"/>
                </a:tc>
                <a:tc vMerge="1">
                  <a:txBody>
                    <a:bodyPr/>
                    <a:lstStyle/>
                    <a:p>
                      <a:pPr algn="ctr"/>
                      <a:endParaRPr lang="zh-CN" altLang="en-US" sz="800" baseline="0" dirty="0">
                        <a:latin typeface="Open Sans" panose="020B0606030504020204" pitchFamily="34" charset="0"/>
                        <a:ea typeface="思源宋体 CN" panose="02020400000000000000" pitchFamily="18" charset="-122"/>
                      </a:endParaRPr>
                    </a:p>
                  </a:txBody>
                  <a:tcPr marL="36000" marR="36000" marT="36000" marB="36000" anchor="ctr"/>
                </a:tc>
                <a:tc vMerge="1">
                  <a:txBody>
                    <a:bodyPr/>
                    <a:lstStyle/>
                    <a:p>
                      <a:pPr algn="ctr"/>
                      <a:endParaRPr lang="zh-CN" altLang="en-US" sz="8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algn="ctr"/>
                      <a:r>
                        <a:rPr lang="zh-CN" altLang="en-US" sz="900" baseline="0" dirty="0">
                          <a:latin typeface="Open Sans" panose="020B0606030504020204" pitchFamily="34" charset="0"/>
                          <a:ea typeface="思源宋体 CN" panose="02020400000000000000" pitchFamily="18" charset="-122"/>
                        </a:rPr>
                        <a:t>领克</a:t>
                      </a:r>
                    </a:p>
                  </a:txBody>
                  <a:tcPr marL="36000" marR="36000" marT="36000" marB="36000" anchor="ctr"/>
                </a:tc>
                <a:tc>
                  <a:txBody>
                    <a:bodyPr/>
                    <a:lstStyle/>
                    <a:p>
                      <a:pPr algn="ctr"/>
                      <a:r>
                        <a:rPr lang="en-US" altLang="zh-CN" sz="900" baseline="0" dirty="0">
                          <a:latin typeface="Open Sans" panose="020B0606030504020204" pitchFamily="34" charset="0"/>
                          <a:ea typeface="思源宋体 CN" panose="02020400000000000000" pitchFamily="18" charset="-122"/>
                        </a:rPr>
                        <a:t>7.26</a:t>
                      </a:r>
                      <a:endParaRPr lang="zh-CN" altLang="en-US" sz="9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algn="ctr"/>
                      <a:r>
                        <a:rPr lang="zh-CN" altLang="en-US" sz="900" baseline="0" dirty="0">
                          <a:solidFill>
                            <a:srgbClr val="C00000"/>
                          </a:solidFill>
                          <a:latin typeface="Open Sans" panose="020B0606030504020204" pitchFamily="34" charset="0"/>
                          <a:ea typeface="思源宋体 CN" panose="02020400000000000000" pitchFamily="18" charset="-122"/>
                        </a:rPr>
                        <a:t>↑ </a:t>
                      </a:r>
                      <a:r>
                        <a:rPr lang="en-US" altLang="zh-CN" sz="900" baseline="0" dirty="0">
                          <a:solidFill>
                            <a:srgbClr val="C00000"/>
                          </a:solidFill>
                          <a:latin typeface="Open Sans" panose="020B0606030504020204" pitchFamily="34" charset="0"/>
                          <a:ea typeface="思源宋体 CN" panose="02020400000000000000" pitchFamily="18" charset="-122"/>
                        </a:rPr>
                        <a:t>18.9%</a:t>
                      </a:r>
                      <a:endParaRPr lang="zh-CN" altLang="en-US" sz="900" baseline="0" dirty="0">
                        <a:solidFill>
                          <a:srgbClr val="C00000"/>
                        </a:solidFill>
                        <a:latin typeface="Open Sans" panose="020B0606030504020204" pitchFamily="34" charset="0"/>
                        <a:ea typeface="思源宋体 CN" panose="02020400000000000000" pitchFamily="18" charset="-122"/>
                      </a:endParaRPr>
                    </a:p>
                  </a:txBody>
                  <a:tcPr marL="36000" marR="36000" marT="36000" marB="36000" anchor="ctr"/>
                </a:tc>
                <a:extLst>
                  <a:ext uri="{0D108BD9-81ED-4DB2-BD59-A6C34878D82A}">
                    <a16:rowId xmlns:a16="http://schemas.microsoft.com/office/drawing/2014/main" val="10004"/>
                  </a:ext>
                </a:extLst>
              </a:tr>
            </a:tbl>
          </a:graphicData>
        </a:graphic>
      </p:graphicFrame>
      <p:sp>
        <p:nvSpPr>
          <p:cNvPr id="39" name="文本框 38">
            <a:extLst>
              <a:ext uri="{FF2B5EF4-FFF2-40B4-BE49-F238E27FC236}">
                <a16:creationId xmlns:a16="http://schemas.microsoft.com/office/drawing/2014/main" id="{AB16637F-D54B-D081-ED0F-0635833D6A67}"/>
              </a:ext>
            </a:extLst>
          </p:cNvPr>
          <p:cNvSpPr txBox="1"/>
          <p:nvPr/>
        </p:nvSpPr>
        <p:spPr>
          <a:xfrm>
            <a:off x="1901296" y="2642634"/>
            <a:ext cx="2180195" cy="276999"/>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lgn="ctr">
              <a:spcBef>
                <a:spcPts val="0"/>
              </a:spcBef>
            </a:pPr>
            <a:r>
              <a:rPr lang="en-US" altLang="zh-CN" sz="1000" b="1" dirty="0">
                <a:solidFill>
                  <a:srgbClr val="1111B3"/>
                </a:solidFill>
              </a:rPr>
              <a:t>《</a:t>
            </a:r>
            <a:r>
              <a:rPr lang="zh-CN" altLang="en-US" sz="1000" b="1" dirty="0">
                <a:solidFill>
                  <a:srgbClr val="1111B3"/>
                </a:solidFill>
              </a:rPr>
              <a:t>台州宣言</a:t>
            </a:r>
            <a:r>
              <a:rPr lang="en-US" altLang="zh-CN" sz="1000" b="1" dirty="0">
                <a:solidFill>
                  <a:srgbClr val="1111B3"/>
                </a:solidFill>
              </a:rPr>
              <a:t>》</a:t>
            </a:r>
            <a:r>
              <a:rPr lang="zh-CN" altLang="en-US" sz="1000" b="1" dirty="0">
                <a:solidFill>
                  <a:srgbClr val="1111B3"/>
                </a:solidFill>
              </a:rPr>
              <a:t>落地主要节点</a:t>
            </a:r>
            <a:endParaRPr lang="en-US" altLang="zh-CN" sz="1000" b="1" dirty="0">
              <a:solidFill>
                <a:srgbClr val="1111B3"/>
              </a:solidFill>
            </a:endParaRPr>
          </a:p>
        </p:txBody>
      </p:sp>
      <p:sp>
        <p:nvSpPr>
          <p:cNvPr id="45" name="文本框 44">
            <a:extLst>
              <a:ext uri="{FF2B5EF4-FFF2-40B4-BE49-F238E27FC236}">
                <a16:creationId xmlns:a16="http://schemas.microsoft.com/office/drawing/2014/main" id="{AB16637F-D54B-D081-ED0F-0635833D6A67}"/>
              </a:ext>
            </a:extLst>
          </p:cNvPr>
          <p:cNvSpPr txBox="1"/>
          <p:nvPr/>
        </p:nvSpPr>
        <p:spPr>
          <a:xfrm>
            <a:off x="607423" y="3050507"/>
            <a:ext cx="839997" cy="535531"/>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spcBef>
                <a:spcPts val="0"/>
              </a:spcBef>
            </a:pPr>
            <a:r>
              <a:rPr lang="en-US" altLang="zh-CN" b="1" dirty="0"/>
              <a:t>2024</a:t>
            </a:r>
            <a:r>
              <a:rPr lang="zh-CN" altLang="en-US" b="1" dirty="0"/>
              <a:t>年</a:t>
            </a:r>
            <a:r>
              <a:rPr lang="en-US" altLang="zh-CN" b="1" dirty="0"/>
              <a:t>11</a:t>
            </a:r>
            <a:r>
              <a:rPr lang="zh-CN" altLang="en-US" b="1" dirty="0"/>
              <a:t>月</a:t>
            </a:r>
            <a:endParaRPr lang="en-US" altLang="zh-CN" b="1" dirty="0"/>
          </a:p>
          <a:p>
            <a:pPr>
              <a:spcBef>
                <a:spcPts val="0"/>
              </a:spcBef>
            </a:pPr>
            <a:r>
              <a:rPr lang="zh-CN" altLang="en-US" b="1" dirty="0"/>
              <a:t>极氪宣布控股领克</a:t>
            </a:r>
            <a:endParaRPr lang="en-US" altLang="zh-CN" dirty="0"/>
          </a:p>
        </p:txBody>
      </p:sp>
      <p:sp>
        <p:nvSpPr>
          <p:cNvPr id="46" name="文本框 45">
            <a:extLst>
              <a:ext uri="{FF2B5EF4-FFF2-40B4-BE49-F238E27FC236}">
                <a16:creationId xmlns:a16="http://schemas.microsoft.com/office/drawing/2014/main" id="{AB16637F-D54B-D081-ED0F-0635833D6A67}"/>
              </a:ext>
            </a:extLst>
          </p:cNvPr>
          <p:cNvSpPr txBox="1"/>
          <p:nvPr/>
        </p:nvSpPr>
        <p:spPr>
          <a:xfrm>
            <a:off x="1372474" y="3050506"/>
            <a:ext cx="854893" cy="535531"/>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spcBef>
                <a:spcPts val="0"/>
              </a:spcBef>
            </a:pPr>
            <a:r>
              <a:rPr lang="en-US" altLang="zh-CN" b="1" dirty="0"/>
              <a:t>2024</a:t>
            </a:r>
            <a:r>
              <a:rPr lang="zh-CN" altLang="en-US" b="1" dirty="0"/>
              <a:t>年</a:t>
            </a:r>
            <a:r>
              <a:rPr lang="en-US" altLang="zh-CN" b="1" dirty="0"/>
              <a:t>12</a:t>
            </a:r>
            <a:r>
              <a:rPr lang="zh-CN" altLang="en-US" b="1" dirty="0"/>
              <a:t>月</a:t>
            </a:r>
            <a:endParaRPr lang="en-US" altLang="zh-CN" b="1" dirty="0"/>
          </a:p>
          <a:p>
            <a:pPr>
              <a:spcBef>
                <a:spcPts val="0"/>
              </a:spcBef>
            </a:pPr>
            <a:r>
              <a:rPr lang="zh-CN" altLang="en-US" b="1" dirty="0"/>
              <a:t>极氪科技集团成立</a:t>
            </a:r>
            <a:endParaRPr lang="en-US" altLang="zh-CN" dirty="0"/>
          </a:p>
        </p:txBody>
      </p:sp>
      <p:sp>
        <p:nvSpPr>
          <p:cNvPr id="47" name="文本框 46">
            <a:extLst>
              <a:ext uri="{FF2B5EF4-FFF2-40B4-BE49-F238E27FC236}">
                <a16:creationId xmlns:a16="http://schemas.microsoft.com/office/drawing/2014/main" id="{AB16637F-D54B-D081-ED0F-0635833D6A67}"/>
              </a:ext>
            </a:extLst>
          </p:cNvPr>
          <p:cNvSpPr txBox="1"/>
          <p:nvPr/>
        </p:nvSpPr>
        <p:spPr>
          <a:xfrm>
            <a:off x="2110628" y="3048958"/>
            <a:ext cx="926798" cy="535531"/>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spcBef>
                <a:spcPts val="0"/>
              </a:spcBef>
            </a:pPr>
            <a:r>
              <a:rPr lang="en-US" altLang="zh-CN" b="1" dirty="0"/>
              <a:t>2025</a:t>
            </a:r>
            <a:r>
              <a:rPr lang="zh-CN" altLang="en-US" b="1" dirty="0"/>
              <a:t>年</a:t>
            </a:r>
            <a:r>
              <a:rPr lang="en-US" altLang="zh-CN" b="1" dirty="0"/>
              <a:t>1</a:t>
            </a:r>
            <a:r>
              <a:rPr lang="zh-CN" altLang="en-US" b="1" dirty="0"/>
              <a:t>月</a:t>
            </a:r>
            <a:endParaRPr lang="en-US" altLang="zh-CN" b="1" dirty="0"/>
          </a:p>
          <a:p>
            <a:pPr>
              <a:spcBef>
                <a:spcPts val="0"/>
              </a:spcBef>
            </a:pPr>
            <a:r>
              <a:rPr lang="zh-CN" altLang="en-US" b="1" dirty="0"/>
              <a:t>几何</a:t>
            </a:r>
            <a:r>
              <a:rPr lang="en-US" altLang="zh-CN" b="1" dirty="0"/>
              <a:t>/</a:t>
            </a:r>
            <a:r>
              <a:rPr lang="zh-CN" altLang="en-US" b="1" dirty="0"/>
              <a:t>翼真</a:t>
            </a:r>
            <a:r>
              <a:rPr lang="en-US" altLang="zh-CN" b="1" dirty="0"/>
              <a:t>/</a:t>
            </a:r>
            <a:r>
              <a:rPr lang="zh-CN" altLang="en-US" b="1" dirty="0"/>
              <a:t>雷达并入吉利银河</a:t>
            </a:r>
            <a:endParaRPr lang="en-US" altLang="zh-CN" dirty="0"/>
          </a:p>
        </p:txBody>
      </p:sp>
      <p:sp>
        <p:nvSpPr>
          <p:cNvPr id="48" name="文本框 47">
            <a:extLst>
              <a:ext uri="{FF2B5EF4-FFF2-40B4-BE49-F238E27FC236}">
                <a16:creationId xmlns:a16="http://schemas.microsoft.com/office/drawing/2014/main" id="{AB16637F-D54B-D081-ED0F-0635833D6A67}"/>
              </a:ext>
            </a:extLst>
          </p:cNvPr>
          <p:cNvSpPr txBox="1"/>
          <p:nvPr/>
        </p:nvSpPr>
        <p:spPr>
          <a:xfrm>
            <a:off x="3264503" y="3055694"/>
            <a:ext cx="829348" cy="535531"/>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spcBef>
                <a:spcPts val="0"/>
              </a:spcBef>
            </a:pPr>
            <a:r>
              <a:rPr lang="en-US" altLang="zh-CN" b="1" dirty="0"/>
              <a:t>2025</a:t>
            </a:r>
            <a:r>
              <a:rPr lang="zh-CN" altLang="en-US" b="1" dirty="0"/>
              <a:t>年</a:t>
            </a:r>
            <a:r>
              <a:rPr lang="en-US" altLang="zh-CN" b="1" dirty="0"/>
              <a:t>3</a:t>
            </a:r>
            <a:r>
              <a:rPr lang="zh-CN" altLang="en-US" b="1" dirty="0"/>
              <a:t>月</a:t>
            </a:r>
            <a:endParaRPr lang="en-US" altLang="zh-CN" b="1" dirty="0"/>
          </a:p>
          <a:p>
            <a:pPr>
              <a:spcBef>
                <a:spcPts val="0"/>
              </a:spcBef>
            </a:pPr>
            <a:r>
              <a:rPr lang="zh-CN" altLang="en-US" b="1" dirty="0"/>
              <a:t>吉利银河成为独立子品牌</a:t>
            </a:r>
            <a:endParaRPr lang="en-US" altLang="zh-CN" dirty="0"/>
          </a:p>
        </p:txBody>
      </p:sp>
      <p:sp>
        <p:nvSpPr>
          <p:cNvPr id="49" name="文本框 48">
            <a:extLst>
              <a:ext uri="{FF2B5EF4-FFF2-40B4-BE49-F238E27FC236}">
                <a16:creationId xmlns:a16="http://schemas.microsoft.com/office/drawing/2014/main" id="{AB16637F-D54B-D081-ED0F-0635833D6A67}"/>
              </a:ext>
            </a:extLst>
          </p:cNvPr>
          <p:cNvSpPr txBox="1"/>
          <p:nvPr/>
        </p:nvSpPr>
        <p:spPr>
          <a:xfrm>
            <a:off x="4742514" y="3050506"/>
            <a:ext cx="914215" cy="535531"/>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spcBef>
                <a:spcPts val="0"/>
              </a:spcBef>
            </a:pPr>
            <a:r>
              <a:rPr lang="en-US" altLang="zh-CN" b="1" dirty="0"/>
              <a:t>2025</a:t>
            </a:r>
            <a:r>
              <a:rPr lang="zh-CN" altLang="en-US" b="1" dirty="0"/>
              <a:t>年</a:t>
            </a:r>
            <a:r>
              <a:rPr lang="en-US" altLang="zh-CN" b="1" dirty="0"/>
              <a:t>5</a:t>
            </a:r>
            <a:r>
              <a:rPr lang="zh-CN" altLang="en-US" b="1" dirty="0"/>
              <a:t>月</a:t>
            </a:r>
            <a:endParaRPr lang="en-US" altLang="zh-CN" b="1" dirty="0"/>
          </a:p>
          <a:p>
            <a:pPr>
              <a:spcBef>
                <a:spcPts val="0"/>
              </a:spcBef>
            </a:pPr>
            <a:r>
              <a:rPr lang="zh-CN" altLang="en-US" b="1" dirty="0"/>
              <a:t>吉利汽车计划合并极氪</a:t>
            </a:r>
            <a:endParaRPr lang="en-US" altLang="zh-CN" dirty="0"/>
          </a:p>
        </p:txBody>
      </p:sp>
      <p:sp>
        <p:nvSpPr>
          <p:cNvPr id="34" name="文本框 33">
            <a:extLst>
              <a:ext uri="{FF2B5EF4-FFF2-40B4-BE49-F238E27FC236}">
                <a16:creationId xmlns:a16="http://schemas.microsoft.com/office/drawing/2014/main" id="{AB16637F-D54B-D081-ED0F-0635833D6A67}"/>
              </a:ext>
            </a:extLst>
          </p:cNvPr>
          <p:cNvSpPr txBox="1"/>
          <p:nvPr/>
        </p:nvSpPr>
        <p:spPr>
          <a:xfrm>
            <a:off x="2091013" y="3851353"/>
            <a:ext cx="997910" cy="535531"/>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spcBef>
                <a:spcPts val="0"/>
              </a:spcBef>
            </a:pPr>
            <a:r>
              <a:rPr lang="en-US" altLang="zh-CN" b="1" dirty="0"/>
              <a:t>2025</a:t>
            </a:r>
            <a:r>
              <a:rPr lang="zh-CN" altLang="en-US" b="1" dirty="0"/>
              <a:t>年</a:t>
            </a:r>
            <a:r>
              <a:rPr lang="en-US" altLang="zh-CN" b="1" dirty="0"/>
              <a:t>1</a:t>
            </a:r>
            <a:r>
              <a:rPr lang="zh-CN" altLang="en-US" b="1" dirty="0"/>
              <a:t>月</a:t>
            </a:r>
            <a:endParaRPr lang="en-US" altLang="zh-CN" b="1" dirty="0"/>
          </a:p>
          <a:p>
            <a:pPr>
              <a:spcBef>
                <a:spcPts val="0"/>
              </a:spcBef>
            </a:pPr>
            <a:r>
              <a:rPr lang="zh-CN" altLang="en-US" b="1" dirty="0"/>
              <a:t>发布产业链技术创新“七纵”布局</a:t>
            </a:r>
            <a:endParaRPr lang="en-US" altLang="zh-CN" dirty="0"/>
          </a:p>
        </p:txBody>
      </p:sp>
      <p:sp>
        <p:nvSpPr>
          <p:cNvPr id="43" name="文本框 42">
            <a:extLst>
              <a:ext uri="{FF2B5EF4-FFF2-40B4-BE49-F238E27FC236}">
                <a16:creationId xmlns:a16="http://schemas.microsoft.com/office/drawing/2014/main" id="{AB16637F-D54B-D081-ED0F-0635833D6A67}"/>
              </a:ext>
            </a:extLst>
          </p:cNvPr>
          <p:cNvSpPr txBox="1"/>
          <p:nvPr/>
        </p:nvSpPr>
        <p:spPr>
          <a:xfrm>
            <a:off x="3224401" y="3869801"/>
            <a:ext cx="992695" cy="535531"/>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spcBef>
                <a:spcPts val="0"/>
              </a:spcBef>
            </a:pPr>
            <a:r>
              <a:rPr lang="en-US" altLang="zh-CN" b="1" dirty="0"/>
              <a:t>2025</a:t>
            </a:r>
            <a:r>
              <a:rPr lang="zh-CN" altLang="en-US" b="1" dirty="0"/>
              <a:t>年</a:t>
            </a:r>
            <a:r>
              <a:rPr lang="en-US" altLang="zh-CN" b="1" dirty="0"/>
              <a:t>3</a:t>
            </a:r>
            <a:r>
              <a:rPr lang="zh-CN" altLang="en-US" b="1" dirty="0"/>
              <a:t>月</a:t>
            </a:r>
            <a:endParaRPr lang="en-US" altLang="zh-CN" b="1" dirty="0"/>
          </a:p>
          <a:p>
            <a:pPr>
              <a:spcBef>
                <a:spcPts val="0"/>
              </a:spcBef>
            </a:pPr>
            <a:r>
              <a:rPr lang="zh-CN" altLang="en-US" b="1" dirty="0"/>
              <a:t>发布“千里浩瀚”智驾解决方案</a:t>
            </a:r>
            <a:endParaRPr lang="en-US" altLang="zh-CN" dirty="0"/>
          </a:p>
        </p:txBody>
      </p:sp>
      <p:sp>
        <p:nvSpPr>
          <p:cNvPr id="44" name="文本框 43">
            <a:extLst>
              <a:ext uri="{FF2B5EF4-FFF2-40B4-BE49-F238E27FC236}">
                <a16:creationId xmlns:a16="http://schemas.microsoft.com/office/drawing/2014/main" id="{AB16637F-D54B-D081-ED0F-0635833D6A67}"/>
              </a:ext>
            </a:extLst>
          </p:cNvPr>
          <p:cNvSpPr txBox="1"/>
          <p:nvPr/>
        </p:nvSpPr>
        <p:spPr>
          <a:xfrm>
            <a:off x="4145027" y="3871522"/>
            <a:ext cx="922277" cy="535531"/>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spcBef>
                <a:spcPts val="0"/>
              </a:spcBef>
            </a:pPr>
            <a:r>
              <a:rPr lang="en-US" altLang="zh-CN" b="1" dirty="0"/>
              <a:t>2025</a:t>
            </a:r>
            <a:r>
              <a:rPr lang="zh-CN" altLang="en-US" b="1" dirty="0"/>
              <a:t>年</a:t>
            </a:r>
            <a:r>
              <a:rPr lang="en-US" altLang="zh-CN" b="1" dirty="0"/>
              <a:t>4</a:t>
            </a:r>
            <a:r>
              <a:rPr lang="zh-CN" altLang="en-US" b="1" dirty="0"/>
              <a:t>月</a:t>
            </a:r>
            <a:endParaRPr lang="en-US" altLang="zh-CN" b="1" dirty="0"/>
          </a:p>
          <a:p>
            <a:pPr>
              <a:spcBef>
                <a:spcPts val="0"/>
              </a:spcBef>
            </a:pPr>
            <a:r>
              <a:rPr lang="zh-CN" altLang="en-US" b="1" dirty="0"/>
              <a:t>合并神盾、金砖两大电池品牌</a:t>
            </a:r>
            <a:endParaRPr lang="en-US" altLang="zh-CN" dirty="0"/>
          </a:p>
        </p:txBody>
      </p:sp>
      <p:sp>
        <p:nvSpPr>
          <p:cNvPr id="6" name="文本框 5"/>
          <p:cNvSpPr txBox="1"/>
          <p:nvPr/>
        </p:nvSpPr>
        <p:spPr>
          <a:xfrm>
            <a:off x="255403" y="3178232"/>
            <a:ext cx="338554" cy="396000"/>
          </a:xfrm>
          <a:prstGeom prst="rect">
            <a:avLst/>
          </a:prstGeom>
          <a:noFill/>
        </p:spPr>
        <p:txBody>
          <a:bodyPr vert="eaVert" wrap="square" rtlCol="0">
            <a:spAutoFit/>
          </a:bodyPr>
          <a:lstStyle/>
          <a:p>
            <a:r>
              <a:rPr lang="zh-CN" altLang="en-US" sz="1000" dirty="0">
                <a:solidFill>
                  <a:srgbClr val="1111B3"/>
                </a:solidFill>
                <a:latin typeface="思源宋体 CN SemiBold" panose="02020600000000000000" pitchFamily="18" charset="-122"/>
                <a:ea typeface="思源宋体 CN SemiBold" panose="02020600000000000000" pitchFamily="18" charset="-122"/>
              </a:rPr>
              <a:t>业务</a:t>
            </a:r>
          </a:p>
        </p:txBody>
      </p:sp>
      <p:sp>
        <p:nvSpPr>
          <p:cNvPr id="50" name="文本框 49"/>
          <p:cNvSpPr txBox="1"/>
          <p:nvPr/>
        </p:nvSpPr>
        <p:spPr>
          <a:xfrm>
            <a:off x="255403" y="3965487"/>
            <a:ext cx="338554" cy="394140"/>
          </a:xfrm>
          <a:prstGeom prst="rect">
            <a:avLst/>
          </a:prstGeom>
          <a:noFill/>
        </p:spPr>
        <p:txBody>
          <a:bodyPr vert="eaVert" wrap="square" rtlCol="0">
            <a:spAutoFit/>
          </a:bodyPr>
          <a:lstStyle/>
          <a:p>
            <a:r>
              <a:rPr lang="zh-CN" altLang="en-US" sz="1000" dirty="0">
                <a:solidFill>
                  <a:srgbClr val="1111B3"/>
                </a:solidFill>
                <a:latin typeface="思源宋体 CN SemiBold" panose="02020600000000000000" pitchFamily="18" charset="-122"/>
                <a:ea typeface="思源宋体 CN SemiBold" panose="02020600000000000000" pitchFamily="18" charset="-122"/>
              </a:rPr>
              <a:t>技术</a:t>
            </a:r>
          </a:p>
        </p:txBody>
      </p:sp>
      <p:grpSp>
        <p:nvGrpSpPr>
          <p:cNvPr id="9" name="组合 8"/>
          <p:cNvGrpSpPr/>
          <p:nvPr/>
        </p:nvGrpSpPr>
        <p:grpSpPr>
          <a:xfrm>
            <a:off x="607423" y="3610663"/>
            <a:ext cx="5256000" cy="213213"/>
            <a:chOff x="607423" y="3610663"/>
            <a:chExt cx="5256000" cy="213213"/>
          </a:xfrm>
        </p:grpSpPr>
        <p:grpSp>
          <p:nvGrpSpPr>
            <p:cNvPr id="5" name="组合 4"/>
            <p:cNvGrpSpPr/>
            <p:nvPr/>
          </p:nvGrpSpPr>
          <p:grpSpPr>
            <a:xfrm>
              <a:off x="607423" y="3610663"/>
              <a:ext cx="5256000" cy="213213"/>
              <a:chOff x="531223" y="3648763"/>
              <a:chExt cx="5256000" cy="213213"/>
            </a:xfrm>
          </p:grpSpPr>
          <p:cxnSp>
            <p:nvCxnSpPr>
              <p:cNvPr id="11" name="直接连接符 10"/>
              <p:cNvCxnSpPr/>
              <p:nvPr/>
            </p:nvCxnSpPr>
            <p:spPr>
              <a:xfrm>
                <a:off x="531223" y="3648763"/>
                <a:ext cx="4920343" cy="0"/>
              </a:xfrm>
              <a:prstGeom prst="line">
                <a:avLst/>
              </a:prstGeom>
              <a:ln w="22225">
                <a:solidFill>
                  <a:srgbClr val="9597D9"/>
                </a:solidFill>
                <a:prstDash val="dashDot"/>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531223" y="3861976"/>
                <a:ext cx="4920343" cy="0"/>
              </a:xfrm>
              <a:prstGeom prst="line">
                <a:avLst/>
              </a:prstGeom>
              <a:ln w="22225">
                <a:solidFill>
                  <a:srgbClr val="9597D9"/>
                </a:solidFill>
                <a:prstDash val="dashDot"/>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531223" y="3755369"/>
                <a:ext cx="5256000" cy="0"/>
              </a:xfrm>
              <a:prstGeom prst="straightConnector1">
                <a:avLst/>
              </a:prstGeom>
              <a:ln w="31750">
                <a:solidFill>
                  <a:srgbClr val="9597D9"/>
                </a:solidFill>
                <a:prstDash val="solid"/>
                <a:tailEnd type="arrow" w="lg" len="lg"/>
              </a:ln>
            </p:spPr>
            <p:style>
              <a:lnRef idx="1">
                <a:schemeClr val="accent1"/>
              </a:lnRef>
              <a:fillRef idx="0">
                <a:schemeClr val="accent1"/>
              </a:fillRef>
              <a:effectRef idx="0">
                <a:schemeClr val="accent1"/>
              </a:effectRef>
              <a:fontRef idx="minor">
                <a:schemeClr val="tx1"/>
              </a:fontRef>
            </p:style>
          </p:cxnSp>
        </p:grpSp>
        <p:sp>
          <p:nvSpPr>
            <p:cNvPr id="7" name="椭圆 6"/>
            <p:cNvSpPr/>
            <p:nvPr/>
          </p:nvSpPr>
          <p:spPr>
            <a:xfrm>
              <a:off x="939800" y="3669492"/>
              <a:ext cx="106607" cy="106607"/>
            </a:xfrm>
            <a:prstGeom prst="ellipse">
              <a:avLst/>
            </a:prstGeom>
            <a:solidFill>
              <a:schemeClr val="bg1"/>
            </a:solidFill>
            <a:ln>
              <a:solidFill>
                <a:srgbClr val="1111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677500" y="3669492"/>
              <a:ext cx="106607" cy="106607"/>
            </a:xfrm>
            <a:prstGeom prst="ellipse">
              <a:avLst/>
            </a:prstGeom>
            <a:solidFill>
              <a:schemeClr val="bg1"/>
            </a:solidFill>
            <a:ln>
              <a:solidFill>
                <a:srgbClr val="1111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418085" y="3669492"/>
              <a:ext cx="106607" cy="106607"/>
            </a:xfrm>
            <a:prstGeom prst="ellipse">
              <a:avLst/>
            </a:prstGeom>
            <a:solidFill>
              <a:schemeClr val="bg1"/>
            </a:solidFill>
            <a:ln>
              <a:solidFill>
                <a:srgbClr val="1111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579865" y="3669492"/>
              <a:ext cx="106607" cy="106607"/>
            </a:xfrm>
            <a:prstGeom prst="ellipse">
              <a:avLst/>
            </a:prstGeom>
            <a:solidFill>
              <a:schemeClr val="bg1"/>
            </a:solidFill>
            <a:ln>
              <a:solidFill>
                <a:srgbClr val="1111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437411" y="3669492"/>
              <a:ext cx="106607" cy="106607"/>
            </a:xfrm>
            <a:prstGeom prst="ellipse">
              <a:avLst/>
            </a:prstGeom>
            <a:solidFill>
              <a:schemeClr val="bg1"/>
            </a:solidFill>
            <a:ln>
              <a:solidFill>
                <a:srgbClr val="1111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5067304" y="3669492"/>
              <a:ext cx="106607" cy="106607"/>
            </a:xfrm>
            <a:prstGeom prst="ellipse">
              <a:avLst/>
            </a:prstGeom>
            <a:solidFill>
              <a:schemeClr val="bg1"/>
            </a:solidFill>
            <a:ln>
              <a:solidFill>
                <a:srgbClr val="1111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圆角矩形 11"/>
          <p:cNvSpPr/>
          <p:nvPr/>
        </p:nvSpPr>
        <p:spPr>
          <a:xfrm>
            <a:off x="467395" y="5004602"/>
            <a:ext cx="5396028" cy="1549858"/>
          </a:xfrm>
          <a:prstGeom prst="roundRect">
            <a:avLst>
              <a:gd name="adj" fmla="val 367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40188" y="5272062"/>
            <a:ext cx="2620546" cy="1073909"/>
          </a:xfrm>
          <a:prstGeom prst="rect">
            <a:avLst/>
          </a:prstGeom>
        </p:spPr>
      </p:pic>
      <p:pic>
        <p:nvPicPr>
          <p:cNvPr id="15" name="图片 14"/>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224401" y="5277205"/>
            <a:ext cx="2568074" cy="1068765"/>
          </a:xfrm>
          <a:prstGeom prst="rect">
            <a:avLst/>
          </a:prstGeom>
        </p:spPr>
      </p:pic>
      <p:sp>
        <p:nvSpPr>
          <p:cNvPr id="22" name="文本框 21"/>
          <p:cNvSpPr txBox="1"/>
          <p:nvPr/>
        </p:nvSpPr>
        <p:spPr>
          <a:xfrm>
            <a:off x="1027464" y="6320570"/>
            <a:ext cx="1645993" cy="230832"/>
          </a:xfrm>
          <a:prstGeom prst="rect">
            <a:avLst/>
          </a:prstGeom>
          <a:noFill/>
        </p:spPr>
        <p:txBody>
          <a:bodyPr wrap="square" rtlCol="0">
            <a:spAutoFit/>
          </a:bodyPr>
          <a:lstStyle/>
          <a:p>
            <a:pPr algn="ctr"/>
            <a:r>
              <a:rPr lang="zh-CN" altLang="en-US" sz="900" dirty="0">
                <a:latin typeface="Open Sans" panose="020B0606030504020204" pitchFamily="34" charset="0"/>
                <a:ea typeface="思源宋体 CN" panose="02020400000000000000" pitchFamily="18" charset="-122"/>
              </a:rPr>
              <a:t>吉利汽车</a:t>
            </a:r>
            <a:r>
              <a:rPr lang="en-US" altLang="zh-CN" sz="900" dirty="0">
                <a:latin typeface="Open Sans" panose="020B0606030504020204" pitchFamily="34" charset="0"/>
                <a:ea typeface="思源宋体 CN" panose="02020400000000000000" pitchFamily="18" charset="-122"/>
              </a:rPr>
              <a:t>(0175)</a:t>
            </a:r>
            <a:r>
              <a:rPr lang="zh-CN" altLang="en-US" sz="900" dirty="0">
                <a:latin typeface="Open Sans" panose="020B0606030504020204" pitchFamily="34" charset="0"/>
                <a:ea typeface="思源宋体 CN" panose="02020400000000000000" pitchFamily="18" charset="-122"/>
              </a:rPr>
              <a:t>上市平台</a:t>
            </a:r>
          </a:p>
        </p:txBody>
      </p:sp>
      <p:sp>
        <p:nvSpPr>
          <p:cNvPr id="56" name="文本框 55"/>
          <p:cNvSpPr txBox="1"/>
          <p:nvPr/>
        </p:nvSpPr>
        <p:spPr>
          <a:xfrm>
            <a:off x="3670262" y="6320570"/>
            <a:ext cx="1645993" cy="230832"/>
          </a:xfrm>
          <a:prstGeom prst="rect">
            <a:avLst/>
          </a:prstGeom>
          <a:noFill/>
        </p:spPr>
        <p:txBody>
          <a:bodyPr wrap="square" rtlCol="0">
            <a:spAutoFit/>
          </a:bodyPr>
          <a:lstStyle/>
          <a:p>
            <a:pPr algn="ctr"/>
            <a:r>
              <a:rPr lang="zh-CN" altLang="en-US" sz="900" dirty="0">
                <a:latin typeface="Open Sans" panose="020B0606030504020204" pitchFamily="34" charset="0"/>
                <a:ea typeface="思源宋体 CN" panose="02020400000000000000" pitchFamily="18" charset="-122"/>
              </a:rPr>
              <a:t>极氪</a:t>
            </a:r>
            <a:r>
              <a:rPr lang="en-US" altLang="zh-CN" sz="900" dirty="0">
                <a:latin typeface="Open Sans" panose="020B0606030504020204" pitchFamily="34" charset="0"/>
                <a:ea typeface="思源宋体 CN" panose="02020400000000000000" pitchFamily="18" charset="-122"/>
              </a:rPr>
              <a:t>(ZK)</a:t>
            </a:r>
            <a:r>
              <a:rPr lang="zh-CN" altLang="en-US" sz="900" dirty="0">
                <a:latin typeface="Open Sans" panose="020B0606030504020204" pitchFamily="34" charset="0"/>
                <a:ea typeface="思源宋体 CN" panose="02020400000000000000" pitchFamily="18" charset="-122"/>
              </a:rPr>
              <a:t>上市平台</a:t>
            </a:r>
          </a:p>
        </p:txBody>
      </p:sp>
      <p:sp>
        <p:nvSpPr>
          <p:cNvPr id="57" name="文本框 56">
            <a:extLst>
              <a:ext uri="{FF2B5EF4-FFF2-40B4-BE49-F238E27FC236}">
                <a16:creationId xmlns:a16="http://schemas.microsoft.com/office/drawing/2014/main" id="{AB16637F-D54B-D081-ED0F-0635833D6A67}"/>
              </a:ext>
            </a:extLst>
          </p:cNvPr>
          <p:cNvSpPr txBox="1"/>
          <p:nvPr/>
        </p:nvSpPr>
        <p:spPr>
          <a:xfrm>
            <a:off x="2036901" y="5031329"/>
            <a:ext cx="2180195" cy="276999"/>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lgn="ctr">
              <a:spcBef>
                <a:spcPts val="0"/>
              </a:spcBef>
            </a:pPr>
            <a:r>
              <a:rPr lang="zh-CN" altLang="en-US" sz="1000" b="1" dirty="0">
                <a:solidFill>
                  <a:srgbClr val="1111B3"/>
                </a:solidFill>
              </a:rPr>
              <a:t>吉利自有品牌及其定位</a:t>
            </a:r>
            <a:endParaRPr lang="en-US" altLang="zh-CN" sz="1000" b="1" dirty="0">
              <a:solidFill>
                <a:srgbClr val="1111B3"/>
              </a:solidFill>
            </a:endParaRPr>
          </a:p>
        </p:txBody>
      </p:sp>
      <p:sp>
        <p:nvSpPr>
          <p:cNvPr id="58" name="文本框 57">
            <a:extLst>
              <a:ext uri="{FF2B5EF4-FFF2-40B4-BE49-F238E27FC236}">
                <a16:creationId xmlns:a16="http://schemas.microsoft.com/office/drawing/2014/main" id="{AB16637F-D54B-D081-ED0F-0635833D6A67}"/>
              </a:ext>
            </a:extLst>
          </p:cNvPr>
          <p:cNvSpPr txBox="1"/>
          <p:nvPr/>
        </p:nvSpPr>
        <p:spPr>
          <a:xfrm>
            <a:off x="8027754" y="5180375"/>
            <a:ext cx="2487845" cy="276999"/>
          </a:xfrm>
          <a:prstGeom prst="rect">
            <a:avLst/>
          </a:prstGeom>
          <a:noFill/>
        </p:spPr>
        <p:txBody>
          <a:bodyPr wrap="square">
            <a:spAutoFit/>
          </a:bodyPr>
          <a:lstStyle>
            <a:defPPr>
              <a:defRPr lang="zh-CN"/>
            </a:defPPr>
            <a:lvl1pPr marL="0" indent="0" eaLnBrk="1" hangingPunct="1">
              <a:lnSpc>
                <a:spcPct val="120000"/>
              </a:lnSpc>
              <a:spcBef>
                <a:spcPts val="600"/>
              </a:spcBef>
              <a:buClr>
                <a:srgbClr val="FFFFFF">
                  <a:lumMod val="85000"/>
                </a:srgbClr>
              </a:buClr>
              <a:buFont typeface="Wingdings" panose="05000000000000000000" pitchFamily="2" charset="2"/>
              <a:buNone/>
              <a:defRPr sz="800">
                <a:latin typeface="Open Sans" panose="020B0606030504020204" pitchFamily="34" charset="0"/>
                <a:ea typeface="思源宋体 CN" panose="02020400000000000000" pitchFamily="18" charset="-122"/>
                <a:cs typeface="OPPOSans R" panose="00020600040101010101" pitchFamily="18" charset="-122"/>
              </a:defRPr>
            </a:lvl1pPr>
          </a:lstStyle>
          <a:p>
            <a:pPr algn="ctr">
              <a:spcBef>
                <a:spcPts val="0"/>
              </a:spcBef>
            </a:pPr>
            <a:r>
              <a:rPr lang="en-US" altLang="zh-CN" sz="1000" b="1" dirty="0">
                <a:solidFill>
                  <a:srgbClr val="1111B3"/>
                </a:solidFill>
              </a:rPr>
              <a:t>2025</a:t>
            </a:r>
            <a:r>
              <a:rPr lang="zh-CN" altLang="en-US" sz="1000" b="1" dirty="0">
                <a:solidFill>
                  <a:srgbClr val="1111B3"/>
                </a:solidFill>
              </a:rPr>
              <a:t>年第一季度吉利集团销量表现</a:t>
            </a:r>
            <a:endParaRPr lang="en-US" altLang="zh-CN" sz="1000" b="1" dirty="0">
              <a:solidFill>
                <a:srgbClr val="1111B3"/>
              </a:solidFill>
            </a:endParaRPr>
          </a:p>
        </p:txBody>
      </p:sp>
      <p:graphicFrame>
        <p:nvGraphicFramePr>
          <p:cNvPr id="59" name="表格 58"/>
          <p:cNvGraphicFramePr>
            <a:graphicFrameLocks noGrp="1"/>
          </p:cNvGraphicFramePr>
          <p:nvPr/>
        </p:nvGraphicFramePr>
        <p:xfrm>
          <a:off x="6420746" y="2731114"/>
          <a:ext cx="5325520" cy="1813074"/>
        </p:xfrm>
        <a:graphic>
          <a:graphicData uri="http://schemas.openxmlformats.org/drawingml/2006/table">
            <a:tbl>
              <a:tblPr firstRow="1">
                <a:tableStyleId>{FABFCF23-3B69-468F-B69F-88F6DE6A72F2}</a:tableStyleId>
              </a:tblPr>
              <a:tblGrid>
                <a:gridCol w="1073059">
                  <a:extLst>
                    <a:ext uri="{9D8B030D-6E8A-4147-A177-3AD203B41FA5}">
                      <a16:colId xmlns:a16="http://schemas.microsoft.com/office/drawing/2014/main" val="20000"/>
                    </a:ext>
                  </a:extLst>
                </a:gridCol>
                <a:gridCol w="1421595">
                  <a:extLst>
                    <a:ext uri="{9D8B030D-6E8A-4147-A177-3AD203B41FA5}">
                      <a16:colId xmlns:a16="http://schemas.microsoft.com/office/drawing/2014/main" val="20001"/>
                    </a:ext>
                  </a:extLst>
                </a:gridCol>
                <a:gridCol w="1342611">
                  <a:extLst>
                    <a:ext uri="{9D8B030D-6E8A-4147-A177-3AD203B41FA5}">
                      <a16:colId xmlns:a16="http://schemas.microsoft.com/office/drawing/2014/main" val="20002"/>
                    </a:ext>
                  </a:extLst>
                </a:gridCol>
                <a:gridCol w="1488255">
                  <a:extLst>
                    <a:ext uri="{9D8B030D-6E8A-4147-A177-3AD203B41FA5}">
                      <a16:colId xmlns:a16="http://schemas.microsoft.com/office/drawing/2014/main" val="20003"/>
                    </a:ext>
                  </a:extLst>
                </a:gridCol>
              </a:tblGrid>
              <a:tr h="214020">
                <a:tc>
                  <a:txBody>
                    <a:bodyPr/>
                    <a:lstStyle/>
                    <a:p>
                      <a:pPr algn="ctr"/>
                      <a:r>
                        <a:rPr lang="zh-CN" altLang="en-US" sz="800" baseline="0" dirty="0"/>
                        <a:t>集团</a:t>
                      </a:r>
                      <a:endParaRPr lang="zh-CN" altLang="en-US" sz="8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algn="ctr"/>
                      <a:r>
                        <a:rPr lang="zh-CN" altLang="en-US" sz="800" baseline="0" dirty="0">
                          <a:latin typeface="+mn-lt"/>
                          <a:ea typeface="+mn-ea"/>
                        </a:rPr>
                        <a:t>指标</a:t>
                      </a:r>
                      <a:endParaRPr lang="zh-CN" altLang="en-US" sz="8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algn="ctr"/>
                      <a:r>
                        <a:rPr lang="zh-CN" altLang="en-US" sz="800" baseline="0" dirty="0">
                          <a:latin typeface="Open Sans" panose="020B0606030504020204" pitchFamily="34" charset="0"/>
                          <a:ea typeface="思源宋体 CN" panose="02020400000000000000" pitchFamily="18" charset="-122"/>
                        </a:rPr>
                        <a:t>金额</a:t>
                      </a:r>
                      <a:r>
                        <a:rPr lang="en-US" altLang="zh-CN" sz="800" baseline="0" dirty="0">
                          <a:latin typeface="Open Sans" panose="020B0606030504020204" pitchFamily="34" charset="0"/>
                          <a:ea typeface="思源宋体 CN" panose="02020400000000000000" pitchFamily="18" charset="-122"/>
                        </a:rPr>
                        <a:t>(</a:t>
                      </a:r>
                      <a:r>
                        <a:rPr lang="zh-CN" altLang="en-US" sz="800" baseline="0" dirty="0">
                          <a:latin typeface="Open Sans" panose="020B0606030504020204" pitchFamily="34" charset="0"/>
                          <a:ea typeface="思源宋体 CN" panose="02020400000000000000" pitchFamily="18" charset="-122"/>
                        </a:rPr>
                        <a:t>亿元</a:t>
                      </a:r>
                      <a:r>
                        <a:rPr lang="en-US" altLang="zh-CN" sz="800" baseline="0" dirty="0">
                          <a:latin typeface="Open Sans" panose="020B0606030504020204" pitchFamily="34" charset="0"/>
                          <a:ea typeface="思源宋体 CN" panose="02020400000000000000" pitchFamily="18" charset="-122"/>
                        </a:rPr>
                        <a:t>)</a:t>
                      </a:r>
                      <a:endParaRPr lang="zh-CN" altLang="en-US" sz="8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algn="ctr"/>
                      <a:r>
                        <a:rPr lang="zh-CN" altLang="en-US" sz="800" baseline="0" dirty="0">
                          <a:latin typeface="Open Sans" panose="020B0606030504020204" pitchFamily="34" charset="0"/>
                          <a:ea typeface="思源宋体 CN" panose="02020400000000000000" pitchFamily="18" charset="-122"/>
                        </a:rPr>
                        <a:t>同比</a:t>
                      </a:r>
                    </a:p>
                  </a:txBody>
                  <a:tcPr marL="36000" marR="36000" marT="36000" marB="36000" anchor="ctr"/>
                </a:tc>
                <a:extLst>
                  <a:ext uri="{0D108BD9-81ED-4DB2-BD59-A6C34878D82A}">
                    <a16:rowId xmlns:a16="http://schemas.microsoft.com/office/drawing/2014/main" val="10000"/>
                  </a:ext>
                </a:extLst>
              </a:tr>
              <a:tr h="214020">
                <a:tc rowSpan="3">
                  <a:txBody>
                    <a:bodyPr/>
                    <a:lstStyle/>
                    <a:p>
                      <a:pPr algn="ctr"/>
                      <a:r>
                        <a:rPr lang="zh-CN" altLang="en-US" sz="900" baseline="0" dirty="0">
                          <a:latin typeface="Open Sans" panose="020B0606030504020204" pitchFamily="34" charset="0"/>
                          <a:ea typeface="思源宋体 CN" panose="02020400000000000000" pitchFamily="18" charset="-122"/>
                        </a:rPr>
                        <a:t>吉利汽车</a:t>
                      </a:r>
                    </a:p>
                  </a:txBody>
                  <a:tcPr marL="36000" marR="36000" marT="36000" marB="36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900" baseline="0" dirty="0">
                          <a:latin typeface="Open Sans" panose="020B0606030504020204" pitchFamily="34" charset="0"/>
                          <a:ea typeface="思源宋体 CN" panose="02020400000000000000" pitchFamily="18" charset="-122"/>
                        </a:rPr>
                        <a:t>营业收入</a:t>
                      </a:r>
                    </a:p>
                  </a:txBody>
                  <a:tcPr marL="36000" marR="36000" marT="36000" marB="36000" anchor="ctr"/>
                </a:tc>
                <a:tc>
                  <a:txBody>
                    <a:bodyPr/>
                    <a:lstStyle/>
                    <a:p>
                      <a:pPr algn="ctr"/>
                      <a:r>
                        <a:rPr lang="en-US" altLang="zh-CN" sz="900" baseline="0" dirty="0">
                          <a:latin typeface="Open Sans" panose="020B0606030504020204" pitchFamily="34" charset="0"/>
                          <a:ea typeface="思源宋体 CN" panose="02020400000000000000" pitchFamily="18" charset="-122"/>
                        </a:rPr>
                        <a:t>725.0</a:t>
                      </a:r>
                      <a:endParaRPr lang="zh-CN" altLang="en-US" sz="9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algn="ctr"/>
                      <a:r>
                        <a:rPr lang="zh-CN" altLang="en-US" sz="900" baseline="0" dirty="0">
                          <a:solidFill>
                            <a:srgbClr val="C00000"/>
                          </a:solidFill>
                          <a:latin typeface="Open Sans" panose="020B0606030504020204" pitchFamily="34" charset="0"/>
                          <a:ea typeface="思源宋体 CN" panose="02020400000000000000" pitchFamily="18" charset="-122"/>
                        </a:rPr>
                        <a:t>↑ </a:t>
                      </a:r>
                      <a:r>
                        <a:rPr lang="en-US" altLang="zh-CN" sz="900" baseline="0" dirty="0">
                          <a:solidFill>
                            <a:srgbClr val="C00000"/>
                          </a:solidFill>
                          <a:latin typeface="Open Sans" panose="020B0606030504020204" pitchFamily="34" charset="0"/>
                          <a:ea typeface="思源宋体 CN" panose="02020400000000000000" pitchFamily="18" charset="-122"/>
                        </a:rPr>
                        <a:t>24.5%</a:t>
                      </a:r>
                      <a:endParaRPr lang="zh-CN" altLang="en-US" sz="900" baseline="0" dirty="0">
                        <a:solidFill>
                          <a:srgbClr val="C00000"/>
                        </a:solidFill>
                        <a:latin typeface="Open Sans" panose="020B0606030504020204" pitchFamily="34" charset="0"/>
                        <a:ea typeface="思源宋体 CN" panose="02020400000000000000" pitchFamily="18" charset="-122"/>
                      </a:endParaRPr>
                    </a:p>
                  </a:txBody>
                  <a:tcPr marL="36000" marR="36000" marT="36000" marB="36000" anchor="ctr"/>
                </a:tc>
                <a:extLst>
                  <a:ext uri="{0D108BD9-81ED-4DB2-BD59-A6C34878D82A}">
                    <a16:rowId xmlns:a16="http://schemas.microsoft.com/office/drawing/2014/main" val="10001"/>
                  </a:ext>
                </a:extLst>
              </a:tr>
              <a:tr h="247658">
                <a:tc vMerge="1">
                  <a:txBody>
                    <a:bodyPr/>
                    <a:lstStyle/>
                    <a:p>
                      <a:pPr algn="ctr"/>
                      <a:endParaRPr lang="zh-CN" altLang="en-US" sz="8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900" baseline="0" dirty="0">
                          <a:latin typeface="Open Sans" panose="020B0606030504020204" pitchFamily="34" charset="0"/>
                          <a:ea typeface="思源宋体 CN" panose="02020400000000000000" pitchFamily="18" charset="-122"/>
                        </a:rPr>
                        <a:t>毛利润</a:t>
                      </a:r>
                    </a:p>
                  </a:txBody>
                  <a:tcPr marL="36000" marR="36000" marT="36000" marB="36000" anchor="ctr"/>
                </a:tc>
                <a:tc>
                  <a:txBody>
                    <a:bodyPr/>
                    <a:lstStyle/>
                    <a:p>
                      <a:pPr algn="ctr"/>
                      <a:r>
                        <a:rPr lang="en-US" altLang="zh-CN" sz="900" baseline="0" dirty="0">
                          <a:latin typeface="Open Sans" panose="020B0606030504020204" pitchFamily="34" charset="0"/>
                          <a:ea typeface="思源宋体 CN" panose="02020400000000000000" pitchFamily="18" charset="-122"/>
                        </a:rPr>
                        <a:t>114.4</a:t>
                      </a:r>
                      <a:endParaRPr lang="zh-CN" altLang="en-US" sz="9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algn="ctr"/>
                      <a:r>
                        <a:rPr lang="zh-CN" altLang="en-US" sz="900" baseline="0" dirty="0">
                          <a:solidFill>
                            <a:srgbClr val="C00000"/>
                          </a:solidFill>
                          <a:latin typeface="Open Sans" panose="020B0606030504020204" pitchFamily="34" charset="0"/>
                          <a:ea typeface="思源宋体 CN" panose="02020400000000000000" pitchFamily="18" charset="-122"/>
                        </a:rPr>
                        <a:t>↑ </a:t>
                      </a:r>
                      <a:r>
                        <a:rPr lang="en-US" altLang="zh-CN" sz="900" baseline="0" dirty="0">
                          <a:solidFill>
                            <a:srgbClr val="C00000"/>
                          </a:solidFill>
                          <a:latin typeface="Open Sans" panose="020B0606030504020204" pitchFamily="34" charset="0"/>
                          <a:ea typeface="思源宋体 CN" panose="02020400000000000000" pitchFamily="18" charset="-122"/>
                        </a:rPr>
                        <a:t>25.7%</a:t>
                      </a:r>
                      <a:endParaRPr lang="zh-CN" altLang="en-US" sz="900" baseline="0" dirty="0">
                        <a:solidFill>
                          <a:srgbClr val="C00000"/>
                        </a:solidFill>
                        <a:latin typeface="Open Sans" panose="020B0606030504020204" pitchFamily="34" charset="0"/>
                        <a:ea typeface="思源宋体 CN" panose="02020400000000000000" pitchFamily="18" charset="-122"/>
                      </a:endParaRPr>
                    </a:p>
                  </a:txBody>
                  <a:tcPr marL="36000" marR="36000" marT="36000" marB="36000" anchor="ctr"/>
                </a:tc>
                <a:extLst>
                  <a:ext uri="{0D108BD9-81ED-4DB2-BD59-A6C34878D82A}">
                    <a16:rowId xmlns:a16="http://schemas.microsoft.com/office/drawing/2014/main" val="10002"/>
                  </a:ext>
                </a:extLst>
              </a:tr>
              <a:tr h="247658">
                <a:tc vMerge="1">
                  <a:txBody>
                    <a:bodyPr/>
                    <a:lstStyle/>
                    <a:p>
                      <a:pPr algn="ctr"/>
                      <a:endParaRPr lang="zh-CN" altLang="en-US" sz="9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900" baseline="0" dirty="0">
                          <a:latin typeface="Open Sans" panose="020B0606030504020204" pitchFamily="34" charset="0"/>
                          <a:ea typeface="思源宋体 CN" panose="02020400000000000000" pitchFamily="18" charset="-122"/>
                        </a:rPr>
                        <a:t>净利润</a:t>
                      </a:r>
                    </a:p>
                  </a:txBody>
                  <a:tcPr marL="36000" marR="36000" marT="36000" marB="36000" anchor="ctr"/>
                </a:tc>
                <a:tc>
                  <a:txBody>
                    <a:bodyPr/>
                    <a:lstStyle/>
                    <a:p>
                      <a:pPr algn="ctr"/>
                      <a:r>
                        <a:rPr lang="en-US" altLang="zh-CN" sz="900" baseline="0" dirty="0">
                          <a:latin typeface="Open Sans" panose="020B0606030504020204" pitchFamily="34" charset="0"/>
                          <a:ea typeface="思源宋体 CN" panose="02020400000000000000" pitchFamily="18" charset="-122"/>
                        </a:rPr>
                        <a:t>56.7</a:t>
                      </a:r>
                      <a:endParaRPr lang="zh-CN" altLang="en-US" sz="9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algn="ctr"/>
                      <a:r>
                        <a:rPr lang="zh-CN" altLang="en-US" sz="900" b="1" baseline="0" dirty="0">
                          <a:solidFill>
                            <a:srgbClr val="C00000"/>
                          </a:solidFill>
                          <a:latin typeface="Open Sans" panose="020B0606030504020204" pitchFamily="34" charset="0"/>
                          <a:ea typeface="思源宋体 CN" panose="02020400000000000000" pitchFamily="18" charset="-122"/>
                        </a:rPr>
                        <a:t>↑ </a:t>
                      </a:r>
                      <a:r>
                        <a:rPr lang="en-US" altLang="zh-CN" sz="900" b="1" baseline="0" dirty="0">
                          <a:solidFill>
                            <a:srgbClr val="C00000"/>
                          </a:solidFill>
                          <a:latin typeface="Open Sans" panose="020B0606030504020204" pitchFamily="34" charset="0"/>
                          <a:ea typeface="思源宋体 CN" panose="02020400000000000000" pitchFamily="18" charset="-122"/>
                        </a:rPr>
                        <a:t>263.6%</a:t>
                      </a:r>
                      <a:endParaRPr lang="zh-CN" altLang="en-US" sz="900" b="1" baseline="0" dirty="0">
                        <a:solidFill>
                          <a:srgbClr val="C00000"/>
                        </a:solidFill>
                        <a:latin typeface="Open Sans" panose="020B0606030504020204" pitchFamily="34" charset="0"/>
                        <a:ea typeface="思源宋体 CN" panose="02020400000000000000" pitchFamily="18" charset="-122"/>
                      </a:endParaRPr>
                    </a:p>
                  </a:txBody>
                  <a:tcPr marL="36000" marR="36000" marT="36000" marB="36000" anchor="ctr"/>
                </a:tc>
                <a:extLst>
                  <a:ext uri="{0D108BD9-81ED-4DB2-BD59-A6C34878D82A}">
                    <a16:rowId xmlns:a16="http://schemas.microsoft.com/office/drawing/2014/main" val="10003"/>
                  </a:ext>
                </a:extLst>
              </a:tr>
              <a:tr h="247658">
                <a:tc rowSpan="4">
                  <a:txBody>
                    <a:bodyPr/>
                    <a:lstStyle/>
                    <a:p>
                      <a:pPr algn="ctr"/>
                      <a:r>
                        <a:rPr lang="zh-CN" altLang="en-US" sz="900" baseline="0" dirty="0">
                          <a:latin typeface="Open Sans" panose="020B0606030504020204" pitchFamily="34" charset="0"/>
                          <a:ea typeface="思源宋体 CN" panose="02020400000000000000" pitchFamily="18" charset="-122"/>
                        </a:rPr>
                        <a:t>极氪科技</a:t>
                      </a:r>
                    </a:p>
                  </a:txBody>
                  <a:tcPr marL="36000" marR="36000" marT="36000" marB="36000" anchor="ctr"/>
                </a:tc>
                <a:tc>
                  <a:txBody>
                    <a:bodyPr/>
                    <a:lstStyle/>
                    <a:p>
                      <a:pPr algn="ctr"/>
                      <a:r>
                        <a:rPr lang="zh-CN" altLang="en-US" sz="900" baseline="0" dirty="0">
                          <a:latin typeface="Open Sans" panose="020B0606030504020204" pitchFamily="34" charset="0"/>
                          <a:ea typeface="思源宋体 CN" panose="02020400000000000000" pitchFamily="18" charset="-122"/>
                        </a:rPr>
                        <a:t>营业收入</a:t>
                      </a:r>
                    </a:p>
                  </a:txBody>
                  <a:tcPr marL="36000" marR="36000" marT="36000" marB="36000" anchor="ctr"/>
                </a:tc>
                <a:tc>
                  <a:txBody>
                    <a:bodyPr/>
                    <a:lstStyle/>
                    <a:p>
                      <a:pPr algn="ctr"/>
                      <a:r>
                        <a:rPr lang="en-US" altLang="zh-CN" sz="900" baseline="0" dirty="0">
                          <a:latin typeface="Open Sans" panose="020B0606030504020204" pitchFamily="34" charset="0"/>
                          <a:ea typeface="思源宋体 CN" panose="02020400000000000000" pitchFamily="18" charset="-122"/>
                        </a:rPr>
                        <a:t>220.2</a:t>
                      </a:r>
                      <a:endParaRPr lang="zh-CN" altLang="en-US" sz="9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algn="ctr"/>
                      <a:r>
                        <a:rPr lang="zh-CN" altLang="en-US" sz="900" baseline="0" dirty="0">
                          <a:solidFill>
                            <a:srgbClr val="C00000"/>
                          </a:solidFill>
                          <a:latin typeface="Open Sans" panose="020B0606030504020204" pitchFamily="34" charset="0"/>
                          <a:ea typeface="思源宋体 CN" panose="02020400000000000000" pitchFamily="18" charset="-122"/>
                        </a:rPr>
                        <a:t>↑ </a:t>
                      </a:r>
                      <a:r>
                        <a:rPr lang="en-US" altLang="zh-CN" sz="900" baseline="0" dirty="0">
                          <a:solidFill>
                            <a:srgbClr val="C00000"/>
                          </a:solidFill>
                          <a:latin typeface="Open Sans" panose="020B0606030504020204" pitchFamily="34" charset="0"/>
                          <a:ea typeface="思源宋体 CN" panose="02020400000000000000" pitchFamily="18" charset="-122"/>
                        </a:rPr>
                        <a:t>1.1%</a:t>
                      </a:r>
                      <a:endParaRPr lang="zh-CN" altLang="en-US" sz="900" baseline="0" dirty="0">
                        <a:solidFill>
                          <a:srgbClr val="C00000"/>
                        </a:solidFill>
                        <a:latin typeface="Open Sans" panose="020B0606030504020204" pitchFamily="34" charset="0"/>
                        <a:ea typeface="思源宋体 CN" panose="02020400000000000000" pitchFamily="18" charset="-122"/>
                      </a:endParaRPr>
                    </a:p>
                  </a:txBody>
                  <a:tcPr marL="36000" marR="36000" marT="36000" marB="36000" anchor="ctr"/>
                </a:tc>
                <a:extLst>
                  <a:ext uri="{0D108BD9-81ED-4DB2-BD59-A6C34878D82A}">
                    <a16:rowId xmlns:a16="http://schemas.microsoft.com/office/drawing/2014/main" val="10004"/>
                  </a:ext>
                </a:extLst>
              </a:tr>
              <a:tr h="214020">
                <a:tc vMerge="1">
                  <a:txBody>
                    <a:bodyPr/>
                    <a:lstStyle/>
                    <a:p>
                      <a:endParaRPr lang="zh-CN" altLang="en-US"/>
                    </a:p>
                  </a:txBody>
                  <a:tcPr/>
                </a:tc>
                <a:tc>
                  <a:txBody>
                    <a:bodyPr/>
                    <a:lstStyle/>
                    <a:p>
                      <a:pPr algn="ctr"/>
                      <a:r>
                        <a:rPr lang="zh-CN" altLang="en-US" sz="900" baseline="0" dirty="0">
                          <a:latin typeface="Open Sans" panose="020B0606030504020204" pitchFamily="34" charset="0"/>
                          <a:ea typeface="思源宋体 CN" panose="02020400000000000000" pitchFamily="18" charset="-122"/>
                        </a:rPr>
                        <a:t>车辆销售额</a:t>
                      </a:r>
                    </a:p>
                  </a:txBody>
                  <a:tcPr marL="36000" marR="36000" marT="36000" marB="36000" anchor="ctr"/>
                </a:tc>
                <a:tc>
                  <a:txBody>
                    <a:bodyPr/>
                    <a:lstStyle/>
                    <a:p>
                      <a:pPr algn="ctr"/>
                      <a:r>
                        <a:rPr lang="en-US" altLang="zh-CN" sz="900" baseline="0" dirty="0">
                          <a:latin typeface="Open Sans" panose="020B0606030504020204" pitchFamily="34" charset="0"/>
                          <a:ea typeface="思源宋体 CN" panose="02020400000000000000" pitchFamily="18" charset="-122"/>
                        </a:rPr>
                        <a:t>191.0</a:t>
                      </a:r>
                      <a:endParaRPr lang="zh-CN" altLang="en-US" sz="9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900" baseline="0" dirty="0">
                          <a:solidFill>
                            <a:srgbClr val="C00000"/>
                          </a:solidFill>
                          <a:latin typeface="Open Sans" panose="020B0606030504020204" pitchFamily="34" charset="0"/>
                          <a:ea typeface="思源宋体 CN" panose="02020400000000000000" pitchFamily="18" charset="-122"/>
                        </a:rPr>
                        <a:t>↑ </a:t>
                      </a:r>
                      <a:r>
                        <a:rPr lang="en-US" altLang="zh-CN" sz="900" baseline="0" dirty="0">
                          <a:solidFill>
                            <a:srgbClr val="C00000"/>
                          </a:solidFill>
                          <a:latin typeface="Open Sans" panose="020B0606030504020204" pitchFamily="34" charset="0"/>
                          <a:ea typeface="思源宋体 CN" panose="02020400000000000000" pitchFamily="18" charset="-122"/>
                        </a:rPr>
                        <a:t>16.1%</a:t>
                      </a:r>
                      <a:endParaRPr lang="zh-CN" altLang="en-US" sz="900" baseline="0" dirty="0">
                        <a:solidFill>
                          <a:srgbClr val="C00000"/>
                        </a:solidFill>
                        <a:latin typeface="Open Sans" panose="020B0606030504020204" pitchFamily="34" charset="0"/>
                        <a:ea typeface="思源宋体 CN" panose="02020400000000000000" pitchFamily="18" charset="-122"/>
                      </a:endParaRPr>
                    </a:p>
                  </a:txBody>
                  <a:tcPr marL="36000" marR="36000" marT="36000" marB="36000" anchor="ctr"/>
                </a:tc>
                <a:extLst>
                  <a:ext uri="{0D108BD9-81ED-4DB2-BD59-A6C34878D82A}">
                    <a16:rowId xmlns:a16="http://schemas.microsoft.com/office/drawing/2014/main" val="10005"/>
                  </a:ext>
                </a:extLst>
              </a:tr>
              <a:tr h="214020">
                <a:tc vMerge="1">
                  <a:txBody>
                    <a:bodyPr/>
                    <a:lstStyle/>
                    <a:p>
                      <a:pPr algn="ctr"/>
                      <a:endParaRPr lang="zh-CN" altLang="en-US" sz="8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algn="ctr"/>
                      <a:r>
                        <a:rPr lang="zh-CN" altLang="en-US" sz="900" baseline="0" dirty="0">
                          <a:latin typeface="Open Sans" panose="020B0606030504020204" pitchFamily="34" charset="0"/>
                          <a:ea typeface="思源宋体 CN" panose="02020400000000000000" pitchFamily="18" charset="-122"/>
                        </a:rPr>
                        <a:t>毛利润</a:t>
                      </a:r>
                    </a:p>
                  </a:txBody>
                  <a:tcPr marL="36000" marR="36000" marT="36000" marB="36000" anchor="ctr"/>
                </a:tc>
                <a:tc>
                  <a:txBody>
                    <a:bodyPr/>
                    <a:lstStyle/>
                    <a:p>
                      <a:pPr algn="ctr"/>
                      <a:r>
                        <a:rPr lang="en-US" altLang="zh-CN" sz="900" baseline="0" dirty="0">
                          <a:latin typeface="Open Sans" panose="020B0606030504020204" pitchFamily="34" charset="0"/>
                          <a:ea typeface="思源宋体 CN" panose="02020400000000000000" pitchFamily="18" charset="-122"/>
                        </a:rPr>
                        <a:t>421.3</a:t>
                      </a:r>
                      <a:endParaRPr lang="zh-CN" altLang="en-US" sz="9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algn="ctr"/>
                      <a:r>
                        <a:rPr lang="zh-CN" altLang="en-US" sz="900" baseline="0" dirty="0">
                          <a:solidFill>
                            <a:srgbClr val="C00000"/>
                          </a:solidFill>
                          <a:latin typeface="Open Sans" panose="020B0606030504020204" pitchFamily="34" charset="0"/>
                          <a:ea typeface="思源宋体 CN" panose="02020400000000000000" pitchFamily="18" charset="-122"/>
                        </a:rPr>
                        <a:t>↑ </a:t>
                      </a:r>
                      <a:r>
                        <a:rPr lang="en-US" altLang="zh-CN" sz="900" baseline="0" dirty="0">
                          <a:solidFill>
                            <a:srgbClr val="C00000"/>
                          </a:solidFill>
                          <a:latin typeface="Open Sans" panose="020B0606030504020204" pitchFamily="34" charset="0"/>
                          <a:ea typeface="思源宋体 CN" panose="02020400000000000000" pitchFamily="18" charset="-122"/>
                        </a:rPr>
                        <a:t>18.8%</a:t>
                      </a:r>
                      <a:endParaRPr lang="zh-CN" altLang="en-US" sz="900" baseline="0" dirty="0">
                        <a:solidFill>
                          <a:srgbClr val="C00000"/>
                        </a:solidFill>
                        <a:latin typeface="Open Sans" panose="020B0606030504020204" pitchFamily="34" charset="0"/>
                        <a:ea typeface="思源宋体 CN" panose="02020400000000000000" pitchFamily="18" charset="-122"/>
                      </a:endParaRPr>
                    </a:p>
                  </a:txBody>
                  <a:tcPr marL="36000" marR="36000" marT="36000" marB="36000" anchor="ctr"/>
                </a:tc>
                <a:extLst>
                  <a:ext uri="{0D108BD9-81ED-4DB2-BD59-A6C34878D82A}">
                    <a16:rowId xmlns:a16="http://schemas.microsoft.com/office/drawing/2014/main" val="10006"/>
                  </a:ext>
                </a:extLst>
              </a:tr>
              <a:tr h="214020">
                <a:tc vMerge="1">
                  <a:txBody>
                    <a:bodyPr/>
                    <a:lstStyle/>
                    <a:p>
                      <a:pPr algn="ctr"/>
                      <a:endParaRPr lang="zh-CN" altLang="en-US" sz="9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algn="ctr"/>
                      <a:r>
                        <a:rPr lang="zh-CN" altLang="en-US" sz="900" baseline="0" dirty="0">
                          <a:latin typeface="Open Sans" panose="020B0606030504020204" pitchFamily="34" charset="0"/>
                          <a:ea typeface="思源宋体 CN" panose="02020400000000000000" pitchFamily="18" charset="-122"/>
                        </a:rPr>
                        <a:t>净利润</a:t>
                      </a:r>
                    </a:p>
                  </a:txBody>
                  <a:tcPr marL="36000" marR="36000" marT="36000" marB="36000" anchor="ctr"/>
                </a:tc>
                <a:tc>
                  <a:txBody>
                    <a:bodyPr/>
                    <a:lstStyle/>
                    <a:p>
                      <a:pPr algn="ctr"/>
                      <a:r>
                        <a:rPr lang="en-US" altLang="zh-CN" sz="900" baseline="0" dirty="0">
                          <a:latin typeface="Open Sans" panose="020B0606030504020204" pitchFamily="34" charset="0"/>
                          <a:ea typeface="思源宋体 CN" panose="02020400000000000000" pitchFamily="18" charset="-122"/>
                        </a:rPr>
                        <a:t>-7.6</a:t>
                      </a:r>
                      <a:endParaRPr lang="zh-CN" altLang="en-US" sz="900" baseline="0" dirty="0">
                        <a:latin typeface="Open Sans" panose="020B0606030504020204" pitchFamily="34" charset="0"/>
                        <a:ea typeface="思源宋体 CN" panose="02020400000000000000" pitchFamily="18" charset="-122"/>
                      </a:endParaRPr>
                    </a:p>
                  </a:txBody>
                  <a:tcPr marL="36000" marR="36000" marT="36000" marB="36000" anchor="ctr"/>
                </a:tc>
                <a:tc>
                  <a:txBody>
                    <a:bodyPr/>
                    <a:lstStyle/>
                    <a:p>
                      <a:pPr algn="ctr"/>
                      <a:r>
                        <a:rPr lang="zh-CN" altLang="en-US" sz="900" baseline="0" dirty="0">
                          <a:solidFill>
                            <a:schemeClr val="tx1"/>
                          </a:solidFill>
                          <a:latin typeface="Open Sans" panose="020B0606030504020204" pitchFamily="34" charset="0"/>
                          <a:ea typeface="思源宋体 CN" panose="02020400000000000000" pitchFamily="18" charset="-122"/>
                        </a:rPr>
                        <a:t>↓ </a:t>
                      </a:r>
                      <a:r>
                        <a:rPr lang="en-US" altLang="zh-CN" sz="900" baseline="0" dirty="0">
                          <a:solidFill>
                            <a:schemeClr val="tx1"/>
                          </a:solidFill>
                          <a:latin typeface="Open Sans" panose="020B0606030504020204" pitchFamily="34" charset="0"/>
                          <a:ea typeface="思源宋体 CN" panose="02020400000000000000" pitchFamily="18" charset="-122"/>
                        </a:rPr>
                        <a:t>60.2%</a:t>
                      </a:r>
                      <a:endParaRPr lang="zh-CN" altLang="en-US" sz="900" baseline="0" dirty="0">
                        <a:solidFill>
                          <a:schemeClr val="tx1"/>
                        </a:solidFill>
                        <a:latin typeface="Open Sans" panose="020B0606030504020204" pitchFamily="34" charset="0"/>
                        <a:ea typeface="思源宋体 CN" panose="02020400000000000000" pitchFamily="18" charset="-122"/>
                      </a:endParaRPr>
                    </a:p>
                  </a:txBody>
                  <a:tcPr marL="36000" marR="36000" marT="36000" marB="36000" anchor="ctr"/>
                </a:tc>
                <a:extLst>
                  <a:ext uri="{0D108BD9-81ED-4DB2-BD59-A6C34878D82A}">
                    <a16:rowId xmlns:a16="http://schemas.microsoft.com/office/drawing/2014/main" val="10007"/>
                  </a:ext>
                </a:extLst>
              </a:tr>
            </a:tbl>
          </a:graphicData>
        </a:graphic>
      </p:graphicFrame>
      <p:sp>
        <p:nvSpPr>
          <p:cNvPr id="60" name="TextBox 30"/>
          <p:cNvSpPr txBox="1"/>
          <p:nvPr/>
        </p:nvSpPr>
        <p:spPr>
          <a:xfrm>
            <a:off x="6285888" y="4601910"/>
            <a:ext cx="5742956" cy="632737"/>
          </a:xfrm>
          <a:prstGeom prst="rect">
            <a:avLst/>
          </a:prstGeom>
          <a:noFill/>
        </p:spPr>
        <p:txBody>
          <a:bodyPr wrap="square" rtlCol="0">
            <a:spAutoFit/>
          </a:bodyPr>
          <a:lstStyle>
            <a:defPPr>
              <a:defRPr lang="zh-CN"/>
            </a:defPPr>
            <a:lvl1pPr marL="180000" indent="-180000">
              <a:lnSpc>
                <a:spcPct val="120000"/>
              </a:lnSpc>
              <a:spcBef>
                <a:spcPts val="600"/>
              </a:spcBef>
              <a:buClr>
                <a:srgbClr val="FFFFFF">
                  <a:lumMod val="85000"/>
                </a:srgbClr>
              </a:buClr>
              <a:buFont typeface="Wingdings" pitchFamily="2" charset="2"/>
              <a:buChar char="n"/>
              <a:defRPr sz="1200">
                <a:solidFill>
                  <a:srgbClr val="000000"/>
                </a:solidFill>
              </a:defRPr>
            </a:lvl1pPr>
          </a:lstStyle>
          <a:p>
            <a:pPr hangingPunct="1">
              <a:buClrTx/>
              <a:buFont typeface="Wingdings" panose="05000000000000000000" pitchFamily="2" charset="2"/>
              <a:buChar char="Ø"/>
            </a:pPr>
            <a:r>
              <a:rPr lang="zh-CN" altLang="en-US" sz="1000" dirty="0">
                <a:solidFill>
                  <a:schemeClr val="tx1"/>
                </a:solidFill>
                <a:latin typeface="Open Sans" panose="020B0606030504020204" pitchFamily="34" charset="0"/>
                <a:ea typeface="思源宋体 CN" panose="02020400000000000000" pitchFamily="18" charset="-122"/>
                <a:cs typeface="OPPOSans M" panose="00020600040101010101" pitchFamily="18" charset="-122"/>
              </a:rPr>
              <a:t>从销量来看，第一季度，吉利汽车销量</a:t>
            </a:r>
            <a:r>
              <a:rPr lang="en-US" altLang="zh-CN" sz="1000" dirty="0">
                <a:solidFill>
                  <a:schemeClr val="tx1"/>
                </a:solidFill>
                <a:latin typeface="Open Sans" panose="020B0606030504020204" pitchFamily="34" charset="0"/>
                <a:ea typeface="思源宋体 CN" panose="02020400000000000000" pitchFamily="18" charset="-122"/>
                <a:cs typeface="OPPOSans M" panose="00020600040101010101" pitchFamily="18" charset="-122"/>
              </a:rPr>
              <a:t>70.4</a:t>
            </a:r>
            <a:r>
              <a:rPr lang="zh-CN" altLang="en-US" sz="1000" dirty="0">
                <a:solidFill>
                  <a:schemeClr val="tx1"/>
                </a:solidFill>
                <a:latin typeface="Open Sans" panose="020B0606030504020204" pitchFamily="34" charset="0"/>
                <a:ea typeface="思源宋体 CN" panose="02020400000000000000" pitchFamily="18" charset="-122"/>
                <a:cs typeface="OPPOSans M" panose="00020600040101010101" pitchFamily="18" charset="-122"/>
              </a:rPr>
              <a:t>万辆创历史新高，同比增长</a:t>
            </a:r>
            <a:r>
              <a:rPr lang="en-US" altLang="zh-CN" sz="1000" dirty="0">
                <a:solidFill>
                  <a:schemeClr val="tx1"/>
                </a:solidFill>
                <a:latin typeface="Open Sans" panose="020B0606030504020204" pitchFamily="34" charset="0"/>
                <a:ea typeface="思源宋体 CN" panose="02020400000000000000" pitchFamily="18" charset="-122"/>
                <a:cs typeface="OPPOSans M" panose="00020600040101010101" pitchFamily="18" charset="-122"/>
              </a:rPr>
              <a:t>48%</a:t>
            </a:r>
            <a:r>
              <a:rPr lang="zh-CN" altLang="en-US" sz="1000" dirty="0">
                <a:solidFill>
                  <a:schemeClr val="tx1"/>
                </a:solidFill>
                <a:latin typeface="Open Sans" panose="020B0606030504020204" pitchFamily="34" charset="0"/>
                <a:ea typeface="思源宋体 CN" panose="02020400000000000000" pitchFamily="18" charset="-122"/>
                <a:cs typeface="OPPOSans M" panose="00020600040101010101" pitchFamily="18" charset="-122"/>
              </a:rPr>
              <a:t>，已完成全年</a:t>
            </a:r>
            <a:r>
              <a:rPr lang="en-US" altLang="zh-CN" sz="1000" dirty="0">
                <a:solidFill>
                  <a:schemeClr val="tx1"/>
                </a:solidFill>
                <a:latin typeface="Open Sans" panose="020B0606030504020204" pitchFamily="34" charset="0"/>
                <a:ea typeface="思源宋体 CN" panose="02020400000000000000" pitchFamily="18" charset="-122"/>
                <a:cs typeface="OPPOSans M" panose="00020600040101010101" pitchFamily="18" charset="-122"/>
              </a:rPr>
              <a:t>271</a:t>
            </a:r>
            <a:r>
              <a:rPr lang="zh-CN" altLang="en-US" sz="1000" dirty="0">
                <a:solidFill>
                  <a:schemeClr val="tx1"/>
                </a:solidFill>
                <a:latin typeface="Open Sans" panose="020B0606030504020204" pitchFamily="34" charset="0"/>
                <a:ea typeface="思源宋体 CN" panose="02020400000000000000" pitchFamily="18" charset="-122"/>
                <a:cs typeface="OPPOSans M" panose="00020600040101010101" pitchFamily="18" charset="-122"/>
              </a:rPr>
              <a:t>万辆销量目标的</a:t>
            </a:r>
            <a:r>
              <a:rPr lang="en-US" altLang="zh-CN" sz="1000" dirty="0">
                <a:solidFill>
                  <a:schemeClr val="tx1"/>
                </a:solidFill>
                <a:latin typeface="Open Sans" panose="020B0606030504020204" pitchFamily="34" charset="0"/>
                <a:ea typeface="思源宋体 CN" panose="02020400000000000000" pitchFamily="18" charset="-122"/>
                <a:cs typeface="OPPOSans M" panose="00020600040101010101" pitchFamily="18" charset="-122"/>
              </a:rPr>
              <a:t>26%</a:t>
            </a:r>
            <a:r>
              <a:rPr lang="zh-CN" altLang="en-US" sz="1000" dirty="0">
                <a:solidFill>
                  <a:schemeClr val="tx1"/>
                </a:solidFill>
                <a:latin typeface="Open Sans" panose="020B0606030504020204" pitchFamily="34" charset="0"/>
                <a:ea typeface="思源宋体 CN" panose="02020400000000000000" pitchFamily="18" charset="-122"/>
                <a:cs typeface="OPPOSans M" panose="00020600040101010101" pitchFamily="18" charset="-122"/>
              </a:rPr>
              <a:t>。吉利新能源产品（含吉利、领克、极氪）在第一季度销量达</a:t>
            </a:r>
            <a:r>
              <a:rPr lang="en-US" altLang="zh-CN" sz="1000" dirty="0">
                <a:solidFill>
                  <a:schemeClr val="tx1"/>
                </a:solidFill>
                <a:latin typeface="Open Sans" panose="020B0606030504020204" pitchFamily="34" charset="0"/>
                <a:ea typeface="思源宋体 CN" panose="02020400000000000000" pitchFamily="18" charset="-122"/>
                <a:cs typeface="OPPOSans M" panose="00020600040101010101" pitchFamily="18" charset="-122"/>
              </a:rPr>
              <a:t>33.9</a:t>
            </a:r>
            <a:r>
              <a:rPr lang="zh-CN" altLang="en-US" sz="1000" dirty="0">
                <a:solidFill>
                  <a:schemeClr val="tx1"/>
                </a:solidFill>
                <a:latin typeface="Open Sans" panose="020B0606030504020204" pitchFamily="34" charset="0"/>
                <a:ea typeface="思源宋体 CN" panose="02020400000000000000" pitchFamily="18" charset="-122"/>
                <a:cs typeface="OPPOSans M" panose="00020600040101010101" pitchFamily="18" charset="-122"/>
              </a:rPr>
              <a:t>万辆，国内新能源渗透率超</a:t>
            </a:r>
            <a:r>
              <a:rPr lang="en-US" altLang="zh-CN" sz="1000" dirty="0">
                <a:solidFill>
                  <a:schemeClr val="tx1"/>
                </a:solidFill>
                <a:latin typeface="Open Sans" panose="020B0606030504020204" pitchFamily="34" charset="0"/>
                <a:ea typeface="思源宋体 CN" panose="02020400000000000000" pitchFamily="18" charset="-122"/>
                <a:cs typeface="OPPOSans M" panose="00020600040101010101" pitchFamily="18" charset="-122"/>
              </a:rPr>
              <a:t>50%</a:t>
            </a:r>
            <a:r>
              <a:rPr lang="zh-CN" altLang="en-US" sz="1000" dirty="0">
                <a:solidFill>
                  <a:schemeClr val="tx1"/>
                </a:solidFill>
                <a:latin typeface="Open Sans" panose="020B0606030504020204" pitchFamily="34" charset="0"/>
                <a:ea typeface="思源宋体 CN" panose="02020400000000000000" pitchFamily="18" charset="-122"/>
                <a:cs typeface="OPPOSans M" panose="00020600040101010101" pitchFamily="18" charset="-122"/>
              </a:rPr>
              <a:t>。</a:t>
            </a:r>
          </a:p>
        </p:txBody>
      </p:sp>
    </p:spTree>
    <p:extLst>
      <p:ext uri="{BB962C8B-B14F-4D97-AF65-F5344CB8AC3E}">
        <p14:creationId xmlns:p14="http://schemas.microsoft.com/office/powerpoint/2010/main" val="31169209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235833" y="1728769"/>
            <a:ext cx="5743192" cy="491090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3" name="矩形 82"/>
          <p:cNvSpPr/>
          <p:nvPr/>
        </p:nvSpPr>
        <p:spPr>
          <a:xfrm>
            <a:off x="6285887" y="1770293"/>
            <a:ext cx="5676901" cy="486938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idx="4294967295"/>
          </p:nvPr>
        </p:nvSpPr>
        <p:spPr>
          <a:xfrm>
            <a:off x="0" y="258763"/>
            <a:ext cx="11552238" cy="574675"/>
          </a:xfrm>
          <a:prstGeom prst="rect">
            <a:avLst/>
          </a:prstGeom>
        </p:spPr>
        <p:txBody>
          <a:bodyPr/>
          <a:lstStyle/>
          <a:p>
            <a:r>
              <a:rPr lang="zh-CN" altLang="en-US" sz="2800" dirty="0">
                <a:latin typeface="+mn-lt"/>
                <a:ea typeface="+mn-ea"/>
                <a:cs typeface="+mn-ea"/>
                <a:sym typeface="+mn-lt"/>
              </a:rPr>
              <a:t>新能源企业大事件</a:t>
            </a:r>
            <a:r>
              <a:rPr lang="en-US" altLang="zh-CN" sz="2800" dirty="0">
                <a:latin typeface="+mn-lt"/>
                <a:ea typeface="+mn-ea"/>
                <a:cs typeface="+mn-ea"/>
                <a:sym typeface="+mn-lt"/>
              </a:rPr>
              <a:t>—</a:t>
            </a:r>
            <a:r>
              <a:rPr lang="zh-CN" altLang="en-US" sz="1700" dirty="0">
                <a:latin typeface="+mn-lt"/>
                <a:ea typeface="+mn-ea"/>
                <a:cs typeface="+mn-ea"/>
                <a:sym typeface="+mn-lt"/>
              </a:rPr>
              <a:t>奇瑞举办安全之夜 发布智慧安全系统及前瞻安全技术成果</a:t>
            </a:r>
          </a:p>
        </p:txBody>
      </p:sp>
      <p:sp>
        <p:nvSpPr>
          <p:cNvPr id="3" name="内容占位符 2"/>
          <p:cNvSpPr>
            <a:spLocks noGrp="1"/>
          </p:cNvSpPr>
          <p:nvPr>
            <p:ph sz="quarter" idx="4294967295"/>
          </p:nvPr>
        </p:nvSpPr>
        <p:spPr>
          <a:xfrm>
            <a:off x="0" y="847725"/>
            <a:ext cx="11962788" cy="554038"/>
          </a:xfrm>
          <a:prstGeom prst="rect">
            <a:avLst/>
          </a:prstGeom>
        </p:spPr>
        <p:txBody>
          <a:bodyPr>
            <a:normAutofit/>
          </a:bodyPr>
          <a:lstStyle/>
          <a:p>
            <a:pPr>
              <a:lnSpc>
                <a:spcPct val="110000"/>
              </a:lnSpc>
            </a:pPr>
            <a:r>
              <a:rPr lang="zh-CN" altLang="en-US" sz="1400" dirty="0"/>
              <a:t> </a:t>
            </a:r>
            <a:r>
              <a:rPr lang="en-US" altLang="zh-CN" sz="1400" dirty="0"/>
              <a:t>5</a:t>
            </a:r>
            <a:r>
              <a:rPr lang="zh-CN" altLang="en-US" sz="1400" dirty="0"/>
              <a:t>月</a:t>
            </a:r>
            <a:r>
              <a:rPr lang="en-US" altLang="zh-CN" sz="1400" dirty="0"/>
              <a:t>13</a:t>
            </a:r>
            <a:r>
              <a:rPr lang="zh-CN" altLang="en-US" sz="1400" dirty="0"/>
              <a:t>日，奇瑞安全之夜通过全维安全生态的构建、极限测试的实证以及全球化公益行动将“安全平权”的理念推向全球，打造了“技术超标”和“全球化验证”的独特壁垒，并成功推出了风云</a:t>
            </a:r>
            <a:r>
              <a:rPr lang="en-US" altLang="zh-CN" sz="1400" dirty="0"/>
              <a:t>A9L</a:t>
            </a:r>
            <a:r>
              <a:rPr lang="zh-CN" altLang="en-US" sz="1400" dirty="0"/>
              <a:t>，开启了新车营销的新范式。</a:t>
            </a:r>
          </a:p>
        </p:txBody>
      </p:sp>
      <p:cxnSp>
        <p:nvCxnSpPr>
          <p:cNvPr id="21" name="直接连接符 20"/>
          <p:cNvCxnSpPr/>
          <p:nvPr/>
        </p:nvCxnSpPr>
        <p:spPr>
          <a:xfrm>
            <a:off x="6134073" y="1489579"/>
            <a:ext cx="0" cy="5220000"/>
          </a:xfrm>
          <a:prstGeom prst="line">
            <a:avLst/>
          </a:prstGeom>
          <a:noFill/>
          <a:ln w="9525" cap="flat" cmpd="sng" algn="ctr">
            <a:solidFill>
              <a:schemeClr val="bg1">
                <a:lumMod val="65000"/>
              </a:schemeClr>
            </a:solidFill>
            <a:prstDash val="dashDot"/>
          </a:ln>
          <a:effectLst/>
        </p:spPr>
      </p:cxnSp>
      <p:sp>
        <p:nvSpPr>
          <p:cNvPr id="62" name="TextBox 38"/>
          <p:cNvSpPr txBox="1"/>
          <p:nvPr/>
        </p:nvSpPr>
        <p:spPr>
          <a:xfrm>
            <a:off x="331170" y="6627168"/>
            <a:ext cx="4068141" cy="230832"/>
          </a:xfrm>
          <a:prstGeom prst="rect">
            <a:avLst/>
          </a:prstGeom>
        </p:spPr>
        <p:txBody>
          <a:bodyPr anchor="b"/>
          <a:lstStyle>
            <a:defPPr>
              <a:defRPr lang="zh-CN"/>
            </a:defPPr>
            <a:lvl1pPr marL="228600" lvl="0" indent="-228600" defTabSz="914400" eaLnBrk="1" latinLnBrk="0" hangingPunct="1">
              <a:lnSpc>
                <a:spcPct val="90000"/>
              </a:lnSpc>
              <a:spcBef>
                <a:spcPts val="1000"/>
              </a:spcBef>
              <a:buFont typeface="Arial" panose="020B0604020202020204" pitchFamily="34" charset="0"/>
              <a:buChar char="•"/>
              <a:defRPr sz="1000">
                <a:solidFill>
                  <a:schemeClr val="tx1">
                    <a:lumMod val="65000"/>
                    <a:lumOff val="35000"/>
                  </a:schemeClr>
                </a:solidFill>
                <a:latin typeface="+mn-lt"/>
                <a:ea typeface="+mn-ea"/>
                <a:cs typeface="+mn-ea"/>
              </a:defRPr>
            </a:lvl1pPr>
            <a:lvl2pPr marL="685800" indent="-228600" defTabSz="914400" eaLnBrk="1" latinLnBrk="0" hangingPunct="1">
              <a:lnSpc>
                <a:spcPct val="90000"/>
              </a:lnSpc>
              <a:spcBef>
                <a:spcPts val="500"/>
              </a:spcBef>
              <a:buFont typeface="Arial" panose="020B0604020202020204" pitchFamily="34" charset="0"/>
              <a:buChar char="•"/>
              <a:defRPr sz="2400">
                <a:latin typeface="+mn-lt"/>
                <a:ea typeface="+mn-ea"/>
              </a:defRPr>
            </a:lvl2pPr>
            <a:lvl3pPr marL="1143000" indent="-228600" defTabSz="914400" eaLnBrk="1" latinLnBrk="0" hangingPunct="1">
              <a:lnSpc>
                <a:spcPct val="90000"/>
              </a:lnSpc>
              <a:spcBef>
                <a:spcPts val="500"/>
              </a:spcBef>
              <a:buFont typeface="Arial" panose="020B0604020202020204" pitchFamily="34" charset="0"/>
              <a:buChar char="•"/>
              <a:defRPr sz="2000">
                <a:latin typeface="+mn-lt"/>
                <a:ea typeface="+mn-ea"/>
              </a:defRPr>
            </a:lvl3pPr>
            <a:lvl4pPr marL="1600200" indent="-228600" defTabSz="914400" eaLnBrk="1" latinLnBrk="0" hangingPunct="1">
              <a:lnSpc>
                <a:spcPct val="90000"/>
              </a:lnSpc>
              <a:spcBef>
                <a:spcPts val="500"/>
              </a:spcBef>
              <a:buFont typeface="Arial" panose="020B0604020202020204" pitchFamily="34" charset="0"/>
              <a:buChar char="•"/>
              <a:defRPr sz="1800">
                <a:latin typeface="+mn-lt"/>
                <a:ea typeface="+mn-ea"/>
              </a:defRPr>
            </a:lvl4pPr>
            <a:lvl5pPr marL="2057400" indent="-228600" defTabSz="914400" eaLnBrk="1" latinLnBrk="0" hangingPunct="1">
              <a:lnSpc>
                <a:spcPct val="90000"/>
              </a:lnSpc>
              <a:spcBef>
                <a:spcPts val="500"/>
              </a:spcBef>
              <a:buFont typeface="Arial" panose="020B0604020202020204" pitchFamily="34" charset="0"/>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r>
              <a:rPr lang="zh-CN" altLang="en-US" dirty="0">
                <a:sym typeface="+mn-lt"/>
              </a:rPr>
              <a:t>数据来源：威尔森整理</a:t>
            </a:r>
          </a:p>
        </p:txBody>
      </p:sp>
      <p:sp>
        <p:nvSpPr>
          <p:cNvPr id="63" name="TextBox 38"/>
          <p:cNvSpPr txBox="1"/>
          <p:nvPr/>
        </p:nvSpPr>
        <p:spPr>
          <a:xfrm>
            <a:off x="6285887" y="6624702"/>
            <a:ext cx="4428000" cy="230832"/>
          </a:xfrm>
          <a:prstGeom prst="rect">
            <a:avLst/>
          </a:prstGeom>
        </p:spPr>
        <p:txBody>
          <a:bodyPr anchor="b"/>
          <a:lstStyle>
            <a:defPPr>
              <a:defRPr lang="zh-CN"/>
            </a:defPPr>
            <a:lvl1pPr marL="228600" lvl="0" indent="-228600" defTabSz="914400" eaLnBrk="1" latinLnBrk="0" hangingPunct="1">
              <a:lnSpc>
                <a:spcPct val="90000"/>
              </a:lnSpc>
              <a:spcBef>
                <a:spcPts val="1000"/>
              </a:spcBef>
              <a:buFont typeface="Arial" panose="020B0604020202020204" pitchFamily="34" charset="0"/>
              <a:buChar char="•"/>
              <a:defRPr sz="1000">
                <a:solidFill>
                  <a:schemeClr val="tx1">
                    <a:lumMod val="65000"/>
                    <a:lumOff val="35000"/>
                  </a:schemeClr>
                </a:solidFill>
                <a:latin typeface="+mn-lt"/>
                <a:ea typeface="+mn-ea"/>
                <a:cs typeface="+mn-ea"/>
              </a:defRPr>
            </a:lvl1pPr>
            <a:lvl2pPr marL="685800" indent="-228600" defTabSz="914400" eaLnBrk="1" latinLnBrk="0" hangingPunct="1">
              <a:lnSpc>
                <a:spcPct val="90000"/>
              </a:lnSpc>
              <a:spcBef>
                <a:spcPts val="500"/>
              </a:spcBef>
              <a:buFont typeface="Arial" panose="020B0604020202020204" pitchFamily="34" charset="0"/>
              <a:buChar char="•"/>
              <a:defRPr sz="2400">
                <a:latin typeface="+mn-lt"/>
                <a:ea typeface="+mn-ea"/>
              </a:defRPr>
            </a:lvl2pPr>
            <a:lvl3pPr marL="1143000" indent="-228600" defTabSz="914400" eaLnBrk="1" latinLnBrk="0" hangingPunct="1">
              <a:lnSpc>
                <a:spcPct val="90000"/>
              </a:lnSpc>
              <a:spcBef>
                <a:spcPts val="500"/>
              </a:spcBef>
              <a:buFont typeface="Arial" panose="020B0604020202020204" pitchFamily="34" charset="0"/>
              <a:buChar char="•"/>
              <a:defRPr sz="2000">
                <a:latin typeface="+mn-lt"/>
                <a:ea typeface="+mn-ea"/>
              </a:defRPr>
            </a:lvl3pPr>
            <a:lvl4pPr marL="1600200" indent="-228600" defTabSz="914400" eaLnBrk="1" latinLnBrk="0" hangingPunct="1">
              <a:lnSpc>
                <a:spcPct val="90000"/>
              </a:lnSpc>
              <a:spcBef>
                <a:spcPts val="500"/>
              </a:spcBef>
              <a:buFont typeface="Arial" panose="020B0604020202020204" pitchFamily="34" charset="0"/>
              <a:buChar char="•"/>
              <a:defRPr sz="1800">
                <a:latin typeface="+mn-lt"/>
                <a:ea typeface="+mn-ea"/>
              </a:defRPr>
            </a:lvl4pPr>
            <a:lvl5pPr marL="2057400" indent="-228600" defTabSz="914400" eaLnBrk="1" latinLnBrk="0" hangingPunct="1">
              <a:lnSpc>
                <a:spcPct val="90000"/>
              </a:lnSpc>
              <a:spcBef>
                <a:spcPts val="500"/>
              </a:spcBef>
              <a:buFont typeface="Arial" panose="020B0604020202020204" pitchFamily="34" charset="0"/>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r>
              <a:rPr lang="zh-CN" altLang="en-US" dirty="0">
                <a:sym typeface="+mn-lt"/>
              </a:rPr>
              <a:t>数据来源：威尔森整理</a:t>
            </a:r>
          </a:p>
        </p:txBody>
      </p:sp>
      <p:sp>
        <p:nvSpPr>
          <p:cNvPr id="85" name="圆角矩形 84"/>
          <p:cNvSpPr/>
          <p:nvPr/>
        </p:nvSpPr>
        <p:spPr>
          <a:xfrm>
            <a:off x="235832" y="1447038"/>
            <a:ext cx="5762527" cy="337352"/>
          </a:xfrm>
          <a:prstGeom prst="roundRect">
            <a:avLst>
              <a:gd name="adj" fmla="val 1417"/>
            </a:avLst>
          </a:prstGeom>
          <a:solidFill>
            <a:srgbClr val="0547A3"/>
          </a:solidFill>
          <a:ln w="25400">
            <a:noFill/>
          </a:ln>
          <a:effectLst>
            <a:outerShdw blurRad="190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kern="0" dirty="0">
                <a:solidFill>
                  <a:prstClr val="white"/>
                </a:solidFill>
                <a:latin typeface="微软雅黑" panose="020B0503020204020204" pitchFamily="34" charset="-122"/>
              </a:rPr>
              <a:t>奇瑞以“安全平权”理念出圈</a:t>
            </a:r>
          </a:p>
        </p:txBody>
      </p:sp>
      <p:sp>
        <p:nvSpPr>
          <p:cNvPr id="86" name="圆角矩形 85"/>
          <p:cNvSpPr/>
          <p:nvPr/>
        </p:nvSpPr>
        <p:spPr>
          <a:xfrm>
            <a:off x="6285888" y="1460941"/>
            <a:ext cx="5663930" cy="327006"/>
          </a:xfrm>
          <a:prstGeom prst="roundRect">
            <a:avLst>
              <a:gd name="adj" fmla="val 1417"/>
            </a:avLst>
          </a:prstGeom>
          <a:solidFill>
            <a:srgbClr val="0547A3"/>
          </a:solidFill>
          <a:ln w="25400">
            <a:noFill/>
          </a:ln>
          <a:effectLst>
            <a:outerShdw blurRad="190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kern="0" dirty="0">
                <a:solidFill>
                  <a:prstClr val="white"/>
                </a:solidFill>
                <a:latin typeface="微软雅黑" panose="020B0503020204020204" pitchFamily="34" charset="-122"/>
              </a:rPr>
              <a:t>奇瑞历年安全研发成就</a:t>
            </a:r>
          </a:p>
        </p:txBody>
      </p:sp>
      <p:sp>
        <p:nvSpPr>
          <p:cNvPr id="84" name="TextBox 30"/>
          <p:cNvSpPr txBox="1"/>
          <p:nvPr/>
        </p:nvSpPr>
        <p:spPr>
          <a:xfrm>
            <a:off x="6279618" y="1778672"/>
            <a:ext cx="5642894" cy="519245"/>
          </a:xfrm>
          <a:prstGeom prst="rect">
            <a:avLst/>
          </a:prstGeom>
          <a:noFill/>
        </p:spPr>
        <p:txBody>
          <a:bodyPr wrap="square" rtlCol="0">
            <a:spAutoFit/>
          </a:bodyPr>
          <a:lstStyle>
            <a:defPPr>
              <a:defRPr lang="zh-CN"/>
            </a:defPPr>
            <a:lvl1pPr marL="180000" indent="-180000">
              <a:lnSpc>
                <a:spcPct val="120000"/>
              </a:lnSpc>
              <a:spcBef>
                <a:spcPts val="600"/>
              </a:spcBef>
              <a:buClr>
                <a:srgbClr val="FFFFFF">
                  <a:lumMod val="85000"/>
                </a:srgbClr>
              </a:buClr>
              <a:buFont typeface="Wingdings" pitchFamily="2" charset="2"/>
              <a:buChar char="n"/>
              <a:defRPr sz="1200">
                <a:solidFill>
                  <a:srgbClr val="000000"/>
                </a:solidFill>
              </a:defRPr>
            </a:lvl1pPr>
          </a:lstStyle>
          <a:p>
            <a:pPr hangingPunct="1"/>
            <a:r>
              <a:rPr lang="zh-CN" altLang="en-US"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成立</a:t>
            </a:r>
            <a:r>
              <a:rPr lang="en-US" altLang="zh-CN"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28</a:t>
            </a:r>
            <a:r>
              <a:rPr lang="zh-CN" altLang="en-US"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年来，奇瑞在安全技术领域累计投入超</a:t>
            </a:r>
            <a:r>
              <a:rPr lang="en-US" altLang="zh-CN"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1000</a:t>
            </a:r>
            <a:r>
              <a:rPr lang="zh-CN" altLang="en-US"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亿元，获得</a:t>
            </a:r>
            <a:r>
              <a:rPr lang="en-US" altLang="zh-CN"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2500</a:t>
            </a:r>
            <a:r>
              <a:rPr lang="zh-CN" altLang="en-US"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余项安全专利，</a:t>
            </a:r>
            <a:r>
              <a:rPr lang="en-US" altLang="zh-CN"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41</a:t>
            </a:r>
            <a:r>
              <a:rPr lang="zh-CN" altLang="en-US" dirty="0">
                <a:solidFill>
                  <a:schemeClr val="tx1"/>
                </a:solidFill>
                <a:latin typeface="Open Sans" panose="020B0606030504020204" pitchFamily="34" charset="0"/>
                <a:ea typeface="思源宋体 CN SemiBold" panose="02020600000000000000" pitchFamily="18" charset="-122"/>
                <a:cs typeface="OPPOSans M" panose="00020600040101010101" pitchFamily="18" charset="-122"/>
              </a:rPr>
              <a:t>款车型获全球五星安全认证</a:t>
            </a:r>
          </a:p>
        </p:txBody>
      </p:sp>
      <p:graphicFrame>
        <p:nvGraphicFramePr>
          <p:cNvPr id="17" name="表格 16"/>
          <p:cNvGraphicFramePr>
            <a:graphicFrameLocks noGrp="1"/>
          </p:cNvGraphicFramePr>
          <p:nvPr/>
        </p:nvGraphicFramePr>
        <p:xfrm>
          <a:off x="6703286" y="2389745"/>
          <a:ext cx="5102297" cy="4142706"/>
        </p:xfrm>
        <a:graphic>
          <a:graphicData uri="http://schemas.openxmlformats.org/drawingml/2006/table">
            <a:tbl>
              <a:tblPr>
                <a:tableStyleId>{5C22544A-7EE6-4342-B048-85BDC9FD1C3A}</a:tableStyleId>
              </a:tblPr>
              <a:tblGrid>
                <a:gridCol w="596438">
                  <a:extLst>
                    <a:ext uri="{9D8B030D-6E8A-4147-A177-3AD203B41FA5}">
                      <a16:colId xmlns:a16="http://schemas.microsoft.com/office/drawing/2014/main" val="20000"/>
                    </a:ext>
                  </a:extLst>
                </a:gridCol>
                <a:gridCol w="2082338">
                  <a:extLst>
                    <a:ext uri="{9D8B030D-6E8A-4147-A177-3AD203B41FA5}">
                      <a16:colId xmlns:a16="http://schemas.microsoft.com/office/drawing/2014/main" val="20001"/>
                    </a:ext>
                  </a:extLst>
                </a:gridCol>
                <a:gridCol w="2423521">
                  <a:extLst>
                    <a:ext uri="{9D8B030D-6E8A-4147-A177-3AD203B41FA5}">
                      <a16:colId xmlns:a16="http://schemas.microsoft.com/office/drawing/2014/main" val="20002"/>
                    </a:ext>
                  </a:extLst>
                </a:gridCol>
              </a:tblGrid>
              <a:tr h="581696">
                <a:tc>
                  <a:txBody>
                    <a:bodyPr/>
                    <a:lstStyle/>
                    <a:p>
                      <a:pPr algn="ctr" fontAlgn="ctr"/>
                      <a:r>
                        <a:rPr lang="en-US" altLang="zh-CN" sz="1000" u="none" strike="noStrike" baseline="0" dirty="0">
                          <a:solidFill>
                            <a:schemeClr val="tx1"/>
                          </a:solidFill>
                          <a:effectLst/>
                          <a:latin typeface="Open Sans" panose="020B0606030504020204" pitchFamily="34" charset="0"/>
                          <a:ea typeface="思源宋体 CN" panose="02020400000000000000" pitchFamily="18" charset="-122"/>
                        </a:rPr>
                        <a:t>2025</a:t>
                      </a:r>
                      <a:r>
                        <a:rPr lang="zh-CN" altLang="en-US" sz="1000" u="none" strike="noStrike" baseline="0" dirty="0">
                          <a:solidFill>
                            <a:schemeClr val="tx1"/>
                          </a:solidFill>
                          <a:effectLst/>
                          <a:latin typeface="Open Sans" panose="020B0606030504020204" pitchFamily="34" charset="0"/>
                          <a:ea typeface="思源宋体 CN" panose="02020400000000000000" pitchFamily="18" charset="-122"/>
                        </a:rPr>
                        <a:t>年</a:t>
                      </a:r>
                      <a:endParaRPr lang="zh-CN" altLang="en-US" sz="1000" b="1" i="0" u="none" strike="noStrike" baseline="0" dirty="0">
                        <a:solidFill>
                          <a:schemeClr val="tx1"/>
                        </a:solidFill>
                        <a:effectLst/>
                        <a:latin typeface="Open Sans" panose="020B0606030504020204" pitchFamily="34" charset="0"/>
                        <a:ea typeface="思源宋体 CN" panose="02020400000000000000" pitchFamily="18" charset="-122"/>
                      </a:endParaRPr>
                    </a:p>
                  </a:txBody>
                  <a:tcPr marL="72000" marR="72000" marT="6350" marB="0" anchor="ctr">
                    <a:noFill/>
                  </a:tcPr>
                </a:tc>
                <a:tc>
                  <a:txBody>
                    <a:bodyPr/>
                    <a:lstStyle/>
                    <a:p>
                      <a:pPr algn="l" fontAlgn="ctr"/>
                      <a:r>
                        <a:rPr lang="zh-CN" altLang="en-US" sz="1000" b="1" u="none" strike="noStrike" baseline="0" dirty="0">
                          <a:effectLst/>
                          <a:latin typeface="Open Sans" panose="020B0606030504020204" pitchFamily="34" charset="0"/>
                          <a:ea typeface="思源宋体 CN" panose="02020400000000000000" pitchFamily="18" charset="-122"/>
                        </a:rPr>
                        <a:t>“安全平权”</a:t>
                      </a:r>
                      <a:r>
                        <a:rPr lang="en-US" altLang="zh-CN" sz="1000" b="1" u="none" strike="noStrike" baseline="0" dirty="0">
                          <a:effectLst/>
                          <a:latin typeface="Open Sans" panose="020B0606030504020204" pitchFamily="34" charset="0"/>
                          <a:ea typeface="思源宋体 CN" panose="02020400000000000000" pitchFamily="18" charset="-122"/>
                        </a:rPr>
                        <a:t>-</a:t>
                      </a:r>
                      <a:r>
                        <a:rPr lang="zh-CN" altLang="en-US" sz="1000" b="1" u="none" strike="noStrike" baseline="0" dirty="0">
                          <a:effectLst/>
                          <a:latin typeface="Open Sans" panose="020B0606030504020204" pitchFamily="34" charset="0"/>
                          <a:ea typeface="思源宋体 CN" panose="02020400000000000000" pitchFamily="18" charset="-122"/>
                        </a:rPr>
                        <a:t>安全之夜发布会</a:t>
                      </a:r>
                      <a:endParaRPr lang="en-US" altLang="zh-CN" sz="1000" b="1" u="none" strike="noStrike" baseline="0" dirty="0">
                        <a:effectLst/>
                        <a:latin typeface="Open Sans" panose="020B0606030504020204" pitchFamily="34" charset="0"/>
                        <a:ea typeface="思源宋体 CN" panose="02020400000000000000" pitchFamily="18" charset="-122"/>
                      </a:endParaRPr>
                    </a:p>
                    <a:p>
                      <a:pPr marL="0" algn="l" defTabSz="914400" rtl="0" eaLnBrk="1" fontAlgn="ctr" latinLnBrk="1" hangingPunct="1"/>
                      <a:r>
                        <a:rPr lang="zh-CN" altLang="en-US" sz="1000" b="1" u="none" strike="noStrike" kern="1200" baseline="0" dirty="0">
                          <a:solidFill>
                            <a:schemeClr val="dk1"/>
                          </a:solidFill>
                          <a:effectLst/>
                          <a:latin typeface="Open Sans" panose="020B0606030504020204" pitchFamily="34" charset="0"/>
                          <a:ea typeface="思源宋体 CN" panose="02020400000000000000" pitchFamily="18" charset="-122"/>
                          <a:cs typeface="+mn-cs"/>
                        </a:rPr>
                        <a:t>全球安全标准适配</a:t>
                      </a:r>
                    </a:p>
                  </a:txBody>
                  <a:tcPr marL="72000" marR="72000" marT="6350" marB="0" anchor="ctr">
                    <a:noFill/>
                  </a:tcPr>
                </a:tc>
                <a:tc>
                  <a:txBody>
                    <a:bodyPr/>
                    <a:lstStyle/>
                    <a:p>
                      <a:pPr algn="l" fontAlgn="ctr"/>
                      <a:r>
                        <a:rPr lang="zh-CN" altLang="en-US" sz="900" u="none" strike="noStrike" baseline="0" dirty="0">
                          <a:effectLst/>
                          <a:latin typeface="Open Sans" panose="020B0606030504020204" pitchFamily="34" charset="0"/>
                          <a:ea typeface="思源宋体 CN" panose="02020400000000000000" pitchFamily="18" charset="-122"/>
                        </a:rPr>
                        <a:t>“守护者”智慧安全系统覆盖“全人员、全过程、全工况、全方位、全市场、全级别”多维度</a:t>
                      </a:r>
                      <a:endParaRPr lang="en-US" altLang="zh-CN" sz="900" u="none" strike="noStrike" baseline="0" dirty="0">
                        <a:effectLst/>
                        <a:latin typeface="Open Sans" panose="020B0606030504020204" pitchFamily="34" charset="0"/>
                        <a:ea typeface="思源宋体 CN" panose="02020400000000000000" pitchFamily="18" charset="-122"/>
                      </a:endParaRPr>
                    </a:p>
                    <a:p>
                      <a:pPr marL="0" algn="l" defTabSz="914400" rtl="0" eaLnBrk="1" fontAlgn="ctr" latinLnBrk="1" hangingPunct="1"/>
                      <a:r>
                        <a:rPr lang="zh-CN" altLang="en-US" sz="900" u="none" strike="noStrike" kern="1200" baseline="0" dirty="0">
                          <a:solidFill>
                            <a:schemeClr val="dk1"/>
                          </a:solidFill>
                          <a:effectLst/>
                          <a:latin typeface="Open Sans" panose="020B0606030504020204" pitchFamily="34" charset="0"/>
                          <a:ea typeface="思源宋体 CN" panose="02020400000000000000" pitchFamily="18" charset="-122"/>
                          <a:cs typeface="+mn-cs"/>
                        </a:rPr>
                        <a:t>在全球</a:t>
                      </a:r>
                      <a:r>
                        <a:rPr lang="en-US" altLang="zh-CN" sz="900" u="none" strike="noStrike" kern="1200" baseline="0" dirty="0">
                          <a:solidFill>
                            <a:schemeClr val="dk1"/>
                          </a:solidFill>
                          <a:effectLst/>
                          <a:latin typeface="Open Sans" panose="020B0606030504020204" pitchFamily="34" charset="0"/>
                          <a:ea typeface="思源宋体 CN" panose="02020400000000000000" pitchFamily="18" charset="-122"/>
                          <a:cs typeface="+mn-cs"/>
                        </a:rPr>
                        <a:t>9</a:t>
                      </a:r>
                      <a:r>
                        <a:rPr lang="zh-CN" altLang="en-US" sz="900" u="none" strike="noStrike" kern="1200" baseline="0" dirty="0">
                          <a:solidFill>
                            <a:schemeClr val="dk1"/>
                          </a:solidFill>
                          <a:effectLst/>
                          <a:latin typeface="Open Sans" panose="020B0606030504020204" pitchFamily="34" charset="0"/>
                          <a:ea typeface="思源宋体 CN" panose="02020400000000000000" pitchFamily="18" charset="-122"/>
                          <a:cs typeface="+mn-cs"/>
                        </a:rPr>
                        <a:t>大区域</a:t>
                      </a:r>
                      <a:r>
                        <a:rPr lang="en-US" altLang="zh-CN" sz="900" u="none" strike="noStrike" kern="1200" baseline="0" dirty="0">
                          <a:solidFill>
                            <a:schemeClr val="dk1"/>
                          </a:solidFill>
                          <a:effectLst/>
                          <a:latin typeface="Open Sans" panose="020B0606030504020204" pitchFamily="34" charset="0"/>
                          <a:ea typeface="思源宋体 CN" panose="02020400000000000000" pitchFamily="18" charset="-122"/>
                          <a:cs typeface="+mn-cs"/>
                        </a:rPr>
                        <a:t>44</a:t>
                      </a:r>
                      <a:r>
                        <a:rPr lang="zh-CN" altLang="en-US" sz="900" u="none" strike="noStrike" kern="1200" baseline="0" dirty="0">
                          <a:solidFill>
                            <a:schemeClr val="dk1"/>
                          </a:solidFill>
                          <a:effectLst/>
                          <a:latin typeface="Open Sans" panose="020B0606030504020204" pitchFamily="34" charset="0"/>
                          <a:ea typeface="思源宋体 CN" panose="02020400000000000000" pitchFamily="18" charset="-122"/>
                          <a:cs typeface="+mn-cs"/>
                        </a:rPr>
                        <a:t>国开展</a:t>
                      </a:r>
                      <a:r>
                        <a:rPr lang="en-US" altLang="zh-CN" sz="900" u="none" strike="noStrike" kern="1200" baseline="0" dirty="0">
                          <a:solidFill>
                            <a:schemeClr val="dk1"/>
                          </a:solidFill>
                          <a:effectLst/>
                          <a:latin typeface="Open Sans" panose="020B0606030504020204" pitchFamily="34" charset="0"/>
                          <a:ea typeface="思源宋体 CN" panose="02020400000000000000" pitchFamily="18" charset="-122"/>
                          <a:cs typeface="+mn-cs"/>
                        </a:rPr>
                        <a:t>191</a:t>
                      </a:r>
                      <a:r>
                        <a:rPr lang="zh-CN" altLang="en-US" sz="900" u="none" strike="noStrike" kern="1200" baseline="0" dirty="0">
                          <a:solidFill>
                            <a:schemeClr val="dk1"/>
                          </a:solidFill>
                          <a:effectLst/>
                          <a:latin typeface="Open Sans" panose="020B0606030504020204" pitchFamily="34" charset="0"/>
                          <a:ea typeface="思源宋体 CN" panose="02020400000000000000" pitchFamily="18" charset="-122"/>
                          <a:cs typeface="+mn-cs"/>
                        </a:rPr>
                        <a:t>项复杂工况验证</a:t>
                      </a:r>
                    </a:p>
                  </a:txBody>
                  <a:tcPr marL="72000" marR="72000" marT="6350" marB="0" anchor="ctr">
                    <a:noFill/>
                  </a:tcPr>
                </a:tc>
                <a:extLst>
                  <a:ext uri="{0D108BD9-81ED-4DB2-BD59-A6C34878D82A}">
                    <a16:rowId xmlns:a16="http://schemas.microsoft.com/office/drawing/2014/main" val="10000"/>
                  </a:ext>
                </a:extLst>
              </a:tr>
              <a:tr h="433178">
                <a:tc>
                  <a:txBody>
                    <a:bodyPr/>
                    <a:lstStyle/>
                    <a:p>
                      <a:pPr algn="ctr" fontAlgn="ctr"/>
                      <a:r>
                        <a:rPr lang="en-US" altLang="zh-CN" sz="1000" u="none" strike="noStrike" baseline="0" dirty="0">
                          <a:solidFill>
                            <a:schemeClr val="tx1"/>
                          </a:solidFill>
                          <a:effectLst/>
                          <a:latin typeface="Open Sans" panose="020B0606030504020204" pitchFamily="34" charset="0"/>
                          <a:ea typeface="思源宋体 CN" panose="02020400000000000000" pitchFamily="18" charset="-122"/>
                        </a:rPr>
                        <a:t>2023</a:t>
                      </a:r>
                      <a:r>
                        <a:rPr lang="zh-CN" altLang="en-US" sz="1000" u="none" strike="noStrike" baseline="0" dirty="0">
                          <a:solidFill>
                            <a:schemeClr val="tx1"/>
                          </a:solidFill>
                          <a:effectLst/>
                          <a:latin typeface="Open Sans" panose="020B0606030504020204" pitchFamily="34" charset="0"/>
                          <a:ea typeface="思源宋体 CN" panose="02020400000000000000" pitchFamily="18" charset="-122"/>
                        </a:rPr>
                        <a:t>年</a:t>
                      </a:r>
                      <a:endParaRPr lang="zh-CN" altLang="en-US" sz="1000" b="1" i="0" u="none" strike="noStrike" baseline="0" dirty="0">
                        <a:solidFill>
                          <a:schemeClr val="tx1"/>
                        </a:solidFill>
                        <a:effectLst/>
                        <a:latin typeface="Open Sans" panose="020B0606030504020204" pitchFamily="34" charset="0"/>
                        <a:ea typeface="思源宋体 CN" panose="02020400000000000000" pitchFamily="18" charset="-122"/>
                      </a:endParaRPr>
                    </a:p>
                  </a:txBody>
                  <a:tcPr marL="72000" marR="72000" marT="6350" marB="0" anchor="ctr">
                    <a:noFill/>
                  </a:tcPr>
                </a:tc>
                <a:tc>
                  <a:txBody>
                    <a:bodyPr/>
                    <a:lstStyle/>
                    <a:p>
                      <a:pPr algn="l" fontAlgn="ctr"/>
                      <a:r>
                        <a:rPr lang="zh-CN" altLang="en-US" sz="1000" b="1" i="0" u="none" strike="noStrike" baseline="0" dirty="0">
                          <a:solidFill>
                            <a:schemeClr val="dk1"/>
                          </a:solidFill>
                          <a:effectLst/>
                          <a:latin typeface="Open Sans" panose="020B0606030504020204" pitchFamily="34" charset="0"/>
                          <a:ea typeface="思源宋体 CN" panose="02020400000000000000" pitchFamily="18" charset="-122"/>
                        </a:rPr>
                        <a:t>首批获得新能源车六维电安全认证</a:t>
                      </a:r>
                      <a:endParaRPr lang="zh-CN" altLang="en-US" sz="900" b="1" i="0" u="none" strike="noStrike" baseline="0" dirty="0">
                        <a:solidFill>
                          <a:srgbClr val="404040"/>
                        </a:solidFill>
                        <a:effectLst/>
                        <a:latin typeface="Open Sans" panose="020B0606030504020204" pitchFamily="34" charset="0"/>
                        <a:ea typeface="思源宋体 CN" panose="02020400000000000000" pitchFamily="18" charset="-122"/>
                      </a:endParaRPr>
                    </a:p>
                  </a:txBody>
                  <a:tcPr marL="72000" marR="72000" marT="6350" marB="0" anchor="ctr">
                    <a:noFill/>
                  </a:tcPr>
                </a:tc>
                <a:tc>
                  <a:txBody>
                    <a:bodyPr/>
                    <a:lstStyle/>
                    <a:p>
                      <a:pPr algn="l" fontAlgn="ctr"/>
                      <a:r>
                        <a:rPr lang="zh-CN" altLang="en-US" sz="900" u="none" strike="noStrike" baseline="0" dirty="0">
                          <a:effectLst/>
                          <a:latin typeface="Open Sans" panose="020B0606030504020204" pitchFamily="34" charset="0"/>
                          <a:ea typeface="思源宋体 CN" panose="02020400000000000000" pitchFamily="18" charset="-122"/>
                        </a:rPr>
                        <a:t>星纪元</a:t>
                      </a:r>
                      <a:r>
                        <a:rPr lang="en-US" altLang="zh-CN" sz="900" u="none" strike="noStrike" baseline="0" dirty="0">
                          <a:effectLst/>
                          <a:latin typeface="Open Sans" panose="020B0606030504020204" pitchFamily="34" charset="0"/>
                          <a:ea typeface="思源宋体 CN" panose="02020400000000000000" pitchFamily="18" charset="-122"/>
                        </a:rPr>
                        <a:t>ES</a:t>
                      </a:r>
                      <a:r>
                        <a:rPr lang="zh-CN" altLang="en-US" sz="900" u="none" strike="noStrike" baseline="0" dirty="0">
                          <a:effectLst/>
                          <a:latin typeface="Open Sans" panose="020B0606030504020204" pitchFamily="34" charset="0"/>
                          <a:ea typeface="思源宋体 CN" panose="02020400000000000000" pitchFamily="18" charset="-122"/>
                        </a:rPr>
                        <a:t>通过新能源车六维电安全认证</a:t>
                      </a:r>
                      <a:endParaRPr lang="zh-CN" altLang="en-US" sz="900" b="1" i="0" u="none" strike="noStrike" baseline="0" dirty="0">
                        <a:solidFill>
                          <a:srgbClr val="404040"/>
                        </a:solidFill>
                        <a:effectLst/>
                        <a:latin typeface="Open Sans" panose="020B0606030504020204" pitchFamily="34" charset="0"/>
                        <a:ea typeface="思源宋体 CN" panose="02020400000000000000" pitchFamily="18" charset="-122"/>
                      </a:endParaRPr>
                    </a:p>
                  </a:txBody>
                  <a:tcPr marL="72000" marR="72000" marT="6350" marB="0" anchor="ctr">
                    <a:noFill/>
                  </a:tcPr>
                </a:tc>
                <a:extLst>
                  <a:ext uri="{0D108BD9-81ED-4DB2-BD59-A6C34878D82A}">
                    <a16:rowId xmlns:a16="http://schemas.microsoft.com/office/drawing/2014/main" val="10001"/>
                  </a:ext>
                </a:extLst>
              </a:tr>
              <a:tr h="221009">
                <a:tc>
                  <a:txBody>
                    <a:bodyPr/>
                    <a:lstStyle/>
                    <a:p>
                      <a:pPr algn="ctr" fontAlgn="ctr"/>
                      <a:r>
                        <a:rPr lang="en-US" altLang="zh-CN" sz="1000" b="0" i="0" u="none" strike="noStrike" baseline="0" dirty="0">
                          <a:solidFill>
                            <a:schemeClr val="tx1"/>
                          </a:solidFill>
                          <a:effectLst/>
                          <a:latin typeface="Open Sans" panose="020B0606030504020204" pitchFamily="34" charset="0"/>
                          <a:ea typeface="思源宋体 CN" panose="02020400000000000000" pitchFamily="18" charset="-122"/>
                        </a:rPr>
                        <a:t>2022</a:t>
                      </a:r>
                      <a:r>
                        <a:rPr lang="zh-CN" altLang="en-US" sz="1000" b="0" i="0" u="none" strike="noStrike" baseline="0" dirty="0">
                          <a:solidFill>
                            <a:schemeClr val="tx1"/>
                          </a:solidFill>
                          <a:effectLst/>
                          <a:latin typeface="Open Sans" panose="020B0606030504020204" pitchFamily="34" charset="0"/>
                          <a:ea typeface="思源宋体 CN" panose="02020400000000000000" pitchFamily="18" charset="-122"/>
                        </a:rPr>
                        <a:t>年</a:t>
                      </a:r>
                    </a:p>
                  </a:txBody>
                  <a:tcPr marL="72000" marR="72000" marT="6350" marB="0" anchor="ctr">
                    <a:noFill/>
                  </a:tcPr>
                </a:tc>
                <a:tc>
                  <a:txBody>
                    <a:bodyPr/>
                    <a:lstStyle/>
                    <a:p>
                      <a:pPr marL="0" algn="l" defTabSz="914400" rtl="0" eaLnBrk="1" fontAlgn="ctr" latinLnBrk="1" hangingPunct="1"/>
                      <a:r>
                        <a:rPr lang="zh-CN" altLang="en-US" sz="1000" b="1" u="none" strike="noStrike" kern="1200" baseline="0" dirty="0">
                          <a:solidFill>
                            <a:schemeClr val="dk1"/>
                          </a:solidFill>
                          <a:effectLst/>
                          <a:latin typeface="Open Sans" panose="020B0606030504020204" pitchFamily="34" charset="0"/>
                          <a:ea typeface="思源宋体 CN" panose="02020400000000000000" pitchFamily="18" charset="-122"/>
                          <a:cs typeface="+mn-cs"/>
                        </a:rPr>
                        <a:t>强化国际安全标准</a:t>
                      </a:r>
                      <a:endParaRPr lang="zh-CN" altLang="en-US" sz="900" u="none" strike="noStrike" kern="1200" baseline="0" dirty="0">
                        <a:solidFill>
                          <a:schemeClr val="dk1"/>
                        </a:solidFill>
                        <a:effectLst/>
                        <a:latin typeface="Open Sans" panose="020B0606030504020204" pitchFamily="34" charset="0"/>
                        <a:ea typeface="思源宋体 CN" panose="02020400000000000000" pitchFamily="18" charset="-122"/>
                        <a:cs typeface="+mn-cs"/>
                      </a:endParaRPr>
                    </a:p>
                  </a:txBody>
                  <a:tcPr marL="72000" marR="72000" marT="6350" marB="0" anchor="ctr">
                    <a:noFill/>
                  </a:tcPr>
                </a:tc>
                <a:tc>
                  <a:txBody>
                    <a:bodyPr/>
                    <a:lstStyle/>
                    <a:p>
                      <a:pPr marL="0" algn="l" defTabSz="914400" rtl="0" eaLnBrk="1" fontAlgn="ctr" latinLnBrk="1" hangingPunct="1"/>
                      <a:r>
                        <a:rPr lang="en-US" altLang="zh-CN" sz="900" u="none" strike="noStrike" kern="1200" baseline="0" dirty="0">
                          <a:solidFill>
                            <a:schemeClr val="dk1"/>
                          </a:solidFill>
                          <a:effectLst/>
                          <a:latin typeface="Open Sans" panose="020B0606030504020204" pitchFamily="34" charset="0"/>
                          <a:ea typeface="思源宋体 CN" panose="02020400000000000000" pitchFamily="18" charset="-122"/>
                          <a:cs typeface="+mn-cs"/>
                        </a:rPr>
                        <a:t>OMODA 5</a:t>
                      </a:r>
                      <a:r>
                        <a:rPr lang="zh-CN" altLang="en-US" sz="900" u="none" strike="noStrike" kern="1200" baseline="0" dirty="0">
                          <a:solidFill>
                            <a:schemeClr val="dk1"/>
                          </a:solidFill>
                          <a:effectLst/>
                          <a:latin typeface="Open Sans" panose="020B0606030504020204" pitchFamily="34" charset="0"/>
                          <a:ea typeface="思源宋体 CN" panose="02020400000000000000" pitchFamily="18" charset="-122"/>
                          <a:cs typeface="+mn-cs"/>
                        </a:rPr>
                        <a:t>获得欧洲、澳洲、东盟三项五星安全</a:t>
                      </a:r>
                    </a:p>
                  </a:txBody>
                  <a:tcPr marL="72000" marR="72000" marT="6350" marB="0" anchor="ctr">
                    <a:noFill/>
                  </a:tcPr>
                </a:tc>
                <a:extLst>
                  <a:ext uri="{0D108BD9-81ED-4DB2-BD59-A6C34878D82A}">
                    <a16:rowId xmlns:a16="http://schemas.microsoft.com/office/drawing/2014/main" val="10002"/>
                  </a:ext>
                </a:extLst>
              </a:tr>
              <a:tr h="390744">
                <a:tc>
                  <a:txBody>
                    <a:bodyPr/>
                    <a:lstStyle/>
                    <a:p>
                      <a:pPr algn="ctr" fontAlgn="ctr"/>
                      <a:r>
                        <a:rPr lang="en-US" altLang="zh-CN" sz="1000" u="none" strike="noStrike" baseline="0" dirty="0">
                          <a:solidFill>
                            <a:schemeClr val="tx1"/>
                          </a:solidFill>
                          <a:effectLst/>
                          <a:latin typeface="Open Sans" panose="020B0606030504020204" pitchFamily="34" charset="0"/>
                          <a:ea typeface="思源宋体 CN" panose="02020400000000000000" pitchFamily="18" charset="-122"/>
                        </a:rPr>
                        <a:t>2021</a:t>
                      </a:r>
                      <a:r>
                        <a:rPr lang="zh-CN" altLang="en-US" sz="1000" u="none" strike="noStrike" baseline="0" dirty="0">
                          <a:solidFill>
                            <a:schemeClr val="tx1"/>
                          </a:solidFill>
                          <a:effectLst/>
                          <a:latin typeface="Open Sans" panose="020B0606030504020204" pitchFamily="34" charset="0"/>
                          <a:ea typeface="思源宋体 CN" panose="02020400000000000000" pitchFamily="18" charset="-122"/>
                        </a:rPr>
                        <a:t>年</a:t>
                      </a:r>
                      <a:endParaRPr lang="zh-CN" altLang="en-US" sz="1000" b="1" i="0" u="none" strike="noStrike" baseline="0" dirty="0">
                        <a:solidFill>
                          <a:schemeClr val="tx1"/>
                        </a:solidFill>
                        <a:effectLst/>
                        <a:latin typeface="Open Sans" panose="020B0606030504020204" pitchFamily="34" charset="0"/>
                        <a:ea typeface="思源宋体 CN" panose="02020400000000000000" pitchFamily="18" charset="-122"/>
                      </a:endParaRPr>
                    </a:p>
                  </a:txBody>
                  <a:tcPr marL="72000" marR="72000" marT="6350" marB="0" anchor="ctr">
                    <a:noFill/>
                  </a:tcPr>
                </a:tc>
                <a:tc>
                  <a:txBody>
                    <a:bodyPr/>
                    <a:lstStyle/>
                    <a:p>
                      <a:pPr algn="l" fontAlgn="ctr"/>
                      <a:r>
                        <a:rPr lang="en-US" altLang="zh-CN" sz="1000" b="1" u="none" strike="noStrike" baseline="0" dirty="0">
                          <a:effectLst/>
                          <a:latin typeface="Open Sans" panose="020B0606030504020204" pitchFamily="34" charset="0"/>
                          <a:ea typeface="思源宋体 CN" panose="02020400000000000000" pitchFamily="18" charset="-122"/>
                        </a:rPr>
                        <a:t>V</a:t>
                      </a:r>
                      <a:r>
                        <a:rPr lang="zh-CN" altLang="en-US" sz="1000" b="1" u="none" strike="noStrike" baseline="0" dirty="0">
                          <a:effectLst/>
                          <a:latin typeface="Open Sans" panose="020B0606030504020204" pitchFamily="34" charset="0"/>
                          <a:ea typeface="思源宋体 CN" panose="02020400000000000000" pitchFamily="18" charset="-122"/>
                        </a:rPr>
                        <a:t>型研发系统与实验技术中心</a:t>
                      </a:r>
                      <a:endParaRPr lang="zh-CN" altLang="en-US" sz="900" b="1" i="0" u="none" strike="noStrike" baseline="0" dirty="0">
                        <a:solidFill>
                          <a:srgbClr val="404040"/>
                        </a:solidFill>
                        <a:effectLst/>
                        <a:latin typeface="Open Sans" panose="020B0606030504020204" pitchFamily="34" charset="0"/>
                        <a:ea typeface="思源宋体 CN" panose="02020400000000000000" pitchFamily="18" charset="-122"/>
                      </a:endParaRPr>
                    </a:p>
                  </a:txBody>
                  <a:tcPr marL="72000" marR="72000" marT="6350" marB="0" anchor="ctr">
                    <a:noFill/>
                  </a:tcPr>
                </a:tc>
                <a:tc>
                  <a:txBody>
                    <a:bodyPr/>
                    <a:lstStyle/>
                    <a:p>
                      <a:pPr algn="l" fontAlgn="ctr"/>
                      <a:r>
                        <a:rPr lang="zh-CN" altLang="en-US" sz="900" u="none" strike="noStrike" baseline="0" dirty="0">
                          <a:effectLst/>
                          <a:latin typeface="Open Sans" panose="020B0606030504020204" pitchFamily="34" charset="0"/>
                          <a:ea typeface="思源宋体 CN" panose="02020400000000000000" pitchFamily="18" charset="-122"/>
                        </a:rPr>
                        <a:t>投资</a:t>
                      </a:r>
                      <a:r>
                        <a:rPr lang="en-US" altLang="zh-CN" sz="900" u="none" strike="noStrike" baseline="0" dirty="0">
                          <a:effectLst/>
                          <a:latin typeface="Open Sans" panose="020B0606030504020204" pitchFamily="34" charset="0"/>
                          <a:ea typeface="思源宋体 CN" panose="02020400000000000000" pitchFamily="18" charset="-122"/>
                        </a:rPr>
                        <a:t>14</a:t>
                      </a:r>
                      <a:r>
                        <a:rPr lang="zh-CN" altLang="en-US" sz="900" u="none" strike="noStrike" baseline="0" dirty="0">
                          <a:effectLst/>
                          <a:latin typeface="Open Sans" panose="020B0606030504020204" pitchFamily="34" charset="0"/>
                          <a:ea typeface="思源宋体 CN" panose="02020400000000000000" pitchFamily="18" charset="-122"/>
                        </a:rPr>
                        <a:t>亿美元建设</a:t>
                      </a:r>
                      <a:r>
                        <a:rPr lang="en-US" altLang="zh-CN" sz="900" u="none" strike="noStrike" baseline="0" dirty="0">
                          <a:effectLst/>
                          <a:latin typeface="Open Sans" panose="020B0606030504020204" pitchFamily="34" charset="0"/>
                          <a:ea typeface="思源宋体 CN" panose="02020400000000000000" pitchFamily="18" charset="-122"/>
                        </a:rPr>
                        <a:t>V</a:t>
                      </a:r>
                      <a:r>
                        <a:rPr lang="zh-CN" altLang="en-US" sz="900" u="none" strike="noStrike" baseline="0" dirty="0">
                          <a:effectLst/>
                          <a:latin typeface="Open Sans" panose="020B0606030504020204" pitchFamily="34" charset="0"/>
                          <a:ea typeface="思源宋体 CN" panose="02020400000000000000" pitchFamily="18" charset="-122"/>
                        </a:rPr>
                        <a:t>型研发系统，优化安全技术开发流程，强化碰撞仿真与实车验证</a:t>
                      </a:r>
                      <a:endParaRPr lang="zh-CN" altLang="en-US" sz="900" b="1" i="0" u="none" strike="noStrike" baseline="0" dirty="0">
                        <a:solidFill>
                          <a:srgbClr val="404040"/>
                        </a:solidFill>
                        <a:effectLst/>
                        <a:latin typeface="Open Sans" panose="020B0606030504020204" pitchFamily="34" charset="0"/>
                        <a:ea typeface="思源宋体 CN" panose="02020400000000000000" pitchFamily="18" charset="-122"/>
                      </a:endParaRPr>
                    </a:p>
                  </a:txBody>
                  <a:tcPr marL="72000" marR="72000" marT="6350" marB="0" anchor="ctr">
                    <a:noFill/>
                  </a:tcPr>
                </a:tc>
                <a:extLst>
                  <a:ext uri="{0D108BD9-81ED-4DB2-BD59-A6C34878D82A}">
                    <a16:rowId xmlns:a16="http://schemas.microsoft.com/office/drawing/2014/main" val="10003"/>
                  </a:ext>
                </a:extLst>
              </a:tr>
              <a:tr h="390744">
                <a:tc>
                  <a:txBody>
                    <a:bodyPr/>
                    <a:lstStyle/>
                    <a:p>
                      <a:pPr algn="ctr" fontAlgn="ctr"/>
                      <a:r>
                        <a:rPr lang="en-US" altLang="zh-CN" sz="1000" u="none" strike="noStrike" baseline="0" dirty="0">
                          <a:solidFill>
                            <a:schemeClr val="tx1"/>
                          </a:solidFill>
                          <a:effectLst/>
                          <a:latin typeface="Open Sans" panose="020B0606030504020204" pitchFamily="34" charset="0"/>
                          <a:ea typeface="思源宋体 CN" panose="02020400000000000000" pitchFamily="18" charset="-122"/>
                        </a:rPr>
                        <a:t>2020</a:t>
                      </a:r>
                      <a:r>
                        <a:rPr lang="zh-CN" altLang="en-US" sz="1000" u="none" strike="noStrike" baseline="0" dirty="0">
                          <a:solidFill>
                            <a:schemeClr val="tx1"/>
                          </a:solidFill>
                          <a:effectLst/>
                          <a:latin typeface="Open Sans" panose="020B0606030504020204" pitchFamily="34" charset="0"/>
                          <a:ea typeface="思源宋体 CN" panose="02020400000000000000" pitchFamily="18" charset="-122"/>
                        </a:rPr>
                        <a:t>年</a:t>
                      </a:r>
                      <a:endParaRPr lang="zh-CN" altLang="en-US" sz="1000" b="1" i="0" u="none" strike="noStrike" baseline="0" dirty="0">
                        <a:solidFill>
                          <a:schemeClr val="tx1"/>
                        </a:solidFill>
                        <a:effectLst/>
                        <a:latin typeface="Open Sans" panose="020B0606030504020204" pitchFamily="34" charset="0"/>
                        <a:ea typeface="思源宋体 CN" panose="02020400000000000000" pitchFamily="18" charset="-122"/>
                      </a:endParaRPr>
                    </a:p>
                  </a:txBody>
                  <a:tcPr marL="72000" marR="72000" marT="6350" marB="0" anchor="ctr">
                    <a:noFill/>
                  </a:tcPr>
                </a:tc>
                <a:tc>
                  <a:txBody>
                    <a:bodyPr/>
                    <a:lstStyle/>
                    <a:p>
                      <a:pPr algn="l" fontAlgn="ctr"/>
                      <a:r>
                        <a:rPr lang="zh-CN" altLang="en-US" sz="1000" b="1" u="none" strike="noStrike" baseline="0" dirty="0">
                          <a:effectLst/>
                          <a:latin typeface="Open Sans" panose="020B0606030504020204" pitchFamily="34" charset="0"/>
                          <a:ea typeface="思源宋体 CN" panose="02020400000000000000" pitchFamily="18" charset="-122"/>
                        </a:rPr>
                        <a:t>国际级安全实验室升级</a:t>
                      </a:r>
                      <a:endParaRPr lang="zh-CN" altLang="en-US" sz="900" b="1" i="0" u="none" strike="noStrike" baseline="0" dirty="0">
                        <a:solidFill>
                          <a:srgbClr val="404040"/>
                        </a:solidFill>
                        <a:effectLst/>
                        <a:latin typeface="Open Sans" panose="020B0606030504020204" pitchFamily="34" charset="0"/>
                        <a:ea typeface="思源宋体 CN" panose="02020400000000000000" pitchFamily="18" charset="-122"/>
                      </a:endParaRPr>
                    </a:p>
                  </a:txBody>
                  <a:tcPr marL="72000" marR="72000" marT="6350" marB="0" anchor="ctr">
                    <a:noFill/>
                  </a:tcPr>
                </a:tc>
                <a:tc>
                  <a:txBody>
                    <a:bodyPr/>
                    <a:lstStyle/>
                    <a:p>
                      <a:pPr algn="l" fontAlgn="ctr"/>
                      <a:r>
                        <a:rPr lang="zh-CN" altLang="en-US" sz="900" u="none" strike="noStrike" baseline="0" dirty="0">
                          <a:effectLst/>
                          <a:latin typeface="Open Sans" panose="020B0606030504020204" pitchFamily="34" charset="0"/>
                          <a:ea typeface="思源宋体 CN" panose="02020400000000000000" pitchFamily="18" charset="-122"/>
                        </a:rPr>
                        <a:t>投入上亿资金扩建安全实验室，新增</a:t>
                      </a:r>
                      <a:r>
                        <a:rPr lang="en-US" altLang="zh-CN" sz="900" u="none" strike="noStrike" baseline="0" dirty="0">
                          <a:effectLst/>
                          <a:latin typeface="Open Sans" panose="020B0606030504020204" pitchFamily="34" charset="0"/>
                          <a:ea typeface="思源宋体 CN" panose="02020400000000000000" pitchFamily="18" charset="-122"/>
                        </a:rPr>
                        <a:t>164</a:t>
                      </a:r>
                      <a:r>
                        <a:rPr lang="zh-CN" altLang="en-US" sz="900" u="none" strike="noStrike" baseline="0" dirty="0">
                          <a:effectLst/>
                          <a:latin typeface="Open Sans" panose="020B0606030504020204" pitchFamily="34" charset="0"/>
                          <a:ea typeface="思源宋体 CN" panose="02020400000000000000" pitchFamily="18" charset="-122"/>
                        </a:rPr>
                        <a:t>项测试能力，覆盖极端工况验证</a:t>
                      </a:r>
                      <a:endParaRPr lang="zh-CN" altLang="en-US" sz="900" b="1" i="0" u="none" strike="noStrike" baseline="0" dirty="0">
                        <a:solidFill>
                          <a:srgbClr val="404040"/>
                        </a:solidFill>
                        <a:effectLst/>
                        <a:latin typeface="Open Sans" panose="020B0606030504020204" pitchFamily="34" charset="0"/>
                        <a:ea typeface="思源宋体 CN" panose="02020400000000000000" pitchFamily="18" charset="-122"/>
                      </a:endParaRPr>
                    </a:p>
                  </a:txBody>
                  <a:tcPr marL="72000" marR="72000" marT="6350" marB="0" anchor="ctr">
                    <a:noFill/>
                  </a:tcPr>
                </a:tc>
                <a:extLst>
                  <a:ext uri="{0D108BD9-81ED-4DB2-BD59-A6C34878D82A}">
                    <a16:rowId xmlns:a16="http://schemas.microsoft.com/office/drawing/2014/main" val="10004"/>
                  </a:ext>
                </a:extLst>
              </a:tr>
              <a:tr h="390744">
                <a:tc>
                  <a:txBody>
                    <a:bodyPr/>
                    <a:lstStyle/>
                    <a:p>
                      <a:pPr algn="ctr" fontAlgn="ctr"/>
                      <a:r>
                        <a:rPr lang="en-US" altLang="zh-CN" sz="1000" u="none" strike="noStrike" baseline="0" dirty="0">
                          <a:solidFill>
                            <a:schemeClr val="tx1"/>
                          </a:solidFill>
                          <a:effectLst/>
                          <a:latin typeface="Open Sans" panose="020B0606030504020204" pitchFamily="34" charset="0"/>
                          <a:ea typeface="思源宋体 CN" panose="02020400000000000000" pitchFamily="18" charset="-122"/>
                        </a:rPr>
                        <a:t>2013</a:t>
                      </a:r>
                      <a:r>
                        <a:rPr lang="zh-CN" altLang="en-US" sz="1000" u="none" strike="noStrike" baseline="0" dirty="0">
                          <a:solidFill>
                            <a:schemeClr val="tx1"/>
                          </a:solidFill>
                          <a:effectLst/>
                          <a:latin typeface="Open Sans" panose="020B0606030504020204" pitchFamily="34" charset="0"/>
                          <a:ea typeface="思源宋体 CN" panose="02020400000000000000" pitchFamily="18" charset="-122"/>
                        </a:rPr>
                        <a:t>年</a:t>
                      </a:r>
                      <a:endParaRPr lang="zh-CN" altLang="en-US" sz="1000" b="1" i="0" u="none" strike="noStrike" baseline="0" dirty="0">
                        <a:solidFill>
                          <a:schemeClr val="tx1"/>
                        </a:solidFill>
                        <a:effectLst/>
                        <a:latin typeface="Open Sans" panose="020B0606030504020204" pitchFamily="34" charset="0"/>
                        <a:ea typeface="思源宋体 CN" panose="02020400000000000000" pitchFamily="18" charset="-122"/>
                      </a:endParaRPr>
                    </a:p>
                  </a:txBody>
                  <a:tcPr marL="72000" marR="72000" marT="6350" marB="0" anchor="ctr">
                    <a:noFill/>
                  </a:tcPr>
                </a:tc>
                <a:tc>
                  <a:txBody>
                    <a:bodyPr/>
                    <a:lstStyle/>
                    <a:p>
                      <a:pPr algn="l" fontAlgn="ctr"/>
                      <a:r>
                        <a:rPr lang="zh-CN" altLang="en-US" sz="1000" b="1" u="none" strike="noStrike" baseline="0" dirty="0">
                          <a:effectLst/>
                          <a:latin typeface="Open Sans" panose="020B0606030504020204" pitchFamily="34" charset="0"/>
                          <a:ea typeface="思源宋体 CN" panose="02020400000000000000" pitchFamily="18" charset="-122"/>
                        </a:rPr>
                        <a:t>观致</a:t>
                      </a:r>
                      <a:r>
                        <a:rPr lang="en-US" altLang="zh-CN" sz="1000" b="1" u="none" strike="noStrike" baseline="0" dirty="0">
                          <a:effectLst/>
                          <a:latin typeface="Open Sans" panose="020B0606030504020204" pitchFamily="34" charset="0"/>
                          <a:ea typeface="思源宋体 CN" panose="02020400000000000000" pitchFamily="18" charset="-122"/>
                        </a:rPr>
                        <a:t>3</a:t>
                      </a:r>
                      <a:r>
                        <a:rPr lang="zh-CN" altLang="en-US" sz="1000" b="1" u="none" strike="noStrike" baseline="0" dirty="0">
                          <a:effectLst/>
                          <a:latin typeface="Open Sans" panose="020B0606030504020204" pitchFamily="34" charset="0"/>
                          <a:ea typeface="思源宋体 CN" panose="02020400000000000000" pitchFamily="18" charset="-122"/>
                        </a:rPr>
                        <a:t>获欧洲</a:t>
                      </a:r>
                      <a:r>
                        <a:rPr lang="en-US" altLang="zh-CN" sz="1000" b="1" u="none" strike="noStrike" baseline="0" dirty="0">
                          <a:effectLst/>
                          <a:latin typeface="Open Sans" panose="020B0606030504020204" pitchFamily="34" charset="0"/>
                          <a:ea typeface="思源宋体 CN" panose="02020400000000000000" pitchFamily="18" charset="-122"/>
                        </a:rPr>
                        <a:t>E-NCAP</a:t>
                      </a:r>
                      <a:r>
                        <a:rPr lang="zh-CN" altLang="en-US" sz="1000" b="1" u="none" strike="noStrike" baseline="0" dirty="0">
                          <a:effectLst/>
                          <a:latin typeface="Open Sans" panose="020B0606030504020204" pitchFamily="34" charset="0"/>
                          <a:ea typeface="思源宋体 CN" panose="02020400000000000000" pitchFamily="18" charset="-122"/>
                        </a:rPr>
                        <a:t>五星</a:t>
                      </a:r>
                      <a:endParaRPr lang="zh-CN" altLang="en-US" sz="900" b="1" i="0" u="none" strike="noStrike" baseline="0" dirty="0">
                        <a:solidFill>
                          <a:srgbClr val="404040"/>
                        </a:solidFill>
                        <a:effectLst/>
                        <a:latin typeface="Open Sans" panose="020B0606030504020204" pitchFamily="34" charset="0"/>
                        <a:ea typeface="思源宋体 CN" panose="02020400000000000000" pitchFamily="18" charset="-122"/>
                      </a:endParaRPr>
                    </a:p>
                  </a:txBody>
                  <a:tcPr marL="72000" marR="72000" marT="6350" marB="0" anchor="ctr">
                    <a:noFill/>
                  </a:tcPr>
                </a:tc>
                <a:tc>
                  <a:txBody>
                    <a:bodyPr/>
                    <a:lstStyle/>
                    <a:p>
                      <a:pPr algn="l" fontAlgn="ctr"/>
                      <a:r>
                        <a:rPr lang="zh-CN" altLang="en-US" sz="900" u="none" strike="noStrike" baseline="0" dirty="0">
                          <a:effectLst/>
                          <a:latin typeface="Open Sans" panose="020B0606030504020204" pitchFamily="34" charset="0"/>
                          <a:ea typeface="思源宋体 CN" panose="02020400000000000000" pitchFamily="18" charset="-122"/>
                        </a:rPr>
                        <a:t>奇瑞旗下观致</a:t>
                      </a:r>
                      <a:r>
                        <a:rPr lang="en-US" altLang="zh-CN" sz="900" u="none" strike="noStrike" baseline="0" dirty="0">
                          <a:effectLst/>
                          <a:latin typeface="Open Sans" panose="020B0606030504020204" pitchFamily="34" charset="0"/>
                          <a:ea typeface="思源宋体 CN" panose="02020400000000000000" pitchFamily="18" charset="-122"/>
                        </a:rPr>
                        <a:t>3</a:t>
                      </a:r>
                      <a:r>
                        <a:rPr lang="zh-CN" altLang="en-US" sz="900" u="none" strike="noStrike" baseline="0" dirty="0">
                          <a:effectLst/>
                          <a:latin typeface="Open Sans" panose="020B0606030504020204" pitchFamily="34" charset="0"/>
                          <a:ea typeface="思源宋体 CN" panose="02020400000000000000" pitchFamily="18" charset="-122"/>
                        </a:rPr>
                        <a:t>成为首个获得欧洲</a:t>
                      </a:r>
                      <a:r>
                        <a:rPr lang="en-US" altLang="zh-CN" sz="900" u="none" strike="noStrike" baseline="0" dirty="0">
                          <a:effectLst/>
                          <a:latin typeface="Open Sans" panose="020B0606030504020204" pitchFamily="34" charset="0"/>
                          <a:ea typeface="思源宋体 CN" panose="02020400000000000000" pitchFamily="18" charset="-122"/>
                        </a:rPr>
                        <a:t>E-NCAP</a:t>
                      </a:r>
                      <a:r>
                        <a:rPr lang="zh-CN" altLang="en-US" sz="900" u="none" strike="noStrike" baseline="0" dirty="0">
                          <a:effectLst/>
                          <a:latin typeface="Open Sans" panose="020B0606030504020204" pitchFamily="34" charset="0"/>
                          <a:ea typeface="思源宋体 CN" panose="02020400000000000000" pitchFamily="18" charset="-122"/>
                        </a:rPr>
                        <a:t>五星安全评级的中国品牌车型</a:t>
                      </a:r>
                      <a:endParaRPr lang="zh-CN" altLang="en-US" sz="900" b="1" i="0" u="none" strike="noStrike" baseline="0" dirty="0">
                        <a:solidFill>
                          <a:srgbClr val="404040"/>
                        </a:solidFill>
                        <a:effectLst/>
                        <a:latin typeface="Open Sans" panose="020B0606030504020204" pitchFamily="34" charset="0"/>
                        <a:ea typeface="思源宋体 CN" panose="02020400000000000000" pitchFamily="18" charset="-122"/>
                      </a:endParaRPr>
                    </a:p>
                  </a:txBody>
                  <a:tcPr marL="72000" marR="72000" marT="6350" marB="0" anchor="ctr">
                    <a:noFill/>
                  </a:tcPr>
                </a:tc>
                <a:extLst>
                  <a:ext uri="{0D108BD9-81ED-4DB2-BD59-A6C34878D82A}">
                    <a16:rowId xmlns:a16="http://schemas.microsoft.com/office/drawing/2014/main" val="10005"/>
                  </a:ext>
                </a:extLst>
              </a:tr>
              <a:tr h="390744">
                <a:tc>
                  <a:txBody>
                    <a:bodyPr/>
                    <a:lstStyle/>
                    <a:p>
                      <a:pPr algn="ctr" fontAlgn="ctr"/>
                      <a:r>
                        <a:rPr lang="en-US" altLang="zh-CN" sz="1000" u="none" strike="noStrike" baseline="0" dirty="0">
                          <a:solidFill>
                            <a:schemeClr val="tx1"/>
                          </a:solidFill>
                          <a:effectLst/>
                          <a:latin typeface="Open Sans" panose="020B0606030504020204" pitchFamily="34" charset="0"/>
                          <a:ea typeface="思源宋体 CN" panose="02020400000000000000" pitchFamily="18" charset="-122"/>
                        </a:rPr>
                        <a:t>2010</a:t>
                      </a:r>
                      <a:r>
                        <a:rPr lang="zh-CN" altLang="en-US" sz="1000" u="none" strike="noStrike" baseline="0" dirty="0">
                          <a:solidFill>
                            <a:schemeClr val="tx1"/>
                          </a:solidFill>
                          <a:effectLst/>
                          <a:latin typeface="Open Sans" panose="020B0606030504020204" pitchFamily="34" charset="0"/>
                          <a:ea typeface="思源宋体 CN" panose="02020400000000000000" pitchFamily="18" charset="-122"/>
                        </a:rPr>
                        <a:t>年</a:t>
                      </a:r>
                      <a:endParaRPr lang="zh-CN" altLang="en-US" sz="1000" b="1" i="0" u="none" strike="noStrike" baseline="0" dirty="0">
                        <a:solidFill>
                          <a:schemeClr val="tx1"/>
                        </a:solidFill>
                        <a:effectLst/>
                        <a:latin typeface="Open Sans" panose="020B0606030504020204" pitchFamily="34" charset="0"/>
                        <a:ea typeface="思源宋体 CN" panose="02020400000000000000" pitchFamily="18" charset="-122"/>
                      </a:endParaRPr>
                    </a:p>
                  </a:txBody>
                  <a:tcPr marL="72000" marR="72000" marT="6350" marB="0" anchor="ctr">
                    <a:noFill/>
                  </a:tcPr>
                </a:tc>
                <a:tc>
                  <a:txBody>
                    <a:bodyPr/>
                    <a:lstStyle/>
                    <a:p>
                      <a:pPr algn="l" fontAlgn="ctr"/>
                      <a:r>
                        <a:rPr lang="zh-CN" altLang="en-US" sz="1000" b="1" u="none" strike="noStrike" baseline="0" dirty="0">
                          <a:effectLst/>
                          <a:latin typeface="Open Sans" panose="020B0606030504020204" pitchFamily="34" charset="0"/>
                          <a:ea typeface="思源宋体 CN" panose="02020400000000000000" pitchFamily="18" charset="-122"/>
                        </a:rPr>
                        <a:t>亚洲最大碰撞实验室建成</a:t>
                      </a:r>
                      <a:endParaRPr lang="en-US" altLang="zh-CN" sz="1000" b="1" u="none" strike="noStrike" baseline="0" dirty="0">
                        <a:effectLst/>
                        <a:latin typeface="Open Sans" panose="020B0606030504020204" pitchFamily="34" charset="0"/>
                        <a:ea typeface="思源宋体 CN" panose="02020400000000000000" pitchFamily="18" charset="-122"/>
                      </a:endParaRPr>
                    </a:p>
                  </a:txBody>
                  <a:tcPr marL="72000" marR="72000" marT="6350" marB="0" anchor="ctr">
                    <a:noFill/>
                  </a:tcPr>
                </a:tc>
                <a:tc>
                  <a:txBody>
                    <a:bodyPr/>
                    <a:lstStyle/>
                    <a:p>
                      <a:pPr algn="l" fontAlgn="ctr"/>
                      <a:r>
                        <a:rPr lang="zh-CN" altLang="en-US" sz="900" u="none" strike="noStrike" baseline="0" dirty="0">
                          <a:effectLst/>
                          <a:latin typeface="Open Sans" panose="020B0606030504020204" pitchFamily="34" charset="0"/>
                          <a:ea typeface="思源宋体 CN" panose="02020400000000000000" pitchFamily="18" charset="-122"/>
                        </a:rPr>
                        <a:t>投资</a:t>
                      </a:r>
                      <a:r>
                        <a:rPr lang="en-US" altLang="zh-CN" sz="900" u="none" strike="noStrike" baseline="0" dirty="0">
                          <a:effectLst/>
                          <a:latin typeface="Open Sans" panose="020B0606030504020204" pitchFamily="34" charset="0"/>
                          <a:ea typeface="思源宋体 CN" panose="02020400000000000000" pitchFamily="18" charset="-122"/>
                        </a:rPr>
                        <a:t>20</a:t>
                      </a:r>
                      <a:r>
                        <a:rPr lang="zh-CN" altLang="en-US" sz="900" u="none" strike="noStrike" baseline="0" dirty="0">
                          <a:effectLst/>
                          <a:latin typeface="Open Sans" panose="020B0606030504020204" pitchFamily="34" charset="0"/>
                          <a:ea typeface="思源宋体 CN" panose="02020400000000000000" pitchFamily="18" charset="-122"/>
                        </a:rPr>
                        <a:t>亿元建成亚洲最大碰撞实验室，可模拟全球</a:t>
                      </a:r>
                      <a:r>
                        <a:rPr lang="en-US" altLang="zh-CN" sz="900" u="none" strike="noStrike" baseline="0" dirty="0">
                          <a:effectLst/>
                          <a:latin typeface="Open Sans" panose="020B0606030504020204" pitchFamily="34" charset="0"/>
                          <a:ea typeface="思源宋体 CN" panose="02020400000000000000" pitchFamily="18" charset="-122"/>
                        </a:rPr>
                        <a:t>67</a:t>
                      </a:r>
                      <a:r>
                        <a:rPr lang="zh-CN" altLang="en-US" sz="900" u="none" strike="noStrike" baseline="0" dirty="0">
                          <a:effectLst/>
                          <a:latin typeface="Open Sans" panose="020B0606030504020204" pitchFamily="34" charset="0"/>
                          <a:ea typeface="思源宋体 CN" panose="02020400000000000000" pitchFamily="18" charset="-122"/>
                        </a:rPr>
                        <a:t>种碰撞场景，年碰撞测试超</a:t>
                      </a:r>
                      <a:r>
                        <a:rPr lang="en-US" altLang="zh-CN" sz="900" u="none" strike="noStrike" baseline="0" dirty="0">
                          <a:effectLst/>
                          <a:latin typeface="Open Sans" panose="020B0606030504020204" pitchFamily="34" charset="0"/>
                          <a:ea typeface="思源宋体 CN" panose="02020400000000000000" pitchFamily="18" charset="-122"/>
                        </a:rPr>
                        <a:t>1500</a:t>
                      </a:r>
                      <a:r>
                        <a:rPr lang="zh-CN" altLang="en-US" sz="900" u="none" strike="noStrike" baseline="0" dirty="0">
                          <a:effectLst/>
                          <a:latin typeface="Open Sans" panose="020B0606030504020204" pitchFamily="34" charset="0"/>
                          <a:ea typeface="思源宋体 CN" panose="02020400000000000000" pitchFamily="18" charset="-122"/>
                        </a:rPr>
                        <a:t>次</a:t>
                      </a:r>
                      <a:endParaRPr lang="zh-CN" altLang="en-US" sz="900" b="1" i="0" u="none" strike="noStrike" baseline="0" dirty="0">
                        <a:solidFill>
                          <a:srgbClr val="404040"/>
                        </a:solidFill>
                        <a:effectLst/>
                        <a:latin typeface="Open Sans" panose="020B0606030504020204" pitchFamily="34" charset="0"/>
                        <a:ea typeface="思源宋体 CN" panose="02020400000000000000" pitchFamily="18" charset="-122"/>
                      </a:endParaRPr>
                    </a:p>
                  </a:txBody>
                  <a:tcPr marL="72000" marR="72000" marT="6350" marB="0" anchor="ctr">
                    <a:noFill/>
                  </a:tcPr>
                </a:tc>
                <a:extLst>
                  <a:ext uri="{0D108BD9-81ED-4DB2-BD59-A6C34878D82A}">
                    <a16:rowId xmlns:a16="http://schemas.microsoft.com/office/drawing/2014/main" val="10006"/>
                  </a:ext>
                </a:extLst>
              </a:tr>
              <a:tr h="433178">
                <a:tc>
                  <a:txBody>
                    <a:bodyPr/>
                    <a:lstStyle/>
                    <a:p>
                      <a:pPr algn="ctr" fontAlgn="ctr"/>
                      <a:r>
                        <a:rPr lang="en-US" altLang="zh-CN" sz="1000" u="none" strike="noStrike" baseline="0" dirty="0">
                          <a:solidFill>
                            <a:schemeClr val="tx1"/>
                          </a:solidFill>
                          <a:effectLst/>
                          <a:latin typeface="Open Sans" panose="020B0606030504020204" pitchFamily="34" charset="0"/>
                          <a:ea typeface="思源宋体 CN" panose="02020400000000000000" pitchFamily="18" charset="-122"/>
                        </a:rPr>
                        <a:t>2008</a:t>
                      </a:r>
                      <a:r>
                        <a:rPr lang="zh-CN" altLang="en-US" sz="1000" u="none" strike="noStrike" baseline="0" dirty="0">
                          <a:solidFill>
                            <a:schemeClr val="tx1"/>
                          </a:solidFill>
                          <a:effectLst/>
                          <a:latin typeface="Open Sans" panose="020B0606030504020204" pitchFamily="34" charset="0"/>
                          <a:ea typeface="思源宋体 CN" panose="02020400000000000000" pitchFamily="18" charset="-122"/>
                        </a:rPr>
                        <a:t>年</a:t>
                      </a:r>
                      <a:endParaRPr lang="zh-CN" altLang="en-US" sz="1000" b="1" i="0" u="none" strike="noStrike" baseline="0" dirty="0">
                        <a:solidFill>
                          <a:schemeClr val="tx1"/>
                        </a:solidFill>
                        <a:effectLst/>
                        <a:latin typeface="Open Sans" panose="020B0606030504020204" pitchFamily="34" charset="0"/>
                        <a:ea typeface="思源宋体 CN" panose="02020400000000000000" pitchFamily="18" charset="-122"/>
                      </a:endParaRPr>
                    </a:p>
                  </a:txBody>
                  <a:tcPr marL="72000" marR="72000" marT="6350" marB="0" anchor="ctr">
                    <a:noFill/>
                  </a:tcPr>
                </a:tc>
                <a:tc>
                  <a:txBody>
                    <a:bodyPr/>
                    <a:lstStyle/>
                    <a:p>
                      <a:pPr algn="l" fontAlgn="ctr"/>
                      <a:r>
                        <a:rPr lang="zh-CN" altLang="en-US" sz="1000" b="1" u="none" strike="noStrike" baseline="0" dirty="0">
                          <a:effectLst/>
                          <a:latin typeface="Open Sans" panose="020B0606030504020204" pitchFamily="34" charset="0"/>
                          <a:ea typeface="思源宋体 CN" panose="02020400000000000000" pitchFamily="18" charset="-122"/>
                        </a:rPr>
                        <a:t>行业首次应用帘式气囊与膝部气囊</a:t>
                      </a:r>
                      <a:endParaRPr lang="zh-CN" altLang="en-US" sz="900" b="1" i="0" u="none" strike="noStrike" baseline="0" dirty="0">
                        <a:solidFill>
                          <a:srgbClr val="404040"/>
                        </a:solidFill>
                        <a:effectLst/>
                        <a:latin typeface="Open Sans" panose="020B0606030504020204" pitchFamily="34" charset="0"/>
                        <a:ea typeface="思源宋体 CN" panose="02020400000000000000" pitchFamily="18" charset="-122"/>
                      </a:endParaRPr>
                    </a:p>
                  </a:txBody>
                  <a:tcPr marL="72000" marR="72000" marT="6350" marB="0" anchor="ctr">
                    <a:noFill/>
                  </a:tcPr>
                </a:tc>
                <a:tc>
                  <a:txBody>
                    <a:bodyPr/>
                    <a:lstStyle/>
                    <a:p>
                      <a:pPr algn="l" fontAlgn="ctr"/>
                      <a:r>
                        <a:rPr lang="zh-CN" altLang="en-US" sz="900" u="none" strike="noStrike" baseline="0" dirty="0">
                          <a:effectLst/>
                          <a:latin typeface="Open Sans" panose="020B0606030504020204" pitchFamily="34" charset="0"/>
                          <a:ea typeface="思源宋体 CN" panose="02020400000000000000" pitchFamily="18" charset="-122"/>
                        </a:rPr>
                        <a:t>奇瑞</a:t>
                      </a:r>
                      <a:r>
                        <a:rPr lang="en-US" altLang="zh-CN" sz="900" u="none" strike="noStrike" baseline="0" dirty="0">
                          <a:effectLst/>
                          <a:latin typeface="Open Sans" panose="020B0606030504020204" pitchFamily="34" charset="0"/>
                          <a:ea typeface="思源宋体 CN" panose="02020400000000000000" pitchFamily="18" charset="-122"/>
                        </a:rPr>
                        <a:t>A3</a:t>
                      </a:r>
                      <a:r>
                        <a:rPr lang="zh-CN" altLang="en-US" sz="900" u="none" strike="noStrike" baseline="0" dirty="0">
                          <a:effectLst/>
                          <a:latin typeface="Open Sans" panose="020B0606030504020204" pitchFamily="34" charset="0"/>
                          <a:ea typeface="思源宋体 CN" panose="02020400000000000000" pitchFamily="18" charset="-122"/>
                        </a:rPr>
                        <a:t>首次搭载帘式气囊，瑞麒</a:t>
                      </a:r>
                      <a:r>
                        <a:rPr lang="en-US" altLang="zh-CN" sz="900" u="none" strike="noStrike" baseline="0" dirty="0">
                          <a:effectLst/>
                          <a:latin typeface="Open Sans" panose="020B0606030504020204" pitchFamily="34" charset="0"/>
                          <a:ea typeface="思源宋体 CN" panose="02020400000000000000" pitchFamily="18" charset="-122"/>
                        </a:rPr>
                        <a:t>G5</a:t>
                      </a:r>
                      <a:r>
                        <a:rPr lang="zh-CN" altLang="en-US" sz="900" u="none" strike="noStrike" baseline="0" dirty="0">
                          <a:effectLst/>
                          <a:latin typeface="Open Sans" panose="020B0606030504020204" pitchFamily="34" charset="0"/>
                          <a:ea typeface="思源宋体 CN" panose="02020400000000000000" pitchFamily="18" charset="-122"/>
                        </a:rPr>
                        <a:t>引入膝部气囊，提升乘员保护水平</a:t>
                      </a:r>
                      <a:endParaRPr lang="zh-CN" altLang="en-US" sz="900" b="1" i="0" u="none" strike="noStrike" baseline="0" dirty="0">
                        <a:solidFill>
                          <a:srgbClr val="404040"/>
                        </a:solidFill>
                        <a:effectLst/>
                        <a:latin typeface="Open Sans" panose="020B0606030504020204" pitchFamily="34" charset="0"/>
                        <a:ea typeface="思源宋体 CN" panose="02020400000000000000" pitchFamily="18" charset="-122"/>
                      </a:endParaRPr>
                    </a:p>
                  </a:txBody>
                  <a:tcPr marL="72000" marR="72000" marT="6350" marB="0" anchor="ctr">
                    <a:noFill/>
                  </a:tcPr>
                </a:tc>
                <a:extLst>
                  <a:ext uri="{0D108BD9-81ED-4DB2-BD59-A6C34878D82A}">
                    <a16:rowId xmlns:a16="http://schemas.microsoft.com/office/drawing/2014/main" val="10007"/>
                  </a:ext>
                </a:extLst>
              </a:tr>
              <a:tr h="433178">
                <a:tc>
                  <a:txBody>
                    <a:bodyPr/>
                    <a:lstStyle/>
                    <a:p>
                      <a:pPr algn="ctr" fontAlgn="ctr"/>
                      <a:r>
                        <a:rPr lang="en-US" altLang="zh-CN" sz="1000" u="none" strike="noStrike" baseline="0" dirty="0">
                          <a:solidFill>
                            <a:schemeClr val="tx1"/>
                          </a:solidFill>
                          <a:effectLst/>
                          <a:latin typeface="Open Sans" panose="020B0606030504020204" pitchFamily="34" charset="0"/>
                          <a:ea typeface="思源宋体 CN" panose="02020400000000000000" pitchFamily="18" charset="-122"/>
                        </a:rPr>
                        <a:t>2006</a:t>
                      </a:r>
                      <a:r>
                        <a:rPr lang="zh-CN" altLang="en-US" sz="1000" u="none" strike="noStrike" baseline="0" dirty="0">
                          <a:solidFill>
                            <a:schemeClr val="tx1"/>
                          </a:solidFill>
                          <a:effectLst/>
                          <a:latin typeface="Open Sans" panose="020B0606030504020204" pitchFamily="34" charset="0"/>
                          <a:ea typeface="思源宋体 CN" panose="02020400000000000000" pitchFamily="18" charset="-122"/>
                        </a:rPr>
                        <a:t>年</a:t>
                      </a:r>
                      <a:endParaRPr lang="zh-CN" altLang="en-US" sz="1000" b="1" i="0" u="none" strike="noStrike" baseline="0" dirty="0">
                        <a:solidFill>
                          <a:schemeClr val="tx1"/>
                        </a:solidFill>
                        <a:effectLst/>
                        <a:latin typeface="Open Sans" panose="020B0606030504020204" pitchFamily="34" charset="0"/>
                        <a:ea typeface="思源宋体 CN" panose="02020400000000000000" pitchFamily="18" charset="-122"/>
                      </a:endParaRPr>
                    </a:p>
                  </a:txBody>
                  <a:tcPr marL="72000" marR="72000" marT="6350" marB="0" anchor="ctr">
                    <a:noFill/>
                  </a:tcPr>
                </a:tc>
                <a:tc>
                  <a:txBody>
                    <a:bodyPr/>
                    <a:lstStyle/>
                    <a:p>
                      <a:pPr algn="l" fontAlgn="ctr"/>
                      <a:r>
                        <a:rPr lang="zh-CN" altLang="en-US" sz="1000" b="1" u="none" strike="noStrike" baseline="0" dirty="0">
                          <a:effectLst/>
                          <a:latin typeface="Open Sans" panose="020B0606030504020204" pitchFamily="34" charset="0"/>
                          <a:ea typeface="思源宋体 CN" panose="02020400000000000000" pitchFamily="18" charset="-122"/>
                        </a:rPr>
                        <a:t>自主品牌首次</a:t>
                      </a:r>
                      <a:r>
                        <a:rPr lang="en-US" altLang="zh-CN" sz="1000" b="1" u="none" strike="noStrike" baseline="0" dirty="0">
                          <a:effectLst/>
                          <a:latin typeface="Open Sans" panose="020B0606030504020204" pitchFamily="34" charset="0"/>
                          <a:ea typeface="思源宋体 CN" panose="02020400000000000000" pitchFamily="18" charset="-122"/>
                        </a:rPr>
                        <a:t>C-NCAP</a:t>
                      </a:r>
                      <a:r>
                        <a:rPr lang="zh-CN" altLang="en-US" sz="1000" b="1" u="none" strike="noStrike" baseline="0" dirty="0">
                          <a:effectLst/>
                          <a:latin typeface="Open Sans" panose="020B0606030504020204" pitchFamily="34" charset="0"/>
                          <a:ea typeface="思源宋体 CN" panose="02020400000000000000" pitchFamily="18" charset="-122"/>
                        </a:rPr>
                        <a:t>碰撞测试</a:t>
                      </a:r>
                      <a:endParaRPr lang="en-US" altLang="zh-CN" sz="1000" b="1" u="none" strike="noStrike" baseline="0" dirty="0">
                        <a:effectLst/>
                        <a:latin typeface="Open Sans" panose="020B0606030504020204" pitchFamily="34" charset="0"/>
                        <a:ea typeface="思源宋体 CN" panose="02020400000000000000" pitchFamily="18" charset="-122"/>
                      </a:endParaRPr>
                    </a:p>
                  </a:txBody>
                  <a:tcPr marL="72000" marR="72000" marT="6350" marB="0" anchor="ctr">
                    <a:noFill/>
                  </a:tcPr>
                </a:tc>
                <a:tc>
                  <a:txBody>
                    <a:bodyPr/>
                    <a:lstStyle/>
                    <a:p>
                      <a:pPr algn="l" fontAlgn="ctr"/>
                      <a:r>
                        <a:rPr lang="zh-CN" altLang="en-US" sz="900" u="none" strike="noStrike" baseline="0" dirty="0">
                          <a:effectLst/>
                          <a:latin typeface="Open Sans" panose="020B0606030504020204" pitchFamily="34" charset="0"/>
                          <a:ea typeface="思源宋体 CN" panose="02020400000000000000" pitchFamily="18" charset="-122"/>
                        </a:rPr>
                        <a:t>奇瑞</a:t>
                      </a:r>
                      <a:r>
                        <a:rPr lang="en-US" altLang="zh-CN" sz="900" u="none" strike="noStrike" baseline="0" dirty="0">
                          <a:effectLst/>
                          <a:latin typeface="Open Sans" panose="020B0606030504020204" pitchFamily="34" charset="0"/>
                          <a:ea typeface="思源宋体 CN" panose="02020400000000000000" pitchFamily="18" charset="-122"/>
                        </a:rPr>
                        <a:t>A5</a:t>
                      </a:r>
                      <a:r>
                        <a:rPr lang="zh-CN" altLang="en-US" sz="900" u="none" strike="noStrike" baseline="0" dirty="0">
                          <a:effectLst/>
                          <a:latin typeface="Open Sans" panose="020B0606030504020204" pitchFamily="34" charset="0"/>
                          <a:ea typeface="思源宋体 CN" panose="02020400000000000000" pitchFamily="18" charset="-122"/>
                        </a:rPr>
                        <a:t>完成自主品牌首次</a:t>
                      </a:r>
                      <a:r>
                        <a:rPr lang="en-US" altLang="zh-CN" sz="900" u="none" strike="noStrike" baseline="0" dirty="0">
                          <a:effectLst/>
                          <a:latin typeface="Open Sans" panose="020B0606030504020204" pitchFamily="34" charset="0"/>
                          <a:ea typeface="思源宋体 CN" panose="02020400000000000000" pitchFamily="18" charset="-122"/>
                        </a:rPr>
                        <a:t>C-NCAP</a:t>
                      </a:r>
                      <a:r>
                        <a:rPr lang="zh-CN" altLang="en-US" sz="900" u="none" strike="noStrike" baseline="0" dirty="0">
                          <a:effectLst/>
                          <a:latin typeface="Open Sans" panose="020B0606030504020204" pitchFamily="34" charset="0"/>
                          <a:ea typeface="思源宋体 CN" panose="02020400000000000000" pitchFamily="18" charset="-122"/>
                        </a:rPr>
                        <a:t>碰撞试验，推动国产车安全标准提升</a:t>
                      </a:r>
                      <a:endParaRPr lang="zh-CN" altLang="en-US" sz="900" b="1" i="0" u="none" strike="noStrike" baseline="0" dirty="0">
                        <a:solidFill>
                          <a:srgbClr val="404040"/>
                        </a:solidFill>
                        <a:effectLst/>
                        <a:latin typeface="Open Sans" panose="020B0606030504020204" pitchFamily="34" charset="0"/>
                        <a:ea typeface="思源宋体 CN" panose="02020400000000000000" pitchFamily="18" charset="-122"/>
                      </a:endParaRPr>
                    </a:p>
                  </a:txBody>
                  <a:tcPr marL="72000" marR="72000" marT="6350" marB="0" anchor="ctr">
                    <a:noFill/>
                  </a:tcPr>
                </a:tc>
                <a:extLst>
                  <a:ext uri="{0D108BD9-81ED-4DB2-BD59-A6C34878D82A}">
                    <a16:rowId xmlns:a16="http://schemas.microsoft.com/office/drawing/2014/main" val="10008"/>
                  </a:ext>
                </a:extLst>
              </a:tr>
              <a:tr h="390744">
                <a:tc>
                  <a:txBody>
                    <a:bodyPr/>
                    <a:lstStyle/>
                    <a:p>
                      <a:pPr algn="ctr" fontAlgn="ctr"/>
                      <a:r>
                        <a:rPr lang="en-US" altLang="zh-CN" sz="1000" u="none" strike="noStrike" baseline="0" dirty="0">
                          <a:solidFill>
                            <a:schemeClr val="tx1"/>
                          </a:solidFill>
                          <a:effectLst/>
                          <a:latin typeface="Open Sans" panose="020B0606030504020204" pitchFamily="34" charset="0"/>
                          <a:ea typeface="思源宋体 CN" panose="02020400000000000000" pitchFamily="18" charset="-122"/>
                        </a:rPr>
                        <a:t>2003</a:t>
                      </a:r>
                      <a:r>
                        <a:rPr lang="zh-CN" altLang="en-US" sz="1000" u="none" strike="noStrike" baseline="0" dirty="0">
                          <a:solidFill>
                            <a:schemeClr val="tx1"/>
                          </a:solidFill>
                          <a:effectLst/>
                          <a:latin typeface="Open Sans" panose="020B0606030504020204" pitchFamily="34" charset="0"/>
                          <a:ea typeface="思源宋体 CN" panose="02020400000000000000" pitchFamily="18" charset="-122"/>
                        </a:rPr>
                        <a:t>年</a:t>
                      </a:r>
                      <a:endParaRPr lang="zh-CN" altLang="en-US" sz="1000" b="1" i="0" u="none" strike="noStrike" baseline="0" dirty="0">
                        <a:solidFill>
                          <a:schemeClr val="tx1"/>
                        </a:solidFill>
                        <a:effectLst/>
                        <a:latin typeface="Open Sans" panose="020B0606030504020204" pitchFamily="34" charset="0"/>
                        <a:ea typeface="思源宋体 CN" panose="02020400000000000000" pitchFamily="18" charset="-122"/>
                      </a:endParaRPr>
                    </a:p>
                  </a:txBody>
                  <a:tcPr marL="72000" marR="72000" marT="6350" marB="0" anchor="ctr">
                    <a:noFill/>
                  </a:tcPr>
                </a:tc>
                <a:tc>
                  <a:txBody>
                    <a:bodyPr/>
                    <a:lstStyle/>
                    <a:p>
                      <a:pPr algn="l" fontAlgn="ctr"/>
                      <a:r>
                        <a:rPr lang="zh-CN" altLang="en-US" sz="1000" b="1" u="none" strike="noStrike" baseline="0" dirty="0">
                          <a:effectLst/>
                          <a:latin typeface="Open Sans" panose="020B0606030504020204" pitchFamily="34" charset="0"/>
                          <a:ea typeface="思源宋体 CN" panose="02020400000000000000" pitchFamily="18" charset="-122"/>
                        </a:rPr>
                        <a:t>国内首个</a:t>
                      </a:r>
                      <a:r>
                        <a:rPr lang="en-US" altLang="zh-CN" sz="1000" b="1" u="none" strike="noStrike" baseline="0" dirty="0">
                          <a:effectLst/>
                          <a:latin typeface="Open Sans" panose="020B0606030504020204" pitchFamily="34" charset="0"/>
                          <a:ea typeface="思源宋体 CN" panose="02020400000000000000" pitchFamily="18" charset="-122"/>
                        </a:rPr>
                        <a:t>CAE</a:t>
                      </a:r>
                      <a:r>
                        <a:rPr lang="zh-CN" altLang="en-US" sz="1000" b="1" u="none" strike="noStrike" baseline="0" dirty="0">
                          <a:effectLst/>
                          <a:latin typeface="Open Sans" panose="020B0606030504020204" pitchFamily="34" charset="0"/>
                          <a:ea typeface="思源宋体 CN" panose="02020400000000000000" pitchFamily="18" charset="-122"/>
                        </a:rPr>
                        <a:t>团队成立</a:t>
                      </a:r>
                      <a:endParaRPr lang="en-US" altLang="zh-CN" sz="1000" b="1" u="none" strike="noStrike" baseline="0" dirty="0">
                        <a:effectLst/>
                        <a:latin typeface="Open Sans" panose="020B0606030504020204" pitchFamily="34" charset="0"/>
                        <a:ea typeface="思源宋体 CN" panose="02020400000000000000" pitchFamily="18" charset="-122"/>
                      </a:endParaRPr>
                    </a:p>
                  </a:txBody>
                  <a:tcPr marL="72000" marR="72000" marT="6350" marB="0" anchor="ctr">
                    <a:noFill/>
                  </a:tcPr>
                </a:tc>
                <a:tc>
                  <a:txBody>
                    <a:bodyPr/>
                    <a:lstStyle/>
                    <a:p>
                      <a:pPr algn="l" fontAlgn="ctr"/>
                      <a:r>
                        <a:rPr lang="zh-CN" altLang="en-US" sz="900" u="none" strike="noStrike" baseline="0" dirty="0">
                          <a:effectLst/>
                          <a:latin typeface="Open Sans" panose="020B0606030504020204" pitchFamily="34" charset="0"/>
                          <a:ea typeface="思源宋体 CN" panose="02020400000000000000" pitchFamily="18" charset="-122"/>
                        </a:rPr>
                        <a:t>奇瑞成立中国汽车行业首个</a:t>
                      </a:r>
                      <a:r>
                        <a:rPr lang="en-US" altLang="zh-CN" sz="900" u="none" strike="noStrike" baseline="0" dirty="0">
                          <a:effectLst/>
                          <a:latin typeface="Open Sans" panose="020B0606030504020204" pitchFamily="34" charset="0"/>
                          <a:ea typeface="思源宋体 CN" panose="02020400000000000000" pitchFamily="18" charset="-122"/>
                        </a:rPr>
                        <a:t>CAE</a:t>
                      </a:r>
                      <a:r>
                        <a:rPr lang="zh-CN" altLang="en-US" sz="900" u="none" strike="noStrike" baseline="0" dirty="0">
                          <a:effectLst/>
                          <a:latin typeface="Open Sans" panose="020B0606030504020204" pitchFamily="34" charset="0"/>
                          <a:ea typeface="思源宋体 CN" panose="02020400000000000000" pitchFamily="18" charset="-122"/>
                        </a:rPr>
                        <a:t>（计算机辅助工程）团队，专注于车身结构安全仿真与优化设计</a:t>
                      </a:r>
                      <a:endParaRPr lang="zh-CN" altLang="en-US" sz="900" b="1" i="0" u="none" strike="noStrike" baseline="0" dirty="0">
                        <a:solidFill>
                          <a:srgbClr val="404040"/>
                        </a:solidFill>
                        <a:effectLst/>
                        <a:latin typeface="Open Sans" panose="020B0606030504020204" pitchFamily="34" charset="0"/>
                        <a:ea typeface="思源宋体 CN" panose="02020400000000000000" pitchFamily="18" charset="-122"/>
                      </a:endParaRPr>
                    </a:p>
                  </a:txBody>
                  <a:tcPr marL="72000" marR="72000" marT="6350" marB="0" anchor="ctr">
                    <a:noFill/>
                  </a:tcPr>
                </a:tc>
                <a:extLst>
                  <a:ext uri="{0D108BD9-81ED-4DB2-BD59-A6C34878D82A}">
                    <a16:rowId xmlns:a16="http://schemas.microsoft.com/office/drawing/2014/main" val="10009"/>
                  </a:ext>
                </a:extLst>
              </a:tr>
            </a:tbl>
          </a:graphicData>
        </a:graphic>
      </p:graphicFrame>
      <p:cxnSp>
        <p:nvCxnSpPr>
          <p:cNvPr id="19" name="直接箭头连接符 18"/>
          <p:cNvCxnSpPr/>
          <p:nvPr/>
        </p:nvCxnSpPr>
        <p:spPr>
          <a:xfrm rot="5400000" flipH="1">
            <a:off x="4535472" y="4461098"/>
            <a:ext cx="4032000" cy="0"/>
          </a:xfrm>
          <a:prstGeom prst="straightConnector1">
            <a:avLst/>
          </a:prstGeom>
          <a:noFill/>
          <a:ln w="19050" cap="flat" cmpd="sng" algn="ctr">
            <a:solidFill>
              <a:srgbClr val="9597D9"/>
            </a:solidFill>
            <a:prstDash val="solid"/>
            <a:headEnd type="none"/>
            <a:tailEnd type="diamond"/>
          </a:ln>
          <a:effectLst/>
        </p:spPr>
      </p:cxnSp>
      <p:sp>
        <p:nvSpPr>
          <p:cNvPr id="23" name="Oval 11"/>
          <p:cNvSpPr>
            <a:spLocks noChangeAspect="1" noChangeArrowheads="1"/>
          </p:cNvSpPr>
          <p:nvPr/>
        </p:nvSpPr>
        <p:spPr bwMode="auto">
          <a:xfrm>
            <a:off x="6489644" y="5863288"/>
            <a:ext cx="108000" cy="108060"/>
          </a:xfrm>
          <a:prstGeom prst="ellipse">
            <a:avLst/>
          </a:prstGeom>
          <a:solidFill>
            <a:schemeClr val="accent2"/>
          </a:solidFill>
          <a:ln w="25400" cap="flat" cmpd="sng" algn="ctr">
            <a:solidFill>
              <a:schemeClr val="bg1"/>
            </a:solidFill>
            <a:prstDash val="solid"/>
          </a:ln>
          <a:effectLst/>
        </p:spPr>
        <p:txBody>
          <a:bodyPr vert="horz" wrap="square" lIns="91440" tIns="45720" rIns="91440" bIns="45720" numCol="1" anchor="t" anchorCtr="0" compatLnSpc="1">
            <a:prstTxWarp prst="textNoShape">
              <a:avLst/>
            </a:prstTxWarp>
          </a:bodyPr>
          <a:lstStyle/>
          <a:p>
            <a:pPr>
              <a:defRPr/>
            </a:pPr>
            <a:endParaRPr lang="zh-CN" altLang="en-US" kern="0">
              <a:solidFill>
                <a:prstClr val="black"/>
              </a:solidFill>
              <a:latin typeface="Calibri"/>
            </a:endParaRPr>
          </a:p>
        </p:txBody>
      </p:sp>
      <p:sp>
        <p:nvSpPr>
          <p:cNvPr id="24" name="Oval 11"/>
          <p:cNvSpPr>
            <a:spLocks noChangeAspect="1" noChangeArrowheads="1"/>
          </p:cNvSpPr>
          <p:nvPr/>
        </p:nvSpPr>
        <p:spPr bwMode="auto">
          <a:xfrm>
            <a:off x="6489644" y="5415718"/>
            <a:ext cx="108000" cy="108060"/>
          </a:xfrm>
          <a:prstGeom prst="ellipse">
            <a:avLst/>
          </a:prstGeom>
          <a:solidFill>
            <a:schemeClr val="accent2"/>
          </a:solidFill>
          <a:ln w="25400" cap="flat" cmpd="sng" algn="ctr">
            <a:solidFill>
              <a:schemeClr val="bg1"/>
            </a:solidFill>
            <a:prstDash val="solid"/>
          </a:ln>
          <a:effectLst/>
        </p:spPr>
        <p:txBody>
          <a:bodyPr vert="horz" wrap="square" lIns="91440" tIns="45720" rIns="91440" bIns="45720" numCol="1" anchor="t" anchorCtr="0" compatLnSpc="1">
            <a:prstTxWarp prst="textNoShape">
              <a:avLst/>
            </a:prstTxWarp>
          </a:bodyPr>
          <a:lstStyle/>
          <a:p>
            <a:pPr>
              <a:defRPr/>
            </a:pPr>
            <a:endParaRPr lang="zh-CN" altLang="en-US" kern="0">
              <a:solidFill>
                <a:prstClr val="black"/>
              </a:solidFill>
              <a:latin typeface="Calibri"/>
            </a:endParaRPr>
          </a:p>
        </p:txBody>
      </p:sp>
      <p:sp>
        <p:nvSpPr>
          <p:cNvPr id="25" name="Oval 11"/>
          <p:cNvSpPr>
            <a:spLocks noChangeAspect="1" noChangeArrowheads="1"/>
          </p:cNvSpPr>
          <p:nvPr/>
        </p:nvSpPr>
        <p:spPr bwMode="auto">
          <a:xfrm>
            <a:off x="6489644" y="5025499"/>
            <a:ext cx="108000" cy="108060"/>
          </a:xfrm>
          <a:prstGeom prst="ellipse">
            <a:avLst/>
          </a:prstGeom>
          <a:solidFill>
            <a:schemeClr val="accent2"/>
          </a:solidFill>
          <a:ln w="25400" cap="flat" cmpd="sng" algn="ctr">
            <a:solidFill>
              <a:schemeClr val="bg1"/>
            </a:solidFill>
            <a:prstDash val="solid"/>
          </a:ln>
          <a:effectLst/>
        </p:spPr>
        <p:txBody>
          <a:bodyPr vert="horz" wrap="square" lIns="91440" tIns="45720" rIns="91440" bIns="45720" numCol="1" anchor="t" anchorCtr="0" compatLnSpc="1">
            <a:prstTxWarp prst="textNoShape">
              <a:avLst/>
            </a:prstTxWarp>
          </a:bodyPr>
          <a:lstStyle/>
          <a:p>
            <a:pPr>
              <a:defRPr/>
            </a:pPr>
            <a:endParaRPr lang="zh-CN" altLang="en-US" kern="0">
              <a:solidFill>
                <a:prstClr val="black"/>
              </a:solidFill>
              <a:latin typeface="Calibri"/>
            </a:endParaRPr>
          </a:p>
        </p:txBody>
      </p:sp>
      <p:sp>
        <p:nvSpPr>
          <p:cNvPr id="26" name="Oval 11"/>
          <p:cNvSpPr>
            <a:spLocks noChangeAspect="1" noChangeArrowheads="1"/>
          </p:cNvSpPr>
          <p:nvPr/>
        </p:nvSpPr>
        <p:spPr bwMode="auto">
          <a:xfrm>
            <a:off x="6489644" y="4631029"/>
            <a:ext cx="108000" cy="108060"/>
          </a:xfrm>
          <a:prstGeom prst="ellipse">
            <a:avLst/>
          </a:prstGeom>
          <a:solidFill>
            <a:schemeClr val="accent2"/>
          </a:solidFill>
          <a:ln w="25400" cap="flat" cmpd="sng" algn="ctr">
            <a:solidFill>
              <a:schemeClr val="bg1"/>
            </a:solidFill>
            <a:prstDash val="solid"/>
          </a:ln>
          <a:effectLst/>
        </p:spPr>
        <p:txBody>
          <a:bodyPr vert="horz" wrap="square" lIns="91440" tIns="45720" rIns="91440" bIns="45720" numCol="1" anchor="t" anchorCtr="0" compatLnSpc="1">
            <a:prstTxWarp prst="textNoShape">
              <a:avLst/>
            </a:prstTxWarp>
          </a:bodyPr>
          <a:lstStyle/>
          <a:p>
            <a:pPr>
              <a:defRPr/>
            </a:pPr>
            <a:endParaRPr lang="zh-CN" altLang="en-US" kern="0">
              <a:solidFill>
                <a:prstClr val="black"/>
              </a:solidFill>
              <a:latin typeface="Calibri"/>
            </a:endParaRPr>
          </a:p>
        </p:txBody>
      </p:sp>
      <p:sp>
        <p:nvSpPr>
          <p:cNvPr id="27" name="Oval 11"/>
          <p:cNvSpPr>
            <a:spLocks noChangeAspect="1" noChangeArrowheads="1"/>
          </p:cNvSpPr>
          <p:nvPr/>
        </p:nvSpPr>
        <p:spPr bwMode="auto">
          <a:xfrm>
            <a:off x="6489644" y="4232397"/>
            <a:ext cx="108000" cy="108060"/>
          </a:xfrm>
          <a:prstGeom prst="ellipse">
            <a:avLst/>
          </a:prstGeom>
          <a:solidFill>
            <a:schemeClr val="accent2"/>
          </a:solidFill>
          <a:ln w="25400" cap="flat" cmpd="sng" algn="ctr">
            <a:solidFill>
              <a:schemeClr val="bg1"/>
            </a:solidFill>
            <a:prstDash val="solid"/>
          </a:ln>
          <a:effectLst/>
        </p:spPr>
        <p:txBody>
          <a:bodyPr vert="horz" wrap="square" lIns="91440" tIns="45720" rIns="91440" bIns="45720" numCol="1" anchor="t" anchorCtr="0" compatLnSpc="1">
            <a:prstTxWarp prst="textNoShape">
              <a:avLst/>
            </a:prstTxWarp>
          </a:bodyPr>
          <a:lstStyle/>
          <a:p>
            <a:pPr>
              <a:defRPr/>
            </a:pPr>
            <a:endParaRPr lang="zh-CN" altLang="en-US" kern="0">
              <a:solidFill>
                <a:prstClr val="black"/>
              </a:solidFill>
              <a:latin typeface="Calibri"/>
            </a:endParaRPr>
          </a:p>
        </p:txBody>
      </p:sp>
      <p:sp>
        <p:nvSpPr>
          <p:cNvPr id="28" name="Oval 11"/>
          <p:cNvSpPr>
            <a:spLocks noChangeAspect="1" noChangeArrowheads="1"/>
          </p:cNvSpPr>
          <p:nvPr/>
        </p:nvSpPr>
        <p:spPr bwMode="auto">
          <a:xfrm>
            <a:off x="6489644" y="3816145"/>
            <a:ext cx="108000" cy="108060"/>
          </a:xfrm>
          <a:prstGeom prst="ellipse">
            <a:avLst/>
          </a:prstGeom>
          <a:solidFill>
            <a:schemeClr val="accent2"/>
          </a:solidFill>
          <a:ln w="25400" cap="flat" cmpd="sng" algn="ctr">
            <a:solidFill>
              <a:schemeClr val="bg1"/>
            </a:solidFill>
            <a:prstDash val="solid"/>
          </a:ln>
          <a:effectLst/>
        </p:spPr>
        <p:txBody>
          <a:bodyPr vert="horz" wrap="square" lIns="91440" tIns="45720" rIns="91440" bIns="45720" numCol="1" anchor="t" anchorCtr="0" compatLnSpc="1">
            <a:prstTxWarp prst="textNoShape">
              <a:avLst/>
            </a:prstTxWarp>
          </a:bodyPr>
          <a:lstStyle/>
          <a:p>
            <a:pPr>
              <a:defRPr/>
            </a:pPr>
            <a:endParaRPr lang="zh-CN" altLang="en-US" kern="0">
              <a:solidFill>
                <a:prstClr val="black"/>
              </a:solidFill>
              <a:latin typeface="Calibri"/>
            </a:endParaRPr>
          </a:p>
        </p:txBody>
      </p:sp>
      <p:sp>
        <p:nvSpPr>
          <p:cNvPr id="29" name="Oval 11"/>
          <p:cNvSpPr>
            <a:spLocks noChangeAspect="1" noChangeArrowheads="1"/>
          </p:cNvSpPr>
          <p:nvPr/>
        </p:nvSpPr>
        <p:spPr bwMode="auto">
          <a:xfrm>
            <a:off x="6489644" y="3139717"/>
            <a:ext cx="108000" cy="108060"/>
          </a:xfrm>
          <a:prstGeom prst="ellipse">
            <a:avLst/>
          </a:prstGeom>
          <a:solidFill>
            <a:schemeClr val="accent2"/>
          </a:solidFill>
          <a:ln w="25400" cap="flat" cmpd="sng" algn="ctr">
            <a:solidFill>
              <a:schemeClr val="bg1"/>
            </a:solidFill>
            <a:prstDash val="solid"/>
          </a:ln>
          <a:effectLst/>
        </p:spPr>
        <p:txBody>
          <a:bodyPr vert="horz" wrap="square" lIns="91440" tIns="45720" rIns="91440" bIns="45720" numCol="1" anchor="t" anchorCtr="0" compatLnSpc="1">
            <a:prstTxWarp prst="textNoShape">
              <a:avLst/>
            </a:prstTxWarp>
          </a:bodyPr>
          <a:lstStyle/>
          <a:p>
            <a:pPr>
              <a:defRPr/>
            </a:pPr>
            <a:endParaRPr lang="zh-CN" altLang="en-US" kern="0">
              <a:solidFill>
                <a:prstClr val="black"/>
              </a:solidFill>
              <a:latin typeface="Calibri"/>
            </a:endParaRPr>
          </a:p>
        </p:txBody>
      </p:sp>
      <p:sp>
        <p:nvSpPr>
          <p:cNvPr id="30" name="Oval 11"/>
          <p:cNvSpPr>
            <a:spLocks noChangeAspect="1" noChangeArrowheads="1"/>
          </p:cNvSpPr>
          <p:nvPr/>
        </p:nvSpPr>
        <p:spPr bwMode="auto">
          <a:xfrm>
            <a:off x="6489644" y="2699844"/>
            <a:ext cx="108000" cy="108060"/>
          </a:xfrm>
          <a:prstGeom prst="ellipse">
            <a:avLst/>
          </a:prstGeom>
          <a:solidFill>
            <a:schemeClr val="accent2"/>
          </a:solidFill>
          <a:ln w="25400" cap="flat" cmpd="sng" algn="ctr">
            <a:solidFill>
              <a:schemeClr val="bg1"/>
            </a:solidFill>
            <a:prstDash val="solid"/>
          </a:ln>
          <a:effectLst/>
        </p:spPr>
        <p:txBody>
          <a:bodyPr vert="horz" wrap="square" lIns="91440" tIns="45720" rIns="91440" bIns="45720" numCol="1" anchor="t" anchorCtr="0" compatLnSpc="1">
            <a:prstTxWarp prst="textNoShape">
              <a:avLst/>
            </a:prstTxWarp>
          </a:bodyPr>
          <a:lstStyle/>
          <a:p>
            <a:pPr>
              <a:defRPr/>
            </a:pPr>
            <a:endParaRPr lang="zh-CN" altLang="en-US" kern="0">
              <a:solidFill>
                <a:prstClr val="black"/>
              </a:solidFill>
              <a:latin typeface="Calibri"/>
            </a:endParaRPr>
          </a:p>
        </p:txBody>
      </p:sp>
      <p:sp>
        <p:nvSpPr>
          <p:cNvPr id="31" name="Oval 11"/>
          <p:cNvSpPr>
            <a:spLocks noChangeAspect="1" noChangeArrowheads="1"/>
          </p:cNvSpPr>
          <p:nvPr/>
        </p:nvSpPr>
        <p:spPr bwMode="auto">
          <a:xfrm>
            <a:off x="6489644" y="6291913"/>
            <a:ext cx="108000" cy="108060"/>
          </a:xfrm>
          <a:prstGeom prst="ellipse">
            <a:avLst/>
          </a:prstGeom>
          <a:solidFill>
            <a:schemeClr val="accent2"/>
          </a:solidFill>
          <a:ln w="25400" cap="flat" cmpd="sng" algn="ctr">
            <a:solidFill>
              <a:schemeClr val="bg1"/>
            </a:solidFill>
            <a:prstDash val="solid"/>
          </a:ln>
          <a:effectLst/>
        </p:spPr>
        <p:txBody>
          <a:bodyPr vert="horz" wrap="square" lIns="91440" tIns="45720" rIns="91440" bIns="45720" numCol="1" anchor="t" anchorCtr="0" compatLnSpc="1">
            <a:prstTxWarp prst="textNoShape">
              <a:avLst/>
            </a:prstTxWarp>
          </a:bodyPr>
          <a:lstStyle/>
          <a:p>
            <a:pPr>
              <a:defRPr/>
            </a:pPr>
            <a:endParaRPr lang="zh-CN" altLang="en-US" kern="0">
              <a:solidFill>
                <a:prstClr val="black"/>
              </a:solidFill>
              <a:latin typeface="Calibri"/>
            </a:endParaRPr>
          </a:p>
        </p:txBody>
      </p:sp>
      <p:sp>
        <p:nvSpPr>
          <p:cNvPr id="32" name="Oval 11"/>
          <p:cNvSpPr>
            <a:spLocks noChangeAspect="1" noChangeArrowheads="1"/>
          </p:cNvSpPr>
          <p:nvPr/>
        </p:nvSpPr>
        <p:spPr bwMode="auto">
          <a:xfrm>
            <a:off x="6489644" y="3495952"/>
            <a:ext cx="108000" cy="108060"/>
          </a:xfrm>
          <a:prstGeom prst="ellipse">
            <a:avLst/>
          </a:prstGeom>
          <a:solidFill>
            <a:schemeClr val="accent2"/>
          </a:solidFill>
          <a:ln w="25400" cap="flat" cmpd="sng" algn="ctr">
            <a:solidFill>
              <a:schemeClr val="bg1"/>
            </a:solidFill>
            <a:prstDash val="solid"/>
          </a:ln>
          <a:effectLst/>
        </p:spPr>
        <p:txBody>
          <a:bodyPr vert="horz" wrap="square" lIns="91440" tIns="45720" rIns="91440" bIns="45720" numCol="1" anchor="t" anchorCtr="0" compatLnSpc="1">
            <a:prstTxWarp prst="textNoShape">
              <a:avLst/>
            </a:prstTxWarp>
          </a:bodyPr>
          <a:lstStyle/>
          <a:p>
            <a:pPr>
              <a:defRPr/>
            </a:pPr>
            <a:endParaRPr lang="zh-CN" altLang="en-US" kern="0">
              <a:solidFill>
                <a:prstClr val="black"/>
              </a:solidFill>
              <a:latin typeface="Calibri"/>
            </a:endParaRPr>
          </a:p>
        </p:txBody>
      </p:sp>
      <p:sp>
        <p:nvSpPr>
          <p:cNvPr id="33" name="文本框 32"/>
          <p:cNvSpPr txBox="1"/>
          <p:nvPr/>
        </p:nvSpPr>
        <p:spPr>
          <a:xfrm>
            <a:off x="4056300" y="3209861"/>
            <a:ext cx="1872000" cy="1199186"/>
          </a:xfrm>
          <a:prstGeom prst="rect">
            <a:avLst/>
          </a:prstGeom>
          <a:noFill/>
          <a:ln>
            <a:solidFill>
              <a:schemeClr val="bg2">
                <a:lumMod val="85000"/>
              </a:schemeClr>
            </a:solidFill>
          </a:ln>
        </p:spPr>
        <p:txBody>
          <a:bodyPr wrap="square" lIns="36000" rIns="36000" rtlCol="0" anchor="t" anchorCtr="0">
            <a:noAutofit/>
          </a:bodyPr>
          <a:lstStyle/>
          <a:p>
            <a:pPr eaLnBrk="0" fontAlgn="base" hangingPunct="0">
              <a:spcBef>
                <a:spcPct val="0"/>
              </a:spcBef>
              <a:spcAft>
                <a:spcPts val="300"/>
              </a:spcAft>
            </a:pPr>
            <a:endParaRPr kumimoji="1" lang="en-US" altLang="zh-CN" sz="1000" dirty="0">
              <a:solidFill>
                <a:srgbClr val="000000"/>
              </a:solidFill>
              <a:latin typeface="Open Sans" panose="020B0606030504020204" pitchFamily="34" charset="0"/>
              <a:ea typeface="思源宋体 CN" panose="02020400000000000000" pitchFamily="18" charset="-122"/>
              <a:cs typeface="微软雅黑" panose="020B0503020204020204" charset="-122"/>
            </a:endParaRPr>
          </a:p>
          <a:p>
            <a:pPr eaLnBrk="0" fontAlgn="base" hangingPunct="0">
              <a:spcBef>
                <a:spcPct val="0"/>
              </a:spcBef>
              <a:spcAft>
                <a:spcPts val="300"/>
              </a:spcAft>
            </a:pPr>
            <a:r>
              <a:rPr lang="zh-CN" altLang="en-US" sz="800" b="1" dirty="0">
                <a:solidFill>
                  <a:srgbClr val="232323"/>
                </a:solidFill>
                <a:latin typeface="Open Sans" panose="020B0606030504020204" pitchFamily="34" charset="0"/>
                <a:ea typeface="思源宋体 CN" panose="02020400000000000000" pitchFamily="18" charset="-122"/>
              </a:rPr>
              <a:t>电池安全：锁子甲结构</a:t>
            </a:r>
            <a:r>
              <a:rPr lang="en-US" altLang="zh-CN" sz="800" b="1" dirty="0">
                <a:solidFill>
                  <a:srgbClr val="232323"/>
                </a:solidFill>
                <a:latin typeface="Open Sans" panose="020B0606030504020204" pitchFamily="34" charset="0"/>
                <a:ea typeface="思源宋体 CN" panose="02020400000000000000" pitchFamily="18" charset="-122"/>
              </a:rPr>
              <a:t>+</a:t>
            </a:r>
            <a:r>
              <a:rPr lang="zh-CN" altLang="en-US" sz="800" b="1" dirty="0">
                <a:solidFill>
                  <a:srgbClr val="232323"/>
                </a:solidFill>
                <a:latin typeface="Open Sans" panose="020B0606030504020204" pitchFamily="34" charset="0"/>
                <a:ea typeface="思源宋体 CN" panose="02020400000000000000" pitchFamily="18" charset="-122"/>
              </a:rPr>
              <a:t>全固态电池</a:t>
            </a:r>
            <a:endPar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endParaRPr>
          </a:p>
          <a:p>
            <a:pPr eaLnBrk="0" fontAlgn="base" hangingPunct="0">
              <a:spcBef>
                <a:spcPct val="0"/>
              </a:spcBef>
              <a:spcAft>
                <a:spcPts val="300"/>
              </a:spcAft>
            </a:pPr>
            <a:r>
              <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41</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层防护设计，可承受</a:t>
            </a:r>
            <a:r>
              <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20</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吨重卡碾压</a:t>
            </a:r>
            <a:r>
              <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国标</a:t>
            </a:r>
            <a:r>
              <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10</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吨</a:t>
            </a:r>
            <a:r>
              <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，碰撞后</a:t>
            </a:r>
            <a:r>
              <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2ms</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内切断高压电，响应速度领先行业</a:t>
            </a:r>
            <a:r>
              <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50</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倍，并可实现</a:t>
            </a:r>
            <a:r>
              <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7*24</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小时全天候电池健康监控</a:t>
            </a:r>
            <a:endPar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endParaRPr>
          </a:p>
          <a:p>
            <a:pPr eaLnBrk="0" fontAlgn="base" hangingPunct="0">
              <a:spcBef>
                <a:spcPct val="0"/>
              </a:spcBef>
              <a:spcAft>
                <a:spcPts val="300"/>
              </a:spcAft>
            </a:pPr>
            <a:r>
              <a:rPr kumimoji="1" lang="zh-CN" altLang="en-US" sz="800" b="1" u="sng" dirty="0">
                <a:solidFill>
                  <a:srgbClr val="000000"/>
                </a:solidFill>
                <a:latin typeface="Open Sans" panose="020B0606030504020204" pitchFamily="34" charset="0"/>
                <a:ea typeface="思源宋体 CN" panose="02020400000000000000" pitchFamily="18" charset="-122"/>
                <a:cs typeface="微软雅黑" panose="020B0503020204020204" charset="-122"/>
              </a:rPr>
              <a:t>健康安全：</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座舱采用母婴级环保材料，零甲醛</a:t>
            </a:r>
            <a:r>
              <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零</a:t>
            </a:r>
            <a:r>
              <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VOC+</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医疗级健康监测系统</a:t>
            </a:r>
            <a:endPar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endParaRPr>
          </a:p>
        </p:txBody>
      </p:sp>
      <p:sp>
        <p:nvSpPr>
          <p:cNvPr id="34" name="文本框 33"/>
          <p:cNvSpPr txBox="1"/>
          <p:nvPr/>
        </p:nvSpPr>
        <p:spPr>
          <a:xfrm>
            <a:off x="2074483" y="3199332"/>
            <a:ext cx="1952286" cy="1211698"/>
          </a:xfrm>
          <a:prstGeom prst="rect">
            <a:avLst/>
          </a:prstGeom>
          <a:noFill/>
          <a:ln>
            <a:solidFill>
              <a:schemeClr val="bg2">
                <a:lumMod val="85000"/>
              </a:schemeClr>
            </a:solidFill>
          </a:ln>
        </p:spPr>
        <p:txBody>
          <a:bodyPr wrap="square" lIns="36000" rIns="36000" rtlCol="0" anchor="t" anchorCtr="0">
            <a:noAutofit/>
          </a:bodyPr>
          <a:lstStyle/>
          <a:p>
            <a:pPr eaLnBrk="0" fontAlgn="base" hangingPunct="0">
              <a:spcBef>
                <a:spcPct val="0"/>
              </a:spcBef>
              <a:spcAft>
                <a:spcPts val="300"/>
              </a:spcAft>
            </a:pPr>
            <a:endParaRPr kumimoji="1" lang="en-US" altLang="zh-CN" sz="1000" b="1" u="sng" dirty="0">
              <a:solidFill>
                <a:srgbClr val="000000"/>
              </a:solidFill>
              <a:latin typeface="Open Sans" panose="020B0606030504020204" pitchFamily="34" charset="0"/>
              <a:ea typeface="思源宋体 CN" panose="02020400000000000000" pitchFamily="18" charset="-122"/>
              <a:cs typeface="微软雅黑" panose="020B0503020204020204" charset="-122"/>
            </a:endParaRPr>
          </a:p>
          <a:p>
            <a:pPr eaLnBrk="0" fontAlgn="base" hangingPunct="0">
              <a:lnSpc>
                <a:spcPct val="110000"/>
              </a:lnSpc>
              <a:spcBef>
                <a:spcPct val="0"/>
              </a:spcBef>
              <a:spcAft>
                <a:spcPts val="300"/>
              </a:spcAft>
            </a:pPr>
            <a:r>
              <a:rPr kumimoji="1" lang="zh-CN" altLang="en-US" sz="800" b="1" u="sng" dirty="0">
                <a:solidFill>
                  <a:srgbClr val="000000"/>
                </a:solidFill>
                <a:latin typeface="Open Sans" panose="020B0606030504020204" pitchFamily="34" charset="0"/>
                <a:ea typeface="思源宋体 CN" panose="02020400000000000000" pitchFamily="18" charset="-122"/>
                <a:cs typeface="微软雅黑" panose="020B0503020204020204" charset="-122"/>
              </a:rPr>
              <a:t>智能安全：</a:t>
            </a:r>
            <a:r>
              <a:rPr kumimoji="1" lang="en-US" altLang="zh-CN" sz="800" u="sng" dirty="0">
                <a:solidFill>
                  <a:srgbClr val="000000"/>
                </a:solidFill>
                <a:latin typeface="Open Sans" panose="020B0606030504020204" pitchFamily="34" charset="0"/>
                <a:ea typeface="思源宋体 CN" panose="02020400000000000000" pitchFamily="18" charset="-122"/>
                <a:cs typeface="微软雅黑" panose="020B0503020204020204" charset="-122"/>
              </a:rPr>
              <a:t>0.15</a:t>
            </a:r>
            <a:r>
              <a:rPr kumimoji="1" lang="zh-CN" altLang="en-US" sz="800" u="sng" dirty="0">
                <a:solidFill>
                  <a:srgbClr val="000000"/>
                </a:solidFill>
                <a:latin typeface="Open Sans" panose="020B0606030504020204" pitchFamily="34" charset="0"/>
                <a:ea typeface="思源宋体 CN" panose="02020400000000000000" pitchFamily="18" charset="-122"/>
                <a:cs typeface="微软雅黑" panose="020B0503020204020204" charset="-122"/>
              </a:rPr>
              <a:t>秒</a:t>
            </a:r>
            <a:r>
              <a:rPr kumimoji="1" lang="en-US" altLang="zh-CN" sz="800" u="sng" dirty="0">
                <a:solidFill>
                  <a:srgbClr val="000000"/>
                </a:solidFill>
                <a:latin typeface="Open Sans" panose="020B0606030504020204" pitchFamily="34" charset="0"/>
                <a:ea typeface="思源宋体 CN" panose="02020400000000000000" pitchFamily="18" charset="-122"/>
                <a:cs typeface="微软雅黑" panose="020B0503020204020204" charset="-122"/>
              </a:rPr>
              <a:t>AI</a:t>
            </a:r>
            <a:r>
              <a:rPr kumimoji="1" lang="zh-CN" altLang="en-US" sz="800" u="sng" dirty="0">
                <a:solidFill>
                  <a:srgbClr val="000000"/>
                </a:solidFill>
                <a:latin typeface="Open Sans" panose="020B0606030504020204" pitchFamily="34" charset="0"/>
                <a:ea typeface="思源宋体 CN" panose="02020400000000000000" pitchFamily="18" charset="-122"/>
                <a:cs typeface="微软雅黑" panose="020B0503020204020204" charset="-122"/>
              </a:rPr>
              <a:t>预判</a:t>
            </a:r>
            <a:endParaRPr kumimoji="1" lang="en-US" altLang="zh-CN" sz="800" u="sng" dirty="0">
              <a:solidFill>
                <a:srgbClr val="000000"/>
              </a:solidFill>
              <a:latin typeface="Open Sans" panose="020B0606030504020204" pitchFamily="34" charset="0"/>
              <a:ea typeface="思源宋体 CN" panose="02020400000000000000" pitchFamily="18" charset="-122"/>
              <a:cs typeface="微软雅黑" panose="020B0503020204020204" charset="-122"/>
            </a:endParaRPr>
          </a:p>
          <a:p>
            <a:pPr eaLnBrk="0" fontAlgn="base" hangingPunct="0">
              <a:lnSpc>
                <a:spcPct val="110000"/>
              </a:lnSpc>
              <a:spcBef>
                <a:spcPct val="0"/>
              </a:spcBef>
              <a:spcAft>
                <a:spcPts val="300"/>
              </a:spcAft>
            </a:pP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猎鹰</a:t>
            </a:r>
            <a:r>
              <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700</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驾驶辅助通过领先算法达成安全辅助，并依托</a:t>
            </a:r>
            <a:r>
              <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Ai</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数字底盘</a:t>
            </a:r>
            <a:r>
              <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2.0</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，确保车辆行驶安全</a:t>
            </a:r>
            <a:endPar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endParaRPr>
          </a:p>
          <a:p>
            <a:pPr eaLnBrk="0" fontAlgn="base" hangingPunct="0">
              <a:lnSpc>
                <a:spcPct val="110000"/>
              </a:lnSpc>
              <a:spcBef>
                <a:spcPct val="0"/>
              </a:spcBef>
              <a:spcAft>
                <a:spcPts val="300"/>
              </a:spcAft>
            </a:pPr>
            <a:r>
              <a:rPr kumimoji="1" lang="zh-CN" altLang="en-US" sz="800" b="1" u="sng" dirty="0">
                <a:solidFill>
                  <a:srgbClr val="000000"/>
                </a:solidFill>
                <a:latin typeface="Open Sans" panose="020B0606030504020204" pitchFamily="34" charset="0"/>
                <a:ea typeface="思源宋体 CN" panose="02020400000000000000" pitchFamily="18" charset="-122"/>
                <a:cs typeface="微软雅黑" panose="020B0503020204020204" charset="-122"/>
              </a:rPr>
              <a:t>信息安全：</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应用量子加密技术保障通信安全，破解率趋近于零</a:t>
            </a:r>
          </a:p>
        </p:txBody>
      </p:sp>
      <p:sp>
        <p:nvSpPr>
          <p:cNvPr id="35" name="TextBox 30"/>
          <p:cNvSpPr txBox="1"/>
          <p:nvPr/>
        </p:nvSpPr>
        <p:spPr>
          <a:xfrm>
            <a:off x="1935052" y="1950582"/>
            <a:ext cx="1091612" cy="523220"/>
          </a:xfrm>
          <a:prstGeom prst="rect">
            <a:avLst/>
          </a:prstGeom>
        </p:spPr>
        <p:txBody>
          <a:bodyPr wrap="square">
            <a:spAutoFit/>
          </a:bodyPr>
          <a:lstStyle>
            <a:defPPr>
              <a:defRPr lang="zh-CN"/>
            </a:defPPr>
            <a:lvl1pPr algn="ctr">
              <a:defRPr sz="1400" b="1"/>
            </a:lvl1pPr>
          </a:lstStyle>
          <a:p>
            <a:r>
              <a:rPr lang="zh-CN" altLang="en-US" dirty="0">
                <a:solidFill>
                  <a:srgbClr val="232323"/>
                </a:solidFill>
                <a:latin typeface="Open Sans" panose="020B0606030504020204" pitchFamily="34" charset="0"/>
                <a:ea typeface="思源宋体 CN" panose="02020400000000000000" pitchFamily="18" charset="-122"/>
              </a:rPr>
              <a:t>新安全标准发布</a:t>
            </a:r>
          </a:p>
        </p:txBody>
      </p:sp>
      <p:sp>
        <p:nvSpPr>
          <p:cNvPr id="36" name="TextBox 30"/>
          <p:cNvSpPr txBox="1"/>
          <p:nvPr/>
        </p:nvSpPr>
        <p:spPr>
          <a:xfrm>
            <a:off x="225871" y="4521291"/>
            <a:ext cx="2970533" cy="276999"/>
          </a:xfrm>
          <a:prstGeom prst="rect">
            <a:avLst/>
          </a:prstGeom>
          <a:noFill/>
        </p:spPr>
        <p:txBody>
          <a:bodyPr wrap="square" rtlCol="0">
            <a:spAutoFit/>
          </a:bodyPr>
          <a:lstStyle>
            <a:defPPr>
              <a:defRPr lang="zh-CN"/>
            </a:defPPr>
            <a:lvl1pPr marL="180000" indent="-180000">
              <a:lnSpc>
                <a:spcPct val="120000"/>
              </a:lnSpc>
              <a:spcBef>
                <a:spcPts val="600"/>
              </a:spcBef>
              <a:buClr>
                <a:srgbClr val="FFFFFF">
                  <a:lumMod val="85000"/>
                </a:srgbClr>
              </a:buClr>
              <a:buFont typeface="Wingdings" pitchFamily="2" charset="2"/>
              <a:buChar char="n"/>
              <a:defRPr sz="1200">
                <a:solidFill>
                  <a:srgbClr val="000000"/>
                </a:solidFill>
              </a:defRPr>
            </a:lvl1pPr>
          </a:lstStyle>
          <a:p>
            <a:pPr eaLnBrk="0" fontAlgn="base">
              <a:spcAft>
                <a:spcPct val="0"/>
              </a:spcAft>
              <a:buClrTx/>
              <a:buFont typeface="Wingdings" pitchFamily="2" charset="2"/>
              <a:buChar char="Ø"/>
            </a:pPr>
            <a:r>
              <a:rPr lang="zh-CN" altLang="en-US" sz="1000" b="1" dirty="0">
                <a:solidFill>
                  <a:srgbClr val="1111B3"/>
                </a:solidFill>
                <a:latin typeface="Open Sans" panose="020B0606030504020204" pitchFamily="34" charset="0"/>
                <a:ea typeface="思源宋体 CN" panose="02020400000000000000" pitchFamily="18" charset="-122"/>
              </a:rPr>
              <a:t>极限碰撞测试验证 </a:t>
            </a:r>
            <a:r>
              <a:rPr lang="en-US" altLang="zh-CN" sz="1000" b="1" dirty="0">
                <a:solidFill>
                  <a:srgbClr val="1111B3"/>
                </a:solidFill>
                <a:latin typeface="Open Sans" panose="020B0606030504020204" pitchFamily="34" charset="0"/>
                <a:ea typeface="思源宋体 CN" panose="02020400000000000000" pitchFamily="18" charset="-122"/>
              </a:rPr>
              <a:t>–</a:t>
            </a:r>
            <a:r>
              <a:rPr lang="zh-CN" altLang="en-US" sz="1000" b="1" dirty="0">
                <a:solidFill>
                  <a:srgbClr val="1111B3"/>
                </a:solidFill>
                <a:latin typeface="Open Sans" panose="020B0606030504020204" pitchFamily="34" charset="0"/>
                <a:ea typeface="思源宋体 CN" panose="02020400000000000000" pitchFamily="18" charset="-122"/>
              </a:rPr>
              <a:t> 实证安全效果</a:t>
            </a:r>
            <a:endParaRPr lang="zh-CN" altLang="en-US" sz="1000" dirty="0">
              <a:solidFill>
                <a:srgbClr val="1111B3"/>
              </a:solidFill>
              <a:latin typeface="Open Sans" panose="020B0606030504020204" pitchFamily="34" charset="0"/>
              <a:ea typeface="思源宋体 CN" panose="02020400000000000000" pitchFamily="18" charset="-122"/>
              <a:cs typeface="OPPOSans M" panose="00020600040101010101" pitchFamily="18" charset="-122"/>
            </a:endParaRPr>
          </a:p>
        </p:txBody>
      </p:sp>
      <p:sp>
        <p:nvSpPr>
          <p:cNvPr id="37" name="文本框 36"/>
          <p:cNvSpPr txBox="1"/>
          <p:nvPr/>
        </p:nvSpPr>
        <p:spPr>
          <a:xfrm>
            <a:off x="625329" y="3185264"/>
            <a:ext cx="1089000" cy="258532"/>
          </a:xfrm>
          <a:prstGeom prst="rect">
            <a:avLst/>
          </a:prstGeom>
          <a:noFill/>
          <a:ln>
            <a:noFill/>
          </a:ln>
        </p:spPr>
        <p:txBody>
          <a:bodyPr wrap="square" rtlCol="0" anchor="ctr">
            <a:spAutoFit/>
          </a:bodyPr>
          <a:lstStyle/>
          <a:p>
            <a:pPr algn="ctr" eaLnBrk="0" fontAlgn="base" hangingPunct="0">
              <a:lnSpc>
                <a:spcPct val="120000"/>
              </a:lnSpc>
              <a:spcBef>
                <a:spcPct val="0"/>
              </a:spcBef>
              <a:spcAft>
                <a:spcPts val="600"/>
              </a:spcAft>
              <a:buFont typeface="Arial" panose="020B0604020202020204" pitchFamily="34" charset="0"/>
              <a:buNone/>
            </a:pPr>
            <a:r>
              <a:rPr kumimoji="1" lang="zh-CN" altLang="en-US" sz="900" b="1" dirty="0">
                <a:solidFill>
                  <a:srgbClr val="000000"/>
                </a:solidFill>
                <a:latin typeface="Open Sans" panose="020B0606030504020204" pitchFamily="34" charset="0"/>
                <a:ea typeface="思源宋体 CN" panose="02020400000000000000" pitchFamily="18" charset="-122"/>
                <a:cs typeface="微软雅黑" panose="020B0503020204020204" charset="-122"/>
              </a:rPr>
              <a:t>全级别车身安全</a:t>
            </a:r>
          </a:p>
        </p:txBody>
      </p:sp>
      <p:sp>
        <p:nvSpPr>
          <p:cNvPr id="38" name="文本框 37"/>
          <p:cNvSpPr txBox="1"/>
          <p:nvPr/>
        </p:nvSpPr>
        <p:spPr>
          <a:xfrm>
            <a:off x="2516494" y="3193810"/>
            <a:ext cx="1089000" cy="258532"/>
          </a:xfrm>
          <a:prstGeom prst="rect">
            <a:avLst/>
          </a:prstGeom>
          <a:noFill/>
          <a:ln>
            <a:noFill/>
          </a:ln>
        </p:spPr>
        <p:txBody>
          <a:bodyPr wrap="square" rtlCol="0" anchor="ctr">
            <a:spAutoFit/>
          </a:bodyPr>
          <a:lstStyle/>
          <a:p>
            <a:pPr algn="ctr" eaLnBrk="0" fontAlgn="base" hangingPunct="0">
              <a:lnSpc>
                <a:spcPct val="120000"/>
              </a:lnSpc>
              <a:spcBef>
                <a:spcPct val="0"/>
              </a:spcBef>
              <a:spcAft>
                <a:spcPts val="600"/>
              </a:spcAft>
              <a:buFont typeface="Arial" panose="020B0604020202020204" pitchFamily="34" charset="0"/>
              <a:buNone/>
            </a:pPr>
            <a:r>
              <a:rPr kumimoji="1" lang="zh-CN" altLang="en-US" sz="900" b="1" dirty="0">
                <a:solidFill>
                  <a:srgbClr val="000000"/>
                </a:solidFill>
                <a:latin typeface="Open Sans" panose="020B0606030504020204" pitchFamily="34" charset="0"/>
                <a:ea typeface="思源宋体 CN" panose="02020400000000000000" pitchFamily="18" charset="-122"/>
                <a:cs typeface="微软雅黑" panose="020B0503020204020204" charset="-122"/>
              </a:rPr>
              <a:t>全场景驾驭安全</a:t>
            </a:r>
          </a:p>
        </p:txBody>
      </p:sp>
      <p:sp>
        <p:nvSpPr>
          <p:cNvPr id="39" name="文本框 38"/>
          <p:cNvSpPr txBox="1"/>
          <p:nvPr/>
        </p:nvSpPr>
        <p:spPr>
          <a:xfrm>
            <a:off x="4359116" y="3185264"/>
            <a:ext cx="1089000" cy="258532"/>
          </a:xfrm>
          <a:prstGeom prst="rect">
            <a:avLst/>
          </a:prstGeom>
          <a:noFill/>
          <a:ln>
            <a:noFill/>
          </a:ln>
        </p:spPr>
        <p:txBody>
          <a:bodyPr wrap="square" rtlCol="0" anchor="ctr">
            <a:spAutoFit/>
          </a:bodyPr>
          <a:lstStyle/>
          <a:p>
            <a:pPr algn="ctr" eaLnBrk="0" fontAlgn="base" hangingPunct="0">
              <a:lnSpc>
                <a:spcPct val="120000"/>
              </a:lnSpc>
              <a:spcBef>
                <a:spcPct val="0"/>
              </a:spcBef>
              <a:spcAft>
                <a:spcPts val="600"/>
              </a:spcAft>
              <a:buFont typeface="Arial" panose="020B0604020202020204" pitchFamily="34" charset="0"/>
              <a:buNone/>
            </a:pPr>
            <a:r>
              <a:rPr kumimoji="1" lang="zh-CN" altLang="en-US" sz="900" b="1" dirty="0">
                <a:solidFill>
                  <a:srgbClr val="000000"/>
                </a:solidFill>
                <a:latin typeface="Open Sans" panose="020B0606030504020204" pitchFamily="34" charset="0"/>
                <a:ea typeface="思源宋体 CN" panose="02020400000000000000" pitchFamily="18" charset="-122"/>
                <a:cs typeface="微软雅黑" panose="020B0503020204020204" charset="-122"/>
              </a:rPr>
              <a:t>全维度守护安全</a:t>
            </a:r>
          </a:p>
        </p:txBody>
      </p:sp>
      <p:sp>
        <p:nvSpPr>
          <p:cNvPr id="40" name="矩形 39"/>
          <p:cNvSpPr/>
          <p:nvPr/>
        </p:nvSpPr>
        <p:spPr>
          <a:xfrm>
            <a:off x="317140" y="3199330"/>
            <a:ext cx="1722716" cy="1211701"/>
          </a:xfrm>
          <a:prstGeom prst="rect">
            <a:avLst/>
          </a:prstGeom>
          <a:noFill/>
          <a:ln w="12700" cap="flat" cmpd="sng" algn="ctr">
            <a:solidFill>
              <a:schemeClr val="bg2">
                <a:lumMod val="85000"/>
              </a:schemeClr>
            </a:solidFill>
            <a:prstDash val="solid"/>
            <a:miter lim="800000"/>
          </a:ln>
          <a:effectLst/>
        </p:spPr>
        <p:txBody>
          <a:bodyPr lIns="36000" rIns="36000" rtlCol="0" anchor="t"/>
          <a:lstStyle/>
          <a:p>
            <a:pPr eaLnBrk="0" fontAlgn="base" hangingPunct="0">
              <a:spcBef>
                <a:spcPct val="0"/>
              </a:spcBef>
              <a:spcAft>
                <a:spcPts val="300"/>
              </a:spcAft>
              <a:defRPr/>
            </a:pPr>
            <a:endParaRPr kumimoji="1" lang="en-US" altLang="zh-CN" sz="1000" b="1" u="sng" kern="0" dirty="0">
              <a:solidFill>
                <a:srgbClr val="000000"/>
              </a:solidFill>
              <a:latin typeface="Open Sans" panose="020B0606030504020204" pitchFamily="34" charset="0"/>
              <a:ea typeface="思源宋体 CN" panose="02020400000000000000" pitchFamily="18" charset="-122"/>
              <a:cs typeface="微软雅黑" panose="020B0503020204020204" charset="-122"/>
            </a:endParaRPr>
          </a:p>
          <a:p>
            <a:pPr eaLnBrk="0" fontAlgn="base" hangingPunct="0">
              <a:lnSpc>
                <a:spcPct val="150000"/>
              </a:lnSpc>
              <a:spcBef>
                <a:spcPct val="0"/>
              </a:spcBef>
              <a:spcAft>
                <a:spcPts val="300"/>
              </a:spcAft>
              <a:defRPr/>
            </a:pPr>
            <a:r>
              <a:rPr kumimoji="1" lang="zh-CN" altLang="en-US" sz="800" b="1" u="sng" kern="0" dirty="0">
                <a:solidFill>
                  <a:srgbClr val="000000"/>
                </a:solidFill>
                <a:latin typeface="Open Sans" panose="020B0606030504020204" pitchFamily="34" charset="0"/>
                <a:ea typeface="思源宋体 CN" panose="02020400000000000000" pitchFamily="18" charset="-122"/>
                <a:cs typeface="微软雅黑" panose="020B0503020204020204" charset="-122"/>
              </a:rPr>
              <a:t>全系</a:t>
            </a:r>
            <a:r>
              <a:rPr kumimoji="1" lang="en-US" altLang="zh-CN" sz="800" b="1" u="sng" kern="0" dirty="0">
                <a:solidFill>
                  <a:srgbClr val="000000"/>
                </a:solidFill>
                <a:latin typeface="Open Sans" panose="020B0606030504020204" pitchFamily="34" charset="0"/>
                <a:ea typeface="思源宋体 CN" panose="02020400000000000000" pitchFamily="18" charset="-122"/>
                <a:cs typeface="微软雅黑" panose="020B0503020204020204" charset="-122"/>
              </a:rPr>
              <a:t>Shotgun</a:t>
            </a:r>
            <a:r>
              <a:rPr kumimoji="1" lang="zh-CN" altLang="en-US" sz="800" b="1" u="sng" kern="0" dirty="0">
                <a:solidFill>
                  <a:srgbClr val="000000"/>
                </a:solidFill>
                <a:latin typeface="Open Sans" panose="020B0606030504020204" pitchFamily="34" charset="0"/>
                <a:ea typeface="思源宋体 CN" panose="02020400000000000000" pitchFamily="18" charset="-122"/>
                <a:cs typeface="微软雅黑" panose="020B0503020204020204" charset="-122"/>
              </a:rPr>
              <a:t>防撞结构</a:t>
            </a:r>
            <a:r>
              <a:rPr kumimoji="1" lang="zh-CN" altLang="en-US" sz="800" kern="0" dirty="0">
                <a:solidFill>
                  <a:srgbClr val="000000"/>
                </a:solidFill>
                <a:latin typeface="Open Sans" panose="020B0606030504020204" pitchFamily="34" charset="0"/>
                <a:ea typeface="思源宋体 CN" panose="02020400000000000000" pitchFamily="18" charset="-122"/>
                <a:cs typeface="微软雅黑" panose="020B0503020204020204" charset="-122"/>
              </a:rPr>
              <a:t>：从微型车小蚂蚁（全铝笼式车身）到旗舰车型风云</a:t>
            </a:r>
            <a:r>
              <a:rPr kumimoji="1" lang="en-US" altLang="zh-CN" sz="800" kern="0" dirty="0">
                <a:solidFill>
                  <a:srgbClr val="000000"/>
                </a:solidFill>
                <a:latin typeface="Open Sans" panose="020B0606030504020204" pitchFamily="34" charset="0"/>
                <a:ea typeface="思源宋体 CN" panose="02020400000000000000" pitchFamily="18" charset="-122"/>
                <a:cs typeface="微软雅黑" panose="020B0503020204020204" charset="-122"/>
              </a:rPr>
              <a:t>A9L(720</a:t>
            </a:r>
            <a:r>
              <a:rPr kumimoji="1" lang="zh-CN" altLang="en-US" sz="800" kern="0" dirty="0">
                <a:solidFill>
                  <a:srgbClr val="000000"/>
                </a:solidFill>
                <a:latin typeface="Open Sans" panose="020B0606030504020204" pitchFamily="34" charset="0"/>
                <a:ea typeface="思源宋体 CN" panose="02020400000000000000" pitchFamily="18" charset="-122"/>
                <a:cs typeface="微软雅黑" panose="020B0503020204020204" charset="-122"/>
              </a:rPr>
              <a:t>度笼式座舱</a:t>
            </a:r>
            <a:r>
              <a:rPr kumimoji="1" lang="en-US" altLang="zh-CN" sz="800" kern="0" dirty="0">
                <a:solidFill>
                  <a:srgbClr val="000000"/>
                </a:solidFill>
                <a:latin typeface="Open Sans" panose="020B0606030504020204" pitchFamily="34" charset="0"/>
                <a:ea typeface="思源宋体 CN" panose="02020400000000000000" pitchFamily="18" charset="-122"/>
                <a:cs typeface="微软雅黑" panose="020B0503020204020204" charset="-122"/>
              </a:rPr>
              <a:t>+2000MPa</a:t>
            </a:r>
            <a:r>
              <a:rPr kumimoji="1" lang="zh-CN" altLang="en-US" sz="800" kern="0" dirty="0">
                <a:solidFill>
                  <a:srgbClr val="000000"/>
                </a:solidFill>
                <a:latin typeface="Open Sans" panose="020B0606030504020204" pitchFamily="34" charset="0"/>
                <a:ea typeface="思源宋体 CN" panose="02020400000000000000" pitchFamily="18" charset="-122"/>
                <a:cs typeface="微软雅黑" panose="020B0503020204020204" charset="-122"/>
              </a:rPr>
              <a:t>热成型钢），实现“</a:t>
            </a:r>
            <a:r>
              <a:rPr kumimoji="1" lang="en-US" altLang="zh-CN" sz="800" kern="0" dirty="0">
                <a:solidFill>
                  <a:srgbClr val="000000"/>
                </a:solidFill>
                <a:latin typeface="Open Sans" panose="020B0606030504020204" pitchFamily="34" charset="0"/>
                <a:ea typeface="思源宋体 CN" panose="02020400000000000000" pitchFamily="18" charset="-122"/>
                <a:cs typeface="微软雅黑" panose="020B0503020204020204" charset="-122"/>
              </a:rPr>
              <a:t>10</a:t>
            </a:r>
            <a:r>
              <a:rPr kumimoji="1" lang="zh-CN" altLang="en-US" sz="800" kern="0" dirty="0">
                <a:solidFill>
                  <a:srgbClr val="000000"/>
                </a:solidFill>
                <a:latin typeface="Open Sans" panose="020B0606030504020204" pitchFamily="34" charset="0"/>
                <a:ea typeface="思源宋体 CN" panose="02020400000000000000" pitchFamily="18" charset="-122"/>
                <a:cs typeface="微软雅黑" panose="020B0503020204020204" charset="-122"/>
              </a:rPr>
              <a:t>万级与</a:t>
            </a:r>
            <a:r>
              <a:rPr kumimoji="1" lang="en-US" altLang="zh-CN" sz="800" kern="0" dirty="0">
                <a:solidFill>
                  <a:srgbClr val="000000"/>
                </a:solidFill>
                <a:latin typeface="Open Sans" panose="020B0606030504020204" pitchFamily="34" charset="0"/>
                <a:ea typeface="思源宋体 CN" panose="02020400000000000000" pitchFamily="18" charset="-122"/>
                <a:cs typeface="微软雅黑" panose="020B0503020204020204" charset="-122"/>
              </a:rPr>
              <a:t>50</a:t>
            </a:r>
            <a:r>
              <a:rPr kumimoji="1" lang="zh-CN" altLang="en-US" sz="800" kern="0" dirty="0">
                <a:solidFill>
                  <a:srgbClr val="000000"/>
                </a:solidFill>
                <a:latin typeface="Open Sans" panose="020B0606030504020204" pitchFamily="34" charset="0"/>
                <a:ea typeface="思源宋体 CN" panose="02020400000000000000" pitchFamily="18" charset="-122"/>
                <a:cs typeface="微软雅黑" panose="020B0503020204020204" charset="-122"/>
              </a:rPr>
              <a:t>万级车同安全”</a:t>
            </a:r>
          </a:p>
        </p:txBody>
      </p:sp>
      <p:sp>
        <p:nvSpPr>
          <p:cNvPr id="41" name="矩形 40"/>
          <p:cNvSpPr/>
          <p:nvPr/>
        </p:nvSpPr>
        <p:spPr>
          <a:xfrm>
            <a:off x="225870" y="5739890"/>
            <a:ext cx="2800793" cy="263405"/>
          </a:xfrm>
          <a:prstGeom prst="rect">
            <a:avLst/>
          </a:prstGeom>
          <a:noFill/>
        </p:spPr>
        <p:txBody>
          <a:bodyPr wrap="square" rtlCol="0">
            <a:spAutoFit/>
          </a:bodyPr>
          <a:lstStyle/>
          <a:p>
            <a:pPr marL="180000" indent="-180000" eaLnBrk="0" fontAlgn="base">
              <a:lnSpc>
                <a:spcPct val="120000"/>
              </a:lnSpc>
              <a:spcBef>
                <a:spcPts val="600"/>
              </a:spcBef>
              <a:spcAft>
                <a:spcPct val="0"/>
              </a:spcAft>
              <a:buFont typeface="Wingdings" pitchFamily="2" charset="2"/>
              <a:buChar char="Ø"/>
            </a:pPr>
            <a:r>
              <a:rPr lang="zh-CN" altLang="en-US" sz="1000" b="1" dirty="0">
                <a:solidFill>
                  <a:srgbClr val="1111B3"/>
                </a:solidFill>
                <a:latin typeface="Open Sans" panose="020B0606030504020204" pitchFamily="34" charset="0"/>
                <a:ea typeface="思源宋体 CN" panose="02020400000000000000" pitchFamily="18" charset="-122"/>
              </a:rPr>
              <a:t>“守护者安全俱乐部”</a:t>
            </a:r>
            <a:r>
              <a:rPr lang="en-US" altLang="zh-CN" sz="1000" b="1" dirty="0">
                <a:solidFill>
                  <a:srgbClr val="1111B3"/>
                </a:solidFill>
                <a:latin typeface="Open Sans" panose="020B0606030504020204" pitchFamily="34" charset="0"/>
                <a:ea typeface="思源宋体 CN" panose="02020400000000000000" pitchFamily="18" charset="-122"/>
              </a:rPr>
              <a:t>– </a:t>
            </a:r>
            <a:r>
              <a:rPr lang="zh-CN" altLang="en-US" sz="1000" b="1" dirty="0">
                <a:solidFill>
                  <a:srgbClr val="1111B3"/>
                </a:solidFill>
                <a:latin typeface="Open Sans" panose="020B0606030504020204" pitchFamily="34" charset="0"/>
                <a:ea typeface="思源宋体 CN" panose="02020400000000000000" pitchFamily="18" charset="-122"/>
              </a:rPr>
              <a:t>拓展安全生态</a:t>
            </a:r>
          </a:p>
        </p:txBody>
      </p:sp>
      <p:sp>
        <p:nvSpPr>
          <p:cNvPr id="42" name="矩形 41"/>
          <p:cNvSpPr/>
          <p:nvPr/>
        </p:nvSpPr>
        <p:spPr>
          <a:xfrm>
            <a:off x="583250" y="4732664"/>
            <a:ext cx="1223412" cy="230832"/>
          </a:xfrm>
          <a:prstGeom prst="rect">
            <a:avLst/>
          </a:prstGeom>
        </p:spPr>
        <p:txBody>
          <a:bodyPr wrap="none">
            <a:spAutoFit/>
          </a:bodyPr>
          <a:lstStyle/>
          <a:p>
            <a:r>
              <a:rPr lang="zh-CN" altLang="en-US" sz="900" b="1" dirty="0">
                <a:solidFill>
                  <a:srgbClr val="000000"/>
                </a:solidFill>
                <a:latin typeface="Open Sans" panose="020B0606030504020204" pitchFamily="34" charset="0"/>
                <a:ea typeface="思源宋体 CN" panose="02020400000000000000" pitchFamily="18" charset="-122"/>
              </a:rPr>
              <a:t>双车对撞与铁人三项</a:t>
            </a:r>
            <a:endParaRPr lang="zh-CN" altLang="en-US" sz="900" dirty="0">
              <a:solidFill>
                <a:srgbClr val="000000"/>
              </a:solidFill>
              <a:latin typeface="Open Sans" panose="020B0606030504020204" pitchFamily="34" charset="0"/>
              <a:ea typeface="思源宋体 CN" panose="02020400000000000000" pitchFamily="18" charset="-122"/>
            </a:endParaRPr>
          </a:p>
        </p:txBody>
      </p:sp>
      <p:sp>
        <p:nvSpPr>
          <p:cNvPr id="43" name="矩形 42"/>
          <p:cNvSpPr/>
          <p:nvPr/>
        </p:nvSpPr>
        <p:spPr>
          <a:xfrm>
            <a:off x="3353609" y="4732664"/>
            <a:ext cx="877163" cy="230832"/>
          </a:xfrm>
          <a:prstGeom prst="rect">
            <a:avLst/>
          </a:prstGeom>
        </p:spPr>
        <p:txBody>
          <a:bodyPr wrap="none">
            <a:spAutoFit/>
          </a:bodyPr>
          <a:lstStyle/>
          <a:p>
            <a:r>
              <a:rPr lang="zh-CN" altLang="en-US" sz="900" b="1" dirty="0">
                <a:solidFill>
                  <a:srgbClr val="000000"/>
                </a:solidFill>
                <a:latin typeface="Open Sans" panose="020B0606030504020204" pitchFamily="34" charset="0"/>
                <a:ea typeface="思源宋体 CN" panose="02020400000000000000" pitchFamily="18" charset="-122"/>
              </a:rPr>
              <a:t>十年老车碰撞</a:t>
            </a:r>
            <a:endParaRPr lang="zh-CN" altLang="en-US" sz="900" dirty="0">
              <a:solidFill>
                <a:srgbClr val="000000"/>
              </a:solidFill>
              <a:latin typeface="Open Sans" panose="020B0606030504020204" pitchFamily="34" charset="0"/>
              <a:ea typeface="思源宋体 CN" panose="02020400000000000000" pitchFamily="18" charset="-122"/>
            </a:endParaRPr>
          </a:p>
        </p:txBody>
      </p:sp>
      <p:pic>
        <p:nvPicPr>
          <p:cNvPr id="44" name="Picture 4" descr="https://pic.rmb.bdstatic.com/bjh/250514/dump/a62c5e88474b07a643eb940e3b40dd7e.png?x-bce-process=image/watermark,bucket_baidu-rmb-video-cover-1,image_YmpoL25ld3MvNjUzZjZkMjRlMDJiNjdjZWU1NzEzODg0MDNhYTQ0YzQucG5n,type_RlpMYW5UaW5nSGVpU01HQg==,w_33,text_QOmaj-mjjuaOouS6iw==,size_33,x_25,y_25,interval_2,color_FFFFFF,effect_softoutline,shc_000000,blr_2,align_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468155" y="4996980"/>
            <a:ext cx="1142177" cy="640532"/>
          </a:xfrm>
          <a:prstGeom prst="rect">
            <a:avLst/>
          </a:prstGeom>
          <a:noFill/>
          <a:extLst>
            <a:ext uri="{909E8E84-426E-40DD-AFC4-6F175D3DCCD1}">
              <a14:hiddenFill xmlns:a14="http://schemas.microsoft.com/office/drawing/2010/main">
                <a:solidFill>
                  <a:srgbClr val="FFFFFF"/>
                </a:solidFill>
              </a14:hiddenFill>
            </a:ext>
          </a:extLst>
        </p:spPr>
      </p:pic>
      <p:sp>
        <p:nvSpPr>
          <p:cNvPr id="45" name="矩形 44"/>
          <p:cNvSpPr/>
          <p:nvPr/>
        </p:nvSpPr>
        <p:spPr>
          <a:xfrm>
            <a:off x="4610334" y="4927123"/>
            <a:ext cx="1313866" cy="769441"/>
          </a:xfrm>
          <a:prstGeom prst="rect">
            <a:avLst/>
          </a:prstGeom>
        </p:spPr>
        <p:txBody>
          <a:bodyPr wrap="square">
            <a:spAutoFit/>
          </a:bodyPr>
          <a:lstStyle/>
          <a:p>
            <a:pPr eaLnBrk="0" fontAlgn="base" hangingPunct="0">
              <a:lnSpc>
                <a:spcPct val="110000"/>
              </a:lnSpc>
              <a:spcBef>
                <a:spcPct val="0"/>
              </a:spcBef>
              <a:spcAft>
                <a:spcPts val="600"/>
              </a:spcAft>
            </a:pPr>
            <a:r>
              <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2008</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年奇瑞</a:t>
            </a:r>
            <a:r>
              <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A3</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a:t>
            </a:r>
            <a:r>
              <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2014</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年艾瑞泽</a:t>
            </a:r>
            <a:r>
              <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7</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a:t>
            </a:r>
            <a:r>
              <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2015</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年瑞虎</a:t>
            </a:r>
            <a:r>
              <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5</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等老车以</a:t>
            </a:r>
            <a:r>
              <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64km/h</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正面碰撞等工况验证，车身结构依然稳固</a:t>
            </a:r>
          </a:p>
        </p:txBody>
      </p:sp>
      <p:pic>
        <p:nvPicPr>
          <p:cNvPr id="46" name="Picture 6" descr="奇瑞汽车安全之夜：以“底线”之名，重新定义全球汽车安全标杆-有驾"/>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12667" y="4994018"/>
            <a:ext cx="1441078" cy="643494"/>
          </a:xfrm>
          <a:prstGeom prst="rect">
            <a:avLst/>
          </a:prstGeom>
          <a:noFill/>
          <a:extLst>
            <a:ext uri="{909E8E84-426E-40DD-AFC4-6F175D3DCCD1}">
              <a14:hiddenFill xmlns:a14="http://schemas.microsoft.com/office/drawing/2010/main">
                <a:solidFill>
                  <a:srgbClr val="FFFFFF"/>
                </a:solidFill>
              </a14:hiddenFill>
            </a:ext>
          </a:extLst>
        </p:spPr>
      </p:pic>
      <p:sp>
        <p:nvSpPr>
          <p:cNvPr id="47" name="矩形 46"/>
          <p:cNvSpPr/>
          <p:nvPr/>
        </p:nvSpPr>
        <p:spPr>
          <a:xfrm>
            <a:off x="1728193" y="4796331"/>
            <a:ext cx="1735861" cy="938719"/>
          </a:xfrm>
          <a:prstGeom prst="rect">
            <a:avLst/>
          </a:prstGeom>
        </p:spPr>
        <p:txBody>
          <a:bodyPr wrap="square">
            <a:spAutoFit/>
          </a:bodyPr>
          <a:lstStyle/>
          <a:p>
            <a:pPr marL="87313" indent="-87313" eaLnBrk="0" fontAlgn="base" hangingPunct="0">
              <a:spcBef>
                <a:spcPct val="0"/>
              </a:spcBef>
              <a:spcAft>
                <a:spcPts val="300"/>
              </a:spcAft>
              <a:buFont typeface="Wingdings" panose="05000000000000000000" pitchFamily="2" charset="2"/>
              <a:buChar char="ü"/>
            </a:pPr>
            <a:r>
              <a:rPr kumimoji="1" lang="zh-CN" altLang="en-US"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风云</a:t>
            </a:r>
            <a:r>
              <a:rPr kumimoji="1" lang="en-US" altLang="zh-CN"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A9L</a:t>
            </a:r>
            <a:r>
              <a:rPr kumimoji="1" lang="zh-CN" altLang="en-US"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挑战“铁人三项”：</a:t>
            </a:r>
            <a:r>
              <a:rPr kumimoji="1" lang="en-US" altLang="zh-CN"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55km/h</a:t>
            </a:r>
            <a:r>
              <a:rPr kumimoji="1" lang="zh-CN" altLang="en-US"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正面柱碰</a:t>
            </a:r>
            <a:r>
              <a:rPr kumimoji="1" lang="en-US" altLang="zh-CN"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a:t>
            </a:r>
            <a:r>
              <a:rPr kumimoji="1" lang="zh-CN" altLang="en-US"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行规</a:t>
            </a:r>
            <a:r>
              <a:rPr kumimoji="1" lang="en-US" altLang="zh-CN"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3</a:t>
            </a:r>
            <a:r>
              <a:rPr kumimoji="1" lang="zh-CN" altLang="en-US"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倍</a:t>
            </a:r>
            <a:r>
              <a:rPr kumimoji="1" lang="en-US" altLang="zh-CN"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a:t>
            </a:r>
            <a:r>
              <a:rPr kumimoji="1" lang="zh-CN" altLang="en-US"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a:t>
            </a:r>
            <a:r>
              <a:rPr kumimoji="1" lang="en-US" altLang="zh-CN"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400mm</a:t>
            </a:r>
            <a:r>
              <a:rPr kumimoji="1" lang="zh-CN" altLang="en-US"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涉水</a:t>
            </a:r>
            <a:r>
              <a:rPr kumimoji="1" lang="en-US" altLang="zh-CN"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a:t>
            </a:r>
            <a:r>
              <a:rPr kumimoji="1" lang="zh-CN" altLang="en-US"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国标</a:t>
            </a:r>
            <a:r>
              <a:rPr kumimoji="1" lang="en-US" altLang="zh-CN"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1.4</a:t>
            </a:r>
            <a:r>
              <a:rPr kumimoji="1" lang="zh-CN" altLang="en-US"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倍</a:t>
            </a:r>
            <a:r>
              <a:rPr kumimoji="1" lang="en-US" altLang="zh-CN"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a:t>
            </a:r>
            <a:r>
              <a:rPr kumimoji="1" lang="zh-CN" altLang="en-US"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a:t>
            </a:r>
            <a:r>
              <a:rPr kumimoji="1" lang="en-US" altLang="zh-CN"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40km/h</a:t>
            </a:r>
            <a:r>
              <a:rPr kumimoji="1" lang="zh-CN" altLang="en-US"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刮底</a:t>
            </a:r>
            <a:r>
              <a:rPr kumimoji="1" lang="en-US" altLang="zh-CN"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a:t>
            </a:r>
            <a:r>
              <a:rPr kumimoji="1" lang="zh-CN" altLang="en-US"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国标</a:t>
            </a:r>
            <a:r>
              <a:rPr kumimoji="1" lang="en-US" altLang="zh-CN"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1.3</a:t>
            </a:r>
            <a:r>
              <a:rPr kumimoji="1" lang="zh-CN" altLang="en-US"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倍</a:t>
            </a:r>
            <a:r>
              <a:rPr kumimoji="1" lang="en-US" altLang="zh-CN"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a:t>
            </a:r>
          </a:p>
          <a:p>
            <a:pPr marL="87313" indent="-87313" eaLnBrk="0" fontAlgn="base" hangingPunct="0">
              <a:spcBef>
                <a:spcPct val="0"/>
              </a:spcBef>
              <a:spcAft>
                <a:spcPts val="300"/>
              </a:spcAft>
              <a:buFont typeface="Wingdings" panose="05000000000000000000" pitchFamily="2" charset="2"/>
              <a:buChar char="ü"/>
            </a:pPr>
            <a:r>
              <a:rPr kumimoji="1" lang="zh-CN" altLang="en-US"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星纪元</a:t>
            </a:r>
            <a:r>
              <a:rPr kumimoji="1" lang="en-US" altLang="zh-CN"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ES</a:t>
            </a:r>
            <a:r>
              <a:rPr kumimoji="1" lang="zh-CN" altLang="en-US"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与风云</a:t>
            </a:r>
            <a:r>
              <a:rPr kumimoji="1" lang="en-US" altLang="zh-CN"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A9L</a:t>
            </a:r>
            <a:r>
              <a:rPr kumimoji="1" lang="zh-CN" altLang="en-US"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双车对撞：</a:t>
            </a:r>
            <a:r>
              <a:rPr kumimoji="1" lang="en-US" altLang="zh-CN"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120km/h</a:t>
            </a:r>
            <a:r>
              <a:rPr kumimoji="1" lang="zh-CN" altLang="en-US"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，两车</a:t>
            </a:r>
            <a:r>
              <a:rPr kumimoji="1" lang="en-US" altLang="zh-CN"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A/B/C</a:t>
            </a:r>
            <a:r>
              <a:rPr kumimoji="1" lang="zh-CN" altLang="en-US" sz="750" dirty="0">
                <a:solidFill>
                  <a:srgbClr val="000000"/>
                </a:solidFill>
                <a:latin typeface="Open Sans" panose="020B0606030504020204" pitchFamily="34" charset="0"/>
                <a:ea typeface="思源宋体 CN" panose="02020400000000000000" pitchFamily="18" charset="-122"/>
                <a:cs typeface="微软雅黑" panose="020B0503020204020204" charset="-122"/>
              </a:rPr>
              <a:t>柱无变形，气囊精准点爆，高压系统瞬间断电</a:t>
            </a:r>
          </a:p>
        </p:txBody>
      </p:sp>
      <p:pic>
        <p:nvPicPr>
          <p:cNvPr id="48" name="Picture 8" descr="https://pic.rmb.bdstatic.com/bjh/250514/dump/42f6196d6b31f89663f547f548caf12b.jpeg?x-bce-process=image/watermark,bucket_baidu-rmb-video-cover-1,image_YmpoL25ld3MvNjUzZjZkMjRlMDJiNjdjZWU1NzEzODg0MDNhYTQ0YzQucG5n,type_RlpMYW5UaW5nSGVpU01HQg==,w_33,text_QOmaj-mjjuaOouS6iw==,size_33,x_25,y_25,interval_2,color_FFFFFF,effect_softoutline,shc_000000,blr_2,align_1"/>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312667" y="5990899"/>
            <a:ext cx="1663101" cy="548067"/>
          </a:xfrm>
          <a:prstGeom prst="rect">
            <a:avLst/>
          </a:prstGeom>
          <a:noFill/>
          <a:extLst>
            <a:ext uri="{909E8E84-426E-40DD-AFC4-6F175D3DCCD1}">
              <a14:hiddenFill xmlns:a14="http://schemas.microsoft.com/office/drawing/2010/main">
                <a:solidFill>
                  <a:srgbClr val="FFFFFF"/>
                </a:solidFill>
              </a14:hiddenFill>
            </a:ext>
          </a:extLst>
        </p:spPr>
      </p:pic>
      <p:sp>
        <p:nvSpPr>
          <p:cNvPr id="49" name="矩形 48"/>
          <p:cNvSpPr/>
          <p:nvPr/>
        </p:nvSpPr>
        <p:spPr>
          <a:xfrm>
            <a:off x="1975768" y="5979365"/>
            <a:ext cx="4019283" cy="538609"/>
          </a:xfrm>
          <a:prstGeom prst="rect">
            <a:avLst/>
          </a:prstGeom>
        </p:spPr>
        <p:txBody>
          <a:bodyPr wrap="square">
            <a:spAutoFit/>
          </a:bodyPr>
          <a:lstStyle/>
          <a:p>
            <a:pPr marL="87313" indent="-87313" eaLnBrk="0" fontAlgn="base" hangingPunct="0">
              <a:spcBef>
                <a:spcPct val="0"/>
              </a:spcBef>
              <a:spcAft>
                <a:spcPts val="600"/>
              </a:spcAft>
              <a:buFont typeface="Wingdings" panose="05000000000000000000" pitchFamily="2" charset="2"/>
              <a:buChar char="ü"/>
            </a:pPr>
            <a:r>
              <a:rPr kumimoji="1" lang="zh-CN" altLang="en-US" sz="800" b="1" dirty="0">
                <a:solidFill>
                  <a:srgbClr val="000000"/>
                </a:solidFill>
                <a:latin typeface="Open Sans" panose="020B0606030504020204" pitchFamily="34" charset="0"/>
                <a:ea typeface="思源宋体 CN" panose="02020400000000000000" pitchFamily="18" charset="-122"/>
                <a:cs typeface="微软雅黑" panose="020B0503020204020204" charset="-122"/>
              </a:rPr>
              <a:t>车载急救设备普及化：</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联合全球用户配备车载</a:t>
            </a:r>
            <a:r>
              <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AED</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急救设备，推动“黄金四分钟”救援普及</a:t>
            </a:r>
            <a:endParaRPr kumimoji="1" lang="en-US" altLang="zh-CN" sz="800" dirty="0">
              <a:solidFill>
                <a:srgbClr val="000000"/>
              </a:solidFill>
              <a:latin typeface="Open Sans" panose="020B0606030504020204" pitchFamily="34" charset="0"/>
              <a:ea typeface="思源宋体 CN" panose="02020400000000000000" pitchFamily="18" charset="-122"/>
              <a:cs typeface="微软雅黑" panose="020B0503020204020204" charset="-122"/>
            </a:endParaRPr>
          </a:p>
          <a:p>
            <a:pPr marL="87313" indent="-87313" eaLnBrk="0" fontAlgn="base" hangingPunct="0">
              <a:spcBef>
                <a:spcPct val="0"/>
              </a:spcBef>
              <a:spcAft>
                <a:spcPts val="600"/>
              </a:spcAft>
              <a:buFont typeface="Wingdings" panose="05000000000000000000" pitchFamily="2" charset="2"/>
              <a:buChar char="ü"/>
            </a:pPr>
            <a:r>
              <a:rPr kumimoji="1" lang="zh-CN" altLang="en-US" sz="800" b="1" dirty="0">
                <a:solidFill>
                  <a:srgbClr val="000000"/>
                </a:solidFill>
                <a:latin typeface="Open Sans" panose="020B0606030504020204" pitchFamily="34" charset="0"/>
                <a:ea typeface="思源宋体 CN" panose="02020400000000000000" pitchFamily="18" charset="-122"/>
                <a:cs typeface="微软雅黑" panose="020B0503020204020204" charset="-122"/>
              </a:rPr>
              <a:t>公益国际化：</a:t>
            </a:r>
            <a:r>
              <a:rPr kumimoji="1" lang="zh-CN" altLang="en-US" sz="800" dirty="0">
                <a:solidFill>
                  <a:srgbClr val="000000"/>
                </a:solidFill>
                <a:latin typeface="Open Sans" panose="020B0606030504020204" pitchFamily="34" charset="0"/>
                <a:ea typeface="思源宋体 CN" panose="02020400000000000000" pitchFamily="18" charset="-122"/>
                <a:cs typeface="微软雅黑" panose="020B0503020204020204" charset="-122"/>
              </a:rPr>
              <a:t>开展安全驾训营、公开课等公益活动</a:t>
            </a:r>
          </a:p>
        </p:txBody>
      </p:sp>
      <p:sp>
        <p:nvSpPr>
          <p:cNvPr id="50" name="矩形 49"/>
          <p:cNvSpPr/>
          <p:nvPr/>
        </p:nvSpPr>
        <p:spPr>
          <a:xfrm>
            <a:off x="4599085" y="1950582"/>
            <a:ext cx="1246571" cy="523220"/>
          </a:xfrm>
          <a:prstGeom prst="rect">
            <a:avLst/>
          </a:prstGeom>
        </p:spPr>
        <p:txBody>
          <a:bodyPr wrap="square">
            <a:spAutoFit/>
          </a:bodyPr>
          <a:lstStyle/>
          <a:p>
            <a:pPr algn="ctr"/>
            <a:r>
              <a:rPr lang="zh-CN" altLang="en-US" sz="1400" b="1" dirty="0">
                <a:solidFill>
                  <a:srgbClr val="232323"/>
                </a:solidFill>
                <a:latin typeface="Open Sans" panose="020B0606030504020204" pitchFamily="34" charset="0"/>
                <a:ea typeface="思源宋体 CN" panose="02020400000000000000" pitchFamily="18" charset="-122"/>
              </a:rPr>
              <a:t>旗舰车型</a:t>
            </a:r>
            <a:endParaRPr lang="en-US" altLang="zh-CN" sz="1400" b="1" dirty="0">
              <a:solidFill>
                <a:srgbClr val="232323"/>
              </a:solidFill>
              <a:latin typeface="Open Sans" panose="020B0606030504020204" pitchFamily="34" charset="0"/>
              <a:ea typeface="思源宋体 CN" panose="02020400000000000000" pitchFamily="18" charset="-122"/>
            </a:endParaRPr>
          </a:p>
          <a:p>
            <a:pPr algn="ctr"/>
            <a:r>
              <a:rPr lang="zh-CN" altLang="en-US" sz="1400" b="1" dirty="0">
                <a:solidFill>
                  <a:srgbClr val="232323"/>
                </a:solidFill>
                <a:latin typeface="Open Sans" panose="020B0606030504020204" pitchFamily="34" charset="0"/>
                <a:ea typeface="思源宋体 CN" panose="02020400000000000000" pitchFamily="18" charset="-122"/>
              </a:rPr>
              <a:t>风云</a:t>
            </a:r>
            <a:r>
              <a:rPr lang="en-US" altLang="zh-CN" sz="1400" b="1" dirty="0">
                <a:solidFill>
                  <a:srgbClr val="232323"/>
                </a:solidFill>
                <a:latin typeface="Open Sans" panose="020B0606030504020204" pitchFamily="34" charset="0"/>
                <a:ea typeface="思源宋体 CN" panose="02020400000000000000" pitchFamily="18" charset="-122"/>
              </a:rPr>
              <a:t>A9L</a:t>
            </a:r>
            <a:r>
              <a:rPr lang="zh-CN" altLang="en-US" sz="1400" b="1" dirty="0">
                <a:solidFill>
                  <a:srgbClr val="232323"/>
                </a:solidFill>
                <a:latin typeface="Open Sans" panose="020B0606030504020204" pitchFamily="34" charset="0"/>
                <a:ea typeface="思源宋体 CN" panose="02020400000000000000" pitchFamily="18" charset="-122"/>
              </a:rPr>
              <a:t>发布</a:t>
            </a:r>
          </a:p>
        </p:txBody>
      </p:sp>
      <p:pic>
        <p:nvPicPr>
          <p:cNvPr id="51" name="图片 50"/>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410365" y="1850326"/>
            <a:ext cx="1152073" cy="885100"/>
          </a:xfrm>
          <a:prstGeom prst="rect">
            <a:avLst/>
          </a:prstGeom>
        </p:spPr>
      </p:pic>
      <p:pic>
        <p:nvPicPr>
          <p:cNvPr id="52" name="Picture 10" descr="https://pic.rmb.bdstatic.com/bjh/250514/dump/8c68325eb3790fc511328a9069c404ff.jpeg?x-bce-process=image/watermark,bucket_baidu-rmb-video-cover-1,image_YmpoL25ld3MvNjUzZjZkMjRlMDJiNjdjZWU1NzEzODg0MDNhYTQ0YzQucG5n,type_RlpMYW5UaW5nSGVpU01HQg==,w_33,text_QOmaj-mjjuaOouS6iw==,size_33,x_25,y_25,interval_2,color_FFFFFF,effect_softoutline,shc_000000,blr_2,align_1"/>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280434" y="1845587"/>
            <a:ext cx="1667238" cy="910273"/>
          </a:xfrm>
          <a:prstGeom prst="rect">
            <a:avLst/>
          </a:prstGeom>
          <a:noFill/>
          <a:extLst>
            <a:ext uri="{909E8E84-426E-40DD-AFC4-6F175D3DCCD1}">
              <a14:hiddenFill xmlns:a14="http://schemas.microsoft.com/office/drawing/2010/main">
                <a:solidFill>
                  <a:srgbClr val="FFFFFF"/>
                </a:solidFill>
              </a14:hiddenFill>
            </a:ext>
          </a:extLst>
        </p:spPr>
      </p:pic>
      <p:sp>
        <p:nvSpPr>
          <p:cNvPr id="53" name="TextBox 30"/>
          <p:cNvSpPr txBox="1"/>
          <p:nvPr/>
        </p:nvSpPr>
        <p:spPr>
          <a:xfrm>
            <a:off x="225871" y="2928525"/>
            <a:ext cx="3127738" cy="276999"/>
          </a:xfrm>
          <a:prstGeom prst="rect">
            <a:avLst/>
          </a:prstGeom>
          <a:noFill/>
        </p:spPr>
        <p:txBody>
          <a:bodyPr wrap="square" rtlCol="0">
            <a:spAutoFit/>
          </a:bodyPr>
          <a:lstStyle>
            <a:defPPr>
              <a:defRPr lang="zh-CN"/>
            </a:defPPr>
            <a:lvl1pPr marL="180000" indent="-180000" eaLnBrk="0" fontAlgn="base">
              <a:lnSpc>
                <a:spcPct val="120000"/>
              </a:lnSpc>
              <a:spcBef>
                <a:spcPts val="600"/>
              </a:spcBef>
              <a:spcAft>
                <a:spcPct val="0"/>
              </a:spcAft>
              <a:buClrTx/>
              <a:buFont typeface="Wingdings" pitchFamily="2" charset="2"/>
              <a:buChar char="Ø"/>
              <a:defRPr sz="1000" b="1">
                <a:solidFill>
                  <a:srgbClr val="000000"/>
                </a:solidFill>
              </a:defRPr>
            </a:lvl1pPr>
          </a:lstStyle>
          <a:p>
            <a:r>
              <a:rPr lang="zh-CN" altLang="en-US" dirty="0">
                <a:solidFill>
                  <a:srgbClr val="1111B3"/>
                </a:solidFill>
                <a:latin typeface="Open Sans" panose="020B0606030504020204" pitchFamily="34" charset="0"/>
                <a:ea typeface="思源宋体 CN" panose="02020400000000000000" pitchFamily="18" charset="-122"/>
              </a:rPr>
              <a:t>“守护者”智慧安全系统 </a:t>
            </a:r>
            <a:r>
              <a:rPr lang="en-US" altLang="zh-CN" dirty="0">
                <a:solidFill>
                  <a:srgbClr val="1111B3"/>
                </a:solidFill>
                <a:latin typeface="Open Sans" panose="020B0606030504020204" pitchFamily="34" charset="0"/>
                <a:ea typeface="思源宋体 CN" panose="02020400000000000000" pitchFamily="18" charset="-122"/>
              </a:rPr>
              <a:t>– </a:t>
            </a:r>
            <a:r>
              <a:rPr lang="zh-CN" altLang="en-US" dirty="0">
                <a:solidFill>
                  <a:srgbClr val="1111B3"/>
                </a:solidFill>
                <a:latin typeface="Open Sans" panose="020B0606030504020204" pitchFamily="34" charset="0"/>
                <a:ea typeface="思源宋体 CN" panose="02020400000000000000" pitchFamily="18" charset="-122"/>
              </a:rPr>
              <a:t>创新行业安全理念</a:t>
            </a:r>
            <a:endParaRPr lang="en-US" altLang="zh-CN" dirty="0">
              <a:solidFill>
                <a:srgbClr val="1111B3"/>
              </a:solidFill>
              <a:latin typeface="Open Sans" panose="020B0606030504020204" pitchFamily="34" charset="0"/>
              <a:ea typeface="思源宋体 CN" panose="02020400000000000000" pitchFamily="18" charset="-122"/>
            </a:endParaRPr>
          </a:p>
        </p:txBody>
      </p:sp>
      <p:cxnSp>
        <p:nvCxnSpPr>
          <p:cNvPr id="54" name="直接连接符 53"/>
          <p:cNvCxnSpPr/>
          <p:nvPr/>
        </p:nvCxnSpPr>
        <p:spPr>
          <a:xfrm rot="16200000" flipH="1">
            <a:off x="3102300" y="2902592"/>
            <a:ext cx="0" cy="5652000"/>
          </a:xfrm>
          <a:prstGeom prst="line">
            <a:avLst/>
          </a:prstGeom>
          <a:noFill/>
          <a:ln w="9525" cap="flat" cmpd="sng" algn="ctr">
            <a:solidFill>
              <a:sysClr val="window" lastClr="FFFFFF">
                <a:lumMod val="65000"/>
              </a:sysClr>
            </a:solidFill>
            <a:prstDash val="dash"/>
          </a:ln>
          <a:effectLst/>
        </p:spPr>
      </p:cxnSp>
      <p:cxnSp>
        <p:nvCxnSpPr>
          <p:cNvPr id="55" name="直接连接符 54"/>
          <p:cNvCxnSpPr/>
          <p:nvPr/>
        </p:nvCxnSpPr>
        <p:spPr>
          <a:xfrm rot="16200000" flipH="1">
            <a:off x="3102300" y="1675720"/>
            <a:ext cx="0" cy="5652000"/>
          </a:xfrm>
          <a:prstGeom prst="line">
            <a:avLst/>
          </a:prstGeom>
          <a:noFill/>
          <a:ln w="9525" cap="flat" cmpd="sng" algn="ctr">
            <a:solidFill>
              <a:sysClr val="window" lastClr="FFFFFF">
                <a:lumMod val="65000"/>
              </a:sysClr>
            </a:solidFill>
            <a:prstDash val="dash"/>
          </a:ln>
          <a:effectLst/>
        </p:spPr>
      </p:cxnSp>
      <p:sp>
        <p:nvSpPr>
          <p:cNvPr id="56" name="等腰三角形 55"/>
          <p:cNvSpPr/>
          <p:nvPr/>
        </p:nvSpPr>
        <p:spPr>
          <a:xfrm rot="10800000">
            <a:off x="2742231" y="2815412"/>
            <a:ext cx="710236" cy="137374"/>
          </a:xfrm>
          <a:prstGeom prst="triangle">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FFFBF3"/>
              </a:solidFill>
              <a:latin typeface="Open Sans" panose="020B0606030504020204" pitchFamily="34" charset="0"/>
              <a:ea typeface="思源宋体 CN" panose="02020400000000000000" pitchFamily="18" charset="-122"/>
              <a:cs typeface="Arial" panose="020B0604020202020204" pitchFamily="34" charset="0"/>
            </a:endParaRPr>
          </a:p>
        </p:txBody>
      </p:sp>
      <p:cxnSp>
        <p:nvCxnSpPr>
          <p:cNvPr id="57" name="直接连接符 56"/>
          <p:cNvCxnSpPr/>
          <p:nvPr/>
        </p:nvCxnSpPr>
        <p:spPr>
          <a:xfrm rot="16200000" flipH="1">
            <a:off x="3098199" y="-19104"/>
            <a:ext cx="0" cy="5652000"/>
          </a:xfrm>
          <a:prstGeom prst="line">
            <a:avLst/>
          </a:prstGeom>
          <a:noFill/>
          <a:ln w="9525" cap="flat" cmpd="sng" algn="ctr">
            <a:solidFill>
              <a:sysClr val="window" lastClr="FFFFFF">
                <a:lumMod val="65000"/>
              </a:sysClr>
            </a:solidFill>
            <a:prstDash val="dash"/>
          </a:ln>
          <a:effectLst/>
        </p:spPr>
      </p:cxnSp>
    </p:spTree>
    <p:extLst>
      <p:ext uri="{BB962C8B-B14F-4D97-AF65-F5344CB8AC3E}">
        <p14:creationId xmlns:p14="http://schemas.microsoft.com/office/powerpoint/2010/main" val="38761383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矩形 70"/>
          <p:cNvSpPr/>
          <p:nvPr/>
        </p:nvSpPr>
        <p:spPr>
          <a:xfrm>
            <a:off x="235833" y="1728769"/>
            <a:ext cx="5743192" cy="491090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3" name="矩形 82"/>
          <p:cNvSpPr/>
          <p:nvPr/>
        </p:nvSpPr>
        <p:spPr>
          <a:xfrm>
            <a:off x="6285887" y="1770293"/>
            <a:ext cx="5676901" cy="486938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idx="4294967295"/>
          </p:nvPr>
        </p:nvSpPr>
        <p:spPr>
          <a:xfrm>
            <a:off x="0" y="258763"/>
            <a:ext cx="11552238" cy="574675"/>
          </a:xfrm>
          <a:prstGeom prst="rect">
            <a:avLst/>
          </a:prstGeom>
        </p:spPr>
        <p:txBody>
          <a:bodyPr/>
          <a:lstStyle/>
          <a:p>
            <a:r>
              <a:rPr lang="zh-CN" altLang="en-US" sz="2800" dirty="0">
                <a:latin typeface="+mn-lt"/>
                <a:ea typeface="+mn-ea"/>
                <a:cs typeface="+mn-ea"/>
                <a:sym typeface="+mn-lt"/>
              </a:rPr>
              <a:t>新能源企业大事件</a:t>
            </a:r>
            <a:r>
              <a:rPr lang="en-US" altLang="zh-CN" sz="2800" dirty="0">
                <a:latin typeface="+mn-lt"/>
                <a:ea typeface="+mn-ea"/>
                <a:cs typeface="+mn-ea"/>
                <a:sym typeface="+mn-lt"/>
              </a:rPr>
              <a:t>—</a:t>
            </a:r>
            <a:r>
              <a:rPr lang="en-US" altLang="zh-CN" sz="1700" dirty="0">
                <a:latin typeface="+mn-lt"/>
                <a:ea typeface="+mn-ea"/>
                <a:cs typeface="+mn-ea"/>
                <a:sym typeface="+mn-lt"/>
              </a:rPr>
              <a:t>Honda</a:t>
            </a:r>
            <a:r>
              <a:rPr lang="zh-CN" altLang="en-US" sz="1700" dirty="0">
                <a:latin typeface="+mn-lt"/>
                <a:ea typeface="+mn-ea"/>
                <a:cs typeface="+mn-ea"/>
                <a:sym typeface="+mn-lt"/>
              </a:rPr>
              <a:t>发布</a:t>
            </a:r>
            <a:r>
              <a:rPr lang="en-US" altLang="zh-CN" sz="1700" dirty="0">
                <a:latin typeface="+mn-lt"/>
                <a:ea typeface="+mn-ea"/>
                <a:cs typeface="+mn-ea"/>
                <a:sym typeface="+mn-lt"/>
              </a:rPr>
              <a:t>2025</a:t>
            </a:r>
            <a:r>
              <a:rPr lang="zh-CN" altLang="en-US" sz="1700" dirty="0">
                <a:latin typeface="+mn-lt"/>
                <a:ea typeface="+mn-ea"/>
                <a:cs typeface="+mn-ea"/>
                <a:sym typeface="+mn-lt"/>
              </a:rPr>
              <a:t>年全球事业规划</a:t>
            </a:r>
          </a:p>
        </p:txBody>
      </p:sp>
      <p:sp>
        <p:nvSpPr>
          <p:cNvPr id="3" name="内容占位符 2"/>
          <p:cNvSpPr>
            <a:spLocks noGrp="1"/>
          </p:cNvSpPr>
          <p:nvPr>
            <p:ph sz="quarter" idx="4294967295"/>
          </p:nvPr>
        </p:nvSpPr>
        <p:spPr>
          <a:xfrm>
            <a:off x="0" y="847725"/>
            <a:ext cx="11962788" cy="554038"/>
          </a:xfrm>
          <a:prstGeom prst="rect">
            <a:avLst/>
          </a:prstGeom>
        </p:spPr>
        <p:txBody>
          <a:bodyPr>
            <a:normAutofit/>
          </a:bodyPr>
          <a:lstStyle/>
          <a:p>
            <a:pPr>
              <a:lnSpc>
                <a:spcPct val="110000"/>
              </a:lnSpc>
            </a:pPr>
            <a:r>
              <a:rPr lang="en-US" altLang="zh-CN" sz="1400" dirty="0"/>
              <a:t>5</a:t>
            </a:r>
            <a:r>
              <a:rPr lang="zh-CN" altLang="en-US" sz="1400" dirty="0"/>
              <a:t>月</a:t>
            </a:r>
            <a:r>
              <a:rPr lang="en-US" altLang="zh-CN" sz="1400" dirty="0"/>
              <a:t>22</a:t>
            </a:r>
            <a:r>
              <a:rPr lang="zh-CN" altLang="en-US" sz="1400" dirty="0"/>
              <a:t>日，</a:t>
            </a:r>
            <a:r>
              <a:rPr lang="en-US" altLang="zh-CN" sz="1400" dirty="0"/>
              <a:t>Honda </a:t>
            </a:r>
            <a:r>
              <a:rPr lang="zh-CN" altLang="en-US" sz="1400" dirty="0"/>
              <a:t>发布全球事业规划，聚焦四轮电动化与智能化。因纯电市场增速放缓，调减</a:t>
            </a:r>
            <a:r>
              <a:rPr lang="en-US" altLang="zh-CN" sz="1400" dirty="0"/>
              <a:t>2030</a:t>
            </a:r>
            <a:r>
              <a:rPr lang="zh-CN" altLang="en-US" sz="1400" dirty="0"/>
              <a:t>年纯电销量预期占比，强化混合动力核心，</a:t>
            </a:r>
            <a:r>
              <a:rPr lang="en-US" altLang="zh-CN" sz="1400" dirty="0"/>
              <a:t>2027</a:t>
            </a:r>
            <a:r>
              <a:rPr lang="zh-CN" altLang="en-US" sz="1400" dirty="0"/>
              <a:t>年后推</a:t>
            </a:r>
            <a:r>
              <a:rPr lang="en-US" altLang="zh-CN" sz="1400" dirty="0"/>
              <a:t>13</a:t>
            </a:r>
            <a:r>
              <a:rPr lang="zh-CN" altLang="en-US" sz="1400" dirty="0"/>
              <a:t>款新</a:t>
            </a:r>
            <a:r>
              <a:rPr lang="en-US" altLang="zh-CN" sz="1400" dirty="0"/>
              <a:t>HEV</a:t>
            </a:r>
            <a:r>
              <a:rPr lang="zh-CN" altLang="en-US" sz="1400" dirty="0"/>
              <a:t>，同时布局</a:t>
            </a:r>
            <a:r>
              <a:rPr lang="en-US" altLang="zh-CN" sz="1400" dirty="0"/>
              <a:t>ADAS</a:t>
            </a:r>
            <a:r>
              <a:rPr lang="zh-CN" altLang="en-US" sz="1400" dirty="0"/>
              <a:t>技术，提升产品的市场竞争力。</a:t>
            </a:r>
          </a:p>
        </p:txBody>
      </p:sp>
      <p:cxnSp>
        <p:nvCxnSpPr>
          <p:cNvPr id="21" name="直接连接符 20"/>
          <p:cNvCxnSpPr/>
          <p:nvPr/>
        </p:nvCxnSpPr>
        <p:spPr>
          <a:xfrm>
            <a:off x="6134073" y="1489579"/>
            <a:ext cx="0" cy="5220000"/>
          </a:xfrm>
          <a:prstGeom prst="line">
            <a:avLst/>
          </a:prstGeom>
          <a:noFill/>
          <a:ln w="9525" cap="flat" cmpd="sng" algn="ctr">
            <a:solidFill>
              <a:schemeClr val="bg1">
                <a:lumMod val="65000"/>
              </a:schemeClr>
            </a:solidFill>
            <a:prstDash val="dashDot"/>
          </a:ln>
          <a:effectLst/>
        </p:spPr>
      </p:cxnSp>
      <p:sp>
        <p:nvSpPr>
          <p:cNvPr id="62" name="TextBox 38"/>
          <p:cNvSpPr txBox="1"/>
          <p:nvPr/>
        </p:nvSpPr>
        <p:spPr>
          <a:xfrm>
            <a:off x="331170" y="6627168"/>
            <a:ext cx="4068141" cy="230832"/>
          </a:xfrm>
          <a:prstGeom prst="rect">
            <a:avLst/>
          </a:prstGeom>
        </p:spPr>
        <p:txBody>
          <a:bodyPr anchor="b"/>
          <a:lstStyle>
            <a:defPPr>
              <a:defRPr lang="zh-CN"/>
            </a:defPPr>
            <a:lvl1pPr marL="228600" lvl="0" indent="-228600" defTabSz="914400" eaLnBrk="1" latinLnBrk="0" hangingPunct="1">
              <a:lnSpc>
                <a:spcPct val="90000"/>
              </a:lnSpc>
              <a:spcBef>
                <a:spcPts val="1000"/>
              </a:spcBef>
              <a:buFont typeface="Arial" panose="020B0604020202020204" pitchFamily="34" charset="0"/>
              <a:buChar char="•"/>
              <a:defRPr sz="1000">
                <a:solidFill>
                  <a:schemeClr val="tx1">
                    <a:lumMod val="65000"/>
                    <a:lumOff val="35000"/>
                  </a:schemeClr>
                </a:solidFill>
                <a:latin typeface="+mn-lt"/>
                <a:ea typeface="+mn-ea"/>
                <a:cs typeface="+mn-ea"/>
              </a:defRPr>
            </a:lvl1pPr>
            <a:lvl2pPr marL="685800" indent="-228600" defTabSz="914400" eaLnBrk="1" latinLnBrk="0" hangingPunct="1">
              <a:lnSpc>
                <a:spcPct val="90000"/>
              </a:lnSpc>
              <a:spcBef>
                <a:spcPts val="500"/>
              </a:spcBef>
              <a:buFont typeface="Arial" panose="020B0604020202020204" pitchFamily="34" charset="0"/>
              <a:buChar char="•"/>
              <a:defRPr sz="2400">
                <a:latin typeface="+mn-lt"/>
                <a:ea typeface="+mn-ea"/>
              </a:defRPr>
            </a:lvl2pPr>
            <a:lvl3pPr marL="1143000" indent="-228600" defTabSz="914400" eaLnBrk="1" latinLnBrk="0" hangingPunct="1">
              <a:lnSpc>
                <a:spcPct val="90000"/>
              </a:lnSpc>
              <a:spcBef>
                <a:spcPts val="500"/>
              </a:spcBef>
              <a:buFont typeface="Arial" panose="020B0604020202020204" pitchFamily="34" charset="0"/>
              <a:buChar char="•"/>
              <a:defRPr sz="2000">
                <a:latin typeface="+mn-lt"/>
                <a:ea typeface="+mn-ea"/>
              </a:defRPr>
            </a:lvl3pPr>
            <a:lvl4pPr marL="1600200" indent="-228600" defTabSz="914400" eaLnBrk="1" latinLnBrk="0" hangingPunct="1">
              <a:lnSpc>
                <a:spcPct val="90000"/>
              </a:lnSpc>
              <a:spcBef>
                <a:spcPts val="500"/>
              </a:spcBef>
              <a:buFont typeface="Arial" panose="020B0604020202020204" pitchFamily="34" charset="0"/>
              <a:buChar char="•"/>
              <a:defRPr sz="1800">
                <a:latin typeface="+mn-lt"/>
                <a:ea typeface="+mn-ea"/>
              </a:defRPr>
            </a:lvl4pPr>
            <a:lvl5pPr marL="2057400" indent="-228600" defTabSz="914400" eaLnBrk="1" latinLnBrk="0" hangingPunct="1">
              <a:lnSpc>
                <a:spcPct val="90000"/>
              </a:lnSpc>
              <a:spcBef>
                <a:spcPts val="500"/>
              </a:spcBef>
              <a:buFont typeface="Arial" panose="020B0604020202020204" pitchFamily="34" charset="0"/>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r>
              <a:rPr lang="zh-CN" altLang="en-US" dirty="0">
                <a:sym typeface="+mn-lt"/>
              </a:rPr>
              <a:t>数据来源：威尔森整理</a:t>
            </a:r>
          </a:p>
        </p:txBody>
      </p:sp>
      <p:sp>
        <p:nvSpPr>
          <p:cNvPr id="63" name="TextBox 38"/>
          <p:cNvSpPr txBox="1"/>
          <p:nvPr/>
        </p:nvSpPr>
        <p:spPr>
          <a:xfrm>
            <a:off x="6285887" y="6624702"/>
            <a:ext cx="4428000" cy="230832"/>
          </a:xfrm>
          <a:prstGeom prst="rect">
            <a:avLst/>
          </a:prstGeom>
        </p:spPr>
        <p:txBody>
          <a:bodyPr anchor="b"/>
          <a:lstStyle>
            <a:defPPr>
              <a:defRPr lang="zh-CN"/>
            </a:defPPr>
            <a:lvl1pPr marL="228600" lvl="0" indent="-228600" defTabSz="914400" eaLnBrk="1" latinLnBrk="0" hangingPunct="1">
              <a:lnSpc>
                <a:spcPct val="90000"/>
              </a:lnSpc>
              <a:spcBef>
                <a:spcPts val="1000"/>
              </a:spcBef>
              <a:buFont typeface="Arial" panose="020B0604020202020204" pitchFamily="34" charset="0"/>
              <a:buChar char="•"/>
              <a:defRPr sz="1000">
                <a:solidFill>
                  <a:schemeClr val="tx1">
                    <a:lumMod val="65000"/>
                    <a:lumOff val="35000"/>
                  </a:schemeClr>
                </a:solidFill>
                <a:latin typeface="+mn-lt"/>
                <a:ea typeface="+mn-ea"/>
                <a:cs typeface="+mn-ea"/>
              </a:defRPr>
            </a:lvl1pPr>
            <a:lvl2pPr marL="685800" indent="-228600" defTabSz="914400" eaLnBrk="1" latinLnBrk="0" hangingPunct="1">
              <a:lnSpc>
                <a:spcPct val="90000"/>
              </a:lnSpc>
              <a:spcBef>
                <a:spcPts val="500"/>
              </a:spcBef>
              <a:buFont typeface="Arial" panose="020B0604020202020204" pitchFamily="34" charset="0"/>
              <a:buChar char="•"/>
              <a:defRPr sz="2400">
                <a:latin typeface="+mn-lt"/>
                <a:ea typeface="+mn-ea"/>
              </a:defRPr>
            </a:lvl2pPr>
            <a:lvl3pPr marL="1143000" indent="-228600" defTabSz="914400" eaLnBrk="1" latinLnBrk="0" hangingPunct="1">
              <a:lnSpc>
                <a:spcPct val="90000"/>
              </a:lnSpc>
              <a:spcBef>
                <a:spcPts val="500"/>
              </a:spcBef>
              <a:buFont typeface="Arial" panose="020B0604020202020204" pitchFamily="34" charset="0"/>
              <a:buChar char="•"/>
              <a:defRPr sz="2000">
                <a:latin typeface="+mn-lt"/>
                <a:ea typeface="+mn-ea"/>
              </a:defRPr>
            </a:lvl3pPr>
            <a:lvl4pPr marL="1600200" indent="-228600" defTabSz="914400" eaLnBrk="1" latinLnBrk="0" hangingPunct="1">
              <a:lnSpc>
                <a:spcPct val="90000"/>
              </a:lnSpc>
              <a:spcBef>
                <a:spcPts val="500"/>
              </a:spcBef>
              <a:buFont typeface="Arial" panose="020B0604020202020204" pitchFamily="34" charset="0"/>
              <a:buChar char="•"/>
              <a:defRPr sz="1800">
                <a:latin typeface="+mn-lt"/>
                <a:ea typeface="+mn-ea"/>
              </a:defRPr>
            </a:lvl4pPr>
            <a:lvl5pPr marL="2057400" indent="-228600" defTabSz="914400" eaLnBrk="1" latinLnBrk="0" hangingPunct="1">
              <a:lnSpc>
                <a:spcPct val="90000"/>
              </a:lnSpc>
              <a:spcBef>
                <a:spcPts val="500"/>
              </a:spcBef>
              <a:buFont typeface="Arial" panose="020B0604020202020204" pitchFamily="34" charset="0"/>
              <a:buChar char="•"/>
              <a:defRPr sz="1800">
                <a:latin typeface="+mn-lt"/>
                <a:ea typeface="+mn-ea"/>
              </a:defRPr>
            </a:lvl5pPr>
            <a:lvl6pPr marL="2514600" indent="-228600">
              <a:lnSpc>
                <a:spcPct val="90000"/>
              </a:lnSpc>
              <a:spcBef>
                <a:spcPts val="500"/>
              </a:spcBef>
              <a:buFont typeface="Arial" panose="020B0604020202020204" pitchFamily="34" charset="0"/>
              <a:buChar char="•"/>
              <a:defRPr sz="1800">
                <a:latin typeface="+mn-lt"/>
                <a:ea typeface="+mn-ea"/>
              </a:defRPr>
            </a:lvl6pPr>
            <a:lvl7pPr marL="2971800" indent="-228600">
              <a:lnSpc>
                <a:spcPct val="90000"/>
              </a:lnSpc>
              <a:spcBef>
                <a:spcPts val="500"/>
              </a:spcBef>
              <a:buFont typeface="Arial" panose="020B0604020202020204" pitchFamily="34" charset="0"/>
              <a:buChar char="•"/>
              <a:defRPr sz="1800">
                <a:latin typeface="+mn-lt"/>
                <a:ea typeface="+mn-ea"/>
              </a:defRPr>
            </a:lvl7pPr>
            <a:lvl8pPr marL="3429000" indent="-228600">
              <a:lnSpc>
                <a:spcPct val="90000"/>
              </a:lnSpc>
              <a:spcBef>
                <a:spcPts val="500"/>
              </a:spcBef>
              <a:buFont typeface="Arial" panose="020B0604020202020204" pitchFamily="34" charset="0"/>
              <a:buChar char="•"/>
              <a:defRPr sz="1800">
                <a:latin typeface="+mn-lt"/>
                <a:ea typeface="+mn-ea"/>
              </a:defRPr>
            </a:lvl8pPr>
            <a:lvl9pPr marL="3886200" indent="-228600">
              <a:lnSpc>
                <a:spcPct val="90000"/>
              </a:lnSpc>
              <a:spcBef>
                <a:spcPts val="500"/>
              </a:spcBef>
              <a:buFont typeface="Arial" panose="020B0604020202020204" pitchFamily="34" charset="0"/>
              <a:buChar char="•"/>
              <a:defRPr sz="1800">
                <a:latin typeface="+mn-lt"/>
                <a:ea typeface="+mn-ea"/>
              </a:defRPr>
            </a:lvl9pPr>
          </a:lstStyle>
          <a:p>
            <a:r>
              <a:rPr lang="zh-CN" altLang="en-US" dirty="0">
                <a:sym typeface="+mn-lt"/>
              </a:rPr>
              <a:t>数据来源：威尔森整理</a:t>
            </a:r>
          </a:p>
        </p:txBody>
      </p:sp>
      <p:sp>
        <p:nvSpPr>
          <p:cNvPr id="85" name="圆角矩形 84"/>
          <p:cNvSpPr/>
          <p:nvPr/>
        </p:nvSpPr>
        <p:spPr>
          <a:xfrm>
            <a:off x="235832" y="1447038"/>
            <a:ext cx="5762527" cy="337352"/>
          </a:xfrm>
          <a:prstGeom prst="roundRect">
            <a:avLst>
              <a:gd name="adj" fmla="val 1417"/>
            </a:avLst>
          </a:prstGeom>
          <a:solidFill>
            <a:srgbClr val="0547A3"/>
          </a:solidFill>
          <a:ln w="25400">
            <a:noFill/>
          </a:ln>
          <a:effectLst>
            <a:outerShdw blurRad="190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kern="0" dirty="0">
                <a:solidFill>
                  <a:prstClr val="white"/>
                </a:solidFill>
                <a:latin typeface="微软雅黑" panose="020B0503020204020204" pitchFamily="34" charset="-122"/>
              </a:rPr>
              <a:t>Honda </a:t>
            </a:r>
            <a:r>
              <a:rPr lang="zh-CN" altLang="en-US" sz="1400" b="1" kern="0" dirty="0">
                <a:solidFill>
                  <a:prstClr val="white"/>
                </a:solidFill>
                <a:latin typeface="微软雅黑" panose="020B0503020204020204" pitchFamily="34" charset="-122"/>
              </a:rPr>
              <a:t>四轮电动化战略调整与智能化升级</a:t>
            </a:r>
          </a:p>
        </p:txBody>
      </p:sp>
      <p:sp>
        <p:nvSpPr>
          <p:cNvPr id="86" name="圆角矩形 85"/>
          <p:cNvSpPr/>
          <p:nvPr/>
        </p:nvSpPr>
        <p:spPr>
          <a:xfrm>
            <a:off x="6285888" y="1460941"/>
            <a:ext cx="5663930" cy="327006"/>
          </a:xfrm>
          <a:prstGeom prst="roundRect">
            <a:avLst>
              <a:gd name="adj" fmla="val 1417"/>
            </a:avLst>
          </a:prstGeom>
          <a:solidFill>
            <a:srgbClr val="0547A3"/>
          </a:solidFill>
          <a:ln w="25400">
            <a:noFill/>
          </a:ln>
          <a:effectLst>
            <a:outerShdw blurRad="1905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kern="0">
                <a:solidFill>
                  <a:prstClr val="white"/>
                </a:solidFill>
                <a:latin typeface="微软雅黑" panose="020B0503020204020204" pitchFamily="34" charset="-122"/>
              </a:rPr>
              <a:t>Honda </a:t>
            </a:r>
            <a:r>
              <a:rPr lang="zh-CN" altLang="en-US" sz="1400" b="1" kern="0">
                <a:solidFill>
                  <a:prstClr val="white"/>
                </a:solidFill>
                <a:latin typeface="微软雅黑" panose="020B0503020204020204" pitchFamily="34" charset="-122"/>
              </a:rPr>
              <a:t>混合动力（</a:t>
            </a:r>
            <a:r>
              <a:rPr lang="en-US" altLang="zh-CN" sz="1400" b="1" kern="0">
                <a:solidFill>
                  <a:prstClr val="white"/>
                </a:solidFill>
                <a:latin typeface="微软雅黑" panose="020B0503020204020204" pitchFamily="34" charset="-122"/>
              </a:rPr>
              <a:t>HEV</a:t>
            </a:r>
            <a:r>
              <a:rPr lang="zh-CN" altLang="en-US" sz="1400" b="1" kern="0">
                <a:solidFill>
                  <a:prstClr val="white"/>
                </a:solidFill>
                <a:latin typeface="微软雅黑" panose="020B0503020204020204" pitchFamily="34" charset="-122"/>
              </a:rPr>
              <a:t>）战略强化与全球事业布局</a:t>
            </a:r>
            <a:endParaRPr lang="zh-CN" altLang="en-US" sz="1400" b="1" kern="0" dirty="0">
              <a:solidFill>
                <a:prstClr val="white"/>
              </a:solidFill>
              <a:latin typeface="微软雅黑" panose="020B0503020204020204" pitchFamily="34" charset="-122"/>
            </a:endParaRPr>
          </a:p>
        </p:txBody>
      </p:sp>
      <p:sp>
        <p:nvSpPr>
          <p:cNvPr id="58" name="文本框 57">
            <a:extLst>
              <a:ext uri="{FF2B5EF4-FFF2-40B4-BE49-F238E27FC236}">
                <a16:creationId xmlns:a16="http://schemas.microsoft.com/office/drawing/2014/main" id="{86CE3224-0FDE-5789-022D-24C5169F5CCC}"/>
              </a:ext>
            </a:extLst>
          </p:cNvPr>
          <p:cNvSpPr txBox="1"/>
          <p:nvPr/>
        </p:nvSpPr>
        <p:spPr>
          <a:xfrm>
            <a:off x="231185" y="1809307"/>
            <a:ext cx="5704300" cy="276999"/>
          </a:xfrm>
          <a:prstGeom prst="rect">
            <a:avLst/>
          </a:prstGeom>
          <a:noFill/>
        </p:spPr>
        <p:txBody>
          <a:bodyPr wrap="square">
            <a:spAutoFit/>
          </a:bodyPr>
          <a:lstStyle/>
          <a:p>
            <a:r>
              <a:rPr lang="zh-CN" altLang="en-US" sz="1200" b="1" i="0" dirty="0">
                <a:solidFill>
                  <a:srgbClr val="C00000"/>
                </a:solidFill>
                <a:effectLst/>
                <a:latin typeface="Open Sans" panose="020B0606030504020204" pitchFamily="34" charset="0"/>
                <a:ea typeface="思源宋体 CN SemiBold" panose="02020600000000000000" pitchFamily="18" charset="-122"/>
                <a:cs typeface="+mn-ea"/>
                <a:sym typeface="+mn-lt"/>
              </a:rPr>
              <a:t>核心目标：</a:t>
            </a:r>
            <a:r>
              <a:rPr lang="zh-CN" altLang="en-US" sz="1200" b="0" i="0" dirty="0">
                <a:effectLst/>
                <a:latin typeface="Open Sans" panose="020B0606030504020204" pitchFamily="34" charset="0"/>
                <a:ea typeface="思源宋体 CN SemiBold" panose="02020600000000000000" pitchFamily="18" charset="-122"/>
                <a:cs typeface="+mn-ea"/>
                <a:sym typeface="+mn-lt"/>
              </a:rPr>
              <a:t>通过动力总成组合优化与智能化技术升级，提升产品的市场竞争力。</a:t>
            </a:r>
            <a:endParaRPr lang="zh-CN" altLang="en-US" sz="1200" dirty="0">
              <a:latin typeface="Open Sans" panose="020B0606030504020204" pitchFamily="34" charset="0"/>
              <a:ea typeface="思源宋体 CN SemiBold" panose="02020600000000000000" pitchFamily="18" charset="-122"/>
              <a:cs typeface="+mn-ea"/>
              <a:sym typeface="+mn-lt"/>
            </a:endParaRPr>
          </a:p>
        </p:txBody>
      </p:sp>
      <p:sp>
        <p:nvSpPr>
          <p:cNvPr id="59" name="文本框 58">
            <a:extLst>
              <a:ext uri="{FF2B5EF4-FFF2-40B4-BE49-F238E27FC236}">
                <a16:creationId xmlns:a16="http://schemas.microsoft.com/office/drawing/2014/main" id="{BC107DC3-E591-FCCF-7D84-631CE47F6A23}"/>
              </a:ext>
            </a:extLst>
          </p:cNvPr>
          <p:cNvSpPr txBox="1"/>
          <p:nvPr/>
        </p:nvSpPr>
        <p:spPr>
          <a:xfrm>
            <a:off x="2911140" y="4039796"/>
            <a:ext cx="3040648" cy="1892826"/>
          </a:xfrm>
          <a:prstGeom prst="rect">
            <a:avLst/>
          </a:prstGeom>
          <a:noFill/>
        </p:spPr>
        <p:txBody>
          <a:bodyPr wrap="square" anchor="t">
            <a:spAutoFit/>
          </a:bodyPr>
          <a:lstStyle/>
          <a:p>
            <a:pPr marL="171450" indent="-171450">
              <a:lnSpc>
                <a:spcPct val="150000"/>
              </a:lnSpc>
              <a:buFont typeface="Wingdings" panose="05000000000000000000" pitchFamily="2" charset="2"/>
              <a:buChar char="n"/>
            </a:pPr>
            <a:r>
              <a:rPr lang="zh-CN" altLang="en-US" sz="1200" b="1" i="0" dirty="0">
                <a:solidFill>
                  <a:srgbClr val="000000"/>
                </a:solidFill>
                <a:effectLst/>
                <a:latin typeface="Open Sans" panose="020B0606030504020204" pitchFamily="34" charset="0"/>
                <a:ea typeface="思源宋体 CN SemiBold" panose="02020600000000000000" pitchFamily="18" charset="-122"/>
                <a:cs typeface="+mn-ea"/>
                <a:sym typeface="+mn-lt"/>
              </a:rPr>
              <a:t>智能化技术布局</a:t>
            </a:r>
            <a:endParaRPr lang="en-US" altLang="zh-CN" sz="1200" dirty="0">
              <a:latin typeface="Open Sans" panose="020B0606030504020204" pitchFamily="34" charset="0"/>
              <a:ea typeface="思源宋体 CN SemiBold" panose="02020600000000000000" pitchFamily="18" charset="-122"/>
              <a:cs typeface="+mn-ea"/>
              <a:sym typeface="+mn-lt"/>
            </a:endParaRPr>
          </a:p>
          <a:p>
            <a:pPr marL="171450" indent="-171450">
              <a:lnSpc>
                <a:spcPct val="150000"/>
              </a:lnSpc>
              <a:buFont typeface="Wingdings" panose="05000000000000000000" pitchFamily="2" charset="2"/>
              <a:buChar char="Ø"/>
            </a:pPr>
            <a:r>
              <a:rPr lang="zh-CN" altLang="en-US" sz="1100" b="1" dirty="0">
                <a:solidFill>
                  <a:srgbClr val="C00000"/>
                </a:solidFill>
                <a:latin typeface="Open Sans" panose="020B0606030504020204" pitchFamily="34" charset="0"/>
                <a:ea typeface="思源宋体 CN SemiBold" panose="02020600000000000000" pitchFamily="18" charset="-122"/>
                <a:cs typeface="+mn-ea"/>
                <a:sym typeface="+mn-lt"/>
              </a:rPr>
              <a:t>新一代 ADAS 开发：</a:t>
            </a:r>
            <a:endParaRPr lang="en-US" altLang="zh-CN" sz="1100" b="1" dirty="0">
              <a:solidFill>
                <a:srgbClr val="C00000"/>
              </a:solidFill>
              <a:latin typeface="Open Sans" panose="020B0606030504020204" pitchFamily="34" charset="0"/>
              <a:ea typeface="思源宋体 CN SemiBold" panose="02020600000000000000" pitchFamily="18" charset="-122"/>
              <a:cs typeface="+mn-ea"/>
              <a:sym typeface="+mn-lt"/>
            </a:endParaRPr>
          </a:p>
          <a:p>
            <a:pPr marL="171450" indent="-171450">
              <a:lnSpc>
                <a:spcPct val="150000"/>
              </a:lnSpc>
              <a:buFont typeface="Arial" panose="020B0604020202020204" pitchFamily="34" charset="0"/>
              <a:buChar char="•"/>
            </a:pPr>
            <a:r>
              <a:rPr lang="zh-CN" altLang="en-US" sz="1100" dirty="0">
                <a:latin typeface="Open Sans" panose="020B0606030504020204" pitchFamily="34" charset="0"/>
                <a:ea typeface="思源宋体 CN SemiBold" panose="02020600000000000000" pitchFamily="18" charset="-122"/>
                <a:cs typeface="+mn-ea"/>
                <a:sym typeface="+mn-lt"/>
              </a:rPr>
              <a:t>覆盖城市道路与高速公路，支持全流程驾驶辅助（加速、转向）</a:t>
            </a:r>
          </a:p>
          <a:p>
            <a:pPr marL="171450" indent="-171450">
              <a:lnSpc>
                <a:spcPct val="150000"/>
              </a:lnSpc>
              <a:buFont typeface="Arial" panose="020B0604020202020204" pitchFamily="34" charset="0"/>
              <a:buChar char="•"/>
            </a:pPr>
            <a:r>
              <a:rPr lang="zh-CN" altLang="en-US" sz="1100" dirty="0">
                <a:latin typeface="Open Sans" panose="020B0606030504020204" pitchFamily="34" charset="0"/>
                <a:ea typeface="思源宋体 CN SemiBold" panose="02020600000000000000" pitchFamily="18" charset="-122"/>
                <a:cs typeface="+mn-ea"/>
                <a:sym typeface="+mn-lt"/>
              </a:rPr>
              <a:t>2027 年率先搭载于北美 / 日本主力车型</a:t>
            </a:r>
            <a:r>
              <a:rPr lang="en-US" altLang="zh-CN" sz="1100" dirty="0">
                <a:latin typeface="Open Sans" panose="020B0606030504020204" pitchFamily="34" charset="0"/>
                <a:ea typeface="思源宋体 CN SemiBold" panose="02020600000000000000" pitchFamily="18" charset="-122"/>
                <a:cs typeface="+mn-ea"/>
                <a:sym typeface="+mn-lt"/>
              </a:rPr>
              <a:t>(</a:t>
            </a:r>
            <a:r>
              <a:rPr lang="zh-CN" altLang="en-US" sz="1100" dirty="0">
                <a:latin typeface="Open Sans" panose="020B0606030504020204" pitchFamily="34" charset="0"/>
                <a:ea typeface="思源宋体 CN SemiBold" panose="02020600000000000000" pitchFamily="18" charset="-122"/>
                <a:cs typeface="+mn-ea"/>
                <a:sym typeface="+mn-lt"/>
              </a:rPr>
              <a:t>EV/HEV</a:t>
            </a:r>
            <a:r>
              <a:rPr lang="en-US" altLang="zh-CN" sz="1100" dirty="0">
                <a:latin typeface="Open Sans" panose="020B0606030504020204" pitchFamily="34" charset="0"/>
                <a:ea typeface="思源宋体 CN SemiBold" panose="02020600000000000000" pitchFamily="18" charset="-122"/>
                <a:cs typeface="+mn-ea"/>
                <a:sym typeface="+mn-lt"/>
              </a:rPr>
              <a:t>)</a:t>
            </a:r>
            <a:r>
              <a:rPr lang="zh-CN" altLang="en-US" sz="1100" dirty="0">
                <a:latin typeface="Open Sans" panose="020B0606030504020204" pitchFamily="34" charset="0"/>
                <a:ea typeface="思源宋体 CN SemiBold" panose="02020600000000000000" pitchFamily="18" charset="-122"/>
                <a:cs typeface="+mn-ea"/>
                <a:sym typeface="+mn-lt"/>
              </a:rPr>
              <a:t>，与 Momenta 合作开发中国专属版本</a:t>
            </a:r>
          </a:p>
        </p:txBody>
      </p:sp>
      <p:sp>
        <p:nvSpPr>
          <p:cNvPr id="60" name="文本框 59">
            <a:extLst>
              <a:ext uri="{FF2B5EF4-FFF2-40B4-BE49-F238E27FC236}">
                <a16:creationId xmlns:a16="http://schemas.microsoft.com/office/drawing/2014/main" id="{183357D8-819B-FA02-CAE9-6F23931A77A0}"/>
              </a:ext>
            </a:extLst>
          </p:cNvPr>
          <p:cNvSpPr txBox="1"/>
          <p:nvPr/>
        </p:nvSpPr>
        <p:spPr>
          <a:xfrm>
            <a:off x="296400" y="2082097"/>
            <a:ext cx="2571200" cy="2229841"/>
          </a:xfrm>
          <a:prstGeom prst="rect">
            <a:avLst/>
          </a:prstGeom>
          <a:noFill/>
        </p:spPr>
        <p:txBody>
          <a:bodyPr wrap="square">
            <a:spAutoFit/>
          </a:bodyPr>
          <a:lstStyle/>
          <a:p>
            <a:pPr marL="171450" indent="-171450" algn="l" hangingPunct="1">
              <a:lnSpc>
                <a:spcPts val="2100"/>
              </a:lnSpc>
              <a:spcBef>
                <a:spcPts val="1800"/>
              </a:spcBef>
              <a:spcAft>
                <a:spcPts val="600"/>
              </a:spcAft>
              <a:buFont typeface="Wingdings" panose="05000000000000000000" pitchFamily="2" charset="2"/>
              <a:buChar char="n"/>
            </a:pPr>
            <a:r>
              <a:rPr lang="zh-CN" altLang="en-US" sz="1200" b="1" i="0" dirty="0">
                <a:effectLst/>
                <a:latin typeface="Open Sans" panose="020B0606030504020204" pitchFamily="34" charset="0"/>
                <a:ea typeface="思源宋体 CN SemiBold" panose="02020600000000000000" pitchFamily="18" charset="-122"/>
                <a:cs typeface="+mn-ea"/>
                <a:sym typeface="+mn-lt"/>
              </a:rPr>
              <a:t>战略方向调整：</a:t>
            </a:r>
            <a:endParaRPr lang="en-US" altLang="zh-CN" sz="1200" b="1" i="0" dirty="0">
              <a:effectLst/>
              <a:latin typeface="Open Sans" panose="020B0606030504020204" pitchFamily="34" charset="0"/>
              <a:ea typeface="思源宋体 CN SemiBold" panose="02020600000000000000" pitchFamily="18" charset="-122"/>
              <a:cs typeface="+mn-ea"/>
              <a:sym typeface="+mn-lt"/>
            </a:endParaRPr>
          </a:p>
          <a:p>
            <a:pPr marL="171450" indent="-171450" hangingPunct="1">
              <a:lnSpc>
                <a:spcPct val="120000"/>
              </a:lnSpc>
              <a:buFont typeface="Arial" panose="020B0604020202020204" pitchFamily="34" charset="0"/>
              <a:buChar char="•"/>
            </a:pPr>
            <a:r>
              <a:rPr lang="zh-CN" altLang="en-US" sz="1100" b="1" dirty="0">
                <a:solidFill>
                  <a:srgbClr val="C00000"/>
                </a:solidFill>
                <a:latin typeface="Open Sans" panose="020B0606030504020204" pitchFamily="34" charset="0"/>
                <a:ea typeface="思源宋体 CN SemiBold" panose="02020600000000000000" pitchFamily="18" charset="-122"/>
                <a:cs typeface="+mn-ea"/>
                <a:sym typeface="+mn-lt"/>
              </a:rPr>
              <a:t>纯电动车（</a:t>
            </a:r>
            <a:r>
              <a:rPr lang="en-US" altLang="zh-CN" sz="1100" b="1" dirty="0">
                <a:solidFill>
                  <a:srgbClr val="C00000"/>
                </a:solidFill>
                <a:latin typeface="Open Sans" panose="020B0606030504020204" pitchFamily="34" charset="0"/>
                <a:ea typeface="思源宋体 CN SemiBold" panose="02020600000000000000" pitchFamily="18" charset="-122"/>
                <a:cs typeface="+mn-ea"/>
                <a:sym typeface="+mn-lt"/>
              </a:rPr>
              <a:t>EV</a:t>
            </a:r>
            <a:r>
              <a:rPr lang="zh-CN" altLang="en-US" sz="1100" b="1" dirty="0">
                <a:solidFill>
                  <a:srgbClr val="C00000"/>
                </a:solidFill>
                <a:latin typeface="Open Sans" panose="020B0606030504020204" pitchFamily="34" charset="0"/>
                <a:ea typeface="思源宋体 CN SemiBold" panose="02020600000000000000" pitchFamily="18" charset="-122"/>
                <a:cs typeface="+mn-ea"/>
                <a:sym typeface="+mn-lt"/>
              </a:rPr>
              <a:t>）销量预期占比收窄：</a:t>
            </a:r>
            <a:r>
              <a:rPr lang="zh-CN" altLang="en-US" sz="1100" b="1" dirty="0">
                <a:latin typeface="Open Sans" panose="020B0606030504020204" pitchFamily="34" charset="0"/>
                <a:ea typeface="思源宋体 CN SemiBold" panose="02020600000000000000" pitchFamily="18" charset="-122"/>
                <a:cs typeface="+mn-ea"/>
                <a:sym typeface="+mn-lt"/>
              </a:rPr>
              <a:t>通过</a:t>
            </a:r>
            <a:r>
              <a:rPr lang="zh-CN" altLang="en-US" sz="1100" dirty="0">
                <a:latin typeface="Open Sans" panose="020B0606030504020204" pitchFamily="34" charset="0"/>
                <a:ea typeface="思源宋体 CN SemiBold" panose="02020600000000000000" pitchFamily="18" charset="-122"/>
                <a:cs typeface="+mn-ea"/>
                <a:sym typeface="+mn-lt"/>
              </a:rPr>
              <a:t>推迟加拿大工厂建设，聚焦 “</a:t>
            </a:r>
            <a:r>
              <a:rPr lang="en-US" altLang="zh-CN" sz="1100" dirty="0">
                <a:latin typeface="Open Sans" panose="020B0606030504020204" pitchFamily="34" charset="0"/>
                <a:ea typeface="思源宋体 CN SemiBold" panose="02020600000000000000" pitchFamily="18" charset="-122"/>
                <a:cs typeface="+mn-ea"/>
                <a:sym typeface="+mn-lt"/>
              </a:rPr>
              <a:t>Honda 0 </a:t>
            </a:r>
            <a:r>
              <a:rPr lang="zh-CN" altLang="en-US" sz="1100" dirty="0">
                <a:latin typeface="Open Sans" panose="020B0606030504020204" pitchFamily="34" charset="0"/>
                <a:ea typeface="思源宋体 CN SemiBold" panose="02020600000000000000" pitchFamily="18" charset="-122"/>
                <a:cs typeface="+mn-ea"/>
                <a:sym typeface="+mn-lt"/>
              </a:rPr>
              <a:t>系列” </a:t>
            </a:r>
            <a:r>
              <a:rPr lang="en-US" altLang="zh-CN" sz="1100" dirty="0">
                <a:latin typeface="Open Sans" panose="020B0606030504020204" pitchFamily="34" charset="0"/>
                <a:ea typeface="思源宋体 CN SemiBold" panose="02020600000000000000" pitchFamily="18" charset="-122"/>
                <a:cs typeface="+mn-ea"/>
                <a:sym typeface="+mn-lt"/>
              </a:rPr>
              <a:t>SDV </a:t>
            </a:r>
            <a:r>
              <a:rPr lang="zh-CN" altLang="en-US" sz="1100" dirty="0">
                <a:latin typeface="Open Sans" panose="020B0606030504020204" pitchFamily="34" charset="0"/>
                <a:ea typeface="思源宋体 CN SemiBold" panose="02020600000000000000" pitchFamily="18" charset="-122"/>
                <a:cs typeface="+mn-ea"/>
                <a:sym typeface="+mn-lt"/>
              </a:rPr>
              <a:t>车型实现</a:t>
            </a:r>
            <a:r>
              <a:rPr lang="en-US" altLang="zh-CN" sz="1100" dirty="0">
                <a:latin typeface="Open Sans" panose="020B0606030504020204" pitchFamily="34" charset="0"/>
                <a:ea typeface="思源宋体 CN SemiBold" panose="02020600000000000000" pitchFamily="18" charset="-122"/>
                <a:cs typeface="+mn-ea"/>
                <a:sym typeface="+mn-lt"/>
              </a:rPr>
              <a:t>2030 </a:t>
            </a:r>
            <a:r>
              <a:rPr lang="zh-CN" altLang="en-US" sz="1100" dirty="0">
                <a:latin typeface="Open Sans" panose="020B0606030504020204" pitchFamily="34" charset="0"/>
                <a:ea typeface="思源宋体 CN SemiBold" panose="02020600000000000000" pitchFamily="18" charset="-122"/>
                <a:cs typeface="+mn-ea"/>
                <a:sym typeface="+mn-lt"/>
              </a:rPr>
              <a:t>年销量预期占比低于 </a:t>
            </a:r>
            <a:r>
              <a:rPr lang="en-US" altLang="zh-CN" sz="1100" dirty="0">
                <a:latin typeface="Open Sans" panose="020B0606030504020204" pitchFamily="34" charset="0"/>
                <a:ea typeface="思源宋体 CN SemiBold" panose="02020600000000000000" pitchFamily="18" charset="-122"/>
                <a:cs typeface="+mn-ea"/>
                <a:sym typeface="+mn-lt"/>
              </a:rPr>
              <a:t>30%</a:t>
            </a:r>
            <a:r>
              <a:rPr lang="zh-CN" altLang="en-US" sz="1100" dirty="0">
                <a:latin typeface="Open Sans" panose="020B0606030504020204" pitchFamily="34" charset="0"/>
                <a:ea typeface="思源宋体 CN SemiBold" panose="02020600000000000000" pitchFamily="18" charset="-122"/>
                <a:cs typeface="+mn-ea"/>
                <a:sym typeface="+mn-lt"/>
              </a:rPr>
              <a:t>的目标</a:t>
            </a:r>
            <a:endParaRPr lang="en-US" altLang="zh-CN" sz="1100" dirty="0">
              <a:latin typeface="Open Sans" panose="020B0606030504020204" pitchFamily="34" charset="0"/>
              <a:ea typeface="思源宋体 CN SemiBold" panose="02020600000000000000" pitchFamily="18" charset="-122"/>
              <a:cs typeface="+mn-ea"/>
              <a:sym typeface="+mn-lt"/>
            </a:endParaRPr>
          </a:p>
          <a:p>
            <a:pPr marL="171450" indent="-171450" hangingPunct="1">
              <a:lnSpc>
                <a:spcPct val="120000"/>
              </a:lnSpc>
              <a:buFont typeface="Arial" panose="020B0604020202020204" pitchFamily="34" charset="0"/>
              <a:buChar char="•"/>
            </a:pPr>
            <a:r>
              <a:rPr lang="zh-CN" altLang="en-US" sz="1100" b="1" dirty="0">
                <a:solidFill>
                  <a:srgbClr val="C00000"/>
                </a:solidFill>
                <a:latin typeface="Open Sans" panose="020B0606030504020204" pitchFamily="34" charset="0"/>
                <a:ea typeface="思源宋体 CN SemiBold" panose="02020600000000000000" pitchFamily="18" charset="-122"/>
                <a:cs typeface="+mn-ea"/>
                <a:sym typeface="+mn-lt"/>
              </a:rPr>
              <a:t>混合动力车（</a:t>
            </a:r>
            <a:r>
              <a:rPr lang="en-US" altLang="zh-CN" sz="1100" b="1" dirty="0">
                <a:solidFill>
                  <a:srgbClr val="C00000"/>
                </a:solidFill>
                <a:latin typeface="Open Sans" panose="020B0606030504020204" pitchFamily="34" charset="0"/>
                <a:ea typeface="思源宋体 CN SemiBold" panose="02020600000000000000" pitchFamily="18" charset="-122"/>
                <a:cs typeface="+mn-ea"/>
                <a:sym typeface="+mn-lt"/>
              </a:rPr>
              <a:t>HEV</a:t>
            </a:r>
            <a:r>
              <a:rPr lang="zh-CN" altLang="en-US" sz="1100" b="1" dirty="0">
                <a:solidFill>
                  <a:srgbClr val="C00000"/>
                </a:solidFill>
                <a:latin typeface="Open Sans" panose="020B0606030504020204" pitchFamily="34" charset="0"/>
                <a:ea typeface="思源宋体 CN SemiBold" panose="02020600000000000000" pitchFamily="18" charset="-122"/>
                <a:cs typeface="+mn-ea"/>
                <a:sym typeface="+mn-lt"/>
              </a:rPr>
              <a:t>）</a:t>
            </a:r>
            <a:r>
              <a:rPr lang="zh-CN" altLang="en-US" sz="1100" dirty="0">
                <a:latin typeface="Open Sans" panose="020B0606030504020204" pitchFamily="34" charset="0"/>
                <a:ea typeface="思源宋体 CN SemiBold" panose="02020600000000000000" pitchFamily="18" charset="-122"/>
                <a:cs typeface="+mn-ea"/>
                <a:sym typeface="+mn-lt"/>
              </a:rPr>
              <a:t>调整为核心主力产品</a:t>
            </a:r>
            <a:r>
              <a:rPr lang="zh-CN" altLang="en-US" sz="1100" b="1" dirty="0">
                <a:latin typeface="Open Sans" panose="020B0606030504020204" pitchFamily="34" charset="0"/>
                <a:ea typeface="思源宋体 CN SemiBold" panose="02020600000000000000" pitchFamily="18" charset="-122"/>
                <a:cs typeface="+mn-ea"/>
                <a:sym typeface="+mn-lt"/>
              </a:rPr>
              <a:t>，</a:t>
            </a:r>
            <a:r>
              <a:rPr lang="en-US" altLang="zh-CN" sz="1100" dirty="0">
                <a:latin typeface="Open Sans" panose="020B0606030504020204" pitchFamily="34" charset="0"/>
                <a:ea typeface="思源宋体 CN SemiBold" panose="02020600000000000000" pitchFamily="18" charset="-122"/>
                <a:cs typeface="+mn-ea"/>
                <a:sym typeface="+mn-lt"/>
              </a:rPr>
              <a:t> 2027 </a:t>
            </a:r>
            <a:r>
              <a:rPr lang="zh-CN" altLang="en-US" sz="1100" dirty="0">
                <a:latin typeface="Open Sans" panose="020B0606030504020204" pitchFamily="34" charset="0"/>
                <a:ea typeface="思源宋体 CN SemiBold" panose="02020600000000000000" pitchFamily="18" charset="-122"/>
                <a:cs typeface="+mn-ea"/>
                <a:sym typeface="+mn-lt"/>
              </a:rPr>
              <a:t>年后推出 </a:t>
            </a:r>
            <a:r>
              <a:rPr lang="en-US" altLang="zh-CN" sz="1100" dirty="0">
                <a:latin typeface="Open Sans" panose="020B0606030504020204" pitchFamily="34" charset="0"/>
                <a:ea typeface="思源宋体 CN SemiBold" panose="02020600000000000000" pitchFamily="18" charset="-122"/>
                <a:cs typeface="+mn-ea"/>
                <a:sym typeface="+mn-lt"/>
              </a:rPr>
              <a:t>13 </a:t>
            </a:r>
            <a:r>
              <a:rPr lang="zh-CN" altLang="en-US" sz="1100" dirty="0">
                <a:latin typeface="Open Sans" panose="020B0606030504020204" pitchFamily="34" charset="0"/>
                <a:ea typeface="思源宋体 CN SemiBold" panose="02020600000000000000" pitchFamily="18" charset="-122"/>
                <a:cs typeface="+mn-ea"/>
                <a:sym typeface="+mn-lt"/>
              </a:rPr>
              <a:t>款新一代 </a:t>
            </a:r>
            <a:r>
              <a:rPr lang="en-US" altLang="zh-CN" sz="1100" dirty="0">
                <a:latin typeface="Open Sans" panose="020B0606030504020204" pitchFamily="34" charset="0"/>
                <a:ea typeface="思源宋体 CN SemiBold" panose="02020600000000000000" pitchFamily="18" charset="-122"/>
                <a:cs typeface="+mn-ea"/>
                <a:sym typeface="+mn-lt"/>
              </a:rPr>
              <a:t>HEV</a:t>
            </a:r>
            <a:r>
              <a:rPr lang="zh-CN" altLang="en-US" sz="1100" dirty="0">
                <a:latin typeface="Open Sans" panose="020B0606030504020204" pitchFamily="34" charset="0"/>
                <a:ea typeface="思源宋体 CN SemiBold" panose="02020600000000000000" pitchFamily="18" charset="-122"/>
                <a:cs typeface="+mn-ea"/>
                <a:sym typeface="+mn-lt"/>
              </a:rPr>
              <a:t>，目标销量 </a:t>
            </a:r>
            <a:r>
              <a:rPr lang="en-US" altLang="zh-CN" sz="1100" dirty="0">
                <a:latin typeface="Open Sans" panose="020B0606030504020204" pitchFamily="34" charset="0"/>
                <a:ea typeface="思源宋体 CN SemiBold" panose="02020600000000000000" pitchFamily="18" charset="-122"/>
                <a:cs typeface="+mn-ea"/>
                <a:sym typeface="+mn-lt"/>
              </a:rPr>
              <a:t>220 </a:t>
            </a:r>
            <a:r>
              <a:rPr lang="zh-CN" altLang="en-US" sz="1100" dirty="0">
                <a:latin typeface="Open Sans" panose="020B0606030504020204" pitchFamily="34" charset="0"/>
                <a:ea typeface="思源宋体 CN SemiBold" panose="02020600000000000000" pitchFamily="18" charset="-122"/>
                <a:cs typeface="+mn-ea"/>
                <a:sym typeface="+mn-lt"/>
              </a:rPr>
              <a:t>万辆</a:t>
            </a:r>
          </a:p>
          <a:p>
            <a:pPr marL="171450" indent="-171450" hangingPunct="1">
              <a:lnSpc>
                <a:spcPct val="120000"/>
              </a:lnSpc>
              <a:buFont typeface="Wingdings" panose="05000000000000000000" pitchFamily="2" charset="2"/>
              <a:buChar char="Ø"/>
            </a:pPr>
            <a:endParaRPr lang="zh-CN" altLang="en-US" sz="900" dirty="0">
              <a:latin typeface="Open Sans" panose="020B0606030504020204" pitchFamily="34" charset="0"/>
              <a:ea typeface="思源宋体 CN SemiBold" panose="02020600000000000000" pitchFamily="18" charset="-122"/>
              <a:cs typeface="+mn-ea"/>
              <a:sym typeface="+mn-lt"/>
            </a:endParaRPr>
          </a:p>
        </p:txBody>
      </p:sp>
      <p:sp>
        <p:nvSpPr>
          <p:cNvPr id="61" name="文本框 60">
            <a:extLst>
              <a:ext uri="{FF2B5EF4-FFF2-40B4-BE49-F238E27FC236}">
                <a16:creationId xmlns:a16="http://schemas.microsoft.com/office/drawing/2014/main" id="{A1A45ED7-EA7E-8045-F781-28FBD4650F2F}"/>
              </a:ext>
            </a:extLst>
          </p:cNvPr>
          <p:cNvSpPr txBox="1"/>
          <p:nvPr/>
        </p:nvSpPr>
        <p:spPr>
          <a:xfrm>
            <a:off x="6306068" y="1809307"/>
            <a:ext cx="5656720" cy="461665"/>
          </a:xfrm>
          <a:prstGeom prst="rect">
            <a:avLst/>
          </a:prstGeom>
          <a:noFill/>
        </p:spPr>
        <p:txBody>
          <a:bodyPr wrap="square">
            <a:spAutoFit/>
          </a:bodyPr>
          <a:lstStyle/>
          <a:p>
            <a:r>
              <a:rPr lang="zh-CN" altLang="en-US" sz="1200" b="1" i="0" dirty="0">
                <a:solidFill>
                  <a:srgbClr val="C00000"/>
                </a:solidFill>
                <a:effectLst/>
                <a:latin typeface="Open Sans" panose="020B0606030504020204" pitchFamily="34" charset="0"/>
                <a:ea typeface="思源宋体 CN SemiBold" panose="02020600000000000000" pitchFamily="18" charset="-122"/>
                <a:cs typeface="+mn-ea"/>
                <a:sym typeface="+mn-lt"/>
              </a:rPr>
              <a:t>核心目标：</a:t>
            </a:r>
            <a:r>
              <a:rPr lang="zh-CN" altLang="en-US" sz="1200" b="0" i="0" dirty="0">
                <a:effectLst/>
                <a:latin typeface="Open Sans" panose="020B0606030504020204" pitchFamily="34" charset="0"/>
                <a:ea typeface="思源宋体 CN SemiBold" panose="02020600000000000000" pitchFamily="18" charset="-122"/>
                <a:cs typeface="+mn-ea"/>
                <a:sym typeface="+mn-lt"/>
              </a:rPr>
              <a:t>以 </a:t>
            </a:r>
            <a:r>
              <a:rPr lang="en-US" altLang="zh-CN" sz="1200" b="0" i="0" dirty="0">
                <a:effectLst/>
                <a:latin typeface="Open Sans" panose="020B0606030504020204" pitchFamily="34" charset="0"/>
                <a:ea typeface="思源宋体 CN SemiBold" panose="02020600000000000000" pitchFamily="18" charset="-122"/>
                <a:cs typeface="+mn-ea"/>
                <a:sym typeface="+mn-lt"/>
              </a:rPr>
              <a:t>HEV </a:t>
            </a:r>
            <a:r>
              <a:rPr lang="zh-CN" altLang="en-US" sz="1200" b="0" i="0" dirty="0">
                <a:effectLst/>
                <a:latin typeface="Open Sans" panose="020B0606030504020204" pitchFamily="34" charset="0"/>
                <a:ea typeface="思源宋体 CN SemiBold" panose="02020600000000000000" pitchFamily="18" charset="-122"/>
                <a:cs typeface="+mn-ea"/>
                <a:sym typeface="+mn-lt"/>
              </a:rPr>
              <a:t>为核心夯实基盘，</a:t>
            </a:r>
            <a:r>
              <a:rPr lang="zh-CN" altLang="en-US" sz="1200" dirty="0">
                <a:latin typeface="Open Sans" panose="020B0606030504020204" pitchFamily="34" charset="0"/>
                <a:ea typeface="思源宋体 CN SemiBold" panose="02020600000000000000" pitchFamily="18" charset="-122"/>
                <a:cs typeface="+mn-ea"/>
                <a:sym typeface="+mn-lt"/>
              </a:rPr>
              <a:t>建立起能够兼顾未来布局和盈利能力提升的四轮事业。</a:t>
            </a:r>
          </a:p>
        </p:txBody>
      </p:sp>
      <p:graphicFrame>
        <p:nvGraphicFramePr>
          <p:cNvPr id="64" name="表格 63">
            <a:extLst>
              <a:ext uri="{FF2B5EF4-FFF2-40B4-BE49-F238E27FC236}">
                <a16:creationId xmlns:a16="http://schemas.microsoft.com/office/drawing/2014/main" id="{4D02D35F-5248-7F5B-CC02-0DD999160F59}"/>
              </a:ext>
            </a:extLst>
          </p:cNvPr>
          <p:cNvGraphicFramePr>
            <a:graphicFrameLocks noGrp="1"/>
          </p:cNvGraphicFramePr>
          <p:nvPr/>
        </p:nvGraphicFramePr>
        <p:xfrm>
          <a:off x="6405232" y="4438698"/>
          <a:ext cx="5334807" cy="1970147"/>
        </p:xfrm>
        <a:graphic>
          <a:graphicData uri="http://schemas.openxmlformats.org/drawingml/2006/table">
            <a:tbl>
              <a:tblPr firstRow="1">
                <a:tableStyleId>{7DF18680-E054-41AD-8BC1-D1AEF772440D}</a:tableStyleId>
              </a:tblPr>
              <a:tblGrid>
                <a:gridCol w="961668">
                  <a:extLst>
                    <a:ext uri="{9D8B030D-6E8A-4147-A177-3AD203B41FA5}">
                      <a16:colId xmlns:a16="http://schemas.microsoft.com/office/drawing/2014/main" val="3457296213"/>
                    </a:ext>
                  </a:extLst>
                </a:gridCol>
                <a:gridCol w="2958791">
                  <a:extLst>
                    <a:ext uri="{9D8B030D-6E8A-4147-A177-3AD203B41FA5}">
                      <a16:colId xmlns:a16="http://schemas.microsoft.com/office/drawing/2014/main" val="3191887536"/>
                    </a:ext>
                  </a:extLst>
                </a:gridCol>
                <a:gridCol w="1414348">
                  <a:extLst>
                    <a:ext uri="{9D8B030D-6E8A-4147-A177-3AD203B41FA5}">
                      <a16:colId xmlns:a16="http://schemas.microsoft.com/office/drawing/2014/main" val="1722566200"/>
                    </a:ext>
                  </a:extLst>
                </a:gridCol>
              </a:tblGrid>
              <a:tr h="509887">
                <a:tc>
                  <a:txBody>
                    <a:bodyPr/>
                    <a:lstStyle/>
                    <a:p>
                      <a:pPr algn="ctr">
                        <a:lnSpc>
                          <a:spcPct val="100000"/>
                        </a:lnSpc>
                      </a:pPr>
                      <a:r>
                        <a:rPr lang="zh-CN" altLang="en-US" sz="1200" dirty="0">
                          <a:effectLst/>
                          <a:sym typeface="+mn-lt"/>
                        </a:rPr>
                        <a:t>技术维度</a:t>
                      </a:r>
                      <a:endParaRPr lang="zh-CN" altLang="en-US" sz="1200" b="1" dirty="0">
                        <a:solidFill>
                          <a:schemeClr val="bg1"/>
                        </a:solidFill>
                        <a:effectLst/>
                        <a:latin typeface="+mn-lt"/>
                        <a:ea typeface="+mn-ea"/>
                        <a:cs typeface="+mn-ea"/>
                        <a:sym typeface="+mn-lt"/>
                      </a:endParaRPr>
                    </a:p>
                  </a:txBody>
                  <a:tcPr marL="45720" marR="45720" anchor="ctr"/>
                </a:tc>
                <a:tc>
                  <a:txBody>
                    <a:bodyPr/>
                    <a:lstStyle/>
                    <a:p>
                      <a:pPr algn="ctr">
                        <a:lnSpc>
                          <a:spcPct val="100000"/>
                        </a:lnSpc>
                      </a:pPr>
                      <a:r>
                        <a:rPr lang="en-US" sz="1200" dirty="0">
                          <a:effectLst/>
                          <a:sym typeface="+mn-lt"/>
                        </a:rPr>
                        <a:t>Honda </a:t>
                      </a:r>
                      <a:r>
                        <a:rPr lang="zh-CN" altLang="en-US" sz="1200" dirty="0">
                          <a:effectLst/>
                          <a:sym typeface="+mn-lt"/>
                        </a:rPr>
                        <a:t>具体措施</a:t>
                      </a:r>
                      <a:endParaRPr lang="zh-CN" altLang="en-US" sz="1200" b="1" dirty="0">
                        <a:solidFill>
                          <a:schemeClr val="bg1"/>
                        </a:solidFill>
                        <a:effectLst/>
                        <a:latin typeface="+mn-lt"/>
                        <a:ea typeface="+mn-ea"/>
                        <a:cs typeface="+mn-ea"/>
                        <a:sym typeface="+mn-lt"/>
                      </a:endParaRPr>
                    </a:p>
                  </a:txBody>
                  <a:tcPr marL="45720" marR="45720" anchor="ctr"/>
                </a:tc>
                <a:tc>
                  <a:txBody>
                    <a:bodyPr/>
                    <a:lstStyle/>
                    <a:p>
                      <a:pPr algn="ctr">
                        <a:lnSpc>
                          <a:spcPct val="100000"/>
                        </a:lnSpc>
                      </a:pPr>
                      <a:r>
                        <a:rPr lang="zh-CN" altLang="en-US" sz="1200" dirty="0">
                          <a:effectLst/>
                          <a:sym typeface="+mn-lt"/>
                        </a:rPr>
                        <a:t>目标效果</a:t>
                      </a:r>
                      <a:endParaRPr lang="zh-CN" altLang="en-US" sz="1200" b="1" dirty="0">
                        <a:solidFill>
                          <a:schemeClr val="bg1"/>
                        </a:solidFill>
                        <a:effectLst/>
                        <a:latin typeface="+mn-lt"/>
                        <a:ea typeface="+mn-ea"/>
                        <a:cs typeface="+mn-ea"/>
                        <a:sym typeface="+mn-lt"/>
                      </a:endParaRPr>
                    </a:p>
                  </a:txBody>
                  <a:tcPr marL="45720" marR="45720" anchor="ctr"/>
                </a:tc>
                <a:extLst>
                  <a:ext uri="{0D108BD9-81ED-4DB2-BD59-A6C34878D82A}">
                    <a16:rowId xmlns:a16="http://schemas.microsoft.com/office/drawing/2014/main" val="1600811766"/>
                  </a:ext>
                </a:extLst>
              </a:tr>
              <a:tr h="730130">
                <a:tc>
                  <a:txBody>
                    <a:bodyPr/>
                    <a:lstStyle/>
                    <a:p>
                      <a:pPr algn="ctr">
                        <a:lnSpc>
                          <a:spcPct val="100000"/>
                        </a:lnSpc>
                      </a:pPr>
                      <a:r>
                        <a:rPr lang="zh-CN" altLang="en-US" sz="1000" dirty="0">
                          <a:effectLst/>
                          <a:sym typeface="+mn-lt"/>
                        </a:rPr>
                        <a:t>动力总成</a:t>
                      </a:r>
                      <a:endParaRPr lang="en-US" altLang="zh-CN" sz="1000" dirty="0">
                        <a:effectLst/>
                        <a:sym typeface="+mn-lt"/>
                      </a:endParaRPr>
                    </a:p>
                    <a:p>
                      <a:pPr algn="ctr">
                        <a:lnSpc>
                          <a:spcPct val="100000"/>
                        </a:lnSpc>
                      </a:pPr>
                      <a:r>
                        <a:rPr lang="zh-CN" altLang="en-US" sz="1000" dirty="0">
                          <a:effectLst/>
                          <a:sym typeface="+mn-lt"/>
                        </a:rPr>
                        <a:t>优化</a:t>
                      </a:r>
                      <a:endParaRPr lang="zh-CN" altLang="en-US" sz="1000" b="0" dirty="0">
                        <a:solidFill>
                          <a:srgbClr val="1043E5"/>
                        </a:solidFill>
                        <a:effectLst/>
                        <a:latin typeface="+mn-lt"/>
                        <a:ea typeface="+mn-ea"/>
                        <a:cs typeface="+mn-ea"/>
                        <a:sym typeface="+mn-lt"/>
                      </a:endParaRPr>
                    </a:p>
                  </a:txBody>
                  <a:tcPr anchor="ctr"/>
                </a:tc>
                <a:tc>
                  <a:txBody>
                    <a:bodyPr/>
                    <a:lstStyle/>
                    <a:p>
                      <a:pPr algn="ctr">
                        <a:lnSpc>
                          <a:spcPct val="100000"/>
                        </a:lnSpc>
                      </a:pPr>
                      <a:r>
                        <a:rPr lang="zh-CN" altLang="en-US" sz="1000" dirty="0">
                          <a:effectLst/>
                          <a:sym typeface="+mn-lt"/>
                        </a:rPr>
                        <a:t>扩大发动机高效区间，升级双电机 </a:t>
                      </a:r>
                      <a:r>
                        <a:rPr lang="en-US" altLang="zh-CN" sz="1000" dirty="0">
                          <a:effectLst/>
                          <a:sym typeface="+mn-lt"/>
                        </a:rPr>
                        <a:t>e:HEV </a:t>
                      </a:r>
                      <a:r>
                        <a:rPr lang="zh-CN" altLang="en-US" sz="1000" dirty="0">
                          <a:effectLst/>
                          <a:sym typeface="+mn-lt"/>
                        </a:rPr>
                        <a:t>系统，开发电动 </a:t>
                      </a:r>
                      <a:r>
                        <a:rPr lang="en-US" altLang="zh-CN" sz="1000" dirty="0">
                          <a:effectLst/>
                          <a:sym typeface="+mn-lt"/>
                        </a:rPr>
                        <a:t>AWD </a:t>
                      </a:r>
                      <a:r>
                        <a:rPr lang="zh-CN" altLang="en-US" sz="1000" dirty="0">
                          <a:effectLst/>
                          <a:sym typeface="+mn-lt"/>
                        </a:rPr>
                        <a:t>单元</a:t>
                      </a:r>
                      <a:endParaRPr lang="zh-CN" altLang="en-US" sz="1000" b="0" dirty="0">
                        <a:effectLst/>
                        <a:latin typeface="+mn-lt"/>
                        <a:ea typeface="+mn-ea"/>
                        <a:cs typeface="+mn-ea"/>
                        <a:sym typeface="+mn-lt"/>
                      </a:endParaRPr>
                    </a:p>
                  </a:txBody>
                  <a:tcPr anchor="ctr"/>
                </a:tc>
                <a:tc>
                  <a:txBody>
                    <a:bodyPr/>
                    <a:lstStyle/>
                    <a:p>
                      <a:pPr algn="ctr">
                        <a:lnSpc>
                          <a:spcPct val="100000"/>
                        </a:lnSpc>
                      </a:pPr>
                      <a:r>
                        <a:rPr lang="zh-CN" altLang="en-US" sz="1000" dirty="0">
                          <a:effectLst/>
                          <a:sym typeface="+mn-lt"/>
                        </a:rPr>
                        <a:t>燃油效率提升 </a:t>
                      </a:r>
                      <a:r>
                        <a:rPr lang="en-US" altLang="zh-CN" sz="1000" dirty="0">
                          <a:effectLst/>
                          <a:sym typeface="+mn-lt"/>
                        </a:rPr>
                        <a:t>10%+</a:t>
                      </a:r>
                      <a:r>
                        <a:rPr lang="zh-CN" altLang="en-US" sz="1000" dirty="0">
                          <a:effectLst/>
                          <a:sym typeface="+mn-lt"/>
                        </a:rPr>
                        <a:t>，操控稳定性增强</a:t>
                      </a:r>
                      <a:endParaRPr lang="zh-CN" altLang="en-US" sz="1000" b="0" dirty="0">
                        <a:effectLst/>
                        <a:latin typeface="+mn-lt"/>
                        <a:ea typeface="+mn-ea"/>
                        <a:cs typeface="+mn-ea"/>
                        <a:sym typeface="+mn-lt"/>
                      </a:endParaRPr>
                    </a:p>
                  </a:txBody>
                  <a:tcPr anchor="ctr"/>
                </a:tc>
                <a:extLst>
                  <a:ext uri="{0D108BD9-81ED-4DB2-BD59-A6C34878D82A}">
                    <a16:rowId xmlns:a16="http://schemas.microsoft.com/office/drawing/2014/main" val="1525272609"/>
                  </a:ext>
                </a:extLst>
              </a:tr>
              <a:tr h="730130">
                <a:tc>
                  <a:txBody>
                    <a:bodyPr/>
                    <a:lstStyle/>
                    <a:p>
                      <a:pPr algn="ctr">
                        <a:lnSpc>
                          <a:spcPct val="100000"/>
                        </a:lnSpc>
                      </a:pPr>
                      <a:r>
                        <a:rPr lang="zh-CN" altLang="en-US" sz="1000" dirty="0">
                          <a:effectLst/>
                          <a:sym typeface="+mn-lt"/>
                        </a:rPr>
                        <a:t>成本削减</a:t>
                      </a:r>
                      <a:endParaRPr lang="zh-CN" altLang="en-US" sz="1000" b="0" dirty="0">
                        <a:solidFill>
                          <a:srgbClr val="1043E5"/>
                        </a:solidFill>
                        <a:effectLst/>
                        <a:latin typeface="+mn-lt"/>
                        <a:ea typeface="+mn-ea"/>
                        <a:cs typeface="+mn-ea"/>
                        <a:sym typeface="+mn-lt"/>
                      </a:endParaRPr>
                    </a:p>
                  </a:txBody>
                  <a:tcPr anchor="ctr"/>
                </a:tc>
                <a:tc>
                  <a:txBody>
                    <a:bodyPr/>
                    <a:lstStyle/>
                    <a:p>
                      <a:pPr algn="ctr">
                        <a:lnSpc>
                          <a:spcPct val="100000"/>
                        </a:lnSpc>
                      </a:pPr>
                      <a:r>
                        <a:rPr lang="zh-CN" altLang="en-US" sz="1000" dirty="0">
                          <a:effectLst/>
                          <a:sym typeface="+mn-lt"/>
                        </a:rPr>
                        <a:t>电池 </a:t>
                      </a:r>
                      <a:r>
                        <a:rPr lang="en-US" altLang="zh-CN" sz="1000" dirty="0">
                          <a:effectLst/>
                          <a:sym typeface="+mn-lt"/>
                        </a:rPr>
                        <a:t>/ </a:t>
                      </a:r>
                      <a:r>
                        <a:rPr lang="zh-CN" altLang="en-US" sz="1000" dirty="0">
                          <a:effectLst/>
                          <a:sym typeface="+mn-lt"/>
                        </a:rPr>
                        <a:t>电机合作共创、零部件共享化，新一代 </a:t>
                      </a:r>
                      <a:r>
                        <a:rPr lang="en-US" altLang="zh-CN" sz="1000" dirty="0">
                          <a:effectLst/>
                          <a:sym typeface="+mn-lt"/>
                        </a:rPr>
                        <a:t>HEV </a:t>
                      </a:r>
                      <a:r>
                        <a:rPr lang="zh-CN" altLang="en-US" sz="1000" dirty="0">
                          <a:effectLst/>
                          <a:sym typeface="+mn-lt"/>
                        </a:rPr>
                        <a:t>较 </a:t>
                      </a:r>
                      <a:r>
                        <a:rPr lang="en-US" altLang="zh-CN" sz="1000" dirty="0">
                          <a:effectLst/>
                          <a:sym typeface="+mn-lt"/>
                        </a:rPr>
                        <a:t>2018 </a:t>
                      </a:r>
                      <a:r>
                        <a:rPr lang="zh-CN" altLang="en-US" sz="1000" dirty="0">
                          <a:effectLst/>
                          <a:sym typeface="+mn-lt"/>
                        </a:rPr>
                        <a:t>年车型成本降 </a:t>
                      </a:r>
                      <a:r>
                        <a:rPr lang="en-US" altLang="zh-CN" sz="1000" dirty="0">
                          <a:effectLst/>
                          <a:sym typeface="+mn-lt"/>
                        </a:rPr>
                        <a:t>50%+</a:t>
                      </a:r>
                      <a:endParaRPr lang="en-US" altLang="zh-CN" sz="1000" b="0" dirty="0">
                        <a:effectLst/>
                        <a:latin typeface="+mn-lt"/>
                        <a:ea typeface="+mn-ea"/>
                        <a:cs typeface="+mn-ea"/>
                        <a:sym typeface="+mn-lt"/>
                      </a:endParaRPr>
                    </a:p>
                  </a:txBody>
                  <a:tcPr anchor="ctr"/>
                </a:tc>
                <a:tc>
                  <a:txBody>
                    <a:bodyPr/>
                    <a:lstStyle/>
                    <a:p>
                      <a:pPr algn="ctr">
                        <a:lnSpc>
                          <a:spcPct val="100000"/>
                        </a:lnSpc>
                      </a:pPr>
                      <a:r>
                        <a:rPr lang="zh-CN" altLang="en-US" sz="1000" dirty="0">
                          <a:effectLst/>
                          <a:sym typeface="+mn-lt"/>
                        </a:rPr>
                        <a:t>提升价格竞争力，适配大众市场</a:t>
                      </a:r>
                      <a:endParaRPr lang="zh-CN" altLang="en-US" sz="1000" b="0" dirty="0">
                        <a:effectLst/>
                        <a:latin typeface="+mn-lt"/>
                        <a:ea typeface="+mn-ea"/>
                        <a:cs typeface="+mn-ea"/>
                        <a:sym typeface="+mn-lt"/>
                      </a:endParaRPr>
                    </a:p>
                  </a:txBody>
                  <a:tcPr anchor="ctr"/>
                </a:tc>
                <a:extLst>
                  <a:ext uri="{0D108BD9-81ED-4DB2-BD59-A6C34878D82A}">
                    <a16:rowId xmlns:a16="http://schemas.microsoft.com/office/drawing/2014/main" val="4141050910"/>
                  </a:ext>
                </a:extLst>
              </a:tr>
            </a:tbl>
          </a:graphicData>
        </a:graphic>
      </p:graphicFrame>
      <p:sp>
        <p:nvSpPr>
          <p:cNvPr id="65" name="文本框 64">
            <a:extLst>
              <a:ext uri="{FF2B5EF4-FFF2-40B4-BE49-F238E27FC236}">
                <a16:creationId xmlns:a16="http://schemas.microsoft.com/office/drawing/2014/main" id="{DF289F01-527D-2169-B0E7-4CD04CA4DA0C}"/>
              </a:ext>
            </a:extLst>
          </p:cNvPr>
          <p:cNvSpPr txBox="1"/>
          <p:nvPr/>
        </p:nvSpPr>
        <p:spPr>
          <a:xfrm>
            <a:off x="9302695" y="2477676"/>
            <a:ext cx="2647123" cy="1638910"/>
          </a:xfrm>
          <a:prstGeom prst="rect">
            <a:avLst/>
          </a:prstGeom>
          <a:noFill/>
        </p:spPr>
        <p:txBody>
          <a:bodyPr wrap="square">
            <a:spAutoFit/>
          </a:bodyPr>
          <a:lstStyle/>
          <a:p>
            <a:pPr marL="171450" indent="-171450">
              <a:lnSpc>
                <a:spcPct val="150000"/>
              </a:lnSpc>
              <a:buFont typeface="Wingdings" panose="05000000000000000000" pitchFamily="2" charset="2"/>
              <a:buChar char="n"/>
            </a:pPr>
            <a:r>
              <a:rPr lang="en-US" altLang="zh-CN" sz="1200" b="1" dirty="0">
                <a:solidFill>
                  <a:srgbClr val="C00000"/>
                </a:solidFill>
                <a:latin typeface="Open Sans" panose="020B0606030504020204" pitchFamily="34" charset="0"/>
                <a:ea typeface="思源宋体 CN SemiBold" panose="02020600000000000000" pitchFamily="18" charset="-122"/>
                <a:cs typeface="+mn-ea"/>
                <a:sym typeface="+mn-lt"/>
              </a:rPr>
              <a:t>HEV </a:t>
            </a:r>
            <a:r>
              <a:rPr lang="zh-CN" altLang="en-US" sz="1200" b="1" dirty="0">
                <a:solidFill>
                  <a:srgbClr val="C00000"/>
                </a:solidFill>
                <a:latin typeface="Open Sans" panose="020B0606030504020204" pitchFamily="34" charset="0"/>
                <a:ea typeface="思源宋体 CN SemiBold" panose="02020600000000000000" pitchFamily="18" charset="-122"/>
                <a:cs typeface="+mn-ea"/>
                <a:sym typeface="+mn-lt"/>
              </a:rPr>
              <a:t>技术升级与成本控制：</a:t>
            </a:r>
            <a:endParaRPr lang="en-US" altLang="zh-CN" sz="1200" b="1" dirty="0">
              <a:solidFill>
                <a:srgbClr val="C00000"/>
              </a:solidFill>
              <a:latin typeface="Open Sans" panose="020B0606030504020204" pitchFamily="34" charset="0"/>
              <a:ea typeface="思源宋体 CN SemiBold" panose="02020600000000000000" pitchFamily="18" charset="-122"/>
              <a:cs typeface="+mn-ea"/>
              <a:sym typeface="+mn-lt"/>
            </a:endParaRPr>
          </a:p>
          <a:p>
            <a:pPr marL="171450" indent="-171450">
              <a:lnSpc>
                <a:spcPct val="150000"/>
              </a:lnSpc>
              <a:buFont typeface="Arial" panose="020B0604020202020204" pitchFamily="34" charset="0"/>
              <a:buChar char="•"/>
            </a:pPr>
            <a:r>
              <a:rPr lang="zh-CN" altLang="en-US" sz="1100" dirty="0">
                <a:latin typeface="Open Sans" panose="020B0606030504020204" pitchFamily="34" charset="0"/>
                <a:ea typeface="思源宋体 CN SemiBold" panose="02020600000000000000" pitchFamily="18" charset="-122"/>
                <a:cs typeface="+mn-ea"/>
                <a:sym typeface="+mn-lt"/>
              </a:rPr>
              <a:t>电动化投资从 10 万亿减至 7 万亿日元，聚焦 HEV 降本与现金流创造（目标 12 万亿日元 +）</a:t>
            </a:r>
          </a:p>
          <a:p>
            <a:pPr marL="171450" indent="-171450">
              <a:lnSpc>
                <a:spcPct val="150000"/>
              </a:lnSpc>
              <a:buFont typeface="Arial" panose="020B0604020202020204" pitchFamily="34" charset="0"/>
              <a:buChar char="•"/>
            </a:pPr>
            <a:r>
              <a:rPr lang="zh-CN" altLang="en-US" sz="1100" dirty="0">
                <a:latin typeface="Open Sans" panose="020B0606030504020204" pitchFamily="34" charset="0"/>
                <a:ea typeface="思源宋体 CN SemiBold" panose="02020600000000000000" pitchFamily="18" charset="-122"/>
                <a:cs typeface="+mn-ea"/>
                <a:sym typeface="+mn-lt"/>
              </a:rPr>
              <a:t>引入 DOE（股本报酬率），确保股东分红稳定（目标 1.6 万亿日元 +）</a:t>
            </a:r>
          </a:p>
        </p:txBody>
      </p:sp>
      <p:pic>
        <p:nvPicPr>
          <p:cNvPr id="66" name="图片 65"/>
          <p:cNvPicPr>
            <a:picLocks noChangeAspect="1"/>
          </p:cNvPicPr>
          <p:nvPr/>
        </p:nvPicPr>
        <p:blipFill rotWithShape="1">
          <a:blip r:embed="rId3" cstate="print">
            <a:extLst>
              <a:ext uri="{28A0092B-C50C-407E-A947-70E740481C1C}">
                <a14:useLocalDpi xmlns:a14="http://schemas.microsoft.com/office/drawing/2010/main" val="0"/>
              </a:ext>
            </a:extLst>
          </a:blip>
          <a:srcRect t="9360" r="7313"/>
          <a:stretch/>
        </p:blipFill>
        <p:spPr>
          <a:xfrm>
            <a:off x="2761653" y="2410189"/>
            <a:ext cx="3038735" cy="1449496"/>
          </a:xfrm>
          <a:prstGeom prst="rect">
            <a:avLst/>
          </a:prstGeom>
        </p:spPr>
      </p:pic>
      <p:sp>
        <p:nvSpPr>
          <p:cNvPr id="67" name="矩形 66"/>
          <p:cNvSpPr/>
          <p:nvPr/>
        </p:nvSpPr>
        <p:spPr>
          <a:xfrm>
            <a:off x="469071" y="5785003"/>
            <a:ext cx="5209317" cy="877163"/>
          </a:xfrm>
          <a:prstGeom prst="rect">
            <a:avLst/>
          </a:prstGeom>
        </p:spPr>
        <p:txBody>
          <a:bodyPr wrap="square">
            <a:spAutoFit/>
          </a:bodyPr>
          <a:lstStyle/>
          <a:p>
            <a:pPr marL="171450" indent="-171450">
              <a:lnSpc>
                <a:spcPct val="150000"/>
              </a:lnSpc>
              <a:buFont typeface="Wingdings" panose="05000000000000000000" pitchFamily="2" charset="2"/>
              <a:buChar char="Ø"/>
            </a:pPr>
            <a:r>
              <a:rPr lang="zh-CN" altLang="en-US" sz="1200" b="1" dirty="0">
                <a:solidFill>
                  <a:srgbClr val="C00000"/>
                </a:solidFill>
                <a:latin typeface="Open Sans" panose="020B0606030504020204" pitchFamily="34" charset="0"/>
                <a:ea typeface="思源宋体 CN SemiBold" panose="02020600000000000000" pitchFamily="18" charset="-122"/>
                <a:cs typeface="+mn-ea"/>
                <a:sym typeface="+mn-lt"/>
              </a:rPr>
              <a:t>技术优势：</a:t>
            </a:r>
            <a:endParaRPr lang="en-US" altLang="zh-CN" sz="1200" b="1" dirty="0">
              <a:solidFill>
                <a:srgbClr val="C00000"/>
              </a:solidFill>
              <a:latin typeface="Open Sans" panose="020B0606030504020204" pitchFamily="34" charset="0"/>
              <a:ea typeface="思源宋体 CN SemiBold" panose="02020600000000000000" pitchFamily="18" charset="-122"/>
              <a:cs typeface="+mn-ea"/>
              <a:sym typeface="+mn-lt"/>
            </a:endParaRPr>
          </a:p>
          <a:p>
            <a:pPr marL="171450" indent="-171450">
              <a:lnSpc>
                <a:spcPct val="150000"/>
              </a:lnSpc>
              <a:buFont typeface="Arial" panose="020B0604020202020204" pitchFamily="34" charset="0"/>
              <a:buChar char="•"/>
            </a:pPr>
            <a:r>
              <a:rPr lang="zh-CN" altLang="en-US" sz="1100" dirty="0">
                <a:latin typeface="Open Sans" panose="020B0606030504020204" pitchFamily="34" charset="0"/>
                <a:ea typeface="思源宋体 CN SemiBold" panose="02020600000000000000" pitchFamily="18" charset="-122"/>
                <a:cs typeface="+mn-ea"/>
                <a:sym typeface="+mn-lt"/>
              </a:rPr>
              <a:t>利用 MM 理念（机械空间最小化）减少对车内空间影响。</a:t>
            </a:r>
          </a:p>
          <a:p>
            <a:pPr marL="171450" indent="-171450">
              <a:lnSpc>
                <a:spcPct val="150000"/>
              </a:lnSpc>
              <a:buFont typeface="Arial" panose="020B0604020202020204" pitchFamily="34" charset="0"/>
              <a:buChar char="•"/>
            </a:pPr>
            <a:r>
              <a:rPr lang="zh-CN" altLang="en-US" sz="1100" dirty="0">
                <a:latin typeface="Open Sans" panose="020B0606030504020204" pitchFamily="34" charset="0"/>
                <a:ea typeface="思源宋体 CN SemiBold" panose="02020600000000000000" pitchFamily="18" charset="-122"/>
                <a:cs typeface="+mn-ea"/>
                <a:sym typeface="+mn-lt"/>
              </a:rPr>
              <a:t>混合动力系统（e:HEV）的高效能源管理助力 ADAS 电力与散热需求。</a:t>
            </a:r>
          </a:p>
        </p:txBody>
      </p:sp>
      <p:pic>
        <p:nvPicPr>
          <p:cNvPr id="68" name="图片 6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7507" y="5177668"/>
            <a:ext cx="1922473" cy="642332"/>
          </a:xfrm>
          <a:prstGeom prst="rect">
            <a:avLst/>
          </a:prstGeom>
        </p:spPr>
      </p:pic>
      <p:pic>
        <p:nvPicPr>
          <p:cNvPr id="69" name="图片 6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9628" y="4188576"/>
            <a:ext cx="2383038" cy="934690"/>
          </a:xfrm>
          <a:prstGeom prst="rect">
            <a:avLst/>
          </a:prstGeom>
        </p:spPr>
      </p:pic>
      <p:pic>
        <p:nvPicPr>
          <p:cNvPr id="70" name="图片 6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06757" y="2558568"/>
            <a:ext cx="2895938" cy="1326878"/>
          </a:xfrm>
          <a:prstGeom prst="rect">
            <a:avLst/>
          </a:prstGeom>
        </p:spPr>
      </p:pic>
    </p:spTree>
    <p:extLst>
      <p:ext uri="{BB962C8B-B14F-4D97-AF65-F5344CB8AC3E}">
        <p14:creationId xmlns:p14="http://schemas.microsoft.com/office/powerpoint/2010/main" val="4678544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2987" y="1291523"/>
            <a:ext cx="4112985" cy="2133236"/>
          </a:xfrm>
          <a:prstGeom prst="rect">
            <a:avLst/>
          </a:prstGeom>
        </p:spPr>
      </p:pic>
      <p:grpSp>
        <p:nvGrpSpPr>
          <p:cNvPr id="2" name="组合 1"/>
          <p:cNvGrpSpPr/>
          <p:nvPr/>
        </p:nvGrpSpPr>
        <p:grpSpPr>
          <a:xfrm>
            <a:off x="5250963" y="3283214"/>
            <a:ext cx="3887391" cy="646331"/>
            <a:chOff x="5656139" y="3283214"/>
            <a:chExt cx="3887391" cy="646331"/>
          </a:xfrm>
        </p:grpSpPr>
        <p:sp>
          <p:nvSpPr>
            <p:cNvPr id="64" name="文本框 63">
              <a:extLst>
                <a:ext uri="{FF2B5EF4-FFF2-40B4-BE49-F238E27FC236}">
                  <a16:creationId xmlns:a16="http://schemas.microsoft.com/office/drawing/2014/main" id="{E54EE274-EBC4-2147-AC1F-1FB2846B0978}"/>
                </a:ext>
              </a:extLst>
            </p:cNvPr>
            <p:cNvSpPr txBox="1"/>
            <p:nvPr/>
          </p:nvSpPr>
          <p:spPr>
            <a:xfrm>
              <a:off x="5656139" y="3283214"/>
              <a:ext cx="798423" cy="646331"/>
            </a:xfrm>
            <a:prstGeom prst="rect">
              <a:avLst/>
            </a:prstGeom>
            <a:noFill/>
          </p:spPr>
          <p:txBody>
            <a:bodyPr wrap="square" rtlCol="0">
              <a:spAutoFit/>
            </a:bodyPr>
            <a:lstStyle>
              <a:defPPr>
                <a:defRPr lang="zh-CN"/>
              </a:defPPr>
              <a:lvl1pPr defTabSz="770436">
                <a:defRPr sz="2690" b="1" spc="120">
                  <a:solidFill>
                    <a:srgbClr val="2E30ED"/>
                  </a:solidFill>
                  <a:latin typeface="+mn-lt"/>
                  <a:ea typeface="+mn-ea"/>
                  <a:cs typeface="+mn-ea"/>
                </a:defRPr>
              </a:lvl1pPr>
            </a:lstStyle>
            <a:p>
              <a:r>
                <a:rPr lang="en-US" altLang="zh-CN" sz="36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03</a:t>
              </a:r>
              <a:endParaRPr lang="zh-CN" altLang="en-US" sz="36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65" name="文本框 64">
              <a:extLst>
                <a:ext uri="{FF2B5EF4-FFF2-40B4-BE49-F238E27FC236}">
                  <a16:creationId xmlns:a16="http://schemas.microsoft.com/office/drawing/2014/main" id="{A346BDB9-ED34-1745-8548-5B3FBCFFC6EF}"/>
                </a:ext>
              </a:extLst>
            </p:cNvPr>
            <p:cNvSpPr txBox="1"/>
            <p:nvPr/>
          </p:nvSpPr>
          <p:spPr>
            <a:xfrm>
              <a:off x="6544432" y="3313992"/>
              <a:ext cx="2999098" cy="584775"/>
            </a:xfrm>
            <a:prstGeom prst="rect">
              <a:avLst/>
            </a:prstGeom>
            <a:noFill/>
          </p:spPr>
          <p:txBody>
            <a:bodyPr wrap="square" rtlCol="0">
              <a:spAutoFit/>
            </a:bodyPr>
            <a:lstStyle>
              <a:defPPr>
                <a:defRPr lang="zh-CN"/>
              </a:defPPr>
              <a:lvl1pPr defTabSz="770436">
                <a:defRPr sz="2305" b="1" spc="120">
                  <a:solidFill>
                    <a:srgbClr val="2E30ED"/>
                  </a:solidFill>
                  <a:latin typeface="+mn-lt"/>
                  <a:ea typeface="+mn-ea"/>
                  <a:cs typeface="+mn-ea"/>
                </a:defRPr>
              </a:lvl1pPr>
            </a:lstStyle>
            <a:p>
              <a:r>
                <a:rPr lang="zh-CN" altLang="en-US" sz="32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行业政策</a:t>
              </a:r>
            </a:p>
          </p:txBody>
        </p:sp>
      </p:grpSp>
      <p:grpSp>
        <p:nvGrpSpPr>
          <p:cNvPr id="3" name="组合 2"/>
          <p:cNvGrpSpPr/>
          <p:nvPr/>
        </p:nvGrpSpPr>
        <p:grpSpPr>
          <a:xfrm>
            <a:off x="5250963" y="2359683"/>
            <a:ext cx="3728261" cy="646331"/>
            <a:chOff x="5656139" y="2405868"/>
            <a:chExt cx="3728261" cy="646331"/>
          </a:xfrm>
        </p:grpSpPr>
        <p:sp>
          <p:nvSpPr>
            <p:cNvPr id="68" name="文本框 67">
              <a:extLst>
                <a:ext uri="{FF2B5EF4-FFF2-40B4-BE49-F238E27FC236}">
                  <a16:creationId xmlns:a16="http://schemas.microsoft.com/office/drawing/2014/main" id="{1ACA7C01-5BF0-9146-95BD-CE1887A29BC1}"/>
                </a:ext>
              </a:extLst>
            </p:cNvPr>
            <p:cNvSpPr txBox="1"/>
            <p:nvPr/>
          </p:nvSpPr>
          <p:spPr>
            <a:xfrm>
              <a:off x="5656139" y="2405868"/>
              <a:ext cx="798423" cy="646331"/>
            </a:xfrm>
            <a:prstGeom prst="rect">
              <a:avLst/>
            </a:prstGeom>
            <a:noFill/>
          </p:spPr>
          <p:txBody>
            <a:bodyPr wrap="square" rtlCol="0">
              <a:spAutoFit/>
            </a:bodyPr>
            <a:lstStyle>
              <a:defPPr>
                <a:defRPr lang="zh-CN"/>
              </a:defPPr>
              <a:lvl1pPr defTabSz="770436">
                <a:defRPr sz="2690" b="1" spc="120">
                  <a:solidFill>
                    <a:srgbClr val="2E30ED"/>
                  </a:solidFill>
                  <a:latin typeface="+mn-lt"/>
                  <a:ea typeface="+mn-ea"/>
                  <a:cs typeface="+mn-ea"/>
                </a:defRPr>
              </a:lvl1pPr>
            </a:lstStyle>
            <a:p>
              <a:r>
                <a:rPr lang="en-US" altLang="zh-CN" sz="36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02</a:t>
              </a:r>
              <a:endParaRPr lang="zh-CN" altLang="en-US" sz="36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69" name="文本框 68">
              <a:extLst>
                <a:ext uri="{FF2B5EF4-FFF2-40B4-BE49-F238E27FC236}">
                  <a16:creationId xmlns:a16="http://schemas.microsoft.com/office/drawing/2014/main" id="{D920B20E-EE26-6C4D-BCD7-F99C0E9208A2}"/>
                </a:ext>
              </a:extLst>
            </p:cNvPr>
            <p:cNvSpPr txBox="1"/>
            <p:nvPr/>
          </p:nvSpPr>
          <p:spPr>
            <a:xfrm>
              <a:off x="6544432" y="2436646"/>
              <a:ext cx="2839968" cy="584775"/>
            </a:xfrm>
            <a:prstGeom prst="rect">
              <a:avLst/>
            </a:prstGeom>
            <a:noFill/>
          </p:spPr>
          <p:txBody>
            <a:bodyPr wrap="square" rtlCol="0">
              <a:spAutoFit/>
            </a:bodyPr>
            <a:lstStyle>
              <a:defPPr>
                <a:defRPr lang="zh-CN"/>
              </a:defPPr>
              <a:lvl1pPr defTabSz="770436">
                <a:defRPr sz="2305" b="1" spc="120">
                  <a:solidFill>
                    <a:srgbClr val="2E30ED"/>
                  </a:solidFill>
                  <a:latin typeface="+mn-lt"/>
                  <a:ea typeface="+mn-ea"/>
                  <a:cs typeface="+mn-ea"/>
                </a:defRPr>
              </a:lvl1pPr>
            </a:lstStyle>
            <a:p>
              <a:r>
                <a:rPr lang="zh-CN" altLang="en-US" sz="32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市场动态</a:t>
              </a:r>
            </a:p>
          </p:txBody>
        </p:sp>
      </p:grpSp>
      <p:grpSp>
        <p:nvGrpSpPr>
          <p:cNvPr id="4" name="组合 3"/>
          <p:cNvGrpSpPr/>
          <p:nvPr/>
        </p:nvGrpSpPr>
        <p:grpSpPr>
          <a:xfrm>
            <a:off x="5250963" y="1436153"/>
            <a:ext cx="3769844" cy="646331"/>
            <a:chOff x="5656139" y="1436153"/>
            <a:chExt cx="3769844" cy="646331"/>
          </a:xfrm>
        </p:grpSpPr>
        <p:sp>
          <p:nvSpPr>
            <p:cNvPr id="70" name="文本框 69">
              <a:extLst>
                <a:ext uri="{FF2B5EF4-FFF2-40B4-BE49-F238E27FC236}">
                  <a16:creationId xmlns:a16="http://schemas.microsoft.com/office/drawing/2014/main" id="{F23D13A2-51D9-2A47-9708-0E4B2F6BE311}"/>
                </a:ext>
              </a:extLst>
            </p:cNvPr>
            <p:cNvSpPr txBox="1"/>
            <p:nvPr/>
          </p:nvSpPr>
          <p:spPr>
            <a:xfrm>
              <a:off x="5656139" y="1436153"/>
              <a:ext cx="821034" cy="646331"/>
            </a:xfrm>
            <a:prstGeom prst="rect">
              <a:avLst/>
            </a:prstGeom>
            <a:noFill/>
          </p:spPr>
          <p:txBody>
            <a:bodyPr wrap="square" rtlCol="0">
              <a:spAutoFit/>
            </a:bodyPr>
            <a:lstStyle/>
            <a:p>
              <a:pPr defTabSz="770436"/>
              <a:r>
                <a:rPr lang="en-US" altLang="zh-CN" sz="3600" b="1" spc="120" dirty="0">
                  <a:solidFill>
                    <a:srgbClr val="2E30ED"/>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01</a:t>
              </a:r>
            </a:p>
          </p:txBody>
        </p:sp>
        <p:sp>
          <p:nvSpPr>
            <p:cNvPr id="71" name="文本框 70">
              <a:extLst>
                <a:ext uri="{FF2B5EF4-FFF2-40B4-BE49-F238E27FC236}">
                  <a16:creationId xmlns:a16="http://schemas.microsoft.com/office/drawing/2014/main" id="{CA02D43A-EF3F-3540-97CC-6E19FC46013A}"/>
                </a:ext>
              </a:extLst>
            </p:cNvPr>
            <p:cNvSpPr txBox="1"/>
            <p:nvPr/>
          </p:nvSpPr>
          <p:spPr>
            <a:xfrm>
              <a:off x="6544432" y="1466931"/>
              <a:ext cx="2881551" cy="584775"/>
            </a:xfrm>
            <a:prstGeom prst="rect">
              <a:avLst/>
            </a:prstGeom>
            <a:noFill/>
          </p:spPr>
          <p:txBody>
            <a:bodyPr wrap="square" rtlCol="0">
              <a:spAutoFit/>
            </a:bodyPr>
            <a:lstStyle/>
            <a:p>
              <a:pPr defTabSz="770436"/>
              <a:r>
                <a:rPr lang="zh-CN" altLang="en-US" sz="3200" b="1" spc="120" dirty="0">
                  <a:solidFill>
                    <a:srgbClr val="2E30ED"/>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市场销量表现</a:t>
              </a:r>
            </a:p>
          </p:txBody>
        </p:sp>
      </p:grpSp>
      <p:sp>
        <p:nvSpPr>
          <p:cNvPr id="72" name="Rectangle 8"/>
          <p:cNvSpPr/>
          <p:nvPr/>
        </p:nvSpPr>
        <p:spPr>
          <a:xfrm rot="10800000">
            <a:off x="-3" y="1299617"/>
            <a:ext cx="4112987" cy="2117047"/>
          </a:xfrm>
          <a:prstGeom prst="rect">
            <a:avLst/>
          </a:prstGeom>
          <a:solidFill>
            <a:srgbClr val="0E0E9A">
              <a:alpha val="80000"/>
            </a:srgbClr>
          </a:solidFill>
          <a:ln w="9525">
            <a:noFill/>
          </a:ln>
        </p:spPr>
        <p:txBody>
          <a:bodyPr rot="10800000" wrap="none" anchor="ctr"/>
          <a:lstStyle/>
          <a:p>
            <a:pPr>
              <a:lnSpc>
                <a:spcPct val="90000"/>
              </a:lnSpc>
            </a:pPr>
            <a:endParaRPr lang="zh-CN" altLang="en-US" sz="1700" dirty="0">
              <a:solidFill>
                <a:srgbClr val="00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pSp>
        <p:nvGrpSpPr>
          <p:cNvPr id="73" name="组合 72"/>
          <p:cNvGrpSpPr/>
          <p:nvPr/>
        </p:nvGrpSpPr>
        <p:grpSpPr>
          <a:xfrm>
            <a:off x="480558" y="1556161"/>
            <a:ext cx="2516292" cy="1610113"/>
            <a:chOff x="1591684" y="818816"/>
            <a:chExt cx="2516292" cy="1610113"/>
          </a:xfrm>
        </p:grpSpPr>
        <p:sp>
          <p:nvSpPr>
            <p:cNvPr id="74" name="Text Box 5"/>
            <p:cNvSpPr txBox="1"/>
            <p:nvPr/>
          </p:nvSpPr>
          <p:spPr>
            <a:xfrm>
              <a:off x="1591684" y="818816"/>
              <a:ext cx="2516292" cy="835357"/>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defTabSz="770436" eaLnBrk="1" hangingPunct="1">
                <a:spcBef>
                  <a:spcPct val="0"/>
                </a:spcBef>
                <a:buFontTx/>
                <a:buNone/>
              </a:pPr>
              <a:r>
                <a:rPr lang="en-US" altLang="zh-CN" sz="2414" b="1" spc="12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THE</a:t>
              </a:r>
            </a:p>
            <a:p>
              <a:pPr marL="0" indent="0" defTabSz="770436" eaLnBrk="1" hangingPunct="1">
                <a:spcBef>
                  <a:spcPct val="0"/>
                </a:spcBef>
                <a:buFontTx/>
                <a:buNone/>
              </a:pPr>
              <a:r>
                <a:rPr lang="en-US" altLang="zh-CN" sz="2414" b="1" spc="12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CATALOGUE</a:t>
              </a:r>
            </a:p>
          </p:txBody>
        </p:sp>
        <p:sp>
          <p:nvSpPr>
            <p:cNvPr id="75" name="Text Box 10"/>
            <p:cNvSpPr txBox="1"/>
            <p:nvPr/>
          </p:nvSpPr>
          <p:spPr>
            <a:xfrm>
              <a:off x="1591684" y="1965084"/>
              <a:ext cx="834203" cy="46384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defTabSz="770436" eaLnBrk="1" hangingPunct="1">
                <a:spcBef>
                  <a:spcPct val="0"/>
                </a:spcBef>
                <a:buFontTx/>
                <a:buNone/>
              </a:pPr>
              <a:r>
                <a:rPr lang="zh-CN" altLang="en-US" sz="2414" spc="12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目录</a:t>
              </a:r>
            </a:p>
          </p:txBody>
        </p:sp>
        <p:sp>
          <p:nvSpPr>
            <p:cNvPr id="76" name="Line 6"/>
            <p:cNvSpPr/>
            <p:nvPr/>
          </p:nvSpPr>
          <p:spPr>
            <a:xfrm>
              <a:off x="1685111" y="1767452"/>
              <a:ext cx="232368" cy="0"/>
            </a:xfrm>
            <a:prstGeom prst="line">
              <a:avLst/>
            </a:prstGeom>
            <a:ln w="28575" cap="flat" cmpd="sng">
              <a:solidFill>
                <a:srgbClr val="2E30ED"/>
              </a:solidFill>
              <a:prstDash val="solid"/>
              <a:headEnd type="none" w="med" len="med"/>
              <a:tailEnd type="none" w="med" len="med"/>
            </a:ln>
          </p:spPr>
          <p:txBody>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pSp>
      <p:sp>
        <p:nvSpPr>
          <p:cNvPr id="6" name="灯片编号占位符 5"/>
          <p:cNvSpPr>
            <a:spLocks noGrp="1"/>
          </p:cNvSpPr>
          <p:nvPr>
            <p:ph type="sldNum" sz="quarter" idx="4294967295"/>
          </p:nvPr>
        </p:nvSpPr>
        <p:spPr>
          <a:xfrm>
            <a:off x="11750773" y="6597918"/>
            <a:ext cx="413852" cy="221110"/>
          </a:xfrm>
          <a:prstGeom prst="rect">
            <a:avLst/>
          </a:prstGeom>
        </p:spPr>
        <p:txBody>
          <a:bodyPr/>
          <a:lstStyle/>
          <a:p>
            <a:fld id="{BC277FD2-16D7-4FD4-A965-9BD1B8CDE694}" type="slidenum">
              <a:rPr lang="zh-CN" altLang="en-US" smtClean="0"/>
              <a:pPr/>
              <a:t>2</a:t>
            </a:fld>
            <a:endParaRPr lang="zh-CN" altLang="en-US"/>
          </a:p>
        </p:txBody>
      </p:sp>
    </p:spTree>
    <p:custDataLst>
      <p:tags r:id="rId1"/>
    </p:custDataLst>
    <p:extLst>
      <p:ext uri="{BB962C8B-B14F-4D97-AF65-F5344CB8AC3E}">
        <p14:creationId xmlns:p14="http://schemas.microsoft.com/office/powerpoint/2010/main" val="246630378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58763"/>
            <a:ext cx="11552238" cy="574675"/>
          </a:xfrm>
          <a:prstGeom prst="rect">
            <a:avLst/>
          </a:prstGeom>
        </p:spPr>
        <p:txBody>
          <a:bodyPr/>
          <a:lstStyle/>
          <a:p>
            <a:r>
              <a:rPr lang="zh-CN" altLang="en-US" sz="2800" dirty="0">
                <a:latin typeface="+mn-lt"/>
                <a:ea typeface="+mn-ea"/>
                <a:cs typeface="+mn-ea"/>
                <a:sym typeface="+mn-lt"/>
              </a:rPr>
              <a:t>新能源技术动态</a:t>
            </a:r>
          </a:p>
        </p:txBody>
      </p:sp>
      <p:sp>
        <p:nvSpPr>
          <p:cNvPr id="3" name="灯片编号占位符 2"/>
          <p:cNvSpPr>
            <a:spLocks noGrp="1"/>
          </p:cNvSpPr>
          <p:nvPr>
            <p:ph type="sldNum" sz="quarter" idx="4294967295"/>
          </p:nvPr>
        </p:nvSpPr>
        <p:spPr>
          <a:xfrm>
            <a:off x="11826875" y="6627813"/>
            <a:ext cx="365125" cy="192087"/>
          </a:xfrm>
          <a:prstGeom prst="rect">
            <a:avLst/>
          </a:prstGeom>
        </p:spPr>
        <p:txBody>
          <a:bodyPr/>
          <a:lstStyle/>
          <a:p>
            <a:r>
              <a:rPr lang="en-US" altLang="zh-CN" sz="1000" dirty="0">
                <a:solidFill>
                  <a:prstClr val="black">
                    <a:lumMod val="65000"/>
                    <a:lumOff val="35000"/>
                  </a:prstClr>
                </a:solidFill>
                <a:latin typeface="+mn-lt"/>
                <a:ea typeface="+mn-ea"/>
                <a:cs typeface="+mn-ea"/>
                <a:sym typeface="+mn-lt"/>
              </a:rPr>
              <a:t>50</a:t>
            </a:r>
            <a:endParaRPr lang="zh-CN" altLang="en-US" sz="1000" dirty="0">
              <a:solidFill>
                <a:prstClr val="black">
                  <a:lumMod val="65000"/>
                  <a:lumOff val="35000"/>
                </a:prstClr>
              </a:solidFill>
              <a:latin typeface="+mn-lt"/>
              <a:ea typeface="+mn-ea"/>
              <a:cs typeface="+mn-ea"/>
              <a:sym typeface="+mn-lt"/>
            </a:endParaRPr>
          </a:p>
        </p:txBody>
      </p:sp>
      <p:sp>
        <p:nvSpPr>
          <p:cNvPr id="29" name="矩形 28"/>
          <p:cNvSpPr/>
          <p:nvPr/>
        </p:nvSpPr>
        <p:spPr>
          <a:xfrm>
            <a:off x="331081" y="6381724"/>
            <a:ext cx="3684002" cy="215444"/>
          </a:xfrm>
          <a:prstGeom prst="rect">
            <a:avLst/>
          </a:prstGeom>
        </p:spPr>
        <p:txBody>
          <a:bodyPr wrap="square">
            <a:spAutoFit/>
          </a:bodyPr>
          <a:lstStyle/>
          <a:p>
            <a:r>
              <a:rPr lang="en-US" altLang="zh-CN" sz="800" dirty="0">
                <a:solidFill>
                  <a:prstClr val="white">
                    <a:lumMod val="50000"/>
                  </a:prstClr>
                </a:solidFill>
                <a:latin typeface="+mn-lt"/>
                <a:ea typeface="+mn-ea"/>
                <a:cs typeface="+mn-ea"/>
                <a:sym typeface="+mn-lt"/>
              </a:rPr>
              <a:t>https://auto.gasgoo.com/news/202505/9I70424709C501.shtml</a:t>
            </a:r>
          </a:p>
        </p:txBody>
      </p:sp>
      <p:sp>
        <p:nvSpPr>
          <p:cNvPr id="20" name="矩形 19"/>
          <p:cNvSpPr/>
          <p:nvPr/>
        </p:nvSpPr>
        <p:spPr>
          <a:xfrm>
            <a:off x="8160963" y="1653735"/>
            <a:ext cx="3726237" cy="2930624"/>
          </a:xfrm>
          <a:prstGeom prst="rect">
            <a:avLst/>
          </a:prstGeom>
        </p:spPr>
        <p:txBody>
          <a:bodyPr/>
          <a:lstStyle/>
          <a:p>
            <a:pPr marL="92075" indent="-92075" eaLnBrk="1" hangingPunct="1">
              <a:lnSpc>
                <a:spcPct val="110000"/>
              </a:lnSpc>
              <a:spcBef>
                <a:spcPts val="600"/>
              </a:spcBef>
              <a:buFont typeface="Arial" panose="020B0604020202020204" pitchFamily="34" charset="0"/>
              <a:buChar char="•"/>
            </a:pPr>
            <a:r>
              <a:rPr lang="zh-CN" altLang="en-US" sz="1100" dirty="0">
                <a:latin typeface="+mn-lt"/>
                <a:ea typeface="+mn-ea"/>
                <a:cs typeface="+mn-ea"/>
                <a:sym typeface="+mn-lt"/>
              </a:rPr>
              <a:t> </a:t>
            </a:r>
            <a:r>
              <a:rPr lang="en-US" altLang="zh-CN" sz="1100" dirty="0">
                <a:latin typeface="+mn-lt"/>
                <a:ea typeface="+mn-ea"/>
                <a:cs typeface="+mn-ea"/>
                <a:sym typeface="+mn-lt"/>
              </a:rPr>
              <a:t>5</a:t>
            </a:r>
            <a:r>
              <a:rPr lang="zh-CN" altLang="en-US" sz="1100" dirty="0">
                <a:latin typeface="+mn-lt"/>
                <a:ea typeface="+mn-ea"/>
                <a:cs typeface="+mn-ea"/>
                <a:sym typeface="+mn-lt"/>
              </a:rPr>
              <a:t>月</a:t>
            </a:r>
            <a:r>
              <a:rPr lang="en-US" altLang="zh-CN" sz="1100" dirty="0">
                <a:latin typeface="+mn-lt"/>
                <a:ea typeface="+mn-ea"/>
                <a:cs typeface="+mn-ea"/>
                <a:sym typeface="+mn-lt"/>
              </a:rPr>
              <a:t>29</a:t>
            </a:r>
            <a:r>
              <a:rPr lang="zh-CN" altLang="en-US" sz="1100" dirty="0">
                <a:latin typeface="+mn-lt"/>
                <a:ea typeface="+mn-ea"/>
                <a:cs typeface="+mn-ea"/>
                <a:sym typeface="+mn-lt"/>
              </a:rPr>
              <a:t>日，特斯拉推出重要安全功能</a:t>
            </a:r>
            <a:r>
              <a:rPr lang="en-US" altLang="zh-CN" sz="1100" dirty="0">
                <a:latin typeface="+mn-lt"/>
                <a:ea typeface="+mn-ea"/>
                <a:cs typeface="+mn-ea"/>
                <a:sym typeface="+mn-lt"/>
              </a:rPr>
              <a:t>——“</a:t>
            </a:r>
            <a:r>
              <a:rPr lang="zh-CN" altLang="en-US" sz="1100" dirty="0">
                <a:latin typeface="+mn-lt"/>
                <a:ea typeface="+mn-ea"/>
                <a:cs typeface="+mn-ea"/>
                <a:sym typeface="+mn-lt"/>
              </a:rPr>
              <a:t>儿童遗留检测”，旨在防止儿童被遗忘在车内，避免因高温等危险环境对儿童造成伤害。</a:t>
            </a:r>
            <a:endParaRPr lang="en-US" altLang="zh-CN" sz="1100" dirty="0">
              <a:latin typeface="+mn-lt"/>
              <a:ea typeface="+mn-ea"/>
              <a:cs typeface="+mn-ea"/>
              <a:sym typeface="+mn-lt"/>
            </a:endParaRPr>
          </a:p>
          <a:p>
            <a:pPr marL="92075" indent="-92075" eaLnBrk="1" hangingPunct="1">
              <a:lnSpc>
                <a:spcPct val="110000"/>
              </a:lnSpc>
              <a:spcBef>
                <a:spcPts val="600"/>
              </a:spcBef>
              <a:buFont typeface="Arial" panose="020B0604020202020204" pitchFamily="34" charset="0"/>
              <a:buChar char="•"/>
            </a:pPr>
            <a:r>
              <a:rPr lang="zh-CN" altLang="en-US" sz="1100" dirty="0">
                <a:latin typeface="+mn-lt"/>
                <a:ea typeface="+mn-ea"/>
                <a:cs typeface="+mn-ea"/>
                <a:sym typeface="+mn-lt"/>
              </a:rPr>
              <a:t>该公司开发了一种超波传感器，与摄像头不同，这种传感器能够检测心跳而非单纯的运动，从而更精准地发现车内是否有儿童被遗留。特斯拉通过 </a:t>
            </a:r>
            <a:r>
              <a:rPr lang="en-US" altLang="zh-CN" sz="1100" dirty="0">
                <a:latin typeface="+mn-lt"/>
                <a:ea typeface="+mn-ea"/>
                <a:cs typeface="+mn-ea"/>
                <a:sym typeface="+mn-lt"/>
              </a:rPr>
              <a:t>2025.14.12 </a:t>
            </a:r>
            <a:r>
              <a:rPr lang="zh-CN" altLang="en-US" sz="1100" dirty="0">
                <a:latin typeface="+mn-lt"/>
                <a:ea typeface="+mn-ea"/>
                <a:cs typeface="+mn-ea"/>
                <a:sym typeface="+mn-lt"/>
              </a:rPr>
              <a:t>软件更新带来了这一功能，根据 </a:t>
            </a:r>
            <a:r>
              <a:rPr lang="en-US" altLang="zh-CN" sz="1100" dirty="0">
                <a:latin typeface="+mn-lt"/>
                <a:ea typeface="+mn-ea"/>
                <a:cs typeface="+mn-ea"/>
                <a:sym typeface="+mn-lt"/>
              </a:rPr>
              <a:t>Not a Tesla App </a:t>
            </a:r>
            <a:r>
              <a:rPr lang="zh-CN" altLang="en-US" sz="1100" dirty="0">
                <a:latin typeface="+mn-lt"/>
                <a:ea typeface="+mn-ea"/>
                <a:cs typeface="+mn-ea"/>
                <a:sym typeface="+mn-lt"/>
              </a:rPr>
              <a:t>放出的更新说明，车辆和特斯拉应用程序会通过多种方式提醒驾驶员车内有儿童被遗留：如果检测到车内有无人看管的儿童，车辆将闪烁外部指示灯、播放警报音，并向特斯拉应用程序发送通知。这些提醒会以固定间隔重复，直到驾驶员返回车辆。此外，车辆内部数据将在本地处理，不会传输至特斯拉。</a:t>
            </a:r>
            <a:endParaRPr lang="en-US" altLang="zh-CN" sz="1100" dirty="0">
              <a:latin typeface="+mn-lt"/>
              <a:ea typeface="+mn-ea"/>
              <a:cs typeface="+mn-ea"/>
              <a:sym typeface="+mn-lt"/>
            </a:endParaRPr>
          </a:p>
          <a:p>
            <a:pPr marL="92075" indent="-92075" eaLnBrk="1" hangingPunct="1">
              <a:lnSpc>
                <a:spcPct val="110000"/>
              </a:lnSpc>
              <a:spcBef>
                <a:spcPts val="600"/>
              </a:spcBef>
              <a:buFont typeface="Arial" panose="020B0604020202020204" pitchFamily="34" charset="0"/>
              <a:buChar char="•"/>
            </a:pPr>
            <a:r>
              <a:rPr lang="zh-CN" altLang="en-US" sz="1100" dirty="0">
                <a:latin typeface="+mn-lt"/>
                <a:ea typeface="+mn-ea"/>
                <a:cs typeface="+mn-ea"/>
                <a:sym typeface="+mn-lt"/>
              </a:rPr>
              <a:t>该功能目前将首先在欧洲推广至</a:t>
            </a:r>
            <a:r>
              <a:rPr lang="en-US" altLang="zh-CN" sz="1100" dirty="0">
                <a:latin typeface="+mn-lt"/>
                <a:ea typeface="+mn-ea"/>
                <a:cs typeface="+mn-ea"/>
                <a:sym typeface="+mn-lt"/>
              </a:rPr>
              <a:t>2023</a:t>
            </a:r>
            <a:r>
              <a:rPr lang="zh-CN" altLang="en-US" sz="1100" dirty="0">
                <a:latin typeface="+mn-lt"/>
                <a:ea typeface="+mn-ea"/>
                <a:cs typeface="+mn-ea"/>
                <a:sym typeface="+mn-lt"/>
              </a:rPr>
              <a:t>年中期及之后的</a:t>
            </a:r>
            <a:r>
              <a:rPr lang="en-US" altLang="zh-CN" sz="1100" dirty="0">
                <a:latin typeface="+mn-lt"/>
                <a:ea typeface="+mn-ea"/>
                <a:cs typeface="+mn-ea"/>
                <a:sym typeface="+mn-lt"/>
              </a:rPr>
              <a:t>Model 3</a:t>
            </a:r>
            <a:r>
              <a:rPr lang="zh-CN" altLang="en-US" sz="1100" dirty="0">
                <a:latin typeface="+mn-lt"/>
                <a:ea typeface="+mn-ea"/>
                <a:cs typeface="+mn-ea"/>
                <a:sym typeface="+mn-lt"/>
              </a:rPr>
              <a:t>车型，其他车型和地区将在未来几个月内收到更新。</a:t>
            </a:r>
          </a:p>
        </p:txBody>
      </p:sp>
      <p:sp>
        <p:nvSpPr>
          <p:cNvPr id="5" name="文本框 4"/>
          <p:cNvSpPr txBox="1"/>
          <p:nvPr/>
        </p:nvSpPr>
        <p:spPr>
          <a:xfrm>
            <a:off x="1810958" y="842861"/>
            <a:ext cx="595035" cy="338554"/>
          </a:xfrm>
          <a:prstGeom prst="rect">
            <a:avLst/>
          </a:prstGeom>
          <a:noFill/>
        </p:spPr>
        <p:txBody>
          <a:bodyPr wrap="none" rtlCol="0">
            <a:spAutoFit/>
          </a:bodyPr>
          <a:lstStyle/>
          <a:p>
            <a:r>
              <a:rPr lang="zh-CN" altLang="en-US" sz="1600" dirty="0">
                <a:latin typeface="+mn-lt"/>
                <a:ea typeface="+mn-ea"/>
                <a:cs typeface="+mn-ea"/>
                <a:sym typeface="+mn-lt"/>
              </a:rPr>
              <a:t>三电</a:t>
            </a:r>
          </a:p>
        </p:txBody>
      </p:sp>
      <p:sp>
        <p:nvSpPr>
          <p:cNvPr id="25" name="文本框 24"/>
          <p:cNvSpPr txBox="1"/>
          <p:nvPr/>
        </p:nvSpPr>
        <p:spPr>
          <a:xfrm>
            <a:off x="5568427" y="842861"/>
            <a:ext cx="1005403" cy="338554"/>
          </a:xfrm>
          <a:prstGeom prst="rect">
            <a:avLst/>
          </a:prstGeom>
          <a:noFill/>
        </p:spPr>
        <p:txBody>
          <a:bodyPr wrap="none" rtlCol="0">
            <a:spAutoFit/>
          </a:bodyPr>
          <a:lstStyle/>
          <a:p>
            <a:r>
              <a:rPr lang="zh-CN" altLang="en-US" sz="1600" dirty="0">
                <a:solidFill>
                  <a:prstClr val="black"/>
                </a:solidFill>
                <a:latin typeface="+mn-lt"/>
                <a:ea typeface="+mn-ea"/>
                <a:cs typeface="+mn-ea"/>
                <a:sym typeface="+mn-lt"/>
              </a:rPr>
              <a:t>自动驾驶</a:t>
            </a:r>
          </a:p>
        </p:txBody>
      </p:sp>
      <p:sp>
        <p:nvSpPr>
          <p:cNvPr id="26" name="文本框 25"/>
          <p:cNvSpPr txBox="1"/>
          <p:nvPr/>
        </p:nvSpPr>
        <p:spPr>
          <a:xfrm>
            <a:off x="9494919" y="842861"/>
            <a:ext cx="1005403" cy="338554"/>
          </a:xfrm>
          <a:prstGeom prst="rect">
            <a:avLst/>
          </a:prstGeom>
          <a:noFill/>
        </p:spPr>
        <p:txBody>
          <a:bodyPr wrap="none" rtlCol="0">
            <a:spAutoFit/>
          </a:bodyPr>
          <a:lstStyle/>
          <a:p>
            <a:r>
              <a:rPr lang="zh-CN" altLang="en-US" sz="1600" dirty="0">
                <a:solidFill>
                  <a:prstClr val="black"/>
                </a:solidFill>
                <a:latin typeface="+mn-lt"/>
                <a:ea typeface="+mn-ea"/>
                <a:cs typeface="+mn-ea"/>
                <a:sym typeface="+mn-lt"/>
              </a:rPr>
              <a:t>智能座舱</a:t>
            </a:r>
          </a:p>
        </p:txBody>
      </p:sp>
      <p:sp>
        <p:nvSpPr>
          <p:cNvPr id="21" name="矩形 20"/>
          <p:cNvSpPr/>
          <p:nvPr/>
        </p:nvSpPr>
        <p:spPr>
          <a:xfrm>
            <a:off x="240534" y="1662764"/>
            <a:ext cx="3846865" cy="2921594"/>
          </a:xfrm>
          <a:prstGeom prst="rect">
            <a:avLst/>
          </a:prstGeom>
        </p:spPr>
        <p:txBody>
          <a:bodyPr/>
          <a:lstStyle/>
          <a:p>
            <a:pPr marL="92075" indent="-92075" eaLnBrk="1" hangingPunct="1">
              <a:lnSpc>
                <a:spcPct val="110000"/>
              </a:lnSpc>
              <a:spcBef>
                <a:spcPts val="1000"/>
              </a:spcBef>
              <a:buFont typeface="Arial" panose="020B0604020202020204" pitchFamily="34" charset="0"/>
              <a:buChar char="•"/>
            </a:pPr>
            <a:r>
              <a:rPr lang="en-US" altLang="zh-CN" sz="1100" dirty="0">
                <a:latin typeface="+mn-lt"/>
                <a:ea typeface="+mn-ea"/>
                <a:cs typeface="+mn-ea"/>
                <a:sym typeface="+mn-lt"/>
              </a:rPr>
              <a:t>5</a:t>
            </a:r>
            <a:r>
              <a:rPr lang="zh-CN" altLang="en-US" sz="1100" dirty="0">
                <a:latin typeface="+mn-lt"/>
                <a:ea typeface="+mn-ea"/>
                <a:cs typeface="+mn-ea"/>
                <a:sym typeface="+mn-lt"/>
              </a:rPr>
              <a:t>月</a:t>
            </a:r>
            <a:r>
              <a:rPr lang="en-US" altLang="zh-CN" sz="1100" dirty="0">
                <a:latin typeface="+mn-lt"/>
                <a:ea typeface="+mn-ea"/>
                <a:cs typeface="+mn-ea"/>
                <a:sym typeface="+mn-lt"/>
              </a:rPr>
              <a:t>9</a:t>
            </a:r>
            <a:r>
              <a:rPr lang="zh-CN" altLang="en-US" sz="1100" dirty="0">
                <a:latin typeface="+mn-lt"/>
                <a:ea typeface="+mn-ea"/>
                <a:cs typeface="+mn-ea"/>
                <a:sym typeface="+mn-lt"/>
              </a:rPr>
              <a:t>日，期刊</a:t>
            </a:r>
            <a:r>
              <a:rPr lang="en-US" altLang="zh-CN" sz="1100" dirty="0">
                <a:latin typeface="+mn-lt"/>
                <a:ea typeface="+mn-ea"/>
                <a:cs typeface="+mn-ea"/>
                <a:sym typeface="+mn-lt"/>
              </a:rPr>
              <a:t>《</a:t>
            </a:r>
            <a:r>
              <a:rPr lang="zh-CN" altLang="en-US" sz="1100" dirty="0">
                <a:latin typeface="+mn-lt"/>
                <a:ea typeface="+mn-ea"/>
                <a:cs typeface="+mn-ea"/>
                <a:sym typeface="+mn-lt"/>
              </a:rPr>
              <a:t>自然（</a:t>
            </a:r>
            <a:r>
              <a:rPr lang="en-US" altLang="zh-CN" sz="1100" dirty="0">
                <a:latin typeface="+mn-lt"/>
                <a:ea typeface="+mn-ea"/>
                <a:cs typeface="+mn-ea"/>
                <a:sym typeface="+mn-lt"/>
              </a:rPr>
              <a:t>Nature</a:t>
            </a:r>
            <a:r>
              <a:rPr lang="zh-CN" altLang="en-US" sz="1100" dirty="0">
                <a:latin typeface="+mn-lt"/>
                <a:ea typeface="+mn-ea"/>
                <a:cs typeface="+mn-ea"/>
                <a:sym typeface="+mn-lt"/>
              </a:rPr>
              <a:t>）</a:t>
            </a:r>
            <a:r>
              <a:rPr lang="en-US" altLang="zh-CN" sz="1100" dirty="0">
                <a:latin typeface="+mn-lt"/>
                <a:ea typeface="+mn-ea"/>
                <a:cs typeface="+mn-ea"/>
                <a:sym typeface="+mn-lt"/>
              </a:rPr>
              <a:t>》</a:t>
            </a:r>
            <a:r>
              <a:rPr lang="zh-CN" altLang="en-US" sz="1100" dirty="0">
                <a:latin typeface="+mn-lt"/>
                <a:ea typeface="+mn-ea"/>
                <a:cs typeface="+mn-ea"/>
                <a:sym typeface="+mn-lt"/>
              </a:rPr>
              <a:t>上发表的一篇文章显示，哥伦比亚大学（</a:t>
            </a:r>
            <a:r>
              <a:rPr lang="en-US" altLang="zh-CN" sz="1100" dirty="0">
                <a:latin typeface="+mn-lt"/>
                <a:ea typeface="+mn-ea"/>
                <a:cs typeface="+mn-ea"/>
                <a:sym typeface="+mn-lt"/>
              </a:rPr>
              <a:t>Columbia University</a:t>
            </a:r>
            <a:r>
              <a:rPr lang="zh-CN" altLang="en-US" sz="1100" dirty="0">
                <a:latin typeface="+mn-lt"/>
                <a:ea typeface="+mn-ea"/>
                <a:cs typeface="+mn-ea"/>
                <a:sym typeface="+mn-lt"/>
              </a:rPr>
              <a:t>）等机构的研究团队发现，一种具有晶体结构的二硒化钨化合物，当被切割成仅一至两个原子厚度的薄片结构，并经过精密调控处理后，可表现出超导特性。这一发现标志着研究人员首次通过在纳米尺度上改变材料结构来诱导该材料的超导性，从而为如何创造下一代超导体提供了新的线索。</a:t>
            </a:r>
            <a:endParaRPr lang="en-US" altLang="zh-CN" sz="1100" dirty="0">
              <a:latin typeface="+mn-lt"/>
              <a:ea typeface="+mn-ea"/>
              <a:cs typeface="+mn-ea"/>
              <a:sym typeface="+mn-lt"/>
            </a:endParaRPr>
          </a:p>
          <a:p>
            <a:pPr marL="92075" indent="-92075" eaLnBrk="1" hangingPunct="1">
              <a:lnSpc>
                <a:spcPct val="110000"/>
              </a:lnSpc>
              <a:spcBef>
                <a:spcPts val="1000"/>
              </a:spcBef>
              <a:buFont typeface="Arial" panose="020B0604020202020204" pitchFamily="34" charset="0"/>
              <a:buChar char="•"/>
            </a:pPr>
            <a:r>
              <a:rPr lang="zh-CN" altLang="en-US" sz="1100" dirty="0">
                <a:latin typeface="+mn-lt"/>
                <a:ea typeface="+mn-ea"/>
                <a:cs typeface="+mn-ea"/>
                <a:sym typeface="+mn-lt"/>
              </a:rPr>
              <a:t>此前，麻省理工学院（</a:t>
            </a:r>
            <a:r>
              <a:rPr lang="en-US" altLang="zh-CN" sz="1100" dirty="0">
                <a:latin typeface="+mn-lt"/>
                <a:ea typeface="+mn-ea"/>
                <a:cs typeface="+mn-ea"/>
                <a:sym typeface="+mn-lt"/>
              </a:rPr>
              <a:t>MIT</a:t>
            </a:r>
            <a:r>
              <a:rPr lang="zh-CN" altLang="en-US" sz="1100" dirty="0">
                <a:latin typeface="+mn-lt"/>
                <a:ea typeface="+mn-ea"/>
                <a:cs typeface="+mn-ea"/>
                <a:sym typeface="+mn-lt"/>
              </a:rPr>
              <a:t>）物理学家、前哥伦比亚大学研究员</a:t>
            </a:r>
            <a:r>
              <a:rPr lang="en-US" altLang="zh-CN" sz="1100" dirty="0">
                <a:latin typeface="+mn-lt"/>
                <a:ea typeface="+mn-ea"/>
                <a:cs typeface="+mn-ea"/>
                <a:sym typeface="+mn-lt"/>
              </a:rPr>
              <a:t>Pablo </a:t>
            </a:r>
            <a:r>
              <a:rPr lang="en-US" altLang="zh-CN" sz="1100" dirty="0" err="1">
                <a:latin typeface="+mn-lt"/>
                <a:ea typeface="+mn-ea"/>
                <a:cs typeface="+mn-ea"/>
                <a:sym typeface="+mn-lt"/>
              </a:rPr>
              <a:t>Jarillo</a:t>
            </a:r>
            <a:r>
              <a:rPr lang="en-US" altLang="zh-CN" sz="1100" dirty="0">
                <a:latin typeface="+mn-lt"/>
                <a:ea typeface="+mn-ea"/>
                <a:cs typeface="+mn-ea"/>
                <a:sym typeface="+mn-lt"/>
              </a:rPr>
              <a:t>-Herrera</a:t>
            </a:r>
            <a:r>
              <a:rPr lang="zh-CN" altLang="en-US" sz="1100" dirty="0">
                <a:latin typeface="+mn-lt"/>
                <a:ea typeface="+mn-ea"/>
                <a:cs typeface="+mn-ea"/>
                <a:sym typeface="+mn-lt"/>
              </a:rPr>
              <a:t>曾通过对石墨烯进行特定角度堆叠和扭曲实现超导，在此基础上，哥伦比亚大学研究人员在尝试扭曲各种二维材料组合时发现，将两片二硒化钨化合物薄片并排放置，将其中一片旋转五度，然后冷却至零下</a:t>
            </a:r>
            <a:r>
              <a:rPr lang="en-US" altLang="zh-CN" sz="1100" dirty="0">
                <a:latin typeface="+mn-lt"/>
                <a:ea typeface="+mn-ea"/>
                <a:cs typeface="+mn-ea"/>
                <a:sym typeface="+mn-lt"/>
              </a:rPr>
              <a:t>272.7℃</a:t>
            </a:r>
            <a:r>
              <a:rPr lang="zh-CN" altLang="en-US" sz="1100" dirty="0">
                <a:latin typeface="+mn-lt"/>
                <a:ea typeface="+mn-ea"/>
                <a:cs typeface="+mn-ea"/>
                <a:sym typeface="+mn-lt"/>
              </a:rPr>
              <a:t>（仅比绝对零度高约半度）并施加电荷时，电子会以闪电般的速度穿过这种材料，比它们在普通金属中的移动速度快几个数量级。</a:t>
            </a:r>
          </a:p>
        </p:txBody>
      </p:sp>
      <p:sp>
        <p:nvSpPr>
          <p:cNvPr id="27" name="矩形 26"/>
          <p:cNvSpPr/>
          <p:nvPr/>
        </p:nvSpPr>
        <p:spPr>
          <a:xfrm>
            <a:off x="8308457" y="6381724"/>
            <a:ext cx="3722726" cy="215444"/>
          </a:xfrm>
          <a:prstGeom prst="rect">
            <a:avLst/>
          </a:prstGeom>
        </p:spPr>
        <p:txBody>
          <a:bodyPr wrap="square">
            <a:spAutoFit/>
          </a:bodyPr>
          <a:lstStyle/>
          <a:p>
            <a:r>
              <a:rPr lang="en-US" altLang="zh-CN" sz="800" dirty="0">
                <a:solidFill>
                  <a:prstClr val="white">
                    <a:lumMod val="50000"/>
                  </a:prstClr>
                </a:solidFill>
                <a:latin typeface="+mn-lt"/>
                <a:ea typeface="+mn-ea"/>
                <a:cs typeface="+mn-ea"/>
                <a:sym typeface="+mn-lt"/>
              </a:rPr>
              <a:t>https://www.ithome.com/0/856/859.htm</a:t>
            </a:r>
          </a:p>
        </p:txBody>
      </p:sp>
      <p:sp>
        <p:nvSpPr>
          <p:cNvPr id="30" name="矩形 29"/>
          <p:cNvSpPr/>
          <p:nvPr/>
        </p:nvSpPr>
        <p:spPr>
          <a:xfrm>
            <a:off x="4225178" y="1662764"/>
            <a:ext cx="3798431" cy="2921594"/>
          </a:xfrm>
          <a:prstGeom prst="rect">
            <a:avLst/>
          </a:prstGeom>
        </p:spPr>
        <p:txBody>
          <a:bodyPr/>
          <a:lstStyle/>
          <a:p>
            <a:pPr marL="92075" indent="-92075" eaLnBrk="1" hangingPunct="1">
              <a:lnSpc>
                <a:spcPct val="110000"/>
              </a:lnSpc>
              <a:spcBef>
                <a:spcPts val="1000"/>
              </a:spcBef>
              <a:buFont typeface="Arial" panose="020B0604020202020204" pitchFamily="34" charset="0"/>
              <a:buChar char="•"/>
            </a:pPr>
            <a:r>
              <a:rPr lang="en-US" altLang="zh-CN" sz="1100" dirty="0">
                <a:latin typeface="+mn-lt"/>
                <a:ea typeface="+mn-ea"/>
                <a:cs typeface="+mn-ea"/>
                <a:sym typeface="+mn-lt"/>
              </a:rPr>
              <a:t>5</a:t>
            </a:r>
            <a:r>
              <a:rPr lang="zh-CN" altLang="en-US" sz="1100" dirty="0">
                <a:latin typeface="+mn-lt"/>
                <a:ea typeface="+mn-ea"/>
                <a:cs typeface="+mn-ea"/>
                <a:sym typeface="+mn-lt"/>
              </a:rPr>
              <a:t>月</a:t>
            </a:r>
            <a:r>
              <a:rPr lang="en-US" altLang="zh-CN" sz="1100" dirty="0">
                <a:latin typeface="+mn-lt"/>
                <a:ea typeface="+mn-ea"/>
                <a:cs typeface="+mn-ea"/>
                <a:sym typeface="+mn-lt"/>
              </a:rPr>
              <a:t>7</a:t>
            </a:r>
            <a:r>
              <a:rPr lang="zh-CN" altLang="en-US" sz="1100" dirty="0">
                <a:latin typeface="+mn-lt"/>
                <a:ea typeface="+mn-ea"/>
                <a:cs typeface="+mn-ea"/>
                <a:sym typeface="+mn-lt"/>
              </a:rPr>
              <a:t>日，据外媒报道，普渡大学（</a:t>
            </a:r>
            <a:r>
              <a:rPr lang="en-US" altLang="zh-CN" sz="1100" dirty="0">
                <a:latin typeface="+mn-lt"/>
                <a:ea typeface="+mn-ea"/>
                <a:cs typeface="+mn-ea"/>
                <a:sym typeface="+mn-lt"/>
              </a:rPr>
              <a:t>Purdue University</a:t>
            </a:r>
            <a:r>
              <a:rPr lang="zh-CN" altLang="en-US" sz="1100" dirty="0">
                <a:latin typeface="+mn-lt"/>
                <a:ea typeface="+mn-ea"/>
                <a:cs typeface="+mn-ea"/>
                <a:sym typeface="+mn-lt"/>
              </a:rPr>
              <a:t>）工程学院已为其两项成像技术申请专利，该技术可以开发并商业化应用于医学成像、自主导航等多种领域。</a:t>
            </a:r>
            <a:endParaRPr lang="en-US" altLang="zh-CN" sz="1100" dirty="0">
              <a:latin typeface="+mn-lt"/>
              <a:ea typeface="+mn-ea"/>
              <a:cs typeface="+mn-ea"/>
              <a:sym typeface="+mn-lt"/>
            </a:endParaRPr>
          </a:p>
          <a:p>
            <a:pPr marL="228600" indent="-228600" eaLnBrk="1" hangingPunct="1">
              <a:lnSpc>
                <a:spcPct val="110000"/>
              </a:lnSpc>
              <a:spcBef>
                <a:spcPts val="600"/>
              </a:spcBef>
              <a:buFont typeface="+mj-ea"/>
              <a:buAutoNum type="circleNumDbPlain"/>
            </a:pPr>
            <a:r>
              <a:rPr lang="en-US" altLang="zh-CN" sz="1000" dirty="0">
                <a:latin typeface="+mn-lt"/>
                <a:ea typeface="+mn-ea"/>
                <a:cs typeface="+mn-ea"/>
                <a:sym typeface="+mn-lt"/>
              </a:rPr>
              <a:t>CT-Bound</a:t>
            </a:r>
            <a:r>
              <a:rPr lang="zh-CN" altLang="en-US" sz="1000" dirty="0">
                <a:latin typeface="+mn-lt"/>
                <a:ea typeface="+mn-ea"/>
                <a:cs typeface="+mn-ea"/>
                <a:sym typeface="+mn-lt"/>
              </a:rPr>
              <a:t>是一种快速且稳健的边界检测方法，能够从极其嘈杂的视觉数据中发现结构信息，其将边界估计分解为两个任务：局部检测和全局正则化。在局部检测过程中，该模型使用卷积架构，以预定义的局部边界表示（连接场）的形式预测每个图像块的边界结构然后，它使用前馈变换器架构全局细化每个图像块的边界结构，以同时生成边缘图和平滑的彩色图。</a:t>
            </a:r>
            <a:endParaRPr lang="en-US" altLang="zh-CN" sz="1000" dirty="0">
              <a:latin typeface="+mn-lt"/>
              <a:ea typeface="+mn-ea"/>
              <a:cs typeface="+mn-ea"/>
              <a:sym typeface="+mn-lt"/>
            </a:endParaRPr>
          </a:p>
          <a:p>
            <a:pPr marL="228600" indent="-228600" eaLnBrk="1" hangingPunct="1">
              <a:lnSpc>
                <a:spcPct val="110000"/>
              </a:lnSpc>
              <a:spcBef>
                <a:spcPts val="600"/>
              </a:spcBef>
              <a:buFont typeface="+mj-ea"/>
              <a:buAutoNum type="circleNumDbPlain"/>
            </a:pPr>
            <a:r>
              <a:rPr lang="en-US" altLang="zh-CN" sz="1000" dirty="0" err="1">
                <a:latin typeface="+mn-lt"/>
                <a:ea typeface="+mn-ea"/>
                <a:cs typeface="+mn-ea"/>
                <a:sym typeface="+mn-lt"/>
              </a:rPr>
              <a:t>MetaHDR</a:t>
            </a:r>
            <a:r>
              <a:rPr lang="zh-CN" altLang="en-US" sz="1000" dirty="0">
                <a:latin typeface="+mn-lt"/>
                <a:ea typeface="+mn-ea"/>
                <a:cs typeface="+mn-ea"/>
                <a:sym typeface="+mn-lt"/>
              </a:rPr>
              <a:t>是一种单次拍摄的高动态范围（</a:t>
            </a:r>
            <a:r>
              <a:rPr lang="en-US" altLang="zh-CN" sz="1000" dirty="0">
                <a:latin typeface="+mn-lt"/>
                <a:ea typeface="+mn-ea"/>
                <a:cs typeface="+mn-ea"/>
                <a:sym typeface="+mn-lt"/>
              </a:rPr>
              <a:t>HDR</a:t>
            </a:r>
            <a:r>
              <a:rPr lang="zh-CN" altLang="en-US" sz="1000" dirty="0">
                <a:latin typeface="+mn-lt"/>
                <a:ea typeface="+mn-ea"/>
                <a:cs typeface="+mn-ea"/>
                <a:sym typeface="+mn-lt"/>
              </a:rPr>
              <a:t>）成像和传感系统，消除了传统</a:t>
            </a:r>
            <a:r>
              <a:rPr lang="en-US" altLang="zh-CN" sz="1000" dirty="0">
                <a:latin typeface="+mn-lt"/>
                <a:ea typeface="+mn-ea"/>
                <a:cs typeface="+mn-ea"/>
                <a:sym typeface="+mn-lt"/>
              </a:rPr>
              <a:t>HDR</a:t>
            </a:r>
            <a:r>
              <a:rPr lang="zh-CN" altLang="en-US" sz="1000" dirty="0">
                <a:latin typeface="+mn-lt"/>
                <a:ea typeface="+mn-ea"/>
                <a:cs typeface="+mn-ea"/>
                <a:sym typeface="+mn-lt"/>
              </a:rPr>
              <a:t>成像中连续拍摄的需要。</a:t>
            </a:r>
            <a:r>
              <a:rPr lang="en-US" altLang="zh-CN" sz="1000" dirty="0" err="1">
                <a:latin typeface="+mn-lt"/>
                <a:ea typeface="+mn-ea"/>
                <a:cs typeface="+mn-ea"/>
                <a:sym typeface="+mn-lt"/>
              </a:rPr>
              <a:t>MetaHDR</a:t>
            </a:r>
            <a:r>
              <a:rPr lang="zh-CN" altLang="en-US" sz="1000" dirty="0">
                <a:latin typeface="+mn-lt"/>
                <a:ea typeface="+mn-ea"/>
                <a:cs typeface="+mn-ea"/>
                <a:sym typeface="+mn-lt"/>
              </a:rPr>
              <a:t>采用了多功能超表面，超表面可以将入射光束分成多束具有不同功率的聚焦光束，同时在光电传感器上形成多幅具有不同辐照度的低动态范围（</a:t>
            </a:r>
            <a:r>
              <a:rPr lang="en-US" altLang="zh-CN" sz="1000" dirty="0">
                <a:latin typeface="+mn-lt"/>
                <a:ea typeface="+mn-ea"/>
                <a:cs typeface="+mn-ea"/>
                <a:sym typeface="+mn-lt"/>
              </a:rPr>
              <a:t>LDR</a:t>
            </a:r>
            <a:r>
              <a:rPr lang="zh-CN" altLang="en-US" sz="1000" dirty="0">
                <a:latin typeface="+mn-lt"/>
                <a:ea typeface="+mn-ea"/>
                <a:cs typeface="+mn-ea"/>
                <a:sym typeface="+mn-lt"/>
              </a:rPr>
              <a:t>）图像，然后，这些</a:t>
            </a:r>
            <a:r>
              <a:rPr lang="en-US" altLang="zh-CN" sz="1000" dirty="0">
                <a:latin typeface="+mn-lt"/>
                <a:ea typeface="+mn-ea"/>
                <a:cs typeface="+mn-ea"/>
                <a:sym typeface="+mn-lt"/>
              </a:rPr>
              <a:t>LDR</a:t>
            </a:r>
            <a:r>
              <a:rPr lang="zh-CN" altLang="en-US" sz="1000" dirty="0">
                <a:latin typeface="+mn-lt"/>
                <a:ea typeface="+mn-ea"/>
                <a:cs typeface="+mn-ea"/>
                <a:sym typeface="+mn-lt"/>
              </a:rPr>
              <a:t>图像将使用基于梯度的</a:t>
            </a:r>
            <a:r>
              <a:rPr lang="en-US" altLang="zh-CN" sz="1000" dirty="0">
                <a:latin typeface="+mn-lt"/>
                <a:ea typeface="+mn-ea"/>
                <a:cs typeface="+mn-ea"/>
                <a:sym typeface="+mn-lt"/>
              </a:rPr>
              <a:t>HDR</a:t>
            </a:r>
            <a:r>
              <a:rPr lang="zh-CN" altLang="en-US" sz="1000" dirty="0">
                <a:latin typeface="+mn-lt"/>
                <a:ea typeface="+mn-ea"/>
                <a:cs typeface="+mn-ea"/>
                <a:sym typeface="+mn-lt"/>
              </a:rPr>
              <a:t>融合算法进行联合处理，该算法已被证明能够有效衰减由超表面和镜头眩光引起的残留光伪影。</a:t>
            </a:r>
            <a:endParaRPr lang="en-US" altLang="zh-CN" sz="1000" dirty="0">
              <a:latin typeface="+mn-lt"/>
              <a:ea typeface="+mn-ea"/>
              <a:cs typeface="+mn-ea"/>
              <a:sym typeface="+mn-lt"/>
            </a:endParaRPr>
          </a:p>
        </p:txBody>
      </p:sp>
      <p:sp>
        <p:nvSpPr>
          <p:cNvPr id="32" name="矩形 31"/>
          <p:cNvSpPr/>
          <p:nvPr/>
        </p:nvSpPr>
        <p:spPr>
          <a:xfrm>
            <a:off x="4356071" y="6381724"/>
            <a:ext cx="3536646" cy="215444"/>
          </a:xfrm>
          <a:prstGeom prst="rect">
            <a:avLst/>
          </a:prstGeom>
        </p:spPr>
        <p:txBody>
          <a:bodyPr wrap="square">
            <a:spAutoFit/>
          </a:bodyPr>
          <a:lstStyle/>
          <a:p>
            <a:r>
              <a:rPr lang="en-US" altLang="zh-CN" sz="800" dirty="0">
                <a:solidFill>
                  <a:prstClr val="white">
                    <a:lumMod val="50000"/>
                  </a:prstClr>
                </a:solidFill>
                <a:latin typeface="+mn-lt"/>
                <a:ea typeface="+mn-ea"/>
                <a:cs typeface="+mn-ea"/>
                <a:sym typeface="+mn-lt"/>
              </a:rPr>
              <a:t>https://auto.gasgoo.com/news/202505/7I70424589C409.shtml</a:t>
            </a:r>
          </a:p>
        </p:txBody>
      </p:sp>
      <p:sp>
        <p:nvSpPr>
          <p:cNvPr id="19" name="AutoShape 2"/>
          <p:cNvSpPr>
            <a:spLocks noChangeArrowheads="1"/>
          </p:cNvSpPr>
          <p:nvPr/>
        </p:nvSpPr>
        <p:spPr bwMode="auto">
          <a:xfrm>
            <a:off x="106750" y="1210557"/>
            <a:ext cx="4055340" cy="358403"/>
          </a:xfrm>
          <a:prstGeom prst="roundRect">
            <a:avLst>
              <a:gd name="adj" fmla="val 1528"/>
            </a:avLst>
          </a:prstGeom>
          <a:solidFill>
            <a:srgbClr val="0547A3"/>
          </a:solidFill>
          <a:ln>
            <a:noFill/>
          </a:ln>
        </p:spPr>
        <p:txBody>
          <a:bodyPr wrap="none" anchor="ctr"/>
          <a:lstStyle/>
          <a:p>
            <a:pPr algn="ctr">
              <a:lnSpc>
                <a:spcPct val="90000"/>
              </a:lnSpc>
            </a:pPr>
            <a:r>
              <a:rPr lang="zh-CN" altLang="en-US" sz="1200" dirty="0">
                <a:solidFill>
                  <a:srgbClr val="FFFFFF"/>
                </a:solidFill>
                <a:latin typeface="+mn-lt"/>
                <a:ea typeface="+mn-ea"/>
                <a:cs typeface="+mn-ea"/>
                <a:sym typeface="+mn-lt"/>
              </a:rPr>
              <a:t>哥伦比亚大学研究团队发现新超导机制</a:t>
            </a:r>
            <a:endParaRPr lang="en-US" altLang="zh-CN" sz="1200" dirty="0">
              <a:solidFill>
                <a:srgbClr val="FFFFFF"/>
              </a:solidFill>
              <a:latin typeface="+mn-lt"/>
              <a:ea typeface="+mn-ea"/>
              <a:cs typeface="+mn-ea"/>
              <a:sym typeface="+mn-lt"/>
            </a:endParaRPr>
          </a:p>
          <a:p>
            <a:pPr algn="ctr">
              <a:lnSpc>
                <a:spcPct val="90000"/>
              </a:lnSpc>
            </a:pPr>
            <a:r>
              <a:rPr lang="zh-CN" altLang="en-US" sz="1200" dirty="0">
                <a:solidFill>
                  <a:srgbClr val="FFFFFF"/>
                </a:solidFill>
                <a:latin typeface="+mn-lt"/>
                <a:ea typeface="+mn-ea"/>
                <a:cs typeface="+mn-ea"/>
                <a:sym typeface="+mn-lt"/>
              </a:rPr>
              <a:t>有望推动</a:t>
            </a:r>
            <a:r>
              <a:rPr lang="en-US" altLang="zh-CN" sz="1200" dirty="0">
                <a:solidFill>
                  <a:srgbClr val="FFFFFF"/>
                </a:solidFill>
                <a:latin typeface="+mn-lt"/>
                <a:ea typeface="+mn-ea"/>
                <a:cs typeface="+mn-ea"/>
                <a:sym typeface="+mn-lt"/>
              </a:rPr>
              <a:t>EV</a:t>
            </a:r>
            <a:r>
              <a:rPr lang="zh-CN" altLang="en-US" sz="1200" dirty="0">
                <a:solidFill>
                  <a:srgbClr val="FFFFFF"/>
                </a:solidFill>
                <a:latin typeface="+mn-lt"/>
                <a:ea typeface="+mn-ea"/>
                <a:cs typeface="+mn-ea"/>
                <a:sym typeface="+mn-lt"/>
              </a:rPr>
              <a:t>常温超导材料设计</a:t>
            </a:r>
          </a:p>
        </p:txBody>
      </p:sp>
      <p:sp>
        <p:nvSpPr>
          <p:cNvPr id="23" name="AutoShape 2"/>
          <p:cNvSpPr>
            <a:spLocks noChangeArrowheads="1"/>
          </p:cNvSpPr>
          <p:nvPr/>
        </p:nvSpPr>
        <p:spPr bwMode="auto">
          <a:xfrm>
            <a:off x="4323734" y="1210557"/>
            <a:ext cx="3658216" cy="358403"/>
          </a:xfrm>
          <a:prstGeom prst="roundRect">
            <a:avLst>
              <a:gd name="adj" fmla="val 1528"/>
            </a:avLst>
          </a:prstGeom>
          <a:solidFill>
            <a:srgbClr val="0547A3"/>
          </a:solidFill>
          <a:ln>
            <a:noFill/>
          </a:ln>
        </p:spPr>
        <p:txBody>
          <a:bodyPr wrap="none" anchor="ctr"/>
          <a:lstStyle/>
          <a:p>
            <a:pPr algn="ctr">
              <a:lnSpc>
                <a:spcPct val="90000"/>
              </a:lnSpc>
            </a:pPr>
            <a:r>
              <a:rPr lang="zh-CN" altLang="en-US" sz="1200" dirty="0">
                <a:solidFill>
                  <a:srgbClr val="FFFFFF"/>
                </a:solidFill>
                <a:latin typeface="+mn-lt"/>
                <a:ea typeface="+mn-ea"/>
                <a:cs typeface="+mn-ea"/>
                <a:sym typeface="+mn-lt"/>
              </a:rPr>
              <a:t>普渡大学开发出 从噪声图像中进行边界监测</a:t>
            </a:r>
            <a:endParaRPr lang="en-US" altLang="zh-CN" sz="1200" dirty="0">
              <a:solidFill>
                <a:srgbClr val="FFFFFF"/>
              </a:solidFill>
              <a:latin typeface="+mn-lt"/>
              <a:ea typeface="+mn-ea"/>
              <a:cs typeface="+mn-ea"/>
              <a:sym typeface="+mn-lt"/>
            </a:endParaRPr>
          </a:p>
          <a:p>
            <a:pPr algn="ctr">
              <a:lnSpc>
                <a:spcPct val="90000"/>
              </a:lnSpc>
            </a:pPr>
            <a:r>
              <a:rPr lang="zh-CN" altLang="en-US" sz="1200" dirty="0">
                <a:solidFill>
                  <a:srgbClr val="FFFFFF"/>
                </a:solidFill>
                <a:latin typeface="+mn-lt"/>
                <a:ea typeface="+mn-ea"/>
                <a:cs typeface="+mn-ea"/>
                <a:sym typeface="+mn-lt"/>
              </a:rPr>
              <a:t>及 单次拍摄</a:t>
            </a:r>
            <a:r>
              <a:rPr lang="en-US" altLang="zh-CN" sz="1200" dirty="0">
                <a:solidFill>
                  <a:srgbClr val="FFFFFF"/>
                </a:solidFill>
                <a:latin typeface="+mn-lt"/>
                <a:ea typeface="+mn-ea"/>
                <a:cs typeface="+mn-ea"/>
                <a:sym typeface="+mn-lt"/>
              </a:rPr>
              <a:t>HDR</a:t>
            </a:r>
            <a:r>
              <a:rPr lang="zh-CN" altLang="en-US" sz="1200" dirty="0">
                <a:solidFill>
                  <a:srgbClr val="FFFFFF"/>
                </a:solidFill>
                <a:latin typeface="+mn-lt"/>
                <a:ea typeface="+mn-ea"/>
                <a:cs typeface="+mn-ea"/>
                <a:sym typeface="+mn-lt"/>
              </a:rPr>
              <a:t>成像和传感系统 两项技术</a:t>
            </a:r>
          </a:p>
        </p:txBody>
      </p:sp>
      <p:sp>
        <p:nvSpPr>
          <p:cNvPr id="24" name="AutoShape 2"/>
          <p:cNvSpPr>
            <a:spLocks noChangeArrowheads="1"/>
          </p:cNvSpPr>
          <p:nvPr/>
        </p:nvSpPr>
        <p:spPr bwMode="auto">
          <a:xfrm>
            <a:off x="8216415" y="1210557"/>
            <a:ext cx="3642568" cy="358403"/>
          </a:xfrm>
          <a:prstGeom prst="roundRect">
            <a:avLst>
              <a:gd name="adj" fmla="val 1528"/>
            </a:avLst>
          </a:prstGeom>
          <a:solidFill>
            <a:srgbClr val="0547A3"/>
          </a:solidFill>
          <a:ln>
            <a:noFill/>
          </a:ln>
        </p:spPr>
        <p:txBody>
          <a:bodyPr wrap="none" anchor="ctr"/>
          <a:lstStyle/>
          <a:p>
            <a:pPr algn="ctr">
              <a:lnSpc>
                <a:spcPct val="90000"/>
              </a:lnSpc>
            </a:pPr>
            <a:r>
              <a:rPr lang="zh-CN" altLang="en-US" sz="1200" dirty="0">
                <a:solidFill>
                  <a:srgbClr val="FFFFFF"/>
                </a:solidFill>
                <a:latin typeface="+mn-lt"/>
                <a:ea typeface="+mn-ea"/>
                <a:cs typeface="+mn-ea"/>
                <a:sym typeface="+mn-lt"/>
              </a:rPr>
              <a:t>特斯拉推出“儿童遗留检测”新功能</a:t>
            </a:r>
          </a:p>
        </p:txBody>
      </p:sp>
      <p:sp>
        <p:nvSpPr>
          <p:cNvPr id="4" name="AutoShape 2" descr="东芝.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026" name="Picture 2" descr="图片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4718" y="4895746"/>
            <a:ext cx="2145982" cy="1485977"/>
          </a:xfrm>
          <a:prstGeom prst="rect">
            <a:avLst/>
          </a:prstGeom>
          <a:noFill/>
          <a:extLst>
            <a:ext uri="{909E8E84-426E-40DD-AFC4-6F175D3DCCD1}">
              <a14:hiddenFill xmlns:a14="http://schemas.microsoft.com/office/drawing/2010/main">
                <a:solidFill>
                  <a:srgbClr val="FFFFFF"/>
                </a:solidFill>
              </a14:hiddenFill>
            </a:ext>
          </a:extLst>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5014" y="4893361"/>
            <a:ext cx="2432049" cy="1488363"/>
          </a:xfrm>
          <a:prstGeom prst="rect">
            <a:avLst/>
          </a:prstGeom>
        </p:spPr>
      </p:pic>
      <p:pic>
        <p:nvPicPr>
          <p:cNvPr id="1030" name="Picture 6" descr="https://imagecn.gasgoo.com/moblogo/News/160_110/2025/5/071112467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70039" y="4893361"/>
            <a:ext cx="2165605" cy="1488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50980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899993" y="2128266"/>
            <a:ext cx="6243297" cy="1091647"/>
            <a:chOff x="3371406" y="2915075"/>
            <a:chExt cx="6243297" cy="1091647"/>
          </a:xfrm>
        </p:grpSpPr>
        <p:pic>
          <p:nvPicPr>
            <p:cNvPr id="17" name="image 30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204500" y="2995908"/>
              <a:ext cx="1259694" cy="1010814"/>
            </a:xfrm>
            <a:prstGeom prst="rect">
              <a:avLst/>
            </a:prstGeom>
          </p:spPr>
        </p:pic>
        <p:sp>
          <p:nvSpPr>
            <p:cNvPr id="18" name="Object 309"/>
            <p:cNvSpPr txBox="1"/>
            <p:nvPr/>
          </p:nvSpPr>
          <p:spPr>
            <a:xfrm>
              <a:off x="4451556" y="2915075"/>
              <a:ext cx="1757796" cy="1019620"/>
            </a:xfrm>
            <a:prstGeom prst="rect">
              <a:avLst/>
            </a:prstGeom>
          </p:spPr>
          <p:txBody>
            <a:bodyPr vert="horz" wrap="square" lIns="0" tIns="0" rIns="0" bIns="0" rtlCol="0" anchor="t" anchorCtr="0">
              <a:noAutofit/>
            </a:bodyPr>
            <a:lstStyle/>
            <a:p>
              <a:pPr algn="l">
                <a:lnSpc>
                  <a:spcPct val="100000"/>
                </a:lnSpc>
              </a:pPr>
              <a:r>
                <a:rPr lang="zh-CN" sz="7200" b="0" i="0" spc="120" dirty="0">
                  <a:solidFill>
                    <a:srgbClr val="1111B3"/>
                  </a:solidFill>
                  <a:latin typeface="思源宋体 CN SemiBold" panose="02020600000000000000" pitchFamily="18" charset="-122"/>
                  <a:ea typeface="思源宋体 CN SemiBold" panose="02020600000000000000" pitchFamily="18" charset="-122"/>
                </a:rPr>
                <a:t>0</a:t>
              </a:r>
              <a:r>
                <a:rPr lang="en-US" altLang="zh-CN" sz="7200" spc="120" dirty="0">
                  <a:solidFill>
                    <a:srgbClr val="1111B3"/>
                  </a:solidFill>
                  <a:latin typeface="思源宋体 CN SemiBold" panose="02020600000000000000" pitchFamily="18" charset="-122"/>
                  <a:ea typeface="思源宋体 CN SemiBold" panose="02020600000000000000" pitchFamily="18" charset="-122"/>
                </a:rPr>
                <a:t>3</a:t>
              </a:r>
              <a:r>
                <a:rPr lang="zh-CN" sz="7200" b="0" i="0" spc="120" dirty="0">
                  <a:solidFill>
                    <a:srgbClr val="1111B3"/>
                  </a:solidFill>
                  <a:latin typeface="思源宋体 CN SemiBold" panose="02020600000000000000" pitchFamily="18" charset="-122"/>
                  <a:ea typeface="思源宋体 CN SemiBold" panose="02020600000000000000" pitchFamily="18" charset="-122"/>
                </a:rPr>
                <a:t>.</a:t>
              </a:r>
              <a:endParaRPr lang="zh-CN" altLang="en-US" sz="7200" spc="120" dirty="0">
                <a:solidFill>
                  <a:srgbClr val="1111B3"/>
                </a:solidFill>
                <a:latin typeface="思源宋体 CN SemiBold" panose="02020600000000000000" pitchFamily="18" charset="-122"/>
                <a:ea typeface="思源宋体 CN SemiBold" panose="02020600000000000000" pitchFamily="18" charset="-122"/>
              </a:endParaRPr>
            </a:p>
          </p:txBody>
        </p:sp>
        <p:grpSp>
          <p:nvGrpSpPr>
            <p:cNvPr id="19" name="组合 18">
              <a:extLst>
                <a:ext uri="{FF2B5EF4-FFF2-40B4-BE49-F238E27FC236}">
                  <a16:creationId xmlns:a16="http://schemas.microsoft.com/office/drawing/2014/main" id="{430885ED-CE6F-3C4D-9A65-0D89AFC7DE0D}"/>
                </a:ext>
              </a:extLst>
            </p:cNvPr>
            <p:cNvGrpSpPr/>
            <p:nvPr/>
          </p:nvGrpSpPr>
          <p:grpSpPr>
            <a:xfrm>
              <a:off x="3371406" y="3134095"/>
              <a:ext cx="736423" cy="789279"/>
              <a:chOff x="2958864" y="3228953"/>
              <a:chExt cx="605399" cy="648843"/>
            </a:xfrm>
          </p:grpSpPr>
          <p:pic>
            <p:nvPicPr>
              <p:cNvPr id="23" name="image 30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958864" y="3263877"/>
                <a:ext cx="64389" cy="439293"/>
              </a:xfrm>
              <a:prstGeom prst="rect">
                <a:avLst/>
              </a:prstGeom>
            </p:spPr>
          </p:pic>
          <p:pic>
            <p:nvPicPr>
              <p:cNvPr id="24" name="image 30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3136674" y="3292453"/>
                <a:ext cx="64389" cy="585343"/>
              </a:xfrm>
              <a:prstGeom prst="rect">
                <a:avLst/>
              </a:prstGeom>
            </p:spPr>
          </p:pic>
          <p:pic>
            <p:nvPicPr>
              <p:cNvPr id="25" name="image 301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a:xfrm>
                <a:off x="3322074" y="3228953"/>
                <a:ext cx="64389" cy="422275"/>
              </a:xfrm>
              <a:prstGeom prst="rect">
                <a:avLst/>
              </a:prstGeom>
            </p:spPr>
          </p:pic>
          <p:pic>
            <p:nvPicPr>
              <p:cNvPr id="26" name="image 301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a:xfrm>
                <a:off x="3499874" y="3292453"/>
                <a:ext cx="64389" cy="358775"/>
              </a:xfrm>
              <a:prstGeom prst="rect">
                <a:avLst/>
              </a:prstGeom>
            </p:spPr>
          </p:pic>
        </p:grpSp>
        <p:pic>
          <p:nvPicPr>
            <p:cNvPr id="20" name="image 3019"/>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a:xfrm>
              <a:off x="4844762" y="3253552"/>
              <a:ext cx="3789299" cy="665353"/>
            </a:xfrm>
            <a:prstGeom prst="rect">
              <a:avLst/>
            </a:prstGeom>
          </p:spPr>
        </p:pic>
        <p:sp>
          <p:nvSpPr>
            <p:cNvPr id="21" name="Object 3020"/>
            <p:cNvSpPr txBox="1"/>
            <p:nvPr/>
          </p:nvSpPr>
          <p:spPr>
            <a:xfrm>
              <a:off x="6082884" y="3105906"/>
              <a:ext cx="3531819" cy="647700"/>
            </a:xfrm>
            <a:prstGeom prst="rect">
              <a:avLst/>
            </a:prstGeom>
          </p:spPr>
          <p:txBody>
            <a:bodyPr vert="horz" wrap="square" lIns="0" tIns="0" rIns="0" bIns="0" rtlCol="0" anchor="t" anchorCtr="0">
              <a:noAutofit/>
            </a:bodyPr>
            <a:lstStyle/>
            <a:p>
              <a:r>
                <a:rPr lang="zh-CN" altLang="en-US" sz="4400" spc="120" dirty="0">
                  <a:solidFill>
                    <a:srgbClr val="1111B3"/>
                  </a:solidFill>
                  <a:latin typeface="思源宋体 CN SemiBold" panose="02020600000000000000" pitchFamily="18" charset="-122"/>
                  <a:ea typeface="思源宋体 CN SemiBold" panose="02020600000000000000" pitchFamily="18" charset="-122"/>
                </a:rPr>
                <a:t>行业政策</a:t>
              </a:r>
            </a:p>
          </p:txBody>
        </p:sp>
      </p:grpSp>
      <p:sp>
        <p:nvSpPr>
          <p:cNvPr id="27" name="文本框 26">
            <a:extLst>
              <a:ext uri="{FF2B5EF4-FFF2-40B4-BE49-F238E27FC236}">
                <a16:creationId xmlns:a16="http://schemas.microsoft.com/office/drawing/2014/main" id="{CA02D43A-EF3F-3540-97CC-6E19FC46013A}"/>
              </a:ext>
            </a:extLst>
          </p:cNvPr>
          <p:cNvSpPr txBox="1"/>
          <p:nvPr/>
        </p:nvSpPr>
        <p:spPr>
          <a:xfrm>
            <a:off x="3910520" y="3338717"/>
            <a:ext cx="7507758" cy="2031325"/>
          </a:xfrm>
          <a:prstGeom prst="rect">
            <a:avLst/>
          </a:prstGeom>
          <a:noFill/>
        </p:spPr>
        <p:txBody>
          <a:bodyPr wrap="square" rtlCol="0">
            <a:spAutoFit/>
          </a:bodyPr>
          <a:lstStyle/>
          <a:p>
            <a:pPr marL="457200" indent="-457200" defTabSz="770436">
              <a:lnSpc>
                <a:spcPct val="150000"/>
              </a:lnSpc>
              <a:buFont typeface="+mj-lt"/>
              <a:buAutoNum type="arabicPeriod"/>
            </a:pPr>
            <a:r>
              <a:rPr lang="zh-CN" altLang="en-US" spc="120" dirty="0">
                <a:solidFill>
                  <a:srgbClr val="1111B3"/>
                </a:solidFill>
                <a:latin typeface="Open Sans" panose="020B0606030504020204" pitchFamily="34" charset="0"/>
                <a:ea typeface="思源宋体 CN SemiBold" panose="02020600000000000000" pitchFamily="18" charset="-122"/>
              </a:rPr>
              <a:t>国家政策</a:t>
            </a:r>
            <a:endParaRPr lang="en-US" altLang="zh-CN" spc="120" dirty="0">
              <a:solidFill>
                <a:srgbClr val="1111B3"/>
              </a:solidFill>
              <a:latin typeface="Open Sans" panose="020B0606030504020204" pitchFamily="34" charset="0"/>
              <a:ea typeface="思源宋体 CN SemiBold" panose="02020600000000000000" pitchFamily="18" charset="-122"/>
            </a:endParaRPr>
          </a:p>
          <a:p>
            <a:pPr marL="712788" lvl="1" indent="-255588" defTabSz="770436">
              <a:lnSpc>
                <a:spcPct val="150000"/>
              </a:lnSpc>
              <a:buFont typeface="Arial" panose="020B0604020202020204" pitchFamily="34" charset="0"/>
              <a:buChar char="•"/>
            </a:pPr>
            <a:r>
              <a:rPr lang="zh-CN" altLang="en-US" sz="1600" spc="120" dirty="0">
                <a:solidFill>
                  <a:srgbClr val="1111B3"/>
                </a:solidFill>
                <a:latin typeface="Open Sans" panose="020B0606030504020204" pitchFamily="34" charset="0"/>
                <a:ea typeface="思源宋体 CN SemiBold" panose="02020600000000000000" pitchFamily="18" charset="-122"/>
              </a:rPr>
              <a:t>国务院印发党政机关厉行节约反对浪费条例 公务用车新能源优先</a:t>
            </a:r>
          </a:p>
          <a:p>
            <a:pPr marL="457200" indent="-457200" defTabSz="770436">
              <a:lnSpc>
                <a:spcPct val="150000"/>
              </a:lnSpc>
              <a:buFont typeface="+mj-lt"/>
              <a:buAutoNum type="arabicPeriod"/>
            </a:pPr>
            <a:r>
              <a:rPr lang="zh-CN" altLang="en-US" spc="120" dirty="0">
                <a:solidFill>
                  <a:schemeClr val="bg1">
                    <a:lumMod val="50000"/>
                  </a:schemeClr>
                </a:solidFill>
                <a:latin typeface="Open Sans" panose="020B0606030504020204" pitchFamily="34" charset="0"/>
                <a:ea typeface="思源宋体 CN SemiBold" panose="02020600000000000000" pitchFamily="18" charset="-122"/>
              </a:rPr>
              <a:t>地方政策</a:t>
            </a:r>
            <a:endParaRPr lang="en-US" altLang="zh-CN" spc="120" dirty="0">
              <a:solidFill>
                <a:schemeClr val="bg1">
                  <a:lumMod val="50000"/>
                </a:schemeClr>
              </a:solidFill>
              <a:latin typeface="Open Sans" panose="020B0606030504020204" pitchFamily="34" charset="0"/>
              <a:ea typeface="思源宋体 CN SemiBold" panose="02020600000000000000" pitchFamily="18" charset="-122"/>
            </a:endParaRPr>
          </a:p>
          <a:p>
            <a:pPr marL="712788" lvl="1" indent="-255588" defTabSz="770436">
              <a:lnSpc>
                <a:spcPct val="150000"/>
              </a:lnSpc>
              <a:buFont typeface="Arial" panose="020B0604020202020204" pitchFamily="34" charset="0"/>
              <a:buChar char="•"/>
            </a:pPr>
            <a:r>
              <a:rPr lang="zh-CN" altLang="en-US" sz="1600" spc="120" dirty="0">
                <a:solidFill>
                  <a:schemeClr val="bg1">
                    <a:lumMod val="50000"/>
                  </a:schemeClr>
                </a:solidFill>
                <a:latin typeface="Open Sans" panose="020B0606030504020204" pitchFamily="34" charset="0"/>
                <a:ea typeface="思源宋体 CN SemiBold" panose="02020600000000000000" pitchFamily="18" charset="-122"/>
              </a:rPr>
              <a:t>山西</a:t>
            </a:r>
            <a:r>
              <a:rPr lang="en-US" altLang="zh-CN" sz="1600" spc="120" dirty="0">
                <a:solidFill>
                  <a:schemeClr val="bg1">
                    <a:lumMod val="50000"/>
                  </a:schemeClr>
                </a:solidFill>
                <a:latin typeface="Open Sans" panose="020B0606030504020204" pitchFamily="34" charset="0"/>
                <a:ea typeface="思源宋体 CN SemiBold" panose="02020600000000000000" pitchFamily="18" charset="-122"/>
              </a:rPr>
              <a:t>/</a:t>
            </a:r>
            <a:r>
              <a:rPr lang="zh-CN" altLang="en-US" sz="1600" spc="120" dirty="0">
                <a:solidFill>
                  <a:schemeClr val="bg1">
                    <a:lumMod val="50000"/>
                  </a:schemeClr>
                </a:solidFill>
                <a:latin typeface="Open Sans" panose="020B0606030504020204" pitchFamily="34" charset="0"/>
                <a:ea typeface="思源宋体 CN SemiBold" panose="02020600000000000000" pitchFamily="18" charset="-122"/>
              </a:rPr>
              <a:t>浙江</a:t>
            </a:r>
            <a:r>
              <a:rPr lang="en-US" altLang="zh-CN" sz="1600" spc="120" dirty="0">
                <a:solidFill>
                  <a:schemeClr val="bg1">
                    <a:lumMod val="50000"/>
                  </a:schemeClr>
                </a:solidFill>
                <a:latin typeface="Open Sans" panose="020B0606030504020204" pitchFamily="34" charset="0"/>
                <a:ea typeface="思源宋体 CN SemiBold" panose="02020600000000000000" pitchFamily="18" charset="-122"/>
              </a:rPr>
              <a:t>/</a:t>
            </a:r>
            <a:r>
              <a:rPr lang="zh-CN" altLang="en-US" sz="1600" spc="120" dirty="0">
                <a:solidFill>
                  <a:schemeClr val="bg1">
                    <a:lumMod val="50000"/>
                  </a:schemeClr>
                </a:solidFill>
                <a:latin typeface="Open Sans" panose="020B0606030504020204" pitchFamily="34" charset="0"/>
                <a:ea typeface="思源宋体 CN SemiBold" panose="02020600000000000000" pitchFamily="18" charset="-122"/>
              </a:rPr>
              <a:t>福州 相关政策</a:t>
            </a:r>
          </a:p>
          <a:p>
            <a:pPr marL="712788" lvl="1" indent="-255588" defTabSz="770436">
              <a:lnSpc>
                <a:spcPct val="150000"/>
              </a:lnSpc>
              <a:buFont typeface="Arial" panose="020B0604020202020204" pitchFamily="34" charset="0"/>
              <a:buChar char="•"/>
            </a:pPr>
            <a:r>
              <a:rPr lang="zh-CN" altLang="en-US" sz="1600" spc="120" dirty="0">
                <a:solidFill>
                  <a:schemeClr val="bg1">
                    <a:lumMod val="50000"/>
                  </a:schemeClr>
                </a:solidFill>
                <a:latin typeface="Open Sans" panose="020B0606030504020204" pitchFamily="34" charset="0"/>
                <a:ea typeface="思源宋体 CN SemiBold" panose="02020600000000000000" pitchFamily="18" charset="-122"/>
              </a:rPr>
              <a:t>苏州</a:t>
            </a:r>
            <a:r>
              <a:rPr lang="en-US" altLang="zh-CN" sz="1600" spc="120" dirty="0">
                <a:solidFill>
                  <a:schemeClr val="bg1">
                    <a:lumMod val="50000"/>
                  </a:schemeClr>
                </a:solidFill>
                <a:latin typeface="Open Sans" panose="020B0606030504020204" pitchFamily="34" charset="0"/>
                <a:ea typeface="思源宋体 CN SemiBold" panose="02020600000000000000" pitchFamily="18" charset="-122"/>
              </a:rPr>
              <a:t>/</a:t>
            </a:r>
            <a:r>
              <a:rPr lang="zh-CN" altLang="en-US" sz="1600" spc="120" dirty="0">
                <a:solidFill>
                  <a:schemeClr val="bg1">
                    <a:lumMod val="50000"/>
                  </a:schemeClr>
                </a:solidFill>
                <a:latin typeface="Open Sans" panose="020B0606030504020204" pitchFamily="34" charset="0"/>
                <a:ea typeface="思源宋体 CN SemiBold" panose="02020600000000000000" pitchFamily="18" charset="-122"/>
              </a:rPr>
              <a:t>青岛</a:t>
            </a:r>
            <a:r>
              <a:rPr lang="en-US" altLang="zh-CN" sz="1600" spc="120" dirty="0">
                <a:solidFill>
                  <a:schemeClr val="bg1">
                    <a:lumMod val="50000"/>
                  </a:schemeClr>
                </a:solidFill>
                <a:latin typeface="Open Sans" panose="020B0606030504020204" pitchFamily="34" charset="0"/>
                <a:ea typeface="思源宋体 CN SemiBold" panose="02020600000000000000" pitchFamily="18" charset="-122"/>
              </a:rPr>
              <a:t>/</a:t>
            </a:r>
            <a:r>
              <a:rPr lang="zh-CN" altLang="en-US" sz="1600" spc="120" dirty="0">
                <a:solidFill>
                  <a:schemeClr val="bg1">
                    <a:lumMod val="50000"/>
                  </a:schemeClr>
                </a:solidFill>
                <a:latin typeface="Open Sans" panose="020B0606030504020204" pitchFamily="34" charset="0"/>
                <a:ea typeface="思源宋体 CN SemiBold" panose="02020600000000000000" pitchFamily="18" charset="-122"/>
              </a:rPr>
              <a:t>湖南 相关政策</a:t>
            </a:r>
          </a:p>
        </p:txBody>
      </p:sp>
    </p:spTree>
    <p:extLst>
      <p:ext uri="{BB962C8B-B14F-4D97-AF65-F5344CB8AC3E}">
        <p14:creationId xmlns:p14="http://schemas.microsoft.com/office/powerpoint/2010/main" val="35196853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1" name="文本框 340"/>
          <p:cNvSpPr txBox="1"/>
          <p:nvPr/>
        </p:nvSpPr>
        <p:spPr>
          <a:xfrm>
            <a:off x="456962" y="1539939"/>
            <a:ext cx="10992088" cy="950163"/>
          </a:xfrm>
          <a:prstGeom prst="roundRect">
            <a:avLst>
              <a:gd name="adj" fmla="val 1057"/>
            </a:avLst>
          </a:prstGeom>
          <a:solidFill>
            <a:schemeClr val="bg1"/>
          </a:solidFill>
          <a:ln>
            <a:noFill/>
          </a:ln>
        </p:spPr>
        <p:txBody>
          <a:bodyPr wrap="square" rtlCol="0">
            <a:noAutofit/>
          </a:bodyPr>
          <a:lstStyle/>
          <a:p>
            <a:endParaRPr lang="zh-CN" altLang="en-US" sz="1100" dirty="0">
              <a:latin typeface="思源宋体 CN SemiBold" panose="02020600000000000000" pitchFamily="18" charset="-122"/>
              <a:ea typeface="思源宋体 CN SemiBold" panose="02020600000000000000" pitchFamily="18" charset="-122"/>
            </a:endParaRPr>
          </a:p>
        </p:txBody>
      </p:sp>
      <p:sp>
        <p:nvSpPr>
          <p:cNvPr id="54" name="内容占位符 1"/>
          <p:cNvSpPr txBox="1">
            <a:spLocks/>
          </p:cNvSpPr>
          <p:nvPr/>
        </p:nvSpPr>
        <p:spPr>
          <a:xfrm>
            <a:off x="22787" y="6611911"/>
            <a:ext cx="11426263" cy="230187"/>
          </a:xfrm>
          <a:prstGeom prst="rect">
            <a:avLst/>
          </a:prstGeom>
        </p:spPr>
        <p:txBody>
          <a:bodyPr anchor="b"/>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zh-CN" altLang="en-US" sz="900" dirty="0">
                <a:solidFill>
                  <a:schemeClr val="tx1">
                    <a:lumMod val="65000"/>
                    <a:lumOff val="35000"/>
                  </a:schemeClr>
                </a:solidFill>
                <a:latin typeface="+mn-ea"/>
                <a:cs typeface="Open Sans" panose="020B0606030504020204" pitchFamily="34" charset="0"/>
              </a:rPr>
              <a:t>信息来源：</a:t>
            </a:r>
            <a:r>
              <a:rPr lang="en-US" altLang="zh-CN" sz="900" dirty="0">
                <a:solidFill>
                  <a:schemeClr val="tx1">
                    <a:lumMod val="65000"/>
                    <a:lumOff val="35000"/>
                  </a:schemeClr>
                </a:solidFill>
                <a:cs typeface="Open Sans" panose="020B0606030504020204" pitchFamily="34" charset="0"/>
              </a:rPr>
              <a:t> https://www.gov.cn/zhengce/202505/content_7024131.htm</a:t>
            </a:r>
            <a:r>
              <a:rPr lang="zh-CN" altLang="en-US" sz="900" dirty="0">
                <a:solidFill>
                  <a:schemeClr val="tx1">
                    <a:lumMod val="65000"/>
                    <a:lumOff val="35000"/>
                  </a:schemeClr>
                </a:solidFill>
                <a:cs typeface="Open Sans" panose="020B0606030504020204" pitchFamily="34" charset="0"/>
              </a:rPr>
              <a:t>；</a:t>
            </a:r>
            <a:r>
              <a:rPr lang="en-US" altLang="zh-CN" sz="900" dirty="0">
                <a:solidFill>
                  <a:schemeClr val="tx1">
                    <a:lumMod val="65000"/>
                    <a:lumOff val="35000"/>
                  </a:schemeClr>
                </a:solidFill>
                <a:cs typeface="Open Sans" panose="020B0606030504020204" pitchFamily="34" charset="0"/>
              </a:rPr>
              <a:t> https://gkml.ggj.gov.cn/zcfg/flfg/202110/t20211008_33308.htm</a:t>
            </a:r>
            <a:r>
              <a:rPr lang="zh-CN" altLang="en-US" sz="900" dirty="0">
                <a:solidFill>
                  <a:schemeClr val="tx1">
                    <a:lumMod val="65000"/>
                    <a:lumOff val="35000"/>
                  </a:schemeClr>
                </a:solidFill>
                <a:cs typeface="Open Sans" panose="020B0606030504020204" pitchFamily="34" charset="0"/>
              </a:rPr>
              <a:t>；</a:t>
            </a:r>
            <a:r>
              <a:rPr lang="en-US" altLang="zh-CN" sz="900" dirty="0">
                <a:solidFill>
                  <a:schemeClr val="tx1">
                    <a:lumMod val="65000"/>
                    <a:lumOff val="35000"/>
                  </a:schemeClr>
                </a:solidFill>
                <a:cs typeface="Open Sans" panose="020B0606030504020204" pitchFamily="34" charset="0"/>
              </a:rPr>
              <a:t>https://www.ggj.gov.cn/tzgg/202410/t20241028_46748.htm</a:t>
            </a:r>
          </a:p>
        </p:txBody>
      </p:sp>
      <p:sp>
        <p:nvSpPr>
          <p:cNvPr id="55" name="内容占位符 2"/>
          <p:cNvSpPr txBox="1">
            <a:spLocks/>
          </p:cNvSpPr>
          <p:nvPr/>
        </p:nvSpPr>
        <p:spPr>
          <a:xfrm>
            <a:off x="27032" y="794195"/>
            <a:ext cx="11799843" cy="743840"/>
          </a:xfrm>
          <a:prstGeom prst="rect">
            <a:avLst/>
          </a:prstGeom>
          <a:no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1400" dirty="0">
                <a:cs typeface="Open Sans" panose="020B0606030504020204" pitchFamily="34" charset="0"/>
                <a:sym typeface="+mn-lt"/>
              </a:rPr>
              <a:t>5</a:t>
            </a:r>
            <a:r>
              <a:rPr lang="zh-CN" altLang="en-US" sz="1400" dirty="0">
                <a:cs typeface="Open Sans" panose="020B0606030504020204" pitchFamily="34" charset="0"/>
                <a:sym typeface="+mn-lt"/>
              </a:rPr>
              <a:t>月</a:t>
            </a:r>
            <a:r>
              <a:rPr lang="en-US" altLang="zh-CN" sz="1400" dirty="0">
                <a:cs typeface="Open Sans" panose="020B0606030504020204" pitchFamily="34" charset="0"/>
                <a:sym typeface="+mn-lt"/>
              </a:rPr>
              <a:t>18</a:t>
            </a:r>
            <a:r>
              <a:rPr lang="zh-CN" altLang="en-US" sz="1400" dirty="0">
                <a:cs typeface="Open Sans" panose="020B0606030504020204" pitchFamily="34" charset="0"/>
                <a:sym typeface="+mn-lt"/>
              </a:rPr>
              <a:t>日，中共中央、国务院印发了修订后的</a:t>
            </a:r>
            <a:r>
              <a:rPr lang="en-US" altLang="zh-CN" sz="1400" dirty="0">
                <a:cs typeface="Open Sans" panose="020B0606030504020204" pitchFamily="34" charset="0"/>
                <a:sym typeface="+mn-lt"/>
              </a:rPr>
              <a:t>《</a:t>
            </a:r>
            <a:r>
              <a:rPr lang="zh-CN" altLang="en-US" sz="1400" dirty="0">
                <a:cs typeface="Open Sans" panose="020B0606030504020204" pitchFamily="34" charset="0"/>
                <a:sym typeface="+mn-lt"/>
              </a:rPr>
              <a:t>党政机关厉行节约反对浪费条例</a:t>
            </a:r>
            <a:r>
              <a:rPr lang="en-US" altLang="zh-CN" sz="1400" dirty="0">
                <a:cs typeface="Open Sans" panose="020B0606030504020204" pitchFamily="34" charset="0"/>
                <a:sym typeface="+mn-lt"/>
              </a:rPr>
              <a:t>》</a:t>
            </a:r>
            <a:r>
              <a:rPr lang="zh-CN" altLang="en-US" sz="1400" dirty="0">
                <a:cs typeface="Open Sans" panose="020B0606030504020204" pitchFamily="34" charset="0"/>
                <a:sym typeface="+mn-lt"/>
              </a:rPr>
              <a:t>（以下简称</a:t>
            </a:r>
            <a:r>
              <a:rPr lang="en-US" altLang="zh-CN" sz="1400" dirty="0">
                <a:cs typeface="Open Sans" panose="020B0606030504020204" pitchFamily="34" charset="0"/>
                <a:sym typeface="+mn-lt"/>
              </a:rPr>
              <a:t>《</a:t>
            </a:r>
            <a:r>
              <a:rPr lang="zh-CN" altLang="en-US" sz="1400" dirty="0">
                <a:cs typeface="Open Sans" panose="020B0606030504020204" pitchFamily="34" charset="0"/>
                <a:sym typeface="+mn-lt"/>
              </a:rPr>
              <a:t>条例</a:t>
            </a:r>
            <a:r>
              <a:rPr lang="en-US" altLang="zh-CN" sz="1400" dirty="0">
                <a:cs typeface="Open Sans" panose="020B0606030504020204" pitchFamily="34" charset="0"/>
                <a:sym typeface="+mn-lt"/>
              </a:rPr>
              <a:t>》</a:t>
            </a:r>
            <a:r>
              <a:rPr lang="zh-CN" altLang="en-US" sz="1400" dirty="0">
                <a:cs typeface="Open Sans" panose="020B0606030504020204" pitchFamily="34" charset="0"/>
                <a:sym typeface="+mn-lt"/>
              </a:rPr>
              <a:t>），其中对公务用车管理相关条例进行了修订，提出新能源汽车优先原则、强化厉行勤俭节约、反对铺张浪费责任落实</a:t>
            </a:r>
            <a:r>
              <a:rPr lang="zh-CN" altLang="en-US" sz="1400" dirty="0"/>
              <a:t>。</a:t>
            </a:r>
            <a:endParaRPr lang="zh-CN" altLang="en-US" sz="1400" dirty="0">
              <a:cs typeface="Open Sans" panose="020B0606030504020204" pitchFamily="34" charset="0"/>
              <a:sym typeface="+mn-lt"/>
            </a:endParaRPr>
          </a:p>
        </p:txBody>
      </p:sp>
      <p:sp>
        <p:nvSpPr>
          <p:cNvPr id="27" name="标题 1"/>
          <p:cNvSpPr txBox="1">
            <a:spLocks/>
          </p:cNvSpPr>
          <p:nvPr/>
        </p:nvSpPr>
        <p:spPr>
          <a:xfrm>
            <a:off x="-1" y="258763"/>
            <a:ext cx="11273051" cy="5746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eaLnBrk="0" fontAlgn="auto" hangingPunct="0">
              <a:lnSpc>
                <a:spcPct val="100000"/>
              </a:lnSpc>
              <a:spcAft>
                <a:spcPts val="0"/>
              </a:spcAft>
            </a:pPr>
            <a:r>
              <a:rPr lang="zh-CN" altLang="en-US" sz="2800" dirty="0"/>
              <a:t>国务院印发党政机关厉行节约反对浪费条例 公务用车新能源优先</a:t>
            </a:r>
          </a:p>
        </p:txBody>
      </p:sp>
      <p:sp>
        <p:nvSpPr>
          <p:cNvPr id="12" name="灯片编号占位符 2"/>
          <p:cNvSpPr txBox="1">
            <a:spLocks/>
          </p:cNvSpPr>
          <p:nvPr/>
        </p:nvSpPr>
        <p:spPr>
          <a:xfrm>
            <a:off x="11826875" y="6627813"/>
            <a:ext cx="365125" cy="192087"/>
          </a:xfrm>
          <a:prstGeom prst="rect">
            <a:avLst/>
          </a:prstGeom>
        </p:spPr>
        <p:txBody>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1000" dirty="0">
                <a:solidFill>
                  <a:prstClr val="black">
                    <a:lumMod val="65000"/>
                    <a:lumOff val="35000"/>
                  </a:prstClr>
                </a:solidFill>
                <a:latin typeface="+mn-lt"/>
                <a:ea typeface="+mn-ea"/>
                <a:cs typeface="+mn-ea"/>
                <a:sym typeface="+mn-lt"/>
              </a:rPr>
              <a:t>52</a:t>
            </a:r>
            <a:endParaRPr lang="zh-CN" altLang="en-US" sz="1000" dirty="0">
              <a:solidFill>
                <a:prstClr val="black">
                  <a:lumMod val="65000"/>
                  <a:lumOff val="35000"/>
                </a:prstClr>
              </a:solidFill>
              <a:latin typeface="+mn-lt"/>
              <a:ea typeface="+mn-ea"/>
              <a:cs typeface="+mn-ea"/>
              <a:sym typeface="+mn-lt"/>
            </a:endParaRPr>
          </a:p>
        </p:txBody>
      </p:sp>
      <p:sp>
        <p:nvSpPr>
          <p:cNvPr id="14" name="矩形 13"/>
          <p:cNvSpPr/>
          <p:nvPr/>
        </p:nvSpPr>
        <p:spPr>
          <a:xfrm>
            <a:off x="456962" y="1561058"/>
            <a:ext cx="10992088" cy="923330"/>
          </a:xfrm>
          <a:prstGeom prst="rect">
            <a:avLst/>
          </a:prstGeom>
        </p:spPr>
        <p:txBody>
          <a:bodyPr wrap="square">
            <a:spAutoFit/>
          </a:bodyPr>
          <a:lstStyle/>
          <a:p>
            <a:pPr indent="457200" hangingPunct="1">
              <a:lnSpc>
                <a:spcPct val="150000"/>
              </a:lnSpc>
            </a:pPr>
            <a:r>
              <a:rPr lang="zh-CN" altLang="en-US" sz="1200" spc="120" dirty="0">
                <a:solidFill>
                  <a:srgbClr val="1111B3"/>
                </a:solidFill>
                <a:latin typeface="Open Sans" panose="020B0606030504020204" pitchFamily="34" charset="0"/>
                <a:ea typeface="思源宋体 CN SemiBold" panose="02020600000000000000" pitchFamily="18" charset="-122"/>
              </a:rPr>
              <a:t>本次</a:t>
            </a:r>
            <a:r>
              <a:rPr lang="en-US" altLang="zh-CN" sz="1200" spc="120" dirty="0">
                <a:solidFill>
                  <a:srgbClr val="1111B3"/>
                </a:solidFill>
                <a:latin typeface="Open Sans" panose="020B0606030504020204" pitchFamily="34" charset="0"/>
                <a:ea typeface="思源宋体 CN SemiBold" panose="02020600000000000000" pitchFamily="18" charset="-122"/>
              </a:rPr>
              <a:t>《</a:t>
            </a:r>
            <a:r>
              <a:rPr lang="zh-CN" altLang="en-US" sz="1200" spc="120" dirty="0">
                <a:solidFill>
                  <a:srgbClr val="1111B3"/>
                </a:solidFill>
                <a:latin typeface="Open Sans" panose="020B0606030504020204" pitchFamily="34" charset="0"/>
                <a:ea typeface="思源宋体 CN SemiBold" panose="02020600000000000000" pitchFamily="18" charset="-122"/>
              </a:rPr>
              <a:t>条例</a:t>
            </a:r>
            <a:r>
              <a:rPr lang="en-US" altLang="zh-CN" sz="1200" spc="120" dirty="0">
                <a:solidFill>
                  <a:srgbClr val="1111B3"/>
                </a:solidFill>
                <a:latin typeface="Open Sans" panose="020B0606030504020204" pitchFamily="34" charset="0"/>
                <a:ea typeface="思源宋体 CN SemiBold" panose="02020600000000000000" pitchFamily="18" charset="-122"/>
              </a:rPr>
              <a:t>》</a:t>
            </a:r>
            <a:r>
              <a:rPr lang="zh-CN" altLang="en-US" sz="1200" spc="120" dirty="0">
                <a:solidFill>
                  <a:srgbClr val="1111B3"/>
                </a:solidFill>
                <a:latin typeface="Open Sans" panose="020B0606030504020204" pitchFamily="34" charset="0"/>
                <a:ea typeface="思源宋体 CN SemiBold" panose="02020600000000000000" pitchFamily="18" charset="-122"/>
              </a:rPr>
              <a:t>中与公务用车相关的管理规定是基于国家机关事务管理局在</a:t>
            </a:r>
            <a:r>
              <a:rPr lang="en-US" altLang="zh-CN" sz="1200" spc="120" dirty="0">
                <a:solidFill>
                  <a:srgbClr val="1111B3"/>
                </a:solidFill>
                <a:latin typeface="Open Sans" panose="020B0606030504020204" pitchFamily="34" charset="0"/>
                <a:ea typeface="思源宋体 CN SemiBold" panose="02020600000000000000" pitchFamily="18" charset="-122"/>
              </a:rPr>
              <a:t>2017</a:t>
            </a:r>
            <a:r>
              <a:rPr lang="zh-CN" altLang="en-US" sz="1200" spc="120" dirty="0">
                <a:solidFill>
                  <a:srgbClr val="1111B3"/>
                </a:solidFill>
                <a:latin typeface="Open Sans" panose="020B0606030504020204" pitchFamily="34" charset="0"/>
                <a:ea typeface="思源宋体 CN SemiBold" panose="02020600000000000000" pitchFamily="18" charset="-122"/>
              </a:rPr>
              <a:t>年</a:t>
            </a:r>
            <a:r>
              <a:rPr lang="en-US" altLang="zh-CN" sz="1200" spc="120" dirty="0">
                <a:solidFill>
                  <a:srgbClr val="1111B3"/>
                </a:solidFill>
                <a:latin typeface="Open Sans" panose="020B0606030504020204" pitchFamily="34" charset="0"/>
                <a:ea typeface="思源宋体 CN SemiBold" panose="02020600000000000000" pitchFamily="18" charset="-122"/>
              </a:rPr>
              <a:t>12</a:t>
            </a:r>
            <a:r>
              <a:rPr lang="zh-CN" altLang="en-US" sz="1200" spc="120" dirty="0">
                <a:solidFill>
                  <a:srgbClr val="1111B3"/>
                </a:solidFill>
                <a:latin typeface="Open Sans" panose="020B0606030504020204" pitchFamily="34" charset="0"/>
                <a:ea typeface="思源宋体 CN SemiBold" panose="02020600000000000000" pitchFamily="18" charset="-122"/>
              </a:rPr>
              <a:t>月发布的</a:t>
            </a:r>
            <a:r>
              <a:rPr lang="en-US" altLang="zh-CN" sz="1200" spc="120" dirty="0">
                <a:solidFill>
                  <a:srgbClr val="1111B3"/>
                </a:solidFill>
                <a:latin typeface="Open Sans" panose="020B0606030504020204" pitchFamily="34" charset="0"/>
                <a:ea typeface="思源宋体 CN SemiBold" panose="02020600000000000000" pitchFamily="18" charset="-122"/>
              </a:rPr>
              <a:t>《</a:t>
            </a:r>
            <a:r>
              <a:rPr lang="zh-CN" altLang="en-US" sz="1200" spc="120" dirty="0">
                <a:solidFill>
                  <a:srgbClr val="1111B3"/>
                </a:solidFill>
                <a:latin typeface="Open Sans" panose="020B0606030504020204" pitchFamily="34" charset="0"/>
                <a:ea typeface="思源宋体 CN SemiBold" panose="02020600000000000000" pitchFamily="18" charset="-122"/>
              </a:rPr>
              <a:t>党政机关公务用车管理办法</a:t>
            </a:r>
            <a:r>
              <a:rPr lang="en-US" altLang="zh-CN" sz="1200" spc="120" dirty="0">
                <a:solidFill>
                  <a:srgbClr val="1111B3"/>
                </a:solidFill>
                <a:latin typeface="Open Sans" panose="020B0606030504020204" pitchFamily="34" charset="0"/>
                <a:ea typeface="思源宋体 CN SemiBold" panose="02020600000000000000" pitchFamily="18" charset="-122"/>
              </a:rPr>
              <a:t>》</a:t>
            </a:r>
            <a:r>
              <a:rPr lang="zh-CN" altLang="en-US" sz="1200" spc="120" dirty="0">
                <a:solidFill>
                  <a:srgbClr val="1111B3"/>
                </a:solidFill>
                <a:latin typeface="Open Sans" panose="020B0606030504020204" pitchFamily="34" charset="0"/>
                <a:ea typeface="思源宋体 CN SemiBold" panose="02020600000000000000" pitchFamily="18" charset="-122"/>
              </a:rPr>
              <a:t>（以下简称</a:t>
            </a:r>
            <a:r>
              <a:rPr lang="en-US" altLang="zh-CN" sz="1200" spc="120" dirty="0">
                <a:solidFill>
                  <a:srgbClr val="1111B3"/>
                </a:solidFill>
                <a:latin typeface="Open Sans" panose="020B0606030504020204" pitchFamily="34" charset="0"/>
                <a:ea typeface="思源宋体 CN SemiBold" panose="02020600000000000000" pitchFamily="18" charset="-122"/>
              </a:rPr>
              <a:t>《</a:t>
            </a:r>
            <a:r>
              <a:rPr lang="zh-CN" altLang="en-US" sz="1200" spc="120" dirty="0">
                <a:solidFill>
                  <a:srgbClr val="1111B3"/>
                </a:solidFill>
                <a:latin typeface="Open Sans" panose="020B0606030504020204" pitchFamily="34" charset="0"/>
                <a:ea typeface="思源宋体 CN SemiBold" panose="02020600000000000000" pitchFamily="18" charset="-122"/>
              </a:rPr>
              <a:t>管理办法</a:t>
            </a:r>
            <a:r>
              <a:rPr lang="en-US" altLang="zh-CN" sz="1200" spc="120" dirty="0">
                <a:solidFill>
                  <a:srgbClr val="1111B3"/>
                </a:solidFill>
                <a:latin typeface="Open Sans" panose="020B0606030504020204" pitchFamily="34" charset="0"/>
                <a:ea typeface="思源宋体 CN SemiBold" panose="02020600000000000000" pitchFamily="18" charset="-122"/>
              </a:rPr>
              <a:t>》</a:t>
            </a:r>
            <a:r>
              <a:rPr lang="zh-CN" altLang="en-US" sz="1200" spc="120" dirty="0">
                <a:solidFill>
                  <a:srgbClr val="1111B3"/>
                </a:solidFill>
                <a:latin typeface="Open Sans" panose="020B0606030504020204" pitchFamily="34" charset="0"/>
                <a:ea typeface="思源宋体 CN SemiBold" panose="02020600000000000000" pitchFamily="18" charset="-122"/>
              </a:rPr>
              <a:t>）和</a:t>
            </a:r>
            <a:r>
              <a:rPr lang="en-US" altLang="zh-CN" sz="1200" spc="120" dirty="0">
                <a:solidFill>
                  <a:srgbClr val="1111B3"/>
                </a:solidFill>
                <a:latin typeface="Open Sans" panose="020B0606030504020204" pitchFamily="34" charset="0"/>
                <a:ea typeface="思源宋体 CN SemiBold" panose="02020600000000000000" pitchFamily="18" charset="-122"/>
              </a:rPr>
              <a:t>2024</a:t>
            </a:r>
            <a:r>
              <a:rPr lang="zh-CN" altLang="en-US" sz="1200" spc="120" dirty="0">
                <a:solidFill>
                  <a:srgbClr val="1111B3"/>
                </a:solidFill>
                <a:latin typeface="Open Sans" panose="020B0606030504020204" pitchFamily="34" charset="0"/>
                <a:ea typeface="思源宋体 CN SemiBold" panose="02020600000000000000" pitchFamily="18" charset="-122"/>
              </a:rPr>
              <a:t>年</a:t>
            </a:r>
            <a:r>
              <a:rPr lang="en-US" altLang="zh-CN" sz="1200" spc="120" dirty="0">
                <a:solidFill>
                  <a:srgbClr val="1111B3"/>
                </a:solidFill>
                <a:latin typeface="Open Sans" panose="020B0606030504020204" pitchFamily="34" charset="0"/>
                <a:ea typeface="思源宋体 CN SemiBold" panose="02020600000000000000" pitchFamily="18" charset="-122"/>
              </a:rPr>
              <a:t>12</a:t>
            </a:r>
            <a:r>
              <a:rPr lang="zh-CN" altLang="en-US" sz="1200" spc="120" dirty="0">
                <a:solidFill>
                  <a:srgbClr val="1111B3"/>
                </a:solidFill>
                <a:latin typeface="Open Sans" panose="020B0606030504020204" pitchFamily="34" charset="0"/>
                <a:ea typeface="思源宋体 CN SemiBold" panose="02020600000000000000" pitchFamily="18" charset="-122"/>
              </a:rPr>
              <a:t>月发布的</a:t>
            </a:r>
            <a:r>
              <a:rPr lang="en-US" altLang="zh-CN" sz="1200" spc="120" dirty="0">
                <a:solidFill>
                  <a:srgbClr val="1111B3"/>
                </a:solidFill>
                <a:latin typeface="Open Sans" panose="020B0606030504020204" pitchFamily="34" charset="0"/>
                <a:ea typeface="思源宋体 CN SemiBold" panose="02020600000000000000" pitchFamily="18" charset="-122"/>
              </a:rPr>
              <a:t>《</a:t>
            </a:r>
            <a:r>
              <a:rPr lang="zh-CN" altLang="en-US" sz="1200" spc="120" dirty="0">
                <a:solidFill>
                  <a:srgbClr val="1111B3"/>
                </a:solidFill>
                <a:latin typeface="Open Sans" panose="020B0606030504020204" pitchFamily="34" charset="0"/>
                <a:ea typeface="思源宋体 CN SemiBold" panose="02020600000000000000" pitchFamily="18" charset="-122"/>
              </a:rPr>
              <a:t>关于做好中央和国家机关新能源汽车推广使用工作的通知</a:t>
            </a:r>
            <a:r>
              <a:rPr lang="en-US" altLang="zh-CN" sz="1200" spc="120" dirty="0">
                <a:solidFill>
                  <a:srgbClr val="1111B3"/>
                </a:solidFill>
                <a:latin typeface="Open Sans" panose="020B0606030504020204" pitchFamily="34" charset="0"/>
                <a:ea typeface="思源宋体 CN SemiBold" panose="02020600000000000000" pitchFamily="18" charset="-122"/>
              </a:rPr>
              <a:t>》</a:t>
            </a:r>
            <a:r>
              <a:rPr lang="zh-CN" altLang="en-US" sz="1200" spc="120" dirty="0">
                <a:solidFill>
                  <a:srgbClr val="1111B3"/>
                </a:solidFill>
                <a:latin typeface="Open Sans" panose="020B0606030504020204" pitchFamily="34" charset="0"/>
                <a:ea typeface="思源宋体 CN SemiBold" panose="02020600000000000000" pitchFamily="18" charset="-122"/>
              </a:rPr>
              <a:t>（以下简称</a:t>
            </a:r>
            <a:r>
              <a:rPr lang="en-US" altLang="zh-CN" sz="1200" spc="120" dirty="0">
                <a:solidFill>
                  <a:srgbClr val="1111B3"/>
                </a:solidFill>
                <a:latin typeface="Open Sans" panose="020B0606030504020204" pitchFamily="34" charset="0"/>
                <a:ea typeface="思源宋体 CN SemiBold" panose="02020600000000000000" pitchFamily="18" charset="-122"/>
              </a:rPr>
              <a:t>《</a:t>
            </a:r>
            <a:r>
              <a:rPr lang="zh-CN" altLang="en-US" sz="1200" spc="120" dirty="0">
                <a:solidFill>
                  <a:srgbClr val="1111B3"/>
                </a:solidFill>
                <a:latin typeface="Open Sans" panose="020B0606030504020204" pitchFamily="34" charset="0"/>
                <a:ea typeface="思源宋体 CN SemiBold" panose="02020600000000000000" pitchFamily="18" charset="-122"/>
              </a:rPr>
              <a:t>通知</a:t>
            </a:r>
            <a:r>
              <a:rPr lang="en-US" altLang="zh-CN" sz="1200" spc="120" dirty="0">
                <a:solidFill>
                  <a:srgbClr val="1111B3"/>
                </a:solidFill>
                <a:latin typeface="Open Sans" panose="020B0606030504020204" pitchFamily="34" charset="0"/>
                <a:ea typeface="思源宋体 CN SemiBold" panose="02020600000000000000" pitchFamily="18" charset="-122"/>
              </a:rPr>
              <a:t>》</a:t>
            </a:r>
            <a:r>
              <a:rPr lang="zh-CN" altLang="en-US" sz="1200" spc="120" dirty="0">
                <a:solidFill>
                  <a:srgbClr val="1111B3"/>
                </a:solidFill>
                <a:latin typeface="Open Sans" panose="020B0606030504020204" pitchFamily="34" charset="0"/>
                <a:ea typeface="思源宋体 CN SemiBold" panose="02020600000000000000" pitchFamily="18" charset="-122"/>
              </a:rPr>
              <a:t>）进行修订，其中对车辆配备、采购标准、车辆使用管理等条例进行了更新。</a:t>
            </a:r>
            <a:endParaRPr lang="en-US" altLang="zh-CN" sz="1200" spc="120" dirty="0">
              <a:solidFill>
                <a:srgbClr val="1111B3"/>
              </a:solidFill>
              <a:latin typeface="Open Sans" panose="020B0606030504020204" pitchFamily="34" charset="0"/>
              <a:ea typeface="思源宋体 CN SemiBold" panose="02020600000000000000" pitchFamily="18" charset="-122"/>
            </a:endParaRPr>
          </a:p>
        </p:txBody>
      </p:sp>
      <p:sp>
        <p:nvSpPr>
          <p:cNvPr id="343" name="文本框 342"/>
          <p:cNvSpPr txBox="1"/>
          <p:nvPr/>
        </p:nvSpPr>
        <p:spPr>
          <a:xfrm>
            <a:off x="584501" y="2902449"/>
            <a:ext cx="5342452" cy="460861"/>
          </a:xfrm>
          <a:prstGeom prst="rect">
            <a:avLst/>
          </a:prstGeom>
          <a:noFill/>
        </p:spPr>
        <p:txBody>
          <a:bodyPr wrap="square" numCol="1" rtlCol="0">
            <a:noAutofit/>
          </a:bodyPr>
          <a:lstStyle>
            <a:defPPr>
              <a:defRPr lang="zh-CN"/>
            </a:defPPr>
            <a:lvl1pPr marL="171450" indent="-171450">
              <a:lnSpc>
                <a:spcPct val="120000"/>
              </a:lnSpc>
              <a:buFont typeface="Arial" panose="020B0604020202020204" pitchFamily="34" charset="0"/>
              <a:buChar char="•"/>
              <a:defRPr sz="1200">
                <a:latin typeface="Open Sans" panose="020B0606030504020204" pitchFamily="34" charset="0"/>
                <a:ea typeface="思源宋体 CN" panose="02020400000000000000" pitchFamily="18" charset="-122"/>
              </a:defRPr>
            </a:lvl1pPr>
          </a:lstStyle>
          <a:p>
            <a:pPr>
              <a:buFont typeface="Wingdings" panose="05000000000000000000" pitchFamily="2" charset="2"/>
              <a:buChar char="Ø"/>
            </a:pPr>
            <a:r>
              <a:rPr lang="zh-CN" altLang="en-US" sz="1100" dirty="0">
                <a:cs typeface="Open Sans" panose="020B0606030504020204" pitchFamily="34" charset="0"/>
                <a:sym typeface="+mn-lt"/>
              </a:rPr>
              <a:t>此前，</a:t>
            </a:r>
            <a:r>
              <a:rPr lang="en-US" altLang="zh-CN" sz="1100" dirty="0">
                <a:cs typeface="Open Sans" panose="020B0606030504020204" pitchFamily="34" charset="0"/>
                <a:sym typeface="+mn-lt"/>
              </a:rPr>
              <a:t>《</a:t>
            </a:r>
            <a:r>
              <a:rPr lang="zh-CN" altLang="en-US" sz="1100" dirty="0">
                <a:cs typeface="Open Sans" panose="020B0606030504020204" pitchFamily="34" charset="0"/>
                <a:sym typeface="+mn-lt"/>
              </a:rPr>
              <a:t>通知</a:t>
            </a:r>
            <a:r>
              <a:rPr lang="en-US" altLang="zh-CN" sz="1100" dirty="0">
                <a:cs typeface="Open Sans" panose="020B0606030504020204" pitchFamily="34" charset="0"/>
                <a:sym typeface="+mn-lt"/>
              </a:rPr>
              <a:t>》</a:t>
            </a:r>
            <a:r>
              <a:rPr lang="zh-CN" altLang="en-US" sz="1100" dirty="0">
                <a:cs typeface="Open Sans" panose="020B0606030504020204" pitchFamily="34" charset="0"/>
                <a:sym typeface="+mn-lt"/>
              </a:rPr>
              <a:t>在</a:t>
            </a:r>
            <a:r>
              <a:rPr lang="en-US" altLang="zh-CN" sz="1100" dirty="0">
                <a:cs typeface="Open Sans" panose="020B0606030504020204" pitchFamily="34" charset="0"/>
                <a:sym typeface="+mn-lt"/>
              </a:rPr>
              <a:t>《</a:t>
            </a:r>
            <a:r>
              <a:rPr lang="zh-CN" altLang="en-US" sz="1100" dirty="0">
                <a:cs typeface="Open Sans" panose="020B0606030504020204" pitchFamily="34" charset="0"/>
                <a:sym typeface="+mn-lt"/>
              </a:rPr>
              <a:t>管理办法</a:t>
            </a:r>
            <a:r>
              <a:rPr lang="en-US" altLang="zh-CN" sz="1100" dirty="0">
                <a:cs typeface="Open Sans" panose="020B0606030504020204" pitchFamily="34" charset="0"/>
                <a:sym typeface="+mn-lt"/>
              </a:rPr>
              <a:t>》</a:t>
            </a:r>
            <a:r>
              <a:rPr lang="zh-CN" altLang="en-US" sz="1100" dirty="0">
                <a:cs typeface="Open Sans" panose="020B0606030504020204" pitchFamily="34" charset="0"/>
                <a:sym typeface="+mn-lt"/>
              </a:rPr>
              <a:t>的基础上明确了更新公务车辆和不同用车场景的新能源车辆比例，而</a:t>
            </a:r>
            <a:r>
              <a:rPr lang="en-US" altLang="zh-CN" sz="1100" dirty="0">
                <a:cs typeface="Open Sans" panose="020B0606030504020204" pitchFamily="34" charset="0"/>
                <a:sym typeface="+mn-lt"/>
              </a:rPr>
              <a:t>《</a:t>
            </a:r>
            <a:r>
              <a:rPr lang="zh-CN" altLang="en-US" sz="1100" dirty="0">
                <a:cs typeface="Open Sans" panose="020B0606030504020204" pitchFamily="34" charset="0"/>
                <a:sym typeface="+mn-lt"/>
              </a:rPr>
              <a:t>条例</a:t>
            </a:r>
            <a:r>
              <a:rPr lang="en-US" altLang="zh-CN" sz="1100" dirty="0">
                <a:cs typeface="Open Sans" panose="020B0606030504020204" pitchFamily="34" charset="0"/>
                <a:sym typeface="+mn-lt"/>
              </a:rPr>
              <a:t>》</a:t>
            </a:r>
            <a:r>
              <a:rPr lang="zh-CN" altLang="en-US" sz="1100" dirty="0">
                <a:cs typeface="Open Sans" panose="020B0606030504020204" pitchFamily="34" charset="0"/>
                <a:sym typeface="+mn-lt"/>
              </a:rPr>
              <a:t>的发布进一步强调了新能源汽车的优先原则。</a:t>
            </a:r>
            <a:endParaRPr lang="en-US" altLang="zh-CN" sz="1050" dirty="0">
              <a:solidFill>
                <a:srgbClr val="0070C0"/>
              </a:solidFill>
            </a:endParaRPr>
          </a:p>
        </p:txBody>
      </p:sp>
      <p:sp>
        <p:nvSpPr>
          <p:cNvPr id="22" name="文本框 21"/>
          <p:cNvSpPr txBox="1"/>
          <p:nvPr/>
        </p:nvSpPr>
        <p:spPr>
          <a:xfrm>
            <a:off x="1472445" y="2527878"/>
            <a:ext cx="3407292" cy="374571"/>
          </a:xfrm>
          <a:prstGeom prst="roundRect">
            <a:avLst/>
          </a:prstGeom>
          <a:noFill/>
          <a:ln>
            <a:noFill/>
          </a:ln>
        </p:spPr>
        <p:txBody>
          <a:bodyPr wrap="square" rtlCol="0">
            <a:spAutoFit/>
          </a:bodyPr>
          <a:lstStyle/>
          <a:p>
            <a:pPr algn="ctr"/>
            <a:r>
              <a:rPr lang="zh-CN" altLang="en-US" sz="1600" dirty="0">
                <a:solidFill>
                  <a:srgbClr val="0000FF"/>
                </a:solidFill>
                <a:latin typeface="Open Sans" panose="020B0606030504020204" pitchFamily="34" charset="0"/>
                <a:ea typeface="思源宋体 CN SemiBold" panose="02020600000000000000" pitchFamily="18" charset="-122"/>
              </a:rPr>
              <a:t>公务用车配备及采购标准更新</a:t>
            </a:r>
          </a:p>
        </p:txBody>
      </p:sp>
      <p:graphicFrame>
        <p:nvGraphicFramePr>
          <p:cNvPr id="3" name="表格 2"/>
          <p:cNvGraphicFramePr>
            <a:graphicFrameLocks noGrp="1"/>
          </p:cNvGraphicFramePr>
          <p:nvPr/>
        </p:nvGraphicFramePr>
        <p:xfrm>
          <a:off x="6369459" y="3468415"/>
          <a:ext cx="5112627" cy="2946999"/>
        </p:xfrm>
        <a:graphic>
          <a:graphicData uri="http://schemas.openxmlformats.org/drawingml/2006/table">
            <a:tbl>
              <a:tblPr firstRow="1" bandRow="1">
                <a:tableStyleId>{7DF18680-E054-41AD-8BC1-D1AEF772440D}</a:tableStyleId>
              </a:tblPr>
              <a:tblGrid>
                <a:gridCol w="818420">
                  <a:extLst>
                    <a:ext uri="{9D8B030D-6E8A-4147-A177-3AD203B41FA5}">
                      <a16:colId xmlns:a16="http://schemas.microsoft.com/office/drawing/2014/main" val="20000"/>
                    </a:ext>
                  </a:extLst>
                </a:gridCol>
                <a:gridCol w="4294207">
                  <a:extLst>
                    <a:ext uri="{9D8B030D-6E8A-4147-A177-3AD203B41FA5}">
                      <a16:colId xmlns:a16="http://schemas.microsoft.com/office/drawing/2014/main" val="20001"/>
                    </a:ext>
                  </a:extLst>
                </a:gridCol>
              </a:tblGrid>
              <a:tr h="244639">
                <a:tc>
                  <a:txBody>
                    <a:bodyPr/>
                    <a:lstStyle/>
                    <a:p>
                      <a:pPr algn="ctr"/>
                      <a:endParaRPr lang="zh-CN" altLang="en-US" sz="1000" b="1" baseline="0" dirty="0">
                        <a:solidFill>
                          <a:schemeClr val="bg1"/>
                        </a:solidFill>
                        <a:latin typeface="Open Sans" panose="020B0606030504020204" pitchFamily="34" charset="0"/>
                        <a:ea typeface="思源宋体 CN SemiBold" panose="02020600000000000000" pitchFamily="18" charset="-122"/>
                      </a:endParaRPr>
                    </a:p>
                  </a:txBody>
                  <a:tcPr marL="45720" marR="45720" anchor="ctr"/>
                </a:tc>
                <a:tc>
                  <a:txBody>
                    <a:bodyPr/>
                    <a:lstStyle/>
                    <a:p>
                      <a:pPr algn="ctr"/>
                      <a:r>
                        <a:rPr lang="zh-CN" altLang="en-US" sz="1000" b="1" baseline="0" dirty="0">
                          <a:solidFill>
                            <a:schemeClr val="bg1"/>
                          </a:solidFill>
                          <a:latin typeface="Open Sans" panose="020B0606030504020204" pitchFamily="34" charset="0"/>
                          <a:ea typeface="思源宋体 CN SemiBold" panose="02020600000000000000" pitchFamily="18" charset="-122"/>
                        </a:rPr>
                        <a:t>党政机关厉行节约反对浪费条例</a:t>
                      </a:r>
                    </a:p>
                  </a:txBody>
                  <a:tcPr marL="45720" marR="45720" anchor="ctr"/>
                </a:tc>
                <a:extLst>
                  <a:ext uri="{0D108BD9-81ED-4DB2-BD59-A6C34878D82A}">
                    <a16:rowId xmlns:a16="http://schemas.microsoft.com/office/drawing/2014/main" val="10000"/>
                  </a:ext>
                </a:extLst>
              </a:tr>
              <a:tr h="431600">
                <a:tc>
                  <a:txBody>
                    <a:bodyPr/>
                    <a:lstStyle/>
                    <a:p>
                      <a:pPr algn="ctr"/>
                      <a:r>
                        <a:rPr lang="zh-CN" altLang="en-US" sz="1000" baseline="0" dirty="0">
                          <a:latin typeface="Open Sans" panose="020B0606030504020204" pitchFamily="34" charset="0"/>
                          <a:ea typeface="思源宋体 CN SemiBold" panose="02020600000000000000" pitchFamily="18" charset="-122"/>
                        </a:rPr>
                        <a:t>四个统一</a:t>
                      </a:r>
                    </a:p>
                  </a:txBody>
                  <a:tcPr marL="45720" marR="4572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000" b="1" baseline="0" dirty="0">
                          <a:solidFill>
                            <a:schemeClr val="tx1"/>
                          </a:solidFill>
                          <a:latin typeface="Open Sans" panose="020B0606030504020204" pitchFamily="34" charset="0"/>
                          <a:ea typeface="思源宋体 CN SemiBold" panose="02020600000000000000" pitchFamily="18" charset="-122"/>
                        </a:rPr>
                        <a:t>党政机关公务用车实行</a:t>
                      </a:r>
                      <a:r>
                        <a:rPr lang="zh-CN" altLang="en-US" sz="1000" b="1" baseline="0" dirty="0">
                          <a:solidFill>
                            <a:srgbClr val="C00000"/>
                          </a:solidFill>
                          <a:latin typeface="Open Sans" panose="020B0606030504020204" pitchFamily="34" charset="0"/>
                          <a:ea typeface="思源宋体 CN SemiBold" panose="02020600000000000000" pitchFamily="18" charset="-122"/>
                        </a:rPr>
                        <a:t>统一编制</a:t>
                      </a:r>
                      <a:r>
                        <a:rPr lang="zh-CN" altLang="en-US" sz="1000" b="1" baseline="0" dirty="0">
                          <a:solidFill>
                            <a:schemeClr val="tx1"/>
                          </a:solidFill>
                          <a:latin typeface="Open Sans" panose="020B0606030504020204" pitchFamily="34" charset="0"/>
                          <a:ea typeface="思源宋体 CN SemiBold" panose="02020600000000000000" pitchFamily="18" charset="-122"/>
                        </a:rPr>
                        <a:t>、</a:t>
                      </a:r>
                      <a:r>
                        <a:rPr lang="zh-CN" altLang="en-US" sz="1000" b="1" baseline="0" dirty="0">
                          <a:solidFill>
                            <a:srgbClr val="C00000"/>
                          </a:solidFill>
                          <a:latin typeface="Open Sans" panose="020B0606030504020204" pitchFamily="34" charset="0"/>
                          <a:ea typeface="思源宋体 CN SemiBold" panose="02020600000000000000" pitchFamily="18" charset="-122"/>
                        </a:rPr>
                        <a:t>统一标准</a:t>
                      </a:r>
                      <a:r>
                        <a:rPr lang="zh-CN" altLang="en-US" sz="1000" b="1" baseline="0" dirty="0">
                          <a:solidFill>
                            <a:schemeClr val="tx1"/>
                          </a:solidFill>
                          <a:latin typeface="Open Sans" panose="020B0606030504020204" pitchFamily="34" charset="0"/>
                          <a:ea typeface="思源宋体 CN SemiBold" panose="02020600000000000000" pitchFamily="18" charset="-122"/>
                        </a:rPr>
                        <a:t>、</a:t>
                      </a:r>
                      <a:r>
                        <a:rPr lang="zh-CN" altLang="en-US" sz="1000" b="1" baseline="0" dirty="0">
                          <a:solidFill>
                            <a:srgbClr val="C00000"/>
                          </a:solidFill>
                          <a:latin typeface="Open Sans" panose="020B0606030504020204" pitchFamily="34" charset="0"/>
                          <a:ea typeface="思源宋体 CN SemiBold" panose="02020600000000000000" pitchFamily="18" charset="-122"/>
                        </a:rPr>
                        <a:t>统一购置经费</a:t>
                      </a:r>
                      <a:r>
                        <a:rPr lang="zh-CN" altLang="en-US" sz="1000" b="1" baseline="0" dirty="0">
                          <a:solidFill>
                            <a:schemeClr val="tx1"/>
                          </a:solidFill>
                          <a:latin typeface="Open Sans" panose="020B0606030504020204" pitchFamily="34" charset="0"/>
                          <a:ea typeface="思源宋体 CN SemiBold" panose="02020600000000000000" pitchFamily="18" charset="-122"/>
                        </a:rPr>
                        <a:t>、</a:t>
                      </a:r>
                      <a:r>
                        <a:rPr lang="zh-CN" altLang="en-US" sz="1000" b="1" baseline="0" dirty="0">
                          <a:solidFill>
                            <a:srgbClr val="C00000"/>
                          </a:solidFill>
                          <a:latin typeface="Open Sans" panose="020B0606030504020204" pitchFamily="34" charset="0"/>
                          <a:ea typeface="思源宋体 CN SemiBold" panose="02020600000000000000" pitchFamily="18" charset="-122"/>
                        </a:rPr>
                        <a:t>统一采购配备管理</a:t>
                      </a:r>
                    </a:p>
                  </a:txBody>
                  <a:tcPr marL="45720" marR="45720" anchor="ctr"/>
                </a:tc>
                <a:extLst>
                  <a:ext uri="{0D108BD9-81ED-4DB2-BD59-A6C34878D82A}">
                    <a16:rowId xmlns:a16="http://schemas.microsoft.com/office/drawing/2014/main" val="10001"/>
                  </a:ext>
                </a:extLst>
              </a:tr>
              <a:tr h="2260876">
                <a:tc>
                  <a:txBody>
                    <a:bodyPr/>
                    <a:lstStyle/>
                    <a:p>
                      <a:pPr algn="ctr"/>
                      <a:r>
                        <a:rPr lang="zh-CN" altLang="en-US" sz="1000" baseline="0" dirty="0">
                          <a:latin typeface="Open Sans" panose="020B0606030504020204" pitchFamily="34" charset="0"/>
                          <a:ea typeface="思源宋体 CN SemiBold" panose="02020600000000000000" pitchFamily="18" charset="-122"/>
                        </a:rPr>
                        <a:t>九个不得</a:t>
                      </a:r>
                    </a:p>
                  </a:txBody>
                  <a:tcPr marL="45720" marR="45720" anchor="ctr"/>
                </a:tc>
                <a:tc>
                  <a:txBody>
                    <a:bodyPr/>
                    <a:lstStyle/>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lang="zh-CN" altLang="en-US" sz="1000" b="1" baseline="0" dirty="0">
                          <a:solidFill>
                            <a:srgbClr val="C00000"/>
                          </a:solidFill>
                          <a:latin typeface="Open Sans" panose="020B0606030504020204" pitchFamily="34" charset="0"/>
                          <a:ea typeface="思源宋体 CN SemiBold" panose="02020600000000000000" pitchFamily="18" charset="-122"/>
                        </a:rPr>
                        <a:t>不得以公务交通补贴的名义变相发放福利</a:t>
                      </a:r>
                      <a:endParaRPr lang="en-US" altLang="zh-CN" sz="1000" b="1" baseline="0" dirty="0">
                        <a:solidFill>
                          <a:srgbClr val="C00000"/>
                        </a:solidFill>
                        <a:latin typeface="Open Sans" panose="020B0606030504020204" pitchFamily="34" charset="0"/>
                        <a:ea typeface="思源宋体 CN SemiBold" panose="02020600000000000000" pitchFamily="18" charset="-122"/>
                      </a:endParaRPr>
                    </a:p>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lang="zh-CN" altLang="en-US" sz="1000" b="1" baseline="0" dirty="0">
                          <a:solidFill>
                            <a:schemeClr val="tx1"/>
                          </a:solidFill>
                          <a:latin typeface="Open Sans" panose="020B0606030504020204" pitchFamily="34" charset="0"/>
                          <a:ea typeface="思源宋体 CN SemiBold" panose="02020600000000000000" pitchFamily="18" charset="-122"/>
                        </a:rPr>
                        <a:t>不得既领取公务交通补贴又违规使用公务用车</a:t>
                      </a:r>
                      <a:endParaRPr lang="en-US" altLang="zh-CN" sz="1000" b="1" baseline="0" dirty="0">
                        <a:solidFill>
                          <a:schemeClr val="tx1"/>
                        </a:solidFill>
                        <a:latin typeface="Open Sans" panose="020B0606030504020204" pitchFamily="34" charset="0"/>
                        <a:ea typeface="思源宋体 CN SemiBold" panose="02020600000000000000" pitchFamily="18" charset="-122"/>
                      </a:endParaRPr>
                    </a:p>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lang="zh-CN" altLang="en-US" sz="1000" b="1" baseline="0" dirty="0">
                          <a:solidFill>
                            <a:srgbClr val="C00000"/>
                          </a:solidFill>
                          <a:latin typeface="Open Sans" panose="020B0606030504020204" pitchFamily="34" charset="0"/>
                          <a:ea typeface="思源宋体 CN SemiBold" panose="02020600000000000000" pitchFamily="18" charset="-122"/>
                        </a:rPr>
                        <a:t>不得</a:t>
                      </a:r>
                      <a:r>
                        <a:rPr lang="zh-CN" altLang="en-US" sz="1000" b="1" baseline="0" dirty="0">
                          <a:solidFill>
                            <a:schemeClr val="tx1"/>
                          </a:solidFill>
                          <a:latin typeface="Open Sans" panose="020B0606030504020204" pitchFamily="34" charset="0"/>
                          <a:ea typeface="思源宋体 CN SemiBold" panose="02020600000000000000" pitchFamily="18" charset="-122"/>
                        </a:rPr>
                        <a:t>以特殊用途等理由</a:t>
                      </a:r>
                      <a:r>
                        <a:rPr lang="zh-CN" altLang="en-US" sz="1000" b="1" baseline="0" dirty="0">
                          <a:solidFill>
                            <a:srgbClr val="C00000"/>
                          </a:solidFill>
                          <a:latin typeface="Open Sans" panose="020B0606030504020204" pitchFamily="34" charset="0"/>
                          <a:ea typeface="思源宋体 CN SemiBold" panose="02020600000000000000" pitchFamily="18" charset="-122"/>
                        </a:rPr>
                        <a:t>变相超编制、超标准配备公务用车</a:t>
                      </a:r>
                      <a:endParaRPr lang="en-US" altLang="zh-CN" sz="1000" b="1" baseline="0" dirty="0">
                        <a:solidFill>
                          <a:srgbClr val="C00000"/>
                        </a:solidFill>
                        <a:latin typeface="Open Sans" panose="020B0606030504020204" pitchFamily="34" charset="0"/>
                        <a:ea typeface="思源宋体 CN SemiBold" panose="02020600000000000000" pitchFamily="18" charset="-122"/>
                      </a:endParaRPr>
                    </a:p>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lang="zh-CN" altLang="en-US" sz="1000" b="1" baseline="0" dirty="0">
                          <a:solidFill>
                            <a:schemeClr val="tx1"/>
                          </a:solidFill>
                          <a:latin typeface="Open Sans" panose="020B0606030504020204" pitchFamily="34" charset="0"/>
                          <a:ea typeface="思源宋体 CN SemiBold" panose="02020600000000000000" pitchFamily="18" charset="-122"/>
                        </a:rPr>
                        <a:t>不得以任何方式换用、借用、占用所属单位或者其他单位和个人的车辆</a:t>
                      </a:r>
                      <a:endParaRPr lang="en-US" altLang="zh-CN" sz="1000" b="1" baseline="0" dirty="0">
                        <a:solidFill>
                          <a:schemeClr val="tx1"/>
                        </a:solidFill>
                        <a:latin typeface="Open Sans" panose="020B0606030504020204" pitchFamily="34" charset="0"/>
                        <a:ea typeface="思源宋体 CN SemiBold" panose="02020600000000000000" pitchFamily="18" charset="-122"/>
                      </a:endParaRPr>
                    </a:p>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lang="zh-CN" altLang="en-US" sz="1000" b="1" baseline="0" dirty="0">
                          <a:solidFill>
                            <a:schemeClr val="tx1"/>
                          </a:solidFill>
                          <a:latin typeface="Open Sans" panose="020B0606030504020204" pitchFamily="34" charset="0"/>
                          <a:ea typeface="思源宋体 CN SemiBold" panose="02020600000000000000" pitchFamily="18" charset="-122"/>
                        </a:rPr>
                        <a:t>不得接受企事业单位和个人赠送的车辆</a:t>
                      </a:r>
                      <a:endParaRPr lang="en-US" altLang="zh-CN" sz="1000" b="1" baseline="0" dirty="0">
                        <a:solidFill>
                          <a:schemeClr val="tx1"/>
                        </a:solidFill>
                        <a:latin typeface="Open Sans" panose="020B0606030504020204" pitchFamily="34" charset="0"/>
                        <a:ea typeface="思源宋体 CN SemiBold" panose="02020600000000000000" pitchFamily="18" charset="-122"/>
                      </a:endParaRPr>
                    </a:p>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lang="zh-CN" altLang="en-US" sz="1000" b="1" baseline="0" dirty="0">
                          <a:solidFill>
                            <a:srgbClr val="C00000"/>
                          </a:solidFill>
                          <a:latin typeface="Open Sans" panose="020B0606030504020204" pitchFamily="34" charset="0"/>
                          <a:ea typeface="思源宋体 CN SemiBold" panose="02020600000000000000" pitchFamily="18" charset="-122"/>
                        </a:rPr>
                        <a:t>不得擅自扩大专车配备范围或者变相配备专车</a:t>
                      </a:r>
                      <a:endParaRPr lang="en-US" altLang="zh-CN" sz="1000" b="1" baseline="0" dirty="0">
                        <a:solidFill>
                          <a:srgbClr val="C00000"/>
                        </a:solidFill>
                        <a:latin typeface="Open Sans" panose="020B0606030504020204" pitchFamily="34" charset="0"/>
                        <a:ea typeface="思源宋体 CN SemiBold" panose="02020600000000000000" pitchFamily="18" charset="-122"/>
                      </a:endParaRPr>
                    </a:p>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lang="zh-CN" altLang="en-US" sz="1000" b="1" baseline="0" dirty="0">
                          <a:solidFill>
                            <a:schemeClr val="tx1"/>
                          </a:solidFill>
                          <a:latin typeface="Open Sans" panose="020B0606030504020204" pitchFamily="34" charset="0"/>
                          <a:ea typeface="思源宋体 CN SemiBold" panose="02020600000000000000" pitchFamily="18" charset="-122"/>
                        </a:rPr>
                        <a:t>执法执勤用车配备应当严格限制在一线执法执勤岗位，机关内部管理和后勤岗位以及机关所属事业单位一律不得配备</a:t>
                      </a:r>
                      <a:endParaRPr lang="en-US" altLang="zh-CN" sz="1000" b="1" baseline="0" dirty="0">
                        <a:solidFill>
                          <a:schemeClr val="tx1"/>
                        </a:solidFill>
                        <a:latin typeface="Open Sans" panose="020B0606030504020204" pitchFamily="34" charset="0"/>
                        <a:ea typeface="思源宋体 CN SemiBold" panose="02020600000000000000" pitchFamily="18" charset="-122"/>
                      </a:endParaRPr>
                    </a:p>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lang="zh-CN" altLang="en-US" sz="1000" b="1" baseline="0" dirty="0">
                          <a:solidFill>
                            <a:schemeClr val="tx1"/>
                          </a:solidFill>
                          <a:latin typeface="Open Sans" panose="020B0606030504020204" pitchFamily="34" charset="0"/>
                          <a:ea typeface="思源宋体 CN SemiBold" panose="02020600000000000000" pitchFamily="18" charset="-122"/>
                        </a:rPr>
                        <a:t>公务用车严格按照规定年限更新，达到更新年限仍能继续使用的应当继续使用，</a:t>
                      </a:r>
                      <a:r>
                        <a:rPr lang="zh-CN" altLang="en-US" sz="1000" b="1" baseline="0" dirty="0">
                          <a:solidFill>
                            <a:srgbClr val="C00000"/>
                          </a:solidFill>
                          <a:latin typeface="Open Sans" panose="020B0606030504020204" pitchFamily="34" charset="0"/>
                          <a:ea typeface="思源宋体 CN SemiBold" panose="02020600000000000000" pitchFamily="18" charset="-122"/>
                        </a:rPr>
                        <a:t>不得因领导干部职务晋升、调动等原因提前更新</a:t>
                      </a:r>
                      <a:endParaRPr lang="en-US" altLang="zh-CN" sz="1000" b="1" baseline="0" dirty="0">
                        <a:solidFill>
                          <a:srgbClr val="C00000"/>
                        </a:solidFill>
                        <a:latin typeface="Open Sans" panose="020B0606030504020204" pitchFamily="34" charset="0"/>
                        <a:ea typeface="思源宋体 CN SemiBold" panose="02020600000000000000" pitchFamily="18" charset="-122"/>
                      </a:endParaRPr>
                    </a:p>
                    <a:p>
                      <a:pPr marL="171450" marR="0" lvl="0" indent="-171450" algn="l"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lang="zh-CN" altLang="en-US" sz="1000" b="1" baseline="0" dirty="0">
                          <a:solidFill>
                            <a:schemeClr val="tx1"/>
                          </a:solidFill>
                          <a:latin typeface="Open Sans" panose="020B0606030504020204" pitchFamily="34" charset="0"/>
                          <a:ea typeface="思源宋体 CN SemiBold" panose="02020600000000000000" pitchFamily="18" charset="-122"/>
                        </a:rPr>
                        <a:t>领导干部亲属和身边工作人员不得因私使用配备给领导干部的公务用车</a:t>
                      </a:r>
                      <a:endParaRPr lang="en-US" altLang="zh-CN" sz="1000" b="1" baseline="0" dirty="0">
                        <a:solidFill>
                          <a:schemeClr val="tx1"/>
                        </a:solidFill>
                        <a:latin typeface="Open Sans" panose="020B0606030504020204" pitchFamily="34" charset="0"/>
                        <a:ea typeface="思源宋体 CN SemiBold" panose="02020600000000000000" pitchFamily="18" charset="-122"/>
                      </a:endParaRPr>
                    </a:p>
                  </a:txBody>
                  <a:tcPr marL="45720" marR="45720" anchor="ctr"/>
                </a:tc>
                <a:extLst>
                  <a:ext uri="{0D108BD9-81ED-4DB2-BD59-A6C34878D82A}">
                    <a16:rowId xmlns:a16="http://schemas.microsoft.com/office/drawing/2014/main" val="10002"/>
                  </a:ext>
                </a:extLst>
              </a:tr>
            </a:tbl>
          </a:graphicData>
        </a:graphic>
      </p:graphicFrame>
      <p:graphicFrame>
        <p:nvGraphicFramePr>
          <p:cNvPr id="26" name="表格 25"/>
          <p:cNvGraphicFramePr>
            <a:graphicFrameLocks noGrp="1"/>
          </p:cNvGraphicFramePr>
          <p:nvPr/>
        </p:nvGraphicFramePr>
        <p:xfrm>
          <a:off x="562834" y="3468415"/>
          <a:ext cx="5364119" cy="2937116"/>
        </p:xfrm>
        <a:graphic>
          <a:graphicData uri="http://schemas.openxmlformats.org/drawingml/2006/table">
            <a:tbl>
              <a:tblPr firstRow="1" bandRow="1">
                <a:tableStyleId>{74C1A8A3-306A-4EB7-A6B1-4F7E0EB9C5D6}</a:tableStyleId>
              </a:tblPr>
              <a:tblGrid>
                <a:gridCol w="509221">
                  <a:extLst>
                    <a:ext uri="{9D8B030D-6E8A-4147-A177-3AD203B41FA5}">
                      <a16:colId xmlns:a16="http://schemas.microsoft.com/office/drawing/2014/main" val="20000"/>
                    </a:ext>
                  </a:extLst>
                </a:gridCol>
                <a:gridCol w="4854898">
                  <a:extLst>
                    <a:ext uri="{9D8B030D-6E8A-4147-A177-3AD203B41FA5}">
                      <a16:colId xmlns:a16="http://schemas.microsoft.com/office/drawing/2014/main" val="20001"/>
                    </a:ext>
                  </a:extLst>
                </a:gridCol>
              </a:tblGrid>
              <a:tr h="230377">
                <a:tc gridSpan="2">
                  <a:txBody>
                    <a:bodyPr/>
                    <a:lstStyle/>
                    <a:p>
                      <a:pPr algn="ctr"/>
                      <a:r>
                        <a:rPr lang="zh-CN" altLang="en-US" sz="1000" baseline="0" dirty="0">
                          <a:latin typeface="Open Sans" panose="020B0606030504020204" pitchFamily="34" charset="0"/>
                          <a:ea typeface="思源宋体 CN SemiBold" panose="02020600000000000000" pitchFamily="18" charset="-122"/>
                        </a:rPr>
                        <a:t>公务用车采购标准</a:t>
                      </a:r>
                    </a:p>
                  </a:txBody>
                  <a:tcPr marL="36000" marR="36000" marT="36000" marB="36000" anchor="ctr"/>
                </a:tc>
                <a:tc hMerge="1">
                  <a:txBody>
                    <a:bodyPr/>
                    <a:lstStyle/>
                    <a:p>
                      <a:endParaRPr lang="zh-CN" altLang="en-US"/>
                    </a:p>
                  </a:txBody>
                  <a:tcPr/>
                </a:tc>
                <a:extLst>
                  <a:ext uri="{0D108BD9-81ED-4DB2-BD59-A6C34878D82A}">
                    <a16:rowId xmlns:a16="http://schemas.microsoft.com/office/drawing/2014/main" val="10000"/>
                  </a:ext>
                </a:extLst>
              </a:tr>
              <a:tr h="406793">
                <a:tc>
                  <a:txBody>
                    <a:bodyPr/>
                    <a:lstStyle/>
                    <a:p>
                      <a:pPr algn="ctr"/>
                      <a:r>
                        <a:rPr lang="zh-CN" altLang="en-US" sz="1000" baseline="0" dirty="0">
                          <a:latin typeface="+mn-lt"/>
                          <a:ea typeface="+mn-ea"/>
                        </a:rPr>
                        <a:t>总体规则</a:t>
                      </a:r>
                      <a:endParaRPr lang="zh-CN" altLang="en-US" sz="1000" baseline="0" dirty="0">
                        <a:latin typeface="Open Sans" panose="020B0606030504020204" pitchFamily="34" charset="0"/>
                        <a:ea typeface="思源宋体 CN SemiBold" panose="02020600000000000000" pitchFamily="18" charset="-122"/>
                      </a:endParaRPr>
                    </a:p>
                  </a:txBody>
                  <a:tcPr anchor="ctr">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900" b="1" baseline="0" dirty="0">
                          <a:solidFill>
                            <a:schemeClr val="tx1"/>
                          </a:solidFill>
                          <a:latin typeface="Open Sans" panose="020B0606030504020204" pitchFamily="34" charset="0"/>
                          <a:ea typeface="思源宋体 CN SemiBold" panose="02020600000000000000" pitchFamily="18" charset="-122"/>
                        </a:rPr>
                        <a:t>公务用车实行政府集中采购，应当选用国产汽车，</a:t>
                      </a:r>
                      <a:r>
                        <a:rPr lang="zh-CN" altLang="en-US" sz="900" b="1" baseline="0" dirty="0">
                          <a:solidFill>
                            <a:srgbClr val="C00000"/>
                          </a:solidFill>
                          <a:latin typeface="Open Sans" panose="020B0606030504020204" pitchFamily="34" charset="0"/>
                          <a:ea typeface="思源宋体 CN SemiBold" panose="02020600000000000000" pitchFamily="18" charset="-122"/>
                        </a:rPr>
                        <a:t>优先选用新能源汽车</a:t>
                      </a:r>
                      <a:endParaRPr lang="en-US" altLang="zh-CN" sz="900" b="1" baseline="0" dirty="0">
                        <a:solidFill>
                          <a:srgbClr val="C00000"/>
                        </a:solidFill>
                        <a:latin typeface="Open Sans" panose="020B0606030504020204" pitchFamily="34" charset="0"/>
                        <a:ea typeface="思源宋体 CN SemiBold" panose="02020600000000000000" pitchFamily="18" charset="-122"/>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900" baseline="0" dirty="0">
                          <a:solidFill>
                            <a:srgbClr val="C00000"/>
                          </a:solidFill>
                          <a:latin typeface="Open Sans" panose="020B0606030504020204" pitchFamily="34" charset="0"/>
                          <a:ea typeface="思源宋体 CN SemiBold" panose="02020600000000000000" pitchFamily="18" charset="-122"/>
                        </a:rPr>
                        <a:t>新增</a:t>
                      </a:r>
                      <a:r>
                        <a:rPr lang="zh-CN" altLang="en-US" sz="900" baseline="0" dirty="0">
                          <a:latin typeface="Open Sans" panose="020B0606030504020204" pitchFamily="34" charset="0"/>
                          <a:ea typeface="思源宋体 CN SemiBold" panose="02020600000000000000" pitchFamily="18" charset="-122"/>
                        </a:rPr>
                        <a:t>及</a:t>
                      </a:r>
                      <a:r>
                        <a:rPr lang="zh-CN" altLang="en-US" sz="900" baseline="0" dirty="0">
                          <a:solidFill>
                            <a:srgbClr val="C00000"/>
                          </a:solidFill>
                          <a:latin typeface="Open Sans" panose="020B0606030504020204" pitchFamily="34" charset="0"/>
                          <a:ea typeface="思源宋体 CN SemiBold" panose="02020600000000000000" pitchFamily="18" charset="-122"/>
                        </a:rPr>
                        <a:t>更新车辆</a:t>
                      </a:r>
                      <a:r>
                        <a:rPr lang="zh-CN" altLang="en-US" sz="900" baseline="0" dirty="0">
                          <a:latin typeface="Open Sans" panose="020B0606030504020204" pitchFamily="34" charset="0"/>
                          <a:ea typeface="思源宋体 CN SemiBold" panose="02020600000000000000" pitchFamily="18" charset="-122"/>
                        </a:rPr>
                        <a:t>中</a:t>
                      </a:r>
                      <a:r>
                        <a:rPr lang="zh-CN" altLang="en-US" sz="900" baseline="0" dirty="0">
                          <a:solidFill>
                            <a:srgbClr val="C00000"/>
                          </a:solidFill>
                          <a:latin typeface="Open Sans" panose="020B0606030504020204" pitchFamily="34" charset="0"/>
                          <a:ea typeface="思源宋体 CN SemiBold" panose="02020600000000000000" pitchFamily="18" charset="-122"/>
                        </a:rPr>
                        <a:t>新能源汽车比例</a:t>
                      </a:r>
                      <a:r>
                        <a:rPr lang="zh-CN" altLang="en-US" sz="900" baseline="0" dirty="0">
                          <a:latin typeface="Open Sans" panose="020B0606030504020204" pitchFamily="34" charset="0"/>
                          <a:ea typeface="思源宋体 CN SemiBold" panose="02020600000000000000" pitchFamily="18" charset="-122"/>
                        </a:rPr>
                        <a:t>原则上</a:t>
                      </a:r>
                      <a:r>
                        <a:rPr lang="zh-CN" altLang="en-US" sz="900" baseline="0" dirty="0">
                          <a:solidFill>
                            <a:srgbClr val="C00000"/>
                          </a:solidFill>
                          <a:latin typeface="Open Sans" panose="020B0606030504020204" pitchFamily="34" charset="0"/>
                          <a:ea typeface="思源宋体 CN SemiBold" panose="02020600000000000000" pitchFamily="18" charset="-122"/>
                        </a:rPr>
                        <a:t>不低于</a:t>
                      </a:r>
                      <a:r>
                        <a:rPr lang="en-US" altLang="zh-CN" sz="900" baseline="0" dirty="0">
                          <a:solidFill>
                            <a:srgbClr val="C00000"/>
                          </a:solidFill>
                          <a:latin typeface="Open Sans" panose="020B0606030504020204" pitchFamily="34" charset="0"/>
                          <a:ea typeface="思源宋体 CN SemiBold" panose="02020600000000000000" pitchFamily="18" charset="-122"/>
                        </a:rPr>
                        <a:t>30%</a:t>
                      </a:r>
                      <a:r>
                        <a:rPr lang="zh-CN" altLang="en-US" sz="900" baseline="0" dirty="0">
                          <a:latin typeface="Open Sans" panose="020B0606030504020204" pitchFamily="34" charset="0"/>
                          <a:ea typeface="思源宋体 CN SemiBold" panose="02020600000000000000" pitchFamily="18" charset="-122"/>
                        </a:rPr>
                        <a:t>，以后按规定逐步提高</a:t>
                      </a:r>
                      <a:endParaRPr lang="en-US" altLang="zh-CN" sz="900" baseline="0" dirty="0">
                        <a:latin typeface="Open Sans" panose="020B0606030504020204" pitchFamily="34" charset="0"/>
                        <a:ea typeface="思源宋体 CN SemiBold" panose="02020600000000000000" pitchFamily="18" charset="-122"/>
                      </a:endParaRPr>
                    </a:p>
                  </a:txBody>
                  <a:tcPr anchor="ctr">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57127">
                <a:tc>
                  <a:txBody>
                    <a:bodyPr/>
                    <a:lstStyle/>
                    <a:p>
                      <a:pPr algn="ctr"/>
                      <a:r>
                        <a:rPr lang="zh-CN" altLang="en-US" sz="1000" baseline="0" dirty="0">
                          <a:latin typeface="Open Sans" panose="020B0606030504020204" pitchFamily="34" charset="0"/>
                          <a:ea typeface="思源宋体 CN SemiBold" panose="02020600000000000000" pitchFamily="18" charset="-122"/>
                        </a:rPr>
                        <a:t>细分场景</a:t>
                      </a:r>
                    </a:p>
                  </a:txBody>
                  <a:tcPr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marL="171450" indent="-171450" algn="l">
                        <a:buFont typeface="Arial" panose="020B0604020202020204" pitchFamily="34" charset="0"/>
                        <a:buChar char="•"/>
                      </a:pPr>
                      <a:r>
                        <a:rPr lang="zh-CN" altLang="en-US" sz="900" baseline="0" dirty="0">
                          <a:solidFill>
                            <a:srgbClr val="C00000"/>
                          </a:solidFill>
                          <a:latin typeface="Open Sans" panose="020B0606030504020204" pitchFamily="34" charset="0"/>
                          <a:ea typeface="思源宋体 CN SemiBold" panose="02020600000000000000" pitchFamily="18" charset="-122"/>
                        </a:rPr>
                        <a:t>机要通信用车</a:t>
                      </a:r>
                      <a:r>
                        <a:rPr lang="zh-CN" altLang="en-US" sz="900" baseline="0" dirty="0">
                          <a:latin typeface="Open Sans" panose="020B0606030504020204" pitchFamily="34" charset="0"/>
                          <a:ea typeface="思源宋体 CN SemiBold" panose="02020600000000000000" pitchFamily="18" charset="-122"/>
                        </a:rPr>
                        <a:t>、</a:t>
                      </a:r>
                      <a:r>
                        <a:rPr lang="zh-CN" altLang="en-US" sz="900" baseline="0" dirty="0">
                          <a:solidFill>
                            <a:srgbClr val="C00000"/>
                          </a:solidFill>
                          <a:latin typeface="Open Sans" panose="020B0606030504020204" pitchFamily="34" charset="0"/>
                          <a:ea typeface="思源宋体 CN SemiBold" panose="02020600000000000000" pitchFamily="18" charset="-122"/>
                        </a:rPr>
                        <a:t>相对固定路线执法执勤用车</a:t>
                      </a:r>
                      <a:r>
                        <a:rPr lang="zh-CN" altLang="en-US" sz="900" baseline="0" dirty="0">
                          <a:latin typeface="Open Sans" panose="020B0606030504020204" pitchFamily="34" charset="0"/>
                          <a:ea typeface="思源宋体 CN SemiBold" panose="02020600000000000000" pitchFamily="18" charset="-122"/>
                        </a:rPr>
                        <a:t>以及</a:t>
                      </a:r>
                      <a:r>
                        <a:rPr lang="zh-CN" altLang="en-US" sz="900" baseline="0" dirty="0">
                          <a:solidFill>
                            <a:srgbClr val="C00000"/>
                          </a:solidFill>
                          <a:latin typeface="Open Sans" panose="020B0606030504020204" pitchFamily="34" charset="0"/>
                          <a:ea typeface="思源宋体 CN SemiBold" panose="02020600000000000000" pitchFamily="18" charset="-122"/>
                        </a:rPr>
                        <a:t>使用场景单一</a:t>
                      </a:r>
                      <a:r>
                        <a:rPr lang="zh-CN" altLang="en-US" sz="900" baseline="0" dirty="0">
                          <a:latin typeface="Open Sans" panose="020B0606030504020204" pitchFamily="34" charset="0"/>
                          <a:ea typeface="思源宋体 CN SemiBold" panose="02020600000000000000" pitchFamily="18" charset="-122"/>
                        </a:rPr>
                        <a:t>、</a:t>
                      </a:r>
                      <a:r>
                        <a:rPr lang="zh-CN" altLang="en-US" sz="900" baseline="0" dirty="0">
                          <a:solidFill>
                            <a:srgbClr val="C00000"/>
                          </a:solidFill>
                          <a:latin typeface="Open Sans" panose="020B0606030504020204" pitchFamily="34" charset="0"/>
                          <a:ea typeface="思源宋体 CN SemiBold" panose="02020600000000000000" pitchFamily="18" charset="-122"/>
                        </a:rPr>
                        <a:t>主要在城区行驶</a:t>
                      </a:r>
                      <a:r>
                        <a:rPr lang="zh-CN" altLang="en-US" sz="900" baseline="0" dirty="0">
                          <a:latin typeface="Open Sans" panose="020B0606030504020204" pitchFamily="34" charset="0"/>
                          <a:ea typeface="思源宋体 CN SemiBold" panose="02020600000000000000" pitchFamily="18" charset="-122"/>
                        </a:rPr>
                        <a:t>的</a:t>
                      </a:r>
                      <a:r>
                        <a:rPr lang="zh-CN" altLang="en-US" sz="900" baseline="0" dirty="0">
                          <a:solidFill>
                            <a:srgbClr val="C00000"/>
                          </a:solidFill>
                          <a:latin typeface="Open Sans" panose="020B0606030504020204" pitchFamily="34" charset="0"/>
                          <a:ea typeface="思源宋体 CN SemiBold" panose="02020600000000000000" pitchFamily="18" charset="-122"/>
                        </a:rPr>
                        <a:t>业务用车</a:t>
                      </a:r>
                      <a:r>
                        <a:rPr lang="zh-CN" altLang="en-US" sz="900" baseline="0" dirty="0">
                          <a:latin typeface="Open Sans" panose="020B0606030504020204" pitchFamily="34" charset="0"/>
                          <a:ea typeface="思源宋体 CN SemiBold" panose="02020600000000000000" pitchFamily="18" charset="-122"/>
                        </a:rPr>
                        <a:t>等，原则上</a:t>
                      </a:r>
                      <a:r>
                        <a:rPr lang="zh-CN" altLang="en-US" sz="900" baseline="0" dirty="0">
                          <a:solidFill>
                            <a:srgbClr val="C00000"/>
                          </a:solidFill>
                          <a:latin typeface="Open Sans" panose="020B0606030504020204" pitchFamily="34" charset="0"/>
                          <a:ea typeface="思源宋体 CN SemiBold" panose="02020600000000000000" pitchFamily="18" charset="-122"/>
                        </a:rPr>
                        <a:t>应当配备新能源汽车</a:t>
                      </a:r>
                      <a:endParaRPr lang="en-US" altLang="zh-CN" sz="900" baseline="0" dirty="0">
                        <a:solidFill>
                          <a:srgbClr val="C00000"/>
                        </a:solidFill>
                        <a:latin typeface="Open Sans" panose="020B0606030504020204" pitchFamily="34" charset="0"/>
                        <a:ea typeface="思源宋体 CN SemiBold" panose="02020600000000000000" pitchFamily="18" charset="-122"/>
                      </a:endParaRPr>
                    </a:p>
                    <a:p>
                      <a:pPr marL="171450" indent="-171450" algn="l">
                        <a:buFont typeface="Arial" panose="020B0604020202020204" pitchFamily="34" charset="0"/>
                        <a:buChar char="•"/>
                      </a:pPr>
                      <a:r>
                        <a:rPr lang="zh-CN" altLang="en-US" sz="900" baseline="0" dirty="0">
                          <a:latin typeface="Open Sans" panose="020B0606030504020204" pitchFamily="34" charset="0"/>
                          <a:ea typeface="思源宋体 CN SemiBold" panose="02020600000000000000" pitchFamily="18" charset="-122"/>
                        </a:rPr>
                        <a:t>用于环卫清洁、技术勘察、检验检测等用途的</a:t>
                      </a:r>
                      <a:r>
                        <a:rPr lang="zh-CN" altLang="en-US" sz="900" baseline="0" dirty="0">
                          <a:solidFill>
                            <a:srgbClr val="C00000"/>
                          </a:solidFill>
                          <a:latin typeface="Open Sans" panose="020B0606030504020204" pitchFamily="34" charset="0"/>
                          <a:ea typeface="思源宋体 CN SemiBold" panose="02020600000000000000" pitchFamily="18" charset="-122"/>
                        </a:rPr>
                        <a:t>特种专业技术用车</a:t>
                      </a:r>
                      <a:r>
                        <a:rPr lang="zh-CN" altLang="en-US" sz="900" baseline="0" dirty="0">
                          <a:latin typeface="Open Sans" panose="020B0606030504020204" pitchFamily="34" charset="0"/>
                          <a:ea typeface="思源宋体 CN SemiBold" panose="02020600000000000000" pitchFamily="18" charset="-122"/>
                        </a:rPr>
                        <a:t>，新能源汽车能够满足需要的，应当</a:t>
                      </a:r>
                      <a:r>
                        <a:rPr lang="zh-CN" altLang="en-US" sz="900" baseline="0" dirty="0">
                          <a:solidFill>
                            <a:srgbClr val="C00000"/>
                          </a:solidFill>
                          <a:latin typeface="Open Sans" panose="020B0606030504020204" pitchFamily="34" charset="0"/>
                          <a:ea typeface="思源宋体 CN SemiBold" panose="02020600000000000000" pitchFamily="18" charset="-122"/>
                        </a:rPr>
                        <a:t>优先配备新能源汽车</a:t>
                      </a:r>
                      <a:endParaRPr lang="en-US" altLang="zh-CN" sz="900" baseline="0" dirty="0">
                        <a:solidFill>
                          <a:srgbClr val="C00000"/>
                        </a:solidFill>
                        <a:latin typeface="Open Sans" panose="020B0606030504020204" pitchFamily="34" charset="0"/>
                        <a:ea typeface="思源宋体 CN SemiBold" panose="02020600000000000000" pitchFamily="18" charset="-122"/>
                      </a:endParaRPr>
                    </a:p>
                  </a:txBody>
                  <a:tcPr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642819">
                <a:tc>
                  <a:txBody>
                    <a:bodyPr/>
                    <a:lstStyle/>
                    <a:p>
                      <a:pPr algn="ctr"/>
                      <a:r>
                        <a:rPr lang="zh-CN" altLang="en-US" sz="1000" baseline="0" dirty="0">
                          <a:latin typeface="Open Sans" panose="020B0606030504020204" pitchFamily="34" charset="0"/>
                          <a:ea typeface="思源宋体 CN SemiBold" panose="02020600000000000000" pitchFamily="18" charset="-122"/>
                        </a:rPr>
                        <a:t>车辆标准</a:t>
                      </a:r>
                    </a:p>
                  </a:txBody>
                  <a:tcPr anchor="ctr">
                    <a:lnT w="6350" cap="flat" cmpd="sng" algn="ctr">
                      <a:solidFill>
                        <a:schemeClr val="bg1">
                          <a:lumMod val="50000"/>
                        </a:schemeClr>
                      </a:solidFill>
                      <a:prstDash val="solid"/>
                      <a:round/>
                      <a:headEnd type="none" w="med" len="med"/>
                      <a:tailEnd type="none" w="med" len="med"/>
                    </a:lnT>
                    <a:solidFill>
                      <a:schemeClr val="bg1"/>
                    </a:solidFill>
                  </a:tcPr>
                </a:tc>
                <a:tc>
                  <a:txBody>
                    <a:bodyPr/>
                    <a:lstStyle/>
                    <a:p>
                      <a:pPr marL="171450" indent="-171450" algn="l">
                        <a:buFont typeface="Arial" panose="020B0604020202020204" pitchFamily="34" charset="0"/>
                        <a:buChar char="•"/>
                      </a:pPr>
                      <a:r>
                        <a:rPr lang="zh-CN" altLang="en-US" sz="900" baseline="0" dirty="0">
                          <a:latin typeface="Open Sans" panose="020B0606030504020204" pitchFamily="34" charset="0"/>
                          <a:ea typeface="思源宋体 CN SemiBold" panose="02020600000000000000" pitchFamily="18" charset="-122"/>
                        </a:rPr>
                        <a:t>机要通信用车配备价格</a:t>
                      </a:r>
                      <a:r>
                        <a:rPr lang="en-US" altLang="zh-CN" sz="900" baseline="0" dirty="0">
                          <a:latin typeface="Open Sans" panose="020B0606030504020204" pitchFamily="34" charset="0"/>
                          <a:ea typeface="思源宋体 CN SemiBold" panose="02020600000000000000" pitchFamily="18" charset="-122"/>
                        </a:rPr>
                        <a:t>12</a:t>
                      </a:r>
                      <a:r>
                        <a:rPr lang="zh-CN" altLang="en-US" sz="900" baseline="0" dirty="0">
                          <a:latin typeface="Open Sans" panose="020B0606030504020204" pitchFamily="34" charset="0"/>
                          <a:ea typeface="思源宋体 CN SemiBold" panose="02020600000000000000" pitchFamily="18" charset="-122"/>
                        </a:rPr>
                        <a:t>万元以内的轿车或者其他小型客车，燃油车排气量不超过</a:t>
                      </a:r>
                      <a:r>
                        <a:rPr lang="en-US" altLang="zh-CN" sz="900" baseline="0" dirty="0">
                          <a:latin typeface="Open Sans" panose="020B0606030504020204" pitchFamily="34" charset="0"/>
                          <a:ea typeface="思源宋体 CN SemiBold" panose="02020600000000000000" pitchFamily="18" charset="-122"/>
                        </a:rPr>
                        <a:t>1.6</a:t>
                      </a:r>
                      <a:r>
                        <a:rPr lang="zh-CN" altLang="en-US" sz="900" baseline="0" dirty="0">
                          <a:latin typeface="Open Sans" panose="020B0606030504020204" pitchFamily="34" charset="0"/>
                          <a:ea typeface="思源宋体 CN SemiBold" panose="02020600000000000000" pitchFamily="18" charset="-122"/>
                        </a:rPr>
                        <a:t>升</a:t>
                      </a:r>
                    </a:p>
                    <a:p>
                      <a:pPr marL="171450" indent="-171450" algn="l">
                        <a:buFont typeface="Arial" panose="020B0604020202020204" pitchFamily="34" charset="0"/>
                        <a:buChar char="•"/>
                      </a:pPr>
                      <a:r>
                        <a:rPr lang="zh-CN" altLang="en-US" sz="900" baseline="0" dirty="0">
                          <a:latin typeface="Open Sans" panose="020B0606030504020204" pitchFamily="34" charset="0"/>
                          <a:ea typeface="思源宋体 CN SemiBold" panose="02020600000000000000" pitchFamily="18" charset="-122"/>
                        </a:rPr>
                        <a:t>应急保障用车和其他按照规定配备的公务用车配备价格</a:t>
                      </a:r>
                      <a:r>
                        <a:rPr lang="en-US" altLang="zh-CN" sz="900" baseline="0" dirty="0">
                          <a:latin typeface="Open Sans" panose="020B0606030504020204" pitchFamily="34" charset="0"/>
                          <a:ea typeface="思源宋体 CN SemiBold" panose="02020600000000000000" pitchFamily="18" charset="-122"/>
                        </a:rPr>
                        <a:t>18</a:t>
                      </a:r>
                      <a:r>
                        <a:rPr lang="zh-CN" altLang="en-US" sz="900" baseline="0" dirty="0">
                          <a:latin typeface="Open Sans" panose="020B0606030504020204" pitchFamily="34" charset="0"/>
                          <a:ea typeface="思源宋体 CN SemiBold" panose="02020600000000000000" pitchFamily="18" charset="-122"/>
                        </a:rPr>
                        <a:t>万元以内、排气量</a:t>
                      </a:r>
                      <a:r>
                        <a:rPr lang="en-US" altLang="zh-CN" sz="900" baseline="0" dirty="0">
                          <a:latin typeface="Open Sans" panose="020B0606030504020204" pitchFamily="34" charset="0"/>
                          <a:ea typeface="思源宋体 CN SemiBold" panose="02020600000000000000" pitchFamily="18" charset="-122"/>
                        </a:rPr>
                        <a:t>1.8</a:t>
                      </a:r>
                      <a:r>
                        <a:rPr lang="zh-CN" altLang="en-US" sz="900" baseline="0" dirty="0">
                          <a:latin typeface="Open Sans" panose="020B0606030504020204" pitchFamily="34" charset="0"/>
                          <a:ea typeface="思源宋体 CN SemiBold" panose="02020600000000000000" pitchFamily="18" charset="-122"/>
                        </a:rPr>
                        <a:t>升（含）以下的轿车或者其他小型客车。确因情况特殊，可以适当配备价格</a:t>
                      </a:r>
                      <a:r>
                        <a:rPr lang="en-US" altLang="zh-CN" sz="900" baseline="0" dirty="0">
                          <a:latin typeface="Open Sans" panose="020B0606030504020204" pitchFamily="34" charset="0"/>
                          <a:ea typeface="思源宋体 CN SemiBold" panose="02020600000000000000" pitchFamily="18" charset="-122"/>
                        </a:rPr>
                        <a:t>25</a:t>
                      </a:r>
                      <a:r>
                        <a:rPr lang="zh-CN" altLang="en-US" sz="900" baseline="0" dirty="0">
                          <a:latin typeface="Open Sans" panose="020B0606030504020204" pitchFamily="34" charset="0"/>
                          <a:ea typeface="思源宋体 CN SemiBold" panose="02020600000000000000" pitchFamily="18" charset="-122"/>
                        </a:rPr>
                        <a:t>万元以内、排气量</a:t>
                      </a:r>
                      <a:r>
                        <a:rPr lang="en-US" altLang="zh-CN" sz="900" baseline="0" dirty="0">
                          <a:latin typeface="Open Sans" panose="020B0606030504020204" pitchFamily="34" charset="0"/>
                          <a:ea typeface="思源宋体 CN SemiBold" panose="02020600000000000000" pitchFamily="18" charset="-122"/>
                        </a:rPr>
                        <a:t>3.0</a:t>
                      </a:r>
                      <a:r>
                        <a:rPr lang="zh-CN" altLang="en-US" sz="900" baseline="0" dirty="0">
                          <a:latin typeface="Open Sans" panose="020B0606030504020204" pitchFamily="34" charset="0"/>
                          <a:ea typeface="思源宋体 CN SemiBold" panose="02020600000000000000" pitchFamily="18" charset="-122"/>
                        </a:rPr>
                        <a:t>升（含）以下的其他小型客车、中型客车或者价格</a:t>
                      </a:r>
                      <a:r>
                        <a:rPr lang="en-US" altLang="zh-CN" sz="900" baseline="0" dirty="0">
                          <a:latin typeface="Open Sans" panose="020B0606030504020204" pitchFamily="34" charset="0"/>
                          <a:ea typeface="思源宋体 CN SemiBold" panose="02020600000000000000" pitchFamily="18" charset="-122"/>
                        </a:rPr>
                        <a:t>45</a:t>
                      </a:r>
                      <a:r>
                        <a:rPr lang="zh-CN" altLang="en-US" sz="900" baseline="0" dirty="0">
                          <a:latin typeface="Open Sans" panose="020B0606030504020204" pitchFamily="34" charset="0"/>
                          <a:ea typeface="思源宋体 CN SemiBold" panose="02020600000000000000" pitchFamily="18" charset="-122"/>
                        </a:rPr>
                        <a:t>万元以内的大型客车</a:t>
                      </a:r>
                    </a:p>
                    <a:p>
                      <a:pPr marL="171450" indent="-171450" algn="l">
                        <a:buFont typeface="Arial" panose="020B0604020202020204" pitchFamily="34" charset="0"/>
                        <a:buChar char="•"/>
                      </a:pPr>
                      <a:r>
                        <a:rPr lang="zh-CN" altLang="en-US" sz="900" baseline="0" dirty="0">
                          <a:latin typeface="Open Sans" panose="020B0606030504020204" pitchFamily="34" charset="0"/>
                          <a:ea typeface="思源宋体 CN SemiBold" panose="02020600000000000000" pitchFamily="18" charset="-122"/>
                        </a:rPr>
                        <a:t>执法执勤用车配备价格</a:t>
                      </a:r>
                      <a:r>
                        <a:rPr lang="en-US" altLang="zh-CN" sz="900" baseline="0" dirty="0">
                          <a:latin typeface="Open Sans" panose="020B0606030504020204" pitchFamily="34" charset="0"/>
                          <a:ea typeface="思源宋体 CN SemiBold" panose="02020600000000000000" pitchFamily="18" charset="-122"/>
                        </a:rPr>
                        <a:t>12</a:t>
                      </a:r>
                      <a:r>
                        <a:rPr lang="zh-CN" altLang="en-US" sz="900" baseline="0" dirty="0">
                          <a:latin typeface="Open Sans" panose="020B0606030504020204" pitchFamily="34" charset="0"/>
                          <a:ea typeface="思源宋体 CN SemiBold" panose="02020600000000000000" pitchFamily="18" charset="-122"/>
                        </a:rPr>
                        <a:t>万元以内、排气量</a:t>
                      </a:r>
                      <a:r>
                        <a:rPr lang="en-US" altLang="zh-CN" sz="900" baseline="0" dirty="0">
                          <a:latin typeface="Open Sans" panose="020B0606030504020204" pitchFamily="34" charset="0"/>
                          <a:ea typeface="思源宋体 CN SemiBold" panose="02020600000000000000" pitchFamily="18" charset="-122"/>
                        </a:rPr>
                        <a:t>1.6</a:t>
                      </a:r>
                      <a:r>
                        <a:rPr lang="zh-CN" altLang="en-US" sz="900" baseline="0" dirty="0">
                          <a:latin typeface="Open Sans" panose="020B0606030504020204" pitchFamily="34" charset="0"/>
                          <a:ea typeface="思源宋体 CN SemiBold" panose="02020600000000000000" pitchFamily="18" charset="-122"/>
                        </a:rPr>
                        <a:t>升（含）以下的轿车或者其他小型客车，因工作需要可以配备价格</a:t>
                      </a:r>
                      <a:r>
                        <a:rPr lang="en-US" altLang="zh-CN" sz="900" baseline="0" dirty="0">
                          <a:latin typeface="Open Sans" panose="020B0606030504020204" pitchFamily="34" charset="0"/>
                          <a:ea typeface="思源宋体 CN SemiBold" panose="02020600000000000000" pitchFamily="18" charset="-122"/>
                        </a:rPr>
                        <a:t>18</a:t>
                      </a:r>
                      <a:r>
                        <a:rPr lang="zh-CN" altLang="en-US" sz="900" baseline="0" dirty="0">
                          <a:latin typeface="Open Sans" panose="020B0606030504020204" pitchFamily="34" charset="0"/>
                          <a:ea typeface="思源宋体 CN SemiBold" panose="02020600000000000000" pitchFamily="18" charset="-122"/>
                        </a:rPr>
                        <a:t>万元以内、排气量</a:t>
                      </a:r>
                      <a:r>
                        <a:rPr lang="en-US" altLang="zh-CN" sz="900" baseline="0" dirty="0">
                          <a:latin typeface="Open Sans" panose="020B0606030504020204" pitchFamily="34" charset="0"/>
                          <a:ea typeface="思源宋体 CN SemiBold" panose="02020600000000000000" pitchFamily="18" charset="-122"/>
                        </a:rPr>
                        <a:t>1.8</a:t>
                      </a:r>
                      <a:r>
                        <a:rPr lang="zh-CN" altLang="en-US" sz="900" baseline="0" dirty="0">
                          <a:latin typeface="Open Sans" panose="020B0606030504020204" pitchFamily="34" charset="0"/>
                          <a:ea typeface="思源宋体 CN SemiBold" panose="02020600000000000000" pitchFamily="18" charset="-122"/>
                        </a:rPr>
                        <a:t>升（含）以下的轿车或者其他小型客车。确因情况特殊，可以适当配备价格</a:t>
                      </a:r>
                      <a:r>
                        <a:rPr lang="en-US" altLang="zh-CN" sz="900" baseline="0" dirty="0">
                          <a:latin typeface="Open Sans" panose="020B0606030504020204" pitchFamily="34" charset="0"/>
                          <a:ea typeface="思源宋体 CN SemiBold" panose="02020600000000000000" pitchFamily="18" charset="-122"/>
                        </a:rPr>
                        <a:t>25</a:t>
                      </a:r>
                      <a:r>
                        <a:rPr lang="zh-CN" altLang="en-US" sz="900" baseline="0" dirty="0">
                          <a:latin typeface="Open Sans" panose="020B0606030504020204" pitchFamily="34" charset="0"/>
                          <a:ea typeface="思源宋体 CN SemiBold" panose="02020600000000000000" pitchFamily="18" charset="-122"/>
                        </a:rPr>
                        <a:t>万元以内、排气量</a:t>
                      </a:r>
                      <a:r>
                        <a:rPr lang="en-US" altLang="zh-CN" sz="900" baseline="0" dirty="0">
                          <a:latin typeface="Open Sans" panose="020B0606030504020204" pitchFamily="34" charset="0"/>
                          <a:ea typeface="思源宋体 CN SemiBold" panose="02020600000000000000" pitchFamily="18" charset="-122"/>
                        </a:rPr>
                        <a:t>3.0</a:t>
                      </a:r>
                      <a:r>
                        <a:rPr lang="zh-CN" altLang="en-US" sz="900" baseline="0" dirty="0">
                          <a:latin typeface="Open Sans" panose="020B0606030504020204" pitchFamily="34" charset="0"/>
                          <a:ea typeface="思源宋体 CN SemiBold" panose="02020600000000000000" pitchFamily="18" charset="-122"/>
                        </a:rPr>
                        <a:t>升（含）以下的其他小型客车、中型客车或者价格</a:t>
                      </a:r>
                      <a:r>
                        <a:rPr lang="en-US" altLang="zh-CN" sz="900" baseline="0" dirty="0">
                          <a:latin typeface="Open Sans" panose="020B0606030504020204" pitchFamily="34" charset="0"/>
                          <a:ea typeface="思源宋体 CN SemiBold" panose="02020600000000000000" pitchFamily="18" charset="-122"/>
                        </a:rPr>
                        <a:t>45</a:t>
                      </a:r>
                      <a:r>
                        <a:rPr lang="zh-CN" altLang="en-US" sz="900" baseline="0" dirty="0">
                          <a:latin typeface="Open Sans" panose="020B0606030504020204" pitchFamily="34" charset="0"/>
                          <a:ea typeface="思源宋体 CN SemiBold" panose="02020600000000000000" pitchFamily="18" charset="-122"/>
                        </a:rPr>
                        <a:t>万元以内的大型客车</a:t>
                      </a:r>
                    </a:p>
                    <a:p>
                      <a:pPr marL="171450" indent="-171450" algn="l">
                        <a:buFont typeface="Arial" panose="020B0604020202020204" pitchFamily="34" charset="0"/>
                        <a:buChar char="•"/>
                      </a:pPr>
                      <a:r>
                        <a:rPr lang="zh-CN" altLang="en-US" sz="900" baseline="0" dirty="0">
                          <a:latin typeface="Open Sans" panose="020B0606030504020204" pitchFamily="34" charset="0"/>
                          <a:ea typeface="思源宋体 CN SemiBold" panose="02020600000000000000" pitchFamily="18" charset="-122"/>
                        </a:rPr>
                        <a:t>特种专业技术用车配备标准由有关部门会同财政部门按照保障工作需要、厉行节约的原则确定</a:t>
                      </a:r>
                    </a:p>
                    <a:p>
                      <a:pPr marL="171450" indent="-171450" algn="l">
                        <a:buFont typeface="Arial" panose="020B0604020202020204" pitchFamily="34" charset="0"/>
                        <a:buChar char="•"/>
                      </a:pPr>
                      <a:r>
                        <a:rPr lang="zh-CN" altLang="en-US" sz="900" baseline="0" dirty="0">
                          <a:solidFill>
                            <a:srgbClr val="C00000"/>
                          </a:solidFill>
                          <a:latin typeface="Open Sans" panose="020B0606030504020204" pitchFamily="34" charset="0"/>
                          <a:ea typeface="思源宋体 CN SemiBold" panose="02020600000000000000" pitchFamily="18" charset="-122"/>
                        </a:rPr>
                        <a:t>公务用车配备新能源轿车的，价格不得超过</a:t>
                      </a:r>
                      <a:r>
                        <a:rPr lang="en-US" altLang="zh-CN" sz="900" baseline="0" dirty="0">
                          <a:solidFill>
                            <a:srgbClr val="C00000"/>
                          </a:solidFill>
                          <a:latin typeface="Open Sans" panose="020B0606030504020204" pitchFamily="34" charset="0"/>
                          <a:ea typeface="思源宋体 CN SemiBold" panose="02020600000000000000" pitchFamily="18" charset="-122"/>
                        </a:rPr>
                        <a:t>18</a:t>
                      </a:r>
                      <a:r>
                        <a:rPr lang="zh-CN" altLang="en-US" sz="900" baseline="0" dirty="0">
                          <a:solidFill>
                            <a:srgbClr val="C00000"/>
                          </a:solidFill>
                          <a:latin typeface="Open Sans" panose="020B0606030504020204" pitchFamily="34" charset="0"/>
                          <a:ea typeface="思源宋体 CN SemiBold" panose="02020600000000000000" pitchFamily="18" charset="-122"/>
                        </a:rPr>
                        <a:t>万元</a:t>
                      </a:r>
                      <a:endParaRPr lang="zh-CN" altLang="en-US" sz="900" baseline="0" dirty="0">
                        <a:latin typeface="Open Sans" panose="020B0606030504020204" pitchFamily="34" charset="0"/>
                        <a:ea typeface="思源宋体 CN SemiBold" panose="02020600000000000000" pitchFamily="18" charset="-122"/>
                      </a:endParaRPr>
                    </a:p>
                  </a:txBody>
                  <a:tcPr anchor="ctr">
                    <a:lnT w="6350" cap="flat" cmpd="sng" algn="ctr">
                      <a:solidFill>
                        <a:schemeClr val="bg1">
                          <a:lumMod val="50000"/>
                        </a:schemeClr>
                      </a:solidFill>
                      <a:prstDash val="solid"/>
                      <a:round/>
                      <a:headEnd type="none" w="med" len="med"/>
                      <a:tailEnd type="none" w="med" len="med"/>
                    </a:lnT>
                    <a:solidFill>
                      <a:schemeClr val="bg1"/>
                    </a:solidFill>
                  </a:tcPr>
                </a:tc>
                <a:extLst>
                  <a:ext uri="{0D108BD9-81ED-4DB2-BD59-A6C34878D82A}">
                    <a16:rowId xmlns:a16="http://schemas.microsoft.com/office/drawing/2014/main" val="10003"/>
                  </a:ext>
                </a:extLst>
              </a:tr>
            </a:tbl>
          </a:graphicData>
        </a:graphic>
      </p:graphicFrame>
      <p:sp>
        <p:nvSpPr>
          <p:cNvPr id="16" name="文本框 15"/>
          <p:cNvSpPr txBox="1"/>
          <p:nvPr/>
        </p:nvSpPr>
        <p:spPr>
          <a:xfrm>
            <a:off x="7239813" y="2527878"/>
            <a:ext cx="3407292" cy="374571"/>
          </a:xfrm>
          <a:prstGeom prst="roundRect">
            <a:avLst/>
          </a:prstGeom>
          <a:noFill/>
          <a:ln>
            <a:noFill/>
          </a:ln>
        </p:spPr>
        <p:txBody>
          <a:bodyPr wrap="square" rtlCol="0">
            <a:spAutoFit/>
          </a:bodyPr>
          <a:lstStyle/>
          <a:p>
            <a:pPr algn="ctr"/>
            <a:r>
              <a:rPr lang="zh-CN" altLang="en-US" sz="1600" dirty="0">
                <a:solidFill>
                  <a:srgbClr val="0000FF"/>
                </a:solidFill>
                <a:latin typeface="Open Sans" panose="020B0606030504020204" pitchFamily="34" charset="0"/>
                <a:ea typeface="思源宋体 CN SemiBold" panose="02020600000000000000" pitchFamily="18" charset="-122"/>
              </a:rPr>
              <a:t>加强公务用车使用管理</a:t>
            </a:r>
          </a:p>
        </p:txBody>
      </p:sp>
      <p:sp>
        <p:nvSpPr>
          <p:cNvPr id="19" name="文本框 18"/>
          <p:cNvSpPr txBox="1"/>
          <p:nvPr/>
        </p:nvSpPr>
        <p:spPr>
          <a:xfrm>
            <a:off x="6369459" y="2907311"/>
            <a:ext cx="5148000" cy="456000"/>
          </a:xfrm>
          <a:prstGeom prst="rect">
            <a:avLst/>
          </a:prstGeom>
          <a:noFill/>
        </p:spPr>
        <p:txBody>
          <a:bodyPr wrap="square" numCol="1" rtlCol="0">
            <a:noAutofit/>
          </a:bodyPr>
          <a:lstStyle>
            <a:defPPr>
              <a:defRPr lang="zh-CN"/>
            </a:defPPr>
            <a:lvl1pPr marL="171450" indent="-171450">
              <a:lnSpc>
                <a:spcPct val="120000"/>
              </a:lnSpc>
              <a:buFont typeface="Arial" panose="020B0604020202020204" pitchFamily="34" charset="0"/>
              <a:buChar char="•"/>
              <a:defRPr sz="1200">
                <a:latin typeface="Open Sans" panose="020B0606030504020204" pitchFamily="34" charset="0"/>
                <a:ea typeface="思源宋体 CN" panose="02020400000000000000" pitchFamily="18" charset="-122"/>
              </a:defRPr>
            </a:lvl1pPr>
          </a:lstStyle>
          <a:p>
            <a:pPr>
              <a:buFont typeface="Wingdings" panose="05000000000000000000" pitchFamily="2" charset="2"/>
              <a:buChar char="Ø"/>
            </a:pPr>
            <a:r>
              <a:rPr lang="zh-CN" altLang="en-US" sz="1100" dirty="0">
                <a:cs typeface="Open Sans" panose="020B0606030504020204" pitchFamily="34" charset="0"/>
                <a:sym typeface="+mn-lt"/>
              </a:rPr>
              <a:t>除了车辆配备标准外，</a:t>
            </a:r>
            <a:r>
              <a:rPr lang="en-US" altLang="zh-CN" sz="1100" dirty="0">
                <a:cs typeface="Open Sans" panose="020B0606030504020204" pitchFamily="34" charset="0"/>
                <a:sym typeface="+mn-lt"/>
              </a:rPr>
              <a:t>《</a:t>
            </a:r>
            <a:r>
              <a:rPr lang="zh-CN" altLang="en-US" sz="1100" dirty="0">
                <a:cs typeface="Open Sans" panose="020B0606030504020204" pitchFamily="34" charset="0"/>
                <a:sym typeface="+mn-lt"/>
              </a:rPr>
              <a:t>条例</a:t>
            </a:r>
            <a:r>
              <a:rPr lang="en-US" altLang="zh-CN" sz="1100" dirty="0">
                <a:cs typeface="Open Sans" panose="020B0606030504020204" pitchFamily="34" charset="0"/>
                <a:sym typeface="+mn-lt"/>
              </a:rPr>
              <a:t>》</a:t>
            </a:r>
            <a:r>
              <a:rPr lang="zh-CN" altLang="en-US" sz="1100" dirty="0">
                <a:cs typeface="Open Sans" panose="020B0606030504020204" pitchFamily="34" charset="0"/>
                <a:sym typeface="+mn-lt"/>
              </a:rPr>
              <a:t>主要在控制数、更新程序、使用和处置、以及监督检查环节提出对公务用车加强管理，强调“四个统一”和“九个不得”。</a:t>
            </a:r>
            <a:endParaRPr lang="en-US" altLang="zh-CN" sz="1050" dirty="0">
              <a:solidFill>
                <a:srgbClr val="0070C0"/>
              </a:solidFill>
            </a:endParaRPr>
          </a:p>
        </p:txBody>
      </p:sp>
    </p:spTree>
    <p:custDataLst>
      <p:tags r:id="rId1"/>
    </p:custDataLst>
    <p:extLst>
      <p:ext uri="{BB962C8B-B14F-4D97-AF65-F5344CB8AC3E}">
        <p14:creationId xmlns:p14="http://schemas.microsoft.com/office/powerpoint/2010/main" val="28906924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899993" y="2128266"/>
            <a:ext cx="6243297" cy="1091647"/>
            <a:chOff x="3371406" y="2915075"/>
            <a:chExt cx="6243297" cy="1091647"/>
          </a:xfrm>
        </p:grpSpPr>
        <p:pic>
          <p:nvPicPr>
            <p:cNvPr id="17" name="image 30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204500" y="2995908"/>
              <a:ext cx="1259694" cy="1010814"/>
            </a:xfrm>
            <a:prstGeom prst="rect">
              <a:avLst/>
            </a:prstGeom>
          </p:spPr>
        </p:pic>
        <p:sp>
          <p:nvSpPr>
            <p:cNvPr id="18" name="Object 309"/>
            <p:cNvSpPr txBox="1"/>
            <p:nvPr/>
          </p:nvSpPr>
          <p:spPr>
            <a:xfrm>
              <a:off x="4451556" y="2915075"/>
              <a:ext cx="1757796" cy="1019620"/>
            </a:xfrm>
            <a:prstGeom prst="rect">
              <a:avLst/>
            </a:prstGeom>
          </p:spPr>
          <p:txBody>
            <a:bodyPr vert="horz" wrap="square" lIns="0" tIns="0" rIns="0" bIns="0" rtlCol="0" anchor="t" anchorCtr="0">
              <a:noAutofit/>
            </a:bodyPr>
            <a:lstStyle/>
            <a:p>
              <a:pPr algn="l">
                <a:lnSpc>
                  <a:spcPct val="100000"/>
                </a:lnSpc>
              </a:pPr>
              <a:r>
                <a:rPr lang="zh-CN" sz="7200" b="0" i="0" spc="120" dirty="0">
                  <a:solidFill>
                    <a:srgbClr val="1111B3"/>
                  </a:solidFill>
                  <a:latin typeface="思源宋体 CN SemiBold" panose="02020600000000000000" pitchFamily="18" charset="-122"/>
                  <a:ea typeface="思源宋体 CN SemiBold" panose="02020600000000000000" pitchFamily="18" charset="-122"/>
                </a:rPr>
                <a:t>0</a:t>
              </a:r>
              <a:r>
                <a:rPr lang="en-US" altLang="zh-CN" sz="7200" spc="120" dirty="0">
                  <a:solidFill>
                    <a:srgbClr val="1111B3"/>
                  </a:solidFill>
                  <a:latin typeface="思源宋体 CN SemiBold" panose="02020600000000000000" pitchFamily="18" charset="-122"/>
                  <a:ea typeface="思源宋体 CN SemiBold" panose="02020600000000000000" pitchFamily="18" charset="-122"/>
                </a:rPr>
                <a:t>3</a:t>
              </a:r>
              <a:r>
                <a:rPr lang="zh-CN" sz="7200" b="0" i="0" spc="120" dirty="0">
                  <a:solidFill>
                    <a:srgbClr val="1111B3"/>
                  </a:solidFill>
                  <a:latin typeface="思源宋体 CN SemiBold" panose="02020600000000000000" pitchFamily="18" charset="-122"/>
                  <a:ea typeface="思源宋体 CN SemiBold" panose="02020600000000000000" pitchFamily="18" charset="-122"/>
                </a:rPr>
                <a:t>.</a:t>
              </a:r>
              <a:endParaRPr lang="zh-CN" altLang="en-US" sz="7200" spc="120" dirty="0">
                <a:solidFill>
                  <a:srgbClr val="1111B3"/>
                </a:solidFill>
                <a:latin typeface="思源宋体 CN SemiBold" panose="02020600000000000000" pitchFamily="18" charset="-122"/>
                <a:ea typeface="思源宋体 CN SemiBold" panose="02020600000000000000" pitchFamily="18" charset="-122"/>
              </a:endParaRPr>
            </a:p>
          </p:txBody>
        </p:sp>
        <p:grpSp>
          <p:nvGrpSpPr>
            <p:cNvPr id="19" name="组合 18">
              <a:extLst>
                <a:ext uri="{FF2B5EF4-FFF2-40B4-BE49-F238E27FC236}">
                  <a16:creationId xmlns:a16="http://schemas.microsoft.com/office/drawing/2014/main" id="{430885ED-CE6F-3C4D-9A65-0D89AFC7DE0D}"/>
                </a:ext>
              </a:extLst>
            </p:cNvPr>
            <p:cNvGrpSpPr/>
            <p:nvPr/>
          </p:nvGrpSpPr>
          <p:grpSpPr>
            <a:xfrm>
              <a:off x="3371406" y="3134095"/>
              <a:ext cx="736423" cy="789279"/>
              <a:chOff x="2958864" y="3228953"/>
              <a:chExt cx="605399" cy="648843"/>
            </a:xfrm>
          </p:grpSpPr>
          <p:pic>
            <p:nvPicPr>
              <p:cNvPr id="23" name="image 30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958864" y="3263877"/>
                <a:ext cx="64389" cy="439293"/>
              </a:xfrm>
              <a:prstGeom prst="rect">
                <a:avLst/>
              </a:prstGeom>
            </p:spPr>
          </p:pic>
          <p:pic>
            <p:nvPicPr>
              <p:cNvPr id="24" name="image 30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3136674" y="3292453"/>
                <a:ext cx="64389" cy="585343"/>
              </a:xfrm>
              <a:prstGeom prst="rect">
                <a:avLst/>
              </a:prstGeom>
            </p:spPr>
          </p:pic>
          <p:pic>
            <p:nvPicPr>
              <p:cNvPr id="25" name="image 301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a:xfrm>
                <a:off x="3322074" y="3228953"/>
                <a:ext cx="64389" cy="422275"/>
              </a:xfrm>
              <a:prstGeom prst="rect">
                <a:avLst/>
              </a:prstGeom>
            </p:spPr>
          </p:pic>
          <p:pic>
            <p:nvPicPr>
              <p:cNvPr id="26" name="image 301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a:xfrm>
                <a:off x="3499874" y="3292453"/>
                <a:ext cx="64389" cy="358775"/>
              </a:xfrm>
              <a:prstGeom prst="rect">
                <a:avLst/>
              </a:prstGeom>
            </p:spPr>
          </p:pic>
        </p:grpSp>
        <p:pic>
          <p:nvPicPr>
            <p:cNvPr id="20" name="image 3019"/>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a:xfrm>
              <a:off x="4844762" y="3253552"/>
              <a:ext cx="3789299" cy="665353"/>
            </a:xfrm>
            <a:prstGeom prst="rect">
              <a:avLst/>
            </a:prstGeom>
          </p:spPr>
        </p:pic>
        <p:sp>
          <p:nvSpPr>
            <p:cNvPr id="21" name="Object 3020"/>
            <p:cNvSpPr txBox="1"/>
            <p:nvPr/>
          </p:nvSpPr>
          <p:spPr>
            <a:xfrm>
              <a:off x="6082884" y="3105906"/>
              <a:ext cx="3531819" cy="647700"/>
            </a:xfrm>
            <a:prstGeom prst="rect">
              <a:avLst/>
            </a:prstGeom>
          </p:spPr>
          <p:txBody>
            <a:bodyPr vert="horz" wrap="square" lIns="0" tIns="0" rIns="0" bIns="0" rtlCol="0" anchor="t" anchorCtr="0">
              <a:noAutofit/>
            </a:bodyPr>
            <a:lstStyle/>
            <a:p>
              <a:r>
                <a:rPr lang="zh-CN" altLang="en-US" sz="4400" spc="120" dirty="0">
                  <a:solidFill>
                    <a:srgbClr val="1111B3"/>
                  </a:solidFill>
                  <a:latin typeface="思源宋体 CN SemiBold" panose="02020600000000000000" pitchFamily="18" charset="-122"/>
                  <a:ea typeface="思源宋体 CN SemiBold" panose="02020600000000000000" pitchFamily="18" charset="-122"/>
                </a:rPr>
                <a:t>行业政策</a:t>
              </a:r>
            </a:p>
          </p:txBody>
        </p:sp>
      </p:grpSp>
      <p:sp>
        <p:nvSpPr>
          <p:cNvPr id="27" name="文本框 26">
            <a:extLst>
              <a:ext uri="{FF2B5EF4-FFF2-40B4-BE49-F238E27FC236}">
                <a16:creationId xmlns:a16="http://schemas.microsoft.com/office/drawing/2014/main" id="{CA02D43A-EF3F-3540-97CC-6E19FC46013A}"/>
              </a:ext>
            </a:extLst>
          </p:cNvPr>
          <p:cNvSpPr txBox="1"/>
          <p:nvPr/>
        </p:nvSpPr>
        <p:spPr>
          <a:xfrm>
            <a:off x="3910519" y="3338717"/>
            <a:ext cx="7452246" cy="2031325"/>
          </a:xfrm>
          <a:prstGeom prst="rect">
            <a:avLst/>
          </a:prstGeom>
          <a:noFill/>
        </p:spPr>
        <p:txBody>
          <a:bodyPr wrap="square" rtlCol="0">
            <a:spAutoFit/>
          </a:bodyPr>
          <a:lstStyle/>
          <a:p>
            <a:pPr marL="457200" indent="-457200" defTabSz="770436">
              <a:lnSpc>
                <a:spcPct val="150000"/>
              </a:lnSpc>
              <a:buFont typeface="+mj-lt"/>
              <a:buAutoNum type="arabicPeriod"/>
            </a:pPr>
            <a:r>
              <a:rPr lang="zh-CN" altLang="en-US" spc="120" dirty="0">
                <a:solidFill>
                  <a:schemeClr val="bg1">
                    <a:lumMod val="50000"/>
                  </a:schemeClr>
                </a:solidFill>
                <a:latin typeface="Open Sans" panose="020B0606030504020204" pitchFamily="34" charset="0"/>
                <a:ea typeface="思源宋体 CN SemiBold" panose="02020600000000000000" pitchFamily="18" charset="-122"/>
              </a:rPr>
              <a:t>国家政策</a:t>
            </a:r>
            <a:endParaRPr lang="en-US" altLang="zh-CN" spc="120" dirty="0">
              <a:solidFill>
                <a:schemeClr val="bg1">
                  <a:lumMod val="50000"/>
                </a:schemeClr>
              </a:solidFill>
              <a:latin typeface="Open Sans" panose="020B0606030504020204" pitchFamily="34" charset="0"/>
              <a:ea typeface="思源宋体 CN SemiBold" panose="02020600000000000000" pitchFamily="18" charset="-122"/>
            </a:endParaRPr>
          </a:p>
          <a:p>
            <a:pPr marL="712788" lvl="1" indent="-255588" defTabSz="770436">
              <a:lnSpc>
                <a:spcPct val="150000"/>
              </a:lnSpc>
              <a:buFont typeface="Arial" panose="020B0604020202020204" pitchFamily="34" charset="0"/>
              <a:buChar char="•"/>
            </a:pPr>
            <a:r>
              <a:rPr lang="zh-CN" altLang="en-US" sz="1600" spc="120" dirty="0">
                <a:solidFill>
                  <a:schemeClr val="bg1">
                    <a:lumMod val="50000"/>
                  </a:schemeClr>
                </a:solidFill>
                <a:latin typeface="Open Sans" panose="020B0606030504020204" pitchFamily="34" charset="0"/>
                <a:ea typeface="思源宋体 CN SemiBold" panose="02020600000000000000" pitchFamily="18" charset="-122"/>
              </a:rPr>
              <a:t>国务院印发党政机关厉行节约反对浪费条例 公务用车新能源优先</a:t>
            </a:r>
          </a:p>
          <a:p>
            <a:pPr marL="457200" indent="-457200" defTabSz="770436">
              <a:lnSpc>
                <a:spcPct val="150000"/>
              </a:lnSpc>
              <a:buFont typeface="+mj-lt"/>
              <a:buAutoNum type="arabicPeriod"/>
            </a:pPr>
            <a:r>
              <a:rPr lang="zh-CN" altLang="en-US" spc="120" dirty="0">
                <a:solidFill>
                  <a:srgbClr val="1111B3"/>
                </a:solidFill>
                <a:latin typeface="Open Sans" panose="020B0606030504020204" pitchFamily="34" charset="0"/>
                <a:ea typeface="思源宋体 CN SemiBold" panose="02020600000000000000" pitchFamily="18" charset="-122"/>
              </a:rPr>
              <a:t>地方政策</a:t>
            </a:r>
            <a:endParaRPr lang="en-US" altLang="zh-CN" spc="120" dirty="0">
              <a:solidFill>
                <a:srgbClr val="1111B3"/>
              </a:solidFill>
              <a:latin typeface="Open Sans" panose="020B0606030504020204" pitchFamily="34" charset="0"/>
              <a:ea typeface="思源宋体 CN SemiBold" panose="02020600000000000000" pitchFamily="18" charset="-122"/>
            </a:endParaRPr>
          </a:p>
          <a:p>
            <a:pPr marL="712788" lvl="1" indent="-255588" defTabSz="770436">
              <a:lnSpc>
                <a:spcPct val="150000"/>
              </a:lnSpc>
              <a:buFont typeface="Arial" panose="020B0604020202020204" pitchFamily="34" charset="0"/>
              <a:buChar char="•"/>
            </a:pPr>
            <a:r>
              <a:rPr lang="zh-CN" altLang="en-US" sz="1600" spc="120" dirty="0">
                <a:solidFill>
                  <a:srgbClr val="1111B3"/>
                </a:solidFill>
                <a:latin typeface="Open Sans" panose="020B0606030504020204" pitchFamily="34" charset="0"/>
                <a:ea typeface="思源宋体 CN SemiBold" panose="02020600000000000000" pitchFamily="18" charset="-122"/>
              </a:rPr>
              <a:t>山西</a:t>
            </a:r>
            <a:r>
              <a:rPr lang="en-US" altLang="zh-CN" sz="1600" spc="120" dirty="0">
                <a:solidFill>
                  <a:srgbClr val="1111B3"/>
                </a:solidFill>
                <a:latin typeface="Open Sans" panose="020B0606030504020204" pitchFamily="34" charset="0"/>
                <a:ea typeface="思源宋体 CN SemiBold" panose="02020600000000000000" pitchFamily="18" charset="-122"/>
              </a:rPr>
              <a:t>/</a:t>
            </a:r>
            <a:r>
              <a:rPr lang="zh-CN" altLang="en-US" sz="1600" spc="120" dirty="0">
                <a:solidFill>
                  <a:srgbClr val="1111B3"/>
                </a:solidFill>
                <a:latin typeface="Open Sans" panose="020B0606030504020204" pitchFamily="34" charset="0"/>
                <a:ea typeface="思源宋体 CN SemiBold" panose="02020600000000000000" pitchFamily="18" charset="-122"/>
              </a:rPr>
              <a:t>浙江</a:t>
            </a:r>
            <a:r>
              <a:rPr lang="en-US" altLang="zh-CN" sz="1600" spc="120" dirty="0">
                <a:solidFill>
                  <a:srgbClr val="1111B3"/>
                </a:solidFill>
                <a:latin typeface="Open Sans" panose="020B0606030504020204" pitchFamily="34" charset="0"/>
                <a:ea typeface="思源宋体 CN SemiBold" panose="02020600000000000000" pitchFamily="18" charset="-122"/>
              </a:rPr>
              <a:t>/</a:t>
            </a:r>
            <a:r>
              <a:rPr lang="zh-CN" altLang="en-US" sz="1600" spc="120" dirty="0">
                <a:solidFill>
                  <a:srgbClr val="1111B3"/>
                </a:solidFill>
                <a:latin typeface="Open Sans" panose="020B0606030504020204" pitchFamily="34" charset="0"/>
                <a:ea typeface="思源宋体 CN SemiBold" panose="02020600000000000000" pitchFamily="18" charset="-122"/>
              </a:rPr>
              <a:t>福州 相关政策</a:t>
            </a:r>
          </a:p>
          <a:p>
            <a:pPr marL="712788" lvl="1" indent="-255588" defTabSz="770436">
              <a:lnSpc>
                <a:spcPct val="150000"/>
              </a:lnSpc>
              <a:buFont typeface="Arial" panose="020B0604020202020204" pitchFamily="34" charset="0"/>
              <a:buChar char="•"/>
            </a:pPr>
            <a:r>
              <a:rPr lang="zh-CN" altLang="en-US" sz="1600" spc="120" dirty="0">
                <a:solidFill>
                  <a:srgbClr val="1111B3"/>
                </a:solidFill>
                <a:latin typeface="Open Sans" panose="020B0606030504020204" pitchFamily="34" charset="0"/>
                <a:ea typeface="思源宋体 CN SemiBold" panose="02020600000000000000" pitchFamily="18" charset="-122"/>
              </a:rPr>
              <a:t>苏州</a:t>
            </a:r>
            <a:r>
              <a:rPr lang="en-US" altLang="zh-CN" sz="1600" spc="120" dirty="0">
                <a:solidFill>
                  <a:srgbClr val="1111B3"/>
                </a:solidFill>
                <a:latin typeface="Open Sans" panose="020B0606030504020204" pitchFamily="34" charset="0"/>
                <a:ea typeface="思源宋体 CN SemiBold" panose="02020600000000000000" pitchFamily="18" charset="-122"/>
              </a:rPr>
              <a:t>/</a:t>
            </a:r>
            <a:r>
              <a:rPr lang="zh-CN" altLang="en-US" sz="1600" spc="120" dirty="0">
                <a:solidFill>
                  <a:srgbClr val="1111B3"/>
                </a:solidFill>
                <a:latin typeface="Open Sans" panose="020B0606030504020204" pitchFamily="34" charset="0"/>
                <a:ea typeface="思源宋体 CN SemiBold" panose="02020600000000000000" pitchFamily="18" charset="-122"/>
              </a:rPr>
              <a:t>青岛</a:t>
            </a:r>
            <a:r>
              <a:rPr lang="en-US" altLang="zh-CN" sz="1600" spc="120" dirty="0">
                <a:solidFill>
                  <a:srgbClr val="1111B3"/>
                </a:solidFill>
                <a:latin typeface="Open Sans" panose="020B0606030504020204" pitchFamily="34" charset="0"/>
                <a:ea typeface="思源宋体 CN SemiBold" panose="02020600000000000000" pitchFamily="18" charset="-122"/>
              </a:rPr>
              <a:t>/</a:t>
            </a:r>
            <a:r>
              <a:rPr lang="zh-CN" altLang="en-US" sz="1600" spc="120" dirty="0">
                <a:solidFill>
                  <a:srgbClr val="1111B3"/>
                </a:solidFill>
                <a:latin typeface="Open Sans" panose="020B0606030504020204" pitchFamily="34" charset="0"/>
                <a:ea typeface="思源宋体 CN SemiBold" panose="02020600000000000000" pitchFamily="18" charset="-122"/>
              </a:rPr>
              <a:t>湖南 相关政策</a:t>
            </a:r>
          </a:p>
        </p:txBody>
      </p:sp>
    </p:spTree>
    <p:extLst>
      <p:ext uri="{BB962C8B-B14F-4D97-AF65-F5344CB8AC3E}">
        <p14:creationId xmlns:p14="http://schemas.microsoft.com/office/powerpoint/2010/main" val="9517664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294967295"/>
          </p:nvPr>
        </p:nvSpPr>
        <p:spPr>
          <a:xfrm>
            <a:off x="11826875" y="6627813"/>
            <a:ext cx="365125" cy="192087"/>
          </a:xfrm>
          <a:prstGeom prst="rect">
            <a:avLst/>
          </a:prstGeom>
        </p:spPr>
        <p:txBody>
          <a:bodyPr/>
          <a:lstStyle/>
          <a:p>
            <a:pPr>
              <a:defRPr/>
            </a:pPr>
            <a:fld id="{C4D9ADF2-75C3-428C-A90B-0D0AC36CB1C2}" type="slidenum">
              <a:rPr lang="zh-CN" altLang="en-US" sz="1000" smtClean="0">
                <a:solidFill>
                  <a:prstClr val="black">
                    <a:lumMod val="65000"/>
                    <a:lumOff val="35000"/>
                  </a:prstClr>
                </a:solidFill>
                <a:latin typeface="Open Sans" panose="020B0606030504020204" pitchFamily="34" charset="0"/>
                <a:ea typeface="思源宋体 CN ExtraLight" panose="02020200000000000000" pitchFamily="18" charset="-122"/>
                <a:cs typeface="Open Sans" panose="020B0606030504020204" pitchFamily="34" charset="0"/>
              </a:rPr>
              <a:pPr>
                <a:defRPr/>
              </a:pPr>
              <a:t>24</a:t>
            </a:fld>
            <a:endParaRPr lang="zh-CN" altLang="en-US" sz="1000" dirty="0">
              <a:solidFill>
                <a:prstClr val="black">
                  <a:lumMod val="65000"/>
                  <a:lumOff val="35000"/>
                </a:prstClr>
              </a:solidFill>
              <a:latin typeface="Open Sans" panose="020B0606030504020204" pitchFamily="34" charset="0"/>
              <a:ea typeface="思源宋体 CN ExtraLight" panose="02020200000000000000" pitchFamily="18" charset="-122"/>
              <a:cs typeface="Open Sans" panose="020B0606030504020204" pitchFamily="34" charset="0"/>
            </a:endParaRPr>
          </a:p>
        </p:txBody>
      </p:sp>
      <p:sp>
        <p:nvSpPr>
          <p:cNvPr id="28" name="标题 1"/>
          <p:cNvSpPr txBox="1">
            <a:spLocks/>
          </p:cNvSpPr>
          <p:nvPr/>
        </p:nvSpPr>
        <p:spPr>
          <a:xfrm>
            <a:off x="344537" y="356449"/>
            <a:ext cx="11552237" cy="574354"/>
          </a:xfrm>
          <a:prstGeom prst="rect">
            <a:avLst/>
          </a:prstGeom>
        </p:spPr>
        <p:txBody>
          <a:bodyPr/>
          <a:lstStyle>
            <a:defPPr>
              <a:defRPr lang="zh-CN"/>
            </a:defPPr>
            <a:lvl1pPr defTabSz="914400" eaLnBrk="1" latinLnBrk="0" hangingPunct="1">
              <a:lnSpc>
                <a:spcPct val="90000"/>
              </a:lnSpc>
              <a:buNone/>
              <a:defRPr sz="2800">
                <a:latin typeface="思源宋体 CN SemiBold" panose="02020600000000000000" pitchFamily="18" charset="-122"/>
                <a:ea typeface="思源宋体 CN SemiBold" panose="02020600000000000000" pitchFamily="18" charset="-122"/>
                <a:cs typeface="+mj-cs"/>
              </a:defRPr>
            </a:lvl1pPr>
          </a:lstStyle>
          <a:p>
            <a:r>
              <a:rPr lang="zh-CN" altLang="en-US" dirty="0"/>
              <a:t>山西</a:t>
            </a:r>
            <a:r>
              <a:rPr lang="en-US" altLang="zh-CN" dirty="0"/>
              <a:t>/</a:t>
            </a:r>
            <a:r>
              <a:rPr lang="zh-CN" altLang="en-US" dirty="0"/>
              <a:t>浙江</a:t>
            </a:r>
            <a:r>
              <a:rPr lang="en-US" altLang="zh-CN" dirty="0"/>
              <a:t>/</a:t>
            </a:r>
            <a:r>
              <a:rPr lang="zh-CN" altLang="en-US" dirty="0"/>
              <a:t>福州 相关政策</a:t>
            </a:r>
          </a:p>
        </p:txBody>
      </p:sp>
      <p:sp>
        <p:nvSpPr>
          <p:cNvPr id="18" name="TextBox 39"/>
          <p:cNvSpPr txBox="1">
            <a:spLocks noChangeArrowheads="1"/>
          </p:cNvSpPr>
          <p:nvPr/>
        </p:nvSpPr>
        <p:spPr bwMode="auto">
          <a:xfrm>
            <a:off x="4397597" y="6280610"/>
            <a:ext cx="3762224" cy="369332"/>
          </a:xfrm>
          <a:prstGeom prst="rect">
            <a:avLst/>
          </a:prstGeom>
          <a:noFill/>
          <a:ln w="9525">
            <a:noFill/>
            <a:miter lim="800000"/>
            <a:headEnd/>
            <a:tailEnd/>
          </a:ln>
        </p:spPr>
        <p:txBody>
          <a:bodyPr wrap="square">
            <a:spAutoFit/>
          </a:bodyPr>
          <a:lstStyle/>
          <a:p>
            <a:r>
              <a:rPr lang="en-US" altLang="zh-CN" sz="900" dirty="0">
                <a:solidFill>
                  <a:prstClr val="white">
                    <a:lumMod val="50000"/>
                  </a:prstClr>
                </a:solidFill>
                <a:latin typeface="Open Sans" panose="020B0606030504020204" pitchFamily="34" charset="0"/>
                <a:ea typeface="Open Sans" panose="020B0606030504020204" pitchFamily="34" charset="0"/>
                <a:cs typeface="Open Sans" panose="020B0606030504020204" pitchFamily="34" charset="0"/>
              </a:rPr>
              <a:t>https://jxgq.jiaxing.gov.cn/art/2025/5/12/art_1229398104_2554109.html</a:t>
            </a:r>
          </a:p>
        </p:txBody>
      </p:sp>
      <p:sp>
        <p:nvSpPr>
          <p:cNvPr id="19" name="矩形 18"/>
          <p:cNvSpPr/>
          <p:nvPr/>
        </p:nvSpPr>
        <p:spPr>
          <a:xfrm>
            <a:off x="8505315" y="6280610"/>
            <a:ext cx="3164171" cy="369332"/>
          </a:xfrm>
          <a:prstGeom prst="rect">
            <a:avLst/>
          </a:prstGeom>
        </p:spPr>
        <p:txBody>
          <a:bodyPr wrap="square">
            <a:spAutoFit/>
          </a:bodyPr>
          <a:lstStyle/>
          <a:p>
            <a:r>
              <a:rPr lang="en-US" altLang="zh-CN" sz="900" dirty="0">
                <a:solidFill>
                  <a:prstClr val="white">
                    <a:lumMod val="50000"/>
                  </a:prstClr>
                </a:solidFill>
                <a:latin typeface="Open Sans" panose="020B0606030504020204" pitchFamily="34" charset="0"/>
                <a:ea typeface="Open Sans" panose="020B0606030504020204" pitchFamily="34" charset="0"/>
                <a:cs typeface="Open Sans" panose="020B0606030504020204" pitchFamily="34" charset="0"/>
              </a:rPr>
              <a:t>https://www.fuzhou.gov.cn/zwgk/zxwj/bmwj_1/202505/t20250512_5017702.htm</a:t>
            </a:r>
          </a:p>
        </p:txBody>
      </p:sp>
      <p:sp>
        <p:nvSpPr>
          <p:cNvPr id="30" name="矩形 29"/>
          <p:cNvSpPr/>
          <p:nvPr/>
        </p:nvSpPr>
        <p:spPr>
          <a:xfrm>
            <a:off x="8282344" y="1778591"/>
            <a:ext cx="3546489" cy="3111461"/>
          </a:xfrm>
          <a:prstGeom prst="rect">
            <a:avLst/>
          </a:prstGeom>
        </p:spPr>
        <p:txBody>
          <a:bodyPr/>
          <a:lstStyle/>
          <a:p>
            <a:pPr marL="228600" indent="-228600" eaLnBrk="1" hangingPunct="1">
              <a:lnSpc>
                <a:spcPct val="120000"/>
              </a:lnSpc>
              <a:spcBef>
                <a:spcPts val="1000"/>
              </a:spcBef>
              <a:buFont typeface="Arial" panose="020B0604020202020204" pitchFamily="34" charset="0"/>
              <a:buChar char="•"/>
            </a:pP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5</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月</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12</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日，福州市工信局、发改委、生态环境局联合印发</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福州市工业领域碳达峰实施方案</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a:t>
            </a:r>
          </a:p>
          <a:p>
            <a:pPr marL="228600" indent="-228600" eaLnBrk="1" hangingPunct="1">
              <a:lnSpc>
                <a:spcPct val="120000"/>
              </a:lnSpc>
              <a:spcBef>
                <a:spcPts val="1000"/>
              </a:spcBef>
              <a:buFont typeface="Arial" panose="020B0604020202020204" pitchFamily="34" charset="0"/>
              <a:buChar char="•"/>
            </a:pP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方案</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提出，到</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2030</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年，产业结构和用能结构进一步优化，能源资源利用效率显著提升，单位工业增加值能耗和二氧化碳排放强度持续下降，建成一批绿色工厂和绿色工业园区，研发、示范、推广一批减排效果显著的低碳零碳负碳技术装备工艺产品，努力达峰削峰，在实现工业领域碳达峰的基础上强化碳中和能力，基本建立以高效、绿色、循环、低碳为重要特征的现代工业体系，确保工业领域二氧化碳排放在</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2030</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年前达峰。</a:t>
            </a:r>
          </a:p>
        </p:txBody>
      </p:sp>
      <p:sp>
        <p:nvSpPr>
          <p:cNvPr id="31" name="矩形 30"/>
          <p:cNvSpPr/>
          <p:nvPr/>
        </p:nvSpPr>
        <p:spPr>
          <a:xfrm>
            <a:off x="4332194" y="1778591"/>
            <a:ext cx="3675338" cy="2925931"/>
          </a:xfrm>
          <a:prstGeom prst="rect">
            <a:avLst/>
          </a:prstGeom>
        </p:spPr>
        <p:txBody>
          <a:bodyPr/>
          <a:lstStyle/>
          <a:p>
            <a:pPr marL="228600" indent="-228600" eaLnBrk="1" hangingPunct="1">
              <a:lnSpc>
                <a:spcPct val="120000"/>
              </a:lnSpc>
              <a:spcBef>
                <a:spcPts val="600"/>
              </a:spcBef>
              <a:buFont typeface="Arial" panose="020B0604020202020204" pitchFamily="34" charset="0"/>
              <a:buChar char="•"/>
            </a:pP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5</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月</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12</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日，浙江乍浦经济开发区（嘉兴港区）管理委员会印发</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关于进一步推动氢能产业高质量发展的若干政策意见</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a:t>
            </a:r>
          </a:p>
          <a:p>
            <a:pPr marL="228600" indent="-228600" eaLnBrk="1" hangingPunct="1">
              <a:lnSpc>
                <a:spcPct val="120000"/>
              </a:lnSpc>
              <a:spcBef>
                <a:spcPts val="600"/>
              </a:spcBef>
              <a:buFont typeface="Arial" panose="020B0604020202020204" pitchFamily="34" charset="0"/>
              <a:buChar char="•"/>
            </a:pP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意见</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提出，强化氢能产业培育，扩大项目有效投资，支持企业做大做强。增强产业创新动力，推进企业创新体系建设，加快核心技术攻关，鼓励氢能行业标准制定。加快氢能示范应用，推进加氢站建设和运营使用，推广燃料电池分布式发电示范项目，加快氢燃料电池汽车示范应用，支持氢能多元示范应用，开展氢能船舶示范应用。强化要素资源支持，加大氢能人才及团队招引力度，发挥金融对氢能产业的支撑作用。</a:t>
            </a:r>
          </a:p>
        </p:txBody>
      </p:sp>
      <p:sp>
        <p:nvSpPr>
          <p:cNvPr id="32" name="AutoShape 2"/>
          <p:cNvSpPr>
            <a:spLocks noChangeArrowheads="1"/>
          </p:cNvSpPr>
          <p:nvPr/>
        </p:nvSpPr>
        <p:spPr bwMode="auto">
          <a:xfrm>
            <a:off x="4397597" y="1226321"/>
            <a:ext cx="3544531" cy="358403"/>
          </a:xfrm>
          <a:prstGeom prst="roundRect">
            <a:avLst>
              <a:gd name="adj" fmla="val 1528"/>
            </a:avLst>
          </a:prstGeom>
          <a:solidFill>
            <a:srgbClr val="0547A3"/>
          </a:solidFill>
          <a:ln>
            <a:noFill/>
          </a:ln>
        </p:spPr>
        <p:txBody>
          <a:bodyPr wrap="none" anchor="ctr"/>
          <a:lstStyle/>
          <a:p>
            <a:pPr algn="ctr">
              <a:lnSpc>
                <a:spcPct val="90000"/>
              </a:lnSpc>
            </a:pPr>
            <a:r>
              <a:rPr lang="zh-CN" altLang="en-US" sz="1200" dirty="0">
                <a:solidFill>
                  <a:srgbClr val="FFFFFF"/>
                </a:solidFill>
                <a:latin typeface="Open Sans" panose="020B0606030504020204" pitchFamily="34" charset="0"/>
                <a:ea typeface="思源宋体 CN SemiBold" panose="02020600000000000000" pitchFamily="18" charset="-122"/>
                <a:cs typeface="Open Sans" panose="020B0606030504020204" pitchFamily="34" charset="0"/>
              </a:rPr>
              <a:t>浙江乍浦经济开发区推动氢能产业高质量发展</a:t>
            </a:r>
            <a:endParaRPr lang="en-US" altLang="zh-CN" sz="1200" dirty="0">
              <a:solidFill>
                <a:srgbClr val="FFFFFF"/>
              </a:solidFill>
              <a:latin typeface="Open Sans" panose="020B0606030504020204" pitchFamily="34" charset="0"/>
              <a:ea typeface="思源宋体 CN SemiBold" panose="02020600000000000000" pitchFamily="18" charset="-122"/>
              <a:cs typeface="Open Sans" panose="020B0606030504020204" pitchFamily="34" charset="0"/>
            </a:endParaRPr>
          </a:p>
        </p:txBody>
      </p:sp>
      <p:sp>
        <p:nvSpPr>
          <p:cNvPr id="33" name="AutoShape 2"/>
          <p:cNvSpPr>
            <a:spLocks noChangeArrowheads="1"/>
          </p:cNvSpPr>
          <p:nvPr/>
        </p:nvSpPr>
        <p:spPr bwMode="auto">
          <a:xfrm>
            <a:off x="8282344" y="1226321"/>
            <a:ext cx="3544531" cy="358403"/>
          </a:xfrm>
          <a:prstGeom prst="roundRect">
            <a:avLst>
              <a:gd name="adj" fmla="val 1528"/>
            </a:avLst>
          </a:prstGeom>
          <a:solidFill>
            <a:srgbClr val="0547A3"/>
          </a:solidFill>
          <a:ln>
            <a:noFill/>
          </a:ln>
        </p:spPr>
        <p:txBody>
          <a:bodyPr wrap="none" anchor="ctr"/>
          <a:lstStyle/>
          <a:p>
            <a:pPr algn="ctr">
              <a:lnSpc>
                <a:spcPct val="90000"/>
              </a:lnSpc>
            </a:pPr>
            <a:r>
              <a:rPr lang="zh-CN" altLang="en-US" sz="1200" dirty="0">
                <a:solidFill>
                  <a:srgbClr val="FFFFFF"/>
                </a:solidFill>
                <a:latin typeface="Open Sans" panose="020B0606030504020204" pitchFamily="34" charset="0"/>
                <a:ea typeface="思源宋体 CN SemiBold" panose="02020600000000000000" pitchFamily="18" charset="-122"/>
                <a:cs typeface="Open Sans" panose="020B0606030504020204" pitchFamily="34" charset="0"/>
              </a:rPr>
              <a:t>福州市工业领域碳达峰实施方案</a:t>
            </a:r>
          </a:p>
        </p:txBody>
      </p:sp>
      <p:sp>
        <p:nvSpPr>
          <p:cNvPr id="16" name="矩形 15"/>
          <p:cNvSpPr/>
          <p:nvPr/>
        </p:nvSpPr>
        <p:spPr>
          <a:xfrm>
            <a:off x="521485" y="6280610"/>
            <a:ext cx="3627760" cy="369332"/>
          </a:xfrm>
          <a:prstGeom prst="rect">
            <a:avLst/>
          </a:prstGeom>
          <a:noFill/>
          <a:ln w="9525">
            <a:noFill/>
            <a:miter lim="800000"/>
            <a:headEnd/>
            <a:tailEnd/>
          </a:ln>
        </p:spPr>
        <p:txBody>
          <a:bodyPr wrap="square">
            <a:spAutoFit/>
          </a:bodyPr>
          <a:lstStyle/>
          <a:p>
            <a:r>
              <a:rPr lang="en-US" altLang="zh-CN" sz="900" dirty="0">
                <a:solidFill>
                  <a:prstClr val="white">
                    <a:lumMod val="50000"/>
                  </a:prstClr>
                </a:solidFill>
                <a:latin typeface="Open Sans" panose="020B0606030504020204" pitchFamily="34" charset="0"/>
                <a:ea typeface="Open Sans" panose="020B0606030504020204" pitchFamily="34" charset="0"/>
                <a:cs typeface="Open Sans" panose="020B0606030504020204" pitchFamily="34" charset="0"/>
              </a:rPr>
              <a:t>https://sthjt.shanxi.gov.cn/tfwj2/jinhuanhan2/202505/t20250507_9827469.shtml</a:t>
            </a:r>
          </a:p>
        </p:txBody>
      </p:sp>
      <p:sp>
        <p:nvSpPr>
          <p:cNvPr id="17" name="矩形 16"/>
          <p:cNvSpPr/>
          <p:nvPr/>
        </p:nvSpPr>
        <p:spPr>
          <a:xfrm>
            <a:off x="319527" y="1790783"/>
            <a:ext cx="3635254" cy="2913739"/>
          </a:xfrm>
          <a:prstGeom prst="rect">
            <a:avLst/>
          </a:prstGeom>
        </p:spPr>
        <p:txBody>
          <a:bodyPr/>
          <a:lstStyle/>
          <a:p>
            <a:pPr marL="228600" indent="-228600" eaLnBrk="1" hangingPunct="1">
              <a:lnSpc>
                <a:spcPct val="120000"/>
              </a:lnSpc>
              <a:spcBef>
                <a:spcPts val="1000"/>
              </a:spcBef>
              <a:buFont typeface="Arial" panose="020B0604020202020204" pitchFamily="34" charset="0"/>
              <a:buChar char="•"/>
            </a:pP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5</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月</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7</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日，山西省生态环境厅发布</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关于开展产品碳足迹管理体系试点建设的通知</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a:t>
            </a:r>
          </a:p>
          <a:p>
            <a:pPr marL="228600" indent="-228600" eaLnBrk="1" hangingPunct="1">
              <a:lnSpc>
                <a:spcPct val="120000"/>
              </a:lnSpc>
              <a:spcBef>
                <a:spcPts val="1000"/>
              </a:spcBef>
              <a:buFont typeface="Arial" panose="020B0604020202020204" pitchFamily="34" charset="0"/>
              <a:buChar char="•"/>
            </a:pP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通知</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要求，通过开展产品碳足迹管理体系试点，引导社会组织、行业协会、企业、技术服务机构等各类市场主体广泛参与产品碳足迹体系建设工作，结合山西省产业特色和区位优势，聚焦重点产品、出口产品和特色产品等，探索开展产品碳足迹核算方法制定、因子收集、碳足迹核算、信息披露等工作，培育碳足迹专业化综合性服务机构，积累碳足迹管理实践经验和典型做法，形成绿色低碳产业链、供应链和生产生活方式，推动新质生产力发展，为经济社会发展全面绿色转型注入活力。</a:t>
            </a:r>
          </a:p>
        </p:txBody>
      </p:sp>
      <p:sp>
        <p:nvSpPr>
          <p:cNvPr id="21" name="AutoShape 2"/>
          <p:cNvSpPr>
            <a:spLocks noChangeArrowheads="1"/>
          </p:cNvSpPr>
          <p:nvPr/>
        </p:nvSpPr>
        <p:spPr bwMode="auto">
          <a:xfrm>
            <a:off x="356744" y="1226321"/>
            <a:ext cx="3598036" cy="358403"/>
          </a:xfrm>
          <a:prstGeom prst="roundRect">
            <a:avLst>
              <a:gd name="adj" fmla="val 1528"/>
            </a:avLst>
          </a:prstGeom>
          <a:solidFill>
            <a:srgbClr val="0547A3"/>
          </a:solidFill>
          <a:ln>
            <a:noFill/>
          </a:ln>
        </p:spPr>
        <p:txBody>
          <a:bodyPr wrap="square" anchor="ctr"/>
          <a:lstStyle/>
          <a:p>
            <a:pPr algn="ctr">
              <a:lnSpc>
                <a:spcPct val="90000"/>
              </a:lnSpc>
            </a:pPr>
            <a:r>
              <a:rPr lang="zh-CN" altLang="en-US" sz="1200" dirty="0">
                <a:solidFill>
                  <a:srgbClr val="FFFFFF"/>
                </a:solidFill>
                <a:latin typeface="Open Sans" panose="020B0606030504020204" pitchFamily="34" charset="0"/>
                <a:ea typeface="思源宋体 CN SemiBold" panose="02020600000000000000" pitchFamily="18" charset="-122"/>
                <a:cs typeface="Open Sans" panose="020B0606030504020204" pitchFamily="34" charset="0"/>
              </a:rPr>
              <a:t>山西省开展产品碳足迹管理体系试点建设</a:t>
            </a:r>
          </a:p>
        </p:txBody>
      </p:sp>
      <p:pic>
        <p:nvPicPr>
          <p:cNvPr id="22" name="Picture 2" descr="https://pics5.baidu.com/feed/08f790529822720e6c2e33b86cd0ee4df31fabb3.jpeg@f_auto?token=cbbdf1a16582c97d20301cdbbc3002c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9036" y="4679122"/>
            <a:ext cx="2512656" cy="157608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6" descr="https://p0.itc.cn/images01/20220324/63198a6918b44e779c3856b2b47d484c.jpeg"/>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4865516" y="4679122"/>
            <a:ext cx="2753082" cy="1572277"/>
          </a:xfrm>
          <a:prstGeom prst="rect">
            <a:avLst/>
          </a:prstGeom>
          <a:noFill/>
          <a:ln>
            <a:noFill/>
          </a:ln>
          <a:effectLst>
            <a:outerShdw blurRad="44450" dist="27940" dir="5400000" algn="ctr">
              <a:srgbClr val="000000">
                <a:alpha val="32000"/>
              </a:srgbClr>
            </a:outerShdw>
          </a:effectLst>
          <a:extLst>
            <a:ext uri="{909E8E84-426E-40DD-AFC4-6F175D3DCCD1}">
              <a14:hiddenFill xmlns:a14="http://schemas.microsoft.com/office/drawing/2010/main">
                <a:solidFill>
                  <a:srgbClr val="FFFFFF"/>
                </a:solidFill>
              </a14:hiddenFill>
            </a:ext>
          </a:extLst>
        </p:spPr>
      </p:pic>
      <p:pic>
        <p:nvPicPr>
          <p:cNvPr id="24" name="Picture 4" descr="https://inews.gtimg.com/newsapp_bt/0/14567707412/1000"/>
          <p:cNvPicPr>
            <a:picLocks noChangeAspect="1" noChangeArrowheads="1"/>
          </p:cNvPicPr>
          <p:nvPr/>
        </p:nvPicPr>
        <p:blipFill rotWithShape="1">
          <a:blip r:embed="rId5" cstate="screen">
            <a:extLst>
              <a:ext uri="{28A0092B-C50C-407E-A947-70E740481C1C}">
                <a14:useLocalDpi xmlns:a14="http://schemas.microsoft.com/office/drawing/2010/main" val="0"/>
              </a:ext>
            </a:extLst>
          </a:blip>
          <a:srcRect/>
          <a:stretch/>
        </p:blipFill>
        <p:spPr bwMode="auto">
          <a:xfrm>
            <a:off x="8693143" y="4676347"/>
            <a:ext cx="2863857" cy="15750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35817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294967295"/>
          </p:nvPr>
        </p:nvSpPr>
        <p:spPr>
          <a:xfrm>
            <a:off x="11826875" y="6627813"/>
            <a:ext cx="365125" cy="192087"/>
          </a:xfrm>
          <a:prstGeom prst="rect">
            <a:avLst/>
          </a:prstGeom>
        </p:spPr>
        <p:txBody>
          <a:bodyPr/>
          <a:lstStyle/>
          <a:p>
            <a:pPr>
              <a:defRPr/>
            </a:pPr>
            <a:fld id="{C4D9ADF2-75C3-428C-A90B-0D0AC36CB1C2}" type="slidenum">
              <a:rPr lang="zh-CN" altLang="en-US" sz="1000" smtClean="0">
                <a:solidFill>
                  <a:prstClr val="black">
                    <a:lumMod val="65000"/>
                    <a:lumOff val="35000"/>
                  </a:prstClr>
                </a:solidFill>
                <a:latin typeface="Open Sans" panose="020B0606030504020204" pitchFamily="34" charset="0"/>
                <a:ea typeface="思源宋体 CN ExtraLight" panose="02020200000000000000" pitchFamily="18" charset="-122"/>
                <a:cs typeface="Open Sans" panose="020B0606030504020204" pitchFamily="34" charset="0"/>
              </a:rPr>
              <a:pPr>
                <a:defRPr/>
              </a:pPr>
              <a:t>25</a:t>
            </a:fld>
            <a:endParaRPr lang="zh-CN" altLang="en-US" sz="1000" dirty="0">
              <a:solidFill>
                <a:prstClr val="black">
                  <a:lumMod val="65000"/>
                  <a:lumOff val="35000"/>
                </a:prstClr>
              </a:solidFill>
              <a:latin typeface="Open Sans" panose="020B0606030504020204" pitchFamily="34" charset="0"/>
              <a:ea typeface="思源宋体 CN ExtraLight" panose="02020200000000000000" pitchFamily="18" charset="-122"/>
              <a:cs typeface="Open Sans" panose="020B0606030504020204" pitchFamily="34" charset="0"/>
            </a:endParaRPr>
          </a:p>
        </p:txBody>
      </p:sp>
      <p:sp>
        <p:nvSpPr>
          <p:cNvPr id="28" name="标题 1"/>
          <p:cNvSpPr txBox="1">
            <a:spLocks/>
          </p:cNvSpPr>
          <p:nvPr/>
        </p:nvSpPr>
        <p:spPr>
          <a:xfrm>
            <a:off x="344537" y="356449"/>
            <a:ext cx="11552237" cy="574354"/>
          </a:xfrm>
          <a:prstGeom prst="rect">
            <a:avLst/>
          </a:prstGeom>
        </p:spPr>
        <p:txBody>
          <a:bodyPr/>
          <a:lstStyle>
            <a:defPPr>
              <a:defRPr lang="zh-CN"/>
            </a:defPPr>
            <a:lvl1pPr defTabSz="914400" eaLnBrk="1" latinLnBrk="0" hangingPunct="1">
              <a:lnSpc>
                <a:spcPct val="90000"/>
              </a:lnSpc>
              <a:buNone/>
              <a:defRPr sz="2800">
                <a:latin typeface="思源宋体 CN SemiBold" panose="02020600000000000000" pitchFamily="18" charset="-122"/>
                <a:ea typeface="思源宋体 CN SemiBold" panose="02020600000000000000" pitchFamily="18" charset="-122"/>
                <a:cs typeface="+mj-cs"/>
              </a:defRPr>
            </a:lvl1pPr>
          </a:lstStyle>
          <a:p>
            <a:r>
              <a:rPr lang="zh-CN" altLang="en-US" dirty="0"/>
              <a:t>苏州</a:t>
            </a:r>
            <a:r>
              <a:rPr lang="en-US" altLang="zh-CN" dirty="0"/>
              <a:t>/</a:t>
            </a:r>
            <a:r>
              <a:rPr lang="zh-CN" altLang="en-US" dirty="0"/>
              <a:t>青岛</a:t>
            </a:r>
            <a:r>
              <a:rPr lang="en-US" altLang="zh-CN" dirty="0"/>
              <a:t>/</a:t>
            </a:r>
            <a:r>
              <a:rPr lang="zh-CN" altLang="en-US" dirty="0"/>
              <a:t>湖南 相关政策</a:t>
            </a:r>
          </a:p>
        </p:txBody>
      </p:sp>
      <p:sp>
        <p:nvSpPr>
          <p:cNvPr id="18" name="TextBox 39"/>
          <p:cNvSpPr txBox="1">
            <a:spLocks noChangeArrowheads="1"/>
          </p:cNvSpPr>
          <p:nvPr/>
        </p:nvSpPr>
        <p:spPr bwMode="auto">
          <a:xfrm>
            <a:off x="450805" y="6239390"/>
            <a:ext cx="3710553" cy="369332"/>
          </a:xfrm>
          <a:prstGeom prst="rect">
            <a:avLst/>
          </a:prstGeom>
          <a:noFill/>
          <a:ln w="9525">
            <a:noFill/>
            <a:miter lim="800000"/>
            <a:headEnd/>
            <a:tailEnd/>
          </a:ln>
        </p:spPr>
        <p:txBody>
          <a:bodyPr wrap="square">
            <a:spAutoFit/>
          </a:bodyPr>
          <a:lstStyle/>
          <a:p>
            <a:r>
              <a:rPr lang="en-US" altLang="zh-CN" sz="900" dirty="0">
                <a:solidFill>
                  <a:prstClr val="white">
                    <a:lumMod val="50000"/>
                  </a:prstClr>
                </a:solidFill>
                <a:latin typeface="Open Sans" panose="020B0606030504020204" pitchFamily="34" charset="0"/>
                <a:ea typeface="Open Sans" panose="020B0606030504020204" pitchFamily="34" charset="0"/>
                <a:cs typeface="Open Sans" panose="020B0606030504020204" pitchFamily="34" charset="0"/>
              </a:rPr>
              <a:t>http://www.suzhou.gov.cn/szsrmzf/szfgfxwjk/202505/ec3a06cf26354d7aaf7c1baa556054c7.shtml</a:t>
            </a:r>
          </a:p>
        </p:txBody>
      </p:sp>
      <p:sp>
        <p:nvSpPr>
          <p:cNvPr id="20" name="矩形 19"/>
          <p:cNvSpPr/>
          <p:nvPr/>
        </p:nvSpPr>
        <p:spPr>
          <a:xfrm>
            <a:off x="4548203" y="6239390"/>
            <a:ext cx="3443316" cy="369332"/>
          </a:xfrm>
          <a:prstGeom prst="rect">
            <a:avLst/>
          </a:prstGeom>
        </p:spPr>
        <p:txBody>
          <a:bodyPr wrap="square">
            <a:spAutoFit/>
          </a:bodyPr>
          <a:lstStyle/>
          <a:p>
            <a:r>
              <a:rPr lang="en-US" altLang="zh-CN" sz="900" dirty="0">
                <a:solidFill>
                  <a:prstClr val="white">
                    <a:lumMod val="50000"/>
                  </a:prstClr>
                </a:solidFill>
                <a:latin typeface="Open Sans" panose="020B0606030504020204" pitchFamily="34" charset="0"/>
                <a:ea typeface="Open Sans" panose="020B0606030504020204" pitchFamily="34" charset="0"/>
                <a:cs typeface="Open Sans" panose="020B0606030504020204" pitchFamily="34" charset="0"/>
              </a:rPr>
              <a:t>http://www.qingdao.gov.cn/zwgk/xxgk/bgt/gkml/gwfg/202505/t20250515_9494793.shtml</a:t>
            </a:r>
          </a:p>
        </p:txBody>
      </p:sp>
      <p:sp>
        <p:nvSpPr>
          <p:cNvPr id="27" name="矩形 26"/>
          <p:cNvSpPr/>
          <p:nvPr/>
        </p:nvSpPr>
        <p:spPr>
          <a:xfrm>
            <a:off x="4390437" y="1805095"/>
            <a:ext cx="3544532" cy="3075249"/>
          </a:xfrm>
          <a:prstGeom prst="rect">
            <a:avLst/>
          </a:prstGeom>
        </p:spPr>
        <p:txBody>
          <a:bodyPr/>
          <a:lstStyle/>
          <a:p>
            <a:pPr marL="228600" indent="-228600" eaLnBrk="1" hangingPunct="1">
              <a:lnSpc>
                <a:spcPct val="120000"/>
              </a:lnSpc>
              <a:spcBef>
                <a:spcPts val="1000"/>
              </a:spcBef>
              <a:buFont typeface="Arial" panose="020B0604020202020204" pitchFamily="34" charset="0"/>
              <a:buChar char="•"/>
            </a:pP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5</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月</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15</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日，青岛市人民政府印发</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数字青岛</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2025</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年行动方案</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a:t>
            </a:r>
          </a:p>
          <a:p>
            <a:pPr marL="228600" indent="-228600" eaLnBrk="1" hangingPunct="1">
              <a:lnSpc>
                <a:spcPct val="120000"/>
              </a:lnSpc>
              <a:spcBef>
                <a:spcPts val="1000"/>
              </a:spcBef>
              <a:buFont typeface="Arial" panose="020B0604020202020204" pitchFamily="34" charset="0"/>
              <a:buChar char="•"/>
            </a:pP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方案</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提出，围绕“</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10+1”</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创新型产业布局，构建数字产业领域梯次培育赛道，优先发展新一代信息技术、人工智能等先导产业，突破发展智能网联新能源汽车、低空经济等新兴产业，提质发展智能家电等优势产业。积极与互联网等行业平台对接，培育停车充电、加油等停车后市场服务。应用绿波带、交通诱导屏等智能管控方式，力争道路交通运行健康指数位居全国同类城市前列。鼓励企业加强源网荷储协同调控及充放电融合互动应用。推动新能源微电网、可再生能源局域网建设，新建充电桩</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2.5</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万个。</a:t>
            </a:r>
          </a:p>
        </p:txBody>
      </p:sp>
      <p:sp>
        <p:nvSpPr>
          <p:cNvPr id="31" name="矩形 30"/>
          <p:cNvSpPr/>
          <p:nvPr/>
        </p:nvSpPr>
        <p:spPr>
          <a:xfrm>
            <a:off x="398070" y="1805095"/>
            <a:ext cx="3650367" cy="2924557"/>
          </a:xfrm>
          <a:prstGeom prst="rect">
            <a:avLst/>
          </a:prstGeom>
        </p:spPr>
        <p:txBody>
          <a:bodyPr/>
          <a:lstStyle/>
          <a:p>
            <a:pPr marL="228600" indent="-228600" eaLnBrk="1" hangingPunct="1">
              <a:lnSpc>
                <a:spcPct val="120000"/>
              </a:lnSpc>
              <a:spcBef>
                <a:spcPts val="1000"/>
              </a:spcBef>
              <a:buFont typeface="Arial" panose="020B0604020202020204" pitchFamily="34" charset="0"/>
              <a:buChar char="•"/>
            </a:pP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5</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月</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14</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日，苏州市人民政府印发</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苏州市推动智能车联网和新能源汽车产业发展的若干措施</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a:t>
            </a:r>
          </a:p>
          <a:p>
            <a:pPr marL="228600" indent="-228600" eaLnBrk="1" hangingPunct="1">
              <a:lnSpc>
                <a:spcPct val="120000"/>
              </a:lnSpc>
              <a:spcBef>
                <a:spcPts val="1000"/>
              </a:spcBef>
              <a:buFont typeface="Arial" panose="020B0604020202020204" pitchFamily="34" charset="0"/>
              <a:buChar char="•"/>
            </a:pP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措施</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提出，推动产业集聚发展，推动试点示范区建设，鼓励企业扩大有效投入，推动汽车电子高质量发展。提升产业创新能力，打造高能级创新载体，建设高水平实验室体系，加强核心技术攻关，加速科技成果转化，鼓励大模型创新应用。强化产业要素保障，推动智算平台和数据资源库建设，加快标准体系建设，加强高端人才引育，强化金融资本支撑，打造高端交流平台。完善产业发展生态，促进新能源汽车消费，拓展新能源汽车应用场景，探索放款新能源汽车路权，支持跨域道路测试互认互通，推动智能网联汽车规模化应用，推动“车路云一体化”商业模式创新。</a:t>
            </a:r>
          </a:p>
        </p:txBody>
      </p:sp>
      <p:sp>
        <p:nvSpPr>
          <p:cNvPr id="32" name="AutoShape 2"/>
          <p:cNvSpPr>
            <a:spLocks noChangeArrowheads="1"/>
          </p:cNvSpPr>
          <p:nvPr/>
        </p:nvSpPr>
        <p:spPr bwMode="auto">
          <a:xfrm>
            <a:off x="503906" y="1214129"/>
            <a:ext cx="3544531" cy="358403"/>
          </a:xfrm>
          <a:prstGeom prst="roundRect">
            <a:avLst>
              <a:gd name="adj" fmla="val 1528"/>
            </a:avLst>
          </a:prstGeom>
          <a:solidFill>
            <a:srgbClr val="0547A3"/>
          </a:solidFill>
          <a:ln>
            <a:noFill/>
          </a:ln>
        </p:spPr>
        <p:txBody>
          <a:bodyPr wrap="none" anchor="ctr"/>
          <a:lstStyle/>
          <a:p>
            <a:pPr algn="ctr">
              <a:lnSpc>
                <a:spcPct val="90000"/>
              </a:lnSpc>
            </a:pPr>
            <a:r>
              <a:rPr lang="zh-CN" altLang="en-US" sz="1200" dirty="0">
                <a:solidFill>
                  <a:srgbClr val="FFFFFF"/>
                </a:solidFill>
                <a:latin typeface="Open Sans" panose="020B0606030504020204" pitchFamily="34" charset="0"/>
                <a:ea typeface="思源宋体 CN SemiBold" panose="02020600000000000000" pitchFamily="18" charset="-122"/>
                <a:cs typeface="Open Sans" panose="020B0606030504020204" pitchFamily="34" charset="0"/>
              </a:rPr>
              <a:t>苏州市推动智能车联网和新能源汽车产业发展</a:t>
            </a:r>
          </a:p>
        </p:txBody>
      </p:sp>
      <p:sp>
        <p:nvSpPr>
          <p:cNvPr id="34" name="AutoShape 2"/>
          <p:cNvSpPr>
            <a:spLocks noChangeArrowheads="1"/>
          </p:cNvSpPr>
          <p:nvPr/>
        </p:nvSpPr>
        <p:spPr bwMode="auto">
          <a:xfrm>
            <a:off x="4390437" y="1214129"/>
            <a:ext cx="3544531" cy="358403"/>
          </a:xfrm>
          <a:prstGeom prst="roundRect">
            <a:avLst>
              <a:gd name="adj" fmla="val 1528"/>
            </a:avLst>
          </a:prstGeom>
          <a:solidFill>
            <a:srgbClr val="0547A3"/>
          </a:solidFill>
          <a:ln>
            <a:noFill/>
          </a:ln>
        </p:spPr>
        <p:txBody>
          <a:bodyPr wrap="none" anchor="ctr"/>
          <a:lstStyle/>
          <a:p>
            <a:pPr algn="ctr">
              <a:lnSpc>
                <a:spcPct val="90000"/>
              </a:lnSpc>
            </a:pPr>
            <a:r>
              <a:rPr lang="zh-CN" altLang="en-US" sz="1200" dirty="0">
                <a:solidFill>
                  <a:srgbClr val="FFFFFF"/>
                </a:solidFill>
                <a:latin typeface="Open Sans" panose="020B0606030504020204" pitchFamily="34" charset="0"/>
                <a:ea typeface="思源宋体 CN SemiBold" panose="02020600000000000000" pitchFamily="18" charset="-122"/>
                <a:cs typeface="Open Sans" panose="020B0606030504020204" pitchFamily="34" charset="0"/>
              </a:rPr>
              <a:t>数字青岛</a:t>
            </a:r>
            <a:r>
              <a:rPr lang="en-US" altLang="zh-CN" sz="1200" dirty="0">
                <a:solidFill>
                  <a:srgbClr val="FFFFFF"/>
                </a:solidFill>
                <a:latin typeface="Open Sans" panose="020B0606030504020204" pitchFamily="34" charset="0"/>
                <a:ea typeface="思源宋体 CN SemiBold" panose="02020600000000000000" pitchFamily="18" charset="-122"/>
                <a:cs typeface="Open Sans" panose="020B0606030504020204" pitchFamily="34" charset="0"/>
              </a:rPr>
              <a:t>2025</a:t>
            </a:r>
            <a:r>
              <a:rPr lang="zh-CN" altLang="en-US" sz="1200" dirty="0">
                <a:solidFill>
                  <a:srgbClr val="FFFFFF"/>
                </a:solidFill>
                <a:latin typeface="Open Sans" panose="020B0606030504020204" pitchFamily="34" charset="0"/>
                <a:ea typeface="思源宋体 CN SemiBold" panose="02020600000000000000" pitchFamily="18" charset="-122"/>
                <a:cs typeface="Open Sans" panose="020B0606030504020204" pitchFamily="34" charset="0"/>
              </a:rPr>
              <a:t>年行动方案</a:t>
            </a:r>
          </a:p>
        </p:txBody>
      </p:sp>
      <p:sp>
        <p:nvSpPr>
          <p:cNvPr id="16" name="矩形 15"/>
          <p:cNvSpPr/>
          <p:nvPr/>
        </p:nvSpPr>
        <p:spPr>
          <a:xfrm>
            <a:off x="8376491" y="6227198"/>
            <a:ext cx="3443316" cy="507831"/>
          </a:xfrm>
          <a:prstGeom prst="rect">
            <a:avLst/>
          </a:prstGeom>
        </p:spPr>
        <p:txBody>
          <a:bodyPr wrap="square">
            <a:spAutoFit/>
          </a:bodyPr>
          <a:lstStyle/>
          <a:p>
            <a:r>
              <a:rPr lang="en-US" altLang="zh-CN" sz="900" dirty="0">
                <a:solidFill>
                  <a:prstClr val="white">
                    <a:lumMod val="50000"/>
                  </a:prstClr>
                </a:solidFill>
                <a:latin typeface="Open Sans" panose="020B0606030504020204" pitchFamily="34" charset="0"/>
                <a:ea typeface="Open Sans" panose="020B0606030504020204" pitchFamily="34" charset="0"/>
                <a:cs typeface="Open Sans" panose="020B0606030504020204" pitchFamily="34" charset="0"/>
              </a:rPr>
              <a:t>https://www.hunan.gov.cn/hnszf/xxgk/wjk/szbm/szfzcbm_19689/sfzhggwyh_19690/gfxwj_19691/202505/t20250528_33685702.html</a:t>
            </a:r>
          </a:p>
        </p:txBody>
      </p:sp>
      <p:sp>
        <p:nvSpPr>
          <p:cNvPr id="21" name="矩形 20"/>
          <p:cNvSpPr/>
          <p:nvPr/>
        </p:nvSpPr>
        <p:spPr>
          <a:xfrm>
            <a:off x="8218724" y="1792903"/>
            <a:ext cx="3678049" cy="2936749"/>
          </a:xfrm>
          <a:prstGeom prst="rect">
            <a:avLst/>
          </a:prstGeom>
        </p:spPr>
        <p:txBody>
          <a:bodyPr/>
          <a:lstStyle/>
          <a:p>
            <a:pPr marL="228600" indent="-228600" eaLnBrk="1" hangingPunct="1">
              <a:lnSpc>
                <a:spcPct val="120000"/>
              </a:lnSpc>
              <a:spcBef>
                <a:spcPts val="1000"/>
              </a:spcBef>
              <a:buFont typeface="Arial" panose="020B0604020202020204" pitchFamily="34" charset="0"/>
              <a:buChar char="•"/>
            </a:pP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5</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月</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28</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日，湖南省发改委发布</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湖南省电动汽车充换电基础设施建设与运营管理办法</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a:t>
            </a:r>
          </a:p>
          <a:p>
            <a:pPr marL="228600" indent="-228600" eaLnBrk="1" hangingPunct="1">
              <a:lnSpc>
                <a:spcPct val="120000"/>
              </a:lnSpc>
              <a:spcBef>
                <a:spcPts val="1000"/>
              </a:spcBef>
              <a:buFont typeface="Arial" panose="020B0604020202020204" pitchFamily="34" charset="0"/>
              <a:buChar char="•"/>
            </a:pP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管理办法</a:t>
            </a:r>
            <a:r>
              <a:rPr lang="en-US" altLang="zh-CN" sz="1100" dirty="0">
                <a:latin typeface="Open Sans" panose="020B0606030504020204" pitchFamily="34" charset="0"/>
                <a:ea typeface="思源宋体 CN SemiBold" panose="02020600000000000000" pitchFamily="18" charset="-122"/>
                <a:cs typeface="Open Sans" panose="020B0606030504020204" pitchFamily="34" charset="0"/>
              </a:rPr>
              <a:t>》</a:t>
            </a:r>
            <a:r>
              <a:rPr lang="zh-CN" altLang="en-US" sz="1100" dirty="0">
                <a:latin typeface="Open Sans" panose="020B0606030504020204" pitchFamily="34" charset="0"/>
                <a:ea typeface="思源宋体 CN SemiBold" panose="02020600000000000000" pitchFamily="18" charset="-122"/>
                <a:cs typeface="Open Sans" panose="020B0606030504020204" pitchFamily="34" charset="0"/>
              </a:rPr>
              <a:t>提出，充换电基础设施规划要按照“科学布局、适度超前、创新融合、安全便捷”的原则，与国土空间、电力、交通等规划一体衔接。鼓励各类社会资本参与充换电基础设施投资建设，各地不得以特许经营模式垄断充换电基础设施投资、建设和运营。高速公路服务区及收费站周边应采用超充、大功率充电设施或换电设施；大中城市中心城区和县域城市公共区域应采用大功率充电、快充或换电设施；居住区个人自建充电桩和集中建设的充电桩应具备智能有序功能，能够接受远端硬件或系统指令，满足充电功率统一控制、充电时段统一调整的能观可控要求。</a:t>
            </a:r>
          </a:p>
        </p:txBody>
      </p:sp>
      <p:sp>
        <p:nvSpPr>
          <p:cNvPr id="22" name="AutoShape 2"/>
          <p:cNvSpPr>
            <a:spLocks noChangeArrowheads="1"/>
          </p:cNvSpPr>
          <p:nvPr/>
        </p:nvSpPr>
        <p:spPr bwMode="auto">
          <a:xfrm>
            <a:off x="8218725" y="1201937"/>
            <a:ext cx="3544531" cy="358403"/>
          </a:xfrm>
          <a:prstGeom prst="roundRect">
            <a:avLst>
              <a:gd name="adj" fmla="val 1528"/>
            </a:avLst>
          </a:prstGeom>
          <a:solidFill>
            <a:srgbClr val="0547A3"/>
          </a:solidFill>
          <a:ln>
            <a:noFill/>
          </a:ln>
        </p:spPr>
        <p:txBody>
          <a:bodyPr wrap="none" anchor="ctr"/>
          <a:lstStyle/>
          <a:p>
            <a:pPr algn="ctr">
              <a:lnSpc>
                <a:spcPct val="90000"/>
              </a:lnSpc>
            </a:pPr>
            <a:r>
              <a:rPr lang="zh-CN" altLang="en-US" sz="1200" dirty="0">
                <a:solidFill>
                  <a:srgbClr val="FFFFFF"/>
                </a:solidFill>
                <a:latin typeface="Open Sans" panose="020B0606030504020204" pitchFamily="34" charset="0"/>
                <a:ea typeface="思源宋体 CN SemiBold" panose="02020600000000000000" pitchFamily="18" charset="-122"/>
                <a:cs typeface="Open Sans" panose="020B0606030504020204" pitchFamily="34" charset="0"/>
              </a:rPr>
              <a:t>湖南省电动汽车充换电基础设施建设与运营管理办法</a:t>
            </a:r>
          </a:p>
        </p:txBody>
      </p:sp>
      <p:pic>
        <p:nvPicPr>
          <p:cNvPr id="23" name="Picture 4" descr="https://pic1.zhimg.com/100/v2-0e51497755666450da229ad53ae62316_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5533" y="4724640"/>
            <a:ext cx="2629274" cy="150255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https://cos3.solepic.com/20210803/b_5609885202108031740553889.jpg"/>
          <p:cNvPicPr>
            <a:picLocks noChangeAspect="1" noChangeArrowheads="1"/>
          </p:cNvPicPr>
          <p:nvPr/>
        </p:nvPicPr>
        <p:blipFill rotWithShape="1">
          <a:blip r:embed="rId4" cstate="screen">
            <a:extLst>
              <a:ext uri="{28A0092B-C50C-407E-A947-70E740481C1C}">
                <a14:useLocalDpi xmlns:a14="http://schemas.microsoft.com/office/drawing/2010/main" val="0"/>
              </a:ext>
            </a:extLst>
          </a:blip>
          <a:srcRect/>
          <a:stretch/>
        </p:blipFill>
        <p:spPr bwMode="auto">
          <a:xfrm>
            <a:off x="8929683" y="4724504"/>
            <a:ext cx="2336931" cy="150269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https://t11.baidu.com/it/u=2381032818,160094271&amp;fm=30&amp;app=106&amp;f=JPEG?w=640&amp;h=359&amp;s=F104DF1403157BDC428E9CD1030030BB"/>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4854066" y="4723670"/>
            <a:ext cx="2680384" cy="1503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1766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0481" descr="56756756756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20483"/>
          <p:cNvSpPr txBox="1">
            <a:spLocks noChangeArrowheads="1"/>
          </p:cNvSpPr>
          <p:nvPr/>
        </p:nvSpPr>
        <p:spPr bwMode="auto">
          <a:xfrm>
            <a:off x="6459803" y="3428999"/>
            <a:ext cx="4246563" cy="36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lgn="dist" fontAlgn="base">
              <a:lnSpc>
                <a:spcPct val="120000"/>
              </a:lnSpc>
              <a:spcBef>
                <a:spcPct val="0"/>
              </a:spcBef>
              <a:spcAft>
                <a:spcPct val="0"/>
              </a:spcAft>
            </a:pPr>
            <a:r>
              <a:rPr lang="en-US" altLang="zh-CN" sz="1600" dirty="0">
                <a:solidFill>
                  <a:srgbClr val="FFFFFF"/>
                </a:solidFill>
                <a:latin typeface="+mn-lt"/>
                <a:ea typeface="+mn-ea"/>
                <a:cs typeface="+mn-ea"/>
                <a:sym typeface="+mn-lt"/>
              </a:rPr>
              <a:t>YOUR WAYS , YOUR RULES</a:t>
            </a:r>
            <a:endParaRPr lang="zh-CN" altLang="en-US" sz="1600" dirty="0">
              <a:solidFill>
                <a:srgbClr val="FFFFFF"/>
              </a:solidFill>
              <a:latin typeface="+mn-lt"/>
              <a:ea typeface="+mn-ea"/>
              <a:cs typeface="+mn-ea"/>
              <a:sym typeface="+mn-lt"/>
            </a:endParaRP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175" y="2583391"/>
            <a:ext cx="5732939" cy="1691217"/>
          </a:xfrm>
          <a:prstGeom prst="rect">
            <a:avLst/>
          </a:prstGeom>
        </p:spPr>
      </p:pic>
      <p:pic>
        <p:nvPicPr>
          <p:cNvPr id="6" name="image 109">
            <a:extLst>
              <a:ext uri="{FF2B5EF4-FFF2-40B4-BE49-F238E27FC236}">
                <a16:creationId xmlns:a16="http://schemas.microsoft.com/office/drawing/2014/main" id="{A15F7C22-1765-CC46-9F72-0EC43AD0180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flipH="1">
            <a:off x="680570" y="4753652"/>
            <a:ext cx="1198164" cy="269990"/>
          </a:xfrm>
          <a:prstGeom prst="rect">
            <a:avLst/>
          </a:prstGeom>
          <a:solidFill>
            <a:srgbClr val="0547A3"/>
          </a:solidFill>
        </p:spPr>
      </p:pic>
      <p:pic>
        <p:nvPicPr>
          <p:cNvPr id="7" name="image 109">
            <a:extLst>
              <a:ext uri="{FF2B5EF4-FFF2-40B4-BE49-F238E27FC236}">
                <a16:creationId xmlns:a16="http://schemas.microsoft.com/office/drawing/2014/main" id="{56ABB652-ECCB-2441-8BCC-6C540494474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flipH="1">
            <a:off x="3246184" y="4727790"/>
            <a:ext cx="1198164" cy="269990"/>
          </a:xfrm>
          <a:prstGeom prst="rect">
            <a:avLst/>
          </a:prstGeom>
          <a:solidFill>
            <a:srgbClr val="0547A3"/>
          </a:solidFill>
        </p:spPr>
      </p:pic>
      <p:sp>
        <p:nvSpPr>
          <p:cNvPr id="8" name="矩形 7">
            <a:extLst>
              <a:ext uri="{FF2B5EF4-FFF2-40B4-BE49-F238E27FC236}">
                <a16:creationId xmlns:a16="http://schemas.microsoft.com/office/drawing/2014/main" id="{F220F922-8C72-CC43-9656-61D80787162B}"/>
              </a:ext>
            </a:extLst>
          </p:cNvPr>
          <p:cNvSpPr/>
          <p:nvPr/>
        </p:nvSpPr>
        <p:spPr>
          <a:xfrm>
            <a:off x="604527" y="4956252"/>
            <a:ext cx="2492155" cy="1402966"/>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nSpc>
                <a:spcPct val="130000"/>
              </a:lnSpc>
              <a:defRPr/>
            </a:pPr>
            <a:r>
              <a:rPr lang="zh-CN" altLang="en-US" sz="1100" dirty="0">
                <a:solidFill>
                  <a:schemeClr val="bg1"/>
                </a:solidFill>
                <a:cs typeface="+mn-ea"/>
                <a:sym typeface="+mn-lt"/>
              </a:rPr>
              <a:t>官网        </a:t>
            </a:r>
            <a:r>
              <a:rPr lang="en-US" altLang="zh-CN" sz="1100" dirty="0">
                <a:solidFill>
                  <a:schemeClr val="bg1"/>
                </a:solidFill>
                <a:cs typeface="+mn-ea"/>
                <a:sym typeface="+mn-lt"/>
              </a:rPr>
              <a:t>www.way-s.cn</a:t>
            </a:r>
          </a:p>
          <a:p>
            <a:pPr>
              <a:lnSpc>
                <a:spcPct val="130000"/>
              </a:lnSpc>
              <a:defRPr/>
            </a:pPr>
            <a:r>
              <a:rPr lang="en-US" altLang="zh-CN" sz="1100" dirty="0">
                <a:solidFill>
                  <a:schemeClr val="bg1"/>
                </a:solidFill>
                <a:cs typeface="+mn-ea"/>
                <a:sym typeface="+mn-lt"/>
              </a:rPr>
              <a:t>Cell       +86 18814118557</a:t>
            </a:r>
          </a:p>
          <a:p>
            <a:pPr>
              <a:lnSpc>
                <a:spcPct val="130000"/>
              </a:lnSpc>
              <a:defRPr/>
            </a:pPr>
            <a:r>
              <a:rPr lang="en-US" altLang="zh-CN" sz="1100" dirty="0">
                <a:solidFill>
                  <a:schemeClr val="bg1"/>
                </a:solidFill>
                <a:cs typeface="+mn-ea"/>
                <a:sym typeface="+mn-lt"/>
              </a:rPr>
              <a:t>Tel        +86 020 83912326 </a:t>
            </a:r>
            <a:r>
              <a:rPr lang="zh-CN" altLang="en-US" sz="1100" dirty="0">
                <a:solidFill>
                  <a:schemeClr val="bg1"/>
                </a:solidFill>
                <a:cs typeface="+mn-ea"/>
                <a:sym typeface="+mn-lt"/>
              </a:rPr>
              <a:t>转 </a:t>
            </a:r>
            <a:r>
              <a:rPr lang="en-US" altLang="zh-CN" sz="1100" dirty="0">
                <a:solidFill>
                  <a:schemeClr val="bg1"/>
                </a:solidFill>
                <a:cs typeface="+mn-ea"/>
                <a:sym typeface="+mn-lt"/>
              </a:rPr>
              <a:t>8249</a:t>
            </a:r>
          </a:p>
          <a:p>
            <a:pPr>
              <a:lnSpc>
                <a:spcPct val="130000"/>
              </a:lnSpc>
              <a:defRPr/>
            </a:pPr>
            <a:r>
              <a:rPr lang="en-US" altLang="zh-CN" sz="1100" dirty="0">
                <a:solidFill>
                  <a:schemeClr val="bg1"/>
                </a:solidFill>
                <a:cs typeface="+mn-ea"/>
                <a:sym typeface="+mn-lt"/>
              </a:rPr>
              <a:t>E-mail   cs@way-s.cn</a:t>
            </a:r>
          </a:p>
        </p:txBody>
      </p:sp>
      <p:sp>
        <p:nvSpPr>
          <p:cNvPr id="9" name="矩形 8">
            <a:extLst>
              <a:ext uri="{FF2B5EF4-FFF2-40B4-BE49-F238E27FC236}">
                <a16:creationId xmlns:a16="http://schemas.microsoft.com/office/drawing/2014/main" id="{5CF834F8-2942-0C4B-ADE9-9B09F74D4F07}"/>
              </a:ext>
            </a:extLst>
          </p:cNvPr>
          <p:cNvSpPr/>
          <p:nvPr/>
        </p:nvSpPr>
        <p:spPr>
          <a:xfrm>
            <a:off x="3165064" y="5202986"/>
            <a:ext cx="2555212" cy="936795"/>
          </a:xfrm>
          <a:prstGeom prst="rect">
            <a:avLst/>
          </a:prstGeom>
        </p:spPr>
        <p:style>
          <a:lnRef idx="0">
            <a:scrgbClr r="0" g="0" b="0"/>
          </a:lnRef>
          <a:fillRef idx="0">
            <a:scrgbClr r="0" g="0" b="0"/>
          </a:fillRef>
          <a:effectRef idx="0">
            <a:scrgbClr r="0" g="0" b="0"/>
          </a:effectRef>
          <a:fontRef idx="major"/>
        </p:style>
        <p:txBody>
          <a:bodyPr wrap="square">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nSpc>
                <a:spcPct val="130000"/>
              </a:lnSpc>
              <a:spcBef>
                <a:spcPts val="300"/>
              </a:spcBef>
              <a:defRPr/>
            </a:pPr>
            <a:r>
              <a:rPr lang="zh-CN" altLang="en-US" sz="844" dirty="0">
                <a:solidFill>
                  <a:schemeClr val="bg1"/>
                </a:solidFill>
                <a:latin typeface="+mn-lt"/>
                <a:ea typeface="+mn-ea"/>
                <a:cs typeface="+mn-ea"/>
                <a:sym typeface="+mn-lt"/>
              </a:rPr>
              <a:t>威尔森独立拥有或与相关内容提供者共同拥有报告中所有的文字、图片、表格的版权及其它知识产权。没有经过威尔森书面许可，任何组织和个人不得以任何形式复制或传递。违反该声明而造成损失的，我们将依法追究其法律责任。</a:t>
            </a:r>
          </a:p>
        </p:txBody>
      </p:sp>
      <p:sp>
        <p:nvSpPr>
          <p:cNvPr id="10" name="矩形 9">
            <a:extLst>
              <a:ext uri="{FF2B5EF4-FFF2-40B4-BE49-F238E27FC236}">
                <a16:creationId xmlns:a16="http://schemas.microsoft.com/office/drawing/2014/main" id="{6FB84CCA-1EF9-2246-908C-5B618E87811E}"/>
              </a:ext>
            </a:extLst>
          </p:cNvPr>
          <p:cNvSpPr/>
          <p:nvPr/>
        </p:nvSpPr>
        <p:spPr>
          <a:xfrm>
            <a:off x="7098591" y="4598294"/>
            <a:ext cx="1210588" cy="246221"/>
          </a:xfrm>
          <a:prstGeom prst="rect">
            <a:avLst/>
          </a:prstGeom>
        </p:spPr>
        <p:style>
          <a:lnRef idx="0">
            <a:scrgbClr r="0" g="0" b="0"/>
          </a:lnRef>
          <a:fillRef idx="0">
            <a:scrgbClr r="0" g="0" b="0"/>
          </a:fillRef>
          <a:effectRef idx="0">
            <a:scrgbClr r="0" g="0" b="0"/>
          </a:effectRef>
          <a:fontRef idx="major"/>
        </p:style>
        <p:txBody>
          <a:bodyPr wrap="none">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a:defRPr/>
            </a:pPr>
            <a:r>
              <a:rPr lang="zh-CN" altLang="en-US" sz="1000" b="1" dirty="0">
                <a:solidFill>
                  <a:schemeClr val="bg1"/>
                </a:solidFill>
                <a:latin typeface="+mn-lt"/>
                <a:ea typeface="+mn-ea"/>
                <a:cs typeface="+mn-ea"/>
                <a:sym typeface="+mn-lt"/>
              </a:rPr>
              <a:t>扫码添加专属客服</a:t>
            </a:r>
          </a:p>
        </p:txBody>
      </p:sp>
      <p:sp>
        <p:nvSpPr>
          <p:cNvPr id="11" name="矩形 10">
            <a:extLst>
              <a:ext uri="{FF2B5EF4-FFF2-40B4-BE49-F238E27FC236}">
                <a16:creationId xmlns:a16="http://schemas.microsoft.com/office/drawing/2014/main" id="{E374B3DD-E57B-8D42-B2E2-EAF7249F5E58}"/>
              </a:ext>
            </a:extLst>
          </p:cNvPr>
          <p:cNvSpPr/>
          <p:nvPr/>
        </p:nvSpPr>
        <p:spPr>
          <a:xfrm>
            <a:off x="5899066" y="4598294"/>
            <a:ext cx="1082348" cy="246221"/>
          </a:xfrm>
          <a:prstGeom prst="rect">
            <a:avLst/>
          </a:prstGeom>
        </p:spPr>
        <p:style>
          <a:lnRef idx="0">
            <a:scrgbClr r="0" g="0" b="0"/>
          </a:lnRef>
          <a:fillRef idx="0">
            <a:scrgbClr r="0" g="0" b="0"/>
          </a:fillRef>
          <a:effectRef idx="0">
            <a:scrgbClr r="0" g="0" b="0"/>
          </a:effectRef>
          <a:fontRef idx="major"/>
        </p:style>
        <p:txBody>
          <a:bodyPr wrap="none">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a:defRPr/>
            </a:pPr>
            <a:r>
              <a:rPr lang="zh-CN" altLang="en-US" sz="1000" b="1" dirty="0">
                <a:solidFill>
                  <a:schemeClr val="bg1"/>
                </a:solidFill>
                <a:latin typeface="+mn-lt"/>
                <a:ea typeface="+mn-ea"/>
                <a:cs typeface="+mn-ea"/>
                <a:sym typeface="+mn-lt"/>
              </a:rPr>
              <a:t>扫码关注公众号</a:t>
            </a:r>
            <a:endParaRPr lang="en-US" altLang="zh-CN" sz="1000" b="1" dirty="0">
              <a:solidFill>
                <a:schemeClr val="bg1"/>
              </a:solidFill>
              <a:latin typeface="+mn-lt"/>
              <a:ea typeface="+mn-ea"/>
              <a:cs typeface="+mn-ea"/>
              <a:sym typeface="+mn-lt"/>
            </a:endParaRPr>
          </a:p>
        </p:txBody>
      </p:sp>
      <p:sp>
        <p:nvSpPr>
          <p:cNvPr id="12" name="Object 2308">
            <a:extLst>
              <a:ext uri="{FF2B5EF4-FFF2-40B4-BE49-F238E27FC236}">
                <a16:creationId xmlns:a16="http://schemas.microsoft.com/office/drawing/2014/main" id="{A1EA4383-EA6A-B641-B7A4-38941B1B752E}"/>
              </a:ext>
            </a:extLst>
          </p:cNvPr>
          <p:cNvSpPr txBox="1"/>
          <p:nvPr/>
        </p:nvSpPr>
        <p:spPr>
          <a:xfrm>
            <a:off x="533422" y="4789490"/>
            <a:ext cx="1502265" cy="179536"/>
          </a:xfrm>
          <a:prstGeom prst="rect">
            <a:avLst/>
          </a:prstGeom>
        </p:spPr>
        <p:txBody>
          <a:bodyPr vert="horz" wrap="square" lIns="0" tIns="0" rIns="0" bIns="0" rtlCol="0" anchor="t" anchorCtr="0">
            <a:spAutoFit/>
          </a:bodyPr>
          <a:lstStyle/>
          <a:p>
            <a:pPr algn="ctr">
              <a:lnSpc>
                <a:spcPct val="109999"/>
              </a:lnSpc>
            </a:pPr>
            <a:r>
              <a:rPr lang="zh-CN" altLang="en-US" sz="1125" dirty="0">
                <a:solidFill>
                  <a:srgbClr val="343C53"/>
                </a:solidFill>
                <a:latin typeface="+mn-lt"/>
                <a:ea typeface="+mn-ea"/>
                <a:cs typeface="+mn-ea"/>
                <a:sym typeface="+mn-lt"/>
              </a:rPr>
              <a:t>客户中心</a:t>
            </a:r>
          </a:p>
        </p:txBody>
      </p:sp>
      <p:pic>
        <p:nvPicPr>
          <p:cNvPr id="13" name="图片 12">
            <a:extLst>
              <a:ext uri="{FF2B5EF4-FFF2-40B4-BE49-F238E27FC236}">
                <a16:creationId xmlns:a16="http://schemas.microsoft.com/office/drawing/2014/main" id="{23B1D609-E688-4741-A8F1-E12C6626834C}"/>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5868273" y="4934643"/>
            <a:ext cx="1143934" cy="1143934"/>
          </a:xfrm>
          <a:prstGeom prst="rect">
            <a:avLst/>
          </a:prstGeom>
        </p:spPr>
      </p:pic>
      <p:pic>
        <p:nvPicPr>
          <p:cNvPr id="14" name="图片 13">
            <a:extLst>
              <a:ext uri="{FF2B5EF4-FFF2-40B4-BE49-F238E27FC236}">
                <a16:creationId xmlns:a16="http://schemas.microsoft.com/office/drawing/2014/main" id="{F376A67E-385D-3B45-BBFB-C9497342945A}"/>
              </a:ext>
            </a:extLst>
          </p:cNvPr>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a:xfrm>
            <a:off x="7131918" y="4934643"/>
            <a:ext cx="1143934" cy="1143934"/>
          </a:xfrm>
          <a:prstGeom prst="rect">
            <a:avLst/>
          </a:prstGeom>
        </p:spPr>
      </p:pic>
      <p:sp>
        <p:nvSpPr>
          <p:cNvPr id="15" name="Object 2308">
            <a:extLst>
              <a:ext uri="{FF2B5EF4-FFF2-40B4-BE49-F238E27FC236}">
                <a16:creationId xmlns:a16="http://schemas.microsoft.com/office/drawing/2014/main" id="{820CD4FA-B326-B74B-9295-480911B7A502}"/>
              </a:ext>
            </a:extLst>
          </p:cNvPr>
          <p:cNvSpPr txBox="1"/>
          <p:nvPr/>
        </p:nvSpPr>
        <p:spPr>
          <a:xfrm>
            <a:off x="2939729" y="4778444"/>
            <a:ext cx="1819325" cy="179536"/>
          </a:xfrm>
          <a:prstGeom prst="rect">
            <a:avLst/>
          </a:prstGeom>
        </p:spPr>
        <p:style>
          <a:lnRef idx="0">
            <a:scrgbClr r="0" g="0" b="0"/>
          </a:lnRef>
          <a:fillRef idx="0">
            <a:scrgbClr r="0" g="0" b="0"/>
          </a:fillRef>
          <a:effectRef idx="0">
            <a:scrgbClr r="0" g="0" b="0"/>
          </a:effectRef>
          <a:fontRef idx="major"/>
        </p:style>
        <p:txBody>
          <a:bodyPr vert="horz" wrap="square" lIns="0" tIns="0" rIns="0" bIns="0" rtlCol="0" anchor="t" anchorCtr="0">
            <a:spAutoFit/>
          </a:bodyPr>
          <a:lstStyle>
            <a:lvl1pPr>
              <a:defRPr>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pPr algn="ctr">
              <a:lnSpc>
                <a:spcPct val="109999"/>
              </a:lnSpc>
            </a:pPr>
            <a:r>
              <a:rPr lang="zh-CN" altLang="en-US" sz="1125" dirty="0">
                <a:solidFill>
                  <a:srgbClr val="343C53"/>
                </a:solidFill>
                <a:latin typeface="+mn-lt"/>
                <a:ea typeface="+mn-ea"/>
                <a:cs typeface="+mn-ea"/>
                <a:sym typeface="+mn-lt"/>
              </a:rPr>
              <a:t>知识产权声明</a:t>
            </a:r>
          </a:p>
        </p:txBody>
      </p:sp>
    </p:spTree>
    <p:extLst>
      <p:ext uri="{BB962C8B-B14F-4D97-AF65-F5344CB8AC3E}">
        <p14:creationId xmlns:p14="http://schemas.microsoft.com/office/powerpoint/2010/main" val="3934342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899993" y="2128266"/>
            <a:ext cx="6243297" cy="1091647"/>
            <a:chOff x="3371406" y="2915075"/>
            <a:chExt cx="6243297" cy="1091647"/>
          </a:xfrm>
        </p:grpSpPr>
        <p:pic>
          <p:nvPicPr>
            <p:cNvPr id="17" name="image 30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204500" y="2995908"/>
              <a:ext cx="1259694" cy="1010814"/>
            </a:xfrm>
            <a:prstGeom prst="rect">
              <a:avLst/>
            </a:prstGeom>
          </p:spPr>
        </p:pic>
        <p:sp>
          <p:nvSpPr>
            <p:cNvPr id="18" name="Object 309"/>
            <p:cNvSpPr txBox="1"/>
            <p:nvPr/>
          </p:nvSpPr>
          <p:spPr>
            <a:xfrm>
              <a:off x="4451556" y="2915075"/>
              <a:ext cx="1757796" cy="1019620"/>
            </a:xfrm>
            <a:prstGeom prst="rect">
              <a:avLst/>
            </a:prstGeom>
          </p:spPr>
          <p:txBody>
            <a:bodyPr vert="horz" wrap="square" lIns="0" tIns="0" rIns="0" bIns="0" rtlCol="0" anchor="t" anchorCtr="0">
              <a:noAutofit/>
            </a:bodyPr>
            <a:lstStyle/>
            <a:p>
              <a:pPr algn="l">
                <a:lnSpc>
                  <a:spcPct val="100000"/>
                </a:lnSpc>
              </a:pPr>
              <a:r>
                <a:rPr lang="zh-CN" sz="7200" b="0" i="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01.</a:t>
              </a:r>
              <a:endParaRPr lang="zh-CN" altLang="en-US" sz="72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pSp>
          <p:nvGrpSpPr>
            <p:cNvPr id="19" name="组合 18">
              <a:extLst>
                <a:ext uri="{FF2B5EF4-FFF2-40B4-BE49-F238E27FC236}">
                  <a16:creationId xmlns:a16="http://schemas.microsoft.com/office/drawing/2014/main" id="{430885ED-CE6F-3C4D-9A65-0D89AFC7DE0D}"/>
                </a:ext>
              </a:extLst>
            </p:cNvPr>
            <p:cNvGrpSpPr/>
            <p:nvPr/>
          </p:nvGrpSpPr>
          <p:grpSpPr>
            <a:xfrm>
              <a:off x="3371406" y="3134095"/>
              <a:ext cx="736423" cy="789279"/>
              <a:chOff x="2958864" y="3228953"/>
              <a:chExt cx="605399" cy="648843"/>
            </a:xfrm>
          </p:grpSpPr>
          <p:pic>
            <p:nvPicPr>
              <p:cNvPr id="23" name="image 30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958864" y="3263877"/>
                <a:ext cx="64389" cy="439293"/>
              </a:xfrm>
              <a:prstGeom prst="rect">
                <a:avLst/>
              </a:prstGeom>
            </p:spPr>
          </p:pic>
          <p:pic>
            <p:nvPicPr>
              <p:cNvPr id="24" name="image 30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3136674" y="3292453"/>
                <a:ext cx="64389" cy="585343"/>
              </a:xfrm>
              <a:prstGeom prst="rect">
                <a:avLst/>
              </a:prstGeom>
            </p:spPr>
          </p:pic>
          <p:pic>
            <p:nvPicPr>
              <p:cNvPr id="25" name="image 301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a:xfrm>
                <a:off x="3322074" y="3228953"/>
                <a:ext cx="64389" cy="422275"/>
              </a:xfrm>
              <a:prstGeom prst="rect">
                <a:avLst/>
              </a:prstGeom>
            </p:spPr>
          </p:pic>
          <p:pic>
            <p:nvPicPr>
              <p:cNvPr id="26" name="image 301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a:xfrm>
                <a:off x="3499874" y="3292453"/>
                <a:ext cx="64389" cy="358775"/>
              </a:xfrm>
              <a:prstGeom prst="rect">
                <a:avLst/>
              </a:prstGeom>
            </p:spPr>
          </p:pic>
        </p:grpSp>
        <p:pic>
          <p:nvPicPr>
            <p:cNvPr id="20" name="image 3019"/>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a:xfrm>
              <a:off x="4844762" y="3253552"/>
              <a:ext cx="3789299" cy="665353"/>
            </a:xfrm>
            <a:prstGeom prst="rect">
              <a:avLst/>
            </a:prstGeom>
          </p:spPr>
        </p:pic>
        <p:sp>
          <p:nvSpPr>
            <p:cNvPr id="21" name="Object 3020"/>
            <p:cNvSpPr txBox="1"/>
            <p:nvPr/>
          </p:nvSpPr>
          <p:spPr>
            <a:xfrm>
              <a:off x="6082884" y="3105906"/>
              <a:ext cx="3531819" cy="647700"/>
            </a:xfrm>
            <a:prstGeom prst="rect">
              <a:avLst/>
            </a:prstGeom>
          </p:spPr>
          <p:txBody>
            <a:bodyPr vert="horz" wrap="square" lIns="0" tIns="0" rIns="0" bIns="0" rtlCol="0" anchor="t" anchorCtr="0">
              <a:noAutofit/>
            </a:bodyPr>
            <a:lstStyle/>
            <a:p>
              <a:r>
                <a:rPr lang="zh-CN" altLang="en-US" sz="44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市场销量表现</a:t>
              </a:r>
            </a:p>
          </p:txBody>
        </p:sp>
      </p:grpSp>
      <p:sp>
        <p:nvSpPr>
          <p:cNvPr id="27" name="文本框 26">
            <a:extLst>
              <a:ext uri="{FF2B5EF4-FFF2-40B4-BE49-F238E27FC236}">
                <a16:creationId xmlns:a16="http://schemas.microsoft.com/office/drawing/2014/main" id="{CA02D43A-EF3F-3540-97CC-6E19FC46013A}"/>
              </a:ext>
            </a:extLst>
          </p:cNvPr>
          <p:cNvSpPr txBox="1"/>
          <p:nvPr/>
        </p:nvSpPr>
        <p:spPr>
          <a:xfrm>
            <a:off x="4859041" y="3420522"/>
            <a:ext cx="4580736" cy="1061060"/>
          </a:xfrm>
          <a:prstGeom prst="rect">
            <a:avLst/>
          </a:prstGeom>
          <a:noFill/>
        </p:spPr>
        <p:txBody>
          <a:bodyPr wrap="square" rtlCol="0">
            <a:spAutoFit/>
          </a:bodyPr>
          <a:lstStyle/>
          <a:p>
            <a:pPr marL="457200" indent="-457200" defTabSz="770436">
              <a:lnSpc>
                <a:spcPct val="150000"/>
              </a:lnSpc>
              <a:buFont typeface="+mj-lt"/>
              <a:buAutoNum type="arabicPeriod"/>
            </a:pPr>
            <a:r>
              <a:rPr lang="zh-CN" altLang="en-US" sz="22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整体市场表现</a:t>
            </a:r>
            <a:endParaRPr lang="en-US" altLang="zh-CN" sz="22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457200" indent="-457200" defTabSz="770436">
              <a:lnSpc>
                <a:spcPct val="150000"/>
              </a:lnSpc>
              <a:buFont typeface="+mj-lt"/>
              <a:buAutoNum type="arabicPeriod"/>
            </a:pPr>
            <a:r>
              <a:rPr lang="zh-CN" altLang="en-US" sz="2200" spc="120" dirty="0">
                <a:solidFill>
                  <a:srgbClr val="000000">
                    <a:lumMod val="50000"/>
                    <a:lumOff val="50000"/>
                  </a:srgb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纯电市场表现</a:t>
            </a:r>
            <a:endParaRPr lang="en-US" altLang="zh-CN" sz="2200" spc="120" dirty="0">
              <a:solidFill>
                <a:srgbClr val="000000">
                  <a:lumMod val="50000"/>
                  <a:lumOff val="50000"/>
                </a:srgb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 name="灯片编号占位符 2"/>
          <p:cNvSpPr>
            <a:spLocks noGrp="1"/>
          </p:cNvSpPr>
          <p:nvPr>
            <p:ph type="sldNum" sz="quarter" idx="4294967295"/>
          </p:nvPr>
        </p:nvSpPr>
        <p:spPr>
          <a:xfrm>
            <a:off x="11750773" y="6597918"/>
            <a:ext cx="413852" cy="221110"/>
          </a:xfrm>
          <a:prstGeom prst="rect">
            <a:avLst/>
          </a:prstGeom>
        </p:spPr>
        <p:txBody>
          <a:bodyPr/>
          <a:lstStyle/>
          <a:p>
            <a:fld id="{BC277FD2-16D7-4FD4-A965-9BD1B8CDE694}" type="slidenum">
              <a:rPr lang="zh-CN" altLang="en-US" smtClean="0"/>
              <a:pPr/>
              <a:t>3</a:t>
            </a:fld>
            <a:endParaRPr lang="zh-CN" altLang="en-US"/>
          </a:p>
        </p:txBody>
      </p:sp>
    </p:spTree>
    <p:extLst>
      <p:ext uri="{BB962C8B-B14F-4D97-AF65-F5344CB8AC3E}">
        <p14:creationId xmlns:p14="http://schemas.microsoft.com/office/powerpoint/2010/main" val="35627614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6141" y="2159216"/>
            <a:ext cx="12034344" cy="4212258"/>
          </a:xfrm>
          <a:prstGeom prst="rect">
            <a:avLst/>
          </a:prstGeom>
          <a:solidFill>
            <a:srgbClr val="0547A3"/>
          </a:solidFill>
          <a:ln>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cs typeface="+mn-ea"/>
              <a:sym typeface="+mn-lt"/>
            </a:endParaRPr>
          </a:p>
        </p:txBody>
      </p:sp>
      <p:sp>
        <p:nvSpPr>
          <p:cNvPr id="19" name="矩形 18"/>
          <p:cNvSpPr/>
          <p:nvPr/>
        </p:nvSpPr>
        <p:spPr>
          <a:xfrm>
            <a:off x="100855" y="2628164"/>
            <a:ext cx="11975816" cy="3743309"/>
          </a:xfrm>
          <a:prstGeom prst="rect">
            <a:avLst/>
          </a:prstGeom>
          <a:solidFill>
            <a:schemeClr val="bg1"/>
          </a:solidFill>
          <a:ln w="12700">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fontAlgn="base" hangingPunct="0">
              <a:spcBef>
                <a:spcPct val="0"/>
              </a:spcBef>
              <a:spcAft>
                <a:spcPct val="0"/>
              </a:spcAft>
            </a:pPr>
            <a:endParaRPr lang="zh-CN" altLang="en-US" sz="1350" dirty="0">
              <a:solidFill>
                <a:prstClr val="white"/>
              </a:solidFill>
              <a:cs typeface="+mn-ea"/>
              <a:sym typeface="+mn-lt"/>
            </a:endParaRPr>
          </a:p>
        </p:txBody>
      </p:sp>
      <p:graphicFrame>
        <p:nvGraphicFramePr>
          <p:cNvPr id="11" name="Chart_乘用车整体市场情况"/>
          <p:cNvGraphicFramePr>
            <a:graphicFrameLocks/>
          </p:cNvGraphicFramePr>
          <p:nvPr>
            <p:extLst>
              <p:ext uri="{D42A27DB-BD31-4B8C-83A1-F6EECF244321}">
                <p14:modId xmlns:p14="http://schemas.microsoft.com/office/powerpoint/2010/main" val="3993743839"/>
              </p:ext>
            </p:extLst>
          </p:nvPr>
        </p:nvGraphicFramePr>
        <p:xfrm>
          <a:off x="461655" y="2542617"/>
          <a:ext cx="11263316" cy="3911782"/>
        </p:xfrm>
        <a:graphic>
          <a:graphicData uri="http://schemas.openxmlformats.org/drawingml/2006/chart">
            <c:chart xmlns:c="http://schemas.openxmlformats.org/drawingml/2006/chart" xmlns:r="http://schemas.openxmlformats.org/officeDocument/2006/relationships" r:id="rId3"/>
          </a:graphicData>
        </a:graphic>
      </p:graphicFrame>
      <p:sp>
        <p:nvSpPr>
          <p:cNvPr id="16" name="Model_1_ChartTag"/>
          <p:cNvSpPr>
            <a:spLocks noChangeAspect="1"/>
          </p:cNvSpPr>
          <p:nvPr/>
        </p:nvSpPr>
        <p:spPr>
          <a:xfrm>
            <a:off x="3674576" y="2236946"/>
            <a:ext cx="4523563" cy="3265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eaLnBrk="0" fontAlgn="base" hangingPunct="0">
              <a:spcBef>
                <a:spcPct val="0"/>
              </a:spcBef>
              <a:spcAft>
                <a:spcPct val="0"/>
              </a:spcAft>
            </a:pPr>
            <a:r>
              <a:rPr lang="zh-CN" altLang="en-US" sz="1600" b="1" dirty="0">
                <a:solidFill>
                  <a:prstClr val="white"/>
                </a:solidFill>
                <a:cs typeface="+mn-ea"/>
                <a:sym typeface="+mn-lt"/>
              </a:rPr>
              <a:t>新能源乘用车分月度销量</a:t>
            </a:r>
          </a:p>
        </p:txBody>
      </p:sp>
      <p:sp>
        <p:nvSpPr>
          <p:cNvPr id="12" name="文本框 11">
            <a:extLst>
              <a:ext uri="{FF2B5EF4-FFF2-40B4-BE49-F238E27FC236}">
                <a16:creationId xmlns:a16="http://schemas.microsoft.com/office/drawing/2014/main" id="{00A1563F-D031-4A27-BBAB-4388B0E19C84}"/>
              </a:ext>
            </a:extLst>
          </p:cNvPr>
          <p:cNvSpPr txBox="1"/>
          <p:nvPr/>
        </p:nvSpPr>
        <p:spPr>
          <a:xfrm>
            <a:off x="497328" y="6381328"/>
            <a:ext cx="184731" cy="256545"/>
          </a:xfrm>
          <a:prstGeom prst="rect">
            <a:avLst/>
          </a:prstGeom>
          <a:noFill/>
        </p:spPr>
        <p:txBody>
          <a:bodyPr wrap="none" rtlCol="0">
            <a:spAutoFit/>
          </a:bodyPr>
          <a:lstStyle/>
          <a:p>
            <a:pPr eaLnBrk="0" fontAlgn="base" hangingPunct="0">
              <a:spcBef>
                <a:spcPct val="0"/>
              </a:spcBef>
              <a:spcAft>
                <a:spcPct val="0"/>
              </a:spcAft>
            </a:pPr>
            <a:endParaRPr lang="zh-CN" altLang="en-US" sz="1067" dirty="0">
              <a:solidFill>
                <a:prstClr val="black">
                  <a:lumMod val="65000"/>
                  <a:lumOff val="35000"/>
                </a:prstClr>
              </a:solidFill>
              <a:latin typeface="+mn-lt"/>
              <a:ea typeface="+mn-ea"/>
              <a:cs typeface="+mn-ea"/>
              <a:sym typeface="+mn-lt"/>
            </a:endParaRPr>
          </a:p>
        </p:txBody>
      </p:sp>
      <p:sp>
        <p:nvSpPr>
          <p:cNvPr id="10" name="标题 9"/>
          <p:cNvSpPr>
            <a:spLocks noGrp="1"/>
          </p:cNvSpPr>
          <p:nvPr>
            <p:ph type="title" idx="4294967295"/>
          </p:nvPr>
        </p:nvSpPr>
        <p:spPr>
          <a:xfrm>
            <a:off x="0" y="258763"/>
            <a:ext cx="11552238" cy="574675"/>
          </a:xfrm>
          <a:prstGeom prst="rect">
            <a:avLst/>
          </a:prstGeom>
        </p:spPr>
        <p:txBody>
          <a:bodyPr/>
          <a:lstStyle/>
          <a:p>
            <a:r>
              <a:rPr lang="zh-CN" altLang="en-US" sz="2800" dirty="0">
                <a:latin typeface="+mn-lt"/>
                <a:ea typeface="+mn-ea"/>
                <a:cs typeface="+mn-ea"/>
                <a:sym typeface="+mn-lt"/>
              </a:rPr>
              <a:t>乘用车市场整体表现</a:t>
            </a:r>
          </a:p>
        </p:txBody>
      </p:sp>
      <p:sp>
        <p:nvSpPr>
          <p:cNvPr id="14" name="乘用车整体描述"/>
          <p:cNvSpPr>
            <a:spLocks noGrp="1"/>
          </p:cNvSpPr>
          <p:nvPr>
            <p:ph sz="quarter" idx="4294967295"/>
          </p:nvPr>
        </p:nvSpPr>
        <p:spPr>
          <a:xfrm>
            <a:off x="0" y="847725"/>
            <a:ext cx="11724971" cy="863600"/>
          </a:xfrm>
          <a:prstGeom prst="rect">
            <a:avLst/>
          </a:prstGeom>
        </p:spPr>
        <p:txBody>
          <a:bodyPr/>
          <a:lstStyle/>
          <a:p>
            <a:r>
              <a:rPr lang="en-US" altLang="zh-CN" sz="1400" dirty="0">
                <a:latin typeface="Open Sans" panose="020B0606030504020204" pitchFamily="34" charset="0"/>
                <a:ea typeface="思源宋体 CN SemiBold" panose="02020600000000000000" pitchFamily="18" charset="-122"/>
                <a:cs typeface="+mn-ea"/>
                <a:sym typeface="+mn-lt"/>
              </a:rPr>
              <a:t>5</a:t>
            </a:r>
            <a:r>
              <a:rPr lang="zh-CN" altLang="en-US" sz="1400" dirty="0">
                <a:latin typeface="Open Sans" panose="020B0606030504020204" pitchFamily="34" charset="0"/>
                <a:ea typeface="思源宋体 CN SemiBold" panose="02020600000000000000" pitchFamily="18" charset="-122"/>
                <a:cs typeface="+mn-ea"/>
                <a:sym typeface="+mn-lt"/>
              </a:rPr>
              <a:t>月，乘用车市场销量为</a:t>
            </a:r>
            <a:r>
              <a:rPr lang="en-US" altLang="zh-CN" sz="1400" dirty="0">
                <a:latin typeface="Open Sans" panose="020B0606030504020204" pitchFamily="34" charset="0"/>
                <a:ea typeface="思源宋体 CN SemiBold" panose="02020600000000000000" pitchFamily="18" charset="-122"/>
                <a:cs typeface="+mn-ea"/>
                <a:sym typeface="+mn-lt"/>
              </a:rPr>
              <a:t>186.6</a:t>
            </a:r>
            <a:r>
              <a:rPr lang="zh-CN" altLang="en-US" sz="1400" dirty="0">
                <a:latin typeface="Open Sans" panose="020B0606030504020204" pitchFamily="34" charset="0"/>
                <a:ea typeface="思源宋体 CN SemiBold" panose="02020600000000000000" pitchFamily="18" charset="-122"/>
                <a:cs typeface="+mn-ea"/>
                <a:sym typeface="+mn-lt"/>
              </a:rPr>
              <a:t>万辆，同比上涨</a:t>
            </a:r>
            <a:r>
              <a:rPr lang="en-US" altLang="zh-CN" sz="1400" dirty="0">
                <a:latin typeface="Open Sans" panose="020B0606030504020204" pitchFamily="34" charset="0"/>
                <a:ea typeface="思源宋体 CN SemiBold" panose="02020600000000000000" pitchFamily="18" charset="-122"/>
                <a:cs typeface="+mn-ea"/>
                <a:sym typeface="+mn-lt"/>
              </a:rPr>
              <a:t>9.6%</a:t>
            </a:r>
            <a:r>
              <a:rPr lang="zh-CN" altLang="en-US" sz="1400" dirty="0">
                <a:latin typeface="Open Sans" panose="020B0606030504020204" pitchFamily="34" charset="0"/>
                <a:ea typeface="思源宋体 CN SemiBold" panose="02020600000000000000" pitchFamily="18" charset="-122"/>
                <a:cs typeface="+mn-ea"/>
                <a:sym typeface="+mn-lt"/>
              </a:rPr>
              <a:t>，环比上涨</a:t>
            </a:r>
            <a:r>
              <a:rPr lang="en-US" altLang="zh-CN" sz="1400" dirty="0">
                <a:latin typeface="Open Sans" panose="020B0606030504020204" pitchFamily="34" charset="0"/>
                <a:ea typeface="思源宋体 CN SemiBold" panose="02020600000000000000" pitchFamily="18" charset="-122"/>
                <a:cs typeface="+mn-ea"/>
                <a:sym typeface="+mn-lt"/>
              </a:rPr>
              <a:t>10.0%</a:t>
            </a:r>
            <a:r>
              <a:rPr lang="zh-CN" altLang="en-US" sz="1400" dirty="0">
                <a:latin typeface="Open Sans" panose="020B0606030504020204" pitchFamily="34" charset="0"/>
                <a:ea typeface="思源宋体 CN SemiBold" panose="02020600000000000000" pitchFamily="18" charset="-122"/>
                <a:cs typeface="+mn-ea"/>
                <a:sym typeface="+mn-lt"/>
              </a:rPr>
              <a:t>；新能源市场销量约为</a:t>
            </a:r>
            <a:r>
              <a:rPr lang="en-US" altLang="zh-CN" sz="1400" dirty="0">
                <a:latin typeface="Open Sans" panose="020B0606030504020204" pitchFamily="34" charset="0"/>
                <a:ea typeface="思源宋体 CN SemiBold" panose="02020600000000000000" pitchFamily="18" charset="-122"/>
                <a:cs typeface="+mn-ea"/>
                <a:sym typeface="+mn-lt"/>
              </a:rPr>
              <a:t>96.5</a:t>
            </a:r>
            <a:r>
              <a:rPr lang="zh-CN" altLang="en-US" sz="1400" dirty="0">
                <a:latin typeface="Open Sans" panose="020B0606030504020204" pitchFamily="34" charset="0"/>
                <a:ea typeface="思源宋体 CN SemiBold" panose="02020600000000000000" pitchFamily="18" charset="-122"/>
                <a:cs typeface="+mn-ea"/>
                <a:sym typeface="+mn-lt"/>
              </a:rPr>
              <a:t>万辆，同比上涨</a:t>
            </a:r>
            <a:r>
              <a:rPr lang="en-US" altLang="zh-CN" sz="1400" dirty="0">
                <a:latin typeface="Open Sans" panose="020B0606030504020204" pitchFamily="34" charset="0"/>
                <a:ea typeface="思源宋体 CN SemiBold" panose="02020600000000000000" pitchFamily="18" charset="-122"/>
                <a:cs typeface="+mn-ea"/>
                <a:sym typeface="+mn-lt"/>
              </a:rPr>
              <a:t>22.9%</a:t>
            </a:r>
            <a:r>
              <a:rPr lang="zh-CN" altLang="en-US" sz="1400" dirty="0">
                <a:latin typeface="Open Sans" panose="020B0606030504020204" pitchFamily="34" charset="0"/>
                <a:ea typeface="思源宋体 CN SemiBold" panose="02020600000000000000" pitchFamily="18" charset="-122"/>
                <a:cs typeface="+mn-ea"/>
                <a:sym typeface="+mn-lt"/>
              </a:rPr>
              <a:t>，环比上涨</a:t>
            </a:r>
            <a:r>
              <a:rPr lang="en-US" altLang="zh-CN" sz="1400" dirty="0">
                <a:latin typeface="Open Sans" panose="020B0606030504020204" pitchFamily="34" charset="0"/>
                <a:ea typeface="思源宋体 CN SemiBold" panose="02020600000000000000" pitchFamily="18" charset="-122"/>
                <a:cs typeface="+mn-ea"/>
                <a:sym typeface="+mn-lt"/>
              </a:rPr>
              <a:t>10.8%</a:t>
            </a:r>
            <a:r>
              <a:rPr lang="zh-CN" altLang="en-US" sz="1400" dirty="0">
                <a:latin typeface="Open Sans" panose="020B0606030504020204" pitchFamily="34" charset="0"/>
                <a:ea typeface="思源宋体 CN SemiBold" panose="02020600000000000000" pitchFamily="18" charset="-122"/>
                <a:cs typeface="+mn-ea"/>
                <a:sym typeface="+mn-lt"/>
              </a:rPr>
              <a:t>，表现略好于整体市场。
</a:t>
            </a:r>
            <a:r>
              <a:rPr lang="en-US" altLang="zh-CN" sz="1400" dirty="0">
                <a:latin typeface="Open Sans" panose="020B0606030504020204" pitchFamily="34" charset="0"/>
                <a:ea typeface="思源宋体 CN SemiBold" panose="02020600000000000000" pitchFamily="18" charset="-122"/>
                <a:cs typeface="+mn-ea"/>
                <a:sym typeface="+mn-lt"/>
              </a:rPr>
              <a:t>5</a:t>
            </a:r>
            <a:r>
              <a:rPr lang="zh-CN" altLang="en-US" sz="1400" dirty="0">
                <a:latin typeface="Open Sans" panose="020B0606030504020204" pitchFamily="34" charset="0"/>
                <a:ea typeface="思源宋体 CN SemiBold" panose="02020600000000000000" pitchFamily="18" charset="-122"/>
                <a:cs typeface="+mn-ea"/>
                <a:sym typeface="+mn-lt"/>
              </a:rPr>
              <a:t>月，新能源市场的销量占总体乘用车销量的</a:t>
            </a:r>
            <a:r>
              <a:rPr lang="en-US" altLang="zh-CN" sz="1400" dirty="0">
                <a:latin typeface="Open Sans" panose="020B0606030504020204" pitchFamily="34" charset="0"/>
                <a:ea typeface="思源宋体 CN SemiBold" panose="02020600000000000000" pitchFamily="18" charset="-122"/>
                <a:cs typeface="+mn-ea"/>
                <a:sym typeface="+mn-lt"/>
              </a:rPr>
              <a:t>51.7%</a:t>
            </a:r>
            <a:r>
              <a:rPr lang="zh-CN" altLang="en-US" sz="1400" dirty="0">
                <a:latin typeface="Open Sans" panose="020B0606030504020204" pitchFamily="34" charset="0"/>
                <a:ea typeface="思源宋体 CN SemiBold" panose="02020600000000000000" pitchFamily="18" charset="-122"/>
                <a:cs typeface="+mn-ea"/>
                <a:sym typeface="+mn-lt"/>
              </a:rPr>
              <a:t>，较上月增加</a:t>
            </a:r>
            <a:r>
              <a:rPr lang="en-US" altLang="zh-CN" sz="1400" dirty="0">
                <a:latin typeface="Open Sans" panose="020B0606030504020204" pitchFamily="34" charset="0"/>
                <a:ea typeface="思源宋体 CN SemiBold" panose="02020600000000000000" pitchFamily="18" charset="-122"/>
                <a:cs typeface="+mn-ea"/>
                <a:sym typeface="+mn-lt"/>
              </a:rPr>
              <a:t>0.4%</a:t>
            </a:r>
            <a:r>
              <a:rPr lang="zh-CN" altLang="en-US" sz="1400" dirty="0">
                <a:latin typeface="Open Sans" panose="020B0606030504020204" pitchFamily="34" charset="0"/>
                <a:ea typeface="思源宋体 CN SemiBold" panose="02020600000000000000" pitchFamily="18" charset="-122"/>
                <a:cs typeface="+mn-ea"/>
                <a:sym typeface="+mn-lt"/>
              </a:rPr>
              <a:t>，相比去年同期上涨</a:t>
            </a:r>
            <a:r>
              <a:rPr lang="en-US" altLang="zh-CN" sz="1400" dirty="0">
                <a:latin typeface="Open Sans" panose="020B0606030504020204" pitchFamily="34" charset="0"/>
                <a:ea typeface="思源宋体 CN SemiBold" panose="02020600000000000000" pitchFamily="18" charset="-122"/>
                <a:cs typeface="+mn-ea"/>
                <a:sym typeface="+mn-lt"/>
              </a:rPr>
              <a:t>5.6%</a:t>
            </a:r>
            <a:r>
              <a:rPr lang="zh-CN" altLang="en-US" sz="1400" dirty="0">
                <a:latin typeface="Open Sans" panose="020B0606030504020204" pitchFamily="34" charset="0"/>
                <a:ea typeface="思源宋体 CN SemiBold" panose="02020600000000000000" pitchFamily="18" charset="-122"/>
                <a:cs typeface="+mn-ea"/>
                <a:sym typeface="+mn-lt"/>
              </a:rPr>
              <a:t>。</a:t>
            </a:r>
            <a:endParaRPr lang="en-US" altLang="zh-CN" sz="1400" dirty="0">
              <a:latin typeface="Open Sans" panose="020B0606030504020204" pitchFamily="34" charset="0"/>
              <a:ea typeface="思源宋体 CN SemiBold" panose="02020600000000000000" pitchFamily="18" charset="-122"/>
              <a:cs typeface="+mn-ea"/>
              <a:sym typeface="+mn-lt"/>
            </a:endParaRPr>
          </a:p>
        </p:txBody>
      </p:sp>
      <p:sp>
        <p:nvSpPr>
          <p:cNvPr id="15" name="内容占位符 14"/>
          <p:cNvSpPr>
            <a:spLocks noGrp="1"/>
          </p:cNvSpPr>
          <p:nvPr>
            <p:ph sz="quarter" idx="4294967295"/>
          </p:nvPr>
        </p:nvSpPr>
        <p:spPr>
          <a:xfrm>
            <a:off x="0" y="6537325"/>
            <a:ext cx="5199063" cy="320675"/>
          </a:xfrm>
          <a:prstGeom prst="rect">
            <a:avLst/>
          </a:prstGeom>
        </p:spPr>
        <p:txBody>
          <a:bodyPr anchor="b"/>
          <a:lstStyle/>
          <a:p>
            <a:pPr eaLnBrk="0" fontAlgn="base" hangingPunct="0">
              <a:spcBef>
                <a:spcPct val="0"/>
              </a:spcBef>
              <a:spcAft>
                <a:spcPct val="0"/>
              </a:spcAft>
            </a:pPr>
            <a:r>
              <a:rPr lang="zh-CN" altLang="en-US" sz="1000" dirty="0">
                <a:solidFill>
                  <a:prstClr val="black">
                    <a:lumMod val="65000"/>
                    <a:lumOff val="35000"/>
                  </a:prstClr>
                </a:solidFill>
                <a:cs typeface="+mn-ea"/>
                <a:sym typeface="+mn-lt"/>
              </a:rPr>
              <a:t>数据来源：</a:t>
            </a:r>
            <a:r>
              <a:rPr lang="en-US" altLang="zh-CN" sz="1000" dirty="0">
                <a:solidFill>
                  <a:prstClr val="black">
                    <a:lumMod val="65000"/>
                    <a:lumOff val="35000"/>
                  </a:prstClr>
                </a:solidFill>
                <a:cs typeface="+mn-ea"/>
                <a:sym typeface="+mn-lt"/>
              </a:rPr>
              <a:t>WAYS</a:t>
            </a:r>
            <a:r>
              <a:rPr lang="zh-CN" altLang="en-US" sz="1000" dirty="0">
                <a:solidFill>
                  <a:prstClr val="black">
                    <a:lumMod val="65000"/>
                    <a:lumOff val="35000"/>
                  </a:prstClr>
                </a:solidFill>
                <a:cs typeface="+mn-ea"/>
                <a:sym typeface="+mn-lt"/>
              </a:rPr>
              <a:t>监测零售量</a:t>
            </a:r>
          </a:p>
        </p:txBody>
      </p:sp>
      <p:sp>
        <p:nvSpPr>
          <p:cNvPr id="17" name="灯片编号占位符 4"/>
          <p:cNvSpPr>
            <a:spLocks noGrp="1"/>
          </p:cNvSpPr>
          <p:nvPr>
            <p:ph type="sldNum" sz="quarter" idx="4294967295"/>
          </p:nvPr>
        </p:nvSpPr>
        <p:spPr>
          <a:xfrm>
            <a:off x="11826875" y="6627813"/>
            <a:ext cx="365125" cy="192087"/>
          </a:xfrm>
          <a:prstGeom prst="rect">
            <a:avLst/>
          </a:prstGeom>
        </p:spPr>
        <p:txBody>
          <a:bodyPr/>
          <a:lstStyle/>
          <a:p>
            <a:r>
              <a:rPr lang="en-US" altLang="zh-CN" sz="1000" dirty="0">
                <a:solidFill>
                  <a:prstClr val="black">
                    <a:lumMod val="65000"/>
                    <a:lumOff val="35000"/>
                  </a:prstClr>
                </a:solidFill>
                <a:latin typeface="+mn-lt"/>
                <a:ea typeface="+mn-ea"/>
                <a:cs typeface="+mn-ea"/>
                <a:sym typeface="+mn-lt"/>
              </a:rPr>
              <a:t>5</a:t>
            </a:r>
            <a:endParaRPr lang="zh-CN" altLang="en-US" sz="1000" dirty="0">
              <a:solidFill>
                <a:prstClr val="black">
                  <a:lumMod val="65000"/>
                  <a:lumOff val="35000"/>
                </a:prstClr>
              </a:solidFill>
              <a:latin typeface="+mn-lt"/>
              <a:ea typeface="+mn-ea"/>
              <a:cs typeface="+mn-ea"/>
              <a:sym typeface="+mn-lt"/>
            </a:endParaRPr>
          </a:p>
        </p:txBody>
      </p:sp>
      <p:sp>
        <p:nvSpPr>
          <p:cNvPr id="13" name="文本框 12">
            <a:extLst>
              <a:ext uri="{FF2B5EF4-FFF2-40B4-BE49-F238E27FC236}">
                <a16:creationId xmlns:a16="http://schemas.microsoft.com/office/drawing/2014/main" id="{C3F76F8C-3ED3-47A9-9345-584AF77C9A26}"/>
              </a:ext>
            </a:extLst>
          </p:cNvPr>
          <p:cNvSpPr txBox="1"/>
          <p:nvPr/>
        </p:nvSpPr>
        <p:spPr>
          <a:xfrm>
            <a:off x="314037" y="3123327"/>
            <a:ext cx="825867" cy="246221"/>
          </a:xfrm>
          <a:prstGeom prst="rect">
            <a:avLst/>
          </a:prstGeom>
          <a:noFill/>
        </p:spPr>
        <p:txBody>
          <a:bodyPr wrap="none" rtlCol="0">
            <a:spAutoFit/>
          </a:bodyPr>
          <a:lstStyle/>
          <a:p>
            <a:pPr lvl="0"/>
            <a:r>
              <a:rPr lang="zh-CN" altLang="en-US" sz="1000" dirty="0">
                <a:solidFill>
                  <a:schemeClr val="tx1">
                    <a:lumMod val="65000"/>
                    <a:lumOff val="35000"/>
                  </a:schemeClr>
                </a:solidFill>
                <a:latin typeface="+mn-lt"/>
                <a:ea typeface="+mn-ea"/>
                <a:cs typeface="+mn-ea"/>
                <a:sym typeface="+mn-lt"/>
              </a:rPr>
              <a:t>单位：万辆</a:t>
            </a:r>
          </a:p>
        </p:txBody>
      </p:sp>
    </p:spTree>
    <p:extLst>
      <p:ext uri="{BB962C8B-B14F-4D97-AF65-F5344CB8AC3E}">
        <p14:creationId xmlns:p14="http://schemas.microsoft.com/office/powerpoint/2010/main" val="16956244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6141" y="2159216"/>
            <a:ext cx="12034344" cy="4212258"/>
          </a:xfrm>
          <a:prstGeom prst="rect">
            <a:avLst/>
          </a:prstGeom>
          <a:solidFill>
            <a:srgbClr val="0547A3"/>
          </a:solidFill>
          <a:ln>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cs typeface="+mn-ea"/>
              <a:sym typeface="+mn-lt"/>
            </a:endParaRPr>
          </a:p>
        </p:txBody>
      </p:sp>
      <p:sp>
        <p:nvSpPr>
          <p:cNvPr id="19" name="矩形 18"/>
          <p:cNvSpPr/>
          <p:nvPr/>
        </p:nvSpPr>
        <p:spPr>
          <a:xfrm>
            <a:off x="76141" y="2628164"/>
            <a:ext cx="12034344" cy="3743309"/>
          </a:xfrm>
          <a:prstGeom prst="rect">
            <a:avLst/>
          </a:prstGeom>
          <a:solidFill>
            <a:schemeClr val="bg1"/>
          </a:solidFill>
          <a:ln w="12700">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fontAlgn="base" hangingPunct="0">
              <a:spcBef>
                <a:spcPct val="0"/>
              </a:spcBef>
              <a:spcAft>
                <a:spcPct val="0"/>
              </a:spcAft>
            </a:pPr>
            <a:endParaRPr lang="zh-CN" altLang="en-US" sz="1350" dirty="0">
              <a:solidFill>
                <a:prstClr val="white"/>
              </a:solidFill>
              <a:cs typeface="+mn-ea"/>
              <a:sym typeface="+mn-lt"/>
            </a:endParaRPr>
          </a:p>
        </p:txBody>
      </p:sp>
      <p:graphicFrame>
        <p:nvGraphicFramePr>
          <p:cNvPr id="11" name="Chart_整体市场情况"/>
          <p:cNvGraphicFramePr>
            <a:graphicFrameLocks/>
          </p:cNvGraphicFramePr>
          <p:nvPr>
            <p:extLst>
              <p:ext uri="{D42A27DB-BD31-4B8C-83A1-F6EECF244321}">
                <p14:modId xmlns:p14="http://schemas.microsoft.com/office/powerpoint/2010/main" val="965974836"/>
              </p:ext>
            </p:extLst>
          </p:nvPr>
        </p:nvGraphicFramePr>
        <p:xfrm>
          <a:off x="461113" y="2462311"/>
          <a:ext cx="11264400" cy="3913200"/>
        </p:xfrm>
        <a:graphic>
          <a:graphicData uri="http://schemas.openxmlformats.org/drawingml/2006/chart">
            <c:chart xmlns:c="http://schemas.openxmlformats.org/drawingml/2006/chart" xmlns:r="http://schemas.openxmlformats.org/officeDocument/2006/relationships" r:id="rId3"/>
          </a:graphicData>
        </a:graphic>
      </p:graphicFrame>
      <p:sp>
        <p:nvSpPr>
          <p:cNvPr id="16" name="Model_1_ChartTag"/>
          <p:cNvSpPr>
            <a:spLocks noChangeAspect="1"/>
          </p:cNvSpPr>
          <p:nvPr/>
        </p:nvSpPr>
        <p:spPr>
          <a:xfrm>
            <a:off x="3632199" y="2230440"/>
            <a:ext cx="4523563" cy="3265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zh-CN" altLang="en-US" sz="1600" b="1" dirty="0">
                <a:solidFill>
                  <a:schemeClr val="bg1"/>
                </a:solidFill>
                <a:cs typeface="+mn-ea"/>
                <a:sym typeface="+mn-lt"/>
              </a:rPr>
              <a:t>新能源乘用车分月度销量</a:t>
            </a:r>
          </a:p>
        </p:txBody>
      </p:sp>
      <p:sp>
        <p:nvSpPr>
          <p:cNvPr id="12" name="文本框 11">
            <a:extLst>
              <a:ext uri="{FF2B5EF4-FFF2-40B4-BE49-F238E27FC236}">
                <a16:creationId xmlns:a16="http://schemas.microsoft.com/office/drawing/2014/main" id="{00A1563F-D031-4A27-BBAB-4388B0E19C84}"/>
              </a:ext>
            </a:extLst>
          </p:cNvPr>
          <p:cNvSpPr txBox="1"/>
          <p:nvPr/>
        </p:nvSpPr>
        <p:spPr>
          <a:xfrm>
            <a:off x="497328" y="6381328"/>
            <a:ext cx="184731" cy="256545"/>
          </a:xfrm>
          <a:prstGeom prst="rect">
            <a:avLst/>
          </a:prstGeom>
          <a:noFill/>
        </p:spPr>
        <p:txBody>
          <a:bodyPr wrap="none" rtlCol="0">
            <a:spAutoFit/>
          </a:bodyPr>
          <a:lstStyle/>
          <a:p>
            <a:endParaRPr lang="zh-CN" altLang="en-US" sz="1067" dirty="0">
              <a:solidFill>
                <a:schemeClr val="tx1">
                  <a:lumMod val="65000"/>
                  <a:lumOff val="35000"/>
                </a:schemeClr>
              </a:solidFill>
              <a:latin typeface="+mn-lt"/>
              <a:ea typeface="+mn-ea"/>
              <a:cs typeface="+mn-ea"/>
              <a:sym typeface="+mn-lt"/>
            </a:endParaRPr>
          </a:p>
        </p:txBody>
      </p:sp>
      <p:sp>
        <p:nvSpPr>
          <p:cNvPr id="10" name="标题 9"/>
          <p:cNvSpPr>
            <a:spLocks noGrp="1"/>
          </p:cNvSpPr>
          <p:nvPr>
            <p:ph type="title" idx="4294967295"/>
          </p:nvPr>
        </p:nvSpPr>
        <p:spPr>
          <a:xfrm>
            <a:off x="0" y="258763"/>
            <a:ext cx="11552238" cy="574675"/>
          </a:xfrm>
          <a:prstGeom prst="rect">
            <a:avLst/>
          </a:prstGeom>
        </p:spPr>
        <p:txBody>
          <a:bodyPr/>
          <a:lstStyle/>
          <a:p>
            <a:r>
              <a:rPr lang="zh-CN" altLang="en-US" sz="2800" dirty="0">
                <a:latin typeface="+mn-lt"/>
                <a:ea typeface="+mn-ea"/>
                <a:cs typeface="+mn-ea"/>
                <a:sym typeface="+mn-lt"/>
              </a:rPr>
              <a:t>新能源市场整体表现</a:t>
            </a:r>
          </a:p>
        </p:txBody>
      </p:sp>
      <p:sp>
        <p:nvSpPr>
          <p:cNvPr id="14" name="新能源整体描述"/>
          <p:cNvSpPr>
            <a:spLocks noGrp="1"/>
          </p:cNvSpPr>
          <p:nvPr>
            <p:ph sz="quarter" idx="4294967295"/>
          </p:nvPr>
        </p:nvSpPr>
        <p:spPr>
          <a:xfrm>
            <a:off x="0" y="847725"/>
            <a:ext cx="11552238" cy="863600"/>
          </a:xfrm>
          <a:prstGeom prst="rect">
            <a:avLst/>
          </a:prstGeom>
        </p:spPr>
        <p:txBody>
          <a:bodyPr/>
          <a:lstStyle/>
          <a:p>
            <a:r>
              <a:rPr lang="en-US" altLang="zh-CN" sz="1400" dirty="0">
                <a:latin typeface="Open Sans" panose="020B0606030504020204" pitchFamily="34" charset="0"/>
                <a:ea typeface="思源宋体 CN SemiBold" panose="02020600000000000000" pitchFamily="18" charset="-122"/>
                <a:cs typeface="+mn-ea"/>
                <a:sym typeface="+mn-lt"/>
              </a:rPr>
              <a:t>5</a:t>
            </a:r>
            <a:r>
              <a:rPr lang="zh-CN" altLang="en-US" sz="1400" dirty="0">
                <a:latin typeface="Open Sans" panose="020B0606030504020204" pitchFamily="34" charset="0"/>
                <a:ea typeface="思源宋体 CN SemiBold" panose="02020600000000000000" pitchFamily="18" charset="-122"/>
                <a:cs typeface="+mn-ea"/>
                <a:sym typeface="+mn-lt"/>
              </a:rPr>
              <a:t>月，纯电动销量约</a:t>
            </a:r>
            <a:r>
              <a:rPr lang="en-US" altLang="zh-CN" sz="1400" dirty="0">
                <a:latin typeface="Open Sans" panose="020B0606030504020204" pitchFamily="34" charset="0"/>
                <a:ea typeface="思源宋体 CN SemiBold" panose="02020600000000000000" pitchFamily="18" charset="-122"/>
                <a:cs typeface="+mn-ea"/>
                <a:sym typeface="+mn-lt"/>
              </a:rPr>
              <a:t>57.9</a:t>
            </a:r>
            <a:r>
              <a:rPr lang="zh-CN" altLang="en-US" sz="1400" dirty="0">
                <a:latin typeface="Open Sans" panose="020B0606030504020204" pitchFamily="34" charset="0"/>
                <a:ea typeface="思源宋体 CN SemiBold" panose="02020600000000000000" pitchFamily="18" charset="-122"/>
                <a:cs typeface="+mn-ea"/>
                <a:sym typeface="+mn-lt"/>
              </a:rPr>
              <a:t>万辆，同比上涨</a:t>
            </a:r>
            <a:r>
              <a:rPr lang="en-US" altLang="zh-CN" sz="1400" dirty="0">
                <a:latin typeface="Open Sans" panose="020B0606030504020204" pitchFamily="34" charset="0"/>
                <a:ea typeface="思源宋体 CN SemiBold" panose="02020600000000000000" pitchFamily="18" charset="-122"/>
                <a:cs typeface="+mn-ea"/>
                <a:sym typeface="+mn-lt"/>
              </a:rPr>
              <a:t>19.6%</a:t>
            </a:r>
            <a:r>
              <a:rPr lang="zh-CN" altLang="en-US" sz="1400" dirty="0">
                <a:latin typeface="Open Sans" panose="020B0606030504020204" pitchFamily="34" charset="0"/>
                <a:ea typeface="思源宋体 CN SemiBold" panose="02020600000000000000" pitchFamily="18" charset="-122"/>
                <a:cs typeface="+mn-ea"/>
                <a:sym typeface="+mn-lt"/>
              </a:rPr>
              <a:t>，环比上涨</a:t>
            </a:r>
            <a:r>
              <a:rPr lang="en-US" altLang="zh-CN" sz="1400" dirty="0">
                <a:latin typeface="Open Sans" panose="020B0606030504020204" pitchFamily="34" charset="0"/>
                <a:ea typeface="思源宋体 CN SemiBold" panose="02020600000000000000" pitchFamily="18" charset="-122"/>
                <a:cs typeface="+mn-ea"/>
                <a:sym typeface="+mn-lt"/>
              </a:rPr>
              <a:t>5.3%</a:t>
            </a:r>
            <a:r>
              <a:rPr lang="zh-CN" altLang="en-US" sz="1400" dirty="0">
                <a:latin typeface="Open Sans" panose="020B0606030504020204" pitchFamily="34" charset="0"/>
                <a:ea typeface="思源宋体 CN SemiBold" panose="02020600000000000000" pitchFamily="18" charset="-122"/>
                <a:cs typeface="+mn-ea"/>
                <a:sym typeface="+mn-lt"/>
              </a:rPr>
              <a:t>；插电混动销量约</a:t>
            </a:r>
            <a:r>
              <a:rPr lang="en-US" altLang="zh-CN" sz="1400" dirty="0">
                <a:latin typeface="Open Sans" panose="020B0606030504020204" pitchFamily="34" charset="0"/>
                <a:ea typeface="思源宋体 CN SemiBold" panose="02020600000000000000" pitchFamily="18" charset="-122"/>
                <a:cs typeface="+mn-ea"/>
                <a:sym typeface="+mn-lt"/>
              </a:rPr>
              <a:t>38.6</a:t>
            </a:r>
            <a:r>
              <a:rPr lang="zh-CN" altLang="en-US" sz="1400" dirty="0">
                <a:latin typeface="Open Sans" panose="020B0606030504020204" pitchFamily="34" charset="0"/>
                <a:ea typeface="思源宋体 CN SemiBold" panose="02020600000000000000" pitchFamily="18" charset="-122"/>
                <a:cs typeface="+mn-ea"/>
                <a:sym typeface="+mn-lt"/>
              </a:rPr>
              <a:t>万辆，同比上涨</a:t>
            </a:r>
            <a:r>
              <a:rPr lang="en-US" altLang="zh-CN" sz="1400" dirty="0">
                <a:latin typeface="Open Sans" panose="020B0606030504020204" pitchFamily="34" charset="0"/>
                <a:ea typeface="思源宋体 CN SemiBold" panose="02020600000000000000" pitchFamily="18" charset="-122"/>
                <a:cs typeface="+mn-ea"/>
                <a:sym typeface="+mn-lt"/>
              </a:rPr>
              <a:t>28.2%</a:t>
            </a:r>
            <a:r>
              <a:rPr lang="zh-CN" altLang="en-US" sz="1400" dirty="0">
                <a:latin typeface="Open Sans" panose="020B0606030504020204" pitchFamily="34" charset="0"/>
                <a:ea typeface="思源宋体 CN SemiBold" panose="02020600000000000000" pitchFamily="18" charset="-122"/>
                <a:cs typeface="+mn-ea"/>
                <a:sym typeface="+mn-lt"/>
              </a:rPr>
              <a:t>，环比上涨</a:t>
            </a:r>
            <a:r>
              <a:rPr lang="en-US" altLang="zh-CN" sz="1400" dirty="0">
                <a:latin typeface="Open Sans" panose="020B0606030504020204" pitchFamily="34" charset="0"/>
                <a:ea typeface="思源宋体 CN SemiBold" panose="02020600000000000000" pitchFamily="18" charset="-122"/>
                <a:cs typeface="+mn-ea"/>
                <a:sym typeface="+mn-lt"/>
              </a:rPr>
              <a:t>20.2%</a:t>
            </a:r>
            <a:r>
              <a:rPr lang="zh-CN" altLang="en-US" sz="1400" dirty="0">
                <a:latin typeface="Open Sans" panose="020B0606030504020204" pitchFamily="34" charset="0"/>
                <a:ea typeface="思源宋体 CN SemiBold" panose="02020600000000000000" pitchFamily="18" charset="-122"/>
                <a:cs typeface="+mn-ea"/>
                <a:sym typeface="+mn-lt"/>
              </a:rPr>
              <a:t>。</a:t>
            </a:r>
            <a:r>
              <a:rPr lang="en-US" altLang="zh-CN" sz="1400" dirty="0">
                <a:latin typeface="Open Sans" panose="020B0606030504020204" pitchFamily="34" charset="0"/>
                <a:ea typeface="思源宋体 CN SemiBold" panose="02020600000000000000" pitchFamily="18" charset="-122"/>
                <a:cs typeface="+mn-ea"/>
                <a:sym typeface="+mn-lt"/>
              </a:rPr>
              <a:t>
2025</a:t>
            </a:r>
            <a:r>
              <a:rPr lang="zh-CN" altLang="en-US" sz="1400" dirty="0">
                <a:latin typeface="Open Sans" panose="020B0606030504020204" pitchFamily="34" charset="0"/>
                <a:ea typeface="思源宋体 CN SemiBold" panose="02020600000000000000" pitchFamily="18" charset="-122"/>
                <a:cs typeface="+mn-ea"/>
                <a:sym typeface="+mn-lt"/>
              </a:rPr>
              <a:t>年新能源累计销量</a:t>
            </a:r>
            <a:r>
              <a:rPr lang="en-US" altLang="zh-CN" sz="1400" dirty="0">
                <a:latin typeface="Open Sans" panose="020B0606030504020204" pitchFamily="34" charset="0"/>
                <a:ea typeface="思源宋体 CN SemiBold" panose="02020600000000000000" pitchFamily="18" charset="-122"/>
                <a:cs typeface="+mn-ea"/>
                <a:sym typeface="+mn-lt"/>
              </a:rPr>
              <a:t>416.5</a:t>
            </a:r>
            <a:r>
              <a:rPr lang="zh-CN" altLang="en-US" sz="1400" dirty="0">
                <a:latin typeface="Open Sans" panose="020B0606030504020204" pitchFamily="34" charset="0"/>
                <a:ea typeface="思源宋体 CN SemiBold" panose="02020600000000000000" pitchFamily="18" charset="-122"/>
                <a:cs typeface="+mn-ea"/>
                <a:sym typeface="+mn-lt"/>
              </a:rPr>
              <a:t>万辆，累计同比上涨</a:t>
            </a:r>
            <a:r>
              <a:rPr lang="en-US" altLang="zh-CN" sz="1400" dirty="0">
                <a:latin typeface="Open Sans" panose="020B0606030504020204" pitchFamily="34" charset="0"/>
                <a:ea typeface="思源宋体 CN SemiBold" panose="02020600000000000000" pitchFamily="18" charset="-122"/>
                <a:cs typeface="+mn-ea"/>
                <a:sym typeface="+mn-lt"/>
              </a:rPr>
              <a:t>30.3%</a:t>
            </a:r>
            <a:r>
              <a:rPr lang="zh-CN" altLang="en-US" sz="1400" dirty="0">
                <a:latin typeface="Open Sans" panose="020B0606030504020204" pitchFamily="34" charset="0"/>
                <a:ea typeface="思源宋体 CN SemiBold" panose="02020600000000000000" pitchFamily="18" charset="-122"/>
                <a:cs typeface="+mn-ea"/>
                <a:sym typeface="+mn-lt"/>
              </a:rPr>
              <a:t>。</a:t>
            </a:r>
          </a:p>
        </p:txBody>
      </p:sp>
      <p:sp>
        <p:nvSpPr>
          <p:cNvPr id="15" name="内容占位符 14"/>
          <p:cNvSpPr>
            <a:spLocks noGrp="1"/>
          </p:cNvSpPr>
          <p:nvPr>
            <p:ph sz="quarter" idx="4294967295"/>
          </p:nvPr>
        </p:nvSpPr>
        <p:spPr>
          <a:xfrm>
            <a:off x="0" y="6537325"/>
            <a:ext cx="5199063" cy="320675"/>
          </a:xfrm>
          <a:prstGeom prst="rect">
            <a:avLst/>
          </a:prstGeom>
        </p:spPr>
        <p:txBody>
          <a:bodyPr anchor="b"/>
          <a:lstStyle/>
          <a:p>
            <a:pPr eaLnBrk="0" fontAlgn="base" hangingPunct="0">
              <a:spcBef>
                <a:spcPct val="0"/>
              </a:spcBef>
              <a:spcAft>
                <a:spcPct val="0"/>
              </a:spcAft>
            </a:pPr>
            <a:r>
              <a:rPr lang="zh-CN" altLang="en-US" sz="1000" dirty="0">
                <a:solidFill>
                  <a:prstClr val="black">
                    <a:lumMod val="65000"/>
                    <a:lumOff val="35000"/>
                  </a:prstClr>
                </a:solidFill>
                <a:cs typeface="+mn-ea"/>
                <a:sym typeface="+mn-lt"/>
              </a:rPr>
              <a:t>数据来源：</a:t>
            </a:r>
            <a:r>
              <a:rPr lang="en-US" altLang="zh-CN" sz="1000" dirty="0">
                <a:solidFill>
                  <a:prstClr val="black">
                    <a:lumMod val="65000"/>
                    <a:lumOff val="35000"/>
                  </a:prstClr>
                </a:solidFill>
                <a:cs typeface="+mn-ea"/>
                <a:sym typeface="+mn-lt"/>
              </a:rPr>
              <a:t>WAYS</a:t>
            </a:r>
            <a:r>
              <a:rPr lang="zh-CN" altLang="en-US" sz="1000" dirty="0">
                <a:solidFill>
                  <a:prstClr val="black">
                    <a:lumMod val="65000"/>
                    <a:lumOff val="35000"/>
                  </a:prstClr>
                </a:solidFill>
                <a:cs typeface="+mn-ea"/>
                <a:sym typeface="+mn-lt"/>
              </a:rPr>
              <a:t>监测零售量</a:t>
            </a:r>
          </a:p>
        </p:txBody>
      </p:sp>
      <p:sp>
        <p:nvSpPr>
          <p:cNvPr id="17" name="灯片编号占位符 4"/>
          <p:cNvSpPr>
            <a:spLocks noGrp="1"/>
          </p:cNvSpPr>
          <p:nvPr>
            <p:ph type="sldNum" sz="quarter" idx="4294967295"/>
          </p:nvPr>
        </p:nvSpPr>
        <p:spPr>
          <a:xfrm>
            <a:off x="11826875" y="6627813"/>
            <a:ext cx="365125" cy="192087"/>
          </a:xfrm>
          <a:prstGeom prst="rect">
            <a:avLst/>
          </a:prstGeom>
        </p:spPr>
        <p:txBody>
          <a:bodyPr/>
          <a:lstStyle/>
          <a:p>
            <a:r>
              <a:rPr lang="en-US" altLang="zh-CN" sz="1000" dirty="0">
                <a:solidFill>
                  <a:prstClr val="black">
                    <a:lumMod val="65000"/>
                    <a:lumOff val="35000"/>
                  </a:prstClr>
                </a:solidFill>
                <a:latin typeface="+mn-lt"/>
                <a:ea typeface="+mn-ea"/>
                <a:cs typeface="+mn-ea"/>
                <a:sym typeface="+mn-lt"/>
              </a:rPr>
              <a:t>6</a:t>
            </a:r>
            <a:endParaRPr lang="zh-CN" altLang="en-US" sz="1000" dirty="0">
              <a:solidFill>
                <a:prstClr val="black">
                  <a:lumMod val="65000"/>
                  <a:lumOff val="35000"/>
                </a:prstClr>
              </a:solidFill>
              <a:latin typeface="+mn-lt"/>
              <a:ea typeface="+mn-ea"/>
              <a:cs typeface="+mn-ea"/>
              <a:sym typeface="+mn-lt"/>
            </a:endParaRPr>
          </a:p>
        </p:txBody>
      </p:sp>
      <p:sp>
        <p:nvSpPr>
          <p:cNvPr id="13" name="文本框 12">
            <a:extLst>
              <a:ext uri="{FF2B5EF4-FFF2-40B4-BE49-F238E27FC236}">
                <a16:creationId xmlns:a16="http://schemas.microsoft.com/office/drawing/2014/main" id="{C3F76F8C-3ED3-47A9-9345-584AF77C9A26}"/>
              </a:ext>
            </a:extLst>
          </p:cNvPr>
          <p:cNvSpPr txBox="1"/>
          <p:nvPr/>
        </p:nvSpPr>
        <p:spPr>
          <a:xfrm>
            <a:off x="314037" y="3123327"/>
            <a:ext cx="825867" cy="246221"/>
          </a:xfrm>
          <a:prstGeom prst="rect">
            <a:avLst/>
          </a:prstGeom>
          <a:noFill/>
        </p:spPr>
        <p:txBody>
          <a:bodyPr wrap="none" rtlCol="0">
            <a:spAutoFit/>
          </a:bodyPr>
          <a:lstStyle/>
          <a:p>
            <a:pPr lvl="0"/>
            <a:r>
              <a:rPr lang="zh-CN" altLang="en-US" sz="1000" dirty="0">
                <a:solidFill>
                  <a:schemeClr val="tx1">
                    <a:lumMod val="65000"/>
                    <a:lumOff val="35000"/>
                  </a:schemeClr>
                </a:solidFill>
                <a:latin typeface="+mn-lt"/>
                <a:ea typeface="+mn-ea"/>
                <a:cs typeface="+mn-ea"/>
                <a:sym typeface="+mn-lt"/>
              </a:rPr>
              <a:t>单位：万辆</a:t>
            </a:r>
          </a:p>
        </p:txBody>
      </p:sp>
    </p:spTree>
    <p:extLst>
      <p:ext uri="{BB962C8B-B14F-4D97-AF65-F5344CB8AC3E}">
        <p14:creationId xmlns:p14="http://schemas.microsoft.com/office/powerpoint/2010/main" val="2114918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idx="4294967295"/>
          </p:nvPr>
        </p:nvSpPr>
        <p:spPr>
          <a:xfrm>
            <a:off x="0" y="268288"/>
            <a:ext cx="11552238" cy="573087"/>
          </a:xfrm>
          <a:prstGeom prst="rect">
            <a:avLst/>
          </a:prstGeom>
        </p:spPr>
        <p:txBody>
          <a:bodyPr/>
          <a:lstStyle/>
          <a:p>
            <a:pPr fontAlgn="auto">
              <a:spcAft>
                <a:spcPts val="0"/>
              </a:spcAft>
            </a:pPr>
            <a:r>
              <a:rPr lang="zh-CN" altLang="en-US" sz="2800" dirty="0">
                <a:latin typeface="+mn-lt"/>
                <a:ea typeface="+mn-ea"/>
                <a:cs typeface="+mn-ea"/>
                <a:sym typeface="+mn-lt"/>
              </a:rPr>
              <a:t>新能源市场厂商销量排名</a:t>
            </a:r>
          </a:p>
        </p:txBody>
      </p:sp>
      <p:sp>
        <p:nvSpPr>
          <p:cNvPr id="8" name="新能源厂商排名描述"/>
          <p:cNvSpPr>
            <a:spLocks noGrp="1"/>
          </p:cNvSpPr>
          <p:nvPr>
            <p:ph sz="quarter" idx="4294967295"/>
          </p:nvPr>
        </p:nvSpPr>
        <p:spPr>
          <a:xfrm>
            <a:off x="-1" y="847725"/>
            <a:ext cx="11788424" cy="919163"/>
          </a:xfrm>
          <a:prstGeom prst="rect">
            <a:avLst/>
          </a:prstGeom>
        </p:spPr>
        <p:txBody>
          <a:bodyPr/>
          <a:lstStyle/>
          <a:p>
            <a:pPr>
              <a:spcBef>
                <a:spcPts val="600"/>
              </a:spcBef>
            </a:pPr>
            <a:r>
              <a:rPr lang="en-US" altLang="zh-CN" sz="1400" dirty="0">
                <a:latin typeface="Open Sans" panose="020B0606030504020204" pitchFamily="34" charset="0"/>
                <a:ea typeface="思源宋体 CN SemiBold" panose="02020600000000000000" pitchFamily="18" charset="-122"/>
                <a:cs typeface="+mn-ea"/>
                <a:sym typeface="+mn-lt"/>
              </a:rPr>
              <a:t>5</a:t>
            </a:r>
            <a:r>
              <a:rPr lang="zh-CN" altLang="en-US" sz="1400" dirty="0">
                <a:latin typeface="Open Sans" panose="020B0606030504020204" pitchFamily="34" charset="0"/>
                <a:ea typeface="思源宋体 CN SemiBold" panose="02020600000000000000" pitchFamily="18" charset="-122"/>
                <a:cs typeface="+mn-ea"/>
                <a:sym typeface="+mn-lt"/>
              </a:rPr>
              <a:t>月，新能源市场</a:t>
            </a:r>
            <a:r>
              <a:rPr lang="en-US" altLang="zh-CN" sz="1400" dirty="0">
                <a:latin typeface="Open Sans" panose="020B0606030504020204" pitchFamily="34" charset="0"/>
                <a:ea typeface="思源宋体 CN SemiBold" panose="02020600000000000000" pitchFamily="18" charset="-122"/>
                <a:cs typeface="+mn-ea"/>
                <a:sym typeface="+mn-lt"/>
              </a:rPr>
              <a:t>TOP 10</a:t>
            </a:r>
            <a:r>
              <a:rPr lang="zh-CN" altLang="en-US" sz="1400" dirty="0">
                <a:latin typeface="Open Sans" panose="020B0606030504020204" pitchFamily="34" charset="0"/>
                <a:ea typeface="思源宋体 CN SemiBold" panose="02020600000000000000" pitchFamily="18" charset="-122"/>
                <a:cs typeface="+mn-ea"/>
                <a:sym typeface="+mn-lt"/>
              </a:rPr>
              <a:t>厂商市场份额约为</a:t>
            </a:r>
            <a:r>
              <a:rPr lang="en-US" altLang="zh-CN" sz="1400" dirty="0">
                <a:latin typeface="Open Sans" panose="020B0606030504020204" pitchFamily="34" charset="0"/>
                <a:ea typeface="思源宋体 CN SemiBold" panose="02020600000000000000" pitchFamily="18" charset="-122"/>
                <a:cs typeface="+mn-ea"/>
                <a:sym typeface="+mn-lt"/>
              </a:rPr>
              <a:t>66.1%</a:t>
            </a:r>
            <a:r>
              <a:rPr lang="zh-CN" altLang="en-US" sz="1400" dirty="0">
                <a:latin typeface="Open Sans" panose="020B0606030504020204" pitchFamily="34" charset="0"/>
                <a:ea typeface="思源宋体 CN SemiBold" panose="02020600000000000000" pitchFamily="18" charset="-122"/>
                <a:cs typeface="+mn-ea"/>
                <a:sym typeface="+mn-lt"/>
              </a:rPr>
              <a:t>，比亚迪、吉利汽车和上汽通用五菱稳居前三。赛力斯汽车和长城汽车取代小鹏汽车、蔚来汽车进入前十。本月新能源市场整体销量环比上升</a:t>
            </a:r>
            <a:r>
              <a:rPr lang="en-US" altLang="zh-CN" sz="1400" dirty="0">
                <a:latin typeface="Open Sans" panose="020B0606030504020204" pitchFamily="34" charset="0"/>
                <a:ea typeface="思源宋体 CN SemiBold" panose="02020600000000000000" pitchFamily="18" charset="-122"/>
                <a:cs typeface="+mn-ea"/>
                <a:sym typeface="+mn-lt"/>
              </a:rPr>
              <a:t>10.8%</a:t>
            </a:r>
            <a:r>
              <a:rPr lang="zh-CN" altLang="en-US" sz="1400" dirty="0">
                <a:latin typeface="Open Sans" panose="020B0606030504020204" pitchFamily="34" charset="0"/>
                <a:ea typeface="思源宋体 CN SemiBold" panose="02020600000000000000" pitchFamily="18" charset="-122"/>
                <a:cs typeface="+mn-ea"/>
                <a:sym typeface="+mn-lt"/>
              </a:rPr>
              <a:t>，</a:t>
            </a:r>
            <a:r>
              <a:rPr lang="en-US" altLang="zh-CN" sz="1400" dirty="0">
                <a:latin typeface="Open Sans" panose="020B0606030504020204" pitchFamily="34" charset="0"/>
                <a:ea typeface="思源宋体 CN SemiBold" panose="02020600000000000000" pitchFamily="18" charset="-122"/>
                <a:cs typeface="+mn-ea"/>
                <a:sym typeface="+mn-lt"/>
              </a:rPr>
              <a:t>TOP 10</a:t>
            </a:r>
            <a:r>
              <a:rPr lang="zh-CN" altLang="en-US" sz="1400" dirty="0">
                <a:latin typeface="Open Sans" panose="020B0606030504020204" pitchFamily="34" charset="0"/>
                <a:ea typeface="思源宋体 CN SemiBold" panose="02020600000000000000" pitchFamily="18" charset="-122"/>
                <a:cs typeface="+mn-ea"/>
                <a:sym typeface="+mn-lt"/>
              </a:rPr>
              <a:t>厂商销量环比以上升为主，其中赛力斯汽车因问界</a:t>
            </a:r>
            <a:r>
              <a:rPr lang="en-US" altLang="zh-CN" sz="1400" dirty="0">
                <a:latin typeface="Open Sans" panose="020B0606030504020204" pitchFamily="34" charset="0"/>
                <a:ea typeface="思源宋体 CN SemiBold" panose="02020600000000000000" pitchFamily="18" charset="-122"/>
                <a:cs typeface="+mn-ea"/>
                <a:sym typeface="+mn-lt"/>
              </a:rPr>
              <a:t>M8</a:t>
            </a:r>
            <a:r>
              <a:rPr lang="zh-CN" altLang="en-US" sz="1400" dirty="0">
                <a:latin typeface="Open Sans" panose="020B0606030504020204" pitchFamily="34" charset="0"/>
                <a:ea typeface="思源宋体 CN SemiBold" panose="02020600000000000000" pitchFamily="18" charset="-122"/>
                <a:cs typeface="+mn-ea"/>
                <a:sym typeface="+mn-lt"/>
              </a:rPr>
              <a:t>开始大规模交付，环比增幅明显高于整体市场</a:t>
            </a:r>
            <a:r>
              <a:rPr lang="en-US" altLang="zh-CN" sz="1400" dirty="0">
                <a:latin typeface="Open Sans" panose="020B0606030504020204" pitchFamily="34" charset="0"/>
                <a:ea typeface="思源宋体 CN SemiBold" panose="02020600000000000000" pitchFamily="18" charset="-122"/>
                <a:cs typeface="+mn-ea"/>
                <a:sym typeface="+mn-lt"/>
              </a:rPr>
              <a:t>(+64.1%)</a:t>
            </a:r>
            <a:r>
              <a:rPr lang="zh-CN" altLang="en-US" sz="1400" dirty="0">
                <a:latin typeface="Open Sans" panose="020B0606030504020204" pitchFamily="34" charset="0"/>
                <a:ea typeface="思源宋体 CN SemiBold" panose="02020600000000000000" pitchFamily="18" charset="-122"/>
                <a:cs typeface="+mn-ea"/>
                <a:sym typeface="+mn-lt"/>
              </a:rPr>
              <a:t>。
累计来看，新能源</a:t>
            </a:r>
            <a:r>
              <a:rPr lang="en-US" altLang="zh-CN" sz="1400" dirty="0">
                <a:latin typeface="Open Sans" panose="020B0606030504020204" pitchFamily="34" charset="0"/>
                <a:ea typeface="思源宋体 CN SemiBold" panose="02020600000000000000" pitchFamily="18" charset="-122"/>
                <a:cs typeface="+mn-ea"/>
                <a:sym typeface="+mn-lt"/>
              </a:rPr>
              <a:t>TOP 6</a:t>
            </a:r>
            <a:r>
              <a:rPr lang="zh-CN" altLang="en-US" sz="1400" dirty="0">
                <a:latin typeface="Open Sans" panose="020B0606030504020204" pitchFamily="34" charset="0"/>
                <a:ea typeface="思源宋体 CN SemiBold" panose="02020600000000000000" pitchFamily="18" charset="-122"/>
                <a:cs typeface="+mn-ea"/>
                <a:sym typeface="+mn-lt"/>
              </a:rPr>
              <a:t>厂商格局稳定，</a:t>
            </a:r>
            <a:r>
              <a:rPr lang="en-US" altLang="zh-CN" sz="1400" dirty="0">
                <a:latin typeface="Open Sans" panose="020B0606030504020204" pitchFamily="34" charset="0"/>
                <a:ea typeface="思源宋体 CN SemiBold" panose="02020600000000000000" pitchFamily="18" charset="-122"/>
                <a:cs typeface="+mn-ea"/>
                <a:sym typeface="+mn-lt"/>
              </a:rPr>
              <a:t>TOP 10</a:t>
            </a:r>
            <a:r>
              <a:rPr lang="zh-CN" altLang="en-US" sz="1400" dirty="0">
                <a:latin typeface="Open Sans" panose="020B0606030504020204" pitchFamily="34" charset="0"/>
                <a:ea typeface="思源宋体 CN SemiBold" panose="02020600000000000000" pitchFamily="18" charset="-122"/>
                <a:cs typeface="+mn-ea"/>
                <a:sym typeface="+mn-lt"/>
              </a:rPr>
              <a:t>厂商总体份额较上月累计下降。</a:t>
            </a:r>
          </a:p>
        </p:txBody>
      </p:sp>
      <p:sp>
        <p:nvSpPr>
          <p:cNvPr id="10" name="内容占位符 9"/>
          <p:cNvSpPr>
            <a:spLocks noGrp="1"/>
          </p:cNvSpPr>
          <p:nvPr>
            <p:ph sz="quarter" idx="4294967295"/>
          </p:nvPr>
        </p:nvSpPr>
        <p:spPr>
          <a:xfrm>
            <a:off x="0" y="6537325"/>
            <a:ext cx="5199063" cy="320675"/>
          </a:xfrm>
          <a:prstGeom prst="rect">
            <a:avLst/>
          </a:prstGeom>
        </p:spPr>
        <p:txBody>
          <a:bodyPr anchor="b"/>
          <a:lstStyle/>
          <a:p>
            <a:pPr eaLnBrk="0" fontAlgn="base" hangingPunct="0">
              <a:spcBef>
                <a:spcPct val="0"/>
              </a:spcBef>
              <a:spcAft>
                <a:spcPct val="0"/>
              </a:spcAft>
            </a:pPr>
            <a:r>
              <a:rPr lang="zh-CN" altLang="en-US" sz="1000" dirty="0">
                <a:solidFill>
                  <a:prstClr val="black">
                    <a:lumMod val="65000"/>
                    <a:lumOff val="35000"/>
                  </a:prstClr>
                </a:solidFill>
                <a:cs typeface="+mn-ea"/>
                <a:sym typeface="+mn-lt"/>
              </a:rPr>
              <a:t>数据来源：</a:t>
            </a:r>
            <a:r>
              <a:rPr lang="en-US" altLang="zh-CN" sz="1000" dirty="0">
                <a:solidFill>
                  <a:prstClr val="black">
                    <a:lumMod val="65000"/>
                    <a:lumOff val="35000"/>
                  </a:prstClr>
                </a:solidFill>
                <a:cs typeface="+mn-ea"/>
                <a:sym typeface="+mn-lt"/>
              </a:rPr>
              <a:t>WAYS</a:t>
            </a:r>
            <a:r>
              <a:rPr lang="zh-CN" altLang="en-US" sz="1000" dirty="0">
                <a:solidFill>
                  <a:prstClr val="black">
                    <a:lumMod val="65000"/>
                    <a:lumOff val="35000"/>
                  </a:prstClr>
                </a:solidFill>
                <a:cs typeface="+mn-ea"/>
                <a:sym typeface="+mn-lt"/>
              </a:rPr>
              <a:t>监测零售量</a:t>
            </a:r>
          </a:p>
        </p:txBody>
      </p:sp>
      <p:sp>
        <p:nvSpPr>
          <p:cNvPr id="2" name="灯片编号占位符 1"/>
          <p:cNvSpPr>
            <a:spLocks noGrp="1"/>
          </p:cNvSpPr>
          <p:nvPr>
            <p:ph type="sldNum" sz="quarter" idx="4294967295"/>
          </p:nvPr>
        </p:nvSpPr>
        <p:spPr>
          <a:xfrm>
            <a:off x="11826875" y="6627813"/>
            <a:ext cx="365125" cy="192087"/>
          </a:xfrm>
          <a:prstGeom prst="rect">
            <a:avLst/>
          </a:prstGeom>
        </p:spPr>
        <p:txBody>
          <a:bodyPr/>
          <a:lstStyle/>
          <a:p>
            <a:fld id="{C4D9ADF2-75C3-428C-A90B-0D0AC36CB1C2}" type="slidenum">
              <a:rPr lang="zh-CN" altLang="en-US" sz="1000">
                <a:solidFill>
                  <a:prstClr val="black">
                    <a:lumMod val="65000"/>
                    <a:lumOff val="35000"/>
                  </a:prstClr>
                </a:solidFill>
                <a:latin typeface="+mn-lt"/>
                <a:ea typeface="+mn-ea"/>
                <a:cs typeface="+mn-ea"/>
                <a:sym typeface="+mn-lt"/>
              </a:rPr>
              <a:pPr/>
              <a:t>6</a:t>
            </a:fld>
            <a:endParaRPr lang="zh-CN" altLang="en-US" sz="1000" dirty="0">
              <a:solidFill>
                <a:prstClr val="black">
                  <a:lumMod val="65000"/>
                  <a:lumOff val="35000"/>
                </a:prstClr>
              </a:solidFill>
              <a:latin typeface="+mn-lt"/>
              <a:ea typeface="+mn-ea"/>
              <a:cs typeface="+mn-ea"/>
              <a:sym typeface="+mn-lt"/>
            </a:endParaRPr>
          </a:p>
        </p:txBody>
      </p:sp>
      <p:sp>
        <p:nvSpPr>
          <p:cNvPr id="12" name="矩形 11"/>
          <p:cNvSpPr/>
          <p:nvPr/>
        </p:nvSpPr>
        <p:spPr>
          <a:xfrm>
            <a:off x="397619" y="1868369"/>
            <a:ext cx="5688633" cy="4475594"/>
          </a:xfrm>
          <a:prstGeom prst="rect">
            <a:avLst/>
          </a:prstGeom>
          <a:solidFill>
            <a:srgbClr val="0547A3"/>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mn-lt"/>
              <a:ea typeface="+mn-ea"/>
              <a:cs typeface="+mn-ea"/>
              <a:sym typeface="+mn-lt"/>
            </a:endParaRPr>
          </a:p>
        </p:txBody>
      </p:sp>
      <p:sp>
        <p:nvSpPr>
          <p:cNvPr id="13" name="矩形 12"/>
          <p:cNvSpPr/>
          <p:nvPr/>
        </p:nvSpPr>
        <p:spPr>
          <a:xfrm>
            <a:off x="501199" y="2383859"/>
            <a:ext cx="5467649" cy="3882940"/>
          </a:xfrm>
          <a:prstGeom prst="rect">
            <a:avLst/>
          </a:prstGeom>
          <a:solidFill>
            <a:srgbClr val="FFFFFF"/>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mn-lt"/>
              <a:ea typeface="+mn-ea"/>
              <a:cs typeface="+mn-ea"/>
              <a:sym typeface="+mn-lt"/>
            </a:endParaRPr>
          </a:p>
        </p:txBody>
      </p:sp>
      <p:sp>
        <p:nvSpPr>
          <p:cNvPr id="14" name="矩形 13"/>
          <p:cNvSpPr/>
          <p:nvPr/>
        </p:nvSpPr>
        <p:spPr>
          <a:xfrm>
            <a:off x="6217194" y="1871911"/>
            <a:ext cx="5688633" cy="4475594"/>
          </a:xfrm>
          <a:prstGeom prst="rect">
            <a:avLst/>
          </a:prstGeom>
          <a:solidFill>
            <a:srgbClr val="0547A3"/>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mn-lt"/>
              <a:ea typeface="+mn-ea"/>
              <a:cs typeface="+mn-ea"/>
              <a:sym typeface="+mn-lt"/>
            </a:endParaRPr>
          </a:p>
        </p:txBody>
      </p:sp>
      <p:sp>
        <p:nvSpPr>
          <p:cNvPr id="16" name="矩形 15"/>
          <p:cNvSpPr/>
          <p:nvPr/>
        </p:nvSpPr>
        <p:spPr>
          <a:xfrm>
            <a:off x="6320774" y="2387401"/>
            <a:ext cx="5467649" cy="3882940"/>
          </a:xfrm>
          <a:prstGeom prst="rect">
            <a:avLst/>
          </a:prstGeom>
          <a:solidFill>
            <a:srgbClr val="FFFFFF"/>
          </a:solidFill>
          <a:ln w="12700" cap="flat" cmpd="sng" algn="ctr">
            <a:noFill/>
            <a:prstDash val="solid"/>
            <a:miter lim="800000"/>
          </a:ln>
          <a:effectLst/>
        </p:spPr>
        <p:txBody>
          <a:bodyPr rtlCol="0" anchor="ctr"/>
          <a:lstStyle/>
          <a:p>
            <a:pPr algn="ctr">
              <a:defRPr/>
            </a:pPr>
            <a:endParaRPr lang="zh-CN" altLang="en-US" kern="0" dirty="0">
              <a:solidFill>
                <a:srgbClr val="000000"/>
              </a:solidFill>
              <a:latin typeface="+mn-lt"/>
              <a:ea typeface="+mn-ea"/>
              <a:cs typeface="+mn-ea"/>
              <a:sym typeface="+mn-lt"/>
            </a:endParaRPr>
          </a:p>
        </p:txBody>
      </p:sp>
      <p:graphicFrame>
        <p:nvGraphicFramePr>
          <p:cNvPr id="17" name="厂商份额排名_新能源"/>
          <p:cNvGraphicFramePr>
            <a:graphicFrameLocks noGrp="1"/>
          </p:cNvGraphicFramePr>
          <p:nvPr>
            <p:extLst>
              <p:ext uri="{D42A27DB-BD31-4B8C-83A1-F6EECF244321}">
                <p14:modId xmlns:p14="http://schemas.microsoft.com/office/powerpoint/2010/main" val="2448210337"/>
              </p:ext>
            </p:extLst>
          </p:nvPr>
        </p:nvGraphicFramePr>
        <p:xfrm>
          <a:off x="4027981" y="2497700"/>
          <a:ext cx="1737963" cy="3744793"/>
        </p:xfrm>
        <a:graphic>
          <a:graphicData uri="http://schemas.openxmlformats.org/drawingml/2006/table">
            <a:tbl>
              <a:tblPr firstRow="1" bandRow="1"/>
              <a:tblGrid>
                <a:gridCol w="579321">
                  <a:extLst>
                    <a:ext uri="{9D8B030D-6E8A-4147-A177-3AD203B41FA5}">
                      <a16:colId xmlns:a16="http://schemas.microsoft.com/office/drawing/2014/main" val="20000"/>
                    </a:ext>
                  </a:extLst>
                </a:gridCol>
                <a:gridCol w="579321">
                  <a:extLst>
                    <a:ext uri="{9D8B030D-6E8A-4147-A177-3AD203B41FA5}">
                      <a16:colId xmlns:a16="http://schemas.microsoft.com/office/drawing/2014/main" val="20002"/>
                    </a:ext>
                  </a:extLst>
                </a:gridCol>
                <a:gridCol w="579321">
                  <a:extLst>
                    <a:ext uri="{9D8B030D-6E8A-4147-A177-3AD203B41FA5}">
                      <a16:colId xmlns:a16="http://schemas.microsoft.com/office/drawing/2014/main" val="20001"/>
                    </a:ext>
                  </a:extLst>
                </a:gridCol>
              </a:tblGrid>
              <a:tr h="280883">
                <a:tc>
                  <a:txBody>
                    <a:bodyPr/>
                    <a:lstStyle/>
                    <a:p>
                      <a:pPr algn="ctr"/>
                      <a:r>
                        <a:rPr lang="zh-CN" altLang="en-US" sz="1200" dirty="0">
                          <a:solidFill>
                            <a:schemeClr val="tx1"/>
                          </a:solidFill>
                          <a:latin typeface="+mn-lt"/>
                          <a:ea typeface="+mn-ea"/>
                          <a:cs typeface="+mn-ea"/>
                          <a:sym typeface="+mn-lt"/>
                        </a:rPr>
                        <a:t>同比</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200" dirty="0">
                          <a:solidFill>
                            <a:schemeClr val="tx1"/>
                          </a:solidFill>
                          <a:latin typeface="+mn-lt"/>
                          <a:ea typeface="+mn-ea"/>
                          <a:cs typeface="+mn-ea"/>
                          <a:sym typeface="+mn-lt"/>
                        </a:rPr>
                        <a:t>环比</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华文细黑"/>
                          <a:ea typeface="华文细黑"/>
                          <a:cs typeface=""/>
                        </a:defRPr>
                      </a:lvl1pPr>
                      <a:lvl2pPr marL="457200" algn="l" defTabSz="914400" rtl="0" eaLnBrk="1" latinLnBrk="0" hangingPunct="1">
                        <a:defRPr sz="1800" b="1" kern="1200">
                          <a:solidFill>
                            <a:schemeClr val="lt1"/>
                          </a:solidFill>
                          <a:latin typeface="华文细黑"/>
                          <a:ea typeface="华文细黑"/>
                          <a:cs typeface=""/>
                        </a:defRPr>
                      </a:lvl2pPr>
                      <a:lvl3pPr marL="914400" algn="l" defTabSz="914400" rtl="0" eaLnBrk="1" latinLnBrk="0" hangingPunct="1">
                        <a:defRPr sz="1800" b="1" kern="1200">
                          <a:solidFill>
                            <a:schemeClr val="lt1"/>
                          </a:solidFill>
                          <a:latin typeface="华文细黑"/>
                          <a:ea typeface="华文细黑"/>
                          <a:cs typeface=""/>
                        </a:defRPr>
                      </a:lvl3pPr>
                      <a:lvl4pPr marL="1371600" algn="l" defTabSz="914400" rtl="0" eaLnBrk="1" latinLnBrk="0" hangingPunct="1">
                        <a:defRPr sz="1800" b="1" kern="1200">
                          <a:solidFill>
                            <a:schemeClr val="lt1"/>
                          </a:solidFill>
                          <a:latin typeface="华文细黑"/>
                          <a:ea typeface="华文细黑"/>
                          <a:cs typeface=""/>
                        </a:defRPr>
                      </a:lvl4pPr>
                      <a:lvl5pPr marL="1828800" algn="l" defTabSz="914400" rtl="0" eaLnBrk="1" latinLnBrk="0" hangingPunct="1">
                        <a:defRPr sz="1800" b="1" kern="1200">
                          <a:solidFill>
                            <a:schemeClr val="lt1"/>
                          </a:solidFill>
                          <a:latin typeface="华文细黑"/>
                          <a:ea typeface="华文细黑"/>
                          <a:cs typeface=""/>
                        </a:defRPr>
                      </a:lvl5pPr>
                      <a:lvl6pPr marL="2286000" algn="l" defTabSz="914400" rtl="0" eaLnBrk="1" latinLnBrk="0" hangingPunct="1">
                        <a:defRPr sz="1800" b="1" kern="1200">
                          <a:solidFill>
                            <a:schemeClr val="lt1"/>
                          </a:solidFill>
                          <a:latin typeface="华文细黑"/>
                          <a:ea typeface="华文细黑"/>
                          <a:cs typeface=""/>
                        </a:defRPr>
                      </a:lvl6pPr>
                      <a:lvl7pPr marL="2743200" algn="l" defTabSz="914400" rtl="0" eaLnBrk="1" latinLnBrk="0" hangingPunct="1">
                        <a:defRPr sz="1800" b="1" kern="1200">
                          <a:solidFill>
                            <a:schemeClr val="lt1"/>
                          </a:solidFill>
                          <a:latin typeface="华文细黑"/>
                          <a:ea typeface="华文细黑"/>
                          <a:cs typeface=""/>
                        </a:defRPr>
                      </a:lvl7pPr>
                      <a:lvl8pPr marL="3200400" algn="l" defTabSz="914400" rtl="0" eaLnBrk="1" latinLnBrk="0" hangingPunct="1">
                        <a:defRPr sz="1800" b="1" kern="1200">
                          <a:solidFill>
                            <a:schemeClr val="lt1"/>
                          </a:solidFill>
                          <a:latin typeface="华文细黑"/>
                          <a:ea typeface="华文细黑"/>
                          <a:cs typeface=""/>
                        </a:defRPr>
                      </a:lvl8pPr>
                      <a:lvl9pPr marL="3657600" algn="l" defTabSz="914400" rtl="0" eaLnBrk="1" latinLnBrk="0" hangingPunct="1">
                        <a:defRPr sz="1800" b="1" kern="1200">
                          <a:solidFill>
                            <a:schemeClr val="lt1"/>
                          </a:solidFill>
                          <a:latin typeface="华文细黑"/>
                          <a:ea typeface="华文细黑"/>
                          <a:cs typeface=""/>
                        </a:defRPr>
                      </a:lvl9pPr>
                    </a:lstStyle>
                    <a:p>
                      <a:pPr algn="ctr"/>
                      <a:r>
                        <a:rPr lang="zh-CN" altLang="en-US" sz="1200" dirty="0">
                          <a:solidFill>
                            <a:schemeClr val="tx1"/>
                          </a:solidFill>
                          <a:latin typeface="+mn-lt"/>
                          <a:ea typeface="+mn-ea"/>
                          <a:cs typeface="+mn-ea"/>
                          <a:sym typeface="+mn-lt"/>
                        </a:rPr>
                        <a:t>占比</a:t>
                      </a: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46391">
                <a:tc>
                  <a:txBody>
                    <a:bodyPr/>
                    <a:lstStyle/>
                    <a:p>
                      <a:pPr marL="0" algn="ctr" defTabSz="1219170" rtl="0" eaLnBrk="1" fontAlgn="ctr" latinLnBrk="0" hangingPunct="1"/>
                      <a:r>
                        <a:rPr lang="en-US" altLang="zh-CN" sz="1100" b="0" i="0" u="none" strike="noStrike" kern="1200" dirty="0">
                          <a:solidFill>
                            <a:srgbClr val="4D5E79"/>
                          </a:solidFill>
                          <a:effectLst/>
                          <a:latin typeface="+mn-lt"/>
                          <a:ea typeface="+mn-ea"/>
                          <a:cs typeface="+mn-ea"/>
                          <a:sym typeface="+mn-lt"/>
                        </a:rPr>
                        <a:t>3.6%</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dirty="0">
                          <a:solidFill>
                            <a:srgbClr val="4D5E79"/>
                          </a:solidFill>
                          <a:effectLst/>
                          <a:latin typeface="Open Sans" panose="020B0606030504020204" pitchFamily="34" charset="0"/>
                          <a:ea typeface="宋体" panose="02010600030101010101" pitchFamily="2" charset="-122"/>
                        </a:rPr>
                        <a:t>8.3%</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a:solidFill>
                            <a:srgbClr val="4D5E79"/>
                          </a:solidFill>
                          <a:effectLst/>
                          <a:latin typeface="+mn-lt"/>
                          <a:ea typeface="+mn-ea"/>
                          <a:cs typeface="+mn-ea"/>
                          <a:sym typeface="+mn-lt"/>
                        </a:rPr>
                        <a:t>26.7%</a:t>
                      </a:r>
                      <a:endParaRPr lang="en-US" altLang="zh-CN" sz="1100" b="0" i="0" u="none" strike="noStrike" kern="1200" dirty="0">
                        <a:solidFill>
                          <a:srgbClr val="4D5E79"/>
                        </a:solidFill>
                        <a:effectLst/>
                        <a:latin typeface="+mn-lt"/>
                        <a:ea typeface="+mn-ea"/>
                        <a:cs typeface="+mn-ea"/>
                        <a:sym typeface="+mn-lt"/>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46391">
                <a:tc>
                  <a:txBody>
                    <a:bodyPr/>
                    <a:lstStyle/>
                    <a:p>
                      <a:pPr marL="0" algn="ctr" defTabSz="1219170" rtl="0" eaLnBrk="1" fontAlgn="ctr" latinLnBrk="0" hangingPunct="1"/>
                      <a:r>
                        <a:rPr lang="en-US" altLang="zh-CN" sz="1100" b="0" i="0" u="none" strike="noStrike" kern="1200" dirty="0">
                          <a:solidFill>
                            <a:srgbClr val="4D5E79"/>
                          </a:solidFill>
                          <a:effectLst/>
                          <a:latin typeface="+mn-lt"/>
                          <a:ea typeface="+mn-ea"/>
                          <a:cs typeface="+mn-ea"/>
                          <a:sym typeface="+mn-lt"/>
                        </a:rPr>
                        <a:t>183.5%</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dirty="0">
                          <a:solidFill>
                            <a:srgbClr val="4D5E79"/>
                          </a:solidFill>
                          <a:effectLst/>
                          <a:latin typeface="Open Sans" panose="020B0606030504020204" pitchFamily="34" charset="0"/>
                          <a:ea typeface="宋体" panose="02010600030101010101" pitchFamily="2" charset="-122"/>
                        </a:rPr>
                        <a:t>11.4%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a:solidFill>
                            <a:srgbClr val="4D5E79"/>
                          </a:solidFill>
                          <a:effectLst/>
                          <a:latin typeface="+mn-lt"/>
                          <a:ea typeface="+mn-ea"/>
                          <a:cs typeface="+mn-ea"/>
                          <a:sym typeface="+mn-lt"/>
                        </a:rPr>
                        <a:t>8.6%</a:t>
                      </a:r>
                      <a:endParaRPr lang="en-US" altLang="zh-CN" sz="1100" b="0" i="0" u="none" strike="noStrike" kern="1200" dirty="0">
                        <a:solidFill>
                          <a:srgbClr val="4D5E79"/>
                        </a:solidFill>
                        <a:effectLst/>
                        <a:latin typeface="+mn-lt"/>
                        <a:ea typeface="+mn-ea"/>
                        <a:cs typeface="+mn-ea"/>
                        <a:sym typeface="+mn-lt"/>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46391">
                <a:tc>
                  <a:txBody>
                    <a:bodyPr/>
                    <a:lstStyle/>
                    <a:p>
                      <a:pPr marL="0" algn="ctr" defTabSz="1219170" rtl="0" eaLnBrk="1" fontAlgn="ctr" latinLnBrk="0" hangingPunct="1"/>
                      <a:r>
                        <a:rPr lang="en-US" altLang="zh-CN" sz="1100" b="0" i="0" u="none" strike="noStrike" kern="1200" dirty="0">
                          <a:solidFill>
                            <a:srgbClr val="4D5E79"/>
                          </a:solidFill>
                          <a:effectLst/>
                          <a:latin typeface="+mn-lt"/>
                          <a:ea typeface="+mn-ea"/>
                          <a:cs typeface="+mn-ea"/>
                          <a:sym typeface="+mn-lt"/>
                        </a:rPr>
                        <a:t>24.8%</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dirty="0">
                          <a:solidFill>
                            <a:srgbClr val="FF0000"/>
                          </a:solidFill>
                          <a:effectLst/>
                          <a:latin typeface="Open Sans" panose="020B0606030504020204" pitchFamily="34" charset="0"/>
                          <a:ea typeface="宋体" panose="02010600030101010101" pitchFamily="2" charset="-122"/>
                        </a:rPr>
                        <a:t>-0.7%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a:solidFill>
                            <a:srgbClr val="4D5E79"/>
                          </a:solidFill>
                          <a:effectLst/>
                          <a:latin typeface="+mn-lt"/>
                          <a:ea typeface="+mn-ea"/>
                          <a:cs typeface="+mn-ea"/>
                          <a:sym typeface="+mn-lt"/>
                        </a:rPr>
                        <a:t>5.5%</a:t>
                      </a:r>
                      <a:endParaRPr lang="en-US" altLang="zh-CN" sz="1100" b="0" i="0" u="none" strike="noStrike" kern="1200" dirty="0">
                        <a:solidFill>
                          <a:srgbClr val="4D5E79"/>
                        </a:solidFill>
                        <a:effectLst/>
                        <a:latin typeface="+mn-lt"/>
                        <a:ea typeface="+mn-ea"/>
                        <a:cs typeface="+mn-ea"/>
                        <a:sym typeface="+mn-lt"/>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46391">
                <a:tc>
                  <a:txBody>
                    <a:bodyPr/>
                    <a:lstStyle/>
                    <a:p>
                      <a:pPr marL="0" algn="ctr" defTabSz="1219170" rtl="0" eaLnBrk="1" fontAlgn="ctr" latinLnBrk="0" hangingPunct="1"/>
                      <a:r>
                        <a:rPr lang="en-US" altLang="zh-CN" sz="1100" b="0" i="0" u="none" strike="noStrike" kern="1200">
                          <a:solidFill>
                            <a:srgbClr val="4D5E79"/>
                          </a:solidFill>
                          <a:effectLst/>
                          <a:latin typeface="+mn-lt"/>
                          <a:ea typeface="+mn-ea"/>
                          <a:cs typeface="+mn-ea"/>
                          <a:sym typeface="+mn-lt"/>
                        </a:rPr>
                        <a:t>31.4%</a:t>
                      </a:r>
                      <a:endParaRPr lang="en-US" altLang="zh-CN" sz="1100" b="0" i="0" u="none" strike="noStrike" kern="1200" dirty="0">
                        <a:solidFill>
                          <a:srgbClr val="4D5E79"/>
                        </a:solidFill>
                        <a:effectLst/>
                        <a:latin typeface="+mn-lt"/>
                        <a:ea typeface="+mn-ea"/>
                        <a:cs typeface="+mn-ea"/>
                        <a:sym typeface="+mn-lt"/>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dirty="0">
                          <a:solidFill>
                            <a:srgbClr val="4D5E79"/>
                          </a:solidFill>
                          <a:effectLst/>
                          <a:latin typeface="Open Sans" panose="020B0606030504020204" pitchFamily="34" charset="0"/>
                          <a:ea typeface="宋体" panose="02010600030101010101" pitchFamily="2" charset="-122"/>
                        </a:rPr>
                        <a:t>27.9%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a:solidFill>
                            <a:srgbClr val="4D5E79"/>
                          </a:solidFill>
                          <a:effectLst/>
                          <a:latin typeface="+mn-lt"/>
                          <a:ea typeface="+mn-ea"/>
                          <a:cs typeface="+mn-ea"/>
                          <a:sym typeface="+mn-lt"/>
                        </a:rPr>
                        <a:t>4.6%</a:t>
                      </a:r>
                      <a:endParaRPr lang="en-US" altLang="zh-CN" sz="1100" b="0" i="0" u="none" strike="noStrike" kern="1200" dirty="0">
                        <a:solidFill>
                          <a:srgbClr val="4D5E79"/>
                        </a:solidFill>
                        <a:effectLst/>
                        <a:latin typeface="+mn-lt"/>
                        <a:ea typeface="+mn-ea"/>
                        <a:cs typeface="+mn-ea"/>
                        <a:sym typeface="+mn-lt"/>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46391">
                <a:tc>
                  <a:txBody>
                    <a:bodyPr/>
                    <a:lstStyle/>
                    <a:p>
                      <a:pPr marL="0" algn="ctr" defTabSz="1219170" rtl="0" eaLnBrk="1" fontAlgn="ctr" latinLnBrk="0" hangingPunct="1"/>
                      <a:r>
                        <a:rPr lang="en-US" altLang="zh-CN" sz="1100" b="0" i="0" u="none" strike="noStrike" kern="1200" dirty="0">
                          <a:solidFill>
                            <a:srgbClr val="FF0000"/>
                          </a:solidFill>
                          <a:effectLst/>
                          <a:latin typeface="+mn-lt"/>
                          <a:ea typeface="+mn-ea"/>
                          <a:cs typeface="+mn-ea"/>
                          <a:sym typeface="+mn-lt"/>
                        </a:rPr>
                        <a:t>-29.9%</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dirty="0">
                          <a:solidFill>
                            <a:srgbClr val="4D5E79"/>
                          </a:solidFill>
                          <a:effectLst/>
                          <a:latin typeface="Open Sans" panose="020B0606030504020204" pitchFamily="34" charset="0"/>
                          <a:ea typeface="宋体" panose="02010600030101010101" pitchFamily="2" charset="-122"/>
                        </a:rPr>
                        <a:t>32.1%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a:solidFill>
                            <a:srgbClr val="4D5E79"/>
                          </a:solidFill>
                          <a:effectLst/>
                          <a:latin typeface="+mn-lt"/>
                          <a:ea typeface="+mn-ea"/>
                          <a:cs typeface="+mn-ea"/>
                          <a:sym typeface="+mn-lt"/>
                        </a:rPr>
                        <a:t>4.0%</a:t>
                      </a:r>
                      <a:endParaRPr lang="en-US" altLang="zh-CN" sz="1100" b="0" i="0" u="none" strike="noStrike" kern="1200" dirty="0">
                        <a:solidFill>
                          <a:srgbClr val="4D5E79"/>
                        </a:solidFill>
                        <a:effectLst/>
                        <a:latin typeface="+mn-lt"/>
                        <a:ea typeface="+mn-ea"/>
                        <a:cs typeface="+mn-ea"/>
                        <a:sym typeface="+mn-lt"/>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46391">
                <a:tc>
                  <a:txBody>
                    <a:bodyPr/>
                    <a:lstStyle/>
                    <a:p>
                      <a:pPr marL="0" algn="ctr" defTabSz="1219170" rtl="0" eaLnBrk="1" fontAlgn="ctr" latinLnBrk="0" hangingPunct="1"/>
                      <a:r>
                        <a:rPr lang="en-US" altLang="zh-CN" sz="1100" b="0" i="0" u="none" strike="noStrike" kern="1200" dirty="0">
                          <a:solidFill>
                            <a:srgbClr val="4D5E79"/>
                          </a:solidFill>
                          <a:effectLst/>
                          <a:latin typeface="+mn-lt"/>
                          <a:ea typeface="+mn-ea"/>
                          <a:cs typeface="+mn-ea"/>
                          <a:sym typeface="+mn-lt"/>
                        </a:rPr>
                        <a:t>30.6%</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dirty="0">
                          <a:solidFill>
                            <a:srgbClr val="4D5E79"/>
                          </a:solidFill>
                          <a:effectLst/>
                          <a:latin typeface="Open Sans" panose="020B0606030504020204" pitchFamily="34" charset="0"/>
                          <a:ea typeface="宋体" panose="02010600030101010101" pitchFamily="2" charset="-122"/>
                        </a:rPr>
                        <a:t>64.1%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a:solidFill>
                            <a:srgbClr val="4D5E79"/>
                          </a:solidFill>
                          <a:effectLst/>
                          <a:latin typeface="+mn-lt"/>
                          <a:ea typeface="+mn-ea"/>
                          <a:cs typeface="+mn-ea"/>
                          <a:sym typeface="+mn-lt"/>
                        </a:rPr>
                        <a:t>3.9%</a:t>
                      </a:r>
                      <a:endParaRPr lang="en-US" altLang="zh-CN" sz="1100" b="0" i="0" u="none" strike="noStrike" kern="1200" dirty="0">
                        <a:solidFill>
                          <a:srgbClr val="4D5E79"/>
                        </a:solidFill>
                        <a:effectLst/>
                        <a:latin typeface="+mn-lt"/>
                        <a:ea typeface="+mn-ea"/>
                        <a:cs typeface="+mn-ea"/>
                        <a:sym typeface="+mn-lt"/>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346391">
                <a:tc>
                  <a:txBody>
                    <a:bodyPr/>
                    <a:lstStyle/>
                    <a:p>
                      <a:pPr marL="0" algn="ctr" defTabSz="1219170" rtl="0" eaLnBrk="1" fontAlgn="ctr" latinLnBrk="0" hangingPunct="1"/>
                      <a:r>
                        <a:rPr lang="en-US" altLang="zh-CN" sz="1100" b="0" i="0" u="none" strike="noStrike" kern="1200" dirty="0">
                          <a:solidFill>
                            <a:srgbClr val="FF0000"/>
                          </a:solidFill>
                          <a:effectLst/>
                          <a:latin typeface="+mn-lt"/>
                          <a:ea typeface="+mn-ea"/>
                          <a:cs typeface="+mn-ea"/>
                          <a:sym typeface="+mn-lt"/>
                        </a:rPr>
                        <a:t>-3.6%</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dirty="0">
                          <a:solidFill>
                            <a:srgbClr val="4D5E79"/>
                          </a:solidFill>
                          <a:effectLst/>
                          <a:latin typeface="Open Sans" panose="020B0606030504020204" pitchFamily="34" charset="0"/>
                          <a:ea typeface="宋体" panose="02010600030101010101" pitchFamily="2" charset="-122"/>
                        </a:rPr>
                        <a:t>23.4%</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a:solidFill>
                            <a:srgbClr val="4D5E79"/>
                          </a:solidFill>
                          <a:effectLst/>
                          <a:latin typeface="+mn-lt"/>
                          <a:ea typeface="+mn-ea"/>
                          <a:cs typeface="+mn-ea"/>
                          <a:sym typeface="+mn-lt"/>
                        </a:rPr>
                        <a:t>3.5%</a:t>
                      </a:r>
                      <a:endParaRPr lang="en-US" altLang="zh-CN" sz="1100" b="0" i="0" u="none" strike="noStrike" kern="1200" dirty="0">
                        <a:solidFill>
                          <a:srgbClr val="4D5E79"/>
                        </a:solidFill>
                        <a:effectLst/>
                        <a:latin typeface="+mn-lt"/>
                        <a:ea typeface="+mn-ea"/>
                        <a:cs typeface="+mn-ea"/>
                        <a:sym typeface="+mn-lt"/>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346391">
                <a:tc>
                  <a:txBody>
                    <a:bodyPr/>
                    <a:lstStyle/>
                    <a:p>
                      <a:pPr marL="0" algn="ctr" defTabSz="1219170" rtl="0" eaLnBrk="1" fontAlgn="ctr" latinLnBrk="0" hangingPunct="1"/>
                      <a:r>
                        <a:rPr lang="en-US" altLang="zh-CN" sz="1100" b="0" i="0" u="none" strike="noStrike" kern="1200" dirty="0">
                          <a:solidFill>
                            <a:srgbClr val="4D5E79"/>
                          </a:solidFill>
                          <a:effectLst/>
                          <a:latin typeface="+mn-lt"/>
                          <a:ea typeface="+mn-ea"/>
                          <a:cs typeface="+mn-ea"/>
                          <a:sym typeface="+mn-lt"/>
                        </a:rPr>
                        <a:t>86.3%</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dirty="0">
                          <a:solidFill>
                            <a:srgbClr val="FF0000"/>
                          </a:solidFill>
                          <a:effectLst/>
                          <a:latin typeface="Open Sans" panose="020B0606030504020204" pitchFamily="34" charset="0"/>
                          <a:ea typeface="宋体" panose="02010600030101010101" pitchFamily="2" charset="-122"/>
                        </a:rPr>
                        <a:t>-1.6%</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a:solidFill>
                            <a:srgbClr val="4D5E79"/>
                          </a:solidFill>
                          <a:effectLst/>
                          <a:latin typeface="+mn-lt"/>
                          <a:ea typeface="+mn-ea"/>
                          <a:cs typeface="+mn-ea"/>
                          <a:sym typeface="+mn-lt"/>
                        </a:rPr>
                        <a:t>3.3%</a:t>
                      </a:r>
                      <a:endParaRPr lang="en-US" altLang="zh-CN" sz="1100" b="0" i="0" u="none" strike="noStrike" kern="1200" dirty="0">
                        <a:solidFill>
                          <a:srgbClr val="4D5E79"/>
                        </a:solidFill>
                        <a:effectLst/>
                        <a:latin typeface="+mn-lt"/>
                        <a:ea typeface="+mn-ea"/>
                        <a:cs typeface="+mn-ea"/>
                        <a:sym typeface="+mn-lt"/>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346391">
                <a:tc>
                  <a:txBody>
                    <a:bodyPr/>
                    <a:lstStyle/>
                    <a:p>
                      <a:pPr marL="0" algn="ctr" defTabSz="1219170" rtl="0" eaLnBrk="1" fontAlgn="ctr" latinLnBrk="0" hangingPunct="1"/>
                      <a:r>
                        <a:rPr lang="en-US" altLang="zh-CN" sz="1100" b="0" i="0" u="none" strike="noStrike" kern="1200" dirty="0">
                          <a:solidFill>
                            <a:srgbClr val="4D5E79"/>
                          </a:solidFill>
                          <a:effectLst/>
                          <a:latin typeface="+mn-lt"/>
                          <a:ea typeface="+mn-ea"/>
                          <a:cs typeface="+mn-ea"/>
                          <a:sym typeface="+mn-lt"/>
                        </a:rPr>
                        <a:t>30.8%</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dirty="0">
                          <a:solidFill>
                            <a:srgbClr val="4D5E79"/>
                          </a:solidFill>
                          <a:effectLst/>
                          <a:latin typeface="Open Sans" panose="020B0606030504020204" pitchFamily="34" charset="0"/>
                          <a:ea typeface="宋体" panose="02010600030101010101" pitchFamily="2" charset="-122"/>
                        </a:rPr>
                        <a:t>34.2%</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a:solidFill>
                            <a:srgbClr val="4D5E79"/>
                          </a:solidFill>
                          <a:effectLst/>
                          <a:latin typeface="+mn-lt"/>
                          <a:ea typeface="+mn-ea"/>
                          <a:cs typeface="+mn-ea"/>
                          <a:sym typeface="+mn-lt"/>
                        </a:rPr>
                        <a:t>3.1%</a:t>
                      </a:r>
                      <a:endParaRPr lang="en-US" altLang="zh-CN" sz="1100" b="0" i="0" u="none" strike="noStrike" kern="1200" dirty="0">
                        <a:solidFill>
                          <a:srgbClr val="4D5E79"/>
                        </a:solidFill>
                        <a:effectLst/>
                        <a:latin typeface="+mn-lt"/>
                        <a:ea typeface="+mn-ea"/>
                        <a:cs typeface="+mn-ea"/>
                        <a:sym typeface="+mn-lt"/>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346391">
                <a:tc>
                  <a:txBody>
                    <a:bodyPr/>
                    <a:lstStyle/>
                    <a:p>
                      <a:pPr marL="0" algn="ctr" defTabSz="1219170" rtl="0" eaLnBrk="1" fontAlgn="ctr" latinLnBrk="0" hangingPunct="1"/>
                      <a:r>
                        <a:rPr lang="en-US" altLang="zh-CN" sz="1100" b="0" i="0" u="none" strike="noStrike" kern="1200" dirty="0">
                          <a:solidFill>
                            <a:srgbClr val="4D5E79"/>
                          </a:solidFill>
                          <a:effectLst/>
                          <a:latin typeface="+mn-lt"/>
                          <a:ea typeface="+mn-ea"/>
                          <a:cs typeface="+mn-ea"/>
                          <a:sym typeface="+mn-lt"/>
                        </a:rPr>
                        <a:t>235.5%</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50" b="0" i="0" u="none" strike="noStrike" dirty="0">
                          <a:solidFill>
                            <a:srgbClr val="FF0000"/>
                          </a:solidFill>
                          <a:effectLst/>
                          <a:latin typeface="Open Sans" panose="020B0606030504020204" pitchFamily="34" charset="0"/>
                          <a:ea typeface="宋体" panose="02010600030101010101" pitchFamily="2" charset="-122"/>
                        </a:rPr>
                        <a:t>-1.7%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a:solidFill>
                            <a:srgbClr val="4D5E79"/>
                          </a:solidFill>
                          <a:effectLst/>
                          <a:latin typeface="+mn-lt"/>
                          <a:ea typeface="+mn-ea"/>
                          <a:cs typeface="+mn-ea"/>
                          <a:sym typeface="+mn-lt"/>
                        </a:rPr>
                        <a:t>2.9%</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bl>
          </a:graphicData>
        </a:graphic>
      </p:graphicFrame>
      <p:graphicFrame>
        <p:nvGraphicFramePr>
          <p:cNvPr id="20" name="累计厂商销量排名_新能源"/>
          <p:cNvGraphicFramePr/>
          <p:nvPr>
            <p:extLst>
              <p:ext uri="{D42A27DB-BD31-4B8C-83A1-F6EECF244321}">
                <p14:modId xmlns:p14="http://schemas.microsoft.com/office/powerpoint/2010/main" val="89338502"/>
              </p:ext>
            </p:extLst>
          </p:nvPr>
        </p:nvGraphicFramePr>
        <p:xfrm>
          <a:off x="6602374" y="2664401"/>
          <a:ext cx="3329024" cy="362070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1" name="累计厂商份额排名_新能源"/>
          <p:cNvGraphicFramePr>
            <a:graphicFrameLocks noGrp="1"/>
          </p:cNvGraphicFramePr>
          <p:nvPr>
            <p:extLst>
              <p:ext uri="{D42A27DB-BD31-4B8C-83A1-F6EECF244321}">
                <p14:modId xmlns:p14="http://schemas.microsoft.com/office/powerpoint/2010/main" val="3360000598"/>
              </p:ext>
            </p:extLst>
          </p:nvPr>
        </p:nvGraphicFramePr>
        <p:xfrm>
          <a:off x="9931398" y="2506340"/>
          <a:ext cx="1255158" cy="3694557"/>
        </p:xfrm>
        <a:graphic>
          <a:graphicData uri="http://schemas.openxmlformats.org/drawingml/2006/table">
            <a:tbl>
              <a:tblPr/>
              <a:tblGrid>
                <a:gridCol w="627579">
                  <a:extLst>
                    <a:ext uri="{9D8B030D-6E8A-4147-A177-3AD203B41FA5}">
                      <a16:colId xmlns:a16="http://schemas.microsoft.com/office/drawing/2014/main" val="20000"/>
                    </a:ext>
                  </a:extLst>
                </a:gridCol>
                <a:gridCol w="627579">
                  <a:extLst>
                    <a:ext uri="{9D8B030D-6E8A-4147-A177-3AD203B41FA5}">
                      <a16:colId xmlns:a16="http://schemas.microsoft.com/office/drawing/2014/main" val="20001"/>
                    </a:ext>
                  </a:extLst>
                </a:gridCol>
              </a:tblGrid>
              <a:tr h="228044">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algn="ctr" fontAlgn="b"/>
                      <a:r>
                        <a:rPr lang="zh-CN" altLang="en-US" sz="1200" b="1" u="none" strike="noStrike" dirty="0">
                          <a:solidFill>
                            <a:schemeClr val="tx1"/>
                          </a:solidFill>
                          <a:effectLst/>
                          <a:latin typeface="+mn-lt"/>
                          <a:ea typeface="+mn-ea"/>
                          <a:cs typeface="+mn-ea"/>
                          <a:sym typeface="+mn-lt"/>
                        </a:rPr>
                        <a:t>同比</a:t>
                      </a:r>
                      <a:endParaRPr lang="en-US" sz="1200" b="1" i="0" u="none" strike="noStrike" dirty="0">
                        <a:solidFill>
                          <a:schemeClr val="tx1"/>
                        </a:solidFill>
                        <a:effectLst/>
                        <a:latin typeface="+mn-lt"/>
                        <a:ea typeface="+mn-ea"/>
                        <a:cs typeface="+mn-ea"/>
                        <a:sym typeface="+mn-lt"/>
                      </a:endParaRPr>
                    </a:p>
                  </a:txBody>
                  <a:tcPr marL="9525" marR="9525" marT="9525" marB="0" anchor="ctr" anchorCtr="1">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algn="ctr" fontAlgn="b"/>
                      <a:r>
                        <a:rPr lang="zh-CN" altLang="en-US" sz="1200" b="1" i="0" u="none" strike="noStrike" dirty="0">
                          <a:solidFill>
                            <a:schemeClr val="tx1"/>
                          </a:solidFill>
                          <a:effectLst/>
                          <a:latin typeface="+mn-lt"/>
                          <a:ea typeface="+mn-ea"/>
                          <a:cs typeface="+mn-ea"/>
                          <a:sym typeface="+mn-lt"/>
                        </a:rPr>
                        <a:t>占比</a:t>
                      </a:r>
                      <a:endParaRPr lang="en-US" sz="1200" b="1" i="0" u="none" strike="noStrike" dirty="0">
                        <a:solidFill>
                          <a:schemeClr val="tx1"/>
                        </a:solidFill>
                        <a:effectLst/>
                        <a:latin typeface="+mn-lt"/>
                        <a:ea typeface="+mn-ea"/>
                        <a:cs typeface="+mn-ea"/>
                        <a:sym typeface="+mn-lt"/>
                      </a:endParaRPr>
                    </a:p>
                  </a:txBody>
                  <a:tcPr marL="9525" marR="9525" marT="9525" marB="0" anchor="ctr" anchorCtr="1">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48542">
                <a:tc>
                  <a:txBody>
                    <a:bodyPr/>
                    <a:lstStyle/>
                    <a:p>
                      <a:pPr marL="0" algn="ctr" defTabSz="1219170" rtl="0" eaLnBrk="1" fontAlgn="ctr" latinLnBrk="0" hangingPunct="1"/>
                      <a:r>
                        <a:rPr lang="en-US" altLang="zh-CN" sz="1100" b="0" i="0" u="none" strike="noStrike" kern="1200">
                          <a:solidFill>
                            <a:srgbClr val="4D5E79"/>
                          </a:solidFill>
                          <a:effectLst/>
                          <a:latin typeface="+mn-lt"/>
                          <a:ea typeface="+mn-ea"/>
                          <a:cs typeface="+mn-ea"/>
                          <a:sym typeface="+mn-lt"/>
                        </a:rPr>
                        <a:t>10.0%</a:t>
                      </a:r>
                      <a:endParaRPr lang="en-US" altLang="zh-CN" sz="1100" b="0" i="0" u="none" strike="noStrike" kern="1200" dirty="0">
                        <a:solidFill>
                          <a:srgbClr val="4D5E79"/>
                        </a:solidFill>
                        <a:effectLst/>
                        <a:latin typeface="+mn-lt"/>
                        <a:ea typeface="+mn-ea"/>
                        <a:cs typeface="+mn-ea"/>
                        <a:sym typeface="+mn-lt"/>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a:solidFill>
                            <a:srgbClr val="4D5E79"/>
                          </a:solidFill>
                          <a:effectLst/>
                          <a:latin typeface="+mn-lt"/>
                          <a:ea typeface="+mn-ea"/>
                          <a:cs typeface="+mn-ea"/>
                          <a:sym typeface="+mn-lt"/>
                        </a:rPr>
                        <a:t>27.1%</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48542">
                <a:tc>
                  <a:txBody>
                    <a:bodyPr/>
                    <a:lstStyle/>
                    <a:p>
                      <a:pPr marL="0" algn="ctr" defTabSz="1219170" rtl="0" eaLnBrk="1" fontAlgn="ctr" latinLnBrk="0" hangingPunct="1"/>
                      <a:r>
                        <a:rPr lang="en-US" altLang="zh-CN" sz="1100" b="0" i="0" u="none" strike="noStrike" kern="1200">
                          <a:solidFill>
                            <a:srgbClr val="4D5E79"/>
                          </a:solidFill>
                          <a:effectLst/>
                          <a:latin typeface="+mn-lt"/>
                          <a:ea typeface="+mn-ea"/>
                          <a:cs typeface="+mn-ea"/>
                          <a:sym typeface="+mn-lt"/>
                        </a:rPr>
                        <a:t>186.2%</a:t>
                      </a:r>
                      <a:endParaRPr lang="en-US" altLang="zh-CN" sz="1100" b="0" i="0" u="none" strike="noStrike" kern="1200" dirty="0">
                        <a:solidFill>
                          <a:srgbClr val="4D5E79"/>
                        </a:solidFill>
                        <a:effectLst/>
                        <a:latin typeface="+mn-lt"/>
                        <a:ea typeface="+mn-ea"/>
                        <a:cs typeface="+mn-ea"/>
                        <a:sym typeface="+mn-lt"/>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a:solidFill>
                            <a:srgbClr val="4D5E79"/>
                          </a:solidFill>
                          <a:effectLst/>
                          <a:latin typeface="+mn-lt"/>
                          <a:ea typeface="+mn-ea"/>
                          <a:cs typeface="+mn-ea"/>
                          <a:sym typeface="+mn-lt"/>
                        </a:rPr>
                        <a:t>8.5%</a:t>
                      </a:r>
                      <a:endParaRPr lang="en-US" altLang="zh-CN" sz="1100" b="0" i="0" u="none" strike="noStrike" kern="1200" dirty="0">
                        <a:solidFill>
                          <a:srgbClr val="4D5E79"/>
                        </a:solidFill>
                        <a:effectLst/>
                        <a:latin typeface="+mn-lt"/>
                        <a:ea typeface="+mn-ea"/>
                        <a:cs typeface="+mn-ea"/>
                        <a:sym typeface="+mn-lt"/>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48542">
                <a:tc>
                  <a:txBody>
                    <a:bodyPr/>
                    <a:lstStyle/>
                    <a:p>
                      <a:pPr marL="0" algn="ctr" defTabSz="1219170" rtl="0" eaLnBrk="1" fontAlgn="ctr" latinLnBrk="0" hangingPunct="1"/>
                      <a:r>
                        <a:rPr lang="en-US" altLang="zh-CN" sz="1100" b="0" i="0" u="none" strike="noStrike" kern="1200">
                          <a:solidFill>
                            <a:srgbClr val="4D5E79"/>
                          </a:solidFill>
                          <a:effectLst/>
                          <a:latin typeface="+mn-lt"/>
                          <a:ea typeface="+mn-ea"/>
                          <a:cs typeface="+mn-ea"/>
                          <a:sym typeface="+mn-lt"/>
                        </a:rPr>
                        <a:t>44.4%</a:t>
                      </a:r>
                      <a:endParaRPr lang="en-US" altLang="zh-CN" sz="1100" b="0" i="0" u="none" strike="noStrike" kern="1200" dirty="0">
                        <a:solidFill>
                          <a:srgbClr val="4D5E79"/>
                        </a:solidFill>
                        <a:effectLst/>
                        <a:latin typeface="+mn-lt"/>
                        <a:ea typeface="+mn-ea"/>
                        <a:cs typeface="+mn-ea"/>
                        <a:sym typeface="+mn-lt"/>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a:solidFill>
                            <a:srgbClr val="4D5E79"/>
                          </a:solidFill>
                          <a:effectLst/>
                          <a:latin typeface="+mn-lt"/>
                          <a:ea typeface="+mn-ea"/>
                          <a:cs typeface="+mn-ea"/>
                          <a:sym typeface="+mn-lt"/>
                        </a:rPr>
                        <a:t>6.4%</a:t>
                      </a:r>
                      <a:endParaRPr lang="en-US" altLang="zh-CN" sz="1100" b="0" i="0" u="none" strike="noStrike" kern="1200" dirty="0">
                        <a:solidFill>
                          <a:srgbClr val="4D5E79"/>
                        </a:solidFill>
                        <a:effectLst/>
                        <a:latin typeface="+mn-lt"/>
                        <a:ea typeface="+mn-ea"/>
                        <a:cs typeface="+mn-ea"/>
                        <a:sym typeface="+mn-lt"/>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48542">
                <a:tc>
                  <a:txBody>
                    <a:bodyPr/>
                    <a:lstStyle/>
                    <a:p>
                      <a:pPr marL="0" algn="ctr" defTabSz="1219170" rtl="0" eaLnBrk="1" fontAlgn="ctr" latinLnBrk="0" hangingPunct="1"/>
                      <a:r>
                        <a:rPr lang="en-US" altLang="zh-CN" sz="1100" b="0" i="0" u="none" strike="noStrike" kern="1200">
                          <a:solidFill>
                            <a:srgbClr val="FF0000"/>
                          </a:solidFill>
                          <a:effectLst/>
                          <a:latin typeface="+mn-lt"/>
                          <a:ea typeface="+mn-ea"/>
                          <a:cs typeface="+mn-ea"/>
                          <a:sym typeface="+mn-lt"/>
                        </a:rPr>
                        <a:t>-8.2%</a:t>
                      </a:r>
                      <a:endParaRPr lang="en-US" altLang="zh-CN" sz="1100" b="0" i="0" u="none" strike="noStrike" kern="1200" dirty="0">
                        <a:solidFill>
                          <a:srgbClr val="FF0000"/>
                        </a:solidFill>
                        <a:effectLst/>
                        <a:latin typeface="+mn-lt"/>
                        <a:ea typeface="+mn-ea"/>
                        <a:cs typeface="+mn-ea"/>
                        <a:sym typeface="+mn-lt"/>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a:solidFill>
                            <a:srgbClr val="4D5E79"/>
                          </a:solidFill>
                          <a:effectLst/>
                          <a:latin typeface="+mn-lt"/>
                          <a:ea typeface="+mn-ea"/>
                          <a:cs typeface="+mn-ea"/>
                          <a:sym typeface="+mn-lt"/>
                        </a:rPr>
                        <a:t>4.9%</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48542">
                <a:tc>
                  <a:txBody>
                    <a:bodyPr/>
                    <a:lstStyle/>
                    <a:p>
                      <a:pPr marL="0" algn="ctr" defTabSz="1219170" rtl="0" eaLnBrk="1" fontAlgn="ctr" latinLnBrk="0" hangingPunct="1"/>
                      <a:r>
                        <a:rPr lang="en-US" altLang="zh-CN" sz="1100" b="0" i="0" u="none" strike="noStrike" kern="1200">
                          <a:solidFill>
                            <a:srgbClr val="4D5E79"/>
                          </a:solidFill>
                          <a:effectLst/>
                          <a:latin typeface="+mn-lt"/>
                          <a:ea typeface="+mn-ea"/>
                          <a:cs typeface="+mn-ea"/>
                          <a:sym typeface="+mn-lt"/>
                        </a:rPr>
                        <a:t>17.7%</a:t>
                      </a:r>
                      <a:endParaRPr lang="en-US" altLang="zh-CN" sz="1100" b="0" i="0" u="none" strike="noStrike" kern="1200" dirty="0">
                        <a:solidFill>
                          <a:srgbClr val="4D5E79"/>
                        </a:solidFill>
                        <a:effectLst/>
                        <a:latin typeface="+mn-lt"/>
                        <a:ea typeface="+mn-ea"/>
                        <a:cs typeface="+mn-ea"/>
                        <a:sym typeface="+mn-lt"/>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a:solidFill>
                            <a:srgbClr val="4D5E79"/>
                          </a:solidFill>
                          <a:effectLst/>
                          <a:latin typeface="+mn-lt"/>
                          <a:ea typeface="+mn-ea"/>
                          <a:cs typeface="+mn-ea"/>
                          <a:sym typeface="+mn-lt"/>
                        </a:rPr>
                        <a:t>4.1%</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348542">
                <a:tc>
                  <a:txBody>
                    <a:bodyPr/>
                    <a:lstStyle/>
                    <a:p>
                      <a:pPr marL="0" algn="ctr" defTabSz="1219170" rtl="0" eaLnBrk="1" fontAlgn="ctr" latinLnBrk="0" hangingPunct="1"/>
                      <a:r>
                        <a:rPr lang="en-US" altLang="zh-CN" sz="1100" b="0" i="0" u="none" strike="noStrike" kern="1200">
                          <a:solidFill>
                            <a:srgbClr val="4D5E79"/>
                          </a:solidFill>
                          <a:effectLst/>
                          <a:latin typeface="+mn-lt"/>
                          <a:ea typeface="+mn-ea"/>
                          <a:cs typeface="+mn-ea"/>
                          <a:sym typeface="+mn-lt"/>
                        </a:rPr>
                        <a:t>277.8%</a:t>
                      </a:r>
                      <a:endParaRPr lang="en-US" altLang="zh-CN" sz="1100" b="0" i="0" u="none" strike="noStrike" kern="1200" dirty="0">
                        <a:solidFill>
                          <a:srgbClr val="4D5E79"/>
                        </a:solidFill>
                        <a:effectLst/>
                        <a:latin typeface="+mn-lt"/>
                        <a:ea typeface="+mn-ea"/>
                        <a:cs typeface="+mn-ea"/>
                        <a:sym typeface="+mn-lt"/>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a:solidFill>
                            <a:srgbClr val="4D5E79"/>
                          </a:solidFill>
                          <a:effectLst/>
                          <a:latin typeface="+mn-lt"/>
                          <a:ea typeface="+mn-ea"/>
                          <a:cs typeface="+mn-ea"/>
                          <a:sym typeface="+mn-lt"/>
                        </a:rPr>
                        <a:t>3.5%</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348542">
                <a:tc>
                  <a:txBody>
                    <a:bodyPr/>
                    <a:lstStyle/>
                    <a:p>
                      <a:pPr marL="0" algn="ctr" defTabSz="1219170" rtl="0" eaLnBrk="1" fontAlgn="ctr" latinLnBrk="0" hangingPunct="1"/>
                      <a:r>
                        <a:rPr lang="en-US" altLang="zh-CN" sz="1100" b="0" i="0" u="none" strike="noStrike" kern="1200">
                          <a:solidFill>
                            <a:srgbClr val="4D5E79"/>
                          </a:solidFill>
                          <a:effectLst/>
                          <a:latin typeface="+mn-lt"/>
                          <a:ea typeface="+mn-ea"/>
                          <a:cs typeface="+mn-ea"/>
                          <a:sym typeface="+mn-lt"/>
                        </a:rPr>
                        <a:t>116.9%</a:t>
                      </a:r>
                      <a:endParaRPr lang="en-US" altLang="zh-CN" sz="1100" b="0" i="0" u="none" strike="noStrike" kern="1200" dirty="0">
                        <a:solidFill>
                          <a:srgbClr val="4D5E79"/>
                        </a:solidFill>
                        <a:effectLst/>
                        <a:latin typeface="+mn-lt"/>
                        <a:ea typeface="+mn-ea"/>
                        <a:cs typeface="+mn-ea"/>
                        <a:sym typeface="+mn-lt"/>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a:solidFill>
                            <a:srgbClr val="4D5E79"/>
                          </a:solidFill>
                          <a:effectLst/>
                          <a:latin typeface="+mn-lt"/>
                          <a:ea typeface="+mn-ea"/>
                          <a:cs typeface="+mn-ea"/>
                          <a:sym typeface="+mn-lt"/>
                        </a:rPr>
                        <a:t>3.3%</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348542">
                <a:tc>
                  <a:txBody>
                    <a:bodyPr/>
                    <a:lstStyle/>
                    <a:p>
                      <a:pPr marL="0" algn="ctr" defTabSz="1219170" rtl="0" eaLnBrk="1" fontAlgn="ctr" latinLnBrk="0" hangingPunct="1"/>
                      <a:r>
                        <a:rPr lang="en-US" altLang="zh-CN" sz="1100" b="0" i="0" u="none" strike="noStrike" kern="1200">
                          <a:solidFill>
                            <a:srgbClr val="4D5E79"/>
                          </a:solidFill>
                          <a:effectLst/>
                          <a:latin typeface="+mn-lt"/>
                          <a:ea typeface="+mn-ea"/>
                          <a:cs typeface="+mn-ea"/>
                          <a:sym typeface="+mn-lt"/>
                        </a:rPr>
                        <a:t>239.9%</a:t>
                      </a:r>
                      <a:endParaRPr lang="en-US" altLang="zh-CN" sz="1100" b="0" i="0" u="none" strike="noStrike" kern="1200" dirty="0">
                        <a:solidFill>
                          <a:srgbClr val="4D5E79"/>
                        </a:solidFill>
                        <a:effectLst/>
                        <a:latin typeface="+mn-lt"/>
                        <a:ea typeface="+mn-ea"/>
                        <a:cs typeface="+mn-ea"/>
                        <a:sym typeface="+mn-lt"/>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a:solidFill>
                            <a:srgbClr val="4D5E79"/>
                          </a:solidFill>
                          <a:effectLst/>
                          <a:latin typeface="+mn-lt"/>
                          <a:ea typeface="+mn-ea"/>
                          <a:cs typeface="+mn-ea"/>
                          <a:sym typeface="+mn-lt"/>
                        </a:rPr>
                        <a:t>3.2%</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348542">
                <a:tc>
                  <a:txBody>
                    <a:bodyPr/>
                    <a:lstStyle/>
                    <a:p>
                      <a:pPr marL="0" algn="ctr" defTabSz="1219170" rtl="0" eaLnBrk="1" fontAlgn="ctr" latinLnBrk="0" hangingPunct="1"/>
                      <a:r>
                        <a:rPr lang="en-US" altLang="zh-CN" sz="1100" b="0" i="0" u="none" strike="noStrike" kern="1200">
                          <a:solidFill>
                            <a:srgbClr val="4D5E79"/>
                          </a:solidFill>
                          <a:effectLst/>
                          <a:latin typeface="+mn-lt"/>
                          <a:ea typeface="+mn-ea"/>
                          <a:cs typeface="+mn-ea"/>
                          <a:sym typeface="+mn-lt"/>
                        </a:rPr>
                        <a:t>707.3%</a:t>
                      </a:r>
                      <a:endParaRPr lang="en-US" altLang="zh-CN" sz="1100" b="0" i="0" u="none" strike="noStrike" kern="1200" dirty="0">
                        <a:solidFill>
                          <a:srgbClr val="4D5E79"/>
                        </a:solidFill>
                        <a:effectLst/>
                        <a:latin typeface="+mn-lt"/>
                        <a:ea typeface="+mn-ea"/>
                        <a:cs typeface="+mn-ea"/>
                        <a:sym typeface="+mn-lt"/>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a:solidFill>
                            <a:srgbClr val="4D5E79"/>
                          </a:solidFill>
                          <a:effectLst/>
                          <a:latin typeface="+mn-lt"/>
                          <a:ea typeface="+mn-ea"/>
                          <a:cs typeface="+mn-ea"/>
                          <a:sym typeface="+mn-lt"/>
                        </a:rPr>
                        <a:t>3.2%</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329635">
                <a:tc>
                  <a:txBody>
                    <a:bodyPr/>
                    <a:lstStyle/>
                    <a:p>
                      <a:pPr marL="0" algn="ctr" defTabSz="1219170" rtl="0" eaLnBrk="1" fontAlgn="ctr" latinLnBrk="0" hangingPunct="1"/>
                      <a:r>
                        <a:rPr lang="en-US" altLang="zh-CN" sz="1100" b="0" i="0" u="none" strike="noStrike" kern="1200">
                          <a:solidFill>
                            <a:srgbClr val="FF0000"/>
                          </a:solidFill>
                          <a:effectLst/>
                          <a:latin typeface="+mn-lt"/>
                          <a:ea typeface="+mn-ea"/>
                          <a:cs typeface="+mn-ea"/>
                          <a:sym typeface="+mn-lt"/>
                        </a:rPr>
                        <a:t>-4.4%</a:t>
                      </a:r>
                      <a:endParaRPr lang="en-US" altLang="zh-CN" sz="1100" b="0" i="0" u="none" strike="noStrike" kern="1200" dirty="0">
                        <a:solidFill>
                          <a:srgbClr val="FF0000"/>
                        </a:solidFill>
                        <a:effectLst/>
                        <a:latin typeface="+mn-lt"/>
                        <a:ea typeface="+mn-ea"/>
                        <a:cs typeface="+mn-ea"/>
                        <a:sym typeface="+mn-lt"/>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ctr" latinLnBrk="0" hangingPunct="1"/>
                      <a:r>
                        <a:rPr lang="en-US" altLang="zh-CN" sz="1100" b="0" i="0" u="none" strike="noStrike" kern="1200" dirty="0">
                          <a:solidFill>
                            <a:srgbClr val="4D5E79"/>
                          </a:solidFill>
                          <a:effectLst/>
                          <a:latin typeface="+mn-lt"/>
                          <a:ea typeface="+mn-ea"/>
                          <a:cs typeface="+mn-ea"/>
                          <a:sym typeface="+mn-lt"/>
                        </a:rPr>
                        <a:t>3.1%</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bl>
          </a:graphicData>
        </a:graphic>
      </p:graphicFrame>
      <p:sp>
        <p:nvSpPr>
          <p:cNvPr id="22" name="ChartTag"/>
          <p:cNvSpPr>
            <a:spLocks noChangeAspect="1"/>
          </p:cNvSpPr>
          <p:nvPr/>
        </p:nvSpPr>
        <p:spPr>
          <a:xfrm>
            <a:off x="900518" y="1977839"/>
            <a:ext cx="4523563" cy="3265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600" b="1">
                <a:solidFill>
                  <a:schemeClr val="bg1"/>
                </a:solidFill>
                <a:cs typeface="+mn-ea"/>
                <a:sym typeface="+mn-lt"/>
              </a:rPr>
              <a:t>2025</a:t>
            </a:r>
            <a:r>
              <a:rPr lang="zh-CN" altLang="en-US" sz="1600" b="1">
                <a:solidFill>
                  <a:schemeClr val="bg1"/>
                </a:solidFill>
                <a:cs typeface="+mn-ea"/>
                <a:sym typeface="+mn-lt"/>
              </a:rPr>
              <a:t>年</a:t>
            </a:r>
            <a:r>
              <a:rPr lang="en-US" altLang="zh-CN" sz="1600" b="1">
                <a:solidFill>
                  <a:schemeClr val="bg1"/>
                </a:solidFill>
                <a:cs typeface="+mn-ea"/>
                <a:sym typeface="+mn-lt"/>
              </a:rPr>
              <a:t>5</a:t>
            </a:r>
            <a:r>
              <a:rPr lang="zh-CN" altLang="en-US" sz="1600" b="1">
                <a:solidFill>
                  <a:schemeClr val="bg1"/>
                </a:solidFill>
                <a:cs typeface="+mn-ea"/>
                <a:sym typeface="+mn-lt"/>
              </a:rPr>
              <a:t>月新能源市场排名</a:t>
            </a:r>
            <a:r>
              <a:rPr lang="en-US" altLang="zh-CN" sz="1600" b="1">
                <a:solidFill>
                  <a:schemeClr val="bg1"/>
                </a:solidFill>
                <a:cs typeface="+mn-ea"/>
                <a:sym typeface="+mn-lt"/>
              </a:rPr>
              <a:t>TOP 10</a:t>
            </a:r>
            <a:r>
              <a:rPr lang="zh-CN" altLang="en-US" sz="1600" b="1">
                <a:solidFill>
                  <a:schemeClr val="bg1"/>
                </a:solidFill>
                <a:cs typeface="+mn-ea"/>
                <a:sym typeface="+mn-lt"/>
              </a:rPr>
              <a:t>厂商</a:t>
            </a:r>
            <a:endParaRPr lang="zh-CN" altLang="en-US" sz="1600" b="1" dirty="0">
              <a:solidFill>
                <a:schemeClr val="bg1"/>
              </a:solidFill>
              <a:cs typeface="+mn-ea"/>
              <a:sym typeface="+mn-lt"/>
            </a:endParaRPr>
          </a:p>
        </p:txBody>
      </p:sp>
      <p:sp>
        <p:nvSpPr>
          <p:cNvPr id="23" name="ChartTag"/>
          <p:cNvSpPr>
            <a:spLocks noChangeAspect="1"/>
          </p:cNvSpPr>
          <p:nvPr/>
        </p:nvSpPr>
        <p:spPr>
          <a:xfrm>
            <a:off x="6767920" y="1977839"/>
            <a:ext cx="4523563" cy="3265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600" b="1">
                <a:solidFill>
                  <a:schemeClr val="bg1"/>
                </a:solidFill>
                <a:cs typeface="+mn-ea"/>
                <a:sym typeface="+mn-lt"/>
              </a:rPr>
              <a:t>2025</a:t>
            </a:r>
            <a:r>
              <a:rPr lang="zh-CN" altLang="en-US" sz="1600" b="1">
                <a:solidFill>
                  <a:schemeClr val="bg1"/>
                </a:solidFill>
                <a:cs typeface="+mn-ea"/>
                <a:sym typeface="+mn-lt"/>
              </a:rPr>
              <a:t>年</a:t>
            </a:r>
            <a:r>
              <a:rPr lang="en-US" altLang="zh-CN" sz="1600" b="1">
                <a:solidFill>
                  <a:schemeClr val="bg1"/>
                </a:solidFill>
                <a:cs typeface="+mn-ea"/>
                <a:sym typeface="+mn-lt"/>
              </a:rPr>
              <a:t>1-5</a:t>
            </a:r>
            <a:r>
              <a:rPr lang="zh-CN" altLang="en-US" sz="1600" b="1">
                <a:solidFill>
                  <a:schemeClr val="bg1"/>
                </a:solidFill>
                <a:cs typeface="+mn-ea"/>
                <a:sym typeface="+mn-lt"/>
              </a:rPr>
              <a:t>月新能源市场排名</a:t>
            </a:r>
            <a:r>
              <a:rPr lang="en-US" altLang="zh-CN" sz="1600" b="1">
                <a:solidFill>
                  <a:schemeClr val="bg1"/>
                </a:solidFill>
                <a:cs typeface="+mn-ea"/>
                <a:sym typeface="+mn-lt"/>
              </a:rPr>
              <a:t>TOP 10</a:t>
            </a:r>
            <a:r>
              <a:rPr lang="zh-CN" altLang="en-US" sz="1600" b="1">
                <a:solidFill>
                  <a:schemeClr val="bg1"/>
                </a:solidFill>
                <a:cs typeface="+mn-ea"/>
                <a:sym typeface="+mn-lt"/>
              </a:rPr>
              <a:t>厂商</a:t>
            </a:r>
            <a:endParaRPr lang="zh-CN" altLang="en-US" sz="1600" b="1" dirty="0">
              <a:solidFill>
                <a:schemeClr val="bg1"/>
              </a:solidFill>
              <a:cs typeface="+mn-ea"/>
              <a:sym typeface="+mn-lt"/>
            </a:endParaRPr>
          </a:p>
        </p:txBody>
      </p:sp>
      <p:sp>
        <p:nvSpPr>
          <p:cNvPr id="24" name="文本框 23">
            <a:extLst>
              <a:ext uri="{FF2B5EF4-FFF2-40B4-BE49-F238E27FC236}">
                <a16:creationId xmlns:a16="http://schemas.microsoft.com/office/drawing/2014/main" id="{C3F76F8C-3ED3-47A9-9345-584AF77C9A26}"/>
              </a:ext>
            </a:extLst>
          </p:cNvPr>
          <p:cNvSpPr txBox="1"/>
          <p:nvPr/>
        </p:nvSpPr>
        <p:spPr>
          <a:xfrm>
            <a:off x="1152512" y="2387401"/>
            <a:ext cx="800219" cy="276999"/>
          </a:xfrm>
          <a:prstGeom prst="rect">
            <a:avLst/>
          </a:prstGeom>
          <a:noFill/>
        </p:spPr>
        <p:txBody>
          <a:bodyPr wrap="none" rtlCol="0">
            <a:spAutoFit/>
          </a:bodyPr>
          <a:lstStyle/>
          <a:p>
            <a:pPr lvl="0"/>
            <a:r>
              <a:rPr lang="zh-CN" altLang="en-US" sz="1200" dirty="0">
                <a:latin typeface="+mn-lt"/>
                <a:ea typeface="+mn-ea"/>
                <a:cs typeface="+mn-ea"/>
                <a:sym typeface="+mn-lt"/>
              </a:rPr>
              <a:t>单位：辆</a:t>
            </a:r>
          </a:p>
        </p:txBody>
      </p:sp>
      <p:sp>
        <p:nvSpPr>
          <p:cNvPr id="25" name="文本框 24">
            <a:extLst>
              <a:ext uri="{FF2B5EF4-FFF2-40B4-BE49-F238E27FC236}">
                <a16:creationId xmlns:a16="http://schemas.microsoft.com/office/drawing/2014/main" id="{C3F76F8C-3ED3-47A9-9345-584AF77C9A26}"/>
              </a:ext>
            </a:extLst>
          </p:cNvPr>
          <p:cNvSpPr txBox="1"/>
          <p:nvPr/>
        </p:nvSpPr>
        <p:spPr>
          <a:xfrm>
            <a:off x="6367810" y="2387401"/>
            <a:ext cx="800219" cy="276999"/>
          </a:xfrm>
          <a:prstGeom prst="rect">
            <a:avLst/>
          </a:prstGeom>
          <a:noFill/>
        </p:spPr>
        <p:txBody>
          <a:bodyPr wrap="none" rtlCol="0">
            <a:spAutoFit/>
          </a:bodyPr>
          <a:lstStyle/>
          <a:p>
            <a:pPr lvl="0"/>
            <a:r>
              <a:rPr lang="zh-CN" altLang="en-US" sz="1200" dirty="0">
                <a:latin typeface="+mn-lt"/>
                <a:ea typeface="+mn-ea"/>
                <a:cs typeface="+mn-ea"/>
                <a:sym typeface="+mn-lt"/>
              </a:rPr>
              <a:t>单位：辆</a:t>
            </a:r>
          </a:p>
        </p:txBody>
      </p:sp>
      <p:graphicFrame>
        <p:nvGraphicFramePr>
          <p:cNvPr id="26" name="厂商销量排名_新能源"/>
          <p:cNvGraphicFramePr/>
          <p:nvPr>
            <p:extLst>
              <p:ext uri="{D42A27DB-BD31-4B8C-83A1-F6EECF244321}">
                <p14:modId xmlns:p14="http://schemas.microsoft.com/office/powerpoint/2010/main" val="2694750696"/>
              </p:ext>
            </p:extLst>
          </p:nvPr>
        </p:nvGraphicFramePr>
        <p:xfrm>
          <a:off x="654486" y="2664400"/>
          <a:ext cx="3373496" cy="360239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5864097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78828" y="2158745"/>
            <a:ext cx="12034344" cy="4378579"/>
          </a:xfrm>
          <a:prstGeom prst="rect">
            <a:avLst/>
          </a:prstGeom>
          <a:solidFill>
            <a:srgbClr val="0547A3"/>
          </a:solidFill>
          <a:ln>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cs typeface="+mn-ea"/>
              <a:sym typeface="+mn-lt"/>
            </a:endParaRPr>
          </a:p>
        </p:txBody>
      </p:sp>
      <p:sp>
        <p:nvSpPr>
          <p:cNvPr id="26" name="矩形 25"/>
          <p:cNvSpPr/>
          <p:nvPr/>
        </p:nvSpPr>
        <p:spPr>
          <a:xfrm>
            <a:off x="109956" y="2631788"/>
            <a:ext cx="11933763" cy="3837898"/>
          </a:xfrm>
          <a:prstGeom prst="rect">
            <a:avLst/>
          </a:prstGeom>
          <a:solidFill>
            <a:schemeClr val="bg1"/>
          </a:solidFill>
          <a:ln w="12700">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fontAlgn="base" hangingPunct="0">
              <a:spcBef>
                <a:spcPct val="0"/>
              </a:spcBef>
              <a:spcAft>
                <a:spcPct val="0"/>
              </a:spcAft>
            </a:pPr>
            <a:endParaRPr lang="zh-CN" altLang="en-US" sz="1350" dirty="0">
              <a:solidFill>
                <a:prstClr val="white"/>
              </a:solidFill>
              <a:cs typeface="+mn-ea"/>
              <a:sym typeface="+mn-lt"/>
            </a:endParaRPr>
          </a:p>
        </p:txBody>
      </p:sp>
      <p:sp>
        <p:nvSpPr>
          <p:cNvPr id="21" name="ChartTag"/>
          <p:cNvSpPr>
            <a:spLocks noChangeAspect="1"/>
          </p:cNvSpPr>
          <p:nvPr/>
        </p:nvSpPr>
        <p:spPr>
          <a:xfrm>
            <a:off x="3682999" y="2257431"/>
            <a:ext cx="4826002" cy="3265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 tIns="48000" rIns="48000" bIns="48000" rtlCol="0" anchor="ctr"/>
          <a:lstStyle/>
          <a:p>
            <a:pPr algn="ctr"/>
            <a:r>
              <a:rPr lang="en-US" altLang="zh-CN" sz="1600" b="1">
                <a:solidFill>
                  <a:schemeClr val="bg1"/>
                </a:solidFill>
                <a:cs typeface="+mn-ea"/>
                <a:sym typeface="+mn-lt"/>
              </a:rPr>
              <a:t>2025</a:t>
            </a:r>
            <a:r>
              <a:rPr lang="zh-CN" altLang="en-US" sz="1600" b="1">
                <a:solidFill>
                  <a:schemeClr val="bg1"/>
                </a:solidFill>
                <a:cs typeface="+mn-ea"/>
                <a:sym typeface="+mn-lt"/>
              </a:rPr>
              <a:t>年</a:t>
            </a:r>
            <a:r>
              <a:rPr lang="en-US" altLang="zh-CN" sz="1600" b="1">
                <a:solidFill>
                  <a:schemeClr val="bg1"/>
                </a:solidFill>
                <a:cs typeface="+mn-ea"/>
                <a:sym typeface="+mn-lt"/>
              </a:rPr>
              <a:t>5</a:t>
            </a:r>
            <a:r>
              <a:rPr lang="zh-CN" altLang="en-US" sz="1600" b="1">
                <a:solidFill>
                  <a:schemeClr val="bg1"/>
                </a:solidFill>
                <a:cs typeface="+mn-ea"/>
                <a:sym typeface="+mn-lt"/>
              </a:rPr>
              <a:t>月新能源乘用车市场销量</a:t>
            </a:r>
            <a:r>
              <a:rPr lang="en-US" altLang="zh-CN" sz="1600" b="1">
                <a:solidFill>
                  <a:schemeClr val="bg1"/>
                </a:solidFill>
                <a:cs typeface="+mn-ea"/>
                <a:sym typeface="+mn-lt"/>
              </a:rPr>
              <a:t>TOP 10</a:t>
            </a:r>
            <a:r>
              <a:rPr lang="zh-CN" altLang="en-US" sz="1600" b="1">
                <a:solidFill>
                  <a:schemeClr val="bg1"/>
                </a:solidFill>
                <a:cs typeface="+mn-ea"/>
                <a:sym typeface="+mn-lt"/>
              </a:rPr>
              <a:t>城市</a:t>
            </a:r>
            <a:endParaRPr lang="zh-CN" altLang="en-US" sz="1600" b="1" dirty="0">
              <a:solidFill>
                <a:srgbClr val="FF0000"/>
              </a:solidFill>
              <a:cs typeface="+mn-ea"/>
              <a:sym typeface="+mn-lt"/>
            </a:endParaRPr>
          </a:p>
        </p:txBody>
      </p:sp>
      <p:grpSp>
        <p:nvGrpSpPr>
          <p:cNvPr id="48" name="组合 47"/>
          <p:cNvGrpSpPr/>
          <p:nvPr/>
        </p:nvGrpSpPr>
        <p:grpSpPr>
          <a:xfrm>
            <a:off x="747379" y="3552799"/>
            <a:ext cx="674762" cy="650825"/>
            <a:chOff x="605306" y="1825958"/>
            <a:chExt cx="941977" cy="938503"/>
          </a:xfrm>
        </p:grpSpPr>
        <p:sp>
          <p:nvSpPr>
            <p:cNvPr id="49" name="矩形 48"/>
            <p:cNvSpPr/>
            <p:nvPr/>
          </p:nvSpPr>
          <p:spPr>
            <a:xfrm>
              <a:off x="660399" y="1860892"/>
              <a:ext cx="840704" cy="863477"/>
            </a:xfrm>
            <a:prstGeom prst="rect">
              <a:avLst/>
            </a:prstGeom>
            <a:noFill/>
            <a:ln w="25400" cap="flat" cmpd="sng" algn="ctr">
              <a:noFill/>
              <a:prstDash val="solid"/>
            </a:ln>
            <a:effectLst/>
          </p:spPr>
          <p:txBody>
            <a:bodyPr rtlCol="0" anchor="ctr"/>
            <a:lstStyle/>
            <a:p>
              <a:pPr algn="ctr" defTabSz="1028253" eaLnBrk="1" fontAlgn="auto" hangingPunct="1">
                <a:spcBef>
                  <a:spcPts val="0"/>
                </a:spcBef>
                <a:spcAft>
                  <a:spcPts val="0"/>
                </a:spcAft>
                <a:defRPr/>
              </a:pPr>
              <a:r>
                <a:rPr lang="zh-CN" altLang="en-US" sz="1200" b="1" kern="0" dirty="0">
                  <a:solidFill>
                    <a:srgbClr val="96BF4D"/>
                  </a:solidFill>
                  <a:latin typeface="+mn-lt"/>
                  <a:ea typeface="+mn-ea"/>
                  <a:cs typeface="+mn-ea"/>
                  <a:sym typeface="+mn-lt"/>
                </a:rPr>
                <a:t>限牌城市</a:t>
              </a:r>
            </a:p>
          </p:txBody>
        </p:sp>
        <p:sp>
          <p:nvSpPr>
            <p:cNvPr id="50" name="Freeform 5"/>
            <p:cNvSpPr>
              <a:spLocks/>
            </p:cNvSpPr>
            <p:nvPr/>
          </p:nvSpPr>
          <p:spPr bwMode="auto">
            <a:xfrm>
              <a:off x="605306" y="1825958"/>
              <a:ext cx="941977" cy="938503"/>
            </a:xfrm>
            <a:custGeom>
              <a:avLst/>
              <a:gdLst>
                <a:gd name="T0" fmla="*/ 683 w 800"/>
                <a:gd name="T1" fmla="*/ 117 h 798"/>
                <a:gd name="T2" fmla="*/ 400 w 800"/>
                <a:gd name="T3" fmla="*/ 0 h 798"/>
                <a:gd name="T4" fmla="*/ 117 w 800"/>
                <a:gd name="T5" fmla="*/ 118 h 798"/>
                <a:gd name="T6" fmla="*/ 0 w 800"/>
                <a:gd name="T7" fmla="*/ 400 h 798"/>
                <a:gd name="T8" fmla="*/ 24 w 800"/>
                <a:gd name="T9" fmla="*/ 538 h 798"/>
                <a:gd name="T10" fmla="*/ 95 w 800"/>
                <a:gd name="T11" fmla="*/ 658 h 798"/>
                <a:gd name="T12" fmla="*/ 124 w 800"/>
                <a:gd name="T13" fmla="*/ 661 h 798"/>
                <a:gd name="T14" fmla="*/ 127 w 800"/>
                <a:gd name="T15" fmla="*/ 632 h 798"/>
                <a:gd name="T16" fmla="*/ 64 w 800"/>
                <a:gd name="T17" fmla="*/ 523 h 798"/>
                <a:gd name="T18" fmla="*/ 42 w 800"/>
                <a:gd name="T19" fmla="*/ 400 h 798"/>
                <a:gd name="T20" fmla="*/ 147 w 800"/>
                <a:gd name="T21" fmla="*/ 147 h 798"/>
                <a:gd name="T22" fmla="*/ 400 w 800"/>
                <a:gd name="T23" fmla="*/ 42 h 798"/>
                <a:gd name="T24" fmla="*/ 654 w 800"/>
                <a:gd name="T25" fmla="*/ 147 h 798"/>
                <a:gd name="T26" fmla="*/ 758 w 800"/>
                <a:gd name="T27" fmla="*/ 400 h 798"/>
                <a:gd name="T28" fmla="*/ 654 w 800"/>
                <a:gd name="T29" fmla="*/ 652 h 798"/>
                <a:gd name="T30" fmla="*/ 400 w 800"/>
                <a:gd name="T31" fmla="*/ 757 h 798"/>
                <a:gd name="T32" fmla="*/ 312 w 800"/>
                <a:gd name="T33" fmla="*/ 746 h 798"/>
                <a:gd name="T34" fmla="*/ 230 w 800"/>
                <a:gd name="T35" fmla="*/ 714 h 798"/>
                <a:gd name="T36" fmla="*/ 202 w 800"/>
                <a:gd name="T37" fmla="*/ 723 h 798"/>
                <a:gd name="T38" fmla="*/ 210 w 800"/>
                <a:gd name="T39" fmla="*/ 751 h 798"/>
                <a:gd name="T40" fmla="*/ 302 w 800"/>
                <a:gd name="T41" fmla="*/ 786 h 798"/>
                <a:gd name="T42" fmla="*/ 400 w 800"/>
                <a:gd name="T43" fmla="*/ 798 h 798"/>
                <a:gd name="T44" fmla="*/ 683 w 800"/>
                <a:gd name="T45" fmla="*/ 682 h 798"/>
                <a:gd name="T46" fmla="*/ 800 w 800"/>
                <a:gd name="T47" fmla="*/ 399 h 798"/>
                <a:gd name="T48" fmla="*/ 683 w 800"/>
                <a:gd name="T49" fmla="*/ 117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0" h="798">
                  <a:moveTo>
                    <a:pt x="683" y="117"/>
                  </a:moveTo>
                  <a:cubicBezTo>
                    <a:pt x="610" y="45"/>
                    <a:pt x="510" y="0"/>
                    <a:pt x="400" y="0"/>
                  </a:cubicBezTo>
                  <a:cubicBezTo>
                    <a:pt x="290" y="0"/>
                    <a:pt x="190" y="45"/>
                    <a:pt x="117" y="118"/>
                  </a:cubicBezTo>
                  <a:cubicBezTo>
                    <a:pt x="45" y="190"/>
                    <a:pt x="0" y="290"/>
                    <a:pt x="0" y="400"/>
                  </a:cubicBezTo>
                  <a:cubicBezTo>
                    <a:pt x="0" y="448"/>
                    <a:pt x="9" y="494"/>
                    <a:pt x="24" y="538"/>
                  </a:cubicBezTo>
                  <a:cubicBezTo>
                    <a:pt x="41" y="582"/>
                    <a:pt x="65" y="623"/>
                    <a:pt x="95" y="658"/>
                  </a:cubicBezTo>
                  <a:cubicBezTo>
                    <a:pt x="103" y="667"/>
                    <a:pt x="116" y="668"/>
                    <a:pt x="124" y="661"/>
                  </a:cubicBezTo>
                  <a:cubicBezTo>
                    <a:pt x="133" y="653"/>
                    <a:pt x="134" y="640"/>
                    <a:pt x="127" y="632"/>
                  </a:cubicBezTo>
                  <a:cubicBezTo>
                    <a:pt x="100" y="600"/>
                    <a:pt x="78" y="563"/>
                    <a:pt x="64" y="523"/>
                  </a:cubicBezTo>
                  <a:cubicBezTo>
                    <a:pt x="49" y="485"/>
                    <a:pt x="42" y="443"/>
                    <a:pt x="42" y="400"/>
                  </a:cubicBezTo>
                  <a:cubicBezTo>
                    <a:pt x="42" y="301"/>
                    <a:pt x="82" y="211"/>
                    <a:pt x="147" y="147"/>
                  </a:cubicBezTo>
                  <a:cubicBezTo>
                    <a:pt x="212" y="82"/>
                    <a:pt x="301" y="42"/>
                    <a:pt x="400" y="42"/>
                  </a:cubicBezTo>
                  <a:cubicBezTo>
                    <a:pt x="499" y="42"/>
                    <a:pt x="589" y="82"/>
                    <a:pt x="654" y="147"/>
                  </a:cubicBezTo>
                  <a:cubicBezTo>
                    <a:pt x="718" y="211"/>
                    <a:pt x="758" y="301"/>
                    <a:pt x="758" y="400"/>
                  </a:cubicBezTo>
                  <a:cubicBezTo>
                    <a:pt x="758" y="498"/>
                    <a:pt x="718" y="588"/>
                    <a:pt x="654" y="652"/>
                  </a:cubicBezTo>
                  <a:cubicBezTo>
                    <a:pt x="589" y="717"/>
                    <a:pt x="499" y="757"/>
                    <a:pt x="400" y="757"/>
                  </a:cubicBezTo>
                  <a:cubicBezTo>
                    <a:pt x="370" y="757"/>
                    <a:pt x="340" y="754"/>
                    <a:pt x="312" y="746"/>
                  </a:cubicBezTo>
                  <a:cubicBezTo>
                    <a:pt x="283" y="739"/>
                    <a:pt x="255" y="728"/>
                    <a:pt x="230" y="714"/>
                  </a:cubicBezTo>
                  <a:cubicBezTo>
                    <a:pt x="220" y="709"/>
                    <a:pt x="207" y="713"/>
                    <a:pt x="202" y="723"/>
                  </a:cubicBezTo>
                  <a:cubicBezTo>
                    <a:pt x="196" y="733"/>
                    <a:pt x="200" y="745"/>
                    <a:pt x="210" y="751"/>
                  </a:cubicBezTo>
                  <a:cubicBezTo>
                    <a:pt x="239" y="766"/>
                    <a:pt x="270" y="778"/>
                    <a:pt x="302" y="786"/>
                  </a:cubicBezTo>
                  <a:cubicBezTo>
                    <a:pt x="334" y="794"/>
                    <a:pt x="366" y="798"/>
                    <a:pt x="400" y="798"/>
                  </a:cubicBezTo>
                  <a:cubicBezTo>
                    <a:pt x="510" y="798"/>
                    <a:pt x="610" y="754"/>
                    <a:pt x="683" y="682"/>
                  </a:cubicBezTo>
                  <a:cubicBezTo>
                    <a:pt x="755" y="609"/>
                    <a:pt x="800" y="510"/>
                    <a:pt x="800" y="399"/>
                  </a:cubicBezTo>
                  <a:cubicBezTo>
                    <a:pt x="800" y="289"/>
                    <a:pt x="755" y="190"/>
                    <a:pt x="683" y="117"/>
                  </a:cubicBezTo>
                  <a:close/>
                </a:path>
              </a:pathLst>
            </a:custGeom>
            <a:solidFill>
              <a:srgbClr val="ACCC70"/>
            </a:solidFill>
            <a:ln>
              <a:noFill/>
            </a:ln>
            <a:effectLst>
              <a:reflection blurRad="6350" stA="52000" endA="300" endPos="35000" dir="5400000" sy="-100000" algn="bl" rotWithShape="0"/>
            </a:effectLst>
          </p:spPr>
          <p:txBody>
            <a:bodyPr vert="horz" wrap="square" lIns="64806" tIns="32403" rIns="64806" bIns="32403" numCol="1" anchor="t" anchorCtr="0" compatLnSpc="1">
              <a:prstTxWarp prst="textNoShape">
                <a:avLst/>
              </a:prstTxWarp>
            </a:bodyPr>
            <a:lstStyle/>
            <a:p>
              <a:pPr defTabSz="1028253" eaLnBrk="1" fontAlgn="auto" hangingPunct="1">
                <a:spcBef>
                  <a:spcPts val="0"/>
                </a:spcBef>
                <a:spcAft>
                  <a:spcPts val="0"/>
                </a:spcAft>
                <a:defRPr/>
              </a:pPr>
              <a:endParaRPr lang="zh-CN" altLang="en-US" sz="1200" kern="0" dirty="0">
                <a:solidFill>
                  <a:srgbClr val="4D5E79"/>
                </a:solidFill>
                <a:latin typeface="+mn-lt"/>
                <a:ea typeface="+mn-ea"/>
                <a:cs typeface="+mn-ea"/>
                <a:sym typeface="+mn-lt"/>
              </a:endParaRPr>
            </a:p>
          </p:txBody>
        </p:sp>
      </p:grpSp>
      <p:sp>
        <p:nvSpPr>
          <p:cNvPr id="3" name="标题 2"/>
          <p:cNvSpPr>
            <a:spLocks noGrp="1"/>
          </p:cNvSpPr>
          <p:nvPr>
            <p:ph type="title" idx="4294967295"/>
          </p:nvPr>
        </p:nvSpPr>
        <p:spPr>
          <a:xfrm>
            <a:off x="0" y="258763"/>
            <a:ext cx="11552238" cy="574675"/>
          </a:xfrm>
          <a:prstGeom prst="rect">
            <a:avLst/>
          </a:prstGeom>
        </p:spPr>
        <p:txBody>
          <a:bodyPr/>
          <a:lstStyle/>
          <a:p>
            <a:r>
              <a:rPr lang="zh-CN" altLang="en-US" sz="2800" dirty="0">
                <a:latin typeface="+mn-lt"/>
                <a:ea typeface="+mn-ea"/>
                <a:cs typeface="+mn-ea"/>
                <a:sym typeface="+mn-lt"/>
              </a:rPr>
              <a:t>新能源乘用车市场销量</a:t>
            </a:r>
            <a:r>
              <a:rPr lang="en-US" altLang="zh-CN" sz="2800" dirty="0">
                <a:latin typeface="+mn-lt"/>
                <a:ea typeface="+mn-ea"/>
                <a:cs typeface="+mn-ea"/>
                <a:sym typeface="+mn-lt"/>
              </a:rPr>
              <a:t>TOP 10</a:t>
            </a:r>
            <a:r>
              <a:rPr lang="zh-CN" altLang="en-US" sz="2800" dirty="0">
                <a:latin typeface="+mn-lt"/>
                <a:ea typeface="+mn-ea"/>
                <a:cs typeface="+mn-ea"/>
                <a:sym typeface="+mn-lt"/>
              </a:rPr>
              <a:t>城市</a:t>
            </a:r>
          </a:p>
        </p:txBody>
      </p:sp>
      <p:sp>
        <p:nvSpPr>
          <p:cNvPr id="4" name="top10城市描述"/>
          <p:cNvSpPr>
            <a:spLocks noGrp="1"/>
          </p:cNvSpPr>
          <p:nvPr>
            <p:ph sz="quarter" idx="4294967295"/>
          </p:nvPr>
        </p:nvSpPr>
        <p:spPr>
          <a:xfrm>
            <a:off x="-1" y="847725"/>
            <a:ext cx="11826875" cy="1449388"/>
          </a:xfrm>
          <a:prstGeom prst="rect">
            <a:avLst/>
          </a:prstGeom>
        </p:spPr>
        <p:txBody>
          <a:bodyPr/>
          <a:lstStyle/>
          <a:p>
            <a:r>
              <a:rPr lang="en-US" altLang="zh-CN" sz="1400" dirty="0">
                <a:latin typeface="Open Sans" panose="020B0606030504020204" pitchFamily="34" charset="0"/>
                <a:ea typeface="思源宋体 CN SemiBold" panose="02020600000000000000" pitchFamily="18" charset="-122"/>
                <a:cs typeface="+mn-ea"/>
                <a:sym typeface="+mn-lt"/>
              </a:rPr>
              <a:t>5</a:t>
            </a:r>
            <a:r>
              <a:rPr lang="zh-CN" altLang="en-US" sz="1400" dirty="0">
                <a:latin typeface="Open Sans" panose="020B0606030504020204" pitchFamily="34" charset="0"/>
                <a:ea typeface="思源宋体 CN SemiBold" panose="02020600000000000000" pitchFamily="18" charset="-122"/>
                <a:cs typeface="+mn-ea"/>
                <a:sym typeface="+mn-lt"/>
              </a:rPr>
              <a:t>月，</a:t>
            </a:r>
            <a:r>
              <a:rPr lang="en-US" altLang="zh-CN" sz="1400" dirty="0">
                <a:latin typeface="Open Sans" panose="020B0606030504020204" pitchFamily="34" charset="0"/>
                <a:ea typeface="思源宋体 CN SemiBold" panose="02020600000000000000" pitchFamily="18" charset="-122"/>
                <a:cs typeface="+mn-ea"/>
                <a:sym typeface="+mn-lt"/>
              </a:rPr>
              <a:t>TOP 10</a:t>
            </a:r>
            <a:r>
              <a:rPr lang="zh-CN" altLang="en-US" sz="1400" dirty="0">
                <a:latin typeface="Open Sans" panose="020B0606030504020204" pitchFamily="34" charset="0"/>
                <a:ea typeface="思源宋体 CN SemiBold" panose="02020600000000000000" pitchFamily="18" charset="-122"/>
                <a:cs typeface="+mn-ea"/>
                <a:sym typeface="+mn-lt"/>
              </a:rPr>
              <a:t>城市销量占比为</a:t>
            </a:r>
            <a:r>
              <a:rPr lang="en-US" altLang="zh-CN" sz="1400" dirty="0">
                <a:latin typeface="Open Sans" panose="020B0606030504020204" pitchFamily="34" charset="0"/>
                <a:ea typeface="思源宋体 CN SemiBold" panose="02020600000000000000" pitchFamily="18" charset="-122"/>
                <a:cs typeface="+mn-ea"/>
                <a:sym typeface="+mn-lt"/>
              </a:rPr>
              <a:t>25.5%</a:t>
            </a:r>
            <a:r>
              <a:rPr lang="zh-CN" altLang="en-US" sz="1400" dirty="0">
                <a:latin typeface="Open Sans" panose="020B0606030504020204" pitchFamily="34" charset="0"/>
                <a:ea typeface="思源宋体 CN SemiBold" panose="02020600000000000000" pitchFamily="18" charset="-122"/>
                <a:cs typeface="+mn-ea"/>
                <a:sym typeface="+mn-lt"/>
              </a:rPr>
              <a:t>，与上月一致；</a:t>
            </a:r>
            <a:r>
              <a:rPr lang="en-US" altLang="zh-CN" sz="1400" dirty="0">
                <a:latin typeface="Open Sans" panose="020B0606030504020204" pitchFamily="34" charset="0"/>
                <a:ea typeface="思源宋体 CN SemiBold" panose="02020600000000000000" pitchFamily="18" charset="-122"/>
                <a:cs typeface="+mn-ea"/>
                <a:sym typeface="+mn-lt"/>
              </a:rPr>
              <a:t>TOP 3</a:t>
            </a:r>
            <a:r>
              <a:rPr lang="zh-CN" altLang="en-US" sz="1400" dirty="0">
                <a:latin typeface="Open Sans" panose="020B0606030504020204" pitchFamily="34" charset="0"/>
                <a:ea typeface="思源宋体 CN SemiBold" panose="02020600000000000000" pitchFamily="18" charset="-122"/>
                <a:cs typeface="+mn-ea"/>
                <a:sym typeface="+mn-lt"/>
              </a:rPr>
              <a:t>城市分别是：上海市、深圳市、成都市。
分燃料类型看，</a:t>
            </a:r>
            <a:r>
              <a:rPr lang="en-US" altLang="zh-CN" sz="1400" dirty="0">
                <a:latin typeface="Open Sans" panose="020B0606030504020204" pitchFamily="34" charset="0"/>
                <a:ea typeface="思源宋体 CN SemiBold" panose="02020600000000000000" pitchFamily="18" charset="-122"/>
                <a:cs typeface="+mn-ea"/>
                <a:sym typeface="+mn-lt"/>
              </a:rPr>
              <a:t>TOP 10 </a:t>
            </a:r>
            <a:r>
              <a:rPr lang="zh-CN" altLang="en-US" sz="1400" dirty="0">
                <a:latin typeface="Open Sans" panose="020B0606030504020204" pitchFamily="34" charset="0"/>
                <a:ea typeface="思源宋体 CN SemiBold" panose="02020600000000000000" pitchFamily="18" charset="-122"/>
                <a:cs typeface="+mn-ea"/>
                <a:sym typeface="+mn-lt"/>
              </a:rPr>
              <a:t>城市除深圳市和西安市外，销量均以纯电动居多；从产权归属看，以个人用户居多。
本月</a:t>
            </a:r>
            <a:r>
              <a:rPr lang="en-US" altLang="zh-CN" sz="1400" dirty="0">
                <a:latin typeface="Open Sans" panose="020B0606030504020204" pitchFamily="34" charset="0"/>
                <a:ea typeface="思源宋体 CN SemiBold" panose="02020600000000000000" pitchFamily="18" charset="-122"/>
                <a:cs typeface="+mn-ea"/>
                <a:sym typeface="+mn-lt"/>
              </a:rPr>
              <a:t>TOP 10</a:t>
            </a:r>
            <a:r>
              <a:rPr lang="zh-CN" altLang="en-US" sz="1400" dirty="0">
                <a:latin typeface="Open Sans" panose="020B0606030504020204" pitchFamily="34" charset="0"/>
                <a:ea typeface="思源宋体 CN SemiBold" panose="02020600000000000000" pitchFamily="18" charset="-122"/>
                <a:cs typeface="+mn-ea"/>
                <a:sym typeface="+mn-lt"/>
              </a:rPr>
              <a:t>城市新能源渗透率均超过</a:t>
            </a:r>
            <a:r>
              <a:rPr lang="en-US" altLang="zh-CN" sz="1400" dirty="0">
                <a:latin typeface="Open Sans" panose="020B0606030504020204" pitchFamily="34" charset="0"/>
                <a:ea typeface="思源宋体 CN SemiBold" panose="02020600000000000000" pitchFamily="18" charset="-122"/>
                <a:cs typeface="+mn-ea"/>
                <a:sym typeface="+mn-lt"/>
              </a:rPr>
              <a:t>50%</a:t>
            </a:r>
            <a:r>
              <a:rPr lang="zh-CN" altLang="en-US" sz="1400" dirty="0">
                <a:latin typeface="Open Sans" panose="020B0606030504020204" pitchFamily="34" charset="0"/>
                <a:ea typeface="思源宋体 CN SemiBold" panose="02020600000000000000" pitchFamily="18" charset="-122"/>
                <a:cs typeface="+mn-ea"/>
                <a:sym typeface="+mn-lt"/>
              </a:rPr>
              <a:t>，其中</a:t>
            </a:r>
            <a:r>
              <a:rPr lang="en-US" altLang="zh-CN" sz="1400" dirty="0">
                <a:latin typeface="Open Sans" panose="020B0606030504020204" pitchFamily="34" charset="0"/>
                <a:ea typeface="思源宋体 CN SemiBold" panose="02020600000000000000" pitchFamily="18" charset="-122"/>
                <a:cs typeface="+mn-ea"/>
                <a:sym typeface="+mn-lt"/>
              </a:rPr>
              <a:t>TOP3</a:t>
            </a:r>
            <a:r>
              <a:rPr lang="zh-CN" altLang="en-US" sz="1400" dirty="0">
                <a:latin typeface="Open Sans" panose="020B0606030504020204" pitchFamily="34" charset="0"/>
                <a:ea typeface="思源宋体 CN SemiBold" panose="02020600000000000000" pitchFamily="18" charset="-122"/>
                <a:cs typeface="+mn-ea"/>
                <a:sym typeface="+mn-lt"/>
              </a:rPr>
              <a:t>城市为：深圳市</a:t>
            </a:r>
            <a:r>
              <a:rPr lang="en-US" altLang="zh-CN" sz="1400" dirty="0">
                <a:latin typeface="Open Sans" panose="020B0606030504020204" pitchFamily="34" charset="0"/>
                <a:ea typeface="思源宋体 CN SemiBold" panose="02020600000000000000" pitchFamily="18" charset="-122"/>
                <a:cs typeface="+mn-ea"/>
                <a:sym typeface="+mn-lt"/>
              </a:rPr>
              <a:t>(67.7%)</a:t>
            </a:r>
            <a:r>
              <a:rPr lang="zh-CN" altLang="en-US" sz="1400" dirty="0">
                <a:latin typeface="Open Sans" panose="020B0606030504020204" pitchFamily="34" charset="0"/>
                <a:ea typeface="思源宋体 CN SemiBold" panose="02020600000000000000" pitchFamily="18" charset="-122"/>
                <a:cs typeface="+mn-ea"/>
                <a:sym typeface="+mn-lt"/>
              </a:rPr>
              <a:t>、武汉市</a:t>
            </a:r>
            <a:r>
              <a:rPr lang="en-US" altLang="zh-CN" sz="1400" dirty="0">
                <a:latin typeface="Open Sans" panose="020B0606030504020204" pitchFamily="34" charset="0"/>
                <a:ea typeface="思源宋体 CN SemiBold" panose="02020600000000000000" pitchFamily="18" charset="-122"/>
                <a:cs typeface="+mn-ea"/>
                <a:sym typeface="+mn-lt"/>
              </a:rPr>
              <a:t>(62.7%)</a:t>
            </a:r>
            <a:r>
              <a:rPr lang="zh-CN" altLang="en-US" sz="1400" dirty="0">
                <a:latin typeface="Open Sans" panose="020B0606030504020204" pitchFamily="34" charset="0"/>
                <a:ea typeface="思源宋体 CN SemiBold" panose="02020600000000000000" pitchFamily="18" charset="-122"/>
                <a:cs typeface="+mn-ea"/>
                <a:sym typeface="+mn-lt"/>
              </a:rPr>
              <a:t>和西安市</a:t>
            </a:r>
            <a:r>
              <a:rPr lang="en-US" altLang="zh-CN" sz="1400" dirty="0">
                <a:latin typeface="Open Sans" panose="020B0606030504020204" pitchFamily="34" charset="0"/>
                <a:ea typeface="思源宋体 CN SemiBold" panose="02020600000000000000" pitchFamily="18" charset="-122"/>
                <a:cs typeface="+mn-ea"/>
                <a:sym typeface="+mn-lt"/>
              </a:rPr>
              <a:t>(61.3%)</a:t>
            </a:r>
            <a:r>
              <a:rPr lang="zh-CN" altLang="en-US" sz="1400" dirty="0">
                <a:latin typeface="Open Sans" panose="020B0606030504020204" pitchFamily="34" charset="0"/>
                <a:ea typeface="思源宋体 CN SemiBold" panose="02020600000000000000" pitchFamily="18" charset="-122"/>
                <a:cs typeface="+mn-ea"/>
                <a:sym typeface="+mn-lt"/>
              </a:rPr>
              <a:t>；渗透率最低的城市是成都市</a:t>
            </a:r>
            <a:r>
              <a:rPr lang="en-US" altLang="zh-CN" sz="1400" dirty="0">
                <a:latin typeface="Open Sans" panose="020B0606030504020204" pitchFamily="34" charset="0"/>
                <a:ea typeface="思源宋体 CN SemiBold" panose="02020600000000000000" pitchFamily="18" charset="-122"/>
                <a:cs typeface="+mn-ea"/>
                <a:sym typeface="+mn-lt"/>
              </a:rPr>
              <a:t>(52.4%)</a:t>
            </a:r>
            <a:r>
              <a:rPr lang="zh-CN" altLang="en-US" sz="1400" dirty="0">
                <a:latin typeface="Open Sans" panose="020B0606030504020204" pitchFamily="34" charset="0"/>
                <a:ea typeface="思源宋体 CN SemiBold" panose="02020600000000000000" pitchFamily="18" charset="-122"/>
                <a:cs typeface="+mn-ea"/>
                <a:sym typeface="+mn-lt"/>
              </a:rPr>
              <a:t>。</a:t>
            </a:r>
          </a:p>
        </p:txBody>
      </p:sp>
      <p:sp>
        <p:nvSpPr>
          <p:cNvPr id="6" name="内容占位符 5"/>
          <p:cNvSpPr>
            <a:spLocks noGrp="1"/>
          </p:cNvSpPr>
          <p:nvPr>
            <p:ph sz="quarter" idx="4294967295"/>
          </p:nvPr>
        </p:nvSpPr>
        <p:spPr>
          <a:xfrm>
            <a:off x="0" y="6537325"/>
            <a:ext cx="5199063" cy="320675"/>
          </a:xfrm>
          <a:prstGeom prst="rect">
            <a:avLst/>
          </a:prstGeom>
        </p:spPr>
        <p:txBody>
          <a:bodyPr anchor="b"/>
          <a:lstStyle/>
          <a:p>
            <a:pPr eaLnBrk="0" fontAlgn="base" hangingPunct="0">
              <a:spcBef>
                <a:spcPct val="0"/>
              </a:spcBef>
              <a:spcAft>
                <a:spcPct val="0"/>
              </a:spcAft>
            </a:pPr>
            <a:r>
              <a:rPr lang="zh-CN" altLang="en-US" sz="1000" dirty="0">
                <a:solidFill>
                  <a:prstClr val="black">
                    <a:lumMod val="65000"/>
                    <a:lumOff val="35000"/>
                  </a:prstClr>
                </a:solidFill>
                <a:cs typeface="+mn-ea"/>
                <a:sym typeface="+mn-lt"/>
              </a:rPr>
              <a:t>数据来源：</a:t>
            </a:r>
            <a:r>
              <a:rPr lang="en-US" altLang="zh-CN" sz="1000" dirty="0">
                <a:solidFill>
                  <a:prstClr val="black">
                    <a:lumMod val="65000"/>
                    <a:lumOff val="35000"/>
                  </a:prstClr>
                </a:solidFill>
                <a:cs typeface="+mn-ea"/>
                <a:sym typeface="+mn-lt"/>
              </a:rPr>
              <a:t>WAYS</a:t>
            </a:r>
            <a:r>
              <a:rPr lang="zh-CN" altLang="en-US" sz="1000" dirty="0">
                <a:solidFill>
                  <a:prstClr val="black">
                    <a:lumMod val="65000"/>
                    <a:lumOff val="35000"/>
                  </a:prstClr>
                </a:solidFill>
                <a:cs typeface="+mn-ea"/>
                <a:sym typeface="+mn-lt"/>
              </a:rPr>
              <a:t>监测零售量</a:t>
            </a:r>
          </a:p>
        </p:txBody>
      </p:sp>
      <p:sp>
        <p:nvSpPr>
          <p:cNvPr id="23" name="灯片编号占位符 4"/>
          <p:cNvSpPr>
            <a:spLocks noGrp="1"/>
          </p:cNvSpPr>
          <p:nvPr>
            <p:ph type="sldNum" sz="quarter" idx="4294967295"/>
          </p:nvPr>
        </p:nvSpPr>
        <p:spPr>
          <a:xfrm>
            <a:off x="11826875" y="6627813"/>
            <a:ext cx="365125" cy="192087"/>
          </a:xfrm>
          <a:prstGeom prst="rect">
            <a:avLst/>
          </a:prstGeom>
        </p:spPr>
        <p:txBody>
          <a:bodyPr/>
          <a:lstStyle/>
          <a:p>
            <a:r>
              <a:rPr lang="en-US" altLang="zh-CN" sz="1000" dirty="0">
                <a:solidFill>
                  <a:prstClr val="black">
                    <a:lumMod val="65000"/>
                    <a:lumOff val="35000"/>
                  </a:prstClr>
                </a:solidFill>
                <a:latin typeface="+mn-lt"/>
                <a:ea typeface="+mn-ea"/>
                <a:cs typeface="+mn-ea"/>
                <a:sym typeface="+mn-lt"/>
              </a:rPr>
              <a:t>8</a:t>
            </a:r>
            <a:endParaRPr lang="zh-CN" altLang="en-US" sz="1000" dirty="0">
              <a:solidFill>
                <a:prstClr val="black">
                  <a:lumMod val="65000"/>
                  <a:lumOff val="35000"/>
                </a:prstClr>
              </a:solidFill>
              <a:latin typeface="+mn-lt"/>
              <a:ea typeface="+mn-ea"/>
              <a:cs typeface="+mn-ea"/>
              <a:sym typeface="+mn-lt"/>
            </a:endParaRPr>
          </a:p>
        </p:txBody>
      </p:sp>
      <p:graphicFrame>
        <p:nvGraphicFramePr>
          <p:cNvPr id="57" name="TOP10城市_占比"/>
          <p:cNvGraphicFramePr>
            <a:graphicFrameLocks noGrp="1"/>
          </p:cNvGraphicFramePr>
          <p:nvPr>
            <p:extLst>
              <p:ext uri="{D42A27DB-BD31-4B8C-83A1-F6EECF244321}">
                <p14:modId xmlns:p14="http://schemas.microsoft.com/office/powerpoint/2010/main" val="1127911697"/>
              </p:ext>
            </p:extLst>
          </p:nvPr>
        </p:nvGraphicFramePr>
        <p:xfrm>
          <a:off x="599871" y="4174505"/>
          <a:ext cx="10758108" cy="2268232"/>
        </p:xfrm>
        <a:graphic>
          <a:graphicData uri="http://schemas.openxmlformats.org/drawingml/2006/table">
            <a:tbl>
              <a:tblPr/>
              <a:tblGrid>
                <a:gridCol w="963908">
                  <a:extLst>
                    <a:ext uri="{9D8B030D-6E8A-4147-A177-3AD203B41FA5}">
                      <a16:colId xmlns:a16="http://schemas.microsoft.com/office/drawing/2014/main" val="20000"/>
                    </a:ext>
                  </a:extLst>
                </a:gridCol>
                <a:gridCol w="979420">
                  <a:extLst>
                    <a:ext uri="{9D8B030D-6E8A-4147-A177-3AD203B41FA5}">
                      <a16:colId xmlns:a16="http://schemas.microsoft.com/office/drawing/2014/main" val="20001"/>
                    </a:ext>
                  </a:extLst>
                </a:gridCol>
                <a:gridCol w="979420">
                  <a:extLst>
                    <a:ext uri="{9D8B030D-6E8A-4147-A177-3AD203B41FA5}">
                      <a16:colId xmlns:a16="http://schemas.microsoft.com/office/drawing/2014/main" val="20002"/>
                    </a:ext>
                  </a:extLst>
                </a:gridCol>
                <a:gridCol w="979420">
                  <a:extLst>
                    <a:ext uri="{9D8B030D-6E8A-4147-A177-3AD203B41FA5}">
                      <a16:colId xmlns:a16="http://schemas.microsoft.com/office/drawing/2014/main" val="20003"/>
                    </a:ext>
                  </a:extLst>
                </a:gridCol>
                <a:gridCol w="979420">
                  <a:extLst>
                    <a:ext uri="{9D8B030D-6E8A-4147-A177-3AD203B41FA5}">
                      <a16:colId xmlns:a16="http://schemas.microsoft.com/office/drawing/2014/main" val="20004"/>
                    </a:ext>
                  </a:extLst>
                </a:gridCol>
                <a:gridCol w="979420">
                  <a:extLst>
                    <a:ext uri="{9D8B030D-6E8A-4147-A177-3AD203B41FA5}">
                      <a16:colId xmlns:a16="http://schemas.microsoft.com/office/drawing/2014/main" val="20005"/>
                    </a:ext>
                  </a:extLst>
                </a:gridCol>
                <a:gridCol w="979420">
                  <a:extLst>
                    <a:ext uri="{9D8B030D-6E8A-4147-A177-3AD203B41FA5}">
                      <a16:colId xmlns:a16="http://schemas.microsoft.com/office/drawing/2014/main" val="20006"/>
                    </a:ext>
                  </a:extLst>
                </a:gridCol>
                <a:gridCol w="979420">
                  <a:extLst>
                    <a:ext uri="{9D8B030D-6E8A-4147-A177-3AD203B41FA5}">
                      <a16:colId xmlns:a16="http://schemas.microsoft.com/office/drawing/2014/main" val="20007"/>
                    </a:ext>
                  </a:extLst>
                </a:gridCol>
                <a:gridCol w="979420">
                  <a:extLst>
                    <a:ext uri="{9D8B030D-6E8A-4147-A177-3AD203B41FA5}">
                      <a16:colId xmlns:a16="http://schemas.microsoft.com/office/drawing/2014/main" val="20008"/>
                    </a:ext>
                  </a:extLst>
                </a:gridCol>
                <a:gridCol w="979420">
                  <a:extLst>
                    <a:ext uri="{9D8B030D-6E8A-4147-A177-3AD203B41FA5}">
                      <a16:colId xmlns:a16="http://schemas.microsoft.com/office/drawing/2014/main" val="20009"/>
                    </a:ext>
                  </a:extLst>
                </a:gridCol>
                <a:gridCol w="979420">
                  <a:extLst>
                    <a:ext uri="{9D8B030D-6E8A-4147-A177-3AD203B41FA5}">
                      <a16:colId xmlns:a16="http://schemas.microsoft.com/office/drawing/2014/main" val="20010"/>
                    </a:ext>
                  </a:extLst>
                </a:gridCol>
              </a:tblGrid>
              <a:tr h="499012">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algn="ctr" fontAlgn="ctr"/>
                      <a:r>
                        <a:rPr lang="zh-CN" altLang="en-US" sz="1100" b="0" i="0" u="none" strike="noStrike" dirty="0">
                          <a:solidFill>
                            <a:srgbClr val="4D5E79"/>
                          </a:solidFill>
                          <a:effectLst/>
                          <a:latin typeface="+mn-lt"/>
                          <a:ea typeface="+mn-ea"/>
                          <a:cs typeface="+mn-ea"/>
                          <a:sym typeface="+mn-lt"/>
                        </a:rPr>
                        <a:t>城市</a:t>
                      </a: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algn="ctr" fontAlgn="b"/>
                      <a:endParaRPr lang="zh-CN" altLang="en-US" sz="1200" b="0" i="0" u="none" strike="noStrike" dirty="0">
                        <a:solidFill>
                          <a:srgbClr val="4D5E79"/>
                        </a:solidFill>
                        <a:effectLst/>
                        <a:latin typeface="+mn-lt"/>
                        <a:ea typeface="+mn-ea"/>
                        <a:cs typeface="+mn-ea"/>
                        <a:sym typeface="+mn-lt"/>
                      </a:endParaRPr>
                    </a:p>
                  </a:txBody>
                  <a:tcPr marL="6350" marR="6350" marT="635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algn="ctr" fontAlgn="b"/>
                      <a:endParaRPr lang="zh-CN" altLang="en-US" sz="1200" b="0" i="0" u="none" strike="noStrike" dirty="0">
                        <a:solidFill>
                          <a:srgbClr val="4D5E79"/>
                        </a:solidFill>
                        <a:effectLst/>
                        <a:latin typeface="+mn-lt"/>
                        <a:ea typeface="+mn-ea"/>
                        <a:cs typeface="+mn-ea"/>
                        <a:sym typeface="+mn-lt"/>
                      </a:endParaRPr>
                    </a:p>
                  </a:txBody>
                  <a:tcPr marL="6350" marR="6350" marT="635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algn="ctr" fontAlgn="b"/>
                      <a:endParaRPr lang="zh-CN" altLang="en-US" sz="1200" b="0" i="0" u="none" strike="noStrike" dirty="0">
                        <a:solidFill>
                          <a:srgbClr val="4D5E79"/>
                        </a:solidFill>
                        <a:effectLst/>
                        <a:latin typeface="+mn-lt"/>
                        <a:ea typeface="+mn-ea"/>
                        <a:cs typeface="+mn-ea"/>
                        <a:sym typeface="+mn-lt"/>
                      </a:endParaRPr>
                    </a:p>
                  </a:txBody>
                  <a:tcPr marL="6350" marR="6350" marT="635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marL="0" algn="ctr" defTabSz="914400" rtl="0" eaLnBrk="1" fontAlgn="b" latinLnBrk="0" hangingPunct="1"/>
                      <a:endParaRPr lang="zh-CN" altLang="en-US" sz="1200" b="0" u="none" strike="noStrike" kern="1200" dirty="0">
                        <a:solidFill>
                          <a:srgbClr val="4D5E79"/>
                        </a:solidFill>
                        <a:effectLst/>
                        <a:latin typeface="+mn-lt"/>
                        <a:ea typeface="+mn-ea"/>
                        <a:cs typeface="+mn-ea"/>
                        <a:sym typeface="+mn-lt"/>
                      </a:endParaRPr>
                    </a:p>
                  </a:txBody>
                  <a:tcPr marL="6350" marR="6350" marT="635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marL="0" algn="ctr" defTabSz="914400" rtl="0" eaLnBrk="1" fontAlgn="b" latinLnBrk="0" hangingPunct="1"/>
                      <a:endParaRPr lang="zh-CN" altLang="en-US" sz="1200" b="0" u="none" strike="noStrike" kern="1200" dirty="0">
                        <a:solidFill>
                          <a:srgbClr val="4D5E79"/>
                        </a:solidFill>
                        <a:effectLst/>
                        <a:latin typeface="+mn-lt"/>
                        <a:ea typeface="+mn-ea"/>
                        <a:cs typeface="+mn-ea"/>
                        <a:sym typeface="+mn-lt"/>
                      </a:endParaRPr>
                    </a:p>
                  </a:txBody>
                  <a:tcPr marL="6350" marR="6350" marT="635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marL="0" algn="ctr" defTabSz="914400" rtl="0" eaLnBrk="1" fontAlgn="b" latinLnBrk="0" hangingPunct="1"/>
                      <a:endParaRPr lang="zh-CN" altLang="en-US" sz="1200" b="0" u="none" strike="noStrike" kern="1200" dirty="0">
                        <a:solidFill>
                          <a:srgbClr val="4D5E79"/>
                        </a:solidFill>
                        <a:effectLst/>
                        <a:latin typeface="+mn-lt"/>
                        <a:ea typeface="+mn-ea"/>
                        <a:cs typeface="+mn-ea"/>
                        <a:sym typeface="+mn-lt"/>
                      </a:endParaRPr>
                    </a:p>
                  </a:txBody>
                  <a:tcPr marL="6350" marR="6350" marT="635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marL="0" algn="ctr" defTabSz="914400" rtl="0" eaLnBrk="1" fontAlgn="b" latinLnBrk="0" hangingPunct="1"/>
                      <a:endParaRPr lang="zh-CN" altLang="en-US" sz="1200" b="0" u="none" strike="noStrike" kern="1200" dirty="0">
                        <a:solidFill>
                          <a:srgbClr val="4D5E79"/>
                        </a:solidFill>
                        <a:effectLst/>
                        <a:latin typeface="+mn-lt"/>
                        <a:ea typeface="+mn-ea"/>
                        <a:cs typeface="+mn-ea"/>
                        <a:sym typeface="+mn-lt"/>
                      </a:endParaRPr>
                    </a:p>
                  </a:txBody>
                  <a:tcPr marL="6350" marR="6350" marT="635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marL="0" marR="0" indent="0" algn="ctr" defTabSz="914400" rtl="0" eaLnBrk="1" fontAlgn="b" latinLnBrk="0" hangingPunct="1">
                        <a:lnSpc>
                          <a:spcPct val="100000"/>
                        </a:lnSpc>
                        <a:spcBef>
                          <a:spcPts val="0"/>
                        </a:spcBef>
                        <a:spcAft>
                          <a:spcPts val="0"/>
                        </a:spcAft>
                        <a:buClrTx/>
                        <a:buSzTx/>
                        <a:buFontTx/>
                        <a:buNone/>
                        <a:tabLst/>
                        <a:defRPr/>
                      </a:pPr>
                      <a:endParaRPr lang="zh-CN" altLang="en-US" sz="1200" b="0" u="none" strike="noStrike" kern="1200" dirty="0">
                        <a:solidFill>
                          <a:srgbClr val="4D5E79"/>
                        </a:solidFill>
                        <a:effectLst/>
                        <a:latin typeface="+mn-lt"/>
                        <a:ea typeface="+mn-ea"/>
                        <a:cs typeface="+mn-ea"/>
                        <a:sym typeface="+mn-lt"/>
                      </a:endParaRPr>
                    </a:p>
                  </a:txBody>
                  <a:tcPr marL="6350" marR="6350" marT="635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marL="0" marR="0" indent="0" algn="ctr" defTabSz="914400" rtl="0" eaLnBrk="1" fontAlgn="b" latinLnBrk="0" hangingPunct="1">
                        <a:lnSpc>
                          <a:spcPct val="100000"/>
                        </a:lnSpc>
                        <a:spcBef>
                          <a:spcPts val="0"/>
                        </a:spcBef>
                        <a:spcAft>
                          <a:spcPts val="0"/>
                        </a:spcAft>
                        <a:buClrTx/>
                        <a:buSzTx/>
                        <a:buFontTx/>
                        <a:buNone/>
                        <a:tabLst/>
                        <a:defRPr/>
                      </a:pPr>
                      <a:endParaRPr lang="zh-CN" altLang="en-US" sz="1200" b="0" u="none" strike="noStrike" kern="1200" dirty="0">
                        <a:solidFill>
                          <a:srgbClr val="4D5E79"/>
                        </a:solidFill>
                        <a:effectLst/>
                        <a:latin typeface="+mn-lt"/>
                        <a:ea typeface="+mn-ea"/>
                        <a:cs typeface="+mn-ea"/>
                        <a:sym typeface="+mn-lt"/>
                      </a:endParaRPr>
                    </a:p>
                  </a:txBody>
                  <a:tcPr marL="6350" marR="6350" marT="635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marL="0" algn="ctr" defTabSz="914400" rtl="0" eaLnBrk="1" fontAlgn="b" latinLnBrk="0" hangingPunct="1"/>
                      <a:endParaRPr lang="zh-CN" altLang="en-US" sz="1200" b="0" u="none" strike="noStrike" kern="1200" dirty="0">
                        <a:solidFill>
                          <a:srgbClr val="4D5E79"/>
                        </a:solidFill>
                        <a:effectLst/>
                        <a:latin typeface="+mn-lt"/>
                        <a:ea typeface="+mn-ea"/>
                        <a:cs typeface="+mn-ea"/>
                        <a:sym typeface="+mn-lt"/>
                      </a:endParaRPr>
                    </a:p>
                  </a:txBody>
                  <a:tcPr marL="6350" marR="6350" marT="635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34218">
                <a:tc>
                  <a:txBody>
                    <a:bodyPr/>
                    <a:lstStyle/>
                    <a:p>
                      <a:pPr marL="0" algn="ctr" defTabSz="914400" rtl="0" eaLnBrk="1" fontAlgn="ctr" latinLnBrk="0" hangingPunct="1"/>
                      <a:r>
                        <a:rPr lang="zh-CN" altLang="en-US" sz="1100" b="0" u="none" strike="noStrike" kern="1200" dirty="0">
                          <a:solidFill>
                            <a:srgbClr val="4D5E79"/>
                          </a:solidFill>
                          <a:effectLst/>
                          <a:latin typeface="+mn-lt"/>
                          <a:ea typeface="+mn-ea"/>
                          <a:cs typeface="+mn-ea"/>
                          <a:sym typeface="+mn-lt"/>
                        </a:rPr>
                        <a:t>排名变化</a:t>
                      </a:r>
                      <a:endParaRPr lang="en-US" sz="1100" b="0" u="none" strike="noStrike" kern="1200" dirty="0">
                        <a:solidFill>
                          <a:srgbClr val="4D5E79"/>
                        </a:solidFill>
                        <a:effectLst/>
                        <a:latin typeface="+mn-lt"/>
                        <a:ea typeface="+mn-ea"/>
                        <a:cs typeface="+mn-ea"/>
                        <a:sym typeface="+mn-lt"/>
                      </a:endParaRPr>
                    </a:p>
                  </a:txBody>
                  <a:tcPr marL="6350" marR="6350" marT="6350"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219170" rtl="0" eaLnBrk="1" fontAlgn="b" latinLnBrk="0" hangingPunct="1"/>
                      <a:r>
                        <a:rPr lang="zh-CN" altLang="en-US" sz="1100" b="0" i="0" u="none" strike="noStrike" kern="1200">
                          <a:solidFill>
                            <a:srgbClr val="4D5E79"/>
                          </a:solidFill>
                          <a:latin typeface="+mn-lt"/>
                          <a:ea typeface="+mn-ea"/>
                          <a:cs typeface="+mn-ea"/>
                          <a:sym typeface="+mn-lt"/>
                        </a:rPr>
                        <a:t>↑</a:t>
                      </a:r>
                      <a:r>
                        <a:rPr lang="en-US" altLang="zh-CN" sz="1100" b="0" i="0" u="none" strike="noStrike" kern="1200">
                          <a:solidFill>
                            <a:srgbClr val="4D5E79"/>
                          </a:solidFill>
                          <a:latin typeface="+mn-lt"/>
                          <a:ea typeface="+mn-ea"/>
                          <a:cs typeface="+mn-ea"/>
                          <a:sym typeface="+mn-lt"/>
                        </a:rPr>
                        <a:t>5</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no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zh-CN" altLang="en-US" sz="1100" b="0" i="0" u="none" strike="noStrike" kern="1200">
                          <a:solidFill>
                            <a:srgbClr val="4D5E79"/>
                          </a:solidFill>
                          <a:latin typeface="+mn-lt"/>
                          <a:ea typeface="+mn-ea"/>
                          <a:cs typeface="+mn-ea"/>
                          <a:sym typeface="+mn-lt"/>
                        </a:rPr>
                        <a:t>↑</a:t>
                      </a:r>
                      <a:r>
                        <a:rPr lang="en-US" altLang="zh-CN" sz="1100" b="0" i="0" u="none" strike="noStrike" kern="1200">
                          <a:solidFill>
                            <a:srgbClr val="4D5E79"/>
                          </a:solidFill>
                          <a:latin typeface="+mn-lt"/>
                          <a:ea typeface="+mn-ea"/>
                          <a:cs typeface="+mn-ea"/>
                          <a:sym typeface="+mn-lt"/>
                        </a:rPr>
                        <a:t>1</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zh-CN" altLang="en-US" sz="1100" b="0" i="0" u="none" strike="noStrike" kern="1200">
                          <a:solidFill>
                            <a:srgbClr val="4D5E79"/>
                          </a:solidFill>
                          <a:latin typeface="+mn-lt"/>
                          <a:ea typeface="+mn-ea"/>
                          <a:cs typeface="+mn-ea"/>
                          <a:sym typeface="+mn-lt"/>
                        </a:rPr>
                        <a:t>↓</a:t>
                      </a:r>
                      <a:r>
                        <a:rPr lang="en-US" altLang="zh-CN" sz="1100" b="0" i="0" u="none" strike="noStrike" kern="1200">
                          <a:solidFill>
                            <a:srgbClr val="4D5E79"/>
                          </a:solidFill>
                          <a:latin typeface="+mn-lt"/>
                          <a:ea typeface="+mn-ea"/>
                          <a:cs typeface="+mn-ea"/>
                          <a:sym typeface="+mn-lt"/>
                        </a:rPr>
                        <a:t>1</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zh-CN" altLang="en-US" sz="1100" b="0" i="0" u="none" strike="noStrike" kern="1200">
                          <a:solidFill>
                            <a:srgbClr val="4D5E79"/>
                          </a:solidFill>
                          <a:latin typeface="+mn-lt"/>
                          <a:ea typeface="+mn-ea"/>
                          <a:cs typeface="+mn-ea"/>
                          <a:sym typeface="+mn-lt"/>
                        </a:rPr>
                        <a:t>↓</a:t>
                      </a:r>
                      <a:r>
                        <a:rPr lang="en-US" altLang="zh-CN" sz="1100" b="0" i="0" u="none" strike="noStrike" kern="1200">
                          <a:solidFill>
                            <a:srgbClr val="4D5E79"/>
                          </a:solidFill>
                          <a:latin typeface="+mn-lt"/>
                          <a:ea typeface="+mn-ea"/>
                          <a:cs typeface="+mn-ea"/>
                          <a:sym typeface="+mn-lt"/>
                        </a:rPr>
                        <a:t>3</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zh-CN" altLang="en-US" sz="1100" b="0" i="0" u="none" strike="noStrike" kern="1200">
                          <a:solidFill>
                            <a:srgbClr val="4D5E79"/>
                          </a:solidFill>
                          <a:latin typeface="+mn-lt"/>
                          <a:ea typeface="+mn-ea"/>
                          <a:cs typeface="+mn-ea"/>
                          <a:sym typeface="+mn-lt"/>
                        </a:rPr>
                        <a:t>↓</a:t>
                      </a:r>
                      <a:r>
                        <a:rPr lang="en-US" altLang="zh-CN" sz="1100" b="0" i="0" u="none" strike="noStrike" kern="1200">
                          <a:solidFill>
                            <a:srgbClr val="4D5E79"/>
                          </a:solidFill>
                          <a:latin typeface="+mn-lt"/>
                          <a:ea typeface="+mn-ea"/>
                          <a:cs typeface="+mn-ea"/>
                          <a:sym typeface="+mn-lt"/>
                        </a:rPr>
                        <a:t>1</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zh-CN" altLang="en-US" sz="1100" b="0" i="0" u="none" strike="noStrike" kern="1200">
                          <a:solidFill>
                            <a:srgbClr val="4D5E79"/>
                          </a:solidFill>
                          <a:latin typeface="+mn-lt"/>
                          <a:ea typeface="+mn-ea"/>
                          <a:cs typeface="+mn-ea"/>
                          <a:sym typeface="+mn-lt"/>
                        </a:rPr>
                        <a:t>↑</a:t>
                      </a:r>
                      <a:r>
                        <a:rPr lang="en-US" altLang="zh-CN" sz="1100" b="0" i="0" u="none" strike="noStrike" kern="1200">
                          <a:solidFill>
                            <a:srgbClr val="4D5E79"/>
                          </a:solidFill>
                          <a:latin typeface="+mn-lt"/>
                          <a:ea typeface="+mn-ea"/>
                          <a:cs typeface="+mn-ea"/>
                          <a:sym typeface="+mn-lt"/>
                        </a:rPr>
                        <a:t>4</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zh-CN" altLang="en-US" sz="1100" b="0" i="0" u="none" strike="noStrike" kern="1200">
                          <a:solidFill>
                            <a:srgbClr val="4D5E79"/>
                          </a:solidFill>
                          <a:latin typeface="+mn-lt"/>
                          <a:ea typeface="+mn-ea"/>
                          <a:cs typeface="+mn-ea"/>
                          <a:sym typeface="+mn-lt"/>
                        </a:rPr>
                        <a:t>↑</a:t>
                      </a:r>
                      <a:r>
                        <a:rPr lang="en-US" altLang="zh-CN" sz="1100" b="0" i="0" u="none" strike="noStrike" kern="1200">
                          <a:solidFill>
                            <a:srgbClr val="4D5E79"/>
                          </a:solidFill>
                          <a:latin typeface="+mn-lt"/>
                          <a:ea typeface="+mn-ea"/>
                          <a:cs typeface="+mn-ea"/>
                          <a:sym typeface="+mn-lt"/>
                        </a:rPr>
                        <a:t>1</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zh-CN" altLang="en-US" sz="1100" b="0" i="0" u="none" strike="noStrike" kern="1200">
                          <a:solidFill>
                            <a:srgbClr val="4D5E79"/>
                          </a:solidFill>
                          <a:latin typeface="+mn-lt"/>
                          <a:ea typeface="+mn-ea"/>
                          <a:cs typeface="+mn-ea"/>
                          <a:sym typeface="+mn-lt"/>
                        </a:rPr>
                        <a:t>↓</a:t>
                      </a:r>
                      <a:r>
                        <a:rPr lang="en-US" altLang="zh-CN" sz="1100" b="0" i="0" u="none" strike="noStrike" kern="1200">
                          <a:solidFill>
                            <a:srgbClr val="4D5E79"/>
                          </a:solidFill>
                          <a:latin typeface="+mn-lt"/>
                          <a:ea typeface="+mn-ea"/>
                          <a:cs typeface="+mn-ea"/>
                          <a:sym typeface="+mn-lt"/>
                        </a:rPr>
                        <a:t>1</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zh-CN" altLang="en-US" sz="1100" b="0" i="0" u="none" strike="noStrike" kern="1200">
                          <a:solidFill>
                            <a:srgbClr val="4D5E79"/>
                          </a:solidFill>
                          <a:latin typeface="+mn-lt"/>
                          <a:ea typeface="+mn-ea"/>
                          <a:cs typeface="+mn-ea"/>
                          <a:sym typeface="+mn-lt"/>
                        </a:rPr>
                        <a:t>↓</a:t>
                      </a:r>
                      <a:r>
                        <a:rPr lang="en-US" altLang="zh-CN" sz="1100" b="0" i="0" u="none" strike="noStrike" kern="1200">
                          <a:solidFill>
                            <a:srgbClr val="4D5E79"/>
                          </a:solidFill>
                          <a:latin typeface="+mn-lt"/>
                          <a:ea typeface="+mn-ea"/>
                          <a:cs typeface="+mn-ea"/>
                          <a:sym typeface="+mn-lt"/>
                        </a:rPr>
                        <a:t>4</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zh-CN" altLang="en-US" sz="1100" b="0" i="0" u="none" strike="noStrike" kern="1200">
                          <a:solidFill>
                            <a:srgbClr val="4D5E79"/>
                          </a:solidFill>
                          <a:latin typeface="+mn-lt"/>
                          <a:ea typeface="+mn-ea"/>
                          <a:cs typeface="+mn-ea"/>
                          <a:sym typeface="+mn-lt"/>
                        </a:rPr>
                        <a:t>↓</a:t>
                      </a:r>
                      <a:r>
                        <a:rPr lang="en-US" altLang="zh-CN" sz="1100" b="0" i="0" u="none" strike="noStrike" kern="1200">
                          <a:solidFill>
                            <a:srgbClr val="4D5E79"/>
                          </a:solidFill>
                          <a:latin typeface="+mn-lt"/>
                          <a:ea typeface="+mn-ea"/>
                          <a:cs typeface="+mn-ea"/>
                          <a:sym typeface="+mn-lt"/>
                        </a:rPr>
                        <a:t>1</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no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extLst>
                  <a:ext uri="{0D108BD9-81ED-4DB2-BD59-A6C34878D82A}">
                    <a16:rowId xmlns:a16="http://schemas.microsoft.com/office/drawing/2014/main" val="10001"/>
                  </a:ext>
                </a:extLst>
              </a:tr>
              <a:tr h="234218">
                <a:tc>
                  <a:txBody>
                    <a:bodyPr/>
                    <a:lstStyle/>
                    <a:p>
                      <a:pPr marL="0" algn="ctr" defTabSz="914400" rtl="0" eaLnBrk="1" fontAlgn="ctr" latinLnBrk="0" hangingPunct="1"/>
                      <a:r>
                        <a:rPr lang="zh-CN" altLang="en-US" sz="1100" b="0" u="none" strike="noStrike" kern="1200" dirty="0">
                          <a:solidFill>
                            <a:srgbClr val="4D5E79"/>
                          </a:solidFill>
                          <a:effectLst/>
                          <a:latin typeface="+mn-lt"/>
                          <a:ea typeface="+mn-ea"/>
                          <a:cs typeface="+mn-ea"/>
                          <a:sym typeface="+mn-lt"/>
                        </a:rPr>
                        <a:t>同比增速</a:t>
                      </a:r>
                      <a:endParaRPr lang="en-US" sz="1100" b="0" u="none" strike="noStrike" kern="1200" dirty="0">
                        <a:solidFill>
                          <a:srgbClr val="4D5E79"/>
                        </a:solidFill>
                        <a:effectLst/>
                        <a:latin typeface="+mn-lt"/>
                        <a:ea typeface="+mn-ea"/>
                        <a:cs typeface="+mn-ea"/>
                        <a:sym typeface="+mn-lt"/>
                      </a:endParaRP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20.6%</a:t>
                      </a:r>
                      <a:endParaRPr lang="en-US" altLang="zh-CN" sz="1100" b="0" i="0" u="none" strike="noStrike" kern="1200" dirty="0">
                        <a:solidFill>
                          <a:srgbClr val="4D5E79"/>
                        </a:solidFill>
                        <a:latin typeface="+mn-lt"/>
                        <a:ea typeface="+mn-ea"/>
                        <a:cs typeface="+mn-ea"/>
                        <a:sym typeface="+mn-lt"/>
                      </a:endParaRPr>
                    </a:p>
                  </a:txBody>
                  <a:tcPr marL="0" marR="0" marT="0" marB="0" anchor="ctr">
                    <a:lnL w="12700" cmpd="sng">
                      <a:no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34.1%</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27.7%</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5.7%</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6.2%</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44.7%</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-13.8%</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61.4%</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36.3%</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-22.9%</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2"/>
                  </a:ext>
                </a:extLst>
              </a:tr>
              <a:tr h="234218">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marL="0" algn="ctr" defTabSz="914400" rtl="0" eaLnBrk="1" fontAlgn="ctr" latinLnBrk="0" hangingPunct="1"/>
                      <a:r>
                        <a:rPr lang="zh-CN" altLang="en-US" sz="1100" b="0" u="none" strike="noStrike" kern="1200" dirty="0">
                          <a:solidFill>
                            <a:srgbClr val="4D5E79"/>
                          </a:solidFill>
                          <a:effectLst/>
                          <a:latin typeface="+mn-lt"/>
                          <a:ea typeface="+mn-ea"/>
                          <a:cs typeface="+mn-ea"/>
                          <a:sym typeface="+mn-lt"/>
                        </a:rPr>
                        <a:t>纯电动</a:t>
                      </a:r>
                      <a:endParaRPr lang="en-US" sz="1100" b="0" u="none" strike="noStrike" kern="1200" dirty="0">
                        <a:solidFill>
                          <a:srgbClr val="4D5E79"/>
                        </a:solidFill>
                        <a:effectLst/>
                        <a:latin typeface="+mn-lt"/>
                        <a:ea typeface="+mn-ea"/>
                        <a:cs typeface="+mn-ea"/>
                        <a:sym typeface="+mn-lt"/>
                      </a:endParaRP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81.7%</a:t>
                      </a:r>
                      <a:endParaRPr lang="en-US" altLang="zh-CN" sz="1100" b="0" i="0" u="none" strike="noStrike" kern="1200" dirty="0">
                        <a:solidFill>
                          <a:srgbClr val="4D5E79"/>
                        </a:solidFill>
                        <a:latin typeface="+mn-lt"/>
                        <a:ea typeface="+mn-ea"/>
                        <a:cs typeface="+mn-ea"/>
                        <a:sym typeface="+mn-lt"/>
                      </a:endParaRPr>
                    </a:p>
                  </a:txBody>
                  <a:tcPr marL="0" marR="0" marT="0" marB="0" anchor="ctr">
                    <a:lnL w="12700" cmpd="sng">
                      <a:no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47.1%</a:t>
                      </a:r>
                      <a:endParaRPr lang="en-US" altLang="zh-CN" sz="1100" b="0" i="0" u="none" strike="noStrike" kern="1200" dirty="0">
                        <a:solidFill>
                          <a:srgbClr val="4D5E79"/>
                        </a:solidFill>
                        <a:latin typeface="+mn-lt"/>
                        <a:ea typeface="+mn-ea"/>
                        <a:cs typeface="+mn-ea"/>
                        <a:sym typeface="+mn-lt"/>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59.3%</a:t>
                      </a:r>
                      <a:endParaRPr lang="en-US" altLang="zh-CN" sz="1100" b="0" i="0" u="none" strike="noStrike" kern="1200" dirty="0">
                        <a:solidFill>
                          <a:srgbClr val="4D5E79"/>
                        </a:solidFill>
                        <a:latin typeface="+mn-lt"/>
                        <a:ea typeface="+mn-ea"/>
                        <a:cs typeface="+mn-ea"/>
                        <a:sym typeface="+mn-lt"/>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61.9%</a:t>
                      </a:r>
                      <a:endParaRPr lang="en-US" altLang="zh-CN" sz="1100" b="0" i="0" u="none" strike="noStrike" kern="1200" dirty="0">
                        <a:solidFill>
                          <a:srgbClr val="4D5E79"/>
                        </a:solidFill>
                        <a:latin typeface="+mn-lt"/>
                        <a:ea typeface="+mn-ea"/>
                        <a:cs typeface="+mn-ea"/>
                        <a:sym typeface="+mn-lt"/>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61.8%</a:t>
                      </a:r>
                      <a:endParaRPr lang="en-US" altLang="zh-CN" sz="1100" b="0" i="0" u="none" strike="noStrike" kern="1200" dirty="0">
                        <a:solidFill>
                          <a:srgbClr val="4D5E79"/>
                        </a:solidFill>
                        <a:latin typeface="+mn-lt"/>
                        <a:ea typeface="+mn-ea"/>
                        <a:cs typeface="+mn-ea"/>
                        <a:sym typeface="+mn-lt"/>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62.0%</a:t>
                      </a:r>
                      <a:endParaRPr lang="en-US" altLang="zh-CN" sz="1100" b="0" i="0" u="none" strike="noStrike" kern="1200" dirty="0">
                        <a:solidFill>
                          <a:srgbClr val="4D5E79"/>
                        </a:solidFill>
                        <a:latin typeface="+mn-lt"/>
                        <a:ea typeface="+mn-ea"/>
                        <a:cs typeface="+mn-ea"/>
                        <a:sym typeface="+mn-lt"/>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69.0%</a:t>
                      </a:r>
                      <a:endParaRPr lang="en-US" altLang="zh-CN" sz="1100" b="0" i="0" u="none" strike="noStrike" kern="1200" dirty="0">
                        <a:solidFill>
                          <a:srgbClr val="4D5E79"/>
                        </a:solidFill>
                        <a:latin typeface="+mn-lt"/>
                        <a:ea typeface="+mn-ea"/>
                        <a:cs typeface="+mn-ea"/>
                        <a:sym typeface="+mn-lt"/>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61.0%</a:t>
                      </a:r>
                      <a:endParaRPr lang="en-US" altLang="zh-CN" sz="1100" b="0" i="0" u="none" strike="noStrike" kern="1200" dirty="0">
                        <a:solidFill>
                          <a:srgbClr val="4D5E79"/>
                        </a:solidFill>
                        <a:latin typeface="+mn-lt"/>
                        <a:ea typeface="+mn-ea"/>
                        <a:cs typeface="+mn-ea"/>
                        <a:sym typeface="+mn-lt"/>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56.8%</a:t>
                      </a:r>
                      <a:endParaRPr lang="en-US" altLang="zh-CN" sz="1100" b="0" i="0" u="none" strike="noStrike" kern="1200" dirty="0">
                        <a:solidFill>
                          <a:srgbClr val="4D5E79"/>
                        </a:solidFill>
                        <a:latin typeface="+mn-lt"/>
                        <a:ea typeface="+mn-ea"/>
                        <a:cs typeface="+mn-ea"/>
                        <a:sym typeface="+mn-lt"/>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48.1%</a:t>
                      </a:r>
                      <a:endParaRPr lang="en-US" altLang="zh-CN" sz="1100" b="0" i="0" u="none" strike="noStrike" kern="1200" dirty="0">
                        <a:solidFill>
                          <a:srgbClr val="4D5E79"/>
                        </a:solidFill>
                        <a:latin typeface="+mn-lt"/>
                        <a:ea typeface="+mn-ea"/>
                        <a:cs typeface="+mn-ea"/>
                        <a:sym typeface="+mn-lt"/>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extLst>
                  <a:ext uri="{0D108BD9-81ED-4DB2-BD59-A6C34878D82A}">
                    <a16:rowId xmlns:a16="http://schemas.microsoft.com/office/drawing/2014/main" val="10003"/>
                  </a:ext>
                </a:extLst>
              </a:tr>
              <a:tr h="234218">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marL="0" algn="ctr" defTabSz="914400" rtl="0" eaLnBrk="1" fontAlgn="ctr" latinLnBrk="0" hangingPunct="1"/>
                      <a:r>
                        <a:rPr lang="zh-CN" altLang="en-US" sz="1100" b="0" u="none" strike="noStrike" kern="1200" dirty="0">
                          <a:solidFill>
                            <a:srgbClr val="4D5E79"/>
                          </a:solidFill>
                          <a:effectLst/>
                          <a:latin typeface="+mn-lt"/>
                          <a:ea typeface="+mn-ea"/>
                          <a:cs typeface="+mn-ea"/>
                          <a:sym typeface="+mn-lt"/>
                        </a:rPr>
                        <a:t>插电混动</a:t>
                      </a:r>
                      <a:endParaRPr lang="en-US" sz="1100" b="0" u="none" strike="noStrike" kern="1200" dirty="0">
                        <a:solidFill>
                          <a:srgbClr val="4D5E79"/>
                        </a:solidFill>
                        <a:effectLst/>
                        <a:latin typeface="+mn-lt"/>
                        <a:ea typeface="+mn-ea"/>
                        <a:cs typeface="+mn-ea"/>
                        <a:sym typeface="+mn-lt"/>
                      </a:endParaRP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18.3%</a:t>
                      </a:r>
                      <a:endParaRPr lang="en-US" altLang="zh-CN" sz="1100" b="0" i="0" u="none" strike="noStrike" kern="1200" dirty="0">
                        <a:solidFill>
                          <a:srgbClr val="4D5E79"/>
                        </a:solidFill>
                        <a:latin typeface="+mn-lt"/>
                        <a:ea typeface="+mn-ea"/>
                        <a:cs typeface="+mn-ea"/>
                        <a:sym typeface="+mn-lt"/>
                      </a:endParaRPr>
                    </a:p>
                  </a:txBody>
                  <a:tcPr marL="0" marR="0" marT="0" marB="0" anchor="ctr">
                    <a:lnL w="12700" cmpd="sng">
                      <a:no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52.9%</a:t>
                      </a:r>
                      <a:endParaRPr lang="en-US" altLang="zh-CN" sz="1100" b="0" i="0" u="none" strike="noStrike" kern="1200" dirty="0">
                        <a:solidFill>
                          <a:srgbClr val="4D5E79"/>
                        </a:solidFill>
                        <a:latin typeface="+mn-lt"/>
                        <a:ea typeface="+mn-ea"/>
                        <a:cs typeface="+mn-ea"/>
                        <a:sym typeface="+mn-lt"/>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40.7%</a:t>
                      </a:r>
                      <a:endParaRPr lang="en-US" altLang="zh-CN" sz="1100" b="0" i="0" u="none" strike="noStrike" kern="1200" dirty="0">
                        <a:solidFill>
                          <a:srgbClr val="4D5E79"/>
                        </a:solidFill>
                        <a:latin typeface="+mn-lt"/>
                        <a:ea typeface="+mn-ea"/>
                        <a:cs typeface="+mn-ea"/>
                        <a:sym typeface="+mn-lt"/>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38.1%</a:t>
                      </a:r>
                      <a:endParaRPr lang="en-US" altLang="zh-CN" sz="1100" b="0" i="0" u="none" strike="noStrike" kern="1200" dirty="0">
                        <a:solidFill>
                          <a:srgbClr val="4D5E79"/>
                        </a:solidFill>
                        <a:latin typeface="+mn-lt"/>
                        <a:ea typeface="+mn-ea"/>
                        <a:cs typeface="+mn-ea"/>
                        <a:sym typeface="+mn-lt"/>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38.2%</a:t>
                      </a:r>
                      <a:endParaRPr lang="en-US" altLang="zh-CN" sz="1100" b="0" i="0" u="none" strike="noStrike" kern="1200" dirty="0">
                        <a:solidFill>
                          <a:srgbClr val="4D5E79"/>
                        </a:solidFill>
                        <a:latin typeface="+mn-lt"/>
                        <a:ea typeface="+mn-ea"/>
                        <a:cs typeface="+mn-ea"/>
                        <a:sym typeface="+mn-lt"/>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38.0%</a:t>
                      </a:r>
                      <a:endParaRPr lang="en-US" altLang="zh-CN" sz="1100" b="0" i="0" u="none" strike="noStrike" kern="1200" dirty="0">
                        <a:solidFill>
                          <a:srgbClr val="4D5E79"/>
                        </a:solidFill>
                        <a:latin typeface="+mn-lt"/>
                        <a:ea typeface="+mn-ea"/>
                        <a:cs typeface="+mn-ea"/>
                        <a:sym typeface="+mn-lt"/>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31.0%</a:t>
                      </a:r>
                      <a:endParaRPr lang="en-US" altLang="zh-CN" sz="1100" b="0" i="0" u="none" strike="noStrike" kern="1200" dirty="0">
                        <a:solidFill>
                          <a:srgbClr val="4D5E79"/>
                        </a:solidFill>
                        <a:latin typeface="+mn-lt"/>
                        <a:ea typeface="+mn-ea"/>
                        <a:cs typeface="+mn-ea"/>
                        <a:sym typeface="+mn-lt"/>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39.0%</a:t>
                      </a:r>
                      <a:endParaRPr lang="en-US" altLang="zh-CN" sz="1100" b="0" i="0" u="none" strike="noStrike" kern="1200" dirty="0">
                        <a:solidFill>
                          <a:srgbClr val="4D5E79"/>
                        </a:solidFill>
                        <a:latin typeface="+mn-lt"/>
                        <a:ea typeface="+mn-ea"/>
                        <a:cs typeface="+mn-ea"/>
                        <a:sym typeface="+mn-lt"/>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43.2%</a:t>
                      </a:r>
                      <a:endParaRPr lang="en-US" altLang="zh-CN" sz="1100" b="0" i="0" u="none" strike="noStrike" kern="1200" dirty="0">
                        <a:solidFill>
                          <a:srgbClr val="4D5E79"/>
                        </a:solidFill>
                        <a:latin typeface="+mn-lt"/>
                        <a:ea typeface="+mn-ea"/>
                        <a:cs typeface="+mn-ea"/>
                        <a:sym typeface="+mn-lt"/>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51.9%</a:t>
                      </a:r>
                      <a:endParaRPr lang="en-US" altLang="zh-CN" sz="1100" b="0" i="0" u="none" strike="noStrike" kern="1200" dirty="0">
                        <a:solidFill>
                          <a:srgbClr val="4D5E79"/>
                        </a:solidFill>
                        <a:latin typeface="+mn-lt"/>
                        <a:ea typeface="+mn-ea"/>
                        <a:cs typeface="+mn-ea"/>
                        <a:sym typeface="+mn-lt"/>
                      </a:endParaRPr>
                    </a:p>
                  </a:txBody>
                  <a:tcPr marL="0" marR="0" marT="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4"/>
                  </a:ext>
                </a:extLst>
              </a:tr>
              <a:tr h="234218">
                <a:tc>
                  <a:txBody>
                    <a:bodyPr/>
                    <a:lstStyle/>
                    <a:p>
                      <a:pPr marL="0" algn="ctr" defTabSz="914400" rtl="0" eaLnBrk="1" fontAlgn="ctr" latinLnBrk="0" hangingPunct="1"/>
                      <a:r>
                        <a:rPr lang="zh-CN" altLang="en-US" sz="1100" b="0" u="none" strike="noStrike" kern="1200" dirty="0">
                          <a:solidFill>
                            <a:srgbClr val="4D5E79"/>
                          </a:solidFill>
                          <a:effectLst/>
                          <a:latin typeface="+mn-lt"/>
                          <a:ea typeface="+mn-ea"/>
                          <a:cs typeface="+mn-ea"/>
                          <a:sym typeface="+mn-lt"/>
                        </a:rPr>
                        <a:t>新能源渗透率</a:t>
                      </a:r>
                      <a:endParaRPr lang="en-US" sz="1100" b="0" u="none" strike="noStrike" kern="1200" dirty="0">
                        <a:solidFill>
                          <a:srgbClr val="4D5E79"/>
                        </a:solidFill>
                        <a:effectLst/>
                        <a:latin typeface="+mn-lt"/>
                        <a:ea typeface="+mn-ea"/>
                        <a:cs typeface="+mn-ea"/>
                        <a:sym typeface="+mn-lt"/>
                      </a:endParaRP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58.6%</a:t>
                      </a:r>
                      <a:endParaRPr lang="en-US" altLang="zh-CN" sz="1100" b="0" i="0" u="none" strike="noStrike" kern="1200" dirty="0">
                        <a:solidFill>
                          <a:srgbClr val="4D5E79"/>
                        </a:solidFill>
                        <a:latin typeface="+mn-lt"/>
                        <a:ea typeface="+mn-ea"/>
                        <a:cs typeface="+mn-ea"/>
                        <a:sym typeface="+mn-lt"/>
                      </a:endParaRPr>
                    </a:p>
                  </a:txBody>
                  <a:tcPr marL="0" marR="0" marT="0" marB="0" anchor="ctr">
                    <a:lnL w="12700" cmpd="sng">
                      <a:no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67.7%</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52.4%</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52.9%</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54.4%</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62.7%</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59.9%</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56.6%</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60.3%</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marL="0" algn="ctr" defTabSz="1219170" rtl="0" eaLnBrk="1" fontAlgn="b" latinLnBrk="0" hangingPunct="1"/>
                      <a:r>
                        <a:rPr lang="en-US" altLang="zh-CN" sz="1100" b="0" i="0" u="none" strike="noStrike" kern="1200">
                          <a:solidFill>
                            <a:srgbClr val="4D5E79"/>
                          </a:solidFill>
                          <a:latin typeface="+mn-lt"/>
                          <a:ea typeface="+mn-ea"/>
                          <a:cs typeface="+mn-ea"/>
                          <a:sym typeface="+mn-lt"/>
                        </a:rPr>
                        <a:t>61.3%</a:t>
                      </a:r>
                      <a:endParaRPr lang="en-US" altLang="zh-CN" sz="1100" b="0" i="0" u="none" strike="noStrike" kern="1200" dirty="0">
                        <a:solidFill>
                          <a:srgbClr val="4D5E79"/>
                        </a:solidFill>
                        <a:latin typeface="+mn-lt"/>
                        <a:ea typeface="+mn-ea"/>
                        <a:cs typeface="+mn-ea"/>
                        <a:sym typeface="+mn-lt"/>
                      </a:endParaRPr>
                    </a:p>
                  </a:txBody>
                  <a:tcPr marL="0" marR="0" marT="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extLst>
                  <a:ext uri="{0D108BD9-81ED-4DB2-BD59-A6C34878D82A}">
                    <a16:rowId xmlns:a16="http://schemas.microsoft.com/office/drawing/2014/main" val="10005"/>
                  </a:ext>
                </a:extLst>
              </a:tr>
              <a:tr h="146174">
                <a:tc gridSpan="11">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marL="0" algn="ctr" defTabSz="1219170" rtl="0" eaLnBrk="1" fontAlgn="ctr" latinLnBrk="0" hangingPunct="1"/>
                      <a:r>
                        <a:rPr lang="en-US" sz="800" b="0" i="0" u="none" strike="noStrike" kern="1200">
                          <a:solidFill>
                            <a:srgbClr val="4D5E79"/>
                          </a:solidFill>
                          <a:latin typeface="+mn-lt"/>
                          <a:ea typeface="+mn-ea"/>
                          <a:cs typeface="+mn-ea"/>
                          <a:sym typeface="+mn-lt"/>
                        </a:rPr>
                        <a:t> </a:t>
                      </a:r>
                      <a:endParaRPr lang="en-US" sz="800" b="0" i="0" u="none" strike="noStrike" kern="1200" dirty="0">
                        <a:solidFill>
                          <a:srgbClr val="4D5E79"/>
                        </a:solidFill>
                        <a:latin typeface="+mn-lt"/>
                        <a:ea typeface="+mn-ea"/>
                        <a:cs typeface="+mn-ea"/>
                        <a:sym typeface="+mn-lt"/>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fontAlgn="ctr"/>
                      <a:endParaRPr lang="en-US" altLang="zh-CN" sz="1200" b="0" i="0" u="none" strike="noStrike" dirty="0">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a:txBody>
                  <a:tcPr marL="6350" marR="6350" marT="6350" marB="0" anchor="ctr"/>
                </a:tc>
                <a:tc hMerge="1">
                  <a:txBody>
                    <a:bodyPr/>
                    <a:lstStyle/>
                    <a:p>
                      <a:pPr algn="ctr" fontAlgn="ctr"/>
                      <a:endParaRPr lang="en-US" altLang="zh-CN" sz="1200" b="0" i="0" u="none" strike="noStrike" dirty="0">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a:txBody>
                  <a:tcPr marL="6350" marR="6350" marT="6350" marB="0" anchor="ctr"/>
                </a:tc>
                <a:tc hMerge="1">
                  <a:txBody>
                    <a:bodyPr/>
                    <a:lstStyle/>
                    <a:p>
                      <a:pPr algn="ctr" fontAlgn="ctr"/>
                      <a:endParaRPr lang="en-US" altLang="zh-CN" sz="1200" b="0" i="0" u="none" strike="noStrike" dirty="0">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a:txBody>
                  <a:tcPr marL="6350" marR="6350" marT="6350" marB="0" anchor="ctr"/>
                </a:tc>
                <a:tc hMerge="1">
                  <a:txBody>
                    <a:bodyPr/>
                    <a:lstStyle/>
                    <a:p>
                      <a:pPr algn="ctr" fontAlgn="ctr"/>
                      <a:endParaRPr lang="en-US" altLang="zh-CN" sz="1200" b="0" i="0" u="none" strike="noStrike" dirty="0">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a:txBody>
                  <a:tcPr marL="6350" marR="6350" marT="6350" marB="0" anchor="ctr"/>
                </a:tc>
                <a:tc hMerge="1">
                  <a:txBody>
                    <a:bodyPr/>
                    <a:lstStyle/>
                    <a:p>
                      <a:pPr algn="ctr" fontAlgn="ctr"/>
                      <a:endParaRPr lang="en-US" altLang="zh-CN" sz="1200" b="0" i="0" u="none" strike="noStrike" dirty="0">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a:txBody>
                  <a:tcPr marL="6350" marR="6350" marT="6350" marB="0" anchor="ctr"/>
                </a:tc>
                <a:tc hMerge="1">
                  <a:txBody>
                    <a:bodyPr/>
                    <a:lstStyle/>
                    <a:p>
                      <a:pPr algn="ctr" fontAlgn="ctr"/>
                      <a:endParaRPr lang="en-US" altLang="zh-CN" sz="1200" b="0" i="0" u="none" strike="noStrike" dirty="0">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a:txBody>
                  <a:tcPr marL="6350" marR="6350" marT="6350" marB="0" anchor="ctr"/>
                </a:tc>
                <a:tc hMerge="1">
                  <a:txBody>
                    <a:bodyPr/>
                    <a:lstStyle/>
                    <a:p>
                      <a:pPr algn="ctr" fontAlgn="ctr"/>
                      <a:endParaRPr lang="en-US" altLang="zh-CN" sz="1200" b="0" i="0" u="none" strike="noStrike" dirty="0">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a:txBody>
                  <a:tcPr marL="6350" marR="6350" marT="6350" marB="0" anchor="ctr"/>
                </a:tc>
                <a:tc hMerge="1">
                  <a:txBody>
                    <a:bodyPr/>
                    <a:lstStyle/>
                    <a:p>
                      <a:pPr algn="ctr" fontAlgn="ctr"/>
                      <a:endParaRPr lang="en-US" altLang="zh-CN" sz="1200" b="0" i="0" u="none" strike="noStrike" dirty="0">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a:txBody>
                  <a:tcPr marL="6350" marR="6350" marT="6350" marB="0" anchor="ctr"/>
                </a:tc>
                <a:tc hMerge="1">
                  <a:txBody>
                    <a:bodyPr/>
                    <a:lstStyle/>
                    <a:p>
                      <a:pPr algn="ctr" fontAlgn="ctr"/>
                      <a:endParaRPr lang="en-US" altLang="zh-CN" sz="1200" b="0" i="0" u="none" strike="noStrike" dirty="0">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a:txBody>
                  <a:tcPr marL="6350" marR="6350" marT="6350" marB="0" anchor="ctr"/>
                </a:tc>
                <a:tc hMerge="1">
                  <a:txBody>
                    <a:bodyPr/>
                    <a:lstStyle/>
                    <a:p>
                      <a:pPr algn="ctr" fontAlgn="ctr"/>
                      <a:endParaRPr lang="en-US" altLang="zh-CN" sz="1200" b="0" i="0" u="none" strike="noStrike" dirty="0">
                        <a:solidFill>
                          <a:srgbClr val="000000"/>
                        </a:solidFill>
                        <a:effectLst/>
                        <a:latin typeface="Arial" panose="020B0604020202020204" pitchFamily="34" charset="0"/>
                        <a:ea typeface="微软雅黑" panose="020B0503020204020204" pitchFamily="34" charset="-122"/>
                        <a:cs typeface="Arial" panose="020B0604020202020204" pitchFamily="34" charset="0"/>
                      </a:endParaRPr>
                    </a:p>
                  </a:txBody>
                  <a:tcPr marL="6350" marR="6350" marT="6350" marB="0" anchor="ctr"/>
                </a:tc>
                <a:extLst>
                  <a:ext uri="{0D108BD9-81ED-4DB2-BD59-A6C34878D82A}">
                    <a16:rowId xmlns:a16="http://schemas.microsoft.com/office/drawing/2014/main" val="10006"/>
                  </a:ext>
                </a:extLst>
              </a:tr>
              <a:tr h="225978">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marL="0" algn="ctr" defTabSz="914400" rtl="0" eaLnBrk="1" fontAlgn="ctr" latinLnBrk="0" hangingPunct="1"/>
                      <a:r>
                        <a:rPr lang="zh-CN" altLang="en-US" sz="1100" b="0" u="none" strike="noStrike" kern="1200" dirty="0">
                          <a:solidFill>
                            <a:srgbClr val="4D5E79"/>
                          </a:solidFill>
                          <a:effectLst/>
                          <a:latin typeface="+mn-lt"/>
                          <a:ea typeface="+mn-ea"/>
                          <a:cs typeface="+mn-ea"/>
                          <a:sym typeface="+mn-lt"/>
                        </a:rPr>
                        <a:t>单位</a:t>
                      </a: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100" b="0" i="0" u="none" strike="noStrike" kern="1200">
                          <a:solidFill>
                            <a:srgbClr val="4D5E79"/>
                          </a:solidFill>
                          <a:latin typeface="+mn-lt"/>
                          <a:ea typeface="+mn-ea"/>
                          <a:cs typeface="+mn-ea"/>
                          <a:sym typeface="+mn-lt"/>
                        </a:rPr>
                        <a:t>9.3%</a:t>
                      </a:r>
                      <a:endParaRPr lang="en-US" altLang="zh-CN" sz="1100" b="0" i="0" u="none" strike="noStrike" kern="1200" dirty="0">
                        <a:solidFill>
                          <a:srgbClr val="4D5E79"/>
                        </a:solidFill>
                        <a:latin typeface="+mn-lt"/>
                        <a:ea typeface="+mn-ea"/>
                        <a:cs typeface="+mn-ea"/>
                        <a:sym typeface="+mn-lt"/>
                      </a:endParaRPr>
                    </a:p>
                  </a:txBody>
                  <a:tcPr marL="9525" marR="9525" marT="9525" marB="0" anchor="ctr">
                    <a:lnL w="12700" cmpd="sng">
                      <a:noFill/>
                    </a:lnL>
                    <a:lnR w="12700" cmpd="sng">
                      <a:solidFill>
                        <a:sysClr val="window" lastClr="FFFFFF"/>
                      </a:solidFill>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algn="ctr" fontAlgn="ctr"/>
                      <a:r>
                        <a:rPr lang="en-US" altLang="zh-CN" sz="1100" b="0" i="0" u="none" strike="noStrike" kern="1200">
                          <a:solidFill>
                            <a:srgbClr val="4D5E79"/>
                          </a:solidFill>
                          <a:latin typeface="+mn-lt"/>
                          <a:ea typeface="+mn-ea"/>
                          <a:cs typeface="+mn-ea"/>
                          <a:sym typeface="+mn-lt"/>
                        </a:rPr>
                        <a:t>23.3%</a:t>
                      </a:r>
                      <a:endParaRPr lang="en-US" altLang="zh-CN" sz="1100" b="0" i="0" u="none" strike="noStrike" kern="1200" dirty="0">
                        <a:solidFill>
                          <a:srgbClr val="4D5E79"/>
                        </a:solidFill>
                        <a:latin typeface="+mn-lt"/>
                        <a:ea typeface="+mn-ea"/>
                        <a:cs typeface="+mn-ea"/>
                        <a:sym typeface="+mn-lt"/>
                      </a:endParaRPr>
                    </a:p>
                  </a:txBody>
                  <a:tcPr marL="9525" marR="9525" marT="9525" marB="0" anchor="ctr">
                    <a:lnL w="12700" cmpd="sng">
                      <a:solidFill>
                        <a:sysClr val="window" lastClr="FFFFFF"/>
                      </a:solidFill>
                    </a:lnL>
                    <a:lnR w="12700" cmpd="sng">
                      <a:solidFill>
                        <a:sysClr val="window" lastClr="FFFFFF"/>
                      </a:solidFill>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algn="ctr" fontAlgn="ctr"/>
                      <a:r>
                        <a:rPr lang="en-US" altLang="zh-CN" sz="1100" b="0" i="0" u="none" strike="noStrike" kern="1200">
                          <a:solidFill>
                            <a:srgbClr val="4D5E79"/>
                          </a:solidFill>
                          <a:latin typeface="+mn-lt"/>
                          <a:ea typeface="+mn-ea"/>
                          <a:cs typeface="+mn-ea"/>
                          <a:sym typeface="+mn-lt"/>
                        </a:rPr>
                        <a:t>7.3%</a:t>
                      </a:r>
                      <a:endParaRPr lang="en-US" altLang="zh-CN" sz="1100" b="0" i="0" u="none" strike="noStrike" kern="1200" dirty="0">
                        <a:solidFill>
                          <a:srgbClr val="4D5E79"/>
                        </a:solidFill>
                        <a:latin typeface="+mn-lt"/>
                        <a:ea typeface="+mn-ea"/>
                        <a:cs typeface="+mn-ea"/>
                        <a:sym typeface="+mn-lt"/>
                      </a:endParaRPr>
                    </a:p>
                  </a:txBody>
                  <a:tcPr marL="9525" marR="9525" marT="9525" marB="0" anchor="ctr">
                    <a:lnL w="12700" cmpd="sng">
                      <a:solidFill>
                        <a:sysClr val="window" lastClr="FFFFFF"/>
                      </a:solidFill>
                    </a:lnL>
                    <a:lnR w="12700" cmpd="sng">
                      <a:solidFill>
                        <a:sysClr val="window" lastClr="FFFFFF"/>
                      </a:solidFill>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algn="ctr" fontAlgn="ctr"/>
                      <a:r>
                        <a:rPr lang="en-US" altLang="zh-CN" sz="1100" b="0" i="0" u="none" strike="noStrike" kern="1200">
                          <a:solidFill>
                            <a:srgbClr val="4D5E79"/>
                          </a:solidFill>
                          <a:latin typeface="+mn-lt"/>
                          <a:ea typeface="+mn-ea"/>
                          <a:cs typeface="+mn-ea"/>
                          <a:sym typeface="+mn-lt"/>
                        </a:rPr>
                        <a:t>11.7%</a:t>
                      </a:r>
                      <a:endParaRPr lang="en-US" altLang="zh-CN" sz="1100" b="0" i="0" u="none" strike="noStrike" kern="1200" dirty="0">
                        <a:solidFill>
                          <a:srgbClr val="4D5E79"/>
                        </a:solidFill>
                        <a:latin typeface="+mn-lt"/>
                        <a:ea typeface="+mn-ea"/>
                        <a:cs typeface="+mn-ea"/>
                        <a:sym typeface="+mn-lt"/>
                      </a:endParaRPr>
                    </a:p>
                  </a:txBody>
                  <a:tcPr marL="9525" marR="9525" marT="9525" marB="0" anchor="ctr">
                    <a:lnL w="12700" cmpd="sng">
                      <a:solidFill>
                        <a:sysClr val="window" lastClr="FFFFFF"/>
                      </a:solidFill>
                    </a:lnL>
                    <a:lnR w="12700" cmpd="sng">
                      <a:solidFill>
                        <a:sysClr val="window" lastClr="FFFFFF"/>
                      </a:solidFill>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algn="ctr" fontAlgn="ctr"/>
                      <a:r>
                        <a:rPr lang="en-US" altLang="zh-CN" sz="1100" b="0" i="0" u="none" strike="noStrike" kern="1200">
                          <a:solidFill>
                            <a:srgbClr val="4D5E79"/>
                          </a:solidFill>
                          <a:latin typeface="+mn-lt"/>
                          <a:ea typeface="+mn-ea"/>
                          <a:cs typeface="+mn-ea"/>
                          <a:sym typeface="+mn-lt"/>
                        </a:rPr>
                        <a:t>7.6%</a:t>
                      </a:r>
                      <a:endParaRPr lang="en-US" altLang="zh-CN" sz="1100" b="0" i="0" u="none" strike="noStrike" kern="1200" dirty="0">
                        <a:solidFill>
                          <a:srgbClr val="4D5E79"/>
                        </a:solidFill>
                        <a:latin typeface="+mn-lt"/>
                        <a:ea typeface="+mn-ea"/>
                        <a:cs typeface="+mn-ea"/>
                        <a:sym typeface="+mn-lt"/>
                      </a:endParaRPr>
                    </a:p>
                  </a:txBody>
                  <a:tcPr marL="9525" marR="9525" marT="9525" marB="0" anchor="ctr">
                    <a:lnL w="12700" cmpd="sng">
                      <a:solidFill>
                        <a:sysClr val="window" lastClr="FFFFFF"/>
                      </a:solidFill>
                    </a:lnL>
                    <a:lnR w="12700" cmpd="sng">
                      <a:solidFill>
                        <a:sysClr val="window" lastClr="FFFFFF"/>
                      </a:solidFill>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algn="ctr" fontAlgn="ctr"/>
                      <a:r>
                        <a:rPr lang="en-US" altLang="zh-CN" sz="1100" b="0" i="0" u="none" strike="noStrike" kern="1200">
                          <a:solidFill>
                            <a:srgbClr val="4D5E79"/>
                          </a:solidFill>
                          <a:latin typeface="+mn-lt"/>
                          <a:ea typeface="+mn-ea"/>
                          <a:cs typeface="+mn-ea"/>
                          <a:sym typeface="+mn-lt"/>
                        </a:rPr>
                        <a:t>12.7%</a:t>
                      </a:r>
                      <a:endParaRPr lang="en-US" altLang="zh-CN" sz="1100" b="0" i="0" u="none" strike="noStrike" kern="1200" dirty="0">
                        <a:solidFill>
                          <a:srgbClr val="4D5E79"/>
                        </a:solidFill>
                        <a:latin typeface="+mn-lt"/>
                        <a:ea typeface="+mn-ea"/>
                        <a:cs typeface="+mn-ea"/>
                        <a:sym typeface="+mn-lt"/>
                      </a:endParaRPr>
                    </a:p>
                  </a:txBody>
                  <a:tcPr marL="9525" marR="9525" marT="9525" marB="0" anchor="ctr">
                    <a:lnL w="12700" cmpd="sng">
                      <a:solidFill>
                        <a:sysClr val="window" lastClr="FFFFFF"/>
                      </a:solidFill>
                    </a:lnL>
                    <a:lnR w="12700" cmpd="sng">
                      <a:solidFill>
                        <a:sysClr val="window" lastClr="FFFFFF"/>
                      </a:solidFill>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algn="ctr" fontAlgn="ctr"/>
                      <a:r>
                        <a:rPr lang="en-US" altLang="zh-CN" sz="1100" b="0" i="0" u="none" strike="noStrike" kern="1200">
                          <a:solidFill>
                            <a:srgbClr val="4D5E79"/>
                          </a:solidFill>
                          <a:latin typeface="+mn-lt"/>
                          <a:ea typeface="+mn-ea"/>
                          <a:cs typeface="+mn-ea"/>
                          <a:sym typeface="+mn-lt"/>
                        </a:rPr>
                        <a:t>11.7%</a:t>
                      </a:r>
                      <a:endParaRPr lang="en-US" altLang="zh-CN" sz="1100" b="0" i="0" u="none" strike="noStrike" kern="1200" dirty="0">
                        <a:solidFill>
                          <a:srgbClr val="4D5E79"/>
                        </a:solidFill>
                        <a:latin typeface="+mn-lt"/>
                        <a:ea typeface="+mn-ea"/>
                        <a:cs typeface="+mn-ea"/>
                        <a:sym typeface="+mn-lt"/>
                      </a:endParaRPr>
                    </a:p>
                  </a:txBody>
                  <a:tcPr marL="9525" marR="9525" marT="9525" marB="0" anchor="ctr">
                    <a:lnL w="12700" cmpd="sng">
                      <a:solidFill>
                        <a:sysClr val="window" lastClr="FFFFFF"/>
                      </a:solidFill>
                    </a:lnL>
                    <a:lnR w="12700" cmpd="sng">
                      <a:solidFill>
                        <a:sysClr val="window" lastClr="FFFFFF"/>
                      </a:solidFill>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algn="ctr" fontAlgn="ctr"/>
                      <a:r>
                        <a:rPr lang="en-US" altLang="zh-CN" sz="1100" b="0" i="0" u="none" strike="noStrike" kern="1200">
                          <a:solidFill>
                            <a:srgbClr val="4D5E79"/>
                          </a:solidFill>
                          <a:latin typeface="+mn-lt"/>
                          <a:ea typeface="+mn-ea"/>
                          <a:cs typeface="+mn-ea"/>
                          <a:sym typeface="+mn-lt"/>
                        </a:rPr>
                        <a:t>4.8%</a:t>
                      </a:r>
                      <a:endParaRPr lang="en-US" altLang="zh-CN" sz="1100" b="0" i="0" u="none" strike="noStrike" kern="1200" dirty="0">
                        <a:solidFill>
                          <a:srgbClr val="4D5E79"/>
                        </a:solidFill>
                        <a:latin typeface="+mn-lt"/>
                        <a:ea typeface="+mn-ea"/>
                        <a:cs typeface="+mn-ea"/>
                        <a:sym typeface="+mn-lt"/>
                      </a:endParaRPr>
                    </a:p>
                  </a:txBody>
                  <a:tcPr marL="9525" marR="9525" marT="9525" marB="0" anchor="ctr">
                    <a:lnL w="12700" cmpd="sng">
                      <a:solidFill>
                        <a:sysClr val="window" lastClr="FFFFFF"/>
                      </a:solidFill>
                    </a:lnL>
                    <a:lnR w="12700" cmpd="sng">
                      <a:solidFill>
                        <a:sysClr val="window" lastClr="FFFFFF"/>
                      </a:solidFill>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algn="ctr" fontAlgn="ctr"/>
                      <a:r>
                        <a:rPr lang="en-US" altLang="zh-CN" sz="1100" b="0" i="0" u="none" strike="noStrike" kern="1200">
                          <a:solidFill>
                            <a:srgbClr val="4D5E79"/>
                          </a:solidFill>
                          <a:latin typeface="+mn-lt"/>
                          <a:ea typeface="+mn-ea"/>
                          <a:cs typeface="+mn-ea"/>
                          <a:sym typeface="+mn-lt"/>
                        </a:rPr>
                        <a:t>6.6%</a:t>
                      </a:r>
                      <a:endParaRPr lang="en-US" altLang="zh-CN" sz="1100" b="0" i="0" u="none" strike="noStrike" kern="1200" dirty="0">
                        <a:solidFill>
                          <a:srgbClr val="4D5E79"/>
                        </a:solidFill>
                        <a:latin typeface="+mn-lt"/>
                        <a:ea typeface="+mn-ea"/>
                        <a:cs typeface="+mn-ea"/>
                        <a:sym typeface="+mn-lt"/>
                      </a:endParaRPr>
                    </a:p>
                  </a:txBody>
                  <a:tcPr marL="9525" marR="9525" marT="9525" marB="0" anchor="ctr">
                    <a:lnL w="12700" cmpd="sng">
                      <a:solidFill>
                        <a:sysClr val="window" lastClr="FFFFFF"/>
                      </a:solidFill>
                    </a:lnL>
                    <a:lnR w="12700" cmpd="sng">
                      <a:solidFill>
                        <a:sysClr val="window" lastClr="FFFFFF"/>
                      </a:solidFill>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tc>
                  <a:txBody>
                    <a:bodyPr/>
                    <a:lstStyle/>
                    <a:p>
                      <a:pPr algn="ctr" fontAlgn="ctr"/>
                      <a:r>
                        <a:rPr lang="en-US" altLang="zh-CN" sz="1100" b="0" i="0" u="none" strike="noStrike" kern="1200">
                          <a:solidFill>
                            <a:srgbClr val="4D5E79"/>
                          </a:solidFill>
                          <a:latin typeface="+mn-lt"/>
                          <a:ea typeface="+mn-ea"/>
                          <a:cs typeface="+mn-ea"/>
                          <a:sym typeface="+mn-lt"/>
                        </a:rPr>
                        <a:t>5.8%</a:t>
                      </a:r>
                      <a:endParaRPr lang="en-US" altLang="zh-CN" sz="1100" b="0" i="0" u="none" strike="noStrike" kern="1200" dirty="0">
                        <a:solidFill>
                          <a:srgbClr val="4D5E79"/>
                        </a:solidFill>
                        <a:latin typeface="+mn-lt"/>
                        <a:ea typeface="+mn-ea"/>
                        <a:cs typeface="+mn-ea"/>
                        <a:sym typeface="+mn-lt"/>
                      </a:endParaRPr>
                    </a:p>
                  </a:txBody>
                  <a:tcPr marL="9525" marR="9525" marT="9525" marB="0" anchor="ctr">
                    <a:lnL w="12700" cmpd="sng">
                      <a:solidFill>
                        <a:sysClr val="window" lastClr="FFFFFF"/>
                      </a:solidFill>
                    </a:lnL>
                    <a:lnR w="12700" cmpd="sng">
                      <a:solidFill>
                        <a:sysClr val="window" lastClr="FFFFFF"/>
                      </a:solidFill>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EE9FB"/>
                    </a:solidFill>
                  </a:tcPr>
                </a:tc>
                <a:extLst>
                  <a:ext uri="{0D108BD9-81ED-4DB2-BD59-A6C34878D82A}">
                    <a16:rowId xmlns:a16="http://schemas.microsoft.com/office/drawing/2014/main" val="10007"/>
                  </a:ext>
                </a:extLst>
              </a:tr>
              <a:tr h="225978">
                <a:tc>
                  <a:txBody>
                    <a:bodyPr/>
                    <a:lstStyle>
                      <a:lvl1pPr marL="0" algn="l" defTabSz="914400" rtl="0" eaLnBrk="1" latinLnBrk="0" hangingPunct="1">
                        <a:defRPr sz="1800" kern="1200">
                          <a:solidFill>
                            <a:schemeClr val="dk1"/>
                          </a:solidFill>
                          <a:latin typeface="华文细黑"/>
                          <a:ea typeface="华文细黑"/>
                          <a:cs typeface=""/>
                        </a:defRPr>
                      </a:lvl1pPr>
                      <a:lvl2pPr marL="457200" algn="l" defTabSz="914400" rtl="0" eaLnBrk="1" latinLnBrk="0" hangingPunct="1">
                        <a:defRPr sz="1800" kern="1200">
                          <a:solidFill>
                            <a:schemeClr val="dk1"/>
                          </a:solidFill>
                          <a:latin typeface="华文细黑"/>
                          <a:ea typeface="华文细黑"/>
                          <a:cs typeface=""/>
                        </a:defRPr>
                      </a:lvl2pPr>
                      <a:lvl3pPr marL="914400" algn="l" defTabSz="914400" rtl="0" eaLnBrk="1" latinLnBrk="0" hangingPunct="1">
                        <a:defRPr sz="1800" kern="1200">
                          <a:solidFill>
                            <a:schemeClr val="dk1"/>
                          </a:solidFill>
                          <a:latin typeface="华文细黑"/>
                          <a:ea typeface="华文细黑"/>
                          <a:cs typeface=""/>
                        </a:defRPr>
                      </a:lvl3pPr>
                      <a:lvl4pPr marL="1371600" algn="l" defTabSz="914400" rtl="0" eaLnBrk="1" latinLnBrk="0" hangingPunct="1">
                        <a:defRPr sz="1800" kern="1200">
                          <a:solidFill>
                            <a:schemeClr val="dk1"/>
                          </a:solidFill>
                          <a:latin typeface="华文细黑"/>
                          <a:ea typeface="华文细黑"/>
                          <a:cs typeface=""/>
                        </a:defRPr>
                      </a:lvl4pPr>
                      <a:lvl5pPr marL="1828800" algn="l" defTabSz="914400" rtl="0" eaLnBrk="1" latinLnBrk="0" hangingPunct="1">
                        <a:defRPr sz="1800" kern="1200">
                          <a:solidFill>
                            <a:schemeClr val="dk1"/>
                          </a:solidFill>
                          <a:latin typeface="华文细黑"/>
                          <a:ea typeface="华文细黑"/>
                          <a:cs typeface=""/>
                        </a:defRPr>
                      </a:lvl5pPr>
                      <a:lvl6pPr marL="2286000" algn="l" defTabSz="914400" rtl="0" eaLnBrk="1" latinLnBrk="0" hangingPunct="1">
                        <a:defRPr sz="1800" kern="1200">
                          <a:solidFill>
                            <a:schemeClr val="dk1"/>
                          </a:solidFill>
                          <a:latin typeface="华文细黑"/>
                          <a:ea typeface="华文细黑"/>
                          <a:cs typeface=""/>
                        </a:defRPr>
                      </a:lvl6pPr>
                      <a:lvl7pPr marL="2743200" algn="l" defTabSz="914400" rtl="0" eaLnBrk="1" latinLnBrk="0" hangingPunct="1">
                        <a:defRPr sz="1800" kern="1200">
                          <a:solidFill>
                            <a:schemeClr val="dk1"/>
                          </a:solidFill>
                          <a:latin typeface="华文细黑"/>
                          <a:ea typeface="华文细黑"/>
                          <a:cs typeface=""/>
                        </a:defRPr>
                      </a:lvl7pPr>
                      <a:lvl8pPr marL="3200400" algn="l" defTabSz="914400" rtl="0" eaLnBrk="1" latinLnBrk="0" hangingPunct="1">
                        <a:defRPr sz="1800" kern="1200">
                          <a:solidFill>
                            <a:schemeClr val="dk1"/>
                          </a:solidFill>
                          <a:latin typeface="华文细黑"/>
                          <a:ea typeface="华文细黑"/>
                          <a:cs typeface=""/>
                        </a:defRPr>
                      </a:lvl8pPr>
                      <a:lvl9pPr marL="3657600" algn="l" defTabSz="914400" rtl="0" eaLnBrk="1" latinLnBrk="0" hangingPunct="1">
                        <a:defRPr sz="1800" kern="1200">
                          <a:solidFill>
                            <a:schemeClr val="dk1"/>
                          </a:solidFill>
                          <a:latin typeface="华文细黑"/>
                          <a:ea typeface="华文细黑"/>
                          <a:cs typeface=""/>
                        </a:defRPr>
                      </a:lvl9pPr>
                    </a:lstStyle>
                    <a:p>
                      <a:pPr algn="ctr" fontAlgn="ctr"/>
                      <a:r>
                        <a:rPr lang="zh-CN" altLang="en-US" sz="1100" b="0" i="0" u="none" strike="noStrike" dirty="0">
                          <a:solidFill>
                            <a:srgbClr val="4D5E79"/>
                          </a:solidFill>
                          <a:effectLst/>
                          <a:latin typeface="+mn-lt"/>
                          <a:ea typeface="+mn-ea"/>
                          <a:cs typeface="+mn-ea"/>
                          <a:sym typeface="+mn-lt"/>
                        </a:rPr>
                        <a:t>个人</a:t>
                      </a: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altLang="zh-CN" sz="1100" b="0" i="0" u="none" strike="noStrike" kern="1200">
                          <a:solidFill>
                            <a:srgbClr val="4D5E79"/>
                          </a:solidFill>
                          <a:latin typeface="+mn-lt"/>
                          <a:ea typeface="+mn-ea"/>
                          <a:cs typeface="+mn-ea"/>
                          <a:sym typeface="+mn-lt"/>
                        </a:rPr>
                        <a:t>87.2%</a:t>
                      </a:r>
                      <a:endParaRPr lang="en-US" altLang="zh-CN" sz="1100" b="0" i="0" u="none" strike="noStrike" kern="1200" dirty="0">
                        <a:solidFill>
                          <a:srgbClr val="4D5E79"/>
                        </a:solidFill>
                        <a:latin typeface="+mn-lt"/>
                        <a:ea typeface="+mn-ea"/>
                        <a:cs typeface="+mn-ea"/>
                        <a:sym typeface="+mn-lt"/>
                      </a:endParaRPr>
                    </a:p>
                  </a:txBody>
                  <a:tcPr marL="9525" marR="9525" marT="9525" marB="0" anchor="ctr">
                    <a:lnL w="12700" cmpd="sng">
                      <a:no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fontAlgn="ctr"/>
                      <a:r>
                        <a:rPr lang="en-US" altLang="zh-CN" sz="1100" b="0" i="0" u="none" strike="noStrike" kern="1200">
                          <a:solidFill>
                            <a:srgbClr val="4D5E79"/>
                          </a:solidFill>
                          <a:latin typeface="+mn-lt"/>
                          <a:ea typeface="+mn-ea"/>
                          <a:cs typeface="+mn-ea"/>
                          <a:sym typeface="+mn-lt"/>
                        </a:rPr>
                        <a:t>67.7%</a:t>
                      </a:r>
                      <a:endParaRPr lang="en-US" altLang="zh-CN" sz="1100" b="0" i="0" u="none" strike="noStrike" kern="1200" dirty="0">
                        <a:solidFill>
                          <a:srgbClr val="4D5E79"/>
                        </a:solidFill>
                        <a:latin typeface="+mn-lt"/>
                        <a:ea typeface="+mn-ea"/>
                        <a:cs typeface="+mn-ea"/>
                        <a:sym typeface="+mn-lt"/>
                      </a:endParaRPr>
                    </a:p>
                  </a:txBody>
                  <a:tcPr marL="9525" marR="9525" marT="9525"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fontAlgn="ctr"/>
                      <a:r>
                        <a:rPr lang="en-US" altLang="zh-CN" sz="1100" b="0" i="0" u="none" strike="noStrike" kern="1200">
                          <a:solidFill>
                            <a:srgbClr val="4D5E79"/>
                          </a:solidFill>
                          <a:latin typeface="+mn-lt"/>
                          <a:ea typeface="+mn-ea"/>
                          <a:cs typeface="+mn-ea"/>
                          <a:sym typeface="+mn-lt"/>
                        </a:rPr>
                        <a:t>82.2%</a:t>
                      </a:r>
                      <a:endParaRPr lang="en-US" altLang="zh-CN" sz="1100" b="0" i="0" u="none" strike="noStrike" kern="1200" dirty="0">
                        <a:solidFill>
                          <a:srgbClr val="4D5E79"/>
                        </a:solidFill>
                        <a:latin typeface="+mn-lt"/>
                        <a:ea typeface="+mn-ea"/>
                        <a:cs typeface="+mn-ea"/>
                        <a:sym typeface="+mn-lt"/>
                      </a:endParaRPr>
                    </a:p>
                  </a:txBody>
                  <a:tcPr marL="9525" marR="9525" marT="9525"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fontAlgn="ctr"/>
                      <a:r>
                        <a:rPr lang="en-US" altLang="zh-CN" sz="1100" b="0" i="0" u="none" strike="noStrike" kern="1200">
                          <a:solidFill>
                            <a:srgbClr val="4D5E79"/>
                          </a:solidFill>
                          <a:latin typeface="+mn-lt"/>
                          <a:ea typeface="+mn-ea"/>
                          <a:cs typeface="+mn-ea"/>
                          <a:sym typeface="+mn-lt"/>
                        </a:rPr>
                        <a:t>74.2%</a:t>
                      </a:r>
                      <a:endParaRPr lang="en-US" altLang="zh-CN" sz="1100" b="0" i="0" u="none" strike="noStrike" kern="1200" dirty="0">
                        <a:solidFill>
                          <a:srgbClr val="4D5E79"/>
                        </a:solidFill>
                        <a:latin typeface="+mn-lt"/>
                        <a:ea typeface="+mn-ea"/>
                        <a:cs typeface="+mn-ea"/>
                        <a:sym typeface="+mn-lt"/>
                      </a:endParaRPr>
                    </a:p>
                  </a:txBody>
                  <a:tcPr marL="9525" marR="9525" marT="9525"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fontAlgn="ctr"/>
                      <a:r>
                        <a:rPr lang="en-US" altLang="zh-CN" sz="1100" b="0" i="0" u="none" strike="noStrike" kern="1200">
                          <a:solidFill>
                            <a:srgbClr val="4D5E79"/>
                          </a:solidFill>
                          <a:latin typeface="+mn-lt"/>
                          <a:ea typeface="+mn-ea"/>
                          <a:cs typeface="+mn-ea"/>
                          <a:sym typeface="+mn-lt"/>
                        </a:rPr>
                        <a:t>90.1%</a:t>
                      </a:r>
                      <a:endParaRPr lang="en-US" altLang="zh-CN" sz="1100" b="0" i="0" u="none" strike="noStrike" kern="1200" dirty="0">
                        <a:solidFill>
                          <a:srgbClr val="4D5E79"/>
                        </a:solidFill>
                        <a:latin typeface="+mn-lt"/>
                        <a:ea typeface="+mn-ea"/>
                        <a:cs typeface="+mn-ea"/>
                        <a:sym typeface="+mn-lt"/>
                      </a:endParaRPr>
                    </a:p>
                  </a:txBody>
                  <a:tcPr marL="9525" marR="9525" marT="9525"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fontAlgn="ctr"/>
                      <a:r>
                        <a:rPr lang="en-US" altLang="zh-CN" sz="1100" b="0" i="0" u="none" strike="noStrike" kern="1200">
                          <a:solidFill>
                            <a:srgbClr val="4D5E79"/>
                          </a:solidFill>
                          <a:latin typeface="+mn-lt"/>
                          <a:ea typeface="+mn-ea"/>
                          <a:cs typeface="+mn-ea"/>
                          <a:sym typeface="+mn-lt"/>
                        </a:rPr>
                        <a:t>80.1%</a:t>
                      </a:r>
                      <a:endParaRPr lang="en-US" altLang="zh-CN" sz="1100" b="0" i="0" u="none" strike="noStrike" kern="1200" dirty="0">
                        <a:solidFill>
                          <a:srgbClr val="4D5E79"/>
                        </a:solidFill>
                        <a:latin typeface="+mn-lt"/>
                        <a:ea typeface="+mn-ea"/>
                        <a:cs typeface="+mn-ea"/>
                        <a:sym typeface="+mn-lt"/>
                      </a:endParaRPr>
                    </a:p>
                  </a:txBody>
                  <a:tcPr marL="9525" marR="9525" marT="9525"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fontAlgn="ctr"/>
                      <a:r>
                        <a:rPr lang="en-US" altLang="zh-CN" sz="1100" b="0" i="0" u="none" strike="noStrike" kern="1200">
                          <a:solidFill>
                            <a:srgbClr val="4D5E79"/>
                          </a:solidFill>
                          <a:latin typeface="+mn-lt"/>
                          <a:ea typeface="+mn-ea"/>
                          <a:cs typeface="+mn-ea"/>
                          <a:sym typeface="+mn-lt"/>
                        </a:rPr>
                        <a:t>82.1%</a:t>
                      </a:r>
                      <a:endParaRPr lang="en-US" altLang="zh-CN" sz="1100" b="0" i="0" u="none" strike="noStrike" kern="1200" dirty="0">
                        <a:solidFill>
                          <a:srgbClr val="4D5E79"/>
                        </a:solidFill>
                        <a:latin typeface="+mn-lt"/>
                        <a:ea typeface="+mn-ea"/>
                        <a:cs typeface="+mn-ea"/>
                        <a:sym typeface="+mn-lt"/>
                      </a:endParaRPr>
                    </a:p>
                  </a:txBody>
                  <a:tcPr marL="9525" marR="9525" marT="9525"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fontAlgn="ctr"/>
                      <a:r>
                        <a:rPr lang="en-US" altLang="zh-CN" sz="1100" b="0" i="0" u="none" strike="noStrike" kern="1200">
                          <a:solidFill>
                            <a:srgbClr val="4D5E79"/>
                          </a:solidFill>
                          <a:latin typeface="+mn-lt"/>
                          <a:ea typeface="+mn-ea"/>
                          <a:cs typeface="+mn-ea"/>
                          <a:sym typeface="+mn-lt"/>
                        </a:rPr>
                        <a:t>91.5%</a:t>
                      </a:r>
                      <a:endParaRPr lang="en-US" altLang="zh-CN" sz="1100" b="0" i="0" u="none" strike="noStrike" kern="1200" dirty="0">
                        <a:solidFill>
                          <a:srgbClr val="4D5E79"/>
                        </a:solidFill>
                        <a:latin typeface="+mn-lt"/>
                        <a:ea typeface="+mn-ea"/>
                        <a:cs typeface="+mn-ea"/>
                        <a:sym typeface="+mn-lt"/>
                      </a:endParaRPr>
                    </a:p>
                  </a:txBody>
                  <a:tcPr marL="9525" marR="9525" marT="9525"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fontAlgn="ctr"/>
                      <a:r>
                        <a:rPr lang="en-US" altLang="zh-CN" sz="1100" b="0" i="0" u="none" strike="noStrike" kern="1200">
                          <a:solidFill>
                            <a:srgbClr val="4D5E79"/>
                          </a:solidFill>
                          <a:latin typeface="+mn-lt"/>
                          <a:ea typeface="+mn-ea"/>
                          <a:cs typeface="+mn-ea"/>
                          <a:sym typeface="+mn-lt"/>
                        </a:rPr>
                        <a:t>81.6%</a:t>
                      </a:r>
                      <a:endParaRPr lang="en-US" altLang="zh-CN" sz="1100" b="0" i="0" u="none" strike="noStrike" kern="1200" dirty="0">
                        <a:solidFill>
                          <a:srgbClr val="4D5E79"/>
                        </a:solidFill>
                        <a:latin typeface="+mn-lt"/>
                        <a:ea typeface="+mn-ea"/>
                        <a:cs typeface="+mn-ea"/>
                        <a:sym typeface="+mn-lt"/>
                      </a:endParaRPr>
                    </a:p>
                  </a:txBody>
                  <a:tcPr marL="9525" marR="9525" marT="9525"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p>
                      <a:pPr algn="ctr" fontAlgn="ctr"/>
                      <a:r>
                        <a:rPr lang="en-US" altLang="zh-CN" sz="1100" b="0" i="0" u="none" strike="noStrike" kern="1200">
                          <a:solidFill>
                            <a:srgbClr val="4D5E79"/>
                          </a:solidFill>
                          <a:latin typeface="+mn-lt"/>
                          <a:ea typeface="+mn-ea"/>
                          <a:cs typeface="+mn-ea"/>
                          <a:sym typeface="+mn-lt"/>
                        </a:rPr>
                        <a:t>82.7%</a:t>
                      </a:r>
                      <a:endParaRPr lang="en-US" altLang="zh-CN" sz="1100" b="0" i="0" u="none" strike="noStrike" kern="1200" dirty="0">
                        <a:solidFill>
                          <a:srgbClr val="4D5E79"/>
                        </a:solidFill>
                        <a:latin typeface="+mn-lt"/>
                        <a:ea typeface="+mn-ea"/>
                        <a:cs typeface="+mn-ea"/>
                        <a:sym typeface="+mn-lt"/>
                      </a:endParaRPr>
                    </a:p>
                  </a:txBody>
                  <a:tcPr marL="9525" marR="9525" marT="9525"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8"/>
                  </a:ext>
                </a:extLst>
              </a:tr>
            </a:tbl>
          </a:graphicData>
        </a:graphic>
      </p:graphicFrame>
      <p:graphicFrame>
        <p:nvGraphicFramePr>
          <p:cNvPr id="46" name="TOP10城市_销量"/>
          <p:cNvGraphicFramePr/>
          <p:nvPr>
            <p:extLst>
              <p:ext uri="{D42A27DB-BD31-4B8C-83A1-F6EECF244321}">
                <p14:modId xmlns:p14="http://schemas.microsoft.com/office/powerpoint/2010/main" val="2857195205"/>
              </p:ext>
            </p:extLst>
          </p:nvPr>
        </p:nvGraphicFramePr>
        <p:xfrm>
          <a:off x="1338944" y="2368376"/>
          <a:ext cx="10233378" cy="2208534"/>
        </p:xfrm>
        <a:graphic>
          <a:graphicData uri="http://schemas.openxmlformats.org/drawingml/2006/chart">
            <c:chart xmlns:c="http://schemas.openxmlformats.org/drawingml/2006/chart" xmlns:r="http://schemas.openxmlformats.org/officeDocument/2006/relationships" r:id="rId3"/>
          </a:graphicData>
        </a:graphic>
      </p:graphicFrame>
      <p:sp>
        <p:nvSpPr>
          <p:cNvPr id="54" name="Freeform 5"/>
          <p:cNvSpPr>
            <a:spLocks/>
          </p:cNvSpPr>
          <p:nvPr/>
        </p:nvSpPr>
        <p:spPr bwMode="auto">
          <a:xfrm>
            <a:off x="2815241" y="4176137"/>
            <a:ext cx="431626" cy="430034"/>
          </a:xfrm>
          <a:custGeom>
            <a:avLst/>
            <a:gdLst>
              <a:gd name="T0" fmla="*/ 683 w 800"/>
              <a:gd name="T1" fmla="*/ 117 h 798"/>
              <a:gd name="T2" fmla="*/ 400 w 800"/>
              <a:gd name="T3" fmla="*/ 0 h 798"/>
              <a:gd name="T4" fmla="*/ 117 w 800"/>
              <a:gd name="T5" fmla="*/ 118 h 798"/>
              <a:gd name="T6" fmla="*/ 0 w 800"/>
              <a:gd name="T7" fmla="*/ 400 h 798"/>
              <a:gd name="T8" fmla="*/ 24 w 800"/>
              <a:gd name="T9" fmla="*/ 538 h 798"/>
              <a:gd name="T10" fmla="*/ 95 w 800"/>
              <a:gd name="T11" fmla="*/ 658 h 798"/>
              <a:gd name="T12" fmla="*/ 124 w 800"/>
              <a:gd name="T13" fmla="*/ 661 h 798"/>
              <a:gd name="T14" fmla="*/ 127 w 800"/>
              <a:gd name="T15" fmla="*/ 632 h 798"/>
              <a:gd name="T16" fmla="*/ 64 w 800"/>
              <a:gd name="T17" fmla="*/ 523 h 798"/>
              <a:gd name="T18" fmla="*/ 42 w 800"/>
              <a:gd name="T19" fmla="*/ 400 h 798"/>
              <a:gd name="T20" fmla="*/ 147 w 800"/>
              <a:gd name="T21" fmla="*/ 147 h 798"/>
              <a:gd name="T22" fmla="*/ 400 w 800"/>
              <a:gd name="T23" fmla="*/ 42 h 798"/>
              <a:gd name="T24" fmla="*/ 654 w 800"/>
              <a:gd name="T25" fmla="*/ 147 h 798"/>
              <a:gd name="T26" fmla="*/ 758 w 800"/>
              <a:gd name="T27" fmla="*/ 400 h 798"/>
              <a:gd name="T28" fmla="*/ 654 w 800"/>
              <a:gd name="T29" fmla="*/ 652 h 798"/>
              <a:gd name="T30" fmla="*/ 400 w 800"/>
              <a:gd name="T31" fmla="*/ 757 h 798"/>
              <a:gd name="T32" fmla="*/ 312 w 800"/>
              <a:gd name="T33" fmla="*/ 746 h 798"/>
              <a:gd name="T34" fmla="*/ 230 w 800"/>
              <a:gd name="T35" fmla="*/ 714 h 798"/>
              <a:gd name="T36" fmla="*/ 202 w 800"/>
              <a:gd name="T37" fmla="*/ 723 h 798"/>
              <a:gd name="T38" fmla="*/ 210 w 800"/>
              <a:gd name="T39" fmla="*/ 751 h 798"/>
              <a:gd name="T40" fmla="*/ 302 w 800"/>
              <a:gd name="T41" fmla="*/ 786 h 798"/>
              <a:gd name="T42" fmla="*/ 400 w 800"/>
              <a:gd name="T43" fmla="*/ 798 h 798"/>
              <a:gd name="T44" fmla="*/ 683 w 800"/>
              <a:gd name="T45" fmla="*/ 682 h 798"/>
              <a:gd name="T46" fmla="*/ 800 w 800"/>
              <a:gd name="T47" fmla="*/ 399 h 798"/>
              <a:gd name="T48" fmla="*/ 683 w 800"/>
              <a:gd name="T49" fmla="*/ 117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0" h="798">
                <a:moveTo>
                  <a:pt x="683" y="117"/>
                </a:moveTo>
                <a:cubicBezTo>
                  <a:pt x="610" y="45"/>
                  <a:pt x="510" y="0"/>
                  <a:pt x="400" y="0"/>
                </a:cubicBezTo>
                <a:cubicBezTo>
                  <a:pt x="290" y="0"/>
                  <a:pt x="190" y="45"/>
                  <a:pt x="117" y="118"/>
                </a:cubicBezTo>
                <a:cubicBezTo>
                  <a:pt x="45" y="190"/>
                  <a:pt x="0" y="290"/>
                  <a:pt x="0" y="400"/>
                </a:cubicBezTo>
                <a:cubicBezTo>
                  <a:pt x="0" y="448"/>
                  <a:pt x="9" y="494"/>
                  <a:pt x="24" y="538"/>
                </a:cubicBezTo>
                <a:cubicBezTo>
                  <a:pt x="41" y="582"/>
                  <a:pt x="65" y="623"/>
                  <a:pt x="95" y="658"/>
                </a:cubicBezTo>
                <a:cubicBezTo>
                  <a:pt x="103" y="667"/>
                  <a:pt x="116" y="668"/>
                  <a:pt x="124" y="661"/>
                </a:cubicBezTo>
                <a:cubicBezTo>
                  <a:pt x="133" y="653"/>
                  <a:pt x="134" y="640"/>
                  <a:pt x="127" y="632"/>
                </a:cubicBezTo>
                <a:cubicBezTo>
                  <a:pt x="100" y="600"/>
                  <a:pt x="78" y="563"/>
                  <a:pt x="64" y="523"/>
                </a:cubicBezTo>
                <a:cubicBezTo>
                  <a:pt x="49" y="485"/>
                  <a:pt x="42" y="443"/>
                  <a:pt x="42" y="400"/>
                </a:cubicBezTo>
                <a:cubicBezTo>
                  <a:pt x="42" y="301"/>
                  <a:pt x="82" y="211"/>
                  <a:pt x="147" y="147"/>
                </a:cubicBezTo>
                <a:cubicBezTo>
                  <a:pt x="212" y="82"/>
                  <a:pt x="301" y="42"/>
                  <a:pt x="400" y="42"/>
                </a:cubicBezTo>
                <a:cubicBezTo>
                  <a:pt x="499" y="42"/>
                  <a:pt x="589" y="82"/>
                  <a:pt x="654" y="147"/>
                </a:cubicBezTo>
                <a:cubicBezTo>
                  <a:pt x="718" y="211"/>
                  <a:pt x="758" y="301"/>
                  <a:pt x="758" y="400"/>
                </a:cubicBezTo>
                <a:cubicBezTo>
                  <a:pt x="758" y="498"/>
                  <a:pt x="718" y="588"/>
                  <a:pt x="654" y="652"/>
                </a:cubicBezTo>
                <a:cubicBezTo>
                  <a:pt x="589" y="717"/>
                  <a:pt x="499" y="757"/>
                  <a:pt x="400" y="757"/>
                </a:cubicBezTo>
                <a:cubicBezTo>
                  <a:pt x="370" y="757"/>
                  <a:pt x="340" y="754"/>
                  <a:pt x="312" y="746"/>
                </a:cubicBezTo>
                <a:cubicBezTo>
                  <a:pt x="283" y="739"/>
                  <a:pt x="255" y="728"/>
                  <a:pt x="230" y="714"/>
                </a:cubicBezTo>
                <a:cubicBezTo>
                  <a:pt x="220" y="709"/>
                  <a:pt x="207" y="713"/>
                  <a:pt x="202" y="723"/>
                </a:cubicBezTo>
                <a:cubicBezTo>
                  <a:pt x="196" y="733"/>
                  <a:pt x="200" y="745"/>
                  <a:pt x="210" y="751"/>
                </a:cubicBezTo>
                <a:cubicBezTo>
                  <a:pt x="239" y="766"/>
                  <a:pt x="270" y="778"/>
                  <a:pt x="302" y="786"/>
                </a:cubicBezTo>
                <a:cubicBezTo>
                  <a:pt x="334" y="794"/>
                  <a:pt x="366" y="798"/>
                  <a:pt x="400" y="798"/>
                </a:cubicBezTo>
                <a:cubicBezTo>
                  <a:pt x="510" y="798"/>
                  <a:pt x="610" y="754"/>
                  <a:pt x="683" y="682"/>
                </a:cubicBezTo>
                <a:cubicBezTo>
                  <a:pt x="755" y="609"/>
                  <a:pt x="800" y="510"/>
                  <a:pt x="800" y="399"/>
                </a:cubicBezTo>
                <a:cubicBezTo>
                  <a:pt x="800" y="289"/>
                  <a:pt x="755" y="190"/>
                  <a:pt x="683" y="117"/>
                </a:cubicBezTo>
                <a:close/>
              </a:path>
            </a:pathLst>
          </a:custGeom>
          <a:solidFill>
            <a:srgbClr val="ACCC70"/>
          </a:solidFill>
          <a:ln>
            <a:noFill/>
          </a:ln>
          <a:effectLst>
            <a:reflection blurRad="6350" stA="52000" endA="300" endPos="35000" dir="5400000" sy="-100000" algn="bl" rotWithShape="0"/>
          </a:effectLst>
        </p:spPr>
        <p:txBody>
          <a:bodyPr vert="horz" wrap="square" lIns="64806" tIns="32403" rIns="64806" bIns="32403" numCol="1" anchor="t" anchorCtr="0" compatLnSpc="1">
            <a:prstTxWarp prst="textNoShape">
              <a:avLst/>
            </a:prstTxWarp>
          </a:bodyPr>
          <a:lstStyle/>
          <a:p>
            <a:pPr defTabSz="1028253" eaLnBrk="1" fontAlgn="auto" hangingPunct="1">
              <a:spcBef>
                <a:spcPts val="0"/>
              </a:spcBef>
              <a:spcAft>
                <a:spcPts val="0"/>
              </a:spcAft>
            </a:pPr>
            <a:endParaRPr lang="zh-CN" altLang="en-US" sz="1417" dirty="0">
              <a:solidFill>
                <a:srgbClr val="4D5E79"/>
              </a:solidFill>
              <a:latin typeface="+mn-lt"/>
              <a:ea typeface="+mn-ea"/>
              <a:cs typeface="+mn-ea"/>
              <a:sym typeface="+mn-lt"/>
            </a:endParaRPr>
          </a:p>
        </p:txBody>
      </p:sp>
      <p:sp>
        <p:nvSpPr>
          <p:cNvPr id="19" name="Freeform 5"/>
          <p:cNvSpPr>
            <a:spLocks/>
          </p:cNvSpPr>
          <p:nvPr/>
        </p:nvSpPr>
        <p:spPr bwMode="auto">
          <a:xfrm>
            <a:off x="4766474" y="4202202"/>
            <a:ext cx="431626" cy="430034"/>
          </a:xfrm>
          <a:custGeom>
            <a:avLst/>
            <a:gdLst>
              <a:gd name="T0" fmla="*/ 683 w 800"/>
              <a:gd name="T1" fmla="*/ 117 h 798"/>
              <a:gd name="T2" fmla="*/ 400 w 800"/>
              <a:gd name="T3" fmla="*/ 0 h 798"/>
              <a:gd name="T4" fmla="*/ 117 w 800"/>
              <a:gd name="T5" fmla="*/ 118 h 798"/>
              <a:gd name="T6" fmla="*/ 0 w 800"/>
              <a:gd name="T7" fmla="*/ 400 h 798"/>
              <a:gd name="T8" fmla="*/ 24 w 800"/>
              <a:gd name="T9" fmla="*/ 538 h 798"/>
              <a:gd name="T10" fmla="*/ 95 w 800"/>
              <a:gd name="T11" fmla="*/ 658 h 798"/>
              <a:gd name="T12" fmla="*/ 124 w 800"/>
              <a:gd name="T13" fmla="*/ 661 h 798"/>
              <a:gd name="T14" fmla="*/ 127 w 800"/>
              <a:gd name="T15" fmla="*/ 632 h 798"/>
              <a:gd name="T16" fmla="*/ 64 w 800"/>
              <a:gd name="T17" fmla="*/ 523 h 798"/>
              <a:gd name="T18" fmla="*/ 42 w 800"/>
              <a:gd name="T19" fmla="*/ 400 h 798"/>
              <a:gd name="T20" fmla="*/ 147 w 800"/>
              <a:gd name="T21" fmla="*/ 147 h 798"/>
              <a:gd name="T22" fmla="*/ 400 w 800"/>
              <a:gd name="T23" fmla="*/ 42 h 798"/>
              <a:gd name="T24" fmla="*/ 654 w 800"/>
              <a:gd name="T25" fmla="*/ 147 h 798"/>
              <a:gd name="T26" fmla="*/ 758 w 800"/>
              <a:gd name="T27" fmla="*/ 400 h 798"/>
              <a:gd name="T28" fmla="*/ 654 w 800"/>
              <a:gd name="T29" fmla="*/ 652 h 798"/>
              <a:gd name="T30" fmla="*/ 400 w 800"/>
              <a:gd name="T31" fmla="*/ 757 h 798"/>
              <a:gd name="T32" fmla="*/ 312 w 800"/>
              <a:gd name="T33" fmla="*/ 746 h 798"/>
              <a:gd name="T34" fmla="*/ 230 w 800"/>
              <a:gd name="T35" fmla="*/ 714 h 798"/>
              <a:gd name="T36" fmla="*/ 202 w 800"/>
              <a:gd name="T37" fmla="*/ 723 h 798"/>
              <a:gd name="T38" fmla="*/ 210 w 800"/>
              <a:gd name="T39" fmla="*/ 751 h 798"/>
              <a:gd name="T40" fmla="*/ 302 w 800"/>
              <a:gd name="T41" fmla="*/ 786 h 798"/>
              <a:gd name="T42" fmla="*/ 400 w 800"/>
              <a:gd name="T43" fmla="*/ 798 h 798"/>
              <a:gd name="T44" fmla="*/ 683 w 800"/>
              <a:gd name="T45" fmla="*/ 682 h 798"/>
              <a:gd name="T46" fmla="*/ 800 w 800"/>
              <a:gd name="T47" fmla="*/ 399 h 798"/>
              <a:gd name="T48" fmla="*/ 683 w 800"/>
              <a:gd name="T49" fmla="*/ 117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0" h="798">
                <a:moveTo>
                  <a:pt x="683" y="117"/>
                </a:moveTo>
                <a:cubicBezTo>
                  <a:pt x="610" y="45"/>
                  <a:pt x="510" y="0"/>
                  <a:pt x="400" y="0"/>
                </a:cubicBezTo>
                <a:cubicBezTo>
                  <a:pt x="290" y="0"/>
                  <a:pt x="190" y="45"/>
                  <a:pt x="117" y="118"/>
                </a:cubicBezTo>
                <a:cubicBezTo>
                  <a:pt x="45" y="190"/>
                  <a:pt x="0" y="290"/>
                  <a:pt x="0" y="400"/>
                </a:cubicBezTo>
                <a:cubicBezTo>
                  <a:pt x="0" y="448"/>
                  <a:pt x="9" y="494"/>
                  <a:pt x="24" y="538"/>
                </a:cubicBezTo>
                <a:cubicBezTo>
                  <a:pt x="41" y="582"/>
                  <a:pt x="65" y="623"/>
                  <a:pt x="95" y="658"/>
                </a:cubicBezTo>
                <a:cubicBezTo>
                  <a:pt x="103" y="667"/>
                  <a:pt x="116" y="668"/>
                  <a:pt x="124" y="661"/>
                </a:cubicBezTo>
                <a:cubicBezTo>
                  <a:pt x="133" y="653"/>
                  <a:pt x="134" y="640"/>
                  <a:pt x="127" y="632"/>
                </a:cubicBezTo>
                <a:cubicBezTo>
                  <a:pt x="100" y="600"/>
                  <a:pt x="78" y="563"/>
                  <a:pt x="64" y="523"/>
                </a:cubicBezTo>
                <a:cubicBezTo>
                  <a:pt x="49" y="485"/>
                  <a:pt x="42" y="443"/>
                  <a:pt x="42" y="400"/>
                </a:cubicBezTo>
                <a:cubicBezTo>
                  <a:pt x="42" y="301"/>
                  <a:pt x="82" y="211"/>
                  <a:pt x="147" y="147"/>
                </a:cubicBezTo>
                <a:cubicBezTo>
                  <a:pt x="212" y="82"/>
                  <a:pt x="301" y="42"/>
                  <a:pt x="400" y="42"/>
                </a:cubicBezTo>
                <a:cubicBezTo>
                  <a:pt x="499" y="42"/>
                  <a:pt x="589" y="82"/>
                  <a:pt x="654" y="147"/>
                </a:cubicBezTo>
                <a:cubicBezTo>
                  <a:pt x="718" y="211"/>
                  <a:pt x="758" y="301"/>
                  <a:pt x="758" y="400"/>
                </a:cubicBezTo>
                <a:cubicBezTo>
                  <a:pt x="758" y="498"/>
                  <a:pt x="718" y="588"/>
                  <a:pt x="654" y="652"/>
                </a:cubicBezTo>
                <a:cubicBezTo>
                  <a:pt x="589" y="717"/>
                  <a:pt x="499" y="757"/>
                  <a:pt x="400" y="757"/>
                </a:cubicBezTo>
                <a:cubicBezTo>
                  <a:pt x="370" y="757"/>
                  <a:pt x="340" y="754"/>
                  <a:pt x="312" y="746"/>
                </a:cubicBezTo>
                <a:cubicBezTo>
                  <a:pt x="283" y="739"/>
                  <a:pt x="255" y="728"/>
                  <a:pt x="230" y="714"/>
                </a:cubicBezTo>
                <a:cubicBezTo>
                  <a:pt x="220" y="709"/>
                  <a:pt x="207" y="713"/>
                  <a:pt x="202" y="723"/>
                </a:cubicBezTo>
                <a:cubicBezTo>
                  <a:pt x="196" y="733"/>
                  <a:pt x="200" y="745"/>
                  <a:pt x="210" y="751"/>
                </a:cubicBezTo>
                <a:cubicBezTo>
                  <a:pt x="239" y="766"/>
                  <a:pt x="270" y="778"/>
                  <a:pt x="302" y="786"/>
                </a:cubicBezTo>
                <a:cubicBezTo>
                  <a:pt x="334" y="794"/>
                  <a:pt x="366" y="798"/>
                  <a:pt x="400" y="798"/>
                </a:cubicBezTo>
                <a:cubicBezTo>
                  <a:pt x="510" y="798"/>
                  <a:pt x="610" y="754"/>
                  <a:pt x="683" y="682"/>
                </a:cubicBezTo>
                <a:cubicBezTo>
                  <a:pt x="755" y="609"/>
                  <a:pt x="800" y="510"/>
                  <a:pt x="800" y="399"/>
                </a:cubicBezTo>
                <a:cubicBezTo>
                  <a:pt x="800" y="289"/>
                  <a:pt x="755" y="190"/>
                  <a:pt x="683" y="117"/>
                </a:cubicBezTo>
                <a:close/>
              </a:path>
            </a:pathLst>
          </a:custGeom>
          <a:solidFill>
            <a:srgbClr val="ACCC70"/>
          </a:solidFill>
          <a:ln>
            <a:noFill/>
          </a:ln>
          <a:effectLst>
            <a:reflection blurRad="6350" stA="52000" endA="300" endPos="35000" dir="5400000" sy="-100000" algn="bl" rotWithShape="0"/>
          </a:effectLst>
        </p:spPr>
        <p:txBody>
          <a:bodyPr vert="horz" wrap="square" lIns="64806" tIns="32403" rIns="64806" bIns="32403" numCol="1" anchor="t" anchorCtr="0" compatLnSpc="1">
            <a:prstTxWarp prst="textNoShape">
              <a:avLst/>
            </a:prstTxWarp>
          </a:bodyPr>
          <a:lstStyle/>
          <a:p>
            <a:pPr defTabSz="1028253" eaLnBrk="1" fontAlgn="auto" hangingPunct="1">
              <a:spcBef>
                <a:spcPts val="0"/>
              </a:spcBef>
              <a:spcAft>
                <a:spcPts val="0"/>
              </a:spcAft>
            </a:pPr>
            <a:endParaRPr lang="zh-CN" altLang="en-US" sz="1417" dirty="0">
              <a:solidFill>
                <a:srgbClr val="4D5E79"/>
              </a:solidFill>
              <a:latin typeface="+mn-lt"/>
              <a:ea typeface="+mn-ea"/>
              <a:cs typeface="+mn-ea"/>
              <a:sym typeface="+mn-lt"/>
            </a:endParaRPr>
          </a:p>
        </p:txBody>
      </p:sp>
      <p:graphicFrame>
        <p:nvGraphicFramePr>
          <p:cNvPr id="56" name="TOP10城市_前10占比"/>
          <p:cNvGraphicFramePr>
            <a:graphicFrameLocks noGrp="1"/>
          </p:cNvGraphicFramePr>
          <p:nvPr>
            <p:extLst>
              <p:ext uri="{D42A27DB-BD31-4B8C-83A1-F6EECF244321}">
                <p14:modId xmlns:p14="http://schemas.microsoft.com/office/powerpoint/2010/main" val="3768654660"/>
              </p:ext>
            </p:extLst>
          </p:nvPr>
        </p:nvGraphicFramePr>
        <p:xfrm>
          <a:off x="9286748" y="2738799"/>
          <a:ext cx="2265490" cy="360040"/>
        </p:xfrm>
        <a:graphic>
          <a:graphicData uri="http://schemas.openxmlformats.org/drawingml/2006/table">
            <a:tbl>
              <a:tblPr firstRow="1" bandRow="1">
                <a:tableStyleId>{F5AB1C69-6EDB-4FF4-983F-18BD219EF322}</a:tableStyleId>
              </a:tblPr>
              <a:tblGrid>
                <a:gridCol w="1566809">
                  <a:extLst>
                    <a:ext uri="{9D8B030D-6E8A-4147-A177-3AD203B41FA5}">
                      <a16:colId xmlns:a16="http://schemas.microsoft.com/office/drawing/2014/main" val="20000"/>
                    </a:ext>
                  </a:extLst>
                </a:gridCol>
                <a:gridCol w="698681">
                  <a:extLst>
                    <a:ext uri="{9D8B030D-6E8A-4147-A177-3AD203B41FA5}">
                      <a16:colId xmlns:a16="http://schemas.microsoft.com/office/drawing/2014/main" val="20001"/>
                    </a:ext>
                  </a:extLst>
                </a:gridCol>
              </a:tblGrid>
              <a:tr h="360040">
                <a:tc>
                  <a:txBody>
                    <a:bodyPr/>
                    <a:lstStyle/>
                    <a:p>
                      <a:pPr algn="ctr"/>
                      <a:r>
                        <a:rPr lang="zh-CN" altLang="en-US" sz="1200" dirty="0">
                          <a:solidFill>
                            <a:srgbClr val="032550"/>
                          </a:solidFill>
                          <a:latin typeface="+mn-lt"/>
                          <a:ea typeface="+mn-ea"/>
                          <a:cs typeface="+mn-ea"/>
                          <a:sym typeface="+mn-lt"/>
                        </a:rPr>
                        <a:t>前</a:t>
                      </a:r>
                      <a:r>
                        <a:rPr lang="en-US" altLang="zh-CN" sz="1200" dirty="0">
                          <a:solidFill>
                            <a:srgbClr val="032550"/>
                          </a:solidFill>
                          <a:latin typeface="+mn-lt"/>
                          <a:ea typeface="+mn-ea"/>
                          <a:cs typeface="+mn-ea"/>
                          <a:sym typeface="+mn-lt"/>
                        </a:rPr>
                        <a:t>10</a:t>
                      </a:r>
                      <a:r>
                        <a:rPr lang="zh-CN" altLang="en-US" sz="1200" dirty="0">
                          <a:solidFill>
                            <a:srgbClr val="032550"/>
                          </a:solidFill>
                          <a:latin typeface="+mn-lt"/>
                          <a:ea typeface="+mn-ea"/>
                          <a:cs typeface="+mn-ea"/>
                          <a:sym typeface="+mn-lt"/>
                        </a:rPr>
                        <a:t>城市销量占比</a:t>
                      </a:r>
                      <a:endParaRPr lang="zh-CN" altLang="en-US" sz="1200" b="0" dirty="0">
                        <a:solidFill>
                          <a:srgbClr val="032550"/>
                        </a:solidFill>
                        <a:latin typeface="+mn-lt"/>
                        <a:ea typeface="+mn-ea"/>
                        <a:cs typeface="+mn-ea"/>
                        <a:sym typeface="+mn-lt"/>
                      </a:endParaRPr>
                    </a:p>
                  </a:txBody>
                  <a:tcPr anchor="ctr">
                    <a:lnL w="12700" cap="flat" cmpd="sng" algn="ctr">
                      <a:solidFill>
                        <a:srgbClr val="73A3F5"/>
                      </a:solidFill>
                      <a:prstDash val="solid"/>
                      <a:round/>
                      <a:headEnd type="none" w="med" len="med"/>
                      <a:tailEnd type="none" w="med" len="med"/>
                    </a:lnL>
                    <a:lnR w="12700" cap="flat" cmpd="sng" algn="ctr">
                      <a:solidFill>
                        <a:srgbClr val="73A3F5"/>
                      </a:solidFill>
                      <a:prstDash val="solid"/>
                      <a:round/>
                      <a:headEnd type="none" w="med" len="med"/>
                      <a:tailEnd type="none" w="med" len="med"/>
                    </a:lnR>
                    <a:lnT w="12700" cap="flat" cmpd="sng" algn="ctr">
                      <a:solidFill>
                        <a:srgbClr val="73A3F5"/>
                      </a:solidFill>
                      <a:prstDash val="solid"/>
                      <a:round/>
                      <a:headEnd type="none" w="med" len="med"/>
                      <a:tailEnd type="none" w="med" len="med"/>
                    </a:lnT>
                    <a:lnB w="12700" cap="flat" cmpd="sng" algn="ctr">
                      <a:solidFill>
                        <a:srgbClr val="73A3F5"/>
                      </a:solidFill>
                      <a:prstDash val="solid"/>
                      <a:round/>
                      <a:headEnd type="none" w="med" len="med"/>
                      <a:tailEnd type="none" w="med" len="med"/>
                    </a:lnB>
                    <a:noFill/>
                  </a:tcPr>
                </a:tc>
                <a:tc>
                  <a:txBody>
                    <a:bodyPr/>
                    <a:lstStyle/>
                    <a:p>
                      <a:pPr algn="ctr"/>
                      <a:r>
                        <a:rPr lang="en-US" altLang="zh-CN" sz="1200" b="1" kern="1200" dirty="0">
                          <a:solidFill>
                            <a:srgbClr val="032550"/>
                          </a:solidFill>
                          <a:latin typeface="+mn-lt"/>
                          <a:ea typeface="+mn-ea"/>
                          <a:cs typeface="+mn-ea"/>
                          <a:sym typeface="+mn-lt"/>
                        </a:rPr>
                        <a:t>25.5%</a:t>
                      </a:r>
                      <a:endParaRPr lang="zh-CN" altLang="en-US" sz="1200" b="1" kern="1200" dirty="0">
                        <a:solidFill>
                          <a:srgbClr val="032550"/>
                        </a:solidFill>
                        <a:latin typeface="+mn-lt"/>
                        <a:ea typeface="+mn-ea"/>
                        <a:cs typeface="+mn-ea"/>
                        <a:sym typeface="+mn-lt"/>
                      </a:endParaRPr>
                    </a:p>
                  </a:txBody>
                  <a:tcPr anchor="ctr">
                    <a:lnL w="12700" cap="flat" cmpd="sng" algn="ctr">
                      <a:solidFill>
                        <a:srgbClr val="73A3F5"/>
                      </a:solidFill>
                      <a:prstDash val="solid"/>
                      <a:round/>
                      <a:headEnd type="none" w="med" len="med"/>
                      <a:tailEnd type="none" w="med" len="med"/>
                    </a:lnL>
                    <a:lnR w="12700" cap="flat" cmpd="sng" algn="ctr">
                      <a:solidFill>
                        <a:srgbClr val="73A3F5"/>
                      </a:solidFill>
                      <a:prstDash val="solid"/>
                      <a:round/>
                      <a:headEnd type="none" w="med" len="med"/>
                      <a:tailEnd type="none" w="med" len="med"/>
                    </a:lnR>
                    <a:lnT w="12700" cap="flat" cmpd="sng" algn="ctr">
                      <a:solidFill>
                        <a:srgbClr val="73A3F5"/>
                      </a:solidFill>
                      <a:prstDash val="solid"/>
                      <a:round/>
                      <a:headEnd type="none" w="med" len="med"/>
                      <a:tailEnd type="none" w="med" len="med"/>
                    </a:lnT>
                    <a:lnB w="12700" cap="flat" cmpd="sng" algn="ctr">
                      <a:solidFill>
                        <a:srgbClr val="73A3F5"/>
                      </a:solidFill>
                      <a:prstDash val="solid"/>
                      <a:round/>
                      <a:headEnd type="none" w="med" len="med"/>
                      <a:tailEnd type="none" w="med" len="med"/>
                    </a:lnB>
                    <a:noFill/>
                  </a:tcPr>
                </a:tc>
                <a:extLst>
                  <a:ext uri="{0D108BD9-81ED-4DB2-BD59-A6C34878D82A}">
                    <a16:rowId xmlns:a16="http://schemas.microsoft.com/office/drawing/2014/main" val="10000"/>
                  </a:ext>
                </a:extLst>
              </a:tr>
            </a:tbl>
          </a:graphicData>
        </a:graphic>
      </p:graphicFrame>
      <p:sp>
        <p:nvSpPr>
          <p:cNvPr id="22" name="Freeform 5"/>
          <p:cNvSpPr>
            <a:spLocks/>
          </p:cNvSpPr>
          <p:nvPr/>
        </p:nvSpPr>
        <p:spPr bwMode="auto">
          <a:xfrm>
            <a:off x="1860355" y="4202202"/>
            <a:ext cx="431626" cy="430034"/>
          </a:xfrm>
          <a:custGeom>
            <a:avLst/>
            <a:gdLst>
              <a:gd name="T0" fmla="*/ 683 w 800"/>
              <a:gd name="T1" fmla="*/ 117 h 798"/>
              <a:gd name="T2" fmla="*/ 400 w 800"/>
              <a:gd name="T3" fmla="*/ 0 h 798"/>
              <a:gd name="T4" fmla="*/ 117 w 800"/>
              <a:gd name="T5" fmla="*/ 118 h 798"/>
              <a:gd name="T6" fmla="*/ 0 w 800"/>
              <a:gd name="T7" fmla="*/ 400 h 798"/>
              <a:gd name="T8" fmla="*/ 24 w 800"/>
              <a:gd name="T9" fmla="*/ 538 h 798"/>
              <a:gd name="T10" fmla="*/ 95 w 800"/>
              <a:gd name="T11" fmla="*/ 658 h 798"/>
              <a:gd name="T12" fmla="*/ 124 w 800"/>
              <a:gd name="T13" fmla="*/ 661 h 798"/>
              <a:gd name="T14" fmla="*/ 127 w 800"/>
              <a:gd name="T15" fmla="*/ 632 h 798"/>
              <a:gd name="T16" fmla="*/ 64 w 800"/>
              <a:gd name="T17" fmla="*/ 523 h 798"/>
              <a:gd name="T18" fmla="*/ 42 w 800"/>
              <a:gd name="T19" fmla="*/ 400 h 798"/>
              <a:gd name="T20" fmla="*/ 147 w 800"/>
              <a:gd name="T21" fmla="*/ 147 h 798"/>
              <a:gd name="T22" fmla="*/ 400 w 800"/>
              <a:gd name="T23" fmla="*/ 42 h 798"/>
              <a:gd name="T24" fmla="*/ 654 w 800"/>
              <a:gd name="T25" fmla="*/ 147 h 798"/>
              <a:gd name="T26" fmla="*/ 758 w 800"/>
              <a:gd name="T27" fmla="*/ 400 h 798"/>
              <a:gd name="T28" fmla="*/ 654 w 800"/>
              <a:gd name="T29" fmla="*/ 652 h 798"/>
              <a:gd name="T30" fmla="*/ 400 w 800"/>
              <a:gd name="T31" fmla="*/ 757 h 798"/>
              <a:gd name="T32" fmla="*/ 312 w 800"/>
              <a:gd name="T33" fmla="*/ 746 h 798"/>
              <a:gd name="T34" fmla="*/ 230 w 800"/>
              <a:gd name="T35" fmla="*/ 714 h 798"/>
              <a:gd name="T36" fmla="*/ 202 w 800"/>
              <a:gd name="T37" fmla="*/ 723 h 798"/>
              <a:gd name="T38" fmla="*/ 210 w 800"/>
              <a:gd name="T39" fmla="*/ 751 h 798"/>
              <a:gd name="T40" fmla="*/ 302 w 800"/>
              <a:gd name="T41" fmla="*/ 786 h 798"/>
              <a:gd name="T42" fmla="*/ 400 w 800"/>
              <a:gd name="T43" fmla="*/ 798 h 798"/>
              <a:gd name="T44" fmla="*/ 683 w 800"/>
              <a:gd name="T45" fmla="*/ 682 h 798"/>
              <a:gd name="T46" fmla="*/ 800 w 800"/>
              <a:gd name="T47" fmla="*/ 399 h 798"/>
              <a:gd name="T48" fmla="*/ 683 w 800"/>
              <a:gd name="T49" fmla="*/ 117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0" h="798">
                <a:moveTo>
                  <a:pt x="683" y="117"/>
                </a:moveTo>
                <a:cubicBezTo>
                  <a:pt x="610" y="45"/>
                  <a:pt x="510" y="0"/>
                  <a:pt x="400" y="0"/>
                </a:cubicBezTo>
                <a:cubicBezTo>
                  <a:pt x="290" y="0"/>
                  <a:pt x="190" y="45"/>
                  <a:pt x="117" y="118"/>
                </a:cubicBezTo>
                <a:cubicBezTo>
                  <a:pt x="45" y="190"/>
                  <a:pt x="0" y="290"/>
                  <a:pt x="0" y="400"/>
                </a:cubicBezTo>
                <a:cubicBezTo>
                  <a:pt x="0" y="448"/>
                  <a:pt x="9" y="494"/>
                  <a:pt x="24" y="538"/>
                </a:cubicBezTo>
                <a:cubicBezTo>
                  <a:pt x="41" y="582"/>
                  <a:pt x="65" y="623"/>
                  <a:pt x="95" y="658"/>
                </a:cubicBezTo>
                <a:cubicBezTo>
                  <a:pt x="103" y="667"/>
                  <a:pt x="116" y="668"/>
                  <a:pt x="124" y="661"/>
                </a:cubicBezTo>
                <a:cubicBezTo>
                  <a:pt x="133" y="653"/>
                  <a:pt x="134" y="640"/>
                  <a:pt x="127" y="632"/>
                </a:cubicBezTo>
                <a:cubicBezTo>
                  <a:pt x="100" y="600"/>
                  <a:pt x="78" y="563"/>
                  <a:pt x="64" y="523"/>
                </a:cubicBezTo>
                <a:cubicBezTo>
                  <a:pt x="49" y="485"/>
                  <a:pt x="42" y="443"/>
                  <a:pt x="42" y="400"/>
                </a:cubicBezTo>
                <a:cubicBezTo>
                  <a:pt x="42" y="301"/>
                  <a:pt x="82" y="211"/>
                  <a:pt x="147" y="147"/>
                </a:cubicBezTo>
                <a:cubicBezTo>
                  <a:pt x="212" y="82"/>
                  <a:pt x="301" y="42"/>
                  <a:pt x="400" y="42"/>
                </a:cubicBezTo>
                <a:cubicBezTo>
                  <a:pt x="499" y="42"/>
                  <a:pt x="589" y="82"/>
                  <a:pt x="654" y="147"/>
                </a:cubicBezTo>
                <a:cubicBezTo>
                  <a:pt x="718" y="211"/>
                  <a:pt x="758" y="301"/>
                  <a:pt x="758" y="400"/>
                </a:cubicBezTo>
                <a:cubicBezTo>
                  <a:pt x="758" y="498"/>
                  <a:pt x="718" y="588"/>
                  <a:pt x="654" y="652"/>
                </a:cubicBezTo>
                <a:cubicBezTo>
                  <a:pt x="589" y="717"/>
                  <a:pt x="499" y="757"/>
                  <a:pt x="400" y="757"/>
                </a:cubicBezTo>
                <a:cubicBezTo>
                  <a:pt x="370" y="757"/>
                  <a:pt x="340" y="754"/>
                  <a:pt x="312" y="746"/>
                </a:cubicBezTo>
                <a:cubicBezTo>
                  <a:pt x="283" y="739"/>
                  <a:pt x="255" y="728"/>
                  <a:pt x="230" y="714"/>
                </a:cubicBezTo>
                <a:cubicBezTo>
                  <a:pt x="220" y="709"/>
                  <a:pt x="207" y="713"/>
                  <a:pt x="202" y="723"/>
                </a:cubicBezTo>
                <a:cubicBezTo>
                  <a:pt x="196" y="733"/>
                  <a:pt x="200" y="745"/>
                  <a:pt x="210" y="751"/>
                </a:cubicBezTo>
                <a:cubicBezTo>
                  <a:pt x="239" y="766"/>
                  <a:pt x="270" y="778"/>
                  <a:pt x="302" y="786"/>
                </a:cubicBezTo>
                <a:cubicBezTo>
                  <a:pt x="334" y="794"/>
                  <a:pt x="366" y="798"/>
                  <a:pt x="400" y="798"/>
                </a:cubicBezTo>
                <a:cubicBezTo>
                  <a:pt x="510" y="798"/>
                  <a:pt x="610" y="754"/>
                  <a:pt x="683" y="682"/>
                </a:cubicBezTo>
                <a:cubicBezTo>
                  <a:pt x="755" y="609"/>
                  <a:pt x="800" y="510"/>
                  <a:pt x="800" y="399"/>
                </a:cubicBezTo>
                <a:cubicBezTo>
                  <a:pt x="800" y="289"/>
                  <a:pt x="755" y="190"/>
                  <a:pt x="683" y="117"/>
                </a:cubicBezTo>
                <a:close/>
              </a:path>
            </a:pathLst>
          </a:custGeom>
          <a:solidFill>
            <a:srgbClr val="ACCC70"/>
          </a:solidFill>
          <a:ln>
            <a:noFill/>
          </a:ln>
          <a:effectLst>
            <a:reflection blurRad="6350" stA="52000" endA="300" endPos="35000" dir="5400000" sy="-100000" algn="bl" rotWithShape="0"/>
          </a:effectLst>
        </p:spPr>
        <p:txBody>
          <a:bodyPr vert="horz" wrap="square" lIns="64806" tIns="32403" rIns="64806" bIns="32403" numCol="1" anchor="t" anchorCtr="0" compatLnSpc="1">
            <a:prstTxWarp prst="textNoShape">
              <a:avLst/>
            </a:prstTxWarp>
          </a:bodyPr>
          <a:lstStyle/>
          <a:p>
            <a:pPr defTabSz="1028253" eaLnBrk="1" fontAlgn="auto" hangingPunct="1">
              <a:spcBef>
                <a:spcPts val="0"/>
              </a:spcBef>
              <a:spcAft>
                <a:spcPts val="0"/>
              </a:spcAft>
            </a:pPr>
            <a:endParaRPr lang="zh-CN" altLang="en-US" sz="1417" dirty="0">
              <a:solidFill>
                <a:srgbClr val="4D5E79"/>
              </a:solidFill>
              <a:latin typeface="+mn-lt"/>
              <a:ea typeface="+mn-ea"/>
              <a:cs typeface="+mn-ea"/>
              <a:sym typeface="+mn-lt"/>
            </a:endParaRPr>
          </a:p>
        </p:txBody>
      </p:sp>
      <p:sp>
        <p:nvSpPr>
          <p:cNvPr id="8" name="矩形 7"/>
          <p:cNvSpPr/>
          <p:nvPr/>
        </p:nvSpPr>
        <p:spPr>
          <a:xfrm>
            <a:off x="3048000" y="3429000"/>
            <a:ext cx="6096000" cy="0"/>
          </a:xfrm>
          <a:prstGeom prst="rect">
            <a:avLst/>
          </a:prstGeom>
        </p:spPr>
        <p:txBody>
          <a:bodyPr/>
          <a:lstStyle/>
          <a:p>
            <a:endParaRPr lang="zh-CN" altLang="en-US" dirty="0">
              <a:latin typeface="+mn-lt"/>
              <a:ea typeface="+mn-ea"/>
              <a:cs typeface="+mn-ea"/>
              <a:sym typeface="+mn-lt"/>
            </a:endParaRPr>
          </a:p>
        </p:txBody>
      </p:sp>
      <p:sp>
        <p:nvSpPr>
          <p:cNvPr id="27" name="文本框 26">
            <a:extLst>
              <a:ext uri="{FF2B5EF4-FFF2-40B4-BE49-F238E27FC236}">
                <a16:creationId xmlns:a16="http://schemas.microsoft.com/office/drawing/2014/main" id="{C3F76F8C-3ED3-47A9-9345-584AF77C9A26}"/>
              </a:ext>
            </a:extLst>
          </p:cNvPr>
          <p:cNvSpPr txBox="1"/>
          <p:nvPr/>
        </p:nvSpPr>
        <p:spPr>
          <a:xfrm>
            <a:off x="314037" y="2672598"/>
            <a:ext cx="697627" cy="246221"/>
          </a:xfrm>
          <a:prstGeom prst="rect">
            <a:avLst/>
          </a:prstGeom>
          <a:noFill/>
        </p:spPr>
        <p:txBody>
          <a:bodyPr wrap="none" rtlCol="0">
            <a:spAutoFit/>
          </a:bodyPr>
          <a:lstStyle/>
          <a:p>
            <a:pPr lvl="0"/>
            <a:r>
              <a:rPr lang="zh-CN" altLang="en-US" sz="1000" dirty="0">
                <a:solidFill>
                  <a:schemeClr val="tx1">
                    <a:lumMod val="65000"/>
                    <a:lumOff val="35000"/>
                  </a:schemeClr>
                </a:solidFill>
                <a:latin typeface="+mn-lt"/>
                <a:ea typeface="+mn-ea"/>
                <a:cs typeface="+mn-ea"/>
                <a:sym typeface="+mn-lt"/>
              </a:rPr>
              <a:t>单位：辆</a:t>
            </a:r>
          </a:p>
        </p:txBody>
      </p:sp>
      <p:sp>
        <p:nvSpPr>
          <p:cNvPr id="28" name="Freeform 5"/>
          <p:cNvSpPr>
            <a:spLocks/>
          </p:cNvSpPr>
          <p:nvPr/>
        </p:nvSpPr>
        <p:spPr bwMode="auto">
          <a:xfrm>
            <a:off x="5739205" y="4202202"/>
            <a:ext cx="431626" cy="430034"/>
          </a:xfrm>
          <a:custGeom>
            <a:avLst/>
            <a:gdLst>
              <a:gd name="T0" fmla="*/ 683 w 800"/>
              <a:gd name="T1" fmla="*/ 117 h 798"/>
              <a:gd name="T2" fmla="*/ 400 w 800"/>
              <a:gd name="T3" fmla="*/ 0 h 798"/>
              <a:gd name="T4" fmla="*/ 117 w 800"/>
              <a:gd name="T5" fmla="*/ 118 h 798"/>
              <a:gd name="T6" fmla="*/ 0 w 800"/>
              <a:gd name="T7" fmla="*/ 400 h 798"/>
              <a:gd name="T8" fmla="*/ 24 w 800"/>
              <a:gd name="T9" fmla="*/ 538 h 798"/>
              <a:gd name="T10" fmla="*/ 95 w 800"/>
              <a:gd name="T11" fmla="*/ 658 h 798"/>
              <a:gd name="T12" fmla="*/ 124 w 800"/>
              <a:gd name="T13" fmla="*/ 661 h 798"/>
              <a:gd name="T14" fmla="*/ 127 w 800"/>
              <a:gd name="T15" fmla="*/ 632 h 798"/>
              <a:gd name="T16" fmla="*/ 64 w 800"/>
              <a:gd name="T17" fmla="*/ 523 h 798"/>
              <a:gd name="T18" fmla="*/ 42 w 800"/>
              <a:gd name="T19" fmla="*/ 400 h 798"/>
              <a:gd name="T20" fmla="*/ 147 w 800"/>
              <a:gd name="T21" fmla="*/ 147 h 798"/>
              <a:gd name="T22" fmla="*/ 400 w 800"/>
              <a:gd name="T23" fmla="*/ 42 h 798"/>
              <a:gd name="T24" fmla="*/ 654 w 800"/>
              <a:gd name="T25" fmla="*/ 147 h 798"/>
              <a:gd name="T26" fmla="*/ 758 w 800"/>
              <a:gd name="T27" fmla="*/ 400 h 798"/>
              <a:gd name="T28" fmla="*/ 654 w 800"/>
              <a:gd name="T29" fmla="*/ 652 h 798"/>
              <a:gd name="T30" fmla="*/ 400 w 800"/>
              <a:gd name="T31" fmla="*/ 757 h 798"/>
              <a:gd name="T32" fmla="*/ 312 w 800"/>
              <a:gd name="T33" fmla="*/ 746 h 798"/>
              <a:gd name="T34" fmla="*/ 230 w 800"/>
              <a:gd name="T35" fmla="*/ 714 h 798"/>
              <a:gd name="T36" fmla="*/ 202 w 800"/>
              <a:gd name="T37" fmla="*/ 723 h 798"/>
              <a:gd name="T38" fmla="*/ 210 w 800"/>
              <a:gd name="T39" fmla="*/ 751 h 798"/>
              <a:gd name="T40" fmla="*/ 302 w 800"/>
              <a:gd name="T41" fmla="*/ 786 h 798"/>
              <a:gd name="T42" fmla="*/ 400 w 800"/>
              <a:gd name="T43" fmla="*/ 798 h 798"/>
              <a:gd name="T44" fmla="*/ 683 w 800"/>
              <a:gd name="T45" fmla="*/ 682 h 798"/>
              <a:gd name="T46" fmla="*/ 800 w 800"/>
              <a:gd name="T47" fmla="*/ 399 h 798"/>
              <a:gd name="T48" fmla="*/ 683 w 800"/>
              <a:gd name="T49" fmla="*/ 117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0" h="798">
                <a:moveTo>
                  <a:pt x="683" y="117"/>
                </a:moveTo>
                <a:cubicBezTo>
                  <a:pt x="610" y="45"/>
                  <a:pt x="510" y="0"/>
                  <a:pt x="400" y="0"/>
                </a:cubicBezTo>
                <a:cubicBezTo>
                  <a:pt x="290" y="0"/>
                  <a:pt x="190" y="45"/>
                  <a:pt x="117" y="118"/>
                </a:cubicBezTo>
                <a:cubicBezTo>
                  <a:pt x="45" y="190"/>
                  <a:pt x="0" y="290"/>
                  <a:pt x="0" y="400"/>
                </a:cubicBezTo>
                <a:cubicBezTo>
                  <a:pt x="0" y="448"/>
                  <a:pt x="9" y="494"/>
                  <a:pt x="24" y="538"/>
                </a:cubicBezTo>
                <a:cubicBezTo>
                  <a:pt x="41" y="582"/>
                  <a:pt x="65" y="623"/>
                  <a:pt x="95" y="658"/>
                </a:cubicBezTo>
                <a:cubicBezTo>
                  <a:pt x="103" y="667"/>
                  <a:pt x="116" y="668"/>
                  <a:pt x="124" y="661"/>
                </a:cubicBezTo>
                <a:cubicBezTo>
                  <a:pt x="133" y="653"/>
                  <a:pt x="134" y="640"/>
                  <a:pt x="127" y="632"/>
                </a:cubicBezTo>
                <a:cubicBezTo>
                  <a:pt x="100" y="600"/>
                  <a:pt x="78" y="563"/>
                  <a:pt x="64" y="523"/>
                </a:cubicBezTo>
                <a:cubicBezTo>
                  <a:pt x="49" y="485"/>
                  <a:pt x="42" y="443"/>
                  <a:pt x="42" y="400"/>
                </a:cubicBezTo>
                <a:cubicBezTo>
                  <a:pt x="42" y="301"/>
                  <a:pt x="82" y="211"/>
                  <a:pt x="147" y="147"/>
                </a:cubicBezTo>
                <a:cubicBezTo>
                  <a:pt x="212" y="82"/>
                  <a:pt x="301" y="42"/>
                  <a:pt x="400" y="42"/>
                </a:cubicBezTo>
                <a:cubicBezTo>
                  <a:pt x="499" y="42"/>
                  <a:pt x="589" y="82"/>
                  <a:pt x="654" y="147"/>
                </a:cubicBezTo>
                <a:cubicBezTo>
                  <a:pt x="718" y="211"/>
                  <a:pt x="758" y="301"/>
                  <a:pt x="758" y="400"/>
                </a:cubicBezTo>
                <a:cubicBezTo>
                  <a:pt x="758" y="498"/>
                  <a:pt x="718" y="588"/>
                  <a:pt x="654" y="652"/>
                </a:cubicBezTo>
                <a:cubicBezTo>
                  <a:pt x="589" y="717"/>
                  <a:pt x="499" y="757"/>
                  <a:pt x="400" y="757"/>
                </a:cubicBezTo>
                <a:cubicBezTo>
                  <a:pt x="370" y="757"/>
                  <a:pt x="340" y="754"/>
                  <a:pt x="312" y="746"/>
                </a:cubicBezTo>
                <a:cubicBezTo>
                  <a:pt x="283" y="739"/>
                  <a:pt x="255" y="728"/>
                  <a:pt x="230" y="714"/>
                </a:cubicBezTo>
                <a:cubicBezTo>
                  <a:pt x="220" y="709"/>
                  <a:pt x="207" y="713"/>
                  <a:pt x="202" y="723"/>
                </a:cubicBezTo>
                <a:cubicBezTo>
                  <a:pt x="196" y="733"/>
                  <a:pt x="200" y="745"/>
                  <a:pt x="210" y="751"/>
                </a:cubicBezTo>
                <a:cubicBezTo>
                  <a:pt x="239" y="766"/>
                  <a:pt x="270" y="778"/>
                  <a:pt x="302" y="786"/>
                </a:cubicBezTo>
                <a:cubicBezTo>
                  <a:pt x="334" y="794"/>
                  <a:pt x="366" y="798"/>
                  <a:pt x="400" y="798"/>
                </a:cubicBezTo>
                <a:cubicBezTo>
                  <a:pt x="510" y="798"/>
                  <a:pt x="610" y="754"/>
                  <a:pt x="683" y="682"/>
                </a:cubicBezTo>
                <a:cubicBezTo>
                  <a:pt x="755" y="609"/>
                  <a:pt x="800" y="510"/>
                  <a:pt x="800" y="399"/>
                </a:cubicBezTo>
                <a:cubicBezTo>
                  <a:pt x="800" y="289"/>
                  <a:pt x="755" y="190"/>
                  <a:pt x="683" y="117"/>
                </a:cubicBezTo>
                <a:close/>
              </a:path>
            </a:pathLst>
          </a:custGeom>
          <a:solidFill>
            <a:srgbClr val="ACCC70"/>
          </a:solidFill>
          <a:ln>
            <a:noFill/>
          </a:ln>
          <a:effectLst>
            <a:reflection blurRad="6350" stA="52000" endA="300" endPos="35000" dir="5400000" sy="-100000" algn="bl" rotWithShape="0"/>
          </a:effectLst>
        </p:spPr>
        <p:txBody>
          <a:bodyPr vert="horz" wrap="square" lIns="64806" tIns="32403" rIns="64806" bIns="32403" numCol="1" anchor="t" anchorCtr="0" compatLnSpc="1">
            <a:prstTxWarp prst="textNoShape">
              <a:avLst/>
            </a:prstTxWarp>
          </a:bodyPr>
          <a:lstStyle/>
          <a:p>
            <a:pPr defTabSz="1028253" eaLnBrk="1" fontAlgn="auto" hangingPunct="1">
              <a:spcBef>
                <a:spcPts val="0"/>
              </a:spcBef>
              <a:spcAft>
                <a:spcPts val="0"/>
              </a:spcAft>
            </a:pPr>
            <a:endParaRPr lang="zh-CN" altLang="en-US" sz="1417" dirty="0">
              <a:solidFill>
                <a:srgbClr val="4D5E79"/>
              </a:solidFill>
              <a:latin typeface="+mn-lt"/>
              <a:ea typeface="+mn-ea"/>
              <a:cs typeface="+mn-ea"/>
              <a:sym typeface="+mn-lt"/>
            </a:endParaRPr>
          </a:p>
        </p:txBody>
      </p:sp>
      <p:sp>
        <p:nvSpPr>
          <p:cNvPr id="30" name="Freeform 5"/>
          <p:cNvSpPr>
            <a:spLocks/>
          </p:cNvSpPr>
          <p:nvPr/>
        </p:nvSpPr>
        <p:spPr bwMode="auto">
          <a:xfrm>
            <a:off x="7736093" y="4202202"/>
            <a:ext cx="431626" cy="430034"/>
          </a:xfrm>
          <a:custGeom>
            <a:avLst/>
            <a:gdLst>
              <a:gd name="T0" fmla="*/ 683 w 800"/>
              <a:gd name="T1" fmla="*/ 117 h 798"/>
              <a:gd name="T2" fmla="*/ 400 w 800"/>
              <a:gd name="T3" fmla="*/ 0 h 798"/>
              <a:gd name="T4" fmla="*/ 117 w 800"/>
              <a:gd name="T5" fmla="*/ 118 h 798"/>
              <a:gd name="T6" fmla="*/ 0 w 800"/>
              <a:gd name="T7" fmla="*/ 400 h 798"/>
              <a:gd name="T8" fmla="*/ 24 w 800"/>
              <a:gd name="T9" fmla="*/ 538 h 798"/>
              <a:gd name="T10" fmla="*/ 95 w 800"/>
              <a:gd name="T11" fmla="*/ 658 h 798"/>
              <a:gd name="T12" fmla="*/ 124 w 800"/>
              <a:gd name="T13" fmla="*/ 661 h 798"/>
              <a:gd name="T14" fmla="*/ 127 w 800"/>
              <a:gd name="T15" fmla="*/ 632 h 798"/>
              <a:gd name="T16" fmla="*/ 64 w 800"/>
              <a:gd name="T17" fmla="*/ 523 h 798"/>
              <a:gd name="T18" fmla="*/ 42 w 800"/>
              <a:gd name="T19" fmla="*/ 400 h 798"/>
              <a:gd name="T20" fmla="*/ 147 w 800"/>
              <a:gd name="T21" fmla="*/ 147 h 798"/>
              <a:gd name="T22" fmla="*/ 400 w 800"/>
              <a:gd name="T23" fmla="*/ 42 h 798"/>
              <a:gd name="T24" fmla="*/ 654 w 800"/>
              <a:gd name="T25" fmla="*/ 147 h 798"/>
              <a:gd name="T26" fmla="*/ 758 w 800"/>
              <a:gd name="T27" fmla="*/ 400 h 798"/>
              <a:gd name="T28" fmla="*/ 654 w 800"/>
              <a:gd name="T29" fmla="*/ 652 h 798"/>
              <a:gd name="T30" fmla="*/ 400 w 800"/>
              <a:gd name="T31" fmla="*/ 757 h 798"/>
              <a:gd name="T32" fmla="*/ 312 w 800"/>
              <a:gd name="T33" fmla="*/ 746 h 798"/>
              <a:gd name="T34" fmla="*/ 230 w 800"/>
              <a:gd name="T35" fmla="*/ 714 h 798"/>
              <a:gd name="T36" fmla="*/ 202 w 800"/>
              <a:gd name="T37" fmla="*/ 723 h 798"/>
              <a:gd name="T38" fmla="*/ 210 w 800"/>
              <a:gd name="T39" fmla="*/ 751 h 798"/>
              <a:gd name="T40" fmla="*/ 302 w 800"/>
              <a:gd name="T41" fmla="*/ 786 h 798"/>
              <a:gd name="T42" fmla="*/ 400 w 800"/>
              <a:gd name="T43" fmla="*/ 798 h 798"/>
              <a:gd name="T44" fmla="*/ 683 w 800"/>
              <a:gd name="T45" fmla="*/ 682 h 798"/>
              <a:gd name="T46" fmla="*/ 800 w 800"/>
              <a:gd name="T47" fmla="*/ 399 h 798"/>
              <a:gd name="T48" fmla="*/ 683 w 800"/>
              <a:gd name="T49" fmla="*/ 117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0" h="798">
                <a:moveTo>
                  <a:pt x="683" y="117"/>
                </a:moveTo>
                <a:cubicBezTo>
                  <a:pt x="610" y="45"/>
                  <a:pt x="510" y="0"/>
                  <a:pt x="400" y="0"/>
                </a:cubicBezTo>
                <a:cubicBezTo>
                  <a:pt x="290" y="0"/>
                  <a:pt x="190" y="45"/>
                  <a:pt x="117" y="118"/>
                </a:cubicBezTo>
                <a:cubicBezTo>
                  <a:pt x="45" y="190"/>
                  <a:pt x="0" y="290"/>
                  <a:pt x="0" y="400"/>
                </a:cubicBezTo>
                <a:cubicBezTo>
                  <a:pt x="0" y="448"/>
                  <a:pt x="9" y="494"/>
                  <a:pt x="24" y="538"/>
                </a:cubicBezTo>
                <a:cubicBezTo>
                  <a:pt x="41" y="582"/>
                  <a:pt x="65" y="623"/>
                  <a:pt x="95" y="658"/>
                </a:cubicBezTo>
                <a:cubicBezTo>
                  <a:pt x="103" y="667"/>
                  <a:pt x="116" y="668"/>
                  <a:pt x="124" y="661"/>
                </a:cubicBezTo>
                <a:cubicBezTo>
                  <a:pt x="133" y="653"/>
                  <a:pt x="134" y="640"/>
                  <a:pt x="127" y="632"/>
                </a:cubicBezTo>
                <a:cubicBezTo>
                  <a:pt x="100" y="600"/>
                  <a:pt x="78" y="563"/>
                  <a:pt x="64" y="523"/>
                </a:cubicBezTo>
                <a:cubicBezTo>
                  <a:pt x="49" y="485"/>
                  <a:pt x="42" y="443"/>
                  <a:pt x="42" y="400"/>
                </a:cubicBezTo>
                <a:cubicBezTo>
                  <a:pt x="42" y="301"/>
                  <a:pt x="82" y="211"/>
                  <a:pt x="147" y="147"/>
                </a:cubicBezTo>
                <a:cubicBezTo>
                  <a:pt x="212" y="82"/>
                  <a:pt x="301" y="42"/>
                  <a:pt x="400" y="42"/>
                </a:cubicBezTo>
                <a:cubicBezTo>
                  <a:pt x="499" y="42"/>
                  <a:pt x="589" y="82"/>
                  <a:pt x="654" y="147"/>
                </a:cubicBezTo>
                <a:cubicBezTo>
                  <a:pt x="718" y="211"/>
                  <a:pt x="758" y="301"/>
                  <a:pt x="758" y="400"/>
                </a:cubicBezTo>
                <a:cubicBezTo>
                  <a:pt x="758" y="498"/>
                  <a:pt x="718" y="588"/>
                  <a:pt x="654" y="652"/>
                </a:cubicBezTo>
                <a:cubicBezTo>
                  <a:pt x="589" y="717"/>
                  <a:pt x="499" y="757"/>
                  <a:pt x="400" y="757"/>
                </a:cubicBezTo>
                <a:cubicBezTo>
                  <a:pt x="370" y="757"/>
                  <a:pt x="340" y="754"/>
                  <a:pt x="312" y="746"/>
                </a:cubicBezTo>
                <a:cubicBezTo>
                  <a:pt x="283" y="739"/>
                  <a:pt x="255" y="728"/>
                  <a:pt x="230" y="714"/>
                </a:cubicBezTo>
                <a:cubicBezTo>
                  <a:pt x="220" y="709"/>
                  <a:pt x="207" y="713"/>
                  <a:pt x="202" y="723"/>
                </a:cubicBezTo>
                <a:cubicBezTo>
                  <a:pt x="196" y="733"/>
                  <a:pt x="200" y="745"/>
                  <a:pt x="210" y="751"/>
                </a:cubicBezTo>
                <a:cubicBezTo>
                  <a:pt x="239" y="766"/>
                  <a:pt x="270" y="778"/>
                  <a:pt x="302" y="786"/>
                </a:cubicBezTo>
                <a:cubicBezTo>
                  <a:pt x="334" y="794"/>
                  <a:pt x="366" y="798"/>
                  <a:pt x="400" y="798"/>
                </a:cubicBezTo>
                <a:cubicBezTo>
                  <a:pt x="510" y="798"/>
                  <a:pt x="610" y="754"/>
                  <a:pt x="683" y="682"/>
                </a:cubicBezTo>
                <a:cubicBezTo>
                  <a:pt x="755" y="609"/>
                  <a:pt x="800" y="510"/>
                  <a:pt x="800" y="399"/>
                </a:cubicBezTo>
                <a:cubicBezTo>
                  <a:pt x="800" y="289"/>
                  <a:pt x="755" y="190"/>
                  <a:pt x="683" y="117"/>
                </a:cubicBezTo>
                <a:close/>
              </a:path>
            </a:pathLst>
          </a:custGeom>
          <a:solidFill>
            <a:srgbClr val="ACCC70"/>
          </a:solidFill>
          <a:ln>
            <a:noFill/>
          </a:ln>
          <a:effectLst>
            <a:reflection blurRad="6350" stA="52000" endA="300" endPos="35000" dir="5400000" sy="-100000" algn="bl" rotWithShape="0"/>
          </a:effectLst>
        </p:spPr>
        <p:txBody>
          <a:bodyPr vert="horz" wrap="square" lIns="64806" tIns="32403" rIns="64806" bIns="32403" numCol="1" anchor="t" anchorCtr="0" compatLnSpc="1">
            <a:prstTxWarp prst="textNoShape">
              <a:avLst/>
            </a:prstTxWarp>
          </a:bodyPr>
          <a:lstStyle/>
          <a:p>
            <a:pPr defTabSz="1028253" eaLnBrk="1" fontAlgn="auto" hangingPunct="1">
              <a:spcBef>
                <a:spcPts val="0"/>
              </a:spcBef>
              <a:spcAft>
                <a:spcPts val="0"/>
              </a:spcAft>
            </a:pPr>
            <a:endParaRPr lang="zh-CN" altLang="en-US" sz="1417" dirty="0">
              <a:solidFill>
                <a:srgbClr val="4D5E79"/>
              </a:solidFill>
              <a:latin typeface="+mn-lt"/>
              <a:ea typeface="+mn-ea"/>
              <a:cs typeface="+mn-ea"/>
              <a:sym typeface="+mn-lt"/>
            </a:endParaRPr>
          </a:p>
        </p:txBody>
      </p:sp>
    </p:spTree>
    <p:extLst>
      <p:ext uri="{BB962C8B-B14F-4D97-AF65-F5344CB8AC3E}">
        <p14:creationId xmlns:p14="http://schemas.microsoft.com/office/powerpoint/2010/main" val="16920159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899993" y="2128266"/>
            <a:ext cx="6243297" cy="1091647"/>
            <a:chOff x="3371406" y="2915075"/>
            <a:chExt cx="6243297" cy="1091647"/>
          </a:xfrm>
        </p:grpSpPr>
        <p:pic>
          <p:nvPicPr>
            <p:cNvPr id="17" name="image 30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204500" y="2995908"/>
              <a:ext cx="1259694" cy="1010814"/>
            </a:xfrm>
            <a:prstGeom prst="rect">
              <a:avLst/>
            </a:prstGeom>
          </p:spPr>
        </p:pic>
        <p:sp>
          <p:nvSpPr>
            <p:cNvPr id="18" name="Object 309"/>
            <p:cNvSpPr txBox="1"/>
            <p:nvPr/>
          </p:nvSpPr>
          <p:spPr>
            <a:xfrm>
              <a:off x="4451556" y="2915075"/>
              <a:ext cx="1757796" cy="1019620"/>
            </a:xfrm>
            <a:prstGeom prst="rect">
              <a:avLst/>
            </a:prstGeom>
          </p:spPr>
          <p:txBody>
            <a:bodyPr vert="horz" wrap="square" lIns="0" tIns="0" rIns="0" bIns="0" rtlCol="0" anchor="t" anchorCtr="0">
              <a:noAutofit/>
            </a:bodyPr>
            <a:lstStyle/>
            <a:p>
              <a:pPr algn="l">
                <a:lnSpc>
                  <a:spcPct val="100000"/>
                </a:lnSpc>
              </a:pPr>
              <a:r>
                <a:rPr lang="zh-CN" sz="7200" b="0" i="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01.</a:t>
              </a:r>
              <a:endParaRPr lang="zh-CN" altLang="en-US" sz="72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grpSp>
          <p:nvGrpSpPr>
            <p:cNvPr id="19" name="组合 18">
              <a:extLst>
                <a:ext uri="{FF2B5EF4-FFF2-40B4-BE49-F238E27FC236}">
                  <a16:creationId xmlns:a16="http://schemas.microsoft.com/office/drawing/2014/main" id="{430885ED-CE6F-3C4D-9A65-0D89AFC7DE0D}"/>
                </a:ext>
              </a:extLst>
            </p:cNvPr>
            <p:cNvGrpSpPr/>
            <p:nvPr/>
          </p:nvGrpSpPr>
          <p:grpSpPr>
            <a:xfrm>
              <a:off x="3371406" y="3134095"/>
              <a:ext cx="736423" cy="789279"/>
              <a:chOff x="2958864" y="3228953"/>
              <a:chExt cx="605399" cy="648843"/>
            </a:xfrm>
          </p:grpSpPr>
          <p:pic>
            <p:nvPicPr>
              <p:cNvPr id="23" name="image 30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958864" y="3263877"/>
                <a:ext cx="64389" cy="439293"/>
              </a:xfrm>
              <a:prstGeom prst="rect">
                <a:avLst/>
              </a:prstGeom>
            </p:spPr>
          </p:pic>
          <p:pic>
            <p:nvPicPr>
              <p:cNvPr id="24" name="image 30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3136674" y="3292453"/>
                <a:ext cx="64389" cy="585343"/>
              </a:xfrm>
              <a:prstGeom prst="rect">
                <a:avLst/>
              </a:prstGeom>
            </p:spPr>
          </p:pic>
          <p:pic>
            <p:nvPicPr>
              <p:cNvPr id="25" name="image 301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a:xfrm>
                <a:off x="3322074" y="3228953"/>
                <a:ext cx="64389" cy="422275"/>
              </a:xfrm>
              <a:prstGeom prst="rect">
                <a:avLst/>
              </a:prstGeom>
            </p:spPr>
          </p:pic>
          <p:pic>
            <p:nvPicPr>
              <p:cNvPr id="26" name="image 301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a:xfrm>
                <a:off x="3499874" y="3292453"/>
                <a:ext cx="64389" cy="358775"/>
              </a:xfrm>
              <a:prstGeom prst="rect">
                <a:avLst/>
              </a:prstGeom>
            </p:spPr>
          </p:pic>
        </p:grpSp>
        <p:pic>
          <p:nvPicPr>
            <p:cNvPr id="20" name="image 3019"/>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a:xfrm>
              <a:off x="4844762" y="3253552"/>
              <a:ext cx="3789299" cy="665353"/>
            </a:xfrm>
            <a:prstGeom prst="rect">
              <a:avLst/>
            </a:prstGeom>
          </p:spPr>
        </p:pic>
        <p:sp>
          <p:nvSpPr>
            <p:cNvPr id="21" name="Object 3020"/>
            <p:cNvSpPr txBox="1"/>
            <p:nvPr/>
          </p:nvSpPr>
          <p:spPr>
            <a:xfrm>
              <a:off x="6082884" y="3105906"/>
              <a:ext cx="3531819" cy="647700"/>
            </a:xfrm>
            <a:prstGeom prst="rect">
              <a:avLst/>
            </a:prstGeom>
          </p:spPr>
          <p:txBody>
            <a:bodyPr vert="horz" wrap="square" lIns="0" tIns="0" rIns="0" bIns="0" rtlCol="0" anchor="t" anchorCtr="0">
              <a:noAutofit/>
            </a:bodyPr>
            <a:lstStyle/>
            <a:p>
              <a:r>
                <a:rPr lang="zh-CN" altLang="en-US" sz="44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市场销量表现</a:t>
              </a:r>
            </a:p>
          </p:txBody>
        </p:sp>
      </p:grpSp>
      <p:sp>
        <p:nvSpPr>
          <p:cNvPr id="27" name="文本框 26">
            <a:extLst>
              <a:ext uri="{FF2B5EF4-FFF2-40B4-BE49-F238E27FC236}">
                <a16:creationId xmlns:a16="http://schemas.microsoft.com/office/drawing/2014/main" id="{CA02D43A-EF3F-3540-97CC-6E19FC46013A}"/>
              </a:ext>
            </a:extLst>
          </p:cNvPr>
          <p:cNvSpPr txBox="1"/>
          <p:nvPr/>
        </p:nvSpPr>
        <p:spPr>
          <a:xfrm>
            <a:off x="4859041" y="3420522"/>
            <a:ext cx="4580736" cy="1061060"/>
          </a:xfrm>
          <a:prstGeom prst="rect">
            <a:avLst/>
          </a:prstGeom>
          <a:noFill/>
        </p:spPr>
        <p:txBody>
          <a:bodyPr wrap="square" rtlCol="0">
            <a:spAutoFit/>
          </a:bodyPr>
          <a:lstStyle/>
          <a:p>
            <a:pPr marL="457200" indent="-457200" defTabSz="770436">
              <a:lnSpc>
                <a:spcPct val="150000"/>
              </a:lnSpc>
              <a:buFont typeface="+mj-lt"/>
              <a:buAutoNum type="arabicPeriod"/>
            </a:pPr>
            <a:r>
              <a:rPr lang="zh-CN" altLang="en-US" sz="2200" spc="12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整体市场表现</a:t>
            </a:r>
            <a:endParaRPr lang="en-US" altLang="zh-CN" sz="2200" spc="120" dirty="0">
              <a:solidFill>
                <a:schemeClr val="bg1">
                  <a:lumMod val="50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a:p>
            <a:pPr marL="457200" indent="-457200" defTabSz="770436">
              <a:lnSpc>
                <a:spcPct val="150000"/>
              </a:lnSpc>
              <a:buFont typeface="+mj-lt"/>
              <a:buAutoNum type="arabicPeriod"/>
            </a:pPr>
            <a:r>
              <a:rPr lang="zh-CN" altLang="en-US" sz="22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rPr>
              <a:t>纯电市场表现</a:t>
            </a:r>
            <a:endParaRPr lang="en-US" altLang="zh-CN" sz="2200" spc="120" dirty="0">
              <a:solidFill>
                <a:srgbClr val="1111B3"/>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阿里巴巴普惠体 2.0 55 Regular" panose="00020600040101010101" pitchFamily="18" charset="-122"/>
            </a:endParaRPr>
          </a:p>
        </p:txBody>
      </p:sp>
      <p:sp>
        <p:nvSpPr>
          <p:cNvPr id="3" name="灯片编号占位符 2"/>
          <p:cNvSpPr>
            <a:spLocks noGrp="1"/>
          </p:cNvSpPr>
          <p:nvPr>
            <p:ph type="sldNum" sz="quarter" idx="4294967295"/>
          </p:nvPr>
        </p:nvSpPr>
        <p:spPr>
          <a:xfrm>
            <a:off x="11750773" y="6597918"/>
            <a:ext cx="413852" cy="221110"/>
          </a:xfrm>
          <a:prstGeom prst="rect">
            <a:avLst/>
          </a:prstGeom>
        </p:spPr>
        <p:txBody>
          <a:bodyPr/>
          <a:lstStyle/>
          <a:p>
            <a:fld id="{BC277FD2-16D7-4FD4-A965-9BD1B8CDE694}" type="slidenum">
              <a:rPr lang="zh-CN" altLang="en-US" smtClean="0"/>
              <a:pPr/>
              <a:t>8</a:t>
            </a:fld>
            <a:endParaRPr lang="zh-CN" altLang="en-US"/>
          </a:p>
        </p:txBody>
      </p:sp>
    </p:spTree>
    <p:extLst>
      <p:ext uri="{BB962C8B-B14F-4D97-AF65-F5344CB8AC3E}">
        <p14:creationId xmlns:p14="http://schemas.microsoft.com/office/powerpoint/2010/main" val="24750323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6141" y="1923182"/>
            <a:ext cx="12034344" cy="4333992"/>
          </a:xfrm>
          <a:prstGeom prst="rect">
            <a:avLst/>
          </a:prstGeom>
          <a:solidFill>
            <a:srgbClr val="0547A3"/>
          </a:solidFill>
          <a:ln>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rgbClr val="FFFFFF"/>
              </a:solidFill>
              <a:cs typeface="+mn-ea"/>
              <a:sym typeface="+mn-lt"/>
            </a:endParaRPr>
          </a:p>
        </p:txBody>
      </p:sp>
      <p:sp>
        <p:nvSpPr>
          <p:cNvPr id="10" name="矩形 9"/>
          <p:cNvSpPr/>
          <p:nvPr/>
        </p:nvSpPr>
        <p:spPr>
          <a:xfrm>
            <a:off x="76141" y="2402949"/>
            <a:ext cx="12034344" cy="3948813"/>
          </a:xfrm>
          <a:prstGeom prst="rect">
            <a:avLst/>
          </a:prstGeom>
          <a:solidFill>
            <a:schemeClr val="bg1"/>
          </a:solidFill>
          <a:ln w="12700">
            <a:solidFill>
              <a:srgbClr val="0547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0" fontAlgn="base" hangingPunct="0">
              <a:spcBef>
                <a:spcPct val="0"/>
              </a:spcBef>
              <a:spcAft>
                <a:spcPct val="0"/>
              </a:spcAft>
            </a:pPr>
            <a:endParaRPr lang="zh-CN" altLang="en-US" sz="1350" dirty="0">
              <a:solidFill>
                <a:prstClr val="white"/>
              </a:solidFill>
              <a:cs typeface="+mn-ea"/>
              <a:sym typeface="+mn-lt"/>
            </a:endParaRPr>
          </a:p>
        </p:txBody>
      </p:sp>
      <p:sp>
        <p:nvSpPr>
          <p:cNvPr id="2" name="标题 1"/>
          <p:cNvSpPr>
            <a:spLocks noGrp="1"/>
          </p:cNvSpPr>
          <p:nvPr>
            <p:ph type="title" idx="4294967295"/>
          </p:nvPr>
        </p:nvSpPr>
        <p:spPr>
          <a:xfrm>
            <a:off x="0" y="254501"/>
            <a:ext cx="11552238" cy="574675"/>
          </a:xfrm>
          <a:prstGeom prst="rect">
            <a:avLst/>
          </a:prstGeom>
        </p:spPr>
        <p:txBody>
          <a:bodyPr/>
          <a:lstStyle/>
          <a:p>
            <a:r>
              <a:rPr lang="zh-CN" altLang="en-US" sz="2800" dirty="0">
                <a:latin typeface="+mn-lt"/>
                <a:ea typeface="+mn-ea"/>
                <a:cs typeface="+mn-ea"/>
                <a:sym typeface="+mn-lt"/>
              </a:rPr>
              <a:t>纯电动细分市场分析</a:t>
            </a:r>
          </a:p>
        </p:txBody>
      </p:sp>
      <p:sp>
        <p:nvSpPr>
          <p:cNvPr id="4" name="纯电动_细分市场描述"/>
          <p:cNvSpPr>
            <a:spLocks noGrp="1"/>
          </p:cNvSpPr>
          <p:nvPr>
            <p:ph sz="quarter" idx="4294967295"/>
          </p:nvPr>
        </p:nvSpPr>
        <p:spPr>
          <a:xfrm>
            <a:off x="0" y="847725"/>
            <a:ext cx="11977816" cy="863600"/>
          </a:xfrm>
          <a:prstGeom prst="rect">
            <a:avLst/>
          </a:prstGeom>
        </p:spPr>
        <p:txBody>
          <a:bodyPr/>
          <a:lstStyle/>
          <a:p>
            <a:r>
              <a:rPr lang="en-US" altLang="zh-CN" sz="1400" dirty="0">
                <a:solidFill>
                  <a:schemeClr val="tx1">
                    <a:lumMod val="95000"/>
                    <a:lumOff val="5000"/>
                  </a:schemeClr>
                </a:solidFill>
                <a:cs typeface="+mn-ea"/>
                <a:sym typeface="+mn-lt"/>
              </a:rPr>
              <a:t>5</a:t>
            </a:r>
            <a:r>
              <a:rPr lang="zh-CN" altLang="en-US" sz="1400" dirty="0">
                <a:solidFill>
                  <a:schemeClr val="tx1">
                    <a:lumMod val="95000"/>
                    <a:lumOff val="5000"/>
                  </a:schemeClr>
                </a:solidFill>
                <a:cs typeface="+mn-ea"/>
                <a:sym typeface="+mn-lt"/>
              </a:rPr>
              <a:t>月，纯电动市场销量</a:t>
            </a:r>
            <a:r>
              <a:rPr lang="en-US" altLang="zh-CN" sz="1400" dirty="0">
                <a:solidFill>
                  <a:schemeClr val="tx1">
                    <a:lumMod val="95000"/>
                    <a:lumOff val="5000"/>
                  </a:schemeClr>
                </a:solidFill>
                <a:cs typeface="+mn-ea"/>
                <a:sym typeface="+mn-lt"/>
              </a:rPr>
              <a:t>TOP 3</a:t>
            </a:r>
            <a:r>
              <a:rPr lang="zh-CN" altLang="en-US" sz="1400" dirty="0">
                <a:solidFill>
                  <a:schemeClr val="tx1">
                    <a:lumMod val="95000"/>
                    <a:lumOff val="5000"/>
                  </a:schemeClr>
                </a:solidFill>
                <a:cs typeface="+mn-ea"/>
                <a:sym typeface="+mn-lt"/>
              </a:rPr>
              <a:t>细分市场分别是：</a:t>
            </a:r>
            <a:r>
              <a:rPr lang="en-US" altLang="zh-CN" sz="1400" dirty="0">
                <a:cs typeface="+mn-ea"/>
                <a:sym typeface="+mn-lt"/>
              </a:rPr>
              <a:t>A0</a:t>
            </a:r>
            <a:r>
              <a:rPr lang="zh-CN" altLang="en-US" sz="1400" dirty="0">
                <a:cs typeface="+mn-ea"/>
                <a:sym typeface="+mn-lt"/>
              </a:rPr>
              <a:t>级</a:t>
            </a:r>
            <a:r>
              <a:rPr lang="en-US" altLang="zh-CN" sz="1400" dirty="0">
                <a:cs typeface="+mn-ea"/>
                <a:sym typeface="+mn-lt"/>
              </a:rPr>
              <a:t>(19.8%)</a:t>
            </a:r>
            <a:r>
              <a:rPr lang="zh-CN" altLang="en-US" sz="1400" dirty="0">
                <a:cs typeface="+mn-ea"/>
                <a:sym typeface="+mn-lt"/>
              </a:rPr>
              <a:t>、</a:t>
            </a:r>
            <a:r>
              <a:rPr lang="en-US" altLang="zh-CN" sz="1400" dirty="0">
                <a:cs typeface="+mn-ea"/>
                <a:sym typeface="+mn-lt"/>
              </a:rPr>
              <a:t>A-SUV(14.6%)</a:t>
            </a:r>
            <a:r>
              <a:rPr lang="zh-CN" altLang="en-US" sz="1400" dirty="0">
                <a:cs typeface="+mn-ea"/>
                <a:sym typeface="+mn-lt"/>
              </a:rPr>
              <a:t>和</a:t>
            </a:r>
            <a:r>
              <a:rPr lang="en-US" altLang="zh-CN" sz="1400" dirty="0">
                <a:cs typeface="+mn-ea"/>
                <a:sym typeface="+mn-lt"/>
              </a:rPr>
              <a:t>B-SUV(13.2%)</a:t>
            </a:r>
            <a:r>
              <a:rPr lang="zh-CN" altLang="en-US" sz="1400" dirty="0">
                <a:cs typeface="+mn-ea"/>
                <a:sym typeface="+mn-lt"/>
              </a:rPr>
              <a:t>；各细分市场占比与上月差异不大。</a:t>
            </a:r>
            <a:endParaRPr lang="en-US" altLang="zh-CN" sz="1400" dirty="0">
              <a:solidFill>
                <a:schemeClr val="tx1">
                  <a:lumMod val="95000"/>
                  <a:lumOff val="5000"/>
                </a:schemeClr>
              </a:solidFill>
              <a:cs typeface="+mn-ea"/>
              <a:sym typeface="+mn-lt"/>
            </a:endParaRPr>
          </a:p>
          <a:p>
            <a:r>
              <a:rPr lang="zh-CN" altLang="en-US" sz="1400" dirty="0">
                <a:cs typeface="+mn-ea"/>
                <a:sym typeface="+mn-lt"/>
              </a:rPr>
              <a:t>相比去年同期，</a:t>
            </a:r>
            <a:r>
              <a:rPr lang="en-US" altLang="zh-CN" sz="1400" dirty="0">
                <a:cs typeface="+mn-ea"/>
                <a:sym typeface="+mn-lt"/>
              </a:rPr>
              <a:t>A0</a:t>
            </a:r>
            <a:r>
              <a:rPr lang="zh-CN" altLang="en-US" sz="1400" dirty="0">
                <a:cs typeface="+mn-ea"/>
                <a:sym typeface="+mn-lt"/>
              </a:rPr>
              <a:t>级市场份额从</a:t>
            </a:r>
            <a:r>
              <a:rPr lang="en-US" altLang="zh-CN" sz="1400" dirty="0">
                <a:cs typeface="+mn-ea"/>
                <a:sym typeface="+mn-lt"/>
              </a:rPr>
              <a:t>13.6%</a:t>
            </a:r>
            <a:r>
              <a:rPr lang="zh-CN" altLang="en-US" sz="1400" dirty="0">
                <a:cs typeface="+mn-ea"/>
                <a:sym typeface="+mn-lt"/>
              </a:rPr>
              <a:t>扩张至</a:t>
            </a:r>
            <a:r>
              <a:rPr lang="en-US" altLang="zh-CN" sz="1400" dirty="0">
                <a:cs typeface="+mn-ea"/>
                <a:sym typeface="+mn-lt"/>
              </a:rPr>
              <a:t>19.8%</a:t>
            </a:r>
            <a:r>
              <a:rPr lang="zh-CN" altLang="en-US" sz="1400" dirty="0">
                <a:cs typeface="+mn-ea"/>
                <a:sym typeface="+mn-lt"/>
              </a:rPr>
              <a:t>，而</a:t>
            </a:r>
            <a:r>
              <a:rPr lang="en-US" altLang="zh-CN" sz="1400" dirty="0">
                <a:cs typeface="+mn-ea"/>
                <a:sym typeface="+mn-lt"/>
              </a:rPr>
              <a:t>A</a:t>
            </a:r>
            <a:r>
              <a:rPr lang="zh-CN" altLang="en-US" sz="1400" dirty="0">
                <a:cs typeface="+mn-ea"/>
                <a:sym typeface="+mn-lt"/>
              </a:rPr>
              <a:t>级市场份额从</a:t>
            </a:r>
            <a:r>
              <a:rPr lang="en-US" altLang="zh-CN" sz="1400" dirty="0">
                <a:cs typeface="+mn-ea"/>
                <a:sym typeface="+mn-lt"/>
              </a:rPr>
              <a:t>12.6%</a:t>
            </a:r>
            <a:r>
              <a:rPr lang="zh-CN" altLang="en-US" sz="1400" dirty="0">
                <a:cs typeface="+mn-ea"/>
                <a:sym typeface="+mn-lt"/>
              </a:rPr>
              <a:t>收缩至</a:t>
            </a:r>
            <a:r>
              <a:rPr lang="en-US" altLang="zh-CN" sz="1400" dirty="0">
                <a:cs typeface="+mn-ea"/>
                <a:sym typeface="+mn-lt"/>
              </a:rPr>
              <a:t>7.6%</a:t>
            </a:r>
            <a:r>
              <a:rPr lang="zh-CN" altLang="en-US" sz="1400" dirty="0">
                <a:cs typeface="+mn-ea"/>
                <a:sym typeface="+mn-lt"/>
              </a:rPr>
              <a:t>。</a:t>
            </a:r>
          </a:p>
        </p:txBody>
      </p:sp>
      <p:sp>
        <p:nvSpPr>
          <p:cNvPr id="5" name="内容占位符 4"/>
          <p:cNvSpPr>
            <a:spLocks noGrp="1"/>
          </p:cNvSpPr>
          <p:nvPr>
            <p:ph sz="quarter" idx="4294967295"/>
          </p:nvPr>
        </p:nvSpPr>
        <p:spPr>
          <a:xfrm>
            <a:off x="0" y="6537325"/>
            <a:ext cx="5199063" cy="320675"/>
          </a:xfrm>
          <a:prstGeom prst="rect">
            <a:avLst/>
          </a:prstGeom>
        </p:spPr>
        <p:txBody>
          <a:bodyPr anchor="b"/>
          <a:lstStyle/>
          <a:p>
            <a:pPr eaLnBrk="0" fontAlgn="base" hangingPunct="0">
              <a:spcBef>
                <a:spcPct val="0"/>
              </a:spcBef>
              <a:spcAft>
                <a:spcPct val="0"/>
              </a:spcAft>
            </a:pPr>
            <a:r>
              <a:rPr lang="zh-CN" altLang="en-US" sz="1000" dirty="0">
                <a:solidFill>
                  <a:prstClr val="black">
                    <a:lumMod val="65000"/>
                    <a:lumOff val="35000"/>
                  </a:prstClr>
                </a:solidFill>
                <a:cs typeface="+mn-ea"/>
                <a:sym typeface="+mn-lt"/>
              </a:rPr>
              <a:t>数据来源：</a:t>
            </a:r>
            <a:r>
              <a:rPr lang="en-US" altLang="zh-CN" sz="1000" dirty="0">
                <a:solidFill>
                  <a:prstClr val="black">
                    <a:lumMod val="65000"/>
                    <a:lumOff val="35000"/>
                  </a:prstClr>
                </a:solidFill>
                <a:cs typeface="+mn-ea"/>
                <a:sym typeface="+mn-lt"/>
              </a:rPr>
              <a:t>WAYS</a:t>
            </a:r>
            <a:r>
              <a:rPr lang="zh-CN" altLang="en-US" sz="1000" dirty="0">
                <a:solidFill>
                  <a:prstClr val="black">
                    <a:lumMod val="65000"/>
                    <a:lumOff val="35000"/>
                  </a:prstClr>
                </a:solidFill>
                <a:cs typeface="+mn-ea"/>
                <a:sym typeface="+mn-lt"/>
              </a:rPr>
              <a:t>监测零售量</a:t>
            </a:r>
          </a:p>
        </p:txBody>
      </p:sp>
      <p:sp>
        <p:nvSpPr>
          <p:cNvPr id="8" name="灯片编号占位符 4"/>
          <p:cNvSpPr>
            <a:spLocks noGrp="1"/>
          </p:cNvSpPr>
          <p:nvPr>
            <p:ph type="sldNum" sz="quarter" idx="4294967295"/>
          </p:nvPr>
        </p:nvSpPr>
        <p:spPr>
          <a:xfrm>
            <a:off x="11826875" y="6627813"/>
            <a:ext cx="365125" cy="192087"/>
          </a:xfrm>
          <a:prstGeom prst="rect">
            <a:avLst/>
          </a:prstGeom>
        </p:spPr>
        <p:txBody>
          <a:bodyPr/>
          <a:lstStyle/>
          <a:p>
            <a:r>
              <a:rPr lang="en-US" altLang="zh-CN" sz="1000" dirty="0">
                <a:solidFill>
                  <a:prstClr val="black">
                    <a:lumMod val="65000"/>
                    <a:lumOff val="35000"/>
                  </a:prstClr>
                </a:solidFill>
                <a:latin typeface="+mn-lt"/>
                <a:ea typeface="+mn-ea"/>
                <a:cs typeface="+mn-ea"/>
                <a:sym typeface="+mn-lt"/>
              </a:rPr>
              <a:t>10</a:t>
            </a:r>
            <a:endParaRPr lang="zh-CN" altLang="en-US" sz="1000" dirty="0">
              <a:solidFill>
                <a:prstClr val="black">
                  <a:lumMod val="65000"/>
                  <a:lumOff val="35000"/>
                </a:prstClr>
              </a:solidFill>
              <a:latin typeface="+mn-lt"/>
              <a:ea typeface="+mn-ea"/>
              <a:cs typeface="+mn-ea"/>
              <a:sym typeface="+mn-lt"/>
            </a:endParaRPr>
          </a:p>
        </p:txBody>
      </p:sp>
      <p:sp>
        <p:nvSpPr>
          <p:cNvPr id="12" name="Model_1_ChartTag"/>
          <p:cNvSpPr>
            <a:spLocks noChangeAspect="1"/>
          </p:cNvSpPr>
          <p:nvPr/>
        </p:nvSpPr>
        <p:spPr>
          <a:xfrm>
            <a:off x="3834218" y="1980332"/>
            <a:ext cx="4523563" cy="326500"/>
          </a:xfrm>
          <a:prstGeom prst="roundRect">
            <a:avLst>
              <a:gd name="adj" fmla="val 50000"/>
            </a:avLst>
          </a:prstGeom>
          <a:noFill/>
          <a:ln w="25400" cap="flat" cmpd="sng" algn="ctr">
            <a:noFill/>
            <a:prstDash val="solid"/>
          </a:ln>
          <a:effectLst/>
        </p:spPr>
        <p:txBody>
          <a:bodyPr lIns="48000" tIns="48000" rIns="48000" bIns="48000" rtlCol="0" anchor="ctr"/>
          <a:lstStyle/>
          <a:p>
            <a:pPr algn="ctr"/>
            <a:r>
              <a:rPr lang="zh-CN" altLang="en-US" sz="1600" b="1" kern="0" dirty="0">
                <a:solidFill>
                  <a:prstClr val="white"/>
                </a:solidFill>
                <a:latin typeface="+mn-lt"/>
                <a:ea typeface="+mn-ea"/>
                <a:cs typeface="+mn-ea"/>
                <a:sym typeface="+mn-lt"/>
              </a:rPr>
              <a:t>纯电动细分市场销量占比</a:t>
            </a:r>
          </a:p>
        </p:txBody>
      </p:sp>
      <p:graphicFrame>
        <p:nvGraphicFramePr>
          <p:cNvPr id="13" name="Table_纯电动细分市场"/>
          <p:cNvGraphicFramePr>
            <a:graphicFrameLocks/>
          </p:cNvGraphicFramePr>
          <p:nvPr>
            <p:extLst>
              <p:ext uri="{D42A27DB-BD31-4B8C-83A1-F6EECF244321}">
                <p14:modId xmlns:p14="http://schemas.microsoft.com/office/powerpoint/2010/main" val="3528476737"/>
              </p:ext>
            </p:extLst>
          </p:nvPr>
        </p:nvGraphicFramePr>
        <p:xfrm>
          <a:off x="820738" y="2363982"/>
          <a:ext cx="10963274" cy="40185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173180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5、8、11、18、21、22、25"/>
  <p:tag name="KSO_WM_TEMPLATE_CATEGORY" val="custom"/>
  <p:tag name="KSO_WM_TEMPLATE_INDEX" val="160187"/>
  <p:tag name="KSO_WM_TAG_VERSION" val="1.0"/>
  <p:tag name="KSO_WM_SLIDE_ID" val="custom160187_1"/>
  <p:tag name="KSO_WM_SLIDE_INDEX" val="1"/>
  <p:tag name="KSO_WM_SLIDE_ITEM_CNT" val="2"/>
  <p:tag name="KSO_WM_SLIDE_LAYOUT" val="a_b"/>
  <p:tag name="KSO_WM_SLIDE_LAYOUT_CNT" val="1_1"/>
  <p:tag name="KSO_WM_SLIDE_TYPE" val="title"/>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87"/>
  <p:tag name="KSO_WM_UNIT_TYPE" val="a"/>
  <p:tag name="KSO_WM_UNIT_INDEX" val="1"/>
  <p:tag name="KSO_WM_UNIT_ID" val="custom160187_1*a*1"/>
  <p:tag name="KSO_WM_UNIT_CLEAR" val="1"/>
  <p:tag name="KSO_WM_UNIT_LAYERLEVEL" val="1"/>
  <p:tag name="KSO_WM_UNIT_VALUE" val="16"/>
  <p:tag name="KSO_WM_UNIT_ISCONTENTSTITLE" val="0"/>
  <p:tag name="KSO_WM_UNIT_HIGHLIGHT" val="0"/>
  <p:tag name="KSO_WM_UNIT_COMPATIBLE" val="0"/>
  <p:tag name="KSO_WM_UNIT_PRESET_TEXT_INDEX" val="3"/>
  <p:tag name="KSO_WM_UNIT_PRESET_TEXT_LEN" val="21"/>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87"/>
  <p:tag name="KSO_WM_TAG_VERSION" val="1.0"/>
  <p:tag name="KSO_WM_SLIDE_ID" val="custom160187_9"/>
  <p:tag name="KSO_WM_SLIDE_INDEX" val="9"/>
  <p:tag name="KSO_WM_SLIDE_ITEM_CNT" val="4"/>
  <p:tag name="KSO_WM_SLIDE_LAYOUT" val="b_l"/>
  <p:tag name="KSO_WM_SLIDE_LAYOUT_CNT" val="1_1"/>
  <p:tag name="KSO_WM_SLIDE_TYPE" val="contents"/>
  <p:tag name="KSO_WM_BEAUTIFY_FLAG" val="#wm#"/>
  <p:tag name="KSO_WM_DIAGRAM_GROUP_CODE" val="l1-1"/>
</p:tagLst>
</file>

<file path=ppt/tags/tag4.xml><?xml version="1.0" encoding="utf-8"?>
<p:tagLst xmlns:a="http://schemas.openxmlformats.org/drawingml/2006/main" xmlns:r="http://schemas.openxmlformats.org/officeDocument/2006/relationships" xmlns:p="http://schemas.openxmlformats.org/presentationml/2006/main">
  <p:tag name="ISLIDE.PICTURE" val="#663544;"/>
  <p:tag name="ISLIDE.VECTOR" val="#379216;#262098;#189966;#585646;#201885;#185006;#185006;#222648;#194726;"/>
  <p:tag name="ISLIDE.ICON" val="#400140;#379510;#95815;#111367;#111048;#111453;#379588;#117978;#84846;#43615;#51726;#37863;#119390;#96219;#4345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0y2wvcw">
      <a:majorFont>
        <a:latin typeface="Open Sans" panose="020F0302020204030204"/>
        <a:ea typeface="思源宋体 CN SemiBold"/>
        <a:cs typeface=""/>
      </a:majorFont>
      <a:minorFont>
        <a:latin typeface="Open Sans" panose="020F0502020204030204"/>
        <a:ea typeface="思源宋体 CN Semi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ways template 2015-①">
  <a:themeElements>
    <a:clrScheme name="绿色">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t0y2wvcw">
      <a:majorFont>
        <a:latin typeface="Open Sans" panose="020F0302020204030204"/>
        <a:ea typeface="思源宋体 CN SemiBold"/>
        <a:cs typeface=""/>
      </a:majorFont>
      <a:minorFont>
        <a:latin typeface="Open Sans" panose="020F0502020204030204"/>
        <a:ea typeface="思源宋体 CN SemiBold"/>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marL="0" indent="0" algn="just">
          <a:buNone/>
          <a:defRPr sz="2000" b="1" dirty="0" smtClean="0">
            <a:latin typeface="Arial"/>
            <a:ea typeface="思源黑体 CN Normal" panose="020B0400000000000000"/>
          </a:defRPr>
        </a:defPPr>
      </a:lstStyle>
    </a:txDef>
  </a:objectDefaults>
  <a:extraClrSchemeLst/>
</a:theme>
</file>

<file path=ppt/theme/theme3.xml><?xml version="1.0" encoding="utf-8"?>
<a:theme xmlns:a="http://schemas.openxmlformats.org/drawingml/2006/main" name="1_ways template② 2018">
  <a:themeElements>
    <a:clrScheme name="WAYS template Ⅱ 2018">
      <a:dk1>
        <a:srgbClr val="FFFFFF"/>
      </a:dk1>
      <a:lt1>
        <a:srgbClr val="000000"/>
      </a:lt1>
      <a:dk2>
        <a:srgbClr val="2878AA"/>
      </a:dk2>
      <a:lt2>
        <a:srgbClr val="DBEFF6"/>
      </a:lt2>
      <a:accent1>
        <a:srgbClr val="76BCDC"/>
      </a:accent1>
      <a:accent2>
        <a:srgbClr val="C2E2F0"/>
      </a:accent2>
      <a:accent3>
        <a:srgbClr val="8FEFF9"/>
      </a:accent3>
      <a:accent4>
        <a:srgbClr val="0FE1EB"/>
      </a:accent4>
      <a:accent5>
        <a:srgbClr val="00B0F0"/>
      </a:accent5>
      <a:accent6>
        <a:srgbClr val="698C9F"/>
      </a:accent6>
      <a:hlink>
        <a:srgbClr val="00B0F0"/>
      </a:hlink>
      <a:folHlink>
        <a:srgbClr val="BFBFBF"/>
      </a:folHlink>
    </a:clrScheme>
    <a:fontScheme name="t0y2wvcw">
      <a:majorFont>
        <a:latin typeface="Open Sans" panose="020F0302020204030204"/>
        <a:ea typeface="思源宋体 CN SemiBold"/>
        <a:cs typeface=""/>
      </a:majorFont>
      <a:minorFont>
        <a:latin typeface="Open Sans" panose="020F0502020204030204"/>
        <a:ea typeface="思源宋体 CN Semi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C00000"/>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eekly Report-1">
    <a:majorFont>
      <a:latin typeface="华文细黑"/>
      <a:ea typeface="华文细黑"/>
      <a:cs typeface=""/>
    </a:majorFont>
    <a:minorFont>
      <a:latin typeface="华文细黑"/>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eekly Report-1">
    <a:majorFont>
      <a:latin typeface="华文细黑"/>
      <a:ea typeface="华文细黑"/>
      <a:cs typeface=""/>
    </a:majorFont>
    <a:minorFont>
      <a:latin typeface="华文细黑"/>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WAYS template Ⅱ 2018">
    <a:dk1>
      <a:srgbClr val="FFFFFF"/>
    </a:dk1>
    <a:lt1>
      <a:srgbClr val="000000"/>
    </a:lt1>
    <a:dk2>
      <a:srgbClr val="2878AA"/>
    </a:dk2>
    <a:lt2>
      <a:srgbClr val="DBEFF6"/>
    </a:lt2>
    <a:accent1>
      <a:srgbClr val="76BCDC"/>
    </a:accent1>
    <a:accent2>
      <a:srgbClr val="C2E2F0"/>
    </a:accent2>
    <a:accent3>
      <a:srgbClr val="8FEFF9"/>
    </a:accent3>
    <a:accent4>
      <a:srgbClr val="0FE1EB"/>
    </a:accent4>
    <a:accent5>
      <a:srgbClr val="00B0F0"/>
    </a:accent5>
    <a:accent6>
      <a:srgbClr val="698C9F"/>
    </a:accent6>
    <a:hlink>
      <a:srgbClr val="00B0F0"/>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eekly Report-1">
    <a:majorFont>
      <a:latin typeface="华文细黑"/>
      <a:ea typeface="华文细黑"/>
      <a:cs typeface=""/>
    </a:majorFont>
    <a:minorFont>
      <a:latin typeface="华文细黑"/>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eekly Report-1">
    <a:majorFont>
      <a:latin typeface="华文细黑"/>
      <a:ea typeface="华文细黑"/>
      <a:cs typeface=""/>
    </a:majorFont>
    <a:minorFont>
      <a:latin typeface="华文细黑"/>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eekly Report-1">
    <a:majorFont>
      <a:latin typeface="华文细黑"/>
      <a:ea typeface="华文细黑"/>
      <a:cs typeface=""/>
    </a:majorFont>
    <a:minorFont>
      <a:latin typeface="华文细黑"/>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Weekly Report-1">
    <a:majorFont>
      <a:latin typeface="华文细黑"/>
      <a:ea typeface="华文细黑"/>
      <a:cs typeface=""/>
    </a:majorFont>
    <a:minorFont>
      <a:latin typeface="华文细黑"/>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威尔森新能源PPT模版 16-9</Template>
  <TotalTime>128660</TotalTime>
  <Words>7123</Words>
  <Application>Microsoft Office PowerPoint</Application>
  <PresentationFormat>宽屏</PresentationFormat>
  <Paragraphs>971</Paragraphs>
  <Slides>26</Slides>
  <Notes>26</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26</vt:i4>
      </vt:variant>
    </vt:vector>
  </HeadingPairs>
  <TitlesOfParts>
    <vt:vector size="37" baseType="lpstr">
      <vt:lpstr>OPPOSans H</vt:lpstr>
      <vt:lpstr>阿里巴巴普惠体 2.0 55 Regular</vt:lpstr>
      <vt:lpstr>思源宋体 CN SemiBold</vt:lpstr>
      <vt:lpstr>微软雅黑</vt:lpstr>
      <vt:lpstr>Arial</vt:lpstr>
      <vt:lpstr>Calibri</vt:lpstr>
      <vt:lpstr>Open Sans</vt:lpstr>
      <vt:lpstr>Wingdings</vt:lpstr>
      <vt:lpstr>Office 主题</vt:lpstr>
      <vt:lpstr>2_ways template 2015-①</vt:lpstr>
      <vt:lpstr>1_ways template② 2018</vt:lpstr>
      <vt:lpstr>PowerPoint 演示文稿</vt:lpstr>
      <vt:lpstr>PowerPoint 演示文稿</vt:lpstr>
      <vt:lpstr>PowerPoint 演示文稿</vt:lpstr>
      <vt:lpstr>乘用车市场整体表现</vt:lpstr>
      <vt:lpstr>新能源市场整体表现</vt:lpstr>
      <vt:lpstr>新能源市场厂商销量排名</vt:lpstr>
      <vt:lpstr>新能源乘用车市场销量TOP 10城市</vt:lpstr>
      <vt:lpstr>PowerPoint 演示文稿</vt:lpstr>
      <vt:lpstr>纯电动细分市场分析</vt:lpstr>
      <vt:lpstr>纯电动市场分产权归属分析</vt:lpstr>
      <vt:lpstr>纯电动市场厂商销量排名</vt:lpstr>
      <vt:lpstr>纯电动市场车型销量排名</vt:lpstr>
      <vt:lpstr>纯电动市场竞争格局</vt:lpstr>
      <vt:lpstr>纯电动市场竞争格局</vt:lpstr>
      <vt:lpstr>PowerPoint 演示文稿</vt:lpstr>
      <vt:lpstr>重点行业动态导览：5月</vt:lpstr>
      <vt:lpstr>新能源企业大事件—吉利汽车计划合并极氪</vt:lpstr>
      <vt:lpstr>新能源企业大事件—奇瑞举办安全之夜 发布智慧安全系统及前瞻安全技术成果</vt:lpstr>
      <vt:lpstr>新能源企业大事件—Honda发布2025年全球事业规划</vt:lpstr>
      <vt:lpstr>新能源技术动态</vt:lpstr>
      <vt:lpstr>PowerPoint 演示文稿</vt:lpstr>
      <vt:lpstr>PowerPoint 演示文稿</vt:lpstr>
      <vt:lpstr>PowerPoint 演示文稿</vt:lpstr>
      <vt:lpstr>PowerPoint 演示文稿</vt:lpstr>
      <vt:lpstr>PowerPoint 演示文稿</vt:lpstr>
      <vt:lpstr>PowerPoint 演示文稿</vt:lpstr>
    </vt:vector>
  </TitlesOfParts>
  <Company>topppt.cn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亮亮 仇</cp:lastModifiedBy>
  <cp:revision>8881</cp:revision>
  <cp:lastPrinted>2019-07-29T06:35:19Z</cp:lastPrinted>
  <dcterms:created xsi:type="dcterms:W3CDTF">2015-06-04T13:02:00Z</dcterms:created>
  <dcterms:modified xsi:type="dcterms:W3CDTF">2025-07-07T05:37:02Z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2052-10.1.0.5420</vt:lpwstr>
  </property>
</Properties>
</file>