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2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8915294522291563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75329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  <c:pt idx="9">
                  <c:v>55272</c:v>
                </c:pt>
                <c:pt idx="10">
                  <c:v>66834</c:v>
                </c:pt>
                <c:pt idx="11">
                  <c:v>75929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45276</c:v>
                </c:pt>
                <c:pt idx="1">
                  <c:v>31810</c:v>
                </c:pt>
                <c:pt idx="2">
                  <c:v>54022</c:v>
                </c:pt>
                <c:pt idx="3">
                  <c:v>53356</c:v>
                </c:pt>
                <c:pt idx="4">
                  <c:v>50517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C-419A-A48E-C51436DE9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52056</c:v>
                      </c:pt>
                      <c:pt idx="1">
                        <c:v>30604</c:v>
                      </c:pt>
                      <c:pt idx="2">
                        <c:v>51266</c:v>
                      </c:pt>
                      <c:pt idx="3">
                        <c:v>40707</c:v>
                      </c:pt>
                      <c:pt idx="4">
                        <c:v>25609</c:v>
                      </c:pt>
                      <c:pt idx="5">
                        <c:v>52983</c:v>
                      </c:pt>
                      <c:pt idx="6">
                        <c:v>63305</c:v>
                      </c:pt>
                      <c:pt idx="7">
                        <c:v>65840</c:v>
                      </c:pt>
                      <c:pt idx="8">
                        <c:v>64810</c:v>
                      </c:pt>
                      <c:pt idx="9">
                        <c:v>46444</c:v>
                      </c:pt>
                      <c:pt idx="10">
                        <c:v>46227</c:v>
                      </c:pt>
                      <c:pt idx="11">
                        <c:v>68042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9515-4366-B9D5-B22EE22EA329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9389563463616423"/>
          <c:h val="8.58600541705061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MINI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路虎</c:v>
                </c:pt>
                <c:pt idx="7">
                  <c:v>奥迪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61</c:v>
                </c:pt>
                <c:pt idx="1">
                  <c:v>79</c:v>
                </c:pt>
                <c:pt idx="2">
                  <c:v>80</c:v>
                </c:pt>
                <c:pt idx="3">
                  <c:v>177</c:v>
                </c:pt>
                <c:pt idx="4">
                  <c:v>180</c:v>
                </c:pt>
                <c:pt idx="5">
                  <c:v>264</c:v>
                </c:pt>
                <c:pt idx="6">
                  <c:v>265</c:v>
                </c:pt>
                <c:pt idx="7">
                  <c:v>288</c:v>
                </c:pt>
                <c:pt idx="8">
                  <c:v>408</c:v>
                </c:pt>
                <c:pt idx="9">
                  <c:v>540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  <c:pt idx="9">
                  <c:v>29820</c:v>
                </c:pt>
                <c:pt idx="10">
                  <c:v>37080</c:v>
                </c:pt>
                <c:pt idx="11">
                  <c:v>41995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20512</c:v>
                </c:pt>
                <c:pt idx="1">
                  <c:v>17961</c:v>
                </c:pt>
                <c:pt idx="2">
                  <c:v>30027</c:v>
                </c:pt>
                <c:pt idx="3">
                  <c:v>28954</c:v>
                </c:pt>
                <c:pt idx="4">
                  <c:v>29819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E-43BC-8C9D-EB33431B4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10990</c:v>
                      </c:pt>
                      <c:pt idx="1">
                        <c:v>7732</c:v>
                      </c:pt>
                      <c:pt idx="2">
                        <c:v>16926</c:v>
                      </c:pt>
                      <c:pt idx="3">
                        <c:v>13339</c:v>
                      </c:pt>
                      <c:pt idx="4">
                        <c:v>10778</c:v>
                      </c:pt>
                      <c:pt idx="5">
                        <c:v>22472</c:v>
                      </c:pt>
                      <c:pt idx="6">
                        <c:v>23283</c:v>
                      </c:pt>
                      <c:pt idx="7">
                        <c:v>22518</c:v>
                      </c:pt>
                      <c:pt idx="8">
                        <c:v>24310</c:v>
                      </c:pt>
                      <c:pt idx="9">
                        <c:v>16579</c:v>
                      </c:pt>
                      <c:pt idx="10">
                        <c:v>19641</c:v>
                      </c:pt>
                      <c:pt idx="11">
                        <c:v>25049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B05-45B8-8FB6-6E147F0B573B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7460673796399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5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零跑</c:v>
                </c:pt>
                <c:pt idx="1">
                  <c:v>大众</c:v>
                </c:pt>
                <c:pt idx="2">
                  <c:v>吉利</c:v>
                </c:pt>
                <c:pt idx="3">
                  <c:v>极氪</c:v>
                </c:pt>
                <c:pt idx="4">
                  <c:v>ARCFOX</c:v>
                </c:pt>
                <c:pt idx="5">
                  <c:v>小米</c:v>
                </c:pt>
                <c:pt idx="6">
                  <c:v>蔚来</c:v>
                </c:pt>
                <c:pt idx="7">
                  <c:v>小鹏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347</c:v>
                </c:pt>
                <c:pt idx="1">
                  <c:v>348</c:v>
                </c:pt>
                <c:pt idx="2">
                  <c:v>370</c:v>
                </c:pt>
                <c:pt idx="3">
                  <c:v>707</c:v>
                </c:pt>
                <c:pt idx="4">
                  <c:v>868</c:v>
                </c:pt>
                <c:pt idx="5">
                  <c:v>869</c:v>
                </c:pt>
                <c:pt idx="6">
                  <c:v>942</c:v>
                </c:pt>
                <c:pt idx="7">
                  <c:v>1134</c:v>
                </c:pt>
                <c:pt idx="8">
                  <c:v>1700</c:v>
                </c:pt>
                <c:pt idx="9">
                  <c:v>3258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786824207597608"/>
          <c:y val="0.1627655068201905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曹操</c:v>
                </c:pt>
                <c:pt idx="1">
                  <c:v>智界</c:v>
                </c:pt>
                <c:pt idx="2">
                  <c:v>埃安</c:v>
                </c:pt>
                <c:pt idx="3">
                  <c:v>极氪</c:v>
                </c:pt>
                <c:pt idx="4">
                  <c:v>小米</c:v>
                </c:pt>
                <c:pt idx="5">
                  <c:v>小鹏</c:v>
                </c:pt>
                <c:pt idx="6">
                  <c:v>ARCFOX</c:v>
                </c:pt>
                <c:pt idx="7">
                  <c:v>蔚来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319</c:v>
                </c:pt>
                <c:pt idx="1">
                  <c:v>354</c:v>
                </c:pt>
                <c:pt idx="2">
                  <c:v>385</c:v>
                </c:pt>
                <c:pt idx="3">
                  <c:v>577</c:v>
                </c:pt>
                <c:pt idx="4">
                  <c:v>845</c:v>
                </c:pt>
                <c:pt idx="5">
                  <c:v>886</c:v>
                </c:pt>
                <c:pt idx="6">
                  <c:v>1009</c:v>
                </c:pt>
                <c:pt idx="7">
                  <c:v>1110</c:v>
                </c:pt>
                <c:pt idx="8">
                  <c:v>2078</c:v>
                </c:pt>
                <c:pt idx="9">
                  <c:v>2836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5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ARCFOX</c:v>
                </c:pt>
                <c:pt idx="2">
                  <c:v>小米</c:v>
                </c:pt>
                <c:pt idx="3">
                  <c:v>蔚来</c:v>
                </c:pt>
                <c:pt idx="4">
                  <c:v>问界</c:v>
                </c:pt>
                <c:pt idx="5">
                  <c:v>小鹏</c:v>
                </c:pt>
                <c:pt idx="6">
                  <c:v>理想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818</c:v>
                </c:pt>
                <c:pt idx="1">
                  <c:v>868</c:v>
                </c:pt>
                <c:pt idx="2">
                  <c:v>869</c:v>
                </c:pt>
                <c:pt idx="3">
                  <c:v>942</c:v>
                </c:pt>
                <c:pt idx="4">
                  <c:v>1047</c:v>
                </c:pt>
                <c:pt idx="5">
                  <c:v>1134</c:v>
                </c:pt>
                <c:pt idx="6">
                  <c:v>1576</c:v>
                </c:pt>
                <c:pt idx="7">
                  <c:v>1700</c:v>
                </c:pt>
                <c:pt idx="8">
                  <c:v>2288</c:v>
                </c:pt>
                <c:pt idx="9">
                  <c:v>6044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问界</c:v>
                </c:pt>
                <c:pt idx="2">
                  <c:v>小米</c:v>
                </c:pt>
                <c:pt idx="3">
                  <c:v>小鹏</c:v>
                </c:pt>
                <c:pt idx="4">
                  <c:v>ARCFOX</c:v>
                </c:pt>
                <c:pt idx="5">
                  <c:v>理想</c:v>
                </c:pt>
                <c:pt idx="6">
                  <c:v>蔚来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651</c:v>
                </c:pt>
                <c:pt idx="1">
                  <c:v>659</c:v>
                </c:pt>
                <c:pt idx="2">
                  <c:v>845</c:v>
                </c:pt>
                <c:pt idx="3">
                  <c:v>886</c:v>
                </c:pt>
                <c:pt idx="4">
                  <c:v>1009</c:v>
                </c:pt>
                <c:pt idx="5">
                  <c:v>1018</c:v>
                </c:pt>
                <c:pt idx="6">
                  <c:v>1110</c:v>
                </c:pt>
                <c:pt idx="7">
                  <c:v>2078</c:v>
                </c:pt>
                <c:pt idx="8">
                  <c:v>2555</c:v>
                </c:pt>
                <c:pt idx="9">
                  <c:v>6032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994841422219943E-2"/>
          <c:y val="0.16044068491572491"/>
          <c:w val="0.892830658539294"/>
          <c:h val="0.73503225440606657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  <c:pt idx="9">
                  <c:v>52436</c:v>
                </c:pt>
                <c:pt idx="10">
                  <c:v>55157</c:v>
                </c:pt>
                <c:pt idx="11">
                  <c:v>58441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42232</c:v>
                </c:pt>
                <c:pt idx="1">
                  <c:v>40131</c:v>
                </c:pt>
                <c:pt idx="2">
                  <c:v>65228</c:v>
                </c:pt>
                <c:pt idx="3">
                  <c:v>58966</c:v>
                </c:pt>
                <c:pt idx="4">
                  <c:v>53305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D77-B313-3C27E6697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00B0F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48118</c:v>
                      </c:pt>
                      <c:pt idx="1">
                        <c:v>32393</c:v>
                      </c:pt>
                      <c:pt idx="2">
                        <c:v>62659</c:v>
                      </c:pt>
                      <c:pt idx="3">
                        <c:v>51721</c:v>
                      </c:pt>
                      <c:pt idx="4">
                        <c:v>17364</c:v>
                      </c:pt>
                      <c:pt idx="5">
                        <c:v>52189</c:v>
                      </c:pt>
                      <c:pt idx="6">
                        <c:v>63572</c:v>
                      </c:pt>
                      <c:pt idx="7">
                        <c:v>65935</c:v>
                      </c:pt>
                      <c:pt idx="8">
                        <c:v>67079</c:v>
                      </c:pt>
                      <c:pt idx="9">
                        <c:v>45343</c:v>
                      </c:pt>
                      <c:pt idx="10">
                        <c:v>38774</c:v>
                      </c:pt>
                      <c:pt idx="11">
                        <c:v>39719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2023年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2024年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  <c:pt idx="9">
                  <c:v>0.37230000000000002</c:v>
                </c:pt>
                <c:pt idx="10" formatCode="0%">
                  <c:v>0.39</c:v>
                </c:pt>
                <c:pt idx="11">
                  <c:v>0.42059999999999997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2025年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rgbClr val="FF0000"/>
              </a:solidFill>
              <a:ln w="9525">
                <a:solidFill>
                  <a:srgbClr val="00B050">
                    <a:alpha val="96000"/>
                  </a:srgbClr>
                </a:solidFill>
              </a:ln>
              <a:effectLst/>
            </c:spPr>
          </c:marker>
          <c:val>
            <c:numRef>
              <c:f>Sheet1!$B$5:$M$5</c:f>
              <c:numCache>
                <c:formatCode>0.00%</c:formatCode>
                <c:ptCount val="12"/>
                <c:pt idx="0">
                  <c:v>0.37240000000000001</c:v>
                </c:pt>
                <c:pt idx="1">
                  <c:v>0.36299999999999999</c:v>
                </c:pt>
                <c:pt idx="2">
                  <c:v>0.34939999999999999</c:v>
                </c:pt>
                <c:pt idx="3">
                  <c:v>0.3594</c:v>
                </c:pt>
                <c:pt idx="4">
                  <c:v>0.35199999999999998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C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  <c:pt idx="9">
                  <c:v>6.6299999999999998E-2</c:v>
                </c:pt>
                <c:pt idx="10">
                  <c:v>0.16370000000000001</c:v>
                </c:pt>
                <c:pt idx="11">
                  <c:v>8.0000000000000002E-3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2025年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Sheet1!$B$10:$M$10</c:f>
              <c:numCache>
                <c:formatCode>0.00%</c:formatCode>
                <c:ptCount val="12"/>
                <c:pt idx="0">
                  <c:v>-0.24879999999999999</c:v>
                </c:pt>
                <c:pt idx="1">
                  <c:v>0.2167</c:v>
                </c:pt>
                <c:pt idx="2">
                  <c:v>-3.2300000000000002E-2</c:v>
                </c:pt>
                <c:pt idx="3">
                  <c:v>-3.0499999999999999E-2</c:v>
                </c:pt>
                <c:pt idx="4">
                  <c:v>-0.1053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5B-45C1-B561-44315A9DE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Sheet1!$A$7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Sheet1!$B$7:$M$7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-3.3500000000000002E-2</c:v>
                      </c:pt>
                      <c:pt idx="1">
                        <c:v>4.4600000000000001E-2</c:v>
                      </c:pt>
                      <c:pt idx="2">
                        <c:v>-0.1714</c:v>
                      </c:pt>
                      <c:pt idx="3">
                        <c:v>-0.30320000000000003</c:v>
                      </c:pt>
                      <c:pt idx="4">
                        <c:v>-0.52249999999999996</c:v>
                      </c:pt>
                      <c:pt idx="5">
                        <c:v>-0.16489999999999999</c:v>
                      </c:pt>
                      <c:pt idx="6">
                        <c:v>2.4799999999999999E-2</c:v>
                      </c:pt>
                      <c:pt idx="7">
                        <c:v>0.1338</c:v>
                      </c:pt>
                      <c:pt idx="8">
                        <c:v>0.1396</c:v>
                      </c:pt>
                      <c:pt idx="9">
                        <c:v>-3.6600000000000001E-2</c:v>
                      </c:pt>
                      <c:pt idx="10">
                        <c:v>-6.0400000000000002E-2</c:v>
                      </c:pt>
                      <c:pt idx="11">
                        <c:v>2.2599999999999999E-2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A63-42E9-96A1-DF9CB0890105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红旗</c:v>
                </c:pt>
                <c:pt idx="2">
                  <c:v>别克</c:v>
                </c:pt>
                <c:pt idx="3">
                  <c:v>奔驰</c:v>
                </c:pt>
                <c:pt idx="4">
                  <c:v>理想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1249</c:v>
                </c:pt>
                <c:pt idx="1">
                  <c:v>1311</c:v>
                </c:pt>
                <c:pt idx="2">
                  <c:v>1360</c:v>
                </c:pt>
                <c:pt idx="3">
                  <c:v>1494</c:v>
                </c:pt>
                <c:pt idx="4">
                  <c:v>1576</c:v>
                </c:pt>
                <c:pt idx="5">
                  <c:v>1698</c:v>
                </c:pt>
                <c:pt idx="6">
                  <c:v>1700</c:v>
                </c:pt>
                <c:pt idx="7">
                  <c:v>2997</c:v>
                </c:pt>
                <c:pt idx="8">
                  <c:v>4080</c:v>
                </c:pt>
                <c:pt idx="9">
                  <c:v>6044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蔚来</c:v>
                </c:pt>
                <c:pt idx="1">
                  <c:v>宝马</c:v>
                </c:pt>
                <c:pt idx="2">
                  <c:v>红旗</c:v>
                </c:pt>
                <c:pt idx="3">
                  <c:v>别克</c:v>
                </c:pt>
                <c:pt idx="4">
                  <c:v>奔驰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1110</c:v>
                </c:pt>
                <c:pt idx="1">
                  <c:v>1154</c:v>
                </c:pt>
                <c:pt idx="2">
                  <c:v>1186</c:v>
                </c:pt>
                <c:pt idx="3">
                  <c:v>1314</c:v>
                </c:pt>
                <c:pt idx="4">
                  <c:v>1618</c:v>
                </c:pt>
                <c:pt idx="5">
                  <c:v>1691</c:v>
                </c:pt>
                <c:pt idx="6">
                  <c:v>2078</c:v>
                </c:pt>
                <c:pt idx="7">
                  <c:v>3471</c:v>
                </c:pt>
                <c:pt idx="8">
                  <c:v>5833</c:v>
                </c:pt>
                <c:pt idx="9">
                  <c:v>6032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日产</c:v>
                </c:pt>
                <c:pt idx="1">
                  <c:v>吉利</c:v>
                </c:pt>
                <c:pt idx="2">
                  <c:v>本田</c:v>
                </c:pt>
                <c:pt idx="3">
                  <c:v>红旗</c:v>
                </c:pt>
                <c:pt idx="4">
                  <c:v>丰田</c:v>
                </c:pt>
                <c:pt idx="5">
                  <c:v>宝马</c:v>
                </c:pt>
                <c:pt idx="6">
                  <c:v>别克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517</c:v>
                </c:pt>
                <c:pt idx="1">
                  <c:v>521</c:v>
                </c:pt>
                <c:pt idx="2">
                  <c:v>765</c:v>
                </c:pt>
                <c:pt idx="3">
                  <c:v>846</c:v>
                </c:pt>
                <c:pt idx="4">
                  <c:v>916</c:v>
                </c:pt>
                <c:pt idx="5">
                  <c:v>990</c:v>
                </c:pt>
                <c:pt idx="6">
                  <c:v>1082</c:v>
                </c:pt>
                <c:pt idx="7">
                  <c:v>1516</c:v>
                </c:pt>
                <c:pt idx="8">
                  <c:v>1610</c:v>
                </c:pt>
                <c:pt idx="9">
                  <c:v>5550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沃尔沃</c:v>
                </c:pt>
                <c:pt idx="1">
                  <c:v>日产</c:v>
                </c:pt>
                <c:pt idx="2">
                  <c:v>丰田</c:v>
                </c:pt>
                <c:pt idx="3">
                  <c:v>本田</c:v>
                </c:pt>
                <c:pt idx="4">
                  <c:v>别克</c:v>
                </c:pt>
                <c:pt idx="5">
                  <c:v>红旗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429</c:v>
                </c:pt>
                <c:pt idx="1">
                  <c:v>445</c:v>
                </c:pt>
                <c:pt idx="2">
                  <c:v>709</c:v>
                </c:pt>
                <c:pt idx="3">
                  <c:v>734</c:v>
                </c:pt>
                <c:pt idx="4">
                  <c:v>863</c:v>
                </c:pt>
                <c:pt idx="5">
                  <c:v>892</c:v>
                </c:pt>
                <c:pt idx="6">
                  <c:v>1046</c:v>
                </c:pt>
                <c:pt idx="7">
                  <c:v>1370</c:v>
                </c:pt>
                <c:pt idx="8">
                  <c:v>1625</c:v>
                </c:pt>
                <c:pt idx="9">
                  <c:v>3731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  <c:pt idx="9">
                  <c:v>2428</c:v>
                </c:pt>
                <c:pt idx="10">
                  <c:v>3035</c:v>
                </c:pt>
                <c:pt idx="11">
                  <c:v>3182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2584</c:v>
                </c:pt>
                <c:pt idx="1">
                  <c:v>1642</c:v>
                </c:pt>
                <c:pt idx="2">
                  <c:v>2796</c:v>
                </c:pt>
                <c:pt idx="3">
                  <c:v>2491</c:v>
                </c:pt>
                <c:pt idx="4">
                  <c:v>2518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2-4919-A177-69F99ED1F4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4414</c:v>
                      </c:pt>
                      <c:pt idx="1">
                        <c:v>2521</c:v>
                      </c:pt>
                      <c:pt idx="2">
                        <c:v>4045</c:v>
                      </c:pt>
                      <c:pt idx="3">
                        <c:v>3763</c:v>
                      </c:pt>
                      <c:pt idx="4">
                        <c:v>1652</c:v>
                      </c:pt>
                      <c:pt idx="5">
                        <c:v>3350</c:v>
                      </c:pt>
                      <c:pt idx="6">
                        <c:v>4279</c:v>
                      </c:pt>
                      <c:pt idx="7">
                        <c:v>4380</c:v>
                      </c:pt>
                      <c:pt idx="8">
                        <c:v>4194</c:v>
                      </c:pt>
                      <c:pt idx="9">
                        <c:v>3212</c:v>
                      </c:pt>
                      <c:pt idx="10">
                        <c:v>2762</c:v>
                      </c:pt>
                      <c:pt idx="11">
                        <c:v>2802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36A-42E6-B98F-9E116902DB41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Sheet1!$A$26:$A$54</c:f>
              <c:strCache>
                <c:ptCount val="29"/>
                <c:pt idx="0">
                  <c:v>2023年1月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2025年1月</c:v>
                </c:pt>
                <c:pt idx="25">
                  <c:v>2月</c:v>
                </c:pt>
                <c:pt idx="26">
                  <c:v>3月</c:v>
                </c:pt>
                <c:pt idx="27">
                  <c:v>4月</c:v>
                </c:pt>
                <c:pt idx="28">
                  <c:v>5月</c:v>
                </c:pt>
              </c:strCache>
            </c:strRef>
          </c:cat>
          <c:val>
            <c:numRef>
              <c:f>Sheet1!$B$26:$B$54</c:f>
              <c:numCache>
                <c:formatCode>0.00%</c:formatCode>
                <c:ptCount val="29"/>
                <c:pt idx="0">
                  <c:v>0.10580000000000001</c:v>
                </c:pt>
                <c:pt idx="1">
                  <c:v>8.7999999999999995E-2</c:v>
                </c:pt>
                <c:pt idx="2">
                  <c:v>5.9799999999999999E-2</c:v>
                </c:pt>
                <c:pt idx="3">
                  <c:v>6.6199999999999995E-2</c:v>
                </c:pt>
                <c:pt idx="4">
                  <c:v>6.7699999999999996E-2</c:v>
                </c:pt>
                <c:pt idx="5">
                  <c:v>5.04E-2</c:v>
                </c:pt>
                <c:pt idx="6">
                  <c:v>5.3400000000000003E-2</c:v>
                </c:pt>
                <c:pt idx="7">
                  <c:v>5.4100000000000002E-2</c:v>
                </c:pt>
                <c:pt idx="8">
                  <c:v>6.0400000000000002E-2</c:v>
                </c:pt>
                <c:pt idx="9">
                  <c:v>6.3799999999999996E-2</c:v>
                </c:pt>
                <c:pt idx="10">
                  <c:v>7.2900000000000006E-2</c:v>
                </c:pt>
                <c:pt idx="11">
                  <c:v>6.5299999999999997E-2</c:v>
                </c:pt>
                <c:pt idx="12">
                  <c:v>6.8599999999999994E-2</c:v>
                </c:pt>
                <c:pt idx="13">
                  <c:v>6.4699999999999994E-2</c:v>
                </c:pt>
                <c:pt idx="14">
                  <c:v>6.4000000000000001E-2</c:v>
                </c:pt>
                <c:pt idx="15">
                  <c:v>5.2299999999999999E-2</c:v>
                </c:pt>
                <c:pt idx="16">
                  <c:v>5.5300000000000002E-2</c:v>
                </c:pt>
                <c:pt idx="17">
                  <c:v>0.05</c:v>
                </c:pt>
                <c:pt idx="18">
                  <c:v>4.9399999999999999E-2</c:v>
                </c:pt>
                <c:pt idx="19">
                  <c:v>4.5100000000000001E-2</c:v>
                </c:pt>
                <c:pt idx="20">
                  <c:v>4.6399999999999997E-2</c:v>
                </c:pt>
                <c:pt idx="21">
                  <c:v>4.3900000000000002E-2</c:v>
                </c:pt>
                <c:pt idx="22">
                  <c:v>4.5400000000000003E-2</c:v>
                </c:pt>
                <c:pt idx="23">
                  <c:v>4.19E-2</c:v>
                </c:pt>
                <c:pt idx="24">
                  <c:v>5.7099999999999998E-2</c:v>
                </c:pt>
                <c:pt idx="25">
                  <c:v>5.16E-2</c:v>
                </c:pt>
                <c:pt idx="26">
                  <c:v>5.1799999999999999E-2</c:v>
                </c:pt>
                <c:pt idx="27">
                  <c:v>4.6699999999999998E-2</c:v>
                </c:pt>
                <c:pt idx="28">
                  <c:v>4.9799999999999997E-2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189437329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MINI</c:v>
                </c:pt>
                <c:pt idx="3">
                  <c:v>沃尔沃</c:v>
                </c:pt>
                <c:pt idx="4">
                  <c:v>保时捷</c:v>
                </c:pt>
                <c:pt idx="5">
                  <c:v>路虎</c:v>
                </c:pt>
                <c:pt idx="6">
                  <c:v>宝马</c:v>
                </c:pt>
                <c:pt idx="7">
                  <c:v>奥迪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</c:v>
                </c:pt>
                <c:pt idx="1">
                  <c:v>68</c:v>
                </c:pt>
                <c:pt idx="2">
                  <c:v>75</c:v>
                </c:pt>
                <c:pt idx="3">
                  <c:v>172</c:v>
                </c:pt>
                <c:pt idx="4">
                  <c:v>197</c:v>
                </c:pt>
                <c:pt idx="5">
                  <c:v>273</c:v>
                </c:pt>
                <c:pt idx="6">
                  <c:v>287</c:v>
                </c:pt>
                <c:pt idx="7">
                  <c:v>292</c:v>
                </c:pt>
                <c:pt idx="8">
                  <c:v>485</c:v>
                </c:pt>
                <c:pt idx="9">
                  <c:v>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2025/6/24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2025/6/24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2025/6/24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553509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7257704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456117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97948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5.33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9.03%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25.99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3.24%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1863682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41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.20%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0.74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1.33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761401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5076156"/>
          </a:xfrm>
        </p:spPr>
        <p:txBody>
          <a:bodyPr rtlCol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月份北京整体汽车消费市场受节日假期，汽车限购以及消费需求减弱等多重因素影响，与全国汽车消费市场逐步趋暖的走势相反，新旧车销量继续呈现同步下滑趋势。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5.05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10.53%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9.02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21.73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月北京新车销量是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月后连续第二个月新车销量出现同环比双降的情况。也是继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两月后连续第三个月新车同比销量下降。突显今年虽然国家在促进汽车消费上仍力度不减，但北京汽车消费在上半年仍显整体需求不足，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7.39%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一直支撑北京汽车销售的新能源汽车销量在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月份也出现增长乏力的情况，虽然新能源汽车市场占比继续走高，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月份达到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59.03%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增长只有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不足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。与去年同期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55.7%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的增长率相比相差巨大。今年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月份新能源汽车增长乏力主要是去年同期受政策影响销量基数较大，同时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月也处于新能源汽车指标发放前期，原有指标已基本释放，购车消费需求不足。从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月份北京新能源汽车销售排名来看，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月排名前十的品牌在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月份都确保了自己前十的排名，比亚迪、丰田、特斯拉仍稳居前三，前三之后的销售排名竞争激烈，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月份理想、小鹏、问界销量有所增长都超越蔚来位居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名，蔚来销量有所下降退居第六，小米销量基本未变仍位居第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8F77C88D-2561-943E-64C9-B533360B14E6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在北京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月份二手车交易量价齐跌后，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月份北京二手车交易量继续呈现下滑态势，在新车销量持续下滑的同时，二手车交易下滑幅度也在持续扩大。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月北京二手车成交过户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9.03%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同环比下降幅度都接近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。二手车交易额同比更是下降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21.48%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，平均单价下降到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8.43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万元，与去年同期相比单价下降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1.34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万元，环比下降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万元。受新车价格竞争及购车相关补贴政策影响， 北京二手车交易面临巨大市场竞争压力，购买二手车的消费群体部分转向购买新车，并且购买新车的补贴也进一步压缩了二手车的价格空间，致使北京的大部分二手车经营企业今年始终处于亏损的经营压力下。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北京的汽车市场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月一直处于低迷之中，原有的汽车消费需求经过去年的政策刺激已经基本释放完毕，而去年发放的购车指标也基本完成释放。双重因素造成北京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两月的汽车消费需求明显不足呈下降趋势。随着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月底北京新一期新能源汽车指标的投放，北京汽车消费将进入新一轮增长期，并且为了刺激消费，北京市今年在增加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万个指标的情况下，又额外增加了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万个新能源汽车指标，使北京市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日一次性投放新能源汽车指标达到</a:t>
            </a:r>
            <a:r>
              <a:rPr lang="en-US" altLang="zh-CN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16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万个，这将极大释放一批汽车消费需求。同时面临半年业绩考核，汽车厂商也将拿出更多的优惠促销政策回报消费者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。这些因素都将带动北京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月份汽车消费市场的整体增长，尤其是纯电动新能源汽车的快速增长。</a:t>
            </a:r>
            <a:endParaRPr lang="en-US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endParaRPr lang="en-US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zh-CN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C0EFEE26-D454-3CAF-BFB6-6B4F37D64738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974676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94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.05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10.53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幅低于全国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.73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25.37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7.39%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18.29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294471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3845698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618284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1083072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95935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2518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19.35 %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21.86%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6495549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4.98%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54945"/>
              </p:ext>
            </p:extLst>
          </p:nvPr>
        </p:nvGraphicFramePr>
        <p:xfrm>
          <a:off x="477519" y="1483360"/>
          <a:ext cx="8699531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3649231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2047666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59.03%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57.49%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12.73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12.89%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54.16%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3507721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274387</TotalTime>
  <Words>1325</Words>
  <Application>Microsoft Office PowerPoint</Application>
  <PresentationFormat>宽屏</PresentationFormat>
  <Paragraphs>92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344</cp:revision>
  <dcterms:created xsi:type="dcterms:W3CDTF">2021-12-26T04:02:55Z</dcterms:created>
  <dcterms:modified xsi:type="dcterms:W3CDTF">2025-06-24T08:44:42Z</dcterms:modified>
</cp:coreProperties>
</file>